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slides/slide8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2" r:id="rId15"/>
    <p:sldId id="273" r:id="rId16"/>
    <p:sldId id="274" r:id="rId17"/>
    <p:sldId id="275" r:id="rId18"/>
    <p:sldId id="276" r:id="rId19"/>
    <p:sldId id="278" r:id="rId20"/>
    <p:sldId id="279" r:id="rId21"/>
    <p:sldId id="280" r:id="rId22"/>
    <p:sldId id="281" r:id="rId23"/>
    <p:sldId id="283" r:id="rId24"/>
    <p:sldId id="284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5" r:id="rId43"/>
    <p:sldId id="306" r:id="rId44"/>
    <p:sldId id="307" r:id="rId45"/>
    <p:sldId id="308" r:id="rId46"/>
    <p:sldId id="309" r:id="rId47"/>
    <p:sldId id="310" r:id="rId48"/>
    <p:sldId id="311" r:id="rId49"/>
    <p:sldId id="313" r:id="rId50"/>
    <p:sldId id="314" r:id="rId51"/>
    <p:sldId id="315" r:id="rId52"/>
    <p:sldId id="316" r:id="rId53"/>
    <p:sldId id="317" r:id="rId54"/>
    <p:sldId id="318" r:id="rId55"/>
    <p:sldId id="319" r:id="rId56"/>
    <p:sldId id="320" r:id="rId57"/>
    <p:sldId id="321" r:id="rId58"/>
    <p:sldId id="322" r:id="rId59"/>
    <p:sldId id="323" r:id="rId60"/>
    <p:sldId id="324" r:id="rId61"/>
    <p:sldId id="325" r:id="rId62"/>
    <p:sldId id="326" r:id="rId63"/>
    <p:sldId id="327" r:id="rId64"/>
    <p:sldId id="328" r:id="rId65"/>
    <p:sldId id="329" r:id="rId66"/>
    <p:sldId id="330" r:id="rId67"/>
    <p:sldId id="331" r:id="rId68"/>
    <p:sldId id="332" r:id="rId69"/>
    <p:sldId id="333" r:id="rId70"/>
    <p:sldId id="334" r:id="rId71"/>
    <p:sldId id="335" r:id="rId72"/>
    <p:sldId id="336" r:id="rId73"/>
    <p:sldId id="337" r:id="rId74"/>
    <p:sldId id="338" r:id="rId75"/>
    <p:sldId id="339" r:id="rId76"/>
    <p:sldId id="340" r:id="rId77"/>
    <p:sldId id="341" r:id="rId78"/>
    <p:sldId id="342" r:id="rId79"/>
    <p:sldId id="343" r:id="rId80"/>
    <p:sldId id="344" r:id="rId81"/>
    <p:sldId id="345" r:id="rId82"/>
    <p:sldId id="346" r:id="rId83"/>
    <p:sldId id="347" r:id="rId84"/>
    <p:sldId id="348" r:id="rId85"/>
    <p:sldId id="349" r:id="rId86"/>
  </p:sldIdLst>
  <p:sldSz cx="7315200" cy="5486400" type="B5JIS"/>
  <p:notesSz cx="7315200" cy="548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94712"/>
  </p:normalViewPr>
  <p:slideViewPr>
    <p:cSldViewPr>
      <p:cViewPr varScale="1">
        <p:scale>
          <a:sx n="124" d="100"/>
          <a:sy n="124" d="100"/>
        </p:scale>
        <p:origin x="-234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48640" y="1700784"/>
            <a:ext cx="6217920" cy="11521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97280" y="3072384"/>
            <a:ext cx="5120640" cy="137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65760" y="1261872"/>
            <a:ext cx="3182112" cy="36210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767328" y="1261872"/>
            <a:ext cx="3182112" cy="36210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1/22/2016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1/22/2016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1/22/2016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04964" y="539303"/>
            <a:ext cx="5502910" cy="60325"/>
          </a:xfrm>
          <a:custGeom>
            <a:avLst/>
            <a:gdLst/>
            <a:ahLst/>
            <a:cxnLst/>
            <a:rect l="l" t="t" r="r" b="b"/>
            <a:pathLst>
              <a:path w="5502910" h="60325">
                <a:moveTo>
                  <a:pt x="0" y="0"/>
                </a:moveTo>
                <a:lnTo>
                  <a:pt x="5502449" y="0"/>
                </a:lnTo>
                <a:lnTo>
                  <a:pt x="5502449" y="60218"/>
                </a:lnTo>
                <a:lnTo>
                  <a:pt x="0" y="60218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2264" y="223811"/>
            <a:ext cx="6130671" cy="275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45134" y="1690479"/>
            <a:ext cx="5624930" cy="1825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487168" y="5102352"/>
            <a:ext cx="2340864" cy="27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65760" y="5102352"/>
            <a:ext cx="1682496" cy="27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266944" y="5102352"/>
            <a:ext cx="1682496" cy="27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 spd="slow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db.apache.org/derby/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file:///\\localhost\Users\Mili\Downloads\BJ6_LectureSlides\ch24\code\section_3\TestDB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file:///\\localhost\Users\Mili\Downloads\BJ6_LectureSlides\ch24\code\section_3\SimpleDataSource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file:///\\localhost\Users\Mili\Downloads\BJ6_LectureSlides\ch24\code\section_3\database.properties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file:///\\localhost\Users\Mili\Downloads\BJ6_LectureSlides\ch24\code\section_4\ExecSQL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file:///\\localhost\Users\Mili\Downloads\BJ6_LectureSlides\ch24\code\section_5\InvoiceEntry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4964" y="574393"/>
            <a:ext cx="5502910" cy="60325"/>
          </a:xfrm>
          <a:custGeom>
            <a:avLst/>
            <a:gdLst/>
            <a:ahLst/>
            <a:cxnLst/>
            <a:rect l="l" t="t" r="r" b="b"/>
            <a:pathLst>
              <a:path w="5502910" h="60325">
                <a:moveTo>
                  <a:pt x="0" y="0"/>
                </a:moveTo>
                <a:lnTo>
                  <a:pt x="5502449" y="0"/>
                </a:lnTo>
                <a:lnTo>
                  <a:pt x="5502449" y="60218"/>
                </a:lnTo>
                <a:lnTo>
                  <a:pt x="0" y="60218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5" dirty="0"/>
              <a:t>Chapter </a:t>
            </a:r>
            <a:r>
              <a:rPr spc="105" dirty="0"/>
              <a:t>24 </a:t>
            </a:r>
            <a:r>
              <a:rPr spc="240" dirty="0"/>
              <a:t>–</a:t>
            </a:r>
            <a:r>
              <a:rPr spc="-204" dirty="0"/>
              <a:t> </a:t>
            </a:r>
            <a:r>
              <a:rPr spc="85" dirty="0"/>
              <a:t>Relational </a:t>
            </a:r>
            <a:r>
              <a:rPr spc="145" dirty="0"/>
              <a:t>Databases</a:t>
            </a:r>
          </a:p>
        </p:txBody>
      </p:sp>
      <p:sp>
        <p:nvSpPr>
          <p:cNvPr id="4" name="object 2"/>
          <p:cNvSpPr>
            <a:spLocks noChangeAspect="1"/>
          </p:cNvSpPr>
          <p:nvPr/>
        </p:nvSpPr>
        <p:spPr>
          <a:xfrm>
            <a:off x="1792224" y="770542"/>
            <a:ext cx="3135498" cy="3931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4964" y="570232"/>
            <a:ext cx="5502910" cy="60325"/>
          </a:xfrm>
          <a:custGeom>
            <a:avLst/>
            <a:gdLst/>
            <a:ahLst/>
            <a:cxnLst/>
            <a:rect l="l" t="t" r="r" b="b"/>
            <a:pathLst>
              <a:path w="5502910" h="60325">
                <a:moveTo>
                  <a:pt x="0" y="0"/>
                </a:moveTo>
                <a:lnTo>
                  <a:pt x="5502449" y="0"/>
                </a:lnTo>
                <a:lnTo>
                  <a:pt x="5502449" y="60218"/>
                </a:lnTo>
                <a:lnTo>
                  <a:pt x="0" y="60218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25" dirty="0"/>
              <a:t>Customer</a:t>
            </a:r>
            <a:r>
              <a:rPr spc="-35" dirty="0"/>
              <a:t> </a:t>
            </a:r>
            <a:r>
              <a:rPr spc="100" dirty="0"/>
              <a:t>Table</a:t>
            </a:r>
          </a:p>
        </p:txBody>
      </p:sp>
      <p:sp>
        <p:nvSpPr>
          <p:cNvPr id="4" name="object 4"/>
          <p:cNvSpPr/>
          <p:nvPr/>
        </p:nvSpPr>
        <p:spPr>
          <a:xfrm>
            <a:off x="710346" y="875088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5134" y="758915"/>
            <a:ext cx="1672589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Arial"/>
                <a:cs typeface="Arial"/>
              </a:rPr>
              <a:t>Java class</a:t>
            </a:r>
            <a:r>
              <a:rPr sz="1300" spc="-60" dirty="0">
                <a:latin typeface="Arial"/>
                <a:cs typeface="Arial"/>
              </a:rPr>
              <a:t> </a:t>
            </a:r>
            <a:r>
              <a:rPr sz="1300" spc="15" dirty="0">
                <a:latin typeface="Courier" charset="0"/>
                <a:cs typeface="Courier" charset="0"/>
              </a:rPr>
              <a:t>Customer</a:t>
            </a:r>
            <a:endParaRPr sz="130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2510" y="1033161"/>
            <a:ext cx="5389880" cy="1196975"/>
          </a:xfrm>
          <a:prstGeom prst="rect">
            <a:avLst/>
          </a:prstGeom>
          <a:ln w="7527">
            <a:solidFill>
              <a:srgbClr val="CCCCCC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50800">
              <a:lnSpc>
                <a:spcPts val="955"/>
              </a:lnSpc>
              <a:spcBef>
                <a:spcPts val="385"/>
              </a:spcBef>
            </a:pPr>
            <a:r>
              <a:rPr sz="800" spc="-5" dirty="0">
                <a:latin typeface="Courier" charset="0"/>
                <a:cs typeface="Courier" charset="0"/>
              </a:rPr>
              <a:t>public class</a:t>
            </a:r>
            <a:r>
              <a:rPr sz="800" spc="-50" dirty="0">
                <a:latin typeface="Courier" charset="0"/>
                <a:cs typeface="Courier" charset="0"/>
              </a:rPr>
              <a:t> </a:t>
            </a:r>
            <a:r>
              <a:rPr sz="800" spc="-5" dirty="0">
                <a:latin typeface="Courier" charset="0"/>
                <a:cs typeface="Courier" charset="0"/>
              </a:rPr>
              <a:t>Customer</a:t>
            </a:r>
            <a:endParaRPr sz="800" dirty="0">
              <a:latin typeface="Courier" charset="0"/>
              <a:cs typeface="Courier" charset="0"/>
            </a:endParaRPr>
          </a:p>
          <a:p>
            <a:pPr marL="50800">
              <a:lnSpc>
                <a:spcPts val="950"/>
              </a:lnSpc>
            </a:pPr>
            <a:r>
              <a:rPr sz="800" spc="-5" dirty="0">
                <a:latin typeface="Courier" charset="0"/>
                <a:cs typeface="Courier" charset="0"/>
              </a:rPr>
              <a:t>{</a:t>
            </a:r>
            <a:endParaRPr sz="800" dirty="0">
              <a:latin typeface="Courier" charset="0"/>
              <a:cs typeface="Courier" charset="0"/>
            </a:endParaRPr>
          </a:p>
          <a:p>
            <a:pPr marL="233045" marR="3738245">
              <a:lnSpc>
                <a:spcPts val="950"/>
              </a:lnSpc>
              <a:spcBef>
                <a:spcPts val="35"/>
              </a:spcBef>
            </a:pPr>
            <a:r>
              <a:rPr sz="800" spc="-5" dirty="0">
                <a:latin typeface="Courier" charset="0"/>
                <a:cs typeface="Courier" charset="0"/>
              </a:rPr>
              <a:t>private String name;  private String address;  private String city;  private String state;  private String</a:t>
            </a:r>
            <a:r>
              <a:rPr sz="800" spc="-55" dirty="0">
                <a:latin typeface="Courier" charset="0"/>
                <a:cs typeface="Courier" charset="0"/>
              </a:rPr>
              <a:t> </a:t>
            </a:r>
            <a:r>
              <a:rPr sz="800" spc="-5" dirty="0">
                <a:latin typeface="Courier" charset="0"/>
                <a:cs typeface="Courier" charset="0"/>
              </a:rPr>
              <a:t>zip;</a:t>
            </a:r>
            <a:endParaRPr sz="800" dirty="0">
              <a:latin typeface="Courier" charset="0"/>
              <a:cs typeface="Courier" charset="0"/>
            </a:endParaRPr>
          </a:p>
          <a:p>
            <a:pPr marL="233045">
              <a:lnSpc>
                <a:spcPts val="910"/>
              </a:lnSpc>
            </a:pPr>
            <a:r>
              <a:rPr sz="800" spc="-5" dirty="0">
                <a:latin typeface="Courier" charset="0"/>
                <a:cs typeface="Courier" charset="0"/>
              </a:rPr>
              <a:t>...</a:t>
            </a:r>
            <a:endParaRPr sz="800" dirty="0">
              <a:latin typeface="Courier" charset="0"/>
              <a:cs typeface="Courier" charset="0"/>
            </a:endParaRPr>
          </a:p>
          <a:p>
            <a:pPr marL="50800">
              <a:lnSpc>
                <a:spcPts val="955"/>
              </a:lnSpc>
            </a:pPr>
            <a:r>
              <a:rPr sz="800" spc="-5" dirty="0">
                <a:latin typeface="Courier" charset="0"/>
                <a:cs typeface="Courier" charset="0"/>
              </a:rPr>
              <a:t>}</a:t>
            </a:r>
            <a:endParaRPr sz="80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10346" y="2403128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5134" y="2286954"/>
            <a:ext cx="1216025" cy="21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5" dirty="0">
                <a:latin typeface="Arial"/>
                <a:cs typeface="Arial"/>
              </a:rPr>
              <a:t>Customer</a:t>
            </a:r>
            <a:r>
              <a:rPr sz="1300" spc="-90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table:</a:t>
            </a:r>
            <a:endParaRPr sz="13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26566" y="2690246"/>
            <a:ext cx="5194312" cy="9033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13672" y="3559067"/>
            <a:ext cx="2087245" cy="21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10" dirty="0">
                <a:latin typeface="Arial"/>
                <a:cs typeface="Arial"/>
              </a:rPr>
              <a:t>Figure </a:t>
            </a:r>
            <a:r>
              <a:rPr sz="1300" b="1" spc="15" dirty="0">
                <a:latin typeface="Arial"/>
                <a:cs typeface="Arial"/>
              </a:rPr>
              <a:t>2 </a:t>
            </a:r>
            <a:r>
              <a:rPr sz="1300" spc="15" dirty="0">
                <a:latin typeface="Arial"/>
                <a:cs typeface="Arial"/>
              </a:rPr>
              <a:t>A Customer</a:t>
            </a:r>
            <a:r>
              <a:rPr sz="1300" spc="-75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Table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4964" y="569643"/>
            <a:ext cx="5502910" cy="60325"/>
          </a:xfrm>
          <a:custGeom>
            <a:avLst/>
            <a:gdLst/>
            <a:ahLst/>
            <a:cxnLst/>
            <a:rect l="l" t="t" r="r" b="b"/>
            <a:pathLst>
              <a:path w="5502910" h="60325">
                <a:moveTo>
                  <a:pt x="0" y="0"/>
                </a:moveTo>
                <a:lnTo>
                  <a:pt x="5502449" y="0"/>
                </a:lnTo>
                <a:lnTo>
                  <a:pt x="5502449" y="60218"/>
                </a:lnTo>
                <a:lnTo>
                  <a:pt x="0" y="60218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5" dirty="0"/>
              <a:t>Invoice</a:t>
            </a:r>
            <a:r>
              <a:rPr spc="-30" dirty="0"/>
              <a:t> </a:t>
            </a:r>
            <a:r>
              <a:rPr spc="100" dirty="0"/>
              <a:t>Table</a:t>
            </a:r>
          </a:p>
        </p:txBody>
      </p:sp>
      <p:sp>
        <p:nvSpPr>
          <p:cNvPr id="4" name="object 4"/>
          <p:cNvSpPr/>
          <p:nvPr/>
        </p:nvSpPr>
        <p:spPr>
          <a:xfrm>
            <a:off x="710346" y="866971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0346" y="1371300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0346" y="1649809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45134" y="715533"/>
            <a:ext cx="5565140" cy="1035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800"/>
              </a:lnSpc>
            </a:pPr>
            <a:r>
              <a:rPr sz="1300" spc="10" dirty="0">
                <a:latin typeface="Arial"/>
                <a:cs typeface="Arial"/>
              </a:rPr>
              <a:t>For other objects, </a:t>
            </a:r>
            <a:r>
              <a:rPr sz="1300" spc="5" dirty="0">
                <a:latin typeface="Arial"/>
                <a:cs typeface="Arial"/>
              </a:rPr>
              <a:t>it </a:t>
            </a:r>
            <a:r>
              <a:rPr sz="1300" spc="10" dirty="0">
                <a:latin typeface="Arial"/>
                <a:cs typeface="Arial"/>
              </a:rPr>
              <a:t>is not so easy to </a:t>
            </a:r>
            <a:r>
              <a:rPr sz="1300" spc="15" dirty="0">
                <a:latin typeface="Arial"/>
                <a:cs typeface="Arial"/>
              </a:rPr>
              <a:t>come up </a:t>
            </a:r>
            <a:r>
              <a:rPr sz="1300" spc="10" dirty="0">
                <a:latin typeface="Arial"/>
                <a:cs typeface="Arial"/>
              </a:rPr>
              <a:t>with </a:t>
            </a:r>
            <a:r>
              <a:rPr sz="1300" spc="15" dirty="0">
                <a:latin typeface="Arial"/>
                <a:cs typeface="Arial"/>
              </a:rPr>
              <a:t>an </a:t>
            </a:r>
            <a:r>
              <a:rPr sz="1300" spc="10" dirty="0">
                <a:latin typeface="Arial"/>
                <a:cs typeface="Arial"/>
              </a:rPr>
              <a:t>equivalent database  table</a:t>
            </a:r>
            <a:r>
              <a:rPr sz="1300" spc="-70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structure.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1300" spc="10" dirty="0">
                <a:latin typeface="Arial"/>
                <a:cs typeface="Arial"/>
              </a:rPr>
              <a:t>Consider </a:t>
            </a:r>
            <a:r>
              <a:rPr sz="1300" spc="15" dirty="0">
                <a:latin typeface="Arial"/>
                <a:cs typeface="Arial"/>
              </a:rPr>
              <a:t>an</a:t>
            </a:r>
            <a:r>
              <a:rPr sz="1300" spc="-55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invoice.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300" spc="15" dirty="0">
                <a:latin typeface="Arial"/>
                <a:cs typeface="Arial"/>
              </a:rPr>
              <a:t>Each </a:t>
            </a:r>
            <a:r>
              <a:rPr sz="1300" spc="10" dirty="0">
                <a:latin typeface="Arial"/>
                <a:cs typeface="Arial"/>
              </a:rPr>
              <a:t>invoice object contains </a:t>
            </a:r>
            <a:r>
              <a:rPr sz="1300" spc="15" dirty="0">
                <a:latin typeface="Arial"/>
                <a:cs typeface="Arial"/>
              </a:rPr>
              <a:t>a </a:t>
            </a:r>
            <a:r>
              <a:rPr sz="1300" spc="10" dirty="0">
                <a:latin typeface="Arial"/>
                <a:cs typeface="Arial"/>
              </a:rPr>
              <a:t>reference to </a:t>
            </a:r>
            <a:r>
              <a:rPr sz="1300" spc="15" dirty="0">
                <a:latin typeface="Arial"/>
                <a:cs typeface="Arial"/>
              </a:rPr>
              <a:t>a </a:t>
            </a:r>
            <a:r>
              <a:rPr sz="1300" spc="10" dirty="0">
                <a:latin typeface="Arial"/>
                <a:cs typeface="Arial"/>
              </a:rPr>
              <a:t>customer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object:</a:t>
            </a:r>
            <a:endParaRPr sz="13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2510" y="1807882"/>
            <a:ext cx="5389880" cy="835660"/>
          </a:xfrm>
          <a:prstGeom prst="rect">
            <a:avLst/>
          </a:prstGeom>
          <a:ln w="7527">
            <a:solidFill>
              <a:srgbClr val="CCCCCC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50800">
              <a:lnSpc>
                <a:spcPts val="955"/>
              </a:lnSpc>
              <a:spcBef>
                <a:spcPts val="385"/>
              </a:spcBef>
            </a:pPr>
            <a:r>
              <a:rPr sz="800" spc="-5" dirty="0">
                <a:latin typeface="Courier" charset="0"/>
                <a:cs typeface="Courier" charset="0"/>
              </a:rPr>
              <a:t>public class</a:t>
            </a:r>
            <a:r>
              <a:rPr sz="800" spc="-55" dirty="0">
                <a:latin typeface="Courier" charset="0"/>
                <a:cs typeface="Courier" charset="0"/>
              </a:rPr>
              <a:t> </a:t>
            </a:r>
            <a:r>
              <a:rPr sz="800" spc="-5" dirty="0">
                <a:latin typeface="Courier" charset="0"/>
                <a:cs typeface="Courier" charset="0"/>
              </a:rPr>
              <a:t>Invoice</a:t>
            </a:r>
            <a:endParaRPr sz="800" dirty="0">
              <a:latin typeface="Courier" charset="0"/>
              <a:cs typeface="Courier" charset="0"/>
            </a:endParaRPr>
          </a:p>
          <a:p>
            <a:pPr marL="50800">
              <a:lnSpc>
                <a:spcPts val="950"/>
              </a:lnSpc>
            </a:pPr>
            <a:r>
              <a:rPr sz="800" spc="-5" dirty="0">
                <a:latin typeface="Courier" charset="0"/>
                <a:cs typeface="Courier" charset="0"/>
              </a:rPr>
              <a:t>{</a:t>
            </a:r>
            <a:endParaRPr sz="800" dirty="0">
              <a:latin typeface="Courier" charset="0"/>
              <a:cs typeface="Courier" charset="0"/>
            </a:endParaRPr>
          </a:p>
          <a:p>
            <a:pPr marL="233045" marR="3372485">
              <a:lnSpc>
                <a:spcPts val="950"/>
              </a:lnSpc>
              <a:spcBef>
                <a:spcPts val="35"/>
              </a:spcBef>
            </a:pPr>
            <a:r>
              <a:rPr sz="800" spc="-5" dirty="0">
                <a:latin typeface="Courier" charset="0"/>
                <a:cs typeface="Courier" charset="0"/>
              </a:rPr>
              <a:t>private int invoiceNumber;  private Customer</a:t>
            </a:r>
            <a:r>
              <a:rPr sz="800" spc="-30" dirty="0">
                <a:latin typeface="Courier" charset="0"/>
                <a:cs typeface="Courier" charset="0"/>
              </a:rPr>
              <a:t> </a:t>
            </a:r>
            <a:r>
              <a:rPr sz="800" spc="-5" dirty="0">
                <a:latin typeface="Courier" charset="0"/>
                <a:cs typeface="Courier" charset="0"/>
              </a:rPr>
              <a:t>theCustomer;</a:t>
            </a:r>
            <a:endParaRPr sz="800" dirty="0">
              <a:latin typeface="Courier" charset="0"/>
              <a:cs typeface="Courier" charset="0"/>
            </a:endParaRPr>
          </a:p>
          <a:p>
            <a:pPr marL="233045">
              <a:lnSpc>
                <a:spcPts val="910"/>
              </a:lnSpc>
            </a:pPr>
            <a:r>
              <a:rPr sz="800" spc="-5" dirty="0">
                <a:latin typeface="Courier" charset="0"/>
                <a:cs typeface="Courier" charset="0"/>
              </a:rPr>
              <a:t>. .</a:t>
            </a:r>
            <a:r>
              <a:rPr sz="800" spc="-100" dirty="0">
                <a:latin typeface="Courier" charset="0"/>
                <a:cs typeface="Courier" charset="0"/>
              </a:rPr>
              <a:t> </a:t>
            </a:r>
            <a:r>
              <a:rPr sz="800" spc="-5" dirty="0">
                <a:latin typeface="Courier" charset="0"/>
                <a:cs typeface="Courier" charset="0"/>
              </a:rPr>
              <a:t>.</a:t>
            </a:r>
            <a:endParaRPr sz="800" dirty="0">
              <a:latin typeface="Courier" charset="0"/>
              <a:cs typeface="Courier" charset="0"/>
            </a:endParaRPr>
          </a:p>
          <a:p>
            <a:pPr marL="50800">
              <a:lnSpc>
                <a:spcPts val="955"/>
              </a:lnSpc>
            </a:pPr>
            <a:r>
              <a:rPr sz="800" spc="-5" dirty="0">
                <a:latin typeface="Courier" charset="0"/>
                <a:cs typeface="Courier" charset="0"/>
              </a:rPr>
              <a:t>}</a:t>
            </a:r>
            <a:endParaRPr sz="8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4964" y="569181"/>
            <a:ext cx="5502910" cy="60325"/>
          </a:xfrm>
          <a:custGeom>
            <a:avLst/>
            <a:gdLst/>
            <a:ahLst/>
            <a:cxnLst/>
            <a:rect l="l" t="t" r="r" b="b"/>
            <a:pathLst>
              <a:path w="5502910" h="60325">
                <a:moveTo>
                  <a:pt x="0" y="0"/>
                </a:moveTo>
                <a:lnTo>
                  <a:pt x="5502449" y="0"/>
                </a:lnTo>
                <a:lnTo>
                  <a:pt x="5502449" y="60218"/>
                </a:lnTo>
                <a:lnTo>
                  <a:pt x="0" y="60218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5" dirty="0"/>
              <a:t>Invoice</a:t>
            </a:r>
            <a:r>
              <a:rPr spc="-30" dirty="0"/>
              <a:t> </a:t>
            </a:r>
            <a:r>
              <a:rPr spc="100" dirty="0"/>
              <a:t>Table</a:t>
            </a:r>
          </a:p>
        </p:txBody>
      </p:sp>
      <p:sp>
        <p:nvSpPr>
          <p:cNvPr id="4" name="object 4"/>
          <p:cNvSpPr/>
          <p:nvPr/>
        </p:nvSpPr>
        <p:spPr>
          <a:xfrm>
            <a:off x="710346" y="866509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8856" y="1427292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0" y="0"/>
                </a:moveTo>
                <a:lnTo>
                  <a:pt x="60218" y="0"/>
                </a:lnTo>
                <a:lnTo>
                  <a:pt x="60218" y="60218"/>
                </a:lnTo>
                <a:lnTo>
                  <a:pt x="0" y="6021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88856" y="1758493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0" y="0"/>
                </a:moveTo>
                <a:lnTo>
                  <a:pt x="60218" y="0"/>
                </a:lnTo>
                <a:lnTo>
                  <a:pt x="60218" y="60218"/>
                </a:lnTo>
                <a:lnTo>
                  <a:pt x="0" y="6021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0346" y="2417131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0346" y="2703168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45134" y="715071"/>
            <a:ext cx="5433695" cy="20885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800"/>
              </a:lnSpc>
            </a:pPr>
            <a:r>
              <a:rPr sz="1300" spc="15" dirty="0">
                <a:latin typeface="Arial"/>
                <a:cs typeface="Arial"/>
              </a:rPr>
              <a:t>You </a:t>
            </a:r>
            <a:r>
              <a:rPr sz="1300" spc="10" dirty="0">
                <a:latin typeface="Arial"/>
                <a:cs typeface="Arial"/>
              </a:rPr>
              <a:t>might consider simply entering </a:t>
            </a:r>
            <a:r>
              <a:rPr sz="1300" spc="5" dirty="0">
                <a:latin typeface="Arial"/>
                <a:cs typeface="Arial"/>
              </a:rPr>
              <a:t>all </a:t>
            </a:r>
            <a:r>
              <a:rPr sz="1300" spc="10" dirty="0">
                <a:latin typeface="Arial"/>
                <a:cs typeface="Arial"/>
              </a:rPr>
              <a:t>the customer data into the invoice  tables.</a:t>
            </a:r>
            <a:endParaRPr sz="1300" dirty="0">
              <a:latin typeface="Arial"/>
              <a:cs typeface="Arial"/>
            </a:endParaRPr>
          </a:p>
          <a:p>
            <a:pPr marL="315595">
              <a:lnSpc>
                <a:spcPct val="100000"/>
              </a:lnSpc>
              <a:spcBef>
                <a:spcPts val="1045"/>
              </a:spcBef>
            </a:pPr>
            <a:r>
              <a:rPr sz="1600" spc="-5" dirty="0">
                <a:latin typeface="Arial"/>
                <a:cs typeface="Arial"/>
              </a:rPr>
              <a:t>It is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wasteful.</a:t>
            </a:r>
            <a:endParaRPr sz="1600" dirty="0">
              <a:latin typeface="Arial"/>
              <a:cs typeface="Arial"/>
            </a:endParaRPr>
          </a:p>
          <a:p>
            <a:pPr marL="315595" marR="260985">
              <a:lnSpc>
                <a:spcPct val="114199"/>
              </a:lnSpc>
              <a:spcBef>
                <a:spcPts val="415"/>
              </a:spcBef>
            </a:pPr>
            <a:r>
              <a:rPr sz="1600" spc="-5" dirty="0">
                <a:latin typeface="Arial"/>
                <a:cs typeface="Arial"/>
              </a:rPr>
              <a:t>It is dangerous: on a change, you can forget to update  all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occurrences.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1300" spc="10" dirty="0">
                <a:latin typeface="Arial"/>
                <a:cs typeface="Arial"/>
              </a:rPr>
              <a:t>In </a:t>
            </a:r>
            <a:r>
              <a:rPr sz="1300" spc="15" dirty="0">
                <a:latin typeface="Arial"/>
                <a:cs typeface="Arial"/>
              </a:rPr>
              <a:t>a </a:t>
            </a:r>
            <a:r>
              <a:rPr sz="1300" spc="10" dirty="0">
                <a:latin typeface="Arial"/>
                <a:cs typeface="Arial"/>
              </a:rPr>
              <a:t>Java program, neither of these problems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occur.</a:t>
            </a:r>
            <a:endParaRPr sz="1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1300" spc="10" dirty="0">
                <a:latin typeface="Arial"/>
                <a:cs typeface="Arial"/>
              </a:rPr>
              <a:t>Multiple </a:t>
            </a:r>
            <a:r>
              <a:rPr sz="1300" spc="15" dirty="0">
                <a:latin typeface="Courier" charset="0"/>
                <a:cs typeface="Courier" charset="0"/>
              </a:rPr>
              <a:t>Invoice</a:t>
            </a:r>
            <a:r>
              <a:rPr sz="1300" spc="-434" dirty="0">
                <a:latin typeface="Courier" charset="0"/>
                <a:cs typeface="Courier" charset="0"/>
              </a:rPr>
              <a:t> </a:t>
            </a:r>
            <a:r>
              <a:rPr sz="1300" spc="10" dirty="0">
                <a:latin typeface="Arial"/>
                <a:cs typeface="Arial"/>
              </a:rPr>
              <a:t>objects can contain references to </a:t>
            </a:r>
            <a:r>
              <a:rPr sz="1300" spc="15" dirty="0">
                <a:latin typeface="Arial"/>
                <a:cs typeface="Arial"/>
              </a:rPr>
              <a:t>a </a:t>
            </a:r>
            <a:r>
              <a:rPr sz="1300" spc="10" dirty="0">
                <a:latin typeface="Arial"/>
                <a:cs typeface="Arial"/>
              </a:rPr>
              <a:t>single </a:t>
            </a:r>
            <a:r>
              <a:rPr sz="1300" spc="15" dirty="0">
                <a:latin typeface="Courier" charset="0"/>
                <a:cs typeface="Courier" charset="0"/>
              </a:rPr>
              <a:t>Customer</a:t>
            </a:r>
            <a:r>
              <a:rPr sz="1300" spc="15" dirty="0">
                <a:latin typeface="Arial"/>
                <a:cs typeface="Arial"/>
              </a:rPr>
              <a:t>.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26566" y="2983839"/>
            <a:ext cx="4893195" cy="18067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13672" y="4790599"/>
            <a:ext cx="4007485" cy="154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spc="15" dirty="0">
                <a:latin typeface="Arial"/>
                <a:cs typeface="Arial"/>
              </a:rPr>
              <a:t>Figure 3 </a:t>
            </a:r>
            <a:r>
              <a:rPr sz="900" spc="15" dirty="0">
                <a:latin typeface="Arial"/>
                <a:cs typeface="Arial"/>
              </a:rPr>
              <a:t>A Poor Design </a:t>
            </a:r>
            <a:r>
              <a:rPr sz="900" spc="10" dirty="0">
                <a:latin typeface="Arial"/>
                <a:cs typeface="Arial"/>
              </a:rPr>
              <a:t>for </a:t>
            </a:r>
            <a:r>
              <a:rPr sz="900" spc="15" dirty="0">
                <a:latin typeface="Arial"/>
                <a:cs typeface="Arial"/>
              </a:rPr>
              <a:t>an </a:t>
            </a:r>
            <a:r>
              <a:rPr sz="900" spc="10" dirty="0">
                <a:latin typeface="Arial"/>
                <a:cs typeface="Arial"/>
              </a:rPr>
              <a:t>Invoice Table with Replicated </a:t>
            </a:r>
            <a:r>
              <a:rPr sz="900" spc="15" dirty="0">
                <a:latin typeface="Arial"/>
                <a:cs typeface="Arial"/>
              </a:rPr>
              <a:t>Customer</a:t>
            </a:r>
            <a:r>
              <a:rPr sz="900" spc="-60" dirty="0">
                <a:latin typeface="Arial"/>
                <a:cs typeface="Arial"/>
              </a:rPr>
              <a:t> </a:t>
            </a:r>
            <a:r>
              <a:rPr sz="900" spc="15" dirty="0">
                <a:latin typeface="Arial"/>
                <a:cs typeface="Arial"/>
              </a:rPr>
              <a:t>Data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4964" y="568256"/>
            <a:ext cx="5502910" cy="60325"/>
          </a:xfrm>
          <a:custGeom>
            <a:avLst/>
            <a:gdLst/>
            <a:ahLst/>
            <a:cxnLst/>
            <a:rect l="l" t="t" r="r" b="b"/>
            <a:pathLst>
              <a:path w="5502910" h="60325">
                <a:moveTo>
                  <a:pt x="0" y="0"/>
                </a:moveTo>
                <a:lnTo>
                  <a:pt x="5502449" y="0"/>
                </a:lnTo>
                <a:lnTo>
                  <a:pt x="5502449" y="60218"/>
                </a:lnTo>
                <a:lnTo>
                  <a:pt x="0" y="60218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25" dirty="0"/>
              <a:t>Linking</a:t>
            </a:r>
            <a:r>
              <a:rPr spc="-65" dirty="0"/>
              <a:t> </a:t>
            </a:r>
            <a:r>
              <a:rPr spc="125" dirty="0"/>
              <a:t>Tables</a:t>
            </a:r>
          </a:p>
        </p:txBody>
      </p:sp>
      <p:sp>
        <p:nvSpPr>
          <p:cNvPr id="4" name="object 4"/>
          <p:cNvSpPr/>
          <p:nvPr/>
        </p:nvSpPr>
        <p:spPr>
          <a:xfrm>
            <a:off x="710346" y="865584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8856" y="1193022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0" y="0"/>
                </a:moveTo>
                <a:lnTo>
                  <a:pt x="60218" y="0"/>
                </a:lnTo>
                <a:lnTo>
                  <a:pt x="60218" y="60218"/>
                </a:lnTo>
                <a:lnTo>
                  <a:pt x="0" y="6021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88856" y="1524222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0" y="0"/>
                </a:moveTo>
                <a:lnTo>
                  <a:pt x="60218" y="0"/>
                </a:lnTo>
                <a:lnTo>
                  <a:pt x="60218" y="60218"/>
                </a:lnTo>
                <a:lnTo>
                  <a:pt x="0" y="6021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0346" y="2182860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5134" y="749411"/>
            <a:ext cx="5142230" cy="1534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Arial"/>
                <a:cs typeface="Arial"/>
              </a:rPr>
              <a:t>Replicating the </a:t>
            </a:r>
            <a:r>
              <a:rPr sz="1300" spc="15" dirty="0">
                <a:latin typeface="Arial"/>
                <a:cs typeface="Arial"/>
              </a:rPr>
              <a:t>same </a:t>
            </a:r>
            <a:r>
              <a:rPr sz="1300" spc="10" dirty="0">
                <a:latin typeface="Arial"/>
                <a:cs typeface="Arial"/>
              </a:rPr>
              <a:t>data in multiple rows has two problems:</a:t>
            </a:r>
            <a:endParaRPr sz="1300">
              <a:latin typeface="Arial"/>
              <a:cs typeface="Arial"/>
            </a:endParaRPr>
          </a:p>
          <a:p>
            <a:pPr marL="315595">
              <a:lnSpc>
                <a:spcPct val="100000"/>
              </a:lnSpc>
              <a:spcBef>
                <a:spcPts val="1045"/>
              </a:spcBef>
            </a:pPr>
            <a:r>
              <a:rPr sz="1600" spc="-5" dirty="0">
                <a:latin typeface="Arial"/>
                <a:cs typeface="Arial"/>
              </a:rPr>
              <a:t>Wasteful to store the same information multiple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times.</a:t>
            </a:r>
            <a:endParaRPr sz="1600">
              <a:latin typeface="Arial"/>
              <a:cs typeface="Arial"/>
            </a:endParaRPr>
          </a:p>
          <a:p>
            <a:pPr marL="315595" marR="216535">
              <a:lnSpc>
                <a:spcPct val="114199"/>
              </a:lnSpc>
              <a:spcBef>
                <a:spcPts val="415"/>
              </a:spcBef>
            </a:pPr>
            <a:r>
              <a:rPr sz="1600" spc="-5" dirty="0">
                <a:latin typeface="Arial"/>
                <a:cs typeface="Arial"/>
              </a:rPr>
              <a:t>If the data needs to change, it has to be changed in  multiple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places.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1300" spc="10" dirty="0">
                <a:latin typeface="Arial"/>
                <a:cs typeface="Arial"/>
              </a:rPr>
              <a:t>Instead you should distribute the data over multiple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tables.</a:t>
            </a:r>
            <a:endParaRPr sz="1300">
              <a:latin typeface="Arial"/>
              <a:cs typeface="Arial"/>
            </a:endParaRPr>
          </a:p>
        </p:txBody>
      </p:sp>
      <p:sp>
        <p:nvSpPr>
          <p:cNvPr id="9" name="object 9"/>
          <p:cNvSpPr>
            <a:spLocks noChangeAspect="1"/>
          </p:cNvSpPr>
          <p:nvPr/>
        </p:nvSpPr>
        <p:spPr>
          <a:xfrm>
            <a:off x="1026566" y="2471940"/>
            <a:ext cx="4667584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2"/>
          <p:cNvSpPr txBox="1"/>
          <p:nvPr/>
        </p:nvSpPr>
        <p:spPr>
          <a:xfrm>
            <a:off x="1449654" y="4929164"/>
            <a:ext cx="3933190" cy="21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10" dirty="0">
                <a:latin typeface="Arial"/>
                <a:cs typeface="Arial"/>
              </a:rPr>
              <a:t>Figure </a:t>
            </a:r>
            <a:r>
              <a:rPr sz="1300" b="1" spc="15" dirty="0">
                <a:latin typeface="Arial"/>
                <a:cs typeface="Arial"/>
              </a:rPr>
              <a:t>4 </a:t>
            </a:r>
            <a:r>
              <a:rPr sz="1300" spc="15" dirty="0">
                <a:latin typeface="Arial"/>
                <a:cs typeface="Arial"/>
              </a:rPr>
              <a:t>Two </a:t>
            </a:r>
            <a:r>
              <a:rPr sz="1300" spc="10" dirty="0">
                <a:latin typeface="Arial"/>
                <a:cs typeface="Arial"/>
              </a:rPr>
              <a:t>Tables for Invoice </a:t>
            </a:r>
            <a:r>
              <a:rPr sz="1300" spc="15" dirty="0">
                <a:latin typeface="Arial"/>
                <a:cs typeface="Arial"/>
              </a:rPr>
              <a:t>and Customer</a:t>
            </a:r>
            <a:r>
              <a:rPr sz="1300" spc="-55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Data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4964" y="567332"/>
            <a:ext cx="5502910" cy="60325"/>
          </a:xfrm>
          <a:custGeom>
            <a:avLst/>
            <a:gdLst/>
            <a:ahLst/>
            <a:cxnLst/>
            <a:rect l="l" t="t" r="r" b="b"/>
            <a:pathLst>
              <a:path w="5502910" h="60325">
                <a:moveTo>
                  <a:pt x="0" y="0"/>
                </a:moveTo>
                <a:lnTo>
                  <a:pt x="5502449" y="0"/>
                </a:lnTo>
                <a:lnTo>
                  <a:pt x="5502449" y="60218"/>
                </a:lnTo>
                <a:lnTo>
                  <a:pt x="0" y="60218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25" dirty="0"/>
              <a:t>Linking</a:t>
            </a:r>
            <a:r>
              <a:rPr spc="-65" dirty="0"/>
              <a:t> </a:t>
            </a:r>
            <a:r>
              <a:rPr spc="125" dirty="0"/>
              <a:t>Tables</a:t>
            </a:r>
          </a:p>
        </p:txBody>
      </p:sp>
      <p:sp>
        <p:nvSpPr>
          <p:cNvPr id="4" name="object 4"/>
          <p:cNvSpPr/>
          <p:nvPr/>
        </p:nvSpPr>
        <p:spPr>
          <a:xfrm>
            <a:off x="710346" y="864660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0346" y="1135642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0346" y="1414152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0346" y="1685135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0346" y="1963644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0346" y="2242154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45134" y="748487"/>
            <a:ext cx="5545455" cy="1827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Arial"/>
                <a:cs typeface="Arial"/>
              </a:rPr>
              <a:t>In Figure 4, customer data are not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replicated.</a:t>
            </a:r>
            <a:endParaRPr sz="1300">
              <a:latin typeface="Arial"/>
              <a:cs typeface="Arial"/>
            </a:endParaRPr>
          </a:p>
          <a:p>
            <a:pPr marL="12700" marR="1110615">
              <a:lnSpc>
                <a:spcPts val="2190"/>
              </a:lnSpc>
              <a:spcBef>
                <a:spcPts val="120"/>
              </a:spcBef>
            </a:pPr>
            <a:r>
              <a:rPr sz="1300" spc="15" dirty="0">
                <a:latin typeface="Arial"/>
                <a:cs typeface="Arial"/>
              </a:rPr>
              <a:t>Customer </a:t>
            </a:r>
            <a:r>
              <a:rPr sz="1300" spc="10" dirty="0">
                <a:latin typeface="Arial"/>
                <a:cs typeface="Arial"/>
              </a:rPr>
              <a:t>table contains </a:t>
            </a:r>
            <a:r>
              <a:rPr sz="1300" spc="15" dirty="0">
                <a:latin typeface="Arial"/>
                <a:cs typeface="Arial"/>
              </a:rPr>
              <a:t>a </a:t>
            </a:r>
            <a:r>
              <a:rPr sz="1300" spc="10" dirty="0">
                <a:latin typeface="Arial"/>
                <a:cs typeface="Arial"/>
              </a:rPr>
              <a:t>single record for </a:t>
            </a:r>
            <a:r>
              <a:rPr sz="1300" spc="15" dirty="0">
                <a:latin typeface="Arial"/>
                <a:cs typeface="Arial"/>
              </a:rPr>
              <a:t>each</a:t>
            </a:r>
            <a:r>
              <a:rPr sz="1300" spc="-45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customer.  Invoice table has </a:t>
            </a:r>
            <a:r>
              <a:rPr sz="1300" spc="15" dirty="0">
                <a:latin typeface="Arial"/>
                <a:cs typeface="Arial"/>
              </a:rPr>
              <a:t>no </a:t>
            </a:r>
            <a:r>
              <a:rPr sz="1300" spc="10" dirty="0">
                <a:latin typeface="Arial"/>
                <a:cs typeface="Arial"/>
              </a:rPr>
              <a:t>customer</a:t>
            </a:r>
            <a:r>
              <a:rPr sz="1300" spc="-35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data.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300" spc="15" dirty="0">
                <a:latin typeface="Arial"/>
                <a:cs typeface="Arial"/>
              </a:rPr>
              <a:t>The </a:t>
            </a:r>
            <a:r>
              <a:rPr sz="1300" spc="10" dirty="0">
                <a:latin typeface="Arial"/>
                <a:cs typeface="Arial"/>
              </a:rPr>
              <a:t>two tables are linked by the </a:t>
            </a:r>
            <a:r>
              <a:rPr sz="1300" spc="15" dirty="0">
                <a:latin typeface="Arial"/>
                <a:cs typeface="Arial"/>
              </a:rPr>
              <a:t>Customer_Number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field.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300" spc="15" dirty="0">
                <a:latin typeface="Arial"/>
                <a:cs typeface="Arial"/>
              </a:rPr>
              <a:t>The </a:t>
            </a:r>
            <a:r>
              <a:rPr sz="1300" spc="10" dirty="0">
                <a:latin typeface="Arial"/>
                <a:cs typeface="Arial"/>
              </a:rPr>
              <a:t>customer </a:t>
            </a:r>
            <a:r>
              <a:rPr sz="1300" spc="15" dirty="0">
                <a:latin typeface="Arial"/>
                <a:cs typeface="Arial"/>
              </a:rPr>
              <a:t>number </a:t>
            </a:r>
            <a:r>
              <a:rPr sz="1300" spc="10" dirty="0">
                <a:latin typeface="Arial"/>
                <a:cs typeface="Arial"/>
              </a:rPr>
              <a:t>is </a:t>
            </a:r>
            <a:r>
              <a:rPr sz="1300" spc="15" dirty="0">
                <a:latin typeface="Arial"/>
                <a:cs typeface="Arial"/>
              </a:rPr>
              <a:t>a </a:t>
            </a:r>
            <a:r>
              <a:rPr sz="1300" spc="10" dirty="0">
                <a:latin typeface="Arial"/>
                <a:cs typeface="Arial"/>
              </a:rPr>
              <a:t>unique</a:t>
            </a:r>
            <a:r>
              <a:rPr sz="1300" spc="-70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identifier.</a:t>
            </a:r>
            <a:endParaRPr sz="1300">
              <a:latin typeface="Arial"/>
              <a:cs typeface="Arial"/>
            </a:endParaRPr>
          </a:p>
          <a:p>
            <a:pPr marL="12700" marR="5080">
              <a:lnSpc>
                <a:spcPct val="117800"/>
              </a:lnSpc>
              <a:spcBef>
                <a:spcPts val="355"/>
              </a:spcBef>
            </a:pPr>
            <a:r>
              <a:rPr sz="1300" spc="20" dirty="0">
                <a:latin typeface="Arial"/>
                <a:cs typeface="Arial"/>
              </a:rPr>
              <a:t>We </a:t>
            </a:r>
            <a:r>
              <a:rPr sz="1300" spc="10" dirty="0">
                <a:latin typeface="Arial"/>
                <a:cs typeface="Arial"/>
              </a:rPr>
              <a:t>introduced the customer </a:t>
            </a:r>
            <a:r>
              <a:rPr sz="1300" spc="15" dirty="0">
                <a:latin typeface="Arial"/>
                <a:cs typeface="Arial"/>
              </a:rPr>
              <a:t>number because </a:t>
            </a:r>
            <a:r>
              <a:rPr sz="1300" spc="10" dirty="0">
                <a:latin typeface="Arial"/>
                <a:cs typeface="Arial"/>
              </a:rPr>
              <a:t>the customer </a:t>
            </a:r>
            <a:r>
              <a:rPr sz="1300" spc="15" dirty="0">
                <a:latin typeface="Arial"/>
                <a:cs typeface="Arial"/>
              </a:rPr>
              <a:t>name </a:t>
            </a:r>
            <a:r>
              <a:rPr sz="1300" spc="10" dirty="0">
                <a:latin typeface="Arial"/>
                <a:cs typeface="Arial"/>
              </a:rPr>
              <a:t>by </a:t>
            </a:r>
            <a:r>
              <a:rPr sz="1300" spc="5" dirty="0">
                <a:latin typeface="Arial"/>
                <a:cs typeface="Arial"/>
              </a:rPr>
              <a:t>itself  </a:t>
            </a:r>
            <a:r>
              <a:rPr sz="1300" spc="15" dirty="0">
                <a:latin typeface="Arial"/>
                <a:cs typeface="Arial"/>
              </a:rPr>
              <a:t>may </a:t>
            </a:r>
            <a:r>
              <a:rPr sz="1300" spc="10" dirty="0">
                <a:latin typeface="Arial"/>
                <a:cs typeface="Arial"/>
              </a:rPr>
              <a:t>not </a:t>
            </a:r>
            <a:r>
              <a:rPr sz="1300" spc="15" dirty="0">
                <a:latin typeface="Arial"/>
                <a:cs typeface="Arial"/>
              </a:rPr>
              <a:t>be</a:t>
            </a:r>
            <a:r>
              <a:rPr sz="1300" spc="-75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unique.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4964" y="566870"/>
            <a:ext cx="5502910" cy="60325"/>
          </a:xfrm>
          <a:custGeom>
            <a:avLst/>
            <a:gdLst/>
            <a:ahLst/>
            <a:cxnLst/>
            <a:rect l="l" t="t" r="r" b="b"/>
            <a:pathLst>
              <a:path w="5502910" h="60325">
                <a:moveTo>
                  <a:pt x="0" y="0"/>
                </a:moveTo>
                <a:lnTo>
                  <a:pt x="5502449" y="0"/>
                </a:lnTo>
                <a:lnTo>
                  <a:pt x="5502449" y="60218"/>
                </a:lnTo>
                <a:lnTo>
                  <a:pt x="0" y="60218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/>
              <a:t>Primary </a:t>
            </a:r>
            <a:r>
              <a:rPr spc="130" dirty="0"/>
              <a:t>and </a:t>
            </a:r>
            <a:r>
              <a:rPr spc="95" dirty="0"/>
              <a:t>Foreign</a:t>
            </a:r>
            <a:r>
              <a:rPr spc="-155" dirty="0"/>
              <a:t> </a:t>
            </a:r>
            <a:r>
              <a:rPr spc="135" dirty="0"/>
              <a:t>Keys</a:t>
            </a:r>
          </a:p>
        </p:txBody>
      </p:sp>
      <p:sp>
        <p:nvSpPr>
          <p:cNvPr id="4" name="object 4"/>
          <p:cNvSpPr/>
          <p:nvPr/>
        </p:nvSpPr>
        <p:spPr>
          <a:xfrm>
            <a:off x="710346" y="864198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0346" y="1368526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0346" y="1647036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0346" y="1918018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0346" y="2196528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45134" y="712759"/>
            <a:ext cx="5555615" cy="1584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800"/>
              </a:lnSpc>
            </a:pPr>
            <a:r>
              <a:rPr sz="1300" b="1" spc="10" dirty="0">
                <a:latin typeface="Arial"/>
                <a:cs typeface="Arial"/>
              </a:rPr>
              <a:t>Primary key: </a:t>
            </a:r>
            <a:r>
              <a:rPr sz="1300" spc="15" dirty="0">
                <a:latin typeface="Arial"/>
                <a:cs typeface="Arial"/>
              </a:rPr>
              <a:t>a </a:t>
            </a:r>
            <a:r>
              <a:rPr sz="1300" spc="10" dirty="0">
                <a:latin typeface="Arial"/>
                <a:cs typeface="Arial"/>
              </a:rPr>
              <a:t>column (or combination of columns) </a:t>
            </a:r>
            <a:r>
              <a:rPr sz="1300" spc="15" dirty="0">
                <a:latin typeface="Arial"/>
                <a:cs typeface="Arial"/>
              </a:rPr>
              <a:t>whose </a:t>
            </a:r>
            <a:r>
              <a:rPr sz="1300" spc="10" dirty="0">
                <a:latin typeface="Arial"/>
                <a:cs typeface="Arial"/>
              </a:rPr>
              <a:t>value uniquely  specifies </a:t>
            </a:r>
            <a:r>
              <a:rPr sz="1300" spc="15" dirty="0">
                <a:latin typeface="Arial"/>
                <a:cs typeface="Arial"/>
              </a:rPr>
              <a:t>a </a:t>
            </a:r>
            <a:r>
              <a:rPr sz="1300" spc="10" dirty="0">
                <a:latin typeface="Arial"/>
                <a:cs typeface="Arial"/>
              </a:rPr>
              <a:t>table</a:t>
            </a:r>
            <a:r>
              <a:rPr sz="1300" spc="-70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record.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1300" spc="10" dirty="0">
                <a:latin typeface="Arial"/>
                <a:cs typeface="Arial"/>
              </a:rPr>
              <a:t>Not </a:t>
            </a:r>
            <a:r>
              <a:rPr sz="1300" spc="5" dirty="0">
                <a:latin typeface="Arial"/>
                <a:cs typeface="Arial"/>
              </a:rPr>
              <a:t>all </a:t>
            </a:r>
            <a:r>
              <a:rPr sz="1300" spc="10" dirty="0">
                <a:latin typeface="Arial"/>
                <a:cs typeface="Arial"/>
              </a:rPr>
              <a:t>database tables </a:t>
            </a:r>
            <a:r>
              <a:rPr sz="1300" spc="15" dirty="0">
                <a:latin typeface="Arial"/>
                <a:cs typeface="Arial"/>
              </a:rPr>
              <a:t>need a </a:t>
            </a:r>
            <a:r>
              <a:rPr sz="1300" spc="10" dirty="0">
                <a:latin typeface="Arial"/>
                <a:cs typeface="Arial"/>
              </a:rPr>
              <a:t>primary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key.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300" spc="15" dirty="0">
                <a:latin typeface="Arial"/>
                <a:cs typeface="Arial"/>
              </a:rPr>
              <a:t>You need a </a:t>
            </a:r>
            <a:r>
              <a:rPr sz="1300" spc="10" dirty="0">
                <a:latin typeface="Arial"/>
                <a:cs typeface="Arial"/>
              </a:rPr>
              <a:t>primary key </a:t>
            </a:r>
            <a:r>
              <a:rPr sz="1300" spc="5" dirty="0">
                <a:latin typeface="Arial"/>
                <a:cs typeface="Arial"/>
              </a:rPr>
              <a:t>if </a:t>
            </a:r>
            <a:r>
              <a:rPr sz="1300" spc="10" dirty="0">
                <a:latin typeface="Arial"/>
                <a:cs typeface="Arial"/>
              </a:rPr>
              <a:t>you want to establish </a:t>
            </a:r>
            <a:r>
              <a:rPr sz="1300" spc="15" dirty="0">
                <a:latin typeface="Arial"/>
                <a:cs typeface="Arial"/>
              </a:rPr>
              <a:t>a </a:t>
            </a:r>
            <a:r>
              <a:rPr sz="1300" spc="10" dirty="0">
                <a:latin typeface="Arial"/>
                <a:cs typeface="Arial"/>
              </a:rPr>
              <a:t>link from another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table.</a:t>
            </a:r>
            <a:endParaRPr sz="1300">
              <a:latin typeface="Arial"/>
              <a:cs typeface="Arial"/>
            </a:endParaRPr>
          </a:p>
          <a:p>
            <a:pPr marL="12700" marR="1120775">
              <a:lnSpc>
                <a:spcPts val="2190"/>
              </a:lnSpc>
              <a:spcBef>
                <a:spcPts val="120"/>
              </a:spcBef>
            </a:pPr>
            <a:r>
              <a:rPr sz="1300" b="1" spc="10" dirty="0">
                <a:latin typeface="Arial"/>
                <a:cs typeface="Arial"/>
              </a:rPr>
              <a:t>Foreign key: </a:t>
            </a:r>
            <a:r>
              <a:rPr sz="1300" spc="15" dirty="0">
                <a:latin typeface="Arial"/>
                <a:cs typeface="Arial"/>
              </a:rPr>
              <a:t>a </a:t>
            </a:r>
            <a:r>
              <a:rPr sz="1300" spc="10" dirty="0">
                <a:latin typeface="Arial"/>
                <a:cs typeface="Arial"/>
              </a:rPr>
              <a:t>reference to </a:t>
            </a:r>
            <a:r>
              <a:rPr sz="1300" spc="15" dirty="0">
                <a:latin typeface="Arial"/>
                <a:cs typeface="Arial"/>
              </a:rPr>
              <a:t>a </a:t>
            </a:r>
            <a:r>
              <a:rPr sz="1300" spc="10" dirty="0">
                <a:latin typeface="Arial"/>
                <a:cs typeface="Arial"/>
              </a:rPr>
              <a:t>primary key in </a:t>
            </a:r>
            <a:r>
              <a:rPr sz="1300" spc="15" dirty="0">
                <a:latin typeface="Arial"/>
                <a:cs typeface="Arial"/>
              </a:rPr>
              <a:t>a </a:t>
            </a:r>
            <a:r>
              <a:rPr sz="1300" spc="10" dirty="0">
                <a:latin typeface="Arial"/>
                <a:cs typeface="Arial"/>
              </a:rPr>
              <a:t>linked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table.  Foreign keys </a:t>
            </a:r>
            <a:r>
              <a:rPr sz="1300" spc="15" dirty="0">
                <a:latin typeface="Arial"/>
                <a:cs typeface="Arial"/>
              </a:rPr>
              <a:t>need </a:t>
            </a:r>
            <a:r>
              <a:rPr sz="1300" spc="10" dirty="0">
                <a:latin typeface="Arial"/>
                <a:cs typeface="Arial"/>
              </a:rPr>
              <a:t>not </a:t>
            </a:r>
            <a:r>
              <a:rPr sz="1300" spc="15" dirty="0">
                <a:latin typeface="Arial"/>
                <a:cs typeface="Arial"/>
              </a:rPr>
              <a:t>be</a:t>
            </a:r>
            <a:r>
              <a:rPr sz="1300" spc="-50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unique.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4964" y="566408"/>
            <a:ext cx="5502910" cy="60325"/>
          </a:xfrm>
          <a:custGeom>
            <a:avLst/>
            <a:gdLst/>
            <a:ahLst/>
            <a:cxnLst/>
            <a:rect l="l" t="t" r="r" b="b"/>
            <a:pathLst>
              <a:path w="5502910" h="60325">
                <a:moveTo>
                  <a:pt x="0" y="0"/>
                </a:moveTo>
                <a:lnTo>
                  <a:pt x="5502449" y="0"/>
                </a:lnTo>
                <a:lnTo>
                  <a:pt x="5502449" y="60218"/>
                </a:lnTo>
                <a:lnTo>
                  <a:pt x="0" y="60218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4" dirty="0"/>
              <a:t>Implementing </a:t>
            </a:r>
            <a:r>
              <a:rPr spc="90" dirty="0"/>
              <a:t>Multi-Valued</a:t>
            </a:r>
            <a:r>
              <a:rPr spc="-65" dirty="0"/>
              <a:t> </a:t>
            </a:r>
            <a:r>
              <a:rPr spc="114" dirty="0"/>
              <a:t>Relationships</a:t>
            </a:r>
          </a:p>
        </p:txBody>
      </p:sp>
      <p:sp>
        <p:nvSpPr>
          <p:cNvPr id="4" name="object 4"/>
          <p:cNvSpPr/>
          <p:nvPr/>
        </p:nvSpPr>
        <p:spPr>
          <a:xfrm>
            <a:off x="710346" y="863735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0346" y="1134718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0346" y="1413228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45134" y="747562"/>
            <a:ext cx="3634104" cy="766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5" dirty="0">
                <a:latin typeface="Arial"/>
                <a:cs typeface="Arial"/>
              </a:rPr>
              <a:t>Each </a:t>
            </a:r>
            <a:r>
              <a:rPr sz="1300" spc="10" dirty="0">
                <a:latin typeface="Arial"/>
                <a:cs typeface="Arial"/>
              </a:rPr>
              <a:t>invoice </a:t>
            </a:r>
            <a:r>
              <a:rPr sz="1300" spc="15" dirty="0">
                <a:latin typeface="Arial"/>
                <a:cs typeface="Arial"/>
              </a:rPr>
              <a:t>may have many </a:t>
            </a:r>
            <a:r>
              <a:rPr sz="1300" spc="10" dirty="0">
                <a:latin typeface="Arial"/>
                <a:cs typeface="Arial"/>
              </a:rPr>
              <a:t>line</a:t>
            </a:r>
            <a:r>
              <a:rPr sz="1300" spc="-90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items.</a:t>
            </a:r>
            <a:endParaRPr sz="1300">
              <a:latin typeface="Arial"/>
              <a:cs typeface="Arial"/>
            </a:endParaRPr>
          </a:p>
          <a:p>
            <a:pPr marL="12700" marR="5080">
              <a:lnSpc>
                <a:spcPts val="2190"/>
              </a:lnSpc>
              <a:spcBef>
                <a:spcPts val="120"/>
              </a:spcBef>
            </a:pPr>
            <a:r>
              <a:rPr sz="1300" spc="15" dirty="0">
                <a:latin typeface="Arial"/>
                <a:cs typeface="Arial"/>
              </a:rPr>
              <a:t>Do </a:t>
            </a:r>
            <a:r>
              <a:rPr sz="1300" spc="10" dirty="0">
                <a:latin typeface="Arial"/>
                <a:cs typeface="Arial"/>
              </a:rPr>
              <a:t>not replicate columns, </a:t>
            </a:r>
            <a:r>
              <a:rPr sz="1300" spc="15" dirty="0">
                <a:latin typeface="Arial"/>
                <a:cs typeface="Arial"/>
              </a:rPr>
              <a:t>one </a:t>
            </a:r>
            <a:r>
              <a:rPr sz="1300" spc="10" dirty="0">
                <a:latin typeface="Arial"/>
                <a:cs typeface="Arial"/>
              </a:rPr>
              <a:t>for </a:t>
            </a:r>
            <a:r>
              <a:rPr sz="1300" spc="15" dirty="0">
                <a:latin typeface="Arial"/>
                <a:cs typeface="Arial"/>
              </a:rPr>
              <a:t>each </a:t>
            </a:r>
            <a:r>
              <a:rPr sz="1300" spc="10" dirty="0">
                <a:latin typeface="Arial"/>
                <a:cs typeface="Arial"/>
              </a:rPr>
              <a:t>line</a:t>
            </a:r>
            <a:r>
              <a:rPr sz="1300" spc="-70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item:  Poor</a:t>
            </a:r>
            <a:r>
              <a:rPr sz="1300" spc="-60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design:</a:t>
            </a:r>
            <a:endParaRPr sz="13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26566" y="1696565"/>
            <a:ext cx="5472849" cy="978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13672" y="2702767"/>
            <a:ext cx="3679825" cy="154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spc="15" dirty="0">
                <a:latin typeface="Arial"/>
                <a:cs typeface="Arial"/>
              </a:rPr>
              <a:t>Figure 5 </a:t>
            </a:r>
            <a:r>
              <a:rPr sz="900" spc="15" dirty="0">
                <a:latin typeface="Arial"/>
                <a:cs typeface="Arial"/>
              </a:rPr>
              <a:t>A Poor Design </a:t>
            </a:r>
            <a:r>
              <a:rPr sz="900" spc="10" dirty="0">
                <a:latin typeface="Arial"/>
                <a:cs typeface="Arial"/>
              </a:rPr>
              <a:t>for </a:t>
            </a:r>
            <a:r>
              <a:rPr sz="900" spc="15" dirty="0">
                <a:latin typeface="Arial"/>
                <a:cs typeface="Arial"/>
              </a:rPr>
              <a:t>an </a:t>
            </a:r>
            <a:r>
              <a:rPr sz="900" spc="10" dirty="0">
                <a:latin typeface="Arial"/>
                <a:cs typeface="Arial"/>
              </a:rPr>
              <a:t>Invoice Table with Replicated</a:t>
            </a:r>
            <a:r>
              <a:rPr sz="900" spc="-55" dirty="0">
                <a:latin typeface="Arial"/>
                <a:cs typeface="Arial"/>
              </a:rPr>
              <a:t> </a:t>
            </a:r>
            <a:r>
              <a:rPr sz="900" spc="15" dirty="0">
                <a:latin typeface="Arial"/>
                <a:cs typeface="Arial"/>
              </a:rPr>
              <a:t>Columns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4964" y="565945"/>
            <a:ext cx="5502910" cy="60325"/>
          </a:xfrm>
          <a:custGeom>
            <a:avLst/>
            <a:gdLst/>
            <a:ahLst/>
            <a:cxnLst/>
            <a:rect l="l" t="t" r="r" b="b"/>
            <a:pathLst>
              <a:path w="5502910" h="60325">
                <a:moveTo>
                  <a:pt x="0" y="0"/>
                </a:moveTo>
                <a:lnTo>
                  <a:pt x="5502449" y="0"/>
                </a:lnTo>
                <a:lnTo>
                  <a:pt x="5502449" y="60218"/>
                </a:lnTo>
                <a:lnTo>
                  <a:pt x="0" y="60218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4" dirty="0"/>
              <a:t>Implementing </a:t>
            </a:r>
            <a:r>
              <a:rPr spc="90" dirty="0"/>
              <a:t>Multi-Valued</a:t>
            </a:r>
            <a:r>
              <a:rPr spc="-65" dirty="0"/>
              <a:t> </a:t>
            </a:r>
            <a:r>
              <a:rPr spc="114" dirty="0"/>
              <a:t>Relationships</a:t>
            </a:r>
          </a:p>
        </p:txBody>
      </p:sp>
      <p:sp>
        <p:nvSpPr>
          <p:cNvPr id="4" name="object 4"/>
          <p:cNvSpPr/>
          <p:nvPr/>
        </p:nvSpPr>
        <p:spPr>
          <a:xfrm>
            <a:off x="710346" y="863273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0346" y="1134256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0346" y="1412765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45134" y="747100"/>
            <a:ext cx="5583555" cy="999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Arial"/>
                <a:cs typeface="Arial"/>
              </a:rPr>
              <a:t>Instead, distribute the information in two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tables.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1300" spc="15" dirty="0">
                <a:latin typeface="Arial"/>
                <a:cs typeface="Arial"/>
              </a:rPr>
              <a:t>One </a:t>
            </a:r>
            <a:r>
              <a:rPr sz="1300" spc="10" dirty="0">
                <a:latin typeface="Arial"/>
                <a:cs typeface="Arial"/>
              </a:rPr>
              <a:t>table for invoices </a:t>
            </a:r>
            <a:r>
              <a:rPr sz="1300" spc="15" dirty="0">
                <a:latin typeface="Arial"/>
                <a:cs typeface="Arial"/>
              </a:rPr>
              <a:t>and </a:t>
            </a:r>
            <a:r>
              <a:rPr sz="1300" spc="10" dirty="0">
                <a:latin typeface="Arial"/>
                <a:cs typeface="Arial"/>
              </a:rPr>
              <a:t>another table for line</a:t>
            </a:r>
            <a:r>
              <a:rPr sz="1300" spc="-55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items.</a:t>
            </a:r>
            <a:endParaRPr sz="1300">
              <a:latin typeface="Arial"/>
              <a:cs typeface="Arial"/>
            </a:endParaRPr>
          </a:p>
          <a:p>
            <a:pPr marL="12700" marR="5080">
              <a:lnSpc>
                <a:spcPct val="117800"/>
              </a:lnSpc>
              <a:spcBef>
                <a:spcPts val="355"/>
              </a:spcBef>
            </a:pPr>
            <a:r>
              <a:rPr sz="1300" spc="10" dirty="0">
                <a:latin typeface="Arial"/>
                <a:cs typeface="Arial"/>
              </a:rPr>
              <a:t>Link </a:t>
            </a:r>
            <a:r>
              <a:rPr sz="1300" spc="15" dirty="0">
                <a:latin typeface="Arial"/>
                <a:cs typeface="Arial"/>
              </a:rPr>
              <a:t>each </a:t>
            </a:r>
            <a:r>
              <a:rPr sz="1300" spc="10" dirty="0">
                <a:latin typeface="Arial"/>
                <a:cs typeface="Arial"/>
              </a:rPr>
              <a:t>line item to </a:t>
            </a:r>
            <a:r>
              <a:rPr sz="1300" spc="5" dirty="0">
                <a:latin typeface="Arial"/>
                <a:cs typeface="Arial"/>
              </a:rPr>
              <a:t>its </a:t>
            </a:r>
            <a:r>
              <a:rPr sz="1300" spc="10" dirty="0">
                <a:latin typeface="Arial"/>
                <a:cs typeface="Arial"/>
              </a:rPr>
              <a:t>invoice with </a:t>
            </a:r>
            <a:r>
              <a:rPr sz="1300" spc="15" dirty="0">
                <a:latin typeface="Arial"/>
                <a:cs typeface="Arial"/>
              </a:rPr>
              <a:t>an </a:t>
            </a:r>
            <a:r>
              <a:rPr sz="1300" spc="10" dirty="0">
                <a:latin typeface="Arial"/>
                <a:cs typeface="Arial"/>
              </a:rPr>
              <a:t>Invoice_Number foreign key in the  line item</a:t>
            </a:r>
            <a:r>
              <a:rPr sz="1300" spc="-80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table:</a:t>
            </a:r>
            <a:endParaRPr sz="13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26566" y="1929917"/>
            <a:ext cx="5442737" cy="19497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13672" y="3876561"/>
            <a:ext cx="4427855" cy="154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spc="15" dirty="0">
                <a:latin typeface="Arial"/>
                <a:cs typeface="Arial"/>
              </a:rPr>
              <a:t>Figure 6 </a:t>
            </a:r>
            <a:r>
              <a:rPr sz="900" spc="10" dirty="0">
                <a:latin typeface="Arial"/>
                <a:cs typeface="Arial"/>
              </a:rPr>
              <a:t>Linked Invoice </a:t>
            </a:r>
            <a:r>
              <a:rPr sz="900" spc="15" dirty="0">
                <a:latin typeface="Arial"/>
                <a:cs typeface="Arial"/>
              </a:rPr>
              <a:t>and </a:t>
            </a:r>
            <a:r>
              <a:rPr sz="900" spc="10" dirty="0">
                <a:latin typeface="Arial"/>
                <a:cs typeface="Arial"/>
              </a:rPr>
              <a:t>LineItem Tables </a:t>
            </a:r>
            <a:r>
              <a:rPr sz="900" spc="15" dirty="0">
                <a:latin typeface="Arial"/>
                <a:cs typeface="Arial"/>
              </a:rPr>
              <a:t>Implement a </a:t>
            </a:r>
            <a:r>
              <a:rPr sz="900" spc="10" dirty="0">
                <a:latin typeface="Arial"/>
                <a:cs typeface="Arial"/>
              </a:rPr>
              <a:t>Multi-Valued</a:t>
            </a:r>
            <a:r>
              <a:rPr sz="900" spc="35" dirty="0">
                <a:latin typeface="Arial"/>
                <a:cs typeface="Arial"/>
              </a:rPr>
              <a:t> </a:t>
            </a:r>
            <a:r>
              <a:rPr sz="900" spc="10" dirty="0">
                <a:latin typeface="Arial"/>
                <a:cs typeface="Arial"/>
              </a:rPr>
              <a:t>Relationship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4964" y="565483"/>
            <a:ext cx="5502910" cy="60325"/>
          </a:xfrm>
          <a:custGeom>
            <a:avLst/>
            <a:gdLst/>
            <a:ahLst/>
            <a:cxnLst/>
            <a:rect l="l" t="t" r="r" b="b"/>
            <a:pathLst>
              <a:path w="5502910" h="60325">
                <a:moveTo>
                  <a:pt x="0" y="0"/>
                </a:moveTo>
                <a:lnTo>
                  <a:pt x="5502449" y="0"/>
                </a:lnTo>
                <a:lnTo>
                  <a:pt x="5502449" y="60218"/>
                </a:lnTo>
                <a:lnTo>
                  <a:pt x="0" y="60218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0" dirty="0"/>
              <a:t>Sample</a:t>
            </a:r>
            <a:r>
              <a:rPr spc="-25" dirty="0"/>
              <a:t> </a:t>
            </a:r>
            <a:r>
              <a:rPr spc="130" dirty="0"/>
              <a:t>Database</a:t>
            </a:r>
          </a:p>
        </p:txBody>
      </p:sp>
      <p:sp>
        <p:nvSpPr>
          <p:cNvPr id="4" name="object 4"/>
          <p:cNvSpPr/>
          <p:nvPr/>
        </p:nvSpPr>
        <p:spPr>
          <a:xfrm>
            <a:off x="710346" y="862811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8856" y="1190248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0" y="0"/>
                </a:moveTo>
                <a:lnTo>
                  <a:pt x="60218" y="0"/>
                </a:lnTo>
                <a:lnTo>
                  <a:pt x="60218" y="60218"/>
                </a:lnTo>
                <a:lnTo>
                  <a:pt x="0" y="6021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88856" y="1521449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0" y="0"/>
                </a:moveTo>
                <a:lnTo>
                  <a:pt x="60218" y="0"/>
                </a:lnTo>
                <a:lnTo>
                  <a:pt x="60218" y="60218"/>
                </a:lnTo>
                <a:lnTo>
                  <a:pt x="0" y="6021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88856" y="1845122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0" y="0"/>
                </a:moveTo>
                <a:lnTo>
                  <a:pt x="60218" y="0"/>
                </a:lnTo>
                <a:lnTo>
                  <a:pt x="60218" y="60218"/>
                </a:lnTo>
                <a:lnTo>
                  <a:pt x="0" y="6021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88856" y="2176323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0" y="0"/>
                </a:moveTo>
                <a:lnTo>
                  <a:pt x="60218" y="0"/>
                </a:lnTo>
                <a:lnTo>
                  <a:pt x="60218" y="60218"/>
                </a:lnTo>
                <a:lnTo>
                  <a:pt x="0" y="6021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45134" y="746638"/>
            <a:ext cx="2828290" cy="157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Arial"/>
                <a:cs typeface="Arial"/>
              </a:rPr>
              <a:t>Database </a:t>
            </a:r>
            <a:r>
              <a:rPr sz="1300" spc="15" dirty="0">
                <a:latin typeface="Arial"/>
                <a:cs typeface="Arial"/>
              </a:rPr>
              <a:t>now </a:t>
            </a:r>
            <a:r>
              <a:rPr sz="1300" spc="10" dirty="0">
                <a:latin typeface="Arial"/>
                <a:cs typeface="Arial"/>
              </a:rPr>
              <a:t>consists of four</a:t>
            </a:r>
            <a:r>
              <a:rPr sz="1300" spc="-35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tables:</a:t>
            </a:r>
            <a:endParaRPr sz="1300">
              <a:latin typeface="Arial"/>
              <a:cs typeface="Arial"/>
            </a:endParaRPr>
          </a:p>
          <a:p>
            <a:pPr marL="315595" marR="1626870">
              <a:lnSpc>
                <a:spcPct val="134800"/>
              </a:lnSpc>
              <a:spcBef>
                <a:spcPts val="375"/>
              </a:spcBef>
            </a:pPr>
            <a:r>
              <a:rPr sz="1600" spc="-5" dirty="0">
                <a:latin typeface="Arial"/>
                <a:cs typeface="Arial"/>
              </a:rPr>
              <a:t>Invoice  Customer  LineItem  Product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26566" y="2517114"/>
            <a:ext cx="3086480" cy="26950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2"/>
          <p:cNvSpPr txBox="1"/>
          <p:nvPr/>
        </p:nvSpPr>
        <p:spPr>
          <a:xfrm>
            <a:off x="2227459" y="5030427"/>
            <a:ext cx="3397885" cy="154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spc="15" dirty="0">
                <a:latin typeface="Arial"/>
                <a:cs typeface="Arial"/>
              </a:rPr>
              <a:t>Figure 7 </a:t>
            </a:r>
            <a:r>
              <a:rPr sz="900" spc="15" dirty="0">
                <a:latin typeface="Arial"/>
                <a:cs typeface="Arial"/>
              </a:rPr>
              <a:t>The </a:t>
            </a:r>
            <a:r>
              <a:rPr sz="900" spc="10" dirty="0">
                <a:latin typeface="Arial"/>
                <a:cs typeface="Arial"/>
              </a:rPr>
              <a:t>Links </a:t>
            </a:r>
            <a:r>
              <a:rPr sz="900" spc="15" dirty="0">
                <a:latin typeface="Arial"/>
                <a:cs typeface="Arial"/>
              </a:rPr>
              <a:t>Between </a:t>
            </a:r>
            <a:r>
              <a:rPr sz="900" spc="10" dirty="0">
                <a:latin typeface="Arial"/>
                <a:cs typeface="Arial"/>
              </a:rPr>
              <a:t>the Tables in the </a:t>
            </a:r>
            <a:r>
              <a:rPr sz="900" spc="15" dirty="0">
                <a:latin typeface="Arial"/>
                <a:cs typeface="Arial"/>
              </a:rPr>
              <a:t>Sample</a:t>
            </a:r>
            <a:r>
              <a:rPr sz="900" spc="-60" dirty="0">
                <a:latin typeface="Arial"/>
                <a:cs typeface="Arial"/>
              </a:rPr>
              <a:t> </a:t>
            </a:r>
            <a:r>
              <a:rPr sz="900" spc="15" dirty="0">
                <a:latin typeface="Arial"/>
                <a:cs typeface="Arial"/>
              </a:rPr>
              <a:t>Database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4964" y="564559"/>
            <a:ext cx="5502910" cy="60325"/>
          </a:xfrm>
          <a:custGeom>
            <a:avLst/>
            <a:gdLst/>
            <a:ahLst/>
            <a:cxnLst/>
            <a:rect l="l" t="t" r="r" b="b"/>
            <a:pathLst>
              <a:path w="5502910" h="60325">
                <a:moveTo>
                  <a:pt x="0" y="0"/>
                </a:moveTo>
                <a:lnTo>
                  <a:pt x="5502449" y="0"/>
                </a:lnTo>
                <a:lnTo>
                  <a:pt x="5502449" y="60218"/>
                </a:lnTo>
                <a:lnTo>
                  <a:pt x="0" y="60218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10" dirty="0"/>
              <a:t>Check</a:t>
            </a:r>
            <a:r>
              <a:rPr spc="-75" dirty="0"/>
              <a:t> </a:t>
            </a:r>
            <a:r>
              <a:rPr spc="25" dirty="0"/>
              <a:t>24.1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2264" y="725949"/>
            <a:ext cx="5752465" cy="141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Would a telephone number be a good primary key for a customer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table?</a:t>
            </a:r>
          </a:p>
          <a:p>
            <a:pPr marL="265430" marR="5080">
              <a:lnSpc>
                <a:spcPct val="117800"/>
              </a:lnSpc>
              <a:spcBef>
                <a:spcPts val="509"/>
              </a:spcBef>
            </a:pPr>
            <a:r>
              <a:rPr sz="1300" b="1" spc="15" dirty="0">
                <a:latin typeface="Arial"/>
                <a:cs typeface="Arial"/>
              </a:rPr>
              <a:t>Answer: </a:t>
            </a:r>
            <a:r>
              <a:rPr sz="1300" spc="15" dirty="0">
                <a:latin typeface="Arial"/>
                <a:cs typeface="Arial"/>
              </a:rPr>
              <a:t>The </a:t>
            </a:r>
            <a:r>
              <a:rPr sz="1300" spc="10" dirty="0">
                <a:latin typeface="Arial"/>
                <a:cs typeface="Arial"/>
              </a:rPr>
              <a:t>telephone </a:t>
            </a:r>
            <a:r>
              <a:rPr sz="1300" spc="15" dirty="0">
                <a:latin typeface="Arial"/>
                <a:cs typeface="Arial"/>
              </a:rPr>
              <a:t>number </a:t>
            </a:r>
            <a:r>
              <a:rPr sz="1300" spc="10" dirty="0">
                <a:latin typeface="Arial"/>
                <a:cs typeface="Arial"/>
              </a:rPr>
              <a:t>for </a:t>
            </a:r>
            <a:r>
              <a:rPr sz="1300" spc="15" dirty="0">
                <a:latin typeface="Arial"/>
                <a:cs typeface="Arial"/>
              </a:rPr>
              <a:t>each </a:t>
            </a:r>
            <a:r>
              <a:rPr sz="1300" spc="10" dirty="0">
                <a:latin typeface="Arial"/>
                <a:cs typeface="Arial"/>
              </a:rPr>
              <a:t>customer </a:t>
            </a:r>
            <a:r>
              <a:rPr sz="1300" spc="15" dirty="0">
                <a:latin typeface="Arial"/>
                <a:cs typeface="Arial"/>
              </a:rPr>
              <a:t>may </a:t>
            </a:r>
            <a:r>
              <a:rPr sz="1300" spc="10" dirty="0">
                <a:latin typeface="Arial"/>
                <a:cs typeface="Arial"/>
              </a:rPr>
              <a:t>not </a:t>
            </a:r>
            <a:r>
              <a:rPr sz="1300" spc="15" dirty="0">
                <a:latin typeface="Arial"/>
                <a:cs typeface="Arial"/>
              </a:rPr>
              <a:t>be unique—  </a:t>
            </a:r>
            <a:r>
              <a:rPr sz="1300" spc="10" dirty="0">
                <a:latin typeface="Arial"/>
                <a:cs typeface="Arial"/>
              </a:rPr>
              <a:t>the </a:t>
            </a:r>
            <a:r>
              <a:rPr sz="1300" spc="15" dirty="0">
                <a:latin typeface="Arial"/>
                <a:cs typeface="Arial"/>
              </a:rPr>
              <a:t>same number </a:t>
            </a:r>
            <a:r>
              <a:rPr sz="1300" spc="10" dirty="0">
                <a:latin typeface="Arial"/>
                <a:cs typeface="Arial"/>
              </a:rPr>
              <a:t>might </a:t>
            </a:r>
            <a:r>
              <a:rPr sz="1300" spc="15" dirty="0">
                <a:latin typeface="Arial"/>
                <a:cs typeface="Arial"/>
              </a:rPr>
              <a:t>be </a:t>
            </a:r>
            <a:r>
              <a:rPr sz="1300" spc="10" dirty="0">
                <a:latin typeface="Arial"/>
                <a:cs typeface="Arial"/>
              </a:rPr>
              <a:t>shared by roommates. </a:t>
            </a:r>
            <a:r>
              <a:rPr sz="1300" spc="15" dirty="0">
                <a:latin typeface="Arial"/>
                <a:cs typeface="Arial"/>
              </a:rPr>
              <a:t>Even </a:t>
            </a:r>
            <a:r>
              <a:rPr sz="1300" spc="5" dirty="0">
                <a:latin typeface="Arial"/>
                <a:cs typeface="Arial"/>
              </a:rPr>
              <a:t>if </a:t>
            </a:r>
            <a:r>
              <a:rPr sz="1300" spc="10" dirty="0">
                <a:latin typeface="Arial"/>
                <a:cs typeface="Arial"/>
              </a:rPr>
              <a:t>the </a:t>
            </a:r>
            <a:r>
              <a:rPr sz="1300" spc="15" dirty="0">
                <a:latin typeface="Arial"/>
                <a:cs typeface="Arial"/>
              </a:rPr>
              <a:t>number  were </a:t>
            </a:r>
            <a:r>
              <a:rPr sz="1300" spc="10" dirty="0">
                <a:latin typeface="Arial"/>
                <a:cs typeface="Arial"/>
              </a:rPr>
              <a:t>unique, however, </a:t>
            </a:r>
            <a:r>
              <a:rPr sz="1300" spc="5" dirty="0">
                <a:latin typeface="Arial"/>
                <a:cs typeface="Arial"/>
              </a:rPr>
              <a:t>it </a:t>
            </a:r>
            <a:r>
              <a:rPr sz="1300" spc="10" dirty="0">
                <a:latin typeface="Arial"/>
                <a:cs typeface="Arial"/>
              </a:rPr>
              <a:t>can </a:t>
            </a:r>
            <a:r>
              <a:rPr sz="1300" spc="15" dirty="0">
                <a:latin typeface="Arial"/>
                <a:cs typeface="Arial"/>
              </a:rPr>
              <a:t>change when a </a:t>
            </a:r>
            <a:r>
              <a:rPr sz="1300" spc="10" dirty="0">
                <a:latin typeface="Arial"/>
                <a:cs typeface="Arial"/>
              </a:rPr>
              <a:t>customer moves. In that  situation, both the primary </a:t>
            </a:r>
            <a:r>
              <a:rPr sz="1300" spc="15" dirty="0">
                <a:latin typeface="Arial"/>
                <a:cs typeface="Arial"/>
              </a:rPr>
              <a:t>and </a:t>
            </a:r>
            <a:r>
              <a:rPr sz="1300" spc="5" dirty="0">
                <a:latin typeface="Arial"/>
                <a:cs typeface="Arial"/>
              </a:rPr>
              <a:t>all </a:t>
            </a:r>
            <a:r>
              <a:rPr sz="1300" spc="10" dirty="0">
                <a:latin typeface="Arial"/>
                <a:cs typeface="Arial"/>
              </a:rPr>
              <a:t>foreign keys would </a:t>
            </a:r>
            <a:r>
              <a:rPr sz="1300" spc="15" dirty="0">
                <a:latin typeface="Arial"/>
                <a:cs typeface="Arial"/>
              </a:rPr>
              <a:t>need </a:t>
            </a:r>
            <a:r>
              <a:rPr sz="1300" spc="10" dirty="0">
                <a:latin typeface="Arial"/>
                <a:cs typeface="Arial"/>
              </a:rPr>
              <a:t>to </a:t>
            </a:r>
            <a:r>
              <a:rPr sz="1300" spc="15" dirty="0">
                <a:latin typeface="Arial"/>
                <a:cs typeface="Arial"/>
              </a:rPr>
              <a:t>be </a:t>
            </a:r>
            <a:r>
              <a:rPr sz="1300" spc="10" dirty="0">
                <a:latin typeface="Arial"/>
                <a:cs typeface="Arial"/>
              </a:rPr>
              <a:t>updated.  Therefore, </a:t>
            </a:r>
            <a:r>
              <a:rPr sz="1300" spc="15" dirty="0">
                <a:latin typeface="Arial"/>
                <a:cs typeface="Arial"/>
              </a:rPr>
              <a:t>a </a:t>
            </a:r>
            <a:r>
              <a:rPr sz="1300" spc="10" dirty="0">
                <a:latin typeface="Arial"/>
                <a:cs typeface="Arial"/>
              </a:rPr>
              <a:t>customer ID is </a:t>
            </a:r>
            <a:r>
              <a:rPr sz="1300" spc="15" dirty="0">
                <a:latin typeface="Arial"/>
                <a:cs typeface="Arial"/>
              </a:rPr>
              <a:t>a </a:t>
            </a:r>
            <a:r>
              <a:rPr sz="1300" spc="10" dirty="0">
                <a:latin typeface="Arial"/>
                <a:cs typeface="Arial"/>
              </a:rPr>
              <a:t>better</a:t>
            </a:r>
            <a:r>
              <a:rPr sz="1300" spc="-40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choice.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4964" y="573918"/>
            <a:ext cx="5502910" cy="60325"/>
          </a:xfrm>
          <a:custGeom>
            <a:avLst/>
            <a:gdLst/>
            <a:ahLst/>
            <a:cxnLst/>
            <a:rect l="l" t="t" r="r" b="b"/>
            <a:pathLst>
              <a:path w="5502910" h="60325">
                <a:moveTo>
                  <a:pt x="0" y="0"/>
                </a:moveTo>
                <a:lnTo>
                  <a:pt x="5502449" y="0"/>
                </a:lnTo>
                <a:lnTo>
                  <a:pt x="5502449" y="60218"/>
                </a:lnTo>
                <a:lnTo>
                  <a:pt x="0" y="60218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5" dirty="0"/>
              <a:t>Chapter</a:t>
            </a:r>
            <a:r>
              <a:rPr spc="-20" dirty="0"/>
              <a:t> </a:t>
            </a:r>
            <a:r>
              <a:rPr spc="135" dirty="0"/>
              <a:t>Goals</a:t>
            </a:r>
          </a:p>
        </p:txBody>
      </p:sp>
      <p:sp>
        <p:nvSpPr>
          <p:cNvPr id="4" name="object 4"/>
          <p:cNvSpPr/>
          <p:nvPr/>
        </p:nvSpPr>
        <p:spPr>
          <a:xfrm>
            <a:off x="748031" y="770610"/>
            <a:ext cx="3312312" cy="23186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0346" y="3355251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0346" y="3633761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0346" y="4138090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5134" y="3239079"/>
            <a:ext cx="5536565" cy="1233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5" dirty="0">
                <a:latin typeface="Arial"/>
                <a:cs typeface="Arial"/>
              </a:rPr>
              <a:t>To </a:t>
            </a:r>
            <a:r>
              <a:rPr sz="1300" spc="10" dirty="0">
                <a:latin typeface="Arial"/>
                <a:cs typeface="Arial"/>
              </a:rPr>
              <a:t>understand </a:t>
            </a:r>
            <a:r>
              <a:rPr sz="1300" spc="15" dirty="0">
                <a:latin typeface="Arial"/>
                <a:cs typeface="Arial"/>
              </a:rPr>
              <a:t>how </a:t>
            </a:r>
            <a:r>
              <a:rPr sz="1300" spc="10" dirty="0">
                <a:latin typeface="Arial"/>
                <a:cs typeface="Arial"/>
              </a:rPr>
              <a:t>relational databases store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information</a:t>
            </a:r>
            <a:endParaRPr sz="1300">
              <a:latin typeface="Arial"/>
              <a:cs typeface="Arial"/>
            </a:endParaRPr>
          </a:p>
          <a:p>
            <a:pPr marL="12700" marR="5080">
              <a:lnSpc>
                <a:spcPct val="117800"/>
              </a:lnSpc>
              <a:spcBef>
                <a:spcPts val="355"/>
              </a:spcBef>
            </a:pPr>
            <a:r>
              <a:rPr sz="1300" spc="15" dirty="0">
                <a:latin typeface="Arial"/>
                <a:cs typeface="Arial"/>
              </a:rPr>
              <a:t>To </a:t>
            </a:r>
            <a:r>
              <a:rPr sz="1300" spc="10" dirty="0">
                <a:latin typeface="Arial"/>
                <a:cs typeface="Arial"/>
              </a:rPr>
              <a:t>learn to query </a:t>
            </a:r>
            <a:r>
              <a:rPr sz="1300" spc="15" dirty="0">
                <a:latin typeface="Arial"/>
                <a:cs typeface="Arial"/>
              </a:rPr>
              <a:t>a </a:t>
            </a:r>
            <a:r>
              <a:rPr sz="1300" spc="10" dirty="0">
                <a:latin typeface="Arial"/>
                <a:cs typeface="Arial"/>
              </a:rPr>
              <a:t>database with the structured </a:t>
            </a:r>
            <a:r>
              <a:rPr sz="1300" spc="15" dirty="0">
                <a:latin typeface="Arial"/>
                <a:cs typeface="Arial"/>
              </a:rPr>
              <a:t>Query </a:t>
            </a:r>
            <a:r>
              <a:rPr sz="1300" spc="10" dirty="0">
                <a:latin typeface="Arial"/>
                <a:cs typeface="Arial"/>
              </a:rPr>
              <a:t>language (SQL) to  connect to </a:t>
            </a:r>
            <a:r>
              <a:rPr sz="1300" spc="15" dirty="0">
                <a:latin typeface="Arial"/>
                <a:cs typeface="Arial"/>
              </a:rPr>
              <a:t>a </a:t>
            </a:r>
            <a:r>
              <a:rPr sz="1300" spc="10" dirty="0">
                <a:latin typeface="Arial"/>
                <a:cs typeface="Arial"/>
              </a:rPr>
              <a:t>database with Java Database Connectivity</a:t>
            </a:r>
            <a:r>
              <a:rPr sz="1300" spc="25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(JDBC)</a:t>
            </a:r>
            <a:endParaRPr sz="1300">
              <a:latin typeface="Arial"/>
              <a:cs typeface="Arial"/>
            </a:endParaRPr>
          </a:p>
          <a:p>
            <a:pPr marL="12700" marR="482600">
              <a:lnSpc>
                <a:spcPct val="117800"/>
              </a:lnSpc>
              <a:spcBef>
                <a:spcPts val="295"/>
              </a:spcBef>
            </a:pPr>
            <a:r>
              <a:rPr sz="1300" spc="15" dirty="0">
                <a:latin typeface="Arial"/>
                <a:cs typeface="Arial"/>
              </a:rPr>
              <a:t>To </a:t>
            </a:r>
            <a:r>
              <a:rPr sz="1300" spc="10" dirty="0">
                <a:latin typeface="Arial"/>
                <a:cs typeface="Arial"/>
              </a:rPr>
              <a:t>write database programs that insert, update, </a:t>
            </a:r>
            <a:r>
              <a:rPr sz="1300" spc="15" dirty="0">
                <a:latin typeface="Arial"/>
                <a:cs typeface="Arial"/>
              </a:rPr>
              <a:t>and </a:t>
            </a:r>
            <a:r>
              <a:rPr sz="1300" spc="10" dirty="0">
                <a:latin typeface="Arial"/>
                <a:cs typeface="Arial"/>
              </a:rPr>
              <a:t>query data in </a:t>
            </a:r>
            <a:r>
              <a:rPr sz="1300" spc="15" dirty="0">
                <a:latin typeface="Arial"/>
                <a:cs typeface="Arial"/>
              </a:rPr>
              <a:t>a  </a:t>
            </a:r>
            <a:r>
              <a:rPr sz="1300" spc="10" dirty="0">
                <a:latin typeface="Arial"/>
                <a:cs typeface="Arial"/>
              </a:rPr>
              <a:t>relational</a:t>
            </a:r>
            <a:r>
              <a:rPr sz="1300" spc="-50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database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4964" y="564096"/>
            <a:ext cx="5502910" cy="60325"/>
          </a:xfrm>
          <a:custGeom>
            <a:avLst/>
            <a:gdLst/>
            <a:ahLst/>
            <a:cxnLst/>
            <a:rect l="l" t="t" r="r" b="b"/>
            <a:pathLst>
              <a:path w="5502910" h="60325">
                <a:moveTo>
                  <a:pt x="0" y="0"/>
                </a:moveTo>
                <a:lnTo>
                  <a:pt x="5502449" y="0"/>
                </a:lnTo>
                <a:lnTo>
                  <a:pt x="5502449" y="60218"/>
                </a:lnTo>
                <a:lnTo>
                  <a:pt x="0" y="60218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10" dirty="0"/>
              <a:t>Check</a:t>
            </a:r>
            <a:r>
              <a:rPr spc="-75" dirty="0"/>
              <a:t> </a:t>
            </a:r>
            <a:r>
              <a:rPr spc="25" dirty="0"/>
              <a:t>24.2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2264" y="725487"/>
            <a:ext cx="5538470" cy="485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In the database of Section 24.1.3, what are all the products that customer 3176</a:t>
            </a:r>
            <a:r>
              <a:rPr sz="1100" spc="1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ordered?</a:t>
            </a:r>
          </a:p>
          <a:p>
            <a:pPr marL="265430">
              <a:lnSpc>
                <a:spcPct val="100000"/>
              </a:lnSpc>
              <a:spcBef>
                <a:spcPts val="790"/>
              </a:spcBef>
            </a:pPr>
            <a:r>
              <a:rPr sz="1300" b="1" spc="15" dirty="0">
                <a:latin typeface="Arial"/>
                <a:cs typeface="Arial"/>
              </a:rPr>
              <a:t>Answer: </a:t>
            </a:r>
            <a:r>
              <a:rPr sz="1300" spc="15" dirty="0">
                <a:latin typeface="Arial"/>
                <a:cs typeface="Arial"/>
              </a:rPr>
              <a:t>Customer 3176 </a:t>
            </a:r>
            <a:r>
              <a:rPr sz="1300" spc="10" dirty="0">
                <a:latin typeface="Arial"/>
                <a:cs typeface="Arial"/>
              </a:rPr>
              <a:t>ordered ten</a:t>
            </a:r>
            <a:r>
              <a:rPr sz="1300" spc="-80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toasters.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15" dirty="0"/>
              <a:t>Q</a:t>
            </a:r>
            <a:r>
              <a:rPr spc="125" dirty="0"/>
              <a:t>u</a:t>
            </a:r>
            <a:r>
              <a:rPr spc="30" dirty="0"/>
              <a:t>e</a:t>
            </a:r>
            <a:r>
              <a:rPr spc="55" dirty="0"/>
              <a:t>r</a:t>
            </a:r>
            <a:r>
              <a:rPr spc="50" dirty="0"/>
              <a:t>i</a:t>
            </a:r>
            <a:r>
              <a:rPr spc="30" dirty="0"/>
              <a:t>e</a:t>
            </a:r>
            <a:r>
              <a:rPr spc="245"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710346" y="860962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34020" y="1120653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818" y="37636"/>
                </a:moveTo>
                <a:lnTo>
                  <a:pt x="10584" y="36495"/>
                </a:lnTo>
                <a:lnTo>
                  <a:pt x="4703" y="33025"/>
                </a:lnTo>
                <a:lnTo>
                  <a:pt x="1175" y="27157"/>
                </a:lnTo>
                <a:lnTo>
                  <a:pt x="0" y="18818"/>
                </a:lnTo>
                <a:lnTo>
                  <a:pt x="1175" y="10479"/>
                </a:lnTo>
                <a:lnTo>
                  <a:pt x="4703" y="4610"/>
                </a:lnTo>
                <a:lnTo>
                  <a:pt x="10584" y="1140"/>
                </a:lnTo>
                <a:lnTo>
                  <a:pt x="18818" y="0"/>
                </a:lnTo>
                <a:lnTo>
                  <a:pt x="27052" y="1140"/>
                </a:lnTo>
                <a:lnTo>
                  <a:pt x="32932" y="4610"/>
                </a:lnTo>
                <a:lnTo>
                  <a:pt x="36460" y="10479"/>
                </a:lnTo>
                <a:lnTo>
                  <a:pt x="37636" y="18818"/>
                </a:lnTo>
                <a:lnTo>
                  <a:pt x="36460" y="27157"/>
                </a:lnTo>
                <a:lnTo>
                  <a:pt x="32932" y="33025"/>
                </a:lnTo>
                <a:lnTo>
                  <a:pt x="27052" y="36495"/>
                </a:lnTo>
                <a:lnTo>
                  <a:pt x="18818" y="37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34020" y="132389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818" y="37636"/>
                </a:moveTo>
                <a:lnTo>
                  <a:pt x="10584" y="36495"/>
                </a:lnTo>
                <a:lnTo>
                  <a:pt x="4703" y="33025"/>
                </a:lnTo>
                <a:lnTo>
                  <a:pt x="1175" y="27157"/>
                </a:lnTo>
                <a:lnTo>
                  <a:pt x="0" y="18818"/>
                </a:lnTo>
                <a:lnTo>
                  <a:pt x="1175" y="10479"/>
                </a:lnTo>
                <a:lnTo>
                  <a:pt x="4703" y="4610"/>
                </a:lnTo>
                <a:lnTo>
                  <a:pt x="10584" y="1140"/>
                </a:lnTo>
                <a:lnTo>
                  <a:pt x="18818" y="0"/>
                </a:lnTo>
                <a:lnTo>
                  <a:pt x="27052" y="1140"/>
                </a:lnTo>
                <a:lnTo>
                  <a:pt x="32932" y="4610"/>
                </a:lnTo>
                <a:lnTo>
                  <a:pt x="36460" y="10479"/>
                </a:lnTo>
                <a:lnTo>
                  <a:pt x="37636" y="18818"/>
                </a:lnTo>
                <a:lnTo>
                  <a:pt x="36460" y="27157"/>
                </a:lnTo>
                <a:lnTo>
                  <a:pt x="32932" y="33025"/>
                </a:lnTo>
                <a:lnTo>
                  <a:pt x="27052" y="36495"/>
                </a:lnTo>
                <a:lnTo>
                  <a:pt x="18818" y="37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34020" y="1527127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818" y="37636"/>
                </a:moveTo>
                <a:lnTo>
                  <a:pt x="10584" y="36495"/>
                </a:lnTo>
                <a:lnTo>
                  <a:pt x="4703" y="33025"/>
                </a:lnTo>
                <a:lnTo>
                  <a:pt x="1175" y="27157"/>
                </a:lnTo>
                <a:lnTo>
                  <a:pt x="0" y="18818"/>
                </a:lnTo>
                <a:lnTo>
                  <a:pt x="1175" y="10479"/>
                </a:lnTo>
                <a:lnTo>
                  <a:pt x="4703" y="4610"/>
                </a:lnTo>
                <a:lnTo>
                  <a:pt x="10584" y="1140"/>
                </a:lnTo>
                <a:lnTo>
                  <a:pt x="18818" y="0"/>
                </a:lnTo>
                <a:lnTo>
                  <a:pt x="27052" y="1140"/>
                </a:lnTo>
                <a:lnTo>
                  <a:pt x="32932" y="4610"/>
                </a:lnTo>
                <a:lnTo>
                  <a:pt x="36460" y="10479"/>
                </a:lnTo>
                <a:lnTo>
                  <a:pt x="37636" y="18818"/>
                </a:lnTo>
                <a:lnTo>
                  <a:pt x="36460" y="27157"/>
                </a:lnTo>
                <a:lnTo>
                  <a:pt x="32932" y="33025"/>
                </a:lnTo>
                <a:lnTo>
                  <a:pt x="27052" y="36495"/>
                </a:lnTo>
                <a:lnTo>
                  <a:pt x="18818" y="37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34020" y="1737891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818" y="37636"/>
                </a:moveTo>
                <a:lnTo>
                  <a:pt x="10584" y="36495"/>
                </a:lnTo>
                <a:lnTo>
                  <a:pt x="4703" y="33025"/>
                </a:lnTo>
                <a:lnTo>
                  <a:pt x="1175" y="27157"/>
                </a:lnTo>
                <a:lnTo>
                  <a:pt x="0" y="18818"/>
                </a:lnTo>
                <a:lnTo>
                  <a:pt x="1175" y="10479"/>
                </a:lnTo>
                <a:lnTo>
                  <a:pt x="4703" y="4610"/>
                </a:lnTo>
                <a:lnTo>
                  <a:pt x="10584" y="1140"/>
                </a:lnTo>
                <a:lnTo>
                  <a:pt x="18818" y="0"/>
                </a:lnTo>
                <a:lnTo>
                  <a:pt x="27052" y="1140"/>
                </a:lnTo>
                <a:lnTo>
                  <a:pt x="32932" y="4610"/>
                </a:lnTo>
                <a:lnTo>
                  <a:pt x="36460" y="10479"/>
                </a:lnTo>
                <a:lnTo>
                  <a:pt x="37636" y="18818"/>
                </a:lnTo>
                <a:lnTo>
                  <a:pt x="36460" y="27157"/>
                </a:lnTo>
                <a:lnTo>
                  <a:pt x="32932" y="33025"/>
                </a:lnTo>
                <a:lnTo>
                  <a:pt x="27052" y="36495"/>
                </a:lnTo>
                <a:lnTo>
                  <a:pt x="18818" y="37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5134" y="744789"/>
            <a:ext cx="4936490" cy="1088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300" spc="15" dirty="0">
                <a:latin typeface="Arial"/>
                <a:cs typeface="Arial"/>
              </a:rPr>
              <a:t>Once </a:t>
            </a:r>
            <a:r>
              <a:rPr sz="1300" spc="10" dirty="0">
                <a:latin typeface="Arial"/>
                <a:cs typeface="Arial"/>
              </a:rPr>
              <a:t>the database is constructed, </a:t>
            </a:r>
            <a:r>
              <a:rPr sz="1300" spc="15" dirty="0">
                <a:latin typeface="Arial"/>
                <a:cs typeface="Arial"/>
              </a:rPr>
              <a:t>we </a:t>
            </a:r>
            <a:r>
              <a:rPr sz="1300" spc="10" dirty="0">
                <a:latin typeface="Arial"/>
                <a:cs typeface="Arial"/>
              </a:rPr>
              <a:t>can </a:t>
            </a:r>
            <a:r>
              <a:rPr sz="1300" i="1" spc="10" dirty="0">
                <a:latin typeface="Arial"/>
                <a:cs typeface="Arial"/>
              </a:rPr>
              <a:t>query </a:t>
            </a:r>
            <a:r>
              <a:rPr sz="1300" spc="5" dirty="0">
                <a:latin typeface="Arial"/>
                <a:cs typeface="Arial"/>
              </a:rPr>
              <a:t>it </a:t>
            </a:r>
            <a:r>
              <a:rPr sz="1300" spc="10" dirty="0">
                <a:latin typeface="Arial"/>
                <a:cs typeface="Arial"/>
              </a:rPr>
              <a:t>for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information.</a:t>
            </a:r>
            <a:endParaRPr sz="1300">
              <a:latin typeface="Arial"/>
              <a:cs typeface="Arial"/>
            </a:endParaRPr>
          </a:p>
          <a:p>
            <a:pPr marL="315595">
              <a:lnSpc>
                <a:spcPct val="100000"/>
              </a:lnSpc>
              <a:spcBef>
                <a:spcPts val="815"/>
              </a:spcBef>
            </a:pPr>
            <a:r>
              <a:rPr sz="1000" spc="5" dirty="0">
                <a:latin typeface="Arial"/>
                <a:cs typeface="Arial"/>
              </a:rPr>
              <a:t>What are the names and addresses of all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customers?</a:t>
            </a:r>
            <a:endParaRPr sz="1000">
              <a:latin typeface="Arial"/>
              <a:cs typeface="Arial"/>
            </a:endParaRPr>
          </a:p>
          <a:p>
            <a:pPr marL="315595">
              <a:lnSpc>
                <a:spcPct val="100000"/>
              </a:lnSpc>
              <a:spcBef>
                <a:spcPts val="400"/>
              </a:spcBef>
            </a:pPr>
            <a:r>
              <a:rPr sz="1000" spc="5" dirty="0">
                <a:latin typeface="Arial"/>
                <a:cs typeface="Arial"/>
              </a:rPr>
              <a:t>What are the names and addresses of all customers in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California?</a:t>
            </a:r>
            <a:endParaRPr sz="1000">
              <a:latin typeface="Arial"/>
              <a:cs typeface="Arial"/>
            </a:endParaRPr>
          </a:p>
          <a:p>
            <a:pPr marL="315595" marR="361950">
              <a:lnSpc>
                <a:spcPts val="1660"/>
              </a:lnSpc>
              <a:spcBef>
                <a:spcPts val="70"/>
              </a:spcBef>
            </a:pPr>
            <a:r>
              <a:rPr sz="1000" spc="5" dirty="0">
                <a:latin typeface="Arial"/>
                <a:cs typeface="Arial"/>
              </a:rPr>
              <a:t>What are the names and addresses of all customers who bought toasters?  What are the names and addresses of all customers with unpaid invoices?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0" dirty="0"/>
              <a:t>Sample</a:t>
            </a:r>
            <a:r>
              <a:rPr spc="-25" dirty="0"/>
              <a:t> </a:t>
            </a:r>
            <a:r>
              <a:rPr spc="130" dirty="0"/>
              <a:t>Database</a:t>
            </a:r>
          </a:p>
        </p:txBody>
      </p:sp>
      <p:sp>
        <p:nvSpPr>
          <p:cNvPr id="3" name="object 3"/>
          <p:cNvSpPr/>
          <p:nvPr/>
        </p:nvSpPr>
        <p:spPr>
          <a:xfrm>
            <a:off x="748031" y="770610"/>
            <a:ext cx="5141620" cy="39747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32695" y="4750949"/>
            <a:ext cx="1310005" cy="130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b="1" spc="10" dirty="0">
                <a:latin typeface="Arial"/>
                <a:cs typeface="Arial"/>
              </a:rPr>
              <a:t>Figure 8 </a:t>
            </a:r>
            <a:r>
              <a:rPr sz="750" spc="15" dirty="0">
                <a:latin typeface="Arial"/>
                <a:cs typeface="Arial"/>
              </a:rPr>
              <a:t>A </a:t>
            </a:r>
            <a:r>
              <a:rPr sz="750" spc="10" dirty="0">
                <a:latin typeface="Arial"/>
                <a:cs typeface="Arial"/>
              </a:rPr>
              <a:t>Sample</a:t>
            </a:r>
            <a:r>
              <a:rPr sz="750" spc="-55" dirty="0">
                <a:latin typeface="Arial"/>
                <a:cs typeface="Arial"/>
              </a:rPr>
              <a:t> </a:t>
            </a:r>
            <a:r>
              <a:rPr sz="750" spc="10" dirty="0">
                <a:latin typeface="Arial"/>
                <a:cs typeface="Arial"/>
              </a:rPr>
              <a:t>Database</a:t>
            </a:r>
            <a:endParaRPr sz="75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0" dirty="0"/>
              <a:t>Simple</a:t>
            </a:r>
            <a:r>
              <a:rPr spc="-10" dirty="0"/>
              <a:t> </a:t>
            </a:r>
            <a:r>
              <a:rPr spc="105" dirty="0"/>
              <a:t>Queries</a:t>
            </a:r>
          </a:p>
        </p:txBody>
      </p:sp>
      <p:sp>
        <p:nvSpPr>
          <p:cNvPr id="3" name="object 3"/>
          <p:cNvSpPr/>
          <p:nvPr/>
        </p:nvSpPr>
        <p:spPr>
          <a:xfrm>
            <a:off x="710346" y="867484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10346" y="1145993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5134" y="670873"/>
            <a:ext cx="4018915" cy="575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0600"/>
              </a:lnSpc>
            </a:pPr>
            <a:r>
              <a:rPr sz="1300" spc="15" dirty="0">
                <a:latin typeface="Arial"/>
                <a:cs typeface="Arial"/>
              </a:rPr>
              <a:t>Use </a:t>
            </a:r>
            <a:r>
              <a:rPr sz="1300" spc="10" dirty="0">
                <a:latin typeface="Arial"/>
                <a:cs typeface="Arial"/>
              </a:rPr>
              <a:t>the </a:t>
            </a:r>
            <a:r>
              <a:rPr sz="1300" spc="15" dirty="0">
                <a:latin typeface="Arial"/>
                <a:cs typeface="Arial"/>
              </a:rPr>
              <a:t>SQL </a:t>
            </a:r>
            <a:r>
              <a:rPr sz="1300" spc="15" dirty="0">
                <a:latin typeface="Courier" charset="0"/>
                <a:cs typeface="Courier" charset="0"/>
              </a:rPr>
              <a:t>SELECT</a:t>
            </a:r>
            <a:r>
              <a:rPr sz="1300" spc="-455" dirty="0">
                <a:latin typeface="Courier" charset="0"/>
                <a:cs typeface="Courier" charset="0"/>
              </a:rPr>
              <a:t> </a:t>
            </a:r>
            <a:r>
              <a:rPr sz="1300" spc="10" dirty="0">
                <a:latin typeface="Arial"/>
                <a:cs typeface="Arial"/>
              </a:rPr>
              <a:t>statement to query </a:t>
            </a:r>
            <a:r>
              <a:rPr sz="1300" spc="15" dirty="0">
                <a:latin typeface="Arial"/>
                <a:cs typeface="Arial"/>
              </a:rPr>
              <a:t>a </a:t>
            </a:r>
            <a:r>
              <a:rPr sz="1300" spc="10" dirty="0">
                <a:latin typeface="Arial"/>
                <a:cs typeface="Arial"/>
              </a:rPr>
              <a:t>database.  </a:t>
            </a:r>
            <a:r>
              <a:rPr sz="1300" spc="15" dirty="0">
                <a:latin typeface="Arial"/>
                <a:cs typeface="Arial"/>
              </a:rPr>
              <a:t>Query </a:t>
            </a:r>
            <a:r>
              <a:rPr sz="1300" spc="10" dirty="0">
                <a:latin typeface="Arial"/>
                <a:cs typeface="Arial"/>
              </a:rPr>
              <a:t>to select </a:t>
            </a:r>
            <a:r>
              <a:rPr sz="1300" spc="5" dirty="0">
                <a:latin typeface="Arial"/>
                <a:cs typeface="Arial"/>
              </a:rPr>
              <a:t>all </a:t>
            </a:r>
            <a:r>
              <a:rPr sz="1300" spc="10" dirty="0">
                <a:latin typeface="Arial"/>
                <a:cs typeface="Arial"/>
              </a:rPr>
              <a:t>data from the </a:t>
            </a:r>
            <a:r>
              <a:rPr sz="1300" spc="15" dirty="0">
                <a:latin typeface="Courier" charset="0"/>
                <a:cs typeface="Courier" charset="0"/>
              </a:rPr>
              <a:t>Customer</a:t>
            </a:r>
            <a:r>
              <a:rPr sz="1300" spc="-465" dirty="0">
                <a:latin typeface="Courier" charset="0"/>
                <a:cs typeface="Courier" charset="0"/>
              </a:rPr>
              <a:t> </a:t>
            </a:r>
            <a:r>
              <a:rPr sz="1300" spc="10" dirty="0">
                <a:latin typeface="Arial"/>
                <a:cs typeface="Arial"/>
              </a:rPr>
              <a:t>table: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2510" y="1311594"/>
            <a:ext cx="5389880" cy="172483"/>
          </a:xfrm>
          <a:prstGeom prst="rect">
            <a:avLst/>
          </a:prstGeom>
          <a:ln w="7527">
            <a:solidFill>
              <a:srgbClr val="CCCCCC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385"/>
              </a:spcBef>
            </a:pPr>
            <a:r>
              <a:rPr sz="800" spc="-5" dirty="0">
                <a:latin typeface="Courier" charset="0"/>
                <a:cs typeface="Courier" charset="0"/>
              </a:rPr>
              <a:t>SELECT * FROM</a:t>
            </a:r>
            <a:r>
              <a:rPr sz="800" spc="-50" dirty="0">
                <a:latin typeface="Courier" charset="0"/>
                <a:cs typeface="Courier" charset="0"/>
              </a:rPr>
              <a:t> </a:t>
            </a:r>
            <a:r>
              <a:rPr sz="800" spc="-5" dirty="0">
                <a:latin typeface="Courier" charset="0"/>
                <a:cs typeface="Courier" charset="0"/>
              </a:rPr>
              <a:t>Customer</a:t>
            </a:r>
            <a:endParaRPr sz="80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10346" y="1718067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5134" y="1601894"/>
            <a:ext cx="550545" cy="21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Arial"/>
                <a:cs typeface="Arial"/>
              </a:rPr>
              <a:t>Result:</a:t>
            </a:r>
            <a:endParaRPr sz="13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26566" y="2005215"/>
            <a:ext cx="4998580" cy="12948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0346" y="3584835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45134" y="3433396"/>
            <a:ext cx="5517515" cy="485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800"/>
              </a:lnSpc>
            </a:pPr>
            <a:r>
              <a:rPr sz="1300" spc="15" dirty="0">
                <a:latin typeface="Arial"/>
                <a:cs typeface="Arial"/>
              </a:rPr>
              <a:t>Outcome </a:t>
            </a:r>
            <a:r>
              <a:rPr sz="1300" spc="10" dirty="0">
                <a:latin typeface="Arial"/>
                <a:cs typeface="Arial"/>
              </a:rPr>
              <a:t>of </a:t>
            </a:r>
            <a:r>
              <a:rPr sz="1300" spc="15" dirty="0">
                <a:latin typeface="Arial"/>
                <a:cs typeface="Arial"/>
              </a:rPr>
              <a:t>a </a:t>
            </a:r>
            <a:r>
              <a:rPr sz="1300" spc="10" dirty="0">
                <a:latin typeface="Arial"/>
                <a:cs typeface="Arial"/>
              </a:rPr>
              <a:t>query is </a:t>
            </a:r>
            <a:r>
              <a:rPr sz="1300" spc="15" dirty="0">
                <a:latin typeface="Arial"/>
                <a:cs typeface="Arial"/>
              </a:rPr>
              <a:t>a </a:t>
            </a:r>
            <a:r>
              <a:rPr sz="1300" i="1" spc="10" dirty="0">
                <a:latin typeface="Arial"/>
                <a:cs typeface="Arial"/>
              </a:rPr>
              <a:t>view </a:t>
            </a:r>
            <a:r>
              <a:rPr sz="1300" spc="10" dirty="0">
                <a:latin typeface="Arial"/>
                <a:cs typeface="Arial"/>
              </a:rPr>
              <a:t>(a </a:t>
            </a:r>
            <a:r>
              <a:rPr sz="1300" i="1" spc="15" dirty="0">
                <a:latin typeface="Arial"/>
                <a:cs typeface="Arial"/>
              </a:rPr>
              <a:t>window </a:t>
            </a:r>
            <a:r>
              <a:rPr sz="1300" spc="10" dirty="0">
                <a:latin typeface="Arial"/>
                <a:cs typeface="Arial"/>
              </a:rPr>
              <a:t>through which you can see</a:t>
            </a:r>
            <a:r>
              <a:rPr sz="1300" spc="-35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some  </a:t>
            </a:r>
            <a:r>
              <a:rPr sz="1300" spc="10" dirty="0">
                <a:latin typeface="Arial"/>
                <a:cs typeface="Arial"/>
              </a:rPr>
              <a:t>of the</a:t>
            </a:r>
            <a:r>
              <a:rPr sz="1300" spc="-60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database).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5" dirty="0"/>
              <a:t>Interactive </a:t>
            </a:r>
            <a:r>
              <a:rPr spc="130" dirty="0"/>
              <a:t>SQL</a:t>
            </a:r>
            <a:r>
              <a:rPr spc="-65" dirty="0"/>
              <a:t> </a:t>
            </a:r>
            <a:r>
              <a:rPr spc="120" dirty="0"/>
              <a:t>Tool</a:t>
            </a:r>
          </a:p>
        </p:txBody>
      </p:sp>
      <p:sp>
        <p:nvSpPr>
          <p:cNvPr id="3" name="object 3"/>
          <p:cNvSpPr/>
          <p:nvPr/>
        </p:nvSpPr>
        <p:spPr>
          <a:xfrm>
            <a:off x="1026566" y="800722"/>
            <a:ext cx="5141620" cy="39747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13672" y="4768022"/>
            <a:ext cx="1770380" cy="154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spc="15" dirty="0">
                <a:latin typeface="Arial"/>
                <a:cs typeface="Arial"/>
              </a:rPr>
              <a:t>Figure 9 </a:t>
            </a:r>
            <a:r>
              <a:rPr sz="900" spc="15" dirty="0">
                <a:latin typeface="Arial"/>
                <a:cs typeface="Arial"/>
              </a:rPr>
              <a:t>An </a:t>
            </a:r>
            <a:r>
              <a:rPr sz="900" spc="10" dirty="0">
                <a:latin typeface="Arial"/>
                <a:cs typeface="Arial"/>
              </a:rPr>
              <a:t>Interactive </a:t>
            </a:r>
            <a:r>
              <a:rPr sz="900" spc="15" dirty="0">
                <a:latin typeface="Arial"/>
                <a:cs typeface="Arial"/>
              </a:rPr>
              <a:t>SQL</a:t>
            </a:r>
            <a:r>
              <a:rPr sz="900" spc="-70" dirty="0">
                <a:latin typeface="Arial"/>
                <a:cs typeface="Arial"/>
              </a:rPr>
              <a:t> </a:t>
            </a:r>
            <a:r>
              <a:rPr sz="900" spc="10" dirty="0">
                <a:latin typeface="Arial"/>
                <a:cs typeface="Arial"/>
              </a:rPr>
              <a:t>Tool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5" dirty="0"/>
              <a:t>Selecting</a:t>
            </a:r>
            <a:r>
              <a:rPr spc="-30" dirty="0"/>
              <a:t> </a:t>
            </a:r>
            <a:r>
              <a:rPr spc="155" dirty="0"/>
              <a:t>Columns</a:t>
            </a:r>
          </a:p>
        </p:txBody>
      </p:sp>
      <p:sp>
        <p:nvSpPr>
          <p:cNvPr id="3" name="object 3"/>
          <p:cNvSpPr/>
          <p:nvPr/>
        </p:nvSpPr>
        <p:spPr>
          <a:xfrm>
            <a:off x="710346" y="858316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10346" y="1129298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5134" y="742142"/>
            <a:ext cx="5610860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5" dirty="0">
                <a:latin typeface="Arial"/>
                <a:cs typeface="Arial"/>
              </a:rPr>
              <a:t>You may </a:t>
            </a:r>
            <a:r>
              <a:rPr sz="1300" spc="10" dirty="0">
                <a:latin typeface="Arial"/>
                <a:cs typeface="Arial"/>
              </a:rPr>
              <a:t>want to view only </a:t>
            </a:r>
            <a:r>
              <a:rPr sz="1300" spc="15" dirty="0">
                <a:latin typeface="Arial"/>
                <a:cs typeface="Arial"/>
              </a:rPr>
              <a:t>some </a:t>
            </a:r>
            <a:r>
              <a:rPr sz="1300" spc="10" dirty="0">
                <a:latin typeface="Arial"/>
                <a:cs typeface="Arial"/>
              </a:rPr>
              <a:t>of the columns in the</a:t>
            </a:r>
            <a:r>
              <a:rPr sz="1300" spc="-40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table.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1300" spc="15" dirty="0">
                <a:latin typeface="Arial"/>
                <a:cs typeface="Arial"/>
              </a:rPr>
              <a:t>Query </a:t>
            </a:r>
            <a:r>
              <a:rPr sz="1300" spc="10" dirty="0">
                <a:latin typeface="Arial"/>
                <a:cs typeface="Arial"/>
              </a:rPr>
              <a:t>to select the city </a:t>
            </a:r>
            <a:r>
              <a:rPr sz="1300" spc="15" dirty="0">
                <a:latin typeface="Arial"/>
                <a:cs typeface="Arial"/>
              </a:rPr>
              <a:t>and </a:t>
            </a:r>
            <a:r>
              <a:rPr sz="1300" spc="10" dirty="0">
                <a:latin typeface="Arial"/>
                <a:cs typeface="Arial"/>
              </a:rPr>
              <a:t>state of </a:t>
            </a:r>
            <a:r>
              <a:rPr sz="1300" spc="5" dirty="0">
                <a:latin typeface="Arial"/>
                <a:cs typeface="Arial"/>
              </a:rPr>
              <a:t>all </a:t>
            </a:r>
            <a:r>
              <a:rPr sz="1300" spc="10" dirty="0">
                <a:latin typeface="Arial"/>
                <a:cs typeface="Arial"/>
              </a:rPr>
              <a:t>customers from the </a:t>
            </a:r>
            <a:r>
              <a:rPr sz="1300" spc="15" dirty="0">
                <a:latin typeface="Arial"/>
                <a:cs typeface="Arial"/>
              </a:rPr>
              <a:t>Customer</a:t>
            </a:r>
            <a:r>
              <a:rPr sz="1300" spc="-40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table: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2510" y="1294898"/>
            <a:ext cx="5389880" cy="172483"/>
          </a:xfrm>
          <a:prstGeom prst="rect">
            <a:avLst/>
          </a:prstGeom>
          <a:ln w="7527">
            <a:solidFill>
              <a:srgbClr val="CCCCCC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385"/>
              </a:spcBef>
            </a:pPr>
            <a:r>
              <a:rPr sz="800" spc="-5" dirty="0">
                <a:latin typeface="Courier" charset="0"/>
                <a:cs typeface="Courier" charset="0"/>
              </a:rPr>
              <a:t>SELECT City, State FROM</a:t>
            </a:r>
            <a:r>
              <a:rPr sz="800" spc="-25" dirty="0">
                <a:latin typeface="Courier" charset="0"/>
                <a:cs typeface="Courier" charset="0"/>
              </a:rPr>
              <a:t> </a:t>
            </a:r>
            <a:r>
              <a:rPr sz="800" spc="-5" dirty="0">
                <a:latin typeface="Courier" charset="0"/>
                <a:cs typeface="Courier" charset="0"/>
              </a:rPr>
              <a:t>Customer</a:t>
            </a:r>
            <a:endParaRPr sz="80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10346" y="1701372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5134" y="1585198"/>
            <a:ext cx="550545" cy="21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Arial"/>
                <a:cs typeface="Arial"/>
              </a:rPr>
              <a:t>Result:</a:t>
            </a:r>
            <a:endParaRPr sz="13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26566" y="1990139"/>
            <a:ext cx="2100313" cy="9485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5" dirty="0"/>
              <a:t>Selecting</a:t>
            </a:r>
            <a:r>
              <a:rPr spc="-50" dirty="0"/>
              <a:t> </a:t>
            </a:r>
            <a:r>
              <a:rPr spc="135" dirty="0"/>
              <a:t>Subsets</a:t>
            </a:r>
          </a:p>
        </p:txBody>
      </p:sp>
      <p:sp>
        <p:nvSpPr>
          <p:cNvPr id="3" name="object 3"/>
          <p:cNvSpPr/>
          <p:nvPr/>
        </p:nvSpPr>
        <p:spPr>
          <a:xfrm>
            <a:off x="710346" y="857345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10346" y="1135855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0346" y="1414365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5134" y="660735"/>
            <a:ext cx="3521075" cy="854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0600"/>
              </a:lnSpc>
            </a:pPr>
            <a:r>
              <a:rPr sz="1300" spc="15" dirty="0">
                <a:latin typeface="Arial"/>
                <a:cs typeface="Arial"/>
              </a:rPr>
              <a:t>You </a:t>
            </a:r>
            <a:r>
              <a:rPr sz="1300" spc="10" dirty="0">
                <a:latin typeface="Arial"/>
                <a:cs typeface="Arial"/>
              </a:rPr>
              <a:t>can select rows that </a:t>
            </a:r>
            <a:r>
              <a:rPr sz="1300" spc="5" dirty="0">
                <a:latin typeface="Arial"/>
                <a:cs typeface="Arial"/>
              </a:rPr>
              <a:t>fit </a:t>
            </a:r>
            <a:r>
              <a:rPr sz="1300" spc="15" dirty="0">
                <a:latin typeface="Arial"/>
                <a:cs typeface="Arial"/>
              </a:rPr>
              <a:t>a </a:t>
            </a:r>
            <a:r>
              <a:rPr sz="1300" spc="10" dirty="0">
                <a:latin typeface="Arial"/>
                <a:cs typeface="Arial"/>
              </a:rPr>
              <a:t>particular</a:t>
            </a:r>
            <a:r>
              <a:rPr sz="1300" spc="-60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criteria.  </a:t>
            </a:r>
            <a:r>
              <a:rPr sz="1300" spc="15" dirty="0">
                <a:latin typeface="Arial"/>
                <a:cs typeface="Arial"/>
              </a:rPr>
              <a:t>To </a:t>
            </a:r>
            <a:r>
              <a:rPr sz="1300" spc="10" dirty="0">
                <a:latin typeface="Arial"/>
                <a:cs typeface="Arial"/>
              </a:rPr>
              <a:t>select </a:t>
            </a:r>
            <a:r>
              <a:rPr sz="1300" spc="15" dirty="0">
                <a:latin typeface="Arial"/>
                <a:cs typeface="Arial"/>
              </a:rPr>
              <a:t>a </a:t>
            </a:r>
            <a:r>
              <a:rPr sz="1300" spc="10" dirty="0">
                <a:latin typeface="Arial"/>
                <a:cs typeface="Arial"/>
              </a:rPr>
              <a:t>subset, use the </a:t>
            </a:r>
            <a:r>
              <a:rPr sz="1300" spc="15" dirty="0">
                <a:latin typeface="Courier" charset="0"/>
                <a:cs typeface="Courier" charset="0"/>
              </a:rPr>
              <a:t>WHERE</a:t>
            </a:r>
            <a:r>
              <a:rPr sz="1300" spc="-480" dirty="0">
                <a:latin typeface="Courier" charset="0"/>
                <a:cs typeface="Courier" charset="0"/>
              </a:rPr>
              <a:t> </a:t>
            </a:r>
            <a:r>
              <a:rPr sz="1300" spc="10" dirty="0">
                <a:latin typeface="Arial"/>
                <a:cs typeface="Arial"/>
              </a:rPr>
              <a:t>clause.</a:t>
            </a:r>
            <a:endParaRPr sz="1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300" spc="15" dirty="0">
                <a:latin typeface="Arial"/>
                <a:cs typeface="Arial"/>
              </a:rPr>
              <a:t>Query </a:t>
            </a:r>
            <a:r>
              <a:rPr sz="1300" spc="10" dirty="0">
                <a:latin typeface="Arial"/>
                <a:cs typeface="Arial"/>
              </a:rPr>
              <a:t>to find </a:t>
            </a:r>
            <a:r>
              <a:rPr sz="1300" spc="5" dirty="0">
                <a:latin typeface="Arial"/>
                <a:cs typeface="Arial"/>
              </a:rPr>
              <a:t>all </a:t>
            </a:r>
            <a:r>
              <a:rPr sz="1300" spc="10" dirty="0">
                <a:latin typeface="Arial"/>
                <a:cs typeface="Arial"/>
              </a:rPr>
              <a:t>customers in</a:t>
            </a:r>
            <a:r>
              <a:rPr sz="1300" spc="-50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California: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2510" y="1572438"/>
            <a:ext cx="5389880" cy="172483"/>
          </a:xfrm>
          <a:prstGeom prst="rect">
            <a:avLst/>
          </a:prstGeom>
          <a:ln w="7527">
            <a:solidFill>
              <a:srgbClr val="CCCCCC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385"/>
              </a:spcBef>
            </a:pPr>
            <a:r>
              <a:rPr sz="800" spc="-5" dirty="0">
                <a:latin typeface="Courier" charset="0"/>
                <a:cs typeface="Courier" charset="0"/>
              </a:rPr>
              <a:t>SELECT * FROM Customer WHERE State = 'CA'</a:t>
            </a:r>
            <a:endParaRPr sz="800" dirty="0">
              <a:latin typeface="Courier" charset="0"/>
              <a:cs typeface="Courier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10346" y="1986439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45134" y="1870265"/>
            <a:ext cx="550545" cy="21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Arial"/>
                <a:cs typeface="Arial"/>
              </a:rPr>
              <a:t>Result: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26566" y="2276219"/>
            <a:ext cx="4938356" cy="9485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5" dirty="0"/>
              <a:t>Selecting</a:t>
            </a:r>
            <a:r>
              <a:rPr spc="-50" dirty="0"/>
              <a:t> </a:t>
            </a:r>
            <a:r>
              <a:rPr spc="135" dirty="0"/>
              <a:t>Subsets</a:t>
            </a:r>
          </a:p>
        </p:txBody>
      </p:sp>
      <p:sp>
        <p:nvSpPr>
          <p:cNvPr id="3" name="object 3"/>
          <p:cNvSpPr/>
          <p:nvPr/>
        </p:nvSpPr>
        <p:spPr>
          <a:xfrm>
            <a:off x="710346" y="865172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10346" y="1136155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0346" y="1422192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0346" y="1700702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0346" y="1986739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5134" y="748998"/>
            <a:ext cx="5484495" cy="1338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5" dirty="0">
                <a:latin typeface="Arial"/>
                <a:cs typeface="Arial"/>
              </a:rPr>
              <a:t>Match </a:t>
            </a:r>
            <a:r>
              <a:rPr sz="1300" spc="10" dirty="0">
                <a:latin typeface="Arial"/>
                <a:cs typeface="Arial"/>
              </a:rPr>
              <a:t>patterns with</a:t>
            </a:r>
            <a:r>
              <a:rPr sz="1300" spc="-65" dirty="0">
                <a:latin typeface="Arial"/>
                <a:cs typeface="Arial"/>
              </a:rPr>
              <a:t> </a:t>
            </a:r>
            <a:r>
              <a:rPr sz="1300" spc="10" dirty="0">
                <a:latin typeface="Courier" charset="0"/>
                <a:cs typeface="Courier" charset="0"/>
              </a:rPr>
              <a:t>LIKE</a:t>
            </a:r>
            <a:r>
              <a:rPr sz="1300" spc="10" dirty="0">
                <a:latin typeface="Arial"/>
                <a:cs typeface="Arial"/>
              </a:rPr>
              <a:t>.</a:t>
            </a:r>
            <a:endParaRPr sz="1300" dirty="0">
              <a:latin typeface="Arial"/>
              <a:cs typeface="Arial"/>
            </a:endParaRPr>
          </a:p>
          <a:p>
            <a:pPr marL="12700" marR="824230">
              <a:lnSpc>
                <a:spcPts val="2250"/>
              </a:lnSpc>
              <a:spcBef>
                <a:spcPts val="70"/>
              </a:spcBef>
            </a:pPr>
            <a:r>
              <a:rPr sz="1300" spc="10" dirty="0">
                <a:latin typeface="Arial"/>
                <a:cs typeface="Arial"/>
              </a:rPr>
              <a:t>Right-hand side is </a:t>
            </a:r>
            <a:r>
              <a:rPr sz="1300" spc="15" dirty="0">
                <a:latin typeface="Arial"/>
                <a:cs typeface="Arial"/>
              </a:rPr>
              <a:t>a </a:t>
            </a:r>
            <a:r>
              <a:rPr sz="1300" spc="10" dirty="0">
                <a:latin typeface="Arial"/>
                <a:cs typeface="Arial"/>
              </a:rPr>
              <a:t>string that can contain special characters.  Special symbol </a:t>
            </a:r>
            <a:r>
              <a:rPr sz="1300" spc="15" dirty="0">
                <a:latin typeface="Courier" charset="0"/>
                <a:cs typeface="Courier" charset="0"/>
              </a:rPr>
              <a:t>_</a:t>
            </a:r>
            <a:r>
              <a:rPr sz="1300" spc="-470" dirty="0">
                <a:latin typeface="Courier" charset="0"/>
                <a:cs typeface="Courier" charset="0"/>
              </a:rPr>
              <a:t> </a:t>
            </a:r>
            <a:r>
              <a:rPr sz="1300" spc="15" dirty="0">
                <a:latin typeface="Arial"/>
                <a:cs typeface="Arial"/>
              </a:rPr>
              <a:t>matches </a:t>
            </a:r>
            <a:r>
              <a:rPr sz="1300" spc="10" dirty="0">
                <a:latin typeface="Arial"/>
                <a:cs typeface="Arial"/>
              </a:rPr>
              <a:t>exactly </a:t>
            </a:r>
            <a:r>
              <a:rPr sz="1300" spc="15" dirty="0">
                <a:latin typeface="Arial"/>
                <a:cs typeface="Arial"/>
              </a:rPr>
              <a:t>one </a:t>
            </a:r>
            <a:r>
              <a:rPr sz="1300" spc="10" dirty="0">
                <a:latin typeface="Arial"/>
                <a:cs typeface="Arial"/>
              </a:rPr>
              <a:t>character.</a:t>
            </a:r>
            <a:endParaRPr sz="1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300" spc="10" dirty="0">
                <a:latin typeface="Arial"/>
                <a:cs typeface="Arial"/>
              </a:rPr>
              <a:t>Special symbol </a:t>
            </a:r>
            <a:r>
              <a:rPr sz="1300" spc="15" dirty="0">
                <a:latin typeface="Courier" charset="0"/>
                <a:cs typeface="Courier" charset="0"/>
              </a:rPr>
              <a:t>%</a:t>
            </a:r>
            <a:r>
              <a:rPr sz="1300" spc="-425" dirty="0">
                <a:latin typeface="Courier" charset="0"/>
                <a:cs typeface="Courier" charset="0"/>
              </a:rPr>
              <a:t> </a:t>
            </a:r>
            <a:r>
              <a:rPr sz="1300" spc="15" dirty="0">
                <a:latin typeface="Arial"/>
                <a:cs typeface="Arial"/>
              </a:rPr>
              <a:t>matches </a:t>
            </a:r>
            <a:r>
              <a:rPr sz="1300" spc="10" dirty="0">
                <a:latin typeface="Arial"/>
                <a:cs typeface="Arial"/>
              </a:rPr>
              <a:t>any character sequence.</a:t>
            </a:r>
            <a:endParaRPr sz="1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1300" spc="10" dirty="0">
                <a:latin typeface="Arial"/>
                <a:cs typeface="Arial"/>
              </a:rPr>
              <a:t>Expression to </a:t>
            </a:r>
            <a:r>
              <a:rPr sz="1300" spc="15" dirty="0">
                <a:latin typeface="Arial"/>
                <a:cs typeface="Arial"/>
              </a:rPr>
              <a:t>match </a:t>
            </a:r>
            <a:r>
              <a:rPr sz="1300" spc="5" dirty="0">
                <a:latin typeface="Arial"/>
                <a:cs typeface="Arial"/>
              </a:rPr>
              <a:t>all </a:t>
            </a:r>
            <a:r>
              <a:rPr sz="1300" spc="15" dirty="0">
                <a:latin typeface="Arial"/>
                <a:cs typeface="Arial"/>
              </a:rPr>
              <a:t>Name </a:t>
            </a:r>
            <a:r>
              <a:rPr sz="1300" spc="10" dirty="0">
                <a:latin typeface="Arial"/>
                <a:cs typeface="Arial"/>
              </a:rPr>
              <a:t>strings </a:t>
            </a:r>
            <a:r>
              <a:rPr sz="1300" spc="15" dirty="0">
                <a:latin typeface="Arial"/>
                <a:cs typeface="Arial"/>
              </a:rPr>
              <a:t>whose </a:t>
            </a:r>
            <a:r>
              <a:rPr sz="1300" spc="10" dirty="0">
                <a:latin typeface="Arial"/>
                <a:cs typeface="Arial"/>
              </a:rPr>
              <a:t>second character is </a:t>
            </a:r>
            <a:r>
              <a:rPr sz="1300" spc="15" dirty="0">
                <a:latin typeface="Arial"/>
                <a:cs typeface="Arial"/>
              </a:rPr>
              <a:t>an</a:t>
            </a:r>
            <a:r>
              <a:rPr sz="1300" spc="-5" dirty="0">
                <a:latin typeface="Arial"/>
                <a:cs typeface="Arial"/>
              </a:rPr>
              <a:t> </a:t>
            </a:r>
            <a:r>
              <a:rPr sz="1300" spc="10" dirty="0">
                <a:latin typeface="Courier" charset="0"/>
                <a:cs typeface="Courier" charset="0"/>
              </a:rPr>
              <a:t>'o'</a:t>
            </a:r>
            <a:r>
              <a:rPr sz="1300" spc="10" dirty="0">
                <a:latin typeface="Arial"/>
                <a:cs typeface="Arial"/>
              </a:rPr>
              <a:t>: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62510" y="2152339"/>
            <a:ext cx="5389880" cy="172483"/>
          </a:xfrm>
          <a:prstGeom prst="rect">
            <a:avLst/>
          </a:prstGeom>
          <a:ln w="7527">
            <a:solidFill>
              <a:srgbClr val="CCCCCC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385"/>
              </a:spcBef>
            </a:pPr>
            <a:r>
              <a:rPr sz="800" spc="-5" dirty="0">
                <a:latin typeface="Courier" charset="0"/>
                <a:cs typeface="Courier" charset="0"/>
              </a:rPr>
              <a:t>Name LIKE</a:t>
            </a:r>
            <a:r>
              <a:rPr sz="800" spc="-70" dirty="0">
                <a:latin typeface="Courier" charset="0"/>
                <a:cs typeface="Courier" charset="0"/>
              </a:rPr>
              <a:t> </a:t>
            </a:r>
            <a:r>
              <a:rPr sz="800" spc="-5" dirty="0">
                <a:latin typeface="Courier" charset="0"/>
                <a:cs typeface="Courier" charset="0"/>
              </a:rPr>
              <a:t>'_o%'</a:t>
            </a:r>
            <a:endParaRPr sz="8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5" dirty="0"/>
              <a:t>Selecting</a:t>
            </a:r>
            <a:r>
              <a:rPr spc="-50" dirty="0"/>
              <a:t> </a:t>
            </a:r>
            <a:r>
              <a:rPr spc="135" dirty="0"/>
              <a:t>Subsets</a:t>
            </a:r>
          </a:p>
        </p:txBody>
      </p:sp>
      <p:sp>
        <p:nvSpPr>
          <p:cNvPr id="3" name="object 3"/>
          <p:cNvSpPr/>
          <p:nvPr/>
        </p:nvSpPr>
        <p:spPr>
          <a:xfrm>
            <a:off x="710346" y="864202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45134" y="748028"/>
            <a:ext cx="474599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5" dirty="0">
                <a:latin typeface="Arial"/>
                <a:cs typeface="Arial"/>
              </a:rPr>
              <a:t>Combine </a:t>
            </a:r>
            <a:r>
              <a:rPr sz="1300" spc="10" dirty="0">
                <a:latin typeface="Arial"/>
                <a:cs typeface="Arial"/>
              </a:rPr>
              <a:t>expressions with logical connectives </a:t>
            </a:r>
            <a:r>
              <a:rPr sz="1300" spc="10" dirty="0">
                <a:latin typeface="Courier" charset="0"/>
                <a:cs typeface="Courier" charset="0"/>
              </a:rPr>
              <a:t>AND</a:t>
            </a:r>
            <a:r>
              <a:rPr sz="1300" spc="10" dirty="0">
                <a:latin typeface="Arial"/>
                <a:cs typeface="Arial"/>
              </a:rPr>
              <a:t>, </a:t>
            </a:r>
            <a:r>
              <a:rPr sz="1300" spc="10" dirty="0">
                <a:latin typeface="Courier" charset="0"/>
                <a:cs typeface="Courier" charset="0"/>
              </a:rPr>
              <a:t>OR</a:t>
            </a:r>
            <a:r>
              <a:rPr sz="1300" spc="10" dirty="0">
                <a:latin typeface="Arial"/>
                <a:cs typeface="Arial"/>
              </a:rPr>
              <a:t>, or</a:t>
            </a:r>
            <a:r>
              <a:rPr sz="1300" spc="-5" dirty="0">
                <a:latin typeface="Arial"/>
                <a:cs typeface="Arial"/>
              </a:rPr>
              <a:t> </a:t>
            </a:r>
            <a:r>
              <a:rPr sz="1300" spc="10" dirty="0">
                <a:latin typeface="Courier" charset="0"/>
                <a:cs typeface="Courier" charset="0"/>
              </a:rPr>
              <a:t>NOT</a:t>
            </a:r>
            <a:r>
              <a:rPr sz="1300" spc="10" dirty="0">
                <a:latin typeface="Arial"/>
                <a:cs typeface="Arial"/>
              </a:rPr>
              <a:t>: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2510" y="1022275"/>
            <a:ext cx="5389880" cy="310983"/>
          </a:xfrm>
          <a:prstGeom prst="rect">
            <a:avLst/>
          </a:prstGeom>
          <a:ln w="7527">
            <a:solidFill>
              <a:srgbClr val="CCCCCC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233045" marR="2945765" indent="-182880">
              <a:lnSpc>
                <a:spcPts val="950"/>
              </a:lnSpc>
              <a:spcBef>
                <a:spcPts val="425"/>
              </a:spcBef>
            </a:pPr>
            <a:r>
              <a:rPr sz="800" spc="-5" dirty="0">
                <a:latin typeface="Courier" charset="0"/>
                <a:cs typeface="Courier" charset="0"/>
              </a:rPr>
              <a:t>SELECT * FROM Product WHERE Price &lt; 100  AND Description &lt;&gt;</a:t>
            </a:r>
            <a:r>
              <a:rPr sz="800" spc="-35" dirty="0">
                <a:latin typeface="Courier" charset="0"/>
                <a:cs typeface="Courier" charset="0"/>
              </a:rPr>
              <a:t> </a:t>
            </a:r>
            <a:r>
              <a:rPr sz="800" spc="-5" dirty="0">
                <a:latin typeface="Courier" charset="0"/>
                <a:cs typeface="Courier" charset="0"/>
              </a:rPr>
              <a:t>'Toaster'</a:t>
            </a:r>
            <a:endParaRPr sz="80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0346" y="1549186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45134" y="1433012"/>
            <a:ext cx="3418840" cy="21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5" dirty="0">
                <a:latin typeface="Arial"/>
                <a:cs typeface="Arial"/>
              </a:rPr>
              <a:t>You </a:t>
            </a:r>
            <a:r>
              <a:rPr sz="1300" spc="10" dirty="0">
                <a:latin typeface="Arial"/>
                <a:cs typeface="Arial"/>
              </a:rPr>
              <a:t>can select both row </a:t>
            </a:r>
            <a:r>
              <a:rPr sz="1300" spc="15" dirty="0">
                <a:latin typeface="Arial"/>
                <a:cs typeface="Arial"/>
              </a:rPr>
              <a:t>and </a:t>
            </a:r>
            <a:r>
              <a:rPr sz="1300" spc="10" dirty="0">
                <a:latin typeface="Arial"/>
                <a:cs typeface="Arial"/>
              </a:rPr>
              <a:t>column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subsets:</a:t>
            </a:r>
            <a:endParaRPr sz="13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2510" y="1714786"/>
            <a:ext cx="5389880" cy="172483"/>
          </a:xfrm>
          <a:prstGeom prst="rect">
            <a:avLst/>
          </a:prstGeom>
          <a:ln w="7527">
            <a:solidFill>
              <a:srgbClr val="CCCCCC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385"/>
              </a:spcBef>
            </a:pPr>
            <a:r>
              <a:rPr sz="800" spc="-5" dirty="0">
                <a:latin typeface="Courier" charset="0"/>
                <a:cs typeface="Courier" charset="0"/>
              </a:rPr>
              <a:t>SELECT Name, City FROM Customer WHERE State =</a:t>
            </a:r>
            <a:r>
              <a:rPr sz="800" spc="15" dirty="0">
                <a:latin typeface="Courier" charset="0"/>
                <a:cs typeface="Courier" charset="0"/>
              </a:rPr>
              <a:t> </a:t>
            </a:r>
            <a:r>
              <a:rPr sz="800" spc="-5" dirty="0">
                <a:latin typeface="Courier" charset="0"/>
                <a:cs typeface="Courier" charset="0"/>
              </a:rPr>
              <a:t>'CA'</a:t>
            </a:r>
            <a:endParaRPr sz="8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5" dirty="0"/>
              <a:t>Calculations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710346" y="863232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45134" y="711792"/>
            <a:ext cx="5180330" cy="485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800"/>
              </a:lnSpc>
            </a:pPr>
            <a:r>
              <a:rPr sz="1300" spc="15" dirty="0">
                <a:latin typeface="Arial"/>
                <a:cs typeface="Arial"/>
              </a:rPr>
              <a:t>Use </a:t>
            </a:r>
            <a:r>
              <a:rPr sz="1300" spc="10" dirty="0">
                <a:latin typeface="Arial"/>
                <a:cs typeface="Arial"/>
              </a:rPr>
              <a:t>the </a:t>
            </a:r>
            <a:r>
              <a:rPr sz="1300" spc="15" dirty="0">
                <a:latin typeface="Courier" charset="0"/>
                <a:cs typeface="Courier" charset="0"/>
              </a:rPr>
              <a:t>COUNT </a:t>
            </a:r>
            <a:r>
              <a:rPr sz="1300" spc="10" dirty="0">
                <a:latin typeface="Arial"/>
                <a:cs typeface="Arial"/>
              </a:rPr>
              <a:t>function to find out </a:t>
            </a:r>
            <a:r>
              <a:rPr sz="1300" spc="15" dirty="0">
                <a:latin typeface="Arial"/>
                <a:cs typeface="Arial"/>
              </a:rPr>
              <a:t>how many </a:t>
            </a:r>
            <a:r>
              <a:rPr sz="1300" spc="10" dirty="0">
                <a:latin typeface="Arial"/>
                <a:cs typeface="Arial"/>
              </a:rPr>
              <a:t>customers there are</a:t>
            </a:r>
            <a:r>
              <a:rPr sz="1300" spc="-35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in  California: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4656" y="1254651"/>
            <a:ext cx="5487670" cy="172483"/>
          </a:xfrm>
          <a:prstGeom prst="rect">
            <a:avLst/>
          </a:prstGeom>
          <a:ln w="7527">
            <a:solidFill>
              <a:srgbClr val="CCCCCC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385"/>
              </a:spcBef>
            </a:pPr>
            <a:r>
              <a:rPr sz="800" spc="-5" dirty="0">
                <a:latin typeface="Courier" charset="0"/>
                <a:cs typeface="Courier" charset="0"/>
              </a:rPr>
              <a:t>SELECT COUNT(*) FROM Customer WHERE State =</a:t>
            </a:r>
            <a:r>
              <a:rPr sz="800" spc="15" dirty="0">
                <a:latin typeface="Courier" charset="0"/>
                <a:cs typeface="Courier" charset="0"/>
              </a:rPr>
              <a:t> </a:t>
            </a:r>
            <a:r>
              <a:rPr sz="800" spc="-5" dirty="0">
                <a:latin typeface="Courier" charset="0"/>
                <a:cs typeface="Courier" charset="0"/>
              </a:rPr>
              <a:t>'CA'</a:t>
            </a:r>
            <a:endParaRPr sz="80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0346" y="1668652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0346" y="1954689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0346" y="2233199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45134" y="1464513"/>
            <a:ext cx="3782060" cy="869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4400"/>
              </a:lnSpc>
            </a:pPr>
            <a:r>
              <a:rPr sz="1300" spc="15" dirty="0">
                <a:latin typeface="Arial"/>
                <a:cs typeface="Arial"/>
              </a:rPr>
              <a:t>The </a:t>
            </a:r>
            <a:r>
              <a:rPr sz="1300" spc="15" dirty="0">
                <a:latin typeface="Courier" charset="0"/>
                <a:cs typeface="Courier" charset="0"/>
              </a:rPr>
              <a:t>*</a:t>
            </a:r>
            <a:r>
              <a:rPr sz="1300" spc="-459" dirty="0">
                <a:latin typeface="Courier" charset="0"/>
                <a:cs typeface="Courier" charset="0"/>
              </a:rPr>
              <a:t> </a:t>
            </a:r>
            <a:r>
              <a:rPr sz="1300" spc="15" dirty="0">
                <a:latin typeface="Arial"/>
                <a:cs typeface="Arial"/>
              </a:rPr>
              <a:t>means </a:t>
            </a:r>
            <a:r>
              <a:rPr sz="1300" spc="10" dirty="0">
                <a:latin typeface="Arial"/>
                <a:cs typeface="Arial"/>
              </a:rPr>
              <a:t>you want to calculate whole records.  Other functions: </a:t>
            </a:r>
            <a:r>
              <a:rPr sz="1300" spc="10" dirty="0">
                <a:latin typeface="Courier" charset="0"/>
                <a:cs typeface="Courier" charset="0"/>
              </a:rPr>
              <a:t>SUM</a:t>
            </a:r>
            <a:r>
              <a:rPr sz="1300" spc="10" dirty="0">
                <a:latin typeface="Arial"/>
                <a:cs typeface="Arial"/>
              </a:rPr>
              <a:t>, </a:t>
            </a:r>
            <a:r>
              <a:rPr sz="1300" spc="10" dirty="0">
                <a:latin typeface="Courier" charset="0"/>
                <a:cs typeface="Courier" charset="0"/>
              </a:rPr>
              <a:t>AVG</a:t>
            </a:r>
            <a:r>
              <a:rPr sz="1300" spc="10" dirty="0">
                <a:latin typeface="Arial"/>
                <a:cs typeface="Arial"/>
              </a:rPr>
              <a:t>, </a:t>
            </a:r>
            <a:r>
              <a:rPr sz="1300" spc="10" dirty="0">
                <a:latin typeface="Courier" charset="0"/>
                <a:cs typeface="Courier" charset="0"/>
              </a:rPr>
              <a:t>MAX</a:t>
            </a:r>
            <a:r>
              <a:rPr sz="1300" spc="10" dirty="0">
                <a:latin typeface="Arial"/>
                <a:cs typeface="Arial"/>
              </a:rPr>
              <a:t>, </a:t>
            </a:r>
            <a:r>
              <a:rPr sz="1300" spc="15" dirty="0">
                <a:latin typeface="Arial"/>
                <a:cs typeface="Arial"/>
              </a:rPr>
              <a:t>and</a:t>
            </a:r>
            <a:r>
              <a:rPr sz="1300" spc="-35" dirty="0">
                <a:latin typeface="Arial"/>
                <a:cs typeface="Arial"/>
              </a:rPr>
              <a:t> </a:t>
            </a:r>
            <a:r>
              <a:rPr sz="1300" spc="10" dirty="0">
                <a:latin typeface="Courier" charset="0"/>
                <a:cs typeface="Courier" charset="0"/>
              </a:rPr>
              <a:t>MIN</a:t>
            </a:r>
            <a:r>
              <a:rPr sz="1300" spc="10" dirty="0">
                <a:latin typeface="Arial"/>
                <a:cs typeface="Arial"/>
              </a:rPr>
              <a:t>.</a:t>
            </a:r>
            <a:endParaRPr sz="1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300" spc="15" dirty="0">
                <a:latin typeface="Arial"/>
                <a:cs typeface="Arial"/>
              </a:rPr>
              <a:t>These </a:t>
            </a:r>
            <a:r>
              <a:rPr sz="1300" spc="10" dirty="0">
                <a:latin typeface="Arial"/>
                <a:cs typeface="Arial"/>
              </a:rPr>
              <a:t>functions </a:t>
            </a:r>
            <a:r>
              <a:rPr sz="1300" spc="15" dirty="0">
                <a:latin typeface="Arial"/>
                <a:cs typeface="Arial"/>
              </a:rPr>
              <a:t>must </a:t>
            </a:r>
            <a:r>
              <a:rPr sz="1300" spc="10" dirty="0">
                <a:latin typeface="Arial"/>
                <a:cs typeface="Arial"/>
              </a:rPr>
              <a:t>access </a:t>
            </a:r>
            <a:r>
              <a:rPr sz="1300" spc="15" dirty="0">
                <a:latin typeface="Arial"/>
                <a:cs typeface="Arial"/>
              </a:rPr>
              <a:t>a </a:t>
            </a:r>
            <a:r>
              <a:rPr sz="1300" spc="10" dirty="0">
                <a:latin typeface="Arial"/>
                <a:cs typeface="Arial"/>
              </a:rPr>
              <a:t>specific</a:t>
            </a:r>
            <a:r>
              <a:rPr sz="1300" spc="-50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column: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62510" y="2391272"/>
            <a:ext cx="5389880" cy="172483"/>
          </a:xfrm>
          <a:prstGeom prst="rect">
            <a:avLst/>
          </a:prstGeom>
          <a:ln w="7527">
            <a:solidFill>
              <a:srgbClr val="CCCCCC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385"/>
              </a:spcBef>
            </a:pPr>
            <a:r>
              <a:rPr sz="800" spc="-5" dirty="0">
                <a:latin typeface="Courier" charset="0"/>
                <a:cs typeface="Courier" charset="0"/>
              </a:rPr>
              <a:t>SELECT AVG(Price) FROM</a:t>
            </a:r>
            <a:r>
              <a:rPr sz="800" spc="-30" dirty="0">
                <a:latin typeface="Courier" charset="0"/>
                <a:cs typeface="Courier" charset="0"/>
              </a:rPr>
              <a:t> </a:t>
            </a:r>
            <a:r>
              <a:rPr sz="800" spc="-5" dirty="0">
                <a:latin typeface="Courier" charset="0"/>
                <a:cs typeface="Courier" charset="0"/>
              </a:rPr>
              <a:t>Product</a:t>
            </a:r>
            <a:endParaRPr sz="8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4964" y="573468"/>
            <a:ext cx="5502910" cy="60325"/>
          </a:xfrm>
          <a:custGeom>
            <a:avLst/>
            <a:gdLst/>
            <a:ahLst/>
            <a:cxnLst/>
            <a:rect l="l" t="t" r="r" b="b"/>
            <a:pathLst>
              <a:path w="5502910" h="60325">
                <a:moveTo>
                  <a:pt x="0" y="0"/>
                </a:moveTo>
                <a:lnTo>
                  <a:pt x="5502449" y="0"/>
                </a:lnTo>
                <a:lnTo>
                  <a:pt x="5502449" y="60218"/>
                </a:lnTo>
                <a:lnTo>
                  <a:pt x="0" y="60218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45" dirty="0"/>
              <a:t>Organizing </a:t>
            </a:r>
            <a:r>
              <a:rPr spc="130" dirty="0"/>
              <a:t>Database</a:t>
            </a:r>
            <a:r>
              <a:rPr spc="-125" dirty="0"/>
              <a:t> </a:t>
            </a:r>
            <a:r>
              <a:rPr spc="105" dirty="0"/>
              <a:t>Information</a:t>
            </a:r>
          </a:p>
        </p:txBody>
      </p:sp>
      <p:sp>
        <p:nvSpPr>
          <p:cNvPr id="4" name="object 4"/>
          <p:cNvSpPr/>
          <p:nvPr/>
        </p:nvSpPr>
        <p:spPr>
          <a:xfrm>
            <a:off x="710346" y="870796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0346" y="1141779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5134" y="681715"/>
            <a:ext cx="3820795" cy="560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6800"/>
              </a:lnSpc>
            </a:pPr>
            <a:r>
              <a:rPr sz="1300" spc="15" dirty="0">
                <a:latin typeface="Arial"/>
                <a:cs typeface="Arial"/>
              </a:rPr>
              <a:t>A </a:t>
            </a:r>
            <a:r>
              <a:rPr sz="1300" b="1" spc="10" dirty="0">
                <a:latin typeface="Arial"/>
                <a:cs typeface="Arial"/>
              </a:rPr>
              <a:t>relational </a:t>
            </a:r>
            <a:r>
              <a:rPr sz="1300" b="1" spc="15" dirty="0">
                <a:latin typeface="Arial"/>
                <a:cs typeface="Arial"/>
              </a:rPr>
              <a:t>database </a:t>
            </a:r>
            <a:r>
              <a:rPr sz="1300" spc="10" dirty="0">
                <a:latin typeface="Arial"/>
                <a:cs typeface="Arial"/>
              </a:rPr>
              <a:t>stores information in</a:t>
            </a:r>
            <a:r>
              <a:rPr sz="1300" spc="-55" dirty="0">
                <a:latin typeface="Arial"/>
                <a:cs typeface="Arial"/>
              </a:rPr>
              <a:t> </a:t>
            </a:r>
            <a:r>
              <a:rPr sz="1300" i="1" spc="10" dirty="0">
                <a:latin typeface="Arial"/>
                <a:cs typeface="Arial"/>
              </a:rPr>
              <a:t>tables</a:t>
            </a:r>
            <a:r>
              <a:rPr sz="1300" spc="10" dirty="0">
                <a:latin typeface="Arial"/>
                <a:cs typeface="Arial"/>
              </a:rPr>
              <a:t>.  </a:t>
            </a:r>
            <a:r>
              <a:rPr sz="1300" spc="15" dirty="0">
                <a:latin typeface="Arial"/>
                <a:cs typeface="Arial"/>
              </a:rPr>
              <a:t>Each </a:t>
            </a:r>
            <a:r>
              <a:rPr sz="1300" spc="10" dirty="0">
                <a:latin typeface="Arial"/>
                <a:cs typeface="Arial"/>
              </a:rPr>
              <a:t>table column has </a:t>
            </a:r>
            <a:r>
              <a:rPr sz="1300" spc="15" dirty="0">
                <a:latin typeface="Arial"/>
                <a:cs typeface="Arial"/>
              </a:rPr>
              <a:t>a name and </a:t>
            </a:r>
            <a:r>
              <a:rPr sz="1300" spc="10" dirty="0">
                <a:latin typeface="Arial"/>
                <a:cs typeface="Arial"/>
              </a:rPr>
              <a:t>data</a:t>
            </a:r>
            <a:r>
              <a:rPr sz="1300" spc="-60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type.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95" dirty="0"/>
              <a:t>J</a:t>
            </a:r>
            <a:r>
              <a:rPr spc="140" dirty="0"/>
              <a:t>o</a:t>
            </a:r>
            <a:r>
              <a:rPr spc="50" dirty="0"/>
              <a:t>i</a:t>
            </a:r>
            <a:r>
              <a:rPr spc="125" dirty="0"/>
              <a:t>n</a:t>
            </a:r>
            <a:r>
              <a:rPr spc="245"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710346" y="856004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10346" y="1134514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0346" y="1413024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5134" y="659394"/>
            <a:ext cx="5094605" cy="854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0600"/>
              </a:lnSpc>
            </a:pPr>
            <a:r>
              <a:rPr sz="1300" spc="15" dirty="0">
                <a:latin typeface="Arial"/>
                <a:cs typeface="Arial"/>
              </a:rPr>
              <a:t>The </a:t>
            </a:r>
            <a:r>
              <a:rPr sz="1300" spc="10" dirty="0">
                <a:latin typeface="Arial"/>
                <a:cs typeface="Arial"/>
              </a:rPr>
              <a:t>information you want </a:t>
            </a:r>
            <a:r>
              <a:rPr sz="1300" spc="15" dirty="0">
                <a:latin typeface="Arial"/>
                <a:cs typeface="Arial"/>
              </a:rPr>
              <a:t>may be </a:t>
            </a:r>
            <a:r>
              <a:rPr sz="1300" spc="10" dirty="0">
                <a:latin typeface="Arial"/>
                <a:cs typeface="Arial"/>
              </a:rPr>
              <a:t>spread over multiple tables.  </a:t>
            </a:r>
            <a:r>
              <a:rPr sz="1300" i="1" spc="60" dirty="0">
                <a:latin typeface="Trebuchet MS"/>
                <a:cs typeface="Trebuchet MS"/>
              </a:rPr>
              <a:t>TableName.ColumnName </a:t>
            </a:r>
            <a:r>
              <a:rPr sz="1300" spc="10" dirty="0">
                <a:latin typeface="Arial"/>
                <a:cs typeface="Arial"/>
              </a:rPr>
              <a:t>denotes the column in </a:t>
            </a:r>
            <a:r>
              <a:rPr sz="1300" spc="15" dirty="0">
                <a:latin typeface="Arial"/>
                <a:cs typeface="Arial"/>
              </a:rPr>
              <a:t>a </a:t>
            </a:r>
            <a:r>
              <a:rPr sz="1300" spc="10" dirty="0">
                <a:latin typeface="Arial"/>
                <a:cs typeface="Arial"/>
              </a:rPr>
              <a:t>particular</a:t>
            </a:r>
            <a:r>
              <a:rPr sz="1300" spc="-65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table.  E.g., to select </a:t>
            </a:r>
            <a:r>
              <a:rPr sz="1300" spc="5" dirty="0">
                <a:latin typeface="Arial"/>
                <a:cs typeface="Arial"/>
              </a:rPr>
              <a:t>all </a:t>
            </a:r>
            <a:r>
              <a:rPr sz="1300" spc="10" dirty="0">
                <a:latin typeface="Arial"/>
                <a:cs typeface="Arial"/>
              </a:rPr>
              <a:t>invoices that include </a:t>
            </a:r>
            <a:r>
              <a:rPr sz="1300" spc="15" dirty="0">
                <a:latin typeface="Arial"/>
                <a:cs typeface="Arial"/>
              </a:rPr>
              <a:t>a </a:t>
            </a:r>
            <a:r>
              <a:rPr sz="1300" spc="10" dirty="0">
                <a:latin typeface="Arial"/>
                <a:cs typeface="Arial"/>
              </a:rPr>
              <a:t>car</a:t>
            </a:r>
            <a:r>
              <a:rPr sz="1300" spc="-50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vacuum: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2510" y="1571097"/>
            <a:ext cx="5389880" cy="516936"/>
          </a:xfrm>
          <a:prstGeom prst="rect">
            <a:avLst/>
          </a:prstGeom>
          <a:ln w="7527">
            <a:solidFill>
              <a:srgbClr val="CCCCCC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178435" marR="4044315" indent="-128270">
              <a:lnSpc>
                <a:spcPct val="143700"/>
              </a:lnSpc>
              <a:spcBef>
                <a:spcPts val="210"/>
              </a:spcBef>
            </a:pPr>
            <a:r>
              <a:rPr sz="550" dirty="0">
                <a:latin typeface="Courier" charset="0"/>
                <a:cs typeface="Courier" charset="0"/>
              </a:rPr>
              <a:t>SELECT LineItem.Invoice_Number  FROM Product,</a:t>
            </a:r>
            <a:r>
              <a:rPr sz="550" spc="-15" dirty="0">
                <a:latin typeface="Courier" charset="0"/>
                <a:cs typeface="Courier" charset="0"/>
              </a:rPr>
              <a:t> </a:t>
            </a:r>
            <a:r>
              <a:rPr sz="550" dirty="0">
                <a:latin typeface="Courier" charset="0"/>
                <a:cs typeface="Courier" charset="0"/>
              </a:rPr>
              <a:t>LineItem</a:t>
            </a:r>
          </a:p>
          <a:p>
            <a:pPr marL="178435">
              <a:lnSpc>
                <a:spcPct val="100000"/>
              </a:lnSpc>
              <a:spcBef>
                <a:spcPts val="285"/>
              </a:spcBef>
            </a:pPr>
            <a:r>
              <a:rPr sz="550" dirty="0">
                <a:latin typeface="Courier" charset="0"/>
                <a:cs typeface="Courier" charset="0"/>
              </a:rPr>
              <a:t>WHERE Product.Description = 'Car</a:t>
            </a:r>
            <a:r>
              <a:rPr sz="550" spc="50" dirty="0">
                <a:latin typeface="Courier" charset="0"/>
                <a:cs typeface="Courier" charset="0"/>
              </a:rPr>
              <a:t> </a:t>
            </a:r>
            <a:r>
              <a:rPr sz="550" dirty="0">
                <a:latin typeface="Courier" charset="0"/>
                <a:cs typeface="Courier" charset="0"/>
              </a:rPr>
              <a:t>vacuum'</a:t>
            </a:r>
          </a:p>
          <a:p>
            <a:pPr marL="306070">
              <a:lnSpc>
                <a:spcPct val="100000"/>
              </a:lnSpc>
              <a:spcBef>
                <a:spcPts val="285"/>
              </a:spcBef>
            </a:pPr>
            <a:r>
              <a:rPr sz="550" dirty="0">
                <a:latin typeface="Courier" charset="0"/>
                <a:cs typeface="Courier" charset="0"/>
              </a:rPr>
              <a:t>AND Product.Product_Code =</a:t>
            </a:r>
            <a:r>
              <a:rPr sz="550" spc="90" dirty="0">
                <a:latin typeface="Courier" charset="0"/>
                <a:cs typeface="Courier" charset="0"/>
              </a:rPr>
              <a:t> </a:t>
            </a:r>
            <a:r>
              <a:rPr sz="550" dirty="0">
                <a:latin typeface="Courier" charset="0"/>
                <a:cs typeface="Courier" charset="0"/>
              </a:rPr>
              <a:t>LineItem.Product_Code</a:t>
            </a:r>
          </a:p>
        </p:txBody>
      </p: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95" dirty="0"/>
              <a:t>J</a:t>
            </a:r>
            <a:r>
              <a:rPr spc="140" dirty="0"/>
              <a:t>o</a:t>
            </a:r>
            <a:r>
              <a:rPr spc="50" dirty="0"/>
              <a:t>i</a:t>
            </a:r>
            <a:r>
              <a:rPr spc="125" dirty="0"/>
              <a:t>n</a:t>
            </a:r>
            <a:r>
              <a:rPr spc="245"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710346" y="855034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10346" y="1126017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5134" y="665952"/>
            <a:ext cx="4206240" cy="1243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027430">
              <a:lnSpc>
                <a:spcPct val="136800"/>
              </a:lnSpc>
            </a:pPr>
            <a:r>
              <a:rPr sz="1300" b="1" spc="10" dirty="0">
                <a:latin typeface="Arial"/>
                <a:cs typeface="Arial"/>
              </a:rPr>
              <a:t>Join</a:t>
            </a:r>
            <a:r>
              <a:rPr sz="1300" spc="10" dirty="0">
                <a:latin typeface="Arial"/>
                <a:cs typeface="Arial"/>
              </a:rPr>
              <a:t>: </a:t>
            </a:r>
            <a:r>
              <a:rPr sz="1300" spc="15" dirty="0">
                <a:latin typeface="Arial"/>
                <a:cs typeface="Arial"/>
              </a:rPr>
              <a:t>a </a:t>
            </a:r>
            <a:r>
              <a:rPr sz="1300" spc="10" dirty="0">
                <a:latin typeface="Arial"/>
                <a:cs typeface="Arial"/>
              </a:rPr>
              <a:t>query that involves multiple</a:t>
            </a:r>
            <a:r>
              <a:rPr sz="1300" spc="-45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tables.  </a:t>
            </a:r>
            <a:r>
              <a:rPr sz="1300" spc="15" dirty="0">
                <a:latin typeface="Arial"/>
                <a:cs typeface="Arial"/>
              </a:rPr>
              <a:t>When </a:t>
            </a:r>
            <a:r>
              <a:rPr sz="1300" spc="10" dirty="0">
                <a:latin typeface="Arial"/>
                <a:cs typeface="Arial"/>
              </a:rPr>
              <a:t>using </a:t>
            </a:r>
            <a:r>
              <a:rPr sz="1300" spc="15" dirty="0">
                <a:latin typeface="Arial"/>
                <a:cs typeface="Arial"/>
              </a:rPr>
              <a:t>a </a:t>
            </a:r>
            <a:r>
              <a:rPr sz="1300" spc="10" dirty="0">
                <a:latin typeface="Arial"/>
                <a:cs typeface="Arial"/>
              </a:rPr>
              <a:t>join, </a:t>
            </a:r>
            <a:r>
              <a:rPr sz="1300" spc="15" dirty="0">
                <a:latin typeface="Arial"/>
                <a:cs typeface="Arial"/>
              </a:rPr>
              <a:t>do </a:t>
            </a:r>
            <a:r>
              <a:rPr sz="1300" spc="10" dirty="0">
                <a:latin typeface="Arial"/>
                <a:cs typeface="Arial"/>
              </a:rPr>
              <a:t>these</a:t>
            </a:r>
            <a:r>
              <a:rPr sz="1300" spc="-80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things:</a:t>
            </a:r>
            <a:endParaRPr sz="1300" dirty="0">
              <a:latin typeface="Arial"/>
              <a:cs typeface="Arial"/>
            </a:endParaRPr>
          </a:p>
          <a:p>
            <a:pPr marL="315595">
              <a:lnSpc>
                <a:spcPct val="100000"/>
              </a:lnSpc>
              <a:spcBef>
                <a:spcPts val="869"/>
              </a:spcBef>
            </a:pPr>
            <a:r>
              <a:rPr sz="1000" spc="5" dirty="0">
                <a:latin typeface="Arial"/>
                <a:cs typeface="Arial"/>
              </a:rPr>
              <a:t>List all tables that are involved in the query in the </a:t>
            </a:r>
            <a:r>
              <a:rPr sz="1000" spc="5" dirty="0">
                <a:latin typeface="Courier" charset="0"/>
                <a:cs typeface="Courier" charset="0"/>
              </a:rPr>
              <a:t>FROM</a:t>
            </a:r>
            <a:r>
              <a:rPr sz="1000" spc="-380" dirty="0">
                <a:latin typeface="Courier" charset="0"/>
                <a:cs typeface="Courier" charset="0"/>
              </a:rPr>
              <a:t> </a:t>
            </a:r>
            <a:r>
              <a:rPr sz="1000" spc="5" dirty="0">
                <a:latin typeface="Arial"/>
                <a:cs typeface="Arial"/>
              </a:rPr>
              <a:t>clause.</a:t>
            </a:r>
            <a:endParaRPr sz="1000" dirty="0">
              <a:latin typeface="Arial"/>
              <a:cs typeface="Arial"/>
            </a:endParaRPr>
          </a:p>
          <a:p>
            <a:pPr marL="315595" marR="5080">
              <a:lnSpc>
                <a:spcPct val="138300"/>
              </a:lnSpc>
            </a:pPr>
            <a:r>
              <a:rPr sz="1000" spc="5" dirty="0">
                <a:latin typeface="Arial"/>
                <a:cs typeface="Arial"/>
              </a:rPr>
              <a:t>Use the TableName.ColumnName syntax to refer to column names.  List all join conditions in the </a:t>
            </a:r>
            <a:r>
              <a:rPr sz="1000" spc="5" dirty="0">
                <a:latin typeface="Courier" charset="0"/>
                <a:cs typeface="Courier" charset="0"/>
              </a:rPr>
              <a:t>WHERE</a:t>
            </a:r>
            <a:r>
              <a:rPr sz="1000" spc="-390" dirty="0">
                <a:latin typeface="Courier" charset="0"/>
                <a:cs typeface="Courier" charset="0"/>
              </a:rPr>
              <a:t> </a:t>
            </a:r>
            <a:r>
              <a:rPr sz="1000" spc="5" dirty="0">
                <a:latin typeface="Arial"/>
                <a:cs typeface="Arial"/>
              </a:rPr>
              <a:t>clause: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65747" y="1961546"/>
            <a:ext cx="4968240" cy="146835"/>
          </a:xfrm>
          <a:prstGeom prst="rect">
            <a:avLst/>
          </a:prstGeom>
          <a:ln w="7527">
            <a:solidFill>
              <a:srgbClr val="CCCCCC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305"/>
              </a:spcBef>
            </a:pPr>
            <a:r>
              <a:rPr sz="700" spc="35" dirty="0">
                <a:latin typeface="Courier" charset="0"/>
                <a:cs typeface="Courier" charset="0"/>
              </a:rPr>
              <a:t>(</a:t>
            </a:r>
            <a:r>
              <a:rPr sz="700" i="1" spc="35" dirty="0">
                <a:latin typeface="Trebuchet MS"/>
                <a:cs typeface="Trebuchet MS"/>
              </a:rPr>
              <a:t>TableName1.ColumnName1  </a:t>
            </a:r>
            <a:r>
              <a:rPr sz="700" i="1" spc="60" dirty="0">
                <a:latin typeface="Trebuchet MS"/>
                <a:cs typeface="Trebuchet MS"/>
              </a:rPr>
              <a:t>=</a:t>
            </a:r>
            <a:r>
              <a:rPr sz="700" i="1" spc="120" dirty="0">
                <a:latin typeface="Trebuchet MS"/>
                <a:cs typeface="Trebuchet MS"/>
              </a:rPr>
              <a:t> </a:t>
            </a:r>
            <a:r>
              <a:rPr sz="700" i="1" spc="35" dirty="0">
                <a:latin typeface="Trebuchet MS"/>
                <a:cs typeface="Trebuchet MS"/>
              </a:rPr>
              <a:t>TableName2.ColumnName2</a:t>
            </a:r>
            <a:r>
              <a:rPr sz="700" spc="35" dirty="0">
                <a:latin typeface="Courier" charset="0"/>
                <a:cs typeface="Courier" charset="0"/>
              </a:rPr>
              <a:t>)</a:t>
            </a:r>
            <a:endParaRPr sz="7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95" dirty="0"/>
              <a:t>J</a:t>
            </a:r>
            <a:r>
              <a:rPr spc="140" dirty="0"/>
              <a:t>o</a:t>
            </a:r>
            <a:r>
              <a:rPr spc="50" dirty="0"/>
              <a:t>i</a:t>
            </a:r>
            <a:r>
              <a:rPr spc="125" dirty="0"/>
              <a:t>n</a:t>
            </a:r>
            <a:r>
              <a:rPr spc="245"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710346" y="855334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10346" y="1126316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0346" y="1645699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0346" y="1924209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0346" y="2210246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0346" y="2496283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45134" y="739160"/>
            <a:ext cx="5067935" cy="1858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Arial"/>
                <a:cs typeface="Arial"/>
              </a:rPr>
              <a:t>E.g., in what cities are hair dryers</a:t>
            </a:r>
            <a:r>
              <a:rPr sz="1300" spc="-50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sold?</a:t>
            </a:r>
            <a:endParaRPr sz="1300" dirty="0">
              <a:latin typeface="Arial"/>
              <a:cs typeface="Arial"/>
            </a:endParaRPr>
          </a:p>
          <a:p>
            <a:pPr marL="12700" marR="5080">
              <a:lnSpc>
                <a:spcPct val="117800"/>
              </a:lnSpc>
              <a:spcBef>
                <a:spcPts val="295"/>
              </a:spcBef>
            </a:pPr>
            <a:r>
              <a:rPr sz="1300" spc="15" dirty="0">
                <a:latin typeface="Arial"/>
                <a:cs typeface="Arial"/>
              </a:rPr>
              <a:t>Need </a:t>
            </a:r>
            <a:r>
              <a:rPr sz="1300" spc="10" dirty="0">
                <a:latin typeface="Arial"/>
                <a:cs typeface="Arial"/>
              </a:rPr>
              <a:t>to query the </a:t>
            </a:r>
            <a:r>
              <a:rPr sz="1300" spc="15" dirty="0">
                <a:latin typeface="Arial"/>
                <a:cs typeface="Arial"/>
              </a:rPr>
              <a:t>Customer </a:t>
            </a:r>
            <a:r>
              <a:rPr sz="1300" spc="10" dirty="0">
                <a:latin typeface="Arial"/>
                <a:cs typeface="Arial"/>
              </a:rPr>
              <a:t>table </a:t>
            </a:r>
            <a:r>
              <a:rPr sz="1300" spc="15" dirty="0">
                <a:latin typeface="Arial"/>
                <a:cs typeface="Arial"/>
              </a:rPr>
              <a:t>because </a:t>
            </a:r>
            <a:r>
              <a:rPr sz="1300" spc="5" dirty="0">
                <a:latin typeface="Arial"/>
                <a:cs typeface="Arial"/>
              </a:rPr>
              <a:t>it </a:t>
            </a:r>
            <a:r>
              <a:rPr sz="1300" spc="10" dirty="0">
                <a:latin typeface="Arial"/>
                <a:cs typeface="Arial"/>
              </a:rPr>
              <a:t>contains the</a:t>
            </a:r>
            <a:r>
              <a:rPr sz="1300" spc="-40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customer  addresses.</a:t>
            </a:r>
            <a:endParaRPr sz="1300" dirty="0">
              <a:latin typeface="Arial"/>
              <a:cs typeface="Arial"/>
            </a:endParaRPr>
          </a:p>
          <a:p>
            <a:pPr marL="12700" marR="963294">
              <a:lnSpc>
                <a:spcPct val="142500"/>
              </a:lnSpc>
              <a:spcBef>
                <a:spcPts val="30"/>
              </a:spcBef>
            </a:pPr>
            <a:r>
              <a:rPr sz="1300" spc="10" dirty="0">
                <a:latin typeface="Arial"/>
                <a:cs typeface="Arial"/>
              </a:rPr>
              <a:t>Products are selected by description </a:t>
            </a:r>
            <a:r>
              <a:rPr sz="1300" spc="15" dirty="0">
                <a:latin typeface="Courier" charset="0"/>
                <a:cs typeface="Courier" charset="0"/>
              </a:rPr>
              <a:t>'Hair </a:t>
            </a:r>
            <a:r>
              <a:rPr sz="1300" spc="10" dirty="0">
                <a:latin typeface="Courier" charset="0"/>
                <a:cs typeface="Courier" charset="0"/>
              </a:rPr>
              <a:t>dryer'</a:t>
            </a:r>
            <a:r>
              <a:rPr sz="1300" spc="10" dirty="0">
                <a:latin typeface="Arial"/>
                <a:cs typeface="Arial"/>
              </a:rPr>
              <a:t>.  Line items are linked to products by </a:t>
            </a:r>
            <a:r>
              <a:rPr sz="1300" spc="15" dirty="0">
                <a:latin typeface="Courier" charset="0"/>
                <a:cs typeface="Courier" charset="0"/>
              </a:rPr>
              <a:t>Product_Code  </a:t>
            </a:r>
            <a:r>
              <a:rPr sz="1300" spc="10" dirty="0">
                <a:latin typeface="Arial"/>
                <a:cs typeface="Arial"/>
              </a:rPr>
              <a:t>Invoices are linked to line items by</a:t>
            </a:r>
            <a:r>
              <a:rPr sz="1300" spc="-40" dirty="0">
                <a:latin typeface="Arial"/>
                <a:cs typeface="Arial"/>
              </a:rPr>
              <a:t> </a:t>
            </a:r>
            <a:r>
              <a:rPr sz="1300" spc="15" dirty="0">
                <a:latin typeface="Courier" charset="0"/>
                <a:cs typeface="Courier" charset="0"/>
              </a:rPr>
              <a:t>Invoice_Number</a:t>
            </a:r>
            <a:r>
              <a:rPr sz="1300" spc="15" dirty="0">
                <a:latin typeface="Arial"/>
                <a:cs typeface="Arial"/>
              </a:rPr>
              <a:t>.</a:t>
            </a:r>
            <a:endParaRPr sz="1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1300" spc="10" dirty="0">
                <a:latin typeface="Arial"/>
                <a:cs typeface="Arial"/>
              </a:rPr>
              <a:t>Finally, customers are linked to invoices by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spc="15" dirty="0">
                <a:latin typeface="Courier" charset="0"/>
                <a:cs typeface="Courier" charset="0"/>
              </a:rPr>
              <a:t>Customer_Number</a:t>
            </a:r>
            <a:r>
              <a:rPr sz="1300" spc="15" dirty="0">
                <a:latin typeface="Arial"/>
                <a:cs typeface="Arial"/>
              </a:rPr>
              <a:t>.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62510" y="2654356"/>
            <a:ext cx="5389880" cy="1004506"/>
          </a:xfrm>
          <a:prstGeom prst="rect">
            <a:avLst/>
          </a:prstGeom>
          <a:ln w="7527">
            <a:solidFill>
              <a:srgbClr val="CCCCCC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178435" marR="3191510" indent="-128270">
              <a:lnSpc>
                <a:spcPct val="143700"/>
              </a:lnSpc>
              <a:spcBef>
                <a:spcPts val="210"/>
              </a:spcBef>
            </a:pPr>
            <a:r>
              <a:rPr sz="550" dirty="0">
                <a:latin typeface="Courier" charset="0"/>
                <a:cs typeface="Courier" charset="0"/>
              </a:rPr>
              <a:t>SELECT Customer.City, Customer.State, Customer.Zip  FROM Product, LineItem, Invoice,</a:t>
            </a:r>
            <a:r>
              <a:rPr sz="550" spc="55" dirty="0">
                <a:latin typeface="Courier" charset="0"/>
                <a:cs typeface="Courier" charset="0"/>
              </a:rPr>
              <a:t> </a:t>
            </a:r>
            <a:r>
              <a:rPr sz="550" dirty="0">
                <a:latin typeface="Courier" charset="0"/>
                <a:cs typeface="Courier" charset="0"/>
              </a:rPr>
              <a:t>Customer</a:t>
            </a:r>
          </a:p>
          <a:p>
            <a:pPr marL="178435">
              <a:lnSpc>
                <a:spcPct val="100000"/>
              </a:lnSpc>
              <a:spcBef>
                <a:spcPts val="285"/>
              </a:spcBef>
            </a:pPr>
            <a:r>
              <a:rPr sz="550" dirty="0">
                <a:latin typeface="Courier" charset="0"/>
                <a:cs typeface="Courier" charset="0"/>
              </a:rPr>
              <a:t>WHERE Product.Description = 'Hair</a:t>
            </a:r>
            <a:r>
              <a:rPr sz="550" spc="50" dirty="0">
                <a:latin typeface="Courier" charset="0"/>
                <a:cs typeface="Courier" charset="0"/>
              </a:rPr>
              <a:t> </a:t>
            </a:r>
            <a:r>
              <a:rPr sz="550" dirty="0">
                <a:latin typeface="Courier" charset="0"/>
                <a:cs typeface="Courier" charset="0"/>
              </a:rPr>
              <a:t>dryer'</a:t>
            </a:r>
          </a:p>
          <a:p>
            <a:pPr marL="306070" marR="3021330">
              <a:lnSpc>
                <a:spcPct val="143700"/>
              </a:lnSpc>
            </a:pPr>
            <a:r>
              <a:rPr sz="550" dirty="0">
                <a:latin typeface="Courier" charset="0"/>
                <a:cs typeface="Courier" charset="0"/>
              </a:rPr>
              <a:t>AND Product.Product_Code = LineItem.Product_Code  AND LineItem.Invoice_Number</a:t>
            </a:r>
            <a:r>
              <a:rPr sz="550" spc="15" dirty="0">
                <a:latin typeface="Courier" charset="0"/>
                <a:cs typeface="Courier" charset="0"/>
              </a:rPr>
              <a:t> </a:t>
            </a:r>
            <a:r>
              <a:rPr sz="550" dirty="0">
                <a:latin typeface="Courier" charset="0"/>
                <a:cs typeface="Courier" charset="0"/>
              </a:rPr>
              <a:t>=</a:t>
            </a:r>
          </a:p>
          <a:p>
            <a:pPr marL="434340">
              <a:lnSpc>
                <a:spcPct val="100000"/>
              </a:lnSpc>
              <a:spcBef>
                <a:spcPts val="285"/>
              </a:spcBef>
            </a:pPr>
            <a:r>
              <a:rPr sz="550" dirty="0">
                <a:latin typeface="Courier" charset="0"/>
                <a:cs typeface="Courier" charset="0"/>
              </a:rPr>
              <a:t>Invoice.Invoice_Number</a:t>
            </a:r>
          </a:p>
          <a:p>
            <a:pPr marL="434340" marR="3830954" indent="-128270">
              <a:lnSpc>
                <a:spcPct val="143700"/>
              </a:lnSpc>
            </a:pPr>
            <a:r>
              <a:rPr sz="550" dirty="0">
                <a:latin typeface="Courier" charset="0"/>
                <a:cs typeface="Courier" charset="0"/>
              </a:rPr>
              <a:t>AND Invoice.Customer_Number =  Customer.Customer_Number</a:t>
            </a:r>
          </a:p>
        </p:txBody>
      </p:sp>
      <p:sp>
        <p:nvSpPr>
          <p:cNvPr id="11" name="object 11"/>
          <p:cNvSpPr/>
          <p:nvPr/>
        </p:nvSpPr>
        <p:spPr>
          <a:xfrm>
            <a:off x="710346" y="3903886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45134" y="3787712"/>
            <a:ext cx="550545" cy="21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Arial"/>
                <a:cs typeface="Arial"/>
              </a:rPr>
              <a:t>Result:</a:t>
            </a:r>
            <a:endParaRPr sz="13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26566" y="4203389"/>
            <a:ext cx="2988614" cy="5721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25" dirty="0"/>
              <a:t>Updating </a:t>
            </a:r>
            <a:r>
              <a:rPr spc="130" dirty="0"/>
              <a:t>and </a:t>
            </a:r>
            <a:r>
              <a:rPr spc="110" dirty="0"/>
              <a:t>Deleting</a:t>
            </a:r>
            <a:r>
              <a:rPr spc="-185" dirty="0"/>
              <a:t> </a:t>
            </a:r>
            <a:r>
              <a:rPr spc="125" dirty="0"/>
              <a:t>Data</a:t>
            </a:r>
          </a:p>
        </p:txBody>
      </p:sp>
      <p:sp>
        <p:nvSpPr>
          <p:cNvPr id="3" name="object 3"/>
          <p:cNvSpPr/>
          <p:nvPr/>
        </p:nvSpPr>
        <p:spPr>
          <a:xfrm>
            <a:off x="710346" y="860921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10346" y="1139430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0346" y="1417940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5134" y="744747"/>
            <a:ext cx="5255895" cy="774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5" dirty="0">
                <a:latin typeface="Courier" charset="0"/>
                <a:cs typeface="Courier" charset="0"/>
              </a:rPr>
              <a:t>DELETE</a:t>
            </a:r>
            <a:r>
              <a:rPr sz="1300" spc="-420" dirty="0">
                <a:latin typeface="Courier" charset="0"/>
                <a:cs typeface="Courier" charset="0"/>
              </a:rPr>
              <a:t> </a:t>
            </a:r>
            <a:r>
              <a:rPr sz="1300" spc="15" dirty="0">
                <a:latin typeface="Arial"/>
                <a:cs typeface="Arial"/>
              </a:rPr>
              <a:t>and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spc="15" dirty="0">
                <a:latin typeface="Courier" charset="0"/>
                <a:cs typeface="Courier" charset="0"/>
              </a:rPr>
              <a:t>UPDATE</a:t>
            </a:r>
            <a:r>
              <a:rPr sz="1300" spc="-420" dirty="0">
                <a:latin typeface="Courier" charset="0"/>
                <a:cs typeface="Courier" charset="0"/>
              </a:rPr>
              <a:t> </a:t>
            </a:r>
            <a:r>
              <a:rPr sz="1300" spc="15" dirty="0">
                <a:latin typeface="Arial"/>
                <a:cs typeface="Arial"/>
              </a:rPr>
              <a:t>commands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modify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the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contents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of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the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database.</a:t>
            </a:r>
            <a:endParaRPr sz="1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300" spc="15" dirty="0">
                <a:latin typeface="Courier" charset="0"/>
                <a:cs typeface="Courier" charset="0"/>
              </a:rPr>
              <a:t>DELETE</a:t>
            </a:r>
            <a:r>
              <a:rPr sz="1300" spc="-475" dirty="0">
                <a:latin typeface="Courier" charset="0"/>
                <a:cs typeface="Courier" charset="0"/>
              </a:rPr>
              <a:t> </a:t>
            </a:r>
            <a:r>
              <a:rPr sz="1300" spc="15" dirty="0">
                <a:latin typeface="Arial"/>
                <a:cs typeface="Arial"/>
              </a:rPr>
              <a:t>command </a:t>
            </a:r>
            <a:r>
              <a:rPr sz="1300" spc="10" dirty="0">
                <a:latin typeface="Arial"/>
                <a:cs typeface="Arial"/>
              </a:rPr>
              <a:t>deletes rows.</a:t>
            </a:r>
            <a:endParaRPr sz="1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300" spc="10" dirty="0">
                <a:latin typeface="Arial"/>
                <a:cs typeface="Arial"/>
              </a:rPr>
              <a:t>E.g., to delete </a:t>
            </a:r>
            <a:r>
              <a:rPr sz="1300" spc="5" dirty="0">
                <a:latin typeface="Arial"/>
                <a:cs typeface="Arial"/>
              </a:rPr>
              <a:t>all </a:t>
            </a:r>
            <a:r>
              <a:rPr sz="1300" spc="10" dirty="0">
                <a:latin typeface="Arial"/>
                <a:cs typeface="Arial"/>
              </a:rPr>
              <a:t>customers in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California: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2510" y="1576013"/>
            <a:ext cx="5389880" cy="172483"/>
          </a:xfrm>
          <a:prstGeom prst="rect">
            <a:avLst/>
          </a:prstGeom>
          <a:ln w="7527">
            <a:solidFill>
              <a:srgbClr val="CCCCCC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385"/>
              </a:spcBef>
            </a:pPr>
            <a:r>
              <a:rPr sz="800" spc="-5" dirty="0">
                <a:latin typeface="Courier" charset="0"/>
                <a:cs typeface="Courier" charset="0"/>
              </a:rPr>
              <a:t>DELETE FROM Customer WHERE State =</a:t>
            </a:r>
            <a:r>
              <a:rPr sz="800" spc="-10" dirty="0">
                <a:latin typeface="Courier" charset="0"/>
                <a:cs typeface="Courier" charset="0"/>
              </a:rPr>
              <a:t> </a:t>
            </a:r>
            <a:r>
              <a:rPr sz="800" spc="-5" dirty="0">
                <a:latin typeface="Courier" charset="0"/>
                <a:cs typeface="Courier" charset="0"/>
              </a:rPr>
              <a:t>'CA'</a:t>
            </a:r>
            <a:endParaRPr sz="8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25" dirty="0"/>
              <a:t>Updating </a:t>
            </a:r>
            <a:r>
              <a:rPr spc="130" dirty="0"/>
              <a:t>and </a:t>
            </a:r>
            <a:r>
              <a:rPr spc="110" dirty="0"/>
              <a:t>Deleting</a:t>
            </a:r>
            <a:r>
              <a:rPr spc="-185" dirty="0"/>
              <a:t> </a:t>
            </a:r>
            <a:r>
              <a:rPr spc="125" dirty="0"/>
              <a:t>Data</a:t>
            </a:r>
          </a:p>
        </p:txBody>
      </p:sp>
      <p:sp>
        <p:nvSpPr>
          <p:cNvPr id="3" name="object 3"/>
          <p:cNvSpPr/>
          <p:nvPr/>
        </p:nvSpPr>
        <p:spPr>
          <a:xfrm>
            <a:off x="710346" y="861220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10346" y="1365549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5134" y="709781"/>
            <a:ext cx="5386705" cy="997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800"/>
              </a:lnSpc>
            </a:pPr>
            <a:r>
              <a:rPr sz="1300" spc="15" dirty="0">
                <a:latin typeface="Courier" charset="0"/>
                <a:cs typeface="Courier" charset="0"/>
              </a:rPr>
              <a:t>UPDATE</a:t>
            </a:r>
            <a:r>
              <a:rPr sz="1300" spc="-390" dirty="0">
                <a:latin typeface="Courier" charset="0"/>
                <a:cs typeface="Courier" charset="0"/>
              </a:rPr>
              <a:t> </a:t>
            </a:r>
            <a:r>
              <a:rPr sz="1300" spc="10" dirty="0">
                <a:latin typeface="Arial"/>
                <a:cs typeface="Arial"/>
              </a:rPr>
              <a:t>query lets you update columns of </a:t>
            </a:r>
            <a:r>
              <a:rPr sz="1300" spc="5" dirty="0">
                <a:latin typeface="Arial"/>
                <a:cs typeface="Arial"/>
              </a:rPr>
              <a:t>all </a:t>
            </a:r>
            <a:r>
              <a:rPr sz="1300" spc="10" dirty="0">
                <a:latin typeface="Arial"/>
                <a:cs typeface="Arial"/>
              </a:rPr>
              <a:t>records that </a:t>
            </a:r>
            <a:r>
              <a:rPr sz="1300" spc="5" dirty="0">
                <a:latin typeface="Arial"/>
                <a:cs typeface="Arial"/>
              </a:rPr>
              <a:t>fulfill </a:t>
            </a:r>
            <a:r>
              <a:rPr sz="1300" spc="15" dirty="0">
                <a:latin typeface="Arial"/>
                <a:cs typeface="Arial"/>
              </a:rPr>
              <a:t>a </a:t>
            </a:r>
            <a:r>
              <a:rPr sz="1300" spc="10" dirty="0">
                <a:latin typeface="Arial"/>
                <a:cs typeface="Arial"/>
              </a:rPr>
              <a:t>certain  condition.</a:t>
            </a:r>
            <a:endParaRPr sz="1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1300" spc="10" dirty="0">
                <a:latin typeface="Arial"/>
                <a:cs typeface="Arial"/>
              </a:rPr>
              <a:t>E.g., to </a:t>
            </a:r>
            <a:r>
              <a:rPr sz="1300" spc="15" dirty="0">
                <a:latin typeface="Arial"/>
                <a:cs typeface="Arial"/>
              </a:rPr>
              <a:t>add one </a:t>
            </a:r>
            <a:r>
              <a:rPr sz="1300" spc="10" dirty="0">
                <a:latin typeface="Arial"/>
                <a:cs typeface="Arial"/>
              </a:rPr>
              <a:t>to the quantity of every line item for invoice</a:t>
            </a:r>
            <a:r>
              <a:rPr sz="1300" spc="-70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number</a:t>
            </a:r>
            <a:endParaRPr sz="1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300" spc="10" dirty="0">
                <a:latin typeface="Courier" charset="0"/>
                <a:cs typeface="Courier" charset="0"/>
              </a:rPr>
              <a:t>11731</a:t>
            </a:r>
            <a:r>
              <a:rPr sz="1300" spc="10" dirty="0">
                <a:latin typeface="Arial"/>
                <a:cs typeface="Arial"/>
              </a:rPr>
              <a:t>: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2510" y="1772023"/>
            <a:ext cx="5389880" cy="434093"/>
          </a:xfrm>
          <a:prstGeom prst="rect">
            <a:avLst/>
          </a:prstGeom>
          <a:ln w="7527">
            <a:solidFill>
              <a:srgbClr val="CCCCCC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50800">
              <a:lnSpc>
                <a:spcPts val="955"/>
              </a:lnSpc>
              <a:spcBef>
                <a:spcPts val="385"/>
              </a:spcBef>
            </a:pPr>
            <a:r>
              <a:rPr sz="800" spc="-5" dirty="0">
                <a:latin typeface="Courier" charset="0"/>
                <a:cs typeface="Courier" charset="0"/>
              </a:rPr>
              <a:t>UPDATE</a:t>
            </a:r>
            <a:r>
              <a:rPr sz="800" spc="-65" dirty="0">
                <a:latin typeface="Courier" charset="0"/>
                <a:cs typeface="Courier" charset="0"/>
              </a:rPr>
              <a:t> </a:t>
            </a:r>
            <a:r>
              <a:rPr sz="800" spc="-5" dirty="0">
                <a:latin typeface="Courier" charset="0"/>
                <a:cs typeface="Courier" charset="0"/>
              </a:rPr>
              <a:t>LineItem</a:t>
            </a:r>
            <a:endParaRPr sz="800" dirty="0">
              <a:latin typeface="Courier" charset="0"/>
              <a:cs typeface="Courier" charset="0"/>
            </a:endParaRPr>
          </a:p>
          <a:p>
            <a:pPr marL="233045" marR="3311525">
              <a:lnSpc>
                <a:spcPts val="950"/>
              </a:lnSpc>
              <a:spcBef>
                <a:spcPts val="35"/>
              </a:spcBef>
            </a:pPr>
            <a:r>
              <a:rPr sz="800" spc="-5" dirty="0">
                <a:latin typeface="Courier" charset="0"/>
                <a:cs typeface="Courier" charset="0"/>
              </a:rPr>
              <a:t>SET Quantity = Quantity + 1  WHERE Invoice_Number =</a:t>
            </a:r>
            <a:r>
              <a:rPr sz="800" spc="-30" dirty="0">
                <a:latin typeface="Courier" charset="0"/>
                <a:cs typeface="Courier" charset="0"/>
              </a:rPr>
              <a:t> </a:t>
            </a:r>
            <a:r>
              <a:rPr sz="800" spc="-5" dirty="0">
                <a:latin typeface="Courier" charset="0"/>
                <a:cs typeface="Courier" charset="0"/>
              </a:rPr>
              <a:t>'11731'</a:t>
            </a:r>
            <a:endParaRPr sz="80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10346" y="2419369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0346" y="2946280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45134" y="2260401"/>
            <a:ext cx="5490845" cy="786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5240">
              <a:lnSpc>
                <a:spcPct val="121600"/>
              </a:lnSpc>
            </a:pPr>
            <a:r>
              <a:rPr sz="1300" spc="10" dirty="0">
                <a:latin typeface="Arial"/>
                <a:cs typeface="Arial"/>
              </a:rPr>
              <a:t>Update multiple column values by specifying multiple update expressions  in the </a:t>
            </a:r>
            <a:r>
              <a:rPr sz="1300" spc="15" dirty="0">
                <a:latin typeface="Courier" charset="0"/>
                <a:cs typeface="Courier" charset="0"/>
              </a:rPr>
              <a:t>SET</a:t>
            </a:r>
            <a:r>
              <a:rPr sz="1300" spc="-465" dirty="0">
                <a:latin typeface="Courier" charset="0"/>
                <a:cs typeface="Courier" charset="0"/>
              </a:rPr>
              <a:t> </a:t>
            </a:r>
            <a:r>
              <a:rPr sz="1300" spc="10" dirty="0">
                <a:latin typeface="Arial"/>
                <a:cs typeface="Arial"/>
              </a:rPr>
              <a:t>clause, separated by </a:t>
            </a:r>
            <a:r>
              <a:rPr sz="1300" spc="15" dirty="0">
                <a:latin typeface="Arial"/>
                <a:cs typeface="Arial"/>
              </a:rPr>
              <a:t>commas.</a:t>
            </a:r>
            <a:endParaRPr sz="1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1300" spc="10" dirty="0">
                <a:latin typeface="Arial"/>
                <a:cs typeface="Arial"/>
              </a:rPr>
              <a:t>Both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spc="15" dirty="0">
                <a:latin typeface="Courier" charset="0"/>
                <a:cs typeface="Courier" charset="0"/>
              </a:rPr>
              <a:t>UPDATE</a:t>
            </a:r>
            <a:r>
              <a:rPr sz="1300" spc="-420" dirty="0">
                <a:latin typeface="Courier" charset="0"/>
                <a:cs typeface="Courier" charset="0"/>
              </a:rPr>
              <a:t> </a:t>
            </a:r>
            <a:r>
              <a:rPr sz="1300" spc="15" dirty="0">
                <a:latin typeface="Arial"/>
                <a:cs typeface="Arial"/>
              </a:rPr>
              <a:t>and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spc="15" dirty="0">
                <a:latin typeface="Courier" charset="0"/>
                <a:cs typeface="Courier" charset="0"/>
              </a:rPr>
              <a:t>DELETE</a:t>
            </a:r>
            <a:r>
              <a:rPr sz="1300" spc="-420" dirty="0">
                <a:latin typeface="Courier" charset="0"/>
                <a:cs typeface="Courier" charset="0"/>
              </a:rPr>
              <a:t> </a:t>
            </a:r>
            <a:r>
              <a:rPr sz="1300" spc="10" dirty="0">
                <a:latin typeface="Arial"/>
                <a:cs typeface="Arial"/>
              </a:rPr>
              <a:t>return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the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number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of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rows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updated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or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deleted.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4964" y="818850"/>
            <a:ext cx="5502910" cy="60325"/>
          </a:xfrm>
          <a:custGeom>
            <a:avLst/>
            <a:gdLst/>
            <a:ahLst/>
            <a:cxnLst/>
            <a:rect l="l" t="t" r="r" b="b"/>
            <a:pathLst>
              <a:path w="5502910" h="60325">
                <a:moveTo>
                  <a:pt x="0" y="0"/>
                </a:moveTo>
                <a:lnTo>
                  <a:pt x="5502449" y="0"/>
                </a:lnTo>
                <a:lnTo>
                  <a:pt x="5502449" y="60218"/>
                </a:lnTo>
                <a:lnTo>
                  <a:pt x="0" y="60218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2264" y="254754"/>
            <a:ext cx="4476750" cy="527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070"/>
              </a:lnSpc>
            </a:pPr>
            <a:r>
              <a:rPr spc="170" dirty="0"/>
              <a:t>Common </a:t>
            </a:r>
            <a:r>
              <a:rPr spc="25" dirty="0"/>
              <a:t>Error: </a:t>
            </a:r>
            <a:r>
              <a:rPr spc="85" dirty="0"/>
              <a:t>Joining </a:t>
            </a:r>
            <a:r>
              <a:rPr spc="125" dirty="0"/>
              <a:t>Tables</a:t>
            </a:r>
            <a:r>
              <a:rPr spc="-185" dirty="0"/>
              <a:t> </a:t>
            </a:r>
            <a:r>
              <a:rPr spc="75" dirty="0"/>
              <a:t>Without  </a:t>
            </a:r>
            <a:r>
              <a:rPr spc="105" dirty="0"/>
              <a:t>Specifying a </a:t>
            </a:r>
            <a:r>
              <a:rPr spc="100" dirty="0"/>
              <a:t>Link</a:t>
            </a:r>
            <a:r>
              <a:rPr spc="-165" dirty="0"/>
              <a:t> </a:t>
            </a:r>
            <a:r>
              <a:rPr spc="110" dirty="0"/>
              <a:t>Condition</a:t>
            </a:r>
          </a:p>
        </p:txBody>
      </p:sp>
      <p:sp>
        <p:nvSpPr>
          <p:cNvPr id="4" name="object 4"/>
          <p:cNvSpPr/>
          <p:nvPr/>
        </p:nvSpPr>
        <p:spPr>
          <a:xfrm>
            <a:off x="710346" y="1116178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5134" y="964739"/>
            <a:ext cx="5554980" cy="485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800"/>
              </a:lnSpc>
            </a:pPr>
            <a:r>
              <a:rPr sz="1300" spc="5" dirty="0">
                <a:latin typeface="Arial"/>
                <a:cs typeface="Arial"/>
              </a:rPr>
              <a:t>If </a:t>
            </a:r>
            <a:r>
              <a:rPr sz="1300" spc="10" dirty="0">
                <a:latin typeface="Arial"/>
                <a:cs typeface="Arial"/>
              </a:rPr>
              <a:t>you select data from multiple tables without </a:t>
            </a:r>
            <a:r>
              <a:rPr sz="1300" spc="15" dirty="0">
                <a:latin typeface="Arial"/>
                <a:cs typeface="Arial"/>
              </a:rPr>
              <a:t>a </a:t>
            </a:r>
            <a:r>
              <a:rPr sz="1300" spc="10" dirty="0">
                <a:latin typeface="Arial"/>
                <a:cs typeface="Arial"/>
              </a:rPr>
              <a:t>restriction, you get </a:t>
            </a:r>
            <a:r>
              <a:rPr sz="1300" spc="15" dirty="0">
                <a:latin typeface="Arial"/>
                <a:cs typeface="Arial"/>
              </a:rPr>
              <a:t>a </a:t>
            </a:r>
            <a:r>
              <a:rPr sz="1300" spc="10" dirty="0">
                <a:latin typeface="Arial"/>
                <a:cs typeface="Arial"/>
              </a:rPr>
              <a:t>result  set containing </a:t>
            </a:r>
            <a:r>
              <a:rPr sz="1300" i="1" spc="5" dirty="0">
                <a:latin typeface="Arial"/>
                <a:cs typeface="Arial"/>
              </a:rPr>
              <a:t>all </a:t>
            </a:r>
            <a:r>
              <a:rPr sz="1300" i="1" spc="10" dirty="0">
                <a:latin typeface="Arial"/>
                <a:cs typeface="Arial"/>
              </a:rPr>
              <a:t>combinations </a:t>
            </a:r>
            <a:r>
              <a:rPr sz="1300" spc="10" dirty="0">
                <a:latin typeface="Arial"/>
                <a:cs typeface="Arial"/>
              </a:rPr>
              <a:t>of the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values: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2510" y="1507597"/>
            <a:ext cx="5389880" cy="310983"/>
          </a:xfrm>
          <a:prstGeom prst="rect">
            <a:avLst/>
          </a:prstGeom>
          <a:ln w="7527">
            <a:solidFill>
              <a:srgbClr val="CCCCCC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233045" marR="2640965" indent="-182880">
              <a:lnSpc>
                <a:spcPts val="950"/>
              </a:lnSpc>
              <a:spcBef>
                <a:spcPts val="425"/>
              </a:spcBef>
            </a:pPr>
            <a:r>
              <a:rPr sz="800" spc="-5" dirty="0">
                <a:latin typeface="Courier" charset="0"/>
                <a:cs typeface="Courier" charset="0"/>
              </a:rPr>
              <a:t>SELECT Invoice.Invoice_Number, Customer.Name  FROM Invoice,</a:t>
            </a:r>
            <a:r>
              <a:rPr sz="800" spc="-50" dirty="0">
                <a:latin typeface="Courier" charset="0"/>
                <a:cs typeface="Courier" charset="0"/>
              </a:rPr>
              <a:t> </a:t>
            </a:r>
            <a:r>
              <a:rPr sz="800" spc="-5" dirty="0">
                <a:latin typeface="Courier" charset="0"/>
                <a:cs typeface="Courier" charset="0"/>
              </a:rPr>
              <a:t>Customer</a:t>
            </a:r>
            <a:endParaRPr sz="80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10346" y="2034507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5134" y="1918333"/>
            <a:ext cx="550545" cy="21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Arial"/>
                <a:cs typeface="Arial"/>
              </a:rPr>
              <a:t>Result:</a:t>
            </a:r>
            <a:endParaRPr sz="13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26566" y="2336444"/>
            <a:ext cx="3267151" cy="1851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4964" y="819150"/>
            <a:ext cx="5502910" cy="60325"/>
          </a:xfrm>
          <a:custGeom>
            <a:avLst/>
            <a:gdLst/>
            <a:ahLst/>
            <a:cxnLst/>
            <a:rect l="l" t="t" r="r" b="b"/>
            <a:pathLst>
              <a:path w="5502910" h="60325">
                <a:moveTo>
                  <a:pt x="0" y="0"/>
                </a:moveTo>
                <a:lnTo>
                  <a:pt x="5502449" y="0"/>
                </a:lnTo>
                <a:lnTo>
                  <a:pt x="5502449" y="60218"/>
                </a:lnTo>
                <a:lnTo>
                  <a:pt x="0" y="60218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2264" y="255054"/>
            <a:ext cx="4476750" cy="527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070"/>
              </a:lnSpc>
            </a:pPr>
            <a:r>
              <a:rPr spc="170" dirty="0"/>
              <a:t>Common </a:t>
            </a:r>
            <a:r>
              <a:rPr spc="25" dirty="0"/>
              <a:t>Error: </a:t>
            </a:r>
            <a:r>
              <a:rPr spc="85" dirty="0"/>
              <a:t>Joining </a:t>
            </a:r>
            <a:r>
              <a:rPr spc="125" dirty="0"/>
              <a:t>Tables</a:t>
            </a:r>
            <a:r>
              <a:rPr spc="-185" dirty="0"/>
              <a:t> </a:t>
            </a:r>
            <a:r>
              <a:rPr spc="75" dirty="0"/>
              <a:t>Without  </a:t>
            </a:r>
            <a:r>
              <a:rPr spc="105" dirty="0"/>
              <a:t>Specifying a </a:t>
            </a:r>
            <a:r>
              <a:rPr spc="100" dirty="0"/>
              <a:t>Link</a:t>
            </a:r>
            <a:r>
              <a:rPr spc="-165" dirty="0"/>
              <a:t> </a:t>
            </a:r>
            <a:r>
              <a:rPr spc="110" dirty="0"/>
              <a:t>Condition</a:t>
            </a:r>
          </a:p>
        </p:txBody>
      </p:sp>
      <p:sp>
        <p:nvSpPr>
          <p:cNvPr id="4" name="object 4"/>
          <p:cNvSpPr/>
          <p:nvPr/>
        </p:nvSpPr>
        <p:spPr>
          <a:xfrm>
            <a:off x="710346" y="1124005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5134" y="1007831"/>
            <a:ext cx="526669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5" dirty="0">
                <a:latin typeface="Arial"/>
                <a:cs typeface="Arial"/>
              </a:rPr>
              <a:t>You need </a:t>
            </a:r>
            <a:r>
              <a:rPr sz="1300" spc="10" dirty="0">
                <a:latin typeface="Arial"/>
                <a:cs typeface="Arial"/>
              </a:rPr>
              <a:t>to supply </a:t>
            </a:r>
            <a:r>
              <a:rPr sz="1300" spc="15" dirty="0">
                <a:latin typeface="Arial"/>
                <a:cs typeface="Arial"/>
              </a:rPr>
              <a:t>a </a:t>
            </a:r>
            <a:r>
              <a:rPr sz="1300" spc="15" dirty="0">
                <a:latin typeface="Courier" charset="0"/>
                <a:cs typeface="Courier" charset="0"/>
              </a:rPr>
              <a:t>WHERE</a:t>
            </a:r>
            <a:r>
              <a:rPr sz="1300" spc="-470" dirty="0">
                <a:latin typeface="Courier" charset="0"/>
                <a:cs typeface="Courier" charset="0"/>
              </a:rPr>
              <a:t> </a:t>
            </a:r>
            <a:r>
              <a:rPr sz="1300" spc="10" dirty="0">
                <a:latin typeface="Arial"/>
                <a:cs typeface="Arial"/>
              </a:rPr>
              <a:t>clause to restrict the set of combinations: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2510" y="1282078"/>
            <a:ext cx="5389880" cy="554639"/>
          </a:xfrm>
          <a:prstGeom prst="rect">
            <a:avLst/>
          </a:prstGeom>
          <a:ln w="7527">
            <a:solidFill>
              <a:srgbClr val="CCCCCC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233045" marR="2640965" indent="-182880">
              <a:lnSpc>
                <a:spcPts val="950"/>
              </a:lnSpc>
              <a:spcBef>
                <a:spcPts val="425"/>
              </a:spcBef>
            </a:pPr>
            <a:r>
              <a:rPr sz="800" spc="-5" dirty="0">
                <a:latin typeface="Courier" charset="0"/>
                <a:cs typeface="Courier" charset="0"/>
              </a:rPr>
              <a:t>SELECT Invoice.Invoice_Number, Customer.Name  FROM Invoice,</a:t>
            </a:r>
            <a:r>
              <a:rPr sz="800" spc="-50" dirty="0">
                <a:latin typeface="Courier" charset="0"/>
                <a:cs typeface="Courier" charset="0"/>
              </a:rPr>
              <a:t> </a:t>
            </a:r>
            <a:r>
              <a:rPr sz="800" spc="-5" dirty="0">
                <a:latin typeface="Courier" charset="0"/>
                <a:cs typeface="Courier" charset="0"/>
              </a:rPr>
              <a:t>Customer</a:t>
            </a:r>
            <a:endParaRPr sz="800" dirty="0">
              <a:latin typeface="Courier" charset="0"/>
              <a:cs typeface="Courier" charset="0"/>
            </a:endParaRPr>
          </a:p>
          <a:p>
            <a:pPr marR="3016885" algn="ctr">
              <a:lnSpc>
                <a:spcPts val="910"/>
              </a:lnSpc>
            </a:pPr>
            <a:r>
              <a:rPr sz="800" spc="-5" dirty="0">
                <a:latin typeface="Courier" charset="0"/>
                <a:cs typeface="Courier" charset="0"/>
              </a:rPr>
              <a:t>WHERE Invoice.Customer_Number</a:t>
            </a:r>
            <a:r>
              <a:rPr sz="800" spc="-20" dirty="0">
                <a:latin typeface="Courier" charset="0"/>
                <a:cs typeface="Courier" charset="0"/>
              </a:rPr>
              <a:t> </a:t>
            </a:r>
            <a:r>
              <a:rPr sz="800" spc="-5" dirty="0">
                <a:latin typeface="Courier" charset="0"/>
                <a:cs typeface="Courier" charset="0"/>
              </a:rPr>
              <a:t>=</a:t>
            </a:r>
            <a:endParaRPr sz="800" dirty="0">
              <a:latin typeface="Courier" charset="0"/>
              <a:cs typeface="Courier" charset="0"/>
            </a:endParaRPr>
          </a:p>
          <a:p>
            <a:pPr marR="3077845" algn="ctr">
              <a:lnSpc>
                <a:spcPts val="955"/>
              </a:lnSpc>
            </a:pPr>
            <a:r>
              <a:rPr sz="800" spc="-5" dirty="0">
                <a:latin typeface="Courier" charset="0"/>
                <a:cs typeface="Courier" charset="0"/>
              </a:rPr>
              <a:t>Customer.Customer_Number</a:t>
            </a:r>
            <a:endParaRPr sz="80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10346" y="2049862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5134" y="1933688"/>
            <a:ext cx="550545" cy="21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Arial"/>
                <a:cs typeface="Arial"/>
              </a:rPr>
              <a:t>Result:</a:t>
            </a:r>
            <a:endParaRPr sz="13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26566" y="2351487"/>
            <a:ext cx="3274669" cy="10915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4964" y="554724"/>
            <a:ext cx="5502910" cy="60325"/>
          </a:xfrm>
          <a:custGeom>
            <a:avLst/>
            <a:gdLst/>
            <a:ahLst/>
            <a:cxnLst/>
            <a:rect l="l" t="t" r="r" b="b"/>
            <a:pathLst>
              <a:path w="5502910" h="60325">
                <a:moveTo>
                  <a:pt x="0" y="0"/>
                </a:moveTo>
                <a:lnTo>
                  <a:pt x="5502449" y="0"/>
                </a:lnTo>
                <a:lnTo>
                  <a:pt x="5502449" y="60218"/>
                </a:lnTo>
                <a:lnTo>
                  <a:pt x="0" y="60218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10" dirty="0"/>
              <a:t>Check</a:t>
            </a:r>
            <a:r>
              <a:rPr spc="-75" dirty="0"/>
              <a:t> </a:t>
            </a:r>
            <a:r>
              <a:rPr spc="25" dirty="0"/>
              <a:t>24.3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2264" y="716114"/>
            <a:ext cx="5107940" cy="485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How do you query the names of all customers that are not from Alaska or</a:t>
            </a:r>
            <a:r>
              <a:rPr sz="1100" spc="9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Hawaii?</a:t>
            </a:r>
            <a:endParaRPr sz="1100">
              <a:latin typeface="Arial"/>
              <a:cs typeface="Arial"/>
            </a:endParaRPr>
          </a:p>
          <a:p>
            <a:pPr marL="265430">
              <a:lnSpc>
                <a:spcPct val="100000"/>
              </a:lnSpc>
              <a:spcBef>
                <a:spcPts val="790"/>
              </a:spcBef>
            </a:pPr>
            <a:r>
              <a:rPr sz="1300" b="1" spc="15" dirty="0">
                <a:latin typeface="Arial"/>
                <a:cs typeface="Arial"/>
              </a:rPr>
              <a:t>Answer: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4656" y="1258526"/>
            <a:ext cx="5487670" cy="434093"/>
          </a:xfrm>
          <a:prstGeom prst="rect">
            <a:avLst/>
          </a:prstGeom>
          <a:ln w="7527">
            <a:solidFill>
              <a:srgbClr val="CCCCCC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46990">
              <a:lnSpc>
                <a:spcPts val="955"/>
              </a:lnSpc>
              <a:spcBef>
                <a:spcPts val="385"/>
              </a:spcBef>
            </a:pPr>
            <a:r>
              <a:rPr sz="800" spc="-5" dirty="0">
                <a:latin typeface="Courier" charset="0"/>
                <a:cs typeface="Courier" charset="0"/>
              </a:rPr>
              <a:t>SELECT</a:t>
            </a:r>
            <a:r>
              <a:rPr sz="800" spc="-80" dirty="0">
                <a:latin typeface="Courier" charset="0"/>
                <a:cs typeface="Courier" charset="0"/>
              </a:rPr>
              <a:t> </a:t>
            </a:r>
            <a:r>
              <a:rPr sz="800" spc="-5" dirty="0">
                <a:latin typeface="Courier" charset="0"/>
                <a:cs typeface="Courier" charset="0"/>
              </a:rPr>
              <a:t>Name</a:t>
            </a:r>
            <a:endParaRPr sz="800" dirty="0">
              <a:latin typeface="Courier" charset="0"/>
              <a:cs typeface="Courier" charset="0"/>
            </a:endParaRPr>
          </a:p>
          <a:p>
            <a:pPr marL="229870">
              <a:lnSpc>
                <a:spcPts val="950"/>
              </a:lnSpc>
            </a:pPr>
            <a:r>
              <a:rPr sz="800" spc="-5" dirty="0">
                <a:latin typeface="Courier" charset="0"/>
                <a:cs typeface="Courier" charset="0"/>
              </a:rPr>
              <a:t>FROM</a:t>
            </a:r>
            <a:r>
              <a:rPr sz="800" spc="-70" dirty="0">
                <a:latin typeface="Courier" charset="0"/>
                <a:cs typeface="Courier" charset="0"/>
              </a:rPr>
              <a:t> </a:t>
            </a:r>
            <a:r>
              <a:rPr sz="800" spc="-5" dirty="0">
                <a:latin typeface="Courier" charset="0"/>
                <a:cs typeface="Courier" charset="0"/>
              </a:rPr>
              <a:t>Customer</a:t>
            </a:r>
            <a:endParaRPr sz="800" dirty="0">
              <a:latin typeface="Courier" charset="0"/>
              <a:cs typeface="Courier" charset="0"/>
            </a:endParaRPr>
          </a:p>
          <a:p>
            <a:pPr marL="229870">
              <a:lnSpc>
                <a:spcPts val="955"/>
              </a:lnSpc>
            </a:pPr>
            <a:r>
              <a:rPr sz="800" spc="-5" dirty="0">
                <a:latin typeface="Courier" charset="0"/>
                <a:cs typeface="Courier" charset="0"/>
              </a:rPr>
              <a:t>WHERE State &lt;&gt; 'AK' AND State &lt;&gt;</a:t>
            </a:r>
            <a:r>
              <a:rPr sz="800" spc="-20" dirty="0">
                <a:latin typeface="Courier" charset="0"/>
                <a:cs typeface="Courier" charset="0"/>
              </a:rPr>
              <a:t> </a:t>
            </a:r>
            <a:r>
              <a:rPr sz="800" spc="-5" dirty="0">
                <a:latin typeface="Courier" charset="0"/>
                <a:cs typeface="Courier" charset="0"/>
              </a:rPr>
              <a:t>'HI'</a:t>
            </a:r>
            <a:endParaRPr sz="8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4964" y="553754"/>
            <a:ext cx="5502910" cy="60325"/>
          </a:xfrm>
          <a:custGeom>
            <a:avLst/>
            <a:gdLst/>
            <a:ahLst/>
            <a:cxnLst/>
            <a:rect l="l" t="t" r="r" b="b"/>
            <a:pathLst>
              <a:path w="5502910" h="60325">
                <a:moveTo>
                  <a:pt x="0" y="0"/>
                </a:moveTo>
                <a:lnTo>
                  <a:pt x="5502449" y="0"/>
                </a:lnTo>
                <a:lnTo>
                  <a:pt x="5502449" y="60218"/>
                </a:lnTo>
                <a:lnTo>
                  <a:pt x="0" y="60218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10" dirty="0"/>
              <a:t>Check</a:t>
            </a:r>
            <a:r>
              <a:rPr spc="-75" dirty="0"/>
              <a:t> </a:t>
            </a:r>
            <a:r>
              <a:rPr spc="25" dirty="0"/>
              <a:t>24.4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2264" y="715144"/>
            <a:ext cx="4108450" cy="485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How do you query all invoice numbers of all customers in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Hawaii?</a:t>
            </a:r>
            <a:endParaRPr sz="1100">
              <a:latin typeface="Arial"/>
              <a:cs typeface="Arial"/>
            </a:endParaRPr>
          </a:p>
          <a:p>
            <a:pPr marL="265430">
              <a:lnSpc>
                <a:spcPct val="100000"/>
              </a:lnSpc>
              <a:spcBef>
                <a:spcPts val="790"/>
              </a:spcBef>
            </a:pPr>
            <a:r>
              <a:rPr sz="1300" b="1" spc="15" dirty="0">
                <a:latin typeface="Arial"/>
                <a:cs typeface="Arial"/>
              </a:rPr>
              <a:t>Answer: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4656" y="1257556"/>
            <a:ext cx="5487670" cy="682879"/>
          </a:xfrm>
          <a:prstGeom prst="rect">
            <a:avLst/>
          </a:prstGeom>
          <a:ln w="7527">
            <a:solidFill>
              <a:srgbClr val="CCCCCC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290830" marR="3656965" indent="-243840">
              <a:lnSpc>
                <a:spcPts val="950"/>
              </a:lnSpc>
              <a:spcBef>
                <a:spcPts val="425"/>
              </a:spcBef>
            </a:pPr>
            <a:r>
              <a:rPr sz="800" spc="-5" dirty="0">
                <a:latin typeface="Courier" charset="0"/>
                <a:cs typeface="Courier" charset="0"/>
              </a:rPr>
              <a:t>SELECT Invoice.Invoice_Number  FROM Invoice,</a:t>
            </a:r>
            <a:r>
              <a:rPr sz="800" spc="-50" dirty="0">
                <a:latin typeface="Courier" charset="0"/>
                <a:cs typeface="Courier" charset="0"/>
              </a:rPr>
              <a:t> </a:t>
            </a:r>
            <a:r>
              <a:rPr sz="800" spc="-5" dirty="0">
                <a:latin typeface="Courier" charset="0"/>
                <a:cs typeface="Courier" charset="0"/>
              </a:rPr>
              <a:t>Customer</a:t>
            </a:r>
            <a:endParaRPr sz="800" dirty="0">
              <a:latin typeface="Courier" charset="0"/>
              <a:cs typeface="Courier" charset="0"/>
            </a:endParaRPr>
          </a:p>
          <a:p>
            <a:pPr marL="290830">
              <a:lnSpc>
                <a:spcPts val="910"/>
              </a:lnSpc>
            </a:pPr>
            <a:r>
              <a:rPr sz="800" spc="-5" dirty="0">
                <a:latin typeface="Courier" charset="0"/>
                <a:cs typeface="Courier" charset="0"/>
              </a:rPr>
              <a:t>WHERE</a:t>
            </a:r>
            <a:r>
              <a:rPr sz="800" spc="-25" dirty="0">
                <a:latin typeface="Courier" charset="0"/>
                <a:cs typeface="Courier" charset="0"/>
              </a:rPr>
              <a:t> </a:t>
            </a:r>
            <a:r>
              <a:rPr sz="800" spc="-5" dirty="0">
                <a:latin typeface="Courier" charset="0"/>
                <a:cs typeface="Courier" charset="0"/>
              </a:rPr>
              <a:t>Invoice.Customer_Number</a:t>
            </a:r>
            <a:endParaRPr sz="800" dirty="0">
              <a:latin typeface="Courier" charset="0"/>
              <a:cs typeface="Courier" charset="0"/>
            </a:endParaRPr>
          </a:p>
          <a:p>
            <a:pPr marL="473709" marR="3230245" indent="182880">
              <a:lnSpc>
                <a:spcPts val="950"/>
              </a:lnSpc>
              <a:spcBef>
                <a:spcPts val="35"/>
              </a:spcBef>
            </a:pPr>
            <a:r>
              <a:rPr sz="800" spc="-5" dirty="0">
                <a:latin typeface="Courier" charset="0"/>
                <a:cs typeface="Courier" charset="0"/>
              </a:rPr>
              <a:t>= Customer.Customer_Number  AND Customer.State =</a:t>
            </a:r>
            <a:r>
              <a:rPr sz="800" spc="-45" dirty="0">
                <a:latin typeface="Courier" charset="0"/>
                <a:cs typeface="Courier" charset="0"/>
              </a:rPr>
              <a:t> </a:t>
            </a:r>
            <a:r>
              <a:rPr sz="800" spc="-5" dirty="0">
                <a:latin typeface="Courier" charset="0"/>
                <a:cs typeface="Courier" charset="0"/>
              </a:rPr>
              <a:t>'HI'</a:t>
            </a:r>
            <a:endParaRPr sz="8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4" dirty="0"/>
              <a:t>Installing </a:t>
            </a:r>
            <a:r>
              <a:rPr spc="105" dirty="0"/>
              <a:t>a</a:t>
            </a:r>
            <a:r>
              <a:rPr spc="-75" dirty="0"/>
              <a:t> </a:t>
            </a:r>
            <a:r>
              <a:rPr spc="130" dirty="0"/>
              <a:t>Database</a:t>
            </a:r>
          </a:p>
        </p:txBody>
      </p:sp>
      <p:sp>
        <p:nvSpPr>
          <p:cNvPr id="3" name="object 3"/>
          <p:cNvSpPr/>
          <p:nvPr/>
        </p:nvSpPr>
        <p:spPr>
          <a:xfrm>
            <a:off x="710346" y="851382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88856" y="1178819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0" y="0"/>
                </a:moveTo>
                <a:lnTo>
                  <a:pt x="60218" y="0"/>
                </a:lnTo>
                <a:lnTo>
                  <a:pt x="60218" y="60218"/>
                </a:lnTo>
                <a:lnTo>
                  <a:pt x="0" y="6021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8856" y="1788529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0" y="0"/>
                </a:moveTo>
                <a:lnTo>
                  <a:pt x="60218" y="0"/>
                </a:lnTo>
                <a:lnTo>
                  <a:pt x="60218" y="60218"/>
                </a:lnTo>
                <a:lnTo>
                  <a:pt x="0" y="6021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88856" y="2112203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0" y="0"/>
                </a:moveTo>
                <a:lnTo>
                  <a:pt x="60218" y="0"/>
                </a:lnTo>
                <a:lnTo>
                  <a:pt x="60218" y="60218"/>
                </a:lnTo>
                <a:lnTo>
                  <a:pt x="0" y="6021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45134" y="735208"/>
            <a:ext cx="5062855" cy="1527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5" dirty="0">
                <a:latin typeface="Arial"/>
                <a:cs typeface="Arial"/>
              </a:rPr>
              <a:t>Wide </a:t>
            </a:r>
            <a:r>
              <a:rPr sz="1300" spc="10" dirty="0">
                <a:latin typeface="Arial"/>
                <a:cs typeface="Arial"/>
              </a:rPr>
              <a:t>variety of database systems available,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including:</a:t>
            </a:r>
            <a:endParaRPr sz="1300">
              <a:latin typeface="Arial"/>
              <a:cs typeface="Arial"/>
            </a:endParaRPr>
          </a:p>
          <a:p>
            <a:pPr marL="315595" marR="5080">
              <a:lnSpc>
                <a:spcPct val="114199"/>
              </a:lnSpc>
              <a:spcBef>
                <a:spcPts val="770"/>
              </a:spcBef>
            </a:pPr>
            <a:r>
              <a:rPr sz="1600" spc="-5" dirty="0">
                <a:latin typeface="Arial"/>
                <a:cs typeface="Arial"/>
              </a:rPr>
              <a:t>Production-quality databases, such as Oracle, IBM  DB2, Microsoft SQL Server, PostgreSQL, or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MySQL.</a:t>
            </a:r>
            <a:endParaRPr sz="1600">
              <a:latin typeface="Arial"/>
              <a:cs typeface="Arial"/>
            </a:endParaRPr>
          </a:p>
          <a:p>
            <a:pPr marL="315595" marR="37465">
              <a:lnSpc>
                <a:spcPct val="132700"/>
              </a:lnSpc>
              <a:spcBef>
                <a:spcPts val="60"/>
              </a:spcBef>
            </a:pPr>
            <a:r>
              <a:rPr sz="1600" spc="-5" dirty="0">
                <a:latin typeface="Arial"/>
                <a:cs typeface="Arial"/>
              </a:rPr>
              <a:t>Lightweight Java databases, such as Apache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Derby.  Desktop databases, such as Microsoft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Access.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4964" y="573006"/>
            <a:ext cx="5502910" cy="60325"/>
          </a:xfrm>
          <a:custGeom>
            <a:avLst/>
            <a:gdLst/>
            <a:ahLst/>
            <a:cxnLst/>
            <a:rect l="l" t="t" r="r" b="b"/>
            <a:pathLst>
              <a:path w="5502910" h="60325">
                <a:moveTo>
                  <a:pt x="0" y="0"/>
                </a:moveTo>
                <a:lnTo>
                  <a:pt x="5502449" y="0"/>
                </a:lnTo>
                <a:lnTo>
                  <a:pt x="5502449" y="60218"/>
                </a:lnTo>
                <a:lnTo>
                  <a:pt x="0" y="60218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5" dirty="0"/>
              <a:t>Product</a:t>
            </a:r>
            <a:r>
              <a:rPr spc="-50" dirty="0"/>
              <a:t> </a:t>
            </a:r>
            <a:r>
              <a:rPr spc="100" dirty="0"/>
              <a:t>Table</a:t>
            </a:r>
          </a:p>
        </p:txBody>
      </p:sp>
      <p:sp>
        <p:nvSpPr>
          <p:cNvPr id="4" name="object 4"/>
          <p:cNvSpPr/>
          <p:nvPr/>
        </p:nvSpPr>
        <p:spPr>
          <a:xfrm>
            <a:off x="710346" y="870334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0346" y="1141316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0346" y="1419826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45134" y="754161"/>
            <a:ext cx="4205605" cy="766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5" dirty="0">
                <a:latin typeface="Arial"/>
                <a:cs typeface="Arial"/>
              </a:rPr>
              <a:t>Each </a:t>
            </a:r>
            <a:r>
              <a:rPr sz="1300" spc="10" dirty="0">
                <a:latin typeface="Arial"/>
                <a:cs typeface="Arial"/>
              </a:rPr>
              <a:t>row corresponds to </a:t>
            </a:r>
            <a:r>
              <a:rPr sz="1300" spc="15" dirty="0">
                <a:latin typeface="Arial"/>
                <a:cs typeface="Arial"/>
              </a:rPr>
              <a:t>a</a:t>
            </a:r>
            <a:r>
              <a:rPr sz="1300" spc="-40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product.</a:t>
            </a:r>
            <a:endParaRPr sz="1300">
              <a:latin typeface="Arial"/>
              <a:cs typeface="Arial"/>
            </a:endParaRPr>
          </a:p>
          <a:p>
            <a:pPr marL="12700" marR="5080">
              <a:lnSpc>
                <a:spcPts val="2190"/>
              </a:lnSpc>
              <a:spcBef>
                <a:spcPts val="120"/>
              </a:spcBef>
            </a:pPr>
            <a:r>
              <a:rPr sz="1300" spc="15" dirty="0">
                <a:latin typeface="Arial"/>
                <a:cs typeface="Arial"/>
              </a:rPr>
              <a:t>Column </a:t>
            </a:r>
            <a:r>
              <a:rPr sz="1300" spc="10" dirty="0">
                <a:latin typeface="Arial"/>
                <a:cs typeface="Arial"/>
              </a:rPr>
              <a:t>headers correspond to attributes of the product.  All items in the </a:t>
            </a:r>
            <a:r>
              <a:rPr sz="1300" spc="15" dirty="0">
                <a:latin typeface="Arial"/>
                <a:cs typeface="Arial"/>
              </a:rPr>
              <a:t>same </a:t>
            </a:r>
            <a:r>
              <a:rPr sz="1300" spc="10" dirty="0">
                <a:latin typeface="Arial"/>
                <a:cs typeface="Arial"/>
              </a:rPr>
              <a:t>column are the </a:t>
            </a:r>
            <a:r>
              <a:rPr sz="1300" spc="15" dirty="0">
                <a:latin typeface="Arial"/>
                <a:cs typeface="Arial"/>
              </a:rPr>
              <a:t>same </a:t>
            </a:r>
            <a:r>
              <a:rPr sz="1300" spc="10" dirty="0">
                <a:latin typeface="Arial"/>
                <a:cs typeface="Arial"/>
              </a:rPr>
              <a:t>data</a:t>
            </a:r>
            <a:r>
              <a:rPr sz="1300" spc="-40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type.</a:t>
            </a:r>
            <a:endParaRPr sz="13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26566" y="1696554"/>
            <a:ext cx="3869385" cy="16561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13672" y="3320967"/>
            <a:ext cx="3821429" cy="21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10" dirty="0">
                <a:latin typeface="Arial"/>
                <a:cs typeface="Arial"/>
              </a:rPr>
              <a:t>Figure </a:t>
            </a:r>
            <a:r>
              <a:rPr sz="1300" b="1" spc="15" dirty="0">
                <a:latin typeface="Arial"/>
                <a:cs typeface="Arial"/>
              </a:rPr>
              <a:t>1 </a:t>
            </a:r>
            <a:r>
              <a:rPr sz="1300" spc="15" dirty="0">
                <a:latin typeface="Arial"/>
                <a:cs typeface="Arial"/>
              </a:rPr>
              <a:t>A </a:t>
            </a:r>
            <a:r>
              <a:rPr sz="1300" spc="10" dirty="0">
                <a:latin typeface="Arial"/>
                <a:cs typeface="Arial"/>
              </a:rPr>
              <a:t>Product Table in </a:t>
            </a:r>
            <a:r>
              <a:rPr sz="1300" spc="15" dirty="0">
                <a:latin typeface="Arial"/>
                <a:cs typeface="Arial"/>
              </a:rPr>
              <a:t>a </a:t>
            </a:r>
            <a:r>
              <a:rPr sz="1300" spc="10" dirty="0">
                <a:latin typeface="Arial"/>
                <a:cs typeface="Arial"/>
              </a:rPr>
              <a:t>Relational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Database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95" dirty="0"/>
              <a:t>J</a:t>
            </a:r>
            <a:r>
              <a:rPr spc="275" dirty="0"/>
              <a:t>D</a:t>
            </a:r>
            <a:r>
              <a:rPr spc="70" dirty="0"/>
              <a:t>B</a:t>
            </a:r>
            <a:r>
              <a:rPr spc="190" dirty="0"/>
              <a:t>C</a:t>
            </a:r>
          </a:p>
        </p:txBody>
      </p:sp>
      <p:sp>
        <p:nvSpPr>
          <p:cNvPr id="3" name="object 3"/>
          <p:cNvSpPr/>
          <p:nvPr/>
        </p:nvSpPr>
        <p:spPr>
          <a:xfrm>
            <a:off x="710346" y="850412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10346" y="1121394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0346" y="1399904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0346" y="1670886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0346" y="1949396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5134" y="734237"/>
            <a:ext cx="5610860" cy="154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15" dirty="0">
                <a:latin typeface="Arial"/>
                <a:cs typeface="Arial"/>
              </a:rPr>
              <a:t>JDBC</a:t>
            </a:r>
            <a:r>
              <a:rPr sz="1300" spc="15" dirty="0">
                <a:latin typeface="Arial"/>
                <a:cs typeface="Arial"/>
              </a:rPr>
              <a:t>: </a:t>
            </a:r>
            <a:r>
              <a:rPr sz="1300" spc="10" dirty="0">
                <a:latin typeface="Arial"/>
                <a:cs typeface="Arial"/>
              </a:rPr>
              <a:t>Java Database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Connectivity.</a:t>
            </a:r>
            <a:endParaRPr sz="1300">
              <a:latin typeface="Arial"/>
              <a:cs typeface="Arial"/>
            </a:endParaRPr>
          </a:p>
          <a:p>
            <a:pPr marL="12700" marR="481965">
              <a:lnSpc>
                <a:spcPts val="2190"/>
              </a:lnSpc>
              <a:spcBef>
                <a:spcPts val="120"/>
              </a:spcBef>
            </a:pPr>
            <a:r>
              <a:rPr sz="1300" spc="15" dirty="0">
                <a:latin typeface="Arial"/>
                <a:cs typeface="Arial"/>
              </a:rPr>
              <a:t>You need a JDBC </a:t>
            </a:r>
            <a:r>
              <a:rPr sz="1300" spc="10" dirty="0">
                <a:latin typeface="Arial"/>
                <a:cs typeface="Arial"/>
              </a:rPr>
              <a:t>driver to access </a:t>
            </a:r>
            <a:r>
              <a:rPr sz="1300" spc="15" dirty="0">
                <a:latin typeface="Arial"/>
                <a:cs typeface="Arial"/>
              </a:rPr>
              <a:t>a </a:t>
            </a:r>
            <a:r>
              <a:rPr sz="1300" spc="10" dirty="0">
                <a:latin typeface="Arial"/>
                <a:cs typeface="Arial"/>
              </a:rPr>
              <a:t>database from </a:t>
            </a:r>
            <a:r>
              <a:rPr sz="1300" spc="15" dirty="0">
                <a:latin typeface="Arial"/>
                <a:cs typeface="Arial"/>
              </a:rPr>
              <a:t>a </a:t>
            </a:r>
            <a:r>
              <a:rPr sz="1300" spc="10" dirty="0">
                <a:latin typeface="Arial"/>
                <a:cs typeface="Arial"/>
              </a:rPr>
              <a:t>Java program.  Different databases require different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drivers.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300" spc="10" dirty="0">
                <a:latin typeface="Arial"/>
                <a:cs typeface="Arial"/>
              </a:rPr>
              <a:t>Drivers </a:t>
            </a:r>
            <a:r>
              <a:rPr sz="1300" spc="15" dirty="0">
                <a:latin typeface="Arial"/>
                <a:cs typeface="Arial"/>
              </a:rPr>
              <a:t>may be </a:t>
            </a:r>
            <a:r>
              <a:rPr sz="1300" spc="10" dirty="0">
                <a:latin typeface="Arial"/>
                <a:cs typeface="Arial"/>
              </a:rPr>
              <a:t>supplied by the database manufacturer or </a:t>
            </a:r>
            <a:r>
              <a:rPr sz="1300" spc="15" dirty="0">
                <a:latin typeface="Arial"/>
                <a:cs typeface="Arial"/>
              </a:rPr>
              <a:t>a </a:t>
            </a:r>
            <a:r>
              <a:rPr sz="1300" spc="10" dirty="0">
                <a:latin typeface="Arial"/>
                <a:cs typeface="Arial"/>
              </a:rPr>
              <a:t>third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party.</a:t>
            </a:r>
            <a:endParaRPr sz="1300">
              <a:latin typeface="Arial"/>
              <a:cs typeface="Arial"/>
            </a:endParaRPr>
          </a:p>
          <a:p>
            <a:pPr marL="12700" marR="5080">
              <a:lnSpc>
                <a:spcPct val="117800"/>
              </a:lnSpc>
              <a:spcBef>
                <a:spcPts val="355"/>
              </a:spcBef>
            </a:pPr>
            <a:r>
              <a:rPr sz="1300" spc="15" dirty="0">
                <a:latin typeface="Arial"/>
                <a:cs typeface="Arial"/>
              </a:rPr>
              <a:t>When </a:t>
            </a:r>
            <a:r>
              <a:rPr sz="1300" spc="10" dirty="0">
                <a:latin typeface="Arial"/>
                <a:cs typeface="Arial"/>
              </a:rPr>
              <a:t>your Java program issues </a:t>
            </a:r>
            <a:r>
              <a:rPr sz="1300" spc="15" dirty="0">
                <a:latin typeface="Arial"/>
                <a:cs typeface="Arial"/>
              </a:rPr>
              <a:t>SQL commands, </a:t>
            </a:r>
            <a:r>
              <a:rPr sz="1300" spc="10" dirty="0">
                <a:latin typeface="Arial"/>
                <a:cs typeface="Arial"/>
              </a:rPr>
              <a:t>the driver forwards </a:t>
            </a:r>
            <a:r>
              <a:rPr sz="1300" spc="15" dirty="0">
                <a:latin typeface="Arial"/>
                <a:cs typeface="Arial"/>
              </a:rPr>
              <a:t>them  </a:t>
            </a:r>
            <a:r>
              <a:rPr sz="1300" spc="10" dirty="0">
                <a:latin typeface="Arial"/>
                <a:cs typeface="Arial"/>
              </a:rPr>
              <a:t>to the database </a:t>
            </a:r>
            <a:r>
              <a:rPr sz="1300" spc="15" dirty="0">
                <a:latin typeface="Arial"/>
                <a:cs typeface="Arial"/>
              </a:rPr>
              <a:t>and </a:t>
            </a:r>
            <a:r>
              <a:rPr sz="1300" spc="10" dirty="0">
                <a:latin typeface="Arial"/>
                <a:cs typeface="Arial"/>
              </a:rPr>
              <a:t>lets your program analyze the</a:t>
            </a:r>
            <a:r>
              <a:rPr sz="1300" spc="-5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results.</a:t>
            </a:r>
            <a:endParaRPr sz="13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26566" y="2479479"/>
            <a:ext cx="5269598" cy="632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13672" y="3095915"/>
            <a:ext cx="1836420" cy="154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spc="15" dirty="0">
                <a:latin typeface="Arial"/>
                <a:cs typeface="Arial"/>
              </a:rPr>
              <a:t>Figure 10 </a:t>
            </a:r>
            <a:r>
              <a:rPr sz="900" spc="15" dirty="0">
                <a:latin typeface="Arial"/>
                <a:cs typeface="Arial"/>
              </a:rPr>
              <a:t>An </a:t>
            </a:r>
            <a:r>
              <a:rPr sz="900" spc="10" dirty="0">
                <a:latin typeface="Arial"/>
                <a:cs typeface="Arial"/>
              </a:rPr>
              <a:t>Interactive </a:t>
            </a:r>
            <a:r>
              <a:rPr sz="900" spc="15" dirty="0">
                <a:latin typeface="Arial"/>
                <a:cs typeface="Arial"/>
              </a:rPr>
              <a:t>SQL</a:t>
            </a:r>
            <a:r>
              <a:rPr sz="900" spc="-70" dirty="0">
                <a:latin typeface="Arial"/>
                <a:cs typeface="Arial"/>
              </a:rPr>
              <a:t> </a:t>
            </a:r>
            <a:r>
              <a:rPr sz="900" spc="10" dirty="0">
                <a:latin typeface="Arial"/>
                <a:cs typeface="Arial"/>
              </a:rPr>
              <a:t>Tool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5" dirty="0"/>
              <a:t>Apache</a:t>
            </a:r>
            <a:r>
              <a:rPr spc="-20" dirty="0"/>
              <a:t> </a:t>
            </a:r>
            <a:r>
              <a:rPr spc="120" dirty="0"/>
              <a:t>Derby</a:t>
            </a:r>
          </a:p>
        </p:txBody>
      </p:sp>
      <p:sp>
        <p:nvSpPr>
          <p:cNvPr id="3" name="object 3"/>
          <p:cNvSpPr/>
          <p:nvPr/>
        </p:nvSpPr>
        <p:spPr>
          <a:xfrm>
            <a:off x="710346" y="850711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10346" y="1129221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0346" y="1415258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88856" y="1742695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0" y="0"/>
                </a:moveTo>
                <a:lnTo>
                  <a:pt x="60218" y="0"/>
                </a:lnTo>
                <a:lnTo>
                  <a:pt x="60218" y="60218"/>
                </a:lnTo>
                <a:lnTo>
                  <a:pt x="0" y="6021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88856" y="2630916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0" y="0"/>
                </a:moveTo>
                <a:lnTo>
                  <a:pt x="60218" y="0"/>
                </a:lnTo>
                <a:lnTo>
                  <a:pt x="60218" y="60218"/>
                </a:lnTo>
                <a:lnTo>
                  <a:pt x="0" y="6021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5134" y="734537"/>
            <a:ext cx="5306060" cy="2324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Arial"/>
                <a:cs typeface="Arial"/>
              </a:rPr>
              <a:t>Included in</a:t>
            </a:r>
            <a:r>
              <a:rPr sz="1300" spc="-75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JDK.</a:t>
            </a:r>
            <a:endParaRPr sz="1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300" spc="15" dirty="0">
                <a:latin typeface="Arial"/>
                <a:cs typeface="Arial"/>
              </a:rPr>
              <a:t>Can </a:t>
            </a:r>
            <a:r>
              <a:rPr sz="1300" spc="10" dirty="0">
                <a:latin typeface="Arial"/>
                <a:cs typeface="Arial"/>
              </a:rPr>
              <a:t>also download from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15" dirty="0">
                <a:latin typeface="Courier" charset="0"/>
                <a:cs typeface="Courier" charset="0"/>
                <a:hlinkClick r:id="rId2"/>
              </a:rPr>
              <a:t>http://db.apache.org/derby/.</a:t>
            </a:r>
            <a:endParaRPr sz="130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1300" spc="10" dirty="0">
                <a:latin typeface="Arial"/>
                <a:cs typeface="Arial"/>
              </a:rPr>
              <a:t>Test with program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spc="10" dirty="0">
                <a:latin typeface="Courier" charset="0"/>
                <a:cs typeface="Courier" charset="0"/>
              </a:rPr>
              <a:t>TestDB</a:t>
            </a:r>
            <a:r>
              <a:rPr sz="1300" spc="10" dirty="0">
                <a:latin typeface="Arial"/>
                <a:cs typeface="Arial"/>
              </a:rPr>
              <a:t>:</a:t>
            </a:r>
            <a:endParaRPr sz="1300" dirty="0">
              <a:latin typeface="Arial"/>
              <a:cs typeface="Arial"/>
            </a:endParaRPr>
          </a:p>
          <a:p>
            <a:pPr marL="315595" marR="5080">
              <a:lnSpc>
                <a:spcPct val="114199"/>
              </a:lnSpc>
              <a:spcBef>
                <a:spcPts val="770"/>
              </a:spcBef>
            </a:pPr>
            <a:r>
              <a:rPr sz="1600" spc="-5" dirty="0">
                <a:latin typeface="Arial"/>
                <a:cs typeface="Arial"/>
              </a:rPr>
              <a:t>Locate the JDBC driver file </a:t>
            </a:r>
            <a:r>
              <a:rPr sz="1600" spc="-5" dirty="0">
                <a:latin typeface="Courier" charset="0"/>
                <a:cs typeface="Courier" charset="0"/>
              </a:rPr>
              <a:t>derby.jar</a:t>
            </a:r>
            <a:r>
              <a:rPr sz="1600" spc="-555" dirty="0">
                <a:latin typeface="Courier" charset="0"/>
                <a:cs typeface="Courier" charset="0"/>
              </a:rPr>
              <a:t> </a:t>
            </a:r>
            <a:r>
              <a:rPr sz="1600" spc="-5" dirty="0">
                <a:latin typeface="Arial"/>
                <a:cs typeface="Arial"/>
              </a:rPr>
              <a:t>and copy it into  the </a:t>
            </a:r>
            <a:r>
              <a:rPr sz="1600" spc="-5" dirty="0">
                <a:latin typeface="Courier" charset="0"/>
                <a:cs typeface="Courier" charset="0"/>
              </a:rPr>
              <a:t>ch23/section_3 </a:t>
            </a:r>
            <a:r>
              <a:rPr sz="1600" spc="-5" dirty="0">
                <a:latin typeface="Arial"/>
                <a:cs typeface="Arial"/>
              </a:rPr>
              <a:t>directory of the companion  code for this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book.</a:t>
            </a:r>
            <a:endParaRPr sz="1600" dirty="0">
              <a:latin typeface="Arial"/>
              <a:cs typeface="Arial"/>
            </a:endParaRPr>
          </a:p>
          <a:p>
            <a:pPr marL="315595">
              <a:lnSpc>
                <a:spcPct val="100000"/>
              </a:lnSpc>
              <a:spcBef>
                <a:spcPts val="685"/>
              </a:spcBef>
            </a:pPr>
            <a:r>
              <a:rPr sz="1600" spc="-5" dirty="0">
                <a:latin typeface="Arial"/>
                <a:cs typeface="Arial"/>
              </a:rPr>
              <a:t>Open a command shell, change to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the</a:t>
            </a:r>
            <a:endParaRPr sz="1600" dirty="0">
              <a:latin typeface="Arial"/>
              <a:cs typeface="Arial"/>
            </a:endParaRPr>
          </a:p>
          <a:p>
            <a:pPr marL="315595">
              <a:lnSpc>
                <a:spcPct val="100000"/>
              </a:lnSpc>
              <a:spcBef>
                <a:spcPts val="270"/>
              </a:spcBef>
            </a:pPr>
            <a:r>
              <a:rPr sz="1600" spc="-5" dirty="0">
                <a:latin typeface="Courier" charset="0"/>
                <a:cs typeface="Courier" charset="0"/>
              </a:rPr>
              <a:t>ch23/section_3</a:t>
            </a:r>
            <a:r>
              <a:rPr sz="1600" spc="-580" dirty="0">
                <a:latin typeface="Courier" charset="0"/>
                <a:cs typeface="Courier" charset="0"/>
              </a:rPr>
              <a:t> </a:t>
            </a:r>
            <a:r>
              <a:rPr sz="1600" spc="-5" dirty="0">
                <a:latin typeface="Arial"/>
                <a:cs typeface="Arial"/>
              </a:rPr>
              <a:t>directory, and run: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86184" y="3131480"/>
            <a:ext cx="4742815" cy="324530"/>
          </a:xfrm>
          <a:prstGeom prst="rect">
            <a:avLst/>
          </a:prstGeom>
          <a:ln w="7527">
            <a:solidFill>
              <a:srgbClr val="CCCCCC"/>
            </a:solidFill>
          </a:ln>
        </p:spPr>
        <p:txBody>
          <a:bodyPr vert="horz" wrap="square" lIns="0" tIns="1351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600" dirty="0">
              <a:latin typeface="Times New Roman"/>
              <a:cs typeface="Times New Roman"/>
            </a:endParaRPr>
          </a:p>
          <a:p>
            <a:pPr marL="60325">
              <a:lnSpc>
                <a:spcPct val="100000"/>
              </a:lnSpc>
            </a:pPr>
            <a:r>
              <a:rPr sz="550" spc="10" dirty="0">
                <a:latin typeface="Courier" charset="0"/>
                <a:cs typeface="Courier" charset="0"/>
              </a:rPr>
              <a:t>javac</a:t>
            </a:r>
            <a:r>
              <a:rPr sz="550" spc="-30" dirty="0">
                <a:latin typeface="Courier" charset="0"/>
                <a:cs typeface="Courier" charset="0"/>
              </a:rPr>
              <a:t> </a:t>
            </a:r>
            <a:r>
              <a:rPr sz="550" spc="10" dirty="0">
                <a:latin typeface="Courier" charset="0"/>
                <a:cs typeface="Courier" charset="0"/>
              </a:rPr>
              <a:t>TestDB.java</a:t>
            </a:r>
            <a:endParaRPr sz="550" dirty="0">
              <a:latin typeface="Courier" charset="0"/>
              <a:cs typeface="Courier" charset="0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400" dirty="0">
              <a:latin typeface="Times New Roman"/>
              <a:cs typeface="Times New Roman"/>
            </a:endParaRPr>
          </a:p>
          <a:p>
            <a:pPr marL="60325">
              <a:lnSpc>
                <a:spcPct val="100000"/>
              </a:lnSpc>
            </a:pPr>
            <a:r>
              <a:rPr sz="550" spc="10" dirty="0">
                <a:latin typeface="Courier" charset="0"/>
                <a:cs typeface="Courier" charset="0"/>
              </a:rPr>
              <a:t>java -classpath derby.jar;. TestDB</a:t>
            </a:r>
            <a:r>
              <a:rPr sz="550" spc="105" dirty="0">
                <a:latin typeface="Courier" charset="0"/>
                <a:cs typeface="Courier" charset="0"/>
              </a:rPr>
              <a:t> </a:t>
            </a:r>
            <a:r>
              <a:rPr sz="550" spc="10" dirty="0">
                <a:latin typeface="Courier" charset="0"/>
                <a:cs typeface="Courier" charset="0"/>
              </a:rPr>
              <a:t>database.properties</a:t>
            </a:r>
            <a:endParaRPr sz="550" dirty="0">
              <a:latin typeface="Courier" charset="0"/>
              <a:cs typeface="Courier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88856" y="3729900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0" y="0"/>
                </a:moveTo>
                <a:lnTo>
                  <a:pt x="60218" y="0"/>
                </a:lnTo>
                <a:lnTo>
                  <a:pt x="60218" y="60218"/>
                </a:lnTo>
                <a:lnTo>
                  <a:pt x="0" y="6021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48576" y="3582400"/>
            <a:ext cx="4895215" cy="575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199"/>
              </a:lnSpc>
            </a:pPr>
            <a:r>
              <a:rPr sz="1600" spc="-5" dirty="0">
                <a:latin typeface="Arial"/>
                <a:cs typeface="Arial"/>
              </a:rPr>
              <a:t>On Linux, UNIX or Mac OS X, use a colon instead of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  semicolon as a path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separator: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86184" y="4230465"/>
            <a:ext cx="4742815" cy="324530"/>
          </a:xfrm>
          <a:prstGeom prst="rect">
            <a:avLst/>
          </a:prstGeom>
          <a:ln w="7527">
            <a:solidFill>
              <a:srgbClr val="CCCCCC"/>
            </a:solidFill>
          </a:ln>
        </p:spPr>
        <p:txBody>
          <a:bodyPr vert="horz" wrap="square" lIns="0" tIns="1351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600" dirty="0">
              <a:latin typeface="Times New Roman"/>
              <a:cs typeface="Times New Roman"/>
            </a:endParaRPr>
          </a:p>
          <a:p>
            <a:pPr marL="60325">
              <a:lnSpc>
                <a:spcPct val="100000"/>
              </a:lnSpc>
            </a:pPr>
            <a:r>
              <a:rPr sz="550" spc="10" dirty="0">
                <a:latin typeface="Courier" charset="0"/>
                <a:cs typeface="Courier" charset="0"/>
              </a:rPr>
              <a:t>javac</a:t>
            </a:r>
            <a:r>
              <a:rPr sz="550" spc="-30" dirty="0">
                <a:latin typeface="Courier" charset="0"/>
                <a:cs typeface="Courier" charset="0"/>
              </a:rPr>
              <a:t> </a:t>
            </a:r>
            <a:r>
              <a:rPr sz="550" spc="10" dirty="0">
                <a:latin typeface="Courier" charset="0"/>
                <a:cs typeface="Courier" charset="0"/>
              </a:rPr>
              <a:t>TestDB.java</a:t>
            </a:r>
            <a:endParaRPr sz="550" dirty="0">
              <a:latin typeface="Courier" charset="0"/>
              <a:cs typeface="Courier" charset="0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400" dirty="0">
              <a:latin typeface="Times New Roman"/>
              <a:cs typeface="Times New Roman"/>
            </a:endParaRPr>
          </a:p>
          <a:p>
            <a:pPr marL="60325">
              <a:lnSpc>
                <a:spcPct val="100000"/>
              </a:lnSpc>
            </a:pPr>
            <a:r>
              <a:rPr sz="550" spc="10" dirty="0">
                <a:latin typeface="Courier" charset="0"/>
                <a:cs typeface="Courier" charset="0"/>
              </a:rPr>
              <a:t>java -classpath derby.jar:. TestDB</a:t>
            </a:r>
            <a:r>
              <a:rPr sz="550" spc="105" dirty="0">
                <a:latin typeface="Courier" charset="0"/>
                <a:cs typeface="Courier" charset="0"/>
              </a:rPr>
              <a:t> </a:t>
            </a:r>
            <a:r>
              <a:rPr sz="550" spc="10" dirty="0">
                <a:latin typeface="Courier" charset="0"/>
                <a:cs typeface="Courier" charset="0"/>
              </a:rPr>
              <a:t>database.properties</a:t>
            </a:r>
            <a:endParaRPr sz="550" dirty="0">
              <a:latin typeface="Courier" charset="0"/>
              <a:cs typeface="Courier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88856" y="4828884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0" y="0"/>
                </a:moveTo>
                <a:lnTo>
                  <a:pt x="60218" y="0"/>
                </a:lnTo>
                <a:lnTo>
                  <a:pt x="60218" y="60218"/>
                </a:lnTo>
                <a:lnTo>
                  <a:pt x="0" y="6021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148576" y="4716010"/>
            <a:ext cx="479298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If you see one line of output with the name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5" dirty="0">
                <a:latin typeface="Courier" charset="0"/>
                <a:cs typeface="Courier" charset="0"/>
              </a:rPr>
              <a:t>'Romeo</a:t>
            </a:r>
            <a:r>
              <a:rPr sz="1600" spc="-5" dirty="0" smtClean="0">
                <a:latin typeface="Courier" charset="0"/>
                <a:cs typeface="Courier" charset="0"/>
              </a:rPr>
              <a:t>'</a:t>
            </a:r>
            <a:r>
              <a:rPr sz="1600" spc="-5" dirty="0" smtClean="0">
                <a:latin typeface="Arial"/>
                <a:cs typeface="Arial"/>
              </a:rPr>
              <a:t>,</a:t>
            </a:r>
            <a:r>
              <a:rPr lang="en-US" sz="1600" spc="-5" dirty="0">
                <a:latin typeface="Arial"/>
                <a:cs typeface="Arial"/>
              </a:rPr>
              <a:t> then Apache Derby is properly</a:t>
            </a:r>
            <a:r>
              <a:rPr lang="en-US" sz="1600" spc="-45" dirty="0">
                <a:latin typeface="Arial"/>
                <a:cs typeface="Arial"/>
              </a:rPr>
              <a:t> </a:t>
            </a:r>
            <a:r>
              <a:rPr lang="en-US" sz="1600" spc="-5" dirty="0">
                <a:latin typeface="Arial"/>
                <a:cs typeface="Arial"/>
              </a:rPr>
              <a:t>installed.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4" dirty="0"/>
              <a:t>Installing </a:t>
            </a:r>
            <a:r>
              <a:rPr spc="105" dirty="0"/>
              <a:t>a</a:t>
            </a:r>
            <a:r>
              <a:rPr spc="-75" dirty="0"/>
              <a:t> </a:t>
            </a:r>
            <a:r>
              <a:rPr spc="130" dirty="0"/>
              <a:t>Database</a:t>
            </a:r>
          </a:p>
        </p:txBody>
      </p:sp>
      <p:sp>
        <p:nvSpPr>
          <p:cNvPr id="3" name="object 3"/>
          <p:cNvSpPr/>
          <p:nvPr/>
        </p:nvSpPr>
        <p:spPr>
          <a:xfrm>
            <a:off x="710346" y="848771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10346" y="1119753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8856" y="1688064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0" y="0"/>
                </a:moveTo>
                <a:lnTo>
                  <a:pt x="60218" y="0"/>
                </a:lnTo>
                <a:lnTo>
                  <a:pt x="60218" y="60218"/>
                </a:lnTo>
                <a:lnTo>
                  <a:pt x="0" y="6021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88856" y="2011737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0" y="0"/>
                </a:moveTo>
                <a:lnTo>
                  <a:pt x="60218" y="0"/>
                </a:lnTo>
                <a:lnTo>
                  <a:pt x="60218" y="60218"/>
                </a:lnTo>
                <a:lnTo>
                  <a:pt x="0" y="6021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88856" y="2342938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0" y="0"/>
                </a:moveTo>
                <a:lnTo>
                  <a:pt x="60218" y="0"/>
                </a:lnTo>
                <a:lnTo>
                  <a:pt x="60218" y="60218"/>
                </a:lnTo>
                <a:lnTo>
                  <a:pt x="0" y="6021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88856" y="2674139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0" y="0"/>
                </a:moveTo>
                <a:lnTo>
                  <a:pt x="60218" y="0"/>
                </a:lnTo>
                <a:lnTo>
                  <a:pt x="60218" y="60218"/>
                </a:lnTo>
                <a:lnTo>
                  <a:pt x="0" y="6021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45134" y="732597"/>
            <a:ext cx="5200015" cy="2369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Arial"/>
                <a:cs typeface="Arial"/>
              </a:rPr>
              <a:t>Detailed instructions for installing </a:t>
            </a:r>
            <a:r>
              <a:rPr sz="1300" spc="15" dirty="0">
                <a:latin typeface="Arial"/>
                <a:cs typeface="Arial"/>
              </a:rPr>
              <a:t>a </a:t>
            </a:r>
            <a:r>
              <a:rPr sz="1300" spc="10" dirty="0">
                <a:latin typeface="Arial"/>
                <a:cs typeface="Arial"/>
              </a:rPr>
              <a:t>database vary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widely.</a:t>
            </a:r>
            <a:endParaRPr sz="1300">
              <a:latin typeface="Arial"/>
              <a:cs typeface="Arial"/>
            </a:endParaRPr>
          </a:p>
          <a:p>
            <a:pPr marL="12700" marR="5080">
              <a:lnSpc>
                <a:spcPct val="117800"/>
              </a:lnSpc>
              <a:spcBef>
                <a:spcPts val="295"/>
              </a:spcBef>
            </a:pPr>
            <a:r>
              <a:rPr sz="1300" spc="10" dirty="0">
                <a:latin typeface="Arial"/>
                <a:cs typeface="Arial"/>
              </a:rPr>
              <a:t>General </a:t>
            </a:r>
            <a:r>
              <a:rPr sz="1300" spc="15" dirty="0">
                <a:latin typeface="Arial"/>
                <a:cs typeface="Arial"/>
              </a:rPr>
              <a:t>sequence </a:t>
            </a:r>
            <a:r>
              <a:rPr sz="1300" spc="10" dirty="0">
                <a:latin typeface="Arial"/>
                <a:cs typeface="Arial"/>
              </a:rPr>
              <a:t>of steps </a:t>
            </a:r>
            <a:r>
              <a:rPr sz="1300" spc="15" dirty="0">
                <a:latin typeface="Arial"/>
                <a:cs typeface="Arial"/>
              </a:rPr>
              <a:t>on how </a:t>
            </a:r>
            <a:r>
              <a:rPr sz="1300" spc="10" dirty="0">
                <a:latin typeface="Arial"/>
                <a:cs typeface="Arial"/>
              </a:rPr>
              <a:t>to install </a:t>
            </a:r>
            <a:r>
              <a:rPr sz="1300" spc="15" dirty="0">
                <a:latin typeface="Arial"/>
                <a:cs typeface="Arial"/>
              </a:rPr>
              <a:t>a </a:t>
            </a:r>
            <a:r>
              <a:rPr sz="1300" spc="10" dirty="0">
                <a:latin typeface="Arial"/>
                <a:cs typeface="Arial"/>
              </a:rPr>
              <a:t>database </a:t>
            </a:r>
            <a:r>
              <a:rPr sz="1300" spc="15" dirty="0">
                <a:latin typeface="Arial"/>
                <a:cs typeface="Arial"/>
              </a:rPr>
              <a:t>and </a:t>
            </a:r>
            <a:r>
              <a:rPr sz="1300" spc="10" dirty="0">
                <a:latin typeface="Arial"/>
                <a:cs typeface="Arial"/>
              </a:rPr>
              <a:t>test</a:t>
            </a:r>
            <a:r>
              <a:rPr sz="1300" spc="-65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your  installation:</a:t>
            </a:r>
            <a:endParaRPr sz="1300">
              <a:latin typeface="Arial"/>
              <a:cs typeface="Arial"/>
            </a:endParaRPr>
          </a:p>
          <a:p>
            <a:pPr marL="315595" marR="2254885">
              <a:lnSpc>
                <a:spcPct val="132700"/>
              </a:lnSpc>
              <a:spcBef>
                <a:spcPts val="475"/>
              </a:spcBef>
            </a:pPr>
            <a:r>
              <a:rPr sz="1600" spc="-5" dirty="0">
                <a:latin typeface="Arial"/>
                <a:cs typeface="Arial"/>
              </a:rPr>
              <a:t>Install the database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program.  Start the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database.</a:t>
            </a:r>
            <a:endParaRPr sz="1600">
              <a:latin typeface="Arial"/>
              <a:cs typeface="Arial"/>
            </a:endParaRPr>
          </a:p>
          <a:p>
            <a:pPr marL="315595">
              <a:lnSpc>
                <a:spcPct val="100000"/>
              </a:lnSpc>
              <a:spcBef>
                <a:spcPts val="685"/>
              </a:spcBef>
            </a:pPr>
            <a:r>
              <a:rPr sz="1600" spc="-5" dirty="0">
                <a:latin typeface="Arial"/>
                <a:cs typeface="Arial"/>
              </a:rPr>
              <a:t>Set up user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accounts.</a:t>
            </a:r>
            <a:endParaRPr sz="1600">
              <a:latin typeface="Arial"/>
              <a:cs typeface="Arial"/>
            </a:endParaRPr>
          </a:p>
          <a:p>
            <a:pPr marL="315595" marR="607695">
              <a:lnSpc>
                <a:spcPct val="114199"/>
              </a:lnSpc>
              <a:spcBef>
                <a:spcPts val="415"/>
              </a:spcBef>
            </a:pPr>
            <a:r>
              <a:rPr sz="1600" spc="-5" dirty="0">
                <a:latin typeface="Arial"/>
                <a:cs typeface="Arial"/>
              </a:rPr>
              <a:t>Run a test using the database's interactive SQL  program: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86184" y="3178467"/>
            <a:ext cx="4742815" cy="626453"/>
          </a:xfrm>
          <a:prstGeom prst="rect">
            <a:avLst/>
          </a:prstGeom>
          <a:ln w="7527">
            <a:solidFill>
              <a:srgbClr val="CCCCCC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 marL="60325" marR="2252980" algn="just">
              <a:lnSpc>
                <a:spcPts val="1130"/>
              </a:lnSpc>
              <a:spcBef>
                <a:spcPts val="484"/>
              </a:spcBef>
            </a:pPr>
            <a:r>
              <a:rPr sz="950" dirty="0">
                <a:latin typeface="Courier" charset="0"/>
                <a:cs typeface="Courier" charset="0"/>
              </a:rPr>
              <a:t>CREATE TABLE Test (Name CHAR(20))  INSERT INTO Test VALUES ('Romeo')  SELECT * FROM</a:t>
            </a:r>
            <a:r>
              <a:rPr sz="950" spc="-55" dirty="0">
                <a:latin typeface="Courier" charset="0"/>
                <a:cs typeface="Courier" charset="0"/>
              </a:rPr>
              <a:t> </a:t>
            </a:r>
            <a:r>
              <a:rPr sz="950" dirty="0">
                <a:latin typeface="Courier" charset="0"/>
                <a:cs typeface="Courier" charset="0"/>
              </a:rPr>
              <a:t>Test</a:t>
            </a:r>
          </a:p>
          <a:p>
            <a:pPr marL="60325" algn="just">
              <a:lnSpc>
                <a:spcPts val="1090"/>
              </a:lnSpc>
            </a:pPr>
            <a:r>
              <a:rPr sz="950" dirty="0">
                <a:latin typeface="Courier" charset="0"/>
                <a:cs typeface="Courier" charset="0"/>
              </a:rPr>
              <a:t>DROP TABLE</a:t>
            </a:r>
            <a:r>
              <a:rPr sz="950" spc="-60" dirty="0">
                <a:latin typeface="Courier" charset="0"/>
                <a:cs typeface="Courier" charset="0"/>
              </a:rPr>
              <a:t> </a:t>
            </a:r>
            <a:r>
              <a:rPr sz="950" dirty="0">
                <a:latin typeface="Courier" charset="0"/>
                <a:cs typeface="Courier" charset="0"/>
              </a:rPr>
              <a:t>Test</a:t>
            </a:r>
          </a:p>
        </p:txBody>
      </p:sp>
      <p:sp>
        <p:nvSpPr>
          <p:cNvPr id="11" name="object 11"/>
          <p:cNvSpPr/>
          <p:nvPr/>
        </p:nvSpPr>
        <p:spPr>
          <a:xfrm>
            <a:off x="988856" y="4059160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0" y="0"/>
                </a:moveTo>
                <a:lnTo>
                  <a:pt x="60218" y="0"/>
                </a:lnTo>
                <a:lnTo>
                  <a:pt x="60218" y="60218"/>
                </a:lnTo>
                <a:lnTo>
                  <a:pt x="0" y="6021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48576" y="3911660"/>
            <a:ext cx="4782820" cy="575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199"/>
              </a:lnSpc>
            </a:pPr>
            <a:r>
              <a:rPr sz="1600" spc="-5" dirty="0">
                <a:latin typeface="Arial"/>
                <a:cs typeface="Arial"/>
              </a:rPr>
              <a:t>Note that you may need a special terminator for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each  SQL statement (e.g.,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5" dirty="0">
                <a:latin typeface="Courier" charset="0"/>
                <a:cs typeface="Courier" charset="0"/>
              </a:rPr>
              <a:t>';'</a:t>
            </a:r>
            <a:r>
              <a:rPr sz="1600" spc="-5" dirty="0">
                <a:latin typeface="Arial"/>
                <a:cs typeface="Arial"/>
              </a:rPr>
              <a:t>).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30" dirty="0"/>
              <a:t>Testing </a:t>
            </a:r>
            <a:r>
              <a:rPr spc="105" dirty="0"/>
              <a:t>a </a:t>
            </a:r>
            <a:r>
              <a:rPr spc="85" dirty="0"/>
              <a:t>JDBC</a:t>
            </a:r>
            <a:r>
              <a:rPr spc="-200" dirty="0"/>
              <a:t> </a:t>
            </a:r>
            <a:r>
              <a:rPr spc="100" dirty="0"/>
              <a:t>Driver</a:t>
            </a:r>
          </a:p>
        </p:txBody>
      </p:sp>
      <p:sp>
        <p:nvSpPr>
          <p:cNvPr id="3" name="object 3"/>
          <p:cNvSpPr/>
          <p:nvPr/>
        </p:nvSpPr>
        <p:spPr>
          <a:xfrm>
            <a:off x="710346" y="849071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45134" y="732896"/>
            <a:ext cx="2856230" cy="21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Arial"/>
                <a:cs typeface="Arial"/>
              </a:rPr>
              <a:t>Find the class path for the driver,</a:t>
            </a:r>
            <a:r>
              <a:rPr sz="1300" spc="-55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e.g.: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2510" y="1010907"/>
            <a:ext cx="5389880" cy="168636"/>
          </a:xfrm>
          <a:prstGeom prst="rect">
            <a:avLst/>
          </a:prstGeom>
          <a:ln w="7527">
            <a:solidFill>
              <a:srgbClr val="CCCCCC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355"/>
              </a:spcBef>
            </a:pPr>
            <a:r>
              <a:rPr sz="800" spc="-5" dirty="0">
                <a:latin typeface="Courier" charset="0"/>
                <a:cs typeface="Courier" charset="0"/>
              </a:rPr>
              <a:t>c:\jdk1.7.0\db\lib\derby.jar</a:t>
            </a:r>
            <a:endParaRPr sz="80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0346" y="1413617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45134" y="1297443"/>
            <a:ext cx="2668270" cy="21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Arial"/>
                <a:cs typeface="Arial"/>
              </a:rPr>
              <a:t>Or, for </a:t>
            </a:r>
            <a:r>
              <a:rPr sz="1300" spc="15" dirty="0">
                <a:latin typeface="Arial"/>
                <a:cs typeface="Arial"/>
              </a:rPr>
              <a:t>a </a:t>
            </a:r>
            <a:r>
              <a:rPr sz="1300" spc="10" dirty="0">
                <a:latin typeface="Arial"/>
                <a:cs typeface="Arial"/>
              </a:rPr>
              <a:t>sample Oracle</a:t>
            </a:r>
            <a:r>
              <a:rPr sz="1300" spc="-55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installation:</a:t>
            </a:r>
            <a:endParaRPr sz="13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2510" y="1582982"/>
            <a:ext cx="5389880" cy="168636"/>
          </a:xfrm>
          <a:prstGeom prst="rect">
            <a:avLst/>
          </a:prstGeom>
          <a:ln w="7527">
            <a:solidFill>
              <a:srgbClr val="CCCCCC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355"/>
              </a:spcBef>
            </a:pPr>
            <a:r>
              <a:rPr sz="800" spc="-5" dirty="0">
                <a:latin typeface="Courier" charset="0"/>
                <a:cs typeface="Courier" charset="0"/>
              </a:rPr>
              <a:t>/usr/local/oracle/jdbc/classes111b.zip</a:t>
            </a:r>
            <a:endParaRPr sz="800" dirty="0">
              <a:latin typeface="Courier" charset="0"/>
              <a:cs typeface="Courier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10346" y="1985691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45134" y="1834251"/>
            <a:ext cx="5292090" cy="485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800"/>
              </a:lnSpc>
            </a:pPr>
            <a:r>
              <a:rPr sz="1300" spc="5" dirty="0">
                <a:latin typeface="Arial"/>
                <a:cs typeface="Arial"/>
              </a:rPr>
              <a:t>If </a:t>
            </a:r>
            <a:r>
              <a:rPr sz="1300" spc="10" dirty="0">
                <a:latin typeface="Arial"/>
                <a:cs typeface="Arial"/>
              </a:rPr>
              <a:t>your </a:t>
            </a:r>
            <a:r>
              <a:rPr sz="1300" spc="15" dirty="0">
                <a:latin typeface="Arial"/>
                <a:cs typeface="Arial"/>
              </a:rPr>
              <a:t>JDBC </a:t>
            </a:r>
            <a:r>
              <a:rPr sz="1300" spc="10" dirty="0">
                <a:latin typeface="Arial"/>
                <a:cs typeface="Arial"/>
              </a:rPr>
              <a:t>driver is not </a:t>
            </a:r>
            <a:r>
              <a:rPr sz="1300" spc="5" dirty="0">
                <a:latin typeface="Arial"/>
                <a:cs typeface="Arial"/>
              </a:rPr>
              <a:t>fully </a:t>
            </a:r>
            <a:r>
              <a:rPr sz="1300" spc="10" dirty="0">
                <a:latin typeface="Arial"/>
                <a:cs typeface="Arial"/>
              </a:rPr>
              <a:t>compliant with the </a:t>
            </a:r>
            <a:r>
              <a:rPr sz="1300" spc="15" dirty="0">
                <a:latin typeface="Arial"/>
                <a:cs typeface="Arial"/>
              </a:rPr>
              <a:t>JDBC4 </a:t>
            </a:r>
            <a:r>
              <a:rPr sz="1300" spc="10" dirty="0">
                <a:latin typeface="Arial"/>
                <a:cs typeface="Arial"/>
              </a:rPr>
              <a:t>standard, you  </a:t>
            </a:r>
            <a:r>
              <a:rPr sz="1300" spc="15" dirty="0">
                <a:latin typeface="Arial"/>
                <a:cs typeface="Arial"/>
              </a:rPr>
              <a:t>need </a:t>
            </a:r>
            <a:r>
              <a:rPr sz="1300" spc="10" dirty="0">
                <a:latin typeface="Arial"/>
                <a:cs typeface="Arial"/>
              </a:rPr>
              <a:t>to </a:t>
            </a:r>
            <a:r>
              <a:rPr sz="1300" spc="15" dirty="0">
                <a:latin typeface="Arial"/>
                <a:cs typeface="Arial"/>
              </a:rPr>
              <a:t>know </a:t>
            </a:r>
            <a:r>
              <a:rPr sz="1300" spc="10" dirty="0">
                <a:latin typeface="Arial"/>
                <a:cs typeface="Arial"/>
              </a:rPr>
              <a:t>the </a:t>
            </a:r>
            <a:r>
              <a:rPr sz="1300" spc="15" dirty="0">
                <a:latin typeface="Arial"/>
                <a:cs typeface="Arial"/>
              </a:rPr>
              <a:t>name </a:t>
            </a:r>
            <a:r>
              <a:rPr sz="1300" spc="10" dirty="0">
                <a:latin typeface="Arial"/>
                <a:cs typeface="Arial"/>
              </a:rPr>
              <a:t>of the driver class,</a:t>
            </a:r>
            <a:r>
              <a:rPr sz="1300" spc="-90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e.g.:</a:t>
            </a:r>
            <a:endParaRPr sz="13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62510" y="2388402"/>
            <a:ext cx="5389880" cy="168636"/>
          </a:xfrm>
          <a:prstGeom prst="rect">
            <a:avLst/>
          </a:prstGeom>
          <a:ln w="7527">
            <a:solidFill>
              <a:srgbClr val="CCCCCC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355"/>
              </a:spcBef>
            </a:pPr>
            <a:r>
              <a:rPr sz="800" spc="-5" dirty="0">
                <a:latin typeface="Courier" charset="0"/>
                <a:cs typeface="Courier" charset="0"/>
              </a:rPr>
              <a:t>oracle.jdbc.driver.OracleDriver</a:t>
            </a:r>
            <a:endParaRPr sz="800" dirty="0">
              <a:latin typeface="Courier" charset="0"/>
              <a:cs typeface="Courier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10346" y="2791111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10346" y="3069621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45134" y="2674937"/>
            <a:ext cx="4543425" cy="495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Arial"/>
                <a:cs typeface="Arial"/>
              </a:rPr>
              <a:t>Consult your database's </a:t>
            </a:r>
            <a:r>
              <a:rPr sz="1300" spc="15" dirty="0">
                <a:latin typeface="Arial"/>
                <a:cs typeface="Arial"/>
              </a:rPr>
              <a:t>JDBC </a:t>
            </a:r>
            <a:r>
              <a:rPr sz="1300" spc="10" dirty="0">
                <a:latin typeface="Arial"/>
                <a:cs typeface="Arial"/>
              </a:rPr>
              <a:t>driver</a:t>
            </a:r>
            <a:r>
              <a:rPr sz="1300" spc="20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documentation.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300" spc="10" dirty="0">
                <a:latin typeface="Arial"/>
                <a:cs typeface="Arial"/>
              </a:rPr>
              <a:t>Find the </a:t>
            </a:r>
            <a:r>
              <a:rPr sz="1300" spc="15" dirty="0">
                <a:latin typeface="Arial"/>
                <a:cs typeface="Arial"/>
              </a:rPr>
              <a:t>name </a:t>
            </a:r>
            <a:r>
              <a:rPr sz="1300" spc="10" dirty="0">
                <a:latin typeface="Arial"/>
                <a:cs typeface="Arial"/>
              </a:rPr>
              <a:t>of the database </a:t>
            </a:r>
            <a:r>
              <a:rPr sz="1300" spc="15" dirty="0">
                <a:latin typeface="Arial"/>
                <a:cs typeface="Arial"/>
              </a:rPr>
              <a:t>URL </a:t>
            </a:r>
            <a:r>
              <a:rPr sz="1300" spc="10" dirty="0">
                <a:latin typeface="Arial"/>
                <a:cs typeface="Arial"/>
              </a:rPr>
              <a:t>that your driver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expects.</a:t>
            </a:r>
            <a:endParaRPr sz="13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62510" y="3238985"/>
            <a:ext cx="5389880" cy="168636"/>
          </a:xfrm>
          <a:prstGeom prst="rect">
            <a:avLst/>
          </a:prstGeom>
          <a:ln w="7527">
            <a:solidFill>
              <a:srgbClr val="CCCCCC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355"/>
              </a:spcBef>
            </a:pPr>
            <a:r>
              <a:rPr sz="800" spc="95" dirty="0">
                <a:latin typeface="Courier" charset="0"/>
                <a:cs typeface="Courier" charset="0"/>
              </a:rPr>
              <a:t>jdbc:</a:t>
            </a:r>
            <a:r>
              <a:rPr sz="800" i="1" spc="95" dirty="0">
                <a:latin typeface="Trebuchet MS"/>
                <a:cs typeface="Trebuchet MS"/>
              </a:rPr>
              <a:t>subprotocol:driver-specific</a:t>
            </a:r>
            <a:r>
              <a:rPr sz="800" i="1" spc="300" dirty="0">
                <a:latin typeface="Trebuchet MS"/>
                <a:cs typeface="Trebuchet MS"/>
              </a:rPr>
              <a:t> </a:t>
            </a:r>
            <a:r>
              <a:rPr sz="800" i="1" spc="70" dirty="0">
                <a:latin typeface="Trebuchet MS"/>
                <a:cs typeface="Trebuchet MS"/>
              </a:rPr>
              <a:t>data</a:t>
            </a:r>
            <a:endParaRPr sz="800" dirty="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10346" y="3641695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45134" y="3525521"/>
            <a:ext cx="812800" cy="21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Arial"/>
                <a:cs typeface="Arial"/>
              </a:rPr>
              <a:t>Examples:</a:t>
            </a:r>
            <a:endParaRPr sz="13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62510" y="3803532"/>
            <a:ext cx="5389880" cy="268792"/>
          </a:xfrm>
          <a:prstGeom prst="rect">
            <a:avLst/>
          </a:prstGeom>
          <a:ln w="7527">
            <a:solidFill>
              <a:srgbClr val="CCCCCC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50800" marR="3021330">
              <a:lnSpc>
                <a:spcPct val="143700"/>
              </a:lnSpc>
              <a:spcBef>
                <a:spcPts val="195"/>
              </a:spcBef>
            </a:pPr>
            <a:r>
              <a:rPr sz="550" dirty="0">
                <a:latin typeface="Courier" charset="0"/>
                <a:cs typeface="Courier" charset="0"/>
              </a:rPr>
              <a:t>jdbc:derby:InvoiceDB;create=true  jdbc:oracle:thin:@larry.mathcs.sjsu.edu:1521:InvoiceDB</a:t>
            </a:r>
          </a:p>
        </p:txBody>
      </p:sp>
    </p:spTree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30" dirty="0"/>
              <a:t>Testing </a:t>
            </a:r>
            <a:r>
              <a:rPr spc="105" dirty="0"/>
              <a:t>a </a:t>
            </a:r>
            <a:r>
              <a:rPr spc="85" dirty="0"/>
              <a:t>JDBC</a:t>
            </a:r>
            <a:r>
              <a:rPr spc="-200" dirty="0"/>
              <a:t> </a:t>
            </a:r>
            <a:r>
              <a:rPr spc="100" dirty="0"/>
              <a:t>Driver</a:t>
            </a:r>
          </a:p>
        </p:txBody>
      </p:sp>
      <p:sp>
        <p:nvSpPr>
          <p:cNvPr id="3" name="object 3"/>
          <p:cNvSpPr/>
          <p:nvPr/>
        </p:nvSpPr>
        <p:spPr>
          <a:xfrm>
            <a:off x="710346" y="855628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88856" y="1183065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0" y="0"/>
                </a:moveTo>
                <a:lnTo>
                  <a:pt x="60218" y="0"/>
                </a:lnTo>
                <a:lnTo>
                  <a:pt x="60218" y="60218"/>
                </a:lnTo>
                <a:lnTo>
                  <a:pt x="0" y="6021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8856" y="1514266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0" y="0"/>
                </a:moveTo>
                <a:lnTo>
                  <a:pt x="60218" y="0"/>
                </a:lnTo>
                <a:lnTo>
                  <a:pt x="60218" y="60218"/>
                </a:lnTo>
                <a:lnTo>
                  <a:pt x="0" y="6021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88856" y="1837939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0" y="0"/>
                </a:moveTo>
                <a:lnTo>
                  <a:pt x="60218" y="0"/>
                </a:lnTo>
                <a:lnTo>
                  <a:pt x="60218" y="60218"/>
                </a:lnTo>
                <a:lnTo>
                  <a:pt x="0" y="6021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88856" y="2169140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0" y="0"/>
                </a:moveTo>
                <a:lnTo>
                  <a:pt x="60218" y="0"/>
                </a:lnTo>
                <a:lnTo>
                  <a:pt x="60218" y="60218"/>
                </a:lnTo>
                <a:lnTo>
                  <a:pt x="0" y="6021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0346" y="2556795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45134" y="739453"/>
            <a:ext cx="3483610" cy="1918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5595" indent="-303530">
              <a:lnSpc>
                <a:spcPct val="100000"/>
              </a:lnSpc>
            </a:pPr>
            <a:r>
              <a:rPr sz="1300" spc="10" dirty="0">
                <a:latin typeface="Arial"/>
                <a:cs typeface="Arial"/>
              </a:rPr>
              <a:t>Edit the </a:t>
            </a:r>
            <a:r>
              <a:rPr sz="1300" spc="5" dirty="0">
                <a:latin typeface="Arial"/>
                <a:cs typeface="Arial"/>
              </a:rPr>
              <a:t>file </a:t>
            </a:r>
            <a:r>
              <a:rPr sz="1300" spc="15" dirty="0">
                <a:latin typeface="Courier" charset="0"/>
                <a:cs typeface="Courier" charset="0"/>
              </a:rPr>
              <a:t>database.properties</a:t>
            </a:r>
            <a:r>
              <a:rPr sz="1300" spc="-470" dirty="0">
                <a:latin typeface="Courier" charset="0"/>
                <a:cs typeface="Courier" charset="0"/>
              </a:rPr>
              <a:t> </a:t>
            </a:r>
            <a:r>
              <a:rPr sz="1300" spc="15" dirty="0">
                <a:latin typeface="Arial"/>
                <a:cs typeface="Arial"/>
              </a:rPr>
              <a:t>and </a:t>
            </a:r>
            <a:r>
              <a:rPr sz="1300" spc="10" dirty="0">
                <a:latin typeface="Arial"/>
                <a:cs typeface="Arial"/>
              </a:rPr>
              <a:t>set:</a:t>
            </a:r>
            <a:endParaRPr sz="1300" dirty="0">
              <a:latin typeface="Arial"/>
              <a:cs typeface="Arial"/>
            </a:endParaRPr>
          </a:p>
          <a:p>
            <a:pPr marL="315595" marR="22225">
              <a:lnSpc>
                <a:spcPct val="135800"/>
              </a:lnSpc>
              <a:spcBef>
                <a:spcPts val="355"/>
              </a:spcBef>
            </a:pPr>
            <a:r>
              <a:rPr sz="1600" spc="-5" dirty="0">
                <a:latin typeface="Arial"/>
                <a:cs typeface="Arial"/>
              </a:rPr>
              <a:t>The driver class name (if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required).  The database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URL.</a:t>
            </a:r>
            <a:endParaRPr sz="1600" dirty="0">
              <a:latin typeface="Arial"/>
              <a:cs typeface="Arial"/>
            </a:endParaRPr>
          </a:p>
          <a:p>
            <a:pPr marL="315595" marR="774700">
              <a:lnSpc>
                <a:spcPts val="2610"/>
              </a:lnSpc>
              <a:spcBef>
                <a:spcPts val="140"/>
              </a:spcBef>
            </a:pPr>
            <a:r>
              <a:rPr sz="1600" spc="-5" dirty="0">
                <a:latin typeface="Arial"/>
                <a:cs typeface="Arial"/>
              </a:rPr>
              <a:t>Your database user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name.  Your database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password.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300" spc="10" dirty="0">
                <a:latin typeface="Arial"/>
                <a:cs typeface="Arial"/>
              </a:rPr>
              <a:t>Compile the program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as: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62510" y="2718632"/>
            <a:ext cx="5389880" cy="168636"/>
          </a:xfrm>
          <a:prstGeom prst="rect">
            <a:avLst/>
          </a:prstGeom>
          <a:ln w="7527">
            <a:solidFill>
              <a:srgbClr val="CCCCCC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355"/>
              </a:spcBef>
            </a:pPr>
            <a:r>
              <a:rPr sz="800" spc="-5" dirty="0">
                <a:latin typeface="Courier" charset="0"/>
                <a:cs typeface="Courier" charset="0"/>
              </a:rPr>
              <a:t>javac</a:t>
            </a:r>
            <a:r>
              <a:rPr sz="800" spc="-60" dirty="0">
                <a:latin typeface="Courier" charset="0"/>
                <a:cs typeface="Courier" charset="0"/>
              </a:rPr>
              <a:t> </a:t>
            </a:r>
            <a:r>
              <a:rPr sz="800" spc="-5" dirty="0">
                <a:latin typeface="Courier" charset="0"/>
                <a:cs typeface="Courier" charset="0"/>
              </a:rPr>
              <a:t>TestDB.java</a:t>
            </a:r>
            <a:endParaRPr sz="800" dirty="0">
              <a:latin typeface="Courier" charset="0"/>
              <a:cs typeface="Courier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10346" y="3121342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45134" y="3005167"/>
            <a:ext cx="1562735" cy="21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5" dirty="0">
                <a:latin typeface="Arial"/>
                <a:cs typeface="Arial"/>
              </a:rPr>
              <a:t>Run </a:t>
            </a:r>
            <a:r>
              <a:rPr sz="1300" spc="10" dirty="0">
                <a:latin typeface="Arial"/>
                <a:cs typeface="Arial"/>
              </a:rPr>
              <a:t>the program</a:t>
            </a:r>
            <a:r>
              <a:rPr sz="1300" spc="-60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as:</a:t>
            </a:r>
            <a:endParaRPr sz="13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62510" y="3290706"/>
            <a:ext cx="5389880" cy="149688"/>
          </a:xfrm>
          <a:prstGeom prst="rect">
            <a:avLst/>
          </a:prstGeom>
          <a:ln w="7527">
            <a:solidFill>
              <a:srgbClr val="CCCCCC"/>
            </a:solidFill>
          </a:ln>
        </p:spPr>
        <p:txBody>
          <a:bodyPr vert="horz" wrap="square" lIns="0" tIns="34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7"/>
              </a:spcBef>
            </a:pPr>
            <a:endParaRPr sz="400" dirty="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sz="550" dirty="0">
                <a:latin typeface="Courier" charset="0"/>
                <a:cs typeface="Courier" charset="0"/>
              </a:rPr>
              <a:t>java -classpath </a:t>
            </a:r>
            <a:r>
              <a:rPr sz="550" i="1" spc="70" dirty="0">
                <a:latin typeface="Trebuchet MS"/>
                <a:cs typeface="Trebuchet MS"/>
              </a:rPr>
              <a:t>driver_class_path</a:t>
            </a:r>
            <a:r>
              <a:rPr sz="550" spc="70" dirty="0">
                <a:latin typeface="Courier" charset="0"/>
                <a:cs typeface="Courier" charset="0"/>
              </a:rPr>
              <a:t>;. </a:t>
            </a:r>
            <a:r>
              <a:rPr sz="550" dirty="0">
                <a:latin typeface="Courier" charset="0"/>
                <a:cs typeface="Courier" charset="0"/>
              </a:rPr>
              <a:t>TestDB</a:t>
            </a:r>
            <a:r>
              <a:rPr sz="550" spc="5" dirty="0">
                <a:latin typeface="Courier" charset="0"/>
                <a:cs typeface="Courier" charset="0"/>
              </a:rPr>
              <a:t> </a:t>
            </a:r>
            <a:r>
              <a:rPr sz="550" dirty="0">
                <a:latin typeface="Courier" charset="0"/>
                <a:cs typeface="Courier" charset="0"/>
              </a:rPr>
              <a:t>database.properties</a:t>
            </a:r>
          </a:p>
        </p:txBody>
      </p:sp>
      <p:sp>
        <p:nvSpPr>
          <p:cNvPr id="14" name="object 14"/>
          <p:cNvSpPr/>
          <p:nvPr/>
        </p:nvSpPr>
        <p:spPr>
          <a:xfrm>
            <a:off x="710346" y="3693416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45134" y="3577242"/>
            <a:ext cx="2256155" cy="21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Arial"/>
                <a:cs typeface="Arial"/>
              </a:rPr>
              <a:t>Or, </a:t>
            </a:r>
            <a:r>
              <a:rPr sz="1300" spc="15" dirty="0">
                <a:latin typeface="Arial"/>
                <a:cs typeface="Arial"/>
              </a:rPr>
              <a:t>on </a:t>
            </a:r>
            <a:r>
              <a:rPr sz="1300" spc="10" dirty="0">
                <a:latin typeface="Arial"/>
                <a:cs typeface="Arial"/>
              </a:rPr>
              <a:t>UNIX/Linux/Mac </a:t>
            </a:r>
            <a:r>
              <a:rPr sz="1300" spc="20" dirty="0">
                <a:latin typeface="Arial"/>
                <a:cs typeface="Arial"/>
              </a:rPr>
              <a:t>OS</a:t>
            </a:r>
            <a:r>
              <a:rPr sz="1300" spc="-45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X:</a:t>
            </a:r>
            <a:endParaRPr sz="13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62510" y="3862780"/>
            <a:ext cx="5389880" cy="149688"/>
          </a:xfrm>
          <a:prstGeom prst="rect">
            <a:avLst/>
          </a:prstGeom>
          <a:ln w="7527">
            <a:solidFill>
              <a:srgbClr val="CCCCCC"/>
            </a:solidFill>
          </a:ln>
        </p:spPr>
        <p:txBody>
          <a:bodyPr vert="horz" wrap="square" lIns="0" tIns="34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7"/>
              </a:spcBef>
            </a:pPr>
            <a:endParaRPr sz="400" dirty="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sz="550" dirty="0">
                <a:latin typeface="Courier" charset="0"/>
                <a:cs typeface="Courier" charset="0"/>
              </a:rPr>
              <a:t>java -classpath </a:t>
            </a:r>
            <a:r>
              <a:rPr sz="550" i="1" spc="70" dirty="0">
                <a:latin typeface="Trebuchet MS"/>
                <a:cs typeface="Trebuchet MS"/>
              </a:rPr>
              <a:t>driver_class_path</a:t>
            </a:r>
            <a:r>
              <a:rPr sz="550" spc="70" dirty="0">
                <a:latin typeface="Courier" charset="0"/>
                <a:cs typeface="Courier" charset="0"/>
              </a:rPr>
              <a:t>:. </a:t>
            </a:r>
            <a:r>
              <a:rPr sz="550" dirty="0">
                <a:latin typeface="Courier" charset="0"/>
                <a:cs typeface="Courier" charset="0"/>
              </a:rPr>
              <a:t>TestDB</a:t>
            </a:r>
            <a:r>
              <a:rPr sz="550" spc="5" dirty="0">
                <a:latin typeface="Courier" charset="0"/>
                <a:cs typeface="Courier" charset="0"/>
              </a:rPr>
              <a:t> </a:t>
            </a:r>
            <a:r>
              <a:rPr sz="550" dirty="0">
                <a:latin typeface="Courier" charset="0"/>
                <a:cs typeface="Courier" charset="0"/>
              </a:rPr>
              <a:t>database.properties</a:t>
            </a:r>
          </a:p>
        </p:txBody>
      </p:sp>
    </p:spTree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30" dirty="0"/>
              <a:t>Testing </a:t>
            </a:r>
            <a:r>
              <a:rPr spc="105" dirty="0"/>
              <a:t>a </a:t>
            </a:r>
            <a:r>
              <a:rPr spc="85" dirty="0"/>
              <a:t>JDBC</a:t>
            </a:r>
            <a:r>
              <a:rPr spc="-200" dirty="0"/>
              <a:t> </a:t>
            </a:r>
            <a:r>
              <a:rPr spc="100" dirty="0"/>
              <a:t>Driver</a:t>
            </a:r>
          </a:p>
        </p:txBody>
      </p:sp>
      <p:sp>
        <p:nvSpPr>
          <p:cNvPr id="3" name="object 3"/>
          <p:cNvSpPr/>
          <p:nvPr/>
        </p:nvSpPr>
        <p:spPr>
          <a:xfrm>
            <a:off x="710346" y="848400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88856" y="1175837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0" y="0"/>
                </a:moveTo>
                <a:lnTo>
                  <a:pt x="60218" y="0"/>
                </a:lnTo>
                <a:lnTo>
                  <a:pt x="60218" y="60218"/>
                </a:lnTo>
                <a:lnTo>
                  <a:pt x="0" y="6021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8856" y="1785548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0" y="0"/>
                </a:moveTo>
                <a:lnTo>
                  <a:pt x="60218" y="0"/>
                </a:lnTo>
                <a:lnTo>
                  <a:pt x="60218" y="60218"/>
                </a:lnTo>
                <a:lnTo>
                  <a:pt x="0" y="6021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88856" y="2666241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0" y="0"/>
                </a:moveTo>
                <a:lnTo>
                  <a:pt x="60218" y="0"/>
                </a:lnTo>
                <a:lnTo>
                  <a:pt x="60218" y="60218"/>
                </a:lnTo>
                <a:lnTo>
                  <a:pt x="0" y="6021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88856" y="3275951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0" y="0"/>
                </a:moveTo>
                <a:lnTo>
                  <a:pt x="60218" y="0"/>
                </a:lnTo>
                <a:lnTo>
                  <a:pt x="60218" y="60218"/>
                </a:lnTo>
                <a:lnTo>
                  <a:pt x="0" y="6021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5134" y="732226"/>
            <a:ext cx="5299075" cy="297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Arial"/>
                <a:cs typeface="Arial"/>
              </a:rPr>
              <a:t>Possible</a:t>
            </a:r>
            <a:r>
              <a:rPr sz="1300" spc="-40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problems:</a:t>
            </a:r>
            <a:endParaRPr sz="1300">
              <a:latin typeface="Arial"/>
              <a:cs typeface="Arial"/>
            </a:endParaRPr>
          </a:p>
          <a:p>
            <a:pPr marL="315595" marR="375285">
              <a:lnSpc>
                <a:spcPct val="114199"/>
              </a:lnSpc>
              <a:spcBef>
                <a:spcPts val="770"/>
              </a:spcBef>
            </a:pPr>
            <a:r>
              <a:rPr sz="1600" b="1" spc="-5" dirty="0">
                <a:latin typeface="Arial"/>
                <a:cs typeface="Arial"/>
              </a:rPr>
              <a:t>Missing driver </a:t>
            </a:r>
            <a:r>
              <a:rPr sz="1600" spc="-5" dirty="0">
                <a:latin typeface="Arial"/>
                <a:cs typeface="Arial"/>
              </a:rPr>
              <a:t>Check the class path and the driver  name.</a:t>
            </a:r>
            <a:endParaRPr sz="1600">
              <a:latin typeface="Arial"/>
              <a:cs typeface="Arial"/>
            </a:endParaRPr>
          </a:p>
          <a:p>
            <a:pPr marL="315595" marR="5080">
              <a:lnSpc>
                <a:spcPct val="114199"/>
              </a:lnSpc>
              <a:spcBef>
                <a:spcPts val="415"/>
              </a:spcBef>
            </a:pPr>
            <a:r>
              <a:rPr sz="1600" b="1" spc="-5" dirty="0">
                <a:latin typeface="Arial"/>
                <a:cs typeface="Arial"/>
              </a:rPr>
              <a:t>Driver cannot connect to the database </a:t>
            </a:r>
            <a:r>
              <a:rPr sz="1600" spc="-5" dirty="0">
                <a:latin typeface="Arial"/>
                <a:cs typeface="Arial"/>
              </a:rPr>
              <a:t>The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database  may not be started or the database server may not be  reachable.</a:t>
            </a:r>
            <a:endParaRPr sz="1600">
              <a:latin typeface="Arial"/>
              <a:cs typeface="Arial"/>
            </a:endParaRPr>
          </a:p>
          <a:p>
            <a:pPr marL="315595" marR="307975">
              <a:lnSpc>
                <a:spcPct val="114199"/>
              </a:lnSpc>
              <a:spcBef>
                <a:spcPts val="355"/>
              </a:spcBef>
            </a:pPr>
            <a:r>
              <a:rPr sz="1600" b="1" spc="-5" dirty="0">
                <a:latin typeface="Arial"/>
                <a:cs typeface="Arial"/>
              </a:rPr>
              <a:t>Failed login </a:t>
            </a:r>
            <a:r>
              <a:rPr sz="1600" spc="-5" dirty="0">
                <a:latin typeface="Arial"/>
                <a:cs typeface="Arial"/>
              </a:rPr>
              <a:t>Check the database name, user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name,  and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password.</a:t>
            </a:r>
            <a:endParaRPr sz="1600">
              <a:latin typeface="Arial"/>
              <a:cs typeface="Arial"/>
            </a:endParaRPr>
          </a:p>
          <a:p>
            <a:pPr marL="315595" marR="48895">
              <a:lnSpc>
                <a:spcPct val="114199"/>
              </a:lnSpc>
              <a:spcBef>
                <a:spcPts val="415"/>
              </a:spcBef>
            </a:pPr>
            <a:r>
              <a:rPr sz="1600" b="1" spc="-5" dirty="0">
                <a:latin typeface="Arial"/>
                <a:cs typeface="Arial"/>
              </a:rPr>
              <a:t>Missing test table </a:t>
            </a:r>
            <a:r>
              <a:rPr sz="1600" spc="-5" dirty="0">
                <a:latin typeface="Arial"/>
                <a:cs typeface="Arial"/>
              </a:rPr>
              <a:t>Make sure you create and populate  the table as previously described in the database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test.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45" dirty="0"/>
              <a:t>s</a:t>
            </a:r>
            <a:r>
              <a:rPr spc="30" dirty="0"/>
              <a:t>e</a:t>
            </a:r>
            <a:r>
              <a:rPr spc="45" dirty="0"/>
              <a:t>c</a:t>
            </a:r>
            <a:r>
              <a:rPr spc="20" dirty="0"/>
              <a:t>t</a:t>
            </a:r>
            <a:r>
              <a:rPr spc="50" dirty="0"/>
              <a:t>i</a:t>
            </a:r>
            <a:r>
              <a:rPr spc="140" dirty="0"/>
              <a:t>o</a:t>
            </a:r>
            <a:r>
              <a:rPr spc="125" dirty="0"/>
              <a:t>n</a:t>
            </a:r>
            <a:r>
              <a:rPr spc="-145" dirty="0"/>
              <a:t>_</a:t>
            </a:r>
            <a:r>
              <a:rPr spc="105" dirty="0"/>
              <a:t>3</a:t>
            </a:r>
            <a:r>
              <a:rPr spc="275" dirty="0"/>
              <a:t>/</a:t>
            </a:r>
            <a:r>
              <a:rPr spc="150" dirty="0">
                <a:solidFill>
                  <a:srgbClr val="000080"/>
                </a:solidFill>
                <a:hlinkClick r:id="rId2"/>
              </a:rPr>
              <a:t>T</a:t>
            </a:r>
            <a:r>
              <a:rPr spc="30" dirty="0">
                <a:solidFill>
                  <a:srgbClr val="000080"/>
                </a:solidFill>
                <a:hlinkClick r:id="rId2"/>
              </a:rPr>
              <a:t>e</a:t>
            </a:r>
            <a:r>
              <a:rPr spc="245" dirty="0">
                <a:solidFill>
                  <a:srgbClr val="000080"/>
                </a:solidFill>
                <a:hlinkClick r:id="rId2"/>
              </a:rPr>
              <a:t>s</a:t>
            </a:r>
            <a:r>
              <a:rPr spc="20" dirty="0">
                <a:solidFill>
                  <a:srgbClr val="000080"/>
                </a:solidFill>
                <a:hlinkClick r:id="rId2"/>
              </a:rPr>
              <a:t>t</a:t>
            </a:r>
            <a:r>
              <a:rPr spc="275" dirty="0">
                <a:solidFill>
                  <a:srgbClr val="000080"/>
                </a:solidFill>
                <a:hlinkClick r:id="rId2"/>
              </a:rPr>
              <a:t>D</a:t>
            </a:r>
            <a:r>
              <a:rPr spc="70" dirty="0">
                <a:solidFill>
                  <a:srgbClr val="000080"/>
                </a:solidFill>
                <a:hlinkClick r:id="rId2"/>
              </a:rPr>
              <a:t>B</a:t>
            </a:r>
            <a:r>
              <a:rPr spc="-210" dirty="0">
                <a:solidFill>
                  <a:srgbClr val="000080"/>
                </a:solidFill>
                <a:hlinkClick r:id="rId2"/>
              </a:rPr>
              <a:t>.</a:t>
            </a:r>
            <a:r>
              <a:rPr spc="-55" dirty="0">
                <a:solidFill>
                  <a:srgbClr val="000080"/>
                </a:solidFill>
                <a:hlinkClick r:id="rId2"/>
              </a:rPr>
              <a:t>j</a:t>
            </a:r>
            <a:r>
              <a:rPr spc="105" dirty="0">
                <a:solidFill>
                  <a:srgbClr val="000080"/>
                </a:solidFill>
                <a:hlinkClick r:id="rId2"/>
              </a:rPr>
              <a:t>a</a:t>
            </a:r>
            <a:r>
              <a:rPr spc="125" dirty="0">
                <a:solidFill>
                  <a:srgbClr val="000080"/>
                </a:solidFill>
                <a:hlinkClick r:id="rId2"/>
              </a:rPr>
              <a:t>v</a:t>
            </a:r>
            <a:r>
              <a:rPr spc="105" dirty="0">
                <a:solidFill>
                  <a:srgbClr val="000080"/>
                </a:solidFill>
                <a:hlinkClick r:id="rId2"/>
              </a:rPr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6082" y="1367873"/>
            <a:ext cx="3430904" cy="2006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5"/>
              </a:lnSpc>
            </a:pPr>
            <a:r>
              <a:rPr sz="750" spc="10" dirty="0">
                <a:latin typeface="Courier New"/>
                <a:cs typeface="Courier New"/>
              </a:rPr>
              <a:t>/**</a:t>
            </a:r>
            <a:endParaRPr sz="750">
              <a:latin typeface="Courier New"/>
              <a:cs typeface="Courier New"/>
            </a:endParaRPr>
          </a:p>
          <a:p>
            <a:pPr marL="188595" marR="655320">
              <a:lnSpc>
                <a:spcPts val="1070"/>
              </a:lnSpc>
              <a:spcBef>
                <a:spcPts val="45"/>
              </a:spcBef>
            </a:pPr>
            <a:r>
              <a:rPr sz="950" spc="-5" dirty="0">
                <a:solidFill>
                  <a:srgbClr val="0073FF"/>
                </a:solidFill>
                <a:latin typeface="Times New Roman"/>
                <a:cs typeface="Times New Roman"/>
              </a:rPr>
              <a:t>Tests a database installation by creating and querying  a sample table. Call this program</a:t>
            </a:r>
            <a:r>
              <a:rPr sz="950" spc="20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950" spc="-5" dirty="0">
                <a:solidFill>
                  <a:srgbClr val="0073FF"/>
                </a:solidFill>
                <a:latin typeface="Times New Roman"/>
                <a:cs typeface="Times New Roman"/>
              </a:rPr>
              <a:t>as</a:t>
            </a:r>
            <a:endParaRPr sz="950">
              <a:latin typeface="Times New Roman"/>
              <a:cs typeface="Times New Roman"/>
            </a:endParaRPr>
          </a:p>
          <a:p>
            <a:pPr marL="188595">
              <a:lnSpc>
                <a:spcPts val="1045"/>
              </a:lnSpc>
            </a:pPr>
            <a:r>
              <a:rPr sz="950" spc="-5" dirty="0">
                <a:solidFill>
                  <a:srgbClr val="0073FF"/>
                </a:solidFill>
                <a:latin typeface="Times New Roman"/>
                <a:cs typeface="Times New Roman"/>
              </a:rPr>
              <a:t>java -classpath driver_class_path;. TestDB</a:t>
            </a:r>
            <a:r>
              <a:rPr sz="950" spc="120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950" spc="-5" dirty="0">
                <a:solidFill>
                  <a:srgbClr val="0073FF"/>
                </a:solidFill>
                <a:latin typeface="Times New Roman"/>
                <a:cs typeface="Times New Roman"/>
              </a:rPr>
              <a:t>propertiesFile</a:t>
            </a: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ts val="894"/>
              </a:lnSpc>
              <a:spcBef>
                <a:spcPts val="5"/>
              </a:spcBef>
            </a:pPr>
            <a:r>
              <a:rPr sz="750" spc="10" dirty="0">
                <a:latin typeface="Courier New"/>
                <a:cs typeface="Courier New"/>
              </a:rPr>
              <a:t>*/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0"/>
              </a:lnSpc>
            </a:pPr>
            <a:r>
              <a:rPr sz="750" spc="10" dirty="0">
                <a:solidFill>
                  <a:srgbClr val="CC0066"/>
                </a:solidFill>
                <a:latin typeface="Courier New"/>
                <a:cs typeface="Courier New"/>
              </a:rPr>
              <a:t>public class</a:t>
            </a:r>
            <a:r>
              <a:rPr sz="750" spc="-5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10" dirty="0">
                <a:latin typeface="Courier New"/>
                <a:cs typeface="Courier New"/>
              </a:rPr>
              <a:t>TestDB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0"/>
              </a:lnSpc>
            </a:pPr>
            <a:r>
              <a:rPr sz="750" spc="10" dirty="0">
                <a:latin typeface="Courier New"/>
                <a:cs typeface="Courier New"/>
              </a:rPr>
              <a:t>{</a:t>
            </a:r>
            <a:endParaRPr sz="750">
              <a:latin typeface="Courier New"/>
              <a:cs typeface="Courier New"/>
            </a:endParaRPr>
          </a:p>
          <a:p>
            <a:pPr marL="188595">
              <a:lnSpc>
                <a:spcPts val="890"/>
              </a:lnSpc>
            </a:pPr>
            <a:r>
              <a:rPr sz="750" spc="10" dirty="0">
                <a:solidFill>
                  <a:srgbClr val="CC0066"/>
                </a:solidFill>
                <a:latin typeface="Courier New"/>
                <a:cs typeface="Courier New"/>
              </a:rPr>
              <a:t>public static void </a:t>
            </a:r>
            <a:r>
              <a:rPr sz="750" spc="10" dirty="0">
                <a:latin typeface="Courier New"/>
                <a:cs typeface="Courier New"/>
              </a:rPr>
              <a:t>main(String[] args) </a:t>
            </a:r>
            <a:r>
              <a:rPr sz="750" spc="10" dirty="0">
                <a:solidFill>
                  <a:srgbClr val="CC0066"/>
                </a:solidFill>
                <a:latin typeface="Courier New"/>
                <a:cs typeface="Courier New"/>
              </a:rPr>
              <a:t>throws</a:t>
            </a:r>
            <a:r>
              <a:rPr sz="750" spc="2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10" dirty="0">
                <a:latin typeface="Courier New"/>
                <a:cs typeface="Courier New"/>
              </a:rPr>
              <a:t>Exception</a:t>
            </a:r>
            <a:endParaRPr sz="750">
              <a:latin typeface="Courier New"/>
              <a:cs typeface="Courier New"/>
            </a:endParaRPr>
          </a:p>
          <a:p>
            <a:pPr marL="188595">
              <a:lnSpc>
                <a:spcPts val="890"/>
              </a:lnSpc>
            </a:pPr>
            <a:r>
              <a:rPr sz="750" spc="10" dirty="0">
                <a:latin typeface="Courier New"/>
                <a:cs typeface="Courier New"/>
              </a:rPr>
              <a:t>{</a:t>
            </a:r>
            <a:endParaRPr sz="750">
              <a:latin typeface="Courier New"/>
              <a:cs typeface="Courier New"/>
            </a:endParaRPr>
          </a:p>
          <a:p>
            <a:pPr marL="364490">
              <a:lnSpc>
                <a:spcPts val="890"/>
              </a:lnSpc>
            </a:pPr>
            <a:r>
              <a:rPr sz="750" spc="10" dirty="0">
                <a:solidFill>
                  <a:srgbClr val="CC0066"/>
                </a:solidFill>
                <a:latin typeface="Courier New"/>
                <a:cs typeface="Courier New"/>
              </a:rPr>
              <a:t>if </a:t>
            </a:r>
            <a:r>
              <a:rPr sz="750" spc="10" dirty="0">
                <a:latin typeface="Courier New"/>
                <a:cs typeface="Courier New"/>
              </a:rPr>
              <a:t>(args.length ==</a:t>
            </a:r>
            <a:r>
              <a:rPr sz="750" spc="-45" dirty="0">
                <a:latin typeface="Courier New"/>
                <a:cs typeface="Courier New"/>
              </a:rPr>
              <a:t> </a:t>
            </a:r>
            <a:r>
              <a:rPr sz="750" spc="5" dirty="0">
                <a:solidFill>
                  <a:srgbClr val="66FF18"/>
                </a:solidFill>
                <a:latin typeface="Courier New"/>
                <a:cs typeface="Courier New"/>
              </a:rPr>
              <a:t>0</a:t>
            </a:r>
            <a:r>
              <a:rPr sz="750" spc="5" dirty="0"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 marL="364490">
              <a:lnSpc>
                <a:spcPts val="890"/>
              </a:lnSpc>
            </a:pPr>
            <a:r>
              <a:rPr sz="750" spc="10" dirty="0">
                <a:latin typeface="Courier New"/>
                <a:cs typeface="Courier New"/>
              </a:rPr>
              <a:t>{</a:t>
            </a:r>
            <a:endParaRPr sz="750">
              <a:latin typeface="Courier New"/>
              <a:cs typeface="Courier New"/>
            </a:endParaRPr>
          </a:p>
          <a:p>
            <a:pPr marL="541020">
              <a:lnSpc>
                <a:spcPts val="890"/>
              </a:lnSpc>
            </a:pPr>
            <a:r>
              <a:rPr sz="750" spc="10" dirty="0">
                <a:latin typeface="Courier New"/>
                <a:cs typeface="Courier New"/>
              </a:rPr>
              <a:t>System.out.println(</a:t>
            </a:r>
            <a:endParaRPr sz="750">
              <a:latin typeface="Courier New"/>
              <a:cs typeface="Courier New"/>
            </a:endParaRPr>
          </a:p>
          <a:p>
            <a:pPr marL="893444">
              <a:lnSpc>
                <a:spcPts val="890"/>
              </a:lnSpc>
            </a:pPr>
            <a:r>
              <a:rPr sz="750" spc="10" dirty="0">
                <a:solidFill>
                  <a:srgbClr val="1F9060"/>
                </a:solidFill>
                <a:latin typeface="Courier New"/>
                <a:cs typeface="Courier New"/>
              </a:rPr>
              <a:t>"Usage: java -classpath</a:t>
            </a:r>
            <a:r>
              <a:rPr sz="750" spc="-5" dirty="0">
                <a:solidFill>
                  <a:srgbClr val="1F9060"/>
                </a:solidFill>
                <a:latin typeface="Courier New"/>
                <a:cs typeface="Courier New"/>
              </a:rPr>
              <a:t> </a:t>
            </a:r>
            <a:r>
              <a:rPr sz="750" spc="10" dirty="0">
                <a:solidFill>
                  <a:srgbClr val="1F9060"/>
                </a:solidFill>
                <a:latin typeface="Courier New"/>
                <a:cs typeface="Courier New"/>
              </a:rPr>
              <a:t>driver_class_path"</a:t>
            </a:r>
            <a:endParaRPr sz="750">
              <a:latin typeface="Courier New"/>
              <a:cs typeface="Courier New"/>
            </a:endParaRPr>
          </a:p>
          <a:p>
            <a:pPr marL="893444">
              <a:lnSpc>
                <a:spcPts val="890"/>
              </a:lnSpc>
            </a:pPr>
            <a:r>
              <a:rPr sz="750" spc="10" dirty="0">
                <a:latin typeface="Courier New"/>
                <a:cs typeface="Courier New"/>
              </a:rPr>
              <a:t>+</a:t>
            </a:r>
            <a:r>
              <a:rPr sz="750" spc="-50" dirty="0">
                <a:latin typeface="Courier New"/>
                <a:cs typeface="Courier New"/>
              </a:rPr>
              <a:t> </a:t>
            </a:r>
            <a:r>
              <a:rPr sz="750" spc="10" dirty="0">
                <a:latin typeface="Courier New"/>
                <a:cs typeface="Courier New"/>
              </a:rPr>
              <a:t>File.pathSeparator</a:t>
            </a:r>
            <a:endParaRPr sz="750">
              <a:latin typeface="Courier New"/>
              <a:cs typeface="Courier New"/>
            </a:endParaRPr>
          </a:p>
          <a:p>
            <a:pPr marL="541020" marR="827405" indent="351790">
              <a:lnSpc>
                <a:spcPts val="890"/>
              </a:lnSpc>
              <a:spcBef>
                <a:spcPts val="30"/>
              </a:spcBef>
            </a:pPr>
            <a:r>
              <a:rPr sz="750" spc="10" dirty="0">
                <a:latin typeface="Courier New"/>
                <a:cs typeface="Courier New"/>
              </a:rPr>
              <a:t>+ </a:t>
            </a:r>
            <a:r>
              <a:rPr sz="750" spc="10" dirty="0">
                <a:solidFill>
                  <a:srgbClr val="1F9060"/>
                </a:solidFill>
                <a:latin typeface="Courier New"/>
                <a:cs typeface="Courier New"/>
              </a:rPr>
              <a:t>". TestDB</a:t>
            </a:r>
            <a:r>
              <a:rPr sz="750" spc="-30" dirty="0">
                <a:solidFill>
                  <a:srgbClr val="1F9060"/>
                </a:solidFill>
                <a:latin typeface="Courier New"/>
                <a:cs typeface="Courier New"/>
              </a:rPr>
              <a:t> </a:t>
            </a:r>
            <a:r>
              <a:rPr sz="750" spc="10" dirty="0">
                <a:solidFill>
                  <a:srgbClr val="1F9060"/>
                </a:solidFill>
                <a:latin typeface="Courier New"/>
                <a:cs typeface="Courier New"/>
              </a:rPr>
              <a:t>propertiesFile"</a:t>
            </a:r>
            <a:r>
              <a:rPr sz="750" spc="10" dirty="0">
                <a:latin typeface="Courier New"/>
                <a:cs typeface="Courier New"/>
              </a:rPr>
              <a:t>);  </a:t>
            </a:r>
            <a:r>
              <a:rPr sz="750" spc="10" dirty="0">
                <a:solidFill>
                  <a:srgbClr val="CC0066"/>
                </a:solidFill>
                <a:latin typeface="Courier New"/>
                <a:cs typeface="Courier New"/>
              </a:rPr>
              <a:t>return</a:t>
            </a:r>
            <a:r>
              <a:rPr sz="750" spc="10" dirty="0">
                <a:latin typeface="Courier New"/>
                <a:cs typeface="Courier New"/>
              </a:rPr>
              <a:t>;</a:t>
            </a:r>
            <a:endParaRPr sz="750">
              <a:latin typeface="Courier New"/>
              <a:cs typeface="Courier New"/>
            </a:endParaRPr>
          </a:p>
          <a:p>
            <a:pPr marL="364490">
              <a:lnSpc>
                <a:spcPts val="860"/>
              </a:lnSpc>
            </a:pPr>
            <a:r>
              <a:rPr sz="750" spc="10" dirty="0">
                <a:latin typeface="Courier New"/>
                <a:cs typeface="Courier New"/>
              </a:rPr>
              <a:t>}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8336" y="3467987"/>
            <a:ext cx="1845945" cy="132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10" dirty="0">
                <a:latin typeface="Courier New"/>
                <a:cs typeface="Courier New"/>
              </a:rPr>
              <a:t>SimpleDataSource.init(args[</a:t>
            </a:r>
            <a:r>
              <a:rPr sz="750" spc="10" dirty="0">
                <a:solidFill>
                  <a:srgbClr val="66FF18"/>
                </a:solidFill>
                <a:latin typeface="Courier New"/>
                <a:cs typeface="Courier New"/>
              </a:rPr>
              <a:t>0</a:t>
            </a:r>
            <a:r>
              <a:rPr sz="750" spc="10" dirty="0">
                <a:latin typeface="Courier New"/>
                <a:cs typeface="Courier New"/>
              </a:rPr>
              <a:t>]);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8336" y="3693806"/>
            <a:ext cx="3314065" cy="358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94"/>
              </a:lnSpc>
            </a:pPr>
            <a:r>
              <a:rPr sz="750" spc="10" dirty="0">
                <a:solidFill>
                  <a:srgbClr val="CC0066"/>
                </a:solidFill>
                <a:latin typeface="Courier New"/>
                <a:cs typeface="Courier New"/>
              </a:rPr>
              <a:t>try </a:t>
            </a:r>
            <a:r>
              <a:rPr sz="750" spc="10" dirty="0">
                <a:latin typeface="Courier New"/>
                <a:cs typeface="Courier New"/>
              </a:rPr>
              <a:t>(Connection conn =</a:t>
            </a:r>
            <a:r>
              <a:rPr sz="750" spc="25" dirty="0">
                <a:latin typeface="Courier New"/>
                <a:cs typeface="Courier New"/>
              </a:rPr>
              <a:t> </a:t>
            </a:r>
            <a:r>
              <a:rPr sz="750" spc="10" dirty="0">
                <a:latin typeface="Courier New"/>
                <a:cs typeface="Courier New"/>
              </a:rPr>
              <a:t>SimpleDataSource.getConnection())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0"/>
              </a:lnSpc>
            </a:pPr>
            <a:r>
              <a:rPr sz="750" spc="10" dirty="0">
                <a:latin typeface="Courier New"/>
                <a:cs typeface="Courier New"/>
              </a:rPr>
              <a:t>{</a:t>
            </a:r>
            <a:endParaRPr sz="750">
              <a:latin typeface="Courier New"/>
              <a:cs typeface="Courier New"/>
            </a:endParaRPr>
          </a:p>
          <a:p>
            <a:pPr marL="188595">
              <a:lnSpc>
                <a:spcPts val="894"/>
              </a:lnSpc>
            </a:pPr>
            <a:r>
              <a:rPr sz="750" spc="10" dirty="0">
                <a:latin typeface="Courier New"/>
                <a:cs typeface="Courier New"/>
              </a:rPr>
              <a:t>Statement stat =</a:t>
            </a:r>
            <a:r>
              <a:rPr sz="750" spc="-5" dirty="0">
                <a:latin typeface="Courier New"/>
                <a:cs typeface="Courier New"/>
              </a:rPr>
              <a:t> </a:t>
            </a:r>
            <a:r>
              <a:rPr sz="750" spc="10" dirty="0">
                <a:latin typeface="Courier New"/>
                <a:cs typeface="Courier New"/>
              </a:rPr>
              <a:t>conn.createStatement();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74521" y="4150269"/>
            <a:ext cx="3137535" cy="240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890"/>
              </a:lnSpc>
            </a:pPr>
            <a:r>
              <a:rPr sz="750" spc="10" dirty="0">
                <a:latin typeface="Courier New"/>
                <a:cs typeface="Courier New"/>
              </a:rPr>
              <a:t>stat.execute(</a:t>
            </a:r>
            <a:r>
              <a:rPr sz="750" spc="10" dirty="0">
                <a:solidFill>
                  <a:srgbClr val="1F9060"/>
                </a:solidFill>
                <a:latin typeface="Courier New"/>
                <a:cs typeface="Courier New"/>
              </a:rPr>
              <a:t>"CREATE TABLE Test (Name VARCHAR(20))"</a:t>
            </a:r>
            <a:r>
              <a:rPr sz="750" spc="10" dirty="0">
                <a:latin typeface="Courier New"/>
                <a:cs typeface="Courier New"/>
              </a:rPr>
              <a:t>);  stat.execute(</a:t>
            </a:r>
            <a:r>
              <a:rPr sz="750" spc="10" dirty="0">
                <a:solidFill>
                  <a:srgbClr val="1F9060"/>
                </a:solidFill>
                <a:latin typeface="Courier New"/>
                <a:cs typeface="Courier New"/>
              </a:rPr>
              <a:t>"INSERT INTO Test VALUES</a:t>
            </a:r>
            <a:r>
              <a:rPr sz="750" spc="5" dirty="0">
                <a:solidFill>
                  <a:srgbClr val="1F9060"/>
                </a:solidFill>
                <a:latin typeface="Courier New"/>
                <a:cs typeface="Courier New"/>
              </a:rPr>
              <a:t> </a:t>
            </a:r>
            <a:r>
              <a:rPr sz="750" spc="10" dirty="0">
                <a:solidFill>
                  <a:srgbClr val="1F9060"/>
                </a:solidFill>
                <a:latin typeface="Courier New"/>
                <a:cs typeface="Courier New"/>
              </a:rPr>
              <a:t>('Romeo')"</a:t>
            </a:r>
            <a:r>
              <a:rPr sz="750" spc="10" dirty="0">
                <a:latin typeface="Courier New"/>
                <a:cs typeface="Courier New"/>
              </a:rPr>
              <a:t>);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1241" y="803326"/>
            <a:ext cx="1845945" cy="403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015" indent="-175895">
              <a:lnSpc>
                <a:spcPts val="894"/>
              </a:lnSpc>
              <a:buClr>
                <a:srgbClr val="0073FF"/>
              </a:buClr>
              <a:buFont typeface="Courier New"/>
              <a:buAutoNum type="arabicPlain"/>
              <a:tabLst>
                <a:tab pos="247650" algn="l"/>
              </a:tabLst>
            </a:pPr>
            <a:r>
              <a:rPr sz="75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750" spc="-5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10" dirty="0">
                <a:latin typeface="Courier New"/>
                <a:cs typeface="Courier New"/>
              </a:rPr>
              <a:t>java.io.File;</a:t>
            </a:r>
            <a:endParaRPr sz="750">
              <a:latin typeface="Courier New"/>
              <a:cs typeface="Courier New"/>
            </a:endParaRPr>
          </a:p>
          <a:p>
            <a:pPr marL="247015" indent="-175895">
              <a:lnSpc>
                <a:spcPts val="890"/>
              </a:lnSpc>
              <a:buClr>
                <a:srgbClr val="0073FF"/>
              </a:buClr>
              <a:buFont typeface="Courier New"/>
              <a:buAutoNum type="arabicPlain"/>
              <a:tabLst>
                <a:tab pos="247650" algn="l"/>
              </a:tabLst>
            </a:pPr>
            <a:r>
              <a:rPr sz="75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750" spc="-3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10" dirty="0">
                <a:latin typeface="Courier New"/>
                <a:cs typeface="Courier New"/>
              </a:rPr>
              <a:t>java.sql.Connection;</a:t>
            </a:r>
            <a:endParaRPr sz="750">
              <a:latin typeface="Courier New"/>
              <a:cs typeface="Courier New"/>
            </a:endParaRPr>
          </a:p>
          <a:p>
            <a:pPr marL="247015" indent="-175895">
              <a:lnSpc>
                <a:spcPts val="890"/>
              </a:lnSpc>
              <a:buClr>
                <a:srgbClr val="0073FF"/>
              </a:buClr>
              <a:buFont typeface="Courier New"/>
              <a:buAutoNum type="arabicPlain"/>
              <a:tabLst>
                <a:tab pos="247650" algn="l"/>
              </a:tabLst>
            </a:pPr>
            <a:r>
              <a:rPr sz="75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750" spc="-3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10" dirty="0">
                <a:latin typeface="Courier New"/>
                <a:cs typeface="Courier New"/>
              </a:rPr>
              <a:t>java.sql.ResultSet;</a:t>
            </a:r>
            <a:endParaRPr sz="750">
              <a:latin typeface="Courier New"/>
              <a:cs typeface="Courier New"/>
            </a:endParaRPr>
          </a:p>
          <a:p>
            <a:pPr marL="247015" indent="-175895">
              <a:lnSpc>
                <a:spcPts val="890"/>
              </a:lnSpc>
              <a:buClr>
                <a:srgbClr val="0073FF"/>
              </a:buClr>
              <a:buFont typeface="Courier New"/>
              <a:buAutoNum type="arabicPlain"/>
              <a:tabLst>
                <a:tab pos="247650" algn="l"/>
              </a:tabLst>
            </a:pPr>
            <a:r>
              <a:rPr sz="75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750" spc="-3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10" dirty="0">
                <a:latin typeface="Courier New"/>
                <a:cs typeface="Courier New"/>
              </a:rPr>
              <a:t>java.sql.Statement;</a:t>
            </a:r>
            <a:endParaRPr sz="750">
              <a:latin typeface="Courier New"/>
              <a:cs typeface="Courier New"/>
            </a:endParaRPr>
          </a:p>
          <a:p>
            <a:pPr marL="71120">
              <a:lnSpc>
                <a:spcPts val="890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5</a:t>
            </a:r>
            <a:endParaRPr sz="750">
              <a:latin typeface="Courier New"/>
              <a:cs typeface="Courier New"/>
            </a:endParaRPr>
          </a:p>
          <a:p>
            <a:pPr marL="71120">
              <a:lnSpc>
                <a:spcPts val="894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6</a:t>
            </a:r>
            <a:endParaRPr sz="750">
              <a:latin typeface="Courier New"/>
              <a:cs typeface="Courier New"/>
            </a:endParaRPr>
          </a:p>
          <a:p>
            <a:pPr marL="71120">
              <a:lnSpc>
                <a:spcPct val="100000"/>
              </a:lnSpc>
              <a:spcBef>
                <a:spcPts val="105"/>
              </a:spcBef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7</a:t>
            </a:r>
            <a:endParaRPr sz="750">
              <a:latin typeface="Courier New"/>
              <a:cs typeface="Courier New"/>
            </a:endParaRPr>
          </a:p>
          <a:p>
            <a:pPr marL="71120">
              <a:lnSpc>
                <a:spcPct val="100000"/>
              </a:lnSpc>
              <a:spcBef>
                <a:spcPts val="165"/>
              </a:spcBef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8</a:t>
            </a:r>
            <a:endParaRPr sz="750">
              <a:latin typeface="Courier New"/>
              <a:cs typeface="Courier New"/>
            </a:endParaRPr>
          </a:p>
          <a:p>
            <a:pPr marL="71120">
              <a:lnSpc>
                <a:spcPct val="100000"/>
              </a:lnSpc>
              <a:spcBef>
                <a:spcPts val="165"/>
              </a:spcBef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4"/>
              </a:lnSpc>
              <a:spcBef>
                <a:spcPts val="45"/>
              </a:spcBef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10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0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11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0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12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0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13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0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14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0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15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0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16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0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17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0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18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0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19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0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20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0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21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0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22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0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23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0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24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0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25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0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26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0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27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0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28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0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29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0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30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0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31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0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32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0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33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0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34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4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35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74521" y="4488997"/>
            <a:ext cx="3489960" cy="353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890"/>
              </a:lnSpc>
            </a:pPr>
            <a:r>
              <a:rPr sz="750" spc="10" dirty="0">
                <a:latin typeface="Courier New"/>
                <a:cs typeface="Courier New"/>
              </a:rPr>
              <a:t>ResultSet result = stat.executeQuery(</a:t>
            </a:r>
            <a:r>
              <a:rPr sz="750" spc="10" dirty="0">
                <a:solidFill>
                  <a:srgbClr val="1F9060"/>
                </a:solidFill>
                <a:latin typeface="Courier New"/>
                <a:cs typeface="Courier New"/>
              </a:rPr>
              <a:t>"SELECT * FROM Test"</a:t>
            </a:r>
            <a:r>
              <a:rPr sz="750" spc="10" dirty="0">
                <a:latin typeface="Courier New"/>
                <a:cs typeface="Courier New"/>
              </a:rPr>
              <a:t>);  result.next();  System.out.println(result.getString(</a:t>
            </a:r>
            <a:r>
              <a:rPr sz="750" spc="10" dirty="0">
                <a:solidFill>
                  <a:srgbClr val="1F9060"/>
                </a:solidFill>
                <a:latin typeface="Courier New"/>
                <a:cs typeface="Courier New"/>
              </a:rPr>
              <a:t>"Name"</a:t>
            </a:r>
            <a:r>
              <a:rPr sz="750" spc="10" dirty="0">
                <a:latin typeface="Courier New"/>
                <a:cs typeface="Courier New"/>
              </a:rPr>
              <a:t>));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589750" y="748031"/>
            <a:ext cx="120444" cy="41403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82219" y="748031"/>
            <a:ext cx="127975" cy="36510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45" dirty="0"/>
              <a:t>s</a:t>
            </a:r>
            <a:r>
              <a:rPr spc="30" dirty="0"/>
              <a:t>e</a:t>
            </a:r>
            <a:r>
              <a:rPr spc="45" dirty="0"/>
              <a:t>c</a:t>
            </a:r>
            <a:r>
              <a:rPr spc="20" dirty="0"/>
              <a:t>t</a:t>
            </a:r>
            <a:r>
              <a:rPr spc="50" dirty="0"/>
              <a:t>i</a:t>
            </a:r>
            <a:r>
              <a:rPr spc="140" dirty="0"/>
              <a:t>o</a:t>
            </a:r>
            <a:r>
              <a:rPr spc="125" dirty="0"/>
              <a:t>n</a:t>
            </a:r>
            <a:r>
              <a:rPr spc="-145" dirty="0"/>
              <a:t>_</a:t>
            </a:r>
            <a:r>
              <a:rPr spc="105" dirty="0"/>
              <a:t>3</a:t>
            </a:r>
            <a:r>
              <a:rPr spc="275" dirty="0"/>
              <a:t>/</a:t>
            </a:r>
            <a:r>
              <a:rPr spc="114" dirty="0">
                <a:solidFill>
                  <a:srgbClr val="000080"/>
                </a:solidFill>
                <a:hlinkClick r:id="rId2"/>
              </a:rPr>
              <a:t>S</a:t>
            </a:r>
            <a:r>
              <a:rPr spc="50" dirty="0">
                <a:solidFill>
                  <a:srgbClr val="000080"/>
                </a:solidFill>
                <a:hlinkClick r:id="rId2"/>
              </a:rPr>
              <a:t>i</a:t>
            </a:r>
            <a:r>
              <a:rPr spc="210" dirty="0">
                <a:solidFill>
                  <a:srgbClr val="000080"/>
                </a:solidFill>
                <a:hlinkClick r:id="rId2"/>
              </a:rPr>
              <a:t>m</a:t>
            </a:r>
            <a:r>
              <a:rPr spc="150" dirty="0">
                <a:solidFill>
                  <a:srgbClr val="000080"/>
                </a:solidFill>
                <a:hlinkClick r:id="rId2"/>
              </a:rPr>
              <a:t>p</a:t>
            </a:r>
            <a:r>
              <a:rPr spc="55" dirty="0">
                <a:solidFill>
                  <a:srgbClr val="000080"/>
                </a:solidFill>
                <a:hlinkClick r:id="rId2"/>
              </a:rPr>
              <a:t>l</a:t>
            </a:r>
            <a:r>
              <a:rPr spc="30" dirty="0">
                <a:solidFill>
                  <a:srgbClr val="000080"/>
                </a:solidFill>
                <a:hlinkClick r:id="rId2"/>
              </a:rPr>
              <a:t>e</a:t>
            </a:r>
            <a:r>
              <a:rPr spc="275" dirty="0">
                <a:solidFill>
                  <a:srgbClr val="000080"/>
                </a:solidFill>
                <a:hlinkClick r:id="rId2"/>
              </a:rPr>
              <a:t>D</a:t>
            </a:r>
            <a:r>
              <a:rPr spc="105" dirty="0">
                <a:solidFill>
                  <a:srgbClr val="000080"/>
                </a:solidFill>
                <a:hlinkClick r:id="rId2"/>
              </a:rPr>
              <a:t>a</a:t>
            </a:r>
            <a:r>
              <a:rPr spc="20" dirty="0">
                <a:solidFill>
                  <a:srgbClr val="000080"/>
                </a:solidFill>
                <a:hlinkClick r:id="rId2"/>
              </a:rPr>
              <a:t>t</a:t>
            </a:r>
            <a:r>
              <a:rPr spc="105" dirty="0">
                <a:solidFill>
                  <a:srgbClr val="000080"/>
                </a:solidFill>
                <a:hlinkClick r:id="rId2"/>
              </a:rPr>
              <a:t>a</a:t>
            </a:r>
            <a:r>
              <a:rPr spc="114" dirty="0">
                <a:solidFill>
                  <a:srgbClr val="000080"/>
                </a:solidFill>
                <a:hlinkClick r:id="rId2"/>
              </a:rPr>
              <a:t>S</a:t>
            </a:r>
            <a:r>
              <a:rPr spc="140" dirty="0">
                <a:solidFill>
                  <a:srgbClr val="000080"/>
                </a:solidFill>
                <a:hlinkClick r:id="rId2"/>
              </a:rPr>
              <a:t>o</a:t>
            </a:r>
            <a:r>
              <a:rPr spc="125" dirty="0">
                <a:solidFill>
                  <a:srgbClr val="000080"/>
                </a:solidFill>
                <a:hlinkClick r:id="rId2"/>
              </a:rPr>
              <a:t>u</a:t>
            </a:r>
            <a:r>
              <a:rPr spc="55" dirty="0">
                <a:solidFill>
                  <a:srgbClr val="000080"/>
                </a:solidFill>
                <a:hlinkClick r:id="rId2"/>
              </a:rPr>
              <a:t>r</a:t>
            </a:r>
            <a:r>
              <a:rPr spc="45" dirty="0">
                <a:solidFill>
                  <a:srgbClr val="000080"/>
                </a:solidFill>
                <a:hlinkClick r:id="rId2"/>
              </a:rPr>
              <a:t>c</a:t>
            </a:r>
            <a:r>
              <a:rPr spc="30" dirty="0">
                <a:solidFill>
                  <a:srgbClr val="000080"/>
                </a:solidFill>
                <a:hlinkClick r:id="rId2"/>
              </a:rPr>
              <a:t>e</a:t>
            </a:r>
            <a:r>
              <a:rPr spc="-210" dirty="0">
                <a:solidFill>
                  <a:srgbClr val="000080"/>
                </a:solidFill>
                <a:hlinkClick r:id="rId2"/>
              </a:rPr>
              <a:t>.</a:t>
            </a:r>
            <a:r>
              <a:rPr spc="-55" dirty="0">
                <a:solidFill>
                  <a:srgbClr val="000080"/>
                </a:solidFill>
                <a:hlinkClick r:id="rId2"/>
              </a:rPr>
              <a:t>j</a:t>
            </a:r>
            <a:r>
              <a:rPr spc="105" dirty="0">
                <a:solidFill>
                  <a:srgbClr val="000080"/>
                </a:solidFill>
                <a:hlinkClick r:id="rId2"/>
              </a:rPr>
              <a:t>a</a:t>
            </a:r>
            <a:r>
              <a:rPr spc="125" dirty="0">
                <a:solidFill>
                  <a:srgbClr val="000080"/>
                </a:solidFill>
                <a:hlinkClick r:id="rId2"/>
              </a:rPr>
              <a:t>v</a:t>
            </a:r>
            <a:r>
              <a:rPr spc="105" dirty="0">
                <a:solidFill>
                  <a:srgbClr val="000080"/>
                </a:solidFill>
                <a:hlinkClick r:id="rId2"/>
              </a:rPr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6082" y="1593692"/>
            <a:ext cx="2830195" cy="945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5"/>
              </a:lnSpc>
            </a:pPr>
            <a:r>
              <a:rPr sz="750" spc="10" dirty="0">
                <a:latin typeface="Courier New"/>
                <a:cs typeface="Courier New"/>
              </a:rPr>
              <a:t>/**</a:t>
            </a:r>
            <a:endParaRPr sz="750">
              <a:latin typeface="Courier New"/>
              <a:cs typeface="Courier New"/>
            </a:endParaRPr>
          </a:p>
          <a:p>
            <a:pPr marL="188595">
              <a:lnSpc>
                <a:spcPts val="1095"/>
              </a:lnSpc>
            </a:pPr>
            <a:r>
              <a:rPr sz="950" spc="-5" dirty="0">
                <a:solidFill>
                  <a:srgbClr val="0073FF"/>
                </a:solidFill>
                <a:latin typeface="Times New Roman"/>
                <a:cs typeface="Times New Roman"/>
              </a:rPr>
              <a:t>A simple data source for getting database</a:t>
            </a:r>
            <a:r>
              <a:rPr sz="950" spc="95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950" spc="-5" dirty="0">
                <a:solidFill>
                  <a:srgbClr val="0073FF"/>
                </a:solidFill>
                <a:latin typeface="Times New Roman"/>
                <a:cs typeface="Times New Roman"/>
              </a:rPr>
              <a:t>connections.</a:t>
            </a: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ts val="894"/>
              </a:lnSpc>
              <a:spcBef>
                <a:spcPts val="5"/>
              </a:spcBef>
            </a:pPr>
            <a:r>
              <a:rPr sz="750" spc="10" dirty="0">
                <a:latin typeface="Courier New"/>
                <a:cs typeface="Courier New"/>
              </a:rPr>
              <a:t>*/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0"/>
              </a:lnSpc>
            </a:pPr>
            <a:r>
              <a:rPr sz="750" spc="10" dirty="0">
                <a:solidFill>
                  <a:srgbClr val="CC0066"/>
                </a:solidFill>
                <a:latin typeface="Courier New"/>
                <a:cs typeface="Courier New"/>
              </a:rPr>
              <a:t>public class</a:t>
            </a:r>
            <a:r>
              <a:rPr sz="750" spc="-3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10" dirty="0">
                <a:latin typeface="Courier New"/>
                <a:cs typeface="Courier New"/>
              </a:rPr>
              <a:t>SimpleDataSource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0"/>
              </a:lnSpc>
            </a:pPr>
            <a:r>
              <a:rPr sz="750" spc="10" dirty="0">
                <a:latin typeface="Courier New"/>
                <a:cs typeface="Courier New"/>
              </a:rPr>
              <a:t>{</a:t>
            </a:r>
            <a:endParaRPr sz="750">
              <a:latin typeface="Courier New"/>
              <a:cs typeface="Courier New"/>
            </a:endParaRPr>
          </a:p>
          <a:p>
            <a:pPr marL="188595" marR="813435">
              <a:lnSpc>
                <a:spcPts val="890"/>
              </a:lnSpc>
              <a:spcBef>
                <a:spcPts val="30"/>
              </a:spcBef>
            </a:pPr>
            <a:r>
              <a:rPr sz="750" spc="10" dirty="0">
                <a:solidFill>
                  <a:srgbClr val="CC0066"/>
                </a:solidFill>
                <a:latin typeface="Courier New"/>
                <a:cs typeface="Courier New"/>
              </a:rPr>
              <a:t>private static </a:t>
            </a:r>
            <a:r>
              <a:rPr sz="750" spc="10" dirty="0">
                <a:latin typeface="Courier New"/>
                <a:cs typeface="Courier New"/>
              </a:rPr>
              <a:t>String url;  </a:t>
            </a:r>
            <a:r>
              <a:rPr sz="750" spc="10" dirty="0">
                <a:solidFill>
                  <a:srgbClr val="CC0066"/>
                </a:solidFill>
                <a:latin typeface="Courier New"/>
                <a:cs typeface="Courier New"/>
              </a:rPr>
              <a:t>private static </a:t>
            </a:r>
            <a:r>
              <a:rPr sz="750" spc="10" dirty="0">
                <a:latin typeface="Courier New"/>
                <a:cs typeface="Courier New"/>
              </a:rPr>
              <a:t>String</a:t>
            </a:r>
            <a:r>
              <a:rPr sz="750" spc="-25" dirty="0">
                <a:latin typeface="Courier New"/>
                <a:cs typeface="Courier New"/>
              </a:rPr>
              <a:t> </a:t>
            </a:r>
            <a:r>
              <a:rPr sz="750" spc="10" dirty="0">
                <a:latin typeface="Courier New"/>
                <a:cs typeface="Courier New"/>
              </a:rPr>
              <a:t>username;  </a:t>
            </a:r>
            <a:r>
              <a:rPr sz="750" spc="10" dirty="0">
                <a:solidFill>
                  <a:srgbClr val="CC0066"/>
                </a:solidFill>
                <a:latin typeface="Courier New"/>
                <a:cs typeface="Courier New"/>
              </a:rPr>
              <a:t>private static </a:t>
            </a:r>
            <a:r>
              <a:rPr sz="750" spc="10" dirty="0">
                <a:latin typeface="Courier New"/>
                <a:cs typeface="Courier New"/>
              </a:rPr>
              <a:t>String</a:t>
            </a:r>
            <a:r>
              <a:rPr sz="750" spc="-30" dirty="0">
                <a:latin typeface="Courier New"/>
                <a:cs typeface="Courier New"/>
              </a:rPr>
              <a:t> </a:t>
            </a:r>
            <a:r>
              <a:rPr sz="750" spc="10" dirty="0">
                <a:latin typeface="Courier New"/>
                <a:cs typeface="Courier New"/>
              </a:rPr>
              <a:t>password;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2150" y="2632458"/>
            <a:ext cx="3196590" cy="1329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5"/>
              </a:lnSpc>
            </a:pPr>
            <a:r>
              <a:rPr sz="750" spc="10" dirty="0">
                <a:latin typeface="Courier New"/>
                <a:cs typeface="Courier New"/>
              </a:rPr>
              <a:t>/**</a:t>
            </a:r>
            <a:endParaRPr sz="750">
              <a:latin typeface="Courier New"/>
              <a:cs typeface="Courier New"/>
            </a:endParaRPr>
          </a:p>
          <a:p>
            <a:pPr marL="188595">
              <a:lnSpc>
                <a:spcPts val="1055"/>
              </a:lnSpc>
            </a:pPr>
            <a:r>
              <a:rPr sz="950" spc="-5" dirty="0">
                <a:solidFill>
                  <a:srgbClr val="0073FF"/>
                </a:solidFill>
                <a:latin typeface="Times New Roman"/>
                <a:cs typeface="Times New Roman"/>
              </a:rPr>
              <a:t>Initializes the data</a:t>
            </a:r>
            <a:r>
              <a:rPr sz="950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950" spc="-5" dirty="0">
                <a:solidFill>
                  <a:srgbClr val="0073FF"/>
                </a:solidFill>
                <a:latin typeface="Times New Roman"/>
                <a:cs typeface="Times New Roman"/>
              </a:rPr>
              <a:t>source.</a:t>
            </a:r>
            <a:endParaRPr sz="950">
              <a:latin typeface="Times New Roman"/>
              <a:cs typeface="Times New Roman"/>
            </a:endParaRPr>
          </a:p>
          <a:p>
            <a:pPr marL="188595" marR="116205">
              <a:lnSpc>
                <a:spcPts val="1070"/>
              </a:lnSpc>
              <a:spcBef>
                <a:spcPts val="55"/>
              </a:spcBef>
            </a:pPr>
            <a:r>
              <a:rPr sz="750" spc="10" dirty="0">
                <a:latin typeface="Courier New"/>
                <a:cs typeface="Courier New"/>
              </a:rPr>
              <a:t>@param fileName </a:t>
            </a:r>
            <a:r>
              <a:rPr sz="950" spc="-5" dirty="0">
                <a:solidFill>
                  <a:srgbClr val="0073FF"/>
                </a:solidFill>
                <a:latin typeface="Times New Roman"/>
                <a:cs typeface="Times New Roman"/>
              </a:rPr>
              <a:t>the name of the property file that  contains the database driver, URL, username, and</a:t>
            </a:r>
            <a:r>
              <a:rPr sz="950" spc="105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950" spc="-5" dirty="0">
                <a:solidFill>
                  <a:srgbClr val="0073FF"/>
                </a:solidFill>
                <a:latin typeface="Times New Roman"/>
                <a:cs typeface="Times New Roman"/>
              </a:rPr>
              <a:t>password</a:t>
            </a: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ts val="880"/>
              </a:lnSpc>
            </a:pPr>
            <a:r>
              <a:rPr sz="750" spc="10" dirty="0">
                <a:latin typeface="Courier New"/>
                <a:cs typeface="Courier New"/>
              </a:rPr>
              <a:t>*/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0"/>
              </a:lnSpc>
            </a:pPr>
            <a:r>
              <a:rPr sz="750" spc="10" dirty="0">
                <a:solidFill>
                  <a:srgbClr val="CC0066"/>
                </a:solidFill>
                <a:latin typeface="Courier New"/>
                <a:cs typeface="Courier New"/>
              </a:rPr>
              <a:t>public static void </a:t>
            </a:r>
            <a:r>
              <a:rPr sz="750" spc="10" dirty="0">
                <a:latin typeface="Courier New"/>
                <a:cs typeface="Courier New"/>
              </a:rPr>
              <a:t>init(String</a:t>
            </a:r>
            <a:r>
              <a:rPr sz="750" spc="-10" dirty="0">
                <a:latin typeface="Courier New"/>
                <a:cs typeface="Courier New"/>
              </a:rPr>
              <a:t> </a:t>
            </a:r>
            <a:r>
              <a:rPr sz="750" spc="10" dirty="0">
                <a:latin typeface="Courier New"/>
                <a:cs typeface="Courier New"/>
              </a:rPr>
              <a:t>fileName)</a:t>
            </a:r>
            <a:endParaRPr sz="750">
              <a:latin typeface="Courier New"/>
              <a:cs typeface="Courier New"/>
            </a:endParaRPr>
          </a:p>
          <a:p>
            <a:pPr marL="364490">
              <a:lnSpc>
                <a:spcPts val="890"/>
              </a:lnSpc>
            </a:pPr>
            <a:r>
              <a:rPr sz="750" spc="10" dirty="0">
                <a:solidFill>
                  <a:srgbClr val="CC0066"/>
                </a:solidFill>
                <a:latin typeface="Courier New"/>
                <a:cs typeface="Courier New"/>
              </a:rPr>
              <a:t>throws </a:t>
            </a:r>
            <a:r>
              <a:rPr sz="750" spc="10" dirty="0">
                <a:latin typeface="Courier New"/>
                <a:cs typeface="Courier New"/>
              </a:rPr>
              <a:t>IOException,</a:t>
            </a:r>
            <a:r>
              <a:rPr sz="750" dirty="0">
                <a:latin typeface="Courier New"/>
                <a:cs typeface="Courier New"/>
              </a:rPr>
              <a:t> </a:t>
            </a:r>
            <a:r>
              <a:rPr sz="750" spc="10" dirty="0">
                <a:latin typeface="Courier New"/>
                <a:cs typeface="Courier New"/>
              </a:rPr>
              <a:t>ClassNotFoundException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0"/>
              </a:lnSpc>
            </a:pPr>
            <a:r>
              <a:rPr sz="750" spc="10" dirty="0">
                <a:latin typeface="Courier New"/>
                <a:cs typeface="Courier New"/>
              </a:rPr>
              <a:t>{</a:t>
            </a:r>
            <a:endParaRPr sz="750">
              <a:latin typeface="Courier New"/>
              <a:cs typeface="Courier New"/>
            </a:endParaRPr>
          </a:p>
          <a:p>
            <a:pPr marL="188595" marR="5080">
              <a:lnSpc>
                <a:spcPts val="890"/>
              </a:lnSpc>
              <a:spcBef>
                <a:spcPts val="30"/>
              </a:spcBef>
            </a:pPr>
            <a:r>
              <a:rPr sz="750" spc="10" dirty="0">
                <a:latin typeface="Courier New"/>
                <a:cs typeface="Courier New"/>
              </a:rPr>
              <a:t>Properties props = </a:t>
            </a:r>
            <a:r>
              <a:rPr sz="750" spc="10" dirty="0">
                <a:solidFill>
                  <a:srgbClr val="CC0066"/>
                </a:solidFill>
                <a:latin typeface="Courier New"/>
                <a:cs typeface="Courier New"/>
              </a:rPr>
              <a:t>new </a:t>
            </a:r>
            <a:r>
              <a:rPr sz="750" spc="10" dirty="0">
                <a:latin typeface="Courier New"/>
                <a:cs typeface="Courier New"/>
              </a:rPr>
              <a:t>Properties();  FileInputStream in = </a:t>
            </a:r>
            <a:r>
              <a:rPr sz="750" spc="10" dirty="0">
                <a:solidFill>
                  <a:srgbClr val="CC0066"/>
                </a:solidFill>
                <a:latin typeface="Courier New"/>
                <a:cs typeface="Courier New"/>
              </a:rPr>
              <a:t>new </a:t>
            </a:r>
            <a:r>
              <a:rPr sz="750" spc="10" dirty="0">
                <a:latin typeface="Courier New"/>
                <a:cs typeface="Courier New"/>
              </a:rPr>
              <a:t>FileInputStream(fileName);  props.load(in);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1241" y="803326"/>
            <a:ext cx="2080895" cy="4061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015" indent="-175895">
              <a:lnSpc>
                <a:spcPts val="894"/>
              </a:lnSpc>
              <a:buClr>
                <a:srgbClr val="0073FF"/>
              </a:buClr>
              <a:buFont typeface="Courier New"/>
              <a:buAutoNum type="arabicPlain"/>
              <a:tabLst>
                <a:tab pos="247650" algn="l"/>
              </a:tabLst>
            </a:pPr>
            <a:r>
              <a:rPr sz="75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750" spc="-3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10" dirty="0">
                <a:latin typeface="Courier New"/>
                <a:cs typeface="Courier New"/>
              </a:rPr>
              <a:t>java.sql.Connection;</a:t>
            </a:r>
            <a:endParaRPr sz="750">
              <a:latin typeface="Courier New"/>
              <a:cs typeface="Courier New"/>
            </a:endParaRPr>
          </a:p>
          <a:p>
            <a:pPr marL="247015" indent="-175895">
              <a:lnSpc>
                <a:spcPts val="890"/>
              </a:lnSpc>
              <a:buClr>
                <a:srgbClr val="0073FF"/>
              </a:buClr>
              <a:buFont typeface="Courier New"/>
              <a:buAutoNum type="arabicPlain"/>
              <a:tabLst>
                <a:tab pos="247650" algn="l"/>
              </a:tabLst>
            </a:pPr>
            <a:r>
              <a:rPr sz="75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750" spc="-2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10" dirty="0">
                <a:latin typeface="Courier New"/>
                <a:cs typeface="Courier New"/>
              </a:rPr>
              <a:t>java.sql.DriverManager;</a:t>
            </a:r>
            <a:endParaRPr sz="750">
              <a:latin typeface="Courier New"/>
              <a:cs typeface="Courier New"/>
            </a:endParaRPr>
          </a:p>
          <a:p>
            <a:pPr marL="247015" indent="-175895">
              <a:lnSpc>
                <a:spcPts val="890"/>
              </a:lnSpc>
              <a:buClr>
                <a:srgbClr val="0073FF"/>
              </a:buClr>
              <a:buFont typeface="Courier New"/>
              <a:buAutoNum type="arabicPlain"/>
              <a:tabLst>
                <a:tab pos="247650" algn="l"/>
              </a:tabLst>
            </a:pPr>
            <a:r>
              <a:rPr sz="75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750" spc="-3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10" dirty="0">
                <a:latin typeface="Courier New"/>
                <a:cs typeface="Courier New"/>
              </a:rPr>
              <a:t>java.sql.SQLException;</a:t>
            </a:r>
            <a:endParaRPr sz="750">
              <a:latin typeface="Courier New"/>
              <a:cs typeface="Courier New"/>
            </a:endParaRPr>
          </a:p>
          <a:p>
            <a:pPr marL="247015" indent="-175895">
              <a:lnSpc>
                <a:spcPts val="890"/>
              </a:lnSpc>
              <a:buClr>
                <a:srgbClr val="0073FF"/>
              </a:buClr>
              <a:buFont typeface="Courier New"/>
              <a:buAutoNum type="arabicPlain"/>
              <a:tabLst>
                <a:tab pos="247650" algn="l"/>
              </a:tabLst>
            </a:pPr>
            <a:r>
              <a:rPr sz="75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750" spc="-2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10" dirty="0">
                <a:latin typeface="Courier New"/>
                <a:cs typeface="Courier New"/>
              </a:rPr>
              <a:t>java.io.FileInputStream;</a:t>
            </a:r>
            <a:endParaRPr sz="750">
              <a:latin typeface="Courier New"/>
              <a:cs typeface="Courier New"/>
            </a:endParaRPr>
          </a:p>
          <a:p>
            <a:pPr marL="247015" indent="-175895">
              <a:lnSpc>
                <a:spcPts val="890"/>
              </a:lnSpc>
              <a:buClr>
                <a:srgbClr val="0073FF"/>
              </a:buClr>
              <a:buFont typeface="Courier New"/>
              <a:buAutoNum type="arabicPlain"/>
              <a:tabLst>
                <a:tab pos="247650" algn="l"/>
              </a:tabLst>
            </a:pPr>
            <a:r>
              <a:rPr sz="75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750" spc="-3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10" dirty="0">
                <a:latin typeface="Courier New"/>
                <a:cs typeface="Courier New"/>
              </a:rPr>
              <a:t>java.io.IOException;</a:t>
            </a:r>
            <a:endParaRPr sz="750">
              <a:latin typeface="Courier New"/>
              <a:cs typeface="Courier New"/>
            </a:endParaRPr>
          </a:p>
          <a:p>
            <a:pPr marL="247015" indent="-175895">
              <a:lnSpc>
                <a:spcPts val="890"/>
              </a:lnSpc>
              <a:buClr>
                <a:srgbClr val="0073FF"/>
              </a:buClr>
              <a:buFont typeface="Courier New"/>
              <a:buAutoNum type="arabicPlain"/>
              <a:tabLst>
                <a:tab pos="247650" algn="l"/>
              </a:tabLst>
            </a:pPr>
            <a:r>
              <a:rPr sz="75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750" spc="-3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10" dirty="0">
                <a:latin typeface="Courier New"/>
                <a:cs typeface="Courier New"/>
              </a:rPr>
              <a:t>java.util.Properties;</a:t>
            </a:r>
            <a:endParaRPr sz="750">
              <a:latin typeface="Courier New"/>
              <a:cs typeface="Courier New"/>
            </a:endParaRPr>
          </a:p>
          <a:p>
            <a:pPr marL="71120">
              <a:lnSpc>
                <a:spcPts val="890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7</a:t>
            </a:r>
            <a:endParaRPr sz="750">
              <a:latin typeface="Courier New"/>
              <a:cs typeface="Courier New"/>
            </a:endParaRPr>
          </a:p>
          <a:p>
            <a:pPr marL="71120">
              <a:lnSpc>
                <a:spcPts val="894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8</a:t>
            </a:r>
            <a:endParaRPr sz="750">
              <a:latin typeface="Courier New"/>
              <a:cs typeface="Courier New"/>
            </a:endParaRPr>
          </a:p>
          <a:p>
            <a:pPr marL="71120">
              <a:lnSpc>
                <a:spcPct val="100000"/>
              </a:lnSpc>
              <a:spcBef>
                <a:spcPts val="105"/>
              </a:spcBef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4"/>
              </a:lnSpc>
              <a:spcBef>
                <a:spcPts val="45"/>
              </a:spcBef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10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0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11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0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12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0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13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0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14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0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15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0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16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4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17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18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19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20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4"/>
              </a:lnSpc>
              <a:spcBef>
                <a:spcPts val="45"/>
              </a:spcBef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21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0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22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0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23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0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24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0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25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0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26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0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27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0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28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0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29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0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30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0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31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0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32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0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33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0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34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4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35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8336" y="4059942"/>
            <a:ext cx="2903220" cy="805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890"/>
              </a:lnSpc>
            </a:pPr>
            <a:r>
              <a:rPr sz="750" spc="10" dirty="0">
                <a:latin typeface="Courier New"/>
                <a:cs typeface="Courier New"/>
              </a:rPr>
              <a:t>String driver = props.getProperty(</a:t>
            </a:r>
            <a:r>
              <a:rPr sz="750" spc="10" dirty="0">
                <a:solidFill>
                  <a:srgbClr val="1F9060"/>
                </a:solidFill>
                <a:latin typeface="Courier New"/>
                <a:cs typeface="Courier New"/>
              </a:rPr>
              <a:t>"jdbc.driver"</a:t>
            </a:r>
            <a:r>
              <a:rPr sz="750" spc="10" dirty="0">
                <a:latin typeface="Courier New"/>
                <a:cs typeface="Courier New"/>
              </a:rPr>
              <a:t>);  url =</a:t>
            </a:r>
            <a:r>
              <a:rPr sz="750" spc="-25" dirty="0">
                <a:latin typeface="Courier New"/>
                <a:cs typeface="Courier New"/>
              </a:rPr>
              <a:t> </a:t>
            </a:r>
            <a:r>
              <a:rPr sz="750" spc="10" dirty="0">
                <a:latin typeface="Courier New"/>
                <a:cs typeface="Courier New"/>
              </a:rPr>
              <a:t>props.getProperty(</a:t>
            </a:r>
            <a:r>
              <a:rPr sz="750" spc="10" dirty="0">
                <a:solidFill>
                  <a:srgbClr val="1F9060"/>
                </a:solidFill>
                <a:latin typeface="Courier New"/>
                <a:cs typeface="Courier New"/>
              </a:rPr>
              <a:t>"jdbc.url"</a:t>
            </a:r>
            <a:r>
              <a:rPr sz="750" spc="10" dirty="0">
                <a:latin typeface="Courier New"/>
                <a:cs typeface="Courier New"/>
              </a:rPr>
              <a:t>);</a:t>
            </a:r>
            <a:endParaRPr sz="750">
              <a:latin typeface="Courier New"/>
              <a:cs typeface="Courier New"/>
            </a:endParaRPr>
          </a:p>
          <a:p>
            <a:pPr marL="12700" marR="180975">
              <a:lnSpc>
                <a:spcPts val="890"/>
              </a:lnSpc>
            </a:pPr>
            <a:r>
              <a:rPr sz="750" spc="10" dirty="0">
                <a:latin typeface="Courier New"/>
                <a:cs typeface="Courier New"/>
              </a:rPr>
              <a:t>username = props.getProperty(</a:t>
            </a:r>
            <a:r>
              <a:rPr sz="750" spc="10" dirty="0">
                <a:solidFill>
                  <a:srgbClr val="1F9060"/>
                </a:solidFill>
                <a:latin typeface="Courier New"/>
                <a:cs typeface="Courier New"/>
              </a:rPr>
              <a:t>"jdbc.username"</a:t>
            </a:r>
            <a:r>
              <a:rPr sz="750" spc="10" dirty="0">
                <a:latin typeface="Courier New"/>
                <a:cs typeface="Courier New"/>
              </a:rPr>
              <a:t>);  </a:t>
            </a:r>
            <a:r>
              <a:rPr sz="750" spc="10" dirty="0">
                <a:solidFill>
                  <a:srgbClr val="CC0066"/>
                </a:solidFill>
                <a:latin typeface="Courier New"/>
                <a:cs typeface="Courier New"/>
              </a:rPr>
              <a:t>if </a:t>
            </a:r>
            <a:r>
              <a:rPr sz="750" spc="10" dirty="0">
                <a:latin typeface="Courier New"/>
                <a:cs typeface="Courier New"/>
              </a:rPr>
              <a:t>(username == </a:t>
            </a:r>
            <a:r>
              <a:rPr sz="750" spc="10" dirty="0">
                <a:solidFill>
                  <a:srgbClr val="66FF18"/>
                </a:solidFill>
                <a:latin typeface="Courier New"/>
                <a:cs typeface="Courier New"/>
              </a:rPr>
              <a:t>null</a:t>
            </a:r>
            <a:r>
              <a:rPr sz="750" spc="10" dirty="0">
                <a:latin typeface="Courier New"/>
                <a:cs typeface="Courier New"/>
              </a:rPr>
              <a:t>) { username = </a:t>
            </a:r>
            <a:r>
              <a:rPr sz="750" spc="10" dirty="0">
                <a:solidFill>
                  <a:srgbClr val="1F9060"/>
                </a:solidFill>
                <a:latin typeface="Courier New"/>
                <a:cs typeface="Courier New"/>
              </a:rPr>
              <a:t>""</a:t>
            </a:r>
            <a:r>
              <a:rPr sz="750" spc="10" dirty="0">
                <a:latin typeface="Courier New"/>
                <a:cs typeface="Courier New"/>
              </a:rPr>
              <a:t>; }  password = props.getProperty(</a:t>
            </a:r>
            <a:r>
              <a:rPr sz="750" spc="10" dirty="0">
                <a:solidFill>
                  <a:srgbClr val="1F9060"/>
                </a:solidFill>
                <a:latin typeface="Courier New"/>
                <a:cs typeface="Courier New"/>
              </a:rPr>
              <a:t>"jdbc.password"</a:t>
            </a:r>
            <a:r>
              <a:rPr sz="750" spc="10" dirty="0">
                <a:latin typeface="Courier New"/>
                <a:cs typeface="Courier New"/>
              </a:rPr>
              <a:t>);  </a:t>
            </a:r>
            <a:r>
              <a:rPr sz="750" spc="10" dirty="0">
                <a:solidFill>
                  <a:srgbClr val="CC0066"/>
                </a:solidFill>
                <a:latin typeface="Courier New"/>
                <a:cs typeface="Courier New"/>
              </a:rPr>
              <a:t>if </a:t>
            </a:r>
            <a:r>
              <a:rPr sz="750" spc="10" dirty="0">
                <a:latin typeface="Courier New"/>
                <a:cs typeface="Courier New"/>
              </a:rPr>
              <a:t>(password == </a:t>
            </a:r>
            <a:r>
              <a:rPr sz="750" spc="10" dirty="0">
                <a:solidFill>
                  <a:srgbClr val="66FF18"/>
                </a:solidFill>
                <a:latin typeface="Courier New"/>
                <a:cs typeface="Courier New"/>
              </a:rPr>
              <a:t>null</a:t>
            </a:r>
            <a:r>
              <a:rPr sz="750" spc="10" dirty="0">
                <a:latin typeface="Courier New"/>
                <a:cs typeface="Courier New"/>
              </a:rPr>
              <a:t>) { password = </a:t>
            </a:r>
            <a:r>
              <a:rPr sz="750" spc="10" dirty="0">
                <a:solidFill>
                  <a:srgbClr val="1F9060"/>
                </a:solidFill>
                <a:latin typeface="Courier New"/>
                <a:cs typeface="Courier New"/>
              </a:rPr>
              <a:t>""</a:t>
            </a:r>
            <a:r>
              <a:rPr sz="750" spc="10" dirty="0">
                <a:latin typeface="Courier New"/>
                <a:cs typeface="Courier New"/>
              </a:rPr>
              <a:t>;</a:t>
            </a:r>
            <a:r>
              <a:rPr sz="750" spc="-30" dirty="0">
                <a:latin typeface="Courier New"/>
                <a:cs typeface="Courier New"/>
              </a:rPr>
              <a:t> </a:t>
            </a:r>
            <a:r>
              <a:rPr sz="750" spc="10" dirty="0">
                <a:latin typeface="Courier New"/>
                <a:cs typeface="Courier New"/>
              </a:rPr>
              <a:t>}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60"/>
              </a:lnSpc>
            </a:pPr>
            <a:r>
              <a:rPr sz="750" spc="10" dirty="0">
                <a:solidFill>
                  <a:srgbClr val="CC0066"/>
                </a:solidFill>
                <a:latin typeface="Courier New"/>
                <a:cs typeface="Courier New"/>
              </a:rPr>
              <a:t>if </a:t>
            </a:r>
            <a:r>
              <a:rPr sz="750" spc="10" dirty="0">
                <a:latin typeface="Courier New"/>
                <a:cs typeface="Courier New"/>
              </a:rPr>
              <a:t>(driver != </a:t>
            </a:r>
            <a:r>
              <a:rPr sz="750" spc="10" dirty="0">
                <a:solidFill>
                  <a:srgbClr val="66FF18"/>
                </a:solidFill>
                <a:latin typeface="Courier New"/>
                <a:cs typeface="Courier New"/>
              </a:rPr>
              <a:t>null</a:t>
            </a:r>
            <a:r>
              <a:rPr sz="750" spc="10" dirty="0">
                <a:latin typeface="Courier New"/>
                <a:cs typeface="Courier New"/>
              </a:rPr>
              <a:t>) { Class.forName(driver);</a:t>
            </a:r>
            <a:r>
              <a:rPr sz="750" spc="-5" dirty="0">
                <a:latin typeface="Courier New"/>
                <a:cs typeface="Courier New"/>
              </a:rPr>
              <a:t> </a:t>
            </a:r>
            <a:r>
              <a:rPr sz="750" spc="10" dirty="0">
                <a:latin typeface="Courier New"/>
                <a:cs typeface="Courier New"/>
              </a:rPr>
              <a:t>}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589750" y="748031"/>
            <a:ext cx="120444" cy="41403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82219" y="748031"/>
            <a:ext cx="127975" cy="31542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4964" y="812887"/>
            <a:ext cx="5502910" cy="60325"/>
          </a:xfrm>
          <a:custGeom>
            <a:avLst/>
            <a:gdLst/>
            <a:ahLst/>
            <a:cxnLst/>
            <a:rect l="l" t="t" r="r" b="b"/>
            <a:pathLst>
              <a:path w="5502910" h="60325">
                <a:moveTo>
                  <a:pt x="0" y="0"/>
                </a:moveTo>
                <a:lnTo>
                  <a:pt x="5502449" y="0"/>
                </a:lnTo>
                <a:lnTo>
                  <a:pt x="5502449" y="60218"/>
                </a:lnTo>
                <a:lnTo>
                  <a:pt x="0" y="60218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2264" y="248790"/>
            <a:ext cx="4946015" cy="527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070"/>
              </a:lnSpc>
            </a:pPr>
            <a:r>
              <a:rPr spc="85" dirty="0">
                <a:hlinkClick r:id="rId2"/>
              </a:rPr>
              <a:t>section_3/</a:t>
            </a:r>
            <a:r>
              <a:rPr spc="85" dirty="0">
                <a:solidFill>
                  <a:srgbClr val="000080"/>
                </a:solidFill>
                <a:hlinkClick r:id="rId2"/>
              </a:rPr>
              <a:t>database.properties </a:t>
            </a:r>
            <a:r>
              <a:rPr spc="65" dirty="0">
                <a:solidFill>
                  <a:srgbClr val="000080"/>
                </a:solidFill>
                <a:hlinkClick r:id="rId2"/>
              </a:rPr>
              <a:t>(for</a:t>
            </a:r>
            <a:r>
              <a:rPr spc="45" dirty="0">
                <a:solidFill>
                  <a:srgbClr val="000080"/>
                </a:solidFill>
                <a:hlinkClick r:id="rId2"/>
              </a:rPr>
              <a:t> </a:t>
            </a:r>
            <a:r>
              <a:rPr spc="105" dirty="0">
                <a:solidFill>
                  <a:srgbClr val="000080"/>
                </a:solidFill>
                <a:hlinkClick r:id="rId2"/>
              </a:rPr>
              <a:t>Apache  </a:t>
            </a:r>
            <a:r>
              <a:rPr spc="100" dirty="0">
                <a:solidFill>
                  <a:srgbClr val="000080"/>
                </a:solidFill>
                <a:hlinkClick r:id="rId2"/>
              </a:rPr>
              <a:t>Derby)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2518" y="1066806"/>
            <a:ext cx="3842385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94"/>
              </a:lnSpc>
            </a:pPr>
            <a:r>
              <a:rPr sz="750" spc="10" dirty="0">
                <a:latin typeface="Courier New"/>
                <a:cs typeface="Courier New"/>
              </a:rPr>
              <a:t>jdbc.url=jdbc:derby:BigJavaDB;create=true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0"/>
              </a:lnSpc>
            </a:pPr>
            <a:r>
              <a:rPr sz="750" spc="10" dirty="0">
                <a:latin typeface="Courier New"/>
                <a:cs typeface="Courier New"/>
              </a:rPr>
              <a:t># With other databases, you may need to add entries such as</a:t>
            </a:r>
            <a:r>
              <a:rPr sz="750" spc="30" dirty="0">
                <a:latin typeface="Courier New"/>
                <a:cs typeface="Courier New"/>
              </a:rPr>
              <a:t> </a:t>
            </a:r>
            <a:r>
              <a:rPr sz="750" spc="10" dirty="0">
                <a:latin typeface="Courier New"/>
                <a:cs typeface="Courier New"/>
              </a:rPr>
              <a:t>these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0"/>
              </a:lnSpc>
            </a:pPr>
            <a:r>
              <a:rPr sz="750" spc="10" dirty="0">
                <a:latin typeface="Courier New"/>
                <a:cs typeface="Courier New"/>
              </a:rPr>
              <a:t>#</a:t>
            </a:r>
            <a:r>
              <a:rPr sz="750" spc="-45" dirty="0">
                <a:latin typeface="Courier New"/>
                <a:cs typeface="Courier New"/>
              </a:rPr>
              <a:t> </a:t>
            </a:r>
            <a:r>
              <a:rPr sz="750" spc="10" dirty="0">
                <a:latin typeface="Courier New"/>
                <a:cs typeface="Courier New"/>
              </a:rPr>
              <a:t>jdbc.username=admin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0"/>
              </a:lnSpc>
            </a:pPr>
            <a:r>
              <a:rPr sz="750" spc="10" dirty="0">
                <a:latin typeface="Courier New"/>
                <a:cs typeface="Courier New"/>
              </a:rPr>
              <a:t>#</a:t>
            </a:r>
            <a:r>
              <a:rPr sz="750" spc="-45" dirty="0">
                <a:latin typeface="Courier New"/>
                <a:cs typeface="Courier New"/>
              </a:rPr>
              <a:t> </a:t>
            </a:r>
            <a:r>
              <a:rPr sz="750" spc="10" dirty="0">
                <a:latin typeface="Courier New"/>
                <a:cs typeface="Courier New"/>
              </a:rPr>
              <a:t>jdbc.password=secret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4"/>
              </a:lnSpc>
            </a:pPr>
            <a:r>
              <a:rPr sz="750" spc="10" dirty="0">
                <a:latin typeface="Courier New"/>
                <a:cs typeface="Courier New"/>
              </a:rPr>
              <a:t>#</a:t>
            </a:r>
            <a:r>
              <a:rPr sz="750" spc="20" dirty="0">
                <a:latin typeface="Courier New"/>
                <a:cs typeface="Courier New"/>
              </a:rPr>
              <a:t> </a:t>
            </a:r>
            <a:r>
              <a:rPr sz="750" spc="10" dirty="0">
                <a:latin typeface="Courier New"/>
                <a:cs typeface="Courier New"/>
              </a:rPr>
              <a:t>jdbc.driver=org.apache.derby.jdbc.EmbeddedDriver</a:t>
            </a:r>
            <a:endParaRPr sz="750">
              <a:latin typeface="Courier New"/>
              <a:cs typeface="Courier New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4964" y="548761"/>
            <a:ext cx="5502910" cy="60325"/>
          </a:xfrm>
          <a:custGeom>
            <a:avLst/>
            <a:gdLst/>
            <a:ahLst/>
            <a:cxnLst/>
            <a:rect l="l" t="t" r="r" b="b"/>
            <a:pathLst>
              <a:path w="5502910" h="60325">
                <a:moveTo>
                  <a:pt x="0" y="0"/>
                </a:moveTo>
                <a:lnTo>
                  <a:pt x="5502449" y="0"/>
                </a:lnTo>
                <a:lnTo>
                  <a:pt x="5502449" y="60218"/>
                </a:lnTo>
                <a:lnTo>
                  <a:pt x="0" y="60218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10" dirty="0"/>
              <a:t>Check</a:t>
            </a:r>
            <a:r>
              <a:rPr spc="-75" dirty="0"/>
              <a:t> </a:t>
            </a:r>
            <a:r>
              <a:rPr spc="25" dirty="0"/>
              <a:t>24.5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2264" y="710150"/>
            <a:ext cx="5873750" cy="951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After installing a database system, how can you test that it is properly</a:t>
            </a:r>
            <a:r>
              <a:rPr sz="1100" spc="8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installed?</a:t>
            </a:r>
          </a:p>
          <a:p>
            <a:pPr marL="265430" marR="5080">
              <a:lnSpc>
                <a:spcPct val="117800"/>
              </a:lnSpc>
              <a:spcBef>
                <a:spcPts val="509"/>
              </a:spcBef>
            </a:pPr>
            <a:r>
              <a:rPr sz="1300" b="1" spc="15" dirty="0">
                <a:latin typeface="Arial"/>
                <a:cs typeface="Arial"/>
              </a:rPr>
              <a:t>Answer: </a:t>
            </a:r>
            <a:r>
              <a:rPr sz="1300" spc="10" dirty="0">
                <a:latin typeface="Arial"/>
                <a:cs typeface="Arial"/>
              </a:rPr>
              <a:t>Connect to the database with </a:t>
            </a:r>
            <a:r>
              <a:rPr sz="1300" spc="15" dirty="0">
                <a:latin typeface="Arial"/>
                <a:cs typeface="Arial"/>
              </a:rPr>
              <a:t>a </a:t>
            </a:r>
            <a:r>
              <a:rPr sz="1300" spc="10" dirty="0">
                <a:latin typeface="Arial"/>
                <a:cs typeface="Arial"/>
              </a:rPr>
              <a:t>program that lets you execute  </a:t>
            </a:r>
            <a:r>
              <a:rPr sz="1300" spc="15" dirty="0">
                <a:latin typeface="Arial"/>
                <a:cs typeface="Arial"/>
              </a:rPr>
              <a:t>SQL </a:t>
            </a:r>
            <a:r>
              <a:rPr sz="1300" spc="10" dirty="0">
                <a:latin typeface="Arial"/>
                <a:cs typeface="Arial"/>
              </a:rPr>
              <a:t>instructions. Try creating </a:t>
            </a:r>
            <a:r>
              <a:rPr sz="1300" spc="15" dirty="0">
                <a:latin typeface="Arial"/>
                <a:cs typeface="Arial"/>
              </a:rPr>
              <a:t>a </a:t>
            </a:r>
            <a:r>
              <a:rPr sz="1300" spc="10" dirty="0">
                <a:latin typeface="Arial"/>
                <a:cs typeface="Arial"/>
              </a:rPr>
              <a:t>small database table, adding </a:t>
            </a:r>
            <a:r>
              <a:rPr sz="1300" spc="15" dirty="0">
                <a:latin typeface="Arial"/>
                <a:cs typeface="Arial"/>
              </a:rPr>
              <a:t>a </a:t>
            </a:r>
            <a:r>
              <a:rPr sz="1300" spc="10" dirty="0">
                <a:latin typeface="Arial"/>
                <a:cs typeface="Arial"/>
              </a:rPr>
              <a:t>record, </a:t>
            </a:r>
            <a:r>
              <a:rPr sz="1300" spc="15" dirty="0">
                <a:latin typeface="Arial"/>
                <a:cs typeface="Arial"/>
              </a:rPr>
              <a:t>and  </a:t>
            </a:r>
            <a:r>
              <a:rPr sz="1300" spc="10" dirty="0">
                <a:latin typeface="Arial"/>
                <a:cs typeface="Arial"/>
              </a:rPr>
              <a:t>selecting </a:t>
            </a:r>
            <a:r>
              <a:rPr sz="1300" spc="5" dirty="0">
                <a:latin typeface="Arial"/>
                <a:cs typeface="Arial"/>
              </a:rPr>
              <a:t>all </a:t>
            </a:r>
            <a:r>
              <a:rPr sz="1300" spc="10" dirty="0">
                <a:latin typeface="Arial"/>
                <a:cs typeface="Arial"/>
              </a:rPr>
              <a:t>records. </a:t>
            </a:r>
            <a:r>
              <a:rPr sz="1300" spc="15" dirty="0">
                <a:latin typeface="Arial"/>
                <a:cs typeface="Arial"/>
              </a:rPr>
              <a:t>Then </a:t>
            </a:r>
            <a:r>
              <a:rPr sz="1300" spc="10" dirty="0">
                <a:latin typeface="Arial"/>
                <a:cs typeface="Arial"/>
              </a:rPr>
              <a:t>drop the table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again.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4964" y="572544"/>
            <a:ext cx="5502910" cy="60325"/>
          </a:xfrm>
          <a:custGeom>
            <a:avLst/>
            <a:gdLst/>
            <a:ahLst/>
            <a:cxnLst/>
            <a:rect l="l" t="t" r="r" b="b"/>
            <a:pathLst>
              <a:path w="5502910" h="60325">
                <a:moveTo>
                  <a:pt x="0" y="0"/>
                </a:moveTo>
                <a:lnTo>
                  <a:pt x="5502449" y="0"/>
                </a:lnTo>
                <a:lnTo>
                  <a:pt x="5502449" y="60218"/>
                </a:lnTo>
                <a:lnTo>
                  <a:pt x="0" y="60218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0346" y="869872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10346" y="1140854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0346" y="1419364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0346" y="1690346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92264" y="259966"/>
            <a:ext cx="4093210" cy="1530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b="1" spc="130" dirty="0">
                <a:latin typeface="Trebuchet MS"/>
                <a:cs typeface="Trebuchet MS"/>
              </a:rPr>
              <a:t>SQL</a:t>
            </a:r>
            <a:endParaRPr sz="17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>
              <a:latin typeface="Times New Roman"/>
              <a:cs typeface="Times New Roman"/>
            </a:endParaRPr>
          </a:p>
          <a:p>
            <a:pPr marL="265430">
              <a:lnSpc>
                <a:spcPct val="100000"/>
              </a:lnSpc>
            </a:pPr>
            <a:r>
              <a:rPr sz="1300" spc="10" dirty="0">
                <a:latin typeface="Arial"/>
                <a:cs typeface="Arial"/>
              </a:rPr>
              <a:t>Structured </a:t>
            </a:r>
            <a:r>
              <a:rPr sz="1300" spc="15" dirty="0">
                <a:latin typeface="Arial"/>
                <a:cs typeface="Arial"/>
              </a:rPr>
              <a:t>Query Language</a:t>
            </a:r>
            <a:r>
              <a:rPr sz="1300" spc="-60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(SQL):</a:t>
            </a:r>
            <a:endParaRPr sz="1300">
              <a:latin typeface="Arial"/>
              <a:cs typeface="Arial"/>
            </a:endParaRPr>
          </a:p>
          <a:p>
            <a:pPr marL="265430">
              <a:lnSpc>
                <a:spcPct val="100000"/>
              </a:lnSpc>
              <a:spcBef>
                <a:spcPts val="570"/>
              </a:spcBef>
            </a:pPr>
            <a:r>
              <a:rPr sz="1300" spc="15" dirty="0">
                <a:latin typeface="Arial"/>
                <a:cs typeface="Arial"/>
              </a:rPr>
              <a:t>Command </a:t>
            </a:r>
            <a:r>
              <a:rPr sz="1300" spc="10" dirty="0">
                <a:latin typeface="Arial"/>
                <a:cs typeface="Arial"/>
              </a:rPr>
              <a:t>language for interacting with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databases.</a:t>
            </a:r>
            <a:endParaRPr sz="1300">
              <a:latin typeface="Arial"/>
              <a:cs typeface="Arial"/>
            </a:endParaRPr>
          </a:p>
          <a:p>
            <a:pPr marL="265430" marR="5080">
              <a:lnSpc>
                <a:spcPct val="136800"/>
              </a:lnSpc>
              <a:spcBef>
                <a:spcPts val="55"/>
              </a:spcBef>
            </a:pPr>
            <a:r>
              <a:rPr sz="1300" spc="15" dirty="0">
                <a:latin typeface="Arial"/>
                <a:cs typeface="Arial"/>
              </a:rPr>
              <a:t>Most </a:t>
            </a:r>
            <a:r>
              <a:rPr sz="1300" spc="10" dirty="0">
                <a:latin typeface="Arial"/>
                <a:cs typeface="Arial"/>
              </a:rPr>
              <a:t>relational databases follow the </a:t>
            </a:r>
            <a:r>
              <a:rPr sz="1300" spc="15" dirty="0">
                <a:latin typeface="Arial"/>
                <a:cs typeface="Arial"/>
              </a:rPr>
              <a:t>SQL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standard.  Not case</a:t>
            </a:r>
            <a:r>
              <a:rPr sz="1300" spc="-55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sensitive:</a:t>
            </a:r>
            <a:endParaRPr sz="13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2510" y="1855947"/>
            <a:ext cx="5389880" cy="172483"/>
          </a:xfrm>
          <a:prstGeom prst="rect">
            <a:avLst/>
          </a:prstGeom>
          <a:ln w="7527">
            <a:solidFill>
              <a:srgbClr val="CCCCCC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385"/>
              </a:spcBef>
            </a:pPr>
            <a:r>
              <a:rPr sz="800" spc="-5" dirty="0">
                <a:latin typeface="Courier" charset="0"/>
                <a:cs typeface="Courier" charset="0"/>
              </a:rPr>
              <a:t>"create table" = "CREATE</a:t>
            </a:r>
            <a:r>
              <a:rPr sz="800" spc="-30" dirty="0">
                <a:latin typeface="Courier" charset="0"/>
                <a:cs typeface="Courier" charset="0"/>
              </a:rPr>
              <a:t> </a:t>
            </a:r>
            <a:r>
              <a:rPr sz="800" spc="-5" dirty="0">
                <a:latin typeface="Courier" charset="0"/>
                <a:cs typeface="Courier" charset="0"/>
              </a:rPr>
              <a:t>TABLE"</a:t>
            </a:r>
            <a:endParaRPr sz="800" dirty="0">
              <a:latin typeface="Courier" charset="0"/>
              <a:cs typeface="Courier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10346" y="2262420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45134" y="2110982"/>
            <a:ext cx="5489575" cy="485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800"/>
              </a:lnSpc>
            </a:pPr>
            <a:r>
              <a:rPr sz="1300" spc="20" dirty="0">
                <a:latin typeface="Arial"/>
                <a:cs typeface="Arial"/>
              </a:rPr>
              <a:t>We </a:t>
            </a:r>
            <a:r>
              <a:rPr sz="1300" spc="5" dirty="0">
                <a:latin typeface="Arial"/>
                <a:cs typeface="Arial"/>
              </a:rPr>
              <a:t>will </a:t>
            </a:r>
            <a:r>
              <a:rPr sz="1300" spc="10" dirty="0">
                <a:latin typeface="Arial"/>
                <a:cs typeface="Arial"/>
              </a:rPr>
              <a:t>use uppercase letters for </a:t>
            </a:r>
            <a:r>
              <a:rPr sz="1300" spc="15" dirty="0">
                <a:latin typeface="Arial"/>
                <a:cs typeface="Arial"/>
              </a:rPr>
              <a:t>SQL </a:t>
            </a:r>
            <a:r>
              <a:rPr sz="1300" spc="10" dirty="0">
                <a:latin typeface="Arial"/>
                <a:cs typeface="Arial"/>
              </a:rPr>
              <a:t>keywords </a:t>
            </a:r>
            <a:r>
              <a:rPr sz="1300" spc="15" dirty="0">
                <a:latin typeface="Arial"/>
                <a:cs typeface="Arial"/>
              </a:rPr>
              <a:t>and </a:t>
            </a:r>
            <a:r>
              <a:rPr sz="1300" spc="10" dirty="0">
                <a:latin typeface="Arial"/>
                <a:cs typeface="Arial"/>
              </a:rPr>
              <a:t>mixed case for table  </a:t>
            </a:r>
            <a:r>
              <a:rPr sz="1300" spc="15" dirty="0">
                <a:latin typeface="Arial"/>
                <a:cs typeface="Arial"/>
              </a:rPr>
              <a:t>and </a:t>
            </a:r>
            <a:r>
              <a:rPr sz="1300" spc="10" dirty="0">
                <a:latin typeface="Arial"/>
                <a:cs typeface="Arial"/>
              </a:rPr>
              <a:t>column</a:t>
            </a:r>
            <a:r>
              <a:rPr sz="1300" spc="-75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names.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4964" y="547791"/>
            <a:ext cx="5502910" cy="60325"/>
          </a:xfrm>
          <a:custGeom>
            <a:avLst/>
            <a:gdLst/>
            <a:ahLst/>
            <a:cxnLst/>
            <a:rect l="l" t="t" r="r" b="b"/>
            <a:pathLst>
              <a:path w="5502910" h="60325">
                <a:moveTo>
                  <a:pt x="0" y="0"/>
                </a:moveTo>
                <a:lnTo>
                  <a:pt x="5502449" y="0"/>
                </a:lnTo>
                <a:lnTo>
                  <a:pt x="5502449" y="60218"/>
                </a:lnTo>
                <a:lnTo>
                  <a:pt x="0" y="60218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10" dirty="0"/>
              <a:t>Check</a:t>
            </a:r>
            <a:r>
              <a:rPr spc="-75" dirty="0"/>
              <a:t> </a:t>
            </a:r>
            <a:r>
              <a:rPr spc="25" dirty="0"/>
              <a:t>24.6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2264" y="716800"/>
            <a:ext cx="559308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300"/>
              </a:lnSpc>
            </a:pPr>
            <a:r>
              <a:rPr sz="1100" dirty="0">
                <a:latin typeface="Arial"/>
                <a:cs typeface="Arial"/>
              </a:rPr>
              <a:t>You are starting a Java database program to use the Apache Derby database and get the  following error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message: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1528" y="1097283"/>
            <a:ext cx="5931535" cy="220445"/>
          </a:xfrm>
          <a:prstGeom prst="rect">
            <a:avLst/>
          </a:prstGeom>
          <a:ln w="7527">
            <a:solidFill>
              <a:srgbClr val="CCCCCC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43180" marR="3098800">
              <a:lnSpc>
                <a:spcPct val="142700"/>
              </a:lnSpc>
              <a:spcBef>
                <a:spcPts val="175"/>
              </a:spcBef>
            </a:pPr>
            <a:r>
              <a:rPr sz="450" spc="5" dirty="0">
                <a:latin typeface="Courier" charset="0"/>
                <a:cs typeface="Courier" charset="0"/>
              </a:rPr>
              <a:t>Exception in thread "main" java.sql.SQLException: No suitable driver found for  jdbc:derby:BigJavaDB;create=true</a:t>
            </a:r>
            <a:endParaRPr sz="45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2264" y="1416746"/>
            <a:ext cx="5610860" cy="718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What is the most likely cause of this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error?</a:t>
            </a:r>
          </a:p>
          <a:p>
            <a:pPr marL="265430" marR="5080">
              <a:lnSpc>
                <a:spcPct val="117800"/>
              </a:lnSpc>
              <a:spcBef>
                <a:spcPts val="509"/>
              </a:spcBef>
            </a:pPr>
            <a:r>
              <a:rPr sz="1300" b="1" spc="15" dirty="0">
                <a:latin typeface="Arial"/>
                <a:cs typeface="Arial"/>
              </a:rPr>
              <a:t>Answer: </a:t>
            </a:r>
            <a:r>
              <a:rPr sz="1300" spc="15" dirty="0">
                <a:latin typeface="Arial"/>
                <a:cs typeface="Arial"/>
              </a:rPr>
              <a:t>You </a:t>
            </a:r>
            <a:r>
              <a:rPr sz="1300" spc="10" dirty="0">
                <a:latin typeface="Arial"/>
                <a:cs typeface="Arial"/>
              </a:rPr>
              <a:t>didn’t set the class path correctly. </a:t>
            </a:r>
            <a:r>
              <a:rPr sz="1300" spc="15" dirty="0">
                <a:latin typeface="Arial"/>
                <a:cs typeface="Arial"/>
              </a:rPr>
              <a:t>The JAR </a:t>
            </a:r>
            <a:r>
              <a:rPr sz="1300" spc="5" dirty="0">
                <a:latin typeface="Arial"/>
                <a:cs typeface="Arial"/>
              </a:rPr>
              <a:t>file</a:t>
            </a:r>
            <a:r>
              <a:rPr sz="1300" spc="-50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containing  the </a:t>
            </a:r>
            <a:r>
              <a:rPr sz="1300" spc="15" dirty="0">
                <a:latin typeface="Arial"/>
                <a:cs typeface="Arial"/>
              </a:rPr>
              <a:t>JDBC </a:t>
            </a:r>
            <a:r>
              <a:rPr sz="1300" spc="10" dirty="0">
                <a:latin typeface="Arial"/>
                <a:cs typeface="Arial"/>
              </a:rPr>
              <a:t>driver </a:t>
            </a:r>
            <a:r>
              <a:rPr sz="1300" spc="15" dirty="0">
                <a:latin typeface="Arial"/>
                <a:cs typeface="Arial"/>
              </a:rPr>
              <a:t>must be on </a:t>
            </a:r>
            <a:r>
              <a:rPr sz="1300" spc="10" dirty="0">
                <a:latin typeface="Arial"/>
                <a:cs typeface="Arial"/>
              </a:rPr>
              <a:t>the class</a:t>
            </a:r>
            <a:r>
              <a:rPr sz="1300" spc="-90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path.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30" dirty="0"/>
              <a:t>Database </a:t>
            </a:r>
            <a:r>
              <a:rPr spc="145" dirty="0"/>
              <a:t>Programming </a:t>
            </a:r>
            <a:r>
              <a:rPr spc="90" dirty="0"/>
              <a:t>in</a:t>
            </a:r>
            <a:r>
              <a:rPr spc="-225" dirty="0"/>
              <a:t> </a:t>
            </a:r>
            <a:r>
              <a:rPr spc="35" dirty="0"/>
              <a:t>Java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0443" y="650022"/>
            <a:ext cx="4431665" cy="9707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9200"/>
              </a:lnSpc>
            </a:pPr>
            <a:r>
              <a:rPr sz="1100" dirty="0">
                <a:latin typeface="Arial"/>
                <a:cs typeface="Arial"/>
              </a:rPr>
              <a:t>Use a </a:t>
            </a:r>
            <a:r>
              <a:rPr sz="1100" dirty="0">
                <a:latin typeface="Courier" charset="0"/>
                <a:cs typeface="Courier" charset="0"/>
              </a:rPr>
              <a:t>Connection</a:t>
            </a:r>
            <a:r>
              <a:rPr sz="1100" spc="-295" dirty="0">
                <a:latin typeface="Courier" charset="0"/>
                <a:cs typeface="Courier" charset="0"/>
              </a:rPr>
              <a:t> </a:t>
            </a:r>
            <a:r>
              <a:rPr sz="1100" dirty="0">
                <a:latin typeface="Arial"/>
                <a:cs typeface="Arial"/>
              </a:rPr>
              <a:t>object to access a database from a Java program.  First, the database driver must be loaded.</a:t>
            </a:r>
          </a:p>
          <a:p>
            <a:pPr marL="12700" marR="1003300">
              <a:lnSpc>
                <a:spcPts val="1900"/>
              </a:lnSpc>
              <a:spcBef>
                <a:spcPts val="95"/>
              </a:spcBef>
            </a:pPr>
            <a:r>
              <a:rPr sz="1100" dirty="0">
                <a:latin typeface="Arial"/>
                <a:cs typeface="Arial"/>
              </a:rPr>
              <a:t>Automatic with Java 6 + fully JDBC4 compatible driver.  Otherwise, use this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code: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1528" y="1645805"/>
            <a:ext cx="5931535" cy="241733"/>
          </a:xfrm>
          <a:prstGeom prst="rect">
            <a:avLst/>
          </a:prstGeom>
          <a:ln w="7527">
            <a:solidFill>
              <a:srgbClr val="CCCCCC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43180" marR="3992879">
              <a:lnSpc>
                <a:spcPct val="100000"/>
              </a:lnSpc>
              <a:spcBef>
                <a:spcPts val="325"/>
              </a:spcBef>
            </a:pPr>
            <a:r>
              <a:rPr sz="650" spc="5" dirty="0">
                <a:latin typeface="Courier" charset="0"/>
                <a:cs typeface="Courier" charset="0"/>
              </a:rPr>
              <a:t>String driver = ...;  Class.forName(driver); // Load</a:t>
            </a:r>
            <a:r>
              <a:rPr sz="650" spc="15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driver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0443" y="2002904"/>
            <a:ext cx="306197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Next, ask the </a:t>
            </a:r>
            <a:r>
              <a:rPr sz="1100" dirty="0">
                <a:latin typeface="Courier" charset="0"/>
                <a:cs typeface="Courier" charset="0"/>
              </a:rPr>
              <a:t>DriverManager</a:t>
            </a:r>
            <a:r>
              <a:rPr sz="1100" spc="-345" dirty="0">
                <a:latin typeface="Courier" charset="0"/>
                <a:cs typeface="Courier" charset="0"/>
              </a:rPr>
              <a:t> </a:t>
            </a:r>
            <a:r>
              <a:rPr sz="1100" dirty="0">
                <a:latin typeface="Arial"/>
                <a:cs typeface="Arial"/>
              </a:rPr>
              <a:t>for a connection: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91528" y="2225406"/>
            <a:ext cx="5931535" cy="546945"/>
          </a:xfrm>
          <a:prstGeom prst="rect">
            <a:avLst/>
          </a:prstGeom>
          <a:ln w="7527">
            <a:solidFill>
              <a:srgbClr val="CCCCCC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43180" marR="4754880">
              <a:lnSpc>
                <a:spcPct val="100000"/>
              </a:lnSpc>
              <a:spcBef>
                <a:spcPts val="325"/>
              </a:spcBef>
            </a:pPr>
            <a:r>
              <a:rPr sz="650" spc="5" dirty="0">
                <a:latin typeface="Courier" charset="0"/>
                <a:cs typeface="Courier" charset="0"/>
              </a:rPr>
              <a:t>String url = ...;  String username = ...;  String password =</a:t>
            </a:r>
            <a:r>
              <a:rPr sz="650" spc="-35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...;</a:t>
            </a:r>
            <a:endParaRPr sz="650" dirty="0">
              <a:latin typeface="Courier" charset="0"/>
              <a:cs typeface="Courier" charset="0"/>
            </a:endParaRPr>
          </a:p>
          <a:p>
            <a:pPr marL="195580" marR="3332479" indent="-152400">
              <a:lnSpc>
                <a:spcPts val="770"/>
              </a:lnSpc>
              <a:spcBef>
                <a:spcPts val="25"/>
              </a:spcBef>
            </a:pPr>
            <a:r>
              <a:rPr sz="650" spc="5" dirty="0">
                <a:latin typeface="Courier" charset="0"/>
                <a:cs typeface="Courier" charset="0"/>
              </a:rPr>
              <a:t>Connection conn = DriverManager.getConnection(url,  username,</a:t>
            </a:r>
            <a:r>
              <a:rPr sz="650" spc="-35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password);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0443" y="2795284"/>
            <a:ext cx="3843654" cy="4991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3700"/>
              </a:lnSpc>
            </a:pPr>
            <a:r>
              <a:rPr sz="1100" dirty="0">
                <a:latin typeface="Arial"/>
                <a:cs typeface="Arial"/>
              </a:rPr>
              <a:t>When finished with database commands, close the database.  Use the </a:t>
            </a:r>
            <a:r>
              <a:rPr sz="1100" dirty="0">
                <a:latin typeface="Courier" charset="0"/>
                <a:cs typeface="Courier" charset="0"/>
              </a:rPr>
              <a:t>try</a:t>
            </a:r>
            <a:r>
              <a:rPr sz="1100" dirty="0">
                <a:latin typeface="Arial"/>
                <a:cs typeface="Arial"/>
              </a:rPr>
              <a:t>-with-resources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statement: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91528" y="3339445"/>
            <a:ext cx="5931535" cy="452047"/>
          </a:xfrm>
          <a:prstGeom prst="rect">
            <a:avLst/>
          </a:prstGeom>
          <a:ln w="7527">
            <a:solidFill>
              <a:srgbClr val="CCCCCC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43180">
              <a:lnSpc>
                <a:spcPts val="775"/>
              </a:lnSpc>
              <a:spcBef>
                <a:spcPts val="325"/>
              </a:spcBef>
            </a:pPr>
            <a:r>
              <a:rPr sz="650" spc="5" dirty="0">
                <a:latin typeface="Courier" charset="0"/>
                <a:cs typeface="Courier" charset="0"/>
              </a:rPr>
              <a:t>try (Connection conn = . .</a:t>
            </a:r>
            <a:r>
              <a:rPr sz="650" spc="-20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.)</a:t>
            </a:r>
            <a:endParaRPr sz="650" dirty="0">
              <a:latin typeface="Courier" charset="0"/>
              <a:cs typeface="Courier" charset="0"/>
            </a:endParaRPr>
          </a:p>
          <a:p>
            <a:pPr marL="43180">
              <a:lnSpc>
                <a:spcPts val="770"/>
              </a:lnSpc>
            </a:pPr>
            <a:r>
              <a:rPr sz="650" spc="5" dirty="0">
                <a:latin typeface="Courier" charset="0"/>
                <a:cs typeface="Courier" charset="0"/>
              </a:rPr>
              <a:t>{</a:t>
            </a:r>
            <a:endParaRPr sz="650" dirty="0">
              <a:latin typeface="Courier" charset="0"/>
              <a:cs typeface="Courier" charset="0"/>
            </a:endParaRPr>
          </a:p>
          <a:p>
            <a:pPr marL="195580">
              <a:lnSpc>
                <a:spcPts val="770"/>
              </a:lnSpc>
            </a:pPr>
            <a:r>
              <a:rPr sz="650" spc="5" dirty="0">
                <a:latin typeface="Comic Sans MS"/>
                <a:cs typeface="Comic Sans MS"/>
              </a:rPr>
              <a:t>Work with</a:t>
            </a:r>
            <a:r>
              <a:rPr sz="650" spc="135" dirty="0">
                <a:latin typeface="Comic Sans MS"/>
                <a:cs typeface="Comic Sans MS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conn.</a:t>
            </a:r>
            <a:endParaRPr sz="650" dirty="0">
              <a:latin typeface="Courier" charset="0"/>
              <a:cs typeface="Courier" charset="0"/>
            </a:endParaRPr>
          </a:p>
          <a:p>
            <a:pPr marL="43180">
              <a:lnSpc>
                <a:spcPts val="775"/>
              </a:lnSpc>
            </a:pPr>
            <a:r>
              <a:rPr sz="650" spc="5" dirty="0">
                <a:latin typeface="Courier" charset="0"/>
                <a:cs typeface="Courier" charset="0"/>
              </a:rPr>
              <a:t>}</a:t>
            </a:r>
            <a:endParaRPr sz="6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4" dirty="0"/>
              <a:t>Connecting </a:t>
            </a:r>
            <a:r>
              <a:rPr spc="80" dirty="0"/>
              <a:t>to </a:t>
            </a:r>
            <a:r>
              <a:rPr spc="55" dirty="0"/>
              <a:t>the</a:t>
            </a:r>
            <a:r>
              <a:rPr spc="-145" dirty="0"/>
              <a:t> </a:t>
            </a:r>
            <a:r>
              <a:rPr spc="130" dirty="0"/>
              <a:t>Database</a:t>
            </a:r>
          </a:p>
        </p:txBody>
      </p:sp>
      <p:sp>
        <p:nvSpPr>
          <p:cNvPr id="3" name="object 3"/>
          <p:cNvSpPr/>
          <p:nvPr/>
        </p:nvSpPr>
        <p:spPr>
          <a:xfrm>
            <a:off x="710346" y="844448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10346" y="1122958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0346" y="1408995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5134" y="647837"/>
            <a:ext cx="5352415" cy="1095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29259">
              <a:lnSpc>
                <a:spcPct val="140600"/>
              </a:lnSpc>
            </a:pPr>
            <a:r>
              <a:rPr sz="1300" spc="10" dirty="0">
                <a:latin typeface="Arial"/>
                <a:cs typeface="Arial"/>
              </a:rPr>
              <a:t>Decouple connection </a:t>
            </a:r>
            <a:r>
              <a:rPr sz="1300" spc="15" dirty="0">
                <a:latin typeface="Arial"/>
                <a:cs typeface="Arial"/>
              </a:rPr>
              <a:t>management </a:t>
            </a:r>
            <a:r>
              <a:rPr sz="1300" spc="10" dirty="0">
                <a:latin typeface="Arial"/>
                <a:cs typeface="Arial"/>
              </a:rPr>
              <a:t>from the other database code.  </a:t>
            </a:r>
            <a:r>
              <a:rPr sz="1300" spc="20" dirty="0">
                <a:latin typeface="Arial"/>
                <a:cs typeface="Arial"/>
              </a:rPr>
              <a:t>We </a:t>
            </a:r>
            <a:r>
              <a:rPr sz="1300" spc="10" dirty="0">
                <a:latin typeface="Arial"/>
                <a:cs typeface="Arial"/>
              </a:rPr>
              <a:t>supply </a:t>
            </a:r>
            <a:r>
              <a:rPr sz="1300" spc="15" dirty="0">
                <a:latin typeface="Arial"/>
                <a:cs typeface="Arial"/>
              </a:rPr>
              <a:t>a </a:t>
            </a:r>
            <a:r>
              <a:rPr sz="1300" spc="15" dirty="0">
                <a:latin typeface="Courier" charset="0"/>
                <a:cs typeface="Courier" charset="0"/>
              </a:rPr>
              <a:t>SimpleDataSource</a:t>
            </a:r>
            <a:r>
              <a:rPr sz="1300" spc="-505" dirty="0">
                <a:latin typeface="Courier" charset="0"/>
                <a:cs typeface="Courier" charset="0"/>
              </a:rPr>
              <a:t> </a:t>
            </a:r>
            <a:r>
              <a:rPr sz="1300" spc="10" dirty="0">
                <a:latin typeface="Arial"/>
                <a:cs typeface="Arial"/>
              </a:rPr>
              <a:t>class to </a:t>
            </a:r>
            <a:r>
              <a:rPr sz="1300" spc="15" dirty="0">
                <a:latin typeface="Arial"/>
                <a:cs typeface="Arial"/>
              </a:rPr>
              <a:t>do </a:t>
            </a:r>
            <a:r>
              <a:rPr sz="1300" spc="10" dirty="0">
                <a:latin typeface="Arial"/>
                <a:cs typeface="Arial"/>
              </a:rPr>
              <a:t>this.</a:t>
            </a:r>
            <a:endParaRPr sz="1300" dirty="0">
              <a:latin typeface="Arial"/>
              <a:cs typeface="Arial"/>
            </a:endParaRPr>
          </a:p>
          <a:p>
            <a:pPr marL="12700" marR="5080">
              <a:lnSpc>
                <a:spcPct val="117800"/>
              </a:lnSpc>
              <a:spcBef>
                <a:spcPts val="414"/>
              </a:spcBef>
            </a:pPr>
            <a:r>
              <a:rPr sz="1300" spc="10" dirty="0">
                <a:latin typeface="Arial"/>
                <a:cs typeface="Arial"/>
              </a:rPr>
              <a:t>Call </a:t>
            </a:r>
            <a:r>
              <a:rPr sz="1300" spc="5" dirty="0">
                <a:latin typeface="Arial"/>
                <a:cs typeface="Arial"/>
              </a:rPr>
              <a:t>its </a:t>
            </a:r>
            <a:r>
              <a:rPr sz="1300" spc="10" dirty="0">
                <a:latin typeface="Arial"/>
                <a:cs typeface="Arial"/>
              </a:rPr>
              <a:t>static </a:t>
            </a:r>
            <a:r>
              <a:rPr sz="1300" spc="15" dirty="0">
                <a:latin typeface="Courier" charset="0"/>
                <a:cs typeface="Courier" charset="0"/>
              </a:rPr>
              <a:t>init</a:t>
            </a:r>
            <a:r>
              <a:rPr sz="1300" spc="-440" dirty="0">
                <a:latin typeface="Courier" charset="0"/>
                <a:cs typeface="Courier" charset="0"/>
              </a:rPr>
              <a:t> </a:t>
            </a:r>
            <a:r>
              <a:rPr sz="1300" spc="15" dirty="0">
                <a:latin typeface="Arial"/>
                <a:cs typeface="Arial"/>
              </a:rPr>
              <a:t>method </a:t>
            </a:r>
            <a:r>
              <a:rPr sz="1300" spc="10" dirty="0">
                <a:latin typeface="Arial"/>
                <a:cs typeface="Arial"/>
              </a:rPr>
              <a:t>with the </a:t>
            </a:r>
            <a:r>
              <a:rPr sz="1300" spc="15" dirty="0">
                <a:latin typeface="Arial"/>
                <a:cs typeface="Arial"/>
              </a:rPr>
              <a:t>name </a:t>
            </a:r>
            <a:r>
              <a:rPr sz="1300" spc="10" dirty="0">
                <a:latin typeface="Arial"/>
                <a:cs typeface="Arial"/>
              </a:rPr>
              <a:t>of the database configuration  </a:t>
            </a:r>
            <a:r>
              <a:rPr sz="1300" spc="5" dirty="0">
                <a:latin typeface="Arial"/>
                <a:cs typeface="Arial"/>
              </a:rPr>
              <a:t>file: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2510" y="1804178"/>
            <a:ext cx="5389880" cy="168636"/>
          </a:xfrm>
          <a:prstGeom prst="rect">
            <a:avLst/>
          </a:prstGeom>
          <a:ln w="7527">
            <a:solidFill>
              <a:srgbClr val="CCCCCC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355"/>
              </a:spcBef>
            </a:pPr>
            <a:r>
              <a:rPr sz="800" spc="-5" dirty="0">
                <a:latin typeface="Courier" charset="0"/>
                <a:cs typeface="Courier" charset="0"/>
              </a:rPr>
              <a:t>SimpleDataSource.init("database.properties");</a:t>
            </a:r>
            <a:endParaRPr sz="800" dirty="0">
              <a:latin typeface="Courier" charset="0"/>
              <a:cs typeface="Courier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10346" y="2214415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45134" y="2098240"/>
            <a:ext cx="4364990" cy="21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Arial"/>
                <a:cs typeface="Arial"/>
              </a:rPr>
              <a:t>Configuration </a:t>
            </a:r>
            <a:r>
              <a:rPr sz="1300" spc="5" dirty="0">
                <a:latin typeface="Arial"/>
                <a:cs typeface="Arial"/>
              </a:rPr>
              <a:t>file </a:t>
            </a:r>
            <a:r>
              <a:rPr sz="1300" spc="10" dirty="0">
                <a:latin typeface="Arial"/>
                <a:cs typeface="Arial"/>
              </a:rPr>
              <a:t>is </a:t>
            </a:r>
            <a:r>
              <a:rPr sz="1300" spc="15" dirty="0">
                <a:latin typeface="Arial"/>
                <a:cs typeface="Arial"/>
              </a:rPr>
              <a:t>a </a:t>
            </a:r>
            <a:r>
              <a:rPr sz="1300" spc="10" dirty="0">
                <a:latin typeface="Arial"/>
                <a:cs typeface="Arial"/>
              </a:rPr>
              <a:t>text </a:t>
            </a:r>
            <a:r>
              <a:rPr sz="1300" spc="5" dirty="0">
                <a:latin typeface="Arial"/>
                <a:cs typeface="Arial"/>
              </a:rPr>
              <a:t>file </a:t>
            </a:r>
            <a:r>
              <a:rPr sz="1300" spc="10" dirty="0">
                <a:latin typeface="Arial"/>
                <a:cs typeface="Arial"/>
              </a:rPr>
              <a:t>that </a:t>
            </a:r>
            <a:r>
              <a:rPr sz="1300" spc="15" dirty="0">
                <a:latin typeface="Arial"/>
                <a:cs typeface="Arial"/>
              </a:rPr>
              <a:t>may </a:t>
            </a:r>
            <a:r>
              <a:rPr sz="1300" spc="10" dirty="0">
                <a:latin typeface="Arial"/>
                <a:cs typeface="Arial"/>
              </a:rPr>
              <a:t>contain these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lines: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62510" y="2376252"/>
            <a:ext cx="5389880" cy="563616"/>
          </a:xfrm>
          <a:prstGeom prst="rect">
            <a:avLst/>
          </a:prstGeom>
          <a:ln w="7527">
            <a:solidFill>
              <a:srgbClr val="CCCCCC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50800" marR="4286885">
              <a:lnSpc>
                <a:spcPts val="950"/>
              </a:lnSpc>
              <a:spcBef>
                <a:spcPts val="395"/>
              </a:spcBef>
            </a:pPr>
            <a:r>
              <a:rPr sz="800" spc="-5" dirty="0">
                <a:latin typeface="Courier" charset="0"/>
                <a:cs typeface="Courier" charset="0"/>
              </a:rPr>
              <a:t>jdbc.driver=...  jdbc.url=...  jdbc.username=...  jdbc.password=...</a:t>
            </a:r>
            <a:endParaRPr sz="8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4" dirty="0"/>
              <a:t>Connecting </a:t>
            </a:r>
            <a:r>
              <a:rPr spc="80" dirty="0"/>
              <a:t>to </a:t>
            </a:r>
            <a:r>
              <a:rPr spc="55" dirty="0"/>
              <a:t>the</a:t>
            </a:r>
            <a:r>
              <a:rPr spc="-145" dirty="0"/>
              <a:t> </a:t>
            </a:r>
            <a:r>
              <a:rPr spc="130" dirty="0"/>
              <a:t>Database</a:t>
            </a:r>
          </a:p>
        </p:txBody>
      </p:sp>
      <p:sp>
        <p:nvSpPr>
          <p:cNvPr id="3" name="object 3"/>
          <p:cNvSpPr/>
          <p:nvPr/>
        </p:nvSpPr>
        <p:spPr>
          <a:xfrm>
            <a:off x="710346" y="851005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10346" y="1129515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5134" y="734830"/>
            <a:ext cx="5328285" cy="728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5" dirty="0">
                <a:latin typeface="Courier" charset="0"/>
                <a:cs typeface="Courier" charset="0"/>
              </a:rPr>
              <a:t>init</a:t>
            </a:r>
            <a:r>
              <a:rPr sz="1300" spc="-415" dirty="0">
                <a:latin typeface="Courier" charset="0"/>
                <a:cs typeface="Courier" charset="0"/>
              </a:rPr>
              <a:t> </a:t>
            </a:r>
            <a:r>
              <a:rPr sz="1300" spc="15" dirty="0">
                <a:latin typeface="Arial"/>
                <a:cs typeface="Arial"/>
              </a:rPr>
              <a:t>method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uses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the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spc="15" dirty="0">
                <a:latin typeface="Courier" charset="0"/>
                <a:cs typeface="Courier" charset="0"/>
              </a:rPr>
              <a:t>Properties</a:t>
            </a:r>
            <a:r>
              <a:rPr sz="1300" spc="-420" dirty="0">
                <a:latin typeface="Courier" charset="0"/>
                <a:cs typeface="Courier" charset="0"/>
              </a:rPr>
              <a:t> </a:t>
            </a:r>
            <a:r>
              <a:rPr sz="1300" spc="10" dirty="0">
                <a:latin typeface="Arial"/>
                <a:cs typeface="Arial"/>
              </a:rPr>
              <a:t>class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to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read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the</a:t>
            </a:r>
            <a:r>
              <a:rPr sz="1300" spc="5" dirty="0">
                <a:latin typeface="Arial"/>
                <a:cs typeface="Arial"/>
              </a:rPr>
              <a:t> file.</a:t>
            </a:r>
            <a:endParaRPr sz="1300" dirty="0">
              <a:latin typeface="Arial"/>
              <a:cs typeface="Arial"/>
            </a:endParaRPr>
          </a:p>
          <a:p>
            <a:pPr marL="12700" marR="5080">
              <a:lnSpc>
                <a:spcPct val="117800"/>
              </a:lnSpc>
              <a:spcBef>
                <a:spcPts val="355"/>
              </a:spcBef>
            </a:pPr>
            <a:r>
              <a:rPr sz="1300" spc="15" dirty="0">
                <a:latin typeface="Courier" charset="0"/>
                <a:cs typeface="Courier" charset="0"/>
              </a:rPr>
              <a:t>Properties</a:t>
            </a:r>
            <a:r>
              <a:rPr sz="1300" spc="-420" dirty="0">
                <a:latin typeface="Courier" charset="0"/>
                <a:cs typeface="Courier" charset="0"/>
              </a:rPr>
              <a:t> </a:t>
            </a:r>
            <a:r>
              <a:rPr sz="1300" spc="10" dirty="0">
                <a:latin typeface="Arial"/>
                <a:cs typeface="Arial"/>
              </a:rPr>
              <a:t>class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has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a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spc="15" dirty="0">
                <a:latin typeface="Courier" charset="0"/>
                <a:cs typeface="Courier" charset="0"/>
              </a:rPr>
              <a:t>load</a:t>
            </a:r>
            <a:r>
              <a:rPr sz="1300" spc="-415" dirty="0">
                <a:latin typeface="Courier" charset="0"/>
                <a:cs typeface="Courier" charset="0"/>
              </a:rPr>
              <a:t> </a:t>
            </a:r>
            <a:r>
              <a:rPr sz="1300" spc="15" dirty="0">
                <a:latin typeface="Arial"/>
                <a:cs typeface="Arial"/>
              </a:rPr>
              <a:t>method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to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read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a</a:t>
            </a:r>
            <a:r>
              <a:rPr sz="1300" spc="5" dirty="0">
                <a:latin typeface="Arial"/>
                <a:cs typeface="Arial"/>
              </a:rPr>
              <a:t> file </a:t>
            </a:r>
            <a:r>
              <a:rPr sz="1300" spc="10" dirty="0">
                <a:latin typeface="Arial"/>
                <a:cs typeface="Arial"/>
              </a:rPr>
              <a:t>of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key/value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pairs  from </a:t>
            </a:r>
            <a:r>
              <a:rPr sz="1300" spc="15" dirty="0">
                <a:latin typeface="Arial"/>
                <a:cs typeface="Arial"/>
              </a:rPr>
              <a:t>a</a:t>
            </a:r>
            <a:r>
              <a:rPr sz="1300" spc="-65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stream: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2510" y="1532225"/>
            <a:ext cx="5389880" cy="435376"/>
          </a:xfrm>
          <a:prstGeom prst="rect">
            <a:avLst/>
          </a:prstGeom>
          <a:ln w="7527">
            <a:solidFill>
              <a:srgbClr val="CCCCCC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50800" marR="2214245">
              <a:lnSpc>
                <a:spcPts val="950"/>
              </a:lnSpc>
              <a:spcBef>
                <a:spcPts val="395"/>
              </a:spcBef>
            </a:pPr>
            <a:r>
              <a:rPr sz="800" spc="-5" dirty="0">
                <a:latin typeface="Courier" charset="0"/>
                <a:cs typeface="Courier" charset="0"/>
              </a:rPr>
              <a:t>Properties props = new Properties();  FileInputStream in = new FileInputStream(fileName);  props.load(in);</a:t>
            </a:r>
            <a:endParaRPr sz="80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10346" y="2183336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5134" y="2067161"/>
            <a:ext cx="452628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5" dirty="0">
                <a:latin typeface="Arial"/>
                <a:cs typeface="Arial"/>
              </a:rPr>
              <a:t>The </a:t>
            </a:r>
            <a:r>
              <a:rPr sz="1300" spc="15" dirty="0">
                <a:latin typeface="Courier" charset="0"/>
                <a:cs typeface="Courier" charset="0"/>
              </a:rPr>
              <a:t>getProperty</a:t>
            </a:r>
            <a:r>
              <a:rPr sz="1300" spc="-484" dirty="0">
                <a:latin typeface="Courier" charset="0"/>
                <a:cs typeface="Courier" charset="0"/>
              </a:rPr>
              <a:t> </a:t>
            </a:r>
            <a:r>
              <a:rPr sz="1300" spc="15" dirty="0">
                <a:latin typeface="Arial"/>
                <a:cs typeface="Arial"/>
              </a:rPr>
              <a:t>method </a:t>
            </a:r>
            <a:r>
              <a:rPr sz="1300" spc="10" dirty="0">
                <a:latin typeface="Arial"/>
                <a:cs typeface="Arial"/>
              </a:rPr>
              <a:t>returns the value of </a:t>
            </a:r>
            <a:r>
              <a:rPr sz="1300" spc="15" dirty="0">
                <a:latin typeface="Arial"/>
                <a:cs typeface="Arial"/>
              </a:rPr>
              <a:t>a </a:t>
            </a:r>
            <a:r>
              <a:rPr sz="1300" spc="10" dirty="0">
                <a:latin typeface="Arial"/>
                <a:cs typeface="Arial"/>
              </a:rPr>
              <a:t>given key: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62510" y="2352700"/>
            <a:ext cx="5389880" cy="168636"/>
          </a:xfrm>
          <a:prstGeom prst="rect">
            <a:avLst/>
          </a:prstGeom>
          <a:ln w="7527">
            <a:solidFill>
              <a:srgbClr val="CCCCCC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355"/>
              </a:spcBef>
            </a:pPr>
            <a:r>
              <a:rPr sz="800" spc="-5" dirty="0">
                <a:latin typeface="Courier" charset="0"/>
                <a:cs typeface="Courier" charset="0"/>
              </a:rPr>
              <a:t>String driver =</a:t>
            </a:r>
            <a:r>
              <a:rPr sz="800" spc="30" dirty="0">
                <a:latin typeface="Courier" charset="0"/>
                <a:cs typeface="Courier" charset="0"/>
              </a:rPr>
              <a:t> </a:t>
            </a:r>
            <a:r>
              <a:rPr sz="800" spc="-5" dirty="0">
                <a:latin typeface="Courier" charset="0"/>
                <a:cs typeface="Courier" charset="0"/>
              </a:rPr>
              <a:t>props.getProperty("jdbc.driver");</a:t>
            </a:r>
            <a:endParaRPr sz="800" dirty="0">
              <a:latin typeface="Courier" charset="0"/>
              <a:cs typeface="Courier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10346" y="2755410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45134" y="2639235"/>
            <a:ext cx="2903220" cy="21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5" dirty="0">
                <a:latin typeface="Arial"/>
                <a:cs typeface="Arial"/>
              </a:rPr>
              <a:t>Now when </a:t>
            </a:r>
            <a:r>
              <a:rPr sz="1300" spc="10" dirty="0">
                <a:latin typeface="Arial"/>
                <a:cs typeface="Arial"/>
              </a:rPr>
              <a:t>you </a:t>
            </a:r>
            <a:r>
              <a:rPr sz="1300" spc="15" dirty="0">
                <a:latin typeface="Arial"/>
                <a:cs typeface="Arial"/>
              </a:rPr>
              <a:t>need a </a:t>
            </a:r>
            <a:r>
              <a:rPr sz="1300" spc="10" dirty="0">
                <a:latin typeface="Arial"/>
                <a:cs typeface="Arial"/>
              </a:rPr>
              <a:t>connection</a:t>
            </a:r>
            <a:r>
              <a:rPr sz="1300" spc="-50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call:</a:t>
            </a:r>
            <a:endParaRPr sz="13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62510" y="2924774"/>
            <a:ext cx="5389880" cy="519020"/>
          </a:xfrm>
          <a:prstGeom prst="rect">
            <a:avLst/>
          </a:prstGeom>
          <a:ln w="7527">
            <a:solidFill>
              <a:srgbClr val="CCCCCC"/>
            </a:solidFill>
          </a:ln>
        </p:spPr>
        <p:txBody>
          <a:bodyPr vert="horz" wrap="square" lIns="0" tIns="34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7"/>
              </a:spcBef>
            </a:pPr>
            <a:endParaRPr sz="400" dirty="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sz="550" dirty="0">
                <a:latin typeface="Courier" charset="0"/>
                <a:cs typeface="Courier" charset="0"/>
              </a:rPr>
              <a:t>try (Connection conn =</a:t>
            </a:r>
            <a:r>
              <a:rPr sz="550" spc="120" dirty="0">
                <a:latin typeface="Courier" charset="0"/>
                <a:cs typeface="Courier" charset="0"/>
              </a:rPr>
              <a:t> </a:t>
            </a:r>
            <a:r>
              <a:rPr sz="550" dirty="0">
                <a:latin typeface="Courier" charset="0"/>
                <a:cs typeface="Courier" charset="0"/>
              </a:rPr>
              <a:t>SimpleDataSource.getConnection())</a:t>
            </a:r>
          </a:p>
          <a:p>
            <a:pPr marL="50800">
              <a:lnSpc>
                <a:spcPct val="100000"/>
              </a:lnSpc>
              <a:spcBef>
                <a:spcPts val="285"/>
              </a:spcBef>
            </a:pPr>
            <a:r>
              <a:rPr sz="550" dirty="0">
                <a:latin typeface="Courier" charset="0"/>
                <a:cs typeface="Courier" charset="0"/>
              </a:rPr>
              <a:t>{</a:t>
            </a:r>
          </a:p>
          <a:p>
            <a:pPr marL="178435">
              <a:lnSpc>
                <a:spcPct val="100000"/>
              </a:lnSpc>
              <a:spcBef>
                <a:spcPts val="285"/>
              </a:spcBef>
            </a:pPr>
            <a:r>
              <a:rPr sz="550" dirty="0">
                <a:latin typeface="Comic Sans MS"/>
                <a:cs typeface="Comic Sans MS"/>
              </a:rPr>
              <a:t>Work with</a:t>
            </a:r>
            <a:r>
              <a:rPr sz="550" spc="120" dirty="0">
                <a:latin typeface="Comic Sans MS"/>
                <a:cs typeface="Comic Sans MS"/>
              </a:rPr>
              <a:t> </a:t>
            </a:r>
            <a:r>
              <a:rPr sz="550" dirty="0">
                <a:latin typeface="Courier" charset="0"/>
                <a:cs typeface="Courier" charset="0"/>
              </a:rPr>
              <a:t>conn.</a:t>
            </a:r>
          </a:p>
          <a:p>
            <a:pPr marL="50800">
              <a:lnSpc>
                <a:spcPct val="100000"/>
              </a:lnSpc>
              <a:spcBef>
                <a:spcPts val="285"/>
              </a:spcBef>
            </a:pPr>
            <a:r>
              <a:rPr sz="550" dirty="0">
                <a:latin typeface="Courier" charset="0"/>
                <a:cs typeface="Courier" charset="0"/>
              </a:rPr>
              <a:t>}</a:t>
            </a:r>
          </a:p>
        </p:txBody>
      </p:sp>
    </p:spTree>
  </p:cSld>
  <p:clrMapOvr>
    <a:masterClrMapping/>
  </p:clrMapOvr>
  <p:transition spd="slow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/>
              <a:t>Executing </a:t>
            </a:r>
            <a:r>
              <a:rPr spc="130" dirty="0"/>
              <a:t>SQL</a:t>
            </a:r>
            <a:r>
              <a:rPr spc="-35" dirty="0"/>
              <a:t> </a:t>
            </a:r>
            <a:r>
              <a:rPr spc="90" dirty="0"/>
              <a:t>Statements</a:t>
            </a:r>
          </a:p>
        </p:txBody>
      </p:sp>
      <p:sp>
        <p:nvSpPr>
          <p:cNvPr id="3" name="object 3"/>
          <p:cNvSpPr/>
          <p:nvPr/>
        </p:nvSpPr>
        <p:spPr>
          <a:xfrm>
            <a:off x="710346" y="851305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45134" y="735130"/>
            <a:ext cx="3726815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5" dirty="0">
                <a:latin typeface="Courier" charset="0"/>
                <a:cs typeface="Courier" charset="0"/>
              </a:rPr>
              <a:t>Connection</a:t>
            </a:r>
            <a:r>
              <a:rPr sz="1300" spc="-425" dirty="0">
                <a:latin typeface="Courier" charset="0"/>
                <a:cs typeface="Courier" charset="0"/>
              </a:rPr>
              <a:t> </a:t>
            </a:r>
            <a:r>
              <a:rPr sz="1300" spc="10" dirty="0">
                <a:latin typeface="Arial"/>
                <a:cs typeface="Arial"/>
              </a:rPr>
              <a:t>object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creates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15" dirty="0">
                <a:latin typeface="Courier" charset="0"/>
                <a:cs typeface="Courier" charset="0"/>
              </a:rPr>
              <a:t>Statement</a:t>
            </a:r>
            <a:r>
              <a:rPr sz="1300" spc="-420" dirty="0">
                <a:latin typeface="Courier" charset="0"/>
                <a:cs typeface="Courier" charset="0"/>
              </a:rPr>
              <a:t> </a:t>
            </a:r>
            <a:r>
              <a:rPr sz="1300" spc="10" dirty="0">
                <a:latin typeface="Arial"/>
                <a:cs typeface="Arial"/>
              </a:rPr>
              <a:t>objects: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2510" y="1013142"/>
            <a:ext cx="5389880" cy="149687"/>
          </a:xfrm>
          <a:prstGeom prst="rect">
            <a:avLst/>
          </a:prstGeom>
          <a:ln w="7527">
            <a:solidFill>
              <a:srgbClr val="CCCCCC"/>
            </a:solidFill>
          </a:ln>
        </p:spPr>
        <p:txBody>
          <a:bodyPr vert="horz" wrap="square" lIns="0" tIns="345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7"/>
              </a:spcBef>
            </a:pPr>
            <a:endParaRPr sz="400" dirty="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sz="550" dirty="0">
                <a:latin typeface="Courier" charset="0"/>
                <a:cs typeface="Courier" charset="0"/>
              </a:rPr>
              <a:t>Statement stat =</a:t>
            </a:r>
            <a:r>
              <a:rPr sz="550" spc="55" dirty="0">
                <a:latin typeface="Courier" charset="0"/>
                <a:cs typeface="Courier" charset="0"/>
              </a:rPr>
              <a:t> </a:t>
            </a:r>
            <a:r>
              <a:rPr sz="550" dirty="0">
                <a:latin typeface="Courier" charset="0"/>
                <a:cs typeface="Courier" charset="0"/>
              </a:rPr>
              <a:t>conn.createStatement();</a:t>
            </a:r>
          </a:p>
        </p:txBody>
      </p:sp>
      <p:sp>
        <p:nvSpPr>
          <p:cNvPr id="6" name="object 6"/>
          <p:cNvSpPr/>
          <p:nvPr/>
        </p:nvSpPr>
        <p:spPr>
          <a:xfrm>
            <a:off x="710346" y="1423379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45134" y="1307204"/>
            <a:ext cx="5287645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5" dirty="0">
                <a:latin typeface="Courier" charset="0"/>
                <a:cs typeface="Courier" charset="0"/>
              </a:rPr>
              <a:t>execute</a:t>
            </a:r>
            <a:r>
              <a:rPr sz="1300" spc="-415" dirty="0">
                <a:latin typeface="Courier" charset="0"/>
                <a:cs typeface="Courier" charset="0"/>
              </a:rPr>
              <a:t> </a:t>
            </a:r>
            <a:r>
              <a:rPr sz="1300" spc="15" dirty="0">
                <a:latin typeface="Arial"/>
                <a:cs typeface="Arial"/>
              </a:rPr>
              <a:t>method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of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the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spc="15" dirty="0">
                <a:latin typeface="Courier" charset="0"/>
                <a:cs typeface="Courier" charset="0"/>
              </a:rPr>
              <a:t>Statement</a:t>
            </a:r>
            <a:r>
              <a:rPr sz="1300" spc="-415" dirty="0">
                <a:latin typeface="Courier" charset="0"/>
                <a:cs typeface="Courier" charset="0"/>
              </a:rPr>
              <a:t> </a:t>
            </a:r>
            <a:r>
              <a:rPr sz="1300" spc="10" dirty="0">
                <a:latin typeface="Arial"/>
                <a:cs typeface="Arial"/>
              </a:rPr>
              <a:t>class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executes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a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SQL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statement: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2510" y="1592743"/>
            <a:ext cx="5389880" cy="268792"/>
          </a:xfrm>
          <a:prstGeom prst="rect">
            <a:avLst/>
          </a:prstGeom>
          <a:ln w="7527">
            <a:solidFill>
              <a:srgbClr val="CCCCCC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50800" marR="3063875">
              <a:lnSpc>
                <a:spcPct val="143700"/>
              </a:lnSpc>
              <a:spcBef>
                <a:spcPts val="195"/>
              </a:spcBef>
            </a:pPr>
            <a:r>
              <a:rPr sz="550" dirty="0">
                <a:latin typeface="Courier" charset="0"/>
                <a:cs typeface="Courier" charset="0"/>
              </a:rPr>
              <a:t>stat.execute("CREATE TABLE Test (Name VARCHAR(20))");  stat.execute("INSERT INTO Test VALUES</a:t>
            </a:r>
            <a:r>
              <a:rPr sz="550" spc="95" dirty="0">
                <a:latin typeface="Courier" charset="0"/>
                <a:cs typeface="Courier" charset="0"/>
              </a:rPr>
              <a:t> </a:t>
            </a:r>
            <a:r>
              <a:rPr sz="550" dirty="0">
                <a:latin typeface="Courier" charset="0"/>
                <a:cs typeface="Courier" charset="0"/>
              </a:rPr>
              <a:t>('Romeo')");</a:t>
            </a:r>
          </a:p>
        </p:txBody>
      </p:sp>
      <p:sp>
        <p:nvSpPr>
          <p:cNvPr id="9" name="object 9"/>
          <p:cNvSpPr/>
          <p:nvPr/>
        </p:nvSpPr>
        <p:spPr>
          <a:xfrm>
            <a:off x="710346" y="2123417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45134" y="2007242"/>
            <a:ext cx="534543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5" dirty="0">
                <a:latin typeface="Arial"/>
                <a:cs typeface="Arial"/>
              </a:rPr>
              <a:t>Use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spc="15" dirty="0">
                <a:latin typeface="Courier" charset="0"/>
                <a:cs typeface="Courier" charset="0"/>
              </a:rPr>
              <a:t>executeQuery</a:t>
            </a:r>
            <a:r>
              <a:rPr sz="1300" spc="-415" dirty="0">
                <a:latin typeface="Courier" charset="0"/>
                <a:cs typeface="Courier" charset="0"/>
              </a:rPr>
              <a:t> </a:t>
            </a:r>
            <a:r>
              <a:rPr sz="1300" spc="15" dirty="0">
                <a:latin typeface="Arial"/>
                <a:cs typeface="Arial"/>
              </a:rPr>
              <a:t>method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of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the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spc="15" dirty="0">
                <a:latin typeface="Courier" charset="0"/>
                <a:cs typeface="Courier" charset="0"/>
              </a:rPr>
              <a:t>Statement</a:t>
            </a:r>
            <a:r>
              <a:rPr sz="1300" spc="-415" dirty="0">
                <a:latin typeface="Courier" charset="0"/>
                <a:cs typeface="Courier" charset="0"/>
              </a:rPr>
              <a:t> </a:t>
            </a:r>
            <a:r>
              <a:rPr sz="1300" spc="10" dirty="0">
                <a:latin typeface="Arial"/>
                <a:cs typeface="Arial"/>
              </a:rPr>
              <a:t>class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to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issue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a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query: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62510" y="2292781"/>
            <a:ext cx="5389880" cy="268792"/>
          </a:xfrm>
          <a:prstGeom prst="rect">
            <a:avLst/>
          </a:prstGeom>
          <a:ln w="7527">
            <a:solidFill>
              <a:srgbClr val="CCCCCC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50800" marR="3447415">
              <a:lnSpc>
                <a:spcPct val="143700"/>
              </a:lnSpc>
              <a:spcBef>
                <a:spcPts val="195"/>
              </a:spcBef>
            </a:pPr>
            <a:r>
              <a:rPr sz="550" dirty="0">
                <a:latin typeface="Courier" charset="0"/>
                <a:cs typeface="Courier" charset="0"/>
              </a:rPr>
              <a:t>String query = "SELECT * FROM Test";  ResultSet result =</a:t>
            </a:r>
            <a:r>
              <a:rPr sz="550" spc="75" dirty="0">
                <a:latin typeface="Courier" charset="0"/>
                <a:cs typeface="Courier" charset="0"/>
              </a:rPr>
              <a:t> </a:t>
            </a:r>
            <a:r>
              <a:rPr sz="550" dirty="0">
                <a:latin typeface="Courier" charset="0"/>
                <a:cs typeface="Courier" charset="0"/>
              </a:rPr>
              <a:t>stat.executeQuery(query);</a:t>
            </a:r>
          </a:p>
        </p:txBody>
      </p:sp>
      <p:sp>
        <p:nvSpPr>
          <p:cNvPr id="12" name="object 12"/>
          <p:cNvSpPr/>
          <p:nvPr/>
        </p:nvSpPr>
        <p:spPr>
          <a:xfrm>
            <a:off x="710346" y="2823455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45134" y="2707280"/>
            <a:ext cx="4351655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Arial"/>
                <a:cs typeface="Arial"/>
              </a:rPr>
              <a:t>Result of </a:t>
            </a:r>
            <a:r>
              <a:rPr sz="1300" spc="15" dirty="0">
                <a:latin typeface="Arial"/>
                <a:cs typeface="Arial"/>
              </a:rPr>
              <a:t>a SQL </a:t>
            </a:r>
            <a:r>
              <a:rPr sz="1300" spc="10" dirty="0">
                <a:latin typeface="Arial"/>
                <a:cs typeface="Arial"/>
              </a:rPr>
              <a:t>query is returned in </a:t>
            </a:r>
            <a:r>
              <a:rPr sz="1300" spc="15" dirty="0">
                <a:latin typeface="Arial"/>
                <a:cs typeface="Arial"/>
              </a:rPr>
              <a:t>a </a:t>
            </a:r>
            <a:r>
              <a:rPr sz="1300" spc="15" dirty="0">
                <a:latin typeface="Courier" charset="0"/>
                <a:cs typeface="Courier" charset="0"/>
              </a:rPr>
              <a:t>ResultSet</a:t>
            </a:r>
            <a:r>
              <a:rPr sz="1300" spc="-475" dirty="0">
                <a:latin typeface="Courier" charset="0"/>
                <a:cs typeface="Courier" charset="0"/>
              </a:rPr>
              <a:t> </a:t>
            </a:r>
            <a:r>
              <a:rPr sz="1300" spc="10" dirty="0">
                <a:latin typeface="Arial"/>
                <a:cs typeface="Arial"/>
              </a:rPr>
              <a:t>object.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/>
              <a:t>Executing </a:t>
            </a:r>
            <a:r>
              <a:rPr spc="130" dirty="0"/>
              <a:t>SQL</a:t>
            </a:r>
            <a:r>
              <a:rPr spc="-35" dirty="0"/>
              <a:t> </a:t>
            </a:r>
            <a:r>
              <a:rPr spc="90" dirty="0"/>
              <a:t>Statements</a:t>
            </a:r>
          </a:p>
        </p:txBody>
      </p:sp>
      <p:sp>
        <p:nvSpPr>
          <p:cNvPr id="3" name="object 3"/>
          <p:cNvSpPr/>
          <p:nvPr/>
        </p:nvSpPr>
        <p:spPr>
          <a:xfrm>
            <a:off x="710346" y="850335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10346" y="1354663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5134" y="734160"/>
            <a:ext cx="5597525" cy="721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5" dirty="0">
                <a:latin typeface="Arial"/>
                <a:cs typeface="Arial"/>
              </a:rPr>
              <a:t>Use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15" dirty="0">
                <a:latin typeface="Courier" charset="0"/>
                <a:cs typeface="Courier" charset="0"/>
              </a:rPr>
              <a:t>executeUpdate</a:t>
            </a:r>
            <a:r>
              <a:rPr sz="1300" spc="-415" dirty="0">
                <a:latin typeface="Courier" charset="0"/>
                <a:cs typeface="Courier" charset="0"/>
              </a:rPr>
              <a:t> </a:t>
            </a:r>
            <a:r>
              <a:rPr sz="1300" spc="15" dirty="0">
                <a:latin typeface="Arial"/>
                <a:cs typeface="Arial"/>
              </a:rPr>
              <a:t>method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of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15" dirty="0">
                <a:latin typeface="Courier" charset="0"/>
                <a:cs typeface="Courier" charset="0"/>
              </a:rPr>
              <a:t>Statement</a:t>
            </a:r>
            <a:r>
              <a:rPr sz="1300" spc="-415" dirty="0">
                <a:latin typeface="Courier" charset="0"/>
                <a:cs typeface="Courier" charset="0"/>
              </a:rPr>
              <a:t> </a:t>
            </a:r>
            <a:r>
              <a:rPr sz="1300" spc="10" dirty="0">
                <a:latin typeface="Arial"/>
                <a:cs typeface="Arial"/>
              </a:rPr>
              <a:t>class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to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execute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an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15" dirty="0">
                <a:latin typeface="Courier" charset="0"/>
                <a:cs typeface="Courier" charset="0"/>
              </a:rPr>
              <a:t>UPDATE</a:t>
            </a:r>
            <a:endParaRPr sz="130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300" spc="10" dirty="0">
                <a:latin typeface="Arial"/>
                <a:cs typeface="Arial"/>
              </a:rPr>
              <a:t>statement.</a:t>
            </a:r>
            <a:endParaRPr sz="1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1300" spc="15" dirty="0">
                <a:latin typeface="Arial"/>
                <a:cs typeface="Arial"/>
              </a:rPr>
              <a:t>Method </a:t>
            </a:r>
            <a:r>
              <a:rPr sz="1300" spc="10" dirty="0">
                <a:latin typeface="Arial"/>
                <a:cs typeface="Arial"/>
              </a:rPr>
              <a:t>returns the </a:t>
            </a:r>
            <a:r>
              <a:rPr sz="1300" spc="15" dirty="0">
                <a:latin typeface="Arial"/>
                <a:cs typeface="Arial"/>
              </a:rPr>
              <a:t>number </a:t>
            </a:r>
            <a:r>
              <a:rPr sz="1300" spc="10" dirty="0">
                <a:latin typeface="Arial"/>
                <a:cs typeface="Arial"/>
              </a:rPr>
              <a:t>of rows</a:t>
            </a:r>
            <a:r>
              <a:rPr sz="1300" spc="-65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effected: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2510" y="1524027"/>
            <a:ext cx="5389880" cy="558486"/>
          </a:xfrm>
          <a:prstGeom prst="rect">
            <a:avLst/>
          </a:prstGeom>
          <a:ln w="7527">
            <a:solidFill>
              <a:srgbClr val="CCCCCC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50800">
              <a:lnSpc>
                <a:spcPts val="955"/>
              </a:lnSpc>
              <a:spcBef>
                <a:spcPts val="355"/>
              </a:spcBef>
            </a:pPr>
            <a:r>
              <a:rPr sz="800" spc="-5" dirty="0">
                <a:latin typeface="Courier" charset="0"/>
                <a:cs typeface="Courier" charset="0"/>
              </a:rPr>
              <a:t>String command = "UPDATE</a:t>
            </a:r>
            <a:r>
              <a:rPr sz="800" spc="-20" dirty="0">
                <a:latin typeface="Courier" charset="0"/>
                <a:cs typeface="Courier" charset="0"/>
              </a:rPr>
              <a:t> </a:t>
            </a:r>
            <a:r>
              <a:rPr sz="800" spc="-5" dirty="0">
                <a:latin typeface="Courier" charset="0"/>
                <a:cs typeface="Courier" charset="0"/>
              </a:rPr>
              <a:t>LineItem"</a:t>
            </a:r>
            <a:endParaRPr sz="800" dirty="0">
              <a:latin typeface="Courier" charset="0"/>
              <a:cs typeface="Courier" charset="0"/>
            </a:endParaRPr>
          </a:p>
          <a:p>
            <a:pPr marL="233045">
              <a:lnSpc>
                <a:spcPts val="950"/>
              </a:lnSpc>
            </a:pPr>
            <a:r>
              <a:rPr sz="800" spc="-5" dirty="0">
                <a:latin typeface="Courier" charset="0"/>
                <a:cs typeface="Courier" charset="0"/>
              </a:rPr>
              <a:t>+ " SET Quantity = Quantity +</a:t>
            </a:r>
            <a:r>
              <a:rPr sz="800" spc="-35" dirty="0">
                <a:latin typeface="Courier" charset="0"/>
                <a:cs typeface="Courier" charset="0"/>
              </a:rPr>
              <a:t> </a:t>
            </a:r>
            <a:r>
              <a:rPr sz="800" spc="-5" dirty="0">
                <a:latin typeface="Courier" charset="0"/>
                <a:cs typeface="Courier" charset="0"/>
              </a:rPr>
              <a:t>1"</a:t>
            </a:r>
            <a:endParaRPr sz="800" dirty="0">
              <a:latin typeface="Courier" charset="0"/>
              <a:cs typeface="Courier" charset="0"/>
            </a:endParaRPr>
          </a:p>
          <a:p>
            <a:pPr marL="50800" marR="2884805" indent="182880">
              <a:lnSpc>
                <a:spcPts val="950"/>
              </a:lnSpc>
              <a:spcBef>
                <a:spcPts val="35"/>
              </a:spcBef>
            </a:pPr>
            <a:r>
              <a:rPr sz="800" spc="-5" dirty="0">
                <a:latin typeface="Courier" charset="0"/>
                <a:cs typeface="Courier" charset="0"/>
              </a:rPr>
              <a:t>+ " WHERE Invoice_Number = '11731'";  int count =</a:t>
            </a:r>
            <a:r>
              <a:rPr sz="800" dirty="0">
                <a:latin typeface="Courier" charset="0"/>
                <a:cs typeface="Courier" charset="0"/>
              </a:rPr>
              <a:t> </a:t>
            </a:r>
            <a:r>
              <a:rPr sz="800" spc="-5" dirty="0">
                <a:latin typeface="Courier" charset="0"/>
                <a:cs typeface="Courier" charset="0"/>
              </a:rPr>
              <a:t>stat.executeUpdate(command);</a:t>
            </a:r>
            <a:endParaRPr sz="8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/>
              <a:t>Executing </a:t>
            </a:r>
            <a:r>
              <a:rPr spc="130" dirty="0"/>
              <a:t>SQL</a:t>
            </a:r>
            <a:r>
              <a:rPr spc="-35" dirty="0"/>
              <a:t> </a:t>
            </a:r>
            <a:r>
              <a:rPr spc="90" dirty="0"/>
              <a:t>Statements</a:t>
            </a:r>
          </a:p>
        </p:txBody>
      </p:sp>
      <p:sp>
        <p:nvSpPr>
          <p:cNvPr id="3" name="object 3"/>
          <p:cNvSpPr/>
          <p:nvPr/>
        </p:nvSpPr>
        <p:spPr>
          <a:xfrm>
            <a:off x="710346" y="849365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45134" y="733190"/>
            <a:ext cx="498602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5" dirty="0">
                <a:latin typeface="Arial"/>
                <a:cs typeface="Arial"/>
              </a:rPr>
              <a:t>If </a:t>
            </a:r>
            <a:r>
              <a:rPr sz="1300" spc="10" dirty="0">
                <a:latin typeface="Arial"/>
                <a:cs typeface="Arial"/>
              </a:rPr>
              <a:t>your statement has variable parts, use </a:t>
            </a:r>
            <a:r>
              <a:rPr sz="1300" spc="15" dirty="0">
                <a:latin typeface="Arial"/>
                <a:cs typeface="Arial"/>
              </a:rPr>
              <a:t>a</a:t>
            </a:r>
            <a:r>
              <a:rPr sz="1300" spc="-5" dirty="0">
                <a:latin typeface="Arial"/>
                <a:cs typeface="Arial"/>
              </a:rPr>
              <a:t> </a:t>
            </a:r>
            <a:r>
              <a:rPr sz="1300" spc="15" dirty="0">
                <a:latin typeface="Courier" charset="0"/>
                <a:cs typeface="Courier" charset="0"/>
              </a:rPr>
              <a:t>PreparedStatement</a:t>
            </a:r>
            <a:r>
              <a:rPr sz="1300" spc="15" dirty="0">
                <a:latin typeface="Arial"/>
                <a:cs typeface="Arial"/>
              </a:rPr>
              <a:t>: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2510" y="1011201"/>
            <a:ext cx="5389880" cy="268792"/>
          </a:xfrm>
          <a:prstGeom prst="rect">
            <a:avLst/>
          </a:prstGeom>
          <a:ln w="7527">
            <a:solidFill>
              <a:srgbClr val="CCCCCC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50800" marR="3021330">
              <a:lnSpc>
                <a:spcPct val="143700"/>
              </a:lnSpc>
              <a:spcBef>
                <a:spcPts val="195"/>
              </a:spcBef>
            </a:pPr>
            <a:r>
              <a:rPr sz="550" dirty="0">
                <a:latin typeface="Courier" charset="0"/>
                <a:cs typeface="Courier" charset="0"/>
              </a:rPr>
              <a:t>String query = "SELECT * WHERE Account_Number = ?";  PreparedStatement stat =</a:t>
            </a:r>
            <a:r>
              <a:rPr sz="550" spc="114" dirty="0">
                <a:latin typeface="Courier" charset="0"/>
                <a:cs typeface="Courier" charset="0"/>
              </a:rPr>
              <a:t> </a:t>
            </a:r>
            <a:r>
              <a:rPr sz="550" dirty="0">
                <a:latin typeface="Courier" charset="0"/>
                <a:cs typeface="Courier" charset="0"/>
              </a:rPr>
              <a:t>conn.prepareStatement(query);</a:t>
            </a:r>
          </a:p>
        </p:txBody>
      </p:sp>
      <p:sp>
        <p:nvSpPr>
          <p:cNvPr id="6" name="object 6"/>
          <p:cNvSpPr/>
          <p:nvPr/>
        </p:nvSpPr>
        <p:spPr>
          <a:xfrm>
            <a:off x="710346" y="1541875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0346" y="2061258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5134" y="1390435"/>
            <a:ext cx="5403850" cy="771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800"/>
              </a:lnSpc>
            </a:pPr>
            <a:r>
              <a:rPr sz="1300" spc="15" dirty="0">
                <a:latin typeface="Arial"/>
                <a:cs typeface="Arial"/>
              </a:rPr>
              <a:t>The </a:t>
            </a:r>
            <a:r>
              <a:rPr sz="1300" spc="15" dirty="0">
                <a:latin typeface="Courier" charset="0"/>
                <a:cs typeface="Courier" charset="0"/>
              </a:rPr>
              <a:t>?</a:t>
            </a:r>
            <a:r>
              <a:rPr sz="1300" spc="-445" dirty="0">
                <a:latin typeface="Courier" charset="0"/>
                <a:cs typeface="Courier" charset="0"/>
              </a:rPr>
              <a:t> </a:t>
            </a:r>
            <a:r>
              <a:rPr sz="1300" spc="10" dirty="0">
                <a:latin typeface="Arial"/>
                <a:cs typeface="Arial"/>
              </a:rPr>
              <a:t>symbols denote variables that you </a:t>
            </a:r>
            <a:r>
              <a:rPr sz="1300" spc="5" dirty="0">
                <a:latin typeface="Arial"/>
                <a:cs typeface="Arial"/>
              </a:rPr>
              <a:t>fill </a:t>
            </a:r>
            <a:r>
              <a:rPr sz="1300" spc="10" dirty="0">
                <a:latin typeface="Arial"/>
                <a:cs typeface="Arial"/>
              </a:rPr>
              <a:t>in </a:t>
            </a:r>
            <a:r>
              <a:rPr sz="1300" spc="15" dirty="0">
                <a:latin typeface="Arial"/>
                <a:cs typeface="Arial"/>
              </a:rPr>
              <a:t>when </a:t>
            </a:r>
            <a:r>
              <a:rPr sz="1300" spc="10" dirty="0">
                <a:latin typeface="Arial"/>
                <a:cs typeface="Arial"/>
              </a:rPr>
              <a:t>you </a:t>
            </a:r>
            <a:r>
              <a:rPr sz="1300" spc="15" dirty="0">
                <a:latin typeface="Arial"/>
                <a:cs typeface="Arial"/>
              </a:rPr>
              <a:t>make an </a:t>
            </a:r>
            <a:r>
              <a:rPr sz="1300" spc="10" dirty="0">
                <a:latin typeface="Arial"/>
                <a:cs typeface="Arial"/>
              </a:rPr>
              <a:t>actual  query.</a:t>
            </a:r>
            <a:endParaRPr sz="1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1300" spc="10" dirty="0">
                <a:latin typeface="Arial"/>
                <a:cs typeface="Arial"/>
              </a:rPr>
              <a:t>Call </a:t>
            </a:r>
            <a:r>
              <a:rPr sz="1300" spc="15" dirty="0">
                <a:latin typeface="Arial"/>
                <a:cs typeface="Arial"/>
              </a:rPr>
              <a:t>a </a:t>
            </a:r>
            <a:r>
              <a:rPr sz="1300" spc="15" dirty="0">
                <a:latin typeface="Courier" charset="0"/>
                <a:cs typeface="Courier" charset="0"/>
              </a:rPr>
              <a:t>set</a:t>
            </a:r>
            <a:r>
              <a:rPr sz="1300" spc="-505" dirty="0">
                <a:latin typeface="Courier" charset="0"/>
                <a:cs typeface="Courier" charset="0"/>
              </a:rPr>
              <a:t> </a:t>
            </a:r>
            <a:r>
              <a:rPr sz="1300" spc="15" dirty="0">
                <a:latin typeface="Arial"/>
                <a:cs typeface="Arial"/>
              </a:rPr>
              <a:t>method </a:t>
            </a:r>
            <a:r>
              <a:rPr sz="1300" spc="10" dirty="0">
                <a:latin typeface="Arial"/>
                <a:cs typeface="Arial"/>
              </a:rPr>
              <a:t>to </a:t>
            </a:r>
            <a:r>
              <a:rPr sz="1300" spc="5" dirty="0">
                <a:latin typeface="Arial"/>
                <a:cs typeface="Arial"/>
              </a:rPr>
              <a:t>fill </a:t>
            </a:r>
            <a:r>
              <a:rPr sz="1300" spc="10" dirty="0">
                <a:latin typeface="Arial"/>
                <a:cs typeface="Arial"/>
              </a:rPr>
              <a:t>this variables: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62510" y="2230622"/>
            <a:ext cx="5389880" cy="149688"/>
          </a:xfrm>
          <a:prstGeom prst="rect">
            <a:avLst/>
          </a:prstGeom>
          <a:ln w="7527">
            <a:solidFill>
              <a:srgbClr val="CCCCCC"/>
            </a:solidFill>
          </a:ln>
        </p:spPr>
        <p:txBody>
          <a:bodyPr vert="horz" wrap="square" lIns="0" tIns="34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7"/>
              </a:spcBef>
            </a:pPr>
            <a:endParaRPr sz="400" dirty="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sz="550" dirty="0">
                <a:latin typeface="Courier" charset="0"/>
                <a:cs typeface="Courier" charset="0"/>
              </a:rPr>
              <a:t>stat.setString(1,</a:t>
            </a:r>
            <a:r>
              <a:rPr sz="550" spc="35" dirty="0">
                <a:latin typeface="Courier" charset="0"/>
                <a:cs typeface="Courier" charset="0"/>
              </a:rPr>
              <a:t> </a:t>
            </a:r>
            <a:r>
              <a:rPr sz="550" dirty="0">
                <a:latin typeface="Courier" charset="0"/>
                <a:cs typeface="Courier" charset="0"/>
              </a:rPr>
              <a:t>accountNumber);</a:t>
            </a:r>
          </a:p>
        </p:txBody>
      </p:sp>
      <p:sp>
        <p:nvSpPr>
          <p:cNvPr id="10" name="object 10"/>
          <p:cNvSpPr/>
          <p:nvPr/>
        </p:nvSpPr>
        <p:spPr>
          <a:xfrm>
            <a:off x="710346" y="2640860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0346" y="3167770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0346" y="3446280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45134" y="2481891"/>
            <a:ext cx="5522595" cy="1064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1600"/>
              </a:lnSpc>
            </a:pPr>
            <a:r>
              <a:rPr sz="1300" spc="15" dirty="0">
                <a:latin typeface="Arial"/>
                <a:cs typeface="Arial"/>
              </a:rPr>
              <a:t>The </a:t>
            </a:r>
            <a:r>
              <a:rPr sz="1300" spc="5" dirty="0">
                <a:latin typeface="Arial"/>
                <a:cs typeface="Arial"/>
              </a:rPr>
              <a:t>first </a:t>
            </a:r>
            <a:r>
              <a:rPr sz="1300" spc="10" dirty="0">
                <a:latin typeface="Arial"/>
                <a:cs typeface="Arial"/>
              </a:rPr>
              <a:t>parameter to the </a:t>
            </a:r>
            <a:r>
              <a:rPr sz="1300" spc="15" dirty="0">
                <a:latin typeface="Courier" charset="0"/>
                <a:cs typeface="Courier" charset="0"/>
              </a:rPr>
              <a:t>set</a:t>
            </a:r>
            <a:r>
              <a:rPr sz="1300" spc="-430" dirty="0">
                <a:latin typeface="Courier" charset="0"/>
                <a:cs typeface="Courier" charset="0"/>
              </a:rPr>
              <a:t> </a:t>
            </a:r>
            <a:r>
              <a:rPr sz="1300" spc="15" dirty="0">
                <a:latin typeface="Arial"/>
                <a:cs typeface="Arial"/>
              </a:rPr>
              <a:t>methods </a:t>
            </a:r>
            <a:r>
              <a:rPr sz="1300" spc="10" dirty="0">
                <a:latin typeface="Arial"/>
                <a:cs typeface="Arial"/>
              </a:rPr>
              <a:t>denotes the variable position (1 is  the </a:t>
            </a:r>
            <a:r>
              <a:rPr sz="1300" spc="5" dirty="0">
                <a:latin typeface="Arial"/>
                <a:cs typeface="Arial"/>
              </a:rPr>
              <a:t>first</a:t>
            </a:r>
            <a:r>
              <a:rPr sz="1300" spc="-60" dirty="0">
                <a:latin typeface="Arial"/>
                <a:cs typeface="Arial"/>
              </a:rPr>
              <a:t> </a:t>
            </a:r>
            <a:r>
              <a:rPr sz="1300" spc="5" dirty="0">
                <a:latin typeface="Courier" charset="0"/>
                <a:cs typeface="Courier" charset="0"/>
              </a:rPr>
              <a:t>?</a:t>
            </a:r>
            <a:r>
              <a:rPr sz="1300" spc="5" dirty="0">
                <a:latin typeface="Arial"/>
                <a:cs typeface="Arial"/>
              </a:rPr>
              <a:t>).</a:t>
            </a:r>
            <a:endParaRPr sz="1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1300" spc="10" dirty="0">
                <a:latin typeface="Arial"/>
                <a:cs typeface="Arial"/>
              </a:rPr>
              <a:t>There are also </a:t>
            </a:r>
            <a:r>
              <a:rPr sz="1300" spc="15" dirty="0">
                <a:latin typeface="Arial"/>
                <a:cs typeface="Arial"/>
              </a:rPr>
              <a:t>methods </a:t>
            </a:r>
            <a:r>
              <a:rPr sz="1300" spc="15" dirty="0">
                <a:latin typeface="Courier" charset="0"/>
                <a:cs typeface="Courier" charset="0"/>
              </a:rPr>
              <a:t>setInt</a:t>
            </a:r>
            <a:r>
              <a:rPr sz="1300" spc="-500" dirty="0">
                <a:latin typeface="Courier" charset="0"/>
                <a:cs typeface="Courier" charset="0"/>
              </a:rPr>
              <a:t> </a:t>
            </a:r>
            <a:r>
              <a:rPr sz="1300" spc="15" dirty="0">
                <a:latin typeface="Arial"/>
                <a:cs typeface="Arial"/>
              </a:rPr>
              <a:t>and </a:t>
            </a:r>
            <a:r>
              <a:rPr sz="1300" spc="15" dirty="0">
                <a:latin typeface="Courier" charset="0"/>
                <a:cs typeface="Courier" charset="0"/>
              </a:rPr>
              <a:t>setDouble</a:t>
            </a:r>
            <a:r>
              <a:rPr sz="1300" spc="15" dirty="0">
                <a:latin typeface="Arial"/>
                <a:cs typeface="Arial"/>
              </a:rPr>
              <a:t>.</a:t>
            </a:r>
            <a:endParaRPr sz="1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300" spc="10" dirty="0">
                <a:latin typeface="Arial"/>
                <a:cs typeface="Arial"/>
              </a:rPr>
              <a:t>After setting </a:t>
            </a:r>
            <a:r>
              <a:rPr sz="1300" spc="5" dirty="0">
                <a:latin typeface="Arial"/>
                <a:cs typeface="Arial"/>
              </a:rPr>
              <a:t>all </a:t>
            </a:r>
            <a:r>
              <a:rPr sz="1300" spc="10" dirty="0">
                <a:latin typeface="Arial"/>
                <a:cs typeface="Arial"/>
              </a:rPr>
              <a:t>variables, call </a:t>
            </a:r>
            <a:r>
              <a:rPr sz="1300" spc="15" dirty="0">
                <a:latin typeface="Courier" charset="0"/>
                <a:cs typeface="Courier" charset="0"/>
              </a:rPr>
              <a:t>executeQuery</a:t>
            </a:r>
            <a:r>
              <a:rPr sz="1300" spc="-455" dirty="0">
                <a:latin typeface="Courier" charset="0"/>
                <a:cs typeface="Courier" charset="0"/>
              </a:rPr>
              <a:t> </a:t>
            </a:r>
            <a:r>
              <a:rPr sz="1300" spc="10" dirty="0">
                <a:latin typeface="Arial"/>
                <a:cs typeface="Arial"/>
              </a:rPr>
              <a:t>or </a:t>
            </a:r>
            <a:r>
              <a:rPr sz="1300" spc="15" dirty="0">
                <a:latin typeface="Courier" charset="0"/>
                <a:cs typeface="Courier" charset="0"/>
              </a:rPr>
              <a:t>executeUpdate</a:t>
            </a:r>
            <a:r>
              <a:rPr sz="1300" spc="15" dirty="0">
                <a:latin typeface="Arial"/>
                <a:cs typeface="Arial"/>
              </a:rPr>
              <a:t>.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/>
              <a:t>Executing </a:t>
            </a:r>
            <a:r>
              <a:rPr spc="130" dirty="0"/>
              <a:t>SQL</a:t>
            </a:r>
            <a:r>
              <a:rPr spc="-35" dirty="0"/>
              <a:t> </a:t>
            </a:r>
            <a:r>
              <a:rPr spc="90" dirty="0"/>
              <a:t>Statements</a:t>
            </a:r>
          </a:p>
        </p:txBody>
      </p:sp>
      <p:sp>
        <p:nvSpPr>
          <p:cNvPr id="3" name="object 3"/>
          <p:cNvSpPr/>
          <p:nvPr/>
        </p:nvSpPr>
        <p:spPr>
          <a:xfrm>
            <a:off x="710346" y="849664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10346" y="1128174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0346" y="1647557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0346" y="1926067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45134" y="733489"/>
            <a:ext cx="5291455" cy="1293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5" dirty="0">
                <a:latin typeface="Arial"/>
                <a:cs typeface="Arial"/>
              </a:rPr>
              <a:t>Can </a:t>
            </a:r>
            <a:r>
              <a:rPr sz="1300" spc="10" dirty="0">
                <a:latin typeface="Arial"/>
                <a:cs typeface="Arial"/>
              </a:rPr>
              <a:t>also use </a:t>
            </a:r>
            <a:r>
              <a:rPr sz="1300" spc="15" dirty="0">
                <a:latin typeface="Arial"/>
                <a:cs typeface="Arial"/>
              </a:rPr>
              <a:t>a </a:t>
            </a:r>
            <a:r>
              <a:rPr sz="1300" spc="10" dirty="0">
                <a:latin typeface="Arial"/>
                <a:cs typeface="Arial"/>
              </a:rPr>
              <a:t>generic </a:t>
            </a:r>
            <a:r>
              <a:rPr sz="1300" spc="15" dirty="0">
                <a:latin typeface="Courier" charset="0"/>
                <a:cs typeface="Courier" charset="0"/>
              </a:rPr>
              <a:t>execute</a:t>
            </a:r>
            <a:r>
              <a:rPr sz="1300" spc="-459" dirty="0">
                <a:latin typeface="Courier" charset="0"/>
                <a:cs typeface="Courier" charset="0"/>
              </a:rPr>
              <a:t> </a:t>
            </a:r>
            <a:r>
              <a:rPr sz="1300" spc="15" dirty="0">
                <a:latin typeface="Arial"/>
                <a:cs typeface="Arial"/>
              </a:rPr>
              <a:t>method </a:t>
            </a:r>
            <a:r>
              <a:rPr sz="1300" spc="10" dirty="0">
                <a:latin typeface="Arial"/>
                <a:cs typeface="Arial"/>
              </a:rPr>
              <a:t>to execute queries.</a:t>
            </a:r>
            <a:endParaRPr sz="1300" dirty="0">
              <a:latin typeface="Arial"/>
              <a:cs typeface="Arial"/>
            </a:endParaRPr>
          </a:p>
          <a:p>
            <a:pPr marL="12700" marR="5080">
              <a:lnSpc>
                <a:spcPct val="117800"/>
              </a:lnSpc>
              <a:spcBef>
                <a:spcPts val="355"/>
              </a:spcBef>
            </a:pPr>
            <a:r>
              <a:rPr sz="1300" spc="5" dirty="0">
                <a:latin typeface="Arial"/>
                <a:cs typeface="Arial"/>
              </a:rPr>
              <a:t>It </a:t>
            </a:r>
            <a:r>
              <a:rPr sz="1300" spc="10" dirty="0">
                <a:latin typeface="Arial"/>
                <a:cs typeface="Arial"/>
              </a:rPr>
              <a:t>returns </a:t>
            </a:r>
            <a:r>
              <a:rPr sz="1300" spc="15" dirty="0">
                <a:latin typeface="Arial"/>
                <a:cs typeface="Arial"/>
              </a:rPr>
              <a:t>a </a:t>
            </a:r>
            <a:r>
              <a:rPr sz="1300" spc="15" dirty="0">
                <a:latin typeface="Courier" charset="0"/>
                <a:cs typeface="Courier" charset="0"/>
              </a:rPr>
              <a:t>boolean</a:t>
            </a:r>
            <a:r>
              <a:rPr sz="1300" spc="-445" dirty="0">
                <a:latin typeface="Courier" charset="0"/>
                <a:cs typeface="Courier" charset="0"/>
              </a:rPr>
              <a:t> </a:t>
            </a:r>
            <a:r>
              <a:rPr sz="1300" spc="10" dirty="0">
                <a:latin typeface="Arial"/>
                <a:cs typeface="Arial"/>
              </a:rPr>
              <a:t>value to indicate whether </a:t>
            </a:r>
            <a:r>
              <a:rPr sz="1300" spc="15" dirty="0">
                <a:latin typeface="Arial"/>
                <a:cs typeface="Arial"/>
              </a:rPr>
              <a:t>SQL command </a:t>
            </a:r>
            <a:r>
              <a:rPr sz="1300" spc="10" dirty="0">
                <a:latin typeface="Arial"/>
                <a:cs typeface="Arial"/>
              </a:rPr>
              <a:t>yields </a:t>
            </a:r>
            <a:r>
              <a:rPr sz="1300" spc="15" dirty="0">
                <a:latin typeface="Arial"/>
                <a:cs typeface="Arial"/>
              </a:rPr>
              <a:t>a  </a:t>
            </a:r>
            <a:r>
              <a:rPr sz="1300" spc="10" dirty="0">
                <a:latin typeface="Arial"/>
                <a:cs typeface="Arial"/>
              </a:rPr>
              <a:t>result</a:t>
            </a:r>
            <a:r>
              <a:rPr sz="1300" spc="-85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set.</a:t>
            </a:r>
            <a:endParaRPr sz="1300" dirty="0">
              <a:latin typeface="Arial"/>
              <a:cs typeface="Arial"/>
            </a:endParaRPr>
          </a:p>
          <a:p>
            <a:pPr marL="12700" marR="127000">
              <a:lnSpc>
                <a:spcPct val="140600"/>
              </a:lnSpc>
              <a:spcBef>
                <a:spcPts val="55"/>
              </a:spcBef>
            </a:pPr>
            <a:r>
              <a:rPr sz="1300" spc="5" dirty="0">
                <a:latin typeface="Arial"/>
                <a:cs typeface="Arial"/>
              </a:rPr>
              <a:t>If </a:t>
            </a:r>
            <a:r>
              <a:rPr sz="1300" spc="10" dirty="0">
                <a:latin typeface="Arial"/>
                <a:cs typeface="Arial"/>
              </a:rPr>
              <a:t>there is </a:t>
            </a:r>
            <a:r>
              <a:rPr sz="1300" spc="15" dirty="0">
                <a:latin typeface="Arial"/>
                <a:cs typeface="Arial"/>
              </a:rPr>
              <a:t>a </a:t>
            </a:r>
            <a:r>
              <a:rPr sz="1300" spc="10" dirty="0">
                <a:latin typeface="Arial"/>
                <a:cs typeface="Arial"/>
              </a:rPr>
              <a:t>result set, get </a:t>
            </a:r>
            <a:r>
              <a:rPr sz="1300" spc="5" dirty="0">
                <a:latin typeface="Arial"/>
                <a:cs typeface="Arial"/>
              </a:rPr>
              <a:t>it </a:t>
            </a:r>
            <a:r>
              <a:rPr sz="1300" spc="10" dirty="0">
                <a:latin typeface="Arial"/>
                <a:cs typeface="Arial"/>
              </a:rPr>
              <a:t>with the </a:t>
            </a:r>
            <a:r>
              <a:rPr sz="1300" spc="15" dirty="0">
                <a:latin typeface="Courier" charset="0"/>
                <a:cs typeface="Courier" charset="0"/>
              </a:rPr>
              <a:t>getResultSet </a:t>
            </a:r>
            <a:r>
              <a:rPr sz="1300" spc="10" dirty="0">
                <a:latin typeface="Arial"/>
                <a:cs typeface="Arial"/>
              </a:rPr>
              <a:t>method.  Otherwise, get the update count with the </a:t>
            </a:r>
            <a:r>
              <a:rPr sz="1300" spc="15" dirty="0">
                <a:latin typeface="Courier" charset="0"/>
                <a:cs typeface="Courier" charset="0"/>
              </a:rPr>
              <a:t>getUpdateCount</a:t>
            </a:r>
            <a:r>
              <a:rPr sz="1300" spc="-390" dirty="0">
                <a:latin typeface="Courier" charset="0"/>
                <a:cs typeface="Courier" charset="0"/>
              </a:rPr>
              <a:t> </a:t>
            </a:r>
            <a:r>
              <a:rPr sz="1300" spc="10" dirty="0">
                <a:latin typeface="Arial"/>
                <a:cs typeface="Arial"/>
              </a:rPr>
              <a:t>method: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2510" y="2095431"/>
            <a:ext cx="5389880" cy="1558290"/>
          </a:xfrm>
          <a:prstGeom prst="rect">
            <a:avLst/>
          </a:prstGeom>
          <a:ln w="7527">
            <a:solidFill>
              <a:srgbClr val="CCCCCC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50800">
              <a:lnSpc>
                <a:spcPts val="955"/>
              </a:lnSpc>
              <a:spcBef>
                <a:spcPts val="355"/>
              </a:spcBef>
            </a:pPr>
            <a:r>
              <a:rPr sz="800" spc="-5" dirty="0">
                <a:latin typeface="Courier" charset="0"/>
                <a:cs typeface="Courier" charset="0"/>
              </a:rPr>
              <a:t>String command = ...</a:t>
            </a:r>
            <a:r>
              <a:rPr sz="800" spc="-55" dirty="0">
                <a:latin typeface="Courier" charset="0"/>
                <a:cs typeface="Courier" charset="0"/>
              </a:rPr>
              <a:t> </a:t>
            </a:r>
            <a:r>
              <a:rPr sz="800" spc="-5" dirty="0">
                <a:latin typeface="Courier" charset="0"/>
                <a:cs typeface="Courier" charset="0"/>
              </a:rPr>
              <a:t>;</a:t>
            </a:r>
            <a:endParaRPr sz="800" dirty="0">
              <a:latin typeface="Courier" charset="0"/>
              <a:cs typeface="Courier" charset="0"/>
            </a:endParaRPr>
          </a:p>
          <a:p>
            <a:pPr marL="50800" marR="2580005">
              <a:lnSpc>
                <a:spcPts val="950"/>
              </a:lnSpc>
              <a:spcBef>
                <a:spcPts val="35"/>
              </a:spcBef>
            </a:pPr>
            <a:r>
              <a:rPr sz="800" spc="-5" dirty="0">
                <a:latin typeface="Courier" charset="0"/>
                <a:cs typeface="Courier" charset="0"/>
              </a:rPr>
              <a:t>boolean hasResultSet = stat.execute(command);  if</a:t>
            </a:r>
            <a:r>
              <a:rPr sz="800" spc="-60" dirty="0">
                <a:latin typeface="Courier" charset="0"/>
                <a:cs typeface="Courier" charset="0"/>
              </a:rPr>
              <a:t> </a:t>
            </a:r>
            <a:r>
              <a:rPr sz="800" spc="-5" dirty="0">
                <a:latin typeface="Courier" charset="0"/>
                <a:cs typeface="Courier" charset="0"/>
              </a:rPr>
              <a:t>(hasResultSet)</a:t>
            </a:r>
            <a:endParaRPr sz="800" dirty="0">
              <a:latin typeface="Courier" charset="0"/>
              <a:cs typeface="Courier" charset="0"/>
            </a:endParaRPr>
          </a:p>
          <a:p>
            <a:pPr marL="50800">
              <a:lnSpc>
                <a:spcPts val="910"/>
              </a:lnSpc>
            </a:pPr>
            <a:r>
              <a:rPr sz="800" spc="-5" dirty="0">
                <a:latin typeface="Courier" charset="0"/>
                <a:cs typeface="Courier" charset="0"/>
              </a:rPr>
              <a:t>{</a:t>
            </a:r>
            <a:endParaRPr sz="800" dirty="0">
              <a:latin typeface="Courier" charset="0"/>
              <a:cs typeface="Courier" charset="0"/>
            </a:endParaRPr>
          </a:p>
          <a:p>
            <a:pPr marL="172720">
              <a:lnSpc>
                <a:spcPts val="950"/>
              </a:lnSpc>
            </a:pPr>
            <a:r>
              <a:rPr sz="800" spc="-5" dirty="0">
                <a:latin typeface="Courier" charset="0"/>
                <a:cs typeface="Courier" charset="0"/>
              </a:rPr>
              <a:t>ResultSet result =</a:t>
            </a:r>
            <a:r>
              <a:rPr sz="800" dirty="0">
                <a:latin typeface="Courier" charset="0"/>
                <a:cs typeface="Courier" charset="0"/>
              </a:rPr>
              <a:t> </a:t>
            </a:r>
            <a:r>
              <a:rPr sz="800" spc="-5" dirty="0">
                <a:latin typeface="Courier" charset="0"/>
                <a:cs typeface="Courier" charset="0"/>
              </a:rPr>
              <a:t>stat.getResultSet();</a:t>
            </a:r>
            <a:endParaRPr sz="800" dirty="0">
              <a:latin typeface="Courier" charset="0"/>
              <a:cs typeface="Courier" charset="0"/>
            </a:endParaRPr>
          </a:p>
          <a:p>
            <a:pPr marL="172720">
              <a:lnSpc>
                <a:spcPts val="950"/>
              </a:lnSpc>
            </a:pPr>
            <a:r>
              <a:rPr sz="800" spc="-5" dirty="0">
                <a:latin typeface="Courier" charset="0"/>
                <a:cs typeface="Courier" charset="0"/>
              </a:rPr>
              <a:t>...</a:t>
            </a:r>
            <a:endParaRPr sz="800" dirty="0">
              <a:latin typeface="Courier" charset="0"/>
              <a:cs typeface="Courier" charset="0"/>
            </a:endParaRPr>
          </a:p>
          <a:p>
            <a:pPr marL="50800">
              <a:lnSpc>
                <a:spcPts val="950"/>
              </a:lnSpc>
            </a:pPr>
            <a:r>
              <a:rPr sz="800" spc="-5" dirty="0">
                <a:latin typeface="Courier" charset="0"/>
                <a:cs typeface="Courier" charset="0"/>
              </a:rPr>
              <a:t>}</a:t>
            </a:r>
            <a:endParaRPr sz="800" dirty="0">
              <a:latin typeface="Courier" charset="0"/>
              <a:cs typeface="Courier" charset="0"/>
            </a:endParaRPr>
          </a:p>
          <a:p>
            <a:pPr marL="50800">
              <a:lnSpc>
                <a:spcPts val="950"/>
              </a:lnSpc>
            </a:pPr>
            <a:r>
              <a:rPr sz="800" spc="-5" dirty="0">
                <a:latin typeface="Courier" charset="0"/>
                <a:cs typeface="Courier" charset="0"/>
              </a:rPr>
              <a:t>else</a:t>
            </a:r>
            <a:endParaRPr sz="800" dirty="0">
              <a:latin typeface="Courier" charset="0"/>
              <a:cs typeface="Courier" charset="0"/>
            </a:endParaRPr>
          </a:p>
          <a:p>
            <a:pPr marL="50800">
              <a:lnSpc>
                <a:spcPts val="950"/>
              </a:lnSpc>
            </a:pPr>
            <a:r>
              <a:rPr sz="800" spc="-5" dirty="0">
                <a:latin typeface="Courier" charset="0"/>
                <a:cs typeface="Courier" charset="0"/>
              </a:rPr>
              <a:t>{</a:t>
            </a:r>
            <a:endParaRPr sz="800" dirty="0">
              <a:latin typeface="Courier" charset="0"/>
              <a:cs typeface="Courier" charset="0"/>
            </a:endParaRPr>
          </a:p>
          <a:p>
            <a:pPr marL="172720">
              <a:lnSpc>
                <a:spcPts val="950"/>
              </a:lnSpc>
            </a:pPr>
            <a:r>
              <a:rPr sz="800" spc="-5" dirty="0">
                <a:latin typeface="Courier" charset="0"/>
                <a:cs typeface="Courier" charset="0"/>
              </a:rPr>
              <a:t>int count =</a:t>
            </a:r>
            <a:r>
              <a:rPr sz="800" spc="-15" dirty="0">
                <a:latin typeface="Courier" charset="0"/>
                <a:cs typeface="Courier" charset="0"/>
              </a:rPr>
              <a:t> </a:t>
            </a:r>
            <a:r>
              <a:rPr sz="800" spc="-5" dirty="0">
                <a:latin typeface="Courier" charset="0"/>
                <a:cs typeface="Courier" charset="0"/>
              </a:rPr>
              <a:t>stat.getUpdateCount();</a:t>
            </a:r>
            <a:endParaRPr sz="800" dirty="0">
              <a:latin typeface="Courier" charset="0"/>
              <a:cs typeface="Courier" charset="0"/>
            </a:endParaRPr>
          </a:p>
          <a:p>
            <a:pPr marL="172720">
              <a:lnSpc>
                <a:spcPts val="950"/>
              </a:lnSpc>
            </a:pPr>
            <a:r>
              <a:rPr sz="800" spc="-5" dirty="0">
                <a:latin typeface="Courier" charset="0"/>
                <a:cs typeface="Courier" charset="0"/>
              </a:rPr>
              <a:t>...</a:t>
            </a:r>
            <a:endParaRPr sz="800" dirty="0">
              <a:latin typeface="Courier" charset="0"/>
              <a:cs typeface="Courier" charset="0"/>
            </a:endParaRPr>
          </a:p>
          <a:p>
            <a:pPr marL="50800">
              <a:lnSpc>
                <a:spcPts val="955"/>
              </a:lnSpc>
            </a:pPr>
            <a:r>
              <a:rPr sz="800" spc="-5" dirty="0">
                <a:latin typeface="Courier" charset="0"/>
                <a:cs typeface="Courier" charset="0"/>
              </a:rPr>
              <a:t>}</a:t>
            </a:r>
            <a:endParaRPr sz="8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/>
              <a:t>Executing </a:t>
            </a:r>
            <a:r>
              <a:rPr spc="130" dirty="0"/>
              <a:t>SQL</a:t>
            </a:r>
            <a:r>
              <a:rPr spc="-35" dirty="0"/>
              <a:t> </a:t>
            </a:r>
            <a:r>
              <a:rPr spc="90" dirty="0"/>
              <a:t>Statements</a:t>
            </a:r>
          </a:p>
        </p:txBody>
      </p:sp>
      <p:sp>
        <p:nvSpPr>
          <p:cNvPr id="3" name="object 3"/>
          <p:cNvSpPr/>
          <p:nvPr/>
        </p:nvSpPr>
        <p:spPr>
          <a:xfrm>
            <a:off x="710346" y="848694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10346" y="1127204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0346" y="1405714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0346" y="1925097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45134" y="732519"/>
            <a:ext cx="5517515" cy="152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5" dirty="0">
                <a:latin typeface="Arial"/>
                <a:cs typeface="Arial"/>
              </a:rPr>
              <a:t>Can </a:t>
            </a:r>
            <a:r>
              <a:rPr sz="1300" spc="10" dirty="0">
                <a:latin typeface="Arial"/>
                <a:cs typeface="Arial"/>
              </a:rPr>
              <a:t>reuse </a:t>
            </a:r>
            <a:r>
              <a:rPr sz="1300" spc="15" dirty="0">
                <a:latin typeface="Arial"/>
                <a:cs typeface="Arial"/>
              </a:rPr>
              <a:t>a </a:t>
            </a:r>
            <a:r>
              <a:rPr sz="1300" spc="15" dirty="0">
                <a:latin typeface="Courier" charset="0"/>
                <a:cs typeface="Courier" charset="0"/>
              </a:rPr>
              <a:t>Statement </a:t>
            </a:r>
            <a:r>
              <a:rPr sz="1300" spc="10" dirty="0">
                <a:latin typeface="Arial"/>
                <a:cs typeface="Arial"/>
              </a:rPr>
              <a:t>or </a:t>
            </a:r>
            <a:r>
              <a:rPr sz="1300" spc="15" dirty="0">
                <a:latin typeface="Courier" charset="0"/>
                <a:cs typeface="Courier" charset="0"/>
              </a:rPr>
              <a:t>PreparedStatement</a:t>
            </a:r>
            <a:r>
              <a:rPr sz="1300" spc="-465" dirty="0">
                <a:latin typeface="Courier" charset="0"/>
                <a:cs typeface="Courier" charset="0"/>
              </a:rPr>
              <a:t> </a:t>
            </a:r>
            <a:r>
              <a:rPr sz="1300" spc="10" dirty="0">
                <a:latin typeface="Arial"/>
                <a:cs typeface="Arial"/>
              </a:rPr>
              <a:t>object.</a:t>
            </a:r>
            <a:endParaRPr sz="1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300" spc="10" dirty="0">
                <a:latin typeface="Arial"/>
                <a:cs typeface="Arial"/>
              </a:rPr>
              <a:t>For </a:t>
            </a:r>
            <a:r>
              <a:rPr sz="1300" spc="15" dirty="0">
                <a:latin typeface="Arial"/>
                <a:cs typeface="Arial"/>
              </a:rPr>
              <a:t>each </a:t>
            </a:r>
            <a:r>
              <a:rPr sz="1300" spc="10" dirty="0">
                <a:latin typeface="Arial"/>
                <a:cs typeface="Arial"/>
              </a:rPr>
              <a:t>statement, you should only </a:t>
            </a:r>
            <a:r>
              <a:rPr sz="1300" spc="15" dirty="0">
                <a:latin typeface="Arial"/>
                <a:cs typeface="Arial"/>
              </a:rPr>
              <a:t>have one </a:t>
            </a:r>
            <a:r>
              <a:rPr sz="1300" spc="10" dirty="0">
                <a:latin typeface="Arial"/>
                <a:cs typeface="Arial"/>
              </a:rPr>
              <a:t>active</a:t>
            </a:r>
            <a:r>
              <a:rPr sz="1300" spc="-50" dirty="0">
                <a:latin typeface="Arial"/>
                <a:cs typeface="Arial"/>
              </a:rPr>
              <a:t> </a:t>
            </a:r>
            <a:r>
              <a:rPr sz="1300" spc="15" dirty="0">
                <a:latin typeface="Courier" charset="0"/>
                <a:cs typeface="Courier" charset="0"/>
              </a:rPr>
              <a:t>ResultSet</a:t>
            </a:r>
            <a:r>
              <a:rPr sz="1300" spc="15" dirty="0">
                <a:latin typeface="Arial"/>
                <a:cs typeface="Arial"/>
              </a:rPr>
              <a:t>.</a:t>
            </a:r>
            <a:endParaRPr sz="1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300" spc="5" dirty="0">
                <a:latin typeface="Arial"/>
                <a:cs typeface="Arial"/>
              </a:rPr>
              <a:t>If </a:t>
            </a:r>
            <a:r>
              <a:rPr sz="1300" spc="10" dirty="0">
                <a:latin typeface="Arial"/>
                <a:cs typeface="Arial"/>
              </a:rPr>
              <a:t>you </a:t>
            </a:r>
            <a:r>
              <a:rPr sz="1300" spc="15" dirty="0">
                <a:latin typeface="Arial"/>
                <a:cs typeface="Arial"/>
              </a:rPr>
              <a:t>need </a:t>
            </a:r>
            <a:r>
              <a:rPr sz="1300" spc="10" dirty="0">
                <a:latin typeface="Arial"/>
                <a:cs typeface="Arial"/>
              </a:rPr>
              <a:t>to look at multiple result sets at the </a:t>
            </a:r>
            <a:r>
              <a:rPr sz="1300" spc="15" dirty="0">
                <a:latin typeface="Arial"/>
                <a:cs typeface="Arial"/>
              </a:rPr>
              <a:t>same </a:t>
            </a:r>
            <a:r>
              <a:rPr sz="1300" spc="10" dirty="0">
                <a:latin typeface="Arial"/>
                <a:cs typeface="Arial"/>
              </a:rPr>
              <a:t>time, create</a:t>
            </a:r>
            <a:r>
              <a:rPr sz="1300" spc="-35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multiple</a:t>
            </a:r>
            <a:endParaRPr sz="1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300" spc="15" dirty="0">
                <a:latin typeface="Courier" charset="0"/>
                <a:cs typeface="Courier" charset="0"/>
              </a:rPr>
              <a:t>Statement</a:t>
            </a:r>
            <a:r>
              <a:rPr sz="1300" spc="-484" dirty="0">
                <a:latin typeface="Courier" charset="0"/>
                <a:cs typeface="Courier" charset="0"/>
              </a:rPr>
              <a:t> </a:t>
            </a:r>
            <a:r>
              <a:rPr sz="1300" spc="10" dirty="0">
                <a:latin typeface="Arial"/>
                <a:cs typeface="Arial"/>
              </a:rPr>
              <a:t>objects.</a:t>
            </a:r>
            <a:endParaRPr sz="1300" dirty="0">
              <a:latin typeface="Arial"/>
              <a:cs typeface="Arial"/>
            </a:endParaRPr>
          </a:p>
          <a:p>
            <a:pPr marL="12700" marR="214629">
              <a:lnSpc>
                <a:spcPct val="117800"/>
              </a:lnSpc>
              <a:spcBef>
                <a:spcPts val="355"/>
              </a:spcBef>
            </a:pPr>
            <a:r>
              <a:rPr sz="1300" spc="10" dirty="0">
                <a:latin typeface="Arial"/>
                <a:cs typeface="Arial"/>
              </a:rPr>
              <a:t>Close the current </a:t>
            </a:r>
            <a:r>
              <a:rPr sz="1300" spc="15" dirty="0">
                <a:latin typeface="Courier" charset="0"/>
                <a:cs typeface="Courier" charset="0"/>
              </a:rPr>
              <a:t>ResultSet</a:t>
            </a:r>
            <a:r>
              <a:rPr sz="1300" spc="-445" dirty="0">
                <a:latin typeface="Courier" charset="0"/>
                <a:cs typeface="Courier" charset="0"/>
              </a:rPr>
              <a:t> </a:t>
            </a:r>
            <a:r>
              <a:rPr sz="1300" spc="10" dirty="0">
                <a:latin typeface="Arial"/>
                <a:cs typeface="Arial"/>
              </a:rPr>
              <a:t>before issuing </a:t>
            </a:r>
            <a:r>
              <a:rPr sz="1300" spc="15" dirty="0">
                <a:latin typeface="Arial"/>
                <a:cs typeface="Arial"/>
              </a:rPr>
              <a:t>a new </a:t>
            </a:r>
            <a:r>
              <a:rPr sz="1300" spc="10" dirty="0">
                <a:latin typeface="Arial"/>
                <a:cs typeface="Arial"/>
              </a:rPr>
              <a:t>query </a:t>
            </a:r>
            <a:r>
              <a:rPr sz="1300" spc="15" dirty="0">
                <a:latin typeface="Arial"/>
                <a:cs typeface="Arial"/>
              </a:rPr>
              <a:t>on </a:t>
            </a:r>
            <a:r>
              <a:rPr sz="1300" spc="10" dirty="0">
                <a:latin typeface="Arial"/>
                <a:cs typeface="Arial"/>
              </a:rPr>
              <a:t>the </a:t>
            </a:r>
            <a:r>
              <a:rPr sz="1300" spc="15" dirty="0">
                <a:latin typeface="Arial"/>
                <a:cs typeface="Arial"/>
              </a:rPr>
              <a:t>same  </a:t>
            </a:r>
            <a:r>
              <a:rPr sz="1300" spc="10" dirty="0">
                <a:latin typeface="Arial"/>
                <a:cs typeface="Arial"/>
              </a:rPr>
              <a:t>statement: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2510" y="2327807"/>
            <a:ext cx="5389880" cy="168636"/>
          </a:xfrm>
          <a:prstGeom prst="rect">
            <a:avLst/>
          </a:prstGeom>
          <a:ln w="7527">
            <a:solidFill>
              <a:srgbClr val="CCCCCC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355"/>
              </a:spcBef>
            </a:pPr>
            <a:r>
              <a:rPr sz="800" spc="-5" dirty="0">
                <a:latin typeface="Courier" charset="0"/>
                <a:cs typeface="Courier" charset="0"/>
              </a:rPr>
              <a:t>result.close();</a:t>
            </a:r>
            <a:endParaRPr sz="800" dirty="0">
              <a:latin typeface="Courier" charset="0"/>
              <a:cs typeface="Courier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10346" y="2738044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45134" y="2579075"/>
            <a:ext cx="5560695" cy="500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1600"/>
              </a:lnSpc>
            </a:pPr>
            <a:r>
              <a:rPr sz="1300" spc="15" dirty="0">
                <a:latin typeface="Arial"/>
                <a:cs typeface="Arial"/>
              </a:rPr>
              <a:t>When </a:t>
            </a:r>
            <a:r>
              <a:rPr sz="1300" spc="10" dirty="0">
                <a:latin typeface="Arial"/>
                <a:cs typeface="Arial"/>
              </a:rPr>
              <a:t>you are </a:t>
            </a:r>
            <a:r>
              <a:rPr sz="1300" spc="15" dirty="0">
                <a:latin typeface="Arial"/>
                <a:cs typeface="Arial"/>
              </a:rPr>
              <a:t>done </a:t>
            </a:r>
            <a:r>
              <a:rPr sz="1300" spc="10" dirty="0">
                <a:latin typeface="Arial"/>
                <a:cs typeface="Arial"/>
              </a:rPr>
              <a:t>with </a:t>
            </a:r>
            <a:r>
              <a:rPr sz="1300" spc="15" dirty="0">
                <a:latin typeface="Arial"/>
                <a:cs typeface="Arial"/>
              </a:rPr>
              <a:t>a </a:t>
            </a:r>
            <a:r>
              <a:rPr sz="1300" spc="15" dirty="0">
                <a:latin typeface="Courier" charset="0"/>
                <a:cs typeface="Courier" charset="0"/>
              </a:rPr>
              <a:t>Statement</a:t>
            </a:r>
            <a:r>
              <a:rPr sz="1300" spc="-459" dirty="0">
                <a:latin typeface="Courier" charset="0"/>
                <a:cs typeface="Courier" charset="0"/>
              </a:rPr>
              <a:t> </a:t>
            </a:r>
            <a:r>
              <a:rPr sz="1300" spc="10" dirty="0">
                <a:latin typeface="Arial"/>
                <a:cs typeface="Arial"/>
              </a:rPr>
              <a:t>object </a:t>
            </a:r>
            <a:r>
              <a:rPr sz="1300" spc="15" dirty="0">
                <a:latin typeface="Arial"/>
                <a:cs typeface="Arial"/>
              </a:rPr>
              <a:t>be </a:t>
            </a:r>
            <a:r>
              <a:rPr sz="1300" spc="10" dirty="0">
                <a:latin typeface="Arial"/>
                <a:cs typeface="Arial"/>
              </a:rPr>
              <a:t>sure </a:t>
            </a:r>
            <a:r>
              <a:rPr sz="1300" spc="5" dirty="0">
                <a:latin typeface="Arial"/>
                <a:cs typeface="Arial"/>
              </a:rPr>
              <a:t>it </a:t>
            </a:r>
            <a:r>
              <a:rPr sz="1300" spc="10" dirty="0">
                <a:latin typeface="Arial"/>
                <a:cs typeface="Arial"/>
              </a:rPr>
              <a:t>is closed by using  </a:t>
            </a:r>
            <a:r>
              <a:rPr sz="1300" spc="15" dirty="0">
                <a:latin typeface="Arial"/>
                <a:cs typeface="Arial"/>
              </a:rPr>
              <a:t>a </a:t>
            </a:r>
            <a:r>
              <a:rPr sz="1300" spc="10" dirty="0">
                <a:latin typeface="Courier" charset="0"/>
                <a:cs typeface="Courier" charset="0"/>
              </a:rPr>
              <a:t>try</a:t>
            </a:r>
            <a:r>
              <a:rPr sz="1300" spc="10" dirty="0">
                <a:latin typeface="Arial"/>
                <a:cs typeface="Arial"/>
              </a:rPr>
              <a:t>-with-resources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statement: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62510" y="3148281"/>
            <a:ext cx="5389880" cy="765241"/>
          </a:xfrm>
          <a:prstGeom prst="rect">
            <a:avLst/>
          </a:prstGeom>
          <a:ln w="7527">
            <a:solidFill>
              <a:srgbClr val="CCCCCC"/>
            </a:solidFill>
          </a:ln>
        </p:spPr>
        <p:txBody>
          <a:bodyPr vert="horz" wrap="square" lIns="0" tIns="34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7"/>
              </a:spcBef>
            </a:pPr>
            <a:endParaRPr sz="400" dirty="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sz="550" dirty="0">
                <a:latin typeface="Courier" charset="0"/>
                <a:cs typeface="Courier" charset="0"/>
              </a:rPr>
              <a:t>try (PreparedStatement stat =</a:t>
            </a:r>
            <a:r>
              <a:rPr sz="550" spc="135" dirty="0">
                <a:latin typeface="Courier" charset="0"/>
                <a:cs typeface="Courier" charset="0"/>
              </a:rPr>
              <a:t> </a:t>
            </a:r>
            <a:r>
              <a:rPr sz="550" dirty="0">
                <a:latin typeface="Courier" charset="0"/>
                <a:cs typeface="Courier" charset="0"/>
              </a:rPr>
              <a:t>conn.prepareStatement(query))</a:t>
            </a:r>
          </a:p>
          <a:p>
            <a:pPr marL="50800">
              <a:lnSpc>
                <a:spcPct val="100000"/>
              </a:lnSpc>
              <a:spcBef>
                <a:spcPts val="285"/>
              </a:spcBef>
            </a:pPr>
            <a:r>
              <a:rPr sz="550" dirty="0">
                <a:latin typeface="Courier" charset="0"/>
                <a:cs typeface="Courier" charset="0"/>
              </a:rPr>
              <a:t>{</a:t>
            </a:r>
          </a:p>
          <a:p>
            <a:pPr marL="178435">
              <a:lnSpc>
                <a:spcPct val="100000"/>
              </a:lnSpc>
              <a:spcBef>
                <a:spcPts val="285"/>
              </a:spcBef>
            </a:pPr>
            <a:r>
              <a:rPr sz="550" dirty="0">
                <a:latin typeface="Comic Sans MS"/>
                <a:cs typeface="Comic Sans MS"/>
              </a:rPr>
              <a:t>Configure</a:t>
            </a:r>
            <a:r>
              <a:rPr sz="550" spc="120" dirty="0">
                <a:latin typeface="Comic Sans MS"/>
                <a:cs typeface="Comic Sans MS"/>
              </a:rPr>
              <a:t> </a:t>
            </a:r>
            <a:r>
              <a:rPr sz="550" dirty="0">
                <a:latin typeface="Courier" charset="0"/>
                <a:cs typeface="Courier" charset="0"/>
              </a:rPr>
              <a:t>stat.</a:t>
            </a:r>
          </a:p>
          <a:p>
            <a:pPr marL="178435">
              <a:lnSpc>
                <a:spcPct val="100000"/>
              </a:lnSpc>
              <a:spcBef>
                <a:spcPts val="285"/>
              </a:spcBef>
            </a:pPr>
            <a:r>
              <a:rPr sz="550" dirty="0">
                <a:latin typeface="Courier" charset="0"/>
                <a:cs typeface="Courier" charset="0"/>
              </a:rPr>
              <a:t>ResultSet result =</a:t>
            </a:r>
            <a:r>
              <a:rPr sz="550" spc="50" dirty="0">
                <a:latin typeface="Courier" charset="0"/>
                <a:cs typeface="Courier" charset="0"/>
              </a:rPr>
              <a:t> </a:t>
            </a:r>
            <a:r>
              <a:rPr sz="550" dirty="0">
                <a:latin typeface="Courier" charset="0"/>
                <a:cs typeface="Courier" charset="0"/>
              </a:rPr>
              <a:t>stat.getResultSet();</a:t>
            </a:r>
          </a:p>
          <a:p>
            <a:pPr marL="178435">
              <a:lnSpc>
                <a:spcPct val="100000"/>
              </a:lnSpc>
              <a:spcBef>
                <a:spcPts val="285"/>
              </a:spcBef>
            </a:pPr>
            <a:r>
              <a:rPr sz="550" dirty="0">
                <a:latin typeface="Comic Sans MS"/>
                <a:cs typeface="Comic Sans MS"/>
              </a:rPr>
              <a:t>Analyze</a:t>
            </a:r>
            <a:r>
              <a:rPr sz="550" spc="125" dirty="0">
                <a:latin typeface="Comic Sans MS"/>
                <a:cs typeface="Comic Sans MS"/>
              </a:rPr>
              <a:t> </a:t>
            </a:r>
            <a:r>
              <a:rPr sz="550" dirty="0">
                <a:latin typeface="Courier" charset="0"/>
                <a:cs typeface="Courier" charset="0"/>
              </a:rPr>
              <a:t>result.</a:t>
            </a:r>
          </a:p>
          <a:p>
            <a:pPr marL="50800">
              <a:lnSpc>
                <a:spcPct val="100000"/>
              </a:lnSpc>
              <a:spcBef>
                <a:spcPts val="285"/>
              </a:spcBef>
            </a:pPr>
            <a:r>
              <a:rPr sz="550" dirty="0">
                <a:latin typeface="Courier" charset="0"/>
                <a:cs typeface="Courier" charset="0"/>
              </a:rPr>
              <a:t>}</a:t>
            </a:r>
          </a:p>
        </p:txBody>
      </p:sp>
      <p:sp>
        <p:nvSpPr>
          <p:cNvPr id="12" name="object 12"/>
          <p:cNvSpPr/>
          <p:nvPr/>
        </p:nvSpPr>
        <p:spPr>
          <a:xfrm>
            <a:off x="710346" y="4160702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45134" y="4044527"/>
            <a:ext cx="3794125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Arial"/>
                <a:cs typeface="Arial"/>
              </a:rPr>
              <a:t>Also closes the </a:t>
            </a:r>
            <a:r>
              <a:rPr sz="1300" spc="15" dirty="0">
                <a:latin typeface="Courier" charset="0"/>
                <a:cs typeface="Courier" charset="0"/>
              </a:rPr>
              <a:t>ResultSet</a:t>
            </a:r>
            <a:r>
              <a:rPr sz="1300" spc="-459" dirty="0">
                <a:latin typeface="Courier" charset="0"/>
                <a:cs typeface="Courier" charset="0"/>
              </a:rPr>
              <a:t> </a:t>
            </a:r>
            <a:r>
              <a:rPr sz="1300" spc="10" dirty="0">
                <a:latin typeface="Arial"/>
                <a:cs typeface="Arial"/>
              </a:rPr>
              <a:t>from the </a:t>
            </a:r>
            <a:r>
              <a:rPr sz="1300" spc="15" dirty="0">
                <a:latin typeface="Courier" charset="0"/>
                <a:cs typeface="Courier" charset="0"/>
              </a:rPr>
              <a:t>Statement</a:t>
            </a:r>
            <a:r>
              <a:rPr sz="1300" spc="15" dirty="0">
                <a:latin typeface="Arial"/>
                <a:cs typeface="Arial"/>
              </a:rPr>
              <a:t>.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30" dirty="0"/>
              <a:t>Analyzing </a:t>
            </a:r>
            <a:r>
              <a:rPr spc="105" dirty="0"/>
              <a:t>Query</a:t>
            </a:r>
            <a:r>
              <a:rPr spc="-130" dirty="0"/>
              <a:t> </a:t>
            </a:r>
            <a:r>
              <a:rPr spc="125" dirty="0"/>
              <a:t>Results</a:t>
            </a:r>
          </a:p>
        </p:txBody>
      </p:sp>
      <p:sp>
        <p:nvSpPr>
          <p:cNvPr id="3" name="object 3"/>
          <p:cNvSpPr/>
          <p:nvPr/>
        </p:nvSpPr>
        <p:spPr>
          <a:xfrm>
            <a:off x="710346" y="847724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10346" y="1359580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0346" y="1878963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0346" y="2157472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45134" y="696283"/>
            <a:ext cx="5538470" cy="1795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72745">
              <a:lnSpc>
                <a:spcPct val="117800"/>
              </a:lnSpc>
            </a:pPr>
            <a:r>
              <a:rPr sz="1300" spc="15" dirty="0">
                <a:latin typeface="Arial"/>
                <a:cs typeface="Arial"/>
              </a:rPr>
              <a:t>Use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the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spc="15" dirty="0">
                <a:latin typeface="Courier" charset="0"/>
                <a:cs typeface="Courier" charset="0"/>
              </a:rPr>
              <a:t>next</a:t>
            </a:r>
            <a:r>
              <a:rPr sz="1300" spc="-415" dirty="0">
                <a:latin typeface="Courier" charset="0"/>
                <a:cs typeface="Courier" charset="0"/>
              </a:rPr>
              <a:t> </a:t>
            </a:r>
            <a:r>
              <a:rPr sz="1300" spc="15" dirty="0">
                <a:latin typeface="Arial"/>
                <a:cs typeface="Arial"/>
              </a:rPr>
              <a:t>method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of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the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spc="15" dirty="0">
                <a:latin typeface="Courier" charset="0"/>
                <a:cs typeface="Courier" charset="0"/>
              </a:rPr>
              <a:t>ResultSet</a:t>
            </a:r>
            <a:r>
              <a:rPr sz="1300" spc="-415" dirty="0">
                <a:latin typeface="Courier" charset="0"/>
                <a:cs typeface="Courier" charset="0"/>
              </a:rPr>
              <a:t> </a:t>
            </a:r>
            <a:r>
              <a:rPr sz="1300" spc="10" dirty="0">
                <a:latin typeface="Arial"/>
                <a:cs typeface="Arial"/>
              </a:rPr>
              <a:t>to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iterate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through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the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query  results </a:t>
            </a:r>
            <a:r>
              <a:rPr sz="1300" spc="15" dirty="0">
                <a:latin typeface="Arial"/>
                <a:cs typeface="Arial"/>
              </a:rPr>
              <a:t>a </a:t>
            </a:r>
            <a:r>
              <a:rPr sz="1300" spc="10" dirty="0">
                <a:latin typeface="Arial"/>
                <a:cs typeface="Arial"/>
              </a:rPr>
              <a:t>row at </a:t>
            </a:r>
            <a:r>
              <a:rPr sz="1300" spc="15" dirty="0">
                <a:latin typeface="Arial"/>
                <a:cs typeface="Arial"/>
              </a:rPr>
              <a:t>a</a:t>
            </a:r>
            <a:r>
              <a:rPr sz="1300" spc="-85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time.</a:t>
            </a:r>
            <a:endParaRPr sz="1300" dirty="0">
              <a:latin typeface="Arial"/>
              <a:cs typeface="Arial"/>
            </a:endParaRPr>
          </a:p>
          <a:p>
            <a:pPr marL="12700" marR="184785">
              <a:lnSpc>
                <a:spcPct val="117800"/>
              </a:lnSpc>
              <a:spcBef>
                <a:spcPts val="355"/>
              </a:spcBef>
            </a:pPr>
            <a:r>
              <a:rPr sz="1300" spc="15" dirty="0">
                <a:latin typeface="Arial"/>
                <a:cs typeface="Arial"/>
              </a:rPr>
              <a:t>When a </a:t>
            </a:r>
            <a:r>
              <a:rPr sz="1300" spc="10" dirty="0">
                <a:latin typeface="Arial"/>
                <a:cs typeface="Arial"/>
              </a:rPr>
              <a:t>result set is </a:t>
            </a:r>
            <a:r>
              <a:rPr sz="1300" spc="5" dirty="0">
                <a:latin typeface="Arial"/>
                <a:cs typeface="Arial"/>
              </a:rPr>
              <a:t>first </a:t>
            </a:r>
            <a:r>
              <a:rPr sz="1300" spc="10" dirty="0">
                <a:latin typeface="Arial"/>
                <a:cs typeface="Arial"/>
              </a:rPr>
              <a:t>returned from </a:t>
            </a:r>
            <a:r>
              <a:rPr sz="1300" spc="15" dirty="0">
                <a:latin typeface="Arial"/>
                <a:cs typeface="Arial"/>
              </a:rPr>
              <a:t>an </a:t>
            </a:r>
            <a:r>
              <a:rPr sz="1300" spc="15" dirty="0">
                <a:latin typeface="Courier" charset="0"/>
                <a:cs typeface="Courier" charset="0"/>
              </a:rPr>
              <a:t>executeQuery</a:t>
            </a:r>
            <a:r>
              <a:rPr sz="1300" spc="15" dirty="0">
                <a:latin typeface="Arial"/>
                <a:cs typeface="Arial"/>
              </a:rPr>
              <a:t>, no </a:t>
            </a:r>
            <a:r>
              <a:rPr sz="1300" spc="10" dirty="0">
                <a:latin typeface="Arial"/>
                <a:cs typeface="Arial"/>
              </a:rPr>
              <a:t>row</a:t>
            </a:r>
            <a:r>
              <a:rPr sz="1300" spc="-50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data  are</a:t>
            </a:r>
            <a:r>
              <a:rPr sz="1300" spc="-70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available.</a:t>
            </a:r>
            <a:endParaRPr sz="1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1300" spc="15" dirty="0">
                <a:latin typeface="Arial"/>
                <a:cs typeface="Arial"/>
              </a:rPr>
              <a:t>Use </a:t>
            </a:r>
            <a:r>
              <a:rPr sz="1300" spc="10" dirty="0">
                <a:latin typeface="Arial"/>
                <a:cs typeface="Arial"/>
              </a:rPr>
              <a:t>the </a:t>
            </a:r>
            <a:r>
              <a:rPr sz="1300" spc="15" dirty="0">
                <a:latin typeface="Courier" charset="0"/>
                <a:cs typeface="Courier" charset="0"/>
              </a:rPr>
              <a:t>next</a:t>
            </a:r>
            <a:r>
              <a:rPr sz="1300" spc="-490" dirty="0">
                <a:latin typeface="Courier" charset="0"/>
                <a:cs typeface="Courier" charset="0"/>
              </a:rPr>
              <a:t> </a:t>
            </a:r>
            <a:r>
              <a:rPr sz="1300" spc="15" dirty="0">
                <a:latin typeface="Arial"/>
                <a:cs typeface="Arial"/>
              </a:rPr>
              <a:t>method </a:t>
            </a:r>
            <a:r>
              <a:rPr sz="1300" spc="10" dirty="0">
                <a:latin typeface="Arial"/>
                <a:cs typeface="Arial"/>
              </a:rPr>
              <a:t>to </a:t>
            </a:r>
            <a:r>
              <a:rPr sz="1300" spc="15" dirty="0">
                <a:latin typeface="Arial"/>
                <a:cs typeface="Arial"/>
              </a:rPr>
              <a:t>move </a:t>
            </a:r>
            <a:r>
              <a:rPr sz="1300" spc="10" dirty="0">
                <a:latin typeface="Arial"/>
                <a:cs typeface="Arial"/>
              </a:rPr>
              <a:t>to the </a:t>
            </a:r>
            <a:r>
              <a:rPr sz="1300" spc="5" dirty="0">
                <a:latin typeface="Arial"/>
                <a:cs typeface="Arial"/>
              </a:rPr>
              <a:t>first </a:t>
            </a:r>
            <a:r>
              <a:rPr sz="1300" spc="10" dirty="0">
                <a:latin typeface="Arial"/>
                <a:cs typeface="Arial"/>
              </a:rPr>
              <a:t>row.</a:t>
            </a:r>
            <a:endParaRPr sz="1300" dirty="0">
              <a:latin typeface="Arial"/>
              <a:cs typeface="Arial"/>
            </a:endParaRPr>
          </a:p>
          <a:p>
            <a:pPr marL="12700" marR="5080">
              <a:lnSpc>
                <a:spcPct val="117800"/>
              </a:lnSpc>
              <a:spcBef>
                <a:spcPts val="355"/>
              </a:spcBef>
            </a:pPr>
            <a:r>
              <a:rPr sz="1300" spc="15" dirty="0">
                <a:latin typeface="Arial"/>
                <a:cs typeface="Arial"/>
              </a:rPr>
              <a:t>The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spc="15" dirty="0">
                <a:latin typeface="Courier" charset="0"/>
                <a:cs typeface="Courier" charset="0"/>
              </a:rPr>
              <a:t>next</a:t>
            </a:r>
            <a:r>
              <a:rPr sz="1300" spc="-415" dirty="0">
                <a:latin typeface="Courier" charset="0"/>
                <a:cs typeface="Courier" charset="0"/>
              </a:rPr>
              <a:t> </a:t>
            </a:r>
            <a:r>
              <a:rPr sz="1300" spc="15" dirty="0">
                <a:latin typeface="Arial"/>
                <a:cs typeface="Arial"/>
              </a:rPr>
              <a:t>method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returns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a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spc="15" dirty="0">
                <a:latin typeface="Courier" charset="0"/>
                <a:cs typeface="Courier" charset="0"/>
              </a:rPr>
              <a:t>boolean</a:t>
            </a:r>
            <a:r>
              <a:rPr sz="1300" spc="-415" dirty="0">
                <a:latin typeface="Courier" charset="0"/>
                <a:cs typeface="Courier" charset="0"/>
              </a:rPr>
              <a:t> </a:t>
            </a:r>
            <a:r>
              <a:rPr sz="1300" spc="10" dirty="0">
                <a:latin typeface="Arial"/>
                <a:cs typeface="Arial"/>
              </a:rPr>
              <a:t>value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indicating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whether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more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rows  of data are</a:t>
            </a:r>
            <a:r>
              <a:rPr sz="1300" spc="-65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available: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2510" y="2560182"/>
            <a:ext cx="5389880" cy="558486"/>
          </a:xfrm>
          <a:prstGeom prst="rect">
            <a:avLst/>
          </a:prstGeom>
          <a:ln w="7527">
            <a:solidFill>
              <a:srgbClr val="CCCCCC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50800">
              <a:lnSpc>
                <a:spcPts val="955"/>
              </a:lnSpc>
              <a:spcBef>
                <a:spcPts val="355"/>
              </a:spcBef>
            </a:pPr>
            <a:r>
              <a:rPr sz="800" spc="-5" dirty="0">
                <a:latin typeface="Courier" charset="0"/>
                <a:cs typeface="Courier" charset="0"/>
              </a:rPr>
              <a:t>while</a:t>
            </a:r>
            <a:r>
              <a:rPr sz="800" spc="-50" dirty="0">
                <a:latin typeface="Courier" charset="0"/>
                <a:cs typeface="Courier" charset="0"/>
              </a:rPr>
              <a:t> </a:t>
            </a:r>
            <a:r>
              <a:rPr sz="800" spc="-5" dirty="0">
                <a:latin typeface="Courier" charset="0"/>
                <a:cs typeface="Courier" charset="0"/>
              </a:rPr>
              <a:t>(result.next())</a:t>
            </a:r>
            <a:endParaRPr sz="800" dirty="0">
              <a:latin typeface="Courier" charset="0"/>
              <a:cs typeface="Courier" charset="0"/>
            </a:endParaRPr>
          </a:p>
          <a:p>
            <a:pPr marL="50800">
              <a:lnSpc>
                <a:spcPts val="950"/>
              </a:lnSpc>
            </a:pPr>
            <a:r>
              <a:rPr sz="800" spc="-5" dirty="0">
                <a:latin typeface="Courier" charset="0"/>
                <a:cs typeface="Courier" charset="0"/>
              </a:rPr>
              <a:t>{</a:t>
            </a:r>
            <a:endParaRPr sz="800" dirty="0">
              <a:latin typeface="Courier" charset="0"/>
              <a:cs typeface="Courier" charset="0"/>
            </a:endParaRPr>
          </a:p>
          <a:p>
            <a:pPr marL="172085">
              <a:lnSpc>
                <a:spcPts val="950"/>
              </a:lnSpc>
            </a:pPr>
            <a:r>
              <a:rPr sz="800" spc="-5" dirty="0">
                <a:latin typeface="Comic Sans MS"/>
                <a:cs typeface="Comic Sans MS"/>
              </a:rPr>
              <a:t>Inspect column data from the current</a:t>
            </a:r>
            <a:r>
              <a:rPr sz="800" dirty="0">
                <a:latin typeface="Comic Sans MS"/>
                <a:cs typeface="Comic Sans MS"/>
              </a:rPr>
              <a:t> </a:t>
            </a:r>
            <a:r>
              <a:rPr sz="800" spc="-5" dirty="0">
                <a:latin typeface="Comic Sans MS"/>
                <a:cs typeface="Comic Sans MS"/>
              </a:rPr>
              <a:t>row</a:t>
            </a:r>
            <a:endParaRPr sz="800" dirty="0">
              <a:latin typeface="Comic Sans MS"/>
              <a:cs typeface="Comic Sans MS"/>
            </a:endParaRPr>
          </a:p>
          <a:p>
            <a:pPr marL="50800">
              <a:lnSpc>
                <a:spcPts val="955"/>
              </a:lnSpc>
            </a:pPr>
            <a:r>
              <a:rPr sz="800" spc="-5" dirty="0">
                <a:latin typeface="Courier" charset="0"/>
                <a:cs typeface="Courier" charset="0"/>
              </a:rPr>
              <a:t>}</a:t>
            </a:r>
            <a:endParaRPr sz="8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4964" y="572081"/>
            <a:ext cx="5502910" cy="60325"/>
          </a:xfrm>
          <a:custGeom>
            <a:avLst/>
            <a:gdLst/>
            <a:ahLst/>
            <a:cxnLst/>
            <a:rect l="l" t="t" r="r" b="b"/>
            <a:pathLst>
              <a:path w="5502910" h="60325">
                <a:moveTo>
                  <a:pt x="0" y="0"/>
                </a:moveTo>
                <a:lnTo>
                  <a:pt x="5502449" y="0"/>
                </a:lnTo>
                <a:lnTo>
                  <a:pt x="5502449" y="60218"/>
                </a:lnTo>
                <a:lnTo>
                  <a:pt x="0" y="60218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30" dirty="0"/>
              <a:t>SQL</a:t>
            </a:r>
            <a:r>
              <a:rPr spc="-55" dirty="0"/>
              <a:t> </a:t>
            </a:r>
            <a:r>
              <a:rPr spc="135" dirty="0"/>
              <a:t>Types</a:t>
            </a:r>
          </a:p>
        </p:txBody>
      </p:sp>
      <p:sp>
        <p:nvSpPr>
          <p:cNvPr id="4" name="object 4"/>
          <p:cNvSpPr/>
          <p:nvPr/>
        </p:nvSpPr>
        <p:spPr>
          <a:xfrm>
            <a:off x="605000" y="748030"/>
            <a:ext cx="6481597" cy="34779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30" dirty="0"/>
              <a:t>Analyzing </a:t>
            </a:r>
            <a:r>
              <a:rPr spc="105" dirty="0"/>
              <a:t>Query</a:t>
            </a:r>
            <a:r>
              <a:rPr spc="-130" dirty="0"/>
              <a:t> </a:t>
            </a:r>
            <a:r>
              <a:rPr spc="125" dirty="0"/>
              <a:t>Results</a:t>
            </a:r>
          </a:p>
        </p:txBody>
      </p:sp>
      <p:sp>
        <p:nvSpPr>
          <p:cNvPr id="3" name="object 3"/>
          <p:cNvSpPr/>
          <p:nvPr/>
        </p:nvSpPr>
        <p:spPr>
          <a:xfrm>
            <a:off x="710346" y="848024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10346" y="1126533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0346" y="1412570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0346" y="1916899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45134" y="651412"/>
            <a:ext cx="5597525" cy="1365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0600"/>
              </a:lnSpc>
            </a:pPr>
            <a:r>
              <a:rPr sz="1300" spc="15" dirty="0">
                <a:latin typeface="Arial"/>
                <a:cs typeface="Arial"/>
              </a:rPr>
              <a:t>To </a:t>
            </a:r>
            <a:r>
              <a:rPr sz="1300" spc="10" dirty="0">
                <a:latin typeface="Arial"/>
                <a:cs typeface="Arial"/>
              </a:rPr>
              <a:t>get the column values from </a:t>
            </a:r>
            <a:r>
              <a:rPr sz="1300" spc="15" dirty="0">
                <a:latin typeface="Arial"/>
                <a:cs typeface="Arial"/>
              </a:rPr>
              <a:t>a </a:t>
            </a:r>
            <a:r>
              <a:rPr sz="1300" spc="10" dirty="0">
                <a:latin typeface="Arial"/>
                <a:cs typeface="Arial"/>
              </a:rPr>
              <a:t>row, use </a:t>
            </a:r>
            <a:r>
              <a:rPr sz="1300" spc="15" dirty="0">
                <a:latin typeface="Arial"/>
                <a:cs typeface="Arial"/>
              </a:rPr>
              <a:t>one </a:t>
            </a:r>
            <a:r>
              <a:rPr sz="1300" spc="10" dirty="0">
                <a:latin typeface="Arial"/>
                <a:cs typeface="Arial"/>
              </a:rPr>
              <a:t>of the various </a:t>
            </a:r>
            <a:r>
              <a:rPr sz="1300" spc="15" dirty="0">
                <a:latin typeface="Courier" charset="0"/>
                <a:cs typeface="Courier" charset="0"/>
              </a:rPr>
              <a:t>get</a:t>
            </a:r>
            <a:r>
              <a:rPr sz="1300" spc="-420" dirty="0">
                <a:latin typeface="Courier" charset="0"/>
                <a:cs typeface="Courier" charset="0"/>
              </a:rPr>
              <a:t> </a:t>
            </a:r>
            <a:r>
              <a:rPr sz="1300" spc="10" dirty="0">
                <a:latin typeface="Arial"/>
                <a:cs typeface="Arial"/>
              </a:rPr>
              <a:t>methods.  </a:t>
            </a:r>
            <a:r>
              <a:rPr sz="1300" spc="15" dirty="0">
                <a:latin typeface="Arial"/>
                <a:cs typeface="Arial"/>
              </a:rPr>
              <a:t>Two </a:t>
            </a:r>
            <a:r>
              <a:rPr sz="1300" spc="15" dirty="0">
                <a:latin typeface="Courier" charset="0"/>
                <a:cs typeface="Courier" charset="0"/>
              </a:rPr>
              <a:t>get</a:t>
            </a:r>
            <a:r>
              <a:rPr sz="1300" spc="-495" dirty="0">
                <a:latin typeface="Courier" charset="0"/>
                <a:cs typeface="Courier" charset="0"/>
              </a:rPr>
              <a:t> </a:t>
            </a:r>
            <a:r>
              <a:rPr sz="1300" spc="15" dirty="0">
                <a:latin typeface="Arial"/>
                <a:cs typeface="Arial"/>
              </a:rPr>
              <a:t>methods </a:t>
            </a:r>
            <a:r>
              <a:rPr sz="1300" spc="10" dirty="0">
                <a:latin typeface="Arial"/>
                <a:cs typeface="Arial"/>
              </a:rPr>
              <a:t>for </a:t>
            </a:r>
            <a:r>
              <a:rPr sz="1300" spc="15" dirty="0">
                <a:latin typeface="Arial"/>
                <a:cs typeface="Arial"/>
              </a:rPr>
              <a:t>each </a:t>
            </a:r>
            <a:r>
              <a:rPr sz="1300" spc="10" dirty="0">
                <a:latin typeface="Arial"/>
                <a:cs typeface="Arial"/>
              </a:rPr>
              <a:t>type of data (string, integer, double).</a:t>
            </a:r>
            <a:endParaRPr sz="1300" dirty="0">
              <a:latin typeface="Arial"/>
              <a:cs typeface="Arial"/>
            </a:endParaRPr>
          </a:p>
          <a:p>
            <a:pPr marL="12700" marR="370205">
              <a:lnSpc>
                <a:spcPct val="117800"/>
              </a:lnSpc>
              <a:spcBef>
                <a:spcPts val="414"/>
              </a:spcBef>
            </a:pPr>
            <a:r>
              <a:rPr sz="1300" spc="15" dirty="0">
                <a:latin typeface="Arial"/>
                <a:cs typeface="Arial"/>
              </a:rPr>
              <a:t>One </a:t>
            </a:r>
            <a:r>
              <a:rPr sz="1300" spc="15" dirty="0">
                <a:latin typeface="Courier" charset="0"/>
                <a:cs typeface="Courier" charset="0"/>
              </a:rPr>
              <a:t>get</a:t>
            </a:r>
            <a:r>
              <a:rPr sz="1300" spc="-430" dirty="0">
                <a:latin typeface="Courier" charset="0"/>
                <a:cs typeface="Courier" charset="0"/>
              </a:rPr>
              <a:t> </a:t>
            </a:r>
            <a:r>
              <a:rPr sz="1300" spc="15" dirty="0">
                <a:latin typeface="Arial"/>
                <a:cs typeface="Arial"/>
              </a:rPr>
              <a:t>method </a:t>
            </a:r>
            <a:r>
              <a:rPr sz="1300" spc="10" dirty="0">
                <a:latin typeface="Arial"/>
                <a:cs typeface="Arial"/>
              </a:rPr>
              <a:t>uses </a:t>
            </a:r>
            <a:r>
              <a:rPr sz="1300" spc="15" dirty="0">
                <a:latin typeface="Arial"/>
                <a:cs typeface="Arial"/>
              </a:rPr>
              <a:t>an </a:t>
            </a:r>
            <a:r>
              <a:rPr sz="1300" spc="10" dirty="0">
                <a:latin typeface="Arial"/>
                <a:cs typeface="Arial"/>
              </a:rPr>
              <a:t>integer parameter that indicates the column  position.</a:t>
            </a:r>
            <a:endParaRPr sz="1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1300" spc="15" dirty="0">
                <a:latin typeface="Arial"/>
                <a:cs typeface="Arial"/>
              </a:rPr>
              <a:t>Column </a:t>
            </a:r>
            <a:r>
              <a:rPr sz="1300" spc="10" dirty="0">
                <a:latin typeface="Arial"/>
                <a:cs typeface="Arial"/>
              </a:rPr>
              <a:t>positions start at</a:t>
            </a:r>
            <a:r>
              <a:rPr sz="1300" spc="-85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1: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2510" y="2086263"/>
            <a:ext cx="5389880" cy="168636"/>
          </a:xfrm>
          <a:prstGeom prst="rect">
            <a:avLst/>
          </a:prstGeom>
          <a:ln w="7527">
            <a:solidFill>
              <a:srgbClr val="CCCCCC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355"/>
              </a:spcBef>
            </a:pPr>
            <a:r>
              <a:rPr sz="800" spc="-5" dirty="0">
                <a:latin typeface="Courier" charset="0"/>
                <a:cs typeface="Courier" charset="0"/>
              </a:rPr>
              <a:t>String productCode =</a:t>
            </a:r>
            <a:r>
              <a:rPr sz="800" spc="5" dirty="0">
                <a:latin typeface="Courier" charset="0"/>
                <a:cs typeface="Courier" charset="0"/>
              </a:rPr>
              <a:t> </a:t>
            </a:r>
            <a:r>
              <a:rPr sz="800" spc="-5" dirty="0">
                <a:latin typeface="Courier" charset="0"/>
                <a:cs typeface="Courier" charset="0"/>
              </a:rPr>
              <a:t>result.getString(1);</a:t>
            </a:r>
            <a:endParaRPr sz="8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30" dirty="0"/>
              <a:t>Analyzing </a:t>
            </a:r>
            <a:r>
              <a:rPr spc="105" dirty="0"/>
              <a:t>Query</a:t>
            </a:r>
            <a:r>
              <a:rPr spc="-130" dirty="0"/>
              <a:t> </a:t>
            </a:r>
            <a:r>
              <a:rPr spc="125" dirty="0"/>
              <a:t>Results</a:t>
            </a:r>
          </a:p>
        </p:txBody>
      </p:sp>
      <p:sp>
        <p:nvSpPr>
          <p:cNvPr id="3" name="object 3"/>
          <p:cNvSpPr/>
          <p:nvPr/>
        </p:nvSpPr>
        <p:spPr>
          <a:xfrm>
            <a:off x="710346" y="847053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45134" y="730878"/>
            <a:ext cx="541020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Arial"/>
                <a:cs typeface="Arial"/>
              </a:rPr>
              <a:t>Other type of </a:t>
            </a:r>
            <a:r>
              <a:rPr sz="1300" spc="15" dirty="0">
                <a:latin typeface="Courier" charset="0"/>
                <a:cs typeface="Courier" charset="0"/>
              </a:rPr>
              <a:t>get</a:t>
            </a:r>
            <a:r>
              <a:rPr sz="1300" spc="-434" dirty="0">
                <a:latin typeface="Courier" charset="0"/>
                <a:cs typeface="Courier" charset="0"/>
              </a:rPr>
              <a:t> </a:t>
            </a:r>
            <a:r>
              <a:rPr sz="1300" spc="15" dirty="0">
                <a:latin typeface="Arial"/>
                <a:cs typeface="Arial"/>
              </a:rPr>
              <a:t>method </a:t>
            </a:r>
            <a:r>
              <a:rPr sz="1300" spc="10" dirty="0">
                <a:latin typeface="Arial"/>
                <a:cs typeface="Arial"/>
              </a:rPr>
              <a:t>uses </a:t>
            </a:r>
            <a:r>
              <a:rPr sz="1300" spc="15" dirty="0">
                <a:latin typeface="Arial"/>
                <a:cs typeface="Arial"/>
              </a:rPr>
              <a:t>a </a:t>
            </a:r>
            <a:r>
              <a:rPr sz="1300" spc="10" dirty="0">
                <a:latin typeface="Arial"/>
                <a:cs typeface="Arial"/>
              </a:rPr>
              <a:t>string parameter for the column </a:t>
            </a:r>
            <a:r>
              <a:rPr sz="1300" spc="15" dirty="0">
                <a:latin typeface="Arial"/>
                <a:cs typeface="Arial"/>
              </a:rPr>
              <a:t>name: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2510" y="1008890"/>
            <a:ext cx="5389880" cy="149688"/>
          </a:xfrm>
          <a:prstGeom prst="rect">
            <a:avLst/>
          </a:prstGeom>
          <a:ln w="7527">
            <a:solidFill>
              <a:srgbClr val="CCCCCC"/>
            </a:solidFill>
          </a:ln>
        </p:spPr>
        <p:txBody>
          <a:bodyPr vert="horz" wrap="square" lIns="0" tIns="34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7"/>
              </a:spcBef>
            </a:pPr>
            <a:endParaRPr sz="400" dirty="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sz="550" dirty="0">
                <a:latin typeface="Courier" charset="0"/>
                <a:cs typeface="Courier" charset="0"/>
              </a:rPr>
              <a:t>String productCode =</a:t>
            </a:r>
            <a:r>
              <a:rPr sz="550" spc="114" dirty="0">
                <a:latin typeface="Courier" charset="0"/>
                <a:cs typeface="Courier" charset="0"/>
              </a:rPr>
              <a:t> </a:t>
            </a:r>
            <a:r>
              <a:rPr sz="550" dirty="0">
                <a:latin typeface="Courier" charset="0"/>
                <a:cs typeface="Courier" charset="0"/>
              </a:rPr>
              <a:t>result.getString("Product_Code");</a:t>
            </a:r>
          </a:p>
        </p:txBody>
      </p:sp>
      <p:sp>
        <p:nvSpPr>
          <p:cNvPr id="6" name="object 6"/>
          <p:cNvSpPr/>
          <p:nvPr/>
        </p:nvSpPr>
        <p:spPr>
          <a:xfrm>
            <a:off x="710346" y="1419128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45134" y="1302952"/>
            <a:ext cx="3465829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5" dirty="0">
                <a:latin typeface="Arial"/>
                <a:cs typeface="Arial"/>
              </a:rPr>
              <a:t>Use </a:t>
            </a:r>
            <a:r>
              <a:rPr sz="1300" spc="15" dirty="0">
                <a:latin typeface="Courier" charset="0"/>
                <a:cs typeface="Courier" charset="0"/>
              </a:rPr>
              <a:t>getInt</a:t>
            </a:r>
            <a:r>
              <a:rPr sz="1300" spc="-475" dirty="0">
                <a:latin typeface="Courier" charset="0"/>
                <a:cs typeface="Courier" charset="0"/>
              </a:rPr>
              <a:t> </a:t>
            </a:r>
            <a:r>
              <a:rPr sz="1300" spc="10" dirty="0">
                <a:latin typeface="Arial"/>
                <a:cs typeface="Arial"/>
              </a:rPr>
              <a:t>to fetch </a:t>
            </a:r>
            <a:r>
              <a:rPr sz="1300" spc="15" dirty="0">
                <a:latin typeface="Arial"/>
                <a:cs typeface="Arial"/>
              </a:rPr>
              <a:t>an </a:t>
            </a:r>
            <a:r>
              <a:rPr sz="1300" spc="10" dirty="0">
                <a:latin typeface="Arial"/>
                <a:cs typeface="Arial"/>
              </a:rPr>
              <a:t>integer column value: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2510" y="1588491"/>
            <a:ext cx="5389880" cy="149687"/>
          </a:xfrm>
          <a:prstGeom prst="rect">
            <a:avLst/>
          </a:prstGeom>
          <a:ln w="7527">
            <a:solidFill>
              <a:srgbClr val="CCCCCC"/>
            </a:solidFill>
          </a:ln>
        </p:spPr>
        <p:txBody>
          <a:bodyPr vert="horz" wrap="square" lIns="0" tIns="345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7"/>
              </a:spcBef>
            </a:pPr>
            <a:endParaRPr sz="400" dirty="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sz="550" dirty="0">
                <a:latin typeface="Courier" charset="0"/>
                <a:cs typeface="Courier" charset="0"/>
              </a:rPr>
              <a:t>int quantity =</a:t>
            </a:r>
            <a:r>
              <a:rPr sz="550" spc="60" dirty="0">
                <a:latin typeface="Courier" charset="0"/>
                <a:cs typeface="Courier" charset="0"/>
              </a:rPr>
              <a:t> </a:t>
            </a:r>
            <a:r>
              <a:rPr sz="550" dirty="0">
                <a:latin typeface="Courier" charset="0"/>
                <a:cs typeface="Courier" charset="0"/>
              </a:rPr>
              <a:t>result.getInt("Quantity");</a:t>
            </a:r>
          </a:p>
        </p:txBody>
      </p:sp>
      <p:sp>
        <p:nvSpPr>
          <p:cNvPr id="9" name="object 9"/>
          <p:cNvSpPr/>
          <p:nvPr/>
        </p:nvSpPr>
        <p:spPr>
          <a:xfrm>
            <a:off x="710346" y="1998729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45134" y="1882554"/>
            <a:ext cx="3311525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5" dirty="0">
                <a:latin typeface="Arial"/>
                <a:cs typeface="Arial"/>
              </a:rPr>
              <a:t>Use </a:t>
            </a:r>
            <a:r>
              <a:rPr sz="1300" spc="15" dirty="0">
                <a:latin typeface="Courier" charset="0"/>
                <a:cs typeface="Courier" charset="0"/>
              </a:rPr>
              <a:t>getDouble</a:t>
            </a:r>
            <a:r>
              <a:rPr sz="1300" spc="-470" dirty="0">
                <a:latin typeface="Courier" charset="0"/>
                <a:cs typeface="Courier" charset="0"/>
              </a:rPr>
              <a:t> </a:t>
            </a:r>
            <a:r>
              <a:rPr sz="1300" spc="10" dirty="0">
                <a:latin typeface="Arial"/>
                <a:cs typeface="Arial"/>
              </a:rPr>
              <a:t>to fetch </a:t>
            </a:r>
            <a:r>
              <a:rPr sz="1300" spc="15" dirty="0">
                <a:latin typeface="Arial"/>
                <a:cs typeface="Arial"/>
              </a:rPr>
              <a:t>an </a:t>
            </a:r>
            <a:r>
              <a:rPr sz="1300" spc="10" dirty="0">
                <a:latin typeface="Arial"/>
                <a:cs typeface="Arial"/>
              </a:rPr>
              <a:t>double column: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62510" y="2168093"/>
            <a:ext cx="5389880" cy="149687"/>
          </a:xfrm>
          <a:prstGeom prst="rect">
            <a:avLst/>
          </a:prstGeom>
          <a:ln w="7527">
            <a:solidFill>
              <a:srgbClr val="CCCCCC"/>
            </a:solidFill>
          </a:ln>
        </p:spPr>
        <p:txBody>
          <a:bodyPr vert="horz" wrap="square" lIns="0" tIns="345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7"/>
              </a:spcBef>
            </a:pPr>
            <a:endParaRPr sz="400" dirty="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sz="550" dirty="0">
                <a:latin typeface="Courier" charset="0"/>
                <a:cs typeface="Courier" charset="0"/>
              </a:rPr>
              <a:t>double unitPrice =</a:t>
            </a:r>
            <a:r>
              <a:rPr sz="550" spc="80" dirty="0">
                <a:latin typeface="Courier" charset="0"/>
                <a:cs typeface="Courier" charset="0"/>
              </a:rPr>
              <a:t> </a:t>
            </a:r>
            <a:r>
              <a:rPr sz="550" dirty="0">
                <a:latin typeface="Courier" charset="0"/>
                <a:cs typeface="Courier" charset="0"/>
              </a:rPr>
              <a:t>result.getDouble("Price");</a:t>
            </a:r>
          </a:p>
        </p:txBody>
      </p:sp>
      <p:sp>
        <p:nvSpPr>
          <p:cNvPr id="12" name="object 12"/>
          <p:cNvSpPr/>
          <p:nvPr/>
        </p:nvSpPr>
        <p:spPr>
          <a:xfrm>
            <a:off x="710346" y="2570803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10346" y="2849313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45134" y="2374191"/>
            <a:ext cx="4683760" cy="575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0600"/>
              </a:lnSpc>
            </a:pPr>
            <a:r>
              <a:rPr sz="1300" spc="10" dirty="0">
                <a:latin typeface="Arial"/>
                <a:cs typeface="Arial"/>
              </a:rPr>
              <a:t>Better to use column </a:t>
            </a:r>
            <a:r>
              <a:rPr sz="1300" spc="15" dirty="0">
                <a:latin typeface="Arial"/>
                <a:cs typeface="Arial"/>
              </a:rPr>
              <a:t>names </a:t>
            </a:r>
            <a:r>
              <a:rPr sz="1300" spc="10" dirty="0">
                <a:latin typeface="Arial"/>
                <a:cs typeface="Arial"/>
              </a:rPr>
              <a:t>than </a:t>
            </a:r>
            <a:r>
              <a:rPr sz="1300" spc="15" dirty="0">
                <a:latin typeface="Arial"/>
                <a:cs typeface="Arial"/>
              </a:rPr>
              <a:t>numbers </a:t>
            </a:r>
            <a:r>
              <a:rPr sz="1300" spc="10" dirty="0">
                <a:latin typeface="Arial"/>
                <a:cs typeface="Arial"/>
              </a:rPr>
              <a:t>to access columns.  </a:t>
            </a:r>
            <a:r>
              <a:rPr sz="1300" spc="15" dirty="0">
                <a:latin typeface="Arial"/>
                <a:cs typeface="Arial"/>
              </a:rPr>
              <a:t>Code </a:t>
            </a:r>
            <a:r>
              <a:rPr sz="1300" spc="10" dirty="0">
                <a:latin typeface="Arial"/>
                <a:cs typeface="Arial"/>
              </a:rPr>
              <a:t>is easier to read, </a:t>
            </a:r>
            <a:r>
              <a:rPr sz="1300" spc="15" dirty="0">
                <a:latin typeface="Arial"/>
                <a:cs typeface="Arial"/>
              </a:rPr>
              <a:t>and </a:t>
            </a:r>
            <a:r>
              <a:rPr sz="1300" spc="10" dirty="0">
                <a:latin typeface="Arial"/>
                <a:cs typeface="Arial"/>
              </a:rPr>
              <a:t>column order </a:t>
            </a:r>
            <a:r>
              <a:rPr sz="1300" spc="15" dirty="0">
                <a:latin typeface="Arial"/>
                <a:cs typeface="Arial"/>
              </a:rPr>
              <a:t>may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change.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5" dirty="0"/>
              <a:t>Result </a:t>
            </a:r>
            <a:r>
              <a:rPr spc="55" dirty="0"/>
              <a:t>Set </a:t>
            </a:r>
            <a:r>
              <a:rPr spc="114" dirty="0"/>
              <a:t>Meta</a:t>
            </a:r>
            <a:r>
              <a:rPr spc="-114" dirty="0"/>
              <a:t> </a:t>
            </a:r>
            <a:r>
              <a:rPr spc="125" dirty="0"/>
              <a:t>Data</a:t>
            </a:r>
          </a:p>
        </p:txBody>
      </p:sp>
      <p:sp>
        <p:nvSpPr>
          <p:cNvPr id="3" name="object 3"/>
          <p:cNvSpPr/>
          <p:nvPr/>
        </p:nvSpPr>
        <p:spPr>
          <a:xfrm>
            <a:off x="710346" y="839826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10346" y="1118336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0346" y="1630191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5134" y="723651"/>
            <a:ext cx="5436235" cy="1007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Arial"/>
                <a:cs typeface="Arial"/>
              </a:rPr>
              <a:t>Result set </a:t>
            </a:r>
            <a:r>
              <a:rPr sz="1300" spc="15" dirty="0">
                <a:latin typeface="Arial"/>
                <a:cs typeface="Arial"/>
              </a:rPr>
              <a:t>meta </a:t>
            </a:r>
            <a:r>
              <a:rPr sz="1300" spc="10" dirty="0">
                <a:latin typeface="Arial"/>
                <a:cs typeface="Arial"/>
              </a:rPr>
              <a:t>data describes the properties of the result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set.</a:t>
            </a:r>
            <a:endParaRPr sz="1300" dirty="0">
              <a:latin typeface="Arial"/>
              <a:cs typeface="Arial"/>
            </a:endParaRPr>
          </a:p>
          <a:p>
            <a:pPr marL="12700" marR="5080">
              <a:lnSpc>
                <a:spcPct val="117800"/>
              </a:lnSpc>
              <a:spcBef>
                <a:spcPts val="355"/>
              </a:spcBef>
            </a:pPr>
            <a:r>
              <a:rPr sz="1300" spc="15" dirty="0">
                <a:latin typeface="Arial"/>
                <a:cs typeface="Arial"/>
              </a:rPr>
              <a:t>Use </a:t>
            </a:r>
            <a:r>
              <a:rPr sz="1300" spc="10" dirty="0">
                <a:latin typeface="Arial"/>
                <a:cs typeface="Arial"/>
              </a:rPr>
              <a:t>the </a:t>
            </a:r>
            <a:r>
              <a:rPr sz="1300" spc="15" dirty="0">
                <a:latin typeface="Courier" charset="0"/>
                <a:cs typeface="Courier" charset="0"/>
              </a:rPr>
              <a:t>ResultSetMetaData</a:t>
            </a:r>
            <a:r>
              <a:rPr sz="1300" spc="-459" dirty="0">
                <a:latin typeface="Courier" charset="0"/>
                <a:cs typeface="Courier" charset="0"/>
              </a:rPr>
              <a:t> </a:t>
            </a:r>
            <a:r>
              <a:rPr sz="1300" spc="10" dirty="0">
                <a:latin typeface="Arial"/>
                <a:cs typeface="Arial"/>
              </a:rPr>
              <a:t>class to find out the column </a:t>
            </a:r>
            <a:r>
              <a:rPr sz="1300" spc="15" dirty="0">
                <a:latin typeface="Arial"/>
                <a:cs typeface="Arial"/>
              </a:rPr>
              <a:t>names </a:t>
            </a:r>
            <a:r>
              <a:rPr sz="1300" spc="10" dirty="0">
                <a:latin typeface="Arial"/>
                <a:cs typeface="Arial"/>
              </a:rPr>
              <a:t>in </a:t>
            </a:r>
            <a:r>
              <a:rPr sz="1300" spc="15" dirty="0">
                <a:latin typeface="Arial"/>
                <a:cs typeface="Arial"/>
              </a:rPr>
              <a:t>an  unknown</a:t>
            </a:r>
            <a:r>
              <a:rPr sz="1300" spc="-85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table.</a:t>
            </a:r>
            <a:endParaRPr sz="1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300" spc="10" dirty="0">
                <a:latin typeface="Arial"/>
                <a:cs typeface="Arial"/>
              </a:rPr>
              <a:t>Get the </a:t>
            </a:r>
            <a:r>
              <a:rPr sz="1300" spc="15" dirty="0">
                <a:latin typeface="Arial"/>
                <a:cs typeface="Arial"/>
              </a:rPr>
              <a:t>meta </a:t>
            </a:r>
            <a:r>
              <a:rPr sz="1300" spc="10" dirty="0">
                <a:latin typeface="Arial"/>
                <a:cs typeface="Arial"/>
              </a:rPr>
              <a:t>data object from the result</a:t>
            </a:r>
            <a:r>
              <a:rPr sz="1300" spc="-50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set: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2510" y="1792028"/>
            <a:ext cx="5389880" cy="168636"/>
          </a:xfrm>
          <a:prstGeom prst="rect">
            <a:avLst/>
          </a:prstGeom>
          <a:ln w="7527">
            <a:solidFill>
              <a:srgbClr val="CCCCCC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355"/>
              </a:spcBef>
            </a:pPr>
            <a:r>
              <a:rPr sz="800" spc="-5" dirty="0">
                <a:latin typeface="Courier" charset="0"/>
                <a:cs typeface="Courier" charset="0"/>
              </a:rPr>
              <a:t>ResultSetMetaData metaData =</a:t>
            </a:r>
            <a:r>
              <a:rPr sz="800" spc="30" dirty="0">
                <a:latin typeface="Courier" charset="0"/>
                <a:cs typeface="Courier" charset="0"/>
              </a:rPr>
              <a:t> </a:t>
            </a:r>
            <a:r>
              <a:rPr sz="800" spc="-5" dirty="0">
                <a:latin typeface="Courier" charset="0"/>
                <a:cs typeface="Courier" charset="0"/>
              </a:rPr>
              <a:t>result.getMetaData();</a:t>
            </a:r>
            <a:endParaRPr sz="8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5" dirty="0"/>
              <a:t>Result </a:t>
            </a:r>
            <a:r>
              <a:rPr spc="55" dirty="0"/>
              <a:t>Set </a:t>
            </a:r>
            <a:r>
              <a:rPr spc="114" dirty="0"/>
              <a:t>Meta</a:t>
            </a:r>
            <a:r>
              <a:rPr spc="-114" dirty="0"/>
              <a:t> </a:t>
            </a:r>
            <a:r>
              <a:rPr spc="125" dirty="0"/>
              <a:t>Data</a:t>
            </a:r>
          </a:p>
        </p:txBody>
      </p:sp>
      <p:sp>
        <p:nvSpPr>
          <p:cNvPr id="3" name="object 3"/>
          <p:cNvSpPr/>
          <p:nvPr/>
        </p:nvSpPr>
        <p:spPr>
          <a:xfrm>
            <a:off x="710346" y="846383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10346" y="1124893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0346" y="1410930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5134" y="646007"/>
            <a:ext cx="4859655" cy="865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2500"/>
              </a:lnSpc>
            </a:pPr>
            <a:r>
              <a:rPr sz="1300" spc="15" dirty="0">
                <a:latin typeface="Arial"/>
                <a:cs typeface="Arial"/>
              </a:rPr>
              <a:t>Use </a:t>
            </a:r>
            <a:r>
              <a:rPr sz="1300" spc="15" dirty="0">
                <a:latin typeface="Courier" charset="0"/>
                <a:cs typeface="Courier" charset="0"/>
              </a:rPr>
              <a:t>getColumnCount </a:t>
            </a:r>
            <a:r>
              <a:rPr sz="1300" spc="15" dirty="0">
                <a:latin typeface="Arial"/>
                <a:cs typeface="Arial"/>
              </a:rPr>
              <a:t>method </a:t>
            </a:r>
            <a:r>
              <a:rPr sz="1300" spc="10" dirty="0">
                <a:latin typeface="Arial"/>
                <a:cs typeface="Arial"/>
              </a:rPr>
              <a:t>to get the </a:t>
            </a:r>
            <a:r>
              <a:rPr sz="1300" spc="15" dirty="0">
                <a:latin typeface="Arial"/>
                <a:cs typeface="Arial"/>
              </a:rPr>
              <a:t>number </a:t>
            </a:r>
            <a:r>
              <a:rPr sz="1300" spc="10" dirty="0">
                <a:latin typeface="Arial"/>
                <a:cs typeface="Arial"/>
              </a:rPr>
              <a:t>of columns.  </a:t>
            </a:r>
            <a:r>
              <a:rPr sz="1300" spc="15" dirty="0">
                <a:latin typeface="Arial"/>
                <a:cs typeface="Arial"/>
              </a:rPr>
              <a:t>Use </a:t>
            </a:r>
            <a:r>
              <a:rPr sz="1300" spc="15" dirty="0">
                <a:latin typeface="Courier" charset="0"/>
                <a:cs typeface="Courier" charset="0"/>
              </a:rPr>
              <a:t>getColumnLabel</a:t>
            </a:r>
            <a:r>
              <a:rPr sz="1300" spc="-490" dirty="0">
                <a:latin typeface="Courier" charset="0"/>
                <a:cs typeface="Courier" charset="0"/>
              </a:rPr>
              <a:t> </a:t>
            </a:r>
            <a:r>
              <a:rPr sz="1300" spc="15" dirty="0">
                <a:latin typeface="Arial"/>
                <a:cs typeface="Arial"/>
              </a:rPr>
              <a:t>method </a:t>
            </a:r>
            <a:r>
              <a:rPr sz="1300" spc="10" dirty="0">
                <a:latin typeface="Arial"/>
                <a:cs typeface="Arial"/>
              </a:rPr>
              <a:t>to get the </a:t>
            </a:r>
            <a:r>
              <a:rPr sz="1300" spc="15" dirty="0">
                <a:latin typeface="Arial"/>
                <a:cs typeface="Arial"/>
              </a:rPr>
              <a:t>name </a:t>
            </a:r>
            <a:r>
              <a:rPr sz="1300" spc="10" dirty="0">
                <a:latin typeface="Arial"/>
                <a:cs typeface="Arial"/>
              </a:rPr>
              <a:t>of </a:t>
            </a:r>
            <a:r>
              <a:rPr sz="1300" spc="15" dirty="0">
                <a:latin typeface="Arial"/>
                <a:cs typeface="Arial"/>
              </a:rPr>
              <a:t>each </a:t>
            </a:r>
            <a:r>
              <a:rPr sz="1300" spc="10" dirty="0">
                <a:latin typeface="Arial"/>
                <a:cs typeface="Arial"/>
              </a:rPr>
              <a:t>column.  </a:t>
            </a:r>
            <a:r>
              <a:rPr sz="1300" spc="15" dirty="0">
                <a:latin typeface="Arial"/>
                <a:cs typeface="Arial"/>
              </a:rPr>
              <a:t>Use </a:t>
            </a:r>
            <a:r>
              <a:rPr sz="1300" spc="15" dirty="0">
                <a:latin typeface="Courier" charset="0"/>
                <a:cs typeface="Courier" charset="0"/>
              </a:rPr>
              <a:t>getColumnDisplaySize</a:t>
            </a:r>
            <a:r>
              <a:rPr sz="1300" spc="-459" dirty="0">
                <a:latin typeface="Courier" charset="0"/>
                <a:cs typeface="Courier" charset="0"/>
              </a:rPr>
              <a:t> </a:t>
            </a:r>
            <a:r>
              <a:rPr sz="1300" spc="15" dirty="0">
                <a:latin typeface="Arial"/>
                <a:cs typeface="Arial"/>
              </a:rPr>
              <a:t>method </a:t>
            </a:r>
            <a:r>
              <a:rPr sz="1300" spc="10" dirty="0">
                <a:latin typeface="Arial"/>
                <a:cs typeface="Arial"/>
              </a:rPr>
              <a:t>to get the column width: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2510" y="1572766"/>
            <a:ext cx="5389880" cy="762803"/>
          </a:xfrm>
          <a:prstGeom prst="rect">
            <a:avLst/>
          </a:prstGeom>
          <a:ln w="7527">
            <a:solidFill>
              <a:srgbClr val="CCCCCC"/>
            </a:solidFill>
          </a:ln>
        </p:spPr>
        <p:txBody>
          <a:bodyPr vert="horz" wrap="square" lIns="0" tIns="345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7"/>
              </a:spcBef>
            </a:pPr>
            <a:endParaRPr sz="400" dirty="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sz="550" dirty="0">
                <a:latin typeface="Courier" charset="0"/>
                <a:cs typeface="Courier" charset="0"/>
              </a:rPr>
              <a:t>for (int i = 1; i &lt;= metaData.getColumnCount();</a:t>
            </a:r>
            <a:r>
              <a:rPr sz="550" spc="85" dirty="0">
                <a:latin typeface="Courier" charset="0"/>
                <a:cs typeface="Courier" charset="0"/>
              </a:rPr>
              <a:t> </a:t>
            </a:r>
            <a:r>
              <a:rPr sz="550" dirty="0">
                <a:latin typeface="Courier" charset="0"/>
                <a:cs typeface="Courier" charset="0"/>
              </a:rPr>
              <a:t>i++)</a:t>
            </a:r>
          </a:p>
          <a:p>
            <a:pPr marL="50800">
              <a:lnSpc>
                <a:spcPct val="100000"/>
              </a:lnSpc>
              <a:spcBef>
                <a:spcPts val="285"/>
              </a:spcBef>
            </a:pPr>
            <a:r>
              <a:rPr sz="550" dirty="0">
                <a:latin typeface="Courier" charset="0"/>
                <a:cs typeface="Courier" charset="0"/>
              </a:rPr>
              <a:t>{</a:t>
            </a:r>
          </a:p>
          <a:p>
            <a:pPr marL="178435" marR="3063875">
              <a:lnSpc>
                <a:spcPct val="143700"/>
              </a:lnSpc>
            </a:pPr>
            <a:r>
              <a:rPr sz="550" dirty="0">
                <a:latin typeface="Courier" charset="0"/>
                <a:cs typeface="Courier" charset="0"/>
              </a:rPr>
              <a:t>String columnName = metaData.getColumnLabel(i);  int columnSize =</a:t>
            </a:r>
            <a:r>
              <a:rPr sz="550" spc="100" dirty="0">
                <a:latin typeface="Courier" charset="0"/>
                <a:cs typeface="Courier" charset="0"/>
              </a:rPr>
              <a:t> </a:t>
            </a:r>
            <a:r>
              <a:rPr sz="550" dirty="0">
                <a:latin typeface="Courier" charset="0"/>
                <a:cs typeface="Courier" charset="0"/>
              </a:rPr>
              <a:t>metaData.getColumnDisplaySize(i);</a:t>
            </a:r>
          </a:p>
          <a:p>
            <a:pPr marL="178435">
              <a:lnSpc>
                <a:spcPct val="100000"/>
              </a:lnSpc>
              <a:spcBef>
                <a:spcPts val="285"/>
              </a:spcBef>
            </a:pPr>
            <a:r>
              <a:rPr sz="550" dirty="0">
                <a:latin typeface="Courier" charset="0"/>
                <a:cs typeface="Courier" charset="0"/>
              </a:rPr>
              <a:t>...</a:t>
            </a:r>
          </a:p>
          <a:p>
            <a:pPr marL="50800">
              <a:lnSpc>
                <a:spcPct val="100000"/>
              </a:lnSpc>
              <a:spcBef>
                <a:spcPts val="285"/>
              </a:spcBef>
            </a:pPr>
            <a:r>
              <a:rPr sz="550" dirty="0">
                <a:latin typeface="Courier" charset="0"/>
                <a:cs typeface="Courier" charset="0"/>
              </a:rPr>
              <a:t>}</a:t>
            </a:r>
          </a:p>
        </p:txBody>
      </p:sp>
    </p:spTree>
  </p:cSld>
  <p:clrMapOvr>
    <a:masterClrMapping/>
  </p:clrMapOvr>
  <p:transition spd="slow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5" dirty="0"/>
              <a:t>Result </a:t>
            </a:r>
            <a:r>
              <a:rPr spc="55" dirty="0"/>
              <a:t>Set </a:t>
            </a:r>
            <a:r>
              <a:rPr spc="114" dirty="0"/>
              <a:t>Meta</a:t>
            </a:r>
            <a:r>
              <a:rPr spc="-114" dirty="0"/>
              <a:t> </a:t>
            </a:r>
            <a:r>
              <a:rPr spc="125" dirty="0"/>
              <a:t>Data</a:t>
            </a:r>
          </a:p>
        </p:txBody>
      </p:sp>
      <p:sp>
        <p:nvSpPr>
          <p:cNvPr id="3" name="object 3"/>
          <p:cNvSpPr/>
          <p:nvPr/>
        </p:nvSpPr>
        <p:spPr>
          <a:xfrm>
            <a:off x="710346" y="837885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10346" y="1342214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0346" y="1620724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0346" y="2125052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45134" y="686445"/>
            <a:ext cx="5396230" cy="1539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35609">
              <a:lnSpc>
                <a:spcPct val="117800"/>
              </a:lnSpc>
            </a:pPr>
            <a:r>
              <a:rPr sz="1300" spc="15" dirty="0">
                <a:latin typeface="Arial"/>
                <a:cs typeface="Arial"/>
              </a:rPr>
              <a:t>The </a:t>
            </a:r>
            <a:r>
              <a:rPr sz="1300" spc="10" dirty="0">
                <a:latin typeface="Arial"/>
                <a:cs typeface="Arial"/>
              </a:rPr>
              <a:t>following program reads </a:t>
            </a:r>
            <a:r>
              <a:rPr sz="1300" spc="15" dirty="0">
                <a:latin typeface="Arial"/>
                <a:cs typeface="Arial"/>
              </a:rPr>
              <a:t>a </a:t>
            </a:r>
            <a:r>
              <a:rPr sz="1300" spc="5" dirty="0">
                <a:latin typeface="Arial"/>
                <a:cs typeface="Arial"/>
              </a:rPr>
              <a:t>file </a:t>
            </a:r>
            <a:r>
              <a:rPr sz="1300" spc="10" dirty="0">
                <a:latin typeface="Arial"/>
                <a:cs typeface="Arial"/>
              </a:rPr>
              <a:t>containing </a:t>
            </a:r>
            <a:r>
              <a:rPr sz="1300" spc="15" dirty="0">
                <a:latin typeface="Arial"/>
                <a:cs typeface="Arial"/>
              </a:rPr>
              <a:t>SQL </a:t>
            </a:r>
            <a:r>
              <a:rPr sz="1300" spc="10" dirty="0">
                <a:latin typeface="Arial"/>
                <a:cs typeface="Arial"/>
              </a:rPr>
              <a:t>statements </a:t>
            </a:r>
            <a:r>
              <a:rPr sz="1300" spc="15" dirty="0">
                <a:latin typeface="Arial"/>
                <a:cs typeface="Arial"/>
              </a:rPr>
              <a:t>and  </a:t>
            </a:r>
            <a:r>
              <a:rPr sz="1300" spc="10" dirty="0">
                <a:latin typeface="Arial"/>
                <a:cs typeface="Arial"/>
              </a:rPr>
              <a:t>executes</a:t>
            </a:r>
            <a:r>
              <a:rPr sz="1300" spc="-50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them.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1300" spc="5" dirty="0">
                <a:latin typeface="Arial"/>
                <a:cs typeface="Arial"/>
              </a:rPr>
              <a:t>If </a:t>
            </a:r>
            <a:r>
              <a:rPr sz="1300" spc="10" dirty="0">
                <a:latin typeface="Arial"/>
                <a:cs typeface="Arial"/>
              </a:rPr>
              <a:t>there is </a:t>
            </a:r>
            <a:r>
              <a:rPr sz="1300" spc="15" dirty="0">
                <a:latin typeface="Arial"/>
                <a:cs typeface="Arial"/>
              </a:rPr>
              <a:t>a </a:t>
            </a:r>
            <a:r>
              <a:rPr sz="1300" spc="10" dirty="0">
                <a:latin typeface="Arial"/>
                <a:cs typeface="Arial"/>
              </a:rPr>
              <a:t>result set, the result set is</a:t>
            </a:r>
            <a:r>
              <a:rPr sz="1300" spc="-75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printed.</a:t>
            </a:r>
            <a:endParaRPr sz="1300">
              <a:latin typeface="Arial"/>
              <a:cs typeface="Arial"/>
            </a:endParaRPr>
          </a:p>
          <a:p>
            <a:pPr marL="12700" marR="5080">
              <a:lnSpc>
                <a:spcPct val="117800"/>
              </a:lnSpc>
              <a:spcBef>
                <a:spcPts val="355"/>
              </a:spcBef>
            </a:pPr>
            <a:r>
              <a:rPr sz="1300" spc="15" dirty="0">
                <a:latin typeface="Arial"/>
                <a:cs typeface="Arial"/>
              </a:rPr>
              <a:t>Meta </a:t>
            </a:r>
            <a:r>
              <a:rPr sz="1300" spc="10" dirty="0">
                <a:latin typeface="Arial"/>
                <a:cs typeface="Arial"/>
              </a:rPr>
              <a:t>data from the result set is </a:t>
            </a:r>
            <a:r>
              <a:rPr sz="1300" spc="15" dirty="0">
                <a:latin typeface="Arial"/>
                <a:cs typeface="Arial"/>
              </a:rPr>
              <a:t>used </a:t>
            </a:r>
            <a:r>
              <a:rPr sz="1300" spc="10" dirty="0">
                <a:latin typeface="Arial"/>
                <a:cs typeface="Arial"/>
              </a:rPr>
              <a:t>to determine the column count </a:t>
            </a:r>
            <a:r>
              <a:rPr sz="1300" spc="15" dirty="0">
                <a:latin typeface="Arial"/>
                <a:cs typeface="Arial"/>
              </a:rPr>
              <a:t>and  </a:t>
            </a:r>
            <a:r>
              <a:rPr sz="1300" spc="10" dirty="0">
                <a:latin typeface="Arial"/>
                <a:cs typeface="Arial"/>
              </a:rPr>
              <a:t>column</a:t>
            </a:r>
            <a:r>
              <a:rPr sz="1300" spc="-60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label.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1300" spc="15" dirty="0">
                <a:latin typeface="Arial"/>
                <a:cs typeface="Arial"/>
              </a:rPr>
              <a:t>Run </a:t>
            </a:r>
            <a:r>
              <a:rPr sz="1300" spc="10" dirty="0">
                <a:latin typeface="Arial"/>
                <a:cs typeface="Arial"/>
              </a:rPr>
              <a:t>the program</a:t>
            </a:r>
            <a:r>
              <a:rPr sz="1300" spc="-60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as:</a:t>
            </a:r>
            <a:endParaRPr sz="13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2510" y="2294416"/>
            <a:ext cx="5389880" cy="149687"/>
          </a:xfrm>
          <a:prstGeom prst="rect">
            <a:avLst/>
          </a:prstGeom>
          <a:ln w="7527">
            <a:solidFill>
              <a:srgbClr val="CCCCCC"/>
            </a:solidFill>
          </a:ln>
        </p:spPr>
        <p:txBody>
          <a:bodyPr vert="horz" wrap="square" lIns="0" tIns="345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7"/>
              </a:spcBef>
            </a:pPr>
            <a:endParaRPr sz="400" dirty="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sz="550" dirty="0">
                <a:latin typeface="Courier" charset="0"/>
                <a:cs typeface="Courier" charset="0"/>
              </a:rPr>
              <a:t>java -classpath derby.jar;. ExecSQL database.properties</a:t>
            </a:r>
            <a:r>
              <a:rPr sz="550" spc="165" dirty="0">
                <a:latin typeface="Courier" charset="0"/>
                <a:cs typeface="Courier" charset="0"/>
              </a:rPr>
              <a:t> </a:t>
            </a:r>
            <a:r>
              <a:rPr sz="550" dirty="0">
                <a:latin typeface="Courier" charset="0"/>
                <a:cs typeface="Courier" charset="0"/>
              </a:rPr>
              <a:t>Product.sql</a:t>
            </a:r>
          </a:p>
        </p:txBody>
      </p:sp>
      <p:sp>
        <p:nvSpPr>
          <p:cNvPr id="9" name="object 9"/>
          <p:cNvSpPr/>
          <p:nvPr/>
        </p:nvSpPr>
        <p:spPr>
          <a:xfrm>
            <a:off x="710346" y="2697126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45134" y="2580951"/>
            <a:ext cx="1421765" cy="21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5" dirty="0">
                <a:latin typeface="Arial"/>
                <a:cs typeface="Arial"/>
              </a:rPr>
              <a:t>Or </a:t>
            </a:r>
            <a:r>
              <a:rPr sz="1300" spc="10" dirty="0">
                <a:latin typeface="Arial"/>
                <a:cs typeface="Arial"/>
              </a:rPr>
              <a:t>interactively</a:t>
            </a:r>
            <a:r>
              <a:rPr sz="1300" spc="-85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as:</a:t>
            </a:r>
            <a:endParaRPr sz="13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62510" y="2866490"/>
            <a:ext cx="5389880" cy="149687"/>
          </a:xfrm>
          <a:prstGeom prst="rect">
            <a:avLst/>
          </a:prstGeom>
          <a:ln w="7527">
            <a:solidFill>
              <a:srgbClr val="CCCCCC"/>
            </a:solidFill>
          </a:ln>
        </p:spPr>
        <p:txBody>
          <a:bodyPr vert="horz" wrap="square" lIns="0" tIns="345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7"/>
              </a:spcBef>
            </a:pPr>
            <a:endParaRPr sz="400" dirty="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sz="550" dirty="0">
                <a:latin typeface="Courier" charset="0"/>
                <a:cs typeface="Courier" charset="0"/>
              </a:rPr>
              <a:t>java -classpath derby.jar;. ExecSQL</a:t>
            </a:r>
            <a:r>
              <a:rPr sz="550" spc="114" dirty="0">
                <a:latin typeface="Courier" charset="0"/>
                <a:cs typeface="Courier" charset="0"/>
              </a:rPr>
              <a:t> </a:t>
            </a:r>
            <a:r>
              <a:rPr sz="550" dirty="0">
                <a:latin typeface="Courier" charset="0"/>
                <a:cs typeface="Courier" charset="0"/>
              </a:rPr>
              <a:t>database.properties</a:t>
            </a:r>
          </a:p>
        </p:txBody>
      </p:sp>
    </p:spTree>
  </p:cSld>
  <p:clrMapOvr>
    <a:masterClrMapping/>
  </p:clrMapOvr>
  <p:transition spd="slow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Product.sql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4656" y="721512"/>
            <a:ext cx="5585460" cy="760367"/>
          </a:xfrm>
          <a:prstGeom prst="rect">
            <a:avLst/>
          </a:prstGeom>
          <a:ln w="7527">
            <a:solidFill>
              <a:srgbClr val="CCCCCC"/>
            </a:solidFill>
          </a:ln>
        </p:spPr>
        <p:txBody>
          <a:bodyPr vert="horz" wrap="square" lIns="0" tIns="345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7"/>
              </a:spcBef>
            </a:pPr>
            <a:endParaRPr sz="400" dirty="0">
              <a:latin typeface="Times New Roman"/>
              <a:cs typeface="Times New Roman"/>
            </a:endParaRPr>
          </a:p>
          <a:p>
            <a:pPr marL="46990">
              <a:lnSpc>
                <a:spcPct val="100000"/>
              </a:lnSpc>
            </a:pPr>
            <a:r>
              <a:rPr sz="550" dirty="0">
                <a:latin typeface="Courier" charset="0"/>
                <a:cs typeface="Courier" charset="0"/>
              </a:rPr>
              <a:t>CREATE TABLE</a:t>
            </a:r>
            <a:r>
              <a:rPr sz="550" spc="-25" dirty="0">
                <a:latin typeface="Courier" charset="0"/>
                <a:cs typeface="Courier" charset="0"/>
              </a:rPr>
              <a:t> </a:t>
            </a:r>
            <a:r>
              <a:rPr sz="550" dirty="0">
                <a:latin typeface="Courier" charset="0"/>
                <a:cs typeface="Courier" charset="0"/>
              </a:rPr>
              <a:t>Product</a:t>
            </a:r>
          </a:p>
          <a:p>
            <a:pPr marL="46990" marR="2452370" indent="127635">
              <a:lnSpc>
                <a:spcPct val="143700"/>
              </a:lnSpc>
            </a:pPr>
            <a:r>
              <a:rPr sz="550" dirty="0">
                <a:latin typeface="Courier" charset="0"/>
                <a:cs typeface="Courier" charset="0"/>
              </a:rPr>
              <a:t>(Product_Code CHAR(7), Description VARCHAR(40), Price DECIMAL(10, 2))  INSERT INTO Product VALUES ('116-064', 'Toaster',</a:t>
            </a:r>
            <a:r>
              <a:rPr sz="550" spc="114" dirty="0">
                <a:latin typeface="Courier" charset="0"/>
                <a:cs typeface="Courier" charset="0"/>
              </a:rPr>
              <a:t> </a:t>
            </a:r>
            <a:r>
              <a:rPr sz="550" dirty="0">
                <a:latin typeface="Courier" charset="0"/>
                <a:cs typeface="Courier" charset="0"/>
              </a:rPr>
              <a:t>24.95)</a:t>
            </a:r>
          </a:p>
          <a:p>
            <a:pPr marL="46990" marR="3006725">
              <a:lnSpc>
                <a:spcPct val="143700"/>
              </a:lnSpc>
            </a:pPr>
            <a:r>
              <a:rPr sz="550" dirty="0">
                <a:latin typeface="Courier" charset="0"/>
                <a:cs typeface="Courier" charset="0"/>
              </a:rPr>
              <a:t>INSERT INTO Product VALUES ('257-535', 'Hair dryer', 29.95)  INSERT INTO Product VALUES ('643-119', 'Car vacuum',</a:t>
            </a:r>
            <a:r>
              <a:rPr sz="550" spc="120" dirty="0">
                <a:latin typeface="Courier" charset="0"/>
                <a:cs typeface="Courier" charset="0"/>
              </a:rPr>
              <a:t> </a:t>
            </a:r>
            <a:r>
              <a:rPr sz="550" dirty="0">
                <a:latin typeface="Courier" charset="0"/>
                <a:cs typeface="Courier" charset="0"/>
              </a:rPr>
              <a:t>19.95)</a:t>
            </a:r>
          </a:p>
          <a:p>
            <a:pPr marL="46990">
              <a:lnSpc>
                <a:spcPct val="100000"/>
              </a:lnSpc>
              <a:spcBef>
                <a:spcPts val="285"/>
              </a:spcBef>
            </a:pPr>
            <a:r>
              <a:rPr sz="550" dirty="0">
                <a:latin typeface="Courier" charset="0"/>
                <a:cs typeface="Courier" charset="0"/>
              </a:rPr>
              <a:t>SELECT * FROM</a:t>
            </a:r>
            <a:r>
              <a:rPr sz="550" spc="-25" dirty="0">
                <a:latin typeface="Courier" charset="0"/>
                <a:cs typeface="Courier" charset="0"/>
              </a:rPr>
              <a:t> </a:t>
            </a:r>
            <a:r>
              <a:rPr sz="550" dirty="0">
                <a:latin typeface="Courier" charset="0"/>
                <a:cs typeface="Courier" charset="0"/>
              </a:rPr>
              <a:t>Product</a:t>
            </a:r>
          </a:p>
        </p:txBody>
      </p:sp>
    </p:spTree>
  </p:cSld>
  <p:clrMapOvr>
    <a:masterClrMapping/>
  </p:clrMapOvr>
  <p:transition spd="slow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section_4/</a:t>
            </a:r>
            <a:r>
              <a:rPr spc="70" dirty="0">
                <a:solidFill>
                  <a:srgbClr val="000080"/>
                </a:solidFill>
                <a:hlinkClick r:id="rId2"/>
              </a:rPr>
              <a:t>ExecSQL.java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6082" y="1819511"/>
            <a:ext cx="3842385" cy="1848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5"/>
              </a:lnSpc>
            </a:pPr>
            <a:r>
              <a:rPr sz="750" spc="10" dirty="0">
                <a:latin typeface="Courier New"/>
                <a:cs typeface="Courier New"/>
              </a:rPr>
              <a:t>/**</a:t>
            </a:r>
            <a:endParaRPr sz="750">
              <a:latin typeface="Courier New"/>
              <a:cs typeface="Courier New"/>
            </a:endParaRPr>
          </a:p>
          <a:p>
            <a:pPr marL="188595">
              <a:lnSpc>
                <a:spcPts val="1095"/>
              </a:lnSpc>
            </a:pPr>
            <a:r>
              <a:rPr sz="950" spc="-5" dirty="0">
                <a:solidFill>
                  <a:srgbClr val="0073FF"/>
                </a:solidFill>
                <a:latin typeface="Times New Roman"/>
                <a:cs typeface="Times New Roman"/>
              </a:rPr>
              <a:t>Executes all SQL statements from a file or the</a:t>
            </a:r>
            <a:r>
              <a:rPr sz="950" spc="90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950" spc="-5" dirty="0">
                <a:solidFill>
                  <a:srgbClr val="0073FF"/>
                </a:solidFill>
                <a:latin typeface="Times New Roman"/>
                <a:cs typeface="Times New Roman"/>
              </a:rPr>
              <a:t>console.</a:t>
            </a: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ts val="894"/>
              </a:lnSpc>
              <a:spcBef>
                <a:spcPts val="5"/>
              </a:spcBef>
            </a:pPr>
            <a:r>
              <a:rPr sz="750" spc="10" dirty="0">
                <a:latin typeface="Courier New"/>
                <a:cs typeface="Courier New"/>
              </a:rPr>
              <a:t>*/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0"/>
              </a:lnSpc>
            </a:pPr>
            <a:r>
              <a:rPr sz="750" spc="10" dirty="0">
                <a:solidFill>
                  <a:srgbClr val="CC0066"/>
                </a:solidFill>
                <a:latin typeface="Courier New"/>
                <a:cs typeface="Courier New"/>
              </a:rPr>
              <a:t>public class</a:t>
            </a:r>
            <a:r>
              <a:rPr sz="750" spc="-5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10" dirty="0">
                <a:latin typeface="Courier New"/>
                <a:cs typeface="Courier New"/>
              </a:rPr>
              <a:t>ExecSQL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0"/>
              </a:lnSpc>
            </a:pPr>
            <a:r>
              <a:rPr sz="750" spc="10" dirty="0">
                <a:latin typeface="Courier New"/>
                <a:cs typeface="Courier New"/>
              </a:rPr>
              <a:t>{</a:t>
            </a:r>
            <a:endParaRPr sz="750">
              <a:latin typeface="Courier New"/>
              <a:cs typeface="Courier New"/>
            </a:endParaRPr>
          </a:p>
          <a:p>
            <a:pPr marL="188595">
              <a:lnSpc>
                <a:spcPts val="890"/>
              </a:lnSpc>
            </a:pPr>
            <a:r>
              <a:rPr sz="750" spc="10" dirty="0">
                <a:solidFill>
                  <a:srgbClr val="CC0066"/>
                </a:solidFill>
                <a:latin typeface="Courier New"/>
                <a:cs typeface="Courier New"/>
              </a:rPr>
              <a:t>public static void </a:t>
            </a:r>
            <a:r>
              <a:rPr sz="750" spc="10" dirty="0">
                <a:latin typeface="Courier New"/>
                <a:cs typeface="Courier New"/>
              </a:rPr>
              <a:t>main(String[]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spc="10" dirty="0">
                <a:latin typeface="Courier New"/>
                <a:cs typeface="Courier New"/>
              </a:rPr>
              <a:t>args)</a:t>
            </a:r>
            <a:endParaRPr sz="750">
              <a:latin typeface="Courier New"/>
              <a:cs typeface="Courier New"/>
            </a:endParaRPr>
          </a:p>
          <a:p>
            <a:pPr marL="541020">
              <a:lnSpc>
                <a:spcPts val="890"/>
              </a:lnSpc>
            </a:pPr>
            <a:r>
              <a:rPr sz="750" spc="10" dirty="0">
                <a:solidFill>
                  <a:srgbClr val="CC0066"/>
                </a:solidFill>
                <a:latin typeface="Courier New"/>
                <a:cs typeface="Courier New"/>
              </a:rPr>
              <a:t>throws </a:t>
            </a:r>
            <a:r>
              <a:rPr sz="750" spc="10" dirty="0">
                <a:latin typeface="Courier New"/>
                <a:cs typeface="Courier New"/>
              </a:rPr>
              <a:t>SQLException, IOException,</a:t>
            </a:r>
            <a:r>
              <a:rPr sz="750" spc="30" dirty="0">
                <a:latin typeface="Courier New"/>
                <a:cs typeface="Courier New"/>
              </a:rPr>
              <a:t> </a:t>
            </a:r>
            <a:r>
              <a:rPr sz="750" spc="10" dirty="0">
                <a:latin typeface="Courier New"/>
                <a:cs typeface="Courier New"/>
              </a:rPr>
              <a:t>ClassNotFoundException</a:t>
            </a:r>
            <a:endParaRPr sz="750">
              <a:latin typeface="Courier New"/>
              <a:cs typeface="Courier New"/>
            </a:endParaRPr>
          </a:p>
          <a:p>
            <a:pPr marL="188595">
              <a:lnSpc>
                <a:spcPts val="890"/>
              </a:lnSpc>
            </a:pPr>
            <a:r>
              <a:rPr sz="750" spc="10" dirty="0">
                <a:latin typeface="Courier New"/>
                <a:cs typeface="Courier New"/>
              </a:rPr>
              <a:t>{</a:t>
            </a:r>
            <a:endParaRPr sz="750">
              <a:latin typeface="Courier New"/>
              <a:cs typeface="Courier New"/>
            </a:endParaRPr>
          </a:p>
          <a:p>
            <a:pPr marL="364490">
              <a:lnSpc>
                <a:spcPts val="890"/>
              </a:lnSpc>
            </a:pPr>
            <a:r>
              <a:rPr sz="750" spc="10" dirty="0">
                <a:solidFill>
                  <a:srgbClr val="CC0066"/>
                </a:solidFill>
                <a:latin typeface="Courier New"/>
                <a:cs typeface="Courier New"/>
              </a:rPr>
              <a:t>if </a:t>
            </a:r>
            <a:r>
              <a:rPr sz="750" spc="10" dirty="0">
                <a:latin typeface="Courier New"/>
                <a:cs typeface="Courier New"/>
              </a:rPr>
              <a:t>(args.length ==</a:t>
            </a:r>
            <a:r>
              <a:rPr sz="750" spc="-45" dirty="0">
                <a:latin typeface="Courier New"/>
                <a:cs typeface="Courier New"/>
              </a:rPr>
              <a:t> </a:t>
            </a:r>
            <a:r>
              <a:rPr sz="750" spc="5" dirty="0">
                <a:solidFill>
                  <a:srgbClr val="66FF18"/>
                </a:solidFill>
                <a:latin typeface="Courier New"/>
                <a:cs typeface="Courier New"/>
              </a:rPr>
              <a:t>0</a:t>
            </a:r>
            <a:r>
              <a:rPr sz="750" spc="5" dirty="0"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 marL="364490">
              <a:lnSpc>
                <a:spcPts val="890"/>
              </a:lnSpc>
            </a:pPr>
            <a:r>
              <a:rPr sz="750" spc="10" dirty="0">
                <a:latin typeface="Courier New"/>
                <a:cs typeface="Courier New"/>
              </a:rPr>
              <a:t>{</a:t>
            </a:r>
            <a:endParaRPr sz="750">
              <a:latin typeface="Courier New"/>
              <a:cs typeface="Courier New"/>
            </a:endParaRPr>
          </a:p>
          <a:p>
            <a:pPr marL="541020">
              <a:lnSpc>
                <a:spcPts val="890"/>
              </a:lnSpc>
            </a:pPr>
            <a:r>
              <a:rPr sz="750" spc="10" dirty="0">
                <a:latin typeface="Courier New"/>
                <a:cs typeface="Courier New"/>
              </a:rPr>
              <a:t>System.out.println(</a:t>
            </a:r>
            <a:endParaRPr sz="750">
              <a:latin typeface="Courier New"/>
              <a:cs typeface="Courier New"/>
            </a:endParaRPr>
          </a:p>
          <a:p>
            <a:pPr marL="893444">
              <a:lnSpc>
                <a:spcPts val="890"/>
              </a:lnSpc>
            </a:pPr>
            <a:r>
              <a:rPr sz="750" spc="10" dirty="0">
                <a:solidFill>
                  <a:srgbClr val="1F9060"/>
                </a:solidFill>
                <a:latin typeface="Courier New"/>
                <a:cs typeface="Courier New"/>
              </a:rPr>
              <a:t>"Usage: java -classpath</a:t>
            </a:r>
            <a:r>
              <a:rPr sz="750" spc="-5" dirty="0">
                <a:solidFill>
                  <a:srgbClr val="1F9060"/>
                </a:solidFill>
                <a:latin typeface="Courier New"/>
                <a:cs typeface="Courier New"/>
              </a:rPr>
              <a:t> </a:t>
            </a:r>
            <a:r>
              <a:rPr sz="750" spc="10" dirty="0">
                <a:solidFill>
                  <a:srgbClr val="1F9060"/>
                </a:solidFill>
                <a:latin typeface="Courier New"/>
                <a:cs typeface="Courier New"/>
              </a:rPr>
              <a:t>driver_class_path"</a:t>
            </a:r>
            <a:endParaRPr sz="750">
              <a:latin typeface="Courier New"/>
              <a:cs typeface="Courier New"/>
            </a:endParaRPr>
          </a:p>
          <a:p>
            <a:pPr marL="893444">
              <a:lnSpc>
                <a:spcPts val="890"/>
              </a:lnSpc>
            </a:pPr>
            <a:r>
              <a:rPr sz="750" spc="10" dirty="0">
                <a:latin typeface="Courier New"/>
                <a:cs typeface="Courier New"/>
              </a:rPr>
              <a:t>+</a:t>
            </a:r>
            <a:r>
              <a:rPr sz="750" spc="-50" dirty="0">
                <a:latin typeface="Courier New"/>
                <a:cs typeface="Courier New"/>
              </a:rPr>
              <a:t> </a:t>
            </a:r>
            <a:r>
              <a:rPr sz="750" spc="10" dirty="0">
                <a:latin typeface="Courier New"/>
                <a:cs typeface="Courier New"/>
              </a:rPr>
              <a:t>File.pathSeparator</a:t>
            </a:r>
            <a:endParaRPr sz="750">
              <a:latin typeface="Courier New"/>
              <a:cs typeface="Courier New"/>
            </a:endParaRPr>
          </a:p>
          <a:p>
            <a:pPr marL="541020" marR="180975" indent="351790">
              <a:lnSpc>
                <a:spcPts val="890"/>
              </a:lnSpc>
              <a:spcBef>
                <a:spcPts val="30"/>
              </a:spcBef>
            </a:pPr>
            <a:r>
              <a:rPr sz="750" spc="10" dirty="0">
                <a:latin typeface="Courier New"/>
                <a:cs typeface="Courier New"/>
              </a:rPr>
              <a:t>+ </a:t>
            </a:r>
            <a:r>
              <a:rPr sz="750" spc="10" dirty="0">
                <a:solidFill>
                  <a:srgbClr val="1F9060"/>
                </a:solidFill>
                <a:latin typeface="Courier New"/>
                <a:cs typeface="Courier New"/>
              </a:rPr>
              <a:t>". ExecSQL propertiesFile [SQLcommandFile]"</a:t>
            </a:r>
            <a:r>
              <a:rPr sz="750" spc="10" dirty="0">
                <a:latin typeface="Courier New"/>
                <a:cs typeface="Courier New"/>
              </a:rPr>
              <a:t>);  </a:t>
            </a:r>
            <a:r>
              <a:rPr sz="750" spc="10" dirty="0">
                <a:solidFill>
                  <a:srgbClr val="CC0066"/>
                </a:solidFill>
                <a:latin typeface="Courier New"/>
                <a:cs typeface="Courier New"/>
              </a:rPr>
              <a:t>return</a:t>
            </a:r>
            <a:r>
              <a:rPr sz="750" spc="10" dirty="0">
                <a:latin typeface="Courier New"/>
                <a:cs typeface="Courier New"/>
              </a:rPr>
              <a:t>;</a:t>
            </a:r>
            <a:endParaRPr sz="750">
              <a:latin typeface="Courier New"/>
              <a:cs typeface="Courier New"/>
            </a:endParaRPr>
          </a:p>
          <a:p>
            <a:pPr marL="364490">
              <a:lnSpc>
                <a:spcPts val="860"/>
              </a:lnSpc>
            </a:pPr>
            <a:r>
              <a:rPr sz="750" spc="10" dirty="0">
                <a:latin typeface="Courier New"/>
                <a:cs typeface="Courier New"/>
              </a:rPr>
              <a:t>}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8336" y="3761551"/>
            <a:ext cx="1845945" cy="132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10" dirty="0">
                <a:latin typeface="Courier New"/>
                <a:cs typeface="Courier New"/>
              </a:rPr>
              <a:t>SimpleDataSource.init(args[</a:t>
            </a:r>
            <a:r>
              <a:rPr sz="750" spc="10" dirty="0">
                <a:solidFill>
                  <a:srgbClr val="66FF18"/>
                </a:solidFill>
                <a:latin typeface="Courier New"/>
                <a:cs typeface="Courier New"/>
              </a:rPr>
              <a:t>0</a:t>
            </a:r>
            <a:r>
              <a:rPr sz="750" spc="10" dirty="0">
                <a:latin typeface="Courier New"/>
                <a:cs typeface="Courier New"/>
              </a:rPr>
              <a:t>]);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1241" y="803326"/>
            <a:ext cx="2256790" cy="4106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015" indent="-175895">
              <a:lnSpc>
                <a:spcPts val="894"/>
              </a:lnSpc>
              <a:buClr>
                <a:srgbClr val="0073FF"/>
              </a:buClr>
              <a:buFont typeface="Courier New"/>
              <a:buAutoNum type="arabicPlain"/>
              <a:tabLst>
                <a:tab pos="247650" algn="l"/>
              </a:tabLst>
            </a:pPr>
            <a:r>
              <a:rPr sz="75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750" spc="-3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10" dirty="0">
                <a:latin typeface="Courier New"/>
                <a:cs typeface="Courier New"/>
              </a:rPr>
              <a:t>java.sql.Connection;</a:t>
            </a:r>
            <a:endParaRPr sz="750">
              <a:latin typeface="Courier New"/>
              <a:cs typeface="Courier New"/>
            </a:endParaRPr>
          </a:p>
          <a:p>
            <a:pPr marL="247015" indent="-175895">
              <a:lnSpc>
                <a:spcPts val="890"/>
              </a:lnSpc>
              <a:buClr>
                <a:srgbClr val="0073FF"/>
              </a:buClr>
              <a:buFont typeface="Courier New"/>
              <a:buAutoNum type="arabicPlain"/>
              <a:tabLst>
                <a:tab pos="247650" algn="l"/>
              </a:tabLst>
            </a:pPr>
            <a:r>
              <a:rPr sz="75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750" spc="-3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10" dirty="0">
                <a:latin typeface="Courier New"/>
                <a:cs typeface="Courier New"/>
              </a:rPr>
              <a:t>java.sql.ResultSet;</a:t>
            </a:r>
            <a:endParaRPr sz="750">
              <a:latin typeface="Courier New"/>
              <a:cs typeface="Courier New"/>
            </a:endParaRPr>
          </a:p>
          <a:p>
            <a:pPr marL="247015" indent="-175895">
              <a:lnSpc>
                <a:spcPts val="890"/>
              </a:lnSpc>
              <a:buClr>
                <a:srgbClr val="0073FF"/>
              </a:buClr>
              <a:buFont typeface="Courier New"/>
              <a:buAutoNum type="arabicPlain"/>
              <a:tabLst>
                <a:tab pos="247650" algn="l"/>
              </a:tabLst>
            </a:pPr>
            <a:r>
              <a:rPr sz="75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750" spc="-1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10" dirty="0">
                <a:latin typeface="Courier New"/>
                <a:cs typeface="Courier New"/>
              </a:rPr>
              <a:t>java.sql.ResultSetMetaData;</a:t>
            </a:r>
            <a:endParaRPr sz="750">
              <a:latin typeface="Courier New"/>
              <a:cs typeface="Courier New"/>
            </a:endParaRPr>
          </a:p>
          <a:p>
            <a:pPr marL="247015" indent="-175895">
              <a:lnSpc>
                <a:spcPts val="890"/>
              </a:lnSpc>
              <a:buClr>
                <a:srgbClr val="0073FF"/>
              </a:buClr>
              <a:buFont typeface="Courier New"/>
              <a:buAutoNum type="arabicPlain"/>
              <a:tabLst>
                <a:tab pos="247650" algn="l"/>
              </a:tabLst>
            </a:pPr>
            <a:r>
              <a:rPr sz="75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750" spc="-3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10" dirty="0">
                <a:latin typeface="Courier New"/>
                <a:cs typeface="Courier New"/>
              </a:rPr>
              <a:t>java.sql.Statement;</a:t>
            </a:r>
            <a:endParaRPr sz="750">
              <a:latin typeface="Courier New"/>
              <a:cs typeface="Courier New"/>
            </a:endParaRPr>
          </a:p>
          <a:p>
            <a:pPr marL="247015" indent="-175895">
              <a:lnSpc>
                <a:spcPts val="890"/>
              </a:lnSpc>
              <a:buClr>
                <a:srgbClr val="0073FF"/>
              </a:buClr>
              <a:buFont typeface="Courier New"/>
              <a:buAutoNum type="arabicPlain"/>
              <a:tabLst>
                <a:tab pos="247650" algn="l"/>
              </a:tabLst>
            </a:pPr>
            <a:r>
              <a:rPr sz="75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750" spc="-3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10" dirty="0">
                <a:latin typeface="Courier New"/>
                <a:cs typeface="Courier New"/>
              </a:rPr>
              <a:t>java.sql.SQLException;</a:t>
            </a:r>
            <a:endParaRPr sz="750">
              <a:latin typeface="Courier New"/>
              <a:cs typeface="Courier New"/>
            </a:endParaRPr>
          </a:p>
          <a:p>
            <a:pPr marL="247015" indent="-175895">
              <a:lnSpc>
                <a:spcPts val="890"/>
              </a:lnSpc>
              <a:buClr>
                <a:srgbClr val="0073FF"/>
              </a:buClr>
              <a:buFont typeface="Courier New"/>
              <a:buAutoNum type="arabicPlain"/>
              <a:tabLst>
                <a:tab pos="247650" algn="l"/>
              </a:tabLst>
            </a:pPr>
            <a:r>
              <a:rPr sz="75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750" spc="-5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10" dirty="0">
                <a:latin typeface="Courier New"/>
                <a:cs typeface="Courier New"/>
              </a:rPr>
              <a:t>java.io.File;</a:t>
            </a:r>
            <a:endParaRPr sz="750">
              <a:latin typeface="Courier New"/>
              <a:cs typeface="Courier New"/>
            </a:endParaRPr>
          </a:p>
          <a:p>
            <a:pPr marL="247015" indent="-175895">
              <a:lnSpc>
                <a:spcPts val="890"/>
              </a:lnSpc>
              <a:buClr>
                <a:srgbClr val="0073FF"/>
              </a:buClr>
              <a:buFont typeface="Courier New"/>
              <a:buAutoNum type="arabicPlain"/>
              <a:tabLst>
                <a:tab pos="247650" algn="l"/>
              </a:tabLst>
            </a:pPr>
            <a:r>
              <a:rPr sz="75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750" spc="-3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10" dirty="0">
                <a:latin typeface="Courier New"/>
                <a:cs typeface="Courier New"/>
              </a:rPr>
              <a:t>java.io.IOException;</a:t>
            </a:r>
            <a:endParaRPr sz="750">
              <a:latin typeface="Courier New"/>
              <a:cs typeface="Courier New"/>
            </a:endParaRPr>
          </a:p>
          <a:p>
            <a:pPr marL="247015" indent="-175895">
              <a:lnSpc>
                <a:spcPts val="890"/>
              </a:lnSpc>
              <a:buClr>
                <a:srgbClr val="0073FF"/>
              </a:buClr>
              <a:buFont typeface="Courier New"/>
              <a:buAutoNum type="arabicPlain"/>
              <a:tabLst>
                <a:tab pos="247650" algn="l"/>
              </a:tabLst>
            </a:pPr>
            <a:r>
              <a:rPr sz="75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750" spc="-3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10" dirty="0">
                <a:latin typeface="Courier New"/>
                <a:cs typeface="Courier New"/>
              </a:rPr>
              <a:t>java.util.Scanner;</a:t>
            </a:r>
            <a:endParaRPr sz="750">
              <a:latin typeface="Courier New"/>
              <a:cs typeface="Courier New"/>
            </a:endParaRPr>
          </a:p>
          <a:p>
            <a:pPr marL="71120">
              <a:lnSpc>
                <a:spcPts val="890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4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10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11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4"/>
              </a:lnSpc>
              <a:spcBef>
                <a:spcPts val="45"/>
              </a:spcBef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12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0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13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0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14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0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15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0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16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0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17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0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18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0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19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0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20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0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21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0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22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0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23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0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24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0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25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0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26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0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27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0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28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0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29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0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30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0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31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0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32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0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33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0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34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0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35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4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36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8336" y="3987370"/>
            <a:ext cx="2315845" cy="922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94"/>
              </a:lnSpc>
            </a:pPr>
            <a:r>
              <a:rPr sz="750" spc="10" dirty="0">
                <a:latin typeface="Courier New"/>
                <a:cs typeface="Courier New"/>
              </a:rPr>
              <a:t>Scanner</a:t>
            </a:r>
            <a:r>
              <a:rPr sz="750" spc="-70" dirty="0">
                <a:latin typeface="Courier New"/>
                <a:cs typeface="Courier New"/>
              </a:rPr>
              <a:t> </a:t>
            </a:r>
            <a:r>
              <a:rPr sz="750" spc="10" dirty="0">
                <a:latin typeface="Courier New"/>
                <a:cs typeface="Courier New"/>
              </a:rPr>
              <a:t>in;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0"/>
              </a:lnSpc>
            </a:pPr>
            <a:r>
              <a:rPr sz="750" spc="10" dirty="0">
                <a:solidFill>
                  <a:srgbClr val="CC0066"/>
                </a:solidFill>
                <a:latin typeface="Courier New"/>
                <a:cs typeface="Courier New"/>
              </a:rPr>
              <a:t>if </a:t>
            </a:r>
            <a:r>
              <a:rPr sz="750" spc="10" dirty="0">
                <a:latin typeface="Courier New"/>
                <a:cs typeface="Courier New"/>
              </a:rPr>
              <a:t>(args.length &gt;</a:t>
            </a:r>
            <a:r>
              <a:rPr sz="750" spc="-50" dirty="0">
                <a:latin typeface="Courier New"/>
                <a:cs typeface="Courier New"/>
              </a:rPr>
              <a:t> </a:t>
            </a:r>
            <a:r>
              <a:rPr sz="750" spc="5" dirty="0">
                <a:solidFill>
                  <a:srgbClr val="66FF18"/>
                </a:solidFill>
                <a:latin typeface="Courier New"/>
                <a:cs typeface="Courier New"/>
              </a:rPr>
              <a:t>1</a:t>
            </a:r>
            <a:r>
              <a:rPr sz="750" spc="5" dirty="0"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0"/>
              </a:lnSpc>
            </a:pPr>
            <a:r>
              <a:rPr sz="750" spc="10" dirty="0">
                <a:latin typeface="Courier New"/>
                <a:cs typeface="Courier New"/>
              </a:rPr>
              <a:t>{</a:t>
            </a:r>
            <a:endParaRPr sz="750">
              <a:latin typeface="Courier New"/>
              <a:cs typeface="Courier New"/>
            </a:endParaRPr>
          </a:p>
          <a:p>
            <a:pPr marL="188595">
              <a:lnSpc>
                <a:spcPts val="890"/>
              </a:lnSpc>
            </a:pPr>
            <a:r>
              <a:rPr sz="750" spc="10" dirty="0">
                <a:latin typeface="Courier New"/>
                <a:cs typeface="Courier New"/>
              </a:rPr>
              <a:t>in = </a:t>
            </a:r>
            <a:r>
              <a:rPr sz="750" spc="10" dirty="0">
                <a:solidFill>
                  <a:srgbClr val="CC0066"/>
                </a:solidFill>
                <a:latin typeface="Courier New"/>
                <a:cs typeface="Courier New"/>
              </a:rPr>
              <a:t>new </a:t>
            </a:r>
            <a:r>
              <a:rPr sz="750" spc="10" dirty="0">
                <a:latin typeface="Courier New"/>
                <a:cs typeface="Courier New"/>
              </a:rPr>
              <a:t>Scanner(</a:t>
            </a:r>
            <a:r>
              <a:rPr sz="750" spc="10" dirty="0">
                <a:solidFill>
                  <a:srgbClr val="CC0066"/>
                </a:solidFill>
                <a:latin typeface="Courier New"/>
                <a:cs typeface="Courier New"/>
              </a:rPr>
              <a:t>new</a:t>
            </a:r>
            <a:r>
              <a:rPr sz="750" spc="-3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10" dirty="0">
                <a:latin typeface="Courier New"/>
                <a:cs typeface="Courier New"/>
              </a:rPr>
              <a:t>File(args[</a:t>
            </a:r>
            <a:r>
              <a:rPr sz="750" spc="10" dirty="0">
                <a:solidFill>
                  <a:srgbClr val="66FF18"/>
                </a:solidFill>
                <a:latin typeface="Courier New"/>
                <a:cs typeface="Courier New"/>
              </a:rPr>
              <a:t>1</a:t>
            </a:r>
            <a:r>
              <a:rPr sz="750" spc="10" dirty="0">
                <a:latin typeface="Courier New"/>
                <a:cs typeface="Courier New"/>
              </a:rPr>
              <a:t>]));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0"/>
              </a:lnSpc>
            </a:pPr>
            <a:r>
              <a:rPr sz="750" spc="10" dirty="0">
                <a:latin typeface="Courier New"/>
                <a:cs typeface="Courier New"/>
              </a:rPr>
              <a:t>}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0"/>
              </a:lnSpc>
            </a:pPr>
            <a:r>
              <a:rPr sz="750" spc="10" dirty="0">
                <a:solidFill>
                  <a:srgbClr val="CC0066"/>
                </a:solidFill>
                <a:latin typeface="Courier New"/>
                <a:cs typeface="Courier New"/>
              </a:rPr>
              <a:t>else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0"/>
              </a:lnSpc>
            </a:pPr>
            <a:r>
              <a:rPr sz="750" spc="10" dirty="0">
                <a:latin typeface="Courier New"/>
                <a:cs typeface="Courier New"/>
              </a:rPr>
              <a:t>{</a:t>
            </a:r>
            <a:endParaRPr sz="750">
              <a:latin typeface="Courier New"/>
              <a:cs typeface="Courier New"/>
            </a:endParaRPr>
          </a:p>
          <a:p>
            <a:pPr marL="188595">
              <a:lnSpc>
                <a:spcPts val="894"/>
              </a:lnSpc>
            </a:pPr>
            <a:r>
              <a:rPr sz="750" spc="10" dirty="0">
                <a:latin typeface="Courier New"/>
                <a:cs typeface="Courier New"/>
              </a:rPr>
              <a:t>in = </a:t>
            </a:r>
            <a:r>
              <a:rPr sz="750" spc="10" dirty="0">
                <a:solidFill>
                  <a:srgbClr val="CC0066"/>
                </a:solidFill>
                <a:latin typeface="Courier New"/>
                <a:cs typeface="Courier New"/>
              </a:rPr>
              <a:t>new</a:t>
            </a:r>
            <a:r>
              <a:rPr sz="750" spc="-3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10" dirty="0">
                <a:latin typeface="Courier New"/>
                <a:cs typeface="Courier New"/>
              </a:rPr>
              <a:t>Scanner(System.in);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589750" y="748031"/>
            <a:ext cx="120444" cy="41403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82219" y="748031"/>
            <a:ext cx="127975" cy="16486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4964" y="803642"/>
            <a:ext cx="5502910" cy="60325"/>
          </a:xfrm>
          <a:custGeom>
            <a:avLst/>
            <a:gdLst/>
            <a:ahLst/>
            <a:cxnLst/>
            <a:rect l="l" t="t" r="r" b="b"/>
            <a:pathLst>
              <a:path w="5502910" h="60325">
                <a:moveTo>
                  <a:pt x="0" y="0"/>
                </a:moveTo>
                <a:lnTo>
                  <a:pt x="5502449" y="0"/>
                </a:lnTo>
                <a:lnTo>
                  <a:pt x="5502449" y="60218"/>
                </a:lnTo>
                <a:lnTo>
                  <a:pt x="0" y="60218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2264" y="239545"/>
            <a:ext cx="4938395" cy="527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070"/>
              </a:lnSpc>
            </a:pPr>
            <a:r>
              <a:rPr spc="170" dirty="0"/>
              <a:t>Common </a:t>
            </a:r>
            <a:r>
              <a:rPr spc="25" dirty="0"/>
              <a:t>Error: </a:t>
            </a:r>
            <a:r>
              <a:rPr spc="120" dirty="0"/>
              <a:t>Constructing </a:t>
            </a:r>
            <a:r>
              <a:rPr spc="105" dirty="0"/>
              <a:t>Queries</a:t>
            </a:r>
            <a:r>
              <a:rPr spc="-190" dirty="0"/>
              <a:t> </a:t>
            </a:r>
            <a:r>
              <a:rPr spc="120" dirty="0"/>
              <a:t>from  </a:t>
            </a:r>
            <a:r>
              <a:rPr spc="85" dirty="0"/>
              <a:t>Arbitrary</a:t>
            </a:r>
            <a:r>
              <a:rPr spc="-25" dirty="0"/>
              <a:t> </a:t>
            </a:r>
            <a:r>
              <a:rPr spc="130" dirty="0"/>
              <a:t>Strings</a:t>
            </a:r>
          </a:p>
        </p:txBody>
      </p:sp>
      <p:sp>
        <p:nvSpPr>
          <p:cNvPr id="4" name="object 4"/>
          <p:cNvSpPr/>
          <p:nvPr/>
        </p:nvSpPr>
        <p:spPr>
          <a:xfrm>
            <a:off x="710346" y="1100970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5134" y="984794"/>
            <a:ext cx="3625215" cy="21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5" dirty="0">
                <a:latin typeface="Arial"/>
                <a:cs typeface="Arial"/>
              </a:rPr>
              <a:t>Suppose </a:t>
            </a:r>
            <a:r>
              <a:rPr sz="1300" spc="10" dirty="0">
                <a:latin typeface="Arial"/>
                <a:cs typeface="Arial"/>
              </a:rPr>
              <a:t>you issue query using different</a:t>
            </a:r>
            <a:r>
              <a:rPr sz="1300" spc="-50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names: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2510" y="1262807"/>
            <a:ext cx="5389880" cy="168636"/>
          </a:xfrm>
          <a:prstGeom prst="rect">
            <a:avLst/>
          </a:prstGeom>
          <a:ln w="7527">
            <a:solidFill>
              <a:srgbClr val="CCCCCC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355"/>
              </a:spcBef>
            </a:pPr>
            <a:r>
              <a:rPr sz="800" spc="-5" dirty="0">
                <a:latin typeface="Courier" charset="0"/>
                <a:cs typeface="Courier" charset="0"/>
              </a:rPr>
              <a:t>SELECT * FROM Customer WHERE Name =</a:t>
            </a:r>
            <a:r>
              <a:rPr sz="800" spc="15" dirty="0">
                <a:latin typeface="Courier" charset="0"/>
                <a:cs typeface="Courier" charset="0"/>
              </a:rPr>
              <a:t> </a:t>
            </a:r>
            <a:r>
              <a:rPr sz="800" spc="-5" dirty="0">
                <a:latin typeface="Courier" charset="0"/>
                <a:cs typeface="Courier" charset="0"/>
              </a:rPr>
              <a:t>customerName</a:t>
            </a:r>
            <a:endParaRPr sz="80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10346" y="1673044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5134" y="1556868"/>
            <a:ext cx="388747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Arial"/>
                <a:cs typeface="Arial"/>
              </a:rPr>
              <a:t>Students </a:t>
            </a:r>
            <a:r>
              <a:rPr sz="1300" spc="15" dirty="0">
                <a:latin typeface="Arial"/>
                <a:cs typeface="Arial"/>
              </a:rPr>
              <a:t>commonly </a:t>
            </a:r>
            <a:r>
              <a:rPr sz="1300" spc="10" dirty="0">
                <a:latin typeface="Arial"/>
                <a:cs typeface="Arial"/>
              </a:rPr>
              <a:t>build the </a:t>
            </a:r>
            <a:r>
              <a:rPr sz="1300" spc="15" dirty="0">
                <a:latin typeface="Courier" charset="0"/>
                <a:cs typeface="Courier" charset="0"/>
              </a:rPr>
              <a:t>SELECT</a:t>
            </a:r>
            <a:r>
              <a:rPr sz="1300" spc="-440" dirty="0">
                <a:latin typeface="Courier" charset="0"/>
                <a:cs typeface="Courier" charset="0"/>
              </a:rPr>
              <a:t> </a:t>
            </a:r>
            <a:r>
              <a:rPr sz="1300" spc="10" dirty="0">
                <a:latin typeface="Arial"/>
                <a:cs typeface="Arial"/>
              </a:rPr>
              <a:t>statment </a:t>
            </a:r>
            <a:r>
              <a:rPr sz="1300" spc="5" dirty="0">
                <a:latin typeface="Arial"/>
                <a:cs typeface="Arial"/>
              </a:rPr>
              <a:t>like: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62510" y="1842408"/>
            <a:ext cx="5389880" cy="391869"/>
          </a:xfrm>
          <a:prstGeom prst="rect">
            <a:avLst/>
          </a:prstGeom>
          <a:ln w="7527">
            <a:solidFill>
              <a:srgbClr val="CCCCCC"/>
            </a:solidFill>
          </a:ln>
        </p:spPr>
        <p:txBody>
          <a:bodyPr vert="horz" wrap="square" lIns="0" tIns="2507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9"/>
              </a:spcBef>
            </a:pPr>
            <a:endParaRPr sz="450" dirty="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sz="500" spc="10" dirty="0">
                <a:latin typeface="Courier" charset="0"/>
                <a:cs typeface="Courier" charset="0"/>
              </a:rPr>
              <a:t>String customerName = . . .</a:t>
            </a:r>
            <a:r>
              <a:rPr sz="500" spc="-80" dirty="0">
                <a:latin typeface="Courier" charset="0"/>
                <a:cs typeface="Courier" charset="0"/>
              </a:rPr>
              <a:t> </a:t>
            </a:r>
            <a:r>
              <a:rPr sz="500" spc="10" dirty="0">
                <a:latin typeface="Courier" charset="0"/>
                <a:cs typeface="Courier" charset="0"/>
              </a:rPr>
              <a:t>;</a:t>
            </a:r>
            <a:endParaRPr sz="500" dirty="0">
              <a:latin typeface="Courier" charset="0"/>
              <a:cs typeface="Courier" charset="0"/>
            </a:endParaRPr>
          </a:p>
          <a:p>
            <a:pPr marL="50800" marR="2313940">
              <a:lnSpc>
                <a:spcPct val="158100"/>
              </a:lnSpc>
            </a:pPr>
            <a:r>
              <a:rPr sz="500" spc="10" dirty="0">
                <a:latin typeface="Courier" charset="0"/>
                <a:cs typeface="Courier" charset="0"/>
              </a:rPr>
              <a:t>String query = "SELECT * FROM Customer WHERE Name = '" + customerName + "'";  ResultSet result =</a:t>
            </a:r>
            <a:r>
              <a:rPr sz="500" spc="-70" dirty="0">
                <a:latin typeface="Courier" charset="0"/>
                <a:cs typeface="Courier" charset="0"/>
              </a:rPr>
              <a:t> </a:t>
            </a:r>
            <a:r>
              <a:rPr sz="500" spc="10" dirty="0">
                <a:latin typeface="Courier" charset="0"/>
                <a:cs typeface="Courier" charset="0"/>
              </a:rPr>
              <a:t>stat.executeQuery(query);</a:t>
            </a:r>
            <a:endParaRPr sz="500" dirty="0">
              <a:latin typeface="Courier" charset="0"/>
              <a:cs typeface="Courier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10346" y="2493519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239236" y="2377343"/>
            <a:ext cx="118999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5" dirty="0">
                <a:latin typeface="Courier" charset="0"/>
                <a:cs typeface="Courier" charset="0"/>
              </a:rPr>
              <a:t>Appliances</a:t>
            </a:r>
            <a:r>
              <a:rPr sz="1300" spc="10" dirty="0">
                <a:latin typeface="Courier" charset="0"/>
                <a:cs typeface="Courier" charset="0"/>
              </a:rPr>
              <a:t>"</a:t>
            </a:r>
            <a:r>
              <a:rPr sz="1300" spc="5" dirty="0">
                <a:latin typeface="Arial"/>
                <a:cs typeface="Arial"/>
              </a:rPr>
              <a:t>.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10346" y="2772028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10346" y="3058065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45134" y="2377343"/>
            <a:ext cx="4318000" cy="781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Arial"/>
                <a:cs typeface="Arial"/>
              </a:rPr>
              <a:t>Fails </a:t>
            </a:r>
            <a:r>
              <a:rPr sz="1300" spc="5" dirty="0">
                <a:latin typeface="Arial"/>
                <a:cs typeface="Arial"/>
              </a:rPr>
              <a:t>if </a:t>
            </a:r>
            <a:r>
              <a:rPr sz="1300" spc="10" dirty="0">
                <a:latin typeface="Arial"/>
                <a:cs typeface="Arial"/>
              </a:rPr>
              <a:t>the </a:t>
            </a:r>
            <a:r>
              <a:rPr sz="1300" spc="15" dirty="0">
                <a:latin typeface="Arial"/>
                <a:cs typeface="Arial"/>
              </a:rPr>
              <a:t>customerName </a:t>
            </a:r>
            <a:r>
              <a:rPr sz="1300" spc="10" dirty="0">
                <a:latin typeface="Arial"/>
                <a:cs typeface="Arial"/>
              </a:rPr>
              <a:t>is </a:t>
            </a:r>
            <a:r>
              <a:rPr sz="1300" spc="15" dirty="0">
                <a:latin typeface="Arial"/>
                <a:cs typeface="Arial"/>
              </a:rPr>
              <a:t>a </a:t>
            </a:r>
            <a:r>
              <a:rPr sz="1300" spc="10" dirty="0">
                <a:latin typeface="Arial"/>
                <a:cs typeface="Arial"/>
              </a:rPr>
              <a:t>string like </a:t>
            </a:r>
            <a:r>
              <a:rPr sz="1300" spc="15" dirty="0">
                <a:latin typeface="Courier" charset="0"/>
                <a:cs typeface="Courier" charset="0"/>
              </a:rPr>
              <a:t>"Sam's</a:t>
            </a:r>
            <a:r>
              <a:rPr sz="1300" spc="-75" dirty="0">
                <a:latin typeface="Courier" charset="0"/>
                <a:cs typeface="Courier" charset="0"/>
              </a:rPr>
              <a:t> </a:t>
            </a:r>
            <a:r>
              <a:rPr sz="1300" spc="15" dirty="0">
                <a:latin typeface="Courier" charset="0"/>
                <a:cs typeface="Courier" charset="0"/>
              </a:rPr>
              <a:t>Small</a:t>
            </a:r>
            <a:endParaRPr sz="130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300" spc="10" dirty="0">
                <a:latin typeface="Arial"/>
                <a:cs typeface="Arial"/>
              </a:rPr>
              <a:t>Hackers can deliberately attack </a:t>
            </a:r>
            <a:r>
              <a:rPr sz="1300" spc="15" dirty="0">
                <a:latin typeface="Arial"/>
                <a:cs typeface="Arial"/>
              </a:rPr>
              <a:t>code </a:t>
            </a:r>
            <a:r>
              <a:rPr sz="1300" spc="10" dirty="0">
                <a:latin typeface="Arial"/>
                <a:cs typeface="Arial"/>
              </a:rPr>
              <a:t>like</a:t>
            </a:r>
            <a:r>
              <a:rPr sz="1300" spc="-45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this.</a:t>
            </a:r>
            <a:endParaRPr sz="1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1300" spc="15" dirty="0">
                <a:latin typeface="Arial"/>
                <a:cs typeface="Arial"/>
              </a:rPr>
              <a:t>Use </a:t>
            </a:r>
            <a:r>
              <a:rPr sz="1300" spc="15" dirty="0">
                <a:latin typeface="Courier" charset="0"/>
                <a:cs typeface="Courier" charset="0"/>
              </a:rPr>
              <a:t>PreparedStatement</a:t>
            </a:r>
            <a:r>
              <a:rPr sz="1300" spc="-434" dirty="0">
                <a:latin typeface="Courier" charset="0"/>
                <a:cs typeface="Courier" charset="0"/>
              </a:rPr>
              <a:t> </a:t>
            </a:r>
            <a:r>
              <a:rPr sz="1300" spc="10" dirty="0">
                <a:latin typeface="Arial"/>
                <a:cs typeface="Arial"/>
              </a:rPr>
              <a:t>instead to prevent problems: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62510" y="3219902"/>
            <a:ext cx="5389880" cy="503856"/>
          </a:xfrm>
          <a:prstGeom prst="rect">
            <a:avLst/>
          </a:prstGeom>
          <a:ln w="7527">
            <a:solidFill>
              <a:srgbClr val="CCCCCC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50800" marR="3145790">
              <a:lnSpc>
                <a:spcPct val="158100"/>
              </a:lnSpc>
              <a:spcBef>
                <a:spcPts val="185"/>
              </a:spcBef>
            </a:pPr>
            <a:r>
              <a:rPr sz="500" spc="10" dirty="0">
                <a:latin typeface="Courier" charset="0"/>
                <a:cs typeface="Courier" charset="0"/>
              </a:rPr>
              <a:t>String query = "SELECT * FROM Customer WHERE Name =</a:t>
            </a:r>
            <a:r>
              <a:rPr sz="500" spc="-70" dirty="0">
                <a:latin typeface="Courier" charset="0"/>
                <a:cs typeface="Courier" charset="0"/>
              </a:rPr>
              <a:t> </a:t>
            </a:r>
            <a:r>
              <a:rPr sz="500" spc="10" dirty="0">
                <a:latin typeface="Courier" charset="0"/>
                <a:cs typeface="Courier" charset="0"/>
              </a:rPr>
              <a:t>?";  PreparedStatement stat = conn.prepareStatement(query);  stat.setString(1,</a:t>
            </a:r>
            <a:r>
              <a:rPr sz="500" spc="-80" dirty="0">
                <a:latin typeface="Courier" charset="0"/>
                <a:cs typeface="Courier" charset="0"/>
              </a:rPr>
              <a:t> </a:t>
            </a:r>
            <a:r>
              <a:rPr sz="500" spc="10" dirty="0">
                <a:latin typeface="Courier" charset="0"/>
                <a:cs typeface="Courier" charset="0"/>
              </a:rPr>
              <a:t>aName);</a:t>
            </a:r>
            <a:endParaRPr sz="500" dirty="0">
              <a:latin typeface="Courier" charset="0"/>
              <a:cs typeface="Courier" charset="0"/>
            </a:endParaRPr>
          </a:p>
          <a:p>
            <a:pPr marL="50800">
              <a:lnSpc>
                <a:spcPct val="100000"/>
              </a:lnSpc>
              <a:spcBef>
                <a:spcPts val="345"/>
              </a:spcBef>
            </a:pPr>
            <a:r>
              <a:rPr sz="500" spc="10" dirty="0">
                <a:latin typeface="Courier" charset="0"/>
                <a:cs typeface="Courier" charset="0"/>
              </a:rPr>
              <a:t>ResultSet result =</a:t>
            </a:r>
            <a:r>
              <a:rPr sz="500" spc="-70" dirty="0">
                <a:latin typeface="Courier" charset="0"/>
                <a:cs typeface="Courier" charset="0"/>
              </a:rPr>
              <a:t> </a:t>
            </a:r>
            <a:r>
              <a:rPr sz="500" spc="10" dirty="0">
                <a:latin typeface="Courier" charset="0"/>
                <a:cs typeface="Courier" charset="0"/>
              </a:rPr>
              <a:t>stat.executeQuery(query);</a:t>
            </a:r>
            <a:endParaRPr sz="5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4964" y="539216"/>
            <a:ext cx="5502910" cy="60325"/>
          </a:xfrm>
          <a:custGeom>
            <a:avLst/>
            <a:gdLst/>
            <a:ahLst/>
            <a:cxnLst/>
            <a:rect l="l" t="t" r="r" b="b"/>
            <a:pathLst>
              <a:path w="5502910" h="60325">
                <a:moveTo>
                  <a:pt x="0" y="0"/>
                </a:moveTo>
                <a:lnTo>
                  <a:pt x="5502449" y="0"/>
                </a:lnTo>
                <a:lnTo>
                  <a:pt x="5502449" y="60218"/>
                </a:lnTo>
                <a:lnTo>
                  <a:pt x="0" y="60218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10" dirty="0"/>
              <a:t>Check</a:t>
            </a:r>
            <a:r>
              <a:rPr spc="-75" dirty="0"/>
              <a:t> </a:t>
            </a:r>
            <a:r>
              <a:rPr spc="25" dirty="0"/>
              <a:t>24.7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2264" y="700605"/>
            <a:ext cx="5607685" cy="184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Suppose you want to test whether there are any customers in Hawaii. Issue the</a:t>
            </a:r>
            <a:r>
              <a:rPr sz="1100" spc="1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statement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1528" y="923108"/>
            <a:ext cx="5931535" cy="122716"/>
          </a:xfrm>
          <a:prstGeom prst="rect">
            <a:avLst/>
          </a:prstGeom>
          <a:ln w="7527">
            <a:solidFill>
              <a:srgbClr val="CCCCCC"/>
            </a:solidFill>
          </a:ln>
        </p:spPr>
        <p:txBody>
          <a:bodyPr vert="horz" wrap="square" lIns="0" tIns="722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6"/>
              </a:spcBef>
            </a:pPr>
            <a:endParaRPr sz="350" dirty="0">
              <a:latin typeface="Times New Roman"/>
              <a:cs typeface="Times New Roman"/>
            </a:endParaRPr>
          </a:p>
          <a:p>
            <a:pPr marL="43180">
              <a:lnSpc>
                <a:spcPct val="100000"/>
              </a:lnSpc>
            </a:pPr>
            <a:r>
              <a:rPr sz="400" spc="15" dirty="0">
                <a:latin typeface="Courier" charset="0"/>
                <a:cs typeface="Courier" charset="0"/>
              </a:rPr>
              <a:t>ResultSet result = stat.executeQuery("SELECT * FROM Customer WHERE State =</a:t>
            </a:r>
            <a:r>
              <a:rPr sz="400" spc="200" dirty="0">
                <a:latin typeface="Courier" charset="0"/>
                <a:cs typeface="Courier" charset="0"/>
              </a:rPr>
              <a:t> </a:t>
            </a:r>
            <a:r>
              <a:rPr sz="400" spc="15" dirty="0">
                <a:latin typeface="Courier" charset="0"/>
                <a:cs typeface="Courier" charset="0"/>
              </a:rPr>
              <a:t>'HI'");</a:t>
            </a:r>
            <a:endParaRPr sz="40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2264" y="1144715"/>
            <a:ext cx="5351145" cy="725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Which Boolean expression answers your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question?</a:t>
            </a:r>
          </a:p>
          <a:p>
            <a:pPr marL="265430">
              <a:lnSpc>
                <a:spcPct val="100000"/>
              </a:lnSpc>
              <a:spcBef>
                <a:spcPts val="850"/>
              </a:spcBef>
            </a:pPr>
            <a:r>
              <a:rPr sz="1300" b="1" spc="15" dirty="0">
                <a:latin typeface="Arial"/>
                <a:cs typeface="Arial"/>
              </a:rPr>
              <a:t>Answer: </a:t>
            </a:r>
            <a:r>
              <a:rPr sz="1300" spc="15" dirty="0">
                <a:latin typeface="Courier" charset="0"/>
                <a:cs typeface="Courier" charset="0"/>
              </a:rPr>
              <a:t>result.next()</a:t>
            </a:r>
            <a:r>
              <a:rPr sz="1300" spc="15" dirty="0">
                <a:latin typeface="Arial"/>
                <a:cs typeface="Arial"/>
              </a:rPr>
              <a:t>. </a:t>
            </a:r>
            <a:r>
              <a:rPr sz="1300" spc="5" dirty="0">
                <a:latin typeface="Arial"/>
                <a:cs typeface="Arial"/>
              </a:rPr>
              <a:t>If </a:t>
            </a:r>
            <a:r>
              <a:rPr sz="1300" spc="10" dirty="0">
                <a:latin typeface="Arial"/>
                <a:cs typeface="Arial"/>
              </a:rPr>
              <a:t>there is at least </a:t>
            </a:r>
            <a:r>
              <a:rPr sz="1300" spc="15" dirty="0">
                <a:latin typeface="Arial"/>
                <a:cs typeface="Arial"/>
              </a:rPr>
              <a:t>one </a:t>
            </a:r>
            <a:r>
              <a:rPr sz="1300" spc="10" dirty="0">
                <a:latin typeface="Arial"/>
                <a:cs typeface="Arial"/>
              </a:rPr>
              <a:t>result, then</a:t>
            </a:r>
            <a:r>
              <a:rPr sz="1300" spc="-85" dirty="0">
                <a:latin typeface="Arial"/>
                <a:cs typeface="Arial"/>
              </a:rPr>
              <a:t> </a:t>
            </a:r>
            <a:r>
              <a:rPr sz="1300" spc="15" dirty="0">
                <a:latin typeface="Courier" charset="0"/>
                <a:cs typeface="Courier" charset="0"/>
              </a:rPr>
              <a:t>next</a:t>
            </a:r>
            <a:endParaRPr sz="1300" dirty="0">
              <a:latin typeface="Courier" charset="0"/>
              <a:cs typeface="Courier" charset="0"/>
            </a:endParaRPr>
          </a:p>
          <a:p>
            <a:pPr marL="265430">
              <a:lnSpc>
                <a:spcPct val="100000"/>
              </a:lnSpc>
              <a:spcBef>
                <a:spcPts val="275"/>
              </a:spcBef>
            </a:pPr>
            <a:r>
              <a:rPr sz="1300" spc="10" dirty="0">
                <a:latin typeface="Arial"/>
                <a:cs typeface="Arial"/>
              </a:rPr>
              <a:t>returns</a:t>
            </a:r>
            <a:r>
              <a:rPr sz="1300" spc="-75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true.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4964" y="538246"/>
            <a:ext cx="5502910" cy="60325"/>
          </a:xfrm>
          <a:custGeom>
            <a:avLst/>
            <a:gdLst/>
            <a:ahLst/>
            <a:cxnLst/>
            <a:rect l="l" t="t" r="r" b="b"/>
            <a:pathLst>
              <a:path w="5502910" h="60325">
                <a:moveTo>
                  <a:pt x="0" y="0"/>
                </a:moveTo>
                <a:lnTo>
                  <a:pt x="5502449" y="0"/>
                </a:lnTo>
                <a:lnTo>
                  <a:pt x="5502449" y="60218"/>
                </a:lnTo>
                <a:lnTo>
                  <a:pt x="0" y="60218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10" dirty="0"/>
              <a:t>Check</a:t>
            </a:r>
            <a:r>
              <a:rPr spc="-75" dirty="0"/>
              <a:t> </a:t>
            </a:r>
            <a:r>
              <a:rPr spc="25" dirty="0"/>
              <a:t>24.8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2264" y="707255"/>
            <a:ext cx="6123305" cy="643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300"/>
              </a:lnSpc>
            </a:pPr>
            <a:r>
              <a:rPr sz="1100" dirty="0">
                <a:latin typeface="Arial"/>
                <a:cs typeface="Arial"/>
              </a:rPr>
              <a:t>Suppose you want to know how many customers are in Hawaii. What is an efficient way to get this  answer?</a:t>
            </a:r>
            <a:endParaRPr sz="1100">
              <a:latin typeface="Arial"/>
              <a:cs typeface="Arial"/>
            </a:endParaRPr>
          </a:p>
          <a:p>
            <a:pPr marL="265430">
              <a:lnSpc>
                <a:spcPct val="100000"/>
              </a:lnSpc>
              <a:spcBef>
                <a:spcPts val="750"/>
              </a:spcBef>
            </a:pPr>
            <a:r>
              <a:rPr sz="1300" b="1" spc="15" dirty="0">
                <a:latin typeface="Arial"/>
                <a:cs typeface="Arial"/>
              </a:rPr>
              <a:t>Answer: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4656" y="1411412"/>
            <a:ext cx="5487670" cy="679032"/>
          </a:xfrm>
          <a:prstGeom prst="rect">
            <a:avLst/>
          </a:prstGeom>
          <a:ln w="7527">
            <a:solidFill>
              <a:srgbClr val="CCCCCC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229870" marR="3169285" indent="-182880">
              <a:lnSpc>
                <a:spcPts val="950"/>
              </a:lnSpc>
              <a:spcBef>
                <a:spcPts val="395"/>
              </a:spcBef>
            </a:pPr>
            <a:r>
              <a:rPr sz="800" spc="-5" dirty="0">
                <a:latin typeface="Courier" charset="0"/>
                <a:cs typeface="Courier" charset="0"/>
              </a:rPr>
              <a:t>ResultSet result = stat.executeQuery(  "SELECT COUNT(*) FROM Customer</a:t>
            </a:r>
            <a:r>
              <a:rPr sz="800" spc="-25" dirty="0">
                <a:latin typeface="Courier" charset="0"/>
                <a:cs typeface="Courier" charset="0"/>
              </a:rPr>
              <a:t> </a:t>
            </a:r>
            <a:r>
              <a:rPr sz="800" spc="-5" dirty="0">
                <a:latin typeface="Courier" charset="0"/>
                <a:cs typeface="Courier" charset="0"/>
              </a:rPr>
              <a:t>"</a:t>
            </a:r>
            <a:endParaRPr sz="800" dirty="0">
              <a:latin typeface="Courier" charset="0"/>
              <a:cs typeface="Courier" charset="0"/>
            </a:endParaRPr>
          </a:p>
          <a:p>
            <a:pPr marR="3548379" algn="ctr">
              <a:lnSpc>
                <a:spcPts val="910"/>
              </a:lnSpc>
            </a:pPr>
            <a:r>
              <a:rPr sz="800" spc="-5" dirty="0">
                <a:latin typeface="Courier" charset="0"/>
                <a:cs typeface="Courier" charset="0"/>
              </a:rPr>
              <a:t>+ "WHERE State =</a:t>
            </a:r>
            <a:r>
              <a:rPr sz="800" spc="-50" dirty="0">
                <a:latin typeface="Courier" charset="0"/>
                <a:cs typeface="Courier" charset="0"/>
              </a:rPr>
              <a:t> </a:t>
            </a:r>
            <a:r>
              <a:rPr sz="800" spc="-5" dirty="0">
                <a:latin typeface="Courier" charset="0"/>
                <a:cs typeface="Courier" charset="0"/>
              </a:rPr>
              <a:t>'HI'");</a:t>
            </a:r>
            <a:endParaRPr sz="800" dirty="0">
              <a:latin typeface="Courier" charset="0"/>
              <a:cs typeface="Courier" charset="0"/>
            </a:endParaRPr>
          </a:p>
          <a:p>
            <a:pPr marL="46990">
              <a:lnSpc>
                <a:spcPts val="950"/>
              </a:lnSpc>
            </a:pPr>
            <a:r>
              <a:rPr sz="800" spc="-5" dirty="0">
                <a:latin typeface="Courier" charset="0"/>
                <a:cs typeface="Courier" charset="0"/>
              </a:rPr>
              <a:t>result.next();</a:t>
            </a:r>
            <a:endParaRPr sz="800" dirty="0">
              <a:latin typeface="Courier" charset="0"/>
              <a:cs typeface="Courier" charset="0"/>
            </a:endParaRPr>
          </a:p>
          <a:p>
            <a:pPr marL="46990">
              <a:lnSpc>
                <a:spcPts val="955"/>
              </a:lnSpc>
            </a:pPr>
            <a:r>
              <a:rPr sz="800" spc="-5" dirty="0">
                <a:latin typeface="Courier" charset="0"/>
                <a:cs typeface="Courier" charset="0"/>
              </a:rPr>
              <a:t>int count =</a:t>
            </a:r>
            <a:r>
              <a:rPr sz="800" spc="-30" dirty="0">
                <a:latin typeface="Courier" charset="0"/>
                <a:cs typeface="Courier" charset="0"/>
              </a:rPr>
              <a:t> </a:t>
            </a:r>
            <a:r>
              <a:rPr sz="800" spc="-5" dirty="0">
                <a:latin typeface="Courier" charset="0"/>
                <a:cs typeface="Courier" charset="0"/>
              </a:rPr>
              <a:t>result.getInt(1);</a:t>
            </a:r>
            <a:endParaRPr sz="80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5134" y="2151955"/>
            <a:ext cx="5452110" cy="485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800"/>
              </a:lnSpc>
            </a:pPr>
            <a:r>
              <a:rPr sz="1300" spc="10" dirty="0">
                <a:latin typeface="Arial"/>
                <a:cs typeface="Arial"/>
              </a:rPr>
              <a:t>Note that the following alternative is significantly slower </a:t>
            </a:r>
            <a:r>
              <a:rPr sz="1300" spc="5" dirty="0">
                <a:latin typeface="Arial"/>
                <a:cs typeface="Arial"/>
              </a:rPr>
              <a:t>if </a:t>
            </a:r>
            <a:r>
              <a:rPr sz="1300" spc="10" dirty="0">
                <a:latin typeface="Arial"/>
                <a:cs typeface="Arial"/>
              </a:rPr>
              <a:t>there are </a:t>
            </a:r>
            <a:r>
              <a:rPr sz="1300" spc="15" dirty="0">
                <a:latin typeface="Arial"/>
                <a:cs typeface="Arial"/>
              </a:rPr>
              <a:t>many  </a:t>
            </a:r>
            <a:r>
              <a:rPr sz="1300" spc="10" dirty="0">
                <a:latin typeface="Arial"/>
                <a:cs typeface="Arial"/>
              </a:rPr>
              <a:t>such</a:t>
            </a:r>
            <a:r>
              <a:rPr sz="1300" spc="-45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customers.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4656" y="2698579"/>
            <a:ext cx="5487670" cy="550792"/>
          </a:xfrm>
          <a:prstGeom prst="rect">
            <a:avLst/>
          </a:prstGeom>
          <a:ln w="7527">
            <a:solidFill>
              <a:srgbClr val="CCCCCC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229870" marR="3169285" indent="-182880">
              <a:lnSpc>
                <a:spcPts val="950"/>
              </a:lnSpc>
              <a:spcBef>
                <a:spcPts val="395"/>
              </a:spcBef>
            </a:pPr>
            <a:r>
              <a:rPr sz="800" spc="-5" dirty="0">
                <a:latin typeface="Courier" charset="0"/>
                <a:cs typeface="Courier" charset="0"/>
              </a:rPr>
              <a:t>ResultSet result = stat.executeQuery(  "SELECT * FROM Customer</a:t>
            </a:r>
            <a:r>
              <a:rPr sz="800" spc="-45" dirty="0">
                <a:latin typeface="Courier" charset="0"/>
                <a:cs typeface="Courier" charset="0"/>
              </a:rPr>
              <a:t> </a:t>
            </a:r>
            <a:r>
              <a:rPr sz="800" spc="-5" dirty="0">
                <a:latin typeface="Courier" charset="0"/>
                <a:cs typeface="Courier" charset="0"/>
              </a:rPr>
              <a:t>"</a:t>
            </a:r>
            <a:endParaRPr sz="800" dirty="0">
              <a:latin typeface="Courier" charset="0"/>
              <a:cs typeface="Courier" charset="0"/>
            </a:endParaRPr>
          </a:p>
          <a:p>
            <a:pPr marL="229870">
              <a:lnSpc>
                <a:spcPts val="910"/>
              </a:lnSpc>
            </a:pPr>
            <a:r>
              <a:rPr sz="800" spc="-5" dirty="0">
                <a:latin typeface="Courier" charset="0"/>
                <a:cs typeface="Courier" charset="0"/>
              </a:rPr>
              <a:t>+ "WHERE State =</a:t>
            </a:r>
            <a:r>
              <a:rPr sz="800" spc="-50" dirty="0">
                <a:latin typeface="Courier" charset="0"/>
                <a:cs typeface="Courier" charset="0"/>
              </a:rPr>
              <a:t> </a:t>
            </a:r>
            <a:r>
              <a:rPr sz="800" spc="-5" dirty="0">
                <a:latin typeface="Courier" charset="0"/>
                <a:cs typeface="Courier" charset="0"/>
              </a:rPr>
              <a:t>'HI'");</a:t>
            </a:r>
            <a:endParaRPr sz="800" dirty="0">
              <a:latin typeface="Courier" charset="0"/>
              <a:cs typeface="Courier" charset="0"/>
            </a:endParaRPr>
          </a:p>
          <a:p>
            <a:pPr marL="46990">
              <a:lnSpc>
                <a:spcPts val="955"/>
              </a:lnSpc>
            </a:pPr>
            <a:r>
              <a:rPr sz="800" spc="-5" dirty="0">
                <a:latin typeface="Courier" charset="0"/>
                <a:cs typeface="Courier" charset="0"/>
              </a:rPr>
              <a:t>while (result.next()) { count++; } //</a:t>
            </a:r>
            <a:r>
              <a:rPr sz="800" spc="20" dirty="0">
                <a:latin typeface="Courier" charset="0"/>
                <a:cs typeface="Courier" charset="0"/>
              </a:rPr>
              <a:t> </a:t>
            </a:r>
            <a:r>
              <a:rPr sz="800" spc="-5" dirty="0">
                <a:latin typeface="Courier" charset="0"/>
                <a:cs typeface="Courier" charset="0"/>
              </a:rPr>
              <a:t>Inefficient</a:t>
            </a:r>
            <a:endParaRPr sz="8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4964" y="571619"/>
            <a:ext cx="5502910" cy="60325"/>
          </a:xfrm>
          <a:custGeom>
            <a:avLst/>
            <a:gdLst/>
            <a:ahLst/>
            <a:cxnLst/>
            <a:rect l="l" t="t" r="r" b="b"/>
            <a:pathLst>
              <a:path w="5502910" h="60325">
                <a:moveTo>
                  <a:pt x="0" y="0"/>
                </a:moveTo>
                <a:lnTo>
                  <a:pt x="5502449" y="0"/>
                </a:lnTo>
                <a:lnTo>
                  <a:pt x="5502449" y="60218"/>
                </a:lnTo>
                <a:lnTo>
                  <a:pt x="0" y="60218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30" dirty="0"/>
              <a:t>SQL </a:t>
            </a:r>
            <a:r>
              <a:rPr spc="160" dirty="0"/>
              <a:t>Command </a:t>
            </a:r>
            <a:r>
              <a:rPr spc="80" dirty="0"/>
              <a:t>to </a:t>
            </a:r>
            <a:r>
              <a:rPr spc="70" dirty="0"/>
              <a:t>Create </a:t>
            </a:r>
            <a:r>
              <a:rPr spc="105" dirty="0"/>
              <a:t>a</a:t>
            </a:r>
            <a:r>
              <a:rPr spc="-300" dirty="0"/>
              <a:t> </a:t>
            </a:r>
            <a:r>
              <a:rPr spc="100" dirty="0"/>
              <a:t>Table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1528" y="748510"/>
            <a:ext cx="5931535" cy="643125"/>
          </a:xfrm>
          <a:prstGeom prst="rect">
            <a:avLst/>
          </a:prstGeom>
          <a:ln w="7527">
            <a:solidFill>
              <a:srgbClr val="CCCCCC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43180" marR="4856480">
              <a:lnSpc>
                <a:spcPct val="100000"/>
              </a:lnSpc>
              <a:spcBef>
                <a:spcPts val="355"/>
              </a:spcBef>
            </a:pPr>
            <a:r>
              <a:rPr sz="650" spc="5" dirty="0">
                <a:latin typeface="Courier" charset="0"/>
                <a:cs typeface="Courier" charset="0"/>
              </a:rPr>
              <a:t>CREATE TABLE Product  (</a:t>
            </a:r>
            <a:endParaRPr sz="650" dirty="0">
              <a:latin typeface="Courier" charset="0"/>
              <a:cs typeface="Courier" charset="0"/>
            </a:endParaRPr>
          </a:p>
          <a:p>
            <a:pPr marL="195580" marR="4500880">
              <a:lnSpc>
                <a:spcPts val="770"/>
              </a:lnSpc>
              <a:spcBef>
                <a:spcPts val="25"/>
              </a:spcBef>
            </a:pPr>
            <a:r>
              <a:rPr sz="650" spc="5" dirty="0">
                <a:latin typeface="Courier" charset="0"/>
                <a:cs typeface="Courier" charset="0"/>
              </a:rPr>
              <a:t>Product_Code CHAR(7),  Description VARCHAR(40),  Price DECIMAL(10,</a:t>
            </a:r>
            <a:r>
              <a:rPr sz="650" spc="-40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2)</a:t>
            </a:r>
            <a:endParaRPr sz="650" dirty="0">
              <a:latin typeface="Courier" charset="0"/>
              <a:cs typeface="Courier" charset="0"/>
            </a:endParaRPr>
          </a:p>
          <a:p>
            <a:pPr marL="43180">
              <a:lnSpc>
                <a:spcPts val="745"/>
              </a:lnSpc>
            </a:pPr>
            <a:r>
              <a:rPr sz="650" spc="5" dirty="0">
                <a:latin typeface="Courier" charset="0"/>
                <a:cs typeface="Courier" charset="0"/>
              </a:rPr>
              <a:t>)</a:t>
            </a:r>
            <a:endParaRPr sz="6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Application: </a:t>
            </a:r>
            <a:r>
              <a:rPr spc="95" dirty="0"/>
              <a:t>Entering </a:t>
            </a:r>
            <a:r>
              <a:rPr spc="114" dirty="0"/>
              <a:t>an</a:t>
            </a:r>
            <a:r>
              <a:rPr spc="-100" dirty="0"/>
              <a:t> </a:t>
            </a:r>
            <a:r>
              <a:rPr spc="85" dirty="0"/>
              <a:t>Invoice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0443" y="699935"/>
            <a:ext cx="4671060" cy="184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Task: Develop a program for entering an invoice into the sample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database: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528" y="922438"/>
            <a:ext cx="5931535" cy="1950085"/>
          </a:xfrm>
          <a:prstGeom prst="rect">
            <a:avLst/>
          </a:prstGeom>
          <a:ln w="7527">
            <a:solidFill>
              <a:srgbClr val="CCCCCC"/>
            </a:solidFill>
          </a:ln>
        </p:spPr>
        <p:txBody>
          <a:bodyPr vert="horz" wrap="square" lIns="0" tIns="87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"/>
              </a:spcBef>
            </a:pPr>
            <a:endParaRPr sz="350" dirty="0">
              <a:latin typeface="Times New Roman"/>
              <a:cs typeface="Times New Roman"/>
            </a:endParaRPr>
          </a:p>
          <a:p>
            <a:pPr marL="43180">
              <a:lnSpc>
                <a:spcPct val="100000"/>
              </a:lnSpc>
            </a:pPr>
            <a:r>
              <a:rPr sz="450" spc="5" dirty="0">
                <a:latin typeface="Courier" charset="0"/>
                <a:cs typeface="Courier" charset="0"/>
              </a:rPr>
              <a:t>Name: Robert</a:t>
            </a:r>
            <a:r>
              <a:rPr sz="450" spc="-45" dirty="0">
                <a:latin typeface="Courier" charset="0"/>
                <a:cs typeface="Courier" charset="0"/>
              </a:rPr>
              <a:t> </a:t>
            </a:r>
            <a:r>
              <a:rPr sz="450" spc="5" dirty="0">
                <a:latin typeface="Courier" charset="0"/>
                <a:cs typeface="Courier" charset="0"/>
              </a:rPr>
              <a:t>Lee</a:t>
            </a:r>
            <a:endParaRPr sz="450" dirty="0">
              <a:latin typeface="Courier" charset="0"/>
              <a:cs typeface="Courier" charset="0"/>
            </a:endParaRPr>
          </a:p>
          <a:p>
            <a:pPr marL="43180" marR="4912360">
              <a:lnSpc>
                <a:spcPct val="142700"/>
              </a:lnSpc>
            </a:pPr>
            <a:r>
              <a:rPr sz="450" spc="5" dirty="0">
                <a:latin typeface="Courier" charset="0"/>
                <a:cs typeface="Courier" charset="0"/>
              </a:rPr>
              <a:t>Street address: Lyon Street  City: San</a:t>
            </a:r>
            <a:r>
              <a:rPr sz="450" spc="-30" dirty="0">
                <a:latin typeface="Courier" charset="0"/>
                <a:cs typeface="Courier" charset="0"/>
              </a:rPr>
              <a:t> </a:t>
            </a:r>
            <a:r>
              <a:rPr sz="450" spc="5" dirty="0">
                <a:latin typeface="Courier" charset="0"/>
                <a:cs typeface="Courier" charset="0"/>
              </a:rPr>
              <a:t>Francisco</a:t>
            </a:r>
            <a:endParaRPr sz="450" dirty="0">
              <a:latin typeface="Courier" charset="0"/>
              <a:cs typeface="Courier" charset="0"/>
            </a:endParaRPr>
          </a:p>
          <a:p>
            <a:pPr marL="43180" marR="5516880">
              <a:lnSpc>
                <a:spcPct val="142700"/>
              </a:lnSpc>
            </a:pPr>
            <a:r>
              <a:rPr sz="450" spc="5" dirty="0">
                <a:latin typeface="Courier" charset="0"/>
                <a:cs typeface="Courier" charset="0"/>
              </a:rPr>
              <a:t>State: CA  Zip:</a:t>
            </a:r>
            <a:r>
              <a:rPr sz="450" spc="-65" dirty="0">
                <a:latin typeface="Courier" charset="0"/>
                <a:cs typeface="Courier" charset="0"/>
              </a:rPr>
              <a:t> </a:t>
            </a:r>
            <a:r>
              <a:rPr sz="450" spc="5" dirty="0">
                <a:latin typeface="Courier" charset="0"/>
                <a:cs typeface="Courier" charset="0"/>
              </a:rPr>
              <a:t>94155</a:t>
            </a:r>
            <a:endParaRPr sz="450" dirty="0">
              <a:latin typeface="Courier" charset="0"/>
              <a:cs typeface="Courier" charset="0"/>
            </a:endParaRPr>
          </a:p>
          <a:p>
            <a:pPr marL="43180" marR="4734560">
              <a:lnSpc>
                <a:spcPct val="142700"/>
              </a:lnSpc>
            </a:pPr>
            <a:r>
              <a:rPr sz="450" spc="5" dirty="0">
                <a:latin typeface="Courier" charset="0"/>
                <a:cs typeface="Courier" charset="0"/>
              </a:rPr>
              <a:t>Product code (D=Done, L=List): L  116-064</a:t>
            </a:r>
            <a:r>
              <a:rPr sz="450" spc="-45" dirty="0">
                <a:latin typeface="Courier" charset="0"/>
                <a:cs typeface="Courier" charset="0"/>
              </a:rPr>
              <a:t> </a:t>
            </a:r>
            <a:r>
              <a:rPr sz="450" spc="5" dirty="0">
                <a:latin typeface="Courier" charset="0"/>
                <a:cs typeface="Courier" charset="0"/>
              </a:rPr>
              <a:t>Toaster</a:t>
            </a:r>
            <a:endParaRPr sz="450" dirty="0">
              <a:latin typeface="Courier" charset="0"/>
              <a:cs typeface="Courier" charset="0"/>
            </a:endParaRPr>
          </a:p>
          <a:p>
            <a:pPr marL="43180">
              <a:lnSpc>
                <a:spcPct val="100000"/>
              </a:lnSpc>
              <a:spcBef>
                <a:spcPts val="229"/>
              </a:spcBef>
            </a:pPr>
            <a:r>
              <a:rPr sz="450" spc="5" dirty="0">
                <a:latin typeface="Courier" charset="0"/>
                <a:cs typeface="Courier" charset="0"/>
              </a:rPr>
              <a:t>257-535 Hair</a:t>
            </a:r>
            <a:r>
              <a:rPr sz="450" spc="-35" dirty="0">
                <a:latin typeface="Courier" charset="0"/>
                <a:cs typeface="Courier" charset="0"/>
              </a:rPr>
              <a:t> </a:t>
            </a:r>
            <a:r>
              <a:rPr sz="450" spc="5" dirty="0">
                <a:latin typeface="Courier" charset="0"/>
                <a:cs typeface="Courier" charset="0"/>
              </a:rPr>
              <a:t>dryer</a:t>
            </a:r>
            <a:endParaRPr sz="450" dirty="0">
              <a:latin typeface="Courier" charset="0"/>
              <a:cs typeface="Courier" charset="0"/>
            </a:endParaRPr>
          </a:p>
          <a:p>
            <a:pPr marL="43180">
              <a:lnSpc>
                <a:spcPct val="100000"/>
              </a:lnSpc>
              <a:spcBef>
                <a:spcPts val="229"/>
              </a:spcBef>
            </a:pPr>
            <a:r>
              <a:rPr sz="450" spc="5" dirty="0">
                <a:latin typeface="Courier" charset="0"/>
                <a:cs typeface="Courier" charset="0"/>
              </a:rPr>
              <a:t>643-119 Car</a:t>
            </a:r>
            <a:r>
              <a:rPr sz="450" spc="-35" dirty="0">
                <a:latin typeface="Courier" charset="0"/>
                <a:cs typeface="Courier" charset="0"/>
              </a:rPr>
              <a:t> </a:t>
            </a:r>
            <a:r>
              <a:rPr sz="450" spc="5" dirty="0">
                <a:latin typeface="Courier" charset="0"/>
                <a:cs typeface="Courier" charset="0"/>
              </a:rPr>
              <a:t>vacuum</a:t>
            </a:r>
            <a:endParaRPr sz="450" dirty="0">
              <a:latin typeface="Courier" charset="0"/>
              <a:cs typeface="Courier" charset="0"/>
            </a:endParaRPr>
          </a:p>
          <a:p>
            <a:pPr marL="43180" marR="4521200">
              <a:lnSpc>
                <a:spcPct val="142700"/>
              </a:lnSpc>
            </a:pPr>
            <a:r>
              <a:rPr sz="450" spc="5" dirty="0">
                <a:latin typeface="Courier" charset="0"/>
                <a:cs typeface="Courier" charset="0"/>
              </a:rPr>
              <a:t>Product code (D=Done, L=List): 116-064  Quantity:</a:t>
            </a:r>
            <a:r>
              <a:rPr sz="450" spc="-60" dirty="0">
                <a:latin typeface="Courier" charset="0"/>
                <a:cs typeface="Courier" charset="0"/>
              </a:rPr>
              <a:t> </a:t>
            </a:r>
            <a:r>
              <a:rPr sz="450" spc="5" dirty="0">
                <a:latin typeface="Courier" charset="0"/>
                <a:cs typeface="Courier" charset="0"/>
              </a:rPr>
              <a:t>2</a:t>
            </a:r>
            <a:endParaRPr sz="450" dirty="0">
              <a:latin typeface="Courier" charset="0"/>
              <a:cs typeface="Courier" charset="0"/>
            </a:endParaRPr>
          </a:p>
          <a:p>
            <a:pPr marL="43180" marR="4521200">
              <a:lnSpc>
                <a:spcPct val="142700"/>
              </a:lnSpc>
            </a:pPr>
            <a:r>
              <a:rPr sz="450" spc="5" dirty="0">
                <a:latin typeface="Courier" charset="0"/>
                <a:cs typeface="Courier" charset="0"/>
              </a:rPr>
              <a:t>Product code (D=Done, L=List): 257-535  Quantity:</a:t>
            </a:r>
            <a:r>
              <a:rPr sz="450" spc="-60" dirty="0">
                <a:latin typeface="Courier" charset="0"/>
                <a:cs typeface="Courier" charset="0"/>
              </a:rPr>
              <a:t> </a:t>
            </a:r>
            <a:r>
              <a:rPr sz="450" spc="5" dirty="0">
                <a:latin typeface="Courier" charset="0"/>
                <a:cs typeface="Courier" charset="0"/>
              </a:rPr>
              <a:t>3</a:t>
            </a:r>
            <a:endParaRPr sz="450" dirty="0">
              <a:latin typeface="Courier" charset="0"/>
              <a:cs typeface="Courier" charset="0"/>
            </a:endParaRPr>
          </a:p>
          <a:p>
            <a:pPr marL="43180" marR="4734560">
              <a:lnSpc>
                <a:spcPct val="142700"/>
              </a:lnSpc>
            </a:pPr>
            <a:r>
              <a:rPr sz="450" spc="5" dirty="0">
                <a:latin typeface="Courier" charset="0"/>
                <a:cs typeface="Courier" charset="0"/>
              </a:rPr>
              <a:t>Product code (D=Done, L=List): D  Robert</a:t>
            </a:r>
            <a:r>
              <a:rPr sz="450" spc="-65" dirty="0">
                <a:latin typeface="Courier" charset="0"/>
                <a:cs typeface="Courier" charset="0"/>
              </a:rPr>
              <a:t> </a:t>
            </a:r>
            <a:r>
              <a:rPr sz="450" spc="5" dirty="0">
                <a:latin typeface="Courier" charset="0"/>
                <a:cs typeface="Courier" charset="0"/>
              </a:rPr>
              <a:t>Lee</a:t>
            </a:r>
            <a:endParaRPr sz="450" dirty="0">
              <a:latin typeface="Courier" charset="0"/>
              <a:cs typeface="Courier" charset="0"/>
            </a:endParaRPr>
          </a:p>
          <a:p>
            <a:pPr marL="43180">
              <a:lnSpc>
                <a:spcPct val="100000"/>
              </a:lnSpc>
              <a:spcBef>
                <a:spcPts val="229"/>
              </a:spcBef>
            </a:pPr>
            <a:r>
              <a:rPr sz="450" spc="5" dirty="0">
                <a:latin typeface="Courier" charset="0"/>
                <a:cs typeface="Courier" charset="0"/>
              </a:rPr>
              <a:t>833 Lyon</a:t>
            </a:r>
            <a:r>
              <a:rPr sz="450" spc="-50" dirty="0">
                <a:latin typeface="Courier" charset="0"/>
                <a:cs typeface="Courier" charset="0"/>
              </a:rPr>
              <a:t> </a:t>
            </a:r>
            <a:r>
              <a:rPr sz="450" spc="5" dirty="0">
                <a:latin typeface="Courier" charset="0"/>
                <a:cs typeface="Courier" charset="0"/>
              </a:rPr>
              <a:t>Street</a:t>
            </a:r>
            <a:endParaRPr sz="450" dirty="0">
              <a:latin typeface="Courier" charset="0"/>
              <a:cs typeface="Courier" charset="0"/>
            </a:endParaRPr>
          </a:p>
          <a:p>
            <a:pPr marL="43180">
              <a:lnSpc>
                <a:spcPct val="100000"/>
              </a:lnSpc>
              <a:spcBef>
                <a:spcPts val="229"/>
              </a:spcBef>
            </a:pPr>
            <a:r>
              <a:rPr sz="450" spc="5" dirty="0">
                <a:latin typeface="Courier" charset="0"/>
                <a:cs typeface="Courier" charset="0"/>
              </a:rPr>
              <a:t>San Francisco, CA</a:t>
            </a:r>
            <a:r>
              <a:rPr sz="450" spc="-20" dirty="0">
                <a:latin typeface="Courier" charset="0"/>
                <a:cs typeface="Courier" charset="0"/>
              </a:rPr>
              <a:t> </a:t>
            </a:r>
            <a:r>
              <a:rPr sz="450" spc="5" dirty="0">
                <a:latin typeface="Courier" charset="0"/>
                <a:cs typeface="Courier" charset="0"/>
              </a:rPr>
              <a:t>94155</a:t>
            </a:r>
            <a:endParaRPr sz="450" dirty="0">
              <a:latin typeface="Courier" charset="0"/>
              <a:cs typeface="Courier" charset="0"/>
            </a:endParaRPr>
          </a:p>
          <a:p>
            <a:pPr marL="114300" indent="-71120">
              <a:lnSpc>
                <a:spcPct val="100000"/>
              </a:lnSpc>
              <a:spcBef>
                <a:spcPts val="229"/>
              </a:spcBef>
              <a:buAutoNum type="arabicPlain" startAt="2"/>
              <a:tabLst>
                <a:tab pos="114935" algn="l"/>
              </a:tabLst>
            </a:pPr>
            <a:r>
              <a:rPr sz="450" spc="5" dirty="0">
                <a:latin typeface="Courier" charset="0"/>
                <a:cs typeface="Courier" charset="0"/>
              </a:rPr>
              <a:t>x 116-064</a:t>
            </a:r>
            <a:r>
              <a:rPr sz="450" spc="-40" dirty="0">
                <a:latin typeface="Courier" charset="0"/>
                <a:cs typeface="Courier" charset="0"/>
              </a:rPr>
              <a:t> </a:t>
            </a:r>
            <a:r>
              <a:rPr sz="450" spc="5" dirty="0">
                <a:latin typeface="Courier" charset="0"/>
                <a:cs typeface="Courier" charset="0"/>
              </a:rPr>
              <a:t>Toaster</a:t>
            </a:r>
            <a:endParaRPr sz="450" dirty="0">
              <a:latin typeface="Courier" charset="0"/>
              <a:cs typeface="Courier" charset="0"/>
            </a:endParaRPr>
          </a:p>
          <a:p>
            <a:pPr marL="114300" indent="-71120">
              <a:lnSpc>
                <a:spcPct val="100000"/>
              </a:lnSpc>
              <a:spcBef>
                <a:spcPts val="229"/>
              </a:spcBef>
              <a:buAutoNum type="arabicPlain" startAt="2"/>
              <a:tabLst>
                <a:tab pos="114935" algn="l"/>
              </a:tabLst>
            </a:pPr>
            <a:r>
              <a:rPr sz="450" spc="5" dirty="0">
                <a:latin typeface="Courier" charset="0"/>
                <a:cs typeface="Courier" charset="0"/>
              </a:rPr>
              <a:t>x 257-535 Hair</a:t>
            </a:r>
            <a:r>
              <a:rPr sz="450" spc="-30" dirty="0">
                <a:latin typeface="Courier" charset="0"/>
                <a:cs typeface="Courier" charset="0"/>
              </a:rPr>
              <a:t> </a:t>
            </a:r>
            <a:r>
              <a:rPr sz="450" spc="5" dirty="0">
                <a:latin typeface="Courier" charset="0"/>
                <a:cs typeface="Courier" charset="0"/>
              </a:rPr>
              <a:t>dryer</a:t>
            </a:r>
            <a:endParaRPr sz="4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Create</a:t>
            </a:r>
            <a:r>
              <a:rPr spc="-45" dirty="0"/>
              <a:t> </a:t>
            </a:r>
            <a:r>
              <a:rPr spc="125" dirty="0"/>
              <a:t>Tables</a:t>
            </a:r>
          </a:p>
        </p:txBody>
      </p:sp>
      <p:sp>
        <p:nvSpPr>
          <p:cNvPr id="3" name="object 3"/>
          <p:cNvSpPr/>
          <p:nvPr/>
        </p:nvSpPr>
        <p:spPr>
          <a:xfrm>
            <a:off x="710346" y="842431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10346" y="1354287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5134" y="690990"/>
            <a:ext cx="5444490" cy="997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800"/>
              </a:lnSpc>
            </a:pPr>
            <a:r>
              <a:rPr sz="1300" spc="15" dirty="0">
                <a:latin typeface="Arial"/>
                <a:cs typeface="Arial"/>
              </a:rPr>
              <a:t>Assume </a:t>
            </a:r>
            <a:r>
              <a:rPr sz="1300" spc="10" dirty="0">
                <a:latin typeface="Arial"/>
                <a:cs typeface="Arial"/>
              </a:rPr>
              <a:t>that the </a:t>
            </a:r>
            <a:r>
              <a:rPr sz="1300" spc="15" dirty="0">
                <a:latin typeface="Courier" charset="0"/>
                <a:cs typeface="Courier" charset="0"/>
              </a:rPr>
              <a:t>Customer</a:t>
            </a:r>
            <a:r>
              <a:rPr sz="1300" spc="15" dirty="0">
                <a:latin typeface="Arial"/>
                <a:cs typeface="Arial"/>
              </a:rPr>
              <a:t>, </a:t>
            </a:r>
            <a:r>
              <a:rPr sz="1300" spc="15" dirty="0">
                <a:latin typeface="Courier" charset="0"/>
                <a:cs typeface="Courier" charset="0"/>
              </a:rPr>
              <a:t>Product</a:t>
            </a:r>
            <a:r>
              <a:rPr sz="1300" spc="15" dirty="0">
                <a:latin typeface="Arial"/>
                <a:cs typeface="Arial"/>
              </a:rPr>
              <a:t>, </a:t>
            </a:r>
            <a:r>
              <a:rPr sz="1300" spc="15" dirty="0">
                <a:latin typeface="Courier" charset="0"/>
                <a:cs typeface="Courier" charset="0"/>
              </a:rPr>
              <a:t>Invoice</a:t>
            </a:r>
            <a:r>
              <a:rPr sz="1300" spc="15" dirty="0">
                <a:latin typeface="Arial"/>
                <a:cs typeface="Arial"/>
              </a:rPr>
              <a:t>, and </a:t>
            </a:r>
            <a:r>
              <a:rPr sz="1300" spc="15" dirty="0">
                <a:latin typeface="Courier" charset="0"/>
                <a:cs typeface="Courier" charset="0"/>
              </a:rPr>
              <a:t>LineItem</a:t>
            </a:r>
            <a:r>
              <a:rPr sz="1300" spc="-525" dirty="0">
                <a:latin typeface="Courier" charset="0"/>
                <a:cs typeface="Courier" charset="0"/>
              </a:rPr>
              <a:t> </a:t>
            </a:r>
            <a:r>
              <a:rPr sz="1300" spc="10" dirty="0">
                <a:latin typeface="Arial"/>
                <a:cs typeface="Arial"/>
              </a:rPr>
              <a:t>tables  </a:t>
            </a:r>
            <a:r>
              <a:rPr sz="1300" spc="15" dirty="0">
                <a:latin typeface="Arial"/>
                <a:cs typeface="Arial"/>
              </a:rPr>
              <a:t>have been</a:t>
            </a:r>
            <a:r>
              <a:rPr sz="1300" spc="-85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created.</a:t>
            </a:r>
            <a:endParaRPr sz="1300" dirty="0">
              <a:latin typeface="Arial"/>
              <a:cs typeface="Arial"/>
            </a:endParaRPr>
          </a:p>
          <a:p>
            <a:pPr marL="12700" marR="194945">
              <a:lnSpc>
                <a:spcPct val="117800"/>
              </a:lnSpc>
              <a:spcBef>
                <a:spcPts val="355"/>
              </a:spcBef>
            </a:pPr>
            <a:r>
              <a:rPr sz="1300" spc="15" dirty="0">
                <a:latin typeface="Arial"/>
                <a:cs typeface="Arial"/>
              </a:rPr>
              <a:t>You </a:t>
            </a:r>
            <a:r>
              <a:rPr sz="1300" spc="10" dirty="0">
                <a:latin typeface="Arial"/>
                <a:cs typeface="Arial"/>
              </a:rPr>
              <a:t>can simply run the </a:t>
            </a:r>
            <a:r>
              <a:rPr sz="1300" spc="15" dirty="0">
                <a:latin typeface="Courier" charset="0"/>
                <a:cs typeface="Courier" charset="0"/>
              </a:rPr>
              <a:t>ExecSQL</a:t>
            </a:r>
            <a:r>
              <a:rPr sz="1300" spc="-409" dirty="0">
                <a:latin typeface="Courier" charset="0"/>
                <a:cs typeface="Courier" charset="0"/>
              </a:rPr>
              <a:t> </a:t>
            </a:r>
            <a:r>
              <a:rPr sz="1300" spc="10" dirty="0">
                <a:latin typeface="Arial"/>
                <a:cs typeface="Arial"/>
              </a:rPr>
              <a:t>program of previous section with the  following</a:t>
            </a:r>
            <a:r>
              <a:rPr sz="1300" spc="-55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files: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2510" y="1756997"/>
            <a:ext cx="5389880" cy="563616"/>
          </a:xfrm>
          <a:prstGeom prst="rect">
            <a:avLst/>
          </a:prstGeom>
          <a:ln w="7527">
            <a:solidFill>
              <a:srgbClr val="CCCCCC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50800" marR="4591685">
              <a:lnSpc>
                <a:spcPts val="950"/>
              </a:lnSpc>
              <a:spcBef>
                <a:spcPts val="395"/>
              </a:spcBef>
            </a:pPr>
            <a:r>
              <a:rPr sz="800" spc="-5" dirty="0">
                <a:latin typeface="Courier" charset="0"/>
                <a:cs typeface="Courier" charset="0"/>
              </a:rPr>
              <a:t>Customer.sql  Product.sql  Invoice.sql  LineItem.sql</a:t>
            </a:r>
            <a:endParaRPr sz="8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5" dirty="0"/>
              <a:t>Get</a:t>
            </a:r>
            <a:r>
              <a:rPr spc="-50" dirty="0"/>
              <a:t> </a:t>
            </a:r>
            <a:r>
              <a:rPr spc="100" dirty="0"/>
              <a:t>Connection</a:t>
            </a:r>
          </a:p>
        </p:txBody>
      </p:sp>
      <p:sp>
        <p:nvSpPr>
          <p:cNvPr id="3" name="object 3"/>
          <p:cNvSpPr/>
          <p:nvPr/>
        </p:nvSpPr>
        <p:spPr>
          <a:xfrm>
            <a:off x="710346" y="842731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10346" y="1121241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5134" y="646118"/>
            <a:ext cx="5313680" cy="575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0600"/>
              </a:lnSpc>
            </a:pPr>
            <a:r>
              <a:rPr sz="1300" spc="15" dirty="0">
                <a:latin typeface="Arial"/>
                <a:cs typeface="Arial"/>
              </a:rPr>
              <a:t>Use </a:t>
            </a:r>
            <a:r>
              <a:rPr sz="1300" spc="15" dirty="0">
                <a:latin typeface="Courier" charset="0"/>
                <a:cs typeface="Courier" charset="0"/>
              </a:rPr>
              <a:t>SimpleDataSource </a:t>
            </a:r>
            <a:r>
              <a:rPr sz="1300" spc="10" dirty="0">
                <a:latin typeface="Arial"/>
                <a:cs typeface="Arial"/>
              </a:rPr>
              <a:t>helper class to get </a:t>
            </a:r>
            <a:r>
              <a:rPr sz="1300" spc="15" dirty="0">
                <a:latin typeface="Arial"/>
                <a:cs typeface="Arial"/>
              </a:rPr>
              <a:t>a </a:t>
            </a:r>
            <a:r>
              <a:rPr sz="1300" spc="10" dirty="0">
                <a:latin typeface="Arial"/>
                <a:cs typeface="Arial"/>
              </a:rPr>
              <a:t>database connection.  </a:t>
            </a:r>
            <a:r>
              <a:rPr sz="1300" spc="15" dirty="0">
                <a:latin typeface="Arial"/>
                <a:cs typeface="Arial"/>
              </a:rPr>
              <a:t>Then </a:t>
            </a:r>
            <a:r>
              <a:rPr sz="1300" spc="10" dirty="0">
                <a:latin typeface="Arial"/>
                <a:cs typeface="Arial"/>
              </a:rPr>
              <a:t>call </a:t>
            </a:r>
            <a:r>
              <a:rPr sz="1300" spc="15" dirty="0">
                <a:latin typeface="Courier" charset="0"/>
                <a:cs typeface="Courier" charset="0"/>
              </a:rPr>
              <a:t>newCustomer</a:t>
            </a:r>
            <a:r>
              <a:rPr sz="1300" spc="-425" dirty="0">
                <a:latin typeface="Courier" charset="0"/>
                <a:cs typeface="Courier" charset="0"/>
              </a:rPr>
              <a:t> </a:t>
            </a:r>
            <a:r>
              <a:rPr sz="1300" spc="10" dirty="0">
                <a:latin typeface="Arial"/>
                <a:cs typeface="Arial"/>
              </a:rPr>
              <a:t>so </a:t>
            </a:r>
            <a:r>
              <a:rPr sz="1300" spc="5" dirty="0">
                <a:latin typeface="Arial"/>
                <a:cs typeface="Arial"/>
              </a:rPr>
              <a:t>it </a:t>
            </a:r>
            <a:r>
              <a:rPr sz="1300" spc="10" dirty="0">
                <a:latin typeface="Arial"/>
                <a:cs typeface="Arial"/>
              </a:rPr>
              <a:t>can prompt for the customer information: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2510" y="1290605"/>
            <a:ext cx="5389880" cy="762803"/>
          </a:xfrm>
          <a:prstGeom prst="rect">
            <a:avLst/>
          </a:prstGeom>
          <a:ln w="7527">
            <a:solidFill>
              <a:srgbClr val="CCCCCC"/>
            </a:solidFill>
          </a:ln>
        </p:spPr>
        <p:txBody>
          <a:bodyPr vert="horz" wrap="square" lIns="0" tIns="345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7"/>
              </a:spcBef>
            </a:pPr>
            <a:endParaRPr sz="400" dirty="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sz="550" dirty="0">
                <a:latin typeface="Courier" charset="0"/>
                <a:cs typeface="Courier" charset="0"/>
              </a:rPr>
              <a:t>SimpleDataSource.init(args[0]);</a:t>
            </a:r>
          </a:p>
          <a:p>
            <a:pPr marL="178435" marR="2935605" indent="-128270">
              <a:lnSpc>
                <a:spcPct val="143700"/>
              </a:lnSpc>
            </a:pPr>
            <a:r>
              <a:rPr sz="550" dirty="0">
                <a:latin typeface="Courier" charset="0"/>
                <a:cs typeface="Courier" charset="0"/>
              </a:rPr>
              <a:t>try (Connection conn = SimpleDataSource.getConnection(),  Scanner in = new</a:t>
            </a:r>
            <a:r>
              <a:rPr sz="550" spc="35" dirty="0">
                <a:latin typeface="Courier" charset="0"/>
                <a:cs typeface="Courier" charset="0"/>
              </a:rPr>
              <a:t> </a:t>
            </a:r>
            <a:r>
              <a:rPr sz="550" dirty="0">
                <a:latin typeface="Courier" charset="0"/>
                <a:cs typeface="Courier" charset="0"/>
              </a:rPr>
              <a:t>Scanner(System.in))</a:t>
            </a:r>
          </a:p>
          <a:p>
            <a:pPr marL="50800">
              <a:lnSpc>
                <a:spcPct val="100000"/>
              </a:lnSpc>
              <a:spcBef>
                <a:spcPts val="285"/>
              </a:spcBef>
            </a:pPr>
            <a:r>
              <a:rPr sz="550" dirty="0">
                <a:latin typeface="Courier" charset="0"/>
                <a:cs typeface="Courier" charset="0"/>
              </a:rPr>
              <a:t>{</a:t>
            </a:r>
          </a:p>
          <a:p>
            <a:pPr marL="178435">
              <a:lnSpc>
                <a:spcPct val="100000"/>
              </a:lnSpc>
              <a:spcBef>
                <a:spcPts val="285"/>
              </a:spcBef>
            </a:pPr>
            <a:r>
              <a:rPr sz="550" dirty="0">
                <a:latin typeface="Courier" charset="0"/>
                <a:cs typeface="Courier" charset="0"/>
              </a:rPr>
              <a:t>addInvoice(in,</a:t>
            </a:r>
            <a:r>
              <a:rPr sz="550" spc="-15" dirty="0">
                <a:latin typeface="Courier" charset="0"/>
                <a:cs typeface="Courier" charset="0"/>
              </a:rPr>
              <a:t> </a:t>
            </a:r>
            <a:r>
              <a:rPr sz="550" dirty="0">
                <a:latin typeface="Courier" charset="0"/>
                <a:cs typeface="Courier" charset="0"/>
              </a:rPr>
              <a:t>conn);</a:t>
            </a:r>
          </a:p>
          <a:p>
            <a:pPr marL="50800">
              <a:lnSpc>
                <a:spcPct val="100000"/>
              </a:lnSpc>
              <a:spcBef>
                <a:spcPts val="285"/>
              </a:spcBef>
            </a:pPr>
            <a:r>
              <a:rPr sz="550" dirty="0">
                <a:latin typeface="Courier" charset="0"/>
                <a:cs typeface="Courier" charset="0"/>
              </a:rPr>
              <a:t>}</a:t>
            </a:r>
          </a:p>
        </p:txBody>
      </p:sp>
    </p:spTree>
  </p:cSld>
  <p:clrMapOvr>
    <a:masterClrMapping/>
  </p:clrMapOvr>
  <p:transition spd="slow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45" dirty="0">
                <a:latin typeface="Trebuchet MS"/>
                <a:cs typeface="Trebuchet MS"/>
              </a:rPr>
              <a:t>newCustomer</a:t>
            </a:r>
            <a:r>
              <a:rPr spc="-15" dirty="0">
                <a:latin typeface="Trebuchet MS"/>
                <a:cs typeface="Trebuchet MS"/>
              </a:rPr>
              <a:t> </a:t>
            </a:r>
            <a:r>
              <a:rPr spc="125" dirty="0"/>
              <a:t>Method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1528" y="717560"/>
            <a:ext cx="5931535" cy="2243455"/>
          </a:xfrm>
          <a:prstGeom prst="rect">
            <a:avLst/>
          </a:prstGeom>
          <a:ln w="7527">
            <a:solidFill>
              <a:srgbClr val="CCCCCC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149860" marR="3774440" indent="-106680">
              <a:lnSpc>
                <a:spcPct val="142700"/>
              </a:lnSpc>
              <a:spcBef>
                <a:spcPts val="175"/>
              </a:spcBef>
            </a:pPr>
            <a:r>
              <a:rPr sz="450" spc="5" dirty="0">
                <a:latin typeface="Courier" charset="0"/>
                <a:cs typeface="Courier" charset="0"/>
              </a:rPr>
              <a:t>private static int newCustomer(Connection conn, Scanner in)  throws</a:t>
            </a:r>
            <a:r>
              <a:rPr sz="450" spc="-30" dirty="0">
                <a:latin typeface="Courier" charset="0"/>
                <a:cs typeface="Courier" charset="0"/>
              </a:rPr>
              <a:t> </a:t>
            </a:r>
            <a:r>
              <a:rPr sz="450" spc="5" dirty="0">
                <a:latin typeface="Courier" charset="0"/>
                <a:cs typeface="Courier" charset="0"/>
              </a:rPr>
              <a:t>SQLException</a:t>
            </a:r>
            <a:endParaRPr sz="450" dirty="0">
              <a:latin typeface="Courier" charset="0"/>
              <a:cs typeface="Courier" charset="0"/>
            </a:endParaRPr>
          </a:p>
          <a:p>
            <a:pPr marL="43180">
              <a:lnSpc>
                <a:spcPct val="100000"/>
              </a:lnSpc>
              <a:spcBef>
                <a:spcPts val="229"/>
              </a:spcBef>
            </a:pPr>
            <a:r>
              <a:rPr sz="450" spc="5" dirty="0">
                <a:latin typeface="Courier" charset="0"/>
                <a:cs typeface="Courier" charset="0"/>
              </a:rPr>
              <a:t>{</a:t>
            </a:r>
            <a:endParaRPr sz="450" dirty="0">
              <a:latin typeface="Courier" charset="0"/>
              <a:cs typeface="Courier" charset="0"/>
            </a:endParaRPr>
          </a:p>
          <a:p>
            <a:pPr marL="149860">
              <a:lnSpc>
                <a:spcPct val="100000"/>
              </a:lnSpc>
              <a:spcBef>
                <a:spcPts val="229"/>
              </a:spcBef>
            </a:pPr>
            <a:r>
              <a:rPr sz="450" spc="5" dirty="0">
                <a:latin typeface="Courier" charset="0"/>
                <a:cs typeface="Courier" charset="0"/>
              </a:rPr>
              <a:t>String name = nextLine(in,</a:t>
            </a:r>
            <a:r>
              <a:rPr sz="450" spc="20" dirty="0">
                <a:latin typeface="Courier" charset="0"/>
                <a:cs typeface="Courier" charset="0"/>
              </a:rPr>
              <a:t> </a:t>
            </a:r>
            <a:r>
              <a:rPr sz="450" spc="5" dirty="0">
                <a:latin typeface="Courier" charset="0"/>
                <a:cs typeface="Courier" charset="0"/>
              </a:rPr>
              <a:t>"Name");</a:t>
            </a:r>
            <a:endParaRPr sz="450" dirty="0">
              <a:latin typeface="Courier" charset="0"/>
              <a:cs typeface="Courier" charset="0"/>
            </a:endParaRPr>
          </a:p>
          <a:p>
            <a:pPr marL="149860" marR="4058920">
              <a:lnSpc>
                <a:spcPct val="142700"/>
              </a:lnSpc>
            </a:pPr>
            <a:r>
              <a:rPr sz="450" spc="5" dirty="0">
                <a:latin typeface="Courier" charset="0"/>
                <a:cs typeface="Courier" charset="0"/>
              </a:rPr>
              <a:t>String address = nextLine(in, "Street address");  String city = nextLine(in,</a:t>
            </a:r>
            <a:r>
              <a:rPr sz="450" spc="20" dirty="0">
                <a:latin typeface="Courier" charset="0"/>
                <a:cs typeface="Courier" charset="0"/>
              </a:rPr>
              <a:t> </a:t>
            </a:r>
            <a:r>
              <a:rPr sz="450" spc="5" dirty="0">
                <a:latin typeface="Courier" charset="0"/>
                <a:cs typeface="Courier" charset="0"/>
              </a:rPr>
              <a:t>"City");</a:t>
            </a:r>
            <a:endParaRPr sz="450" dirty="0">
              <a:latin typeface="Courier" charset="0"/>
              <a:cs typeface="Courier" charset="0"/>
            </a:endParaRPr>
          </a:p>
          <a:p>
            <a:pPr marL="149860" marR="4450080">
              <a:lnSpc>
                <a:spcPct val="142700"/>
              </a:lnSpc>
            </a:pPr>
            <a:r>
              <a:rPr sz="450" spc="5" dirty="0">
                <a:latin typeface="Courier" charset="0"/>
                <a:cs typeface="Courier" charset="0"/>
              </a:rPr>
              <a:t>String state = nextLine(in, "State");  String zip = nextLine(in,</a:t>
            </a:r>
            <a:r>
              <a:rPr sz="450" spc="15" dirty="0">
                <a:latin typeface="Courier" charset="0"/>
                <a:cs typeface="Courier" charset="0"/>
              </a:rPr>
              <a:t> </a:t>
            </a:r>
            <a:r>
              <a:rPr sz="450" spc="5" dirty="0">
                <a:latin typeface="Courier" charset="0"/>
                <a:cs typeface="Courier" charset="0"/>
              </a:rPr>
              <a:t>"Zip");</a:t>
            </a:r>
            <a:endParaRPr sz="450" dirty="0">
              <a:latin typeface="Courier" charset="0"/>
              <a:cs typeface="Courier" charset="0"/>
            </a:endParaRPr>
          </a:p>
          <a:p>
            <a:pPr marL="149860">
              <a:lnSpc>
                <a:spcPct val="100000"/>
              </a:lnSpc>
              <a:spcBef>
                <a:spcPts val="229"/>
              </a:spcBef>
            </a:pPr>
            <a:r>
              <a:rPr sz="450" spc="5" dirty="0">
                <a:latin typeface="Courier" charset="0"/>
                <a:cs typeface="Courier" charset="0"/>
              </a:rPr>
              <a:t>int id = . .</a:t>
            </a:r>
            <a:r>
              <a:rPr sz="450" spc="-60" dirty="0">
                <a:latin typeface="Courier" charset="0"/>
                <a:cs typeface="Courier" charset="0"/>
              </a:rPr>
              <a:t> </a:t>
            </a:r>
            <a:r>
              <a:rPr sz="450" spc="5" dirty="0">
                <a:latin typeface="Courier" charset="0"/>
                <a:cs typeface="Courier" charset="0"/>
              </a:rPr>
              <a:t>.;</a:t>
            </a:r>
            <a:endParaRPr sz="450" dirty="0">
              <a:latin typeface="Courier" charset="0"/>
              <a:cs typeface="Courier" charset="0"/>
            </a:endParaRPr>
          </a:p>
          <a:p>
            <a:pPr marL="256540" marR="3881120" indent="-106680">
              <a:lnSpc>
                <a:spcPct val="142700"/>
              </a:lnSpc>
            </a:pPr>
            <a:r>
              <a:rPr sz="450" spc="5" dirty="0">
                <a:latin typeface="Courier" charset="0"/>
                <a:cs typeface="Courier" charset="0"/>
              </a:rPr>
              <a:t>try (PreparedStatement stat = conn.prepareStatement(  "INSERT INTO Customer VALUES (?, ?, ?, ?, ?,</a:t>
            </a:r>
            <a:r>
              <a:rPr sz="450" spc="60" dirty="0">
                <a:latin typeface="Courier" charset="0"/>
                <a:cs typeface="Courier" charset="0"/>
              </a:rPr>
              <a:t> </a:t>
            </a:r>
            <a:r>
              <a:rPr sz="450" spc="5" dirty="0">
                <a:latin typeface="Courier" charset="0"/>
                <a:cs typeface="Courier" charset="0"/>
              </a:rPr>
              <a:t>?)"))</a:t>
            </a:r>
            <a:endParaRPr sz="450" dirty="0">
              <a:latin typeface="Courier" charset="0"/>
              <a:cs typeface="Courier" charset="0"/>
            </a:endParaRPr>
          </a:p>
          <a:p>
            <a:pPr marL="149860">
              <a:lnSpc>
                <a:spcPct val="100000"/>
              </a:lnSpc>
              <a:spcBef>
                <a:spcPts val="229"/>
              </a:spcBef>
            </a:pPr>
            <a:r>
              <a:rPr sz="450" spc="5" dirty="0">
                <a:latin typeface="Courier" charset="0"/>
                <a:cs typeface="Courier" charset="0"/>
              </a:rPr>
              <a:t>{</a:t>
            </a:r>
            <a:endParaRPr sz="450" dirty="0">
              <a:latin typeface="Courier" charset="0"/>
              <a:cs typeface="Courier" charset="0"/>
            </a:endParaRPr>
          </a:p>
          <a:p>
            <a:pPr marL="256540" marR="4699000">
              <a:lnSpc>
                <a:spcPct val="142700"/>
              </a:lnSpc>
            </a:pPr>
            <a:r>
              <a:rPr sz="450" spc="5" dirty="0">
                <a:latin typeface="Courier" charset="0"/>
                <a:cs typeface="Courier" charset="0"/>
              </a:rPr>
              <a:t>stat.setInt(1, id);  stat.setString(2, name);  stat.setString(3, address);  stat.setString(4, city);  stat.setString(5, state);  stat.setString(6, zip);  stat.executeUpdate();</a:t>
            </a:r>
            <a:endParaRPr sz="450" dirty="0">
              <a:latin typeface="Courier" charset="0"/>
              <a:cs typeface="Courier" charset="0"/>
            </a:endParaRPr>
          </a:p>
          <a:p>
            <a:pPr marL="149860">
              <a:lnSpc>
                <a:spcPct val="100000"/>
              </a:lnSpc>
              <a:spcBef>
                <a:spcPts val="229"/>
              </a:spcBef>
            </a:pPr>
            <a:r>
              <a:rPr sz="450" spc="5" dirty="0">
                <a:latin typeface="Courier" charset="0"/>
                <a:cs typeface="Courier" charset="0"/>
              </a:rPr>
              <a:t>}</a:t>
            </a:r>
            <a:endParaRPr sz="450" dirty="0">
              <a:latin typeface="Courier" charset="0"/>
              <a:cs typeface="Courier" charset="0"/>
            </a:endParaRPr>
          </a:p>
          <a:p>
            <a:pPr marL="149860">
              <a:lnSpc>
                <a:spcPct val="100000"/>
              </a:lnSpc>
              <a:spcBef>
                <a:spcPts val="229"/>
              </a:spcBef>
            </a:pPr>
            <a:r>
              <a:rPr sz="450" spc="5" dirty="0">
                <a:latin typeface="Courier" charset="0"/>
                <a:cs typeface="Courier" charset="0"/>
              </a:rPr>
              <a:t>return</a:t>
            </a:r>
            <a:r>
              <a:rPr sz="450" spc="-65" dirty="0">
                <a:latin typeface="Courier" charset="0"/>
                <a:cs typeface="Courier" charset="0"/>
              </a:rPr>
              <a:t> </a:t>
            </a:r>
            <a:r>
              <a:rPr sz="450" spc="5" dirty="0">
                <a:latin typeface="Courier" charset="0"/>
                <a:cs typeface="Courier" charset="0"/>
              </a:rPr>
              <a:t>id;</a:t>
            </a:r>
            <a:endParaRPr sz="450" dirty="0">
              <a:latin typeface="Courier" charset="0"/>
              <a:cs typeface="Courier" charset="0"/>
            </a:endParaRPr>
          </a:p>
          <a:p>
            <a:pPr marL="43180">
              <a:lnSpc>
                <a:spcPct val="100000"/>
              </a:lnSpc>
              <a:spcBef>
                <a:spcPts val="229"/>
              </a:spcBef>
            </a:pPr>
            <a:r>
              <a:rPr sz="450" spc="5" dirty="0">
                <a:latin typeface="Courier" charset="0"/>
                <a:cs typeface="Courier" charset="0"/>
              </a:rPr>
              <a:t>}</a:t>
            </a:r>
            <a:endParaRPr sz="4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5" dirty="0"/>
              <a:t>Query </a:t>
            </a:r>
            <a:r>
              <a:rPr spc="60" dirty="0"/>
              <a:t>For</a:t>
            </a:r>
            <a:r>
              <a:rPr spc="-110" dirty="0"/>
              <a:t> </a:t>
            </a:r>
            <a:r>
              <a:rPr spc="185" dirty="0"/>
              <a:t>ID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2510" y="716590"/>
            <a:ext cx="5389880" cy="948690"/>
          </a:xfrm>
          <a:prstGeom prst="rect">
            <a:avLst/>
          </a:prstGeom>
          <a:ln w="7527">
            <a:solidFill>
              <a:srgbClr val="CCCCCC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50800">
              <a:lnSpc>
                <a:spcPts val="955"/>
              </a:lnSpc>
              <a:spcBef>
                <a:spcPts val="355"/>
              </a:spcBef>
            </a:pPr>
            <a:r>
              <a:rPr sz="800" spc="-5" dirty="0">
                <a:latin typeface="Courier" charset="0"/>
                <a:cs typeface="Courier" charset="0"/>
              </a:rPr>
              <a:t>try (Statement stat =</a:t>
            </a:r>
            <a:r>
              <a:rPr sz="800" spc="15" dirty="0">
                <a:latin typeface="Courier" charset="0"/>
                <a:cs typeface="Courier" charset="0"/>
              </a:rPr>
              <a:t> </a:t>
            </a:r>
            <a:r>
              <a:rPr sz="800" spc="-5" dirty="0">
                <a:latin typeface="Courier" charset="0"/>
                <a:cs typeface="Courier" charset="0"/>
              </a:rPr>
              <a:t>conn.createStatement())</a:t>
            </a:r>
            <a:endParaRPr sz="800" dirty="0">
              <a:latin typeface="Courier" charset="0"/>
              <a:cs typeface="Courier" charset="0"/>
            </a:endParaRPr>
          </a:p>
          <a:p>
            <a:pPr marL="50800">
              <a:lnSpc>
                <a:spcPts val="950"/>
              </a:lnSpc>
            </a:pPr>
            <a:r>
              <a:rPr sz="800" spc="-5" dirty="0">
                <a:latin typeface="Courier" charset="0"/>
                <a:cs typeface="Courier" charset="0"/>
              </a:rPr>
              <a:t>{</a:t>
            </a:r>
            <a:endParaRPr sz="800" dirty="0">
              <a:latin typeface="Courier" charset="0"/>
              <a:cs typeface="Courier" charset="0"/>
            </a:endParaRPr>
          </a:p>
          <a:p>
            <a:pPr marL="233045">
              <a:lnSpc>
                <a:spcPts val="950"/>
              </a:lnSpc>
            </a:pPr>
            <a:r>
              <a:rPr sz="800" spc="-5" dirty="0">
                <a:latin typeface="Courier" charset="0"/>
                <a:cs typeface="Courier" charset="0"/>
              </a:rPr>
              <a:t>ResultSet result = stat.executeQuery(</a:t>
            </a:r>
            <a:endParaRPr sz="800" dirty="0">
              <a:latin typeface="Courier" charset="0"/>
              <a:cs typeface="Courier" charset="0"/>
            </a:endParaRPr>
          </a:p>
          <a:p>
            <a:pPr marL="233045" marR="2214245" indent="182880">
              <a:lnSpc>
                <a:spcPts val="950"/>
              </a:lnSpc>
              <a:spcBef>
                <a:spcPts val="35"/>
              </a:spcBef>
            </a:pPr>
            <a:r>
              <a:rPr sz="800" spc="-5" dirty="0">
                <a:latin typeface="Courier" charset="0"/>
                <a:cs typeface="Courier" charset="0"/>
              </a:rPr>
              <a:t>"SELECT max(Customer_Number) FROM Customer");  result.next();</a:t>
            </a:r>
            <a:endParaRPr sz="800" dirty="0">
              <a:latin typeface="Courier" charset="0"/>
              <a:cs typeface="Courier" charset="0"/>
            </a:endParaRPr>
          </a:p>
          <a:p>
            <a:pPr marL="233045">
              <a:lnSpc>
                <a:spcPts val="910"/>
              </a:lnSpc>
            </a:pPr>
            <a:r>
              <a:rPr sz="800" spc="-5" dirty="0">
                <a:latin typeface="Courier" charset="0"/>
                <a:cs typeface="Courier" charset="0"/>
              </a:rPr>
              <a:t>int id = result.getInt(1) +</a:t>
            </a:r>
            <a:r>
              <a:rPr sz="800" spc="-35" dirty="0">
                <a:latin typeface="Courier" charset="0"/>
                <a:cs typeface="Courier" charset="0"/>
              </a:rPr>
              <a:t> </a:t>
            </a:r>
            <a:r>
              <a:rPr sz="800" spc="-5" dirty="0">
                <a:latin typeface="Courier" charset="0"/>
                <a:cs typeface="Courier" charset="0"/>
              </a:rPr>
              <a:t>1;</a:t>
            </a:r>
            <a:endParaRPr sz="800" dirty="0">
              <a:latin typeface="Courier" charset="0"/>
              <a:cs typeface="Courier" charset="0"/>
            </a:endParaRPr>
          </a:p>
          <a:p>
            <a:pPr marL="50800">
              <a:lnSpc>
                <a:spcPts val="955"/>
              </a:lnSpc>
            </a:pPr>
            <a:r>
              <a:rPr sz="800" spc="-5" dirty="0">
                <a:latin typeface="Courier" charset="0"/>
                <a:cs typeface="Courier" charset="0"/>
              </a:rPr>
              <a:t>}</a:t>
            </a:r>
            <a:endParaRPr sz="800" dirty="0">
              <a:latin typeface="Courier" charset="0"/>
              <a:cs typeface="Courier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0346" y="1841920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0346" y="2579594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0346" y="2858104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0346" y="3136614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0346" y="3415124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800"/>
              </a:lnSpc>
            </a:pPr>
            <a:r>
              <a:rPr spc="10" dirty="0"/>
              <a:t>Potential problem: </a:t>
            </a:r>
            <a:r>
              <a:rPr spc="5" dirty="0"/>
              <a:t>if </a:t>
            </a:r>
            <a:r>
              <a:rPr spc="10" dirty="0"/>
              <a:t>two users access the database simultaneously, </a:t>
            </a:r>
            <a:r>
              <a:rPr spc="5" dirty="0"/>
              <a:t>it </a:t>
            </a:r>
            <a:r>
              <a:rPr spc="10" dirty="0"/>
              <a:t>is  possible that both of </a:t>
            </a:r>
            <a:r>
              <a:rPr spc="15" dirty="0"/>
              <a:t>them </a:t>
            </a:r>
            <a:r>
              <a:rPr spc="10" dirty="0"/>
              <a:t>create </a:t>
            </a:r>
            <a:r>
              <a:rPr spc="15" dirty="0"/>
              <a:t>a </a:t>
            </a:r>
            <a:r>
              <a:rPr spc="10" dirty="0"/>
              <a:t>customer with the </a:t>
            </a:r>
            <a:r>
              <a:rPr spc="15" dirty="0"/>
              <a:t>same </a:t>
            </a:r>
            <a:r>
              <a:rPr spc="10" dirty="0"/>
              <a:t>ID at the </a:t>
            </a:r>
            <a:r>
              <a:rPr spc="15" dirty="0"/>
              <a:t>same  </a:t>
            </a:r>
            <a:r>
              <a:rPr spc="10" dirty="0"/>
              <a:t>time.</a:t>
            </a:r>
          </a:p>
          <a:p>
            <a:pPr marL="12700" marR="520065">
              <a:lnSpc>
                <a:spcPts val="2190"/>
              </a:lnSpc>
              <a:spcBef>
                <a:spcPts val="120"/>
              </a:spcBef>
            </a:pPr>
            <a:r>
              <a:rPr spc="15" dirty="0"/>
              <a:t>Remedy: </a:t>
            </a:r>
            <a:r>
              <a:rPr spc="10" dirty="0"/>
              <a:t>place the </a:t>
            </a:r>
            <a:r>
              <a:rPr spc="15" dirty="0"/>
              <a:t>code </a:t>
            </a:r>
            <a:r>
              <a:rPr spc="10" dirty="0"/>
              <a:t>for adding </a:t>
            </a:r>
            <a:r>
              <a:rPr spc="15" dirty="0"/>
              <a:t>a </a:t>
            </a:r>
            <a:r>
              <a:rPr spc="10" dirty="0"/>
              <a:t>customer inside </a:t>
            </a:r>
            <a:r>
              <a:rPr spc="15" dirty="0"/>
              <a:t>a</a:t>
            </a:r>
            <a:r>
              <a:rPr spc="-35" dirty="0"/>
              <a:t> </a:t>
            </a:r>
            <a:r>
              <a:rPr spc="10" dirty="0"/>
              <a:t>transaction.  Skip this for simplicity (see Special Topic</a:t>
            </a:r>
            <a:r>
              <a:rPr spc="-35" dirty="0"/>
              <a:t> </a:t>
            </a:r>
            <a:r>
              <a:rPr spc="10" dirty="0"/>
              <a:t>24.2).</a:t>
            </a: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pc="10" dirty="0"/>
              <a:t>Also </a:t>
            </a:r>
            <a:r>
              <a:rPr spc="15" dirty="0"/>
              <a:t>need </a:t>
            </a:r>
            <a:r>
              <a:rPr spc="10" dirty="0"/>
              <a:t>to generate </a:t>
            </a:r>
            <a:r>
              <a:rPr spc="15" dirty="0"/>
              <a:t>new </a:t>
            </a:r>
            <a:r>
              <a:rPr spc="10" dirty="0"/>
              <a:t>invoice</a:t>
            </a:r>
            <a:r>
              <a:rPr spc="-55" dirty="0"/>
              <a:t> </a:t>
            </a:r>
            <a:r>
              <a:rPr spc="10" dirty="0"/>
              <a:t>IDs.</a:t>
            </a: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pc="10" dirty="0"/>
              <a:t>Provide </a:t>
            </a:r>
            <a:r>
              <a:rPr spc="15" dirty="0"/>
              <a:t>a method </a:t>
            </a:r>
            <a:r>
              <a:rPr spc="15" dirty="0">
                <a:latin typeface="Courier" charset="0"/>
                <a:cs typeface="Courier" charset="0"/>
              </a:rPr>
              <a:t>getID</a:t>
            </a:r>
            <a:r>
              <a:rPr spc="-475" dirty="0">
                <a:latin typeface="Courier" charset="0"/>
                <a:cs typeface="Courier" charset="0"/>
              </a:rPr>
              <a:t> </a:t>
            </a:r>
            <a:r>
              <a:rPr spc="10" dirty="0"/>
              <a:t>that works for both tables.</a:t>
            </a:r>
          </a:p>
        </p:txBody>
      </p:sp>
    </p:spTree>
  </p:cSld>
  <p:clrMapOvr>
    <a:masterClrMapping/>
  </p:clrMapOvr>
  <p:transition spd="slow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65" dirty="0"/>
              <a:t>Add </a:t>
            </a:r>
            <a:r>
              <a:rPr spc="105" dirty="0"/>
              <a:t>a </a:t>
            </a:r>
            <a:r>
              <a:rPr spc="145" dirty="0"/>
              <a:t>Row</a:t>
            </a:r>
            <a:r>
              <a:rPr spc="-295" dirty="0"/>
              <a:t> </a:t>
            </a:r>
            <a:r>
              <a:rPr spc="80" dirty="0"/>
              <a:t>to </a:t>
            </a:r>
            <a:r>
              <a:rPr spc="85" dirty="0"/>
              <a:t>Invoice </a:t>
            </a:r>
            <a:r>
              <a:rPr spc="100" dirty="0"/>
              <a:t>Table</a:t>
            </a:r>
          </a:p>
        </p:txBody>
      </p:sp>
      <p:sp>
        <p:nvSpPr>
          <p:cNvPr id="3" name="object 3"/>
          <p:cNvSpPr/>
          <p:nvPr/>
        </p:nvSpPr>
        <p:spPr>
          <a:xfrm>
            <a:off x="710346" y="829753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45134" y="713577"/>
            <a:ext cx="2162810" cy="21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Arial"/>
                <a:cs typeface="Arial"/>
              </a:rPr>
              <a:t>Set the next invoice</a:t>
            </a:r>
            <a:r>
              <a:rPr sz="1300" spc="-35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number: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2510" y="991590"/>
            <a:ext cx="5389880" cy="1001236"/>
          </a:xfrm>
          <a:prstGeom prst="rect">
            <a:avLst/>
          </a:prstGeom>
          <a:ln w="7527">
            <a:solidFill>
              <a:srgbClr val="CCCCCC"/>
            </a:solidFill>
          </a:ln>
        </p:spPr>
        <p:txBody>
          <a:bodyPr vert="horz" wrap="square" lIns="0" tIns="628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95"/>
              </a:spcBef>
            </a:pPr>
            <a:r>
              <a:rPr sz="600" spc="20" dirty="0">
                <a:latin typeface="Courier" charset="0"/>
                <a:cs typeface="Courier" charset="0"/>
              </a:rPr>
              <a:t>int id = getNewId(conn,</a:t>
            </a:r>
            <a:r>
              <a:rPr sz="600" spc="-10" dirty="0">
                <a:latin typeface="Courier" charset="0"/>
                <a:cs typeface="Courier" charset="0"/>
              </a:rPr>
              <a:t> </a:t>
            </a:r>
            <a:r>
              <a:rPr sz="600" spc="20" dirty="0">
                <a:latin typeface="Courier" charset="0"/>
                <a:cs typeface="Courier" charset="0"/>
              </a:rPr>
              <a:t>"Invoice");</a:t>
            </a:r>
            <a:endParaRPr sz="600" dirty="0">
              <a:latin typeface="Courier" charset="0"/>
              <a:cs typeface="Courier" charset="0"/>
            </a:endParaRPr>
          </a:p>
          <a:p>
            <a:pPr marL="196850" marR="2787650" indent="-146685">
              <a:lnSpc>
                <a:spcPct val="131700"/>
              </a:lnSpc>
            </a:pPr>
            <a:r>
              <a:rPr sz="600" spc="20" dirty="0">
                <a:latin typeface="Courier" charset="0"/>
                <a:cs typeface="Courier" charset="0"/>
              </a:rPr>
              <a:t>try (PreparedStatement stat = conn.prepareStatement(  "INSERT INTO Invoice VALUES (?, ?,</a:t>
            </a:r>
            <a:r>
              <a:rPr sz="600" dirty="0">
                <a:latin typeface="Courier" charset="0"/>
                <a:cs typeface="Courier" charset="0"/>
              </a:rPr>
              <a:t> </a:t>
            </a:r>
            <a:r>
              <a:rPr sz="600" spc="20" dirty="0">
                <a:latin typeface="Courier" charset="0"/>
                <a:cs typeface="Courier" charset="0"/>
              </a:rPr>
              <a:t>0)"))</a:t>
            </a:r>
            <a:endParaRPr sz="600" dirty="0">
              <a:latin typeface="Courier" charset="0"/>
              <a:cs typeface="Courier" charset="0"/>
            </a:endParaRPr>
          </a:p>
          <a:p>
            <a:pPr marL="50800">
              <a:lnSpc>
                <a:spcPct val="100000"/>
              </a:lnSpc>
              <a:spcBef>
                <a:spcPts val="225"/>
              </a:spcBef>
            </a:pPr>
            <a:r>
              <a:rPr sz="600" spc="20" dirty="0">
                <a:latin typeface="Courier" charset="0"/>
                <a:cs typeface="Courier" charset="0"/>
              </a:rPr>
              <a:t>{</a:t>
            </a:r>
            <a:endParaRPr sz="600" dirty="0">
              <a:latin typeface="Courier" charset="0"/>
              <a:cs typeface="Courier" charset="0"/>
            </a:endParaRPr>
          </a:p>
          <a:p>
            <a:pPr marL="196850" marR="3665854">
              <a:lnSpc>
                <a:spcPct val="131700"/>
              </a:lnSpc>
            </a:pPr>
            <a:r>
              <a:rPr sz="600" spc="20" dirty="0">
                <a:latin typeface="Courier" charset="0"/>
                <a:cs typeface="Courier" charset="0"/>
              </a:rPr>
              <a:t>stat.setInt(1, id);  stat.setInt(2, customerNumber);  stat.executeUpdate();</a:t>
            </a:r>
            <a:endParaRPr sz="600" dirty="0">
              <a:latin typeface="Courier" charset="0"/>
              <a:cs typeface="Courier" charset="0"/>
            </a:endParaRPr>
          </a:p>
          <a:p>
            <a:pPr marL="50800">
              <a:lnSpc>
                <a:spcPct val="100000"/>
              </a:lnSpc>
              <a:spcBef>
                <a:spcPts val="225"/>
              </a:spcBef>
            </a:pPr>
            <a:r>
              <a:rPr sz="600" spc="20" dirty="0">
                <a:latin typeface="Courier" charset="0"/>
                <a:cs typeface="Courier" charset="0"/>
              </a:rPr>
              <a:t>}</a:t>
            </a:r>
            <a:endParaRPr sz="6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0" dirty="0"/>
              <a:t>Check </a:t>
            </a:r>
            <a:r>
              <a:rPr spc="85" dirty="0"/>
              <a:t>Product</a:t>
            </a:r>
            <a:r>
              <a:rPr spc="-105" dirty="0"/>
              <a:t> </a:t>
            </a:r>
            <a:r>
              <a:rPr spc="125" dirty="0"/>
              <a:t>Code</a:t>
            </a:r>
          </a:p>
        </p:txBody>
      </p:sp>
      <p:sp>
        <p:nvSpPr>
          <p:cNvPr id="3" name="object 3"/>
          <p:cNvSpPr/>
          <p:nvPr/>
        </p:nvSpPr>
        <p:spPr>
          <a:xfrm>
            <a:off x="710346" y="828783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45134" y="712607"/>
            <a:ext cx="4290060" cy="21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5" dirty="0">
                <a:latin typeface="Arial"/>
                <a:cs typeface="Arial"/>
              </a:rPr>
              <a:t>When </a:t>
            </a:r>
            <a:r>
              <a:rPr sz="1300" spc="10" dirty="0">
                <a:latin typeface="Arial"/>
                <a:cs typeface="Arial"/>
              </a:rPr>
              <a:t>user provides </a:t>
            </a:r>
            <a:r>
              <a:rPr sz="1300" spc="15" dirty="0">
                <a:latin typeface="Arial"/>
                <a:cs typeface="Arial"/>
              </a:rPr>
              <a:t>a </a:t>
            </a:r>
            <a:r>
              <a:rPr sz="1300" spc="10" dirty="0">
                <a:latin typeface="Arial"/>
                <a:cs typeface="Arial"/>
              </a:rPr>
              <a:t>product code, check that </a:t>
            </a:r>
            <a:r>
              <a:rPr sz="1300" spc="5" dirty="0">
                <a:latin typeface="Arial"/>
                <a:cs typeface="Arial"/>
              </a:rPr>
              <a:t>it </a:t>
            </a:r>
            <a:r>
              <a:rPr sz="1300" spc="10" dirty="0">
                <a:latin typeface="Arial"/>
                <a:cs typeface="Arial"/>
              </a:rPr>
              <a:t>is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valid: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2510" y="990619"/>
            <a:ext cx="5389880" cy="875496"/>
          </a:xfrm>
          <a:prstGeom prst="rect">
            <a:avLst/>
          </a:prstGeom>
          <a:ln w="7527">
            <a:solidFill>
              <a:srgbClr val="CCCCCC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196850" marR="2787650" indent="-146685">
              <a:lnSpc>
                <a:spcPct val="131700"/>
              </a:lnSpc>
              <a:spcBef>
                <a:spcPts val="265"/>
              </a:spcBef>
            </a:pPr>
            <a:r>
              <a:rPr sz="600" spc="20" dirty="0">
                <a:latin typeface="Courier" charset="0"/>
                <a:cs typeface="Courier" charset="0"/>
              </a:rPr>
              <a:t>try (PreparedStatement stat = conn.prepareStatement(  "SELECT * FROM Product WHERE Product_Code =</a:t>
            </a:r>
            <a:r>
              <a:rPr sz="600" spc="15" dirty="0">
                <a:latin typeface="Courier" charset="0"/>
                <a:cs typeface="Courier" charset="0"/>
              </a:rPr>
              <a:t> </a:t>
            </a:r>
            <a:r>
              <a:rPr sz="600" spc="20" dirty="0">
                <a:latin typeface="Courier" charset="0"/>
                <a:cs typeface="Courier" charset="0"/>
              </a:rPr>
              <a:t>?"))</a:t>
            </a:r>
            <a:endParaRPr sz="600" dirty="0">
              <a:latin typeface="Courier" charset="0"/>
              <a:cs typeface="Courier" charset="0"/>
            </a:endParaRPr>
          </a:p>
          <a:p>
            <a:pPr marL="50800">
              <a:lnSpc>
                <a:spcPct val="100000"/>
              </a:lnSpc>
              <a:spcBef>
                <a:spcPts val="225"/>
              </a:spcBef>
            </a:pPr>
            <a:r>
              <a:rPr sz="600" spc="20" dirty="0">
                <a:latin typeface="Courier" charset="0"/>
                <a:cs typeface="Courier" charset="0"/>
              </a:rPr>
              <a:t>{</a:t>
            </a:r>
            <a:endParaRPr sz="600" dirty="0">
              <a:latin typeface="Courier" charset="0"/>
              <a:cs typeface="Courier" charset="0"/>
            </a:endParaRPr>
          </a:p>
          <a:p>
            <a:pPr marL="196850">
              <a:lnSpc>
                <a:spcPct val="100000"/>
              </a:lnSpc>
              <a:spcBef>
                <a:spcPts val="225"/>
              </a:spcBef>
            </a:pPr>
            <a:r>
              <a:rPr sz="600" spc="20" dirty="0">
                <a:latin typeface="Courier" charset="0"/>
                <a:cs typeface="Courier" charset="0"/>
              </a:rPr>
              <a:t>stat.setString(1,</a:t>
            </a:r>
            <a:r>
              <a:rPr sz="600" spc="-30" dirty="0">
                <a:latin typeface="Courier" charset="0"/>
                <a:cs typeface="Courier" charset="0"/>
              </a:rPr>
              <a:t> </a:t>
            </a:r>
            <a:r>
              <a:rPr sz="600" spc="20" dirty="0">
                <a:latin typeface="Courier" charset="0"/>
                <a:cs typeface="Courier" charset="0"/>
              </a:rPr>
              <a:t>code);</a:t>
            </a:r>
            <a:endParaRPr sz="600" dirty="0">
              <a:latin typeface="Courier" charset="0"/>
              <a:cs typeface="Courier" charset="0"/>
            </a:endParaRPr>
          </a:p>
          <a:p>
            <a:pPr marL="196850" marR="3275329">
              <a:lnSpc>
                <a:spcPct val="131700"/>
              </a:lnSpc>
            </a:pPr>
            <a:r>
              <a:rPr sz="600" spc="20" dirty="0">
                <a:latin typeface="Courier" charset="0"/>
                <a:cs typeface="Courier" charset="0"/>
              </a:rPr>
              <a:t>ResultSet result = stat.executeQuery();  boolean found =</a:t>
            </a:r>
            <a:r>
              <a:rPr sz="600" spc="-20" dirty="0">
                <a:latin typeface="Courier" charset="0"/>
                <a:cs typeface="Courier" charset="0"/>
              </a:rPr>
              <a:t> </a:t>
            </a:r>
            <a:r>
              <a:rPr sz="600" spc="20" dirty="0">
                <a:latin typeface="Courier" charset="0"/>
                <a:cs typeface="Courier" charset="0"/>
              </a:rPr>
              <a:t>result.next();</a:t>
            </a:r>
            <a:endParaRPr sz="600" dirty="0">
              <a:latin typeface="Courier" charset="0"/>
              <a:cs typeface="Courier" charset="0"/>
            </a:endParaRPr>
          </a:p>
          <a:p>
            <a:pPr marL="50800">
              <a:lnSpc>
                <a:spcPct val="100000"/>
              </a:lnSpc>
              <a:spcBef>
                <a:spcPts val="225"/>
              </a:spcBef>
            </a:pPr>
            <a:r>
              <a:rPr sz="600" spc="20" dirty="0">
                <a:latin typeface="Courier" charset="0"/>
                <a:cs typeface="Courier" charset="0"/>
              </a:rPr>
              <a:t>}</a:t>
            </a:r>
            <a:endParaRPr sz="6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5" dirty="0"/>
              <a:t>List </a:t>
            </a:r>
            <a:r>
              <a:rPr spc="85" dirty="0"/>
              <a:t>Product</a:t>
            </a:r>
            <a:r>
              <a:rPr spc="-90" dirty="0"/>
              <a:t> </a:t>
            </a:r>
            <a:r>
              <a:rPr spc="150" dirty="0"/>
              <a:t>Codes</a:t>
            </a:r>
          </a:p>
        </p:txBody>
      </p:sp>
      <p:sp>
        <p:nvSpPr>
          <p:cNvPr id="3" name="object 3"/>
          <p:cNvSpPr/>
          <p:nvPr/>
        </p:nvSpPr>
        <p:spPr>
          <a:xfrm>
            <a:off x="710346" y="827812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45134" y="711636"/>
            <a:ext cx="2912110" cy="21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5" dirty="0">
                <a:latin typeface="Arial"/>
                <a:cs typeface="Arial"/>
              </a:rPr>
              <a:t>Query </a:t>
            </a:r>
            <a:r>
              <a:rPr sz="1300" spc="10" dirty="0">
                <a:latin typeface="Arial"/>
                <a:cs typeface="Arial"/>
              </a:rPr>
              <a:t>the products </a:t>
            </a:r>
            <a:r>
              <a:rPr sz="1300" spc="15" dirty="0">
                <a:latin typeface="Arial"/>
                <a:cs typeface="Arial"/>
              </a:rPr>
              <a:t>and </a:t>
            </a:r>
            <a:r>
              <a:rPr sz="1300" spc="5" dirty="0">
                <a:latin typeface="Arial"/>
                <a:cs typeface="Arial"/>
              </a:rPr>
              <a:t>list </a:t>
            </a:r>
            <a:r>
              <a:rPr sz="1300" spc="10" dirty="0">
                <a:latin typeface="Arial"/>
                <a:cs typeface="Arial"/>
              </a:rPr>
              <a:t>the</a:t>
            </a:r>
            <a:r>
              <a:rPr sz="1300" spc="-60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results: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2510" y="989649"/>
            <a:ext cx="5389880" cy="1351267"/>
          </a:xfrm>
          <a:prstGeom prst="rect">
            <a:avLst/>
          </a:prstGeom>
          <a:ln w="7527">
            <a:solidFill>
              <a:srgbClr val="CCCCCC"/>
            </a:solidFill>
          </a:ln>
        </p:spPr>
        <p:txBody>
          <a:bodyPr vert="horz" wrap="square" lIns="0" tIns="628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95"/>
              </a:spcBef>
            </a:pPr>
            <a:r>
              <a:rPr sz="600" spc="20" dirty="0">
                <a:latin typeface="Courier" charset="0"/>
                <a:cs typeface="Courier" charset="0"/>
              </a:rPr>
              <a:t>try (Statement stat =</a:t>
            </a:r>
            <a:r>
              <a:rPr sz="600" spc="15" dirty="0">
                <a:latin typeface="Courier" charset="0"/>
                <a:cs typeface="Courier" charset="0"/>
              </a:rPr>
              <a:t> </a:t>
            </a:r>
            <a:r>
              <a:rPr sz="600" spc="20" dirty="0">
                <a:latin typeface="Courier" charset="0"/>
                <a:cs typeface="Courier" charset="0"/>
              </a:rPr>
              <a:t>conn.createStatement())</a:t>
            </a:r>
            <a:endParaRPr sz="600" dirty="0">
              <a:latin typeface="Courier" charset="0"/>
              <a:cs typeface="Courier" charset="0"/>
            </a:endParaRPr>
          </a:p>
          <a:p>
            <a:pPr marL="50800">
              <a:lnSpc>
                <a:spcPct val="100000"/>
              </a:lnSpc>
              <a:spcBef>
                <a:spcPts val="225"/>
              </a:spcBef>
            </a:pPr>
            <a:r>
              <a:rPr sz="600" spc="20" dirty="0">
                <a:latin typeface="Courier" charset="0"/>
                <a:cs typeface="Courier" charset="0"/>
              </a:rPr>
              <a:t>{</a:t>
            </a:r>
            <a:endParaRPr sz="600" dirty="0">
              <a:latin typeface="Courier" charset="0"/>
              <a:cs typeface="Courier" charset="0"/>
            </a:endParaRPr>
          </a:p>
          <a:p>
            <a:pPr marL="196850">
              <a:lnSpc>
                <a:spcPct val="100000"/>
              </a:lnSpc>
              <a:spcBef>
                <a:spcPts val="225"/>
              </a:spcBef>
            </a:pPr>
            <a:r>
              <a:rPr sz="600" spc="20" dirty="0">
                <a:latin typeface="Courier" charset="0"/>
                <a:cs typeface="Courier" charset="0"/>
              </a:rPr>
              <a:t>ResultSet result =</a:t>
            </a:r>
            <a:r>
              <a:rPr sz="600" dirty="0">
                <a:latin typeface="Courier" charset="0"/>
                <a:cs typeface="Courier" charset="0"/>
              </a:rPr>
              <a:t> </a:t>
            </a:r>
            <a:r>
              <a:rPr sz="600" spc="20" dirty="0">
                <a:latin typeface="Courier" charset="0"/>
                <a:cs typeface="Courier" charset="0"/>
              </a:rPr>
              <a:t>stat.executeQuery(</a:t>
            </a:r>
            <a:endParaRPr sz="600" dirty="0">
              <a:latin typeface="Courier" charset="0"/>
              <a:cs typeface="Courier" charset="0"/>
            </a:endParaRPr>
          </a:p>
          <a:p>
            <a:pPr marL="196850" marR="2641600" indent="146050">
              <a:lnSpc>
                <a:spcPct val="131700"/>
              </a:lnSpc>
            </a:pPr>
            <a:r>
              <a:rPr sz="600" spc="20" dirty="0">
                <a:latin typeface="Courier" charset="0"/>
                <a:cs typeface="Courier" charset="0"/>
              </a:rPr>
              <a:t>"SELECT Product_Code, Description FROM Product");  while</a:t>
            </a:r>
            <a:r>
              <a:rPr sz="600" spc="-35" dirty="0">
                <a:latin typeface="Courier" charset="0"/>
                <a:cs typeface="Courier" charset="0"/>
              </a:rPr>
              <a:t> </a:t>
            </a:r>
            <a:r>
              <a:rPr sz="600" spc="20" dirty="0">
                <a:latin typeface="Courier" charset="0"/>
                <a:cs typeface="Courier" charset="0"/>
              </a:rPr>
              <a:t>(result.next())</a:t>
            </a:r>
            <a:endParaRPr sz="600" dirty="0">
              <a:latin typeface="Courier" charset="0"/>
              <a:cs typeface="Courier" charset="0"/>
            </a:endParaRPr>
          </a:p>
          <a:p>
            <a:pPr marL="196850">
              <a:lnSpc>
                <a:spcPct val="100000"/>
              </a:lnSpc>
              <a:spcBef>
                <a:spcPts val="225"/>
              </a:spcBef>
            </a:pPr>
            <a:r>
              <a:rPr sz="600" spc="20" dirty="0">
                <a:latin typeface="Courier" charset="0"/>
                <a:cs typeface="Courier" charset="0"/>
              </a:rPr>
              <a:t>{</a:t>
            </a:r>
            <a:endParaRPr sz="600" dirty="0">
              <a:latin typeface="Courier" charset="0"/>
              <a:cs typeface="Courier" charset="0"/>
            </a:endParaRPr>
          </a:p>
          <a:p>
            <a:pPr marL="342900">
              <a:lnSpc>
                <a:spcPct val="100000"/>
              </a:lnSpc>
              <a:spcBef>
                <a:spcPts val="225"/>
              </a:spcBef>
            </a:pPr>
            <a:r>
              <a:rPr sz="600" spc="20" dirty="0">
                <a:latin typeface="Courier" charset="0"/>
                <a:cs typeface="Courier" charset="0"/>
              </a:rPr>
              <a:t>String code =</a:t>
            </a:r>
            <a:r>
              <a:rPr sz="600" spc="-10" dirty="0">
                <a:latin typeface="Courier" charset="0"/>
                <a:cs typeface="Courier" charset="0"/>
              </a:rPr>
              <a:t> </a:t>
            </a:r>
            <a:r>
              <a:rPr sz="600" spc="20" dirty="0">
                <a:latin typeface="Courier" charset="0"/>
                <a:cs typeface="Courier" charset="0"/>
              </a:rPr>
              <a:t>result.getString(1);</a:t>
            </a:r>
            <a:endParaRPr sz="600" dirty="0">
              <a:latin typeface="Courier" charset="0"/>
              <a:cs typeface="Courier" charset="0"/>
            </a:endParaRPr>
          </a:p>
          <a:p>
            <a:pPr marL="342900" marR="2836545">
              <a:lnSpc>
                <a:spcPct val="131700"/>
              </a:lnSpc>
            </a:pPr>
            <a:r>
              <a:rPr sz="600" spc="20" dirty="0">
                <a:latin typeface="Courier" charset="0"/>
                <a:cs typeface="Courier" charset="0"/>
              </a:rPr>
              <a:t>String description = result.getString(2);  System.out.println(code + " " +</a:t>
            </a:r>
            <a:r>
              <a:rPr sz="600" spc="15" dirty="0">
                <a:latin typeface="Courier" charset="0"/>
                <a:cs typeface="Courier" charset="0"/>
              </a:rPr>
              <a:t> </a:t>
            </a:r>
            <a:r>
              <a:rPr sz="600" spc="20" dirty="0">
                <a:latin typeface="Courier" charset="0"/>
                <a:cs typeface="Courier" charset="0"/>
              </a:rPr>
              <a:t>description);</a:t>
            </a:r>
            <a:endParaRPr sz="600" dirty="0">
              <a:latin typeface="Courier" charset="0"/>
              <a:cs typeface="Courier" charset="0"/>
            </a:endParaRPr>
          </a:p>
          <a:p>
            <a:pPr marL="196850">
              <a:lnSpc>
                <a:spcPct val="100000"/>
              </a:lnSpc>
              <a:spcBef>
                <a:spcPts val="225"/>
              </a:spcBef>
            </a:pPr>
            <a:r>
              <a:rPr sz="600" spc="20" dirty="0">
                <a:latin typeface="Courier" charset="0"/>
                <a:cs typeface="Courier" charset="0"/>
              </a:rPr>
              <a:t>}</a:t>
            </a:r>
            <a:endParaRPr sz="600" dirty="0">
              <a:latin typeface="Courier" charset="0"/>
              <a:cs typeface="Courier" charset="0"/>
            </a:endParaRPr>
          </a:p>
          <a:p>
            <a:pPr marL="50800">
              <a:lnSpc>
                <a:spcPct val="100000"/>
              </a:lnSpc>
              <a:spcBef>
                <a:spcPts val="225"/>
              </a:spcBef>
            </a:pPr>
            <a:r>
              <a:rPr sz="600" spc="20" dirty="0">
                <a:latin typeface="Courier" charset="0"/>
                <a:cs typeface="Courier" charset="0"/>
              </a:rPr>
              <a:t>}</a:t>
            </a:r>
            <a:endParaRPr sz="6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5" dirty="0"/>
              <a:t>Product </a:t>
            </a:r>
            <a:r>
              <a:rPr spc="150" dirty="0"/>
              <a:t>Codes </a:t>
            </a:r>
            <a:r>
              <a:rPr spc="130" dirty="0"/>
              <a:t>and</a:t>
            </a:r>
            <a:r>
              <a:rPr spc="-185" dirty="0"/>
              <a:t> </a:t>
            </a:r>
            <a:r>
              <a:rPr spc="100" dirty="0"/>
              <a:t>Quantities</a:t>
            </a:r>
          </a:p>
        </p:txBody>
      </p:sp>
      <p:sp>
        <p:nvSpPr>
          <p:cNvPr id="3" name="object 3"/>
          <p:cNvSpPr/>
          <p:nvPr/>
        </p:nvSpPr>
        <p:spPr>
          <a:xfrm>
            <a:off x="710346" y="826842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45134" y="710666"/>
            <a:ext cx="2416175" cy="21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5" dirty="0">
                <a:latin typeface="Arial"/>
                <a:cs typeface="Arial"/>
              </a:rPr>
              <a:t>Loop </a:t>
            </a:r>
            <a:r>
              <a:rPr sz="1300" spc="10" dirty="0">
                <a:latin typeface="Arial"/>
                <a:cs typeface="Arial"/>
              </a:rPr>
              <a:t>to </a:t>
            </a:r>
            <a:r>
              <a:rPr sz="1300" spc="15" dirty="0">
                <a:latin typeface="Arial"/>
                <a:cs typeface="Arial"/>
              </a:rPr>
              <a:t>add </a:t>
            </a:r>
            <a:r>
              <a:rPr sz="1300" spc="10" dirty="0">
                <a:latin typeface="Arial"/>
                <a:cs typeface="Arial"/>
              </a:rPr>
              <a:t>products to</a:t>
            </a:r>
            <a:r>
              <a:rPr sz="1300" spc="-80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invoice: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2510" y="988679"/>
            <a:ext cx="5389880" cy="1834990"/>
          </a:xfrm>
          <a:prstGeom prst="rect">
            <a:avLst/>
          </a:prstGeom>
          <a:ln w="7527">
            <a:solidFill>
              <a:srgbClr val="CCCCCC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50800" marR="4299585">
              <a:lnSpc>
                <a:spcPct val="131700"/>
              </a:lnSpc>
              <a:spcBef>
                <a:spcPts val="265"/>
              </a:spcBef>
            </a:pPr>
            <a:r>
              <a:rPr sz="600" spc="20" dirty="0">
                <a:latin typeface="Courier" charset="0"/>
                <a:cs typeface="Courier" charset="0"/>
              </a:rPr>
              <a:t>boolean done = false;  while</a:t>
            </a:r>
            <a:r>
              <a:rPr sz="600" spc="-55" dirty="0">
                <a:latin typeface="Courier" charset="0"/>
                <a:cs typeface="Courier" charset="0"/>
              </a:rPr>
              <a:t> </a:t>
            </a:r>
            <a:r>
              <a:rPr sz="600" spc="20" dirty="0">
                <a:latin typeface="Courier" charset="0"/>
                <a:cs typeface="Courier" charset="0"/>
              </a:rPr>
              <a:t>(!done)</a:t>
            </a:r>
            <a:endParaRPr sz="600" dirty="0">
              <a:latin typeface="Courier" charset="0"/>
              <a:cs typeface="Courier" charset="0"/>
            </a:endParaRPr>
          </a:p>
          <a:p>
            <a:pPr marL="50800">
              <a:lnSpc>
                <a:spcPct val="100000"/>
              </a:lnSpc>
              <a:spcBef>
                <a:spcPts val="225"/>
              </a:spcBef>
            </a:pPr>
            <a:r>
              <a:rPr sz="600" spc="20" dirty="0">
                <a:latin typeface="Courier" charset="0"/>
                <a:cs typeface="Courier" charset="0"/>
              </a:rPr>
              <a:t>{</a:t>
            </a:r>
            <a:endParaRPr sz="600" dirty="0">
              <a:latin typeface="Courier" charset="0"/>
              <a:cs typeface="Courier" charset="0"/>
            </a:endParaRPr>
          </a:p>
          <a:p>
            <a:pPr marL="342900" marR="3422015" indent="-146685">
              <a:lnSpc>
                <a:spcPct val="131700"/>
              </a:lnSpc>
            </a:pPr>
            <a:r>
              <a:rPr sz="600" spc="20" dirty="0">
                <a:latin typeface="Courier" charset="0"/>
                <a:cs typeface="Courier" charset="0"/>
              </a:rPr>
              <a:t>String productCode = nextLine(in,  "Product code (D=Done,</a:t>
            </a:r>
            <a:r>
              <a:rPr sz="600" spc="-10" dirty="0">
                <a:latin typeface="Courier" charset="0"/>
                <a:cs typeface="Courier" charset="0"/>
              </a:rPr>
              <a:t> </a:t>
            </a:r>
            <a:r>
              <a:rPr sz="600" spc="20" dirty="0">
                <a:latin typeface="Courier" charset="0"/>
                <a:cs typeface="Courier" charset="0"/>
              </a:rPr>
              <a:t>L=List)");</a:t>
            </a:r>
            <a:endParaRPr sz="600" dirty="0">
              <a:latin typeface="Courier" charset="0"/>
              <a:cs typeface="Courier" charset="0"/>
            </a:endParaRPr>
          </a:p>
          <a:p>
            <a:pPr marL="196850">
              <a:lnSpc>
                <a:spcPct val="100000"/>
              </a:lnSpc>
              <a:spcBef>
                <a:spcPts val="225"/>
              </a:spcBef>
            </a:pPr>
            <a:r>
              <a:rPr sz="600" spc="20" dirty="0">
                <a:latin typeface="Courier" charset="0"/>
                <a:cs typeface="Courier" charset="0"/>
              </a:rPr>
              <a:t>if (productCode.equals("D")) { done = true;</a:t>
            </a:r>
            <a:r>
              <a:rPr sz="600" spc="10" dirty="0">
                <a:latin typeface="Courier" charset="0"/>
                <a:cs typeface="Courier" charset="0"/>
              </a:rPr>
              <a:t> </a:t>
            </a:r>
            <a:r>
              <a:rPr sz="600" spc="20" dirty="0">
                <a:latin typeface="Courier" charset="0"/>
                <a:cs typeface="Courier" charset="0"/>
              </a:rPr>
              <a:t>}</a:t>
            </a:r>
            <a:endParaRPr sz="600" dirty="0">
              <a:latin typeface="Courier" charset="0"/>
              <a:cs typeface="Courier" charset="0"/>
            </a:endParaRPr>
          </a:p>
          <a:p>
            <a:pPr marL="196850" marR="2397760">
              <a:lnSpc>
                <a:spcPct val="131700"/>
              </a:lnSpc>
            </a:pPr>
            <a:r>
              <a:rPr sz="600" spc="20" dirty="0">
                <a:latin typeface="Courier" charset="0"/>
                <a:cs typeface="Courier" charset="0"/>
              </a:rPr>
              <a:t>else if (productCode.equals("L")) { listProducts(conn); }  else if (findProduct(conn,</a:t>
            </a:r>
            <a:r>
              <a:rPr sz="600" spc="5" dirty="0">
                <a:latin typeface="Courier" charset="0"/>
                <a:cs typeface="Courier" charset="0"/>
              </a:rPr>
              <a:t> </a:t>
            </a:r>
            <a:r>
              <a:rPr sz="600" spc="20" dirty="0">
                <a:latin typeface="Courier" charset="0"/>
                <a:cs typeface="Courier" charset="0"/>
              </a:rPr>
              <a:t>productCode))</a:t>
            </a:r>
            <a:endParaRPr sz="600" dirty="0">
              <a:latin typeface="Courier" charset="0"/>
              <a:cs typeface="Courier" charset="0"/>
            </a:endParaRPr>
          </a:p>
          <a:p>
            <a:pPr marL="196850">
              <a:lnSpc>
                <a:spcPct val="100000"/>
              </a:lnSpc>
              <a:spcBef>
                <a:spcPts val="225"/>
              </a:spcBef>
            </a:pPr>
            <a:r>
              <a:rPr sz="600" spc="20" dirty="0">
                <a:latin typeface="Courier" charset="0"/>
                <a:cs typeface="Courier" charset="0"/>
              </a:rPr>
              <a:t>{</a:t>
            </a:r>
            <a:endParaRPr sz="600" dirty="0">
              <a:latin typeface="Courier" charset="0"/>
              <a:cs typeface="Courier" charset="0"/>
            </a:endParaRPr>
          </a:p>
          <a:p>
            <a:pPr marL="342900" marR="2836545">
              <a:lnSpc>
                <a:spcPct val="131700"/>
              </a:lnSpc>
            </a:pPr>
            <a:r>
              <a:rPr sz="600" spc="20" dirty="0">
                <a:latin typeface="Courier" charset="0"/>
                <a:cs typeface="Courier" charset="0"/>
              </a:rPr>
              <a:t>int quantity = nextInt(in, "Quantity");  addLineItem(conn, id, productCode,</a:t>
            </a:r>
            <a:r>
              <a:rPr sz="600" spc="15" dirty="0">
                <a:latin typeface="Courier" charset="0"/>
                <a:cs typeface="Courier" charset="0"/>
              </a:rPr>
              <a:t> </a:t>
            </a:r>
            <a:r>
              <a:rPr sz="600" spc="20" dirty="0">
                <a:latin typeface="Courier" charset="0"/>
                <a:cs typeface="Courier" charset="0"/>
              </a:rPr>
              <a:t>quantity);</a:t>
            </a:r>
            <a:endParaRPr sz="600" dirty="0">
              <a:latin typeface="Courier" charset="0"/>
              <a:cs typeface="Courier" charset="0"/>
            </a:endParaRPr>
          </a:p>
          <a:p>
            <a:pPr marL="196850">
              <a:lnSpc>
                <a:spcPct val="100000"/>
              </a:lnSpc>
              <a:spcBef>
                <a:spcPts val="225"/>
              </a:spcBef>
            </a:pPr>
            <a:r>
              <a:rPr sz="600" spc="20" dirty="0">
                <a:latin typeface="Courier" charset="0"/>
                <a:cs typeface="Courier" charset="0"/>
              </a:rPr>
              <a:t>}</a:t>
            </a:r>
            <a:endParaRPr sz="600" dirty="0">
              <a:latin typeface="Courier" charset="0"/>
              <a:cs typeface="Courier" charset="0"/>
            </a:endParaRPr>
          </a:p>
          <a:p>
            <a:pPr marL="196850">
              <a:lnSpc>
                <a:spcPct val="100000"/>
              </a:lnSpc>
              <a:spcBef>
                <a:spcPts val="225"/>
              </a:spcBef>
            </a:pPr>
            <a:r>
              <a:rPr sz="600" spc="20" dirty="0">
                <a:latin typeface="Courier" charset="0"/>
                <a:cs typeface="Courier" charset="0"/>
              </a:rPr>
              <a:t>else { System.out.println("Invalid product code.");</a:t>
            </a:r>
            <a:r>
              <a:rPr sz="600" spc="30" dirty="0">
                <a:latin typeface="Courier" charset="0"/>
                <a:cs typeface="Courier" charset="0"/>
              </a:rPr>
              <a:t> </a:t>
            </a:r>
            <a:r>
              <a:rPr sz="600" spc="20" dirty="0">
                <a:latin typeface="Courier" charset="0"/>
                <a:cs typeface="Courier" charset="0"/>
              </a:rPr>
              <a:t>}</a:t>
            </a:r>
            <a:endParaRPr sz="600" dirty="0">
              <a:latin typeface="Courier" charset="0"/>
              <a:cs typeface="Courier" charset="0"/>
            </a:endParaRPr>
          </a:p>
          <a:p>
            <a:pPr marL="50800">
              <a:lnSpc>
                <a:spcPct val="100000"/>
              </a:lnSpc>
              <a:spcBef>
                <a:spcPts val="225"/>
              </a:spcBef>
            </a:pPr>
            <a:r>
              <a:rPr sz="600" spc="20" dirty="0">
                <a:latin typeface="Courier" charset="0"/>
                <a:cs typeface="Courier" charset="0"/>
              </a:rPr>
              <a:t>}</a:t>
            </a:r>
            <a:endParaRPr sz="600" dirty="0">
              <a:latin typeface="Courier" charset="0"/>
              <a:cs typeface="Courier" charset="0"/>
            </a:endParaRPr>
          </a:p>
          <a:p>
            <a:pPr marL="50800">
              <a:lnSpc>
                <a:spcPct val="100000"/>
              </a:lnSpc>
              <a:spcBef>
                <a:spcPts val="225"/>
              </a:spcBef>
            </a:pPr>
            <a:r>
              <a:rPr sz="600" spc="20" dirty="0">
                <a:latin typeface="Courier" charset="0"/>
                <a:cs typeface="Courier" charset="0"/>
              </a:rPr>
              <a:t>showInvoice(conn,</a:t>
            </a:r>
            <a:r>
              <a:rPr sz="600" spc="-30" dirty="0">
                <a:latin typeface="Courier" charset="0"/>
                <a:cs typeface="Courier" charset="0"/>
              </a:rPr>
              <a:t> </a:t>
            </a:r>
            <a:r>
              <a:rPr sz="600" spc="20" dirty="0">
                <a:latin typeface="Courier" charset="0"/>
                <a:cs typeface="Courier" charset="0"/>
              </a:rPr>
              <a:t>id);</a:t>
            </a:r>
            <a:endParaRPr sz="6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5" dirty="0">
                <a:latin typeface="Trebuchet MS"/>
                <a:cs typeface="Trebuchet MS"/>
              </a:rPr>
              <a:t>showInvoice</a:t>
            </a:r>
            <a:r>
              <a:rPr spc="-25" dirty="0">
                <a:latin typeface="Trebuchet MS"/>
                <a:cs typeface="Trebuchet MS"/>
              </a:rPr>
              <a:t> </a:t>
            </a:r>
            <a:r>
              <a:rPr spc="125" dirty="0"/>
              <a:t>Method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0443" y="689932"/>
            <a:ext cx="4327525" cy="651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Print the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invoice.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1100" dirty="0">
                <a:latin typeface="Arial"/>
                <a:cs typeface="Arial"/>
              </a:rPr>
              <a:t>Invoice ID is a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parameter.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1100" dirty="0">
                <a:latin typeface="Arial"/>
                <a:cs typeface="Arial"/>
              </a:rPr>
              <a:t>Find matching customer data by joining Invoice and Customer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tables: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528" y="1386655"/>
            <a:ext cx="5931535" cy="1167130"/>
          </a:xfrm>
          <a:prstGeom prst="rect">
            <a:avLst/>
          </a:prstGeom>
          <a:ln w="7527">
            <a:solidFill>
              <a:srgbClr val="CCCCCC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195580" marR="3230880" indent="-152400">
              <a:lnSpc>
                <a:spcPct val="100000"/>
              </a:lnSpc>
              <a:spcBef>
                <a:spcPts val="325"/>
              </a:spcBef>
            </a:pPr>
            <a:r>
              <a:rPr sz="650" spc="5" dirty="0">
                <a:latin typeface="Courier" charset="0"/>
                <a:cs typeface="Courier" charset="0"/>
              </a:rPr>
              <a:t>try (PreparedStatement stat = conn.prepareStatement(  "SELECT Customer.Name, Customer.Address,</a:t>
            </a:r>
            <a:r>
              <a:rPr sz="650" spc="30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"</a:t>
            </a:r>
            <a:endParaRPr sz="650" dirty="0">
              <a:latin typeface="Courier" charset="0"/>
              <a:cs typeface="Courier" charset="0"/>
            </a:endParaRPr>
          </a:p>
          <a:p>
            <a:pPr marL="195580">
              <a:lnSpc>
                <a:spcPts val="765"/>
              </a:lnSpc>
            </a:pPr>
            <a:r>
              <a:rPr sz="650" spc="5" dirty="0">
                <a:latin typeface="Courier" charset="0"/>
                <a:cs typeface="Courier" charset="0"/>
              </a:rPr>
              <a:t>+ "Customer.City, Customer.State, Customer.Zip</a:t>
            </a:r>
            <a:r>
              <a:rPr sz="650" spc="50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"</a:t>
            </a:r>
            <a:endParaRPr sz="650" dirty="0">
              <a:latin typeface="Courier" charset="0"/>
              <a:cs typeface="Courier" charset="0"/>
            </a:endParaRPr>
          </a:p>
          <a:p>
            <a:pPr marL="195580">
              <a:lnSpc>
                <a:spcPts val="770"/>
              </a:lnSpc>
            </a:pPr>
            <a:r>
              <a:rPr sz="650" spc="5" dirty="0">
                <a:latin typeface="Courier" charset="0"/>
                <a:cs typeface="Courier" charset="0"/>
              </a:rPr>
              <a:t>+ "FROM Customer, Invoice</a:t>
            </a:r>
            <a:r>
              <a:rPr sz="650" spc="-20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"</a:t>
            </a:r>
            <a:endParaRPr sz="650" dirty="0">
              <a:latin typeface="Courier" charset="0"/>
              <a:cs typeface="Courier" charset="0"/>
            </a:endParaRPr>
          </a:p>
          <a:p>
            <a:pPr marL="195580">
              <a:lnSpc>
                <a:spcPts val="770"/>
              </a:lnSpc>
            </a:pPr>
            <a:r>
              <a:rPr sz="650" spc="5" dirty="0">
                <a:latin typeface="Courier" charset="0"/>
                <a:cs typeface="Courier" charset="0"/>
              </a:rPr>
              <a:t>+ "WHERE Customer.Customer_Number =</a:t>
            </a:r>
            <a:r>
              <a:rPr sz="650" spc="10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"</a:t>
            </a:r>
            <a:endParaRPr sz="650" dirty="0">
              <a:latin typeface="Courier" charset="0"/>
              <a:cs typeface="Courier" charset="0"/>
            </a:endParaRPr>
          </a:p>
          <a:p>
            <a:pPr marL="195580">
              <a:lnSpc>
                <a:spcPts val="770"/>
              </a:lnSpc>
            </a:pPr>
            <a:r>
              <a:rPr sz="650" spc="5" dirty="0">
                <a:latin typeface="Courier" charset="0"/>
                <a:cs typeface="Courier" charset="0"/>
              </a:rPr>
              <a:t>+ "Invoice.Customer_Number</a:t>
            </a:r>
            <a:r>
              <a:rPr sz="650" spc="-10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"</a:t>
            </a:r>
            <a:endParaRPr sz="650" dirty="0">
              <a:latin typeface="Courier" charset="0"/>
              <a:cs typeface="Courier" charset="0"/>
            </a:endParaRPr>
          </a:p>
          <a:p>
            <a:pPr marL="195580">
              <a:lnSpc>
                <a:spcPts val="770"/>
              </a:lnSpc>
            </a:pPr>
            <a:r>
              <a:rPr sz="650" spc="5" dirty="0">
                <a:latin typeface="Courier" charset="0"/>
                <a:cs typeface="Courier" charset="0"/>
              </a:rPr>
              <a:t>+ "AND Invoice.Invoice_Number =</a:t>
            </a:r>
            <a:r>
              <a:rPr sz="650" spc="10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?"))</a:t>
            </a:r>
            <a:endParaRPr sz="650" dirty="0">
              <a:latin typeface="Courier" charset="0"/>
              <a:cs typeface="Courier" charset="0"/>
            </a:endParaRPr>
          </a:p>
          <a:p>
            <a:pPr marL="43180">
              <a:lnSpc>
                <a:spcPts val="770"/>
              </a:lnSpc>
            </a:pPr>
            <a:r>
              <a:rPr sz="650" spc="5" dirty="0">
                <a:latin typeface="Courier" charset="0"/>
                <a:cs typeface="Courier" charset="0"/>
              </a:rPr>
              <a:t>{</a:t>
            </a:r>
            <a:endParaRPr sz="650" dirty="0">
              <a:latin typeface="Courier" charset="0"/>
              <a:cs typeface="Courier" charset="0"/>
            </a:endParaRPr>
          </a:p>
          <a:p>
            <a:pPr marL="195580">
              <a:lnSpc>
                <a:spcPts val="770"/>
              </a:lnSpc>
            </a:pPr>
            <a:r>
              <a:rPr sz="650" spc="5" dirty="0">
                <a:latin typeface="Courier" charset="0"/>
                <a:cs typeface="Courier" charset="0"/>
              </a:rPr>
              <a:t>stat.setInt(1,</a:t>
            </a:r>
            <a:r>
              <a:rPr sz="650" spc="-40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id);</a:t>
            </a:r>
            <a:endParaRPr sz="650" dirty="0">
              <a:latin typeface="Courier" charset="0"/>
              <a:cs typeface="Courier" charset="0"/>
            </a:endParaRPr>
          </a:p>
          <a:p>
            <a:pPr marL="195580">
              <a:lnSpc>
                <a:spcPts val="770"/>
              </a:lnSpc>
            </a:pPr>
            <a:r>
              <a:rPr sz="650" spc="5" dirty="0">
                <a:latin typeface="Courier" charset="0"/>
                <a:cs typeface="Courier" charset="0"/>
              </a:rPr>
              <a:t>. .</a:t>
            </a:r>
            <a:r>
              <a:rPr sz="650" spc="-85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.</a:t>
            </a:r>
            <a:endParaRPr sz="650" dirty="0">
              <a:latin typeface="Courier" charset="0"/>
              <a:cs typeface="Courier" charset="0"/>
            </a:endParaRPr>
          </a:p>
          <a:p>
            <a:pPr marL="43180">
              <a:lnSpc>
                <a:spcPts val="775"/>
              </a:lnSpc>
            </a:pPr>
            <a:r>
              <a:rPr sz="650" spc="5" dirty="0">
                <a:latin typeface="Courier" charset="0"/>
                <a:cs typeface="Courier" charset="0"/>
              </a:rPr>
              <a:t>}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0443" y="2609391"/>
            <a:ext cx="3749675" cy="184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Query result contains customer information which is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printed.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4964" y="571157"/>
            <a:ext cx="5502910" cy="60325"/>
          </a:xfrm>
          <a:custGeom>
            <a:avLst/>
            <a:gdLst/>
            <a:ahLst/>
            <a:cxnLst/>
            <a:rect l="l" t="t" r="r" b="b"/>
            <a:pathLst>
              <a:path w="5502910" h="60325">
                <a:moveTo>
                  <a:pt x="0" y="0"/>
                </a:moveTo>
                <a:lnTo>
                  <a:pt x="5502449" y="0"/>
                </a:lnTo>
                <a:lnTo>
                  <a:pt x="5502449" y="60218"/>
                </a:lnTo>
                <a:lnTo>
                  <a:pt x="0" y="60218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30" dirty="0"/>
              <a:t>SQL </a:t>
            </a:r>
            <a:r>
              <a:rPr spc="160" dirty="0"/>
              <a:t>Command </a:t>
            </a:r>
            <a:r>
              <a:rPr spc="80" dirty="0"/>
              <a:t>to </a:t>
            </a:r>
            <a:r>
              <a:rPr spc="95" dirty="0"/>
              <a:t>Insert </a:t>
            </a:r>
            <a:r>
              <a:rPr spc="105" dirty="0"/>
              <a:t>a</a:t>
            </a:r>
            <a:r>
              <a:rPr spc="-320" dirty="0"/>
              <a:t> </a:t>
            </a:r>
            <a:r>
              <a:rPr spc="145" dirty="0"/>
              <a:t>Row</a:t>
            </a:r>
          </a:p>
        </p:txBody>
      </p:sp>
      <p:sp>
        <p:nvSpPr>
          <p:cNvPr id="4" name="object 4"/>
          <p:cNvSpPr/>
          <p:nvPr/>
        </p:nvSpPr>
        <p:spPr>
          <a:xfrm>
            <a:off x="710346" y="876012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0346" y="1146995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5134" y="686931"/>
            <a:ext cx="4723130" cy="560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6800"/>
              </a:lnSpc>
            </a:pPr>
            <a:r>
              <a:rPr sz="1300" spc="15" dirty="0">
                <a:latin typeface="Arial"/>
                <a:cs typeface="Arial"/>
              </a:rPr>
              <a:t>Use </a:t>
            </a:r>
            <a:r>
              <a:rPr sz="1300" spc="10" dirty="0">
                <a:latin typeface="Arial"/>
                <a:cs typeface="Arial"/>
              </a:rPr>
              <a:t>the </a:t>
            </a:r>
            <a:r>
              <a:rPr sz="1300" spc="15" dirty="0">
                <a:latin typeface="Courier" charset="0"/>
                <a:cs typeface="Courier" charset="0"/>
              </a:rPr>
              <a:t>INSERT INTO</a:t>
            </a:r>
            <a:r>
              <a:rPr sz="1300" spc="-490" dirty="0">
                <a:latin typeface="Courier" charset="0"/>
                <a:cs typeface="Courier" charset="0"/>
              </a:rPr>
              <a:t> </a:t>
            </a:r>
            <a:r>
              <a:rPr sz="1300" spc="15" dirty="0">
                <a:latin typeface="Arial"/>
                <a:cs typeface="Arial"/>
              </a:rPr>
              <a:t>command </a:t>
            </a:r>
            <a:r>
              <a:rPr sz="1300" spc="10" dirty="0">
                <a:latin typeface="Arial"/>
                <a:cs typeface="Arial"/>
              </a:rPr>
              <a:t>to insert </a:t>
            </a:r>
            <a:r>
              <a:rPr sz="1300" spc="15" dirty="0">
                <a:latin typeface="Arial"/>
                <a:cs typeface="Arial"/>
              </a:rPr>
              <a:t>a </a:t>
            </a:r>
            <a:r>
              <a:rPr sz="1300" spc="10" dirty="0">
                <a:latin typeface="Arial"/>
                <a:cs typeface="Arial"/>
              </a:rPr>
              <a:t>row into the table.  Issue </a:t>
            </a:r>
            <a:r>
              <a:rPr sz="1300" spc="15" dirty="0">
                <a:latin typeface="Arial"/>
                <a:cs typeface="Arial"/>
              </a:rPr>
              <a:t>one command </a:t>
            </a:r>
            <a:r>
              <a:rPr sz="1300" spc="10" dirty="0">
                <a:latin typeface="Arial"/>
                <a:cs typeface="Arial"/>
              </a:rPr>
              <a:t>for </a:t>
            </a:r>
            <a:r>
              <a:rPr sz="1300" spc="15" dirty="0">
                <a:latin typeface="Arial"/>
                <a:cs typeface="Arial"/>
              </a:rPr>
              <a:t>each </a:t>
            </a:r>
            <a:r>
              <a:rPr sz="1300" spc="10" dirty="0">
                <a:latin typeface="Arial"/>
                <a:cs typeface="Arial"/>
              </a:rPr>
              <a:t>row, such</a:t>
            </a:r>
            <a:r>
              <a:rPr sz="1300" spc="-70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as: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2510" y="1312595"/>
            <a:ext cx="5389880" cy="305853"/>
          </a:xfrm>
          <a:prstGeom prst="rect">
            <a:avLst/>
          </a:prstGeom>
          <a:ln w="7527">
            <a:solidFill>
              <a:srgbClr val="CCCCCC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50800">
              <a:lnSpc>
                <a:spcPts val="955"/>
              </a:lnSpc>
              <a:spcBef>
                <a:spcPts val="385"/>
              </a:spcBef>
            </a:pPr>
            <a:r>
              <a:rPr sz="800" spc="-5" dirty="0">
                <a:latin typeface="Courier" charset="0"/>
                <a:cs typeface="Courier" charset="0"/>
              </a:rPr>
              <a:t>INSERT INTO</a:t>
            </a:r>
            <a:r>
              <a:rPr sz="800" spc="-55" dirty="0">
                <a:latin typeface="Courier" charset="0"/>
                <a:cs typeface="Courier" charset="0"/>
              </a:rPr>
              <a:t> </a:t>
            </a:r>
            <a:r>
              <a:rPr sz="800" spc="-5" dirty="0">
                <a:latin typeface="Courier" charset="0"/>
                <a:cs typeface="Courier" charset="0"/>
              </a:rPr>
              <a:t>Product</a:t>
            </a:r>
            <a:endParaRPr sz="800" dirty="0">
              <a:latin typeface="Courier" charset="0"/>
              <a:cs typeface="Courier" charset="0"/>
            </a:endParaRPr>
          </a:p>
          <a:p>
            <a:pPr marL="233045">
              <a:lnSpc>
                <a:spcPts val="955"/>
              </a:lnSpc>
            </a:pPr>
            <a:r>
              <a:rPr sz="800" spc="-5" dirty="0">
                <a:latin typeface="Courier" charset="0"/>
                <a:cs typeface="Courier" charset="0"/>
              </a:rPr>
              <a:t>VALUES ('257-535', 'Hair dryer', 29.95)</a:t>
            </a:r>
            <a:endParaRPr sz="8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5" dirty="0">
                <a:latin typeface="Trebuchet MS"/>
                <a:cs typeface="Trebuchet MS"/>
              </a:rPr>
              <a:t>showInvoice</a:t>
            </a:r>
            <a:r>
              <a:rPr spc="-25" dirty="0">
                <a:latin typeface="Trebuchet MS"/>
                <a:cs typeface="Trebuchet MS"/>
              </a:rPr>
              <a:t> </a:t>
            </a:r>
            <a:r>
              <a:rPr spc="125" dirty="0"/>
              <a:t>Method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0443" y="688962"/>
            <a:ext cx="4858385" cy="184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Get all line items and product descriptions, again linking two tables in a</a:t>
            </a:r>
            <a:r>
              <a:rPr sz="1100" spc="8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query: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528" y="911465"/>
            <a:ext cx="5931535" cy="1069340"/>
          </a:xfrm>
          <a:prstGeom prst="rect">
            <a:avLst/>
          </a:prstGeom>
          <a:ln w="7527">
            <a:solidFill>
              <a:srgbClr val="CCCCCC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165100" marR="3637279" indent="-121920">
              <a:lnSpc>
                <a:spcPct val="128400"/>
              </a:lnSpc>
              <a:spcBef>
                <a:spcPts val="245"/>
              </a:spcBef>
            </a:pPr>
            <a:r>
              <a:rPr sz="500" spc="15" dirty="0">
                <a:latin typeface="Courier" charset="0"/>
                <a:cs typeface="Courier" charset="0"/>
              </a:rPr>
              <a:t>try (PreparedStatement stat = conn.prepareStatement(  "SELECT Product.Product_Code, Product.Description,</a:t>
            </a:r>
            <a:r>
              <a:rPr sz="500" spc="95" dirty="0">
                <a:latin typeface="Courier" charset="0"/>
                <a:cs typeface="Courier" charset="0"/>
              </a:rPr>
              <a:t> </a:t>
            </a:r>
            <a:r>
              <a:rPr sz="500" spc="15" dirty="0">
                <a:latin typeface="Courier" charset="0"/>
                <a:cs typeface="Courier" charset="0"/>
              </a:rPr>
              <a:t>"</a:t>
            </a:r>
            <a:endParaRPr sz="500" dirty="0">
              <a:latin typeface="Courier" charset="0"/>
              <a:cs typeface="Courier" charset="0"/>
            </a:endParaRPr>
          </a:p>
          <a:p>
            <a:pPr marL="165100">
              <a:lnSpc>
                <a:spcPct val="100000"/>
              </a:lnSpc>
              <a:spcBef>
                <a:spcPts val="170"/>
              </a:spcBef>
            </a:pPr>
            <a:r>
              <a:rPr sz="500" spc="15" dirty="0">
                <a:latin typeface="Courier" charset="0"/>
                <a:cs typeface="Courier" charset="0"/>
              </a:rPr>
              <a:t>+ "LineItem.Quantity</a:t>
            </a:r>
            <a:r>
              <a:rPr sz="500" spc="-15" dirty="0">
                <a:latin typeface="Courier" charset="0"/>
                <a:cs typeface="Courier" charset="0"/>
              </a:rPr>
              <a:t> </a:t>
            </a:r>
            <a:r>
              <a:rPr sz="500" spc="15" dirty="0">
                <a:latin typeface="Courier" charset="0"/>
                <a:cs typeface="Courier" charset="0"/>
              </a:rPr>
              <a:t>"</a:t>
            </a:r>
            <a:endParaRPr sz="500" dirty="0">
              <a:latin typeface="Courier" charset="0"/>
              <a:cs typeface="Courier" charset="0"/>
            </a:endParaRPr>
          </a:p>
          <a:p>
            <a:pPr marL="165100">
              <a:lnSpc>
                <a:spcPct val="100000"/>
              </a:lnSpc>
              <a:spcBef>
                <a:spcPts val="170"/>
              </a:spcBef>
            </a:pPr>
            <a:r>
              <a:rPr sz="500" spc="15" dirty="0">
                <a:latin typeface="Courier" charset="0"/>
                <a:cs typeface="Courier" charset="0"/>
              </a:rPr>
              <a:t>+ "FROM Product, LineItem</a:t>
            </a:r>
            <a:r>
              <a:rPr sz="500" dirty="0">
                <a:latin typeface="Courier" charset="0"/>
                <a:cs typeface="Courier" charset="0"/>
              </a:rPr>
              <a:t> </a:t>
            </a:r>
            <a:r>
              <a:rPr sz="500" spc="15" dirty="0">
                <a:latin typeface="Courier" charset="0"/>
                <a:cs typeface="Courier" charset="0"/>
              </a:rPr>
              <a:t>"</a:t>
            </a:r>
            <a:endParaRPr sz="500" dirty="0">
              <a:latin typeface="Courier" charset="0"/>
              <a:cs typeface="Courier" charset="0"/>
            </a:endParaRPr>
          </a:p>
          <a:p>
            <a:pPr marL="165100">
              <a:lnSpc>
                <a:spcPct val="100000"/>
              </a:lnSpc>
              <a:spcBef>
                <a:spcPts val="170"/>
              </a:spcBef>
            </a:pPr>
            <a:r>
              <a:rPr sz="500" spc="15" dirty="0">
                <a:latin typeface="Courier" charset="0"/>
                <a:cs typeface="Courier" charset="0"/>
              </a:rPr>
              <a:t>+ "WHERE Product.Product_Code = LineItem.Product_Code</a:t>
            </a:r>
            <a:r>
              <a:rPr sz="500" spc="100" dirty="0">
                <a:latin typeface="Courier" charset="0"/>
                <a:cs typeface="Courier" charset="0"/>
              </a:rPr>
              <a:t> </a:t>
            </a:r>
            <a:r>
              <a:rPr sz="500" spc="15" dirty="0">
                <a:latin typeface="Courier" charset="0"/>
                <a:cs typeface="Courier" charset="0"/>
              </a:rPr>
              <a:t>"</a:t>
            </a:r>
            <a:endParaRPr sz="500" dirty="0">
              <a:latin typeface="Courier" charset="0"/>
              <a:cs typeface="Courier" charset="0"/>
            </a:endParaRPr>
          </a:p>
          <a:p>
            <a:pPr marL="165100">
              <a:lnSpc>
                <a:spcPct val="100000"/>
              </a:lnSpc>
              <a:spcBef>
                <a:spcPts val="170"/>
              </a:spcBef>
            </a:pPr>
            <a:r>
              <a:rPr sz="500" spc="15" dirty="0">
                <a:latin typeface="Courier" charset="0"/>
                <a:cs typeface="Courier" charset="0"/>
              </a:rPr>
              <a:t>+ "AND LineItem.Invoice_Number =</a:t>
            </a:r>
            <a:r>
              <a:rPr sz="500" spc="35" dirty="0">
                <a:latin typeface="Courier" charset="0"/>
                <a:cs typeface="Courier" charset="0"/>
              </a:rPr>
              <a:t> </a:t>
            </a:r>
            <a:r>
              <a:rPr sz="500" spc="15" dirty="0">
                <a:latin typeface="Courier" charset="0"/>
                <a:cs typeface="Courier" charset="0"/>
              </a:rPr>
              <a:t>?"))</a:t>
            </a:r>
            <a:endParaRPr sz="500" dirty="0">
              <a:latin typeface="Courier" charset="0"/>
              <a:cs typeface="Courier" charset="0"/>
            </a:endParaRPr>
          </a:p>
          <a:p>
            <a:pPr marL="43180">
              <a:lnSpc>
                <a:spcPct val="100000"/>
              </a:lnSpc>
              <a:spcBef>
                <a:spcPts val="170"/>
              </a:spcBef>
            </a:pPr>
            <a:r>
              <a:rPr sz="500" spc="15" dirty="0">
                <a:latin typeface="Courier" charset="0"/>
                <a:cs typeface="Courier" charset="0"/>
              </a:rPr>
              <a:t>{</a:t>
            </a:r>
            <a:endParaRPr sz="500" dirty="0">
              <a:latin typeface="Courier" charset="0"/>
              <a:cs typeface="Courier" charset="0"/>
            </a:endParaRPr>
          </a:p>
          <a:p>
            <a:pPr marL="165100">
              <a:lnSpc>
                <a:spcPct val="100000"/>
              </a:lnSpc>
              <a:spcBef>
                <a:spcPts val="170"/>
              </a:spcBef>
            </a:pPr>
            <a:r>
              <a:rPr sz="500" spc="15" dirty="0">
                <a:latin typeface="Courier" charset="0"/>
                <a:cs typeface="Courier" charset="0"/>
              </a:rPr>
              <a:t>stat.setInt(1,</a:t>
            </a:r>
            <a:r>
              <a:rPr sz="500" spc="-20" dirty="0">
                <a:latin typeface="Courier" charset="0"/>
                <a:cs typeface="Courier" charset="0"/>
              </a:rPr>
              <a:t> </a:t>
            </a:r>
            <a:r>
              <a:rPr sz="500" spc="15" dirty="0">
                <a:latin typeface="Courier" charset="0"/>
                <a:cs typeface="Courier" charset="0"/>
              </a:rPr>
              <a:t>id);</a:t>
            </a:r>
            <a:endParaRPr sz="500" dirty="0">
              <a:latin typeface="Courier" charset="0"/>
              <a:cs typeface="Courier" charset="0"/>
            </a:endParaRPr>
          </a:p>
          <a:p>
            <a:pPr marL="165100">
              <a:lnSpc>
                <a:spcPct val="100000"/>
              </a:lnSpc>
              <a:spcBef>
                <a:spcPts val="170"/>
              </a:spcBef>
            </a:pPr>
            <a:r>
              <a:rPr sz="500" spc="15" dirty="0">
                <a:latin typeface="Courier" charset="0"/>
                <a:cs typeface="Courier" charset="0"/>
              </a:rPr>
              <a:t>. .</a:t>
            </a:r>
            <a:r>
              <a:rPr sz="500" spc="-75" dirty="0">
                <a:latin typeface="Courier" charset="0"/>
                <a:cs typeface="Courier" charset="0"/>
              </a:rPr>
              <a:t> </a:t>
            </a:r>
            <a:r>
              <a:rPr sz="500" spc="15" dirty="0">
                <a:latin typeface="Courier" charset="0"/>
                <a:cs typeface="Courier" charset="0"/>
              </a:rPr>
              <a:t>.</a:t>
            </a:r>
            <a:endParaRPr sz="500" dirty="0">
              <a:latin typeface="Courier" charset="0"/>
              <a:cs typeface="Courier" charset="0"/>
            </a:endParaRPr>
          </a:p>
          <a:p>
            <a:pPr marL="43180">
              <a:lnSpc>
                <a:spcPct val="100000"/>
              </a:lnSpc>
              <a:spcBef>
                <a:spcPts val="170"/>
              </a:spcBef>
            </a:pPr>
            <a:r>
              <a:rPr sz="500" spc="15" dirty="0">
                <a:latin typeface="Courier" charset="0"/>
                <a:cs typeface="Courier" charset="0"/>
              </a:rPr>
              <a:t>}</a:t>
            </a:r>
            <a:endParaRPr sz="5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section_5/</a:t>
            </a:r>
            <a:r>
              <a:rPr spc="70" dirty="0">
                <a:solidFill>
                  <a:srgbClr val="000080"/>
                </a:solidFill>
                <a:hlinkClick r:id="rId2"/>
              </a:rPr>
              <a:t>InvoiceEntry.java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6082" y="1819511"/>
            <a:ext cx="3637279" cy="2006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5"/>
              </a:lnSpc>
            </a:pPr>
            <a:r>
              <a:rPr sz="750" spc="10" dirty="0">
                <a:latin typeface="Courier New"/>
                <a:cs typeface="Courier New"/>
              </a:rPr>
              <a:t>/**</a:t>
            </a:r>
            <a:endParaRPr sz="750">
              <a:latin typeface="Courier New"/>
              <a:cs typeface="Courier New"/>
            </a:endParaRPr>
          </a:p>
          <a:p>
            <a:pPr marL="188595">
              <a:lnSpc>
                <a:spcPts val="1055"/>
              </a:lnSpc>
            </a:pPr>
            <a:r>
              <a:rPr sz="950" spc="-5" dirty="0">
                <a:solidFill>
                  <a:srgbClr val="0073FF"/>
                </a:solidFill>
                <a:latin typeface="Times New Roman"/>
                <a:cs typeface="Times New Roman"/>
              </a:rPr>
              <a:t>Enters an invoice into the</a:t>
            </a:r>
            <a:r>
              <a:rPr sz="950" spc="25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950" spc="-5" dirty="0">
                <a:solidFill>
                  <a:srgbClr val="0073FF"/>
                </a:solidFill>
                <a:latin typeface="Times New Roman"/>
                <a:cs typeface="Times New Roman"/>
              </a:rPr>
              <a:t>database.</a:t>
            </a:r>
            <a:endParaRPr sz="950">
              <a:latin typeface="Times New Roman"/>
              <a:cs typeface="Times New Roman"/>
            </a:endParaRPr>
          </a:p>
          <a:p>
            <a:pPr marL="188595" marR="5080">
              <a:lnSpc>
                <a:spcPts val="1070"/>
              </a:lnSpc>
              <a:spcBef>
                <a:spcPts val="55"/>
              </a:spcBef>
            </a:pPr>
            <a:r>
              <a:rPr sz="950" spc="-5" dirty="0">
                <a:solidFill>
                  <a:srgbClr val="0073FF"/>
                </a:solidFill>
                <a:latin typeface="Times New Roman"/>
                <a:cs typeface="Times New Roman"/>
              </a:rPr>
              <a:t>Be sure to add Customer.sql, Product.sql, Invoice.sql, and LineItem.sql  to the database before running this</a:t>
            </a:r>
            <a:r>
              <a:rPr sz="950" spc="55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950" spc="-5" dirty="0">
                <a:solidFill>
                  <a:srgbClr val="0073FF"/>
                </a:solidFill>
                <a:latin typeface="Times New Roman"/>
                <a:cs typeface="Times New Roman"/>
              </a:rPr>
              <a:t>program.</a:t>
            </a: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ts val="880"/>
              </a:lnSpc>
            </a:pPr>
            <a:r>
              <a:rPr sz="750" spc="10" dirty="0">
                <a:latin typeface="Courier New"/>
                <a:cs typeface="Courier New"/>
              </a:rPr>
              <a:t>*/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0"/>
              </a:lnSpc>
            </a:pPr>
            <a:r>
              <a:rPr sz="750" spc="10" dirty="0">
                <a:solidFill>
                  <a:srgbClr val="CC0066"/>
                </a:solidFill>
                <a:latin typeface="Courier New"/>
                <a:cs typeface="Courier New"/>
              </a:rPr>
              <a:t>public class</a:t>
            </a:r>
            <a:r>
              <a:rPr sz="750" spc="-4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10" dirty="0">
                <a:latin typeface="Courier New"/>
                <a:cs typeface="Courier New"/>
              </a:rPr>
              <a:t>InvoiceEntry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0"/>
              </a:lnSpc>
            </a:pPr>
            <a:r>
              <a:rPr sz="750" spc="10" dirty="0">
                <a:latin typeface="Courier New"/>
                <a:cs typeface="Courier New"/>
              </a:rPr>
              <a:t>{</a:t>
            </a:r>
            <a:endParaRPr sz="750">
              <a:latin typeface="Courier New"/>
              <a:cs typeface="Courier New"/>
            </a:endParaRPr>
          </a:p>
          <a:p>
            <a:pPr marL="188595">
              <a:lnSpc>
                <a:spcPts val="890"/>
              </a:lnSpc>
            </a:pPr>
            <a:r>
              <a:rPr sz="750" spc="10" dirty="0">
                <a:solidFill>
                  <a:srgbClr val="CC0066"/>
                </a:solidFill>
                <a:latin typeface="Courier New"/>
                <a:cs typeface="Courier New"/>
              </a:rPr>
              <a:t>public static void </a:t>
            </a:r>
            <a:r>
              <a:rPr sz="750" spc="10" dirty="0">
                <a:latin typeface="Courier New"/>
                <a:cs typeface="Courier New"/>
              </a:rPr>
              <a:t>main(String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spc="10" dirty="0">
                <a:latin typeface="Courier New"/>
                <a:cs typeface="Courier New"/>
              </a:rPr>
              <a:t>args[])</a:t>
            </a:r>
            <a:endParaRPr sz="750">
              <a:latin typeface="Courier New"/>
              <a:cs typeface="Courier New"/>
            </a:endParaRPr>
          </a:p>
          <a:p>
            <a:pPr marL="188595">
              <a:lnSpc>
                <a:spcPts val="890"/>
              </a:lnSpc>
            </a:pPr>
            <a:r>
              <a:rPr sz="750" spc="10" dirty="0">
                <a:latin typeface="Courier New"/>
                <a:cs typeface="Courier New"/>
              </a:rPr>
              <a:t>{</a:t>
            </a:r>
            <a:endParaRPr sz="750">
              <a:latin typeface="Courier New"/>
              <a:cs typeface="Courier New"/>
            </a:endParaRPr>
          </a:p>
          <a:p>
            <a:pPr marL="364490">
              <a:lnSpc>
                <a:spcPts val="890"/>
              </a:lnSpc>
            </a:pPr>
            <a:r>
              <a:rPr sz="750" spc="10" dirty="0">
                <a:solidFill>
                  <a:srgbClr val="CC0066"/>
                </a:solidFill>
                <a:latin typeface="Courier New"/>
                <a:cs typeface="Courier New"/>
              </a:rPr>
              <a:t>if </a:t>
            </a:r>
            <a:r>
              <a:rPr sz="750" spc="10" dirty="0">
                <a:latin typeface="Courier New"/>
                <a:cs typeface="Courier New"/>
              </a:rPr>
              <a:t>(args.length ==</a:t>
            </a:r>
            <a:r>
              <a:rPr sz="750" spc="-45" dirty="0">
                <a:latin typeface="Courier New"/>
                <a:cs typeface="Courier New"/>
              </a:rPr>
              <a:t> </a:t>
            </a:r>
            <a:r>
              <a:rPr sz="750" spc="5" dirty="0">
                <a:solidFill>
                  <a:srgbClr val="66FF18"/>
                </a:solidFill>
                <a:latin typeface="Courier New"/>
                <a:cs typeface="Courier New"/>
              </a:rPr>
              <a:t>0</a:t>
            </a:r>
            <a:r>
              <a:rPr sz="750" spc="5" dirty="0"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 marL="364490">
              <a:lnSpc>
                <a:spcPts val="890"/>
              </a:lnSpc>
            </a:pPr>
            <a:r>
              <a:rPr sz="750" spc="10" dirty="0">
                <a:latin typeface="Courier New"/>
                <a:cs typeface="Courier New"/>
              </a:rPr>
              <a:t>{</a:t>
            </a:r>
            <a:endParaRPr sz="750">
              <a:latin typeface="Courier New"/>
              <a:cs typeface="Courier New"/>
            </a:endParaRPr>
          </a:p>
          <a:p>
            <a:pPr marR="1430655" algn="ctr">
              <a:lnSpc>
                <a:spcPts val="890"/>
              </a:lnSpc>
            </a:pPr>
            <a:r>
              <a:rPr sz="750" spc="10" dirty="0">
                <a:latin typeface="Courier New"/>
                <a:cs typeface="Courier New"/>
              </a:rPr>
              <a:t>System.out.println(</a:t>
            </a:r>
            <a:endParaRPr sz="750">
              <a:latin typeface="Courier New"/>
              <a:cs typeface="Courier New"/>
            </a:endParaRPr>
          </a:p>
          <a:p>
            <a:pPr marL="893444">
              <a:lnSpc>
                <a:spcPts val="890"/>
              </a:lnSpc>
            </a:pPr>
            <a:r>
              <a:rPr sz="750" spc="10" dirty="0">
                <a:solidFill>
                  <a:srgbClr val="1F9060"/>
                </a:solidFill>
                <a:latin typeface="Courier New"/>
                <a:cs typeface="Courier New"/>
              </a:rPr>
              <a:t>"Usage: java -classpath</a:t>
            </a:r>
            <a:r>
              <a:rPr sz="750" spc="-5" dirty="0">
                <a:solidFill>
                  <a:srgbClr val="1F9060"/>
                </a:solidFill>
                <a:latin typeface="Courier New"/>
                <a:cs typeface="Courier New"/>
              </a:rPr>
              <a:t> </a:t>
            </a:r>
            <a:r>
              <a:rPr sz="750" spc="10" dirty="0">
                <a:solidFill>
                  <a:srgbClr val="1F9060"/>
                </a:solidFill>
                <a:latin typeface="Courier New"/>
                <a:cs typeface="Courier New"/>
              </a:rPr>
              <a:t>driver_class_path"</a:t>
            </a:r>
            <a:endParaRPr sz="750">
              <a:latin typeface="Courier New"/>
              <a:cs typeface="Courier New"/>
            </a:endParaRPr>
          </a:p>
          <a:p>
            <a:pPr marL="893444">
              <a:lnSpc>
                <a:spcPts val="890"/>
              </a:lnSpc>
            </a:pPr>
            <a:r>
              <a:rPr sz="750" spc="10" dirty="0">
                <a:latin typeface="Courier New"/>
                <a:cs typeface="Courier New"/>
              </a:rPr>
              <a:t>+</a:t>
            </a:r>
            <a:r>
              <a:rPr sz="750" spc="-50" dirty="0">
                <a:latin typeface="Courier New"/>
                <a:cs typeface="Courier New"/>
              </a:rPr>
              <a:t> </a:t>
            </a:r>
            <a:r>
              <a:rPr sz="750" spc="10" dirty="0">
                <a:latin typeface="Courier New"/>
                <a:cs typeface="Courier New"/>
              </a:rPr>
              <a:t>File.pathSeparator</a:t>
            </a:r>
            <a:endParaRPr sz="750">
              <a:latin typeface="Courier New"/>
              <a:cs typeface="Courier New"/>
            </a:endParaRPr>
          </a:p>
          <a:p>
            <a:pPr marL="541020" marR="680085" indent="351790">
              <a:lnSpc>
                <a:spcPts val="890"/>
              </a:lnSpc>
              <a:spcBef>
                <a:spcPts val="30"/>
              </a:spcBef>
            </a:pPr>
            <a:r>
              <a:rPr sz="750" spc="10" dirty="0">
                <a:latin typeface="Courier New"/>
                <a:cs typeface="Courier New"/>
              </a:rPr>
              <a:t>+ </a:t>
            </a:r>
            <a:r>
              <a:rPr sz="750" spc="10" dirty="0">
                <a:solidFill>
                  <a:srgbClr val="1F9060"/>
                </a:solidFill>
                <a:latin typeface="Courier New"/>
                <a:cs typeface="Courier New"/>
              </a:rPr>
              <a:t>". InvoiceEntry</a:t>
            </a:r>
            <a:r>
              <a:rPr sz="750" spc="-25" dirty="0">
                <a:solidFill>
                  <a:srgbClr val="1F9060"/>
                </a:solidFill>
                <a:latin typeface="Courier New"/>
                <a:cs typeface="Courier New"/>
              </a:rPr>
              <a:t> </a:t>
            </a:r>
            <a:r>
              <a:rPr sz="750" spc="10" dirty="0">
                <a:solidFill>
                  <a:srgbClr val="1F9060"/>
                </a:solidFill>
                <a:latin typeface="Courier New"/>
                <a:cs typeface="Courier New"/>
              </a:rPr>
              <a:t>propertiesFile"</a:t>
            </a:r>
            <a:r>
              <a:rPr sz="750" spc="10" dirty="0">
                <a:latin typeface="Courier New"/>
                <a:cs typeface="Courier New"/>
              </a:rPr>
              <a:t>);  </a:t>
            </a:r>
            <a:r>
              <a:rPr sz="750" spc="10" dirty="0">
                <a:solidFill>
                  <a:srgbClr val="CC0066"/>
                </a:solidFill>
                <a:latin typeface="Courier New"/>
                <a:cs typeface="Courier New"/>
              </a:rPr>
              <a:t>return</a:t>
            </a:r>
            <a:r>
              <a:rPr sz="750" spc="10" dirty="0">
                <a:latin typeface="Courier New"/>
                <a:cs typeface="Courier New"/>
              </a:rPr>
              <a:t>;</a:t>
            </a:r>
            <a:endParaRPr sz="750">
              <a:latin typeface="Courier New"/>
              <a:cs typeface="Courier New"/>
            </a:endParaRPr>
          </a:p>
          <a:p>
            <a:pPr marL="364490">
              <a:lnSpc>
                <a:spcPts val="860"/>
              </a:lnSpc>
            </a:pPr>
            <a:r>
              <a:rPr sz="750" spc="10" dirty="0">
                <a:latin typeface="Courier New"/>
                <a:cs typeface="Courier New"/>
              </a:rPr>
              <a:t>}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8336" y="3919625"/>
            <a:ext cx="20193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94"/>
              </a:lnSpc>
            </a:pPr>
            <a:r>
              <a:rPr sz="750" spc="10" dirty="0">
                <a:solidFill>
                  <a:srgbClr val="CC0066"/>
                </a:solidFill>
                <a:latin typeface="Courier New"/>
                <a:cs typeface="Courier New"/>
              </a:rPr>
              <a:t>try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4"/>
              </a:lnSpc>
            </a:pPr>
            <a:r>
              <a:rPr sz="750" spc="10" dirty="0">
                <a:latin typeface="Courier New"/>
                <a:cs typeface="Courier New"/>
              </a:rPr>
              <a:t>{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1241" y="803326"/>
            <a:ext cx="2256790" cy="403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015" indent="-175895">
              <a:lnSpc>
                <a:spcPts val="894"/>
              </a:lnSpc>
              <a:buClr>
                <a:srgbClr val="0073FF"/>
              </a:buClr>
              <a:buFont typeface="Courier New"/>
              <a:buAutoNum type="arabicPlain"/>
              <a:tabLst>
                <a:tab pos="247650" algn="l"/>
              </a:tabLst>
            </a:pPr>
            <a:r>
              <a:rPr sz="75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750" spc="-3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10" dirty="0">
                <a:latin typeface="Courier New"/>
                <a:cs typeface="Courier New"/>
              </a:rPr>
              <a:t>java.sql.Connection;</a:t>
            </a:r>
            <a:endParaRPr sz="750">
              <a:latin typeface="Courier New"/>
              <a:cs typeface="Courier New"/>
            </a:endParaRPr>
          </a:p>
          <a:p>
            <a:pPr marL="247015" indent="-175895">
              <a:lnSpc>
                <a:spcPts val="890"/>
              </a:lnSpc>
              <a:buClr>
                <a:srgbClr val="0073FF"/>
              </a:buClr>
              <a:buFont typeface="Courier New"/>
              <a:buAutoNum type="arabicPlain"/>
              <a:tabLst>
                <a:tab pos="247650" algn="l"/>
              </a:tabLst>
            </a:pPr>
            <a:r>
              <a:rPr sz="75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750" spc="-1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10" dirty="0">
                <a:latin typeface="Courier New"/>
                <a:cs typeface="Courier New"/>
              </a:rPr>
              <a:t>java.sql.PreparedStatement;</a:t>
            </a:r>
            <a:endParaRPr sz="750">
              <a:latin typeface="Courier New"/>
              <a:cs typeface="Courier New"/>
            </a:endParaRPr>
          </a:p>
          <a:p>
            <a:pPr marL="247015" indent="-175895">
              <a:lnSpc>
                <a:spcPts val="890"/>
              </a:lnSpc>
              <a:buClr>
                <a:srgbClr val="0073FF"/>
              </a:buClr>
              <a:buFont typeface="Courier New"/>
              <a:buAutoNum type="arabicPlain"/>
              <a:tabLst>
                <a:tab pos="247650" algn="l"/>
              </a:tabLst>
            </a:pPr>
            <a:r>
              <a:rPr sz="75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750" spc="-3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10" dirty="0">
                <a:latin typeface="Courier New"/>
                <a:cs typeface="Courier New"/>
              </a:rPr>
              <a:t>java.sql.ResultSet;</a:t>
            </a:r>
            <a:endParaRPr sz="750">
              <a:latin typeface="Courier New"/>
              <a:cs typeface="Courier New"/>
            </a:endParaRPr>
          </a:p>
          <a:p>
            <a:pPr marL="247015" indent="-175895">
              <a:lnSpc>
                <a:spcPts val="890"/>
              </a:lnSpc>
              <a:buClr>
                <a:srgbClr val="0073FF"/>
              </a:buClr>
              <a:buFont typeface="Courier New"/>
              <a:buAutoNum type="arabicPlain"/>
              <a:tabLst>
                <a:tab pos="247650" algn="l"/>
              </a:tabLst>
            </a:pPr>
            <a:r>
              <a:rPr sz="75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750" spc="-3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10" dirty="0">
                <a:latin typeface="Courier New"/>
                <a:cs typeface="Courier New"/>
              </a:rPr>
              <a:t>java.sql.SQLException;</a:t>
            </a:r>
            <a:endParaRPr sz="750">
              <a:latin typeface="Courier New"/>
              <a:cs typeface="Courier New"/>
            </a:endParaRPr>
          </a:p>
          <a:p>
            <a:pPr marL="247015" indent="-175895">
              <a:lnSpc>
                <a:spcPts val="890"/>
              </a:lnSpc>
              <a:buClr>
                <a:srgbClr val="0073FF"/>
              </a:buClr>
              <a:buFont typeface="Courier New"/>
              <a:buAutoNum type="arabicPlain"/>
              <a:tabLst>
                <a:tab pos="247650" algn="l"/>
              </a:tabLst>
            </a:pPr>
            <a:r>
              <a:rPr sz="75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750" spc="-3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10" dirty="0">
                <a:latin typeface="Courier New"/>
                <a:cs typeface="Courier New"/>
              </a:rPr>
              <a:t>java.sql.Statement;</a:t>
            </a:r>
            <a:endParaRPr sz="750">
              <a:latin typeface="Courier New"/>
              <a:cs typeface="Courier New"/>
            </a:endParaRPr>
          </a:p>
          <a:p>
            <a:pPr marL="247015" indent="-175895">
              <a:lnSpc>
                <a:spcPts val="890"/>
              </a:lnSpc>
              <a:buClr>
                <a:srgbClr val="0073FF"/>
              </a:buClr>
              <a:buFont typeface="Courier New"/>
              <a:buAutoNum type="arabicPlain"/>
              <a:tabLst>
                <a:tab pos="247650" algn="l"/>
              </a:tabLst>
            </a:pPr>
            <a:r>
              <a:rPr sz="75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750" spc="-3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10" dirty="0">
                <a:latin typeface="Courier New"/>
                <a:cs typeface="Courier New"/>
              </a:rPr>
              <a:t>java.io.IOException;</a:t>
            </a:r>
            <a:endParaRPr sz="750">
              <a:latin typeface="Courier New"/>
              <a:cs typeface="Courier New"/>
            </a:endParaRPr>
          </a:p>
          <a:p>
            <a:pPr marL="247015" indent="-175895">
              <a:lnSpc>
                <a:spcPts val="890"/>
              </a:lnSpc>
              <a:buClr>
                <a:srgbClr val="0073FF"/>
              </a:buClr>
              <a:buFont typeface="Courier New"/>
              <a:buAutoNum type="arabicPlain"/>
              <a:tabLst>
                <a:tab pos="247650" algn="l"/>
              </a:tabLst>
            </a:pPr>
            <a:r>
              <a:rPr sz="75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750" spc="-5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10" dirty="0">
                <a:latin typeface="Courier New"/>
                <a:cs typeface="Courier New"/>
              </a:rPr>
              <a:t>java.io.File;</a:t>
            </a:r>
            <a:endParaRPr sz="750">
              <a:latin typeface="Courier New"/>
              <a:cs typeface="Courier New"/>
            </a:endParaRPr>
          </a:p>
          <a:p>
            <a:pPr marL="247015" indent="-175895">
              <a:lnSpc>
                <a:spcPts val="890"/>
              </a:lnSpc>
              <a:buClr>
                <a:srgbClr val="0073FF"/>
              </a:buClr>
              <a:buFont typeface="Courier New"/>
              <a:buAutoNum type="arabicPlain"/>
              <a:tabLst>
                <a:tab pos="247650" algn="l"/>
              </a:tabLst>
            </a:pPr>
            <a:r>
              <a:rPr sz="75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750" spc="-3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10" dirty="0">
                <a:latin typeface="Courier New"/>
                <a:cs typeface="Courier New"/>
              </a:rPr>
              <a:t>java.util.Scanner;</a:t>
            </a:r>
            <a:endParaRPr sz="750">
              <a:latin typeface="Courier New"/>
              <a:cs typeface="Courier New"/>
            </a:endParaRPr>
          </a:p>
          <a:p>
            <a:pPr marL="71120">
              <a:lnSpc>
                <a:spcPts val="890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4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10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11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12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13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4"/>
              </a:lnSpc>
              <a:spcBef>
                <a:spcPts val="45"/>
              </a:spcBef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14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0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15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0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16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0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17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0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18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0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19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0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20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0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21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0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22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0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23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0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24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0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25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0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26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0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27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0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28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0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29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0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30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0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31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0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32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0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33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0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34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4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35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74521" y="4145443"/>
            <a:ext cx="3314065" cy="696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94"/>
              </a:lnSpc>
            </a:pPr>
            <a:r>
              <a:rPr sz="750" spc="10" dirty="0">
                <a:latin typeface="Courier New"/>
                <a:cs typeface="Courier New"/>
              </a:rPr>
              <a:t>SimpleDataSource.init(args[</a:t>
            </a:r>
            <a:r>
              <a:rPr sz="750" spc="10" dirty="0">
                <a:solidFill>
                  <a:srgbClr val="66FF18"/>
                </a:solidFill>
                <a:latin typeface="Courier New"/>
                <a:cs typeface="Courier New"/>
              </a:rPr>
              <a:t>0</a:t>
            </a:r>
            <a:r>
              <a:rPr sz="750" spc="10" dirty="0">
                <a:latin typeface="Courier New"/>
                <a:cs typeface="Courier New"/>
              </a:rPr>
              <a:t>]);</a:t>
            </a:r>
            <a:endParaRPr sz="750">
              <a:latin typeface="Courier New"/>
              <a:cs typeface="Courier New"/>
            </a:endParaRPr>
          </a:p>
          <a:p>
            <a:pPr marL="188595" marR="5080" indent="-176530">
              <a:lnSpc>
                <a:spcPts val="890"/>
              </a:lnSpc>
              <a:spcBef>
                <a:spcPts val="30"/>
              </a:spcBef>
            </a:pPr>
            <a:r>
              <a:rPr sz="750" spc="10" dirty="0">
                <a:solidFill>
                  <a:srgbClr val="CC0066"/>
                </a:solidFill>
                <a:latin typeface="Courier New"/>
                <a:cs typeface="Courier New"/>
              </a:rPr>
              <a:t>try </a:t>
            </a:r>
            <a:r>
              <a:rPr sz="750" spc="10" dirty="0">
                <a:latin typeface="Courier New"/>
                <a:cs typeface="Courier New"/>
              </a:rPr>
              <a:t>(Connection conn = SimpleDataSource.getConnection();  Scanner in = </a:t>
            </a:r>
            <a:r>
              <a:rPr sz="750" spc="10" dirty="0">
                <a:solidFill>
                  <a:srgbClr val="CC0066"/>
                </a:solidFill>
                <a:latin typeface="Courier New"/>
                <a:cs typeface="Courier New"/>
              </a:rPr>
              <a:t>new</a:t>
            </a:r>
            <a:r>
              <a:rPr sz="750" spc="-2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10" dirty="0">
                <a:latin typeface="Courier New"/>
                <a:cs typeface="Courier New"/>
              </a:rPr>
              <a:t>Scanner(System.in))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55"/>
              </a:lnSpc>
            </a:pPr>
            <a:r>
              <a:rPr sz="750" spc="10" dirty="0">
                <a:latin typeface="Courier New"/>
                <a:cs typeface="Courier New"/>
              </a:rPr>
              <a:t>{</a:t>
            </a:r>
            <a:endParaRPr sz="750">
              <a:latin typeface="Courier New"/>
              <a:cs typeface="Courier New"/>
            </a:endParaRPr>
          </a:p>
          <a:p>
            <a:pPr marL="188595">
              <a:lnSpc>
                <a:spcPts val="890"/>
              </a:lnSpc>
            </a:pPr>
            <a:r>
              <a:rPr sz="750" spc="10" dirty="0">
                <a:latin typeface="Courier New"/>
                <a:cs typeface="Courier New"/>
              </a:rPr>
              <a:t>addInvoice(in,</a:t>
            </a:r>
            <a:r>
              <a:rPr sz="750" spc="-45" dirty="0">
                <a:latin typeface="Courier New"/>
                <a:cs typeface="Courier New"/>
              </a:rPr>
              <a:t> </a:t>
            </a:r>
            <a:r>
              <a:rPr sz="750" spc="10" dirty="0">
                <a:latin typeface="Courier New"/>
                <a:cs typeface="Courier New"/>
              </a:rPr>
              <a:t>conn);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4"/>
              </a:lnSpc>
            </a:pPr>
            <a:r>
              <a:rPr sz="750" spc="10" dirty="0">
                <a:latin typeface="Courier New"/>
                <a:cs typeface="Courier New"/>
              </a:rPr>
              <a:t>}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589750" y="748031"/>
            <a:ext cx="120444" cy="41403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82219" y="748031"/>
            <a:ext cx="127975" cy="5646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4964" y="538333"/>
            <a:ext cx="5502910" cy="60325"/>
          </a:xfrm>
          <a:custGeom>
            <a:avLst/>
            <a:gdLst/>
            <a:ahLst/>
            <a:cxnLst/>
            <a:rect l="l" t="t" r="r" b="b"/>
            <a:pathLst>
              <a:path w="5502910" h="60325">
                <a:moveTo>
                  <a:pt x="0" y="0"/>
                </a:moveTo>
                <a:lnTo>
                  <a:pt x="5502449" y="0"/>
                </a:lnTo>
                <a:lnTo>
                  <a:pt x="5502449" y="60218"/>
                </a:lnTo>
                <a:lnTo>
                  <a:pt x="0" y="60218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10" dirty="0"/>
              <a:t>Check</a:t>
            </a:r>
            <a:r>
              <a:rPr spc="-75" dirty="0"/>
              <a:t> </a:t>
            </a:r>
            <a:r>
              <a:rPr spc="25" dirty="0"/>
              <a:t>24.9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2264" y="707249"/>
            <a:ext cx="5670550" cy="725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Why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do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Courier" charset="0"/>
                <a:cs typeface="Courier" charset="0"/>
              </a:rPr>
              <a:t>InvoiceEntry</a:t>
            </a:r>
            <a:r>
              <a:rPr sz="1100" spc="-355" dirty="0">
                <a:latin typeface="Courier" charset="0"/>
                <a:cs typeface="Courier" charset="0"/>
              </a:rPr>
              <a:t> </a:t>
            </a:r>
            <a:r>
              <a:rPr sz="1100" dirty="0">
                <a:latin typeface="Arial"/>
                <a:cs typeface="Arial"/>
              </a:rPr>
              <a:t>methods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throw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Courier" charset="0"/>
                <a:cs typeface="Courier" charset="0"/>
              </a:rPr>
              <a:t>SQLException</a:t>
            </a:r>
            <a:r>
              <a:rPr sz="1100" spc="-355" dirty="0">
                <a:latin typeface="Courier" charset="0"/>
                <a:cs typeface="Courier" charset="0"/>
              </a:rPr>
              <a:t> </a:t>
            </a:r>
            <a:r>
              <a:rPr sz="1100" dirty="0">
                <a:latin typeface="Arial"/>
                <a:cs typeface="Arial"/>
              </a:rPr>
              <a:t>instead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catching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it?</a:t>
            </a:r>
          </a:p>
          <a:p>
            <a:pPr marL="265430">
              <a:lnSpc>
                <a:spcPct val="100000"/>
              </a:lnSpc>
              <a:spcBef>
                <a:spcPts val="850"/>
              </a:spcBef>
            </a:pPr>
            <a:r>
              <a:rPr sz="1300" b="1" spc="15" dirty="0">
                <a:latin typeface="Arial"/>
                <a:cs typeface="Arial"/>
              </a:rPr>
              <a:t>Answer: </a:t>
            </a:r>
            <a:r>
              <a:rPr sz="1300" spc="10" dirty="0">
                <a:latin typeface="Arial"/>
                <a:cs typeface="Arial"/>
              </a:rPr>
              <a:t>In this program, error reporting is the responsibility of the</a:t>
            </a:r>
            <a:r>
              <a:rPr sz="1300" spc="-40" dirty="0">
                <a:latin typeface="Arial"/>
                <a:cs typeface="Arial"/>
              </a:rPr>
              <a:t> </a:t>
            </a:r>
            <a:r>
              <a:rPr sz="1300" spc="15" dirty="0">
                <a:latin typeface="Courier" charset="0"/>
                <a:cs typeface="Courier" charset="0"/>
              </a:rPr>
              <a:t>main</a:t>
            </a:r>
            <a:endParaRPr sz="1300" dirty="0">
              <a:latin typeface="Courier" charset="0"/>
              <a:cs typeface="Courier" charset="0"/>
            </a:endParaRPr>
          </a:p>
          <a:p>
            <a:pPr marL="265430">
              <a:lnSpc>
                <a:spcPct val="100000"/>
              </a:lnSpc>
              <a:spcBef>
                <a:spcPts val="275"/>
              </a:spcBef>
            </a:pPr>
            <a:r>
              <a:rPr sz="1300" spc="10" dirty="0">
                <a:latin typeface="Arial"/>
                <a:cs typeface="Arial"/>
              </a:rPr>
              <a:t>method.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4964" y="537363"/>
            <a:ext cx="5502910" cy="60325"/>
          </a:xfrm>
          <a:custGeom>
            <a:avLst/>
            <a:gdLst/>
            <a:ahLst/>
            <a:cxnLst/>
            <a:rect l="l" t="t" r="r" b="b"/>
            <a:pathLst>
              <a:path w="5502910" h="60325">
                <a:moveTo>
                  <a:pt x="0" y="0"/>
                </a:moveTo>
                <a:lnTo>
                  <a:pt x="5502449" y="0"/>
                </a:lnTo>
                <a:lnTo>
                  <a:pt x="5502449" y="60218"/>
                </a:lnTo>
                <a:lnTo>
                  <a:pt x="0" y="60218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10" dirty="0"/>
              <a:t>Check</a:t>
            </a:r>
            <a:r>
              <a:rPr spc="-70" dirty="0"/>
              <a:t> </a:t>
            </a:r>
            <a:r>
              <a:rPr spc="40" dirty="0"/>
              <a:t>24.10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2264" y="706278"/>
            <a:ext cx="5433060" cy="718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How could one simplify the first query of the </a:t>
            </a:r>
            <a:r>
              <a:rPr sz="1100" dirty="0">
                <a:latin typeface="Courier" charset="0"/>
                <a:cs typeface="Courier" charset="0"/>
              </a:rPr>
              <a:t>showInvoice</a:t>
            </a:r>
            <a:r>
              <a:rPr sz="1100" spc="-295" dirty="0">
                <a:latin typeface="Courier" charset="0"/>
                <a:cs typeface="Courier" charset="0"/>
              </a:rPr>
              <a:t> </a:t>
            </a:r>
            <a:r>
              <a:rPr sz="1100" dirty="0">
                <a:latin typeface="Arial"/>
                <a:cs typeface="Arial"/>
              </a:rPr>
              <a:t>method?</a:t>
            </a:r>
          </a:p>
          <a:p>
            <a:pPr marL="265430" marR="5080">
              <a:lnSpc>
                <a:spcPct val="117800"/>
              </a:lnSpc>
              <a:spcBef>
                <a:spcPts val="509"/>
              </a:spcBef>
            </a:pPr>
            <a:r>
              <a:rPr sz="1300" b="1" spc="15" dirty="0">
                <a:latin typeface="Arial"/>
                <a:cs typeface="Arial"/>
              </a:rPr>
              <a:t>Answer: </a:t>
            </a:r>
            <a:r>
              <a:rPr sz="1300" spc="15" dirty="0">
                <a:latin typeface="Arial"/>
                <a:cs typeface="Arial"/>
              </a:rPr>
              <a:t>By </a:t>
            </a:r>
            <a:r>
              <a:rPr sz="1300" spc="10" dirty="0">
                <a:latin typeface="Arial"/>
                <a:cs typeface="Arial"/>
              </a:rPr>
              <a:t>passing the customer </a:t>
            </a:r>
            <a:r>
              <a:rPr sz="1300" spc="15" dirty="0">
                <a:latin typeface="Arial"/>
                <a:cs typeface="Arial"/>
              </a:rPr>
              <a:t>number </a:t>
            </a:r>
            <a:r>
              <a:rPr sz="1300" spc="10" dirty="0">
                <a:latin typeface="Arial"/>
                <a:cs typeface="Arial"/>
              </a:rPr>
              <a:t>as </a:t>
            </a:r>
            <a:r>
              <a:rPr sz="1300" spc="15" dirty="0">
                <a:latin typeface="Arial"/>
                <a:cs typeface="Arial"/>
              </a:rPr>
              <a:t>an </a:t>
            </a:r>
            <a:r>
              <a:rPr sz="1300" spc="10" dirty="0">
                <a:latin typeface="Arial"/>
                <a:cs typeface="Arial"/>
              </a:rPr>
              <a:t>argument. </a:t>
            </a:r>
            <a:r>
              <a:rPr sz="1300" spc="15" dirty="0">
                <a:latin typeface="Arial"/>
                <a:cs typeface="Arial"/>
              </a:rPr>
              <a:t>Then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the  query would only involve the customer</a:t>
            </a:r>
            <a:r>
              <a:rPr sz="1300" spc="-5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table.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4964" y="536393"/>
            <a:ext cx="5502910" cy="60325"/>
          </a:xfrm>
          <a:custGeom>
            <a:avLst/>
            <a:gdLst/>
            <a:ahLst/>
            <a:cxnLst/>
            <a:rect l="l" t="t" r="r" b="b"/>
            <a:pathLst>
              <a:path w="5502910" h="60325">
                <a:moveTo>
                  <a:pt x="0" y="0"/>
                </a:moveTo>
                <a:lnTo>
                  <a:pt x="5502449" y="0"/>
                </a:lnTo>
                <a:lnTo>
                  <a:pt x="5502449" y="60218"/>
                </a:lnTo>
                <a:lnTo>
                  <a:pt x="0" y="60218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10" dirty="0"/>
              <a:t>Check</a:t>
            </a:r>
            <a:r>
              <a:rPr spc="-70" dirty="0"/>
              <a:t> </a:t>
            </a:r>
            <a:r>
              <a:rPr spc="40" dirty="0"/>
              <a:t>24.11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2264" y="705401"/>
            <a:ext cx="5849620" cy="1116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300"/>
              </a:lnSpc>
            </a:pPr>
            <a:r>
              <a:rPr sz="1100" dirty="0">
                <a:latin typeface="Arial"/>
                <a:cs typeface="Arial"/>
              </a:rPr>
              <a:t>This program assumes that the customer does not pay at the time of order entry. How can the  program be modified to handle payment?</a:t>
            </a:r>
          </a:p>
          <a:p>
            <a:pPr marL="265430" marR="26670">
              <a:lnSpc>
                <a:spcPct val="119700"/>
              </a:lnSpc>
              <a:spcBef>
                <a:spcPts val="445"/>
              </a:spcBef>
            </a:pPr>
            <a:r>
              <a:rPr sz="1300" b="1" spc="15" dirty="0">
                <a:latin typeface="Arial"/>
                <a:cs typeface="Arial"/>
              </a:rPr>
              <a:t>Answer: </a:t>
            </a:r>
            <a:r>
              <a:rPr sz="1300" spc="15" dirty="0">
                <a:latin typeface="Arial"/>
                <a:cs typeface="Arial"/>
              </a:rPr>
              <a:t>The most </a:t>
            </a:r>
            <a:r>
              <a:rPr sz="1300" spc="10" dirty="0">
                <a:latin typeface="Arial"/>
                <a:cs typeface="Arial"/>
              </a:rPr>
              <a:t>convenient approach is to ask the user about the  </a:t>
            </a:r>
            <a:r>
              <a:rPr sz="1300" spc="15" dirty="0">
                <a:latin typeface="Arial"/>
                <a:cs typeface="Arial"/>
              </a:rPr>
              <a:t>payment </a:t>
            </a:r>
            <a:r>
              <a:rPr sz="1300" spc="10" dirty="0">
                <a:latin typeface="Arial"/>
                <a:cs typeface="Arial"/>
              </a:rPr>
              <a:t>before entering the items. </a:t>
            </a:r>
            <a:r>
              <a:rPr sz="1300" spc="15" dirty="0">
                <a:latin typeface="Arial"/>
                <a:cs typeface="Arial"/>
              </a:rPr>
              <a:t>Then </a:t>
            </a:r>
            <a:r>
              <a:rPr sz="1300" spc="10" dirty="0">
                <a:latin typeface="Arial"/>
                <a:cs typeface="Arial"/>
              </a:rPr>
              <a:t>the </a:t>
            </a:r>
            <a:r>
              <a:rPr sz="1300" spc="15" dirty="0">
                <a:latin typeface="Arial"/>
                <a:cs typeface="Arial"/>
              </a:rPr>
              <a:t>payment </a:t>
            </a:r>
            <a:r>
              <a:rPr sz="1300" spc="10" dirty="0">
                <a:latin typeface="Arial"/>
                <a:cs typeface="Arial"/>
              </a:rPr>
              <a:t>can </a:t>
            </a:r>
            <a:r>
              <a:rPr sz="1300" spc="15" dirty="0">
                <a:latin typeface="Arial"/>
                <a:cs typeface="Arial"/>
              </a:rPr>
              <a:t>be added </a:t>
            </a:r>
            <a:r>
              <a:rPr sz="1300" spc="10" dirty="0">
                <a:latin typeface="Arial"/>
                <a:cs typeface="Arial"/>
              </a:rPr>
              <a:t>to</a:t>
            </a:r>
            <a:r>
              <a:rPr sz="1300" spc="-75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the  statement in the </a:t>
            </a:r>
            <a:r>
              <a:rPr sz="1300" spc="15" dirty="0">
                <a:latin typeface="Courier" charset="0"/>
                <a:cs typeface="Courier" charset="0"/>
              </a:rPr>
              <a:t>addInvoice</a:t>
            </a:r>
            <a:r>
              <a:rPr sz="1300" spc="-450" dirty="0">
                <a:latin typeface="Courier" charset="0"/>
                <a:cs typeface="Courier" charset="0"/>
              </a:rPr>
              <a:t> </a:t>
            </a:r>
            <a:r>
              <a:rPr sz="1300" spc="10" dirty="0">
                <a:latin typeface="Arial"/>
                <a:cs typeface="Arial"/>
              </a:rPr>
              <a:t>method.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4964" y="535422"/>
            <a:ext cx="5502910" cy="60325"/>
          </a:xfrm>
          <a:custGeom>
            <a:avLst/>
            <a:gdLst/>
            <a:ahLst/>
            <a:cxnLst/>
            <a:rect l="l" t="t" r="r" b="b"/>
            <a:pathLst>
              <a:path w="5502910" h="60325">
                <a:moveTo>
                  <a:pt x="0" y="0"/>
                </a:moveTo>
                <a:lnTo>
                  <a:pt x="5502449" y="0"/>
                </a:lnTo>
                <a:lnTo>
                  <a:pt x="5502449" y="60218"/>
                </a:lnTo>
                <a:lnTo>
                  <a:pt x="0" y="60218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10" dirty="0"/>
              <a:t>Check</a:t>
            </a:r>
            <a:r>
              <a:rPr spc="-70" dirty="0"/>
              <a:t> </a:t>
            </a:r>
            <a:r>
              <a:rPr spc="40" dirty="0"/>
              <a:t>24.12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2264" y="696810"/>
            <a:ext cx="5751830" cy="718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This program does not display the amount due. How could we display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it?</a:t>
            </a:r>
          </a:p>
          <a:p>
            <a:pPr marL="265430" marR="5080">
              <a:lnSpc>
                <a:spcPct val="117800"/>
              </a:lnSpc>
              <a:spcBef>
                <a:spcPts val="509"/>
              </a:spcBef>
            </a:pPr>
            <a:r>
              <a:rPr sz="1300" b="1" spc="15" dirty="0">
                <a:latin typeface="Arial"/>
                <a:cs typeface="Arial"/>
              </a:rPr>
              <a:t>Answer: </a:t>
            </a:r>
            <a:r>
              <a:rPr sz="1300" spc="20" dirty="0">
                <a:latin typeface="Arial"/>
                <a:cs typeface="Arial"/>
              </a:rPr>
              <a:t>We </a:t>
            </a:r>
            <a:r>
              <a:rPr sz="1300" spc="10" dirty="0">
                <a:latin typeface="Arial"/>
                <a:cs typeface="Arial"/>
              </a:rPr>
              <a:t>can either </a:t>
            </a:r>
            <a:r>
              <a:rPr sz="1300" spc="15" dirty="0">
                <a:latin typeface="Arial"/>
                <a:cs typeface="Arial"/>
              </a:rPr>
              <a:t>compute </a:t>
            </a:r>
            <a:r>
              <a:rPr sz="1300" spc="5" dirty="0">
                <a:latin typeface="Arial"/>
                <a:cs typeface="Arial"/>
              </a:rPr>
              <a:t>it </a:t>
            </a:r>
            <a:r>
              <a:rPr sz="1300" spc="10" dirty="0">
                <a:latin typeface="Arial"/>
                <a:cs typeface="Arial"/>
              </a:rPr>
              <a:t>in the loop that displays the line</a:t>
            </a:r>
            <a:r>
              <a:rPr sz="1300" spc="-65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items,  or </a:t>
            </a:r>
            <a:r>
              <a:rPr sz="1300" spc="15" dirty="0">
                <a:latin typeface="Arial"/>
                <a:cs typeface="Arial"/>
              </a:rPr>
              <a:t>we </a:t>
            </a:r>
            <a:r>
              <a:rPr sz="1300" spc="10" dirty="0">
                <a:latin typeface="Arial"/>
                <a:cs typeface="Arial"/>
              </a:rPr>
              <a:t>can issue </a:t>
            </a:r>
            <a:r>
              <a:rPr sz="1300" spc="15" dirty="0">
                <a:latin typeface="Arial"/>
                <a:cs typeface="Arial"/>
              </a:rPr>
              <a:t>a</a:t>
            </a:r>
            <a:r>
              <a:rPr sz="1300" spc="-65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query.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4656" y="1476334"/>
            <a:ext cx="5487670" cy="679032"/>
          </a:xfrm>
          <a:prstGeom prst="rect">
            <a:avLst/>
          </a:prstGeom>
          <a:ln w="7527">
            <a:solidFill>
              <a:srgbClr val="CCCCCC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229870" marR="2681605" indent="-182880">
              <a:lnSpc>
                <a:spcPts val="950"/>
              </a:lnSpc>
              <a:spcBef>
                <a:spcPts val="395"/>
              </a:spcBef>
            </a:pPr>
            <a:r>
              <a:rPr sz="800" spc="-5" dirty="0">
                <a:latin typeface="Courier" charset="0"/>
                <a:cs typeface="Courier" charset="0"/>
              </a:rPr>
              <a:t>SELECT SUM(Product.Price * LineItem.Quantity)  FROM Product,</a:t>
            </a:r>
            <a:r>
              <a:rPr sz="800" spc="-50" dirty="0">
                <a:latin typeface="Courier" charset="0"/>
                <a:cs typeface="Courier" charset="0"/>
              </a:rPr>
              <a:t> </a:t>
            </a:r>
            <a:r>
              <a:rPr sz="800" spc="-5" dirty="0">
                <a:latin typeface="Courier" charset="0"/>
                <a:cs typeface="Courier" charset="0"/>
              </a:rPr>
              <a:t>LineItem</a:t>
            </a:r>
            <a:endParaRPr sz="800" dirty="0">
              <a:latin typeface="Courier" charset="0"/>
              <a:cs typeface="Courier" charset="0"/>
            </a:endParaRPr>
          </a:p>
          <a:p>
            <a:pPr marL="229870">
              <a:lnSpc>
                <a:spcPts val="910"/>
              </a:lnSpc>
            </a:pPr>
            <a:r>
              <a:rPr sz="800" spc="-5" dirty="0">
                <a:latin typeface="Courier" charset="0"/>
                <a:cs typeface="Courier" charset="0"/>
              </a:rPr>
              <a:t>WHERE</a:t>
            </a:r>
            <a:r>
              <a:rPr sz="800" spc="-35" dirty="0">
                <a:latin typeface="Courier" charset="0"/>
                <a:cs typeface="Courier" charset="0"/>
              </a:rPr>
              <a:t> </a:t>
            </a:r>
            <a:r>
              <a:rPr sz="800" spc="-5" dirty="0">
                <a:latin typeface="Courier" charset="0"/>
                <a:cs typeface="Courier" charset="0"/>
              </a:rPr>
              <a:t>Product.Product_Code</a:t>
            </a:r>
            <a:endParaRPr sz="800" dirty="0">
              <a:latin typeface="Courier" charset="0"/>
              <a:cs typeface="Courier" charset="0"/>
            </a:endParaRPr>
          </a:p>
          <a:p>
            <a:pPr marR="3243580" algn="ctr">
              <a:lnSpc>
                <a:spcPts val="950"/>
              </a:lnSpc>
            </a:pPr>
            <a:r>
              <a:rPr sz="800" spc="-5" dirty="0">
                <a:latin typeface="Courier" charset="0"/>
                <a:cs typeface="Courier" charset="0"/>
              </a:rPr>
              <a:t>=</a:t>
            </a:r>
            <a:r>
              <a:rPr sz="800" spc="-45" dirty="0">
                <a:latin typeface="Courier" charset="0"/>
                <a:cs typeface="Courier" charset="0"/>
              </a:rPr>
              <a:t> </a:t>
            </a:r>
            <a:r>
              <a:rPr sz="800" spc="-5" dirty="0">
                <a:latin typeface="Courier" charset="0"/>
                <a:cs typeface="Courier" charset="0"/>
              </a:rPr>
              <a:t>LineItem.Product_Code</a:t>
            </a:r>
            <a:endParaRPr sz="800" dirty="0">
              <a:latin typeface="Courier" charset="0"/>
              <a:cs typeface="Courier" charset="0"/>
            </a:endParaRPr>
          </a:p>
          <a:p>
            <a:pPr marL="229870">
              <a:lnSpc>
                <a:spcPts val="955"/>
              </a:lnSpc>
            </a:pPr>
            <a:r>
              <a:rPr sz="800" spc="-5" dirty="0">
                <a:latin typeface="Courier" charset="0"/>
                <a:cs typeface="Courier" charset="0"/>
              </a:rPr>
              <a:t>AND LineItem.Invoice_Number =</a:t>
            </a:r>
            <a:r>
              <a:rPr sz="800" spc="-25" dirty="0">
                <a:latin typeface="Courier" charset="0"/>
                <a:cs typeface="Courier" charset="0"/>
              </a:rPr>
              <a:t> </a:t>
            </a:r>
            <a:r>
              <a:rPr sz="800" spc="-5" dirty="0">
                <a:latin typeface="Courier" charset="0"/>
                <a:cs typeface="Courier" charset="0"/>
              </a:rPr>
              <a:t>?</a:t>
            </a:r>
            <a:endParaRPr sz="8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4964" y="570695"/>
            <a:ext cx="5502910" cy="60325"/>
          </a:xfrm>
          <a:custGeom>
            <a:avLst/>
            <a:gdLst/>
            <a:ahLst/>
            <a:cxnLst/>
            <a:rect l="l" t="t" r="r" b="b"/>
            <a:pathLst>
              <a:path w="5502910" h="60325">
                <a:moveTo>
                  <a:pt x="0" y="0"/>
                </a:moveTo>
                <a:lnTo>
                  <a:pt x="5502449" y="0"/>
                </a:lnTo>
                <a:lnTo>
                  <a:pt x="5502449" y="60218"/>
                </a:lnTo>
                <a:lnTo>
                  <a:pt x="0" y="60218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30" dirty="0"/>
              <a:t>More</a:t>
            </a:r>
            <a:r>
              <a:rPr spc="-50" dirty="0"/>
              <a:t> </a:t>
            </a:r>
            <a:r>
              <a:rPr spc="130" dirty="0"/>
              <a:t>SQL</a:t>
            </a:r>
          </a:p>
        </p:txBody>
      </p:sp>
      <p:sp>
        <p:nvSpPr>
          <p:cNvPr id="4" name="object 4"/>
          <p:cNvSpPr/>
          <p:nvPr/>
        </p:nvSpPr>
        <p:spPr>
          <a:xfrm>
            <a:off x="710346" y="875550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0346" y="1146532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0346" y="1425042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45134" y="686469"/>
            <a:ext cx="4860290" cy="8394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6800"/>
              </a:lnSpc>
            </a:pPr>
            <a:r>
              <a:rPr sz="1300" spc="15" dirty="0">
                <a:latin typeface="Arial"/>
                <a:cs typeface="Arial"/>
              </a:rPr>
              <a:t>SQL </a:t>
            </a:r>
            <a:r>
              <a:rPr sz="1300" spc="10" dirty="0">
                <a:latin typeface="Arial"/>
                <a:cs typeface="Arial"/>
              </a:rPr>
              <a:t>uses single quotes </a:t>
            </a:r>
            <a:r>
              <a:rPr sz="1300" spc="5" dirty="0">
                <a:latin typeface="Arial"/>
                <a:cs typeface="Arial"/>
              </a:rPr>
              <a:t>(</a:t>
            </a:r>
            <a:r>
              <a:rPr sz="1300" spc="5" dirty="0">
                <a:latin typeface="Courier" charset="0"/>
                <a:cs typeface="Courier" charset="0"/>
              </a:rPr>
              <a:t>'</a:t>
            </a:r>
            <a:r>
              <a:rPr sz="1300" spc="5" dirty="0">
                <a:latin typeface="Arial"/>
                <a:cs typeface="Arial"/>
              </a:rPr>
              <a:t>), </a:t>
            </a:r>
            <a:r>
              <a:rPr sz="1300" spc="10" dirty="0">
                <a:latin typeface="Arial"/>
                <a:cs typeface="Arial"/>
              </a:rPr>
              <a:t>not double quotes, to delimit strings.  </a:t>
            </a:r>
            <a:r>
              <a:rPr sz="1300" spc="15" dirty="0">
                <a:latin typeface="Arial"/>
                <a:cs typeface="Arial"/>
              </a:rPr>
              <a:t>What </a:t>
            </a:r>
            <a:r>
              <a:rPr sz="1300" spc="5" dirty="0">
                <a:latin typeface="Arial"/>
                <a:cs typeface="Arial"/>
              </a:rPr>
              <a:t>if </a:t>
            </a:r>
            <a:r>
              <a:rPr sz="1300" spc="10" dirty="0">
                <a:latin typeface="Arial"/>
                <a:cs typeface="Arial"/>
              </a:rPr>
              <a:t>you </a:t>
            </a:r>
            <a:r>
              <a:rPr sz="1300" spc="15" dirty="0">
                <a:latin typeface="Arial"/>
                <a:cs typeface="Arial"/>
              </a:rPr>
              <a:t>have a </a:t>
            </a:r>
            <a:r>
              <a:rPr sz="1300" spc="10" dirty="0">
                <a:latin typeface="Arial"/>
                <a:cs typeface="Arial"/>
              </a:rPr>
              <a:t>string that contains </a:t>
            </a:r>
            <a:r>
              <a:rPr sz="1300" spc="15" dirty="0">
                <a:latin typeface="Arial"/>
                <a:cs typeface="Arial"/>
              </a:rPr>
              <a:t>a </a:t>
            </a:r>
            <a:r>
              <a:rPr sz="1300" spc="10" dirty="0">
                <a:latin typeface="Arial"/>
                <a:cs typeface="Arial"/>
              </a:rPr>
              <a:t>single</a:t>
            </a:r>
            <a:r>
              <a:rPr sz="1300" spc="-60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quote?</a:t>
            </a:r>
            <a:endParaRPr sz="1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300" spc="10" dirty="0">
                <a:latin typeface="Arial"/>
                <a:cs typeface="Arial"/>
              </a:rPr>
              <a:t>Write the single quote</a:t>
            </a:r>
            <a:r>
              <a:rPr sz="1300" spc="-50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twice: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2510" y="1583115"/>
            <a:ext cx="5389880" cy="172483"/>
          </a:xfrm>
          <a:prstGeom prst="rect">
            <a:avLst/>
          </a:prstGeom>
          <a:ln w="7527">
            <a:solidFill>
              <a:srgbClr val="CCCCCC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385"/>
              </a:spcBef>
            </a:pPr>
            <a:r>
              <a:rPr sz="800" spc="-5" dirty="0">
                <a:latin typeface="Courier" charset="0"/>
                <a:cs typeface="Courier" charset="0"/>
              </a:rPr>
              <a:t>'Sam''s Small</a:t>
            </a:r>
            <a:r>
              <a:rPr sz="800" spc="-40" dirty="0">
                <a:latin typeface="Courier" charset="0"/>
                <a:cs typeface="Courier" charset="0"/>
              </a:rPr>
              <a:t> </a:t>
            </a:r>
            <a:r>
              <a:rPr sz="800" spc="-5" dirty="0">
                <a:latin typeface="Courier" charset="0"/>
                <a:cs typeface="Courier" charset="0"/>
              </a:rPr>
              <a:t>Appliances'</a:t>
            </a:r>
            <a:endParaRPr sz="800" dirty="0">
              <a:latin typeface="Courier" charset="0"/>
              <a:cs typeface="Courier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10346" y="2004643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691" y="0"/>
                </a:lnTo>
              </a:path>
            </a:pathLst>
          </a:custGeom>
          <a:ln w="5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45134" y="1888470"/>
            <a:ext cx="459359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5" dirty="0">
                <a:latin typeface="Arial"/>
                <a:cs typeface="Arial"/>
              </a:rPr>
              <a:t>To remove an </a:t>
            </a:r>
            <a:r>
              <a:rPr sz="1300" spc="10" dirty="0">
                <a:latin typeface="Arial"/>
                <a:cs typeface="Arial"/>
              </a:rPr>
              <a:t>existing table use the </a:t>
            </a:r>
            <a:r>
              <a:rPr sz="1300" spc="15" dirty="0">
                <a:latin typeface="Courier" charset="0"/>
                <a:cs typeface="Courier" charset="0"/>
              </a:rPr>
              <a:t>DROP TABLE</a:t>
            </a:r>
            <a:r>
              <a:rPr sz="1300" spc="-495" dirty="0">
                <a:latin typeface="Courier" charset="0"/>
                <a:cs typeface="Courier" charset="0"/>
              </a:rPr>
              <a:t> </a:t>
            </a:r>
            <a:r>
              <a:rPr sz="1300" spc="15" dirty="0">
                <a:latin typeface="Arial"/>
                <a:cs typeface="Arial"/>
              </a:rPr>
              <a:t>command: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62510" y="2162717"/>
            <a:ext cx="5389880" cy="172483"/>
          </a:xfrm>
          <a:prstGeom prst="rect">
            <a:avLst/>
          </a:prstGeom>
          <a:ln w="7527">
            <a:solidFill>
              <a:srgbClr val="CCCCCC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385"/>
              </a:spcBef>
            </a:pPr>
            <a:r>
              <a:rPr sz="800" spc="-5" dirty="0">
                <a:latin typeface="Courier" charset="0"/>
                <a:cs typeface="Courier" charset="0"/>
              </a:rPr>
              <a:t>DROP TABLE</a:t>
            </a:r>
            <a:r>
              <a:rPr sz="800" spc="-70" dirty="0">
                <a:latin typeface="Courier" charset="0"/>
                <a:cs typeface="Courier" charset="0"/>
              </a:rPr>
              <a:t> </a:t>
            </a:r>
            <a:r>
              <a:rPr sz="800" spc="-5" dirty="0">
                <a:latin typeface="Courier" charset="0"/>
                <a:cs typeface="Courier" charset="0"/>
              </a:rPr>
              <a:t>Test</a:t>
            </a:r>
            <a:endParaRPr sz="8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5381</Words>
  <Application>Microsoft Office PowerPoint</Application>
  <PresentationFormat>Custom</PresentationFormat>
  <Paragraphs>805</Paragraphs>
  <Slides>85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86" baseType="lpstr">
      <vt:lpstr>Office Theme</vt:lpstr>
      <vt:lpstr>Chapter 24 – Relational Databases</vt:lpstr>
      <vt:lpstr>Chapter Goals</vt:lpstr>
      <vt:lpstr>Organizing Database Information</vt:lpstr>
      <vt:lpstr>Product Table</vt:lpstr>
      <vt:lpstr>Slide 5</vt:lpstr>
      <vt:lpstr>SQL Types</vt:lpstr>
      <vt:lpstr>SQL Command to Create a Table</vt:lpstr>
      <vt:lpstr>SQL Command to Insert a Row</vt:lpstr>
      <vt:lpstr>More SQL</vt:lpstr>
      <vt:lpstr>Customer Table</vt:lpstr>
      <vt:lpstr>Invoice Table</vt:lpstr>
      <vt:lpstr>Invoice Table</vt:lpstr>
      <vt:lpstr>Linking Tables</vt:lpstr>
      <vt:lpstr>Linking Tables</vt:lpstr>
      <vt:lpstr>Primary and Foreign Keys</vt:lpstr>
      <vt:lpstr>Implementing Multi-Valued Relationships</vt:lpstr>
      <vt:lpstr>Implementing Multi-Valued Relationships</vt:lpstr>
      <vt:lpstr>Sample Database</vt:lpstr>
      <vt:lpstr>Self Check 24.1</vt:lpstr>
      <vt:lpstr>Self Check 24.2</vt:lpstr>
      <vt:lpstr>Queries</vt:lpstr>
      <vt:lpstr>Sample Database</vt:lpstr>
      <vt:lpstr>Simple Queries</vt:lpstr>
      <vt:lpstr>Interactive SQL Tool</vt:lpstr>
      <vt:lpstr>Selecting Columns</vt:lpstr>
      <vt:lpstr>Selecting Subsets</vt:lpstr>
      <vt:lpstr>Selecting Subsets</vt:lpstr>
      <vt:lpstr>Selecting Subsets</vt:lpstr>
      <vt:lpstr>Calculations</vt:lpstr>
      <vt:lpstr>Joins</vt:lpstr>
      <vt:lpstr>Joins</vt:lpstr>
      <vt:lpstr>Joins</vt:lpstr>
      <vt:lpstr>Updating and Deleting Data</vt:lpstr>
      <vt:lpstr>Updating and Deleting Data</vt:lpstr>
      <vt:lpstr>Common Error: Joining Tables Without  Specifying a Link Condition</vt:lpstr>
      <vt:lpstr>Common Error: Joining Tables Without  Specifying a Link Condition</vt:lpstr>
      <vt:lpstr>Self Check 24.3</vt:lpstr>
      <vt:lpstr>Self Check 24.4</vt:lpstr>
      <vt:lpstr>Installing a Database</vt:lpstr>
      <vt:lpstr>JDBC</vt:lpstr>
      <vt:lpstr>Apache Derby</vt:lpstr>
      <vt:lpstr>Installing a Database</vt:lpstr>
      <vt:lpstr>Testing a JDBC Driver</vt:lpstr>
      <vt:lpstr>Testing a JDBC Driver</vt:lpstr>
      <vt:lpstr>Testing a JDBC Driver</vt:lpstr>
      <vt:lpstr>section_3/TestDB.java</vt:lpstr>
      <vt:lpstr>section_3/SimpleDataSource.java</vt:lpstr>
      <vt:lpstr>section_3/database.properties (for Apache  Derby)</vt:lpstr>
      <vt:lpstr>Self Check 24.5</vt:lpstr>
      <vt:lpstr>Self Check 24.6</vt:lpstr>
      <vt:lpstr>Database Programming in Java</vt:lpstr>
      <vt:lpstr>Connecting to the Database</vt:lpstr>
      <vt:lpstr>Connecting to the Database</vt:lpstr>
      <vt:lpstr>Executing SQL Statements</vt:lpstr>
      <vt:lpstr>Executing SQL Statements</vt:lpstr>
      <vt:lpstr>Executing SQL Statements</vt:lpstr>
      <vt:lpstr>Executing SQL Statements</vt:lpstr>
      <vt:lpstr>Executing SQL Statements</vt:lpstr>
      <vt:lpstr>Analyzing Query Results</vt:lpstr>
      <vt:lpstr>Analyzing Query Results</vt:lpstr>
      <vt:lpstr>Analyzing Query Results</vt:lpstr>
      <vt:lpstr>Result Set Meta Data</vt:lpstr>
      <vt:lpstr>Result Set Meta Data</vt:lpstr>
      <vt:lpstr>Result Set Meta Data</vt:lpstr>
      <vt:lpstr>Product.sql</vt:lpstr>
      <vt:lpstr>section_4/ExecSQL.java</vt:lpstr>
      <vt:lpstr>Common Error: Constructing Queries from  Arbitrary Strings</vt:lpstr>
      <vt:lpstr>Self Check 24.7</vt:lpstr>
      <vt:lpstr>Self Check 24.8</vt:lpstr>
      <vt:lpstr>Application: Entering an Invoice</vt:lpstr>
      <vt:lpstr>Create Tables</vt:lpstr>
      <vt:lpstr>Get Connection</vt:lpstr>
      <vt:lpstr>newCustomer Method</vt:lpstr>
      <vt:lpstr>Query For ID</vt:lpstr>
      <vt:lpstr>Add a Row to Invoice Table</vt:lpstr>
      <vt:lpstr>Check Product Code</vt:lpstr>
      <vt:lpstr>List Product Codes</vt:lpstr>
      <vt:lpstr>Product Codes and Quantities</vt:lpstr>
      <vt:lpstr>showInvoice Method</vt:lpstr>
      <vt:lpstr>showInvoice Method</vt:lpstr>
      <vt:lpstr>section_5/InvoiceEntry.java</vt:lpstr>
      <vt:lpstr>Self Check 24.9</vt:lpstr>
      <vt:lpstr>Self Check 24.10</vt:lpstr>
      <vt:lpstr>Self Check 24.11</vt:lpstr>
      <vt:lpstr>Self Check 24.12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24 – Relational Databases</dc:title>
  <dc:creator>GDonini</dc:creator>
  <cp:lastModifiedBy>GD</cp:lastModifiedBy>
  <cp:revision>6</cp:revision>
  <dcterms:created xsi:type="dcterms:W3CDTF">2016-01-18T23:28:19Z</dcterms:created>
  <dcterms:modified xsi:type="dcterms:W3CDTF">2016-01-23T05:41:26Z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2016-01-18T00:00:00Z</vt:filetime>
  </property>
  <property fmtid="{D5CDD505-2E9C-101B-9397-08002B2CF9AE}" pid="3" name="Creator">
    <vt:lpwstr>Chromium</vt:lpwstr>
  </property>
  <property fmtid="{D5CDD505-2E9C-101B-9397-08002B2CF9AE}" pid="4" name="LastSaved">
    <vt:filetime>2016-01-18T00:00:00Z</vt:filetime>
  </property>
</Properties>
</file>