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4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325" r:id="rId66"/>
    <p:sldId id="326" r:id="rId67"/>
    <p:sldId id="327" r:id="rId68"/>
    <p:sldId id="328" r:id="rId69"/>
    <p:sldId id="329" r:id="rId70"/>
    <p:sldId id="330" r:id="rId71"/>
    <p:sldId id="331" r:id="rId72"/>
  </p:sldIdLst>
  <p:sldSz cx="7315200" cy="5486400" type="B5JIS"/>
  <p:notesSz cx="7315200" cy="548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712"/>
  </p:normalViewPr>
  <p:slideViewPr>
    <p:cSldViewPr>
      <p:cViewPr varScale="1">
        <p:scale>
          <a:sx n="124" d="100"/>
          <a:sy n="124" d="100"/>
        </p:scale>
        <p:origin x="-234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48640" y="1700784"/>
            <a:ext cx="6217920" cy="1152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97280" y="3072384"/>
            <a:ext cx="5120640" cy="137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65760" y="1261872"/>
            <a:ext cx="3182112" cy="3621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767328" y="1261872"/>
            <a:ext cx="3182112" cy="3621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27761" y="574840"/>
            <a:ext cx="5420995" cy="64135"/>
          </a:xfrm>
          <a:custGeom>
            <a:avLst/>
            <a:gdLst/>
            <a:ahLst/>
            <a:cxnLst/>
            <a:rect l="l" t="t" r="r" b="b"/>
            <a:pathLst>
              <a:path w="5420995" h="64134">
                <a:moveTo>
                  <a:pt x="0" y="0"/>
                </a:moveTo>
                <a:lnTo>
                  <a:pt x="5420606" y="0"/>
                </a:lnTo>
                <a:lnTo>
                  <a:pt x="5420606" y="63865"/>
                </a:lnTo>
                <a:lnTo>
                  <a:pt x="0" y="63865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5061" y="242282"/>
            <a:ext cx="6085077" cy="2908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83247" y="2211854"/>
            <a:ext cx="5548704" cy="13519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87168" y="5102352"/>
            <a:ext cx="2340864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65760" y="5102352"/>
            <a:ext cx="1682496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266944" y="5102352"/>
            <a:ext cx="1682496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 spd="slow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horstmann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file:///\\localhost\Users\Mili\Downloads\BJ6_LectureSlides\ch25\code\section_2\ItemListParser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file:///\\localhost\Users\Mili\Downloads\BJ6_LectureSlides\ch25\code\section_2\ItemListParserDemo.java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file:///\\localhost\Users\Mili\Downloads\BJ6_LectureSlides\ch25\code\section_3\ItemListBuilder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file:///\\localhost\Users\Mili\Downloads\BJ6_LectureSlides\ch25\code\section_3\ItemListBuilderDemo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dtd/web-facesconfig_1_0.dtd" TargetMode="External"/><Relationship Id="rId2" Type="http://schemas.openxmlformats.org/officeDocument/2006/relationships/hyperlink" Target="http://www.mycompany.com/dtds/items.dtd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5" dirty="0"/>
              <a:t>Chapter </a:t>
            </a:r>
            <a:r>
              <a:rPr spc="110" dirty="0"/>
              <a:t>25 </a:t>
            </a:r>
            <a:r>
              <a:rPr spc="254" dirty="0"/>
              <a:t>–</a:t>
            </a:r>
            <a:r>
              <a:rPr spc="-155" dirty="0"/>
              <a:t> </a:t>
            </a:r>
            <a:r>
              <a:rPr spc="175" dirty="0"/>
              <a:t>XML</a:t>
            </a:r>
          </a:p>
        </p:txBody>
      </p:sp>
      <p:sp>
        <p:nvSpPr>
          <p:cNvPr id="3" name="object 2"/>
          <p:cNvSpPr>
            <a:spLocks noChangeAspect="1"/>
          </p:cNvSpPr>
          <p:nvPr/>
        </p:nvSpPr>
        <p:spPr>
          <a:xfrm>
            <a:off x="1792224" y="770542"/>
            <a:ext cx="3135498" cy="3931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Structure </a:t>
            </a:r>
            <a:r>
              <a:rPr spc="120" dirty="0"/>
              <a:t>of </a:t>
            </a:r>
            <a:r>
              <a:rPr spc="125" dirty="0"/>
              <a:t>an </a:t>
            </a:r>
            <a:r>
              <a:rPr spc="175" dirty="0"/>
              <a:t>XML</a:t>
            </a:r>
            <a:r>
              <a:rPr spc="-200" dirty="0"/>
              <a:t> </a:t>
            </a:r>
            <a:r>
              <a:rPr spc="130" dirty="0"/>
              <a:t>Document</a:t>
            </a:r>
          </a:p>
        </p:txBody>
      </p:sp>
      <p:sp>
        <p:nvSpPr>
          <p:cNvPr id="3" name="object 3"/>
          <p:cNvSpPr/>
          <p:nvPr/>
        </p:nvSpPr>
        <p:spPr>
          <a:xfrm>
            <a:off x="739526" y="907779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83247" y="781870"/>
            <a:ext cx="3107055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>
                <a:latin typeface="Arial"/>
                <a:cs typeface="Arial"/>
              </a:rPr>
              <a:t>An XML </a:t>
            </a:r>
            <a:r>
              <a:rPr sz="1400" dirty="0">
                <a:latin typeface="Arial"/>
                <a:cs typeface="Arial"/>
              </a:rPr>
              <a:t>element has one of two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forms: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6963" y="1075427"/>
            <a:ext cx="5300980" cy="247650"/>
          </a:xfrm>
          <a:prstGeom prst="rect">
            <a:avLst/>
          </a:prstGeom>
          <a:ln w="7983">
            <a:solidFill>
              <a:srgbClr val="CCCCCC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405"/>
              </a:spcBef>
            </a:pPr>
            <a:r>
              <a:rPr sz="850" i="1" spc="30" dirty="0">
                <a:latin typeface="Trebuchet MS"/>
                <a:cs typeface="Trebuchet MS"/>
              </a:rPr>
              <a:t>&lt;elementName&gt;  </a:t>
            </a:r>
            <a:r>
              <a:rPr sz="850" i="1" spc="85" dirty="0">
                <a:latin typeface="Trebuchet MS"/>
                <a:cs typeface="Trebuchet MS"/>
              </a:rPr>
              <a:t>content</a:t>
            </a:r>
            <a:r>
              <a:rPr sz="850" i="1" spc="170" dirty="0">
                <a:latin typeface="Trebuchet MS"/>
                <a:cs typeface="Trebuchet MS"/>
              </a:rPr>
              <a:t> </a:t>
            </a:r>
            <a:r>
              <a:rPr sz="850" i="1" spc="30" dirty="0">
                <a:latin typeface="Trebuchet MS"/>
                <a:cs typeface="Trebuchet MS"/>
              </a:rPr>
              <a:t>&lt;/elementName&gt;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9526" y="1506521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83247" y="1380611"/>
            <a:ext cx="234315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or: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6963" y="1682151"/>
            <a:ext cx="5300980" cy="247650"/>
          </a:xfrm>
          <a:prstGeom prst="rect">
            <a:avLst/>
          </a:prstGeom>
          <a:ln w="7983">
            <a:solidFill>
              <a:srgbClr val="CCCCCC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405"/>
              </a:spcBef>
            </a:pPr>
            <a:r>
              <a:rPr sz="850" i="1" spc="30" dirty="0">
                <a:latin typeface="Trebuchet MS"/>
                <a:cs typeface="Trebuchet MS"/>
              </a:rPr>
              <a:t>&lt;elementName/&gt;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39526" y="2113245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83247" y="1987336"/>
            <a:ext cx="3623945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The contents can be elements or text or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both.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Structure </a:t>
            </a:r>
            <a:r>
              <a:rPr spc="120" dirty="0"/>
              <a:t>of </a:t>
            </a:r>
            <a:r>
              <a:rPr spc="125" dirty="0"/>
              <a:t>an </a:t>
            </a:r>
            <a:r>
              <a:rPr spc="175" dirty="0"/>
              <a:t>XML</a:t>
            </a:r>
            <a:r>
              <a:rPr spc="-200" dirty="0"/>
              <a:t> </a:t>
            </a:r>
            <a:r>
              <a:rPr spc="130" dirty="0"/>
              <a:t>Document</a:t>
            </a:r>
          </a:p>
        </p:txBody>
      </p:sp>
      <p:sp>
        <p:nvSpPr>
          <p:cNvPr id="3" name="object 3"/>
          <p:cNvSpPr/>
          <p:nvPr/>
        </p:nvSpPr>
        <p:spPr>
          <a:xfrm>
            <a:off x="739526" y="907517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83247" y="747471"/>
            <a:ext cx="4916170" cy="513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5999"/>
              </a:lnSpc>
            </a:pPr>
            <a:r>
              <a:rPr sz="1400" spc="5" dirty="0">
                <a:latin typeface="Arial"/>
                <a:cs typeface="Arial"/>
              </a:rPr>
              <a:t>An </a:t>
            </a:r>
            <a:r>
              <a:rPr sz="1400" dirty="0">
                <a:latin typeface="Arial"/>
                <a:cs typeface="Arial"/>
              </a:rPr>
              <a:t>example of an element with both elements and text (mixed  content):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6963" y="1322645"/>
            <a:ext cx="5300980" cy="157734"/>
          </a:xfrm>
          <a:prstGeom prst="rect">
            <a:avLst/>
          </a:prstGeom>
          <a:ln w="7983">
            <a:solidFill>
              <a:srgbClr val="CCCCCC"/>
            </a:solidFill>
          </a:ln>
        </p:spPr>
        <p:txBody>
          <a:bodyPr vert="horz" wrap="square" lIns="0" tIns="64769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509"/>
              </a:spcBef>
            </a:pPr>
            <a:r>
              <a:rPr sz="600" spc="-10" dirty="0">
                <a:latin typeface="Courier" charset="0"/>
                <a:cs typeface="Courier" charset="0"/>
              </a:rPr>
              <a:t>&lt;p&gt;Use XML for &lt;strong&gt;robust&lt;/strong&gt; data</a:t>
            </a:r>
            <a:r>
              <a:rPr sz="600" spc="120" dirty="0">
                <a:latin typeface="Courier" charset="0"/>
                <a:cs typeface="Courier" charset="0"/>
              </a:rPr>
              <a:t> </a:t>
            </a:r>
            <a:r>
              <a:rPr sz="600" spc="-10" dirty="0">
                <a:latin typeface="Courier" charset="0"/>
                <a:cs typeface="Courier" charset="0"/>
              </a:rPr>
              <a:t>formats.&lt;/p&gt;</a:t>
            </a:r>
            <a:endParaRPr sz="6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9526" y="1761722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9526" y="3031054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9526" y="3326433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83247" y="1635813"/>
            <a:ext cx="5164455" cy="17964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The </a:t>
            </a:r>
            <a:r>
              <a:rPr sz="1400" dirty="0">
                <a:latin typeface="Courier" charset="0"/>
                <a:cs typeface="Courier" charset="0"/>
              </a:rPr>
              <a:t>p</a:t>
            </a:r>
            <a:r>
              <a:rPr sz="1400" spc="-480" dirty="0">
                <a:latin typeface="Courier" charset="0"/>
                <a:cs typeface="Courier" charset="0"/>
              </a:rPr>
              <a:t> </a:t>
            </a:r>
            <a:r>
              <a:rPr sz="1400" dirty="0">
                <a:latin typeface="Arial"/>
                <a:cs typeface="Arial"/>
              </a:rPr>
              <a:t>element contains:</a:t>
            </a:r>
          </a:p>
          <a:p>
            <a:pPr marL="548640" indent="-245745">
              <a:lnSpc>
                <a:spcPct val="100000"/>
              </a:lnSpc>
              <a:spcBef>
                <a:spcPts val="1019"/>
              </a:spcBef>
              <a:buAutoNum type="arabicPeriod"/>
              <a:tabLst>
                <a:tab pos="549275" algn="l"/>
              </a:tabLst>
            </a:pPr>
            <a:r>
              <a:rPr sz="1400" dirty="0">
                <a:latin typeface="Arial"/>
                <a:cs typeface="Arial"/>
              </a:rPr>
              <a:t>The text: "Use </a:t>
            </a:r>
            <a:r>
              <a:rPr sz="1400" spc="5" dirty="0">
                <a:latin typeface="Arial"/>
                <a:cs typeface="Arial"/>
              </a:rPr>
              <a:t>XML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".</a:t>
            </a:r>
          </a:p>
          <a:p>
            <a:pPr marL="548640" indent="-245745">
              <a:lnSpc>
                <a:spcPct val="100000"/>
              </a:lnSpc>
              <a:spcBef>
                <a:spcPts val="645"/>
              </a:spcBef>
              <a:buAutoNum type="arabicPeriod"/>
              <a:tabLst>
                <a:tab pos="549275" algn="l"/>
              </a:tabLst>
            </a:pPr>
            <a:r>
              <a:rPr sz="1400" spc="5" dirty="0">
                <a:latin typeface="Arial"/>
                <a:cs typeface="Arial"/>
              </a:rPr>
              <a:t>A </a:t>
            </a:r>
            <a:r>
              <a:rPr sz="1400" dirty="0">
                <a:latin typeface="Courier" charset="0"/>
                <a:cs typeface="Courier" charset="0"/>
              </a:rPr>
              <a:t>strong</a:t>
            </a:r>
            <a:r>
              <a:rPr sz="1400" spc="-484" dirty="0">
                <a:latin typeface="Courier" charset="0"/>
                <a:cs typeface="Courier" charset="0"/>
              </a:rPr>
              <a:t> </a:t>
            </a:r>
            <a:r>
              <a:rPr sz="1400" dirty="0">
                <a:latin typeface="Arial"/>
                <a:cs typeface="Arial"/>
              </a:rPr>
              <a:t>child element.</a:t>
            </a:r>
          </a:p>
          <a:p>
            <a:pPr marL="548640" indent="-245745">
              <a:lnSpc>
                <a:spcPct val="100000"/>
              </a:lnSpc>
              <a:spcBef>
                <a:spcPts val="645"/>
              </a:spcBef>
              <a:buAutoNum type="arabicPeriod"/>
              <a:tabLst>
                <a:tab pos="549275" algn="l"/>
              </a:tabLst>
            </a:pPr>
            <a:r>
              <a:rPr sz="1400" dirty="0">
                <a:latin typeface="Arial"/>
                <a:cs typeface="Arial"/>
              </a:rPr>
              <a:t>More text: " data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formats."</a:t>
            </a:r>
          </a:p>
          <a:p>
            <a:pPr marL="12700" marR="5080">
              <a:lnSpc>
                <a:spcPct val="138400"/>
              </a:lnSpc>
              <a:spcBef>
                <a:spcPts val="315"/>
              </a:spcBef>
            </a:pPr>
            <a:r>
              <a:rPr sz="1400" dirty="0">
                <a:latin typeface="Arial"/>
                <a:cs typeface="Arial"/>
              </a:rPr>
              <a:t>Avoid </a:t>
            </a:r>
            <a:r>
              <a:rPr sz="1400" i="1" dirty="0">
                <a:latin typeface="Arial"/>
                <a:cs typeface="Arial"/>
              </a:rPr>
              <a:t>mixed content </a:t>
            </a:r>
            <a:r>
              <a:rPr sz="1400" dirty="0">
                <a:latin typeface="Arial"/>
                <a:cs typeface="Arial"/>
              </a:rPr>
              <a:t>for data descriptions (e.g. our product data).  Content that consists only of elements is called </a:t>
            </a:r>
            <a:r>
              <a:rPr sz="1400" i="1" dirty="0">
                <a:latin typeface="Arial"/>
                <a:cs typeface="Arial"/>
              </a:rPr>
              <a:t>element</a:t>
            </a:r>
            <a:r>
              <a:rPr sz="1400" i="1" spc="10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content</a:t>
            </a:r>
            <a:r>
              <a:rPr sz="1400" dirty="0">
                <a:latin typeface="Arial"/>
                <a:cs typeface="Arial"/>
              </a:rPr>
              <a:t>.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75" dirty="0"/>
              <a:t>XML</a:t>
            </a:r>
            <a:r>
              <a:rPr spc="-30" dirty="0"/>
              <a:t> </a:t>
            </a:r>
            <a:r>
              <a:rPr spc="100" dirty="0"/>
              <a:t>Attributes</a:t>
            </a:r>
          </a:p>
        </p:txBody>
      </p:sp>
      <p:sp>
        <p:nvSpPr>
          <p:cNvPr id="3" name="object 3"/>
          <p:cNvSpPr/>
          <p:nvPr/>
        </p:nvSpPr>
        <p:spPr>
          <a:xfrm>
            <a:off x="739526" y="907256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9526" y="1202635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3247" y="781347"/>
            <a:ext cx="3714750" cy="52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>
                <a:latin typeface="Arial"/>
                <a:cs typeface="Arial"/>
              </a:rPr>
              <a:t>An </a:t>
            </a:r>
            <a:r>
              <a:rPr sz="1400" dirty="0">
                <a:latin typeface="Arial"/>
                <a:cs typeface="Arial"/>
              </a:rPr>
              <a:t>element can have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attributes.</a:t>
            </a: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400" dirty="0">
                <a:latin typeface="Arial"/>
                <a:cs typeface="Arial"/>
              </a:rPr>
              <a:t>The </a:t>
            </a:r>
            <a:r>
              <a:rPr sz="1400" dirty="0">
                <a:latin typeface="Courier" charset="0"/>
                <a:cs typeface="Courier" charset="0"/>
              </a:rPr>
              <a:t>a</a:t>
            </a:r>
            <a:r>
              <a:rPr sz="1400" spc="-455" dirty="0">
                <a:latin typeface="Courier" charset="0"/>
                <a:cs typeface="Courier" charset="0"/>
              </a:rPr>
              <a:t> </a:t>
            </a:r>
            <a:r>
              <a:rPr sz="1400" dirty="0">
                <a:latin typeface="Arial"/>
                <a:cs typeface="Arial"/>
              </a:rPr>
              <a:t>element in </a:t>
            </a:r>
            <a:r>
              <a:rPr sz="1400" spc="5" dirty="0">
                <a:latin typeface="Arial"/>
                <a:cs typeface="Arial"/>
              </a:rPr>
              <a:t>HTML</a:t>
            </a:r>
            <a:r>
              <a:rPr sz="1400" dirty="0">
                <a:latin typeface="Arial"/>
                <a:cs typeface="Arial"/>
              </a:rPr>
              <a:t> has an </a:t>
            </a:r>
            <a:r>
              <a:rPr sz="1400" dirty="0">
                <a:latin typeface="Courier" charset="0"/>
                <a:cs typeface="Courier" charset="0"/>
              </a:rPr>
              <a:t>href</a:t>
            </a:r>
            <a:r>
              <a:rPr sz="1400" spc="-455" dirty="0">
                <a:latin typeface="Courier" charset="0"/>
                <a:cs typeface="Courier" charset="0"/>
              </a:rPr>
              <a:t> </a:t>
            </a:r>
            <a:r>
              <a:rPr sz="1400" dirty="0">
                <a:latin typeface="Arial"/>
                <a:cs typeface="Arial"/>
              </a:rPr>
              <a:t>attribute: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06963" y="1378266"/>
            <a:ext cx="5300980" cy="182742"/>
          </a:xfrm>
          <a:prstGeom prst="rect">
            <a:avLst/>
          </a:prstGeom>
          <a:ln w="7983">
            <a:solidFill>
              <a:srgbClr val="CCCCCC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405"/>
              </a:spcBef>
            </a:pPr>
            <a:r>
              <a:rPr sz="850" spc="-5" dirty="0">
                <a:latin typeface="Courier" charset="0"/>
                <a:cs typeface="Courier" charset="0"/>
              </a:rPr>
              <a:t>&lt;a </a:t>
            </a:r>
            <a:r>
              <a:rPr sz="850" spc="-5" dirty="0">
                <a:latin typeface="Courier" charset="0"/>
                <a:cs typeface="Courier" charset="0"/>
                <a:hlinkClick r:id="rId2"/>
              </a:rPr>
              <a:t>href="http://horstmann.com</a:t>
            </a:r>
            <a:r>
              <a:rPr sz="850" spc="-5" dirty="0">
                <a:latin typeface="Courier" charset="0"/>
                <a:cs typeface="Courier" charset="0"/>
              </a:rPr>
              <a:t>"&gt;</a:t>
            </a:r>
            <a:r>
              <a:rPr sz="850" spc="-35" dirty="0">
                <a:latin typeface="Courier" charset="0"/>
                <a:cs typeface="Courier" charset="0"/>
              </a:rPr>
              <a:t> </a:t>
            </a:r>
            <a:r>
              <a:rPr sz="850" spc="-5" dirty="0">
                <a:latin typeface="Courier" charset="0"/>
                <a:cs typeface="Courier" charset="0"/>
              </a:rPr>
              <a:t>...&lt;/a&gt;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9526" y="1817343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9526" y="2112722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9526" y="2400118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83247" y="1691434"/>
            <a:ext cx="4588510" cy="814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>
                <a:latin typeface="Arial"/>
                <a:cs typeface="Arial"/>
              </a:rPr>
              <a:t>An </a:t>
            </a:r>
            <a:r>
              <a:rPr sz="1400" dirty="0">
                <a:latin typeface="Arial"/>
                <a:cs typeface="Arial"/>
              </a:rPr>
              <a:t>attribute has a </a:t>
            </a:r>
            <a:r>
              <a:rPr sz="1400" spc="5" dirty="0">
                <a:latin typeface="Arial"/>
                <a:cs typeface="Arial"/>
              </a:rPr>
              <a:t>name </a:t>
            </a:r>
            <a:r>
              <a:rPr sz="1400" dirty="0">
                <a:latin typeface="Arial"/>
                <a:cs typeface="Arial"/>
              </a:rPr>
              <a:t>(such as </a:t>
            </a:r>
            <a:r>
              <a:rPr sz="1400" dirty="0">
                <a:latin typeface="Courier" charset="0"/>
                <a:cs typeface="Courier" charset="0"/>
              </a:rPr>
              <a:t>href</a:t>
            </a:r>
            <a:r>
              <a:rPr sz="1400" dirty="0">
                <a:latin typeface="Arial"/>
                <a:cs typeface="Arial"/>
              </a:rPr>
              <a:t>) and a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value.</a:t>
            </a:r>
          </a:p>
          <a:p>
            <a:pPr marL="12700" marR="5080">
              <a:lnSpc>
                <a:spcPct val="134700"/>
              </a:lnSpc>
              <a:spcBef>
                <a:spcPts val="60"/>
              </a:spcBef>
            </a:pPr>
            <a:r>
              <a:rPr sz="1400" dirty="0">
                <a:latin typeface="Arial"/>
                <a:cs typeface="Arial"/>
              </a:rPr>
              <a:t>The attribute value is enclosed in single or double quotes.  </a:t>
            </a:r>
            <a:r>
              <a:rPr sz="1400" spc="5" dirty="0">
                <a:latin typeface="Arial"/>
                <a:cs typeface="Arial"/>
              </a:rPr>
              <a:t>An </a:t>
            </a:r>
            <a:r>
              <a:rPr sz="1400" dirty="0">
                <a:latin typeface="Arial"/>
                <a:cs typeface="Arial"/>
              </a:rPr>
              <a:t>element can have multiple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attributes: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06963" y="2575749"/>
            <a:ext cx="5300980" cy="182742"/>
          </a:xfrm>
          <a:prstGeom prst="rect">
            <a:avLst/>
          </a:prstGeom>
          <a:ln w="7983">
            <a:solidFill>
              <a:srgbClr val="CCCCCC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405"/>
              </a:spcBef>
            </a:pPr>
            <a:r>
              <a:rPr sz="850" spc="-5" dirty="0">
                <a:latin typeface="Courier" charset="0"/>
                <a:cs typeface="Courier" charset="0"/>
              </a:rPr>
              <a:t>&lt;img src="hamster.jpeg" width="400"</a:t>
            </a:r>
            <a:r>
              <a:rPr sz="850" spc="-20" dirty="0">
                <a:latin typeface="Courier" charset="0"/>
                <a:cs typeface="Courier" charset="0"/>
              </a:rPr>
              <a:t> </a:t>
            </a:r>
            <a:r>
              <a:rPr sz="850" spc="-5" dirty="0">
                <a:latin typeface="Courier" charset="0"/>
                <a:cs typeface="Courier" charset="0"/>
              </a:rPr>
              <a:t>height="300"/&gt;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39526" y="3006843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83247" y="2880934"/>
            <a:ext cx="3923029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>
                <a:latin typeface="Arial"/>
                <a:cs typeface="Arial"/>
              </a:rPr>
              <a:t>An </a:t>
            </a:r>
            <a:r>
              <a:rPr sz="1400" dirty="0">
                <a:latin typeface="Arial"/>
                <a:cs typeface="Arial"/>
              </a:rPr>
              <a:t>element can have both attributes and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content: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6963" y="3182474"/>
            <a:ext cx="5300980" cy="157734"/>
          </a:xfrm>
          <a:prstGeom prst="rect">
            <a:avLst/>
          </a:prstGeom>
          <a:ln w="7983">
            <a:solidFill>
              <a:srgbClr val="CCCCCC"/>
            </a:solidFill>
          </a:ln>
        </p:spPr>
        <p:txBody>
          <a:bodyPr vert="horz" wrap="square" lIns="0" tIns="64769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509"/>
              </a:spcBef>
            </a:pPr>
            <a:r>
              <a:rPr sz="600" spc="-10" dirty="0">
                <a:latin typeface="Courier" charset="0"/>
                <a:cs typeface="Courier" charset="0"/>
              </a:rPr>
              <a:t>&lt;a </a:t>
            </a:r>
            <a:r>
              <a:rPr sz="600" spc="-10" dirty="0">
                <a:latin typeface="Courier" charset="0"/>
                <a:cs typeface="Courier" charset="0"/>
                <a:hlinkClick r:id="rId2"/>
              </a:rPr>
              <a:t>href="http://horstmann.com</a:t>
            </a:r>
            <a:r>
              <a:rPr sz="600" spc="-10" dirty="0">
                <a:latin typeface="Courier" charset="0"/>
                <a:cs typeface="Courier" charset="0"/>
              </a:rPr>
              <a:t>"&gt;Cay Horstmann's web</a:t>
            </a:r>
            <a:r>
              <a:rPr sz="600" spc="135" dirty="0">
                <a:latin typeface="Courier" charset="0"/>
                <a:cs typeface="Courier" charset="0"/>
              </a:rPr>
              <a:t> </a:t>
            </a:r>
            <a:r>
              <a:rPr sz="600" spc="-10" dirty="0">
                <a:latin typeface="Courier" charset="0"/>
                <a:cs typeface="Courier" charset="0"/>
              </a:rPr>
              <a:t>site&lt;/a&gt;</a:t>
            </a:r>
            <a:endParaRPr sz="6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75" dirty="0"/>
              <a:t>XML</a:t>
            </a:r>
            <a:r>
              <a:rPr spc="-30" dirty="0"/>
              <a:t> </a:t>
            </a:r>
            <a:r>
              <a:rPr spc="100" dirty="0"/>
              <a:t>Attributes</a:t>
            </a:r>
          </a:p>
        </p:txBody>
      </p:sp>
      <p:sp>
        <p:nvSpPr>
          <p:cNvPr id="3" name="object 3"/>
          <p:cNvSpPr/>
          <p:nvPr/>
        </p:nvSpPr>
        <p:spPr>
          <a:xfrm>
            <a:off x="739526" y="906867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9526" y="1441743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3247" y="746820"/>
            <a:ext cx="5105400" cy="800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5999"/>
              </a:lnSpc>
            </a:pPr>
            <a:r>
              <a:rPr sz="1400" spc="5" dirty="0">
                <a:latin typeface="Arial"/>
                <a:cs typeface="Arial"/>
              </a:rPr>
              <a:t>An </a:t>
            </a:r>
            <a:r>
              <a:rPr sz="1400" dirty="0">
                <a:latin typeface="Arial"/>
                <a:cs typeface="Arial"/>
              </a:rPr>
              <a:t>attribute is intended to provide information about the element  content.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400" dirty="0">
                <a:latin typeface="Arial"/>
                <a:cs typeface="Arial"/>
              </a:rPr>
              <a:t>Bad use of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attributes: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6963" y="1617374"/>
            <a:ext cx="5300980" cy="182742"/>
          </a:xfrm>
          <a:prstGeom prst="rect">
            <a:avLst/>
          </a:prstGeom>
          <a:ln w="7983">
            <a:solidFill>
              <a:srgbClr val="CCCCCC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405"/>
              </a:spcBef>
            </a:pPr>
            <a:r>
              <a:rPr sz="850" spc="-5" dirty="0">
                <a:latin typeface="Courier" charset="0"/>
                <a:cs typeface="Courier" charset="0"/>
              </a:rPr>
              <a:t>&lt;product description="Toaster"</a:t>
            </a:r>
            <a:r>
              <a:rPr sz="850" spc="-25" dirty="0">
                <a:latin typeface="Courier" charset="0"/>
                <a:cs typeface="Courier" charset="0"/>
              </a:rPr>
              <a:t> </a:t>
            </a:r>
            <a:r>
              <a:rPr sz="850" spc="-5" dirty="0">
                <a:latin typeface="Courier" charset="0"/>
                <a:cs typeface="Courier" charset="0"/>
              </a:rPr>
              <a:t>price="29.95"/&gt;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9526" y="2048468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83247" y="1922559"/>
            <a:ext cx="1835150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>
                <a:latin typeface="Arial"/>
                <a:cs typeface="Arial"/>
              </a:rPr>
              <a:t>Good </a:t>
            </a:r>
            <a:r>
              <a:rPr sz="1400" dirty="0">
                <a:latin typeface="Arial"/>
                <a:cs typeface="Arial"/>
              </a:rPr>
              <a:t>use of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attributes: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6963" y="2224099"/>
            <a:ext cx="5300980" cy="564898"/>
          </a:xfrm>
          <a:prstGeom prst="rect">
            <a:avLst/>
          </a:prstGeom>
          <a:ln w="7983">
            <a:solidFill>
              <a:srgbClr val="CCCCCC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53340">
              <a:lnSpc>
                <a:spcPts val="1015"/>
              </a:lnSpc>
              <a:spcBef>
                <a:spcPts val="405"/>
              </a:spcBef>
            </a:pPr>
            <a:r>
              <a:rPr sz="850" spc="-5" dirty="0">
                <a:latin typeface="Courier" charset="0"/>
                <a:cs typeface="Courier" charset="0"/>
              </a:rPr>
              <a:t>&lt;product&gt;</a:t>
            </a:r>
            <a:endParaRPr sz="850" dirty="0">
              <a:latin typeface="Courier" charset="0"/>
              <a:cs typeface="Courier" charset="0"/>
            </a:endParaRPr>
          </a:p>
          <a:p>
            <a:pPr marL="376555">
              <a:lnSpc>
                <a:spcPts val="1005"/>
              </a:lnSpc>
            </a:pPr>
            <a:r>
              <a:rPr sz="850" spc="-5" dirty="0">
                <a:latin typeface="Courier" charset="0"/>
                <a:cs typeface="Courier" charset="0"/>
              </a:rPr>
              <a:t>&lt;description&gt;Toaster&lt;/description&gt;</a:t>
            </a:r>
            <a:endParaRPr sz="850" dirty="0">
              <a:latin typeface="Courier" charset="0"/>
              <a:cs typeface="Courier" charset="0"/>
            </a:endParaRPr>
          </a:p>
          <a:p>
            <a:pPr marL="376555">
              <a:lnSpc>
                <a:spcPts val="1005"/>
              </a:lnSpc>
            </a:pPr>
            <a:r>
              <a:rPr sz="850" spc="-5" dirty="0">
                <a:latin typeface="Courier" charset="0"/>
                <a:cs typeface="Courier" charset="0"/>
              </a:rPr>
              <a:t>&lt;price</a:t>
            </a:r>
            <a:r>
              <a:rPr sz="850" spc="-45" dirty="0">
                <a:latin typeface="Courier" charset="0"/>
                <a:cs typeface="Courier" charset="0"/>
              </a:rPr>
              <a:t> </a:t>
            </a:r>
            <a:r>
              <a:rPr sz="850" spc="-5" dirty="0">
                <a:latin typeface="Courier" charset="0"/>
                <a:cs typeface="Courier" charset="0"/>
              </a:rPr>
              <a:t>currency="USD"&gt;29.95&lt;/price&gt;</a:t>
            </a:r>
            <a:endParaRPr sz="850" dirty="0">
              <a:latin typeface="Courier" charset="0"/>
              <a:cs typeface="Courier" charset="0"/>
            </a:endParaRPr>
          </a:p>
          <a:p>
            <a:pPr marL="53340">
              <a:lnSpc>
                <a:spcPts val="1015"/>
              </a:lnSpc>
            </a:pPr>
            <a:r>
              <a:rPr sz="850" spc="-5" dirty="0">
                <a:latin typeface="Courier" charset="0"/>
                <a:cs typeface="Courier" charset="0"/>
              </a:rPr>
              <a:t>&lt;/product&gt;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39526" y="3046370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83247" y="2886323"/>
            <a:ext cx="5052695" cy="513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5999"/>
              </a:lnSpc>
            </a:pPr>
            <a:r>
              <a:rPr sz="1400" dirty="0">
                <a:latin typeface="Arial"/>
                <a:cs typeface="Arial"/>
              </a:rPr>
              <a:t>In this case, the </a:t>
            </a:r>
            <a:r>
              <a:rPr sz="1400" dirty="0">
                <a:latin typeface="Courier" charset="0"/>
                <a:cs typeface="Courier" charset="0"/>
              </a:rPr>
              <a:t>currency</a:t>
            </a:r>
            <a:r>
              <a:rPr sz="1400" spc="-350" dirty="0">
                <a:latin typeface="Courier" charset="0"/>
                <a:cs typeface="Courier" charset="0"/>
              </a:rPr>
              <a:t> </a:t>
            </a:r>
            <a:r>
              <a:rPr sz="1400" dirty="0">
                <a:latin typeface="Arial"/>
                <a:cs typeface="Arial"/>
              </a:rPr>
              <a:t>attribute helps interpret the element  content: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06963" y="3469481"/>
            <a:ext cx="5300980" cy="182742"/>
          </a:xfrm>
          <a:prstGeom prst="rect">
            <a:avLst/>
          </a:prstGeom>
          <a:ln w="7983">
            <a:solidFill>
              <a:srgbClr val="CCCCCC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405"/>
              </a:spcBef>
            </a:pPr>
            <a:r>
              <a:rPr sz="850" spc="-5" dirty="0">
                <a:latin typeface="Courier" charset="0"/>
                <a:cs typeface="Courier" charset="0"/>
              </a:rPr>
              <a:t>&lt;price</a:t>
            </a:r>
            <a:r>
              <a:rPr sz="850" spc="-45" dirty="0">
                <a:latin typeface="Courier" charset="0"/>
                <a:cs typeface="Courier" charset="0"/>
              </a:rPr>
              <a:t> </a:t>
            </a:r>
            <a:r>
              <a:rPr sz="850" spc="-5" dirty="0">
                <a:latin typeface="Courier" charset="0"/>
                <a:cs typeface="Courier" charset="0"/>
              </a:rPr>
              <a:t>currency="EUR"&gt;29.95&lt;/price&gt;</a:t>
            </a:r>
            <a:endParaRPr sz="8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7761" y="591268"/>
            <a:ext cx="5420995" cy="64135"/>
          </a:xfrm>
          <a:custGeom>
            <a:avLst/>
            <a:gdLst/>
            <a:ahLst/>
            <a:cxnLst/>
            <a:rect l="l" t="t" r="r" b="b"/>
            <a:pathLst>
              <a:path w="5420995" h="64134">
                <a:moveTo>
                  <a:pt x="0" y="0"/>
                </a:moveTo>
                <a:lnTo>
                  <a:pt x="5420606" y="0"/>
                </a:lnTo>
                <a:lnTo>
                  <a:pt x="5420606" y="63865"/>
                </a:lnTo>
                <a:lnTo>
                  <a:pt x="0" y="63865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0" dirty="0"/>
              <a:t>Self </a:t>
            </a:r>
            <a:r>
              <a:rPr spc="120" dirty="0"/>
              <a:t>Check</a:t>
            </a:r>
            <a:r>
              <a:rPr spc="-85" dirty="0"/>
              <a:t> </a:t>
            </a:r>
            <a:r>
              <a:rPr spc="30" dirty="0"/>
              <a:t>25.1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5061" y="772530"/>
            <a:ext cx="5845810" cy="687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150" spc="10" dirty="0">
                <a:latin typeface="Arial"/>
                <a:cs typeface="Arial"/>
              </a:rPr>
              <a:t>Write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spc="15" dirty="0">
                <a:latin typeface="Arial"/>
                <a:cs typeface="Arial"/>
              </a:rPr>
              <a:t>XML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code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with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a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spc="10" dirty="0">
                <a:latin typeface="Courier" charset="0"/>
                <a:cs typeface="Courier" charset="0"/>
              </a:rPr>
              <a:t>student</a:t>
            </a:r>
            <a:r>
              <a:rPr sz="1150" spc="-370" dirty="0">
                <a:latin typeface="Courier" charset="0"/>
                <a:cs typeface="Courier" charset="0"/>
              </a:rPr>
              <a:t> </a:t>
            </a:r>
            <a:r>
              <a:rPr sz="1150" spc="10" dirty="0">
                <a:latin typeface="Arial"/>
                <a:cs typeface="Arial"/>
              </a:rPr>
              <a:t>element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and</a:t>
            </a:r>
            <a:r>
              <a:rPr sz="1150" spc="5" dirty="0">
                <a:latin typeface="Arial"/>
                <a:cs typeface="Arial"/>
              </a:rPr>
              <a:t> child </a:t>
            </a:r>
            <a:r>
              <a:rPr sz="1150" spc="10" dirty="0">
                <a:latin typeface="Arial"/>
                <a:cs typeface="Arial"/>
              </a:rPr>
              <a:t>elements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spc="10" dirty="0">
                <a:latin typeface="Courier" charset="0"/>
                <a:cs typeface="Courier" charset="0"/>
              </a:rPr>
              <a:t>name</a:t>
            </a:r>
            <a:r>
              <a:rPr sz="1150" spc="-370" dirty="0">
                <a:latin typeface="Courier" charset="0"/>
                <a:cs typeface="Courier" charset="0"/>
              </a:rPr>
              <a:t> </a:t>
            </a:r>
            <a:r>
              <a:rPr sz="1150" spc="10" dirty="0">
                <a:latin typeface="Arial"/>
                <a:cs typeface="Arial"/>
              </a:rPr>
              <a:t>and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spc="10" dirty="0">
                <a:latin typeface="Courier" charset="0"/>
                <a:cs typeface="Courier" charset="0"/>
              </a:rPr>
              <a:t>id</a:t>
            </a:r>
            <a:r>
              <a:rPr sz="1150" spc="-370" dirty="0">
                <a:latin typeface="Courier" charset="0"/>
                <a:cs typeface="Courier" charset="0"/>
              </a:rPr>
              <a:t> </a:t>
            </a:r>
            <a:r>
              <a:rPr sz="1150" spc="5" dirty="0">
                <a:latin typeface="Arial"/>
                <a:cs typeface="Arial"/>
              </a:rPr>
              <a:t>that </a:t>
            </a:r>
            <a:r>
              <a:rPr sz="1150" spc="10" dirty="0">
                <a:latin typeface="Arial"/>
                <a:cs typeface="Arial"/>
              </a:rPr>
              <a:t>describe  you.</a:t>
            </a:r>
            <a:endParaRPr sz="1150" dirty="0">
              <a:latin typeface="Arial"/>
              <a:cs typeface="Arial"/>
            </a:endParaRPr>
          </a:p>
          <a:p>
            <a:pPr marL="280670">
              <a:lnSpc>
                <a:spcPct val="100000"/>
              </a:lnSpc>
              <a:spcBef>
                <a:spcPts val="819"/>
              </a:spcBef>
            </a:pPr>
            <a:r>
              <a:rPr sz="1400" b="1" dirty="0">
                <a:latin typeface="Arial"/>
                <a:cs typeface="Arial"/>
              </a:rPr>
              <a:t>Answer: </a:t>
            </a:r>
            <a:r>
              <a:rPr sz="1400" dirty="0">
                <a:latin typeface="Arial"/>
                <a:cs typeface="Arial"/>
              </a:rPr>
              <a:t>Your answer should look similar to</a:t>
            </a:r>
            <a:r>
              <a:rPr sz="1400" spc="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this: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03182" y="1521314"/>
            <a:ext cx="5405120" cy="564898"/>
          </a:xfrm>
          <a:prstGeom prst="rect">
            <a:avLst/>
          </a:prstGeom>
          <a:ln w="7983">
            <a:solidFill>
              <a:srgbClr val="CCCCCC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50165">
              <a:lnSpc>
                <a:spcPts val="1015"/>
              </a:lnSpc>
              <a:spcBef>
                <a:spcPts val="405"/>
              </a:spcBef>
            </a:pPr>
            <a:r>
              <a:rPr sz="850" spc="-5" dirty="0">
                <a:latin typeface="Courier" charset="0"/>
                <a:cs typeface="Courier" charset="0"/>
              </a:rPr>
              <a:t>&lt;student&gt;</a:t>
            </a:r>
            <a:endParaRPr sz="850" dirty="0">
              <a:latin typeface="Courier" charset="0"/>
              <a:cs typeface="Courier" charset="0"/>
            </a:endParaRPr>
          </a:p>
          <a:p>
            <a:pPr marL="243840">
              <a:lnSpc>
                <a:spcPts val="1005"/>
              </a:lnSpc>
            </a:pPr>
            <a:r>
              <a:rPr sz="850" spc="-5" dirty="0">
                <a:latin typeface="Courier" charset="0"/>
                <a:cs typeface="Courier" charset="0"/>
              </a:rPr>
              <a:t>&lt;name&gt;James</a:t>
            </a:r>
            <a:r>
              <a:rPr sz="850" spc="-65" dirty="0">
                <a:latin typeface="Courier" charset="0"/>
                <a:cs typeface="Courier" charset="0"/>
              </a:rPr>
              <a:t> </a:t>
            </a:r>
            <a:r>
              <a:rPr sz="850" spc="-5" dirty="0">
                <a:latin typeface="Courier" charset="0"/>
                <a:cs typeface="Courier" charset="0"/>
              </a:rPr>
              <a:t>Bond&lt;/name&gt;</a:t>
            </a:r>
            <a:endParaRPr sz="850" dirty="0">
              <a:latin typeface="Courier" charset="0"/>
              <a:cs typeface="Courier" charset="0"/>
            </a:endParaRPr>
          </a:p>
          <a:p>
            <a:pPr marL="243840">
              <a:lnSpc>
                <a:spcPts val="1005"/>
              </a:lnSpc>
            </a:pPr>
            <a:r>
              <a:rPr sz="850" spc="-5" dirty="0">
                <a:latin typeface="Courier" charset="0"/>
                <a:cs typeface="Courier" charset="0"/>
              </a:rPr>
              <a:t>&lt;id&gt;007&lt;/id&gt;</a:t>
            </a:r>
            <a:endParaRPr sz="850" dirty="0">
              <a:latin typeface="Courier" charset="0"/>
              <a:cs typeface="Courier" charset="0"/>
            </a:endParaRPr>
          </a:p>
          <a:p>
            <a:pPr marL="50165">
              <a:lnSpc>
                <a:spcPts val="1015"/>
              </a:lnSpc>
            </a:pPr>
            <a:r>
              <a:rPr sz="850" spc="-5" dirty="0">
                <a:latin typeface="Courier" charset="0"/>
                <a:cs typeface="Courier" charset="0"/>
              </a:rPr>
              <a:t>&lt;/student&gt;</a:t>
            </a:r>
            <a:endParaRPr sz="8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7761" y="591007"/>
            <a:ext cx="5420995" cy="64135"/>
          </a:xfrm>
          <a:custGeom>
            <a:avLst/>
            <a:gdLst/>
            <a:ahLst/>
            <a:cxnLst/>
            <a:rect l="l" t="t" r="r" b="b"/>
            <a:pathLst>
              <a:path w="5420995" h="64134">
                <a:moveTo>
                  <a:pt x="0" y="0"/>
                </a:moveTo>
                <a:lnTo>
                  <a:pt x="5420606" y="0"/>
                </a:lnTo>
                <a:lnTo>
                  <a:pt x="5420606" y="63865"/>
                </a:lnTo>
                <a:lnTo>
                  <a:pt x="0" y="63865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0" dirty="0"/>
              <a:t>Self </a:t>
            </a:r>
            <a:r>
              <a:rPr spc="120" dirty="0"/>
              <a:t>Check</a:t>
            </a:r>
            <a:r>
              <a:rPr spc="-85" dirty="0"/>
              <a:t> </a:t>
            </a:r>
            <a:r>
              <a:rPr spc="30" dirty="0"/>
              <a:t>25.2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5061" y="763856"/>
            <a:ext cx="5492750" cy="1198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8105">
              <a:lnSpc>
                <a:spcPct val="104800"/>
              </a:lnSpc>
            </a:pPr>
            <a:r>
              <a:rPr sz="1150" spc="10" dirty="0">
                <a:latin typeface="Arial"/>
                <a:cs typeface="Arial"/>
              </a:rPr>
              <a:t>What does your browser do when you load an </a:t>
            </a:r>
            <a:r>
              <a:rPr sz="1150" spc="15" dirty="0">
                <a:latin typeface="Arial"/>
                <a:cs typeface="Arial"/>
              </a:rPr>
              <a:t>XML </a:t>
            </a:r>
            <a:r>
              <a:rPr sz="1150" spc="5" dirty="0">
                <a:latin typeface="Arial"/>
                <a:cs typeface="Arial"/>
              </a:rPr>
              <a:t>file, </a:t>
            </a:r>
            <a:r>
              <a:rPr sz="1150" spc="10" dirty="0">
                <a:latin typeface="Arial"/>
                <a:cs typeface="Arial"/>
              </a:rPr>
              <a:t>such as the</a:t>
            </a:r>
            <a:r>
              <a:rPr sz="1150" spc="-20" dirty="0">
                <a:latin typeface="Arial"/>
                <a:cs typeface="Arial"/>
              </a:rPr>
              <a:t> </a:t>
            </a:r>
            <a:r>
              <a:rPr sz="1150" spc="10" dirty="0">
                <a:latin typeface="Courier" charset="0"/>
                <a:cs typeface="Courier" charset="0"/>
              </a:rPr>
              <a:t>section_2/  items.xml</a:t>
            </a:r>
            <a:r>
              <a:rPr sz="1150" spc="-330" dirty="0">
                <a:latin typeface="Courier" charset="0"/>
                <a:cs typeface="Courier" charset="0"/>
              </a:rPr>
              <a:t> </a:t>
            </a:r>
            <a:r>
              <a:rPr sz="1150" spc="5" dirty="0">
                <a:latin typeface="Arial"/>
                <a:cs typeface="Arial"/>
              </a:rPr>
              <a:t>file that is </a:t>
            </a:r>
            <a:r>
              <a:rPr sz="1150" spc="10" dirty="0">
                <a:latin typeface="Arial"/>
                <a:cs typeface="Arial"/>
              </a:rPr>
              <a:t>contained </a:t>
            </a:r>
            <a:r>
              <a:rPr sz="1150" spc="5" dirty="0">
                <a:latin typeface="Arial"/>
                <a:cs typeface="Arial"/>
              </a:rPr>
              <a:t>in </a:t>
            </a:r>
            <a:r>
              <a:rPr sz="1150" spc="10" dirty="0">
                <a:latin typeface="Arial"/>
                <a:cs typeface="Arial"/>
              </a:rPr>
              <a:t>the companion code </a:t>
            </a:r>
            <a:r>
              <a:rPr sz="1150" spc="5" dirty="0">
                <a:latin typeface="Arial"/>
                <a:cs typeface="Arial"/>
              </a:rPr>
              <a:t>for this </a:t>
            </a:r>
            <a:r>
              <a:rPr sz="1150" spc="10" dirty="0">
                <a:latin typeface="Arial"/>
                <a:cs typeface="Arial"/>
              </a:rPr>
              <a:t>book?</a:t>
            </a:r>
            <a:endParaRPr sz="1150" dirty="0">
              <a:latin typeface="Arial"/>
              <a:cs typeface="Arial"/>
            </a:endParaRPr>
          </a:p>
          <a:p>
            <a:pPr marL="280670" marR="5080" algn="just">
              <a:lnSpc>
                <a:spcPct val="115999"/>
              </a:lnSpc>
              <a:spcBef>
                <a:spcPts val="550"/>
              </a:spcBef>
            </a:pPr>
            <a:r>
              <a:rPr sz="1400" b="1" dirty="0">
                <a:latin typeface="Arial"/>
                <a:cs typeface="Arial"/>
              </a:rPr>
              <a:t>Answer: </a:t>
            </a:r>
            <a:r>
              <a:rPr sz="1400" dirty="0">
                <a:latin typeface="Arial"/>
                <a:cs typeface="Arial"/>
              </a:rPr>
              <a:t>Most browsers display a tree structure that indicates the  nesting of the tags. </a:t>
            </a:r>
            <a:r>
              <a:rPr sz="1400" spc="5" dirty="0">
                <a:latin typeface="Arial"/>
                <a:cs typeface="Arial"/>
              </a:rPr>
              <a:t>Some </a:t>
            </a:r>
            <a:r>
              <a:rPr sz="1400" dirty="0">
                <a:latin typeface="Arial"/>
                <a:cs typeface="Arial"/>
              </a:rPr>
              <a:t>browsers display nothing at all because  they can’t find any </a:t>
            </a:r>
            <a:r>
              <a:rPr sz="1400" spc="5" dirty="0">
                <a:latin typeface="Arial"/>
                <a:cs typeface="Arial"/>
              </a:rPr>
              <a:t>HTML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tags.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7761" y="590618"/>
            <a:ext cx="5420995" cy="64135"/>
          </a:xfrm>
          <a:custGeom>
            <a:avLst/>
            <a:gdLst/>
            <a:ahLst/>
            <a:cxnLst/>
            <a:rect l="l" t="t" r="r" b="b"/>
            <a:pathLst>
              <a:path w="5420995" h="64134">
                <a:moveTo>
                  <a:pt x="0" y="0"/>
                </a:moveTo>
                <a:lnTo>
                  <a:pt x="5420606" y="0"/>
                </a:lnTo>
                <a:lnTo>
                  <a:pt x="5420606" y="63865"/>
                </a:lnTo>
                <a:lnTo>
                  <a:pt x="0" y="63865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0" dirty="0"/>
              <a:t>Self </a:t>
            </a:r>
            <a:r>
              <a:rPr spc="120" dirty="0"/>
              <a:t>Check</a:t>
            </a:r>
            <a:r>
              <a:rPr spc="-85" dirty="0"/>
              <a:t> </a:t>
            </a:r>
            <a:r>
              <a:rPr spc="30" dirty="0"/>
              <a:t>25.3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5061" y="771880"/>
            <a:ext cx="5786120" cy="1205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5" dirty="0">
                <a:latin typeface="Arial"/>
                <a:cs typeface="Arial"/>
              </a:rPr>
              <a:t>Why </a:t>
            </a:r>
            <a:r>
              <a:rPr sz="1150" spc="10" dirty="0">
                <a:latin typeface="Arial"/>
                <a:cs typeface="Arial"/>
              </a:rPr>
              <a:t>does </a:t>
            </a:r>
            <a:r>
              <a:rPr sz="1150" spc="15" dirty="0">
                <a:latin typeface="Arial"/>
                <a:cs typeface="Arial"/>
              </a:rPr>
              <a:t>HTML </a:t>
            </a:r>
            <a:r>
              <a:rPr sz="1150" spc="10" dirty="0">
                <a:latin typeface="Arial"/>
                <a:cs typeface="Arial"/>
              </a:rPr>
              <a:t>use the </a:t>
            </a:r>
            <a:r>
              <a:rPr sz="1150" spc="10" dirty="0">
                <a:latin typeface="Courier" charset="0"/>
                <a:cs typeface="Courier" charset="0"/>
              </a:rPr>
              <a:t>src</a:t>
            </a:r>
            <a:r>
              <a:rPr sz="1150" spc="-405" dirty="0">
                <a:latin typeface="Courier" charset="0"/>
                <a:cs typeface="Courier" charset="0"/>
              </a:rPr>
              <a:t> </a:t>
            </a:r>
            <a:r>
              <a:rPr sz="1150" spc="5" dirty="0">
                <a:latin typeface="Arial"/>
                <a:cs typeface="Arial"/>
              </a:rPr>
              <a:t>attribute to </a:t>
            </a:r>
            <a:r>
              <a:rPr sz="1150" spc="10" dirty="0">
                <a:latin typeface="Arial"/>
                <a:cs typeface="Arial"/>
              </a:rPr>
              <a:t>specify the source </a:t>
            </a:r>
            <a:r>
              <a:rPr sz="1150" spc="5" dirty="0">
                <a:latin typeface="Arial"/>
                <a:cs typeface="Arial"/>
              </a:rPr>
              <a:t>of </a:t>
            </a:r>
            <a:r>
              <a:rPr sz="1150" spc="10" dirty="0">
                <a:latin typeface="Arial"/>
                <a:cs typeface="Arial"/>
              </a:rPr>
              <a:t>an image instead </a:t>
            </a:r>
            <a:r>
              <a:rPr sz="1150" spc="5" dirty="0">
                <a:latin typeface="Arial"/>
                <a:cs typeface="Arial"/>
              </a:rPr>
              <a:t>of</a:t>
            </a:r>
            <a:endParaRPr sz="11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150" spc="10" dirty="0">
                <a:latin typeface="Courier" charset="0"/>
                <a:cs typeface="Courier" charset="0"/>
              </a:rPr>
              <a:t>&lt;img&gt;hamster.jpeg&lt;/img&gt;</a:t>
            </a:r>
            <a:r>
              <a:rPr sz="1150" spc="10" dirty="0">
                <a:latin typeface="Arial"/>
                <a:cs typeface="Arial"/>
              </a:rPr>
              <a:t>?</a:t>
            </a:r>
            <a:endParaRPr sz="1150" dirty="0">
              <a:latin typeface="Arial"/>
              <a:cs typeface="Arial"/>
            </a:endParaRPr>
          </a:p>
          <a:p>
            <a:pPr marL="280670" marR="5080">
              <a:lnSpc>
                <a:spcPct val="117900"/>
              </a:lnSpc>
              <a:spcBef>
                <a:spcPts val="580"/>
              </a:spcBef>
            </a:pPr>
            <a:r>
              <a:rPr sz="1400" b="1" dirty="0">
                <a:latin typeface="Arial"/>
                <a:cs typeface="Arial"/>
              </a:rPr>
              <a:t>Answer: </a:t>
            </a:r>
            <a:r>
              <a:rPr sz="1400" dirty="0">
                <a:latin typeface="Arial"/>
                <a:cs typeface="Arial"/>
              </a:rPr>
              <a:t>The text </a:t>
            </a:r>
            <a:r>
              <a:rPr sz="1400" dirty="0">
                <a:latin typeface="Courier" charset="0"/>
                <a:cs typeface="Courier" charset="0"/>
              </a:rPr>
              <a:t>hamster.jpg </a:t>
            </a:r>
            <a:r>
              <a:rPr sz="1400" dirty="0">
                <a:latin typeface="Arial"/>
                <a:cs typeface="Arial"/>
              </a:rPr>
              <a:t>is never displayed, so it should not  be a part of the document. Instead, the </a:t>
            </a:r>
            <a:r>
              <a:rPr sz="1400" dirty="0">
                <a:latin typeface="Courier" charset="0"/>
                <a:cs typeface="Courier" charset="0"/>
              </a:rPr>
              <a:t>src</a:t>
            </a:r>
            <a:r>
              <a:rPr sz="1400" spc="-340" dirty="0">
                <a:latin typeface="Courier" charset="0"/>
                <a:cs typeface="Courier" charset="0"/>
              </a:rPr>
              <a:t> </a:t>
            </a:r>
            <a:r>
              <a:rPr sz="1400" dirty="0">
                <a:latin typeface="Arial"/>
                <a:cs typeface="Arial"/>
              </a:rPr>
              <a:t>attribute tells the browser  where to find the image that should be</a:t>
            </a:r>
            <a:r>
              <a:rPr sz="1400" spc="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displayed.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45" dirty="0"/>
              <a:t>Parsing </a:t>
            </a:r>
            <a:r>
              <a:rPr spc="175" dirty="0"/>
              <a:t>XML</a:t>
            </a:r>
            <a:r>
              <a:rPr spc="-114" dirty="0"/>
              <a:t> </a:t>
            </a:r>
            <a:r>
              <a:rPr spc="145" dirty="0"/>
              <a:t>Documents</a:t>
            </a:r>
          </a:p>
        </p:txBody>
      </p:sp>
      <p:sp>
        <p:nvSpPr>
          <p:cNvPr id="3" name="object 3"/>
          <p:cNvSpPr/>
          <p:nvPr/>
        </p:nvSpPr>
        <p:spPr>
          <a:xfrm>
            <a:off x="739526" y="905694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82804" y="1181115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5" h="40005">
                <a:moveTo>
                  <a:pt x="19958" y="39916"/>
                </a:moveTo>
                <a:lnTo>
                  <a:pt x="11225" y="38706"/>
                </a:lnTo>
                <a:lnTo>
                  <a:pt x="4988" y="35026"/>
                </a:lnTo>
                <a:lnTo>
                  <a:pt x="1247" y="28801"/>
                </a:lnTo>
                <a:lnTo>
                  <a:pt x="0" y="19958"/>
                </a:lnTo>
                <a:lnTo>
                  <a:pt x="1247" y="11114"/>
                </a:lnTo>
                <a:lnTo>
                  <a:pt x="4988" y="4889"/>
                </a:lnTo>
                <a:lnTo>
                  <a:pt x="11225" y="1209"/>
                </a:lnTo>
                <a:lnTo>
                  <a:pt x="19958" y="0"/>
                </a:lnTo>
                <a:lnTo>
                  <a:pt x="28690" y="1209"/>
                </a:lnTo>
                <a:lnTo>
                  <a:pt x="34927" y="4889"/>
                </a:lnTo>
                <a:lnTo>
                  <a:pt x="38669" y="11114"/>
                </a:lnTo>
                <a:lnTo>
                  <a:pt x="39916" y="19958"/>
                </a:lnTo>
                <a:lnTo>
                  <a:pt x="38669" y="28801"/>
                </a:lnTo>
                <a:lnTo>
                  <a:pt x="34927" y="35026"/>
                </a:lnTo>
                <a:lnTo>
                  <a:pt x="28690" y="38706"/>
                </a:lnTo>
                <a:lnTo>
                  <a:pt x="19958" y="39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2804" y="1396662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5" h="40005">
                <a:moveTo>
                  <a:pt x="19958" y="39916"/>
                </a:moveTo>
                <a:lnTo>
                  <a:pt x="11225" y="38706"/>
                </a:lnTo>
                <a:lnTo>
                  <a:pt x="4988" y="35026"/>
                </a:lnTo>
                <a:lnTo>
                  <a:pt x="1247" y="28801"/>
                </a:lnTo>
                <a:lnTo>
                  <a:pt x="0" y="19958"/>
                </a:lnTo>
                <a:lnTo>
                  <a:pt x="1247" y="11114"/>
                </a:lnTo>
                <a:lnTo>
                  <a:pt x="4988" y="4889"/>
                </a:lnTo>
                <a:lnTo>
                  <a:pt x="11225" y="1209"/>
                </a:lnTo>
                <a:lnTo>
                  <a:pt x="19958" y="0"/>
                </a:lnTo>
                <a:lnTo>
                  <a:pt x="28690" y="1209"/>
                </a:lnTo>
                <a:lnTo>
                  <a:pt x="34927" y="4889"/>
                </a:lnTo>
                <a:lnTo>
                  <a:pt x="38669" y="11114"/>
                </a:lnTo>
                <a:lnTo>
                  <a:pt x="39916" y="19958"/>
                </a:lnTo>
                <a:lnTo>
                  <a:pt x="38669" y="28801"/>
                </a:lnTo>
                <a:lnTo>
                  <a:pt x="34927" y="35026"/>
                </a:lnTo>
                <a:lnTo>
                  <a:pt x="28690" y="38706"/>
                </a:lnTo>
                <a:lnTo>
                  <a:pt x="19958" y="39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2804" y="1612209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5" h="40005">
                <a:moveTo>
                  <a:pt x="19958" y="39916"/>
                </a:moveTo>
                <a:lnTo>
                  <a:pt x="11225" y="38706"/>
                </a:lnTo>
                <a:lnTo>
                  <a:pt x="4988" y="35026"/>
                </a:lnTo>
                <a:lnTo>
                  <a:pt x="1247" y="28801"/>
                </a:lnTo>
                <a:lnTo>
                  <a:pt x="0" y="19958"/>
                </a:lnTo>
                <a:lnTo>
                  <a:pt x="1247" y="11114"/>
                </a:lnTo>
                <a:lnTo>
                  <a:pt x="4988" y="4889"/>
                </a:lnTo>
                <a:lnTo>
                  <a:pt x="11225" y="1209"/>
                </a:lnTo>
                <a:lnTo>
                  <a:pt x="19958" y="0"/>
                </a:lnTo>
                <a:lnTo>
                  <a:pt x="28690" y="1209"/>
                </a:lnTo>
                <a:lnTo>
                  <a:pt x="34927" y="4889"/>
                </a:lnTo>
                <a:lnTo>
                  <a:pt x="38669" y="11114"/>
                </a:lnTo>
                <a:lnTo>
                  <a:pt x="39916" y="19958"/>
                </a:lnTo>
                <a:lnTo>
                  <a:pt x="38669" y="28801"/>
                </a:lnTo>
                <a:lnTo>
                  <a:pt x="34927" y="35026"/>
                </a:lnTo>
                <a:lnTo>
                  <a:pt x="28690" y="38706"/>
                </a:lnTo>
                <a:lnTo>
                  <a:pt x="19958" y="39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9526" y="1927546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82804" y="2202967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5" h="40005">
                <a:moveTo>
                  <a:pt x="19958" y="39916"/>
                </a:moveTo>
                <a:lnTo>
                  <a:pt x="11225" y="38706"/>
                </a:lnTo>
                <a:lnTo>
                  <a:pt x="4988" y="35026"/>
                </a:lnTo>
                <a:lnTo>
                  <a:pt x="1247" y="28801"/>
                </a:lnTo>
                <a:lnTo>
                  <a:pt x="0" y="19958"/>
                </a:lnTo>
                <a:lnTo>
                  <a:pt x="1247" y="11114"/>
                </a:lnTo>
                <a:lnTo>
                  <a:pt x="4988" y="4889"/>
                </a:lnTo>
                <a:lnTo>
                  <a:pt x="11225" y="1209"/>
                </a:lnTo>
                <a:lnTo>
                  <a:pt x="19958" y="0"/>
                </a:lnTo>
                <a:lnTo>
                  <a:pt x="28690" y="1209"/>
                </a:lnTo>
                <a:lnTo>
                  <a:pt x="34927" y="4889"/>
                </a:lnTo>
                <a:lnTo>
                  <a:pt x="38669" y="11114"/>
                </a:lnTo>
                <a:lnTo>
                  <a:pt x="39916" y="19958"/>
                </a:lnTo>
                <a:lnTo>
                  <a:pt x="38669" y="28801"/>
                </a:lnTo>
                <a:lnTo>
                  <a:pt x="34927" y="35026"/>
                </a:lnTo>
                <a:lnTo>
                  <a:pt x="28690" y="38706"/>
                </a:lnTo>
                <a:lnTo>
                  <a:pt x="19958" y="39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82804" y="2610111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5" h="40005">
                <a:moveTo>
                  <a:pt x="19958" y="39916"/>
                </a:moveTo>
                <a:lnTo>
                  <a:pt x="11225" y="38706"/>
                </a:lnTo>
                <a:lnTo>
                  <a:pt x="4988" y="35026"/>
                </a:lnTo>
                <a:lnTo>
                  <a:pt x="1247" y="28801"/>
                </a:lnTo>
                <a:lnTo>
                  <a:pt x="0" y="19958"/>
                </a:lnTo>
                <a:lnTo>
                  <a:pt x="1247" y="11114"/>
                </a:lnTo>
                <a:lnTo>
                  <a:pt x="4988" y="4889"/>
                </a:lnTo>
                <a:lnTo>
                  <a:pt x="11225" y="1209"/>
                </a:lnTo>
                <a:lnTo>
                  <a:pt x="19958" y="0"/>
                </a:lnTo>
                <a:lnTo>
                  <a:pt x="28690" y="1209"/>
                </a:lnTo>
                <a:lnTo>
                  <a:pt x="34927" y="4889"/>
                </a:lnTo>
                <a:lnTo>
                  <a:pt x="38669" y="11114"/>
                </a:lnTo>
                <a:lnTo>
                  <a:pt x="39916" y="19958"/>
                </a:lnTo>
                <a:lnTo>
                  <a:pt x="38669" y="28801"/>
                </a:lnTo>
                <a:lnTo>
                  <a:pt x="34927" y="35026"/>
                </a:lnTo>
                <a:lnTo>
                  <a:pt x="28690" y="38706"/>
                </a:lnTo>
                <a:lnTo>
                  <a:pt x="19958" y="39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83247" y="779784"/>
            <a:ext cx="5090795" cy="2114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>
                <a:latin typeface="Arial"/>
                <a:cs typeface="Arial"/>
              </a:rPr>
              <a:t>A </a:t>
            </a:r>
            <a:r>
              <a:rPr sz="1400" b="1" dirty="0">
                <a:latin typeface="Arial"/>
                <a:cs typeface="Arial"/>
              </a:rPr>
              <a:t>Parser </a:t>
            </a:r>
            <a:r>
              <a:rPr sz="1400" dirty="0">
                <a:latin typeface="Arial"/>
                <a:cs typeface="Arial"/>
              </a:rPr>
              <a:t>is a program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that:</a:t>
            </a:r>
            <a:endParaRPr sz="1400">
              <a:latin typeface="Arial"/>
              <a:cs typeface="Arial"/>
            </a:endParaRPr>
          </a:p>
          <a:p>
            <a:pPr marL="334010">
              <a:lnSpc>
                <a:spcPct val="100000"/>
              </a:lnSpc>
              <a:spcBef>
                <a:spcPts val="869"/>
              </a:spcBef>
            </a:pPr>
            <a:r>
              <a:rPr sz="1050" spc="15" dirty="0">
                <a:latin typeface="Arial"/>
                <a:cs typeface="Arial"/>
              </a:rPr>
              <a:t>Reads </a:t>
            </a:r>
            <a:r>
              <a:rPr sz="1050" spc="10" dirty="0">
                <a:latin typeface="Arial"/>
                <a:cs typeface="Arial"/>
              </a:rPr>
              <a:t>a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spc="10" dirty="0">
                <a:latin typeface="Arial"/>
                <a:cs typeface="Arial"/>
              </a:rPr>
              <a:t>document.</a:t>
            </a:r>
            <a:endParaRPr sz="1050">
              <a:latin typeface="Arial"/>
              <a:cs typeface="Arial"/>
            </a:endParaRPr>
          </a:p>
          <a:p>
            <a:pPr marL="334010">
              <a:lnSpc>
                <a:spcPct val="100000"/>
              </a:lnSpc>
              <a:spcBef>
                <a:spcPts val="434"/>
              </a:spcBef>
            </a:pPr>
            <a:r>
              <a:rPr sz="1050" spc="10" dirty="0">
                <a:latin typeface="Arial"/>
                <a:cs typeface="Arial"/>
              </a:rPr>
              <a:t>Checks whether </a:t>
            </a:r>
            <a:r>
              <a:rPr sz="1050" spc="5" dirty="0">
                <a:latin typeface="Arial"/>
                <a:cs typeface="Arial"/>
              </a:rPr>
              <a:t>it is </a:t>
            </a:r>
            <a:r>
              <a:rPr sz="1050" spc="10" dirty="0">
                <a:latin typeface="Arial"/>
                <a:cs typeface="Arial"/>
              </a:rPr>
              <a:t>syntactically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spc="10" dirty="0">
                <a:latin typeface="Arial"/>
                <a:cs typeface="Arial"/>
              </a:rPr>
              <a:t>correct.</a:t>
            </a:r>
            <a:endParaRPr sz="1050">
              <a:latin typeface="Arial"/>
              <a:cs typeface="Arial"/>
            </a:endParaRPr>
          </a:p>
          <a:p>
            <a:pPr marL="334010">
              <a:lnSpc>
                <a:spcPct val="100000"/>
              </a:lnSpc>
              <a:spcBef>
                <a:spcPts val="434"/>
              </a:spcBef>
            </a:pPr>
            <a:r>
              <a:rPr sz="1050" spc="10" dirty="0">
                <a:latin typeface="Arial"/>
                <a:cs typeface="Arial"/>
              </a:rPr>
              <a:t>Takes </a:t>
            </a:r>
            <a:r>
              <a:rPr sz="1050" spc="15" dirty="0">
                <a:latin typeface="Arial"/>
                <a:cs typeface="Arial"/>
              </a:rPr>
              <a:t>some </a:t>
            </a:r>
            <a:r>
              <a:rPr sz="1050" spc="10" dirty="0">
                <a:latin typeface="Arial"/>
                <a:cs typeface="Arial"/>
              </a:rPr>
              <a:t>action as </a:t>
            </a:r>
            <a:r>
              <a:rPr sz="1050" spc="5" dirty="0">
                <a:latin typeface="Arial"/>
                <a:cs typeface="Arial"/>
              </a:rPr>
              <a:t>it </a:t>
            </a:r>
            <a:r>
              <a:rPr sz="1050" spc="10" dirty="0">
                <a:latin typeface="Arial"/>
                <a:cs typeface="Arial"/>
              </a:rPr>
              <a:t>processes the</a:t>
            </a:r>
            <a:r>
              <a:rPr sz="1050" dirty="0">
                <a:latin typeface="Arial"/>
                <a:cs typeface="Arial"/>
              </a:rPr>
              <a:t> </a:t>
            </a:r>
            <a:r>
              <a:rPr sz="1050" spc="10" dirty="0">
                <a:latin typeface="Arial"/>
                <a:cs typeface="Arial"/>
              </a:rPr>
              <a:t>document.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5" dirty="0">
                <a:latin typeface="Arial"/>
                <a:cs typeface="Arial"/>
              </a:rPr>
              <a:t>Two </a:t>
            </a:r>
            <a:r>
              <a:rPr sz="1400" dirty="0">
                <a:latin typeface="Arial"/>
                <a:cs typeface="Arial"/>
              </a:rPr>
              <a:t>kinds of </a:t>
            </a:r>
            <a:r>
              <a:rPr sz="1400" spc="5" dirty="0">
                <a:latin typeface="Arial"/>
                <a:cs typeface="Arial"/>
              </a:rPr>
              <a:t>XML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parsers:</a:t>
            </a:r>
            <a:endParaRPr sz="1400">
              <a:latin typeface="Arial"/>
              <a:cs typeface="Arial"/>
            </a:endParaRPr>
          </a:p>
          <a:p>
            <a:pPr marL="334010" marR="263525">
              <a:lnSpc>
                <a:spcPct val="114700"/>
              </a:lnSpc>
              <a:spcBef>
                <a:spcPts val="685"/>
              </a:spcBef>
            </a:pPr>
            <a:r>
              <a:rPr sz="1050" i="1" spc="10" dirty="0">
                <a:latin typeface="Arial"/>
                <a:cs typeface="Arial"/>
              </a:rPr>
              <a:t>Streaming parser</a:t>
            </a:r>
            <a:r>
              <a:rPr sz="1050" spc="10" dirty="0">
                <a:latin typeface="Arial"/>
                <a:cs typeface="Arial"/>
              </a:rPr>
              <a:t>: reads </a:t>
            </a:r>
            <a:r>
              <a:rPr sz="1050" spc="15" dirty="0">
                <a:latin typeface="Arial"/>
                <a:cs typeface="Arial"/>
              </a:rPr>
              <a:t>XML </a:t>
            </a:r>
            <a:r>
              <a:rPr sz="1050" spc="10" dirty="0">
                <a:latin typeface="Arial"/>
                <a:cs typeface="Arial"/>
              </a:rPr>
              <a:t>input one token at a time and reports what </a:t>
            </a:r>
            <a:r>
              <a:rPr sz="1050" spc="5" dirty="0">
                <a:latin typeface="Arial"/>
                <a:cs typeface="Arial"/>
              </a:rPr>
              <a:t>it  </a:t>
            </a:r>
            <a:r>
              <a:rPr sz="1050" spc="10" dirty="0">
                <a:latin typeface="Arial"/>
                <a:cs typeface="Arial"/>
              </a:rPr>
              <a:t>encounters.</a:t>
            </a:r>
            <a:endParaRPr sz="1050">
              <a:latin typeface="Arial"/>
              <a:cs typeface="Arial"/>
            </a:endParaRPr>
          </a:p>
          <a:p>
            <a:pPr marL="334010" marR="5080">
              <a:lnSpc>
                <a:spcPct val="114700"/>
              </a:lnSpc>
              <a:spcBef>
                <a:spcPts val="315"/>
              </a:spcBef>
            </a:pPr>
            <a:r>
              <a:rPr sz="1050" i="1" spc="10" dirty="0">
                <a:latin typeface="Arial"/>
                <a:cs typeface="Arial"/>
              </a:rPr>
              <a:t>Tree-based parser</a:t>
            </a:r>
            <a:r>
              <a:rPr sz="1050" spc="10" dirty="0">
                <a:latin typeface="Arial"/>
                <a:cs typeface="Arial"/>
              </a:rPr>
              <a:t>: builds a tree that represents the parsed document that can  then be</a:t>
            </a:r>
            <a:r>
              <a:rPr sz="1050" spc="-55" dirty="0">
                <a:latin typeface="Arial"/>
                <a:cs typeface="Arial"/>
              </a:rPr>
              <a:t> </a:t>
            </a:r>
            <a:r>
              <a:rPr sz="1050" spc="10" dirty="0">
                <a:latin typeface="Arial"/>
                <a:cs typeface="Arial"/>
              </a:rPr>
              <a:t>analyzed.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45" dirty="0"/>
              <a:t>Types </a:t>
            </a:r>
            <a:r>
              <a:rPr spc="120" dirty="0"/>
              <a:t>of </a:t>
            </a:r>
            <a:r>
              <a:rPr spc="175" dirty="0"/>
              <a:t>XML </a:t>
            </a:r>
            <a:r>
              <a:rPr spc="130" dirty="0"/>
              <a:t>Document</a:t>
            </a:r>
            <a:r>
              <a:rPr spc="-315" dirty="0"/>
              <a:t> </a:t>
            </a:r>
            <a:r>
              <a:rPr spc="125" dirty="0"/>
              <a:t>Parsers</a:t>
            </a:r>
          </a:p>
        </p:txBody>
      </p:sp>
      <p:sp>
        <p:nvSpPr>
          <p:cNvPr id="3" name="object 3"/>
          <p:cNvSpPr/>
          <p:nvPr/>
        </p:nvSpPr>
        <p:spPr>
          <a:xfrm>
            <a:off x="739526" y="905432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9526" y="1440308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3247" y="745385"/>
            <a:ext cx="5343525" cy="1048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53365">
              <a:lnSpc>
                <a:spcPct val="115999"/>
              </a:lnSpc>
            </a:pPr>
            <a:r>
              <a:rPr sz="1400" i="1" dirty="0">
                <a:latin typeface="Arial"/>
                <a:cs typeface="Arial"/>
              </a:rPr>
              <a:t>Streaming parser </a:t>
            </a:r>
            <a:r>
              <a:rPr sz="1400" dirty="0">
                <a:latin typeface="Arial"/>
                <a:cs typeface="Arial"/>
              </a:rPr>
              <a:t>is more efficient for large documents but gives  information in bits and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pieces.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15999"/>
              </a:lnSpc>
              <a:spcBef>
                <a:spcPts val="315"/>
              </a:spcBef>
            </a:pPr>
            <a:r>
              <a:rPr sz="1400" i="1" dirty="0">
                <a:latin typeface="Arial"/>
                <a:cs typeface="Arial"/>
              </a:rPr>
              <a:t>Tree-based parser </a:t>
            </a:r>
            <a:r>
              <a:rPr sz="1400" dirty="0">
                <a:latin typeface="Arial"/>
                <a:cs typeface="Arial"/>
              </a:rPr>
              <a:t>is easier to use, giving complete overview of the  document.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40" dirty="0"/>
              <a:t>Java </a:t>
            </a:r>
            <a:r>
              <a:rPr spc="75" dirty="0"/>
              <a:t>Interface </a:t>
            </a:r>
            <a:r>
              <a:rPr spc="85" dirty="0"/>
              <a:t>to </a:t>
            </a:r>
            <a:r>
              <a:rPr spc="175" dirty="0"/>
              <a:t>XML</a:t>
            </a:r>
            <a:r>
              <a:rPr spc="-100" dirty="0"/>
              <a:t> </a:t>
            </a:r>
            <a:r>
              <a:rPr spc="100" dirty="0"/>
              <a:t>Parser</a:t>
            </a:r>
          </a:p>
        </p:txBody>
      </p:sp>
      <p:sp>
        <p:nvSpPr>
          <p:cNvPr id="3" name="object 3"/>
          <p:cNvSpPr/>
          <p:nvPr/>
        </p:nvSpPr>
        <p:spPr>
          <a:xfrm>
            <a:off x="739526" y="913027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9526" y="1455886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9526" y="2014711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9526" y="2565553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83247" y="752980"/>
            <a:ext cx="4924425" cy="2174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25425">
              <a:lnSpc>
                <a:spcPct val="115999"/>
              </a:lnSpc>
            </a:pPr>
            <a:r>
              <a:rPr sz="1400" dirty="0">
                <a:latin typeface="Courier" charset="0"/>
                <a:cs typeface="Courier" charset="0"/>
              </a:rPr>
              <a:t>Document</a:t>
            </a:r>
            <a:r>
              <a:rPr sz="1400" spc="-380" dirty="0">
                <a:latin typeface="Courier" charset="0"/>
                <a:cs typeface="Courier" charset="0"/>
              </a:rPr>
              <a:t> </a:t>
            </a:r>
            <a:r>
              <a:rPr sz="1400" dirty="0">
                <a:latin typeface="Arial"/>
                <a:cs typeface="Arial"/>
              </a:rPr>
              <a:t>interface describes the tree structure of an </a:t>
            </a:r>
            <a:r>
              <a:rPr sz="1400" spc="5" dirty="0">
                <a:latin typeface="Arial"/>
                <a:cs typeface="Arial"/>
              </a:rPr>
              <a:t>XML  </a:t>
            </a:r>
            <a:r>
              <a:rPr sz="1400" dirty="0">
                <a:latin typeface="Arial"/>
                <a:cs typeface="Arial"/>
              </a:rPr>
              <a:t>document.</a:t>
            </a:r>
          </a:p>
          <a:p>
            <a:pPr marL="12700" marR="95885">
              <a:lnSpc>
                <a:spcPct val="119700"/>
              </a:lnSpc>
              <a:spcBef>
                <a:spcPts val="315"/>
              </a:spcBef>
            </a:pPr>
            <a:r>
              <a:rPr sz="1400" spc="5" dirty="0">
                <a:latin typeface="Arial"/>
                <a:cs typeface="Arial"/>
              </a:rPr>
              <a:t>A </a:t>
            </a:r>
            <a:r>
              <a:rPr sz="1400" dirty="0">
                <a:latin typeface="Courier" charset="0"/>
                <a:cs typeface="Courier" charset="0"/>
              </a:rPr>
              <a:t>DocumentBuilder</a:t>
            </a:r>
            <a:r>
              <a:rPr sz="1400" spc="-370" dirty="0">
                <a:latin typeface="Courier" charset="0"/>
                <a:cs typeface="Courier" charset="0"/>
              </a:rPr>
              <a:t> </a:t>
            </a:r>
            <a:r>
              <a:rPr sz="1400" dirty="0">
                <a:latin typeface="Arial"/>
                <a:cs typeface="Arial"/>
              </a:rPr>
              <a:t>can generate an object of a class that  implements </a:t>
            </a:r>
            <a:r>
              <a:rPr sz="1400" dirty="0">
                <a:latin typeface="Courier" charset="0"/>
                <a:cs typeface="Courier" charset="0"/>
              </a:rPr>
              <a:t>Document</a:t>
            </a:r>
            <a:r>
              <a:rPr sz="1400" spc="-445" dirty="0">
                <a:latin typeface="Courier" charset="0"/>
                <a:cs typeface="Courier" charset="0"/>
              </a:rPr>
              <a:t> </a:t>
            </a:r>
            <a:r>
              <a:rPr sz="1400" dirty="0">
                <a:latin typeface="Arial"/>
                <a:cs typeface="Arial"/>
              </a:rPr>
              <a:t>interface.</a:t>
            </a: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400" dirty="0">
                <a:latin typeface="Arial"/>
                <a:cs typeface="Arial"/>
              </a:rPr>
              <a:t>Get a </a:t>
            </a:r>
            <a:r>
              <a:rPr sz="1400" dirty="0">
                <a:latin typeface="Courier" charset="0"/>
                <a:cs typeface="Courier" charset="0"/>
              </a:rPr>
              <a:t>DocumentBuilder</a:t>
            </a:r>
            <a:r>
              <a:rPr sz="1400" spc="-350" dirty="0">
                <a:latin typeface="Courier" charset="0"/>
                <a:cs typeface="Courier" charset="0"/>
              </a:rPr>
              <a:t> </a:t>
            </a:r>
            <a:r>
              <a:rPr sz="1400" dirty="0">
                <a:latin typeface="Arial"/>
                <a:cs typeface="Arial"/>
              </a:rPr>
              <a:t>by calling the static </a:t>
            </a:r>
            <a:r>
              <a:rPr sz="1400" dirty="0">
                <a:latin typeface="Courier" charset="0"/>
                <a:cs typeface="Courier" charset="0"/>
              </a:rPr>
              <a:t>newInstance</a:t>
            </a: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400" dirty="0">
                <a:latin typeface="Arial"/>
                <a:cs typeface="Arial"/>
              </a:rPr>
              <a:t>method of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dirty="0">
                <a:latin typeface="Courier" charset="0"/>
                <a:cs typeface="Courier" charset="0"/>
              </a:rPr>
              <a:t>DocumentBuilderFactory</a:t>
            </a:r>
            <a:r>
              <a:rPr sz="1400" dirty="0">
                <a:latin typeface="Arial"/>
                <a:cs typeface="Arial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400" dirty="0">
                <a:latin typeface="Arial"/>
                <a:cs typeface="Arial"/>
              </a:rPr>
              <a:t>Call </a:t>
            </a:r>
            <a:r>
              <a:rPr sz="1400" dirty="0">
                <a:latin typeface="Courier" charset="0"/>
                <a:cs typeface="Courier" charset="0"/>
              </a:rPr>
              <a:t>newDocumentBuilder</a:t>
            </a:r>
            <a:r>
              <a:rPr sz="1400" spc="-365" dirty="0">
                <a:latin typeface="Courier" charset="0"/>
                <a:cs typeface="Courier" charset="0"/>
              </a:rPr>
              <a:t> </a:t>
            </a:r>
            <a:r>
              <a:rPr sz="1400" dirty="0">
                <a:latin typeface="Arial"/>
                <a:cs typeface="Arial"/>
              </a:rPr>
              <a:t>method of the factory to get a</a:t>
            </a: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400" dirty="0">
                <a:latin typeface="Courier" charset="0"/>
                <a:cs typeface="Courier" charset="0"/>
              </a:rPr>
              <a:t>DocumentBuilder</a:t>
            </a:r>
            <a:r>
              <a:rPr sz="1400" dirty="0">
                <a:latin typeface="Arial"/>
                <a:cs typeface="Arial"/>
              </a:rPr>
              <a:t>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06963" y="2996647"/>
            <a:ext cx="5300980" cy="418191"/>
          </a:xfrm>
          <a:prstGeom prst="rect">
            <a:avLst/>
          </a:prstGeom>
          <a:ln w="7983">
            <a:solidFill>
              <a:srgbClr val="CCCCCC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189230" marR="3422650" indent="-135890">
              <a:lnSpc>
                <a:spcPct val="139700"/>
              </a:lnSpc>
              <a:spcBef>
                <a:spcPts val="225"/>
              </a:spcBef>
            </a:pPr>
            <a:r>
              <a:rPr sz="600" spc="-10" dirty="0">
                <a:latin typeface="Courier" charset="0"/>
                <a:cs typeface="Courier" charset="0"/>
              </a:rPr>
              <a:t>DocumentBuilderFactory factory =  DocumentBuilderFactory.newInstance();</a:t>
            </a:r>
            <a:endParaRPr sz="600" dirty="0">
              <a:latin typeface="Courier" charset="0"/>
              <a:cs typeface="Courier" charset="0"/>
            </a:endParaRPr>
          </a:p>
          <a:p>
            <a:pPr marL="53340">
              <a:lnSpc>
                <a:spcPct val="100000"/>
              </a:lnSpc>
              <a:spcBef>
                <a:spcPts val="285"/>
              </a:spcBef>
            </a:pPr>
            <a:r>
              <a:rPr sz="600" spc="-10" dirty="0">
                <a:latin typeface="Courier" charset="0"/>
                <a:cs typeface="Courier" charset="0"/>
              </a:rPr>
              <a:t>DocumentBuilder builder =</a:t>
            </a:r>
            <a:r>
              <a:rPr sz="600" spc="120" dirty="0">
                <a:latin typeface="Courier" charset="0"/>
                <a:cs typeface="Courier" charset="0"/>
              </a:rPr>
              <a:t> </a:t>
            </a:r>
            <a:r>
              <a:rPr sz="600" spc="-10" dirty="0">
                <a:latin typeface="Courier" charset="0"/>
                <a:cs typeface="Courier" charset="0"/>
              </a:rPr>
              <a:t>factory.newDocumentBuilder();</a:t>
            </a:r>
            <a:endParaRPr sz="6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5" dirty="0"/>
              <a:t>Chapter</a:t>
            </a:r>
            <a:r>
              <a:rPr spc="-40" dirty="0"/>
              <a:t> </a:t>
            </a:r>
            <a:r>
              <a:rPr spc="150" dirty="0"/>
              <a:t>Goals</a:t>
            </a:r>
          </a:p>
        </p:txBody>
      </p:sp>
      <p:sp>
        <p:nvSpPr>
          <p:cNvPr id="3" name="object 3"/>
          <p:cNvSpPr/>
          <p:nvPr/>
        </p:nvSpPr>
        <p:spPr>
          <a:xfrm>
            <a:off x="779475" y="803427"/>
            <a:ext cx="3672497" cy="2882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9526" y="3968139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9526" y="4263518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9526" y="4550914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9526" y="4846293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83247" y="3764140"/>
            <a:ext cx="4607560" cy="1188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038225" algn="just">
              <a:lnSpc>
                <a:spcPct val="136600"/>
              </a:lnSpc>
            </a:pPr>
            <a:r>
              <a:rPr sz="1400" dirty="0">
                <a:latin typeface="Arial"/>
                <a:cs typeface="Arial"/>
              </a:rPr>
              <a:t>To learn to use </a:t>
            </a:r>
            <a:r>
              <a:rPr sz="1400" spc="5" dirty="0">
                <a:latin typeface="Arial"/>
                <a:cs typeface="Arial"/>
              </a:rPr>
              <a:t>XML </a:t>
            </a:r>
            <a:r>
              <a:rPr sz="1400" dirty="0">
                <a:latin typeface="Arial"/>
                <a:cs typeface="Arial"/>
              </a:rPr>
              <a:t>elements and attributes  To understand the concept of an </a:t>
            </a:r>
            <a:r>
              <a:rPr sz="1400" spc="5" dirty="0">
                <a:latin typeface="Arial"/>
                <a:cs typeface="Arial"/>
              </a:rPr>
              <a:t>XML </a:t>
            </a:r>
            <a:r>
              <a:rPr sz="1400" dirty="0">
                <a:latin typeface="Arial"/>
                <a:cs typeface="Arial"/>
              </a:rPr>
              <a:t>parser  To read and write </a:t>
            </a:r>
            <a:r>
              <a:rPr sz="1400" spc="5" dirty="0">
                <a:latin typeface="Arial"/>
                <a:cs typeface="Arial"/>
              </a:rPr>
              <a:t>XML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documents</a:t>
            </a:r>
            <a:endParaRPr sz="1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645"/>
              </a:spcBef>
            </a:pPr>
            <a:r>
              <a:rPr sz="1400" dirty="0">
                <a:latin typeface="Arial"/>
                <a:cs typeface="Arial"/>
              </a:rPr>
              <a:t>To design Document Type Definitions for </a:t>
            </a:r>
            <a:r>
              <a:rPr sz="1400" spc="5" dirty="0">
                <a:latin typeface="Arial"/>
                <a:cs typeface="Arial"/>
              </a:rPr>
              <a:t>XML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documents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7761" y="868858"/>
            <a:ext cx="5420995" cy="64135"/>
          </a:xfrm>
          <a:custGeom>
            <a:avLst/>
            <a:gdLst/>
            <a:ahLst/>
            <a:cxnLst/>
            <a:rect l="l" t="t" r="r" b="b"/>
            <a:pathLst>
              <a:path w="5420995" h="64134">
                <a:moveTo>
                  <a:pt x="0" y="0"/>
                </a:moveTo>
                <a:lnTo>
                  <a:pt x="5420606" y="0"/>
                </a:lnTo>
                <a:lnTo>
                  <a:pt x="5420606" y="63865"/>
                </a:lnTo>
                <a:lnTo>
                  <a:pt x="0" y="63865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5061" y="270126"/>
            <a:ext cx="4785995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200"/>
              </a:lnSpc>
            </a:pPr>
            <a:r>
              <a:rPr spc="140" dirty="0"/>
              <a:t>Reading </a:t>
            </a:r>
            <a:r>
              <a:rPr spc="175" dirty="0"/>
              <a:t>XML </a:t>
            </a:r>
            <a:r>
              <a:rPr spc="145" dirty="0"/>
              <a:t>Documents </a:t>
            </a:r>
            <a:r>
              <a:rPr spc="110" dirty="0"/>
              <a:t>From</a:t>
            </a:r>
            <a:r>
              <a:rPr spc="-320" dirty="0"/>
              <a:t> </a:t>
            </a:r>
            <a:r>
              <a:rPr spc="135" dirty="0"/>
              <a:t>Various  </a:t>
            </a:r>
            <a:r>
              <a:rPr spc="114" dirty="0"/>
              <a:t>Sources</a:t>
            </a:r>
          </a:p>
        </p:txBody>
      </p:sp>
      <p:sp>
        <p:nvSpPr>
          <p:cNvPr id="4" name="object 4"/>
          <p:cNvSpPr/>
          <p:nvPr/>
        </p:nvSpPr>
        <p:spPr>
          <a:xfrm>
            <a:off x="739526" y="1184195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3247" y="1058285"/>
            <a:ext cx="2510790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To read a document from a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file: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6963" y="1351842"/>
            <a:ext cx="5300980" cy="436658"/>
          </a:xfrm>
          <a:prstGeom prst="rect">
            <a:avLst/>
          </a:prstGeom>
          <a:ln w="7983">
            <a:solidFill>
              <a:srgbClr val="CCCCCC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53340">
              <a:lnSpc>
                <a:spcPts val="1015"/>
              </a:lnSpc>
              <a:spcBef>
                <a:spcPts val="405"/>
              </a:spcBef>
            </a:pPr>
            <a:r>
              <a:rPr sz="850" spc="-5" dirty="0">
                <a:latin typeface="Courier" charset="0"/>
                <a:cs typeface="Courier" charset="0"/>
              </a:rPr>
              <a:t>String fileName =</a:t>
            </a:r>
            <a:r>
              <a:rPr sz="850" spc="-70" dirty="0">
                <a:latin typeface="Courier" charset="0"/>
                <a:cs typeface="Courier" charset="0"/>
              </a:rPr>
              <a:t> </a:t>
            </a:r>
            <a:r>
              <a:rPr sz="850" spc="-5" dirty="0">
                <a:latin typeface="Courier" charset="0"/>
                <a:cs typeface="Courier" charset="0"/>
              </a:rPr>
              <a:t>...;</a:t>
            </a:r>
            <a:endParaRPr sz="850" dirty="0">
              <a:latin typeface="Courier" charset="0"/>
              <a:cs typeface="Courier" charset="0"/>
            </a:endParaRPr>
          </a:p>
          <a:p>
            <a:pPr marL="53340" marR="3162300">
              <a:lnSpc>
                <a:spcPts val="1010"/>
              </a:lnSpc>
              <a:spcBef>
                <a:spcPts val="35"/>
              </a:spcBef>
            </a:pPr>
            <a:r>
              <a:rPr sz="850" spc="-5" dirty="0">
                <a:latin typeface="Courier" charset="0"/>
                <a:cs typeface="Courier" charset="0"/>
              </a:rPr>
              <a:t>File f = new File(fileName);  Document doc =</a:t>
            </a:r>
            <a:r>
              <a:rPr sz="850" spc="-55" dirty="0">
                <a:latin typeface="Courier" charset="0"/>
                <a:cs typeface="Courier" charset="0"/>
              </a:rPr>
              <a:t> </a:t>
            </a:r>
            <a:r>
              <a:rPr sz="850" spc="-5" dirty="0">
                <a:latin typeface="Courier" charset="0"/>
                <a:cs typeface="Courier" charset="0"/>
              </a:rPr>
              <a:t>builder.parse(f);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9526" y="2038399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83247" y="1912490"/>
            <a:ext cx="2858770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To read from a </a:t>
            </a:r>
            <a:r>
              <a:rPr sz="1400" spc="5" dirty="0">
                <a:latin typeface="Arial"/>
                <a:cs typeface="Arial"/>
              </a:rPr>
              <a:t>URL </a:t>
            </a:r>
            <a:r>
              <a:rPr sz="1400" dirty="0">
                <a:latin typeface="Arial"/>
                <a:cs typeface="Arial"/>
              </a:rPr>
              <a:t>on the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Internet: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6963" y="2214030"/>
            <a:ext cx="5300980" cy="436658"/>
          </a:xfrm>
          <a:prstGeom prst="rect">
            <a:avLst/>
          </a:prstGeom>
          <a:ln w="7983">
            <a:solidFill>
              <a:srgbClr val="CCCCCC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53340">
              <a:lnSpc>
                <a:spcPts val="1015"/>
              </a:lnSpc>
              <a:spcBef>
                <a:spcPts val="405"/>
              </a:spcBef>
            </a:pPr>
            <a:r>
              <a:rPr sz="850" spc="-5" dirty="0">
                <a:latin typeface="Courier" charset="0"/>
                <a:cs typeface="Courier" charset="0"/>
              </a:rPr>
              <a:t>String urlName =</a:t>
            </a:r>
            <a:r>
              <a:rPr sz="850" spc="-75" dirty="0">
                <a:latin typeface="Courier" charset="0"/>
                <a:cs typeface="Courier" charset="0"/>
              </a:rPr>
              <a:t> </a:t>
            </a:r>
            <a:r>
              <a:rPr sz="850" spc="-5" dirty="0">
                <a:latin typeface="Courier" charset="0"/>
                <a:cs typeface="Courier" charset="0"/>
              </a:rPr>
              <a:t>...;</a:t>
            </a:r>
            <a:endParaRPr sz="850" dirty="0">
              <a:latin typeface="Courier" charset="0"/>
              <a:cs typeface="Courier" charset="0"/>
            </a:endParaRPr>
          </a:p>
          <a:p>
            <a:pPr marL="53340" marR="3162300">
              <a:lnSpc>
                <a:spcPts val="1010"/>
              </a:lnSpc>
              <a:spcBef>
                <a:spcPts val="35"/>
              </a:spcBef>
            </a:pPr>
            <a:r>
              <a:rPr sz="850" spc="-5" dirty="0">
                <a:latin typeface="Courier" charset="0"/>
                <a:cs typeface="Courier" charset="0"/>
              </a:rPr>
              <a:t>URL u = new URL(urlName);  Document doc =</a:t>
            </a:r>
            <a:r>
              <a:rPr sz="850" spc="-55" dirty="0">
                <a:latin typeface="Courier" charset="0"/>
                <a:cs typeface="Courier" charset="0"/>
              </a:rPr>
              <a:t> </a:t>
            </a:r>
            <a:r>
              <a:rPr sz="850" spc="-5" dirty="0">
                <a:latin typeface="Courier" charset="0"/>
                <a:cs typeface="Courier" charset="0"/>
              </a:rPr>
              <a:t>builder.parse(u);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39526" y="2900587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83247" y="2774678"/>
            <a:ext cx="3086735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To read from an arbitrary input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stream: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6963" y="3076218"/>
            <a:ext cx="5300980" cy="308418"/>
          </a:xfrm>
          <a:prstGeom prst="rect">
            <a:avLst/>
          </a:prstGeom>
          <a:ln w="7983">
            <a:solidFill>
              <a:srgbClr val="CCCCCC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53340">
              <a:lnSpc>
                <a:spcPts val="1015"/>
              </a:lnSpc>
              <a:spcBef>
                <a:spcPts val="405"/>
              </a:spcBef>
            </a:pPr>
            <a:r>
              <a:rPr sz="850" spc="-5" dirty="0">
                <a:latin typeface="Courier" charset="0"/>
                <a:cs typeface="Courier" charset="0"/>
              </a:rPr>
              <a:t>InputStream in =</a:t>
            </a:r>
            <a:r>
              <a:rPr sz="850" spc="-75" dirty="0">
                <a:latin typeface="Courier" charset="0"/>
                <a:cs typeface="Courier" charset="0"/>
              </a:rPr>
              <a:t> </a:t>
            </a:r>
            <a:r>
              <a:rPr sz="850" spc="-5" dirty="0">
                <a:latin typeface="Courier" charset="0"/>
                <a:cs typeface="Courier" charset="0"/>
              </a:rPr>
              <a:t>...;</a:t>
            </a:r>
            <a:endParaRPr sz="850" dirty="0">
              <a:latin typeface="Courier" charset="0"/>
              <a:cs typeface="Courier" charset="0"/>
            </a:endParaRPr>
          </a:p>
          <a:p>
            <a:pPr marL="53340">
              <a:lnSpc>
                <a:spcPts val="1015"/>
              </a:lnSpc>
            </a:pPr>
            <a:r>
              <a:rPr sz="850" spc="-5" dirty="0">
                <a:latin typeface="Courier" charset="0"/>
                <a:cs typeface="Courier" charset="0"/>
              </a:rPr>
              <a:t>Document doc =</a:t>
            </a:r>
            <a:r>
              <a:rPr sz="850" spc="-50" dirty="0">
                <a:latin typeface="Courier" charset="0"/>
                <a:cs typeface="Courier" charset="0"/>
              </a:rPr>
              <a:t> </a:t>
            </a:r>
            <a:r>
              <a:rPr sz="850" spc="-5" dirty="0">
                <a:latin typeface="Courier" charset="0"/>
                <a:cs typeface="Courier" charset="0"/>
              </a:rPr>
              <a:t>builder.parse(in);</a:t>
            </a:r>
            <a:endParaRPr sz="8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0" dirty="0"/>
              <a:t>Inspecting </a:t>
            </a:r>
            <a:r>
              <a:rPr spc="175" dirty="0"/>
              <a:t>XML</a:t>
            </a:r>
            <a:r>
              <a:rPr spc="-100" dirty="0"/>
              <a:t> </a:t>
            </a:r>
            <a:r>
              <a:rPr spc="145" dirty="0"/>
              <a:t>Documents</a:t>
            </a:r>
          </a:p>
        </p:txBody>
      </p:sp>
      <p:sp>
        <p:nvSpPr>
          <p:cNvPr id="3" name="object 3"/>
          <p:cNvSpPr/>
          <p:nvPr/>
        </p:nvSpPr>
        <p:spPr>
          <a:xfrm>
            <a:off x="739526" y="904520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9526" y="1439396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9526" y="1734775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9526" y="2022171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83247" y="744474"/>
            <a:ext cx="5344160" cy="1383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5999"/>
              </a:lnSpc>
            </a:pPr>
            <a:r>
              <a:rPr sz="1400" dirty="0">
                <a:latin typeface="Arial"/>
                <a:cs typeface="Arial"/>
              </a:rPr>
              <a:t>After the document has been parsed, you can inspect or modify the  document.</a:t>
            </a:r>
            <a:endParaRPr sz="1400">
              <a:latin typeface="Arial"/>
              <a:cs typeface="Arial"/>
            </a:endParaRPr>
          </a:p>
          <a:p>
            <a:pPr marL="12700" marR="283845">
              <a:lnSpc>
                <a:spcPts val="2330"/>
              </a:lnSpc>
              <a:spcBef>
                <a:spcPts val="114"/>
              </a:spcBef>
            </a:pPr>
            <a:r>
              <a:rPr sz="1400" dirty="0">
                <a:latin typeface="Arial"/>
                <a:cs typeface="Arial"/>
              </a:rPr>
              <a:t>Easiest way of inspecting a document is by using </a:t>
            </a:r>
            <a:r>
              <a:rPr sz="1400" i="1" dirty="0">
                <a:latin typeface="Arial"/>
                <a:cs typeface="Arial"/>
              </a:rPr>
              <a:t>XPath </a:t>
            </a:r>
            <a:r>
              <a:rPr sz="1400" dirty="0">
                <a:latin typeface="Arial"/>
                <a:cs typeface="Arial"/>
              </a:rPr>
              <a:t>syntax.  </a:t>
            </a:r>
            <a:r>
              <a:rPr sz="1400" spc="5" dirty="0">
                <a:latin typeface="Arial"/>
                <a:cs typeface="Arial"/>
              </a:rPr>
              <a:t>An </a:t>
            </a:r>
            <a:r>
              <a:rPr sz="1400" dirty="0">
                <a:latin typeface="Arial"/>
                <a:cs typeface="Arial"/>
              </a:rPr>
              <a:t>XPath describes a node or set of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nodes.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400" dirty="0">
                <a:latin typeface="Arial"/>
                <a:cs typeface="Arial"/>
              </a:rPr>
              <a:t>XPath uses a syntax similar to directory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paths.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0" dirty="0"/>
              <a:t>Sample </a:t>
            </a:r>
            <a:r>
              <a:rPr spc="175" dirty="0"/>
              <a:t>XML</a:t>
            </a:r>
            <a:r>
              <a:rPr spc="-70" dirty="0"/>
              <a:t> </a:t>
            </a:r>
            <a:r>
              <a:rPr spc="130" dirty="0"/>
              <a:t>Document</a:t>
            </a:r>
          </a:p>
        </p:txBody>
      </p:sp>
      <p:sp>
        <p:nvSpPr>
          <p:cNvPr id="3" name="object 3"/>
          <p:cNvSpPr/>
          <p:nvPr/>
        </p:nvSpPr>
        <p:spPr>
          <a:xfrm>
            <a:off x="779475" y="803414"/>
            <a:ext cx="4407001" cy="32254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3998" y="4079644"/>
            <a:ext cx="1659889" cy="138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10" dirty="0">
                <a:latin typeface="Arial"/>
                <a:cs typeface="Arial"/>
              </a:rPr>
              <a:t>Figure 1 </a:t>
            </a:r>
            <a:r>
              <a:rPr sz="800" spc="10" dirty="0">
                <a:latin typeface="Arial"/>
                <a:cs typeface="Arial"/>
              </a:rPr>
              <a:t>A Sample XML</a:t>
            </a:r>
            <a:r>
              <a:rPr sz="800" spc="-70" dirty="0">
                <a:latin typeface="Arial"/>
                <a:cs typeface="Arial"/>
              </a:rPr>
              <a:t> </a:t>
            </a:r>
            <a:r>
              <a:rPr sz="800" spc="10" dirty="0">
                <a:latin typeface="Arial"/>
                <a:cs typeface="Arial"/>
              </a:rPr>
              <a:t>Document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Tree </a:t>
            </a:r>
            <a:r>
              <a:rPr spc="105" dirty="0"/>
              <a:t>View </a:t>
            </a:r>
            <a:r>
              <a:rPr spc="120" dirty="0"/>
              <a:t>of </a:t>
            </a:r>
            <a:r>
              <a:rPr spc="175" dirty="0"/>
              <a:t>XML</a:t>
            </a:r>
            <a:r>
              <a:rPr spc="-160" dirty="0"/>
              <a:t> </a:t>
            </a:r>
            <a:r>
              <a:rPr spc="130" dirty="0"/>
              <a:t>Document</a:t>
            </a:r>
          </a:p>
        </p:txBody>
      </p:sp>
      <p:sp>
        <p:nvSpPr>
          <p:cNvPr id="3" name="object 3"/>
          <p:cNvSpPr/>
          <p:nvPr/>
        </p:nvSpPr>
        <p:spPr>
          <a:xfrm>
            <a:off x="779475" y="803414"/>
            <a:ext cx="5588596" cy="22753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3998" y="3129379"/>
            <a:ext cx="1932305" cy="138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10" dirty="0">
                <a:latin typeface="Arial"/>
                <a:cs typeface="Arial"/>
              </a:rPr>
              <a:t>Figure 2 </a:t>
            </a:r>
            <a:r>
              <a:rPr sz="800" spc="10" dirty="0">
                <a:latin typeface="Arial"/>
                <a:cs typeface="Arial"/>
              </a:rPr>
              <a:t>The Tree View </a:t>
            </a:r>
            <a:r>
              <a:rPr sz="800" spc="5" dirty="0">
                <a:latin typeface="Arial"/>
                <a:cs typeface="Arial"/>
              </a:rPr>
              <a:t>of the</a:t>
            </a:r>
            <a:r>
              <a:rPr sz="800" spc="-65" dirty="0">
                <a:latin typeface="Arial"/>
                <a:cs typeface="Arial"/>
              </a:rPr>
              <a:t> </a:t>
            </a:r>
            <a:r>
              <a:rPr sz="800" spc="10" dirty="0">
                <a:latin typeface="Arial"/>
                <a:cs typeface="Arial"/>
              </a:rPr>
              <a:t>Document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80" dirty="0"/>
              <a:t>Using </a:t>
            </a:r>
            <a:r>
              <a:rPr spc="95" dirty="0"/>
              <a:t>XPath </a:t>
            </a:r>
            <a:r>
              <a:rPr spc="85" dirty="0"/>
              <a:t>to </a:t>
            </a:r>
            <a:r>
              <a:rPr spc="110" dirty="0"/>
              <a:t>Inspect </a:t>
            </a:r>
            <a:r>
              <a:rPr spc="114" dirty="0"/>
              <a:t>a</a:t>
            </a:r>
            <a:r>
              <a:rPr spc="-285" dirty="0"/>
              <a:t> </a:t>
            </a:r>
            <a:r>
              <a:rPr spc="130" dirty="0"/>
              <a:t>Document</a:t>
            </a:r>
          </a:p>
        </p:txBody>
      </p:sp>
      <p:sp>
        <p:nvSpPr>
          <p:cNvPr id="3" name="object 3"/>
          <p:cNvSpPr/>
          <p:nvPr/>
        </p:nvSpPr>
        <p:spPr>
          <a:xfrm>
            <a:off x="739526" y="903609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83247" y="777699"/>
            <a:ext cx="4956175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Consider the following XPath applied to the sample</a:t>
            </a:r>
            <a:r>
              <a:rPr sz="1400" spc="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document: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6963" y="1071256"/>
            <a:ext cx="5300980" cy="182742"/>
          </a:xfrm>
          <a:prstGeom prst="rect">
            <a:avLst/>
          </a:prstGeom>
          <a:ln w="7983">
            <a:solidFill>
              <a:srgbClr val="CCCCCC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405"/>
              </a:spcBef>
            </a:pPr>
            <a:r>
              <a:rPr sz="850" spc="-5" dirty="0">
                <a:latin typeface="Courier" charset="0"/>
                <a:cs typeface="Courier" charset="0"/>
              </a:rPr>
              <a:t>/items/item[1]/quantity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9526" y="1502350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9526" y="1797729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9526" y="2093108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83247" y="1294510"/>
            <a:ext cx="4518660" cy="904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2284">
              <a:lnSpc>
                <a:spcPct val="138400"/>
              </a:lnSpc>
            </a:pPr>
            <a:r>
              <a:rPr sz="1400" dirty="0">
                <a:latin typeface="Arial"/>
                <a:cs typeface="Arial"/>
              </a:rPr>
              <a:t>It selects the quantity of the first item (the value 8).  In XPath, array positions start with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400" dirty="0">
                <a:latin typeface="Arial"/>
                <a:cs typeface="Arial"/>
              </a:rPr>
              <a:t>Similarly, you can get the price of the second product</a:t>
            </a:r>
            <a:r>
              <a:rPr sz="1400" spc="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as: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6963" y="2260756"/>
            <a:ext cx="5300980" cy="182742"/>
          </a:xfrm>
          <a:prstGeom prst="rect">
            <a:avLst/>
          </a:prstGeom>
          <a:ln w="7983">
            <a:solidFill>
              <a:srgbClr val="CCCCCC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405"/>
              </a:spcBef>
            </a:pPr>
            <a:r>
              <a:rPr sz="850" spc="-5" dirty="0">
                <a:latin typeface="Courier" charset="0"/>
                <a:cs typeface="Courier" charset="0"/>
              </a:rPr>
              <a:t>/items/item[2]/product/price</a:t>
            </a:r>
            <a:endParaRPr sz="8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40" dirty="0"/>
              <a:t>More </a:t>
            </a:r>
            <a:r>
              <a:rPr spc="95" dirty="0"/>
              <a:t>XPath</a:t>
            </a:r>
            <a:r>
              <a:rPr spc="-125" dirty="0"/>
              <a:t> </a:t>
            </a:r>
            <a:r>
              <a:rPr spc="100" dirty="0"/>
              <a:t>Syntax</a:t>
            </a:r>
          </a:p>
        </p:txBody>
      </p:sp>
      <p:sp>
        <p:nvSpPr>
          <p:cNvPr id="3" name="object 3"/>
          <p:cNvSpPr/>
          <p:nvPr/>
        </p:nvSpPr>
        <p:spPr>
          <a:xfrm>
            <a:off x="739526" y="903855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83247" y="777946"/>
            <a:ext cx="4617720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To get the number of items (2), use the XPath</a:t>
            </a:r>
            <a:r>
              <a:rPr sz="1400" spc="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expression: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6963" y="1071503"/>
            <a:ext cx="5300980" cy="182742"/>
          </a:xfrm>
          <a:prstGeom prst="rect">
            <a:avLst/>
          </a:prstGeom>
          <a:ln w="7983">
            <a:solidFill>
              <a:srgbClr val="CCCCCC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405"/>
              </a:spcBef>
            </a:pPr>
            <a:r>
              <a:rPr sz="850" spc="-5" dirty="0">
                <a:latin typeface="Courier" charset="0"/>
                <a:cs typeface="Courier" charset="0"/>
              </a:rPr>
              <a:t>count(/items/item)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9526" y="1502596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83247" y="1376687"/>
            <a:ext cx="4131310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The total number of children (2) can be obtained</a:t>
            </a:r>
            <a:r>
              <a:rPr sz="1400" spc="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as: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6963" y="1678227"/>
            <a:ext cx="5300980" cy="182742"/>
          </a:xfrm>
          <a:prstGeom prst="rect">
            <a:avLst/>
          </a:prstGeom>
          <a:ln w="7983">
            <a:solidFill>
              <a:srgbClr val="CCCCCC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405"/>
              </a:spcBef>
            </a:pPr>
            <a:r>
              <a:rPr sz="850" spc="-5" dirty="0">
                <a:latin typeface="Courier" charset="0"/>
                <a:cs typeface="Courier" charset="0"/>
              </a:rPr>
              <a:t>count(/items/*)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39526" y="2109321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83247" y="1983412"/>
            <a:ext cx="5386070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To select attributes, use an </a:t>
            </a:r>
            <a:r>
              <a:rPr sz="1400" spc="5" dirty="0">
                <a:latin typeface="Arial"/>
                <a:cs typeface="Arial"/>
              </a:rPr>
              <a:t>@ </a:t>
            </a:r>
            <a:r>
              <a:rPr sz="1400" dirty="0">
                <a:latin typeface="Arial"/>
                <a:cs typeface="Arial"/>
              </a:rPr>
              <a:t>followed by the </a:t>
            </a:r>
            <a:r>
              <a:rPr sz="1400" spc="5" dirty="0">
                <a:latin typeface="Arial"/>
                <a:cs typeface="Arial"/>
              </a:rPr>
              <a:t>name </a:t>
            </a:r>
            <a:r>
              <a:rPr sz="1400" dirty="0">
                <a:latin typeface="Arial"/>
                <a:cs typeface="Arial"/>
              </a:rPr>
              <a:t>of the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attribute: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6963" y="2284952"/>
            <a:ext cx="5300980" cy="182742"/>
          </a:xfrm>
          <a:prstGeom prst="rect">
            <a:avLst/>
          </a:prstGeom>
          <a:ln w="7983">
            <a:solidFill>
              <a:srgbClr val="CCCCCC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405"/>
              </a:spcBef>
            </a:pPr>
            <a:r>
              <a:rPr sz="850" spc="-5" dirty="0">
                <a:latin typeface="Courier" charset="0"/>
                <a:cs typeface="Courier" charset="0"/>
              </a:rPr>
              <a:t>/items/item[2]/product/price/@currency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39526" y="2716046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83247" y="2555999"/>
            <a:ext cx="5413375" cy="513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5999"/>
              </a:lnSpc>
            </a:pPr>
            <a:r>
              <a:rPr sz="1400" dirty="0">
                <a:latin typeface="Arial"/>
                <a:cs typeface="Arial"/>
              </a:rPr>
              <a:t>To find out the </a:t>
            </a:r>
            <a:r>
              <a:rPr sz="1400" spc="5" dirty="0">
                <a:latin typeface="Arial"/>
                <a:cs typeface="Arial"/>
              </a:rPr>
              <a:t>name </a:t>
            </a:r>
            <a:r>
              <a:rPr sz="1400" dirty="0">
                <a:latin typeface="Arial"/>
                <a:cs typeface="Arial"/>
              </a:rPr>
              <a:t>of a child in a document with variable/unknown  structure: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6963" y="3139157"/>
            <a:ext cx="5300980" cy="182742"/>
          </a:xfrm>
          <a:prstGeom prst="rect">
            <a:avLst/>
          </a:prstGeom>
          <a:ln w="7983">
            <a:solidFill>
              <a:srgbClr val="CCCCCC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405"/>
              </a:spcBef>
            </a:pPr>
            <a:r>
              <a:rPr sz="850" spc="-5" dirty="0">
                <a:latin typeface="Courier" charset="0"/>
                <a:cs typeface="Courier" charset="0"/>
              </a:rPr>
              <a:t>name(/items/item[1]/*[1])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9526" y="3570251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83247" y="3444341"/>
            <a:ext cx="5142230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The result is the </a:t>
            </a:r>
            <a:r>
              <a:rPr sz="1400" spc="5" dirty="0">
                <a:latin typeface="Arial"/>
                <a:cs typeface="Arial"/>
              </a:rPr>
              <a:t>name </a:t>
            </a:r>
            <a:r>
              <a:rPr sz="1400" dirty="0">
                <a:latin typeface="Arial"/>
                <a:cs typeface="Arial"/>
              </a:rPr>
              <a:t>of the first child of the first item,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"product".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4" dirty="0"/>
              <a:t>Xpath </a:t>
            </a:r>
            <a:r>
              <a:rPr spc="100" dirty="0"/>
              <a:t>Syntax</a:t>
            </a:r>
            <a:r>
              <a:rPr spc="-120" dirty="0"/>
              <a:t> </a:t>
            </a:r>
            <a:r>
              <a:rPr spc="145" dirty="0"/>
              <a:t>Summary</a:t>
            </a:r>
          </a:p>
        </p:txBody>
      </p:sp>
      <p:sp>
        <p:nvSpPr>
          <p:cNvPr id="3" name="object 3"/>
          <p:cNvSpPr/>
          <p:nvPr/>
        </p:nvSpPr>
        <p:spPr>
          <a:xfrm>
            <a:off x="779475" y="803440"/>
            <a:ext cx="5556656" cy="3313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40" dirty="0"/>
              <a:t>Java </a:t>
            </a:r>
            <a:r>
              <a:rPr spc="95" dirty="0"/>
              <a:t>XPath</a:t>
            </a:r>
            <a:r>
              <a:rPr spc="-30" dirty="0"/>
              <a:t> </a:t>
            </a:r>
            <a:r>
              <a:rPr spc="125" dirty="0"/>
              <a:t>API</a:t>
            </a:r>
          </a:p>
        </p:txBody>
      </p:sp>
      <p:sp>
        <p:nvSpPr>
          <p:cNvPr id="3" name="object 3"/>
          <p:cNvSpPr/>
          <p:nvPr/>
        </p:nvSpPr>
        <p:spPr>
          <a:xfrm>
            <a:off x="739526" y="910299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83247" y="784390"/>
            <a:ext cx="52857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To evaluate an XPath expression in Java, create an </a:t>
            </a:r>
            <a:r>
              <a:rPr sz="1400" dirty="0">
                <a:latin typeface="Courier" charset="0"/>
                <a:cs typeface="Courier" charset="0"/>
              </a:rPr>
              <a:t>XPath</a:t>
            </a:r>
            <a:r>
              <a:rPr sz="1400" spc="-345" dirty="0">
                <a:latin typeface="Courier" charset="0"/>
                <a:cs typeface="Courier" charset="0"/>
              </a:rPr>
              <a:t> </a:t>
            </a:r>
            <a:r>
              <a:rPr sz="1400" dirty="0">
                <a:latin typeface="Arial"/>
                <a:cs typeface="Arial"/>
              </a:rPr>
              <a:t>object: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06963" y="1077947"/>
            <a:ext cx="5300980" cy="314189"/>
          </a:xfrm>
          <a:prstGeom prst="rect">
            <a:avLst/>
          </a:prstGeom>
          <a:ln w="7983">
            <a:solidFill>
              <a:srgbClr val="CCCCCC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53340" marR="1869439">
              <a:lnSpc>
                <a:spcPts val="1010"/>
              </a:lnSpc>
              <a:spcBef>
                <a:spcPts val="450"/>
              </a:spcBef>
            </a:pPr>
            <a:r>
              <a:rPr sz="850" spc="-5" dirty="0">
                <a:latin typeface="Courier" charset="0"/>
                <a:cs typeface="Courier" charset="0"/>
              </a:rPr>
              <a:t>XPathFactory xpfactory = XPathFactory.newInstance();  XPath path =</a:t>
            </a:r>
            <a:r>
              <a:rPr sz="850" spc="-50" dirty="0">
                <a:latin typeface="Courier" charset="0"/>
                <a:cs typeface="Courier" charset="0"/>
              </a:rPr>
              <a:t> </a:t>
            </a:r>
            <a:r>
              <a:rPr sz="850" spc="-5" dirty="0">
                <a:latin typeface="Courier" charset="0"/>
                <a:cs typeface="Courier" charset="0"/>
              </a:rPr>
              <a:t>xpfactory.newXPath();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9526" y="1644755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83247" y="1518846"/>
            <a:ext cx="26568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Then call the </a:t>
            </a:r>
            <a:r>
              <a:rPr sz="1400" dirty="0">
                <a:latin typeface="Courier" charset="0"/>
                <a:cs typeface="Courier" charset="0"/>
              </a:rPr>
              <a:t>evaluate</a:t>
            </a:r>
            <a:r>
              <a:rPr sz="1400" spc="-450" dirty="0">
                <a:latin typeface="Courier" charset="0"/>
                <a:cs typeface="Courier" charset="0"/>
              </a:rPr>
              <a:t> </a:t>
            </a:r>
            <a:r>
              <a:rPr sz="1400" dirty="0">
                <a:latin typeface="Arial"/>
                <a:cs typeface="Arial"/>
              </a:rPr>
              <a:t>method: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06963" y="1820386"/>
            <a:ext cx="5300980" cy="182742"/>
          </a:xfrm>
          <a:prstGeom prst="rect">
            <a:avLst/>
          </a:prstGeom>
          <a:ln w="7983">
            <a:solidFill>
              <a:srgbClr val="CCCCCC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405"/>
              </a:spcBef>
            </a:pPr>
            <a:r>
              <a:rPr sz="850" spc="-5" dirty="0">
                <a:latin typeface="Courier" charset="0"/>
                <a:cs typeface="Courier" charset="0"/>
              </a:rPr>
              <a:t>String result = path.evaluate(expression,</a:t>
            </a:r>
            <a:r>
              <a:rPr sz="850" spc="-25" dirty="0">
                <a:latin typeface="Courier" charset="0"/>
                <a:cs typeface="Courier" charset="0"/>
              </a:rPr>
              <a:t> </a:t>
            </a:r>
            <a:r>
              <a:rPr sz="850" spc="-5" dirty="0">
                <a:latin typeface="Courier" charset="0"/>
                <a:cs typeface="Courier" charset="0"/>
              </a:rPr>
              <a:t>doc);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39526" y="2259463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9526" y="2562825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9526" y="2858205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83247" y="2133554"/>
            <a:ext cx="5107305" cy="830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Courier" charset="0"/>
                <a:cs typeface="Courier" charset="0"/>
              </a:rPr>
              <a:t>expression</a:t>
            </a:r>
            <a:r>
              <a:rPr sz="1400" spc="-395" dirty="0">
                <a:latin typeface="Courier" charset="0"/>
                <a:cs typeface="Courier" charset="0"/>
              </a:rPr>
              <a:t> </a:t>
            </a:r>
            <a:r>
              <a:rPr sz="1400" dirty="0">
                <a:latin typeface="Arial"/>
                <a:cs typeface="Arial"/>
              </a:rPr>
              <a:t>is an XPath expression as a </a:t>
            </a:r>
            <a:r>
              <a:rPr sz="1400" dirty="0">
                <a:latin typeface="Courier" charset="0"/>
                <a:cs typeface="Courier" charset="0"/>
              </a:rPr>
              <a:t>String</a:t>
            </a:r>
            <a:r>
              <a:rPr sz="1400" dirty="0">
                <a:latin typeface="Arial"/>
                <a:cs typeface="Arial"/>
              </a:rPr>
              <a:t>.</a:t>
            </a:r>
          </a:p>
          <a:p>
            <a:pPr marL="12700" marR="5080">
              <a:lnSpc>
                <a:spcPct val="138400"/>
              </a:lnSpc>
              <a:spcBef>
                <a:spcPts val="60"/>
              </a:spcBef>
            </a:pPr>
            <a:r>
              <a:rPr sz="1400" dirty="0">
                <a:latin typeface="Courier" charset="0"/>
                <a:cs typeface="Courier" charset="0"/>
              </a:rPr>
              <a:t>doc</a:t>
            </a:r>
            <a:r>
              <a:rPr sz="1400" spc="-445" dirty="0">
                <a:latin typeface="Courier" charset="0"/>
                <a:cs typeface="Courier" charset="0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Courier" charset="0"/>
                <a:cs typeface="Courier" charset="0"/>
              </a:rPr>
              <a:t>Document</a:t>
            </a:r>
            <a:r>
              <a:rPr sz="1400" spc="-445" dirty="0">
                <a:latin typeface="Courier" charset="0"/>
                <a:cs typeface="Courier" charset="0"/>
              </a:rPr>
              <a:t> </a:t>
            </a:r>
            <a:r>
              <a:rPr sz="1400" dirty="0">
                <a:latin typeface="Arial"/>
                <a:cs typeface="Arial"/>
              </a:rPr>
              <a:t>object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that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represents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XML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document.  Example: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006963" y="3025852"/>
            <a:ext cx="5300980" cy="287386"/>
          </a:xfrm>
          <a:prstGeom prst="rect">
            <a:avLst/>
          </a:prstGeom>
          <a:ln w="7983">
            <a:solidFill>
              <a:srgbClr val="CCCCCC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189230" marR="2789555" indent="-135890">
              <a:lnSpc>
                <a:spcPct val="139700"/>
              </a:lnSpc>
              <a:spcBef>
                <a:spcPts val="225"/>
              </a:spcBef>
            </a:pPr>
            <a:r>
              <a:rPr sz="600" spc="-10" dirty="0">
                <a:latin typeface="Courier" charset="0"/>
                <a:cs typeface="Courier" charset="0"/>
              </a:rPr>
              <a:t>String result =  path.evaluate("/items/item[2]/product/price",</a:t>
            </a:r>
            <a:r>
              <a:rPr sz="600" spc="114" dirty="0">
                <a:latin typeface="Courier" charset="0"/>
                <a:cs typeface="Courier" charset="0"/>
              </a:rPr>
              <a:t> </a:t>
            </a:r>
            <a:r>
              <a:rPr sz="600" spc="-10" dirty="0">
                <a:latin typeface="Courier" charset="0"/>
                <a:cs typeface="Courier" charset="0"/>
              </a:rPr>
              <a:t>doc);</a:t>
            </a:r>
            <a:endParaRPr sz="600" dirty="0">
              <a:latin typeface="Courier" charset="0"/>
              <a:cs typeface="Courier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9526" y="3592661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83247" y="3466751"/>
            <a:ext cx="273748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Sets </a:t>
            </a:r>
            <a:r>
              <a:rPr sz="1400" dirty="0">
                <a:latin typeface="Courier" charset="0"/>
                <a:cs typeface="Courier" charset="0"/>
              </a:rPr>
              <a:t>result</a:t>
            </a:r>
            <a:r>
              <a:rPr sz="1400" spc="-445" dirty="0">
                <a:latin typeface="Courier" charset="0"/>
                <a:cs typeface="Courier" charset="0"/>
              </a:rPr>
              <a:t> </a:t>
            </a:r>
            <a:r>
              <a:rPr sz="1400" dirty="0">
                <a:latin typeface="Arial"/>
                <a:cs typeface="Arial"/>
              </a:rPr>
              <a:t>to the string "19.95".</a:t>
            </a: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45" dirty="0"/>
              <a:t>Parsing </a:t>
            </a:r>
            <a:r>
              <a:rPr spc="175" dirty="0"/>
              <a:t>XML </a:t>
            </a:r>
            <a:r>
              <a:rPr spc="85" dirty="0"/>
              <a:t>to</a:t>
            </a:r>
            <a:r>
              <a:rPr spc="-275" dirty="0"/>
              <a:t> </a:t>
            </a:r>
            <a:r>
              <a:rPr spc="105" dirty="0"/>
              <a:t>Objects</a:t>
            </a:r>
          </a:p>
        </p:txBody>
      </p:sp>
      <p:sp>
        <p:nvSpPr>
          <p:cNvPr id="3" name="object 3"/>
          <p:cNvSpPr/>
          <p:nvPr/>
        </p:nvSpPr>
        <p:spPr>
          <a:xfrm>
            <a:off x="739526" y="910164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9526" y="1453023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9526" y="1756386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83247" y="750118"/>
            <a:ext cx="5251450" cy="136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5999"/>
              </a:lnSpc>
            </a:pPr>
            <a:r>
              <a:rPr sz="1400" dirty="0">
                <a:latin typeface="Courier" charset="0"/>
                <a:cs typeface="Courier" charset="0"/>
              </a:rPr>
              <a:t>ItemListParser</a:t>
            </a:r>
            <a:r>
              <a:rPr sz="1400" spc="-365" dirty="0">
                <a:latin typeface="Courier" charset="0"/>
                <a:cs typeface="Courier" charset="0"/>
              </a:rPr>
              <a:t> </a:t>
            </a:r>
            <a:r>
              <a:rPr sz="1400" dirty="0">
                <a:latin typeface="Arial"/>
                <a:cs typeface="Arial"/>
              </a:rPr>
              <a:t>parses an </a:t>
            </a:r>
            <a:r>
              <a:rPr sz="1400" spc="5" dirty="0">
                <a:latin typeface="Arial"/>
                <a:cs typeface="Arial"/>
              </a:rPr>
              <a:t>XML </a:t>
            </a:r>
            <a:r>
              <a:rPr sz="1400" dirty="0">
                <a:latin typeface="Arial"/>
                <a:cs typeface="Arial"/>
              </a:rPr>
              <a:t>document with a list of product  descriptions.</a:t>
            </a: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400" dirty="0">
                <a:latin typeface="Arial"/>
                <a:cs typeface="Arial"/>
              </a:rPr>
              <a:t>Uses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Courier" charset="0"/>
                <a:cs typeface="Courier" charset="0"/>
              </a:rPr>
              <a:t>LineItem</a:t>
            </a:r>
            <a:r>
              <a:rPr sz="1400" spc="-450" dirty="0">
                <a:latin typeface="Courier" charset="0"/>
                <a:cs typeface="Courier" charset="0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Courier" charset="0"/>
                <a:cs typeface="Courier" charset="0"/>
              </a:rPr>
              <a:t>Product</a:t>
            </a:r>
            <a:r>
              <a:rPr sz="1400" spc="-450" dirty="0">
                <a:latin typeface="Courier" charset="0"/>
                <a:cs typeface="Courier" charset="0"/>
              </a:rPr>
              <a:t> </a:t>
            </a:r>
            <a:r>
              <a:rPr sz="1400" dirty="0">
                <a:latin typeface="Arial"/>
                <a:cs typeface="Arial"/>
              </a:rPr>
              <a:t>classes.</a:t>
            </a: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400" dirty="0">
                <a:latin typeface="Courier" charset="0"/>
                <a:cs typeface="Courier" charset="0"/>
              </a:rPr>
              <a:t>parse</a:t>
            </a:r>
            <a:r>
              <a:rPr sz="1400" spc="-390" dirty="0">
                <a:latin typeface="Courier" charset="0"/>
                <a:cs typeface="Courier" charset="0"/>
              </a:rPr>
              <a:t> </a:t>
            </a:r>
            <a:r>
              <a:rPr sz="1400" dirty="0">
                <a:latin typeface="Arial"/>
                <a:cs typeface="Arial"/>
              </a:rPr>
              <a:t>method takes the file </a:t>
            </a:r>
            <a:r>
              <a:rPr sz="1400" spc="5" dirty="0">
                <a:latin typeface="Arial"/>
                <a:cs typeface="Arial"/>
              </a:rPr>
              <a:t>name </a:t>
            </a:r>
            <a:r>
              <a:rPr sz="1400" dirty="0">
                <a:latin typeface="Arial"/>
                <a:cs typeface="Arial"/>
              </a:rPr>
              <a:t>and returns an array list of</a:t>
            </a: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400" dirty="0">
                <a:latin typeface="Courier" charset="0"/>
                <a:cs typeface="Courier" charset="0"/>
              </a:rPr>
              <a:t>LineItem</a:t>
            </a:r>
            <a:r>
              <a:rPr sz="1400" spc="-490" dirty="0">
                <a:latin typeface="Courier" charset="0"/>
                <a:cs typeface="Courier" charset="0"/>
              </a:rPr>
              <a:t> </a:t>
            </a:r>
            <a:r>
              <a:rPr sz="1400" dirty="0">
                <a:latin typeface="Arial"/>
                <a:cs typeface="Arial"/>
              </a:rPr>
              <a:t>objects: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06963" y="2179496"/>
            <a:ext cx="5300980" cy="287386"/>
          </a:xfrm>
          <a:prstGeom prst="rect">
            <a:avLst/>
          </a:prstGeom>
          <a:ln w="7983">
            <a:solidFill>
              <a:srgbClr val="CCCCCC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53340" marR="2789555">
              <a:lnSpc>
                <a:spcPct val="139700"/>
              </a:lnSpc>
              <a:spcBef>
                <a:spcPts val="225"/>
              </a:spcBef>
            </a:pPr>
            <a:r>
              <a:rPr sz="600" spc="-10" dirty="0">
                <a:latin typeface="Courier" charset="0"/>
                <a:cs typeface="Courier" charset="0"/>
              </a:rPr>
              <a:t>ItemListParser parser = new ItemListParser();  ArrayList&lt;LineItem&gt; items =</a:t>
            </a:r>
            <a:r>
              <a:rPr sz="600" spc="120" dirty="0">
                <a:latin typeface="Courier" charset="0"/>
                <a:cs typeface="Courier" charset="0"/>
              </a:rPr>
              <a:t> </a:t>
            </a:r>
            <a:r>
              <a:rPr sz="600" spc="-10" dirty="0">
                <a:latin typeface="Courier" charset="0"/>
                <a:cs typeface="Courier" charset="0"/>
              </a:rPr>
              <a:t>parser.parse("items.xml");</a:t>
            </a:r>
            <a:endParaRPr sz="60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39526" y="2754288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83247" y="2594241"/>
            <a:ext cx="5510530" cy="513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5999"/>
              </a:lnSpc>
            </a:pPr>
            <a:r>
              <a:rPr sz="1400" dirty="0">
                <a:latin typeface="Courier" charset="0"/>
                <a:cs typeface="Courier" charset="0"/>
              </a:rPr>
              <a:t>ItemListParser</a:t>
            </a:r>
            <a:r>
              <a:rPr sz="1400" spc="-350" dirty="0">
                <a:latin typeface="Courier" charset="0"/>
                <a:cs typeface="Courier" charset="0"/>
              </a:rPr>
              <a:t> </a:t>
            </a:r>
            <a:r>
              <a:rPr sz="1400" dirty="0">
                <a:latin typeface="Arial"/>
                <a:cs typeface="Arial"/>
              </a:rPr>
              <a:t>translates each </a:t>
            </a:r>
            <a:r>
              <a:rPr sz="1400" spc="5" dirty="0">
                <a:latin typeface="Arial"/>
                <a:cs typeface="Arial"/>
              </a:rPr>
              <a:t>XML </a:t>
            </a:r>
            <a:r>
              <a:rPr sz="1400" dirty="0">
                <a:latin typeface="Arial"/>
                <a:cs typeface="Arial"/>
              </a:rPr>
              <a:t>element into an object of the  corresponding Java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class.</a:t>
            </a:r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45" dirty="0"/>
              <a:t>Parsing </a:t>
            </a:r>
            <a:r>
              <a:rPr spc="175" dirty="0"/>
              <a:t>XML </a:t>
            </a:r>
            <a:r>
              <a:rPr spc="85" dirty="0"/>
              <a:t>to</a:t>
            </a:r>
            <a:r>
              <a:rPr spc="-275" dirty="0"/>
              <a:t> </a:t>
            </a:r>
            <a:r>
              <a:rPr spc="105" dirty="0"/>
              <a:t>Objects</a:t>
            </a:r>
          </a:p>
        </p:txBody>
      </p:sp>
      <p:sp>
        <p:nvSpPr>
          <p:cNvPr id="3" name="object 3"/>
          <p:cNvSpPr/>
          <p:nvPr/>
        </p:nvSpPr>
        <p:spPr>
          <a:xfrm>
            <a:off x="739526" y="902047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83247" y="776137"/>
            <a:ext cx="2351405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First get the number of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items: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6963" y="1069694"/>
            <a:ext cx="5300980" cy="287386"/>
          </a:xfrm>
          <a:prstGeom prst="rect">
            <a:avLst/>
          </a:prstGeom>
          <a:ln w="7983">
            <a:solidFill>
              <a:srgbClr val="CCCCCC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234315" marR="3105785" indent="-180975">
              <a:lnSpc>
                <a:spcPct val="139700"/>
              </a:lnSpc>
              <a:spcBef>
                <a:spcPts val="225"/>
              </a:spcBef>
            </a:pPr>
            <a:r>
              <a:rPr sz="600" spc="-10" dirty="0">
                <a:latin typeface="Courier" charset="0"/>
                <a:cs typeface="Courier" charset="0"/>
              </a:rPr>
              <a:t>int itemCount = Integer.parseInt(path.evaluate(  "count(/items/item)",</a:t>
            </a:r>
            <a:r>
              <a:rPr sz="600" spc="10" dirty="0">
                <a:latin typeface="Courier" charset="0"/>
                <a:cs typeface="Courier" charset="0"/>
              </a:rPr>
              <a:t> </a:t>
            </a:r>
            <a:r>
              <a:rPr sz="600" spc="-10" dirty="0">
                <a:latin typeface="Courier" charset="0"/>
                <a:cs typeface="Courier" charset="0"/>
              </a:rPr>
              <a:t>doc));</a:t>
            </a:r>
            <a:endParaRPr sz="6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9526" y="1628519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83247" y="1502610"/>
            <a:ext cx="5025390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For each item element, gather the product data and construct</a:t>
            </a:r>
            <a:r>
              <a:rPr sz="1400" spc="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400" dirty="0">
                <a:latin typeface="Courier" charset="0"/>
                <a:cs typeface="Courier" charset="0"/>
              </a:rPr>
              <a:t>Product</a:t>
            </a:r>
            <a:r>
              <a:rPr sz="1400" spc="-500" dirty="0">
                <a:latin typeface="Courier" charset="0"/>
                <a:cs typeface="Courier" charset="0"/>
              </a:rPr>
              <a:t> </a:t>
            </a:r>
            <a:r>
              <a:rPr sz="1400" dirty="0">
                <a:latin typeface="Arial"/>
                <a:cs typeface="Arial"/>
              </a:rPr>
              <a:t>object: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06963" y="2059614"/>
            <a:ext cx="5300980" cy="674799"/>
          </a:xfrm>
          <a:prstGeom prst="rect">
            <a:avLst/>
          </a:prstGeom>
          <a:ln w="7983">
            <a:solidFill>
              <a:srgbClr val="CCCCCC"/>
            </a:solidFill>
          </a:ln>
        </p:spPr>
        <p:txBody>
          <a:bodyPr vert="horz" wrap="square" lIns="0" tIns="64769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509"/>
              </a:spcBef>
            </a:pPr>
            <a:r>
              <a:rPr sz="600" spc="-10" dirty="0">
                <a:latin typeface="Courier" charset="0"/>
                <a:cs typeface="Courier" charset="0"/>
              </a:rPr>
              <a:t>String description =</a:t>
            </a:r>
            <a:r>
              <a:rPr sz="600" spc="30" dirty="0">
                <a:latin typeface="Courier" charset="0"/>
                <a:cs typeface="Courier" charset="0"/>
              </a:rPr>
              <a:t> </a:t>
            </a:r>
            <a:r>
              <a:rPr sz="600" spc="-10" dirty="0">
                <a:latin typeface="Courier" charset="0"/>
                <a:cs typeface="Courier" charset="0"/>
              </a:rPr>
              <a:t>path.evaluate(</a:t>
            </a:r>
            <a:endParaRPr sz="600" dirty="0">
              <a:latin typeface="Courier" charset="0"/>
              <a:cs typeface="Courier" charset="0"/>
            </a:endParaRPr>
          </a:p>
          <a:p>
            <a:pPr marL="53340" marR="2789555" indent="135255">
              <a:lnSpc>
                <a:spcPct val="139700"/>
              </a:lnSpc>
            </a:pPr>
            <a:r>
              <a:rPr sz="600" spc="-10" dirty="0">
                <a:latin typeface="Courier" charset="0"/>
                <a:cs typeface="Courier" charset="0"/>
              </a:rPr>
              <a:t>"/items/item[" + i + "]/product/description", doc);  double price =</a:t>
            </a:r>
            <a:r>
              <a:rPr sz="600" spc="90" dirty="0">
                <a:latin typeface="Courier" charset="0"/>
                <a:cs typeface="Courier" charset="0"/>
              </a:rPr>
              <a:t> </a:t>
            </a:r>
            <a:r>
              <a:rPr sz="600" spc="-10" dirty="0">
                <a:latin typeface="Courier" charset="0"/>
                <a:cs typeface="Courier" charset="0"/>
              </a:rPr>
              <a:t>Double.parseDouble(path.evaluate(</a:t>
            </a:r>
            <a:endParaRPr sz="600" dirty="0">
              <a:latin typeface="Courier" charset="0"/>
              <a:cs typeface="Courier" charset="0"/>
            </a:endParaRPr>
          </a:p>
          <a:p>
            <a:pPr marL="53340" marR="3015615" indent="135255">
              <a:lnSpc>
                <a:spcPct val="139700"/>
              </a:lnSpc>
            </a:pPr>
            <a:r>
              <a:rPr sz="600" spc="-10" dirty="0">
                <a:latin typeface="Courier" charset="0"/>
                <a:cs typeface="Courier" charset="0"/>
              </a:rPr>
              <a:t>"/items/item[" + i + "]/product/price", doc));  Product pr = new Product(description,</a:t>
            </a:r>
            <a:r>
              <a:rPr sz="600" spc="70" dirty="0">
                <a:latin typeface="Courier" charset="0"/>
                <a:cs typeface="Courier" charset="0"/>
              </a:rPr>
              <a:t> </a:t>
            </a:r>
            <a:r>
              <a:rPr sz="600" spc="-10" dirty="0">
                <a:latin typeface="Courier" charset="0"/>
                <a:cs typeface="Courier" charset="0"/>
              </a:rPr>
              <a:t>price);</a:t>
            </a:r>
            <a:endParaRPr sz="600" dirty="0">
              <a:latin typeface="Courier" charset="0"/>
              <a:cs typeface="Courier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39526" y="3009617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83247" y="2883707"/>
            <a:ext cx="538035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Then construct a </a:t>
            </a:r>
            <a:r>
              <a:rPr sz="1400" dirty="0">
                <a:latin typeface="Courier" charset="0"/>
                <a:cs typeface="Courier" charset="0"/>
              </a:rPr>
              <a:t>LineItem</a:t>
            </a:r>
            <a:r>
              <a:rPr sz="1400" spc="-345" dirty="0">
                <a:latin typeface="Courier" charset="0"/>
                <a:cs typeface="Courier" charset="0"/>
              </a:rPr>
              <a:t> </a:t>
            </a:r>
            <a:r>
              <a:rPr sz="1400" dirty="0">
                <a:latin typeface="Arial"/>
                <a:cs typeface="Arial"/>
              </a:rPr>
              <a:t>object and add it to the items array list.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75" dirty="0"/>
              <a:t>XML </a:t>
            </a:r>
            <a:r>
              <a:rPr spc="210" dirty="0"/>
              <a:t>Tags </a:t>
            </a:r>
            <a:r>
              <a:rPr spc="140" dirty="0"/>
              <a:t>and</a:t>
            </a:r>
            <a:r>
              <a:rPr spc="-295" dirty="0"/>
              <a:t> </a:t>
            </a:r>
            <a:r>
              <a:rPr spc="145" dirty="0"/>
              <a:t>Documents</a:t>
            </a:r>
          </a:p>
        </p:txBody>
      </p:sp>
      <p:sp>
        <p:nvSpPr>
          <p:cNvPr id="3" name="object 3"/>
          <p:cNvSpPr/>
          <p:nvPr/>
        </p:nvSpPr>
        <p:spPr>
          <a:xfrm>
            <a:off x="739526" y="909991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9526" y="1197387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9526" y="1740246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83247" y="784082"/>
            <a:ext cx="5403215" cy="1062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XML</a:t>
            </a:r>
            <a:r>
              <a:rPr sz="1400" dirty="0">
                <a:latin typeface="Arial"/>
                <a:cs typeface="Arial"/>
              </a:rPr>
              <a:t>: Extensible Markup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Language.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15999"/>
              </a:lnSpc>
              <a:spcBef>
                <a:spcPts val="315"/>
              </a:spcBef>
            </a:pPr>
            <a:r>
              <a:rPr sz="1400" dirty="0">
                <a:latin typeface="Arial"/>
                <a:cs typeface="Arial"/>
              </a:rPr>
              <a:t>Lets you encode complex data in a form that the recipient can parse  easily.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400" dirty="0">
                <a:latin typeface="Arial"/>
                <a:cs typeface="Arial"/>
              </a:rPr>
              <a:t>Is independent from any programming</a:t>
            </a:r>
            <a:r>
              <a:rPr sz="1400" spc="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language.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5" dirty="0"/>
              <a:t>section_2/</a:t>
            </a:r>
            <a:r>
              <a:rPr spc="85" dirty="0">
                <a:solidFill>
                  <a:srgbClr val="000080"/>
                </a:solidFill>
                <a:hlinkClick r:id="rId2"/>
              </a:rPr>
              <a:t>ItemListParser.java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296" y="2274519"/>
            <a:ext cx="2205355" cy="882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5"/>
              </a:lnSpc>
            </a:pPr>
            <a:r>
              <a:rPr sz="800" spc="10" dirty="0">
                <a:latin typeface="Courier New"/>
                <a:cs typeface="Courier New"/>
              </a:rPr>
              <a:t>/**</a:t>
            </a:r>
            <a:endParaRPr sz="800">
              <a:latin typeface="Courier New"/>
              <a:cs typeface="Courier New"/>
            </a:endParaRPr>
          </a:p>
          <a:p>
            <a:pPr marL="199390">
              <a:lnSpc>
                <a:spcPts val="1155"/>
              </a:lnSpc>
            </a:pPr>
            <a:r>
              <a:rPr sz="1000" dirty="0">
                <a:solidFill>
                  <a:srgbClr val="0073FF"/>
                </a:solidFill>
                <a:latin typeface="Times New Roman"/>
                <a:cs typeface="Times New Roman"/>
              </a:rPr>
              <a:t>An XML parser for item</a:t>
            </a:r>
            <a:r>
              <a:rPr sz="1000" spc="-40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73FF"/>
                </a:solidFill>
                <a:latin typeface="Times New Roman"/>
                <a:cs typeface="Times New Roman"/>
              </a:rPr>
              <a:t>lists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950"/>
              </a:lnSpc>
              <a:spcBef>
                <a:spcPts val="5"/>
              </a:spcBef>
            </a:pPr>
            <a:r>
              <a:rPr sz="800" spc="10" dirty="0">
                <a:latin typeface="Courier New"/>
                <a:cs typeface="Courier New"/>
              </a:rPr>
              <a:t>*/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44"/>
              </a:lnSpc>
            </a:pPr>
            <a:r>
              <a:rPr sz="800" spc="10" dirty="0">
                <a:solidFill>
                  <a:srgbClr val="CC0066"/>
                </a:solidFill>
                <a:latin typeface="Courier New"/>
                <a:cs typeface="Courier New"/>
              </a:rPr>
              <a:t>public class</a:t>
            </a:r>
            <a:r>
              <a:rPr sz="800" spc="-9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00" spc="10" dirty="0">
                <a:latin typeface="Courier New"/>
                <a:cs typeface="Courier New"/>
              </a:rPr>
              <a:t>ItemListParser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44"/>
              </a:lnSpc>
            </a:pPr>
            <a:r>
              <a:rPr sz="800" spc="10" dirty="0">
                <a:latin typeface="Courier New"/>
                <a:cs typeface="Courier New"/>
              </a:rPr>
              <a:t>{</a:t>
            </a:r>
            <a:endParaRPr sz="800">
              <a:latin typeface="Courier New"/>
              <a:cs typeface="Courier New"/>
            </a:endParaRPr>
          </a:p>
          <a:p>
            <a:pPr marL="199390" marR="5080">
              <a:lnSpc>
                <a:spcPts val="940"/>
              </a:lnSpc>
              <a:spcBef>
                <a:spcPts val="40"/>
              </a:spcBef>
            </a:pPr>
            <a:r>
              <a:rPr sz="800" spc="10" dirty="0">
                <a:solidFill>
                  <a:srgbClr val="CC0066"/>
                </a:solidFill>
                <a:latin typeface="Courier New"/>
                <a:cs typeface="Courier New"/>
              </a:rPr>
              <a:t>private </a:t>
            </a:r>
            <a:r>
              <a:rPr sz="800" spc="10" dirty="0">
                <a:latin typeface="Courier New"/>
                <a:cs typeface="Courier New"/>
              </a:rPr>
              <a:t>DocumentBuilder</a:t>
            </a:r>
            <a:r>
              <a:rPr sz="800" spc="-85" dirty="0">
                <a:latin typeface="Courier New"/>
                <a:cs typeface="Courier New"/>
              </a:rPr>
              <a:t> </a:t>
            </a:r>
            <a:r>
              <a:rPr sz="800" spc="10" dirty="0">
                <a:latin typeface="Courier New"/>
                <a:cs typeface="Courier New"/>
              </a:rPr>
              <a:t>builder;  </a:t>
            </a:r>
            <a:r>
              <a:rPr sz="800" spc="10" dirty="0">
                <a:solidFill>
                  <a:srgbClr val="CC0066"/>
                </a:solidFill>
                <a:latin typeface="Courier New"/>
                <a:cs typeface="Courier New"/>
              </a:rPr>
              <a:t>private </a:t>
            </a:r>
            <a:r>
              <a:rPr sz="800" spc="10" dirty="0">
                <a:latin typeface="Courier New"/>
                <a:cs typeface="Courier New"/>
              </a:rPr>
              <a:t>XPath</a:t>
            </a:r>
            <a:r>
              <a:rPr sz="800" spc="-90" dirty="0">
                <a:latin typeface="Courier New"/>
                <a:cs typeface="Courier New"/>
              </a:rPr>
              <a:t> </a:t>
            </a:r>
            <a:r>
              <a:rPr sz="800" spc="10" dirty="0">
                <a:latin typeface="Courier New"/>
                <a:cs typeface="Courier New"/>
              </a:rPr>
              <a:t>path;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7028" y="3256455"/>
            <a:ext cx="3451225" cy="1481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5"/>
              </a:lnSpc>
            </a:pPr>
            <a:r>
              <a:rPr sz="800" spc="10" dirty="0">
                <a:latin typeface="Courier New"/>
                <a:cs typeface="Courier New"/>
              </a:rPr>
              <a:t>/**</a:t>
            </a:r>
            <a:endParaRPr sz="800">
              <a:latin typeface="Courier New"/>
              <a:cs typeface="Courier New"/>
            </a:endParaRPr>
          </a:p>
          <a:p>
            <a:pPr marL="199390">
              <a:lnSpc>
                <a:spcPts val="1155"/>
              </a:lnSpc>
            </a:pPr>
            <a:r>
              <a:rPr sz="1000" dirty="0">
                <a:solidFill>
                  <a:srgbClr val="0073FF"/>
                </a:solidFill>
                <a:latin typeface="Times New Roman"/>
                <a:cs typeface="Times New Roman"/>
              </a:rPr>
              <a:t>Constructs a parser that can parse item</a:t>
            </a:r>
            <a:r>
              <a:rPr sz="1000" spc="-10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73FF"/>
                </a:solidFill>
                <a:latin typeface="Times New Roman"/>
                <a:cs typeface="Times New Roman"/>
              </a:rPr>
              <a:t>lists.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950"/>
              </a:lnSpc>
              <a:spcBef>
                <a:spcPts val="5"/>
              </a:spcBef>
            </a:pPr>
            <a:r>
              <a:rPr sz="800" spc="10" dirty="0">
                <a:latin typeface="Courier New"/>
                <a:cs typeface="Courier New"/>
              </a:rPr>
              <a:t>*/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44"/>
              </a:lnSpc>
            </a:pPr>
            <a:r>
              <a:rPr sz="800" spc="10" dirty="0">
                <a:solidFill>
                  <a:srgbClr val="CC0066"/>
                </a:solidFill>
                <a:latin typeface="Courier New"/>
                <a:cs typeface="Courier New"/>
              </a:rPr>
              <a:t>public</a:t>
            </a:r>
            <a:r>
              <a:rPr sz="800" spc="-9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00" spc="10" dirty="0">
                <a:latin typeface="Courier New"/>
                <a:cs typeface="Courier New"/>
              </a:rPr>
              <a:t>ItemListParser()</a:t>
            </a:r>
            <a:endParaRPr sz="800">
              <a:latin typeface="Courier New"/>
              <a:cs typeface="Courier New"/>
            </a:endParaRPr>
          </a:p>
          <a:p>
            <a:pPr marL="386080">
              <a:lnSpc>
                <a:spcPts val="944"/>
              </a:lnSpc>
            </a:pPr>
            <a:r>
              <a:rPr sz="800" spc="10" dirty="0">
                <a:solidFill>
                  <a:srgbClr val="CC0066"/>
                </a:solidFill>
                <a:latin typeface="Courier New"/>
                <a:cs typeface="Courier New"/>
              </a:rPr>
              <a:t>throws</a:t>
            </a:r>
            <a:r>
              <a:rPr sz="800" spc="-8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00" spc="10" dirty="0">
                <a:latin typeface="Courier New"/>
                <a:cs typeface="Courier New"/>
              </a:rPr>
              <a:t>ParserConfigurationException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44"/>
              </a:lnSpc>
            </a:pPr>
            <a:r>
              <a:rPr sz="800" spc="10" dirty="0">
                <a:latin typeface="Courier New"/>
                <a:cs typeface="Courier New"/>
              </a:rPr>
              <a:t>{</a:t>
            </a:r>
            <a:endParaRPr sz="800">
              <a:latin typeface="Courier New"/>
              <a:cs typeface="Courier New"/>
            </a:endParaRPr>
          </a:p>
          <a:p>
            <a:pPr marL="199390">
              <a:lnSpc>
                <a:spcPts val="944"/>
              </a:lnSpc>
            </a:pPr>
            <a:r>
              <a:rPr sz="800" spc="10" dirty="0">
                <a:latin typeface="Courier New"/>
                <a:cs typeface="Courier New"/>
              </a:rPr>
              <a:t>DocumentBuilderFactory</a:t>
            </a:r>
            <a:r>
              <a:rPr sz="800" spc="-85" dirty="0">
                <a:latin typeface="Courier New"/>
                <a:cs typeface="Courier New"/>
              </a:rPr>
              <a:t> </a:t>
            </a:r>
            <a:r>
              <a:rPr sz="800" spc="10" dirty="0">
                <a:latin typeface="Courier New"/>
                <a:cs typeface="Courier New"/>
              </a:rPr>
              <a:t>dbfactory</a:t>
            </a:r>
            <a:endParaRPr sz="800">
              <a:latin typeface="Courier New"/>
              <a:cs typeface="Courier New"/>
            </a:endParaRPr>
          </a:p>
          <a:p>
            <a:pPr marL="199390" marR="5080" indent="373380">
              <a:lnSpc>
                <a:spcPts val="940"/>
              </a:lnSpc>
              <a:spcBef>
                <a:spcPts val="40"/>
              </a:spcBef>
            </a:pPr>
            <a:r>
              <a:rPr sz="800" spc="10" dirty="0">
                <a:latin typeface="Courier New"/>
                <a:cs typeface="Courier New"/>
              </a:rPr>
              <a:t>= DocumentBuilderFactory.newInstance();  builder = dbfactory.newDocumentBuilder();  XPathFactory xpfactory =</a:t>
            </a:r>
            <a:r>
              <a:rPr sz="800" spc="-75" dirty="0">
                <a:latin typeface="Courier New"/>
                <a:cs typeface="Courier New"/>
              </a:rPr>
              <a:t> </a:t>
            </a:r>
            <a:r>
              <a:rPr sz="800" spc="10" dirty="0">
                <a:latin typeface="Courier New"/>
                <a:cs typeface="Courier New"/>
              </a:rPr>
              <a:t>XPathFactory.newInstance();  path =</a:t>
            </a:r>
            <a:r>
              <a:rPr sz="800" spc="-85" dirty="0">
                <a:latin typeface="Courier New"/>
                <a:cs typeface="Courier New"/>
              </a:rPr>
              <a:t> </a:t>
            </a:r>
            <a:r>
              <a:rPr sz="800" spc="10" dirty="0">
                <a:latin typeface="Courier New"/>
                <a:cs typeface="Courier New"/>
              </a:rPr>
              <a:t>xpfactory.newXPath();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15"/>
              </a:lnSpc>
            </a:pPr>
            <a:r>
              <a:rPr sz="800" spc="10" dirty="0">
                <a:latin typeface="Courier New"/>
                <a:cs typeface="Courier New"/>
              </a:rPr>
              <a:t>}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1230" y="837539"/>
            <a:ext cx="3637915" cy="4275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1620" indent="-186690">
              <a:lnSpc>
                <a:spcPts val="950"/>
              </a:lnSpc>
              <a:buClr>
                <a:srgbClr val="0073FF"/>
              </a:buClr>
              <a:buFont typeface="Courier New"/>
              <a:buAutoNum type="arabicPlain"/>
              <a:tabLst>
                <a:tab pos="262255" algn="l"/>
              </a:tabLst>
            </a:pPr>
            <a:r>
              <a:rPr sz="80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00" spc="-9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00" spc="10" dirty="0">
                <a:latin typeface="Courier New"/>
                <a:cs typeface="Courier New"/>
              </a:rPr>
              <a:t>java.io.File;</a:t>
            </a:r>
            <a:endParaRPr sz="800">
              <a:latin typeface="Courier New"/>
              <a:cs typeface="Courier New"/>
            </a:endParaRPr>
          </a:p>
          <a:p>
            <a:pPr marL="261620" indent="-186690">
              <a:lnSpc>
                <a:spcPts val="944"/>
              </a:lnSpc>
              <a:buClr>
                <a:srgbClr val="0073FF"/>
              </a:buClr>
              <a:buFont typeface="Courier New"/>
              <a:buAutoNum type="arabicPlain"/>
              <a:tabLst>
                <a:tab pos="262255" algn="l"/>
              </a:tabLst>
            </a:pPr>
            <a:r>
              <a:rPr sz="80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00" spc="-9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00" spc="10" dirty="0">
                <a:latin typeface="Courier New"/>
                <a:cs typeface="Courier New"/>
              </a:rPr>
              <a:t>java.io.IOException;</a:t>
            </a:r>
            <a:endParaRPr sz="800">
              <a:latin typeface="Courier New"/>
              <a:cs typeface="Courier New"/>
            </a:endParaRPr>
          </a:p>
          <a:p>
            <a:pPr marL="261620" indent="-186690">
              <a:lnSpc>
                <a:spcPts val="944"/>
              </a:lnSpc>
              <a:buClr>
                <a:srgbClr val="0073FF"/>
              </a:buClr>
              <a:buFont typeface="Courier New"/>
              <a:buAutoNum type="arabicPlain"/>
              <a:tabLst>
                <a:tab pos="262255" algn="l"/>
              </a:tabLst>
            </a:pPr>
            <a:r>
              <a:rPr sz="80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00" spc="-9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00" spc="10" dirty="0">
                <a:latin typeface="Courier New"/>
                <a:cs typeface="Courier New"/>
              </a:rPr>
              <a:t>java.util.ArrayList;</a:t>
            </a:r>
            <a:endParaRPr sz="800">
              <a:latin typeface="Courier New"/>
              <a:cs typeface="Courier New"/>
            </a:endParaRPr>
          </a:p>
          <a:p>
            <a:pPr marL="261620" indent="-186690">
              <a:lnSpc>
                <a:spcPts val="944"/>
              </a:lnSpc>
              <a:buClr>
                <a:srgbClr val="0073FF"/>
              </a:buClr>
              <a:buFont typeface="Courier New"/>
              <a:buAutoNum type="arabicPlain"/>
              <a:tabLst>
                <a:tab pos="262255" algn="l"/>
              </a:tabLst>
            </a:pPr>
            <a:r>
              <a:rPr sz="80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00" spc="-8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00" spc="10" dirty="0">
                <a:latin typeface="Courier New"/>
                <a:cs typeface="Courier New"/>
              </a:rPr>
              <a:t>javax.xml.parsers.DocumentBuilder;</a:t>
            </a:r>
            <a:endParaRPr sz="800">
              <a:latin typeface="Courier New"/>
              <a:cs typeface="Courier New"/>
            </a:endParaRPr>
          </a:p>
          <a:p>
            <a:pPr marL="261620" indent="-186690">
              <a:lnSpc>
                <a:spcPts val="944"/>
              </a:lnSpc>
              <a:buClr>
                <a:srgbClr val="0073FF"/>
              </a:buClr>
              <a:buFont typeface="Courier New"/>
              <a:buAutoNum type="arabicPlain"/>
              <a:tabLst>
                <a:tab pos="262255" algn="l"/>
              </a:tabLst>
            </a:pPr>
            <a:r>
              <a:rPr sz="80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00" spc="-8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00" spc="10" dirty="0">
                <a:latin typeface="Courier New"/>
                <a:cs typeface="Courier New"/>
              </a:rPr>
              <a:t>javax.xml.parsers.DocumentBuilderFactory;</a:t>
            </a:r>
            <a:endParaRPr sz="800">
              <a:latin typeface="Courier New"/>
              <a:cs typeface="Courier New"/>
            </a:endParaRPr>
          </a:p>
          <a:p>
            <a:pPr marL="261620" indent="-186690">
              <a:lnSpc>
                <a:spcPts val="944"/>
              </a:lnSpc>
              <a:buClr>
                <a:srgbClr val="0073FF"/>
              </a:buClr>
              <a:buFont typeface="Courier New"/>
              <a:buAutoNum type="arabicPlain"/>
              <a:tabLst>
                <a:tab pos="262255" algn="l"/>
              </a:tabLst>
            </a:pPr>
            <a:r>
              <a:rPr sz="80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00" spc="-8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00" spc="10" dirty="0">
                <a:latin typeface="Courier New"/>
                <a:cs typeface="Courier New"/>
              </a:rPr>
              <a:t>javax.xml.parsers.ParserConfigurationException;</a:t>
            </a:r>
            <a:endParaRPr sz="800">
              <a:latin typeface="Courier New"/>
              <a:cs typeface="Courier New"/>
            </a:endParaRPr>
          </a:p>
          <a:p>
            <a:pPr marL="261620" indent="-186690">
              <a:lnSpc>
                <a:spcPts val="944"/>
              </a:lnSpc>
              <a:buClr>
                <a:srgbClr val="0073FF"/>
              </a:buClr>
              <a:buFont typeface="Courier New"/>
              <a:buAutoNum type="arabicPlain"/>
              <a:tabLst>
                <a:tab pos="262255" algn="l"/>
              </a:tabLst>
            </a:pPr>
            <a:r>
              <a:rPr sz="80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00" spc="-9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00" spc="10" dirty="0">
                <a:latin typeface="Courier New"/>
                <a:cs typeface="Courier New"/>
              </a:rPr>
              <a:t>javax.xml.xpath.XPath;</a:t>
            </a:r>
            <a:endParaRPr sz="800">
              <a:latin typeface="Courier New"/>
              <a:cs typeface="Courier New"/>
            </a:endParaRPr>
          </a:p>
          <a:p>
            <a:pPr marL="261620" indent="-186690">
              <a:lnSpc>
                <a:spcPts val="944"/>
              </a:lnSpc>
              <a:buClr>
                <a:srgbClr val="0073FF"/>
              </a:buClr>
              <a:buFont typeface="Courier New"/>
              <a:buAutoNum type="arabicPlain"/>
              <a:tabLst>
                <a:tab pos="262255" algn="l"/>
              </a:tabLst>
            </a:pPr>
            <a:r>
              <a:rPr sz="80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00" spc="-8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00" spc="10" dirty="0">
                <a:latin typeface="Courier New"/>
                <a:cs typeface="Courier New"/>
              </a:rPr>
              <a:t>javax.xml.xpath.XPathExpressionException;</a:t>
            </a:r>
            <a:endParaRPr sz="800">
              <a:latin typeface="Courier New"/>
              <a:cs typeface="Courier New"/>
            </a:endParaRPr>
          </a:p>
          <a:p>
            <a:pPr marL="261620" indent="-186690">
              <a:lnSpc>
                <a:spcPts val="944"/>
              </a:lnSpc>
              <a:buClr>
                <a:srgbClr val="0073FF"/>
              </a:buClr>
              <a:buFont typeface="Courier New"/>
              <a:buAutoNum type="arabicPlain"/>
              <a:tabLst>
                <a:tab pos="262255" algn="l"/>
              </a:tabLst>
            </a:pPr>
            <a:r>
              <a:rPr sz="80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00" spc="-8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00" spc="10" dirty="0">
                <a:latin typeface="Courier New"/>
                <a:cs typeface="Courier New"/>
              </a:rPr>
              <a:t>javax.xml.xpath.XPathFactory;</a:t>
            </a:r>
            <a:endParaRPr sz="800">
              <a:latin typeface="Courier New"/>
              <a:cs typeface="Courier New"/>
            </a:endParaRPr>
          </a:p>
          <a:p>
            <a:pPr marL="261620" indent="-248920">
              <a:lnSpc>
                <a:spcPts val="944"/>
              </a:lnSpc>
              <a:buClr>
                <a:srgbClr val="0073FF"/>
              </a:buClr>
              <a:buFont typeface="Courier New"/>
              <a:buAutoNum type="arabicPlain"/>
              <a:tabLst>
                <a:tab pos="262255" algn="l"/>
              </a:tabLst>
            </a:pPr>
            <a:r>
              <a:rPr sz="80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00" spc="-9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00" spc="10" dirty="0">
                <a:latin typeface="Courier New"/>
                <a:cs typeface="Courier New"/>
              </a:rPr>
              <a:t>org.w3c.dom.Document;</a:t>
            </a:r>
            <a:endParaRPr sz="800">
              <a:latin typeface="Courier New"/>
              <a:cs typeface="Courier New"/>
            </a:endParaRPr>
          </a:p>
          <a:p>
            <a:pPr marL="261620" indent="-248920">
              <a:lnSpc>
                <a:spcPts val="944"/>
              </a:lnSpc>
              <a:buClr>
                <a:srgbClr val="0073FF"/>
              </a:buClr>
              <a:buFont typeface="Courier New"/>
              <a:buAutoNum type="arabicPlain"/>
              <a:tabLst>
                <a:tab pos="262255" algn="l"/>
              </a:tabLst>
            </a:pPr>
            <a:r>
              <a:rPr sz="80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00" spc="-9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00" spc="10" dirty="0">
                <a:latin typeface="Courier New"/>
                <a:cs typeface="Courier New"/>
              </a:rPr>
              <a:t>org.xml.sax.SAXException;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44"/>
              </a:lnSpc>
            </a:pPr>
            <a:r>
              <a:rPr sz="800" b="1" spc="10" dirty="0">
                <a:solidFill>
                  <a:srgbClr val="0073FF"/>
                </a:solidFill>
                <a:latin typeface="Courier New"/>
                <a:cs typeface="Courier New"/>
              </a:rPr>
              <a:t>12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50"/>
              </a:lnSpc>
            </a:pPr>
            <a:r>
              <a:rPr sz="800" b="1" spc="10" dirty="0">
                <a:solidFill>
                  <a:srgbClr val="0073FF"/>
                </a:solidFill>
                <a:latin typeface="Courier New"/>
                <a:cs typeface="Courier New"/>
              </a:rPr>
              <a:t>13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b="1" spc="10" dirty="0">
                <a:solidFill>
                  <a:srgbClr val="0073FF"/>
                </a:solidFill>
                <a:latin typeface="Courier New"/>
                <a:cs typeface="Courier New"/>
              </a:rPr>
              <a:t>14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50"/>
              </a:lnSpc>
              <a:spcBef>
                <a:spcPts val="45"/>
              </a:spcBef>
            </a:pPr>
            <a:r>
              <a:rPr sz="800" b="1" spc="10" dirty="0">
                <a:solidFill>
                  <a:srgbClr val="0073FF"/>
                </a:solidFill>
                <a:latin typeface="Courier New"/>
                <a:cs typeface="Courier New"/>
              </a:rPr>
              <a:t>15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44"/>
              </a:lnSpc>
            </a:pPr>
            <a:r>
              <a:rPr sz="800" b="1" spc="10" dirty="0">
                <a:solidFill>
                  <a:srgbClr val="0073FF"/>
                </a:solidFill>
                <a:latin typeface="Courier New"/>
                <a:cs typeface="Courier New"/>
              </a:rPr>
              <a:t>16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44"/>
              </a:lnSpc>
            </a:pPr>
            <a:r>
              <a:rPr sz="800" b="1" spc="10" dirty="0">
                <a:solidFill>
                  <a:srgbClr val="0073FF"/>
                </a:solidFill>
                <a:latin typeface="Courier New"/>
                <a:cs typeface="Courier New"/>
              </a:rPr>
              <a:t>17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44"/>
              </a:lnSpc>
            </a:pPr>
            <a:r>
              <a:rPr sz="800" b="1" spc="10" dirty="0">
                <a:solidFill>
                  <a:srgbClr val="0073FF"/>
                </a:solidFill>
                <a:latin typeface="Courier New"/>
                <a:cs typeface="Courier New"/>
              </a:rPr>
              <a:t>18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44"/>
              </a:lnSpc>
            </a:pPr>
            <a:r>
              <a:rPr sz="800" b="1" spc="10" dirty="0">
                <a:solidFill>
                  <a:srgbClr val="0073FF"/>
                </a:solidFill>
                <a:latin typeface="Courier New"/>
                <a:cs typeface="Courier New"/>
              </a:rPr>
              <a:t>19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44"/>
              </a:lnSpc>
            </a:pPr>
            <a:r>
              <a:rPr sz="800" b="1" spc="10" dirty="0">
                <a:solidFill>
                  <a:srgbClr val="0073FF"/>
                </a:solidFill>
                <a:latin typeface="Courier New"/>
                <a:cs typeface="Courier New"/>
              </a:rPr>
              <a:t>20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50"/>
              </a:lnSpc>
            </a:pPr>
            <a:r>
              <a:rPr sz="800" b="1" spc="10" dirty="0">
                <a:solidFill>
                  <a:srgbClr val="0073FF"/>
                </a:solidFill>
                <a:latin typeface="Courier New"/>
                <a:cs typeface="Courier New"/>
              </a:rPr>
              <a:t>21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b="1" spc="10" dirty="0">
                <a:solidFill>
                  <a:srgbClr val="0073FF"/>
                </a:solidFill>
                <a:latin typeface="Courier New"/>
                <a:cs typeface="Courier New"/>
              </a:rPr>
              <a:t>22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50"/>
              </a:lnSpc>
              <a:spcBef>
                <a:spcPts val="45"/>
              </a:spcBef>
            </a:pPr>
            <a:r>
              <a:rPr sz="800" b="1" spc="10" dirty="0">
                <a:solidFill>
                  <a:srgbClr val="0073FF"/>
                </a:solidFill>
                <a:latin typeface="Courier New"/>
                <a:cs typeface="Courier New"/>
              </a:rPr>
              <a:t>23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44"/>
              </a:lnSpc>
            </a:pPr>
            <a:r>
              <a:rPr sz="800" b="1" spc="10" dirty="0">
                <a:solidFill>
                  <a:srgbClr val="0073FF"/>
                </a:solidFill>
                <a:latin typeface="Courier New"/>
                <a:cs typeface="Courier New"/>
              </a:rPr>
              <a:t>24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44"/>
              </a:lnSpc>
            </a:pPr>
            <a:r>
              <a:rPr sz="800" b="1" spc="10" dirty="0">
                <a:solidFill>
                  <a:srgbClr val="0073FF"/>
                </a:solidFill>
                <a:latin typeface="Courier New"/>
                <a:cs typeface="Courier New"/>
              </a:rPr>
              <a:t>25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44"/>
              </a:lnSpc>
            </a:pPr>
            <a:r>
              <a:rPr sz="800" b="1" spc="10" dirty="0">
                <a:solidFill>
                  <a:srgbClr val="0073FF"/>
                </a:solidFill>
                <a:latin typeface="Courier New"/>
                <a:cs typeface="Courier New"/>
              </a:rPr>
              <a:t>26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44"/>
              </a:lnSpc>
            </a:pPr>
            <a:r>
              <a:rPr sz="800" b="1" spc="10" dirty="0">
                <a:solidFill>
                  <a:srgbClr val="0073FF"/>
                </a:solidFill>
                <a:latin typeface="Courier New"/>
                <a:cs typeface="Courier New"/>
              </a:rPr>
              <a:t>27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44"/>
              </a:lnSpc>
            </a:pPr>
            <a:r>
              <a:rPr sz="800" b="1" spc="10" dirty="0">
                <a:solidFill>
                  <a:srgbClr val="0073FF"/>
                </a:solidFill>
                <a:latin typeface="Courier New"/>
                <a:cs typeface="Courier New"/>
              </a:rPr>
              <a:t>28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44"/>
              </a:lnSpc>
            </a:pPr>
            <a:r>
              <a:rPr sz="800" b="1" spc="10" dirty="0">
                <a:solidFill>
                  <a:srgbClr val="0073FF"/>
                </a:solidFill>
                <a:latin typeface="Courier New"/>
                <a:cs typeface="Courier New"/>
              </a:rPr>
              <a:t>29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44"/>
              </a:lnSpc>
            </a:pPr>
            <a:r>
              <a:rPr sz="800" b="1" spc="10" dirty="0">
                <a:solidFill>
                  <a:srgbClr val="0073FF"/>
                </a:solidFill>
                <a:latin typeface="Courier New"/>
                <a:cs typeface="Courier New"/>
              </a:rPr>
              <a:t>30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44"/>
              </a:lnSpc>
            </a:pPr>
            <a:r>
              <a:rPr sz="800" b="1" spc="10" dirty="0">
                <a:solidFill>
                  <a:srgbClr val="0073FF"/>
                </a:solidFill>
                <a:latin typeface="Courier New"/>
                <a:cs typeface="Courier New"/>
              </a:rPr>
              <a:t>31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44"/>
              </a:lnSpc>
            </a:pPr>
            <a:r>
              <a:rPr sz="800" b="1" spc="10" dirty="0">
                <a:solidFill>
                  <a:srgbClr val="0073FF"/>
                </a:solidFill>
                <a:latin typeface="Courier New"/>
                <a:cs typeface="Courier New"/>
              </a:rPr>
              <a:t>32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44"/>
              </a:lnSpc>
            </a:pPr>
            <a:r>
              <a:rPr sz="800" b="1" spc="10" dirty="0">
                <a:solidFill>
                  <a:srgbClr val="0073FF"/>
                </a:solidFill>
                <a:latin typeface="Courier New"/>
                <a:cs typeface="Courier New"/>
              </a:rPr>
              <a:t>33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50"/>
              </a:lnSpc>
            </a:pPr>
            <a:r>
              <a:rPr sz="800" b="1" spc="10" dirty="0">
                <a:solidFill>
                  <a:srgbClr val="0073FF"/>
                </a:solidFill>
                <a:latin typeface="Courier New"/>
                <a:cs typeface="Courier New"/>
              </a:rPr>
              <a:t>34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b="1" spc="10" dirty="0">
                <a:solidFill>
                  <a:srgbClr val="0073FF"/>
                </a:solidFill>
                <a:latin typeface="Courier New"/>
                <a:cs typeface="Courier New"/>
              </a:rPr>
              <a:t>35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7134" y="4837132"/>
            <a:ext cx="2411730" cy="281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5"/>
              </a:lnSpc>
            </a:pPr>
            <a:r>
              <a:rPr sz="800" spc="10" dirty="0">
                <a:latin typeface="Courier New"/>
                <a:cs typeface="Courier New"/>
              </a:rPr>
              <a:t>/**</a:t>
            </a:r>
            <a:endParaRPr sz="800">
              <a:latin typeface="Courier New"/>
              <a:cs typeface="Courier New"/>
            </a:endParaRPr>
          </a:p>
          <a:p>
            <a:pPr marL="199390">
              <a:lnSpc>
                <a:spcPts val="1155"/>
              </a:lnSpc>
            </a:pPr>
            <a:r>
              <a:rPr sz="1000" dirty="0">
                <a:solidFill>
                  <a:srgbClr val="0073FF"/>
                </a:solidFill>
                <a:latin typeface="Times New Roman"/>
                <a:cs typeface="Times New Roman"/>
              </a:rPr>
              <a:t>Parses an XML file containing an item</a:t>
            </a:r>
            <a:r>
              <a:rPr sz="1000" spc="-15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73FF"/>
                </a:solidFill>
                <a:latin typeface="Times New Roman"/>
                <a:cs typeface="Times New Roman"/>
              </a:rPr>
              <a:t>list.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59677" y="779475"/>
            <a:ext cx="127735" cy="43910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51688" y="779475"/>
            <a:ext cx="135723" cy="25228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5" dirty="0"/>
              <a:t>section_2/</a:t>
            </a:r>
            <a:r>
              <a:rPr spc="95" dirty="0">
                <a:solidFill>
                  <a:srgbClr val="000080"/>
                </a:solidFill>
                <a:hlinkClick r:id="rId2"/>
              </a:rPr>
              <a:t>ItemListParserDemo.java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1230" y="837539"/>
            <a:ext cx="4011295" cy="2223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930">
              <a:lnSpc>
                <a:spcPts val="950"/>
              </a:lnSpc>
            </a:pPr>
            <a:r>
              <a:rPr sz="800" b="1" spc="10" dirty="0">
                <a:solidFill>
                  <a:srgbClr val="0073FF"/>
                </a:solidFill>
                <a:latin typeface="Courier New"/>
                <a:cs typeface="Courier New"/>
              </a:rPr>
              <a:t>1  </a:t>
            </a:r>
            <a:r>
              <a:rPr sz="80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00" spc="-9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00" spc="10" dirty="0">
                <a:latin typeface="Courier New"/>
                <a:cs typeface="Courier New"/>
              </a:rPr>
              <a:t>java.util.ArrayList;</a:t>
            </a:r>
            <a:endParaRPr sz="800">
              <a:latin typeface="Courier New"/>
              <a:cs typeface="Courier New"/>
            </a:endParaRPr>
          </a:p>
          <a:p>
            <a:pPr marL="74930">
              <a:lnSpc>
                <a:spcPts val="944"/>
              </a:lnSpc>
            </a:pPr>
            <a:r>
              <a:rPr sz="800" b="1" spc="10" dirty="0">
                <a:solidFill>
                  <a:srgbClr val="0073FF"/>
                </a:solidFill>
                <a:latin typeface="Courier New"/>
                <a:cs typeface="Courier New"/>
              </a:rPr>
              <a:t>2</a:t>
            </a:r>
            <a:endParaRPr sz="800">
              <a:latin typeface="Courier New"/>
              <a:cs typeface="Courier New"/>
            </a:endParaRPr>
          </a:p>
          <a:p>
            <a:pPr marL="74930">
              <a:lnSpc>
                <a:spcPts val="905"/>
              </a:lnSpc>
            </a:pPr>
            <a:r>
              <a:rPr sz="800" b="1" spc="10" dirty="0">
                <a:solidFill>
                  <a:srgbClr val="0073FF"/>
                </a:solidFill>
                <a:latin typeface="Courier New"/>
                <a:cs typeface="Courier New"/>
              </a:rPr>
              <a:t>3</a:t>
            </a:r>
            <a:r>
              <a:rPr sz="800" b="1" spc="400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800" spc="10" dirty="0">
                <a:latin typeface="Courier New"/>
                <a:cs typeface="Courier New"/>
              </a:rPr>
              <a:t>/**</a:t>
            </a:r>
            <a:endParaRPr sz="800">
              <a:latin typeface="Courier New"/>
              <a:cs typeface="Courier New"/>
            </a:endParaRPr>
          </a:p>
          <a:p>
            <a:pPr marL="448309" indent="-373380">
              <a:lnSpc>
                <a:spcPts val="1120"/>
              </a:lnSpc>
              <a:buSzPct val="80000"/>
              <a:buFont typeface="Courier New"/>
              <a:buAutoNum type="arabicPlain" startAt="4"/>
              <a:tabLst>
                <a:tab pos="448945" algn="l"/>
              </a:tabLst>
            </a:pPr>
            <a:r>
              <a:rPr sz="1000" dirty="0">
                <a:solidFill>
                  <a:srgbClr val="0073FF"/>
                </a:solidFill>
                <a:latin typeface="Times New Roman"/>
                <a:cs typeface="Times New Roman"/>
              </a:rPr>
              <a:t>This program parses an XML file containing an item</a:t>
            </a:r>
            <a:r>
              <a:rPr sz="1000" spc="15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73FF"/>
                </a:solidFill>
                <a:latin typeface="Times New Roman"/>
                <a:cs typeface="Times New Roman"/>
              </a:rPr>
              <a:t>list.</a:t>
            </a:r>
            <a:endParaRPr sz="1000">
              <a:latin typeface="Times New Roman"/>
              <a:cs typeface="Times New Roman"/>
            </a:endParaRPr>
          </a:p>
          <a:p>
            <a:pPr marL="448309" indent="-373380">
              <a:lnSpc>
                <a:spcPts val="1165"/>
              </a:lnSpc>
              <a:buSzPct val="80000"/>
              <a:buFont typeface="Courier New"/>
              <a:buAutoNum type="arabicPlain" startAt="4"/>
              <a:tabLst>
                <a:tab pos="448945" algn="l"/>
              </a:tabLst>
            </a:pPr>
            <a:r>
              <a:rPr sz="1000" dirty="0">
                <a:solidFill>
                  <a:srgbClr val="0073FF"/>
                </a:solidFill>
                <a:latin typeface="Times New Roman"/>
                <a:cs typeface="Times New Roman"/>
              </a:rPr>
              <a:t>It prints out the items that are described in the XML</a:t>
            </a:r>
            <a:r>
              <a:rPr sz="1000" spc="10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73FF"/>
                </a:solidFill>
                <a:latin typeface="Times New Roman"/>
                <a:cs typeface="Times New Roman"/>
              </a:rPr>
              <a:t>file.</a:t>
            </a:r>
            <a:endParaRPr sz="1000">
              <a:latin typeface="Times New Roman"/>
              <a:cs typeface="Times New Roman"/>
            </a:endParaRPr>
          </a:p>
          <a:p>
            <a:pPr marL="74930">
              <a:lnSpc>
                <a:spcPts val="950"/>
              </a:lnSpc>
              <a:spcBef>
                <a:spcPts val="5"/>
              </a:spcBef>
            </a:pPr>
            <a:r>
              <a:rPr sz="800" b="1" spc="10" dirty="0">
                <a:solidFill>
                  <a:srgbClr val="0073FF"/>
                </a:solidFill>
                <a:latin typeface="Courier New"/>
                <a:cs typeface="Courier New"/>
              </a:rPr>
              <a:t>6</a:t>
            </a:r>
            <a:r>
              <a:rPr sz="800" b="1" spc="400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800" spc="10" dirty="0">
                <a:latin typeface="Courier New"/>
                <a:cs typeface="Courier New"/>
              </a:rPr>
              <a:t>*/</a:t>
            </a:r>
            <a:endParaRPr sz="800">
              <a:latin typeface="Courier New"/>
              <a:cs typeface="Courier New"/>
            </a:endParaRPr>
          </a:p>
          <a:p>
            <a:pPr marL="74930">
              <a:lnSpc>
                <a:spcPts val="944"/>
              </a:lnSpc>
            </a:pPr>
            <a:r>
              <a:rPr sz="800" b="1" spc="10" dirty="0">
                <a:solidFill>
                  <a:srgbClr val="0073FF"/>
                </a:solidFill>
                <a:latin typeface="Courier New"/>
                <a:cs typeface="Courier New"/>
              </a:rPr>
              <a:t>7  </a:t>
            </a:r>
            <a:r>
              <a:rPr sz="800" spc="10" dirty="0">
                <a:solidFill>
                  <a:srgbClr val="CC0066"/>
                </a:solidFill>
                <a:latin typeface="Courier New"/>
                <a:cs typeface="Courier New"/>
              </a:rPr>
              <a:t>public class</a:t>
            </a:r>
            <a:r>
              <a:rPr sz="800" spc="-9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00" spc="10" dirty="0">
                <a:latin typeface="Courier New"/>
                <a:cs typeface="Courier New"/>
              </a:rPr>
              <a:t>ItemListParserDemo</a:t>
            </a:r>
            <a:endParaRPr sz="800">
              <a:latin typeface="Courier New"/>
              <a:cs typeface="Courier New"/>
            </a:endParaRPr>
          </a:p>
          <a:p>
            <a:pPr marL="74930">
              <a:lnSpc>
                <a:spcPts val="944"/>
              </a:lnSpc>
            </a:pPr>
            <a:r>
              <a:rPr sz="800" b="1" spc="10" dirty="0">
                <a:solidFill>
                  <a:srgbClr val="0073FF"/>
                </a:solidFill>
                <a:latin typeface="Courier New"/>
                <a:cs typeface="Courier New"/>
              </a:rPr>
              <a:t>8</a:t>
            </a:r>
            <a:r>
              <a:rPr sz="800" b="1" spc="400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800" spc="10" dirty="0">
                <a:latin typeface="Courier New"/>
                <a:cs typeface="Courier New"/>
              </a:rPr>
              <a:t>{</a:t>
            </a:r>
            <a:endParaRPr sz="800">
              <a:latin typeface="Courier New"/>
              <a:cs typeface="Courier New"/>
            </a:endParaRPr>
          </a:p>
          <a:p>
            <a:pPr marL="74930">
              <a:lnSpc>
                <a:spcPts val="944"/>
              </a:lnSpc>
              <a:tabLst>
                <a:tab pos="448309" algn="l"/>
              </a:tabLst>
            </a:pPr>
            <a:r>
              <a:rPr sz="800" b="1" spc="10" dirty="0">
                <a:solidFill>
                  <a:srgbClr val="0073FF"/>
                </a:solidFill>
                <a:latin typeface="Courier New"/>
                <a:cs typeface="Courier New"/>
              </a:rPr>
              <a:t>9	</a:t>
            </a:r>
            <a:r>
              <a:rPr sz="800" spc="10" dirty="0">
                <a:solidFill>
                  <a:srgbClr val="CC0066"/>
                </a:solidFill>
                <a:latin typeface="Courier New"/>
                <a:cs typeface="Courier New"/>
              </a:rPr>
              <a:t>public static void </a:t>
            </a:r>
            <a:r>
              <a:rPr sz="800" spc="10" dirty="0">
                <a:latin typeface="Courier New"/>
                <a:cs typeface="Courier New"/>
              </a:rPr>
              <a:t>main(String[] args) </a:t>
            </a:r>
            <a:r>
              <a:rPr sz="800" spc="10" dirty="0">
                <a:solidFill>
                  <a:srgbClr val="CC0066"/>
                </a:solidFill>
                <a:latin typeface="Courier New"/>
                <a:cs typeface="Courier New"/>
              </a:rPr>
              <a:t>throws</a:t>
            </a:r>
            <a:r>
              <a:rPr sz="800" spc="-9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00" spc="10" dirty="0">
                <a:latin typeface="Courier New"/>
                <a:cs typeface="Courier New"/>
              </a:rPr>
              <a:t>Exception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44"/>
              </a:lnSpc>
              <a:tabLst>
                <a:tab pos="448309" algn="l"/>
              </a:tabLst>
            </a:pPr>
            <a:r>
              <a:rPr sz="800" b="1" spc="10" dirty="0">
                <a:solidFill>
                  <a:srgbClr val="0073FF"/>
                </a:solidFill>
                <a:latin typeface="Courier New"/>
                <a:cs typeface="Courier New"/>
              </a:rPr>
              <a:t>10	</a:t>
            </a:r>
            <a:r>
              <a:rPr sz="800" spc="10" dirty="0">
                <a:latin typeface="Courier New"/>
                <a:cs typeface="Courier New"/>
              </a:rPr>
              <a:t>{</a:t>
            </a:r>
            <a:endParaRPr sz="800">
              <a:latin typeface="Courier New"/>
              <a:cs typeface="Courier New"/>
            </a:endParaRPr>
          </a:p>
          <a:p>
            <a:pPr marL="635000" indent="-622300">
              <a:lnSpc>
                <a:spcPts val="944"/>
              </a:lnSpc>
              <a:buClr>
                <a:srgbClr val="0073FF"/>
              </a:buClr>
              <a:buFont typeface="Courier New"/>
              <a:buAutoNum type="arabicPlain" startAt="11"/>
              <a:tabLst>
                <a:tab pos="635635" algn="l"/>
              </a:tabLst>
            </a:pPr>
            <a:r>
              <a:rPr sz="800" spc="10" dirty="0">
                <a:latin typeface="Courier New"/>
                <a:cs typeface="Courier New"/>
              </a:rPr>
              <a:t>ItemListParser parser = </a:t>
            </a:r>
            <a:r>
              <a:rPr sz="800" spc="10" dirty="0">
                <a:solidFill>
                  <a:srgbClr val="CC0066"/>
                </a:solidFill>
                <a:latin typeface="Courier New"/>
                <a:cs typeface="Courier New"/>
              </a:rPr>
              <a:t>new</a:t>
            </a:r>
            <a:r>
              <a:rPr sz="800" spc="-9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00" spc="10" dirty="0">
                <a:latin typeface="Courier New"/>
                <a:cs typeface="Courier New"/>
              </a:rPr>
              <a:t>ItemListParser();</a:t>
            </a:r>
            <a:endParaRPr sz="800">
              <a:latin typeface="Courier New"/>
              <a:cs typeface="Courier New"/>
            </a:endParaRPr>
          </a:p>
          <a:p>
            <a:pPr marL="635000" indent="-622300">
              <a:lnSpc>
                <a:spcPts val="944"/>
              </a:lnSpc>
              <a:buClr>
                <a:srgbClr val="0073FF"/>
              </a:buClr>
              <a:buFont typeface="Courier New"/>
              <a:buAutoNum type="arabicPlain" startAt="11"/>
              <a:tabLst>
                <a:tab pos="635635" algn="l"/>
              </a:tabLst>
            </a:pPr>
            <a:r>
              <a:rPr sz="800" spc="10" dirty="0">
                <a:latin typeface="Courier New"/>
                <a:cs typeface="Courier New"/>
              </a:rPr>
              <a:t>ArrayList&lt;LineItem&gt; items =</a:t>
            </a:r>
            <a:r>
              <a:rPr sz="800" spc="-80" dirty="0">
                <a:latin typeface="Courier New"/>
                <a:cs typeface="Courier New"/>
              </a:rPr>
              <a:t> </a:t>
            </a:r>
            <a:r>
              <a:rPr sz="800" spc="10" dirty="0">
                <a:latin typeface="Courier New"/>
                <a:cs typeface="Courier New"/>
              </a:rPr>
              <a:t>parser.parse(</a:t>
            </a:r>
            <a:r>
              <a:rPr sz="800" spc="10" dirty="0">
                <a:solidFill>
                  <a:srgbClr val="1F9060"/>
                </a:solidFill>
                <a:latin typeface="Courier New"/>
                <a:cs typeface="Courier New"/>
              </a:rPr>
              <a:t>"items.xml"</a:t>
            </a:r>
            <a:r>
              <a:rPr sz="800" spc="10" dirty="0">
                <a:latin typeface="Courier New"/>
                <a:cs typeface="Courier New"/>
              </a:rPr>
              <a:t>);</a:t>
            </a:r>
            <a:endParaRPr sz="800">
              <a:latin typeface="Courier New"/>
              <a:cs typeface="Courier New"/>
            </a:endParaRPr>
          </a:p>
          <a:p>
            <a:pPr marL="635000" indent="-622300">
              <a:lnSpc>
                <a:spcPts val="944"/>
              </a:lnSpc>
              <a:buClr>
                <a:srgbClr val="0073FF"/>
              </a:buClr>
              <a:buFont typeface="Courier New"/>
              <a:buAutoNum type="arabicPlain" startAt="11"/>
              <a:tabLst>
                <a:tab pos="635635" algn="l"/>
              </a:tabLst>
            </a:pPr>
            <a:r>
              <a:rPr sz="800" spc="10" dirty="0">
                <a:solidFill>
                  <a:srgbClr val="CC0066"/>
                </a:solidFill>
                <a:latin typeface="Courier New"/>
                <a:cs typeface="Courier New"/>
              </a:rPr>
              <a:t>for </a:t>
            </a:r>
            <a:r>
              <a:rPr sz="800" spc="10" dirty="0">
                <a:latin typeface="Courier New"/>
                <a:cs typeface="Courier New"/>
              </a:rPr>
              <a:t>(LineItem anItem :</a:t>
            </a:r>
            <a:r>
              <a:rPr sz="800" spc="-90" dirty="0">
                <a:latin typeface="Courier New"/>
                <a:cs typeface="Courier New"/>
              </a:rPr>
              <a:t> </a:t>
            </a:r>
            <a:r>
              <a:rPr sz="800" spc="10" dirty="0">
                <a:latin typeface="Courier New"/>
                <a:cs typeface="Courier New"/>
              </a:rPr>
              <a:t>items)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44"/>
              </a:lnSpc>
              <a:tabLst>
                <a:tab pos="635000" algn="l"/>
              </a:tabLst>
            </a:pPr>
            <a:r>
              <a:rPr sz="800" b="1" spc="10" dirty="0">
                <a:solidFill>
                  <a:srgbClr val="0073FF"/>
                </a:solidFill>
                <a:latin typeface="Courier New"/>
                <a:cs typeface="Courier New"/>
              </a:rPr>
              <a:t>14	</a:t>
            </a:r>
            <a:r>
              <a:rPr sz="800" spc="10" dirty="0">
                <a:latin typeface="Courier New"/>
                <a:cs typeface="Courier New"/>
              </a:rPr>
              <a:t>{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44"/>
              </a:lnSpc>
              <a:tabLst>
                <a:tab pos="821690" algn="l"/>
              </a:tabLst>
            </a:pPr>
            <a:r>
              <a:rPr sz="800" b="1" spc="10" dirty="0">
                <a:solidFill>
                  <a:srgbClr val="0073FF"/>
                </a:solidFill>
                <a:latin typeface="Courier New"/>
                <a:cs typeface="Courier New"/>
              </a:rPr>
              <a:t>15	</a:t>
            </a:r>
            <a:r>
              <a:rPr sz="800" spc="10" dirty="0">
                <a:latin typeface="Courier New"/>
                <a:cs typeface="Courier New"/>
              </a:rPr>
              <a:t>System.out.println(anItem.format());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44"/>
              </a:lnSpc>
              <a:tabLst>
                <a:tab pos="635000" algn="l"/>
              </a:tabLst>
            </a:pPr>
            <a:r>
              <a:rPr sz="800" b="1" spc="10" dirty="0">
                <a:solidFill>
                  <a:srgbClr val="0073FF"/>
                </a:solidFill>
                <a:latin typeface="Courier New"/>
                <a:cs typeface="Courier New"/>
              </a:rPr>
              <a:t>16	</a:t>
            </a:r>
            <a:r>
              <a:rPr sz="800" spc="10" dirty="0">
                <a:latin typeface="Courier New"/>
                <a:cs typeface="Courier New"/>
              </a:rPr>
              <a:t>}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44"/>
              </a:lnSpc>
              <a:tabLst>
                <a:tab pos="448309" algn="l"/>
              </a:tabLst>
            </a:pPr>
            <a:r>
              <a:rPr sz="800" b="1" spc="10" dirty="0">
                <a:solidFill>
                  <a:srgbClr val="0073FF"/>
                </a:solidFill>
                <a:latin typeface="Courier New"/>
                <a:cs typeface="Courier New"/>
              </a:rPr>
              <a:t>17	</a:t>
            </a:r>
            <a:r>
              <a:rPr sz="800" spc="10" dirty="0">
                <a:latin typeface="Courier New"/>
                <a:cs typeface="Courier New"/>
              </a:rPr>
              <a:t>}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50"/>
              </a:lnSpc>
            </a:pPr>
            <a:r>
              <a:rPr sz="800" b="1" spc="10" dirty="0">
                <a:solidFill>
                  <a:srgbClr val="0073FF"/>
                </a:solidFill>
                <a:latin typeface="Courier New"/>
                <a:cs typeface="Courier New"/>
              </a:rPr>
              <a:t>18</a:t>
            </a:r>
            <a:r>
              <a:rPr sz="800" b="1" spc="400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800" spc="10" dirty="0">
                <a:latin typeface="Courier New"/>
                <a:cs typeface="Courier New"/>
              </a:rPr>
              <a:t>}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5061" y="3952872"/>
            <a:ext cx="1019175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10" dirty="0">
                <a:latin typeface="Arial"/>
                <a:cs typeface="Arial"/>
              </a:rPr>
              <a:t>Program</a:t>
            </a:r>
            <a:r>
              <a:rPr sz="1150" b="1" spc="-60" dirty="0">
                <a:latin typeface="Arial"/>
                <a:cs typeface="Arial"/>
              </a:rPr>
              <a:t> </a:t>
            </a:r>
            <a:r>
              <a:rPr sz="1150" b="1" spc="10" dirty="0">
                <a:latin typeface="Arial"/>
                <a:cs typeface="Arial"/>
              </a:rPr>
              <a:t>Run:</a:t>
            </a:r>
            <a:endParaRPr sz="11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3182" y="4230646"/>
            <a:ext cx="5405120" cy="288540"/>
          </a:xfrm>
          <a:prstGeom prst="rect">
            <a:avLst/>
          </a:prstGeom>
          <a:ln w="7983">
            <a:solidFill>
              <a:srgbClr val="CCCCCC"/>
            </a:solidFill>
          </a:ln>
        </p:spPr>
        <p:txBody>
          <a:bodyPr vert="horz" wrap="square" lIns="0" tIns="64769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509"/>
              </a:spcBef>
            </a:pPr>
            <a:r>
              <a:rPr sz="600" spc="-10" dirty="0">
                <a:latin typeface="Courier" charset="0"/>
                <a:cs typeface="Courier" charset="0"/>
              </a:rPr>
              <a:t>Ink Jet Refill Kit 29.95 8</a:t>
            </a:r>
            <a:r>
              <a:rPr sz="600" spc="5" dirty="0">
                <a:latin typeface="Courier" charset="0"/>
                <a:cs typeface="Courier" charset="0"/>
              </a:rPr>
              <a:t> </a:t>
            </a:r>
            <a:r>
              <a:rPr sz="600" spc="-10" dirty="0">
                <a:latin typeface="Courier" charset="0"/>
                <a:cs typeface="Courier" charset="0"/>
              </a:rPr>
              <a:t>239.6</a:t>
            </a:r>
            <a:endParaRPr sz="600" dirty="0">
              <a:latin typeface="Courier" charset="0"/>
              <a:cs typeface="Courier" charset="0"/>
            </a:endParaRPr>
          </a:p>
          <a:p>
            <a:pPr marL="50165">
              <a:lnSpc>
                <a:spcPct val="100000"/>
              </a:lnSpc>
              <a:spcBef>
                <a:spcPts val="285"/>
              </a:spcBef>
            </a:pPr>
            <a:r>
              <a:rPr sz="600" spc="-10" dirty="0">
                <a:latin typeface="Courier" charset="0"/>
                <a:cs typeface="Courier" charset="0"/>
              </a:rPr>
              <a:t>4-port Mini Hub 19.95 4 79.8</a:t>
            </a:r>
            <a:endParaRPr sz="6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7761" y="584901"/>
            <a:ext cx="5420995" cy="64135"/>
          </a:xfrm>
          <a:custGeom>
            <a:avLst/>
            <a:gdLst/>
            <a:ahLst/>
            <a:cxnLst/>
            <a:rect l="l" t="t" r="r" b="b"/>
            <a:pathLst>
              <a:path w="5420995" h="64134">
                <a:moveTo>
                  <a:pt x="0" y="0"/>
                </a:moveTo>
                <a:lnTo>
                  <a:pt x="5420606" y="0"/>
                </a:lnTo>
                <a:lnTo>
                  <a:pt x="5420606" y="63865"/>
                </a:lnTo>
                <a:lnTo>
                  <a:pt x="0" y="63865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0" dirty="0"/>
              <a:t>Self </a:t>
            </a:r>
            <a:r>
              <a:rPr spc="120" dirty="0"/>
              <a:t>Check</a:t>
            </a:r>
            <a:r>
              <a:rPr spc="-85" dirty="0"/>
              <a:t> </a:t>
            </a:r>
            <a:r>
              <a:rPr spc="30" dirty="0"/>
              <a:t>25.4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5061" y="766162"/>
            <a:ext cx="6008370" cy="695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0" dirty="0">
                <a:latin typeface="Arial"/>
                <a:cs typeface="Arial"/>
              </a:rPr>
              <a:t>What </a:t>
            </a:r>
            <a:r>
              <a:rPr sz="1150" spc="5" dirty="0">
                <a:latin typeface="Arial"/>
                <a:cs typeface="Arial"/>
              </a:rPr>
              <a:t>is </a:t>
            </a:r>
            <a:r>
              <a:rPr sz="1150" spc="10" dirty="0">
                <a:latin typeface="Arial"/>
                <a:cs typeface="Arial"/>
              </a:rPr>
              <a:t>the </a:t>
            </a:r>
            <a:r>
              <a:rPr sz="1150" spc="5" dirty="0">
                <a:latin typeface="Arial"/>
                <a:cs typeface="Arial"/>
              </a:rPr>
              <a:t>result of </a:t>
            </a:r>
            <a:r>
              <a:rPr sz="1150" spc="10" dirty="0">
                <a:latin typeface="Arial"/>
                <a:cs typeface="Arial"/>
              </a:rPr>
              <a:t>evaluating the XPath statement</a:t>
            </a:r>
            <a:r>
              <a:rPr sz="1150" spc="70" dirty="0">
                <a:latin typeface="Arial"/>
                <a:cs typeface="Arial"/>
              </a:rPr>
              <a:t> </a:t>
            </a:r>
            <a:r>
              <a:rPr sz="1150" spc="10" dirty="0">
                <a:latin typeface="Courier" charset="0"/>
                <a:cs typeface="Courier" charset="0"/>
              </a:rPr>
              <a:t>/items/item[1]/product/price</a:t>
            </a:r>
            <a:endParaRPr sz="115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</a:pPr>
            <a:r>
              <a:rPr sz="1150" spc="5" dirty="0">
                <a:latin typeface="Arial"/>
                <a:cs typeface="Arial"/>
              </a:rPr>
              <a:t>in </a:t>
            </a:r>
            <a:r>
              <a:rPr sz="1150" spc="10" dirty="0">
                <a:latin typeface="Arial"/>
                <a:cs typeface="Arial"/>
              </a:rPr>
              <a:t>the </a:t>
            </a:r>
            <a:r>
              <a:rPr sz="1150" spc="15" dirty="0">
                <a:latin typeface="Arial"/>
                <a:cs typeface="Arial"/>
              </a:rPr>
              <a:t>XML </a:t>
            </a:r>
            <a:r>
              <a:rPr sz="1150" spc="10" dirty="0">
                <a:latin typeface="Arial"/>
                <a:cs typeface="Arial"/>
              </a:rPr>
              <a:t>document </a:t>
            </a:r>
            <a:r>
              <a:rPr sz="1150" spc="5" dirty="0">
                <a:latin typeface="Arial"/>
                <a:cs typeface="Arial"/>
              </a:rPr>
              <a:t>of </a:t>
            </a:r>
            <a:r>
              <a:rPr sz="1150" spc="10" dirty="0">
                <a:latin typeface="Arial"/>
                <a:cs typeface="Arial"/>
              </a:rPr>
              <a:t>Figure</a:t>
            </a:r>
            <a:r>
              <a:rPr sz="1150" spc="-65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2?</a:t>
            </a:r>
            <a:endParaRPr sz="1150" dirty="0">
              <a:latin typeface="Arial"/>
              <a:cs typeface="Arial"/>
            </a:endParaRPr>
          </a:p>
          <a:p>
            <a:pPr marL="280670">
              <a:lnSpc>
                <a:spcPct val="100000"/>
              </a:lnSpc>
              <a:spcBef>
                <a:spcPts val="885"/>
              </a:spcBef>
            </a:pPr>
            <a:r>
              <a:rPr sz="1400" b="1" dirty="0">
                <a:latin typeface="Arial"/>
                <a:cs typeface="Arial"/>
              </a:rPr>
              <a:t>Answer: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dirty="0">
                <a:latin typeface="Courier" charset="0"/>
                <a:cs typeface="Courier" charset="0"/>
              </a:rPr>
              <a:t>29.95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7761" y="584766"/>
            <a:ext cx="5420995" cy="64135"/>
          </a:xfrm>
          <a:custGeom>
            <a:avLst/>
            <a:gdLst/>
            <a:ahLst/>
            <a:cxnLst/>
            <a:rect l="l" t="t" r="r" b="b"/>
            <a:pathLst>
              <a:path w="5420995" h="64134">
                <a:moveTo>
                  <a:pt x="0" y="0"/>
                </a:moveTo>
                <a:lnTo>
                  <a:pt x="5420606" y="0"/>
                </a:lnTo>
                <a:lnTo>
                  <a:pt x="5420606" y="63865"/>
                </a:lnTo>
                <a:lnTo>
                  <a:pt x="0" y="63865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0" dirty="0"/>
              <a:t>Self </a:t>
            </a:r>
            <a:r>
              <a:rPr spc="120" dirty="0"/>
              <a:t>Check</a:t>
            </a:r>
            <a:r>
              <a:rPr spc="-85" dirty="0"/>
              <a:t> </a:t>
            </a:r>
            <a:r>
              <a:rPr spc="30" dirty="0"/>
              <a:t>25.5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5061" y="758045"/>
            <a:ext cx="5523865" cy="519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0" dirty="0">
                <a:latin typeface="Arial"/>
                <a:cs typeface="Arial"/>
              </a:rPr>
              <a:t>Which XPath statement </a:t>
            </a:r>
            <a:r>
              <a:rPr sz="1150" spc="5" dirty="0">
                <a:latin typeface="Arial"/>
                <a:cs typeface="Arial"/>
              </a:rPr>
              <a:t>yields </a:t>
            </a:r>
            <a:r>
              <a:rPr sz="1150" spc="10" dirty="0">
                <a:latin typeface="Arial"/>
                <a:cs typeface="Arial"/>
              </a:rPr>
              <a:t>the name </a:t>
            </a:r>
            <a:r>
              <a:rPr sz="1150" spc="5" dirty="0">
                <a:latin typeface="Arial"/>
                <a:cs typeface="Arial"/>
              </a:rPr>
              <a:t>of </a:t>
            </a:r>
            <a:r>
              <a:rPr sz="1150" spc="10" dirty="0">
                <a:latin typeface="Arial"/>
                <a:cs typeface="Arial"/>
              </a:rPr>
              <a:t>the </a:t>
            </a:r>
            <a:r>
              <a:rPr sz="1150" spc="5" dirty="0">
                <a:latin typeface="Arial"/>
                <a:cs typeface="Arial"/>
              </a:rPr>
              <a:t>root </a:t>
            </a:r>
            <a:r>
              <a:rPr sz="1150" spc="10" dirty="0">
                <a:latin typeface="Arial"/>
                <a:cs typeface="Arial"/>
              </a:rPr>
              <a:t>element </a:t>
            </a:r>
            <a:r>
              <a:rPr sz="1150" spc="5" dirty="0">
                <a:latin typeface="Arial"/>
                <a:cs typeface="Arial"/>
              </a:rPr>
              <a:t>of </a:t>
            </a:r>
            <a:r>
              <a:rPr sz="1150" spc="10" dirty="0">
                <a:latin typeface="Arial"/>
                <a:cs typeface="Arial"/>
              </a:rPr>
              <a:t>any </a:t>
            </a:r>
            <a:r>
              <a:rPr sz="1150" spc="15" dirty="0">
                <a:latin typeface="Arial"/>
                <a:cs typeface="Arial"/>
              </a:rPr>
              <a:t>XML</a:t>
            </a:r>
            <a:r>
              <a:rPr sz="1150" spc="30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document?</a:t>
            </a:r>
            <a:endParaRPr sz="1150" dirty="0">
              <a:latin typeface="Arial"/>
              <a:cs typeface="Arial"/>
            </a:endParaRPr>
          </a:p>
          <a:p>
            <a:pPr marL="280670">
              <a:lnSpc>
                <a:spcPct val="100000"/>
              </a:lnSpc>
              <a:spcBef>
                <a:spcPts val="885"/>
              </a:spcBef>
            </a:pPr>
            <a:r>
              <a:rPr sz="1400" b="1" dirty="0">
                <a:latin typeface="Arial"/>
                <a:cs typeface="Arial"/>
              </a:rPr>
              <a:t>Answer: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dirty="0">
                <a:latin typeface="Courier" charset="0"/>
                <a:cs typeface="Courier" charset="0"/>
              </a:rPr>
              <a:t>name(/*[1])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7761" y="864044"/>
            <a:ext cx="5420995" cy="64135"/>
          </a:xfrm>
          <a:custGeom>
            <a:avLst/>
            <a:gdLst/>
            <a:ahLst/>
            <a:cxnLst/>
            <a:rect l="l" t="t" r="r" b="b"/>
            <a:pathLst>
              <a:path w="5420995" h="64134">
                <a:moveTo>
                  <a:pt x="0" y="0"/>
                </a:moveTo>
                <a:lnTo>
                  <a:pt x="5420606" y="0"/>
                </a:lnTo>
                <a:lnTo>
                  <a:pt x="5420606" y="63865"/>
                </a:lnTo>
                <a:lnTo>
                  <a:pt x="0" y="63865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5061" y="265313"/>
            <a:ext cx="4810125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200"/>
              </a:lnSpc>
            </a:pPr>
            <a:r>
              <a:rPr spc="185" dirty="0"/>
              <a:t>Common </a:t>
            </a:r>
            <a:r>
              <a:rPr spc="30" dirty="0"/>
              <a:t>Error: </a:t>
            </a:r>
            <a:r>
              <a:rPr spc="175" dirty="0"/>
              <a:t>XML </a:t>
            </a:r>
            <a:r>
              <a:rPr spc="105" dirty="0"/>
              <a:t>Elements</a:t>
            </a:r>
            <a:r>
              <a:rPr spc="-250" dirty="0"/>
              <a:t> </a:t>
            </a:r>
            <a:r>
              <a:rPr spc="120" dirty="0"/>
              <a:t>Describe  </a:t>
            </a:r>
            <a:r>
              <a:rPr spc="65" dirty="0"/>
              <a:t>Objects, </a:t>
            </a:r>
            <a:r>
              <a:rPr spc="125" dirty="0"/>
              <a:t>Not</a:t>
            </a:r>
            <a:r>
              <a:rPr spc="-45" dirty="0"/>
              <a:t> </a:t>
            </a:r>
            <a:r>
              <a:rPr spc="170" dirty="0"/>
              <a:t>Classes</a:t>
            </a:r>
          </a:p>
        </p:txBody>
      </p:sp>
      <p:sp>
        <p:nvSpPr>
          <p:cNvPr id="4" name="object 4"/>
          <p:cNvSpPr/>
          <p:nvPr/>
        </p:nvSpPr>
        <p:spPr>
          <a:xfrm>
            <a:off x="739526" y="1179382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9526" y="1714257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83247" y="1019334"/>
            <a:ext cx="5154295" cy="800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63195">
              <a:lnSpc>
                <a:spcPct val="115999"/>
              </a:lnSpc>
            </a:pPr>
            <a:r>
              <a:rPr sz="1400" dirty="0">
                <a:latin typeface="Arial"/>
                <a:cs typeface="Arial"/>
              </a:rPr>
              <a:t>Determine a class for each element type when converting </a:t>
            </a:r>
            <a:r>
              <a:rPr sz="1400" spc="5" dirty="0">
                <a:latin typeface="Arial"/>
                <a:cs typeface="Arial"/>
              </a:rPr>
              <a:t>XML  </a:t>
            </a:r>
            <a:r>
              <a:rPr sz="1400" dirty="0">
                <a:latin typeface="Arial"/>
                <a:cs typeface="Arial"/>
              </a:rPr>
              <a:t>documents to Java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classes.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400" spc="5" dirty="0">
                <a:latin typeface="Arial"/>
                <a:cs typeface="Arial"/>
              </a:rPr>
              <a:t>Common </a:t>
            </a:r>
            <a:r>
              <a:rPr sz="1400" dirty="0">
                <a:latin typeface="Arial"/>
                <a:cs typeface="Arial"/>
              </a:rPr>
              <a:t>mistake: </a:t>
            </a:r>
            <a:r>
              <a:rPr sz="1400" spc="5" dirty="0">
                <a:latin typeface="Arial"/>
                <a:cs typeface="Arial"/>
              </a:rPr>
              <a:t>make </a:t>
            </a:r>
            <a:r>
              <a:rPr sz="1400" dirty="0">
                <a:latin typeface="Arial"/>
                <a:cs typeface="Arial"/>
              </a:rPr>
              <a:t>a separate class for each </a:t>
            </a:r>
            <a:r>
              <a:rPr sz="1400" spc="5" dirty="0">
                <a:latin typeface="Arial"/>
                <a:cs typeface="Arial"/>
              </a:rPr>
              <a:t>XML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element.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6963" y="1889888"/>
            <a:ext cx="5300980" cy="2555240"/>
          </a:xfrm>
          <a:prstGeom prst="rect">
            <a:avLst/>
          </a:prstGeom>
          <a:ln w="7983">
            <a:solidFill>
              <a:srgbClr val="CCCCCC"/>
            </a:solidFill>
          </a:ln>
        </p:spPr>
        <p:txBody>
          <a:bodyPr vert="horz" wrap="square" lIns="0" tIns="64769" rIns="0" bIns="0" rtlCol="0">
            <a:spAutoFit/>
          </a:bodyPr>
          <a:lstStyle/>
          <a:p>
            <a:pPr marR="4770120" algn="ctr">
              <a:lnSpc>
                <a:spcPct val="100000"/>
              </a:lnSpc>
              <a:spcBef>
                <a:spcPts val="509"/>
              </a:spcBef>
            </a:pPr>
            <a:r>
              <a:rPr sz="600" spc="-10" dirty="0">
                <a:latin typeface="Courier" charset="0"/>
                <a:cs typeface="Courier" charset="0"/>
              </a:rPr>
              <a:t>&lt;invoice&gt;</a:t>
            </a:r>
            <a:endParaRPr sz="600" dirty="0">
              <a:latin typeface="Courier" charset="0"/>
              <a:cs typeface="Courier" charset="0"/>
            </a:endParaRPr>
          </a:p>
          <a:p>
            <a:pPr marR="4634865" algn="ctr">
              <a:lnSpc>
                <a:spcPct val="100000"/>
              </a:lnSpc>
              <a:spcBef>
                <a:spcPts val="285"/>
              </a:spcBef>
            </a:pPr>
            <a:r>
              <a:rPr sz="600" spc="-10" dirty="0">
                <a:latin typeface="Courier" charset="0"/>
                <a:cs typeface="Courier" charset="0"/>
              </a:rPr>
              <a:t>&lt;shipto&gt;</a:t>
            </a:r>
            <a:endParaRPr sz="600" dirty="0">
              <a:latin typeface="Courier" charset="0"/>
              <a:cs typeface="Courier" charset="0"/>
            </a:endParaRPr>
          </a:p>
          <a:p>
            <a:pPr marL="234315">
              <a:lnSpc>
                <a:spcPct val="100000"/>
              </a:lnSpc>
              <a:spcBef>
                <a:spcPts val="285"/>
              </a:spcBef>
            </a:pPr>
            <a:r>
              <a:rPr sz="600" spc="-10" dirty="0">
                <a:latin typeface="Courier" charset="0"/>
                <a:cs typeface="Courier" charset="0"/>
              </a:rPr>
              <a:t>&lt;name&gt;ACME Computer Supplies</a:t>
            </a:r>
            <a:r>
              <a:rPr sz="600" spc="55" dirty="0">
                <a:latin typeface="Courier" charset="0"/>
                <a:cs typeface="Courier" charset="0"/>
              </a:rPr>
              <a:t> </a:t>
            </a:r>
            <a:r>
              <a:rPr sz="600" spc="-10" dirty="0">
                <a:latin typeface="Courier" charset="0"/>
                <a:cs typeface="Courier" charset="0"/>
              </a:rPr>
              <a:t>Inc.&lt;/name&gt;</a:t>
            </a:r>
            <a:endParaRPr sz="600" dirty="0">
              <a:latin typeface="Courier" charset="0"/>
              <a:cs typeface="Courier" charset="0"/>
            </a:endParaRPr>
          </a:p>
          <a:p>
            <a:pPr marL="234315">
              <a:lnSpc>
                <a:spcPct val="100000"/>
              </a:lnSpc>
              <a:spcBef>
                <a:spcPts val="285"/>
              </a:spcBef>
            </a:pPr>
            <a:r>
              <a:rPr sz="600" spc="-10" dirty="0">
                <a:latin typeface="Courier" charset="0"/>
                <a:cs typeface="Courier" charset="0"/>
              </a:rPr>
              <a:t>&lt;street&gt;1195 W. Fairfield</a:t>
            </a:r>
            <a:r>
              <a:rPr sz="600" spc="45" dirty="0">
                <a:latin typeface="Courier" charset="0"/>
                <a:cs typeface="Courier" charset="0"/>
              </a:rPr>
              <a:t> </a:t>
            </a:r>
            <a:r>
              <a:rPr sz="600" spc="-10" dirty="0">
                <a:latin typeface="Courier" charset="0"/>
                <a:cs typeface="Courier" charset="0"/>
              </a:rPr>
              <a:t>Rd.&lt;/street&gt;</a:t>
            </a:r>
            <a:endParaRPr sz="600" dirty="0">
              <a:latin typeface="Courier" charset="0"/>
              <a:cs typeface="Courier" charset="0"/>
            </a:endParaRPr>
          </a:p>
          <a:p>
            <a:pPr marL="234315">
              <a:lnSpc>
                <a:spcPct val="100000"/>
              </a:lnSpc>
              <a:spcBef>
                <a:spcPts val="285"/>
              </a:spcBef>
            </a:pPr>
            <a:r>
              <a:rPr sz="600" spc="-10" dirty="0">
                <a:latin typeface="Courier" charset="0"/>
                <a:cs typeface="Courier" charset="0"/>
              </a:rPr>
              <a:t>&lt;city&gt;Sunnyvale&lt;/city&gt;</a:t>
            </a:r>
            <a:endParaRPr sz="600" dirty="0">
              <a:latin typeface="Courier" charset="0"/>
              <a:cs typeface="Courier" charset="0"/>
            </a:endParaRPr>
          </a:p>
          <a:p>
            <a:pPr marL="234315">
              <a:lnSpc>
                <a:spcPct val="100000"/>
              </a:lnSpc>
              <a:spcBef>
                <a:spcPts val="285"/>
              </a:spcBef>
            </a:pPr>
            <a:r>
              <a:rPr sz="600" spc="-10" dirty="0">
                <a:latin typeface="Courier" charset="0"/>
                <a:cs typeface="Courier" charset="0"/>
              </a:rPr>
              <a:t>&lt;state&gt;CA&lt;/state&gt;</a:t>
            </a:r>
            <a:endParaRPr sz="600" dirty="0">
              <a:latin typeface="Courier" charset="0"/>
              <a:cs typeface="Courier" charset="0"/>
            </a:endParaRPr>
          </a:p>
          <a:p>
            <a:pPr marL="234315">
              <a:lnSpc>
                <a:spcPct val="100000"/>
              </a:lnSpc>
              <a:spcBef>
                <a:spcPts val="285"/>
              </a:spcBef>
            </a:pPr>
            <a:r>
              <a:rPr sz="600" spc="-10" dirty="0">
                <a:latin typeface="Courier" charset="0"/>
                <a:cs typeface="Courier" charset="0"/>
              </a:rPr>
              <a:t>&lt;zip&gt;94085&lt;/state&gt;</a:t>
            </a:r>
            <a:endParaRPr sz="600" dirty="0">
              <a:latin typeface="Courier" charset="0"/>
              <a:cs typeface="Courier" charset="0"/>
            </a:endParaRPr>
          </a:p>
          <a:p>
            <a:pPr marR="4589145" algn="ctr">
              <a:lnSpc>
                <a:spcPct val="100000"/>
              </a:lnSpc>
              <a:spcBef>
                <a:spcPts val="285"/>
              </a:spcBef>
            </a:pPr>
            <a:r>
              <a:rPr sz="600" spc="-10" dirty="0">
                <a:latin typeface="Courier" charset="0"/>
                <a:cs typeface="Courier" charset="0"/>
              </a:rPr>
              <a:t>&lt;/shipto&gt;</a:t>
            </a:r>
            <a:endParaRPr sz="600" dirty="0">
              <a:latin typeface="Courier" charset="0"/>
              <a:cs typeface="Courier" charset="0"/>
            </a:endParaRPr>
          </a:p>
          <a:p>
            <a:pPr marR="4634865" algn="ctr">
              <a:lnSpc>
                <a:spcPct val="100000"/>
              </a:lnSpc>
              <a:spcBef>
                <a:spcPts val="285"/>
              </a:spcBef>
            </a:pPr>
            <a:r>
              <a:rPr sz="600" spc="-10" dirty="0">
                <a:latin typeface="Courier" charset="0"/>
                <a:cs typeface="Courier" charset="0"/>
              </a:rPr>
              <a:t>&lt;billto&gt;</a:t>
            </a:r>
            <a:endParaRPr sz="600" dirty="0">
              <a:latin typeface="Courier" charset="0"/>
              <a:cs typeface="Courier" charset="0"/>
            </a:endParaRPr>
          </a:p>
          <a:p>
            <a:pPr marL="234315">
              <a:lnSpc>
                <a:spcPct val="100000"/>
              </a:lnSpc>
              <a:spcBef>
                <a:spcPts val="285"/>
              </a:spcBef>
            </a:pPr>
            <a:r>
              <a:rPr sz="600" spc="-10" dirty="0">
                <a:latin typeface="Courier" charset="0"/>
                <a:cs typeface="Courier" charset="0"/>
              </a:rPr>
              <a:t>&lt;name&gt;ACME Computer Supplies</a:t>
            </a:r>
            <a:r>
              <a:rPr sz="600" spc="55" dirty="0">
                <a:latin typeface="Courier" charset="0"/>
                <a:cs typeface="Courier" charset="0"/>
              </a:rPr>
              <a:t> </a:t>
            </a:r>
            <a:r>
              <a:rPr sz="600" spc="-10" dirty="0">
                <a:latin typeface="Courier" charset="0"/>
                <a:cs typeface="Courier" charset="0"/>
              </a:rPr>
              <a:t>Inc.&lt;/name&gt;</a:t>
            </a:r>
            <a:endParaRPr sz="600" dirty="0">
              <a:latin typeface="Courier" charset="0"/>
              <a:cs typeface="Courier" charset="0"/>
            </a:endParaRPr>
          </a:p>
          <a:p>
            <a:pPr marL="234315">
              <a:lnSpc>
                <a:spcPct val="100000"/>
              </a:lnSpc>
              <a:spcBef>
                <a:spcPts val="285"/>
              </a:spcBef>
            </a:pPr>
            <a:r>
              <a:rPr sz="600" spc="-10" dirty="0">
                <a:latin typeface="Courier" charset="0"/>
                <a:cs typeface="Courier" charset="0"/>
              </a:rPr>
              <a:t>&lt;street&gt;P.O. Box</a:t>
            </a:r>
            <a:r>
              <a:rPr sz="600" spc="20" dirty="0">
                <a:latin typeface="Courier" charset="0"/>
                <a:cs typeface="Courier" charset="0"/>
              </a:rPr>
              <a:t> </a:t>
            </a:r>
            <a:r>
              <a:rPr sz="600" spc="-10" dirty="0">
                <a:latin typeface="Courier" charset="0"/>
                <a:cs typeface="Courier" charset="0"/>
              </a:rPr>
              <a:t>11098&lt;/street&gt;</a:t>
            </a:r>
            <a:endParaRPr sz="600" dirty="0">
              <a:latin typeface="Courier" charset="0"/>
              <a:cs typeface="Courier" charset="0"/>
            </a:endParaRPr>
          </a:p>
          <a:p>
            <a:pPr marL="234315">
              <a:lnSpc>
                <a:spcPct val="100000"/>
              </a:lnSpc>
              <a:spcBef>
                <a:spcPts val="285"/>
              </a:spcBef>
            </a:pPr>
            <a:r>
              <a:rPr sz="600" spc="-10" dirty="0">
                <a:latin typeface="Courier" charset="0"/>
                <a:cs typeface="Courier" charset="0"/>
              </a:rPr>
              <a:t>&lt;city&gt;Sunnyvale&lt;/city&gt;</a:t>
            </a:r>
            <a:endParaRPr sz="600" dirty="0">
              <a:latin typeface="Courier" charset="0"/>
              <a:cs typeface="Courier" charset="0"/>
            </a:endParaRPr>
          </a:p>
          <a:p>
            <a:pPr marL="234315">
              <a:lnSpc>
                <a:spcPct val="100000"/>
              </a:lnSpc>
              <a:spcBef>
                <a:spcPts val="285"/>
              </a:spcBef>
            </a:pPr>
            <a:r>
              <a:rPr sz="600" spc="-10" dirty="0">
                <a:latin typeface="Courier" charset="0"/>
                <a:cs typeface="Courier" charset="0"/>
              </a:rPr>
              <a:t>&lt;state&gt;CA&lt;/state&gt;</a:t>
            </a:r>
            <a:endParaRPr sz="600" dirty="0">
              <a:latin typeface="Courier" charset="0"/>
              <a:cs typeface="Courier" charset="0"/>
            </a:endParaRPr>
          </a:p>
          <a:p>
            <a:pPr marL="234315">
              <a:lnSpc>
                <a:spcPct val="100000"/>
              </a:lnSpc>
              <a:spcBef>
                <a:spcPts val="285"/>
              </a:spcBef>
            </a:pPr>
            <a:r>
              <a:rPr sz="600" spc="-10" dirty="0">
                <a:latin typeface="Courier" charset="0"/>
                <a:cs typeface="Courier" charset="0"/>
              </a:rPr>
              <a:t>&lt;zip&gt;94080-1098&lt;/zip&gt;</a:t>
            </a:r>
            <a:endParaRPr sz="600" dirty="0">
              <a:latin typeface="Courier" charset="0"/>
              <a:cs typeface="Courier" charset="0"/>
            </a:endParaRPr>
          </a:p>
          <a:p>
            <a:pPr marR="4589145" algn="ctr">
              <a:lnSpc>
                <a:spcPct val="100000"/>
              </a:lnSpc>
              <a:spcBef>
                <a:spcPts val="285"/>
              </a:spcBef>
            </a:pPr>
            <a:r>
              <a:rPr sz="600" spc="-10" dirty="0">
                <a:latin typeface="Courier" charset="0"/>
                <a:cs typeface="Courier" charset="0"/>
              </a:rPr>
              <a:t>&lt;/billto&gt;</a:t>
            </a:r>
            <a:endParaRPr sz="600" dirty="0">
              <a:latin typeface="Courier" charset="0"/>
              <a:cs typeface="Courier" charset="0"/>
            </a:endParaRPr>
          </a:p>
          <a:p>
            <a:pPr marR="4679950" algn="ctr">
              <a:lnSpc>
                <a:spcPct val="100000"/>
              </a:lnSpc>
              <a:spcBef>
                <a:spcPts val="285"/>
              </a:spcBef>
            </a:pPr>
            <a:r>
              <a:rPr sz="600" spc="-10" dirty="0">
                <a:latin typeface="Courier" charset="0"/>
                <a:cs typeface="Courier" charset="0"/>
              </a:rPr>
              <a:t>&lt;items&gt;</a:t>
            </a:r>
            <a:endParaRPr sz="600" dirty="0">
              <a:latin typeface="Courier" charset="0"/>
              <a:cs typeface="Courier" charset="0"/>
            </a:endParaRPr>
          </a:p>
          <a:p>
            <a:pPr marL="234315">
              <a:lnSpc>
                <a:spcPct val="100000"/>
              </a:lnSpc>
              <a:spcBef>
                <a:spcPts val="285"/>
              </a:spcBef>
            </a:pPr>
            <a:r>
              <a:rPr sz="600" spc="-10" dirty="0">
                <a:latin typeface="Courier" charset="0"/>
                <a:cs typeface="Courier" charset="0"/>
              </a:rPr>
              <a:t>. .</a:t>
            </a:r>
            <a:r>
              <a:rPr sz="600" spc="-100" dirty="0">
                <a:latin typeface="Courier" charset="0"/>
                <a:cs typeface="Courier" charset="0"/>
              </a:rPr>
              <a:t> </a:t>
            </a:r>
            <a:r>
              <a:rPr sz="600" spc="-10" dirty="0">
                <a:latin typeface="Courier" charset="0"/>
                <a:cs typeface="Courier" charset="0"/>
              </a:rPr>
              <a:t>.</a:t>
            </a:r>
            <a:endParaRPr sz="600" dirty="0">
              <a:latin typeface="Courier" charset="0"/>
              <a:cs typeface="Courier" charset="0"/>
            </a:endParaRPr>
          </a:p>
          <a:p>
            <a:pPr marR="4634865" algn="ctr">
              <a:lnSpc>
                <a:spcPct val="100000"/>
              </a:lnSpc>
              <a:spcBef>
                <a:spcPts val="285"/>
              </a:spcBef>
            </a:pPr>
            <a:r>
              <a:rPr sz="600" spc="-10" dirty="0">
                <a:latin typeface="Courier" charset="0"/>
                <a:cs typeface="Courier" charset="0"/>
              </a:rPr>
              <a:t>&lt;/items&gt;</a:t>
            </a:r>
            <a:endParaRPr sz="600" dirty="0">
              <a:latin typeface="Courier" charset="0"/>
              <a:cs typeface="Courier" charset="0"/>
            </a:endParaRPr>
          </a:p>
          <a:p>
            <a:pPr marR="4725035" algn="ctr">
              <a:lnSpc>
                <a:spcPct val="100000"/>
              </a:lnSpc>
              <a:spcBef>
                <a:spcPts val="409"/>
              </a:spcBef>
            </a:pPr>
            <a:r>
              <a:rPr sz="600" spc="-10" dirty="0">
                <a:latin typeface="Courier" charset="0"/>
                <a:cs typeface="Courier" charset="0"/>
              </a:rPr>
              <a:t>&lt;/invoice&gt;</a:t>
            </a:r>
            <a:endParaRPr sz="6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7761" y="863910"/>
            <a:ext cx="5420995" cy="64135"/>
          </a:xfrm>
          <a:custGeom>
            <a:avLst/>
            <a:gdLst/>
            <a:ahLst/>
            <a:cxnLst/>
            <a:rect l="l" t="t" r="r" b="b"/>
            <a:pathLst>
              <a:path w="5420995" h="64134">
                <a:moveTo>
                  <a:pt x="0" y="0"/>
                </a:moveTo>
                <a:lnTo>
                  <a:pt x="5420606" y="0"/>
                </a:lnTo>
                <a:lnTo>
                  <a:pt x="5420606" y="63865"/>
                </a:lnTo>
                <a:lnTo>
                  <a:pt x="0" y="63865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5061" y="265178"/>
            <a:ext cx="4810125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200"/>
              </a:lnSpc>
            </a:pPr>
            <a:r>
              <a:rPr spc="185" dirty="0"/>
              <a:t>Common </a:t>
            </a:r>
            <a:r>
              <a:rPr spc="30" dirty="0"/>
              <a:t>Error: </a:t>
            </a:r>
            <a:r>
              <a:rPr spc="175" dirty="0"/>
              <a:t>XML </a:t>
            </a:r>
            <a:r>
              <a:rPr spc="105" dirty="0"/>
              <a:t>Elements</a:t>
            </a:r>
            <a:r>
              <a:rPr spc="-250" dirty="0"/>
              <a:t> </a:t>
            </a:r>
            <a:r>
              <a:rPr spc="120" dirty="0"/>
              <a:t>Describe  </a:t>
            </a:r>
            <a:r>
              <a:rPr spc="65" dirty="0"/>
              <a:t>Objects, </a:t>
            </a:r>
            <a:r>
              <a:rPr spc="125" dirty="0"/>
              <a:t>Not</a:t>
            </a:r>
            <a:r>
              <a:rPr spc="-45" dirty="0"/>
              <a:t> </a:t>
            </a:r>
            <a:r>
              <a:rPr spc="170" dirty="0"/>
              <a:t>Classes</a:t>
            </a:r>
          </a:p>
        </p:txBody>
      </p:sp>
      <p:sp>
        <p:nvSpPr>
          <p:cNvPr id="4" name="object 4"/>
          <p:cNvSpPr/>
          <p:nvPr/>
        </p:nvSpPr>
        <p:spPr>
          <a:xfrm>
            <a:off x="739526" y="1179247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9526" y="1466643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9526" y="1762022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4905" y="2109292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0" y="0"/>
                </a:moveTo>
                <a:lnTo>
                  <a:pt x="63865" y="0"/>
                </a:lnTo>
                <a:lnTo>
                  <a:pt x="63865" y="63865"/>
                </a:lnTo>
                <a:lnTo>
                  <a:pt x="0" y="6386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34905" y="2460554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0" y="0"/>
                </a:moveTo>
                <a:lnTo>
                  <a:pt x="63865" y="0"/>
                </a:lnTo>
                <a:lnTo>
                  <a:pt x="63865" y="63865"/>
                </a:lnTo>
                <a:lnTo>
                  <a:pt x="0" y="6386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83247" y="979302"/>
            <a:ext cx="4966335" cy="1639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4700"/>
              </a:lnSpc>
            </a:pPr>
            <a:r>
              <a:rPr sz="1400" dirty="0">
                <a:latin typeface="Arial"/>
                <a:cs typeface="Arial"/>
              </a:rPr>
              <a:t>Think of the </a:t>
            </a:r>
            <a:r>
              <a:rPr sz="1400" spc="5" dirty="0">
                <a:latin typeface="Arial"/>
                <a:cs typeface="Arial"/>
              </a:rPr>
              <a:t>XML </a:t>
            </a:r>
            <a:r>
              <a:rPr sz="1400" dirty="0">
                <a:latin typeface="Arial"/>
                <a:cs typeface="Arial"/>
              </a:rPr>
              <a:t>element as the value of an instance variable.  Then determine an appropriate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class.</a:t>
            </a:r>
          </a:p>
          <a:p>
            <a:pPr marL="334010" indent="-321945">
              <a:lnSpc>
                <a:spcPct val="100000"/>
              </a:lnSpc>
              <a:spcBef>
                <a:spcPts val="645"/>
              </a:spcBef>
            </a:pPr>
            <a:r>
              <a:rPr sz="1400" dirty="0">
                <a:latin typeface="Arial"/>
                <a:cs typeface="Arial"/>
              </a:rPr>
              <a:t>The invoice object has instance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variables:</a:t>
            </a:r>
          </a:p>
          <a:p>
            <a:pPr marL="334010" marR="1606550">
              <a:lnSpc>
                <a:spcPct val="139700"/>
              </a:lnSpc>
              <a:spcBef>
                <a:spcPts val="365"/>
              </a:spcBef>
            </a:pPr>
            <a:r>
              <a:rPr sz="1650" spc="20" dirty="0">
                <a:latin typeface="Courier" charset="0"/>
                <a:cs typeface="Courier" charset="0"/>
              </a:rPr>
              <a:t>billto</a:t>
            </a:r>
            <a:r>
              <a:rPr sz="1650" spc="20" dirty="0">
                <a:latin typeface="Arial"/>
                <a:cs typeface="Arial"/>
              </a:rPr>
              <a:t>, </a:t>
            </a:r>
            <a:r>
              <a:rPr sz="1650" spc="15" dirty="0">
                <a:latin typeface="Arial"/>
                <a:cs typeface="Arial"/>
              </a:rPr>
              <a:t>of type </a:t>
            </a:r>
            <a:r>
              <a:rPr sz="1650" spc="20" dirty="0">
                <a:latin typeface="Courier" charset="0"/>
                <a:cs typeface="Courier" charset="0"/>
              </a:rPr>
              <a:t>Address</a:t>
            </a:r>
            <a:r>
              <a:rPr sz="1650" spc="20" dirty="0">
                <a:latin typeface="Arial"/>
                <a:cs typeface="Arial"/>
              </a:rPr>
              <a:t>.  </a:t>
            </a:r>
            <a:r>
              <a:rPr sz="1650" spc="20" dirty="0">
                <a:latin typeface="Courier" charset="0"/>
                <a:cs typeface="Courier" charset="0"/>
              </a:rPr>
              <a:t>shipto</a:t>
            </a:r>
            <a:r>
              <a:rPr sz="1650" spc="20" dirty="0">
                <a:latin typeface="Arial"/>
                <a:cs typeface="Arial"/>
              </a:rPr>
              <a:t>, </a:t>
            </a:r>
            <a:r>
              <a:rPr sz="1650" spc="15" dirty="0">
                <a:latin typeface="Arial"/>
                <a:cs typeface="Arial"/>
              </a:rPr>
              <a:t>also of type</a:t>
            </a:r>
            <a:r>
              <a:rPr sz="1650" spc="-60" dirty="0">
                <a:latin typeface="Arial"/>
                <a:cs typeface="Arial"/>
              </a:rPr>
              <a:t> </a:t>
            </a:r>
            <a:r>
              <a:rPr sz="1650" spc="20" dirty="0">
                <a:latin typeface="Courier" charset="0"/>
                <a:cs typeface="Courier" charset="0"/>
              </a:rPr>
              <a:t>Address</a:t>
            </a:r>
            <a:r>
              <a:rPr sz="1650" spc="20" dirty="0">
                <a:latin typeface="Arial"/>
                <a:cs typeface="Arial"/>
              </a:rPr>
              <a:t>.</a:t>
            </a:r>
            <a:endParaRPr sz="16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4" dirty="0"/>
              <a:t>Creating </a:t>
            </a:r>
            <a:r>
              <a:rPr spc="175" dirty="0"/>
              <a:t>XML</a:t>
            </a:r>
            <a:r>
              <a:rPr spc="-50" dirty="0"/>
              <a:t> </a:t>
            </a:r>
            <a:r>
              <a:rPr spc="145" dirty="0"/>
              <a:t>Documents</a:t>
            </a:r>
          </a:p>
        </p:txBody>
      </p:sp>
      <p:sp>
        <p:nvSpPr>
          <p:cNvPr id="3" name="object 3"/>
          <p:cNvSpPr/>
          <p:nvPr/>
        </p:nvSpPr>
        <p:spPr>
          <a:xfrm>
            <a:off x="739526" y="907683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9526" y="1450542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3247" y="747636"/>
            <a:ext cx="5440045" cy="1056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5999"/>
              </a:lnSpc>
            </a:pPr>
            <a:r>
              <a:rPr sz="1400" spc="5" dirty="0">
                <a:latin typeface="Arial"/>
                <a:cs typeface="Arial"/>
              </a:rPr>
              <a:t>We </a:t>
            </a:r>
            <a:r>
              <a:rPr sz="1400" dirty="0">
                <a:latin typeface="Arial"/>
                <a:cs typeface="Arial"/>
              </a:rPr>
              <a:t>can build a </a:t>
            </a:r>
            <a:r>
              <a:rPr sz="1400" dirty="0">
                <a:latin typeface="Courier" charset="0"/>
                <a:cs typeface="Courier" charset="0"/>
              </a:rPr>
              <a:t>Document</a:t>
            </a:r>
            <a:r>
              <a:rPr sz="1400" spc="-360" dirty="0">
                <a:latin typeface="Courier" charset="0"/>
                <a:cs typeface="Courier" charset="0"/>
              </a:rPr>
              <a:t> </a:t>
            </a:r>
            <a:r>
              <a:rPr sz="1400" dirty="0">
                <a:latin typeface="Arial"/>
                <a:cs typeface="Arial"/>
              </a:rPr>
              <a:t>object in a Java program and then save it  as an </a:t>
            </a:r>
            <a:r>
              <a:rPr sz="1400" spc="5" dirty="0">
                <a:latin typeface="Arial"/>
                <a:cs typeface="Arial"/>
              </a:rPr>
              <a:t>XML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document.</a:t>
            </a:r>
          </a:p>
          <a:p>
            <a:pPr marL="12700" marR="504190">
              <a:lnSpc>
                <a:spcPct val="115999"/>
              </a:lnSpc>
              <a:spcBef>
                <a:spcPts val="375"/>
              </a:spcBef>
            </a:pPr>
            <a:r>
              <a:rPr sz="1400" spc="5" dirty="0">
                <a:latin typeface="Arial"/>
                <a:cs typeface="Arial"/>
              </a:rPr>
              <a:t>We </a:t>
            </a:r>
            <a:r>
              <a:rPr sz="1400" dirty="0">
                <a:latin typeface="Arial"/>
                <a:cs typeface="Arial"/>
              </a:rPr>
              <a:t>need a </a:t>
            </a:r>
            <a:r>
              <a:rPr sz="1400" dirty="0">
                <a:latin typeface="Courier" charset="0"/>
                <a:cs typeface="Courier" charset="0"/>
              </a:rPr>
              <a:t>DocumentBuilder</a:t>
            </a:r>
            <a:r>
              <a:rPr sz="1400" spc="-370" dirty="0">
                <a:latin typeface="Courier" charset="0"/>
                <a:cs typeface="Courier" charset="0"/>
              </a:rPr>
              <a:t> </a:t>
            </a:r>
            <a:r>
              <a:rPr sz="1400" dirty="0">
                <a:latin typeface="Arial"/>
                <a:cs typeface="Arial"/>
              </a:rPr>
              <a:t>object to create a new, empty  document: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06963" y="1873653"/>
            <a:ext cx="5300980" cy="676724"/>
          </a:xfrm>
          <a:prstGeom prst="rect">
            <a:avLst/>
          </a:prstGeom>
          <a:ln w="7983">
            <a:solidFill>
              <a:srgbClr val="CCCCCC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53340" marR="3557904">
              <a:lnSpc>
                <a:spcPct val="139700"/>
              </a:lnSpc>
              <a:spcBef>
                <a:spcPts val="225"/>
              </a:spcBef>
            </a:pPr>
            <a:r>
              <a:rPr sz="600" spc="-10" dirty="0">
                <a:latin typeface="Courier" charset="0"/>
                <a:cs typeface="Courier" charset="0"/>
              </a:rPr>
              <a:t>DocumentBuilderFactory factory =  DocumentBuilderFactory.newInstance();</a:t>
            </a:r>
            <a:endParaRPr sz="600" dirty="0">
              <a:latin typeface="Courier" charset="0"/>
              <a:cs typeface="Courier" charset="0"/>
            </a:endParaRPr>
          </a:p>
          <a:p>
            <a:pPr marL="53340" marR="2744470">
              <a:lnSpc>
                <a:spcPct val="139700"/>
              </a:lnSpc>
            </a:pPr>
            <a:r>
              <a:rPr sz="600" spc="-10" dirty="0">
                <a:latin typeface="Courier" charset="0"/>
                <a:cs typeface="Courier" charset="0"/>
              </a:rPr>
              <a:t>DocumentBuilder builder = factory.newDocumentBuilder();  Document doc =</a:t>
            </a:r>
            <a:r>
              <a:rPr sz="600" spc="40" dirty="0">
                <a:latin typeface="Courier" charset="0"/>
                <a:cs typeface="Courier" charset="0"/>
              </a:rPr>
              <a:t> </a:t>
            </a:r>
            <a:r>
              <a:rPr sz="600" spc="-10" dirty="0">
                <a:latin typeface="Courier" charset="0"/>
                <a:cs typeface="Courier" charset="0"/>
              </a:rPr>
              <a:t>builder.newDocument();</a:t>
            </a:r>
            <a:endParaRPr sz="600" dirty="0">
              <a:latin typeface="Courier" charset="0"/>
              <a:cs typeface="Courier" charset="0"/>
            </a:endParaRPr>
          </a:p>
          <a:p>
            <a:pPr marL="53340">
              <a:lnSpc>
                <a:spcPct val="100000"/>
              </a:lnSpc>
              <a:spcBef>
                <a:spcPts val="285"/>
              </a:spcBef>
            </a:pPr>
            <a:r>
              <a:rPr sz="600" spc="-10" dirty="0">
                <a:latin typeface="Courier" charset="0"/>
                <a:cs typeface="Courier" charset="0"/>
              </a:rPr>
              <a:t>// An empty</a:t>
            </a:r>
            <a:r>
              <a:rPr sz="600" spc="-35" dirty="0">
                <a:latin typeface="Courier" charset="0"/>
                <a:cs typeface="Courier" charset="0"/>
              </a:rPr>
              <a:t> </a:t>
            </a:r>
            <a:r>
              <a:rPr sz="600" spc="-10" dirty="0">
                <a:latin typeface="Courier" charset="0"/>
                <a:cs typeface="Courier" charset="0"/>
              </a:rPr>
              <a:t>document</a:t>
            </a:r>
            <a:endParaRPr sz="6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9526" y="2823656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83247" y="2697746"/>
            <a:ext cx="549021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Courier" charset="0"/>
                <a:cs typeface="Courier" charset="0"/>
              </a:rPr>
              <a:t>Document</a:t>
            </a:r>
            <a:r>
              <a:rPr sz="1400" spc="-330" dirty="0">
                <a:latin typeface="Courier" charset="0"/>
                <a:cs typeface="Courier" charset="0"/>
              </a:rPr>
              <a:t> </a:t>
            </a:r>
            <a:r>
              <a:rPr sz="1400" dirty="0">
                <a:latin typeface="Arial"/>
                <a:cs typeface="Arial"/>
              </a:rPr>
              <a:t>interface has methods to create elements and text nodes.</a:t>
            </a:r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4" dirty="0"/>
              <a:t>Creating </a:t>
            </a:r>
            <a:r>
              <a:rPr spc="175" dirty="0"/>
              <a:t>XML </a:t>
            </a:r>
            <a:r>
              <a:rPr spc="145" dirty="0"/>
              <a:t>Documents </a:t>
            </a:r>
            <a:r>
              <a:rPr spc="-114" dirty="0"/>
              <a:t>-</a:t>
            </a:r>
            <a:r>
              <a:rPr spc="-254" dirty="0"/>
              <a:t> </a:t>
            </a:r>
            <a:r>
              <a:rPr spc="105" dirty="0"/>
              <a:t>Elements</a:t>
            </a:r>
          </a:p>
        </p:txBody>
      </p:sp>
      <p:sp>
        <p:nvSpPr>
          <p:cNvPr id="3" name="object 3"/>
          <p:cNvSpPr/>
          <p:nvPr/>
        </p:nvSpPr>
        <p:spPr>
          <a:xfrm>
            <a:off x="739526" y="907548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83247" y="747501"/>
            <a:ext cx="5213985" cy="513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5999"/>
              </a:lnSpc>
            </a:pPr>
            <a:r>
              <a:rPr sz="1400" dirty="0">
                <a:latin typeface="Arial"/>
                <a:cs typeface="Arial"/>
              </a:rPr>
              <a:t>To create an element use </a:t>
            </a:r>
            <a:r>
              <a:rPr sz="1400" dirty="0">
                <a:latin typeface="Courier" charset="0"/>
                <a:cs typeface="Courier" charset="0"/>
              </a:rPr>
              <a:t>createElement</a:t>
            </a:r>
            <a:r>
              <a:rPr sz="1400" spc="-345" dirty="0">
                <a:latin typeface="Courier" charset="0"/>
                <a:cs typeface="Courier" charset="0"/>
              </a:rPr>
              <a:t> </a:t>
            </a:r>
            <a:r>
              <a:rPr sz="1400" dirty="0">
                <a:latin typeface="Arial"/>
                <a:cs typeface="Arial"/>
              </a:rPr>
              <a:t>method and pass it a  tag: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06963" y="1322676"/>
            <a:ext cx="5300980" cy="182742"/>
          </a:xfrm>
          <a:prstGeom prst="rect">
            <a:avLst/>
          </a:prstGeom>
          <a:ln w="7983">
            <a:solidFill>
              <a:srgbClr val="CCCCCC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405"/>
              </a:spcBef>
            </a:pPr>
            <a:r>
              <a:rPr sz="850" spc="-5" dirty="0">
                <a:latin typeface="Courier" charset="0"/>
                <a:cs typeface="Courier" charset="0"/>
              </a:rPr>
              <a:t>Element priceElement =</a:t>
            </a:r>
            <a:r>
              <a:rPr sz="850" spc="-20" dirty="0">
                <a:latin typeface="Courier" charset="0"/>
                <a:cs typeface="Courier" charset="0"/>
              </a:rPr>
              <a:t> </a:t>
            </a:r>
            <a:r>
              <a:rPr sz="850" spc="-5" dirty="0">
                <a:latin typeface="Courier" charset="0"/>
                <a:cs typeface="Courier" charset="0"/>
              </a:rPr>
              <a:t>doc.createElement("price");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9526" y="1761753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83247" y="1635843"/>
            <a:ext cx="466852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Use </a:t>
            </a:r>
            <a:r>
              <a:rPr sz="1400" dirty="0">
                <a:latin typeface="Courier" charset="0"/>
                <a:cs typeface="Courier" charset="0"/>
              </a:rPr>
              <a:t>setAttribute</a:t>
            </a:r>
            <a:r>
              <a:rPr sz="1400" spc="-370" dirty="0">
                <a:latin typeface="Courier" charset="0"/>
                <a:cs typeface="Courier" charset="0"/>
              </a:rPr>
              <a:t> </a:t>
            </a:r>
            <a:r>
              <a:rPr sz="1400" dirty="0">
                <a:latin typeface="Arial"/>
                <a:cs typeface="Arial"/>
              </a:rPr>
              <a:t>method to add an attribute to the tag: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06963" y="1937384"/>
            <a:ext cx="5300980" cy="182742"/>
          </a:xfrm>
          <a:prstGeom prst="rect">
            <a:avLst/>
          </a:prstGeom>
          <a:ln w="7983">
            <a:solidFill>
              <a:srgbClr val="CCCCCC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405"/>
              </a:spcBef>
            </a:pPr>
            <a:r>
              <a:rPr sz="850" spc="-5" dirty="0">
                <a:latin typeface="Courier" charset="0"/>
                <a:cs typeface="Courier" charset="0"/>
              </a:rPr>
              <a:t>priceElement.setAttribute("currency",</a:t>
            </a:r>
            <a:r>
              <a:rPr sz="850" spc="-25" dirty="0">
                <a:latin typeface="Courier" charset="0"/>
                <a:cs typeface="Courier" charset="0"/>
              </a:rPr>
              <a:t> </a:t>
            </a:r>
            <a:r>
              <a:rPr sz="850" spc="-5" dirty="0">
                <a:latin typeface="Courier" charset="0"/>
                <a:cs typeface="Courier" charset="0"/>
              </a:rPr>
              <a:t>"USD");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39526" y="2376461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83247" y="2250551"/>
            <a:ext cx="526161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To create a text node, use </a:t>
            </a:r>
            <a:r>
              <a:rPr sz="1400" dirty="0">
                <a:latin typeface="Courier" charset="0"/>
                <a:cs typeface="Courier" charset="0"/>
              </a:rPr>
              <a:t>createTextNode</a:t>
            </a:r>
            <a:r>
              <a:rPr sz="1400" spc="-345" dirty="0">
                <a:latin typeface="Courier" charset="0"/>
                <a:cs typeface="Courier" charset="0"/>
              </a:rPr>
              <a:t> </a:t>
            </a:r>
            <a:r>
              <a:rPr sz="1400" dirty="0">
                <a:latin typeface="Arial"/>
                <a:cs typeface="Arial"/>
              </a:rPr>
              <a:t>and pass it a string: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06963" y="2552092"/>
            <a:ext cx="5300980" cy="182742"/>
          </a:xfrm>
          <a:prstGeom prst="rect">
            <a:avLst/>
          </a:prstGeom>
          <a:ln w="7983">
            <a:solidFill>
              <a:srgbClr val="CCCCCC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405"/>
              </a:spcBef>
            </a:pPr>
            <a:r>
              <a:rPr sz="850" spc="-5" dirty="0">
                <a:latin typeface="Courier" charset="0"/>
                <a:cs typeface="Courier" charset="0"/>
              </a:rPr>
              <a:t>Text textNode =</a:t>
            </a:r>
            <a:r>
              <a:rPr sz="850" spc="-30" dirty="0">
                <a:latin typeface="Courier" charset="0"/>
                <a:cs typeface="Courier" charset="0"/>
              </a:rPr>
              <a:t> </a:t>
            </a:r>
            <a:r>
              <a:rPr sz="850" spc="-5" dirty="0">
                <a:latin typeface="Courier" charset="0"/>
                <a:cs typeface="Courier" charset="0"/>
              </a:rPr>
              <a:t>doc.createTextNode("29.95");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39526" y="2983185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83247" y="2857276"/>
            <a:ext cx="3097530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Then add the text node to the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element: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6963" y="3158816"/>
            <a:ext cx="5300980" cy="182742"/>
          </a:xfrm>
          <a:prstGeom prst="rect">
            <a:avLst/>
          </a:prstGeom>
          <a:ln w="7983">
            <a:solidFill>
              <a:srgbClr val="CCCCCC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405"/>
              </a:spcBef>
            </a:pPr>
            <a:r>
              <a:rPr sz="850" spc="-5" dirty="0">
                <a:latin typeface="Courier" charset="0"/>
                <a:cs typeface="Courier" charset="0"/>
              </a:rPr>
              <a:t>priceElement.appendChild(textNode);</a:t>
            </a:r>
            <a:endParaRPr sz="8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85" dirty="0"/>
              <a:t>DOM</a:t>
            </a:r>
            <a:r>
              <a:rPr spc="-280" dirty="0"/>
              <a:t> </a:t>
            </a:r>
            <a:r>
              <a:rPr spc="90" dirty="0"/>
              <a:t>Interfaces </a:t>
            </a:r>
            <a:r>
              <a:rPr spc="100" dirty="0"/>
              <a:t>for </a:t>
            </a:r>
            <a:r>
              <a:rPr spc="175" dirty="0"/>
              <a:t>XML </a:t>
            </a:r>
            <a:r>
              <a:rPr spc="130" dirty="0"/>
              <a:t>Document </a:t>
            </a:r>
            <a:r>
              <a:rPr spc="165" dirty="0"/>
              <a:t>Nodes</a:t>
            </a:r>
          </a:p>
        </p:txBody>
      </p:sp>
      <p:sp>
        <p:nvSpPr>
          <p:cNvPr id="3" name="object 3"/>
          <p:cNvSpPr/>
          <p:nvPr/>
        </p:nvSpPr>
        <p:spPr>
          <a:xfrm>
            <a:off x="779475" y="803427"/>
            <a:ext cx="4806188" cy="33052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3998" y="4154774"/>
            <a:ext cx="2986405" cy="138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10" dirty="0">
                <a:latin typeface="Arial"/>
                <a:cs typeface="Arial"/>
              </a:rPr>
              <a:t>Figure 3 </a:t>
            </a:r>
            <a:r>
              <a:rPr sz="800" spc="10" dirty="0">
                <a:latin typeface="Arial"/>
                <a:cs typeface="Arial"/>
              </a:rPr>
              <a:t>UML Diagram </a:t>
            </a:r>
            <a:r>
              <a:rPr sz="800" spc="5" dirty="0">
                <a:latin typeface="Arial"/>
                <a:cs typeface="Arial"/>
              </a:rPr>
              <a:t>of </a:t>
            </a:r>
            <a:r>
              <a:rPr sz="800" spc="15" dirty="0">
                <a:latin typeface="Arial"/>
                <a:cs typeface="Arial"/>
              </a:rPr>
              <a:t>DOM </a:t>
            </a:r>
            <a:r>
              <a:rPr sz="800" spc="5" dirty="0">
                <a:latin typeface="Arial"/>
                <a:cs typeface="Arial"/>
              </a:rPr>
              <a:t>Interfaces </a:t>
            </a:r>
            <a:r>
              <a:rPr sz="800" spc="10" dirty="0">
                <a:latin typeface="Arial"/>
                <a:cs typeface="Arial"/>
              </a:rPr>
              <a:t>Used </a:t>
            </a:r>
            <a:r>
              <a:rPr sz="800" spc="5" dirty="0">
                <a:latin typeface="Arial"/>
                <a:cs typeface="Arial"/>
              </a:rPr>
              <a:t>in This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spc="10" dirty="0">
                <a:latin typeface="Arial"/>
                <a:cs typeface="Arial"/>
              </a:rPr>
              <a:t>Chapter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4" dirty="0"/>
              <a:t>Creating </a:t>
            </a:r>
            <a:r>
              <a:rPr spc="175" dirty="0"/>
              <a:t>XML </a:t>
            </a:r>
            <a:r>
              <a:rPr spc="145" dirty="0"/>
              <a:t>Documents </a:t>
            </a:r>
            <a:r>
              <a:rPr spc="-114" dirty="0"/>
              <a:t>-</a:t>
            </a:r>
            <a:r>
              <a:rPr spc="-265" dirty="0"/>
              <a:t> </a:t>
            </a:r>
            <a:r>
              <a:rPr spc="114" dirty="0"/>
              <a:t>Helpers</a:t>
            </a:r>
          </a:p>
        </p:txBody>
      </p:sp>
      <p:sp>
        <p:nvSpPr>
          <p:cNvPr id="3" name="object 3"/>
          <p:cNvSpPr/>
          <p:nvPr/>
        </p:nvSpPr>
        <p:spPr>
          <a:xfrm>
            <a:off x="739526" y="899296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9526" y="1434172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3247" y="739249"/>
            <a:ext cx="5482590" cy="800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5999"/>
              </a:lnSpc>
            </a:pPr>
            <a:r>
              <a:rPr sz="1400" dirty="0">
                <a:latin typeface="Arial"/>
                <a:cs typeface="Arial"/>
              </a:rPr>
              <a:t>To construct the tree structure of a document, it is a good idea to use  a set of helper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methods.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400" dirty="0">
                <a:latin typeface="Arial"/>
                <a:cs typeface="Arial"/>
              </a:rPr>
              <a:t>Helper method to create an element with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text: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6963" y="1609802"/>
            <a:ext cx="5300980" cy="937948"/>
          </a:xfrm>
          <a:prstGeom prst="rect">
            <a:avLst/>
          </a:prstGeom>
          <a:ln w="7983">
            <a:solidFill>
              <a:srgbClr val="CCCCCC"/>
            </a:solidFill>
          </a:ln>
        </p:spPr>
        <p:txBody>
          <a:bodyPr vert="horz" wrap="square" lIns="0" tIns="64769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509"/>
              </a:spcBef>
            </a:pPr>
            <a:r>
              <a:rPr sz="600" spc="-10" dirty="0">
                <a:latin typeface="Courier" charset="0"/>
                <a:cs typeface="Courier" charset="0"/>
              </a:rPr>
              <a:t>private Element createTextElement(String name, String</a:t>
            </a:r>
            <a:r>
              <a:rPr sz="600" spc="130" dirty="0">
                <a:latin typeface="Courier" charset="0"/>
                <a:cs typeface="Courier" charset="0"/>
              </a:rPr>
              <a:t> </a:t>
            </a:r>
            <a:r>
              <a:rPr sz="600" spc="-10" dirty="0">
                <a:latin typeface="Courier" charset="0"/>
                <a:cs typeface="Courier" charset="0"/>
              </a:rPr>
              <a:t>text)</a:t>
            </a:r>
            <a:endParaRPr sz="600" dirty="0">
              <a:latin typeface="Courier" charset="0"/>
              <a:cs typeface="Courier" charset="0"/>
            </a:endParaRPr>
          </a:p>
          <a:p>
            <a:pPr marL="53340">
              <a:lnSpc>
                <a:spcPct val="100000"/>
              </a:lnSpc>
              <a:spcBef>
                <a:spcPts val="285"/>
              </a:spcBef>
            </a:pPr>
            <a:r>
              <a:rPr sz="600" spc="-10" dirty="0">
                <a:latin typeface="Courier" charset="0"/>
                <a:cs typeface="Courier" charset="0"/>
              </a:rPr>
              <a:t>{</a:t>
            </a:r>
            <a:endParaRPr sz="600" dirty="0">
              <a:latin typeface="Courier" charset="0"/>
              <a:cs typeface="Courier" charset="0"/>
            </a:endParaRPr>
          </a:p>
          <a:p>
            <a:pPr marL="189230" marR="3467735">
              <a:lnSpc>
                <a:spcPct val="139700"/>
              </a:lnSpc>
            </a:pPr>
            <a:r>
              <a:rPr sz="600" spc="-10" dirty="0">
                <a:latin typeface="Courier" charset="0"/>
                <a:cs typeface="Courier" charset="0"/>
              </a:rPr>
              <a:t>Text t = doc.createTextNode(text);  Element e = doc.createElement(name);  e.appendChild(t);</a:t>
            </a:r>
            <a:endParaRPr sz="600" dirty="0">
              <a:latin typeface="Courier" charset="0"/>
              <a:cs typeface="Courier" charset="0"/>
            </a:endParaRPr>
          </a:p>
          <a:p>
            <a:pPr marL="189230">
              <a:lnSpc>
                <a:spcPct val="100000"/>
              </a:lnSpc>
              <a:spcBef>
                <a:spcPts val="285"/>
              </a:spcBef>
            </a:pPr>
            <a:r>
              <a:rPr sz="600" spc="-10" dirty="0">
                <a:latin typeface="Courier" charset="0"/>
                <a:cs typeface="Courier" charset="0"/>
              </a:rPr>
              <a:t>return</a:t>
            </a:r>
            <a:r>
              <a:rPr sz="600" spc="-75" dirty="0">
                <a:latin typeface="Courier" charset="0"/>
                <a:cs typeface="Courier" charset="0"/>
              </a:rPr>
              <a:t> </a:t>
            </a:r>
            <a:r>
              <a:rPr sz="600" spc="-10" dirty="0">
                <a:latin typeface="Courier" charset="0"/>
                <a:cs typeface="Courier" charset="0"/>
              </a:rPr>
              <a:t>e;</a:t>
            </a:r>
            <a:endParaRPr sz="600" dirty="0">
              <a:latin typeface="Courier" charset="0"/>
              <a:cs typeface="Courier" charset="0"/>
            </a:endParaRPr>
          </a:p>
          <a:p>
            <a:pPr marL="53340">
              <a:lnSpc>
                <a:spcPct val="100000"/>
              </a:lnSpc>
              <a:spcBef>
                <a:spcPts val="285"/>
              </a:spcBef>
            </a:pPr>
            <a:r>
              <a:rPr sz="600" spc="-10" dirty="0">
                <a:latin typeface="Courier" charset="0"/>
                <a:cs typeface="Courier" charset="0"/>
              </a:rPr>
              <a:t>}</a:t>
            </a:r>
            <a:endParaRPr sz="6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9526" y="2807285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83247" y="2681376"/>
            <a:ext cx="2331720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To construct a price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element: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6963" y="2982916"/>
            <a:ext cx="5300980" cy="314189"/>
          </a:xfrm>
          <a:prstGeom prst="rect">
            <a:avLst/>
          </a:prstGeom>
          <a:ln w="7983">
            <a:solidFill>
              <a:srgbClr val="CCCCCC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247650" marR="2063114" indent="-194310">
              <a:lnSpc>
                <a:spcPts val="1010"/>
              </a:lnSpc>
              <a:spcBef>
                <a:spcPts val="450"/>
              </a:spcBef>
            </a:pPr>
            <a:r>
              <a:rPr sz="850" spc="-5" dirty="0">
                <a:latin typeface="Courier" charset="0"/>
                <a:cs typeface="Courier" charset="0"/>
              </a:rPr>
              <a:t>Element priceElement = createTextElement("price”,  "29.95");</a:t>
            </a:r>
            <a:endParaRPr sz="8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0" dirty="0"/>
              <a:t>Advantages </a:t>
            </a:r>
            <a:r>
              <a:rPr spc="120" dirty="0"/>
              <a:t>of</a:t>
            </a:r>
            <a:r>
              <a:rPr spc="-125" dirty="0"/>
              <a:t> </a:t>
            </a:r>
            <a:r>
              <a:rPr spc="175" dirty="0"/>
              <a:t>XML</a:t>
            </a:r>
          </a:p>
        </p:txBody>
      </p:sp>
      <p:sp>
        <p:nvSpPr>
          <p:cNvPr id="3" name="object 3"/>
          <p:cNvSpPr/>
          <p:nvPr/>
        </p:nvSpPr>
        <p:spPr>
          <a:xfrm>
            <a:off x="739526" y="909603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9526" y="1444478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3247" y="749556"/>
            <a:ext cx="5274310" cy="800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5999"/>
              </a:lnSpc>
            </a:pPr>
            <a:r>
              <a:rPr sz="1400" dirty="0">
                <a:latin typeface="Arial"/>
                <a:cs typeface="Arial"/>
              </a:rPr>
              <a:t>Example: encode product descriptions to be transferred to another  computer.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400" dirty="0">
                <a:latin typeface="Arial"/>
                <a:cs typeface="Arial"/>
              </a:rPr>
              <a:t>Naïve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encoding: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6963" y="1620109"/>
            <a:ext cx="5300980" cy="314189"/>
          </a:xfrm>
          <a:prstGeom prst="rect">
            <a:avLst/>
          </a:prstGeom>
          <a:ln w="7983">
            <a:solidFill>
              <a:srgbClr val="CCCCCC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53340" marR="4778375">
              <a:lnSpc>
                <a:spcPts val="1010"/>
              </a:lnSpc>
              <a:spcBef>
                <a:spcPts val="450"/>
              </a:spcBef>
            </a:pPr>
            <a:r>
              <a:rPr sz="850" spc="-5" dirty="0">
                <a:latin typeface="Courier" charset="0"/>
                <a:cs typeface="Courier" charset="0"/>
              </a:rPr>
              <a:t>Toaster  29.95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9526" y="2178935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83247" y="2053026"/>
            <a:ext cx="2600325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>
                <a:latin typeface="Arial"/>
                <a:cs typeface="Arial"/>
              </a:rPr>
              <a:t>XML </a:t>
            </a:r>
            <a:r>
              <a:rPr sz="1400" dirty="0">
                <a:latin typeface="Arial"/>
                <a:cs typeface="Arial"/>
              </a:rPr>
              <a:t>encoding of the </a:t>
            </a:r>
            <a:r>
              <a:rPr sz="1400" spc="5" dirty="0">
                <a:latin typeface="Arial"/>
                <a:cs typeface="Arial"/>
              </a:rPr>
              <a:t>same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data: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6963" y="2354566"/>
            <a:ext cx="5300980" cy="564898"/>
          </a:xfrm>
          <a:prstGeom prst="rect">
            <a:avLst/>
          </a:prstGeom>
          <a:ln w="7983">
            <a:solidFill>
              <a:srgbClr val="CCCCCC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53340">
              <a:lnSpc>
                <a:spcPts val="1015"/>
              </a:lnSpc>
              <a:spcBef>
                <a:spcPts val="405"/>
              </a:spcBef>
            </a:pPr>
            <a:r>
              <a:rPr sz="850" spc="-5" dirty="0">
                <a:latin typeface="Courier" charset="0"/>
                <a:cs typeface="Courier" charset="0"/>
              </a:rPr>
              <a:t>&lt;product&gt;</a:t>
            </a:r>
            <a:endParaRPr sz="850" dirty="0">
              <a:latin typeface="Courier" charset="0"/>
              <a:cs typeface="Courier" charset="0"/>
            </a:endParaRPr>
          </a:p>
          <a:p>
            <a:pPr marL="247650">
              <a:lnSpc>
                <a:spcPts val="1005"/>
              </a:lnSpc>
            </a:pPr>
            <a:r>
              <a:rPr sz="850" spc="-5" dirty="0">
                <a:latin typeface="Courier" charset="0"/>
                <a:cs typeface="Courier" charset="0"/>
              </a:rPr>
              <a:t>&lt;description&gt;Toaster&lt;/description&gt;</a:t>
            </a:r>
            <a:endParaRPr sz="850" dirty="0">
              <a:latin typeface="Courier" charset="0"/>
              <a:cs typeface="Courier" charset="0"/>
            </a:endParaRPr>
          </a:p>
          <a:p>
            <a:pPr marL="247650">
              <a:lnSpc>
                <a:spcPts val="1005"/>
              </a:lnSpc>
            </a:pPr>
            <a:r>
              <a:rPr sz="850" spc="-5" dirty="0">
                <a:latin typeface="Courier" charset="0"/>
                <a:cs typeface="Courier" charset="0"/>
              </a:rPr>
              <a:t>&lt;price&gt;29.95&lt;/price&gt;</a:t>
            </a:r>
            <a:endParaRPr sz="850" dirty="0">
              <a:latin typeface="Courier" charset="0"/>
              <a:cs typeface="Courier" charset="0"/>
            </a:endParaRPr>
          </a:p>
          <a:p>
            <a:pPr marL="53340">
              <a:lnSpc>
                <a:spcPts val="1015"/>
              </a:lnSpc>
            </a:pPr>
            <a:r>
              <a:rPr sz="850" spc="-5" dirty="0">
                <a:latin typeface="Courier" charset="0"/>
                <a:cs typeface="Courier" charset="0"/>
              </a:rPr>
              <a:t>&lt;/product&gt;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39526" y="3168854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83247" y="3042945"/>
            <a:ext cx="4419600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>
                <a:latin typeface="Arial"/>
                <a:cs typeface="Arial"/>
              </a:rPr>
              <a:t>XML </a:t>
            </a:r>
            <a:r>
              <a:rPr sz="1400" dirty="0">
                <a:latin typeface="Arial"/>
                <a:cs typeface="Arial"/>
              </a:rPr>
              <a:t>files are readable by both computers and</a:t>
            </a:r>
            <a:r>
              <a:rPr sz="1400" spc="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humans.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7761" y="861967"/>
            <a:ext cx="5420995" cy="64135"/>
          </a:xfrm>
          <a:custGeom>
            <a:avLst/>
            <a:gdLst/>
            <a:ahLst/>
            <a:cxnLst/>
            <a:rect l="l" t="t" r="r" b="b"/>
            <a:pathLst>
              <a:path w="5420995" h="64134">
                <a:moveTo>
                  <a:pt x="0" y="0"/>
                </a:moveTo>
                <a:lnTo>
                  <a:pt x="5420606" y="0"/>
                </a:lnTo>
                <a:lnTo>
                  <a:pt x="5420606" y="63865"/>
                </a:lnTo>
                <a:lnTo>
                  <a:pt x="0" y="63865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5061" y="263235"/>
            <a:ext cx="4290060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200"/>
              </a:lnSpc>
            </a:pPr>
            <a:r>
              <a:rPr spc="114" dirty="0"/>
              <a:t>Creating </a:t>
            </a:r>
            <a:r>
              <a:rPr spc="175" dirty="0"/>
              <a:t>XML </a:t>
            </a:r>
            <a:r>
              <a:rPr spc="145" dirty="0"/>
              <a:t>Documents </a:t>
            </a:r>
            <a:r>
              <a:rPr spc="-114" dirty="0"/>
              <a:t>-</a:t>
            </a:r>
            <a:r>
              <a:rPr spc="-285" dirty="0"/>
              <a:t> </a:t>
            </a:r>
            <a:r>
              <a:rPr spc="95" dirty="0"/>
              <a:t>Product  </a:t>
            </a:r>
            <a:r>
              <a:rPr spc="85" dirty="0"/>
              <a:t>Element</a:t>
            </a:r>
          </a:p>
        </p:txBody>
      </p:sp>
      <p:sp>
        <p:nvSpPr>
          <p:cNvPr id="4" name="object 4"/>
          <p:cNvSpPr/>
          <p:nvPr/>
        </p:nvSpPr>
        <p:spPr>
          <a:xfrm>
            <a:off x="739526" y="1185287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3247" y="1059377"/>
            <a:ext cx="551942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Helper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method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create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Courier" charset="0"/>
                <a:cs typeface="Courier" charset="0"/>
              </a:rPr>
              <a:t>product</a:t>
            </a:r>
            <a:r>
              <a:rPr sz="1400" spc="-445" dirty="0">
                <a:latin typeface="Courier" charset="0"/>
                <a:cs typeface="Courier" charset="0"/>
              </a:rPr>
              <a:t> </a:t>
            </a:r>
            <a:r>
              <a:rPr sz="1400" dirty="0">
                <a:latin typeface="Arial"/>
                <a:cs typeface="Arial"/>
              </a:rPr>
              <a:t>element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from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Courier" charset="0"/>
                <a:cs typeface="Courier" charset="0"/>
              </a:rPr>
              <a:t>Product</a:t>
            </a:r>
            <a:r>
              <a:rPr sz="1400" spc="-445" dirty="0">
                <a:latin typeface="Courier" charset="0"/>
                <a:cs typeface="Courier" charset="0"/>
              </a:rPr>
              <a:t> </a:t>
            </a:r>
            <a:r>
              <a:rPr sz="1400" dirty="0">
                <a:latin typeface="Arial"/>
                <a:cs typeface="Arial"/>
              </a:rPr>
              <a:t>object: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06963" y="1352935"/>
            <a:ext cx="5300980" cy="1194941"/>
          </a:xfrm>
          <a:prstGeom prst="rect">
            <a:avLst/>
          </a:prstGeom>
          <a:ln w="7983">
            <a:solidFill>
              <a:srgbClr val="CCCCCC"/>
            </a:solidFill>
          </a:ln>
        </p:spPr>
        <p:txBody>
          <a:bodyPr vert="horz" wrap="square" lIns="0" tIns="64769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509"/>
              </a:spcBef>
            </a:pPr>
            <a:r>
              <a:rPr sz="600" spc="-10" dirty="0">
                <a:latin typeface="Courier" charset="0"/>
                <a:cs typeface="Courier" charset="0"/>
              </a:rPr>
              <a:t>private Element createProduct(Product</a:t>
            </a:r>
            <a:r>
              <a:rPr sz="600" spc="55" dirty="0">
                <a:latin typeface="Courier" charset="0"/>
                <a:cs typeface="Courier" charset="0"/>
              </a:rPr>
              <a:t> </a:t>
            </a:r>
            <a:r>
              <a:rPr sz="600" spc="-10" dirty="0">
                <a:latin typeface="Courier" charset="0"/>
                <a:cs typeface="Courier" charset="0"/>
              </a:rPr>
              <a:t>p)</a:t>
            </a:r>
            <a:endParaRPr sz="600" dirty="0">
              <a:latin typeface="Courier" charset="0"/>
              <a:cs typeface="Courier" charset="0"/>
            </a:endParaRPr>
          </a:p>
          <a:p>
            <a:pPr marL="53340">
              <a:lnSpc>
                <a:spcPct val="100000"/>
              </a:lnSpc>
              <a:spcBef>
                <a:spcPts val="285"/>
              </a:spcBef>
            </a:pPr>
            <a:r>
              <a:rPr sz="600" spc="-10" dirty="0">
                <a:latin typeface="Courier" charset="0"/>
                <a:cs typeface="Courier" charset="0"/>
              </a:rPr>
              <a:t>{</a:t>
            </a:r>
            <a:endParaRPr sz="600" dirty="0">
              <a:latin typeface="Courier" charset="0"/>
              <a:cs typeface="Courier" charset="0"/>
            </a:endParaRPr>
          </a:p>
          <a:p>
            <a:pPr marL="234315" marR="2970530">
              <a:lnSpc>
                <a:spcPct val="139700"/>
              </a:lnSpc>
            </a:pPr>
            <a:r>
              <a:rPr sz="600" spc="-10" dirty="0">
                <a:latin typeface="Courier" charset="0"/>
                <a:cs typeface="Courier" charset="0"/>
              </a:rPr>
              <a:t>Element e = doc.createElement("product");  e.appendChild(createTextElement("description",</a:t>
            </a:r>
            <a:endParaRPr sz="600" dirty="0">
              <a:latin typeface="Courier" charset="0"/>
              <a:cs typeface="Courier" charset="0"/>
            </a:endParaRPr>
          </a:p>
          <a:p>
            <a:pPr marL="325120" marR="2924810">
              <a:lnSpc>
                <a:spcPct val="139700"/>
              </a:lnSpc>
            </a:pPr>
            <a:r>
              <a:rPr sz="600" spc="-10" dirty="0">
                <a:latin typeface="Courier" charset="0"/>
                <a:cs typeface="Courier" charset="0"/>
              </a:rPr>
              <a:t>p.getDescription()));  e.appendChild(createTextElement("price", ""</a:t>
            </a:r>
            <a:r>
              <a:rPr sz="600" spc="80" dirty="0">
                <a:latin typeface="Courier" charset="0"/>
                <a:cs typeface="Courier" charset="0"/>
              </a:rPr>
              <a:t> </a:t>
            </a:r>
            <a:r>
              <a:rPr sz="600" spc="-10" dirty="0">
                <a:latin typeface="Courier" charset="0"/>
                <a:cs typeface="Courier" charset="0"/>
              </a:rPr>
              <a:t>+</a:t>
            </a:r>
            <a:endParaRPr sz="600" dirty="0">
              <a:latin typeface="Courier" charset="0"/>
              <a:cs typeface="Courier" charset="0"/>
            </a:endParaRPr>
          </a:p>
          <a:p>
            <a:pPr marL="234315" marR="4145915" indent="226060">
              <a:lnSpc>
                <a:spcPct val="139700"/>
              </a:lnSpc>
            </a:pPr>
            <a:r>
              <a:rPr sz="600" spc="-10" dirty="0">
                <a:latin typeface="Courier" charset="0"/>
                <a:cs typeface="Courier" charset="0"/>
              </a:rPr>
              <a:t>p.getPrice()));  return</a:t>
            </a:r>
            <a:r>
              <a:rPr sz="600" spc="-75" dirty="0">
                <a:latin typeface="Courier" charset="0"/>
                <a:cs typeface="Courier" charset="0"/>
              </a:rPr>
              <a:t> </a:t>
            </a:r>
            <a:r>
              <a:rPr sz="600" spc="-10" dirty="0">
                <a:latin typeface="Courier" charset="0"/>
                <a:cs typeface="Courier" charset="0"/>
              </a:rPr>
              <a:t>e;</a:t>
            </a:r>
            <a:endParaRPr sz="600" dirty="0">
              <a:latin typeface="Courier" charset="0"/>
              <a:cs typeface="Courier" charset="0"/>
            </a:endParaRPr>
          </a:p>
          <a:p>
            <a:pPr marL="53340">
              <a:lnSpc>
                <a:spcPct val="100000"/>
              </a:lnSpc>
              <a:spcBef>
                <a:spcPts val="285"/>
              </a:spcBef>
            </a:pPr>
            <a:r>
              <a:rPr sz="600" spc="-10" dirty="0">
                <a:latin typeface="Courier" charset="0"/>
                <a:cs typeface="Courier" charset="0"/>
              </a:rPr>
              <a:t>}</a:t>
            </a:r>
            <a:endParaRPr sz="6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4" dirty="0"/>
              <a:t>Creating </a:t>
            </a:r>
            <a:r>
              <a:rPr spc="175" dirty="0"/>
              <a:t>XML </a:t>
            </a:r>
            <a:r>
              <a:rPr spc="145" dirty="0"/>
              <a:t>Documents </a:t>
            </a:r>
            <a:r>
              <a:rPr spc="-114" dirty="0"/>
              <a:t>- </a:t>
            </a:r>
            <a:r>
              <a:rPr spc="100" dirty="0"/>
              <a:t>Item</a:t>
            </a:r>
            <a:r>
              <a:rPr spc="-120" dirty="0"/>
              <a:t> </a:t>
            </a:r>
            <a:r>
              <a:rPr spc="85" dirty="0"/>
              <a:t>Element</a:t>
            </a:r>
          </a:p>
        </p:txBody>
      </p:sp>
      <p:sp>
        <p:nvSpPr>
          <p:cNvPr id="3" name="object 3"/>
          <p:cNvSpPr/>
          <p:nvPr/>
        </p:nvSpPr>
        <p:spPr>
          <a:xfrm>
            <a:off x="739526" y="905740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83247" y="779830"/>
            <a:ext cx="370586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Courier" charset="0"/>
                <a:cs typeface="Courier" charset="0"/>
              </a:rPr>
              <a:t>createProduct</a:t>
            </a:r>
            <a:r>
              <a:rPr sz="1400" spc="-405" dirty="0">
                <a:latin typeface="Courier" charset="0"/>
                <a:cs typeface="Courier" charset="0"/>
              </a:rPr>
              <a:t> </a:t>
            </a:r>
            <a:r>
              <a:rPr sz="1400" dirty="0">
                <a:latin typeface="Arial"/>
                <a:cs typeface="Arial"/>
              </a:rPr>
              <a:t>is called from </a:t>
            </a:r>
            <a:r>
              <a:rPr sz="1400" dirty="0">
                <a:latin typeface="Courier" charset="0"/>
                <a:cs typeface="Courier" charset="0"/>
              </a:rPr>
              <a:t>createItem</a:t>
            </a:r>
            <a:r>
              <a:rPr sz="1400" dirty="0">
                <a:latin typeface="Arial"/>
                <a:cs typeface="Arial"/>
              </a:rPr>
              <a:t>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06963" y="1073387"/>
            <a:ext cx="5300980" cy="1065675"/>
          </a:xfrm>
          <a:prstGeom prst="rect">
            <a:avLst/>
          </a:prstGeom>
          <a:ln w="7983">
            <a:solidFill>
              <a:srgbClr val="CCCCCC"/>
            </a:solidFill>
          </a:ln>
        </p:spPr>
        <p:txBody>
          <a:bodyPr vert="horz" wrap="square" lIns="0" tIns="64769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509"/>
              </a:spcBef>
            </a:pPr>
            <a:r>
              <a:rPr sz="600" spc="-10" dirty="0">
                <a:latin typeface="Courier" charset="0"/>
                <a:cs typeface="Courier" charset="0"/>
              </a:rPr>
              <a:t>private Element createItem(LineItem</a:t>
            </a:r>
            <a:r>
              <a:rPr sz="600" spc="70" dirty="0">
                <a:latin typeface="Courier" charset="0"/>
                <a:cs typeface="Courier" charset="0"/>
              </a:rPr>
              <a:t> </a:t>
            </a:r>
            <a:r>
              <a:rPr sz="600" spc="-10" dirty="0">
                <a:latin typeface="Courier" charset="0"/>
                <a:cs typeface="Courier" charset="0"/>
              </a:rPr>
              <a:t>anItem)</a:t>
            </a:r>
            <a:endParaRPr sz="600" dirty="0">
              <a:latin typeface="Courier" charset="0"/>
              <a:cs typeface="Courier" charset="0"/>
            </a:endParaRPr>
          </a:p>
          <a:p>
            <a:pPr marL="53340">
              <a:lnSpc>
                <a:spcPct val="100000"/>
              </a:lnSpc>
              <a:spcBef>
                <a:spcPts val="285"/>
              </a:spcBef>
            </a:pPr>
            <a:r>
              <a:rPr sz="600" spc="-10" dirty="0">
                <a:latin typeface="Courier" charset="0"/>
                <a:cs typeface="Courier" charset="0"/>
              </a:rPr>
              <a:t>{</a:t>
            </a:r>
            <a:endParaRPr sz="600" dirty="0">
              <a:latin typeface="Courier" charset="0"/>
              <a:cs typeface="Courier" charset="0"/>
            </a:endParaRPr>
          </a:p>
          <a:p>
            <a:pPr marL="234315" marR="2789555">
              <a:lnSpc>
                <a:spcPct val="139700"/>
              </a:lnSpc>
            </a:pPr>
            <a:r>
              <a:rPr sz="600" spc="-10" dirty="0">
                <a:latin typeface="Courier" charset="0"/>
                <a:cs typeface="Courier" charset="0"/>
              </a:rPr>
              <a:t>Element e = doc.createElement("item");  e.appendChild(createProduct(anItem.getProduct()));  e.appendChild(createTextElement(</a:t>
            </a:r>
            <a:r>
              <a:rPr sz="600" spc="80" dirty="0">
                <a:latin typeface="Courier" charset="0"/>
                <a:cs typeface="Courier" charset="0"/>
              </a:rPr>
              <a:t> </a:t>
            </a:r>
            <a:r>
              <a:rPr sz="600" spc="-10" dirty="0">
                <a:latin typeface="Courier" charset="0"/>
                <a:cs typeface="Courier" charset="0"/>
              </a:rPr>
              <a:t>"quantity",</a:t>
            </a:r>
            <a:endParaRPr sz="600" dirty="0">
              <a:latin typeface="Courier" charset="0"/>
              <a:cs typeface="Courier" charset="0"/>
            </a:endParaRPr>
          </a:p>
          <a:p>
            <a:pPr marL="234315" marR="3648710" indent="135255">
              <a:lnSpc>
                <a:spcPct val="139700"/>
              </a:lnSpc>
            </a:pPr>
            <a:r>
              <a:rPr sz="600" spc="-10" dirty="0">
                <a:latin typeface="Courier" charset="0"/>
                <a:cs typeface="Courier" charset="0"/>
              </a:rPr>
              <a:t>"" + anItem.getQuantity()));  return</a:t>
            </a:r>
            <a:r>
              <a:rPr sz="600" spc="-75" dirty="0">
                <a:latin typeface="Courier" charset="0"/>
                <a:cs typeface="Courier" charset="0"/>
              </a:rPr>
              <a:t> </a:t>
            </a:r>
            <a:r>
              <a:rPr sz="600" spc="-10" dirty="0">
                <a:latin typeface="Courier" charset="0"/>
                <a:cs typeface="Courier" charset="0"/>
              </a:rPr>
              <a:t>e;</a:t>
            </a:r>
            <a:endParaRPr sz="600" dirty="0">
              <a:latin typeface="Courier" charset="0"/>
              <a:cs typeface="Courier" charset="0"/>
            </a:endParaRPr>
          </a:p>
          <a:p>
            <a:pPr marL="53340">
              <a:lnSpc>
                <a:spcPct val="100000"/>
              </a:lnSpc>
              <a:spcBef>
                <a:spcPts val="285"/>
              </a:spcBef>
            </a:pPr>
            <a:r>
              <a:rPr sz="600" spc="-10" dirty="0">
                <a:latin typeface="Courier" charset="0"/>
                <a:cs typeface="Courier" charset="0"/>
              </a:rPr>
              <a:t>}</a:t>
            </a:r>
            <a:endParaRPr sz="6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4" dirty="0"/>
              <a:t>Creating </a:t>
            </a:r>
            <a:r>
              <a:rPr spc="175" dirty="0"/>
              <a:t>XML </a:t>
            </a:r>
            <a:r>
              <a:rPr spc="145" dirty="0"/>
              <a:t>Documents </a:t>
            </a:r>
            <a:r>
              <a:rPr spc="-114" dirty="0"/>
              <a:t>-</a:t>
            </a:r>
            <a:r>
              <a:rPr spc="-275" dirty="0"/>
              <a:t> </a:t>
            </a:r>
            <a:r>
              <a:rPr spc="130" dirty="0"/>
              <a:t>Items</a:t>
            </a:r>
          </a:p>
        </p:txBody>
      </p:sp>
      <p:sp>
        <p:nvSpPr>
          <p:cNvPr id="3" name="object 3"/>
          <p:cNvSpPr/>
          <p:nvPr/>
        </p:nvSpPr>
        <p:spPr>
          <a:xfrm>
            <a:off x="739526" y="905605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83247" y="779696"/>
            <a:ext cx="507746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Helper method </a:t>
            </a:r>
            <a:r>
              <a:rPr sz="1400" dirty="0">
                <a:latin typeface="Courier" charset="0"/>
                <a:cs typeface="Courier" charset="0"/>
              </a:rPr>
              <a:t>createItems</a:t>
            </a:r>
            <a:r>
              <a:rPr sz="1400" spc="-375" dirty="0">
                <a:latin typeface="Courier" charset="0"/>
                <a:cs typeface="Courier" charset="0"/>
              </a:rPr>
              <a:t> </a:t>
            </a:r>
            <a:r>
              <a:rPr sz="1400" dirty="0">
                <a:latin typeface="Arial"/>
                <a:cs typeface="Arial"/>
              </a:rPr>
              <a:t>is implemented in the </a:t>
            </a:r>
            <a:r>
              <a:rPr sz="1400" spc="5" dirty="0">
                <a:latin typeface="Arial"/>
                <a:cs typeface="Arial"/>
              </a:rPr>
              <a:t>same </a:t>
            </a:r>
            <a:r>
              <a:rPr sz="1400" dirty="0">
                <a:latin typeface="Arial"/>
                <a:cs typeface="Arial"/>
              </a:rPr>
              <a:t>way.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06963" y="1073253"/>
            <a:ext cx="5300980" cy="157734"/>
          </a:xfrm>
          <a:prstGeom prst="rect">
            <a:avLst/>
          </a:prstGeom>
          <a:ln w="7983">
            <a:solidFill>
              <a:srgbClr val="CCCCCC"/>
            </a:solidFill>
          </a:ln>
        </p:spPr>
        <p:txBody>
          <a:bodyPr vert="horz" wrap="square" lIns="0" tIns="64769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509"/>
              </a:spcBef>
            </a:pPr>
            <a:r>
              <a:rPr sz="600" spc="-10" dirty="0">
                <a:latin typeface="Courier" charset="0"/>
                <a:cs typeface="Courier" charset="0"/>
              </a:rPr>
              <a:t>private Element createItems(ArrayList&lt;LineItem&gt;</a:t>
            </a:r>
            <a:r>
              <a:rPr sz="600" spc="114" dirty="0">
                <a:latin typeface="Courier" charset="0"/>
                <a:cs typeface="Courier" charset="0"/>
              </a:rPr>
              <a:t> </a:t>
            </a:r>
            <a:r>
              <a:rPr sz="600" spc="-10" dirty="0">
                <a:latin typeface="Courier" charset="0"/>
                <a:cs typeface="Courier" charset="0"/>
              </a:rPr>
              <a:t>items)</a:t>
            </a:r>
            <a:endParaRPr sz="6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9526" y="1504347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83247" y="1378437"/>
            <a:ext cx="1606550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Build the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document: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6963" y="1679978"/>
            <a:ext cx="5300980" cy="570669"/>
          </a:xfrm>
          <a:prstGeom prst="rect">
            <a:avLst/>
          </a:prstGeom>
          <a:ln w="7983">
            <a:solidFill>
              <a:srgbClr val="CCCCCC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53340" marR="3032760">
              <a:lnSpc>
                <a:spcPts val="1010"/>
              </a:lnSpc>
              <a:spcBef>
                <a:spcPts val="450"/>
              </a:spcBef>
            </a:pPr>
            <a:r>
              <a:rPr sz="850" spc="-5" dirty="0">
                <a:latin typeface="Courier" charset="0"/>
                <a:cs typeface="Courier" charset="0"/>
              </a:rPr>
              <a:t>ArrayList&lt;LineItem&gt; items = ...;  doc = builder.newDocument();  Element root = createItems(items);  doc.appendChild(root);</a:t>
            </a:r>
            <a:endParaRPr sz="8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4" dirty="0"/>
              <a:t>Creating </a:t>
            </a:r>
            <a:r>
              <a:rPr spc="175" dirty="0"/>
              <a:t>XML </a:t>
            </a:r>
            <a:r>
              <a:rPr spc="145" dirty="0"/>
              <a:t>Documents </a:t>
            </a:r>
            <a:r>
              <a:rPr spc="-114" dirty="0"/>
              <a:t>-</a:t>
            </a:r>
            <a:r>
              <a:rPr spc="-270" dirty="0"/>
              <a:t> </a:t>
            </a:r>
            <a:r>
              <a:rPr spc="100" dirty="0"/>
              <a:t>Writing</a:t>
            </a:r>
          </a:p>
        </p:txBody>
      </p:sp>
      <p:sp>
        <p:nvSpPr>
          <p:cNvPr id="3" name="object 3"/>
          <p:cNvSpPr/>
          <p:nvPr/>
        </p:nvSpPr>
        <p:spPr>
          <a:xfrm>
            <a:off x="739526" y="897487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9526" y="1192867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9526" y="1496229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83247" y="689648"/>
            <a:ext cx="5165090" cy="9124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969644">
              <a:lnSpc>
                <a:spcPct val="138400"/>
              </a:lnSpc>
            </a:pPr>
            <a:r>
              <a:rPr sz="1400" dirty="0">
                <a:latin typeface="Arial"/>
                <a:cs typeface="Arial"/>
              </a:rPr>
              <a:t>There are several ways of writing an </a:t>
            </a:r>
            <a:r>
              <a:rPr sz="1400" spc="5" dirty="0">
                <a:latin typeface="Arial"/>
                <a:cs typeface="Arial"/>
              </a:rPr>
              <a:t>XML </a:t>
            </a:r>
            <a:r>
              <a:rPr sz="1400" dirty="0">
                <a:latin typeface="Arial"/>
                <a:cs typeface="Arial"/>
              </a:rPr>
              <a:t>document.  </a:t>
            </a:r>
            <a:r>
              <a:rPr sz="1400" spc="5" dirty="0">
                <a:latin typeface="Arial"/>
                <a:cs typeface="Arial"/>
              </a:rPr>
              <a:t>We </a:t>
            </a:r>
            <a:r>
              <a:rPr sz="1400" dirty="0">
                <a:latin typeface="Arial"/>
                <a:cs typeface="Arial"/>
              </a:rPr>
              <a:t>use the </a:t>
            </a:r>
            <a:r>
              <a:rPr sz="1400" dirty="0">
                <a:latin typeface="Courier" charset="0"/>
                <a:cs typeface="Courier" charset="0"/>
              </a:rPr>
              <a:t>LSSerializer</a:t>
            </a:r>
            <a:r>
              <a:rPr sz="1400" spc="-445" dirty="0">
                <a:latin typeface="Courier" charset="0"/>
                <a:cs typeface="Courier" charset="0"/>
              </a:rPr>
              <a:t> </a:t>
            </a:r>
            <a:r>
              <a:rPr sz="1400" dirty="0">
                <a:latin typeface="Arial"/>
                <a:cs typeface="Arial"/>
              </a:rPr>
              <a:t>interface.</a:t>
            </a: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400" dirty="0">
                <a:latin typeface="Arial"/>
                <a:cs typeface="Arial"/>
              </a:rPr>
              <a:t>Obtain an </a:t>
            </a:r>
            <a:r>
              <a:rPr sz="1400" dirty="0">
                <a:latin typeface="Courier" charset="0"/>
                <a:cs typeface="Courier" charset="0"/>
              </a:rPr>
              <a:t>LSSerializer</a:t>
            </a:r>
            <a:r>
              <a:rPr sz="1400" spc="-340" dirty="0">
                <a:latin typeface="Courier" charset="0"/>
                <a:cs typeface="Courier" charset="0"/>
              </a:rPr>
              <a:t> </a:t>
            </a:r>
            <a:r>
              <a:rPr sz="1400" dirty="0">
                <a:latin typeface="Arial"/>
                <a:cs typeface="Arial"/>
              </a:rPr>
              <a:t>with the following “magic incantation”: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06963" y="1663876"/>
            <a:ext cx="5300980" cy="545919"/>
          </a:xfrm>
          <a:prstGeom prst="rect">
            <a:avLst/>
          </a:prstGeom>
          <a:ln w="7983">
            <a:solidFill>
              <a:srgbClr val="CCCCCC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53340" marR="3015615">
              <a:lnSpc>
                <a:spcPct val="139700"/>
              </a:lnSpc>
              <a:spcBef>
                <a:spcPts val="225"/>
              </a:spcBef>
            </a:pPr>
            <a:r>
              <a:rPr sz="600" spc="-10" dirty="0">
                <a:latin typeface="Courier" charset="0"/>
                <a:cs typeface="Courier" charset="0"/>
              </a:rPr>
              <a:t>DOMImplementation impl = doc.getImplementation();  DOMImplementationLS implLS</a:t>
            </a:r>
            <a:r>
              <a:rPr sz="600" spc="5" dirty="0">
                <a:latin typeface="Courier" charset="0"/>
                <a:cs typeface="Courier" charset="0"/>
              </a:rPr>
              <a:t> </a:t>
            </a:r>
            <a:r>
              <a:rPr sz="600" spc="-10" dirty="0">
                <a:latin typeface="Courier" charset="0"/>
                <a:cs typeface="Courier" charset="0"/>
              </a:rPr>
              <a:t>=</a:t>
            </a:r>
            <a:endParaRPr sz="600" dirty="0">
              <a:latin typeface="Courier" charset="0"/>
              <a:cs typeface="Courier" charset="0"/>
            </a:endParaRPr>
          </a:p>
          <a:p>
            <a:pPr marL="53340" marR="2789555" indent="135255">
              <a:lnSpc>
                <a:spcPct val="139700"/>
              </a:lnSpc>
            </a:pPr>
            <a:r>
              <a:rPr sz="600" spc="-10" dirty="0">
                <a:latin typeface="Courier" charset="0"/>
                <a:cs typeface="Courier" charset="0"/>
              </a:rPr>
              <a:t>(DOMImplementationLS) impl.getFeature("LS", "3.0");  LSSerializer ser =</a:t>
            </a:r>
            <a:r>
              <a:rPr sz="600" spc="85" dirty="0">
                <a:latin typeface="Courier" charset="0"/>
                <a:cs typeface="Courier" charset="0"/>
              </a:rPr>
              <a:t> </a:t>
            </a:r>
            <a:r>
              <a:rPr sz="600" spc="-10" dirty="0">
                <a:latin typeface="Courier" charset="0"/>
                <a:cs typeface="Courier" charset="0"/>
              </a:rPr>
              <a:t>implLS.createLSSerializer();</a:t>
            </a:r>
            <a:endParaRPr sz="60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39526" y="2494131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83247" y="2368222"/>
            <a:ext cx="37719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Then simply use the </a:t>
            </a:r>
            <a:r>
              <a:rPr sz="1400" dirty="0">
                <a:latin typeface="Courier" charset="0"/>
                <a:cs typeface="Courier" charset="0"/>
              </a:rPr>
              <a:t>writeToString</a:t>
            </a:r>
            <a:r>
              <a:rPr sz="1400" spc="-400" dirty="0">
                <a:latin typeface="Courier" charset="0"/>
                <a:cs typeface="Courier" charset="0"/>
              </a:rPr>
              <a:t> </a:t>
            </a:r>
            <a:r>
              <a:rPr sz="1400" dirty="0">
                <a:latin typeface="Arial"/>
                <a:cs typeface="Arial"/>
              </a:rPr>
              <a:t>method: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06963" y="2661779"/>
            <a:ext cx="5300980" cy="157734"/>
          </a:xfrm>
          <a:prstGeom prst="rect">
            <a:avLst/>
          </a:prstGeom>
          <a:ln w="7983">
            <a:solidFill>
              <a:srgbClr val="CCCCCC"/>
            </a:solidFill>
          </a:ln>
        </p:spPr>
        <p:txBody>
          <a:bodyPr vert="horz" wrap="square" lIns="0" tIns="64769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509"/>
              </a:spcBef>
            </a:pPr>
            <a:r>
              <a:rPr sz="600" spc="-10" dirty="0">
                <a:latin typeface="Courier" charset="0"/>
                <a:cs typeface="Courier" charset="0"/>
              </a:rPr>
              <a:t>String str =</a:t>
            </a:r>
            <a:r>
              <a:rPr sz="600" spc="35" dirty="0">
                <a:latin typeface="Courier" charset="0"/>
                <a:cs typeface="Courier" charset="0"/>
              </a:rPr>
              <a:t> </a:t>
            </a:r>
            <a:r>
              <a:rPr sz="600" spc="-10" dirty="0">
                <a:latin typeface="Courier" charset="0"/>
                <a:cs typeface="Courier" charset="0"/>
              </a:rPr>
              <a:t>ser.writeToString(doc);</a:t>
            </a:r>
            <a:endParaRPr sz="600" dirty="0">
              <a:latin typeface="Courier" charset="0"/>
              <a:cs typeface="Courier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39526" y="3108839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9526" y="3643715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83247" y="2948792"/>
            <a:ext cx="5442585" cy="1048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3815">
              <a:lnSpc>
                <a:spcPct val="115999"/>
              </a:lnSpc>
            </a:pPr>
            <a:r>
              <a:rPr sz="1400" dirty="0">
                <a:latin typeface="Arial"/>
                <a:cs typeface="Arial"/>
              </a:rPr>
              <a:t>The </a:t>
            </a:r>
            <a:r>
              <a:rPr sz="1400" dirty="0">
                <a:latin typeface="Courier" charset="0"/>
                <a:cs typeface="Courier" charset="0"/>
              </a:rPr>
              <a:t>LSSerializer</a:t>
            </a:r>
            <a:r>
              <a:rPr sz="1400" spc="-355" dirty="0">
                <a:latin typeface="Courier" charset="0"/>
                <a:cs typeface="Courier" charset="0"/>
              </a:rPr>
              <a:t> </a:t>
            </a:r>
            <a:r>
              <a:rPr sz="1400" dirty="0">
                <a:latin typeface="Arial"/>
                <a:cs typeface="Arial"/>
              </a:rPr>
              <a:t>produces an </a:t>
            </a:r>
            <a:r>
              <a:rPr sz="1400" spc="5" dirty="0">
                <a:latin typeface="Arial"/>
                <a:cs typeface="Arial"/>
              </a:rPr>
              <a:t>XML </a:t>
            </a:r>
            <a:r>
              <a:rPr sz="1400" dirty="0">
                <a:latin typeface="Arial"/>
                <a:cs typeface="Arial"/>
              </a:rPr>
              <a:t>document without spaces or  line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breaks.</a:t>
            </a:r>
          </a:p>
          <a:p>
            <a:pPr marL="12700" marR="5080">
              <a:lnSpc>
                <a:spcPct val="115999"/>
              </a:lnSpc>
              <a:spcBef>
                <a:spcPts val="315"/>
              </a:spcBef>
            </a:pPr>
            <a:r>
              <a:rPr sz="1400" dirty="0">
                <a:latin typeface="Arial"/>
                <a:cs typeface="Arial"/>
              </a:rPr>
              <a:t>To nicely format the </a:t>
            </a:r>
            <a:r>
              <a:rPr sz="1400" spc="5" dirty="0">
                <a:latin typeface="Arial"/>
                <a:cs typeface="Arial"/>
              </a:rPr>
              <a:t>XML </a:t>
            </a:r>
            <a:r>
              <a:rPr sz="1400" dirty="0">
                <a:latin typeface="Arial"/>
                <a:cs typeface="Arial"/>
              </a:rPr>
              <a:t>document, set this option after creating the  serializer: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006963" y="4066826"/>
            <a:ext cx="5300980" cy="157734"/>
          </a:xfrm>
          <a:prstGeom prst="rect">
            <a:avLst/>
          </a:prstGeom>
          <a:ln w="7983">
            <a:solidFill>
              <a:srgbClr val="CCCCCC"/>
            </a:solidFill>
          </a:ln>
        </p:spPr>
        <p:txBody>
          <a:bodyPr vert="horz" wrap="square" lIns="0" tIns="64769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509"/>
              </a:spcBef>
            </a:pPr>
            <a:r>
              <a:rPr sz="600" spc="-10" dirty="0">
                <a:latin typeface="Courier" charset="0"/>
                <a:cs typeface="Courier" charset="0"/>
              </a:rPr>
              <a:t>ser.getDomConfig().setParameter("format-pretty-print",</a:t>
            </a:r>
            <a:r>
              <a:rPr sz="600" spc="160" dirty="0">
                <a:latin typeface="Courier" charset="0"/>
                <a:cs typeface="Courier" charset="0"/>
              </a:rPr>
              <a:t> </a:t>
            </a:r>
            <a:r>
              <a:rPr sz="600" spc="-10" dirty="0">
                <a:latin typeface="Courier" charset="0"/>
                <a:cs typeface="Courier" charset="0"/>
              </a:rPr>
              <a:t>true);</a:t>
            </a:r>
            <a:endParaRPr sz="6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0" dirty="0"/>
              <a:t>section_3/</a:t>
            </a:r>
            <a:r>
              <a:rPr spc="80" dirty="0">
                <a:solidFill>
                  <a:srgbClr val="000080"/>
                </a:solidFill>
                <a:hlinkClick r:id="rId2"/>
              </a:rPr>
              <a:t>ItemListBuilder.java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296" y="1795526"/>
            <a:ext cx="2794635" cy="882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5"/>
              </a:lnSpc>
            </a:pPr>
            <a:r>
              <a:rPr sz="800" spc="10" dirty="0">
                <a:latin typeface="Courier New"/>
                <a:cs typeface="Courier New"/>
              </a:rPr>
              <a:t>/**</a:t>
            </a:r>
            <a:endParaRPr sz="800">
              <a:latin typeface="Courier New"/>
              <a:cs typeface="Courier New"/>
            </a:endParaRPr>
          </a:p>
          <a:p>
            <a:pPr marL="199390">
              <a:lnSpc>
                <a:spcPts val="1155"/>
              </a:lnSpc>
            </a:pPr>
            <a:r>
              <a:rPr sz="1000" dirty="0">
                <a:solidFill>
                  <a:srgbClr val="0073FF"/>
                </a:solidFill>
                <a:latin typeface="Times New Roman"/>
                <a:cs typeface="Times New Roman"/>
              </a:rPr>
              <a:t>Builds a DOM document for an array list of items.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950"/>
              </a:lnSpc>
              <a:spcBef>
                <a:spcPts val="5"/>
              </a:spcBef>
            </a:pPr>
            <a:r>
              <a:rPr sz="800" spc="10" dirty="0">
                <a:latin typeface="Courier New"/>
                <a:cs typeface="Courier New"/>
              </a:rPr>
              <a:t>*/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44"/>
              </a:lnSpc>
            </a:pPr>
            <a:r>
              <a:rPr sz="800" spc="10" dirty="0">
                <a:solidFill>
                  <a:srgbClr val="CC0066"/>
                </a:solidFill>
                <a:latin typeface="Courier New"/>
                <a:cs typeface="Courier New"/>
              </a:rPr>
              <a:t>public class</a:t>
            </a:r>
            <a:r>
              <a:rPr sz="800" spc="-9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00" spc="10" dirty="0">
                <a:latin typeface="Courier New"/>
                <a:cs typeface="Courier New"/>
              </a:rPr>
              <a:t>ItemListBuilder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44"/>
              </a:lnSpc>
            </a:pPr>
            <a:r>
              <a:rPr sz="800" spc="10" dirty="0">
                <a:latin typeface="Courier New"/>
                <a:cs typeface="Courier New"/>
              </a:rPr>
              <a:t>{</a:t>
            </a:r>
            <a:endParaRPr sz="800">
              <a:latin typeface="Courier New"/>
              <a:cs typeface="Courier New"/>
            </a:endParaRPr>
          </a:p>
          <a:p>
            <a:pPr marL="199390" marR="594360">
              <a:lnSpc>
                <a:spcPts val="940"/>
              </a:lnSpc>
              <a:spcBef>
                <a:spcPts val="40"/>
              </a:spcBef>
            </a:pPr>
            <a:r>
              <a:rPr sz="800" spc="10" dirty="0">
                <a:solidFill>
                  <a:srgbClr val="CC0066"/>
                </a:solidFill>
                <a:latin typeface="Courier New"/>
                <a:cs typeface="Courier New"/>
              </a:rPr>
              <a:t>private </a:t>
            </a:r>
            <a:r>
              <a:rPr sz="800" spc="10" dirty="0">
                <a:latin typeface="Courier New"/>
                <a:cs typeface="Courier New"/>
              </a:rPr>
              <a:t>DocumentBuilder</a:t>
            </a:r>
            <a:r>
              <a:rPr sz="800" spc="-85" dirty="0">
                <a:latin typeface="Courier New"/>
                <a:cs typeface="Courier New"/>
              </a:rPr>
              <a:t> </a:t>
            </a:r>
            <a:r>
              <a:rPr sz="800" spc="10" dirty="0">
                <a:latin typeface="Courier New"/>
                <a:cs typeface="Courier New"/>
              </a:rPr>
              <a:t>builder;  </a:t>
            </a:r>
            <a:r>
              <a:rPr sz="800" spc="10" dirty="0">
                <a:solidFill>
                  <a:srgbClr val="CC0066"/>
                </a:solidFill>
                <a:latin typeface="Courier New"/>
                <a:cs typeface="Courier New"/>
              </a:rPr>
              <a:t>private </a:t>
            </a:r>
            <a:r>
              <a:rPr sz="800" spc="10" dirty="0">
                <a:latin typeface="Courier New"/>
                <a:cs typeface="Courier New"/>
              </a:rPr>
              <a:t>Document</a:t>
            </a:r>
            <a:r>
              <a:rPr sz="800" spc="-90" dirty="0">
                <a:latin typeface="Courier New"/>
                <a:cs typeface="Courier New"/>
              </a:rPr>
              <a:t> </a:t>
            </a:r>
            <a:r>
              <a:rPr sz="800" spc="10" dirty="0">
                <a:latin typeface="Courier New"/>
                <a:cs typeface="Courier New"/>
              </a:rPr>
              <a:t>doc;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7028" y="2777462"/>
            <a:ext cx="3014980" cy="1242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5"/>
              </a:lnSpc>
            </a:pPr>
            <a:r>
              <a:rPr sz="800" spc="10" dirty="0">
                <a:latin typeface="Courier New"/>
                <a:cs typeface="Courier New"/>
              </a:rPr>
              <a:t>/**</a:t>
            </a:r>
            <a:endParaRPr sz="800">
              <a:latin typeface="Courier New"/>
              <a:cs typeface="Courier New"/>
            </a:endParaRPr>
          </a:p>
          <a:p>
            <a:pPr marL="199390">
              <a:lnSpc>
                <a:spcPts val="1155"/>
              </a:lnSpc>
            </a:pPr>
            <a:r>
              <a:rPr sz="1000" dirty="0">
                <a:solidFill>
                  <a:srgbClr val="0073FF"/>
                </a:solidFill>
                <a:latin typeface="Times New Roman"/>
                <a:cs typeface="Times New Roman"/>
              </a:rPr>
              <a:t>Constructs an item list</a:t>
            </a:r>
            <a:r>
              <a:rPr sz="1000" spc="-35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73FF"/>
                </a:solidFill>
                <a:latin typeface="Times New Roman"/>
                <a:cs typeface="Times New Roman"/>
              </a:rPr>
              <a:t>builder.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950"/>
              </a:lnSpc>
              <a:spcBef>
                <a:spcPts val="5"/>
              </a:spcBef>
            </a:pPr>
            <a:r>
              <a:rPr sz="800" spc="10" dirty="0">
                <a:latin typeface="Courier New"/>
                <a:cs typeface="Courier New"/>
              </a:rPr>
              <a:t>*/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44"/>
              </a:lnSpc>
            </a:pPr>
            <a:r>
              <a:rPr sz="800" spc="10" dirty="0">
                <a:solidFill>
                  <a:srgbClr val="CC0066"/>
                </a:solidFill>
                <a:latin typeface="Courier New"/>
                <a:cs typeface="Courier New"/>
              </a:rPr>
              <a:t>public</a:t>
            </a:r>
            <a:r>
              <a:rPr sz="800" spc="-9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00" spc="10" dirty="0">
                <a:latin typeface="Courier New"/>
                <a:cs typeface="Courier New"/>
              </a:rPr>
              <a:t>ItemListBuilder()</a:t>
            </a:r>
            <a:endParaRPr sz="800">
              <a:latin typeface="Courier New"/>
              <a:cs typeface="Courier New"/>
            </a:endParaRPr>
          </a:p>
          <a:p>
            <a:pPr marL="386080">
              <a:lnSpc>
                <a:spcPts val="944"/>
              </a:lnSpc>
            </a:pPr>
            <a:r>
              <a:rPr sz="800" spc="10" dirty="0">
                <a:solidFill>
                  <a:srgbClr val="CC0066"/>
                </a:solidFill>
                <a:latin typeface="Courier New"/>
                <a:cs typeface="Courier New"/>
              </a:rPr>
              <a:t>throws</a:t>
            </a:r>
            <a:r>
              <a:rPr sz="800" spc="-8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00" spc="10" dirty="0">
                <a:latin typeface="Courier New"/>
                <a:cs typeface="Courier New"/>
              </a:rPr>
              <a:t>ParserConfigurationException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44"/>
              </a:lnSpc>
            </a:pPr>
            <a:r>
              <a:rPr sz="800" spc="10" dirty="0">
                <a:latin typeface="Courier New"/>
                <a:cs typeface="Courier New"/>
              </a:rPr>
              <a:t>{</a:t>
            </a:r>
            <a:endParaRPr sz="800">
              <a:latin typeface="Courier New"/>
              <a:cs typeface="Courier New"/>
            </a:endParaRPr>
          </a:p>
          <a:p>
            <a:pPr marL="199390">
              <a:lnSpc>
                <a:spcPts val="944"/>
              </a:lnSpc>
            </a:pPr>
            <a:r>
              <a:rPr sz="800" spc="10" dirty="0">
                <a:latin typeface="Courier New"/>
                <a:cs typeface="Courier New"/>
              </a:rPr>
              <a:t>DocumentBuilderFactory</a:t>
            </a:r>
            <a:r>
              <a:rPr sz="800" spc="-85" dirty="0">
                <a:latin typeface="Courier New"/>
                <a:cs typeface="Courier New"/>
              </a:rPr>
              <a:t> </a:t>
            </a:r>
            <a:r>
              <a:rPr sz="800" spc="10" dirty="0">
                <a:latin typeface="Courier New"/>
                <a:cs typeface="Courier New"/>
              </a:rPr>
              <a:t>factory</a:t>
            </a:r>
            <a:endParaRPr sz="800">
              <a:latin typeface="Courier New"/>
              <a:cs typeface="Courier New"/>
            </a:endParaRPr>
          </a:p>
          <a:p>
            <a:pPr marL="199390" marR="5080" indent="373380">
              <a:lnSpc>
                <a:spcPts val="940"/>
              </a:lnSpc>
              <a:spcBef>
                <a:spcPts val="40"/>
              </a:spcBef>
            </a:pPr>
            <a:r>
              <a:rPr sz="800" spc="10" dirty="0">
                <a:latin typeface="Courier New"/>
                <a:cs typeface="Courier New"/>
              </a:rPr>
              <a:t>=</a:t>
            </a:r>
            <a:r>
              <a:rPr sz="800" spc="-80" dirty="0">
                <a:latin typeface="Courier New"/>
                <a:cs typeface="Courier New"/>
              </a:rPr>
              <a:t> </a:t>
            </a:r>
            <a:r>
              <a:rPr sz="800" spc="10" dirty="0">
                <a:latin typeface="Courier New"/>
                <a:cs typeface="Courier New"/>
              </a:rPr>
              <a:t>DocumentBuilderFactory.newInstance();  builder =</a:t>
            </a:r>
            <a:r>
              <a:rPr sz="800" spc="-80" dirty="0">
                <a:latin typeface="Courier New"/>
                <a:cs typeface="Courier New"/>
              </a:rPr>
              <a:t> </a:t>
            </a:r>
            <a:r>
              <a:rPr sz="800" spc="10" dirty="0">
                <a:latin typeface="Courier New"/>
                <a:cs typeface="Courier New"/>
              </a:rPr>
              <a:t>factory.newDocumentBuilder();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15"/>
              </a:lnSpc>
            </a:pPr>
            <a:r>
              <a:rPr sz="800" spc="10" dirty="0">
                <a:latin typeface="Courier New"/>
                <a:cs typeface="Courier New"/>
              </a:rPr>
              <a:t>}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1230" y="837539"/>
            <a:ext cx="3637915" cy="4331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1620" indent="-186690">
              <a:lnSpc>
                <a:spcPts val="950"/>
              </a:lnSpc>
              <a:buClr>
                <a:srgbClr val="0073FF"/>
              </a:buClr>
              <a:buFont typeface="Courier New"/>
              <a:buAutoNum type="arabicPlain"/>
              <a:tabLst>
                <a:tab pos="262255" algn="l"/>
              </a:tabLst>
            </a:pPr>
            <a:r>
              <a:rPr sz="80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00" spc="-9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00" spc="10" dirty="0">
                <a:latin typeface="Courier New"/>
                <a:cs typeface="Courier New"/>
              </a:rPr>
              <a:t>java.util.ArrayList;</a:t>
            </a:r>
            <a:endParaRPr sz="800">
              <a:latin typeface="Courier New"/>
              <a:cs typeface="Courier New"/>
            </a:endParaRPr>
          </a:p>
          <a:p>
            <a:pPr marL="261620" indent="-186690">
              <a:lnSpc>
                <a:spcPts val="944"/>
              </a:lnSpc>
              <a:buClr>
                <a:srgbClr val="0073FF"/>
              </a:buClr>
              <a:buFont typeface="Courier New"/>
              <a:buAutoNum type="arabicPlain"/>
              <a:tabLst>
                <a:tab pos="262255" algn="l"/>
              </a:tabLst>
            </a:pPr>
            <a:r>
              <a:rPr sz="80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00" spc="-8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00" spc="10" dirty="0">
                <a:latin typeface="Courier New"/>
                <a:cs typeface="Courier New"/>
              </a:rPr>
              <a:t>javax.xml.parsers.DocumentBuilder;</a:t>
            </a:r>
            <a:endParaRPr sz="800">
              <a:latin typeface="Courier New"/>
              <a:cs typeface="Courier New"/>
            </a:endParaRPr>
          </a:p>
          <a:p>
            <a:pPr marL="261620" indent="-186690">
              <a:lnSpc>
                <a:spcPts val="944"/>
              </a:lnSpc>
              <a:buClr>
                <a:srgbClr val="0073FF"/>
              </a:buClr>
              <a:buFont typeface="Courier New"/>
              <a:buAutoNum type="arabicPlain"/>
              <a:tabLst>
                <a:tab pos="262255" algn="l"/>
              </a:tabLst>
            </a:pPr>
            <a:r>
              <a:rPr sz="80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00" spc="-8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00" spc="10" dirty="0">
                <a:latin typeface="Courier New"/>
                <a:cs typeface="Courier New"/>
              </a:rPr>
              <a:t>javax.xml.parsers.DocumentBuilderFactory;</a:t>
            </a:r>
            <a:endParaRPr sz="800">
              <a:latin typeface="Courier New"/>
              <a:cs typeface="Courier New"/>
            </a:endParaRPr>
          </a:p>
          <a:p>
            <a:pPr marL="261620" indent="-186690">
              <a:lnSpc>
                <a:spcPts val="944"/>
              </a:lnSpc>
              <a:buClr>
                <a:srgbClr val="0073FF"/>
              </a:buClr>
              <a:buFont typeface="Courier New"/>
              <a:buAutoNum type="arabicPlain"/>
              <a:tabLst>
                <a:tab pos="262255" algn="l"/>
              </a:tabLst>
            </a:pPr>
            <a:r>
              <a:rPr sz="80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00" spc="-8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00" spc="10" dirty="0">
                <a:latin typeface="Courier New"/>
                <a:cs typeface="Courier New"/>
              </a:rPr>
              <a:t>javax.xml.parsers.ParserConfigurationException;</a:t>
            </a:r>
            <a:endParaRPr sz="800">
              <a:latin typeface="Courier New"/>
              <a:cs typeface="Courier New"/>
            </a:endParaRPr>
          </a:p>
          <a:p>
            <a:pPr marL="261620" indent="-186690">
              <a:lnSpc>
                <a:spcPts val="944"/>
              </a:lnSpc>
              <a:buClr>
                <a:srgbClr val="0073FF"/>
              </a:buClr>
              <a:buFont typeface="Courier New"/>
              <a:buAutoNum type="arabicPlain"/>
              <a:tabLst>
                <a:tab pos="262255" algn="l"/>
              </a:tabLst>
            </a:pPr>
            <a:r>
              <a:rPr sz="80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00" spc="-9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00" spc="10" dirty="0">
                <a:latin typeface="Courier New"/>
                <a:cs typeface="Courier New"/>
              </a:rPr>
              <a:t>org.w3c.dom.Document;</a:t>
            </a:r>
            <a:endParaRPr sz="800">
              <a:latin typeface="Courier New"/>
              <a:cs typeface="Courier New"/>
            </a:endParaRPr>
          </a:p>
          <a:p>
            <a:pPr marL="261620" indent="-186690">
              <a:lnSpc>
                <a:spcPts val="944"/>
              </a:lnSpc>
              <a:buClr>
                <a:srgbClr val="0073FF"/>
              </a:buClr>
              <a:buFont typeface="Courier New"/>
              <a:buAutoNum type="arabicPlain"/>
              <a:tabLst>
                <a:tab pos="262255" algn="l"/>
              </a:tabLst>
            </a:pPr>
            <a:r>
              <a:rPr sz="80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00" spc="-9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00" spc="10" dirty="0">
                <a:latin typeface="Courier New"/>
                <a:cs typeface="Courier New"/>
              </a:rPr>
              <a:t>org.w3c.dom.Element;</a:t>
            </a:r>
            <a:endParaRPr sz="800">
              <a:latin typeface="Courier New"/>
              <a:cs typeface="Courier New"/>
            </a:endParaRPr>
          </a:p>
          <a:p>
            <a:pPr marL="261620" indent="-186690">
              <a:lnSpc>
                <a:spcPts val="944"/>
              </a:lnSpc>
              <a:buClr>
                <a:srgbClr val="0073FF"/>
              </a:buClr>
              <a:buFont typeface="Courier New"/>
              <a:buAutoNum type="arabicPlain"/>
              <a:tabLst>
                <a:tab pos="262255" algn="l"/>
              </a:tabLst>
            </a:pPr>
            <a:r>
              <a:rPr sz="80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00" spc="-9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00" spc="10" dirty="0">
                <a:latin typeface="Courier New"/>
                <a:cs typeface="Courier New"/>
              </a:rPr>
              <a:t>org.w3c.dom.Text;</a:t>
            </a:r>
            <a:endParaRPr sz="800">
              <a:latin typeface="Courier New"/>
              <a:cs typeface="Courier New"/>
            </a:endParaRPr>
          </a:p>
          <a:p>
            <a:pPr marL="74930">
              <a:lnSpc>
                <a:spcPts val="944"/>
              </a:lnSpc>
            </a:pPr>
            <a:r>
              <a:rPr sz="800" b="1" spc="10" dirty="0">
                <a:solidFill>
                  <a:srgbClr val="0073FF"/>
                </a:solidFill>
                <a:latin typeface="Courier New"/>
                <a:cs typeface="Courier New"/>
              </a:rPr>
              <a:t>8</a:t>
            </a:r>
            <a:endParaRPr sz="800">
              <a:latin typeface="Courier New"/>
              <a:cs typeface="Courier New"/>
            </a:endParaRPr>
          </a:p>
          <a:p>
            <a:pPr marL="74930">
              <a:lnSpc>
                <a:spcPts val="950"/>
              </a:lnSpc>
            </a:pPr>
            <a:r>
              <a:rPr sz="800" b="1" spc="10" dirty="0">
                <a:solidFill>
                  <a:srgbClr val="0073FF"/>
                </a:solidFill>
                <a:latin typeface="Courier New"/>
                <a:cs typeface="Courier New"/>
              </a:rPr>
              <a:t>9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b="1" spc="10" dirty="0">
                <a:solidFill>
                  <a:srgbClr val="0073FF"/>
                </a:solidFill>
                <a:latin typeface="Courier New"/>
                <a:cs typeface="Courier New"/>
              </a:rPr>
              <a:t>10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50"/>
              </a:lnSpc>
              <a:spcBef>
                <a:spcPts val="45"/>
              </a:spcBef>
            </a:pPr>
            <a:r>
              <a:rPr sz="800" b="1" spc="10" dirty="0">
                <a:solidFill>
                  <a:srgbClr val="0073FF"/>
                </a:solidFill>
                <a:latin typeface="Courier New"/>
                <a:cs typeface="Courier New"/>
              </a:rPr>
              <a:t>11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44"/>
              </a:lnSpc>
            </a:pPr>
            <a:r>
              <a:rPr sz="800" b="1" spc="10" dirty="0">
                <a:solidFill>
                  <a:srgbClr val="0073FF"/>
                </a:solidFill>
                <a:latin typeface="Courier New"/>
                <a:cs typeface="Courier New"/>
              </a:rPr>
              <a:t>12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44"/>
              </a:lnSpc>
            </a:pPr>
            <a:r>
              <a:rPr sz="800" b="1" spc="10" dirty="0">
                <a:solidFill>
                  <a:srgbClr val="0073FF"/>
                </a:solidFill>
                <a:latin typeface="Courier New"/>
                <a:cs typeface="Courier New"/>
              </a:rPr>
              <a:t>13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44"/>
              </a:lnSpc>
            </a:pPr>
            <a:r>
              <a:rPr sz="800" b="1" spc="10" dirty="0">
                <a:solidFill>
                  <a:srgbClr val="0073FF"/>
                </a:solidFill>
                <a:latin typeface="Courier New"/>
                <a:cs typeface="Courier New"/>
              </a:rPr>
              <a:t>14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44"/>
              </a:lnSpc>
            </a:pPr>
            <a:r>
              <a:rPr sz="800" b="1" spc="10" dirty="0">
                <a:solidFill>
                  <a:srgbClr val="0073FF"/>
                </a:solidFill>
                <a:latin typeface="Courier New"/>
                <a:cs typeface="Courier New"/>
              </a:rPr>
              <a:t>15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44"/>
              </a:lnSpc>
            </a:pPr>
            <a:r>
              <a:rPr sz="800" b="1" spc="10" dirty="0">
                <a:solidFill>
                  <a:srgbClr val="0073FF"/>
                </a:solidFill>
                <a:latin typeface="Courier New"/>
                <a:cs typeface="Courier New"/>
              </a:rPr>
              <a:t>16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50"/>
              </a:lnSpc>
            </a:pPr>
            <a:r>
              <a:rPr sz="800" b="1" spc="10" dirty="0">
                <a:solidFill>
                  <a:srgbClr val="0073FF"/>
                </a:solidFill>
                <a:latin typeface="Courier New"/>
                <a:cs typeface="Courier New"/>
              </a:rPr>
              <a:t>17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b="1" spc="10" dirty="0">
                <a:solidFill>
                  <a:srgbClr val="0073FF"/>
                </a:solidFill>
                <a:latin typeface="Courier New"/>
                <a:cs typeface="Courier New"/>
              </a:rPr>
              <a:t>18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50"/>
              </a:lnSpc>
              <a:spcBef>
                <a:spcPts val="45"/>
              </a:spcBef>
            </a:pPr>
            <a:r>
              <a:rPr sz="800" b="1" spc="10" dirty="0">
                <a:solidFill>
                  <a:srgbClr val="0073FF"/>
                </a:solidFill>
                <a:latin typeface="Courier New"/>
                <a:cs typeface="Courier New"/>
              </a:rPr>
              <a:t>19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44"/>
              </a:lnSpc>
            </a:pPr>
            <a:r>
              <a:rPr sz="800" b="1" spc="10" dirty="0">
                <a:solidFill>
                  <a:srgbClr val="0073FF"/>
                </a:solidFill>
                <a:latin typeface="Courier New"/>
                <a:cs typeface="Courier New"/>
              </a:rPr>
              <a:t>20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44"/>
              </a:lnSpc>
            </a:pPr>
            <a:r>
              <a:rPr sz="800" b="1" spc="10" dirty="0">
                <a:solidFill>
                  <a:srgbClr val="0073FF"/>
                </a:solidFill>
                <a:latin typeface="Courier New"/>
                <a:cs typeface="Courier New"/>
              </a:rPr>
              <a:t>21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44"/>
              </a:lnSpc>
            </a:pPr>
            <a:r>
              <a:rPr sz="800" b="1" spc="10" dirty="0">
                <a:solidFill>
                  <a:srgbClr val="0073FF"/>
                </a:solidFill>
                <a:latin typeface="Courier New"/>
                <a:cs typeface="Courier New"/>
              </a:rPr>
              <a:t>22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44"/>
              </a:lnSpc>
            </a:pPr>
            <a:r>
              <a:rPr sz="800" b="1" spc="10" dirty="0">
                <a:solidFill>
                  <a:srgbClr val="0073FF"/>
                </a:solidFill>
                <a:latin typeface="Courier New"/>
                <a:cs typeface="Courier New"/>
              </a:rPr>
              <a:t>23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44"/>
              </a:lnSpc>
            </a:pPr>
            <a:r>
              <a:rPr sz="800" b="1" spc="10" dirty="0">
                <a:solidFill>
                  <a:srgbClr val="0073FF"/>
                </a:solidFill>
                <a:latin typeface="Courier New"/>
                <a:cs typeface="Courier New"/>
              </a:rPr>
              <a:t>24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44"/>
              </a:lnSpc>
            </a:pPr>
            <a:r>
              <a:rPr sz="800" b="1" spc="10" dirty="0">
                <a:solidFill>
                  <a:srgbClr val="0073FF"/>
                </a:solidFill>
                <a:latin typeface="Courier New"/>
                <a:cs typeface="Courier New"/>
              </a:rPr>
              <a:t>25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44"/>
              </a:lnSpc>
            </a:pPr>
            <a:r>
              <a:rPr sz="800" b="1" spc="10" dirty="0">
                <a:solidFill>
                  <a:srgbClr val="0073FF"/>
                </a:solidFill>
                <a:latin typeface="Courier New"/>
                <a:cs typeface="Courier New"/>
              </a:rPr>
              <a:t>26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44"/>
              </a:lnSpc>
            </a:pPr>
            <a:r>
              <a:rPr sz="800" b="1" spc="10" dirty="0">
                <a:solidFill>
                  <a:srgbClr val="0073FF"/>
                </a:solidFill>
                <a:latin typeface="Courier New"/>
                <a:cs typeface="Courier New"/>
              </a:rPr>
              <a:t>27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50"/>
              </a:lnSpc>
            </a:pPr>
            <a:r>
              <a:rPr sz="800" b="1" spc="10" dirty="0">
                <a:solidFill>
                  <a:srgbClr val="0073FF"/>
                </a:solidFill>
                <a:latin typeface="Courier New"/>
                <a:cs typeface="Courier New"/>
              </a:rPr>
              <a:t>28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b="1" spc="10" dirty="0">
                <a:solidFill>
                  <a:srgbClr val="0073FF"/>
                </a:solidFill>
                <a:latin typeface="Courier New"/>
                <a:cs typeface="Courier New"/>
              </a:rPr>
              <a:t>29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800" b="1" spc="10" dirty="0">
                <a:solidFill>
                  <a:srgbClr val="0073FF"/>
                </a:solidFill>
                <a:latin typeface="Courier New"/>
                <a:cs typeface="Courier New"/>
              </a:rPr>
              <a:t>30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800" b="1" spc="10" dirty="0">
                <a:solidFill>
                  <a:srgbClr val="0073FF"/>
                </a:solidFill>
                <a:latin typeface="Courier New"/>
                <a:cs typeface="Courier New"/>
              </a:rPr>
              <a:t>31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50"/>
              </a:lnSpc>
              <a:spcBef>
                <a:spcPts val="45"/>
              </a:spcBef>
            </a:pPr>
            <a:r>
              <a:rPr sz="800" b="1" spc="10" dirty="0">
                <a:solidFill>
                  <a:srgbClr val="0073FF"/>
                </a:solidFill>
                <a:latin typeface="Courier New"/>
                <a:cs typeface="Courier New"/>
              </a:rPr>
              <a:t>32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44"/>
              </a:lnSpc>
            </a:pPr>
            <a:r>
              <a:rPr sz="800" b="1" spc="10" dirty="0">
                <a:solidFill>
                  <a:srgbClr val="0073FF"/>
                </a:solidFill>
                <a:latin typeface="Courier New"/>
                <a:cs typeface="Courier New"/>
              </a:rPr>
              <a:t>33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44"/>
              </a:lnSpc>
            </a:pPr>
            <a:r>
              <a:rPr sz="800" b="1" spc="10" dirty="0">
                <a:solidFill>
                  <a:srgbClr val="0073FF"/>
                </a:solidFill>
                <a:latin typeface="Courier New"/>
                <a:cs typeface="Courier New"/>
              </a:rPr>
              <a:t>34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50"/>
              </a:lnSpc>
            </a:pPr>
            <a:r>
              <a:rPr sz="800" b="1" spc="10" dirty="0">
                <a:solidFill>
                  <a:srgbClr val="0073FF"/>
                </a:solidFill>
                <a:latin typeface="Courier New"/>
                <a:cs typeface="Courier New"/>
              </a:rPr>
              <a:t>35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7028" y="4118643"/>
            <a:ext cx="3014980" cy="1050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5"/>
              </a:lnSpc>
            </a:pPr>
            <a:r>
              <a:rPr sz="800" spc="10" dirty="0">
                <a:latin typeface="Courier New"/>
                <a:cs typeface="Courier New"/>
              </a:rPr>
              <a:t>/**</a:t>
            </a:r>
            <a:endParaRPr sz="800">
              <a:latin typeface="Courier New"/>
              <a:cs typeface="Courier New"/>
            </a:endParaRPr>
          </a:p>
          <a:p>
            <a:pPr marL="199390">
              <a:lnSpc>
                <a:spcPts val="1120"/>
              </a:lnSpc>
            </a:pPr>
            <a:r>
              <a:rPr sz="1000" dirty="0">
                <a:solidFill>
                  <a:srgbClr val="0073FF"/>
                </a:solidFill>
                <a:latin typeface="Times New Roman"/>
                <a:cs typeface="Times New Roman"/>
              </a:rPr>
              <a:t>Builds a DOM document for an array list of items.</a:t>
            </a:r>
            <a:endParaRPr sz="1000">
              <a:latin typeface="Times New Roman"/>
              <a:cs typeface="Times New Roman"/>
            </a:endParaRPr>
          </a:p>
          <a:p>
            <a:pPr marL="199390">
              <a:lnSpc>
                <a:spcPts val="1130"/>
              </a:lnSpc>
            </a:pPr>
            <a:r>
              <a:rPr sz="800" spc="10" dirty="0">
                <a:latin typeface="Courier New"/>
                <a:cs typeface="Courier New"/>
              </a:rPr>
              <a:t>@param items</a:t>
            </a:r>
            <a:r>
              <a:rPr sz="800" spc="-310" dirty="0"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0073FF"/>
                </a:solidFill>
                <a:latin typeface="Times New Roman"/>
                <a:cs typeface="Times New Roman"/>
              </a:rPr>
              <a:t>the items</a:t>
            </a:r>
            <a:endParaRPr sz="1000">
              <a:latin typeface="Times New Roman"/>
              <a:cs typeface="Times New Roman"/>
            </a:endParaRPr>
          </a:p>
          <a:p>
            <a:pPr marL="199390">
              <a:lnSpc>
                <a:spcPts val="1165"/>
              </a:lnSpc>
            </a:pPr>
            <a:r>
              <a:rPr sz="800" spc="10" dirty="0">
                <a:latin typeface="Courier New"/>
                <a:cs typeface="Courier New"/>
              </a:rPr>
              <a:t>@return</a:t>
            </a:r>
            <a:r>
              <a:rPr sz="800" spc="-250" dirty="0"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0073FF"/>
                </a:solidFill>
                <a:latin typeface="Times New Roman"/>
                <a:cs typeface="Times New Roman"/>
              </a:rPr>
              <a:t>a DOM document describing the items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950"/>
              </a:lnSpc>
              <a:spcBef>
                <a:spcPts val="5"/>
              </a:spcBef>
            </a:pPr>
            <a:r>
              <a:rPr sz="800" spc="10" dirty="0">
                <a:latin typeface="Courier New"/>
                <a:cs typeface="Courier New"/>
              </a:rPr>
              <a:t>*/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44"/>
              </a:lnSpc>
            </a:pPr>
            <a:r>
              <a:rPr sz="800" spc="10" dirty="0">
                <a:solidFill>
                  <a:srgbClr val="CC0066"/>
                </a:solidFill>
                <a:latin typeface="Courier New"/>
                <a:cs typeface="Courier New"/>
              </a:rPr>
              <a:t>public </a:t>
            </a:r>
            <a:r>
              <a:rPr sz="800" spc="10" dirty="0">
                <a:latin typeface="Courier New"/>
                <a:cs typeface="Courier New"/>
              </a:rPr>
              <a:t>Document build(ArrayList&lt;LineItem&gt;</a:t>
            </a:r>
            <a:r>
              <a:rPr sz="800" spc="-85" dirty="0">
                <a:latin typeface="Courier New"/>
                <a:cs typeface="Courier New"/>
              </a:rPr>
              <a:t> </a:t>
            </a:r>
            <a:r>
              <a:rPr sz="800" spc="10" dirty="0">
                <a:latin typeface="Courier New"/>
                <a:cs typeface="Courier New"/>
              </a:rPr>
              <a:t>items)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44"/>
              </a:lnSpc>
            </a:pPr>
            <a:r>
              <a:rPr sz="800" spc="10" dirty="0">
                <a:latin typeface="Courier New"/>
                <a:cs typeface="Courier New"/>
              </a:rPr>
              <a:t>{</a:t>
            </a:r>
            <a:endParaRPr sz="800">
              <a:latin typeface="Courier New"/>
              <a:cs typeface="Courier New"/>
            </a:endParaRPr>
          </a:p>
          <a:p>
            <a:pPr marL="199390">
              <a:lnSpc>
                <a:spcPts val="950"/>
              </a:lnSpc>
            </a:pPr>
            <a:r>
              <a:rPr sz="800" spc="10" dirty="0">
                <a:latin typeface="Courier New"/>
                <a:cs typeface="Courier New"/>
              </a:rPr>
              <a:t>doc =</a:t>
            </a:r>
            <a:r>
              <a:rPr sz="800" spc="-85" dirty="0">
                <a:latin typeface="Courier New"/>
                <a:cs typeface="Courier New"/>
              </a:rPr>
              <a:t> </a:t>
            </a:r>
            <a:r>
              <a:rPr sz="800" spc="10" dirty="0">
                <a:latin typeface="Courier New"/>
                <a:cs typeface="Courier New"/>
              </a:rPr>
              <a:t>builder.newDocument();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59677" y="779475"/>
            <a:ext cx="127735" cy="43910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51688" y="779475"/>
            <a:ext cx="135723" cy="16047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60" dirty="0"/>
              <a:t>s</a:t>
            </a:r>
            <a:r>
              <a:rPr spc="35" dirty="0"/>
              <a:t>e</a:t>
            </a:r>
            <a:r>
              <a:rPr spc="50" dirty="0"/>
              <a:t>c</a:t>
            </a:r>
            <a:r>
              <a:rPr spc="25" dirty="0"/>
              <a:t>t</a:t>
            </a:r>
            <a:r>
              <a:rPr spc="55" dirty="0"/>
              <a:t>i</a:t>
            </a:r>
            <a:r>
              <a:rPr spc="150" dirty="0"/>
              <a:t>o</a:t>
            </a:r>
            <a:r>
              <a:rPr spc="140" dirty="0"/>
              <a:t>n</a:t>
            </a:r>
            <a:r>
              <a:rPr spc="-150" dirty="0"/>
              <a:t>_</a:t>
            </a:r>
            <a:r>
              <a:rPr spc="110" dirty="0"/>
              <a:t>3</a:t>
            </a:r>
            <a:r>
              <a:rPr spc="295" dirty="0"/>
              <a:t>/</a:t>
            </a:r>
            <a:r>
              <a:rPr spc="105" dirty="0">
                <a:solidFill>
                  <a:srgbClr val="000080"/>
                </a:solidFill>
                <a:hlinkClick r:id="rId2"/>
              </a:rPr>
              <a:t>I</a:t>
            </a:r>
            <a:r>
              <a:rPr spc="25" dirty="0">
                <a:solidFill>
                  <a:srgbClr val="000080"/>
                </a:solidFill>
                <a:hlinkClick r:id="rId2"/>
              </a:rPr>
              <a:t>t</a:t>
            </a:r>
            <a:r>
              <a:rPr spc="35" dirty="0">
                <a:solidFill>
                  <a:srgbClr val="000080"/>
                </a:solidFill>
                <a:hlinkClick r:id="rId2"/>
              </a:rPr>
              <a:t>e</a:t>
            </a:r>
            <a:r>
              <a:rPr spc="229" dirty="0">
                <a:solidFill>
                  <a:srgbClr val="000080"/>
                </a:solidFill>
                <a:hlinkClick r:id="rId2"/>
              </a:rPr>
              <a:t>m</a:t>
            </a:r>
            <a:r>
              <a:rPr spc="65" dirty="0">
                <a:solidFill>
                  <a:srgbClr val="000080"/>
                </a:solidFill>
                <a:hlinkClick r:id="rId2"/>
              </a:rPr>
              <a:t>L</a:t>
            </a:r>
            <a:r>
              <a:rPr spc="55" dirty="0">
                <a:solidFill>
                  <a:srgbClr val="000080"/>
                </a:solidFill>
                <a:hlinkClick r:id="rId2"/>
              </a:rPr>
              <a:t>i</a:t>
            </a:r>
            <a:r>
              <a:rPr spc="260" dirty="0">
                <a:solidFill>
                  <a:srgbClr val="000080"/>
                </a:solidFill>
                <a:hlinkClick r:id="rId2"/>
              </a:rPr>
              <a:t>s</a:t>
            </a:r>
            <a:r>
              <a:rPr spc="25" dirty="0">
                <a:solidFill>
                  <a:srgbClr val="000080"/>
                </a:solidFill>
                <a:hlinkClick r:id="rId2"/>
              </a:rPr>
              <a:t>t</a:t>
            </a:r>
            <a:r>
              <a:rPr spc="80" dirty="0">
                <a:solidFill>
                  <a:srgbClr val="000080"/>
                </a:solidFill>
                <a:hlinkClick r:id="rId2"/>
              </a:rPr>
              <a:t>B</a:t>
            </a:r>
            <a:r>
              <a:rPr spc="135" dirty="0">
                <a:solidFill>
                  <a:srgbClr val="000080"/>
                </a:solidFill>
                <a:hlinkClick r:id="rId2"/>
              </a:rPr>
              <a:t>u</a:t>
            </a:r>
            <a:r>
              <a:rPr spc="55" dirty="0">
                <a:solidFill>
                  <a:srgbClr val="000080"/>
                </a:solidFill>
                <a:hlinkClick r:id="rId2"/>
              </a:rPr>
              <a:t>i</a:t>
            </a:r>
            <a:r>
              <a:rPr spc="60" dirty="0">
                <a:solidFill>
                  <a:srgbClr val="000080"/>
                </a:solidFill>
                <a:hlinkClick r:id="rId2"/>
              </a:rPr>
              <a:t>l</a:t>
            </a:r>
            <a:r>
              <a:rPr spc="165" dirty="0">
                <a:solidFill>
                  <a:srgbClr val="000080"/>
                </a:solidFill>
                <a:hlinkClick r:id="rId2"/>
              </a:rPr>
              <a:t>d</a:t>
            </a:r>
            <a:r>
              <a:rPr spc="35" dirty="0">
                <a:solidFill>
                  <a:srgbClr val="000080"/>
                </a:solidFill>
                <a:hlinkClick r:id="rId2"/>
              </a:rPr>
              <a:t>e</a:t>
            </a:r>
            <a:r>
              <a:rPr spc="60" dirty="0">
                <a:solidFill>
                  <a:srgbClr val="000080"/>
                </a:solidFill>
                <a:hlinkClick r:id="rId2"/>
              </a:rPr>
              <a:t>r</a:t>
            </a:r>
            <a:r>
              <a:rPr spc="295" dirty="0">
                <a:solidFill>
                  <a:srgbClr val="000080"/>
                </a:solidFill>
                <a:hlinkClick r:id="rId2"/>
              </a:rPr>
              <a:t>D</a:t>
            </a:r>
            <a:r>
              <a:rPr spc="35" dirty="0">
                <a:solidFill>
                  <a:srgbClr val="000080"/>
                </a:solidFill>
                <a:hlinkClick r:id="rId2"/>
              </a:rPr>
              <a:t>e</a:t>
            </a:r>
            <a:r>
              <a:rPr spc="229" dirty="0">
                <a:solidFill>
                  <a:srgbClr val="000080"/>
                </a:solidFill>
                <a:hlinkClick r:id="rId2"/>
              </a:rPr>
              <a:t>m</a:t>
            </a:r>
            <a:r>
              <a:rPr spc="150" dirty="0">
                <a:solidFill>
                  <a:srgbClr val="000080"/>
                </a:solidFill>
                <a:hlinkClick r:id="rId2"/>
              </a:rPr>
              <a:t>o</a:t>
            </a:r>
            <a:r>
              <a:rPr spc="-220" dirty="0">
                <a:solidFill>
                  <a:srgbClr val="000080"/>
                </a:solidFill>
                <a:hlinkClick r:id="rId2"/>
              </a:rPr>
              <a:t>.</a:t>
            </a:r>
            <a:r>
              <a:rPr spc="-55" dirty="0">
                <a:solidFill>
                  <a:srgbClr val="000080"/>
                </a:solidFill>
                <a:hlinkClick r:id="rId2"/>
              </a:rPr>
              <a:t>j</a:t>
            </a:r>
            <a:r>
              <a:rPr spc="114" dirty="0">
                <a:solidFill>
                  <a:srgbClr val="000080"/>
                </a:solidFill>
                <a:hlinkClick r:id="rId2"/>
              </a:rPr>
              <a:t>a</a:t>
            </a:r>
            <a:r>
              <a:rPr spc="135" dirty="0">
                <a:solidFill>
                  <a:srgbClr val="000080"/>
                </a:solidFill>
                <a:hlinkClick r:id="rId2"/>
              </a:rPr>
              <a:t>v</a:t>
            </a:r>
            <a:r>
              <a:rPr spc="114" dirty="0">
                <a:solidFill>
                  <a:srgbClr val="000080"/>
                </a:solidFill>
                <a:hlinkClick r:id="rId2"/>
              </a:rPr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296" y="1556029"/>
            <a:ext cx="4197350" cy="1385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5"/>
              </a:lnSpc>
            </a:pPr>
            <a:r>
              <a:rPr sz="800" spc="10" dirty="0">
                <a:latin typeface="Courier New"/>
                <a:cs typeface="Courier New"/>
              </a:rPr>
              <a:t>/**</a:t>
            </a:r>
            <a:endParaRPr sz="800">
              <a:latin typeface="Courier New"/>
              <a:cs typeface="Courier New"/>
            </a:endParaRPr>
          </a:p>
          <a:p>
            <a:pPr marL="199390" marR="594995">
              <a:lnSpc>
                <a:spcPts val="1130"/>
              </a:lnSpc>
              <a:spcBef>
                <a:spcPts val="50"/>
              </a:spcBef>
            </a:pPr>
            <a:r>
              <a:rPr sz="1000" dirty="0">
                <a:solidFill>
                  <a:srgbClr val="0073FF"/>
                </a:solidFill>
                <a:latin typeface="Times New Roman"/>
                <a:cs typeface="Times New Roman"/>
              </a:rPr>
              <a:t>This program demonstrates the item list builder. It prints the XML  file corresponding to a DOM document containing a list of</a:t>
            </a:r>
            <a:r>
              <a:rPr sz="1000" spc="35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73FF"/>
                </a:solidFill>
                <a:latin typeface="Times New Roman"/>
                <a:cs typeface="Times New Roman"/>
              </a:rPr>
              <a:t>items.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930"/>
              </a:lnSpc>
            </a:pPr>
            <a:r>
              <a:rPr sz="800" spc="10" dirty="0">
                <a:latin typeface="Courier New"/>
                <a:cs typeface="Courier New"/>
              </a:rPr>
              <a:t>*/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44"/>
              </a:lnSpc>
            </a:pPr>
            <a:r>
              <a:rPr sz="800" spc="10" dirty="0">
                <a:solidFill>
                  <a:srgbClr val="CC0066"/>
                </a:solidFill>
                <a:latin typeface="Courier New"/>
                <a:cs typeface="Courier New"/>
              </a:rPr>
              <a:t>public class</a:t>
            </a:r>
            <a:r>
              <a:rPr sz="800" spc="-9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00" spc="10" dirty="0">
                <a:latin typeface="Courier New"/>
                <a:cs typeface="Courier New"/>
              </a:rPr>
              <a:t>ItemListBuilderDemo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44"/>
              </a:lnSpc>
            </a:pPr>
            <a:r>
              <a:rPr sz="800" spc="10" dirty="0">
                <a:latin typeface="Courier New"/>
                <a:cs typeface="Courier New"/>
              </a:rPr>
              <a:t>{</a:t>
            </a:r>
            <a:endParaRPr sz="800">
              <a:latin typeface="Courier New"/>
              <a:cs typeface="Courier New"/>
            </a:endParaRPr>
          </a:p>
          <a:p>
            <a:pPr marL="199390">
              <a:lnSpc>
                <a:spcPts val="944"/>
              </a:lnSpc>
            </a:pPr>
            <a:r>
              <a:rPr sz="800" spc="10" dirty="0">
                <a:solidFill>
                  <a:srgbClr val="CC0066"/>
                </a:solidFill>
                <a:latin typeface="Courier New"/>
                <a:cs typeface="Courier New"/>
              </a:rPr>
              <a:t>public static void </a:t>
            </a:r>
            <a:r>
              <a:rPr sz="800" spc="10" dirty="0">
                <a:latin typeface="Courier New"/>
                <a:cs typeface="Courier New"/>
              </a:rPr>
              <a:t>main(String[] args) </a:t>
            </a:r>
            <a:r>
              <a:rPr sz="800" spc="10" dirty="0">
                <a:solidFill>
                  <a:srgbClr val="CC0066"/>
                </a:solidFill>
                <a:latin typeface="Courier New"/>
                <a:cs typeface="Courier New"/>
              </a:rPr>
              <a:t>throws</a:t>
            </a:r>
            <a:r>
              <a:rPr sz="800" spc="-9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00" spc="10" dirty="0">
                <a:latin typeface="Courier New"/>
                <a:cs typeface="Courier New"/>
              </a:rPr>
              <a:t>Exception</a:t>
            </a:r>
            <a:endParaRPr sz="800">
              <a:latin typeface="Courier New"/>
              <a:cs typeface="Courier New"/>
            </a:endParaRPr>
          </a:p>
          <a:p>
            <a:pPr marL="199390">
              <a:lnSpc>
                <a:spcPts val="944"/>
              </a:lnSpc>
            </a:pPr>
            <a:r>
              <a:rPr sz="800" spc="10" dirty="0">
                <a:latin typeface="Courier New"/>
                <a:cs typeface="Courier New"/>
              </a:rPr>
              <a:t>{</a:t>
            </a:r>
            <a:endParaRPr sz="800">
              <a:latin typeface="Courier New"/>
              <a:cs typeface="Courier New"/>
            </a:endParaRPr>
          </a:p>
          <a:p>
            <a:pPr marL="386080" marR="191770">
              <a:lnSpc>
                <a:spcPts val="940"/>
              </a:lnSpc>
              <a:spcBef>
                <a:spcPts val="40"/>
              </a:spcBef>
            </a:pPr>
            <a:r>
              <a:rPr sz="800" spc="10" dirty="0">
                <a:latin typeface="Courier New"/>
                <a:cs typeface="Courier New"/>
              </a:rPr>
              <a:t>ArrayList&lt;LineItem&gt; items = </a:t>
            </a:r>
            <a:r>
              <a:rPr sz="800" spc="10" dirty="0">
                <a:solidFill>
                  <a:srgbClr val="CC0066"/>
                </a:solidFill>
                <a:latin typeface="Courier New"/>
                <a:cs typeface="Courier New"/>
              </a:rPr>
              <a:t>new </a:t>
            </a:r>
            <a:r>
              <a:rPr sz="800" spc="10" dirty="0">
                <a:latin typeface="Courier New"/>
                <a:cs typeface="Courier New"/>
              </a:rPr>
              <a:t>ArrayList&lt;&gt;();  items.add(</a:t>
            </a:r>
            <a:r>
              <a:rPr sz="800" spc="10" dirty="0">
                <a:solidFill>
                  <a:srgbClr val="CC0066"/>
                </a:solidFill>
                <a:latin typeface="Courier New"/>
                <a:cs typeface="Courier New"/>
              </a:rPr>
              <a:t>new </a:t>
            </a:r>
            <a:r>
              <a:rPr sz="800" spc="5" dirty="0">
                <a:latin typeface="Courier New"/>
                <a:cs typeface="Courier New"/>
              </a:rPr>
              <a:t>LineItem(</a:t>
            </a:r>
            <a:r>
              <a:rPr sz="800" spc="5" dirty="0">
                <a:solidFill>
                  <a:srgbClr val="CC0066"/>
                </a:solidFill>
                <a:latin typeface="Courier New"/>
                <a:cs typeface="Courier New"/>
              </a:rPr>
              <a:t>new </a:t>
            </a:r>
            <a:r>
              <a:rPr sz="800" spc="5" dirty="0">
                <a:latin typeface="Courier New"/>
                <a:cs typeface="Courier New"/>
              </a:rPr>
              <a:t>Product(</a:t>
            </a:r>
            <a:r>
              <a:rPr sz="800" spc="5" dirty="0">
                <a:solidFill>
                  <a:srgbClr val="1F9060"/>
                </a:solidFill>
                <a:latin typeface="Courier New"/>
                <a:cs typeface="Courier New"/>
              </a:rPr>
              <a:t>"Toaster"</a:t>
            </a:r>
            <a:r>
              <a:rPr sz="800" spc="5" dirty="0">
                <a:latin typeface="Courier New"/>
                <a:cs typeface="Courier New"/>
              </a:rPr>
              <a:t>, </a:t>
            </a:r>
            <a:r>
              <a:rPr sz="800" spc="5" dirty="0">
                <a:solidFill>
                  <a:srgbClr val="66FF18"/>
                </a:solidFill>
                <a:latin typeface="Courier New"/>
                <a:cs typeface="Courier New"/>
              </a:rPr>
              <a:t>29.95</a:t>
            </a:r>
            <a:r>
              <a:rPr sz="800" spc="5" dirty="0">
                <a:latin typeface="Courier New"/>
                <a:cs typeface="Courier New"/>
              </a:rPr>
              <a:t>),</a:t>
            </a:r>
            <a:r>
              <a:rPr sz="800" spc="90" dirty="0">
                <a:latin typeface="Courier New"/>
                <a:cs typeface="Courier New"/>
              </a:rPr>
              <a:t> </a:t>
            </a:r>
            <a:r>
              <a:rPr sz="800" spc="5" dirty="0">
                <a:solidFill>
                  <a:srgbClr val="66FF18"/>
                </a:solidFill>
                <a:latin typeface="Courier New"/>
                <a:cs typeface="Courier New"/>
              </a:rPr>
              <a:t>3</a:t>
            </a:r>
            <a:r>
              <a:rPr sz="800" spc="5" dirty="0">
                <a:latin typeface="Courier New"/>
                <a:cs typeface="Courier New"/>
              </a:rPr>
              <a:t>));</a:t>
            </a:r>
            <a:endParaRPr sz="800">
              <a:latin typeface="Courier New"/>
              <a:cs typeface="Courier New"/>
            </a:endParaRPr>
          </a:p>
          <a:p>
            <a:pPr marL="386080">
              <a:lnSpc>
                <a:spcPts val="915"/>
              </a:lnSpc>
            </a:pPr>
            <a:r>
              <a:rPr sz="800" spc="10" dirty="0">
                <a:latin typeface="Courier New"/>
                <a:cs typeface="Courier New"/>
              </a:rPr>
              <a:t>items.add(</a:t>
            </a:r>
            <a:r>
              <a:rPr sz="800" spc="10" dirty="0">
                <a:solidFill>
                  <a:srgbClr val="CC0066"/>
                </a:solidFill>
                <a:latin typeface="Courier New"/>
                <a:cs typeface="Courier New"/>
              </a:rPr>
              <a:t>new </a:t>
            </a:r>
            <a:r>
              <a:rPr sz="800" spc="5" dirty="0">
                <a:latin typeface="Courier New"/>
                <a:cs typeface="Courier New"/>
              </a:rPr>
              <a:t>LineItem(</a:t>
            </a:r>
            <a:r>
              <a:rPr sz="800" spc="5" dirty="0">
                <a:solidFill>
                  <a:srgbClr val="CC0066"/>
                </a:solidFill>
                <a:latin typeface="Courier New"/>
                <a:cs typeface="Courier New"/>
              </a:rPr>
              <a:t>new </a:t>
            </a:r>
            <a:r>
              <a:rPr sz="800" spc="10" dirty="0">
                <a:latin typeface="Courier New"/>
                <a:cs typeface="Courier New"/>
              </a:rPr>
              <a:t>Product(</a:t>
            </a:r>
            <a:r>
              <a:rPr sz="800" spc="10" dirty="0">
                <a:solidFill>
                  <a:srgbClr val="1F9060"/>
                </a:solidFill>
                <a:latin typeface="Courier New"/>
                <a:cs typeface="Courier New"/>
              </a:rPr>
              <a:t>"Hair </a:t>
            </a:r>
            <a:r>
              <a:rPr sz="800" spc="5" dirty="0">
                <a:solidFill>
                  <a:srgbClr val="1F9060"/>
                </a:solidFill>
                <a:latin typeface="Courier New"/>
                <a:cs typeface="Courier New"/>
              </a:rPr>
              <a:t>dryer"</a:t>
            </a:r>
            <a:r>
              <a:rPr sz="800" spc="5" dirty="0">
                <a:latin typeface="Courier New"/>
                <a:cs typeface="Courier New"/>
              </a:rPr>
              <a:t>, </a:t>
            </a:r>
            <a:r>
              <a:rPr sz="800" spc="5" dirty="0">
                <a:solidFill>
                  <a:srgbClr val="66FF18"/>
                </a:solidFill>
                <a:latin typeface="Courier New"/>
                <a:cs typeface="Courier New"/>
              </a:rPr>
              <a:t>24.95</a:t>
            </a:r>
            <a:r>
              <a:rPr sz="800" spc="5" dirty="0">
                <a:latin typeface="Courier New"/>
                <a:cs typeface="Courier New"/>
              </a:rPr>
              <a:t>),</a:t>
            </a:r>
            <a:r>
              <a:rPr sz="800" spc="35" dirty="0">
                <a:latin typeface="Courier New"/>
                <a:cs typeface="Courier New"/>
              </a:rPr>
              <a:t> </a:t>
            </a:r>
            <a:r>
              <a:rPr sz="800" spc="5" dirty="0">
                <a:solidFill>
                  <a:srgbClr val="66FF18"/>
                </a:solidFill>
                <a:latin typeface="Courier New"/>
                <a:cs typeface="Courier New"/>
              </a:rPr>
              <a:t>1</a:t>
            </a:r>
            <a:r>
              <a:rPr sz="800" spc="5" dirty="0">
                <a:latin typeface="Courier New"/>
                <a:cs typeface="Courier New"/>
              </a:rPr>
              <a:t>));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1230" y="837539"/>
            <a:ext cx="2890520" cy="3061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1620" indent="-186690">
              <a:lnSpc>
                <a:spcPts val="950"/>
              </a:lnSpc>
              <a:buClr>
                <a:srgbClr val="0073FF"/>
              </a:buClr>
              <a:buFont typeface="Courier New"/>
              <a:buAutoNum type="arabicPlain"/>
              <a:tabLst>
                <a:tab pos="262255" algn="l"/>
              </a:tabLst>
            </a:pPr>
            <a:r>
              <a:rPr sz="80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00" spc="-9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00" spc="10" dirty="0">
                <a:latin typeface="Courier New"/>
                <a:cs typeface="Courier New"/>
              </a:rPr>
              <a:t>java.util.ArrayList;</a:t>
            </a:r>
            <a:endParaRPr sz="800">
              <a:latin typeface="Courier New"/>
              <a:cs typeface="Courier New"/>
            </a:endParaRPr>
          </a:p>
          <a:p>
            <a:pPr marL="261620" indent="-186690">
              <a:lnSpc>
                <a:spcPts val="944"/>
              </a:lnSpc>
              <a:buClr>
                <a:srgbClr val="0073FF"/>
              </a:buClr>
              <a:buFont typeface="Courier New"/>
              <a:buAutoNum type="arabicPlain"/>
              <a:tabLst>
                <a:tab pos="262255" algn="l"/>
              </a:tabLst>
            </a:pPr>
            <a:r>
              <a:rPr sz="80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00" spc="-8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00" spc="10" dirty="0">
                <a:latin typeface="Courier New"/>
                <a:cs typeface="Courier New"/>
              </a:rPr>
              <a:t>org.w3c.dom.DOMImplementation;</a:t>
            </a:r>
            <a:endParaRPr sz="800">
              <a:latin typeface="Courier New"/>
              <a:cs typeface="Courier New"/>
            </a:endParaRPr>
          </a:p>
          <a:p>
            <a:pPr marL="261620" indent="-186690">
              <a:lnSpc>
                <a:spcPts val="944"/>
              </a:lnSpc>
              <a:buClr>
                <a:srgbClr val="0073FF"/>
              </a:buClr>
              <a:buFont typeface="Courier New"/>
              <a:buAutoNum type="arabicPlain"/>
              <a:tabLst>
                <a:tab pos="262255" algn="l"/>
              </a:tabLst>
            </a:pPr>
            <a:r>
              <a:rPr sz="80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00" spc="-9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00" spc="10" dirty="0">
                <a:latin typeface="Courier New"/>
                <a:cs typeface="Courier New"/>
              </a:rPr>
              <a:t>org.w3c.dom.Document;</a:t>
            </a:r>
            <a:endParaRPr sz="800">
              <a:latin typeface="Courier New"/>
              <a:cs typeface="Courier New"/>
            </a:endParaRPr>
          </a:p>
          <a:p>
            <a:pPr marL="261620" indent="-186690">
              <a:lnSpc>
                <a:spcPts val="944"/>
              </a:lnSpc>
              <a:buClr>
                <a:srgbClr val="0073FF"/>
              </a:buClr>
              <a:buFont typeface="Courier New"/>
              <a:buAutoNum type="arabicPlain"/>
              <a:tabLst>
                <a:tab pos="262255" algn="l"/>
              </a:tabLst>
            </a:pPr>
            <a:r>
              <a:rPr sz="80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00" spc="-8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00" spc="10" dirty="0">
                <a:latin typeface="Courier New"/>
                <a:cs typeface="Courier New"/>
              </a:rPr>
              <a:t>org.w3c.dom.ls.DOMImplementationLS;</a:t>
            </a:r>
            <a:endParaRPr sz="800">
              <a:latin typeface="Courier New"/>
              <a:cs typeface="Courier New"/>
            </a:endParaRPr>
          </a:p>
          <a:p>
            <a:pPr marL="261620" indent="-186690">
              <a:lnSpc>
                <a:spcPts val="944"/>
              </a:lnSpc>
              <a:buClr>
                <a:srgbClr val="0073FF"/>
              </a:buClr>
              <a:buFont typeface="Courier New"/>
              <a:buAutoNum type="arabicPlain"/>
              <a:tabLst>
                <a:tab pos="262255" algn="l"/>
              </a:tabLst>
            </a:pPr>
            <a:r>
              <a:rPr sz="80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00" spc="-8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00" spc="10" dirty="0">
                <a:latin typeface="Courier New"/>
                <a:cs typeface="Courier New"/>
              </a:rPr>
              <a:t>org.w3c.dom.ls.LSSerializer;</a:t>
            </a:r>
            <a:endParaRPr sz="800">
              <a:latin typeface="Courier New"/>
              <a:cs typeface="Courier New"/>
            </a:endParaRPr>
          </a:p>
          <a:p>
            <a:pPr marL="74930">
              <a:lnSpc>
                <a:spcPts val="944"/>
              </a:lnSpc>
            </a:pPr>
            <a:r>
              <a:rPr sz="800" b="1" spc="10" dirty="0">
                <a:solidFill>
                  <a:srgbClr val="0073FF"/>
                </a:solidFill>
                <a:latin typeface="Courier New"/>
                <a:cs typeface="Courier New"/>
              </a:rPr>
              <a:t>6</a:t>
            </a:r>
            <a:endParaRPr sz="800">
              <a:latin typeface="Courier New"/>
              <a:cs typeface="Courier New"/>
            </a:endParaRPr>
          </a:p>
          <a:p>
            <a:pPr marL="74930">
              <a:lnSpc>
                <a:spcPts val="950"/>
              </a:lnSpc>
            </a:pPr>
            <a:r>
              <a:rPr sz="800" b="1" spc="10" dirty="0">
                <a:solidFill>
                  <a:srgbClr val="0073FF"/>
                </a:solidFill>
                <a:latin typeface="Courier New"/>
                <a:cs typeface="Courier New"/>
              </a:rPr>
              <a:t>7</a:t>
            </a:r>
            <a:endParaRPr sz="800">
              <a:latin typeface="Courier New"/>
              <a:cs typeface="Courier New"/>
            </a:endParaRPr>
          </a:p>
          <a:p>
            <a:pPr marL="74930">
              <a:lnSpc>
                <a:spcPct val="100000"/>
              </a:lnSpc>
              <a:spcBef>
                <a:spcPts val="105"/>
              </a:spcBef>
            </a:pPr>
            <a:r>
              <a:rPr sz="800" b="1" spc="10" dirty="0">
                <a:solidFill>
                  <a:srgbClr val="0073FF"/>
                </a:solidFill>
                <a:latin typeface="Courier New"/>
                <a:cs typeface="Courier New"/>
              </a:rPr>
              <a:t>8</a:t>
            </a:r>
            <a:endParaRPr sz="800">
              <a:latin typeface="Courier New"/>
              <a:cs typeface="Courier New"/>
            </a:endParaRPr>
          </a:p>
          <a:p>
            <a:pPr marL="74930">
              <a:lnSpc>
                <a:spcPct val="100000"/>
              </a:lnSpc>
              <a:spcBef>
                <a:spcPts val="170"/>
              </a:spcBef>
            </a:pPr>
            <a:r>
              <a:rPr sz="800" b="1" spc="10" dirty="0">
                <a:solidFill>
                  <a:srgbClr val="0073FF"/>
                </a:solidFill>
                <a:latin typeface="Courier New"/>
                <a:cs typeface="Courier New"/>
              </a:rPr>
              <a:t>9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50"/>
              </a:lnSpc>
              <a:spcBef>
                <a:spcPts val="45"/>
              </a:spcBef>
            </a:pPr>
            <a:r>
              <a:rPr sz="800" b="1" spc="10" dirty="0">
                <a:solidFill>
                  <a:srgbClr val="0073FF"/>
                </a:solidFill>
                <a:latin typeface="Courier New"/>
                <a:cs typeface="Courier New"/>
              </a:rPr>
              <a:t>10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44"/>
              </a:lnSpc>
            </a:pPr>
            <a:r>
              <a:rPr sz="800" b="1" spc="10" dirty="0">
                <a:solidFill>
                  <a:srgbClr val="0073FF"/>
                </a:solidFill>
                <a:latin typeface="Courier New"/>
                <a:cs typeface="Courier New"/>
              </a:rPr>
              <a:t>11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44"/>
              </a:lnSpc>
            </a:pPr>
            <a:r>
              <a:rPr sz="800" b="1" spc="10" dirty="0">
                <a:solidFill>
                  <a:srgbClr val="0073FF"/>
                </a:solidFill>
                <a:latin typeface="Courier New"/>
                <a:cs typeface="Courier New"/>
              </a:rPr>
              <a:t>12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44"/>
              </a:lnSpc>
            </a:pPr>
            <a:r>
              <a:rPr sz="800" b="1" spc="10" dirty="0">
                <a:solidFill>
                  <a:srgbClr val="0073FF"/>
                </a:solidFill>
                <a:latin typeface="Courier New"/>
                <a:cs typeface="Courier New"/>
              </a:rPr>
              <a:t>13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44"/>
              </a:lnSpc>
            </a:pPr>
            <a:r>
              <a:rPr sz="800" b="1" spc="10" dirty="0">
                <a:solidFill>
                  <a:srgbClr val="0073FF"/>
                </a:solidFill>
                <a:latin typeface="Courier New"/>
                <a:cs typeface="Courier New"/>
              </a:rPr>
              <a:t>14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44"/>
              </a:lnSpc>
            </a:pPr>
            <a:r>
              <a:rPr sz="800" b="1" spc="10" dirty="0">
                <a:solidFill>
                  <a:srgbClr val="0073FF"/>
                </a:solidFill>
                <a:latin typeface="Courier New"/>
                <a:cs typeface="Courier New"/>
              </a:rPr>
              <a:t>15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44"/>
              </a:lnSpc>
            </a:pPr>
            <a:r>
              <a:rPr sz="800" b="1" spc="10" dirty="0">
                <a:solidFill>
                  <a:srgbClr val="0073FF"/>
                </a:solidFill>
                <a:latin typeface="Courier New"/>
                <a:cs typeface="Courier New"/>
              </a:rPr>
              <a:t>16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44"/>
              </a:lnSpc>
            </a:pPr>
            <a:r>
              <a:rPr sz="800" b="1" spc="10" dirty="0">
                <a:solidFill>
                  <a:srgbClr val="0073FF"/>
                </a:solidFill>
                <a:latin typeface="Courier New"/>
                <a:cs typeface="Courier New"/>
              </a:rPr>
              <a:t>17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44"/>
              </a:lnSpc>
            </a:pPr>
            <a:r>
              <a:rPr sz="800" b="1" spc="10" dirty="0">
                <a:solidFill>
                  <a:srgbClr val="0073FF"/>
                </a:solidFill>
                <a:latin typeface="Courier New"/>
                <a:cs typeface="Courier New"/>
              </a:rPr>
              <a:t>18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44"/>
              </a:lnSpc>
            </a:pPr>
            <a:r>
              <a:rPr sz="800" b="1" spc="10" dirty="0">
                <a:solidFill>
                  <a:srgbClr val="0073FF"/>
                </a:solidFill>
                <a:latin typeface="Courier New"/>
                <a:cs typeface="Courier New"/>
              </a:rPr>
              <a:t>19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44"/>
              </a:lnSpc>
            </a:pPr>
            <a:r>
              <a:rPr sz="800" b="1" spc="10" dirty="0">
                <a:solidFill>
                  <a:srgbClr val="0073FF"/>
                </a:solidFill>
                <a:latin typeface="Courier New"/>
                <a:cs typeface="Courier New"/>
              </a:rPr>
              <a:t>20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44"/>
              </a:lnSpc>
            </a:pPr>
            <a:r>
              <a:rPr sz="800" b="1" spc="10" dirty="0">
                <a:solidFill>
                  <a:srgbClr val="0073FF"/>
                </a:solidFill>
                <a:latin typeface="Courier New"/>
                <a:cs typeface="Courier New"/>
              </a:rPr>
              <a:t>21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44"/>
              </a:lnSpc>
            </a:pPr>
            <a:r>
              <a:rPr sz="800" b="1" spc="10" dirty="0">
                <a:solidFill>
                  <a:srgbClr val="0073FF"/>
                </a:solidFill>
                <a:latin typeface="Courier New"/>
                <a:cs typeface="Courier New"/>
              </a:rPr>
              <a:t>22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44"/>
              </a:lnSpc>
            </a:pPr>
            <a:r>
              <a:rPr sz="800" b="1" spc="10" dirty="0">
                <a:solidFill>
                  <a:srgbClr val="0073FF"/>
                </a:solidFill>
                <a:latin typeface="Courier New"/>
                <a:cs typeface="Courier New"/>
              </a:rPr>
              <a:t>23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44"/>
              </a:lnSpc>
            </a:pPr>
            <a:r>
              <a:rPr sz="800" b="1" spc="10" dirty="0">
                <a:solidFill>
                  <a:srgbClr val="0073FF"/>
                </a:solidFill>
                <a:latin typeface="Courier New"/>
                <a:cs typeface="Courier New"/>
              </a:rPr>
              <a:t>24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50"/>
              </a:lnSpc>
            </a:pPr>
            <a:r>
              <a:rPr sz="800" b="1" spc="10" dirty="0">
                <a:solidFill>
                  <a:srgbClr val="0073FF"/>
                </a:solidFill>
                <a:latin typeface="Courier New"/>
                <a:cs typeface="Courier New"/>
              </a:rPr>
              <a:t>25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3886" y="3047004"/>
            <a:ext cx="3700145" cy="852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27380">
              <a:lnSpc>
                <a:spcPts val="940"/>
              </a:lnSpc>
            </a:pPr>
            <a:r>
              <a:rPr sz="800" spc="10" dirty="0">
                <a:latin typeface="Courier New"/>
                <a:cs typeface="Courier New"/>
              </a:rPr>
              <a:t>ItemListBuilder builder = </a:t>
            </a:r>
            <a:r>
              <a:rPr sz="800" spc="10" dirty="0">
                <a:solidFill>
                  <a:srgbClr val="CC0066"/>
                </a:solidFill>
                <a:latin typeface="Courier New"/>
                <a:cs typeface="Courier New"/>
              </a:rPr>
              <a:t>new </a:t>
            </a:r>
            <a:r>
              <a:rPr sz="800" spc="10" dirty="0">
                <a:latin typeface="Courier New"/>
                <a:cs typeface="Courier New"/>
              </a:rPr>
              <a:t>ItemListBuilder();  Document doc = builder.build(items);  DOMImplementation impl =</a:t>
            </a:r>
            <a:r>
              <a:rPr sz="800" spc="-75" dirty="0">
                <a:latin typeface="Courier New"/>
                <a:cs typeface="Courier New"/>
              </a:rPr>
              <a:t> </a:t>
            </a:r>
            <a:r>
              <a:rPr sz="800" spc="10" dirty="0">
                <a:latin typeface="Courier New"/>
                <a:cs typeface="Courier New"/>
              </a:rPr>
              <a:t>doc.getImplementation();  DOMImplementationLS</a:t>
            </a:r>
            <a:r>
              <a:rPr sz="800" spc="-85" dirty="0">
                <a:latin typeface="Courier New"/>
                <a:cs typeface="Courier New"/>
              </a:rPr>
              <a:t> </a:t>
            </a:r>
            <a:r>
              <a:rPr sz="800" spc="10" dirty="0">
                <a:latin typeface="Courier New"/>
                <a:cs typeface="Courier New"/>
              </a:rPr>
              <a:t>implLS</a:t>
            </a:r>
            <a:endParaRPr sz="800">
              <a:latin typeface="Courier New"/>
              <a:cs typeface="Courier New"/>
            </a:endParaRPr>
          </a:p>
          <a:p>
            <a:pPr marL="12700" marR="5080" indent="373380">
              <a:lnSpc>
                <a:spcPts val="940"/>
              </a:lnSpc>
            </a:pPr>
            <a:r>
              <a:rPr sz="800" spc="10" dirty="0">
                <a:latin typeface="Courier New"/>
                <a:cs typeface="Courier New"/>
              </a:rPr>
              <a:t>= (DOMImplementationLS) impl.getFeature(</a:t>
            </a:r>
            <a:r>
              <a:rPr sz="800" spc="10" dirty="0">
                <a:solidFill>
                  <a:srgbClr val="1F9060"/>
                </a:solidFill>
                <a:latin typeface="Courier New"/>
                <a:cs typeface="Courier New"/>
              </a:rPr>
              <a:t>"LS",</a:t>
            </a:r>
            <a:r>
              <a:rPr sz="800" spc="-85" dirty="0">
                <a:solidFill>
                  <a:srgbClr val="1F9060"/>
                </a:solidFill>
                <a:latin typeface="Courier New"/>
                <a:cs typeface="Courier New"/>
              </a:rPr>
              <a:t> </a:t>
            </a:r>
            <a:r>
              <a:rPr sz="800" spc="10" dirty="0">
                <a:solidFill>
                  <a:srgbClr val="1F9060"/>
                </a:solidFill>
                <a:latin typeface="Courier New"/>
                <a:cs typeface="Courier New"/>
              </a:rPr>
              <a:t>"3.0"</a:t>
            </a:r>
            <a:r>
              <a:rPr sz="800" spc="10" dirty="0">
                <a:latin typeface="Courier New"/>
                <a:cs typeface="Courier New"/>
              </a:rPr>
              <a:t>);  LSSerializer ser =</a:t>
            </a:r>
            <a:r>
              <a:rPr sz="800" spc="-80" dirty="0">
                <a:latin typeface="Courier New"/>
                <a:cs typeface="Courier New"/>
              </a:rPr>
              <a:t> </a:t>
            </a:r>
            <a:r>
              <a:rPr sz="800" spc="10" dirty="0">
                <a:latin typeface="Courier New"/>
                <a:cs typeface="Courier New"/>
              </a:rPr>
              <a:t>implLS.createLSSerializer();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15"/>
              </a:lnSpc>
            </a:pPr>
            <a:r>
              <a:rPr sz="800" spc="10" dirty="0">
                <a:latin typeface="Courier New"/>
                <a:cs typeface="Courier New"/>
              </a:rPr>
              <a:t>String out =</a:t>
            </a:r>
            <a:r>
              <a:rPr sz="800" spc="-80" dirty="0">
                <a:latin typeface="Courier New"/>
                <a:cs typeface="Courier New"/>
              </a:rPr>
              <a:t> </a:t>
            </a:r>
            <a:r>
              <a:rPr sz="800" spc="10" dirty="0">
                <a:latin typeface="Courier New"/>
                <a:cs typeface="Courier New"/>
              </a:rPr>
              <a:t>ser.writeToString(doc);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59677" y="779475"/>
            <a:ext cx="127735" cy="31934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51688" y="779475"/>
            <a:ext cx="135723" cy="2802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15061" y="3879146"/>
            <a:ext cx="1019175" cy="262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8430">
              <a:lnSpc>
                <a:spcPts val="750"/>
              </a:lnSpc>
            </a:pPr>
            <a:r>
              <a:rPr sz="800" b="1" spc="10" dirty="0">
                <a:solidFill>
                  <a:srgbClr val="0073FF"/>
                </a:solidFill>
                <a:latin typeface="Courier New"/>
                <a:cs typeface="Courier New"/>
              </a:rPr>
              <a:t>26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1170"/>
              </a:lnSpc>
            </a:pPr>
            <a:r>
              <a:rPr sz="1150" b="1" spc="10" dirty="0">
                <a:latin typeface="Arial"/>
                <a:cs typeface="Arial"/>
              </a:rPr>
              <a:t>Program</a:t>
            </a:r>
            <a:r>
              <a:rPr sz="1150" b="1" spc="-60" dirty="0">
                <a:latin typeface="Arial"/>
                <a:cs typeface="Arial"/>
              </a:rPr>
              <a:t> </a:t>
            </a:r>
            <a:r>
              <a:rPr sz="1150" b="1" spc="10" dirty="0">
                <a:latin typeface="Arial"/>
                <a:cs typeface="Arial"/>
              </a:rPr>
              <a:t>Run:</a:t>
            </a:r>
            <a:endParaRPr sz="11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3182" y="4226086"/>
            <a:ext cx="5405120" cy="680955"/>
          </a:xfrm>
          <a:prstGeom prst="rect">
            <a:avLst/>
          </a:prstGeom>
          <a:ln w="7983">
            <a:solidFill>
              <a:srgbClr val="CCCCCC"/>
            </a:solidFill>
          </a:ln>
        </p:spPr>
        <p:txBody>
          <a:bodyPr vert="horz" wrap="square" lIns="0" tIns="64769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509"/>
              </a:spcBef>
            </a:pPr>
            <a:r>
              <a:rPr sz="600" spc="-10" dirty="0">
                <a:latin typeface="Courier" charset="0"/>
                <a:cs typeface="Courier" charset="0"/>
              </a:rPr>
              <a:t>&lt;?xml version="1.0"</a:t>
            </a:r>
            <a:r>
              <a:rPr sz="600" spc="150" dirty="0">
                <a:latin typeface="Courier" charset="0"/>
                <a:cs typeface="Courier" charset="0"/>
              </a:rPr>
              <a:t> </a:t>
            </a:r>
            <a:r>
              <a:rPr sz="600" spc="-10" dirty="0">
                <a:latin typeface="Courier" charset="0"/>
                <a:cs typeface="Courier" charset="0"/>
              </a:rPr>
              <a:t>encoding="UTF-8"?&gt;&lt;items&gt;&lt;item&gt;&lt;product&gt;</a:t>
            </a:r>
            <a:endParaRPr sz="600" dirty="0">
              <a:latin typeface="Courier" charset="0"/>
              <a:cs typeface="Courier" charset="0"/>
            </a:endParaRPr>
          </a:p>
          <a:p>
            <a:pPr marL="50165">
              <a:lnSpc>
                <a:spcPct val="100000"/>
              </a:lnSpc>
              <a:spcBef>
                <a:spcPts val="285"/>
              </a:spcBef>
            </a:pPr>
            <a:r>
              <a:rPr sz="600" spc="-10" dirty="0">
                <a:latin typeface="Courier" charset="0"/>
                <a:cs typeface="Courier" charset="0"/>
              </a:rPr>
              <a:t>&lt;description&gt;Toaster&lt;/description&gt;&lt;price&gt;29.95&lt;/price&gt;&lt;/product&gt;</a:t>
            </a:r>
            <a:endParaRPr sz="600" dirty="0">
              <a:latin typeface="Courier" charset="0"/>
              <a:cs typeface="Courier" charset="0"/>
            </a:endParaRPr>
          </a:p>
          <a:p>
            <a:pPr marL="50165">
              <a:lnSpc>
                <a:spcPct val="100000"/>
              </a:lnSpc>
              <a:spcBef>
                <a:spcPts val="285"/>
              </a:spcBef>
            </a:pPr>
            <a:r>
              <a:rPr sz="600" spc="-10" dirty="0">
                <a:latin typeface="Courier" charset="0"/>
                <a:cs typeface="Courier" charset="0"/>
              </a:rPr>
              <a:t>&lt;quantity&gt;3&lt;/quantity&gt;&lt;/item&gt;&lt;item&gt;&lt;product&gt;&lt;description&gt;Hair</a:t>
            </a:r>
            <a:r>
              <a:rPr sz="600" spc="185" dirty="0">
                <a:latin typeface="Courier" charset="0"/>
                <a:cs typeface="Courier" charset="0"/>
              </a:rPr>
              <a:t> </a:t>
            </a:r>
            <a:r>
              <a:rPr sz="600" spc="-10" dirty="0">
                <a:latin typeface="Courier" charset="0"/>
                <a:cs typeface="Courier" charset="0"/>
              </a:rPr>
              <a:t>dryer</a:t>
            </a:r>
            <a:endParaRPr sz="600" dirty="0">
              <a:latin typeface="Courier" charset="0"/>
              <a:cs typeface="Courier" charset="0"/>
            </a:endParaRPr>
          </a:p>
          <a:p>
            <a:pPr marL="50165">
              <a:lnSpc>
                <a:spcPct val="100000"/>
              </a:lnSpc>
              <a:spcBef>
                <a:spcPts val="285"/>
              </a:spcBef>
            </a:pPr>
            <a:r>
              <a:rPr sz="600" spc="-10" dirty="0">
                <a:latin typeface="Courier" charset="0"/>
                <a:cs typeface="Courier" charset="0"/>
              </a:rPr>
              <a:t>&lt;/description&gt;&lt;price&gt;24.95&lt;/price&gt;&lt;/product&gt;&lt;quantity&gt;1&lt;/quantity&gt;</a:t>
            </a:r>
            <a:endParaRPr sz="600" dirty="0">
              <a:latin typeface="Courier" charset="0"/>
              <a:cs typeface="Courier" charset="0"/>
            </a:endParaRPr>
          </a:p>
          <a:p>
            <a:pPr marL="50165">
              <a:lnSpc>
                <a:spcPct val="100000"/>
              </a:lnSpc>
              <a:spcBef>
                <a:spcPts val="285"/>
              </a:spcBef>
            </a:pPr>
            <a:r>
              <a:rPr sz="600" spc="-10" dirty="0">
                <a:latin typeface="Courier" charset="0"/>
                <a:cs typeface="Courier" charset="0"/>
              </a:rPr>
              <a:t>&lt;/item&gt;&lt;/items&gt;</a:t>
            </a:r>
            <a:endParaRPr sz="6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7761" y="580207"/>
            <a:ext cx="5420995" cy="64135"/>
          </a:xfrm>
          <a:custGeom>
            <a:avLst/>
            <a:gdLst/>
            <a:ahLst/>
            <a:cxnLst/>
            <a:rect l="l" t="t" r="r" b="b"/>
            <a:pathLst>
              <a:path w="5420995" h="64134">
                <a:moveTo>
                  <a:pt x="0" y="0"/>
                </a:moveTo>
                <a:lnTo>
                  <a:pt x="5420606" y="0"/>
                </a:lnTo>
                <a:lnTo>
                  <a:pt x="5420606" y="63865"/>
                </a:lnTo>
                <a:lnTo>
                  <a:pt x="0" y="63865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0" dirty="0"/>
              <a:t>Self </a:t>
            </a:r>
            <a:r>
              <a:rPr spc="120" dirty="0"/>
              <a:t>Check</a:t>
            </a:r>
            <a:r>
              <a:rPr spc="-85" dirty="0"/>
              <a:t> </a:t>
            </a:r>
            <a:r>
              <a:rPr spc="30" dirty="0"/>
              <a:t>25.6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5061" y="753056"/>
            <a:ext cx="6068060" cy="958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4800"/>
              </a:lnSpc>
            </a:pPr>
            <a:r>
              <a:rPr sz="1150" spc="10" dirty="0">
                <a:latin typeface="Arial"/>
                <a:cs typeface="Arial"/>
              </a:rPr>
              <a:t>Suppose you need </a:t>
            </a:r>
            <a:r>
              <a:rPr sz="1150" spc="5" dirty="0">
                <a:latin typeface="Arial"/>
                <a:cs typeface="Arial"/>
              </a:rPr>
              <a:t>to </a:t>
            </a:r>
            <a:r>
              <a:rPr sz="1150" spc="10" dirty="0">
                <a:latin typeface="Arial"/>
                <a:cs typeface="Arial"/>
              </a:rPr>
              <a:t>construct a </a:t>
            </a:r>
            <a:r>
              <a:rPr sz="1150" spc="10" dirty="0">
                <a:latin typeface="Courier" charset="0"/>
                <a:cs typeface="Courier" charset="0"/>
              </a:rPr>
              <a:t>Document</a:t>
            </a:r>
            <a:r>
              <a:rPr sz="1150" spc="-385" dirty="0">
                <a:latin typeface="Courier" charset="0"/>
                <a:cs typeface="Courier" charset="0"/>
              </a:rPr>
              <a:t> </a:t>
            </a:r>
            <a:r>
              <a:rPr sz="1150" spc="10" dirty="0">
                <a:latin typeface="Arial"/>
                <a:cs typeface="Arial"/>
              </a:rPr>
              <a:t>object </a:t>
            </a:r>
            <a:r>
              <a:rPr sz="1150" spc="5" dirty="0">
                <a:latin typeface="Arial"/>
                <a:cs typeface="Arial"/>
              </a:rPr>
              <a:t>that </a:t>
            </a:r>
            <a:r>
              <a:rPr sz="1150" spc="10" dirty="0">
                <a:latin typeface="Arial"/>
                <a:cs typeface="Arial"/>
              </a:rPr>
              <a:t>represents an </a:t>
            </a:r>
            <a:r>
              <a:rPr sz="1150" spc="15" dirty="0">
                <a:latin typeface="Arial"/>
                <a:cs typeface="Arial"/>
              </a:rPr>
              <a:t>XML </a:t>
            </a:r>
            <a:r>
              <a:rPr sz="1150" spc="10" dirty="0">
                <a:latin typeface="Arial"/>
                <a:cs typeface="Arial"/>
              </a:rPr>
              <a:t>document other  than an item </a:t>
            </a:r>
            <a:r>
              <a:rPr sz="1150" spc="5" dirty="0">
                <a:latin typeface="Arial"/>
                <a:cs typeface="Arial"/>
              </a:rPr>
              <a:t>list. </a:t>
            </a:r>
            <a:r>
              <a:rPr sz="1150" spc="10" dirty="0">
                <a:latin typeface="Arial"/>
                <a:cs typeface="Arial"/>
              </a:rPr>
              <a:t>Which methods from the </a:t>
            </a:r>
            <a:r>
              <a:rPr sz="1150" spc="10" dirty="0">
                <a:latin typeface="Courier" charset="0"/>
                <a:cs typeface="Courier" charset="0"/>
              </a:rPr>
              <a:t>ItemListBuilder</a:t>
            </a:r>
            <a:r>
              <a:rPr sz="1150" spc="-375" dirty="0">
                <a:latin typeface="Courier" charset="0"/>
                <a:cs typeface="Courier" charset="0"/>
              </a:rPr>
              <a:t> </a:t>
            </a:r>
            <a:r>
              <a:rPr sz="1150" spc="10" dirty="0">
                <a:latin typeface="Arial"/>
                <a:cs typeface="Arial"/>
              </a:rPr>
              <a:t>class can you reuse?</a:t>
            </a:r>
            <a:endParaRPr sz="1150" dirty="0">
              <a:latin typeface="Arial"/>
              <a:cs typeface="Arial"/>
            </a:endParaRPr>
          </a:p>
          <a:p>
            <a:pPr marL="280670" marR="538480">
              <a:lnSpc>
                <a:spcPct val="115999"/>
              </a:lnSpc>
              <a:spcBef>
                <a:spcPts val="615"/>
              </a:spcBef>
            </a:pPr>
            <a:r>
              <a:rPr sz="1400" b="1" dirty="0">
                <a:latin typeface="Arial"/>
                <a:cs typeface="Arial"/>
              </a:rPr>
              <a:t>Answer: </a:t>
            </a:r>
            <a:r>
              <a:rPr sz="1400" dirty="0">
                <a:latin typeface="Arial"/>
                <a:cs typeface="Arial"/>
              </a:rPr>
              <a:t>The </a:t>
            </a:r>
            <a:r>
              <a:rPr sz="1400" dirty="0">
                <a:latin typeface="Courier" charset="0"/>
                <a:cs typeface="Courier" charset="0"/>
              </a:rPr>
              <a:t>createTextElement</a:t>
            </a:r>
            <a:r>
              <a:rPr sz="1400" spc="-340" dirty="0">
                <a:latin typeface="Courier" charset="0"/>
                <a:cs typeface="Courier" charset="0"/>
              </a:rPr>
              <a:t> </a:t>
            </a:r>
            <a:r>
              <a:rPr sz="1400" dirty="0">
                <a:latin typeface="Arial"/>
                <a:cs typeface="Arial"/>
              </a:rPr>
              <a:t>method is useful for creating  other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documents.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7761" y="580073"/>
            <a:ext cx="5420995" cy="64135"/>
          </a:xfrm>
          <a:custGeom>
            <a:avLst/>
            <a:gdLst/>
            <a:ahLst/>
            <a:cxnLst/>
            <a:rect l="l" t="t" r="r" b="b"/>
            <a:pathLst>
              <a:path w="5420995" h="64134">
                <a:moveTo>
                  <a:pt x="0" y="0"/>
                </a:moveTo>
                <a:lnTo>
                  <a:pt x="5420606" y="0"/>
                </a:lnTo>
                <a:lnTo>
                  <a:pt x="5420606" y="63865"/>
                </a:lnTo>
                <a:lnTo>
                  <a:pt x="0" y="63865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0" dirty="0"/>
              <a:t>Self </a:t>
            </a:r>
            <a:r>
              <a:rPr spc="120" dirty="0"/>
              <a:t>Check</a:t>
            </a:r>
            <a:r>
              <a:rPr spc="-85" dirty="0"/>
              <a:t> </a:t>
            </a:r>
            <a:r>
              <a:rPr spc="30" dirty="0"/>
              <a:t>25.7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5061" y="761334"/>
            <a:ext cx="5203825" cy="767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316355" algn="ctr">
              <a:lnSpc>
                <a:spcPct val="100000"/>
              </a:lnSpc>
            </a:pPr>
            <a:r>
              <a:rPr sz="1150" spc="15" dirty="0">
                <a:latin typeface="Arial"/>
                <a:cs typeface="Arial"/>
              </a:rPr>
              <a:t>How </a:t>
            </a:r>
            <a:r>
              <a:rPr sz="1150" spc="10" dirty="0">
                <a:latin typeface="Arial"/>
                <a:cs typeface="Arial"/>
              </a:rPr>
              <a:t>would you </a:t>
            </a:r>
            <a:r>
              <a:rPr sz="1150" spc="5" dirty="0">
                <a:latin typeface="Arial"/>
                <a:cs typeface="Arial"/>
              </a:rPr>
              <a:t>write </a:t>
            </a:r>
            <a:r>
              <a:rPr sz="1150" spc="10" dirty="0">
                <a:latin typeface="Arial"/>
                <a:cs typeface="Arial"/>
              </a:rPr>
              <a:t>a document </a:t>
            </a:r>
            <a:r>
              <a:rPr sz="1150" spc="5" dirty="0">
                <a:latin typeface="Arial"/>
                <a:cs typeface="Arial"/>
              </a:rPr>
              <a:t>to </a:t>
            </a:r>
            <a:r>
              <a:rPr sz="1150" spc="10" dirty="0">
                <a:latin typeface="Arial"/>
                <a:cs typeface="Arial"/>
              </a:rPr>
              <a:t>the </a:t>
            </a:r>
            <a:r>
              <a:rPr sz="1150" spc="5" dirty="0">
                <a:latin typeface="Arial"/>
                <a:cs typeface="Arial"/>
              </a:rPr>
              <a:t>file</a:t>
            </a:r>
            <a:r>
              <a:rPr sz="1150" spc="-10" dirty="0">
                <a:latin typeface="Arial"/>
                <a:cs typeface="Arial"/>
              </a:rPr>
              <a:t> </a:t>
            </a:r>
            <a:r>
              <a:rPr sz="1150" spc="10" dirty="0">
                <a:latin typeface="Courier" charset="0"/>
                <a:cs typeface="Courier" charset="0"/>
              </a:rPr>
              <a:t>output.xml</a:t>
            </a:r>
            <a:r>
              <a:rPr sz="1150" spc="10" dirty="0">
                <a:latin typeface="Arial"/>
                <a:cs typeface="Arial"/>
              </a:rPr>
              <a:t>?</a:t>
            </a:r>
            <a:endParaRPr sz="1150" dirty="0">
              <a:latin typeface="Arial"/>
              <a:cs typeface="Arial"/>
            </a:endParaRPr>
          </a:p>
          <a:p>
            <a:pPr marL="280670">
              <a:lnSpc>
                <a:spcPct val="100000"/>
              </a:lnSpc>
              <a:spcBef>
                <a:spcPts val="819"/>
              </a:spcBef>
            </a:pPr>
            <a:r>
              <a:rPr sz="1400" b="1" dirty="0">
                <a:latin typeface="Arial"/>
                <a:cs typeface="Arial"/>
              </a:rPr>
              <a:t>Answer: </a:t>
            </a:r>
            <a:r>
              <a:rPr sz="1400" dirty="0">
                <a:latin typeface="Arial"/>
                <a:cs typeface="Arial"/>
              </a:rPr>
              <a:t>First construct a string, as described, and then use</a:t>
            </a:r>
            <a:r>
              <a:rPr sz="1400" spc="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</a:p>
          <a:p>
            <a:pPr marL="280670">
              <a:lnSpc>
                <a:spcPct val="100000"/>
              </a:lnSpc>
              <a:spcBef>
                <a:spcPts val="330"/>
              </a:spcBef>
            </a:pPr>
            <a:r>
              <a:rPr sz="1400" dirty="0">
                <a:latin typeface="Courier" charset="0"/>
                <a:cs typeface="Courier" charset="0"/>
              </a:rPr>
              <a:t>PrintWriter</a:t>
            </a:r>
            <a:r>
              <a:rPr sz="1400" spc="-425" dirty="0">
                <a:latin typeface="Courier" charset="0"/>
                <a:cs typeface="Courier" charset="0"/>
              </a:rPr>
              <a:t> </a:t>
            </a:r>
            <a:r>
              <a:rPr sz="1400" dirty="0">
                <a:latin typeface="Arial"/>
                <a:cs typeface="Arial"/>
              </a:rPr>
              <a:t>to save the string to a file.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0" dirty="0"/>
              <a:t>Validating </a:t>
            </a:r>
            <a:r>
              <a:rPr spc="175" dirty="0"/>
              <a:t>XML</a:t>
            </a:r>
            <a:r>
              <a:rPr spc="-70" dirty="0"/>
              <a:t> </a:t>
            </a:r>
            <a:r>
              <a:rPr spc="145" dirty="0"/>
              <a:t>Documents</a:t>
            </a:r>
          </a:p>
        </p:txBody>
      </p:sp>
      <p:sp>
        <p:nvSpPr>
          <p:cNvPr id="3" name="object 3"/>
          <p:cNvSpPr/>
          <p:nvPr/>
        </p:nvSpPr>
        <p:spPr>
          <a:xfrm>
            <a:off x="739526" y="895275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9526" y="1182671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9526" y="1478050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83247" y="695329"/>
            <a:ext cx="5313045" cy="1136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63830">
              <a:lnSpc>
                <a:spcPct val="134700"/>
              </a:lnSpc>
            </a:pPr>
            <a:r>
              <a:rPr sz="1400" spc="5" dirty="0">
                <a:latin typeface="Arial"/>
                <a:cs typeface="Arial"/>
              </a:rPr>
              <a:t>We </a:t>
            </a:r>
            <a:r>
              <a:rPr sz="1400" dirty="0">
                <a:latin typeface="Arial"/>
                <a:cs typeface="Arial"/>
              </a:rPr>
              <a:t>need to specify rules for </a:t>
            </a:r>
            <a:r>
              <a:rPr sz="1400" spc="5" dirty="0">
                <a:latin typeface="Arial"/>
                <a:cs typeface="Arial"/>
              </a:rPr>
              <a:t>XML </a:t>
            </a:r>
            <a:r>
              <a:rPr sz="1400" dirty="0">
                <a:latin typeface="Arial"/>
                <a:cs typeface="Arial"/>
              </a:rPr>
              <a:t>documents of a particular type.  There are several mechanisms for this</a:t>
            </a:r>
            <a:r>
              <a:rPr sz="1400" spc="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purpose.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15999"/>
              </a:lnSpc>
              <a:spcBef>
                <a:spcPts val="375"/>
              </a:spcBef>
            </a:pPr>
            <a:r>
              <a:rPr sz="1400" dirty="0">
                <a:latin typeface="Arial"/>
                <a:cs typeface="Arial"/>
              </a:rPr>
              <a:t>The oldest and simplest mechanism is a Document Type Definition  (DTD).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0" dirty="0"/>
              <a:t>Document </a:t>
            </a:r>
            <a:r>
              <a:rPr spc="114" dirty="0"/>
              <a:t>Type</a:t>
            </a:r>
            <a:r>
              <a:rPr spc="-90" dirty="0"/>
              <a:t> </a:t>
            </a:r>
            <a:r>
              <a:rPr spc="120" dirty="0"/>
              <a:t>Definitions</a:t>
            </a:r>
          </a:p>
        </p:txBody>
      </p:sp>
      <p:sp>
        <p:nvSpPr>
          <p:cNvPr id="3" name="object 3"/>
          <p:cNvSpPr/>
          <p:nvPr/>
        </p:nvSpPr>
        <p:spPr>
          <a:xfrm>
            <a:off x="739526" y="895141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9526" y="1430016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9526" y="1725395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9526" y="2020775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83247" y="735093"/>
            <a:ext cx="5461635" cy="1391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5999"/>
              </a:lnSpc>
            </a:pPr>
            <a:r>
              <a:rPr sz="1400" spc="5" dirty="0">
                <a:latin typeface="Arial"/>
                <a:cs typeface="Arial"/>
              </a:rPr>
              <a:t>A </a:t>
            </a:r>
            <a:r>
              <a:rPr sz="1400" b="1" spc="5" dirty="0">
                <a:latin typeface="Arial"/>
                <a:cs typeface="Arial"/>
              </a:rPr>
              <a:t>DTD </a:t>
            </a:r>
            <a:r>
              <a:rPr sz="1400" dirty="0">
                <a:latin typeface="Arial"/>
                <a:cs typeface="Arial"/>
              </a:rPr>
              <a:t>is a set of rules for correctly formed documents of a particular  type.</a:t>
            </a:r>
          </a:p>
          <a:p>
            <a:pPr marL="12700" marR="918210">
              <a:lnSpc>
                <a:spcPts val="2330"/>
              </a:lnSpc>
              <a:spcBef>
                <a:spcPts val="114"/>
              </a:spcBef>
            </a:pPr>
            <a:r>
              <a:rPr sz="1400" dirty="0">
                <a:latin typeface="Arial"/>
                <a:cs typeface="Arial"/>
              </a:rPr>
              <a:t>Describes the valid attributes for each element type.  Describes the valid child elements for each element type.  Valid child elements are described by an </a:t>
            </a:r>
            <a:r>
              <a:rPr sz="1400" dirty="0">
                <a:latin typeface="Courier" charset="0"/>
                <a:cs typeface="Courier" charset="0"/>
              </a:rPr>
              <a:t>ELEMENT</a:t>
            </a:r>
            <a:r>
              <a:rPr sz="1400" spc="-375" dirty="0">
                <a:latin typeface="Courier" charset="0"/>
                <a:cs typeface="Courier" charset="0"/>
              </a:rPr>
              <a:t> </a:t>
            </a:r>
            <a:r>
              <a:rPr sz="1400" dirty="0">
                <a:latin typeface="Arial"/>
                <a:cs typeface="Arial"/>
              </a:rPr>
              <a:t>rule: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06963" y="2200397"/>
            <a:ext cx="5300980" cy="178895"/>
          </a:xfrm>
          <a:prstGeom prst="rect">
            <a:avLst/>
          </a:prstGeom>
          <a:ln w="7983">
            <a:solidFill>
              <a:srgbClr val="CCCCCC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375"/>
              </a:spcBef>
            </a:pPr>
            <a:r>
              <a:rPr sz="850" spc="-5" dirty="0">
                <a:latin typeface="Courier" charset="0"/>
                <a:cs typeface="Courier" charset="0"/>
              </a:rPr>
              <a:t>&lt;!ELEMENT items</a:t>
            </a:r>
            <a:r>
              <a:rPr sz="850" spc="-65" dirty="0">
                <a:latin typeface="Courier" charset="0"/>
                <a:cs typeface="Courier" charset="0"/>
              </a:rPr>
              <a:t> </a:t>
            </a:r>
            <a:r>
              <a:rPr sz="850" spc="-5" dirty="0">
                <a:latin typeface="Courier" charset="0"/>
                <a:cs typeface="Courier" charset="0"/>
              </a:rPr>
              <a:t>(item*)&gt;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39526" y="2635482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9526" y="2938845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83247" y="2419535"/>
            <a:ext cx="4145915" cy="625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2200"/>
              </a:lnSpc>
            </a:pPr>
            <a:r>
              <a:rPr sz="1400" dirty="0">
                <a:latin typeface="Courier" charset="0"/>
                <a:cs typeface="Courier" charset="0"/>
              </a:rPr>
              <a:t>items</a:t>
            </a:r>
            <a:r>
              <a:rPr sz="1400" spc="-450" dirty="0">
                <a:latin typeface="Courier" charset="0"/>
                <a:cs typeface="Courier" charset="0"/>
              </a:rPr>
              <a:t> </a:t>
            </a:r>
            <a:r>
              <a:rPr sz="1400" dirty="0">
                <a:latin typeface="Arial"/>
                <a:cs typeface="Arial"/>
              </a:rPr>
              <a:t>element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can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have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0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or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more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Courier" charset="0"/>
                <a:cs typeface="Courier" charset="0"/>
              </a:rPr>
              <a:t>item</a:t>
            </a:r>
            <a:r>
              <a:rPr sz="1400" spc="-450" dirty="0">
                <a:latin typeface="Courier" charset="0"/>
                <a:cs typeface="Courier" charset="0"/>
              </a:rPr>
              <a:t> </a:t>
            </a:r>
            <a:r>
              <a:rPr sz="1400" dirty="0">
                <a:latin typeface="Arial"/>
                <a:cs typeface="Arial"/>
              </a:rPr>
              <a:t>elements.  Definition of an </a:t>
            </a:r>
            <a:r>
              <a:rPr sz="1400" dirty="0">
                <a:latin typeface="Courier" charset="0"/>
                <a:cs typeface="Courier" charset="0"/>
              </a:rPr>
              <a:t>item</a:t>
            </a:r>
            <a:r>
              <a:rPr sz="1400" spc="-470" dirty="0">
                <a:latin typeface="Courier" charset="0"/>
                <a:cs typeface="Courier" charset="0"/>
              </a:rPr>
              <a:t> </a:t>
            </a:r>
            <a:r>
              <a:rPr sz="1400" dirty="0">
                <a:latin typeface="Arial"/>
                <a:cs typeface="Arial"/>
              </a:rPr>
              <a:t>node: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06963" y="3118467"/>
            <a:ext cx="5300980" cy="178895"/>
          </a:xfrm>
          <a:prstGeom prst="rect">
            <a:avLst/>
          </a:prstGeom>
          <a:ln w="7983">
            <a:solidFill>
              <a:srgbClr val="CCCCCC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375"/>
              </a:spcBef>
            </a:pPr>
            <a:r>
              <a:rPr sz="850" spc="-5" dirty="0">
                <a:latin typeface="Courier" charset="0"/>
                <a:cs typeface="Courier" charset="0"/>
              </a:rPr>
              <a:t>&lt;!ELEMENT item (product,</a:t>
            </a:r>
            <a:r>
              <a:rPr sz="850" spc="-45" dirty="0">
                <a:latin typeface="Courier" charset="0"/>
                <a:cs typeface="Courier" charset="0"/>
              </a:rPr>
              <a:t> </a:t>
            </a:r>
            <a:r>
              <a:rPr sz="850" spc="-5" dirty="0">
                <a:latin typeface="Courier" charset="0"/>
                <a:cs typeface="Courier" charset="0"/>
              </a:rPr>
              <a:t>quantity)&gt;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39526" y="3553553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83247" y="3427643"/>
            <a:ext cx="5296535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Children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Courier" charset="0"/>
                <a:cs typeface="Courier" charset="0"/>
              </a:rPr>
              <a:t>item</a:t>
            </a:r>
            <a:r>
              <a:rPr sz="1400" spc="-450" dirty="0">
                <a:latin typeface="Courier" charset="0"/>
                <a:cs typeface="Courier" charset="0"/>
              </a:rPr>
              <a:t> </a:t>
            </a:r>
            <a:r>
              <a:rPr sz="1400" dirty="0">
                <a:latin typeface="Arial"/>
                <a:cs typeface="Arial"/>
              </a:rPr>
              <a:t>node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must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Courier" charset="0"/>
                <a:cs typeface="Courier" charset="0"/>
              </a:rPr>
              <a:t>product</a:t>
            </a:r>
            <a:r>
              <a:rPr sz="1400" spc="-450" dirty="0">
                <a:latin typeface="Courier" charset="0"/>
                <a:cs typeface="Courier" charset="0"/>
              </a:rPr>
              <a:t> </a:t>
            </a:r>
            <a:r>
              <a:rPr sz="1400" dirty="0">
                <a:latin typeface="Arial"/>
                <a:cs typeface="Arial"/>
              </a:rPr>
              <a:t>node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followed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by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400" dirty="0">
                <a:latin typeface="Courier" charset="0"/>
                <a:cs typeface="Courier" charset="0"/>
              </a:rPr>
              <a:t>quantity</a:t>
            </a:r>
            <a:r>
              <a:rPr sz="1400" spc="-500" dirty="0">
                <a:latin typeface="Courier" charset="0"/>
                <a:cs typeface="Courier" charset="0"/>
              </a:rPr>
              <a:t> </a:t>
            </a:r>
            <a:r>
              <a:rPr sz="1400" dirty="0">
                <a:latin typeface="Arial"/>
                <a:cs typeface="Arial"/>
              </a:rPr>
              <a:t>node.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0" dirty="0"/>
              <a:t>Advantages </a:t>
            </a:r>
            <a:r>
              <a:rPr spc="120" dirty="0"/>
              <a:t>of</a:t>
            </a:r>
            <a:r>
              <a:rPr spc="-125" dirty="0"/>
              <a:t> </a:t>
            </a:r>
            <a:r>
              <a:rPr spc="175" dirty="0"/>
              <a:t>XML</a:t>
            </a:r>
          </a:p>
        </p:txBody>
      </p:sp>
      <p:sp>
        <p:nvSpPr>
          <p:cNvPr id="3" name="object 3"/>
          <p:cNvSpPr/>
          <p:nvPr/>
        </p:nvSpPr>
        <p:spPr>
          <a:xfrm>
            <a:off x="739526" y="909341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9526" y="1196737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9526" y="1492116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9526" y="1779512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83247" y="709396"/>
            <a:ext cx="5532755" cy="142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211705">
              <a:lnSpc>
                <a:spcPct val="134700"/>
              </a:lnSpc>
            </a:pPr>
            <a:r>
              <a:rPr sz="1400" spc="5" dirty="0">
                <a:latin typeface="Arial"/>
                <a:cs typeface="Arial"/>
              </a:rPr>
              <a:t>XML </a:t>
            </a:r>
            <a:r>
              <a:rPr sz="1400" dirty="0">
                <a:latin typeface="Arial"/>
                <a:cs typeface="Arial"/>
              </a:rPr>
              <a:t>formatted data is resilient to change.  It is easy to add </a:t>
            </a:r>
            <a:r>
              <a:rPr sz="1400" spc="5" dirty="0">
                <a:latin typeface="Arial"/>
                <a:cs typeface="Arial"/>
              </a:rPr>
              <a:t>new </a:t>
            </a:r>
            <a:r>
              <a:rPr sz="1400" dirty="0">
                <a:latin typeface="Arial"/>
                <a:cs typeface="Arial"/>
              </a:rPr>
              <a:t>data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elements.</a:t>
            </a:r>
            <a:endParaRPr sz="1400">
              <a:latin typeface="Arial"/>
              <a:cs typeface="Arial"/>
            </a:endParaRPr>
          </a:p>
          <a:p>
            <a:pPr marL="12700" marR="5080" algn="just">
              <a:lnSpc>
                <a:spcPct val="125299"/>
              </a:lnSpc>
              <a:spcBef>
                <a:spcPts val="220"/>
              </a:spcBef>
            </a:pPr>
            <a:r>
              <a:rPr sz="1400" dirty="0">
                <a:latin typeface="Arial"/>
                <a:cs typeface="Arial"/>
              </a:rPr>
              <a:t>Old programs can process the old information in the </a:t>
            </a:r>
            <a:r>
              <a:rPr sz="1400" spc="5" dirty="0">
                <a:latin typeface="Arial"/>
                <a:cs typeface="Arial"/>
              </a:rPr>
              <a:t>new </a:t>
            </a:r>
            <a:r>
              <a:rPr sz="1400" dirty="0">
                <a:latin typeface="Arial"/>
                <a:cs typeface="Arial"/>
              </a:rPr>
              <a:t>data format.  In the naïve format a program might think the </a:t>
            </a:r>
            <a:r>
              <a:rPr sz="1400" spc="5" dirty="0">
                <a:latin typeface="Arial"/>
                <a:cs typeface="Arial"/>
              </a:rPr>
              <a:t>new </a:t>
            </a:r>
            <a:r>
              <a:rPr sz="1400" dirty="0">
                <a:latin typeface="Arial"/>
                <a:cs typeface="Arial"/>
              </a:rPr>
              <a:t>data element is the  </a:t>
            </a:r>
            <a:r>
              <a:rPr sz="1400" spc="5" dirty="0">
                <a:latin typeface="Arial"/>
                <a:cs typeface="Arial"/>
              </a:rPr>
              <a:t>name </a:t>
            </a:r>
            <a:r>
              <a:rPr sz="1400" dirty="0">
                <a:latin typeface="Arial"/>
                <a:cs typeface="Arial"/>
              </a:rPr>
              <a:t>of the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product: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6963" y="2202623"/>
            <a:ext cx="5300980" cy="442429"/>
          </a:xfrm>
          <a:prstGeom prst="rect">
            <a:avLst/>
          </a:prstGeom>
          <a:ln w="7983">
            <a:solidFill>
              <a:srgbClr val="CCCCCC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53340" marR="4778375">
              <a:lnSpc>
                <a:spcPts val="1010"/>
              </a:lnSpc>
              <a:spcBef>
                <a:spcPts val="450"/>
              </a:spcBef>
            </a:pPr>
            <a:r>
              <a:rPr sz="850" spc="-5" dirty="0">
                <a:latin typeface="Courier" charset="0"/>
                <a:cs typeface="Courier" charset="0"/>
              </a:rPr>
              <a:t>Toaster  29.95</a:t>
            </a:r>
            <a:endParaRPr sz="850" dirty="0">
              <a:latin typeface="Courier" charset="0"/>
              <a:cs typeface="Courier" charset="0"/>
            </a:endParaRPr>
          </a:p>
          <a:p>
            <a:pPr marL="53340">
              <a:lnSpc>
                <a:spcPts val="975"/>
              </a:lnSpc>
            </a:pPr>
            <a:r>
              <a:rPr sz="850" spc="-5" dirty="0">
                <a:latin typeface="Courier" charset="0"/>
                <a:cs typeface="Courier" charset="0"/>
              </a:rPr>
              <a:t>General</a:t>
            </a:r>
            <a:r>
              <a:rPr sz="850" spc="-75" dirty="0">
                <a:latin typeface="Courier" charset="0"/>
                <a:cs typeface="Courier" charset="0"/>
              </a:rPr>
              <a:t> </a:t>
            </a:r>
            <a:r>
              <a:rPr sz="850" spc="-5" dirty="0">
                <a:latin typeface="Courier" charset="0"/>
                <a:cs typeface="Courier" charset="0"/>
              </a:rPr>
              <a:t>Appliances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39526" y="2889180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83247" y="2763271"/>
            <a:ext cx="3882390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>
                <a:latin typeface="Arial"/>
                <a:cs typeface="Arial"/>
              </a:rPr>
              <a:t>When </a:t>
            </a:r>
            <a:r>
              <a:rPr sz="1400" dirty="0">
                <a:latin typeface="Arial"/>
                <a:cs typeface="Arial"/>
              </a:rPr>
              <a:t>using </a:t>
            </a:r>
            <a:r>
              <a:rPr sz="1400" spc="5" dirty="0">
                <a:latin typeface="Arial"/>
                <a:cs typeface="Arial"/>
              </a:rPr>
              <a:t>XML </a:t>
            </a:r>
            <a:r>
              <a:rPr sz="1400" dirty="0">
                <a:latin typeface="Arial"/>
                <a:cs typeface="Arial"/>
              </a:rPr>
              <a:t>it is easy to add </a:t>
            </a:r>
            <a:r>
              <a:rPr sz="1400" spc="5" dirty="0">
                <a:latin typeface="Arial"/>
                <a:cs typeface="Arial"/>
              </a:rPr>
              <a:t>new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elements: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6963" y="3064810"/>
            <a:ext cx="5300980" cy="680955"/>
          </a:xfrm>
          <a:prstGeom prst="rect">
            <a:avLst/>
          </a:prstGeom>
          <a:ln w="7983">
            <a:solidFill>
              <a:srgbClr val="CCCCCC"/>
            </a:solidFill>
          </a:ln>
        </p:spPr>
        <p:txBody>
          <a:bodyPr vert="horz" wrap="square" lIns="0" tIns="64769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509"/>
              </a:spcBef>
            </a:pPr>
            <a:r>
              <a:rPr sz="600" spc="-10" dirty="0">
                <a:latin typeface="Courier" charset="0"/>
                <a:cs typeface="Courier" charset="0"/>
              </a:rPr>
              <a:t>&lt;product&gt;</a:t>
            </a:r>
            <a:endParaRPr sz="600" dirty="0">
              <a:latin typeface="Courier" charset="0"/>
              <a:cs typeface="Courier" charset="0"/>
            </a:endParaRPr>
          </a:p>
          <a:p>
            <a:pPr marL="370205">
              <a:lnSpc>
                <a:spcPct val="100000"/>
              </a:lnSpc>
              <a:spcBef>
                <a:spcPts val="285"/>
              </a:spcBef>
            </a:pPr>
            <a:r>
              <a:rPr sz="600" spc="-10" dirty="0">
                <a:latin typeface="Courier" charset="0"/>
                <a:cs typeface="Courier" charset="0"/>
              </a:rPr>
              <a:t>&lt;description&gt;Toaster&lt;/description&gt;</a:t>
            </a:r>
            <a:endParaRPr sz="600" dirty="0">
              <a:latin typeface="Courier" charset="0"/>
              <a:cs typeface="Courier" charset="0"/>
            </a:endParaRPr>
          </a:p>
          <a:p>
            <a:pPr marL="370205">
              <a:lnSpc>
                <a:spcPct val="100000"/>
              </a:lnSpc>
              <a:spcBef>
                <a:spcPts val="285"/>
              </a:spcBef>
            </a:pPr>
            <a:r>
              <a:rPr sz="600" spc="-10" dirty="0">
                <a:latin typeface="Courier" charset="0"/>
                <a:cs typeface="Courier" charset="0"/>
              </a:rPr>
              <a:t>&lt;price&gt;29.95&lt;/price&gt;</a:t>
            </a:r>
            <a:endParaRPr sz="600" dirty="0">
              <a:latin typeface="Courier" charset="0"/>
              <a:cs typeface="Courier" charset="0"/>
            </a:endParaRPr>
          </a:p>
          <a:p>
            <a:pPr marL="370205">
              <a:lnSpc>
                <a:spcPct val="100000"/>
              </a:lnSpc>
              <a:spcBef>
                <a:spcPts val="285"/>
              </a:spcBef>
            </a:pPr>
            <a:r>
              <a:rPr sz="600" spc="-10" dirty="0">
                <a:latin typeface="Courier" charset="0"/>
                <a:cs typeface="Courier" charset="0"/>
              </a:rPr>
              <a:t>&lt;manufacturer&gt;General</a:t>
            </a:r>
            <a:r>
              <a:rPr sz="600" spc="95" dirty="0">
                <a:latin typeface="Courier" charset="0"/>
                <a:cs typeface="Courier" charset="0"/>
              </a:rPr>
              <a:t> </a:t>
            </a:r>
            <a:r>
              <a:rPr sz="600" spc="-10" dirty="0">
                <a:latin typeface="Courier" charset="0"/>
                <a:cs typeface="Courier" charset="0"/>
              </a:rPr>
              <a:t>Appliances&lt;/manufacturer&gt;</a:t>
            </a:r>
            <a:endParaRPr sz="600" dirty="0">
              <a:latin typeface="Courier" charset="0"/>
              <a:cs typeface="Courier" charset="0"/>
            </a:endParaRPr>
          </a:p>
          <a:p>
            <a:pPr marL="53340">
              <a:lnSpc>
                <a:spcPct val="100000"/>
              </a:lnSpc>
              <a:spcBef>
                <a:spcPts val="285"/>
              </a:spcBef>
            </a:pPr>
            <a:r>
              <a:rPr sz="600" spc="-10" dirty="0">
                <a:latin typeface="Courier" charset="0"/>
                <a:cs typeface="Courier" charset="0"/>
              </a:rPr>
              <a:t>&lt;/product&gt;</a:t>
            </a:r>
            <a:endParaRPr sz="6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0" dirty="0"/>
              <a:t>Document </a:t>
            </a:r>
            <a:r>
              <a:rPr spc="114" dirty="0"/>
              <a:t>Type </a:t>
            </a:r>
            <a:r>
              <a:rPr spc="105" dirty="0"/>
              <a:t>Definition </a:t>
            </a:r>
            <a:r>
              <a:rPr spc="-114" dirty="0"/>
              <a:t>-</a:t>
            </a:r>
            <a:r>
              <a:rPr spc="-190" dirty="0"/>
              <a:t> </a:t>
            </a:r>
            <a:r>
              <a:rPr spc="105" dirty="0"/>
              <a:t>Elements</a:t>
            </a:r>
          </a:p>
        </p:txBody>
      </p:sp>
      <p:sp>
        <p:nvSpPr>
          <p:cNvPr id="3" name="object 3"/>
          <p:cNvSpPr/>
          <p:nvPr/>
        </p:nvSpPr>
        <p:spPr>
          <a:xfrm>
            <a:off x="739526" y="902989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83247" y="777080"/>
            <a:ext cx="227076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Definition of </a:t>
            </a:r>
            <a:r>
              <a:rPr sz="1400" dirty="0">
                <a:latin typeface="Courier" charset="0"/>
                <a:cs typeface="Courier" charset="0"/>
              </a:rPr>
              <a:t>product</a:t>
            </a:r>
            <a:r>
              <a:rPr sz="1400" spc="-465" dirty="0">
                <a:latin typeface="Courier" charset="0"/>
                <a:cs typeface="Courier" charset="0"/>
              </a:rPr>
              <a:t> </a:t>
            </a:r>
            <a:r>
              <a:rPr sz="1400" dirty="0">
                <a:latin typeface="Arial"/>
                <a:cs typeface="Arial"/>
              </a:rPr>
              <a:t>node: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06963" y="1074628"/>
            <a:ext cx="5300980" cy="178895"/>
          </a:xfrm>
          <a:prstGeom prst="rect">
            <a:avLst/>
          </a:prstGeom>
          <a:ln w="7983">
            <a:solidFill>
              <a:srgbClr val="CCCCCC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375"/>
              </a:spcBef>
            </a:pPr>
            <a:r>
              <a:rPr sz="850" spc="-5" dirty="0">
                <a:latin typeface="Courier" charset="0"/>
                <a:cs typeface="Courier" charset="0"/>
              </a:rPr>
              <a:t>&lt;!ELEMENT product (description,</a:t>
            </a:r>
            <a:r>
              <a:rPr sz="850" spc="-40" dirty="0">
                <a:latin typeface="Courier" charset="0"/>
                <a:cs typeface="Courier" charset="0"/>
              </a:rPr>
              <a:t> </a:t>
            </a:r>
            <a:r>
              <a:rPr sz="850" spc="-5" dirty="0">
                <a:latin typeface="Courier" charset="0"/>
                <a:cs typeface="Courier" charset="0"/>
              </a:rPr>
              <a:t>price)&gt;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9526" y="1501731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83247" y="1375821"/>
            <a:ext cx="1377950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The other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nodes: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6963" y="1681353"/>
            <a:ext cx="5300980" cy="432811"/>
          </a:xfrm>
          <a:prstGeom prst="rect">
            <a:avLst/>
          </a:prstGeom>
          <a:ln w="7983">
            <a:solidFill>
              <a:srgbClr val="CCCCCC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53340">
              <a:lnSpc>
                <a:spcPts val="1015"/>
              </a:lnSpc>
              <a:spcBef>
                <a:spcPts val="375"/>
              </a:spcBef>
            </a:pPr>
            <a:r>
              <a:rPr sz="850" spc="-5" dirty="0">
                <a:latin typeface="Courier" charset="0"/>
                <a:cs typeface="Courier" charset="0"/>
              </a:rPr>
              <a:t>&lt;!ELEMENT quantity</a:t>
            </a:r>
            <a:r>
              <a:rPr sz="850" spc="-55" dirty="0">
                <a:latin typeface="Courier" charset="0"/>
                <a:cs typeface="Courier" charset="0"/>
              </a:rPr>
              <a:t> </a:t>
            </a:r>
            <a:r>
              <a:rPr sz="850" spc="-5" dirty="0">
                <a:latin typeface="Courier" charset="0"/>
                <a:cs typeface="Courier" charset="0"/>
              </a:rPr>
              <a:t>(#PCDATA)&gt;</a:t>
            </a:r>
            <a:endParaRPr sz="850" dirty="0">
              <a:latin typeface="Courier" charset="0"/>
              <a:cs typeface="Courier" charset="0"/>
            </a:endParaRPr>
          </a:p>
          <a:p>
            <a:pPr marL="53340">
              <a:lnSpc>
                <a:spcPts val="1005"/>
              </a:lnSpc>
            </a:pPr>
            <a:r>
              <a:rPr sz="850" spc="-5" dirty="0">
                <a:latin typeface="Courier" charset="0"/>
                <a:cs typeface="Courier" charset="0"/>
              </a:rPr>
              <a:t>&lt;!ELEMENT description</a:t>
            </a:r>
            <a:r>
              <a:rPr sz="850" spc="-50" dirty="0">
                <a:latin typeface="Courier" charset="0"/>
                <a:cs typeface="Courier" charset="0"/>
              </a:rPr>
              <a:t> </a:t>
            </a:r>
            <a:r>
              <a:rPr sz="850" spc="-5" dirty="0">
                <a:latin typeface="Courier" charset="0"/>
                <a:cs typeface="Courier" charset="0"/>
              </a:rPr>
              <a:t>(#PCDATA)&gt;</a:t>
            </a:r>
            <a:endParaRPr sz="850" dirty="0">
              <a:latin typeface="Courier" charset="0"/>
              <a:cs typeface="Courier" charset="0"/>
            </a:endParaRPr>
          </a:p>
          <a:p>
            <a:pPr marL="53340">
              <a:lnSpc>
                <a:spcPts val="1015"/>
              </a:lnSpc>
            </a:pPr>
            <a:r>
              <a:rPr sz="850" spc="-5" dirty="0">
                <a:latin typeface="Courier" charset="0"/>
                <a:cs typeface="Courier" charset="0"/>
              </a:rPr>
              <a:t>&lt;!ELEMENT price</a:t>
            </a:r>
            <a:r>
              <a:rPr sz="850" spc="-60" dirty="0">
                <a:latin typeface="Courier" charset="0"/>
                <a:cs typeface="Courier" charset="0"/>
              </a:rPr>
              <a:t> </a:t>
            </a:r>
            <a:r>
              <a:rPr sz="850" spc="-5" dirty="0">
                <a:latin typeface="Courier" charset="0"/>
                <a:cs typeface="Courier" charset="0"/>
              </a:rPr>
              <a:t>(#PCDATA)&gt;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39526" y="2371902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9526" y="2914761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9526" y="3210140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53085">
              <a:lnSpc>
                <a:spcPct val="115999"/>
              </a:lnSpc>
            </a:pPr>
            <a:r>
              <a:rPr dirty="0">
                <a:latin typeface="Courier" charset="0"/>
                <a:cs typeface="Courier" charset="0"/>
              </a:rPr>
              <a:t>#PCDATA</a:t>
            </a:r>
            <a:r>
              <a:rPr spc="-375" dirty="0">
                <a:latin typeface="Courier" charset="0"/>
                <a:cs typeface="Courier" charset="0"/>
              </a:rPr>
              <a:t> </a:t>
            </a:r>
            <a:r>
              <a:rPr dirty="0"/>
              <a:t>refers to text, called “parsed character data” in </a:t>
            </a:r>
            <a:r>
              <a:rPr spc="5" dirty="0"/>
              <a:t>XML  </a:t>
            </a:r>
            <a:r>
              <a:rPr dirty="0"/>
              <a:t>terminology.</a:t>
            </a: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pc="5" dirty="0"/>
              <a:t>Can </a:t>
            </a:r>
            <a:r>
              <a:rPr dirty="0"/>
              <a:t>contain any</a:t>
            </a:r>
            <a:r>
              <a:rPr spc="-30" dirty="0"/>
              <a:t> </a:t>
            </a:r>
            <a:r>
              <a:rPr dirty="0"/>
              <a:t>characters.</a:t>
            </a:r>
          </a:p>
          <a:p>
            <a:pPr marL="12700" marR="5080">
              <a:lnSpc>
                <a:spcPct val="115999"/>
              </a:lnSpc>
              <a:spcBef>
                <a:spcPts val="375"/>
              </a:spcBef>
            </a:pPr>
            <a:r>
              <a:rPr dirty="0"/>
              <a:t>Special characters have to be replaced when they occur in character  data.</a:t>
            </a:r>
          </a:p>
        </p:txBody>
      </p:sp>
    </p:spTree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0" dirty="0"/>
              <a:t>Replacements </a:t>
            </a:r>
            <a:r>
              <a:rPr spc="100" dirty="0"/>
              <a:t>for </a:t>
            </a:r>
            <a:r>
              <a:rPr spc="85" dirty="0"/>
              <a:t>Special</a:t>
            </a:r>
            <a:r>
              <a:rPr spc="-105" dirty="0"/>
              <a:t> </a:t>
            </a:r>
            <a:r>
              <a:rPr spc="105" dirty="0"/>
              <a:t>Characters</a:t>
            </a:r>
          </a:p>
        </p:txBody>
      </p:sp>
      <p:sp>
        <p:nvSpPr>
          <p:cNvPr id="3" name="object 3"/>
          <p:cNvSpPr/>
          <p:nvPr/>
        </p:nvSpPr>
        <p:spPr>
          <a:xfrm>
            <a:off x="779475" y="803414"/>
            <a:ext cx="4742319" cy="25627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0" dirty="0"/>
              <a:t>Item List</a:t>
            </a:r>
            <a:r>
              <a:rPr spc="-90" dirty="0"/>
              <a:t> </a:t>
            </a:r>
            <a:r>
              <a:rPr spc="250" dirty="0"/>
              <a:t>DTD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568" y="770997"/>
            <a:ext cx="5875655" cy="658514"/>
          </a:xfrm>
          <a:prstGeom prst="rect">
            <a:avLst/>
          </a:prstGeom>
          <a:ln w="7983">
            <a:solidFill>
              <a:srgbClr val="CCCCCC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45720">
              <a:lnSpc>
                <a:spcPts val="830"/>
              </a:lnSpc>
              <a:spcBef>
                <a:spcPts val="335"/>
              </a:spcBef>
            </a:pPr>
            <a:r>
              <a:rPr sz="700" dirty="0">
                <a:latin typeface="Courier" charset="0"/>
                <a:cs typeface="Courier" charset="0"/>
              </a:rPr>
              <a:t>&lt;!ELEMENT items</a:t>
            </a:r>
            <a:r>
              <a:rPr sz="700" spc="-50" dirty="0">
                <a:latin typeface="Courier" charset="0"/>
                <a:cs typeface="Courier" charset="0"/>
              </a:rPr>
              <a:t> </a:t>
            </a:r>
            <a:r>
              <a:rPr sz="700" dirty="0">
                <a:latin typeface="Courier" charset="0"/>
                <a:cs typeface="Courier" charset="0"/>
              </a:rPr>
              <a:t>(item)*&gt;</a:t>
            </a:r>
          </a:p>
          <a:p>
            <a:pPr marL="45720">
              <a:lnSpc>
                <a:spcPts val="815"/>
              </a:lnSpc>
            </a:pPr>
            <a:r>
              <a:rPr sz="700" dirty="0">
                <a:latin typeface="Courier" charset="0"/>
                <a:cs typeface="Courier" charset="0"/>
              </a:rPr>
              <a:t>&lt;!ELEMENT item (product,</a:t>
            </a:r>
            <a:r>
              <a:rPr sz="700" spc="-25" dirty="0">
                <a:latin typeface="Courier" charset="0"/>
                <a:cs typeface="Courier" charset="0"/>
              </a:rPr>
              <a:t> </a:t>
            </a:r>
            <a:r>
              <a:rPr sz="700" dirty="0">
                <a:latin typeface="Courier" charset="0"/>
                <a:cs typeface="Courier" charset="0"/>
              </a:rPr>
              <a:t>quantity)&gt;</a:t>
            </a:r>
          </a:p>
          <a:p>
            <a:pPr marL="45720">
              <a:lnSpc>
                <a:spcPts val="815"/>
              </a:lnSpc>
            </a:pPr>
            <a:r>
              <a:rPr sz="700" dirty="0">
                <a:latin typeface="Courier" charset="0"/>
                <a:cs typeface="Courier" charset="0"/>
              </a:rPr>
              <a:t>&lt;!ELEMENT product (description,</a:t>
            </a:r>
            <a:r>
              <a:rPr sz="700" spc="-15" dirty="0">
                <a:latin typeface="Courier" charset="0"/>
                <a:cs typeface="Courier" charset="0"/>
              </a:rPr>
              <a:t> </a:t>
            </a:r>
            <a:r>
              <a:rPr sz="700" dirty="0">
                <a:latin typeface="Courier" charset="0"/>
                <a:cs typeface="Courier" charset="0"/>
              </a:rPr>
              <a:t>price)&gt;</a:t>
            </a:r>
          </a:p>
          <a:p>
            <a:pPr marL="45720">
              <a:lnSpc>
                <a:spcPts val="815"/>
              </a:lnSpc>
            </a:pPr>
            <a:r>
              <a:rPr sz="700" dirty="0">
                <a:latin typeface="Courier" charset="0"/>
                <a:cs typeface="Courier" charset="0"/>
              </a:rPr>
              <a:t>&lt;!ELEMENT quantity</a:t>
            </a:r>
            <a:r>
              <a:rPr sz="700" spc="-35" dirty="0">
                <a:latin typeface="Courier" charset="0"/>
                <a:cs typeface="Courier" charset="0"/>
              </a:rPr>
              <a:t> </a:t>
            </a:r>
            <a:r>
              <a:rPr sz="700" dirty="0">
                <a:latin typeface="Courier" charset="0"/>
                <a:cs typeface="Courier" charset="0"/>
              </a:rPr>
              <a:t>(#PCDATA)&gt;</a:t>
            </a:r>
          </a:p>
          <a:p>
            <a:pPr marL="45720">
              <a:lnSpc>
                <a:spcPts val="815"/>
              </a:lnSpc>
            </a:pPr>
            <a:r>
              <a:rPr sz="700" dirty="0">
                <a:latin typeface="Courier" charset="0"/>
                <a:cs typeface="Courier" charset="0"/>
              </a:rPr>
              <a:t>&lt;!ELEMENT description</a:t>
            </a:r>
            <a:r>
              <a:rPr sz="700" spc="-30" dirty="0">
                <a:latin typeface="Courier" charset="0"/>
                <a:cs typeface="Courier" charset="0"/>
              </a:rPr>
              <a:t> </a:t>
            </a:r>
            <a:r>
              <a:rPr sz="700" dirty="0">
                <a:latin typeface="Courier" charset="0"/>
                <a:cs typeface="Courier" charset="0"/>
              </a:rPr>
              <a:t>(#PCDATA)&gt;</a:t>
            </a:r>
          </a:p>
          <a:p>
            <a:pPr marL="45720">
              <a:lnSpc>
                <a:spcPts val="830"/>
              </a:lnSpc>
            </a:pPr>
            <a:r>
              <a:rPr sz="700" dirty="0">
                <a:latin typeface="Courier" charset="0"/>
                <a:cs typeface="Courier" charset="0"/>
              </a:rPr>
              <a:t>&lt;!ELEMENT price</a:t>
            </a:r>
            <a:r>
              <a:rPr sz="700" spc="-45" dirty="0">
                <a:latin typeface="Courier" charset="0"/>
                <a:cs typeface="Courier" charset="0"/>
              </a:rPr>
              <a:t> </a:t>
            </a:r>
            <a:r>
              <a:rPr sz="700" dirty="0">
                <a:latin typeface="Courier" charset="0"/>
                <a:cs typeface="Courier" charset="0"/>
              </a:rPr>
              <a:t>(#PCDATA)&gt;</a:t>
            </a:r>
          </a:p>
        </p:txBody>
      </p:sp>
    </p:spTree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0" dirty="0"/>
              <a:t>Document </a:t>
            </a:r>
            <a:r>
              <a:rPr spc="114" dirty="0"/>
              <a:t>Type </a:t>
            </a:r>
            <a:r>
              <a:rPr spc="120" dirty="0"/>
              <a:t>Definitions </a:t>
            </a:r>
            <a:r>
              <a:rPr spc="-114" dirty="0"/>
              <a:t>- </a:t>
            </a:r>
            <a:r>
              <a:rPr spc="125" dirty="0"/>
              <a:t>Child</a:t>
            </a:r>
            <a:r>
              <a:rPr spc="-60" dirty="0"/>
              <a:t> </a:t>
            </a:r>
            <a:r>
              <a:rPr spc="130" dirty="0"/>
              <a:t>Rules</a:t>
            </a:r>
          </a:p>
        </p:txBody>
      </p:sp>
      <p:sp>
        <p:nvSpPr>
          <p:cNvPr id="3" name="object 3"/>
          <p:cNvSpPr/>
          <p:nvPr/>
        </p:nvSpPr>
        <p:spPr>
          <a:xfrm>
            <a:off x="739526" y="901315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9526" y="1188711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9526" y="1484090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83247" y="701370"/>
            <a:ext cx="5542280" cy="1144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190625">
              <a:lnSpc>
                <a:spcPct val="134700"/>
              </a:lnSpc>
            </a:pPr>
            <a:r>
              <a:rPr sz="1400" dirty="0">
                <a:latin typeface="Arial"/>
                <a:cs typeface="Arial"/>
              </a:rPr>
              <a:t>The </a:t>
            </a:r>
            <a:r>
              <a:rPr sz="1400" spc="5" dirty="0">
                <a:latin typeface="Arial"/>
                <a:cs typeface="Arial"/>
              </a:rPr>
              <a:t>HTML DTD </a:t>
            </a:r>
            <a:r>
              <a:rPr sz="1400" dirty="0">
                <a:latin typeface="Arial"/>
                <a:cs typeface="Arial"/>
              </a:rPr>
              <a:t>defines the </a:t>
            </a:r>
            <a:r>
              <a:rPr sz="1400" dirty="0">
                <a:latin typeface="Courier" charset="0"/>
                <a:cs typeface="Courier" charset="0"/>
              </a:rPr>
              <a:t>img</a:t>
            </a:r>
            <a:r>
              <a:rPr sz="1400" spc="-434" dirty="0">
                <a:latin typeface="Courier" charset="0"/>
                <a:cs typeface="Courier" charset="0"/>
              </a:rPr>
              <a:t> </a:t>
            </a:r>
            <a:r>
              <a:rPr sz="1400" dirty="0">
                <a:latin typeface="Arial"/>
                <a:cs typeface="Arial"/>
              </a:rPr>
              <a:t>element to be </a:t>
            </a:r>
            <a:r>
              <a:rPr sz="1400" dirty="0">
                <a:latin typeface="Courier" charset="0"/>
                <a:cs typeface="Courier" charset="0"/>
              </a:rPr>
              <a:t>EMPTY</a:t>
            </a:r>
            <a:r>
              <a:rPr sz="1400" dirty="0">
                <a:latin typeface="Arial"/>
                <a:cs typeface="Arial"/>
              </a:rPr>
              <a:t>.  </a:t>
            </a:r>
            <a:r>
              <a:rPr sz="1400" spc="5" dirty="0">
                <a:latin typeface="Arial"/>
                <a:cs typeface="Arial"/>
              </a:rPr>
              <a:t>An </a:t>
            </a:r>
            <a:r>
              <a:rPr sz="1400" dirty="0">
                <a:latin typeface="Arial"/>
                <a:cs typeface="Arial"/>
              </a:rPr>
              <a:t>image has only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attributes.</a:t>
            </a:r>
          </a:p>
          <a:p>
            <a:pPr marL="12700" marR="5080">
              <a:lnSpc>
                <a:spcPct val="119700"/>
              </a:lnSpc>
              <a:spcBef>
                <a:spcPts val="315"/>
              </a:spcBef>
            </a:pPr>
            <a:r>
              <a:rPr sz="1400" dirty="0">
                <a:latin typeface="Arial"/>
                <a:cs typeface="Arial"/>
              </a:rPr>
              <a:t>More interesting child rules can be formed with the regular expression  operations </a:t>
            </a:r>
            <a:r>
              <a:rPr sz="1400" dirty="0">
                <a:latin typeface="Courier" charset="0"/>
                <a:cs typeface="Courier" charset="0"/>
              </a:rPr>
              <a:t>(* + ? ,</a:t>
            </a:r>
            <a:r>
              <a:rPr sz="1400" spc="-35" dirty="0">
                <a:latin typeface="Courier" charset="0"/>
                <a:cs typeface="Courier" charset="0"/>
              </a:rPr>
              <a:t> </a:t>
            </a:r>
            <a:r>
              <a:rPr sz="1400" dirty="0">
                <a:latin typeface="Courier" charset="0"/>
                <a:cs typeface="Courier" charset="0"/>
              </a:rPr>
              <a:t>|)</a:t>
            </a:r>
            <a:r>
              <a:rPr sz="1400" dirty="0">
                <a:latin typeface="Arial"/>
                <a:cs typeface="Arial"/>
              </a:rPr>
              <a:t>.</a:t>
            </a:r>
          </a:p>
        </p:txBody>
      </p:sp>
    </p:spTree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5" dirty="0"/>
              <a:t>Regular </a:t>
            </a:r>
            <a:r>
              <a:rPr spc="140" dirty="0"/>
              <a:t>Expressions </a:t>
            </a:r>
            <a:r>
              <a:rPr spc="100" dirty="0"/>
              <a:t>for </a:t>
            </a:r>
            <a:r>
              <a:rPr spc="85" dirty="0"/>
              <a:t>Element</a:t>
            </a:r>
            <a:r>
              <a:rPr spc="-200" dirty="0"/>
              <a:t> </a:t>
            </a:r>
            <a:r>
              <a:rPr spc="100" dirty="0"/>
              <a:t>Content</a:t>
            </a:r>
          </a:p>
        </p:txBody>
      </p:sp>
      <p:sp>
        <p:nvSpPr>
          <p:cNvPr id="3" name="object 3"/>
          <p:cNvSpPr/>
          <p:nvPr/>
        </p:nvSpPr>
        <p:spPr>
          <a:xfrm>
            <a:off x="779475" y="803427"/>
            <a:ext cx="5556656" cy="3065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0" dirty="0"/>
              <a:t>DTD </a:t>
            </a:r>
            <a:r>
              <a:rPr spc="125" dirty="0"/>
              <a:t>Regular </a:t>
            </a:r>
            <a:r>
              <a:rPr spc="130" dirty="0"/>
              <a:t>Expression</a:t>
            </a:r>
            <a:r>
              <a:rPr spc="-295" dirty="0"/>
              <a:t> </a:t>
            </a:r>
            <a:r>
              <a:rPr spc="125" dirty="0"/>
              <a:t>Operations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779475" y="803452"/>
            <a:ext cx="3369119" cy="2602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3998" y="3377483"/>
            <a:ext cx="3063875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10" dirty="0">
                <a:latin typeface="Arial"/>
                <a:cs typeface="Arial"/>
              </a:rPr>
              <a:t>Figure 5 </a:t>
            </a:r>
            <a:r>
              <a:rPr sz="1150" spc="15" dirty="0">
                <a:latin typeface="Arial"/>
                <a:cs typeface="Arial"/>
              </a:rPr>
              <a:t>DTD </a:t>
            </a:r>
            <a:r>
              <a:rPr sz="1150" spc="10" dirty="0">
                <a:latin typeface="Arial"/>
                <a:cs typeface="Arial"/>
              </a:rPr>
              <a:t>Regular Expression</a:t>
            </a:r>
            <a:r>
              <a:rPr sz="1150" spc="-70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Operations</a:t>
            </a:r>
            <a:endParaRPr sz="11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0" dirty="0"/>
              <a:t>DTD </a:t>
            </a:r>
            <a:r>
              <a:rPr spc="125" dirty="0"/>
              <a:t>Regular </a:t>
            </a:r>
            <a:r>
              <a:rPr spc="130" dirty="0"/>
              <a:t>Expression</a:t>
            </a:r>
            <a:r>
              <a:rPr spc="-310" dirty="0"/>
              <a:t> </a:t>
            </a:r>
            <a:r>
              <a:rPr spc="110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739526" y="892928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83247" y="767019"/>
            <a:ext cx="770890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Example: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6963" y="1064567"/>
            <a:ext cx="5300980" cy="156453"/>
          </a:xfrm>
          <a:prstGeom prst="rect">
            <a:avLst/>
          </a:prstGeom>
          <a:ln w="7983">
            <a:solidFill>
              <a:srgbClr val="CCCCCC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500"/>
              </a:spcBef>
            </a:pPr>
            <a:r>
              <a:rPr sz="600" spc="-10" dirty="0">
                <a:latin typeface="Courier" charset="0"/>
                <a:cs typeface="Courier" charset="0"/>
              </a:rPr>
              <a:t>&lt;!ELEMENT section (title, (paragraph | (image,</a:t>
            </a:r>
            <a:r>
              <a:rPr sz="600" spc="120" dirty="0">
                <a:latin typeface="Courier" charset="0"/>
                <a:cs typeface="Courier" charset="0"/>
              </a:rPr>
              <a:t> </a:t>
            </a:r>
            <a:r>
              <a:rPr sz="600" spc="-10" dirty="0">
                <a:latin typeface="Courier" charset="0"/>
                <a:cs typeface="Courier" charset="0"/>
              </a:rPr>
              <a:t>title?))+)&gt;</a:t>
            </a:r>
            <a:endParaRPr sz="6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9526" y="1499653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46250" y="2246084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4" h="32385">
                <a:moveTo>
                  <a:pt x="31932" y="15966"/>
                </a:moveTo>
                <a:lnTo>
                  <a:pt x="31932" y="23949"/>
                </a:lnTo>
                <a:lnTo>
                  <a:pt x="26608" y="31932"/>
                </a:lnTo>
                <a:lnTo>
                  <a:pt x="15966" y="31932"/>
                </a:lnTo>
                <a:lnTo>
                  <a:pt x="5324" y="31932"/>
                </a:lnTo>
                <a:lnTo>
                  <a:pt x="0" y="23949"/>
                </a:lnTo>
                <a:lnTo>
                  <a:pt x="0" y="15966"/>
                </a:lnTo>
                <a:lnTo>
                  <a:pt x="0" y="7983"/>
                </a:lnTo>
                <a:lnTo>
                  <a:pt x="5324" y="0"/>
                </a:lnTo>
                <a:lnTo>
                  <a:pt x="15966" y="0"/>
                </a:lnTo>
                <a:lnTo>
                  <a:pt x="26608" y="0"/>
                </a:lnTo>
                <a:lnTo>
                  <a:pt x="31932" y="7983"/>
                </a:lnTo>
                <a:lnTo>
                  <a:pt x="31932" y="15966"/>
                </a:lnTo>
                <a:close/>
              </a:path>
            </a:pathLst>
          </a:custGeom>
          <a:ln w="79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46250" y="2429698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4" h="32385">
                <a:moveTo>
                  <a:pt x="31932" y="15966"/>
                </a:moveTo>
                <a:lnTo>
                  <a:pt x="31932" y="23949"/>
                </a:lnTo>
                <a:lnTo>
                  <a:pt x="26608" y="31932"/>
                </a:lnTo>
                <a:lnTo>
                  <a:pt x="15966" y="31932"/>
                </a:lnTo>
                <a:lnTo>
                  <a:pt x="5324" y="31932"/>
                </a:lnTo>
                <a:lnTo>
                  <a:pt x="0" y="23949"/>
                </a:lnTo>
                <a:lnTo>
                  <a:pt x="0" y="15966"/>
                </a:lnTo>
                <a:lnTo>
                  <a:pt x="0" y="7983"/>
                </a:lnTo>
                <a:lnTo>
                  <a:pt x="5324" y="0"/>
                </a:lnTo>
                <a:lnTo>
                  <a:pt x="15966" y="0"/>
                </a:lnTo>
                <a:lnTo>
                  <a:pt x="26608" y="0"/>
                </a:lnTo>
                <a:lnTo>
                  <a:pt x="31932" y="7983"/>
                </a:lnTo>
                <a:lnTo>
                  <a:pt x="31932" y="15966"/>
                </a:lnTo>
                <a:close/>
              </a:path>
            </a:pathLst>
          </a:custGeom>
          <a:ln w="79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9526" y="2737052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83247" y="1373743"/>
            <a:ext cx="5295900" cy="1724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Defines an element </a:t>
            </a:r>
            <a:r>
              <a:rPr sz="1400" dirty="0">
                <a:latin typeface="Courier" charset="0"/>
                <a:cs typeface="Courier" charset="0"/>
              </a:rPr>
              <a:t>section</a:t>
            </a:r>
            <a:r>
              <a:rPr sz="1400" spc="-395" dirty="0">
                <a:latin typeface="Courier" charset="0"/>
                <a:cs typeface="Courier" charset="0"/>
              </a:rPr>
              <a:t> </a:t>
            </a:r>
            <a:r>
              <a:rPr sz="1400" dirty="0">
                <a:latin typeface="Arial"/>
                <a:cs typeface="Arial"/>
              </a:rPr>
              <a:t>whose children are:</a:t>
            </a:r>
          </a:p>
          <a:p>
            <a:pPr marL="334010">
              <a:lnSpc>
                <a:spcPct val="100000"/>
              </a:lnSpc>
              <a:spcBef>
                <a:spcPts val="994"/>
              </a:spcBef>
            </a:pPr>
            <a:r>
              <a:rPr sz="1050" spc="15" dirty="0">
                <a:latin typeface="Arial"/>
                <a:cs typeface="Arial"/>
              </a:rPr>
              <a:t>A </a:t>
            </a:r>
            <a:r>
              <a:rPr sz="1050" spc="15" dirty="0">
                <a:latin typeface="Courier" charset="0"/>
                <a:cs typeface="Courier" charset="0"/>
              </a:rPr>
              <a:t>title</a:t>
            </a:r>
            <a:r>
              <a:rPr sz="1050" spc="-415" dirty="0">
                <a:latin typeface="Courier" charset="0"/>
                <a:cs typeface="Courier" charset="0"/>
              </a:rPr>
              <a:t> </a:t>
            </a:r>
            <a:r>
              <a:rPr sz="1050" spc="10" dirty="0">
                <a:latin typeface="Arial"/>
                <a:cs typeface="Arial"/>
              </a:rPr>
              <a:t>element.</a:t>
            </a:r>
            <a:endParaRPr sz="1050" dirty="0">
              <a:latin typeface="Arial"/>
              <a:cs typeface="Arial"/>
            </a:endParaRPr>
          </a:p>
          <a:p>
            <a:pPr marL="334010">
              <a:lnSpc>
                <a:spcPct val="100000"/>
              </a:lnSpc>
              <a:spcBef>
                <a:spcPts val="434"/>
              </a:spcBef>
            </a:pPr>
            <a:r>
              <a:rPr sz="1050" spc="15" dirty="0">
                <a:latin typeface="Arial"/>
                <a:cs typeface="Arial"/>
              </a:rPr>
              <a:t>A </a:t>
            </a:r>
            <a:r>
              <a:rPr sz="1050" spc="10" dirty="0">
                <a:latin typeface="Arial"/>
                <a:cs typeface="Arial"/>
              </a:rPr>
              <a:t>sequence of one or </a:t>
            </a:r>
            <a:r>
              <a:rPr sz="1050" spc="15" dirty="0">
                <a:latin typeface="Arial"/>
                <a:cs typeface="Arial"/>
              </a:rPr>
              <a:t>more </a:t>
            </a:r>
            <a:r>
              <a:rPr sz="1050" spc="10" dirty="0">
                <a:latin typeface="Arial"/>
                <a:cs typeface="Arial"/>
              </a:rPr>
              <a:t>of the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10" dirty="0">
                <a:latin typeface="Arial"/>
                <a:cs typeface="Arial"/>
              </a:rPr>
              <a:t>following:</a:t>
            </a:r>
            <a:endParaRPr sz="1050" dirty="0">
              <a:latin typeface="Arial"/>
              <a:cs typeface="Arial"/>
            </a:endParaRPr>
          </a:p>
          <a:p>
            <a:pPr marL="580390">
              <a:lnSpc>
                <a:spcPct val="100000"/>
              </a:lnSpc>
              <a:spcBef>
                <a:spcPts val="660"/>
              </a:spcBef>
            </a:pPr>
            <a:r>
              <a:rPr sz="950" spc="20" dirty="0">
                <a:latin typeface="Courier" charset="0"/>
                <a:cs typeface="Courier" charset="0"/>
              </a:rPr>
              <a:t>paragraph</a:t>
            </a:r>
            <a:r>
              <a:rPr sz="950" spc="-340" dirty="0">
                <a:latin typeface="Courier" charset="0"/>
                <a:cs typeface="Courier" charset="0"/>
              </a:rPr>
              <a:t> </a:t>
            </a:r>
            <a:r>
              <a:rPr sz="950" spc="15" dirty="0">
                <a:latin typeface="Arial"/>
                <a:cs typeface="Arial"/>
              </a:rPr>
              <a:t>elements.</a:t>
            </a:r>
            <a:endParaRPr sz="950" dirty="0">
              <a:latin typeface="Arial"/>
              <a:cs typeface="Arial"/>
            </a:endParaRPr>
          </a:p>
          <a:p>
            <a:pPr marL="580390">
              <a:lnSpc>
                <a:spcPct val="100000"/>
              </a:lnSpc>
              <a:spcBef>
                <a:spcPts val="305"/>
              </a:spcBef>
            </a:pPr>
            <a:r>
              <a:rPr sz="950" spc="20" dirty="0">
                <a:latin typeface="Courier" charset="0"/>
                <a:cs typeface="Courier" charset="0"/>
              </a:rPr>
              <a:t>image</a:t>
            </a:r>
            <a:r>
              <a:rPr sz="950" spc="-295" dirty="0">
                <a:latin typeface="Courier" charset="0"/>
                <a:cs typeface="Courier" charset="0"/>
              </a:rPr>
              <a:t> </a:t>
            </a:r>
            <a:r>
              <a:rPr sz="950" spc="15" dirty="0">
                <a:latin typeface="Arial"/>
                <a:cs typeface="Arial"/>
              </a:rPr>
              <a:t>elements followed </a:t>
            </a:r>
            <a:r>
              <a:rPr sz="950" spc="20" dirty="0">
                <a:latin typeface="Arial"/>
                <a:cs typeface="Arial"/>
              </a:rPr>
              <a:t>by</a:t>
            </a:r>
            <a:r>
              <a:rPr sz="950" spc="15" dirty="0">
                <a:latin typeface="Arial"/>
                <a:cs typeface="Arial"/>
              </a:rPr>
              <a:t> optional </a:t>
            </a:r>
            <a:r>
              <a:rPr sz="950" spc="20" dirty="0">
                <a:latin typeface="Courier" charset="0"/>
                <a:cs typeface="Courier" charset="0"/>
              </a:rPr>
              <a:t>title</a:t>
            </a:r>
            <a:r>
              <a:rPr sz="950" spc="-295" dirty="0">
                <a:latin typeface="Courier" charset="0"/>
                <a:cs typeface="Courier" charset="0"/>
              </a:rPr>
              <a:t> </a:t>
            </a:r>
            <a:r>
              <a:rPr sz="950" spc="15" dirty="0">
                <a:latin typeface="Arial"/>
                <a:cs typeface="Arial"/>
              </a:rPr>
              <a:t>elements.</a:t>
            </a:r>
            <a:endParaRPr sz="950" dirty="0">
              <a:latin typeface="Arial"/>
              <a:cs typeface="Arial"/>
            </a:endParaRPr>
          </a:p>
          <a:p>
            <a:pPr marL="12700" marR="5080">
              <a:lnSpc>
                <a:spcPct val="119700"/>
              </a:lnSpc>
              <a:spcBef>
                <a:spcPts val="530"/>
              </a:spcBef>
            </a:pPr>
            <a:r>
              <a:rPr sz="1400" dirty="0">
                <a:latin typeface="Arial"/>
                <a:cs typeface="Arial"/>
              </a:rPr>
              <a:t>Thus, the following is not valid because there is no starting </a:t>
            </a:r>
            <a:r>
              <a:rPr sz="1400" dirty="0">
                <a:latin typeface="Courier" charset="0"/>
                <a:cs typeface="Courier" charset="0"/>
              </a:rPr>
              <a:t>title</a:t>
            </a:r>
            <a:r>
              <a:rPr sz="1400" dirty="0">
                <a:latin typeface="Arial"/>
                <a:cs typeface="Arial"/>
              </a:rPr>
              <a:t>,  and the </a:t>
            </a:r>
            <a:r>
              <a:rPr sz="1400" dirty="0">
                <a:latin typeface="Courier" charset="0"/>
                <a:cs typeface="Courier" charset="0"/>
              </a:rPr>
              <a:t>title</a:t>
            </a:r>
            <a:r>
              <a:rPr sz="1400" spc="-400" dirty="0">
                <a:latin typeface="Courier" charset="0"/>
                <a:cs typeface="Courier" charset="0"/>
              </a:rPr>
              <a:t> </a:t>
            </a:r>
            <a:r>
              <a:rPr sz="1400" dirty="0">
                <a:latin typeface="Arial"/>
                <a:cs typeface="Arial"/>
              </a:rPr>
              <a:t>at the end doesn't follow an </a:t>
            </a:r>
            <a:r>
              <a:rPr sz="1400" dirty="0">
                <a:latin typeface="Courier" charset="0"/>
                <a:cs typeface="Courier" charset="0"/>
              </a:rPr>
              <a:t>image</a:t>
            </a:r>
            <a:r>
              <a:rPr sz="1400" dirty="0">
                <a:latin typeface="Arial"/>
                <a:cs typeface="Arial"/>
              </a:rPr>
              <a:t>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06963" y="3172138"/>
            <a:ext cx="5300980" cy="689291"/>
          </a:xfrm>
          <a:prstGeom prst="rect">
            <a:avLst/>
          </a:prstGeom>
          <a:ln w="7983">
            <a:solidFill>
              <a:srgbClr val="CCCCCC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53340">
              <a:lnSpc>
                <a:spcPts val="1015"/>
              </a:lnSpc>
              <a:spcBef>
                <a:spcPts val="375"/>
              </a:spcBef>
            </a:pPr>
            <a:r>
              <a:rPr sz="850" spc="-5" dirty="0">
                <a:latin typeface="Courier" charset="0"/>
                <a:cs typeface="Courier" charset="0"/>
              </a:rPr>
              <a:t>&lt;section&gt;</a:t>
            </a:r>
            <a:endParaRPr sz="850" dirty="0">
              <a:latin typeface="Courier" charset="0"/>
              <a:cs typeface="Courier" charset="0"/>
            </a:endParaRPr>
          </a:p>
          <a:p>
            <a:pPr marL="247650">
              <a:lnSpc>
                <a:spcPts val="1005"/>
              </a:lnSpc>
            </a:pPr>
            <a:r>
              <a:rPr sz="850" spc="-5" dirty="0">
                <a:latin typeface="Courier" charset="0"/>
                <a:cs typeface="Courier" charset="0"/>
              </a:rPr>
              <a:t>&lt;paragraph/&gt;</a:t>
            </a:r>
            <a:endParaRPr sz="850" dirty="0">
              <a:latin typeface="Courier" charset="0"/>
              <a:cs typeface="Courier" charset="0"/>
            </a:endParaRPr>
          </a:p>
          <a:p>
            <a:pPr marL="441325">
              <a:lnSpc>
                <a:spcPts val="1005"/>
              </a:lnSpc>
            </a:pPr>
            <a:r>
              <a:rPr sz="850" spc="-5" dirty="0">
                <a:latin typeface="Courier" charset="0"/>
                <a:cs typeface="Courier" charset="0"/>
              </a:rPr>
              <a:t>&lt;paragraph/&gt;</a:t>
            </a:r>
            <a:endParaRPr sz="850" dirty="0">
              <a:latin typeface="Courier" charset="0"/>
              <a:cs typeface="Courier" charset="0"/>
            </a:endParaRPr>
          </a:p>
          <a:p>
            <a:pPr marL="247650">
              <a:lnSpc>
                <a:spcPts val="1005"/>
              </a:lnSpc>
            </a:pPr>
            <a:r>
              <a:rPr sz="850" spc="-5" dirty="0">
                <a:latin typeface="Courier" charset="0"/>
                <a:cs typeface="Courier" charset="0"/>
              </a:rPr>
              <a:t>&lt;title/&gt;</a:t>
            </a:r>
            <a:endParaRPr sz="850" dirty="0">
              <a:latin typeface="Courier" charset="0"/>
              <a:cs typeface="Courier" charset="0"/>
            </a:endParaRPr>
          </a:p>
          <a:p>
            <a:pPr marL="53340">
              <a:lnSpc>
                <a:spcPts val="1015"/>
              </a:lnSpc>
            </a:pPr>
            <a:r>
              <a:rPr sz="850" spc="-5" dirty="0">
                <a:latin typeface="Courier" charset="0"/>
                <a:cs typeface="Courier" charset="0"/>
              </a:rPr>
              <a:t>&lt;/section&gt;</a:t>
            </a:r>
            <a:endParaRPr sz="8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0" dirty="0"/>
              <a:t>Document </a:t>
            </a:r>
            <a:r>
              <a:rPr spc="114" dirty="0"/>
              <a:t>Type </a:t>
            </a:r>
            <a:r>
              <a:rPr spc="120" dirty="0"/>
              <a:t>Definitions </a:t>
            </a:r>
            <a:r>
              <a:rPr spc="-114" dirty="0"/>
              <a:t>-</a:t>
            </a:r>
            <a:r>
              <a:rPr spc="-225" dirty="0"/>
              <a:t> </a:t>
            </a:r>
            <a:r>
              <a:rPr spc="100" dirty="0"/>
              <a:t>Attributes</a:t>
            </a:r>
          </a:p>
        </p:txBody>
      </p:sp>
      <p:sp>
        <p:nvSpPr>
          <p:cNvPr id="3" name="object 3"/>
          <p:cNvSpPr/>
          <p:nvPr/>
        </p:nvSpPr>
        <p:spPr>
          <a:xfrm>
            <a:off x="739526" y="892794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83247" y="766884"/>
            <a:ext cx="5273675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>
                <a:latin typeface="Arial"/>
                <a:cs typeface="Arial"/>
              </a:rPr>
              <a:t>A DTD </a:t>
            </a:r>
            <a:r>
              <a:rPr sz="1400" dirty="0">
                <a:latin typeface="Arial"/>
                <a:cs typeface="Arial"/>
              </a:rPr>
              <a:t>gives you control over the allowed attributes of an</a:t>
            </a:r>
            <a:r>
              <a:rPr sz="1400" spc="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element: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6963" y="1064433"/>
            <a:ext cx="5300980" cy="178895"/>
          </a:xfrm>
          <a:prstGeom prst="rect">
            <a:avLst/>
          </a:prstGeom>
          <a:ln w="7983">
            <a:solidFill>
              <a:srgbClr val="CCCCCC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375"/>
              </a:spcBef>
            </a:pPr>
            <a:r>
              <a:rPr sz="850" spc="-5" dirty="0">
                <a:latin typeface="Courier" charset="0"/>
                <a:cs typeface="Courier" charset="0"/>
              </a:rPr>
              <a:t>&lt;!ATTLIST Element Attribute Type</a:t>
            </a:r>
            <a:r>
              <a:rPr sz="850" spc="-35" dirty="0">
                <a:latin typeface="Courier" charset="0"/>
                <a:cs typeface="Courier" charset="0"/>
              </a:rPr>
              <a:t> </a:t>
            </a:r>
            <a:r>
              <a:rPr sz="850" spc="-5" dirty="0">
                <a:latin typeface="Courier" charset="0"/>
                <a:cs typeface="Courier" charset="0"/>
              </a:rPr>
              <a:t>Default&gt;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9526" y="1499518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9526" y="1802881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83247" y="1283571"/>
            <a:ext cx="5196840" cy="625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2200"/>
              </a:lnSpc>
            </a:pPr>
            <a:r>
              <a:rPr sz="1400" dirty="0">
                <a:latin typeface="Arial"/>
                <a:cs typeface="Arial"/>
              </a:rPr>
              <a:t>Type can be any sequence of character data specified as </a:t>
            </a:r>
            <a:r>
              <a:rPr sz="1400" dirty="0">
                <a:latin typeface="Courier" charset="0"/>
                <a:cs typeface="Courier" charset="0"/>
              </a:rPr>
              <a:t>CDATA</a:t>
            </a:r>
            <a:r>
              <a:rPr sz="1400" dirty="0">
                <a:latin typeface="Arial"/>
                <a:cs typeface="Arial"/>
              </a:rPr>
              <a:t>.  There is no practical difference between </a:t>
            </a:r>
            <a:r>
              <a:rPr sz="1400" dirty="0">
                <a:latin typeface="Courier" charset="0"/>
                <a:cs typeface="Courier" charset="0"/>
              </a:rPr>
              <a:t>CDATA</a:t>
            </a:r>
            <a:r>
              <a:rPr sz="1400" spc="-355" dirty="0">
                <a:latin typeface="Courier" charset="0"/>
                <a:cs typeface="Courier" charset="0"/>
              </a:rPr>
              <a:t> </a:t>
            </a:r>
            <a:r>
              <a:rPr sz="1400" dirty="0">
                <a:latin typeface="Arial"/>
                <a:cs typeface="Arial"/>
              </a:rPr>
              <a:t>and </a:t>
            </a:r>
            <a:r>
              <a:rPr sz="1400" dirty="0">
                <a:latin typeface="Courier" charset="0"/>
                <a:cs typeface="Courier" charset="0"/>
              </a:rPr>
              <a:t>#PCDATA</a:t>
            </a:r>
            <a:r>
              <a:rPr sz="1400" dirty="0">
                <a:latin typeface="Arial"/>
                <a:cs typeface="Arial"/>
              </a:rPr>
              <a:t>.</a:t>
            </a:r>
          </a:p>
        </p:txBody>
      </p:sp>
    </p:spTree>
  </p:cSld>
  <p:clrMapOvr>
    <a:masterClrMapping/>
  </p:clrMapOvr>
  <p:transition spd="slow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0" dirty="0"/>
              <a:t>Document </a:t>
            </a:r>
            <a:r>
              <a:rPr spc="114" dirty="0"/>
              <a:t>Type </a:t>
            </a:r>
            <a:r>
              <a:rPr spc="120" dirty="0"/>
              <a:t>Definitions </a:t>
            </a:r>
            <a:r>
              <a:rPr spc="-114" dirty="0"/>
              <a:t>-</a:t>
            </a:r>
            <a:r>
              <a:rPr spc="-225" dirty="0"/>
              <a:t> </a:t>
            </a:r>
            <a:r>
              <a:rPr spc="100" dirty="0"/>
              <a:t>Attributes</a:t>
            </a:r>
          </a:p>
        </p:txBody>
      </p:sp>
      <p:sp>
        <p:nvSpPr>
          <p:cNvPr id="3" name="object 3"/>
          <p:cNvSpPr/>
          <p:nvPr/>
        </p:nvSpPr>
        <p:spPr>
          <a:xfrm>
            <a:off x="739526" y="900642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9526" y="1196021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9526" y="1491401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83247" y="692802"/>
            <a:ext cx="3803015" cy="904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21995">
              <a:lnSpc>
                <a:spcPct val="138400"/>
              </a:lnSpc>
            </a:pPr>
            <a:r>
              <a:rPr sz="1400" dirty="0">
                <a:latin typeface="Arial"/>
                <a:cs typeface="Arial"/>
              </a:rPr>
              <a:t>Use </a:t>
            </a:r>
            <a:r>
              <a:rPr sz="1400" dirty="0">
                <a:latin typeface="Courier" charset="0"/>
                <a:cs typeface="Courier" charset="0"/>
              </a:rPr>
              <a:t>CDATA </a:t>
            </a:r>
            <a:r>
              <a:rPr sz="1400" dirty="0">
                <a:latin typeface="Arial"/>
                <a:cs typeface="Arial"/>
              </a:rPr>
              <a:t>in attribute declarations.  Use </a:t>
            </a:r>
            <a:r>
              <a:rPr sz="1400" dirty="0">
                <a:latin typeface="Courier" charset="0"/>
                <a:cs typeface="Courier" charset="0"/>
              </a:rPr>
              <a:t>#PCDATA</a:t>
            </a:r>
            <a:r>
              <a:rPr sz="1400" spc="-430" dirty="0">
                <a:latin typeface="Courier" charset="0"/>
                <a:cs typeface="Courier" charset="0"/>
              </a:rPr>
              <a:t> </a:t>
            </a:r>
            <a:r>
              <a:rPr sz="1400" dirty="0">
                <a:latin typeface="Arial"/>
                <a:cs typeface="Arial"/>
              </a:rPr>
              <a:t>in element declarations.</a:t>
            </a: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400" dirty="0">
                <a:latin typeface="Arial"/>
                <a:cs typeface="Arial"/>
              </a:rPr>
              <a:t>You can also specify a finite number of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choices: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06963" y="1663040"/>
            <a:ext cx="5300980" cy="178895"/>
          </a:xfrm>
          <a:prstGeom prst="rect">
            <a:avLst/>
          </a:prstGeom>
          <a:ln w="7983">
            <a:solidFill>
              <a:srgbClr val="CCCCCC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375"/>
              </a:spcBef>
            </a:pPr>
            <a:r>
              <a:rPr sz="850" spc="-5" dirty="0">
                <a:latin typeface="Courier" charset="0"/>
                <a:cs typeface="Courier" charset="0"/>
              </a:rPr>
              <a:t>&lt;!ATTLIST price currency (USD | EUR | JPY ) #REQUIRED</a:t>
            </a:r>
            <a:r>
              <a:rPr sz="850" spc="-20" dirty="0">
                <a:latin typeface="Courier" charset="0"/>
                <a:cs typeface="Courier" charset="0"/>
              </a:rPr>
              <a:t> </a:t>
            </a:r>
            <a:r>
              <a:rPr sz="850" spc="-5" dirty="0">
                <a:latin typeface="Courier" charset="0"/>
                <a:cs typeface="Courier" charset="0"/>
              </a:rPr>
              <a:t>&gt;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39526" y="2098125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83247" y="1938078"/>
            <a:ext cx="5473065" cy="513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5999"/>
              </a:lnSpc>
            </a:pPr>
            <a:r>
              <a:rPr sz="1400" dirty="0">
                <a:latin typeface="Arial"/>
                <a:cs typeface="Arial"/>
              </a:rPr>
              <a:t>You can use letters, numbers, and the hyphen (-) and underscore (_)  for the attribute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values.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85" dirty="0"/>
              <a:t>Common </a:t>
            </a:r>
            <a:r>
              <a:rPr spc="80" dirty="0"/>
              <a:t>Attribute</a:t>
            </a:r>
            <a:r>
              <a:rPr spc="-155" dirty="0"/>
              <a:t> </a:t>
            </a:r>
            <a:r>
              <a:rPr spc="145" dirty="0"/>
              <a:t>Types</a:t>
            </a:r>
          </a:p>
        </p:txBody>
      </p:sp>
      <p:sp>
        <p:nvSpPr>
          <p:cNvPr id="3" name="object 3"/>
          <p:cNvSpPr/>
          <p:nvPr/>
        </p:nvSpPr>
        <p:spPr>
          <a:xfrm>
            <a:off x="779475" y="803414"/>
            <a:ext cx="3616617" cy="15967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5" dirty="0"/>
              <a:t>Similarities </a:t>
            </a:r>
            <a:r>
              <a:rPr spc="75" dirty="0"/>
              <a:t>Between </a:t>
            </a:r>
            <a:r>
              <a:rPr spc="175" dirty="0"/>
              <a:t>XML </a:t>
            </a:r>
            <a:r>
              <a:rPr spc="140" dirty="0"/>
              <a:t>and</a:t>
            </a:r>
            <a:r>
              <a:rPr spc="-225" dirty="0"/>
              <a:t> </a:t>
            </a:r>
            <a:r>
              <a:rPr spc="185" dirty="0"/>
              <a:t>HTML</a:t>
            </a:r>
          </a:p>
        </p:txBody>
      </p:sp>
      <p:sp>
        <p:nvSpPr>
          <p:cNvPr id="3" name="object 3"/>
          <p:cNvSpPr/>
          <p:nvPr/>
        </p:nvSpPr>
        <p:spPr>
          <a:xfrm>
            <a:off x="739526" y="909080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9526" y="1196475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9526" y="1491855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9526" y="2026730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83247" y="783170"/>
            <a:ext cx="4766945" cy="1349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Both use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tags.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400" dirty="0">
                <a:latin typeface="Arial"/>
                <a:cs typeface="Arial"/>
              </a:rPr>
              <a:t>Tags are enclosed in angle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brackets.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15999"/>
              </a:lnSpc>
              <a:spcBef>
                <a:spcPts val="375"/>
              </a:spcBef>
            </a:pPr>
            <a:r>
              <a:rPr sz="1400" spc="5" dirty="0">
                <a:latin typeface="Arial"/>
                <a:cs typeface="Arial"/>
              </a:rPr>
              <a:t>A </a:t>
            </a:r>
            <a:r>
              <a:rPr sz="1400" dirty="0">
                <a:latin typeface="Arial"/>
                <a:cs typeface="Arial"/>
              </a:rPr>
              <a:t>start-tag is paired with an end-tag that starts with a slash /  character.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400" spc="5" dirty="0">
                <a:latin typeface="Arial"/>
                <a:cs typeface="Arial"/>
              </a:rPr>
              <a:t>HTML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example: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6963" y="2202361"/>
            <a:ext cx="5300980" cy="182742"/>
          </a:xfrm>
          <a:prstGeom prst="rect">
            <a:avLst/>
          </a:prstGeom>
          <a:ln w="7983">
            <a:solidFill>
              <a:srgbClr val="CCCCCC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405"/>
              </a:spcBef>
            </a:pPr>
            <a:r>
              <a:rPr sz="850" spc="-5" dirty="0">
                <a:latin typeface="Courier" charset="0"/>
                <a:cs typeface="Courier" charset="0"/>
              </a:rPr>
              <a:t>&lt;li&gt;A list</a:t>
            </a:r>
            <a:r>
              <a:rPr sz="850" spc="-75" dirty="0">
                <a:latin typeface="Courier" charset="0"/>
                <a:cs typeface="Courier" charset="0"/>
              </a:rPr>
              <a:t> </a:t>
            </a:r>
            <a:r>
              <a:rPr sz="850" spc="-5" dirty="0">
                <a:latin typeface="Courier" charset="0"/>
                <a:cs typeface="Courier" charset="0"/>
              </a:rPr>
              <a:t>item&lt;/li&gt;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39526" y="2633455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83247" y="2507546"/>
            <a:ext cx="1168400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>
                <a:latin typeface="Arial"/>
                <a:cs typeface="Arial"/>
              </a:rPr>
              <a:t>XML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example: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6963" y="2809086"/>
            <a:ext cx="5300980" cy="182742"/>
          </a:xfrm>
          <a:prstGeom prst="rect">
            <a:avLst/>
          </a:prstGeom>
          <a:ln w="7983">
            <a:solidFill>
              <a:srgbClr val="CCCCCC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405"/>
              </a:spcBef>
            </a:pPr>
            <a:r>
              <a:rPr sz="850" spc="-5" dirty="0">
                <a:latin typeface="Courier" charset="0"/>
                <a:cs typeface="Courier" charset="0"/>
              </a:rPr>
              <a:t>&lt;price&gt;29.95&lt;/price&gt;</a:t>
            </a:r>
            <a:endParaRPr sz="8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0" dirty="0"/>
              <a:t>Attribute</a:t>
            </a:r>
            <a:r>
              <a:rPr spc="-20" dirty="0"/>
              <a:t> </a:t>
            </a:r>
            <a:r>
              <a:rPr spc="130" dirty="0"/>
              <a:t>Defaults</a:t>
            </a:r>
          </a:p>
        </p:txBody>
      </p:sp>
      <p:sp>
        <p:nvSpPr>
          <p:cNvPr id="3" name="object 3"/>
          <p:cNvSpPr/>
          <p:nvPr/>
        </p:nvSpPr>
        <p:spPr>
          <a:xfrm>
            <a:off x="779475" y="803452"/>
            <a:ext cx="6307124" cy="22593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0" dirty="0"/>
              <a:t>Attributes</a:t>
            </a:r>
            <a:r>
              <a:rPr spc="-20" dirty="0"/>
              <a:t> </a:t>
            </a:r>
            <a:r>
              <a:rPr spc="130" dirty="0"/>
              <a:t>Rules</a:t>
            </a:r>
          </a:p>
        </p:txBody>
      </p:sp>
      <p:sp>
        <p:nvSpPr>
          <p:cNvPr id="3" name="object 3"/>
          <p:cNvSpPr/>
          <p:nvPr/>
        </p:nvSpPr>
        <p:spPr>
          <a:xfrm>
            <a:off x="739526" y="898968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83247" y="773059"/>
            <a:ext cx="379031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Courier" charset="0"/>
                <a:cs typeface="Courier" charset="0"/>
              </a:rPr>
              <a:t>#IMPLIED</a:t>
            </a:r>
            <a:r>
              <a:rPr sz="1400" spc="-400" dirty="0">
                <a:latin typeface="Courier" charset="0"/>
                <a:cs typeface="Courier" charset="0"/>
              </a:rPr>
              <a:t> </a:t>
            </a:r>
            <a:r>
              <a:rPr sz="1400" dirty="0">
                <a:latin typeface="Arial"/>
                <a:cs typeface="Arial"/>
              </a:rPr>
              <a:t>keyword means attribute is optional: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06963" y="1070608"/>
            <a:ext cx="5300980" cy="178895"/>
          </a:xfrm>
          <a:prstGeom prst="rect">
            <a:avLst/>
          </a:prstGeom>
          <a:ln w="7983">
            <a:solidFill>
              <a:srgbClr val="CCCCCC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375"/>
              </a:spcBef>
            </a:pPr>
            <a:r>
              <a:rPr sz="850" spc="-5" dirty="0">
                <a:latin typeface="Courier" charset="0"/>
                <a:cs typeface="Courier" charset="0"/>
              </a:rPr>
              <a:t>&lt;!ATTLIST price currency CDATA</a:t>
            </a:r>
            <a:r>
              <a:rPr sz="850" spc="-40" dirty="0">
                <a:latin typeface="Courier" charset="0"/>
                <a:cs typeface="Courier" charset="0"/>
              </a:rPr>
              <a:t> </a:t>
            </a:r>
            <a:r>
              <a:rPr sz="850" spc="-5" dirty="0">
                <a:latin typeface="Courier" charset="0"/>
                <a:cs typeface="Courier" charset="0"/>
              </a:rPr>
              <a:t>#IMPLIED&gt;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9526" y="1497710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9526" y="2040569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83247" y="1337663"/>
            <a:ext cx="5323840" cy="808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03835">
              <a:lnSpc>
                <a:spcPct val="115999"/>
              </a:lnSpc>
            </a:pPr>
            <a:r>
              <a:rPr sz="1400" dirty="0">
                <a:latin typeface="Arial"/>
                <a:cs typeface="Arial"/>
              </a:rPr>
              <a:t>If you omit the attribute, the application processing the </a:t>
            </a:r>
            <a:r>
              <a:rPr sz="1400" spc="5" dirty="0">
                <a:latin typeface="Arial"/>
                <a:cs typeface="Arial"/>
              </a:rPr>
              <a:t>XML </a:t>
            </a:r>
            <a:r>
              <a:rPr sz="1400" dirty="0">
                <a:latin typeface="Arial"/>
                <a:cs typeface="Arial"/>
              </a:rPr>
              <a:t>data  implicitly assumes </a:t>
            </a:r>
            <a:r>
              <a:rPr sz="1400" spc="5" dirty="0">
                <a:latin typeface="Arial"/>
                <a:cs typeface="Arial"/>
              </a:rPr>
              <a:t>some </a:t>
            </a:r>
            <a:r>
              <a:rPr sz="1400" dirty="0">
                <a:latin typeface="Arial"/>
                <a:cs typeface="Arial"/>
              </a:rPr>
              <a:t>default value.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400" dirty="0">
                <a:latin typeface="Arial"/>
                <a:cs typeface="Arial"/>
              </a:rPr>
              <a:t>You can specify a default to be used if the attribute is not</a:t>
            </a:r>
            <a:r>
              <a:rPr sz="1400" spc="10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specified: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6963" y="2220191"/>
            <a:ext cx="5300980" cy="178895"/>
          </a:xfrm>
          <a:prstGeom prst="rect">
            <a:avLst/>
          </a:prstGeom>
          <a:ln w="7983">
            <a:solidFill>
              <a:srgbClr val="CCCCCC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375"/>
              </a:spcBef>
            </a:pPr>
            <a:r>
              <a:rPr sz="850" spc="-5" dirty="0">
                <a:latin typeface="Courier" charset="0"/>
                <a:cs typeface="Courier" charset="0"/>
              </a:rPr>
              <a:t>&lt;!ATTLIST price currency CDATA</a:t>
            </a:r>
            <a:r>
              <a:rPr sz="850" spc="-45" dirty="0">
                <a:latin typeface="Courier" charset="0"/>
                <a:cs typeface="Courier" charset="0"/>
              </a:rPr>
              <a:t> </a:t>
            </a:r>
            <a:r>
              <a:rPr sz="850" spc="-5" dirty="0">
                <a:latin typeface="Courier" charset="0"/>
                <a:cs typeface="Courier" charset="0"/>
              </a:rPr>
              <a:t>"USD"&gt;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39526" y="2647294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83247" y="2521384"/>
            <a:ext cx="5293995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To state that an attribute can only be identical to a particular</a:t>
            </a:r>
            <a:r>
              <a:rPr sz="1400" spc="1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value: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6963" y="2826916"/>
            <a:ext cx="5300980" cy="178895"/>
          </a:xfrm>
          <a:prstGeom prst="rect">
            <a:avLst/>
          </a:prstGeom>
          <a:ln w="7983">
            <a:solidFill>
              <a:srgbClr val="CCCCCC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375"/>
              </a:spcBef>
            </a:pPr>
            <a:r>
              <a:rPr sz="850" spc="-5" dirty="0">
                <a:latin typeface="Courier" charset="0"/>
                <a:cs typeface="Courier" charset="0"/>
              </a:rPr>
              <a:t>&lt;!ATTLIST price currency CDATA #FIXED</a:t>
            </a:r>
            <a:r>
              <a:rPr sz="850" spc="-35" dirty="0">
                <a:latin typeface="Courier" charset="0"/>
                <a:cs typeface="Courier" charset="0"/>
              </a:rPr>
              <a:t> </a:t>
            </a:r>
            <a:r>
              <a:rPr sz="850" spc="-5" dirty="0">
                <a:latin typeface="Courier" charset="0"/>
                <a:cs typeface="Courier" charset="0"/>
              </a:rPr>
              <a:t>"USD"&gt;</a:t>
            </a:r>
            <a:endParaRPr sz="8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4" dirty="0"/>
              <a:t>Specifying</a:t>
            </a:r>
            <a:r>
              <a:rPr spc="35" dirty="0"/>
              <a:t> </a:t>
            </a:r>
            <a:r>
              <a:rPr spc="114" dirty="0"/>
              <a:t>a</a:t>
            </a:r>
            <a:r>
              <a:rPr spc="35" dirty="0"/>
              <a:t> </a:t>
            </a:r>
            <a:r>
              <a:rPr spc="250" dirty="0"/>
              <a:t>DTD</a:t>
            </a:r>
            <a:r>
              <a:rPr spc="35" dirty="0"/>
              <a:t> </a:t>
            </a:r>
            <a:r>
              <a:rPr spc="95" dirty="0"/>
              <a:t>in</a:t>
            </a:r>
            <a:r>
              <a:rPr spc="35" dirty="0"/>
              <a:t> </a:t>
            </a:r>
            <a:r>
              <a:rPr spc="125" dirty="0"/>
              <a:t>an</a:t>
            </a:r>
            <a:r>
              <a:rPr spc="35" dirty="0"/>
              <a:t> </a:t>
            </a:r>
            <a:r>
              <a:rPr spc="175" dirty="0"/>
              <a:t>XML</a:t>
            </a:r>
            <a:r>
              <a:rPr spc="35" dirty="0"/>
              <a:t> </a:t>
            </a:r>
            <a:r>
              <a:rPr spc="130" dirty="0"/>
              <a:t>Document</a:t>
            </a:r>
          </a:p>
        </p:txBody>
      </p:sp>
      <p:sp>
        <p:nvSpPr>
          <p:cNvPr id="3" name="object 3"/>
          <p:cNvSpPr/>
          <p:nvPr/>
        </p:nvSpPr>
        <p:spPr>
          <a:xfrm>
            <a:off x="739526" y="890851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9526" y="1705139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9526" y="2000518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83247" y="764941"/>
            <a:ext cx="5055235" cy="1341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>
                <a:latin typeface="Arial"/>
                <a:cs typeface="Arial"/>
              </a:rPr>
              <a:t>An XML </a:t>
            </a:r>
            <a:r>
              <a:rPr sz="1400" dirty="0">
                <a:latin typeface="Arial"/>
                <a:cs typeface="Arial"/>
              </a:rPr>
              <a:t>document can reference a </a:t>
            </a:r>
            <a:r>
              <a:rPr sz="1400" spc="5" dirty="0">
                <a:latin typeface="Arial"/>
                <a:cs typeface="Arial"/>
              </a:rPr>
              <a:t>DTD </a:t>
            </a:r>
            <a:r>
              <a:rPr sz="1400" dirty="0">
                <a:latin typeface="Arial"/>
                <a:cs typeface="Arial"/>
              </a:rPr>
              <a:t>in one of two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ways:</a:t>
            </a:r>
          </a:p>
          <a:p>
            <a:pPr marL="334010">
              <a:lnSpc>
                <a:spcPct val="100000"/>
              </a:lnSpc>
              <a:spcBef>
                <a:spcPts val="869"/>
              </a:spcBef>
            </a:pPr>
            <a:r>
              <a:rPr sz="1050" spc="15" dirty="0">
                <a:latin typeface="Arial"/>
                <a:cs typeface="Arial"/>
              </a:rPr>
              <a:t>The </a:t>
            </a:r>
            <a:r>
              <a:rPr sz="1050" spc="10" dirty="0">
                <a:latin typeface="Arial"/>
                <a:cs typeface="Arial"/>
              </a:rPr>
              <a:t>document </a:t>
            </a:r>
            <a:r>
              <a:rPr sz="1050" spc="15" dirty="0">
                <a:latin typeface="Arial"/>
                <a:cs typeface="Arial"/>
              </a:rPr>
              <a:t>may </a:t>
            </a:r>
            <a:r>
              <a:rPr sz="1050" spc="10" dirty="0">
                <a:latin typeface="Arial"/>
                <a:cs typeface="Arial"/>
              </a:rPr>
              <a:t>contain the</a:t>
            </a:r>
            <a:r>
              <a:rPr sz="1050" spc="-55" dirty="0">
                <a:latin typeface="Arial"/>
                <a:cs typeface="Arial"/>
              </a:rPr>
              <a:t> </a:t>
            </a:r>
            <a:r>
              <a:rPr sz="1050" spc="15" dirty="0">
                <a:latin typeface="Arial"/>
                <a:cs typeface="Arial"/>
              </a:rPr>
              <a:t>DTD.</a:t>
            </a:r>
            <a:endParaRPr sz="1050" dirty="0">
              <a:latin typeface="Arial"/>
              <a:cs typeface="Arial"/>
            </a:endParaRPr>
          </a:p>
          <a:p>
            <a:pPr marL="334010">
              <a:lnSpc>
                <a:spcPct val="100000"/>
              </a:lnSpc>
              <a:spcBef>
                <a:spcPts val="434"/>
              </a:spcBef>
            </a:pPr>
            <a:r>
              <a:rPr sz="1050" spc="15" dirty="0">
                <a:latin typeface="Arial"/>
                <a:cs typeface="Arial"/>
              </a:rPr>
              <a:t>The </a:t>
            </a:r>
            <a:r>
              <a:rPr sz="1050" spc="10" dirty="0">
                <a:latin typeface="Arial"/>
                <a:cs typeface="Arial"/>
              </a:rPr>
              <a:t>document </a:t>
            </a:r>
            <a:r>
              <a:rPr sz="1050" spc="15" dirty="0">
                <a:latin typeface="Arial"/>
                <a:cs typeface="Arial"/>
              </a:rPr>
              <a:t>may </a:t>
            </a:r>
            <a:r>
              <a:rPr sz="1050" spc="10" dirty="0">
                <a:latin typeface="Arial"/>
                <a:cs typeface="Arial"/>
              </a:rPr>
              <a:t>refer to a </a:t>
            </a:r>
            <a:r>
              <a:rPr sz="1050" spc="15" dirty="0">
                <a:latin typeface="Arial"/>
                <a:cs typeface="Arial"/>
              </a:rPr>
              <a:t>DTD </a:t>
            </a:r>
            <a:r>
              <a:rPr sz="1050" spc="10" dirty="0">
                <a:latin typeface="Arial"/>
                <a:cs typeface="Arial"/>
              </a:rPr>
              <a:t>stored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10" dirty="0">
                <a:latin typeface="Arial"/>
                <a:cs typeface="Arial"/>
              </a:rPr>
              <a:t>elsewhere.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400" spc="5" dirty="0">
                <a:latin typeface="Arial"/>
                <a:cs typeface="Arial"/>
              </a:rPr>
              <a:t>A DTD </a:t>
            </a:r>
            <a:r>
              <a:rPr sz="1400" dirty="0">
                <a:latin typeface="Arial"/>
                <a:cs typeface="Arial"/>
              </a:rPr>
              <a:t>is introduced with the </a:t>
            </a:r>
            <a:r>
              <a:rPr sz="1400" dirty="0">
                <a:latin typeface="Courier" charset="0"/>
                <a:cs typeface="Courier" charset="0"/>
              </a:rPr>
              <a:t>DOCTYPE</a:t>
            </a:r>
            <a:r>
              <a:rPr sz="1400" spc="-420" dirty="0">
                <a:latin typeface="Courier" charset="0"/>
                <a:cs typeface="Courier" charset="0"/>
              </a:rPr>
              <a:t> </a:t>
            </a:r>
            <a:r>
              <a:rPr sz="1400" dirty="0">
                <a:latin typeface="Arial"/>
                <a:cs typeface="Arial"/>
              </a:rPr>
              <a:t>declaration.</a:t>
            </a: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400" dirty="0">
                <a:latin typeface="Arial"/>
                <a:cs typeface="Arial"/>
              </a:rPr>
              <a:t>If the document contains its DTD, the declaration looks like</a:t>
            </a:r>
            <a:r>
              <a:rPr sz="1400" spc="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this: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06963" y="2172157"/>
            <a:ext cx="5300980" cy="178895"/>
          </a:xfrm>
          <a:prstGeom prst="rect">
            <a:avLst/>
          </a:prstGeom>
          <a:ln w="7983">
            <a:solidFill>
              <a:srgbClr val="CCCCCC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375"/>
              </a:spcBef>
            </a:pPr>
            <a:r>
              <a:rPr sz="850" spc="-5" dirty="0">
                <a:latin typeface="Courier" charset="0"/>
                <a:cs typeface="Courier" charset="0"/>
              </a:rPr>
              <a:t>&lt;!DOCTYPE rootElement [ rules</a:t>
            </a:r>
            <a:r>
              <a:rPr sz="850" spc="-55" dirty="0">
                <a:latin typeface="Courier" charset="0"/>
                <a:cs typeface="Courier" charset="0"/>
              </a:rPr>
              <a:t> </a:t>
            </a:r>
            <a:r>
              <a:rPr sz="850" spc="-5" dirty="0">
                <a:latin typeface="Courier" charset="0"/>
                <a:cs typeface="Courier" charset="0"/>
              </a:rPr>
              <a:t>]&gt;</a:t>
            </a:r>
            <a:endParaRPr sz="8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Example: </a:t>
            </a:r>
            <a:r>
              <a:rPr spc="175" dirty="0"/>
              <a:t>An </a:t>
            </a:r>
            <a:r>
              <a:rPr spc="100" dirty="0"/>
              <a:t>Item</a:t>
            </a:r>
            <a:r>
              <a:rPr spc="-204" dirty="0"/>
              <a:t> </a:t>
            </a:r>
            <a:r>
              <a:rPr spc="100" dirty="0"/>
              <a:t>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568" y="766976"/>
            <a:ext cx="5875655" cy="966290"/>
          </a:xfrm>
          <a:prstGeom prst="rect">
            <a:avLst/>
          </a:prstGeom>
          <a:ln w="7983">
            <a:solidFill>
              <a:srgbClr val="CCCCCC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45720">
              <a:lnSpc>
                <a:spcPts val="830"/>
              </a:lnSpc>
              <a:spcBef>
                <a:spcPts val="335"/>
              </a:spcBef>
            </a:pPr>
            <a:r>
              <a:rPr sz="700" dirty="0">
                <a:latin typeface="Courier" charset="0"/>
                <a:cs typeface="Courier" charset="0"/>
              </a:rPr>
              <a:t>&lt;?xml</a:t>
            </a:r>
            <a:r>
              <a:rPr sz="700" spc="-55" dirty="0">
                <a:latin typeface="Courier" charset="0"/>
                <a:cs typeface="Courier" charset="0"/>
              </a:rPr>
              <a:t> </a:t>
            </a:r>
            <a:r>
              <a:rPr sz="700" dirty="0">
                <a:latin typeface="Courier" charset="0"/>
                <a:cs typeface="Courier" charset="0"/>
              </a:rPr>
              <a:t>version="1.0"?&gt;</a:t>
            </a:r>
          </a:p>
          <a:p>
            <a:pPr marL="45720">
              <a:lnSpc>
                <a:spcPts val="815"/>
              </a:lnSpc>
            </a:pPr>
            <a:r>
              <a:rPr sz="700" dirty="0">
                <a:latin typeface="Courier" charset="0"/>
                <a:cs typeface="Courier" charset="0"/>
              </a:rPr>
              <a:t>&lt;!DOCTYPE items</a:t>
            </a:r>
            <a:r>
              <a:rPr sz="700" spc="-65" dirty="0">
                <a:latin typeface="Courier" charset="0"/>
                <a:cs typeface="Courier" charset="0"/>
              </a:rPr>
              <a:t> </a:t>
            </a:r>
            <a:r>
              <a:rPr sz="700" dirty="0">
                <a:latin typeface="Courier" charset="0"/>
                <a:cs typeface="Courier" charset="0"/>
              </a:rPr>
              <a:t>[</a:t>
            </a:r>
          </a:p>
          <a:p>
            <a:pPr marL="45720">
              <a:lnSpc>
                <a:spcPts val="815"/>
              </a:lnSpc>
            </a:pPr>
            <a:r>
              <a:rPr sz="700" dirty="0">
                <a:latin typeface="Courier" charset="0"/>
                <a:cs typeface="Courier" charset="0"/>
              </a:rPr>
              <a:t>&lt;!ELEMENT items</a:t>
            </a:r>
            <a:r>
              <a:rPr sz="700" spc="-50" dirty="0">
                <a:latin typeface="Courier" charset="0"/>
                <a:cs typeface="Courier" charset="0"/>
              </a:rPr>
              <a:t> </a:t>
            </a:r>
            <a:r>
              <a:rPr sz="700" dirty="0">
                <a:latin typeface="Courier" charset="0"/>
                <a:cs typeface="Courier" charset="0"/>
              </a:rPr>
              <a:t>(item*)&gt;</a:t>
            </a:r>
          </a:p>
          <a:p>
            <a:pPr marL="45720">
              <a:lnSpc>
                <a:spcPts val="815"/>
              </a:lnSpc>
            </a:pPr>
            <a:r>
              <a:rPr sz="700" dirty="0">
                <a:latin typeface="Courier" charset="0"/>
                <a:cs typeface="Courier" charset="0"/>
              </a:rPr>
              <a:t>&lt;!ELEMENT item (product,</a:t>
            </a:r>
            <a:r>
              <a:rPr sz="700" spc="-25" dirty="0">
                <a:latin typeface="Courier" charset="0"/>
                <a:cs typeface="Courier" charset="0"/>
              </a:rPr>
              <a:t> </a:t>
            </a:r>
            <a:r>
              <a:rPr sz="700" dirty="0">
                <a:latin typeface="Courier" charset="0"/>
                <a:cs typeface="Courier" charset="0"/>
              </a:rPr>
              <a:t>quantity)&gt;</a:t>
            </a:r>
          </a:p>
          <a:p>
            <a:pPr marL="45720">
              <a:lnSpc>
                <a:spcPts val="815"/>
              </a:lnSpc>
            </a:pPr>
            <a:r>
              <a:rPr sz="700" dirty="0">
                <a:latin typeface="Courier" charset="0"/>
                <a:cs typeface="Courier" charset="0"/>
              </a:rPr>
              <a:t>&lt;!ELEMENT product (description,</a:t>
            </a:r>
            <a:r>
              <a:rPr sz="700" spc="-15" dirty="0">
                <a:latin typeface="Courier" charset="0"/>
                <a:cs typeface="Courier" charset="0"/>
              </a:rPr>
              <a:t> </a:t>
            </a:r>
            <a:r>
              <a:rPr sz="700" dirty="0">
                <a:latin typeface="Courier" charset="0"/>
                <a:cs typeface="Courier" charset="0"/>
              </a:rPr>
              <a:t>price)&gt;</a:t>
            </a:r>
          </a:p>
          <a:p>
            <a:pPr marL="45720">
              <a:lnSpc>
                <a:spcPts val="815"/>
              </a:lnSpc>
            </a:pPr>
            <a:r>
              <a:rPr sz="700" dirty="0">
                <a:latin typeface="Courier" charset="0"/>
                <a:cs typeface="Courier" charset="0"/>
              </a:rPr>
              <a:t>&lt;!ELEMENT quantity</a:t>
            </a:r>
            <a:r>
              <a:rPr sz="700" spc="-35" dirty="0">
                <a:latin typeface="Courier" charset="0"/>
                <a:cs typeface="Courier" charset="0"/>
              </a:rPr>
              <a:t> </a:t>
            </a:r>
            <a:r>
              <a:rPr sz="700" dirty="0">
                <a:latin typeface="Courier" charset="0"/>
                <a:cs typeface="Courier" charset="0"/>
              </a:rPr>
              <a:t>(#PCDATA)&gt;</a:t>
            </a:r>
          </a:p>
          <a:p>
            <a:pPr marL="45720">
              <a:lnSpc>
                <a:spcPts val="815"/>
              </a:lnSpc>
            </a:pPr>
            <a:r>
              <a:rPr sz="700" dirty="0">
                <a:latin typeface="Courier" charset="0"/>
                <a:cs typeface="Courier" charset="0"/>
              </a:rPr>
              <a:t>&lt;!ELEMENT description</a:t>
            </a:r>
            <a:r>
              <a:rPr sz="700" spc="-30" dirty="0">
                <a:latin typeface="Courier" charset="0"/>
                <a:cs typeface="Courier" charset="0"/>
              </a:rPr>
              <a:t> </a:t>
            </a:r>
            <a:r>
              <a:rPr sz="700" dirty="0">
                <a:latin typeface="Courier" charset="0"/>
                <a:cs typeface="Courier" charset="0"/>
              </a:rPr>
              <a:t>(#PCDATA)&gt;</a:t>
            </a:r>
          </a:p>
          <a:p>
            <a:pPr marL="45720">
              <a:lnSpc>
                <a:spcPts val="815"/>
              </a:lnSpc>
            </a:pPr>
            <a:r>
              <a:rPr sz="700" dirty="0">
                <a:latin typeface="Courier" charset="0"/>
                <a:cs typeface="Courier" charset="0"/>
              </a:rPr>
              <a:t>&lt;!ELEMENT price</a:t>
            </a:r>
            <a:r>
              <a:rPr sz="700" spc="-45" dirty="0">
                <a:latin typeface="Courier" charset="0"/>
                <a:cs typeface="Courier" charset="0"/>
              </a:rPr>
              <a:t> </a:t>
            </a:r>
            <a:r>
              <a:rPr sz="700" dirty="0">
                <a:latin typeface="Courier" charset="0"/>
                <a:cs typeface="Courier" charset="0"/>
              </a:rPr>
              <a:t>(#PCDATA)&gt;</a:t>
            </a:r>
          </a:p>
          <a:p>
            <a:pPr marL="45720">
              <a:lnSpc>
                <a:spcPts val="830"/>
              </a:lnSpc>
            </a:pPr>
            <a:r>
              <a:rPr sz="700" dirty="0">
                <a:latin typeface="Courier" charset="0"/>
                <a:cs typeface="Courier" charset="0"/>
              </a:rPr>
              <a:t>]&gt;</a:t>
            </a:r>
          </a:p>
        </p:txBody>
      </p:sp>
    </p:spTree>
  </p:cSld>
  <p:clrMapOvr>
    <a:masterClrMapping/>
  </p:clrMapOvr>
  <p:transition spd="slow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Example: </a:t>
            </a:r>
            <a:r>
              <a:rPr spc="175" dirty="0"/>
              <a:t>An </a:t>
            </a:r>
            <a:r>
              <a:rPr spc="100" dirty="0"/>
              <a:t>Item List</a:t>
            </a:r>
            <a:r>
              <a:rPr spc="-235" dirty="0"/>
              <a:t> </a:t>
            </a:r>
            <a:r>
              <a:rPr spc="1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568" y="766841"/>
            <a:ext cx="5875655" cy="1684435"/>
          </a:xfrm>
          <a:prstGeom prst="rect">
            <a:avLst/>
          </a:prstGeom>
          <a:ln w="7983">
            <a:solidFill>
              <a:srgbClr val="CCCCCC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45720">
              <a:lnSpc>
                <a:spcPts val="830"/>
              </a:lnSpc>
              <a:spcBef>
                <a:spcPts val="335"/>
              </a:spcBef>
            </a:pPr>
            <a:r>
              <a:rPr sz="700" dirty="0">
                <a:latin typeface="Courier" charset="0"/>
                <a:cs typeface="Courier" charset="0"/>
              </a:rPr>
              <a:t>&lt;items&gt;</a:t>
            </a:r>
          </a:p>
          <a:p>
            <a:pPr marL="207645">
              <a:lnSpc>
                <a:spcPts val="815"/>
              </a:lnSpc>
            </a:pPr>
            <a:r>
              <a:rPr sz="700" dirty="0">
                <a:latin typeface="Courier" charset="0"/>
                <a:cs typeface="Courier" charset="0"/>
              </a:rPr>
              <a:t>&lt;item&gt;</a:t>
            </a:r>
          </a:p>
          <a:p>
            <a:pPr marL="368935">
              <a:lnSpc>
                <a:spcPts val="815"/>
              </a:lnSpc>
            </a:pPr>
            <a:r>
              <a:rPr sz="700" dirty="0">
                <a:latin typeface="Courier" charset="0"/>
                <a:cs typeface="Courier" charset="0"/>
              </a:rPr>
              <a:t>&lt;product&gt;</a:t>
            </a:r>
          </a:p>
          <a:p>
            <a:pPr marL="530860">
              <a:lnSpc>
                <a:spcPts val="815"/>
              </a:lnSpc>
            </a:pPr>
            <a:r>
              <a:rPr sz="700" dirty="0">
                <a:latin typeface="Courier" charset="0"/>
                <a:cs typeface="Courier" charset="0"/>
              </a:rPr>
              <a:t>&lt;description&gt;Ink Jet Refill Kit&lt;/description&gt;</a:t>
            </a:r>
          </a:p>
          <a:p>
            <a:pPr marL="530860">
              <a:lnSpc>
                <a:spcPts val="815"/>
              </a:lnSpc>
            </a:pPr>
            <a:r>
              <a:rPr sz="700" dirty="0">
                <a:latin typeface="Courier" charset="0"/>
                <a:cs typeface="Courier" charset="0"/>
              </a:rPr>
              <a:t>&lt;price&gt;29.95&lt;/price&gt;</a:t>
            </a:r>
          </a:p>
          <a:p>
            <a:pPr marL="368935">
              <a:lnSpc>
                <a:spcPts val="815"/>
              </a:lnSpc>
            </a:pPr>
            <a:r>
              <a:rPr sz="700" dirty="0">
                <a:latin typeface="Courier" charset="0"/>
                <a:cs typeface="Courier" charset="0"/>
              </a:rPr>
              <a:t>&lt;/product&gt;</a:t>
            </a:r>
          </a:p>
          <a:p>
            <a:pPr marL="368935">
              <a:lnSpc>
                <a:spcPts val="815"/>
              </a:lnSpc>
            </a:pPr>
            <a:r>
              <a:rPr sz="700" dirty="0">
                <a:latin typeface="Courier" charset="0"/>
                <a:cs typeface="Courier" charset="0"/>
              </a:rPr>
              <a:t>&lt;quantity&gt;8&lt;/quantity&gt;</a:t>
            </a:r>
          </a:p>
          <a:p>
            <a:pPr marL="207645">
              <a:lnSpc>
                <a:spcPts val="815"/>
              </a:lnSpc>
            </a:pPr>
            <a:r>
              <a:rPr sz="700" dirty="0">
                <a:latin typeface="Courier" charset="0"/>
                <a:cs typeface="Courier" charset="0"/>
              </a:rPr>
              <a:t>&lt;/item&gt;</a:t>
            </a:r>
          </a:p>
          <a:p>
            <a:pPr marL="207645">
              <a:lnSpc>
                <a:spcPts val="815"/>
              </a:lnSpc>
            </a:pPr>
            <a:r>
              <a:rPr sz="700" dirty="0">
                <a:latin typeface="Courier" charset="0"/>
                <a:cs typeface="Courier" charset="0"/>
              </a:rPr>
              <a:t>&lt;item&gt;</a:t>
            </a:r>
          </a:p>
          <a:p>
            <a:pPr marL="368935">
              <a:lnSpc>
                <a:spcPts val="815"/>
              </a:lnSpc>
            </a:pPr>
            <a:r>
              <a:rPr sz="700" dirty="0">
                <a:latin typeface="Courier" charset="0"/>
                <a:cs typeface="Courier" charset="0"/>
              </a:rPr>
              <a:t>&lt;product&gt;</a:t>
            </a:r>
          </a:p>
          <a:p>
            <a:pPr marL="530860">
              <a:lnSpc>
                <a:spcPts val="815"/>
              </a:lnSpc>
            </a:pPr>
            <a:r>
              <a:rPr sz="700" dirty="0">
                <a:latin typeface="Courier" charset="0"/>
                <a:cs typeface="Courier" charset="0"/>
              </a:rPr>
              <a:t>&lt;description&gt;4-port Mini</a:t>
            </a:r>
            <a:r>
              <a:rPr sz="700" spc="-5" dirty="0">
                <a:latin typeface="Courier" charset="0"/>
                <a:cs typeface="Courier" charset="0"/>
              </a:rPr>
              <a:t> </a:t>
            </a:r>
            <a:r>
              <a:rPr sz="700" dirty="0">
                <a:latin typeface="Courier" charset="0"/>
                <a:cs typeface="Courier" charset="0"/>
              </a:rPr>
              <a:t>Hub&lt;/description&gt;</a:t>
            </a:r>
          </a:p>
          <a:p>
            <a:pPr marL="530860">
              <a:lnSpc>
                <a:spcPts val="815"/>
              </a:lnSpc>
            </a:pPr>
            <a:r>
              <a:rPr sz="700" dirty="0">
                <a:latin typeface="Courier" charset="0"/>
                <a:cs typeface="Courier" charset="0"/>
              </a:rPr>
              <a:t>&lt;price&gt;19.95&lt;/price&gt;</a:t>
            </a:r>
          </a:p>
          <a:p>
            <a:pPr marL="368935">
              <a:lnSpc>
                <a:spcPts val="815"/>
              </a:lnSpc>
            </a:pPr>
            <a:r>
              <a:rPr sz="700" dirty="0">
                <a:latin typeface="Courier" charset="0"/>
                <a:cs typeface="Courier" charset="0"/>
              </a:rPr>
              <a:t>&lt;/product&gt;</a:t>
            </a:r>
          </a:p>
          <a:p>
            <a:pPr marL="368935">
              <a:lnSpc>
                <a:spcPts val="815"/>
              </a:lnSpc>
            </a:pPr>
            <a:r>
              <a:rPr sz="700" dirty="0">
                <a:latin typeface="Courier" charset="0"/>
                <a:cs typeface="Courier" charset="0"/>
              </a:rPr>
              <a:t>&lt;quantity&gt;4&lt;/quantity&gt;</a:t>
            </a:r>
          </a:p>
          <a:p>
            <a:pPr marL="207645">
              <a:lnSpc>
                <a:spcPts val="815"/>
              </a:lnSpc>
            </a:pPr>
            <a:r>
              <a:rPr sz="700" dirty="0">
                <a:latin typeface="Courier" charset="0"/>
                <a:cs typeface="Courier" charset="0"/>
              </a:rPr>
              <a:t>&lt;/item&gt;</a:t>
            </a:r>
          </a:p>
          <a:p>
            <a:pPr marL="45720">
              <a:lnSpc>
                <a:spcPts val="830"/>
              </a:lnSpc>
            </a:pPr>
            <a:r>
              <a:rPr sz="700" dirty="0">
                <a:latin typeface="Courier" charset="0"/>
                <a:cs typeface="Courier" charset="0"/>
              </a:rPr>
              <a:t>&lt;/items&gt;</a:t>
            </a:r>
          </a:p>
        </p:txBody>
      </p:sp>
    </p:spTree>
  </p:cSld>
  <p:clrMapOvr>
    <a:masterClrMapping/>
  </p:clrMapOvr>
  <p:transition spd="slow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4" dirty="0"/>
              <a:t>Specifying</a:t>
            </a:r>
            <a:r>
              <a:rPr spc="35" dirty="0"/>
              <a:t> </a:t>
            </a:r>
            <a:r>
              <a:rPr spc="114" dirty="0"/>
              <a:t>a</a:t>
            </a:r>
            <a:r>
              <a:rPr spc="35" dirty="0"/>
              <a:t> </a:t>
            </a:r>
            <a:r>
              <a:rPr spc="250" dirty="0"/>
              <a:t>DTD</a:t>
            </a:r>
            <a:r>
              <a:rPr spc="35" dirty="0"/>
              <a:t> </a:t>
            </a:r>
            <a:r>
              <a:rPr spc="95" dirty="0"/>
              <a:t>in</a:t>
            </a:r>
            <a:r>
              <a:rPr spc="35" dirty="0"/>
              <a:t> </a:t>
            </a:r>
            <a:r>
              <a:rPr spc="125" dirty="0"/>
              <a:t>an</a:t>
            </a:r>
            <a:r>
              <a:rPr spc="35" dirty="0"/>
              <a:t> </a:t>
            </a:r>
            <a:r>
              <a:rPr spc="175" dirty="0"/>
              <a:t>XML</a:t>
            </a:r>
            <a:r>
              <a:rPr spc="35" dirty="0"/>
              <a:t> </a:t>
            </a:r>
            <a:r>
              <a:rPr spc="130" dirty="0"/>
              <a:t>Document</a:t>
            </a:r>
          </a:p>
        </p:txBody>
      </p:sp>
      <p:sp>
        <p:nvSpPr>
          <p:cNvPr id="3" name="object 3"/>
          <p:cNvSpPr/>
          <p:nvPr/>
        </p:nvSpPr>
        <p:spPr>
          <a:xfrm>
            <a:off x="739526" y="890447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9526" y="1433306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3247" y="730399"/>
            <a:ext cx="5193665" cy="808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5999"/>
              </a:lnSpc>
            </a:pPr>
            <a:r>
              <a:rPr sz="1400" dirty="0">
                <a:latin typeface="Arial"/>
                <a:cs typeface="Arial"/>
              </a:rPr>
              <a:t>If the </a:t>
            </a:r>
            <a:r>
              <a:rPr sz="1400" spc="5" dirty="0">
                <a:latin typeface="Arial"/>
                <a:cs typeface="Arial"/>
              </a:rPr>
              <a:t>DTD </a:t>
            </a:r>
            <a:r>
              <a:rPr sz="1400" dirty="0">
                <a:latin typeface="Arial"/>
                <a:cs typeface="Arial"/>
              </a:rPr>
              <a:t>is more complex, it is better to store it outside the </a:t>
            </a:r>
            <a:r>
              <a:rPr sz="1400" spc="5" dirty="0">
                <a:latin typeface="Arial"/>
                <a:cs typeface="Arial"/>
              </a:rPr>
              <a:t>XML  </a:t>
            </a:r>
            <a:r>
              <a:rPr sz="1400" dirty="0">
                <a:latin typeface="Arial"/>
                <a:cs typeface="Arial"/>
              </a:rPr>
              <a:t>document.</a:t>
            </a: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400" dirty="0">
                <a:latin typeface="Arial"/>
                <a:cs typeface="Arial"/>
              </a:rPr>
              <a:t>Use the </a:t>
            </a:r>
            <a:r>
              <a:rPr sz="1400" dirty="0">
                <a:latin typeface="Courier" charset="0"/>
                <a:cs typeface="Courier" charset="0"/>
              </a:rPr>
              <a:t>SYSTEM</a:t>
            </a:r>
            <a:r>
              <a:rPr sz="1400" spc="-445" dirty="0">
                <a:latin typeface="Courier" charset="0"/>
                <a:cs typeface="Courier" charset="0"/>
              </a:rPr>
              <a:t> </a:t>
            </a:r>
            <a:r>
              <a:rPr sz="1400" dirty="0">
                <a:latin typeface="Arial"/>
                <a:cs typeface="Arial"/>
              </a:rPr>
              <a:t>keyword for a file: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06963" y="1612928"/>
            <a:ext cx="5300980" cy="156453"/>
          </a:xfrm>
          <a:prstGeom prst="rect">
            <a:avLst/>
          </a:prstGeom>
          <a:ln w="7983">
            <a:solidFill>
              <a:srgbClr val="CCCCCC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500"/>
              </a:spcBef>
            </a:pPr>
            <a:r>
              <a:rPr sz="600" spc="-10" dirty="0">
                <a:latin typeface="Courier" charset="0"/>
                <a:cs typeface="Courier" charset="0"/>
              </a:rPr>
              <a:t>&lt;!DOCTYPE items SYSTEM</a:t>
            </a:r>
            <a:r>
              <a:rPr sz="600" spc="30" dirty="0">
                <a:latin typeface="Courier" charset="0"/>
                <a:cs typeface="Courier" charset="0"/>
              </a:rPr>
              <a:t> </a:t>
            </a:r>
            <a:r>
              <a:rPr sz="600" spc="-10" dirty="0">
                <a:latin typeface="Courier" charset="0"/>
                <a:cs typeface="Courier" charset="0"/>
              </a:rPr>
              <a:t>"items.dtd"&gt;</a:t>
            </a:r>
            <a:endParaRPr sz="6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9526" y="2040030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83247" y="1914121"/>
            <a:ext cx="4250055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Or the resource can be a </a:t>
            </a:r>
            <a:r>
              <a:rPr sz="1400" spc="5" dirty="0">
                <a:latin typeface="Arial"/>
                <a:cs typeface="Arial"/>
              </a:rPr>
              <a:t>URL </a:t>
            </a:r>
            <a:r>
              <a:rPr sz="1400" dirty="0">
                <a:latin typeface="Arial"/>
                <a:cs typeface="Arial"/>
              </a:rPr>
              <a:t>anywhere on the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Web: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6963" y="2219653"/>
            <a:ext cx="5300980" cy="287258"/>
          </a:xfrm>
          <a:prstGeom prst="rect">
            <a:avLst/>
          </a:prstGeom>
          <a:ln w="7983">
            <a:solidFill>
              <a:srgbClr val="CCCCCC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500"/>
              </a:spcBef>
            </a:pPr>
            <a:r>
              <a:rPr sz="600" spc="-10" dirty="0">
                <a:latin typeface="Courier" charset="0"/>
                <a:cs typeface="Courier" charset="0"/>
              </a:rPr>
              <a:t>&lt;!DOCTYPE items</a:t>
            </a:r>
            <a:r>
              <a:rPr sz="600" spc="-20" dirty="0">
                <a:latin typeface="Courier" charset="0"/>
                <a:cs typeface="Courier" charset="0"/>
              </a:rPr>
              <a:t> </a:t>
            </a:r>
            <a:r>
              <a:rPr sz="600" spc="-10" dirty="0">
                <a:latin typeface="Courier" charset="0"/>
                <a:cs typeface="Courier" charset="0"/>
              </a:rPr>
              <a:t>SYSTEM</a:t>
            </a:r>
            <a:endParaRPr sz="600" dirty="0">
              <a:latin typeface="Courier" charset="0"/>
              <a:cs typeface="Courier" charset="0"/>
            </a:endParaRPr>
          </a:p>
          <a:p>
            <a:pPr marL="189230">
              <a:lnSpc>
                <a:spcPct val="100000"/>
              </a:lnSpc>
              <a:spcBef>
                <a:spcPts val="285"/>
              </a:spcBef>
            </a:pPr>
            <a:r>
              <a:rPr sz="600" spc="-10" dirty="0">
                <a:latin typeface="Courier" charset="0"/>
                <a:cs typeface="Courier" charset="0"/>
                <a:hlinkClick r:id="rId2"/>
              </a:rPr>
              <a:t>"http://www.mycompany.com/dtds/items.dtd</a:t>
            </a:r>
            <a:r>
              <a:rPr sz="600" spc="-10" dirty="0">
                <a:latin typeface="Courier" charset="0"/>
                <a:cs typeface="Courier" charset="0"/>
              </a:rPr>
              <a:t>"&gt;</a:t>
            </a:r>
            <a:endParaRPr sz="60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39526" y="2782470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83247" y="2656560"/>
            <a:ext cx="510413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The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Courier" charset="0"/>
                <a:cs typeface="Courier" charset="0"/>
              </a:rPr>
              <a:t>DOCTYPE</a:t>
            </a:r>
            <a:r>
              <a:rPr sz="1400" spc="-445" dirty="0">
                <a:latin typeface="Courier" charset="0"/>
                <a:cs typeface="Courier" charset="0"/>
              </a:rPr>
              <a:t> </a:t>
            </a:r>
            <a:r>
              <a:rPr sz="1400" dirty="0">
                <a:latin typeface="Arial"/>
                <a:cs typeface="Arial"/>
              </a:rPr>
              <a:t>declaration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can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contain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Courier" charset="0"/>
                <a:cs typeface="Courier" charset="0"/>
              </a:rPr>
              <a:t>PUBLIC</a:t>
            </a:r>
            <a:r>
              <a:rPr sz="1400" spc="-445" dirty="0">
                <a:latin typeface="Courier" charset="0"/>
                <a:cs typeface="Courier" charset="0"/>
              </a:rPr>
              <a:t> </a:t>
            </a:r>
            <a:r>
              <a:rPr sz="1400" dirty="0">
                <a:latin typeface="Arial"/>
                <a:cs typeface="Arial"/>
              </a:rPr>
              <a:t>reserved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word: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06963" y="2962092"/>
            <a:ext cx="5300980" cy="414985"/>
          </a:xfrm>
          <a:prstGeom prst="rect">
            <a:avLst/>
          </a:prstGeom>
          <a:ln w="7983">
            <a:solidFill>
              <a:srgbClr val="CCCCCC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500"/>
              </a:spcBef>
            </a:pPr>
            <a:r>
              <a:rPr sz="600" spc="-10" dirty="0">
                <a:latin typeface="Courier" charset="0"/>
                <a:cs typeface="Courier" charset="0"/>
              </a:rPr>
              <a:t>&lt;!DOCTYPE faces-config</a:t>
            </a:r>
            <a:r>
              <a:rPr sz="600" spc="10" dirty="0">
                <a:latin typeface="Courier" charset="0"/>
                <a:cs typeface="Courier" charset="0"/>
              </a:rPr>
              <a:t> </a:t>
            </a:r>
            <a:r>
              <a:rPr sz="600" spc="-10" dirty="0">
                <a:latin typeface="Courier" charset="0"/>
                <a:cs typeface="Courier" charset="0"/>
              </a:rPr>
              <a:t>PUBLIC</a:t>
            </a:r>
            <a:endParaRPr sz="600" dirty="0">
              <a:latin typeface="Courier" charset="0"/>
              <a:cs typeface="Courier" charset="0"/>
            </a:endParaRPr>
          </a:p>
          <a:p>
            <a:pPr marL="53340" marR="2337435">
              <a:lnSpc>
                <a:spcPct val="139700"/>
              </a:lnSpc>
            </a:pPr>
            <a:r>
              <a:rPr sz="600" spc="-10" dirty="0">
                <a:latin typeface="Courier" charset="0"/>
                <a:cs typeface="Courier" charset="0"/>
              </a:rPr>
              <a:t>"-//Sun Microsystems, Inc.//DTD JavaServer Faces Config 1.0//EN"  </a:t>
            </a:r>
            <a:r>
              <a:rPr sz="600" spc="-10" dirty="0">
                <a:latin typeface="Courier" charset="0"/>
                <a:cs typeface="Courier" charset="0"/>
                <a:hlinkClick r:id="rId3"/>
              </a:rPr>
              <a:t>"http://java.sun.com/dtd/web-facesconfig_1_0.dtd</a:t>
            </a:r>
            <a:r>
              <a:rPr sz="600" spc="-10" dirty="0">
                <a:latin typeface="Courier" charset="0"/>
                <a:cs typeface="Courier" charset="0"/>
              </a:rPr>
              <a:t>"&gt;</a:t>
            </a:r>
            <a:endParaRPr sz="600" dirty="0">
              <a:latin typeface="Courier" charset="0"/>
              <a:cs typeface="Courier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39526" y="3644658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83247" y="3484610"/>
            <a:ext cx="5303520" cy="513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5999"/>
              </a:lnSpc>
            </a:pPr>
            <a:r>
              <a:rPr sz="1400" dirty="0">
                <a:latin typeface="Arial"/>
                <a:cs typeface="Arial"/>
              </a:rPr>
              <a:t>If the public identifier is familiar, the program parsing the document  need not spend time retrieving the</a:t>
            </a:r>
            <a:r>
              <a:rPr sz="1400" spc="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DTD.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45" dirty="0"/>
              <a:t>Parsing </a:t>
            </a:r>
            <a:r>
              <a:rPr spc="140" dirty="0"/>
              <a:t>and</a:t>
            </a:r>
            <a:r>
              <a:rPr spc="-135" dirty="0"/>
              <a:t> </a:t>
            </a:r>
            <a:r>
              <a:rPr spc="105" dirty="0"/>
              <a:t>Validation</a:t>
            </a:r>
          </a:p>
        </p:txBody>
      </p:sp>
      <p:sp>
        <p:nvSpPr>
          <p:cNvPr id="3" name="object 3"/>
          <p:cNvSpPr/>
          <p:nvPr/>
        </p:nvSpPr>
        <p:spPr>
          <a:xfrm>
            <a:off x="739526" y="890312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9526" y="1425188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9526" y="1976030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9526" y="2271409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83247" y="730265"/>
            <a:ext cx="5502275" cy="1902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82575">
              <a:lnSpc>
                <a:spcPct val="115999"/>
              </a:lnSpc>
            </a:pPr>
            <a:r>
              <a:rPr sz="1400" spc="5" dirty="0">
                <a:latin typeface="Arial"/>
                <a:cs typeface="Arial"/>
              </a:rPr>
              <a:t>When </a:t>
            </a:r>
            <a:r>
              <a:rPr sz="1400" dirty="0">
                <a:latin typeface="Arial"/>
                <a:cs typeface="Arial"/>
              </a:rPr>
              <a:t>your </a:t>
            </a:r>
            <a:r>
              <a:rPr sz="1400" spc="5" dirty="0">
                <a:latin typeface="Arial"/>
                <a:cs typeface="Arial"/>
              </a:rPr>
              <a:t>XML </a:t>
            </a:r>
            <a:r>
              <a:rPr sz="1400" dirty="0">
                <a:latin typeface="Arial"/>
                <a:cs typeface="Arial"/>
              </a:rPr>
              <a:t>document has a DTD, you can request validation  when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parsing.</a:t>
            </a:r>
          </a:p>
          <a:p>
            <a:pPr marL="12700" marR="5080">
              <a:lnSpc>
                <a:spcPct val="119700"/>
              </a:lnSpc>
              <a:spcBef>
                <a:spcPts val="250"/>
              </a:spcBef>
            </a:pPr>
            <a:r>
              <a:rPr sz="1400" dirty="0">
                <a:latin typeface="Arial"/>
                <a:cs typeface="Arial"/>
              </a:rPr>
              <a:t>The parser will check that all child elements and attributes conform to  the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Courier" charset="0"/>
                <a:cs typeface="Courier" charset="0"/>
              </a:rPr>
              <a:t>ELEMENT</a:t>
            </a:r>
            <a:r>
              <a:rPr sz="1400" spc="-450" dirty="0">
                <a:latin typeface="Courier" charset="0"/>
                <a:cs typeface="Courier" charset="0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Courier" charset="0"/>
                <a:cs typeface="Courier" charset="0"/>
              </a:rPr>
              <a:t>ATTLIST</a:t>
            </a:r>
            <a:r>
              <a:rPr sz="1400" spc="-450" dirty="0">
                <a:latin typeface="Courier" charset="0"/>
                <a:cs typeface="Courier" charset="0"/>
              </a:rPr>
              <a:t> </a:t>
            </a:r>
            <a:r>
              <a:rPr sz="1400" dirty="0">
                <a:latin typeface="Arial"/>
                <a:cs typeface="Arial"/>
              </a:rPr>
              <a:t>rules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DTD.</a:t>
            </a: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400" dirty="0">
                <a:latin typeface="Arial"/>
                <a:cs typeface="Arial"/>
              </a:rPr>
              <a:t>The parser reports an error if the document is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invalid.</a:t>
            </a:r>
          </a:p>
          <a:p>
            <a:pPr marL="12700" marR="254000">
              <a:lnSpc>
                <a:spcPct val="119700"/>
              </a:lnSpc>
              <a:spcBef>
                <a:spcPts val="315"/>
              </a:spcBef>
            </a:pPr>
            <a:r>
              <a:rPr sz="1400" dirty="0">
                <a:latin typeface="Arial"/>
                <a:cs typeface="Arial"/>
              </a:rPr>
              <a:t>Use the </a:t>
            </a:r>
            <a:r>
              <a:rPr sz="1400" dirty="0">
                <a:latin typeface="Courier" charset="0"/>
                <a:cs typeface="Courier" charset="0"/>
              </a:rPr>
              <a:t>setValidating</a:t>
            </a:r>
            <a:r>
              <a:rPr sz="1400" spc="-335" dirty="0">
                <a:latin typeface="Courier" charset="0"/>
                <a:cs typeface="Courier" charset="0"/>
              </a:rPr>
              <a:t> </a:t>
            </a:r>
            <a:r>
              <a:rPr sz="1400" dirty="0">
                <a:latin typeface="Arial"/>
                <a:cs typeface="Arial"/>
              </a:rPr>
              <a:t>method of the DocumentBuilderFactory  before calling </a:t>
            </a:r>
            <a:r>
              <a:rPr sz="1400" dirty="0">
                <a:latin typeface="Courier" charset="0"/>
                <a:cs typeface="Courier" charset="0"/>
              </a:rPr>
              <a:t>newDocumentBuilder</a:t>
            </a:r>
            <a:r>
              <a:rPr sz="1400" spc="-395" dirty="0">
                <a:latin typeface="Courier" charset="0"/>
                <a:cs typeface="Courier" charset="0"/>
              </a:rPr>
              <a:t> </a:t>
            </a:r>
            <a:r>
              <a:rPr sz="1400" dirty="0">
                <a:latin typeface="Arial"/>
                <a:cs typeface="Arial"/>
              </a:rPr>
              <a:t>method: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06963" y="2706495"/>
            <a:ext cx="5300980" cy="675441"/>
          </a:xfrm>
          <a:prstGeom prst="rect">
            <a:avLst/>
          </a:prstGeom>
          <a:ln w="7983">
            <a:solidFill>
              <a:srgbClr val="CCCCCC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189230" marR="3422650" indent="-135890">
              <a:lnSpc>
                <a:spcPct val="139700"/>
              </a:lnSpc>
              <a:spcBef>
                <a:spcPts val="215"/>
              </a:spcBef>
            </a:pPr>
            <a:r>
              <a:rPr sz="600" spc="-10" dirty="0">
                <a:latin typeface="Courier" charset="0"/>
                <a:cs typeface="Courier" charset="0"/>
              </a:rPr>
              <a:t>DocumentBuilderFactory factory =  DocumentBuilderFactory.newInstance();</a:t>
            </a:r>
            <a:endParaRPr sz="600" dirty="0">
              <a:latin typeface="Courier" charset="0"/>
              <a:cs typeface="Courier" charset="0"/>
            </a:endParaRPr>
          </a:p>
          <a:p>
            <a:pPr marL="53340">
              <a:lnSpc>
                <a:spcPct val="100000"/>
              </a:lnSpc>
              <a:spcBef>
                <a:spcPts val="285"/>
              </a:spcBef>
            </a:pPr>
            <a:r>
              <a:rPr sz="600" spc="-10" dirty="0">
                <a:latin typeface="Courier" charset="0"/>
                <a:cs typeface="Courier" charset="0"/>
              </a:rPr>
              <a:t>factory.setValidating(true);</a:t>
            </a:r>
            <a:endParaRPr sz="600" dirty="0">
              <a:latin typeface="Courier" charset="0"/>
              <a:cs typeface="Courier" charset="0"/>
            </a:endParaRPr>
          </a:p>
          <a:p>
            <a:pPr marL="53340" marR="2744470">
              <a:lnSpc>
                <a:spcPct val="139700"/>
              </a:lnSpc>
            </a:pPr>
            <a:r>
              <a:rPr sz="600" spc="-10" dirty="0">
                <a:latin typeface="Courier" charset="0"/>
                <a:cs typeface="Courier" charset="0"/>
              </a:rPr>
              <a:t>DocumentBuilder builder = factory.newDocumentBuilder();  Document doc =</a:t>
            </a:r>
            <a:r>
              <a:rPr sz="600" spc="25" dirty="0">
                <a:latin typeface="Courier" charset="0"/>
                <a:cs typeface="Courier" charset="0"/>
              </a:rPr>
              <a:t> </a:t>
            </a:r>
            <a:r>
              <a:rPr sz="600" spc="-10" dirty="0">
                <a:latin typeface="Courier" charset="0"/>
                <a:cs typeface="Courier" charset="0"/>
              </a:rPr>
              <a:t>builder.parse(...);</a:t>
            </a:r>
            <a:endParaRPr sz="6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0" dirty="0"/>
              <a:t>Enabling </a:t>
            </a:r>
            <a:r>
              <a:rPr spc="250" dirty="0"/>
              <a:t>DTD </a:t>
            </a:r>
            <a:r>
              <a:rPr spc="90" dirty="0"/>
              <a:t>while</a:t>
            </a:r>
            <a:r>
              <a:rPr spc="-295" dirty="0"/>
              <a:t> </a:t>
            </a:r>
            <a:r>
              <a:rPr spc="145" dirty="0"/>
              <a:t>Parsing</a:t>
            </a:r>
          </a:p>
        </p:txBody>
      </p:sp>
      <p:sp>
        <p:nvSpPr>
          <p:cNvPr id="3" name="object 3"/>
          <p:cNvSpPr/>
          <p:nvPr/>
        </p:nvSpPr>
        <p:spPr>
          <a:xfrm>
            <a:off x="739526" y="890178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83247" y="730130"/>
            <a:ext cx="5134610" cy="513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5999"/>
              </a:lnSpc>
            </a:pPr>
            <a:r>
              <a:rPr sz="1400" spc="5" dirty="0">
                <a:latin typeface="Arial"/>
                <a:cs typeface="Arial"/>
              </a:rPr>
              <a:t>When </a:t>
            </a:r>
            <a:r>
              <a:rPr sz="1400" dirty="0">
                <a:latin typeface="Arial"/>
                <a:cs typeface="Arial"/>
              </a:rPr>
              <a:t>you parse an </a:t>
            </a:r>
            <a:r>
              <a:rPr sz="1400" spc="5" dirty="0">
                <a:latin typeface="Arial"/>
                <a:cs typeface="Arial"/>
              </a:rPr>
              <a:t>XML </a:t>
            </a:r>
            <a:r>
              <a:rPr sz="1400" dirty="0">
                <a:latin typeface="Arial"/>
                <a:cs typeface="Arial"/>
              </a:rPr>
              <a:t>file with a DTD, tell the parser to ignore  white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space: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6963" y="1309297"/>
            <a:ext cx="5300980" cy="286104"/>
          </a:xfrm>
          <a:prstGeom prst="rect">
            <a:avLst/>
          </a:prstGeom>
          <a:ln w="7983">
            <a:solidFill>
              <a:srgbClr val="CCCCCC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53340" marR="2970530">
              <a:lnSpc>
                <a:spcPct val="139700"/>
              </a:lnSpc>
              <a:spcBef>
                <a:spcPts val="215"/>
              </a:spcBef>
            </a:pPr>
            <a:r>
              <a:rPr sz="600" spc="-10" dirty="0">
                <a:latin typeface="Courier" charset="0"/>
                <a:cs typeface="Courier" charset="0"/>
              </a:rPr>
              <a:t>factory.setValidating(true);  factory.setIgnoringElementContentWhitespace(true);</a:t>
            </a:r>
            <a:endParaRPr sz="6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9526" y="1864130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83247" y="1738221"/>
            <a:ext cx="5393055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If the parser has access to a DTD, it can fill in defaults for</a:t>
            </a:r>
            <a:r>
              <a:rPr sz="1400" spc="1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attributes.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7761" y="852848"/>
            <a:ext cx="5420995" cy="64135"/>
          </a:xfrm>
          <a:custGeom>
            <a:avLst/>
            <a:gdLst/>
            <a:ahLst/>
            <a:cxnLst/>
            <a:rect l="l" t="t" r="r" b="b"/>
            <a:pathLst>
              <a:path w="5420995" h="64134">
                <a:moveTo>
                  <a:pt x="0" y="0"/>
                </a:moveTo>
                <a:lnTo>
                  <a:pt x="5420606" y="0"/>
                </a:lnTo>
                <a:lnTo>
                  <a:pt x="5420606" y="63865"/>
                </a:lnTo>
                <a:lnTo>
                  <a:pt x="0" y="63865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5061" y="254116"/>
            <a:ext cx="4616450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200"/>
              </a:lnSpc>
            </a:pPr>
            <a:r>
              <a:rPr spc="145" dirty="0"/>
              <a:t>Parsing </a:t>
            </a:r>
            <a:r>
              <a:rPr spc="95" dirty="0"/>
              <a:t>with </a:t>
            </a:r>
            <a:r>
              <a:rPr spc="254" dirty="0"/>
              <a:t>DTDs </a:t>
            </a:r>
            <a:r>
              <a:rPr spc="-114" dirty="0"/>
              <a:t>- </a:t>
            </a:r>
            <a:r>
              <a:rPr spc="110" dirty="0"/>
              <a:t>Default</a:t>
            </a:r>
            <a:r>
              <a:rPr spc="-210" dirty="0"/>
              <a:t> </a:t>
            </a:r>
            <a:r>
              <a:rPr spc="80" dirty="0"/>
              <a:t>Attribute  </a:t>
            </a:r>
            <a:r>
              <a:rPr spc="130" dirty="0"/>
              <a:t>Values</a:t>
            </a:r>
          </a:p>
        </p:txBody>
      </p:sp>
      <p:sp>
        <p:nvSpPr>
          <p:cNvPr id="4" name="object 4"/>
          <p:cNvSpPr/>
          <p:nvPr/>
        </p:nvSpPr>
        <p:spPr>
          <a:xfrm>
            <a:off x="739526" y="1168186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3247" y="1008138"/>
            <a:ext cx="5412740" cy="513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5999"/>
              </a:lnSpc>
            </a:pPr>
            <a:r>
              <a:rPr sz="1400" dirty="0">
                <a:latin typeface="Arial"/>
                <a:cs typeface="Arial"/>
              </a:rPr>
              <a:t>For example, suppose a </a:t>
            </a:r>
            <a:r>
              <a:rPr sz="1400" spc="5" dirty="0">
                <a:latin typeface="Arial"/>
                <a:cs typeface="Arial"/>
              </a:rPr>
              <a:t>DTD </a:t>
            </a:r>
            <a:r>
              <a:rPr sz="1400" dirty="0">
                <a:latin typeface="Arial"/>
                <a:cs typeface="Arial"/>
              </a:rPr>
              <a:t>defines a currency attribute for a price  element: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6963" y="1587305"/>
            <a:ext cx="5300980" cy="178895"/>
          </a:xfrm>
          <a:prstGeom prst="rect">
            <a:avLst/>
          </a:prstGeom>
          <a:ln w="7983">
            <a:solidFill>
              <a:srgbClr val="CCCCCC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375"/>
              </a:spcBef>
            </a:pPr>
            <a:r>
              <a:rPr sz="850" spc="-5" dirty="0">
                <a:latin typeface="Courier" charset="0"/>
                <a:cs typeface="Courier" charset="0"/>
              </a:rPr>
              <a:t>&lt;!ATTLIST price currency CDATA</a:t>
            </a:r>
            <a:r>
              <a:rPr sz="850" spc="-45" dirty="0">
                <a:latin typeface="Courier" charset="0"/>
                <a:cs typeface="Courier" charset="0"/>
              </a:rPr>
              <a:t> </a:t>
            </a:r>
            <a:r>
              <a:rPr sz="850" spc="-5" dirty="0">
                <a:latin typeface="Courier" charset="0"/>
                <a:cs typeface="Courier" charset="0"/>
              </a:rPr>
              <a:t>"USD"&gt;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9526" y="2014407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83247" y="1854359"/>
            <a:ext cx="5343525" cy="513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5999"/>
              </a:lnSpc>
            </a:pPr>
            <a:r>
              <a:rPr sz="1400" dirty="0">
                <a:latin typeface="Arial"/>
                <a:cs typeface="Arial"/>
              </a:rPr>
              <a:t>If a document contains a price element without a currency attribute,  the parser can supply the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default: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6963" y="2441509"/>
            <a:ext cx="5300980" cy="437940"/>
          </a:xfrm>
          <a:prstGeom prst="rect">
            <a:avLst/>
          </a:prstGeom>
          <a:ln w="7983">
            <a:solidFill>
              <a:srgbClr val="CCCCCC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247650" marR="2580640" indent="-194310">
              <a:lnSpc>
                <a:spcPts val="1010"/>
              </a:lnSpc>
              <a:spcBef>
                <a:spcPts val="415"/>
              </a:spcBef>
            </a:pPr>
            <a:r>
              <a:rPr sz="850" spc="-5" dirty="0">
                <a:latin typeface="Courier" charset="0"/>
                <a:cs typeface="Courier" charset="0"/>
              </a:rPr>
              <a:t>String attributeValue =  priceElement.getAttribute("currency”);</a:t>
            </a:r>
            <a:endParaRPr sz="850" dirty="0">
              <a:latin typeface="Courier" charset="0"/>
              <a:cs typeface="Courier" charset="0"/>
            </a:endParaRPr>
          </a:p>
          <a:p>
            <a:pPr marL="53340">
              <a:lnSpc>
                <a:spcPts val="975"/>
              </a:lnSpc>
            </a:pPr>
            <a:r>
              <a:rPr sz="850" spc="-5" dirty="0">
                <a:latin typeface="Courier" charset="0"/>
                <a:cs typeface="Courier" charset="0"/>
              </a:rPr>
              <a:t>// Gets "USD" if no currency</a:t>
            </a:r>
            <a:r>
              <a:rPr sz="850" spc="-45" dirty="0">
                <a:latin typeface="Courier" charset="0"/>
                <a:cs typeface="Courier" charset="0"/>
              </a:rPr>
              <a:t> </a:t>
            </a:r>
            <a:r>
              <a:rPr sz="850" spc="-5" dirty="0">
                <a:latin typeface="Courier" charset="0"/>
                <a:cs typeface="Courier" charset="0"/>
              </a:rPr>
              <a:t>specified</a:t>
            </a:r>
            <a:endParaRPr sz="8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7761" y="573301"/>
            <a:ext cx="5420995" cy="64135"/>
          </a:xfrm>
          <a:custGeom>
            <a:avLst/>
            <a:gdLst/>
            <a:ahLst/>
            <a:cxnLst/>
            <a:rect l="l" t="t" r="r" b="b"/>
            <a:pathLst>
              <a:path w="5420995" h="64134">
                <a:moveTo>
                  <a:pt x="0" y="0"/>
                </a:moveTo>
                <a:lnTo>
                  <a:pt x="5420606" y="0"/>
                </a:lnTo>
                <a:lnTo>
                  <a:pt x="5420606" y="63865"/>
                </a:lnTo>
                <a:lnTo>
                  <a:pt x="0" y="63865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0" dirty="0"/>
              <a:t>Self </a:t>
            </a:r>
            <a:r>
              <a:rPr spc="120" dirty="0"/>
              <a:t>Check</a:t>
            </a:r>
            <a:r>
              <a:rPr spc="-85" dirty="0"/>
              <a:t> </a:t>
            </a:r>
            <a:r>
              <a:rPr spc="30" dirty="0"/>
              <a:t>25.8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5061" y="754562"/>
            <a:ext cx="5010785" cy="5118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5" dirty="0">
                <a:latin typeface="Arial"/>
                <a:cs typeface="Arial"/>
              </a:rPr>
              <a:t>How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can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a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spc="15" dirty="0">
                <a:latin typeface="Arial"/>
                <a:cs typeface="Arial"/>
              </a:rPr>
              <a:t>DTD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specify</a:t>
            </a:r>
            <a:r>
              <a:rPr sz="1150" spc="5" dirty="0">
                <a:latin typeface="Arial"/>
                <a:cs typeface="Arial"/>
              </a:rPr>
              <a:t> that </a:t>
            </a:r>
            <a:r>
              <a:rPr sz="1150" spc="10" dirty="0">
                <a:latin typeface="Arial"/>
                <a:cs typeface="Arial"/>
              </a:rPr>
              <a:t>the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spc="10" dirty="0">
                <a:latin typeface="Courier" charset="0"/>
                <a:cs typeface="Courier" charset="0"/>
              </a:rPr>
              <a:t>quantity</a:t>
            </a:r>
            <a:r>
              <a:rPr sz="1150" spc="-370" dirty="0">
                <a:latin typeface="Courier" charset="0"/>
                <a:cs typeface="Courier" charset="0"/>
              </a:rPr>
              <a:t> </a:t>
            </a:r>
            <a:r>
              <a:rPr sz="1150" spc="10" dirty="0">
                <a:latin typeface="Arial"/>
                <a:cs typeface="Arial"/>
              </a:rPr>
              <a:t>element</a:t>
            </a:r>
            <a:r>
              <a:rPr sz="1150" spc="5" dirty="0">
                <a:latin typeface="Arial"/>
                <a:cs typeface="Arial"/>
              </a:rPr>
              <a:t> in </a:t>
            </a:r>
            <a:r>
              <a:rPr sz="1150" spc="10" dirty="0">
                <a:latin typeface="Arial"/>
                <a:cs typeface="Arial"/>
              </a:rPr>
              <a:t>an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spc="10" dirty="0">
                <a:latin typeface="Courier" charset="0"/>
                <a:cs typeface="Courier" charset="0"/>
              </a:rPr>
              <a:t>item</a:t>
            </a:r>
            <a:r>
              <a:rPr sz="1150" spc="-370" dirty="0">
                <a:latin typeface="Courier" charset="0"/>
                <a:cs typeface="Courier" charset="0"/>
              </a:rPr>
              <a:t> </a:t>
            </a:r>
            <a:r>
              <a:rPr sz="1150" spc="5" dirty="0">
                <a:latin typeface="Arial"/>
                <a:cs typeface="Arial"/>
              </a:rPr>
              <a:t>is </a:t>
            </a:r>
            <a:r>
              <a:rPr sz="1150" spc="10" dirty="0">
                <a:latin typeface="Arial"/>
                <a:cs typeface="Arial"/>
              </a:rPr>
              <a:t>optional?</a:t>
            </a:r>
            <a:endParaRPr sz="1150" dirty="0">
              <a:latin typeface="Arial"/>
              <a:cs typeface="Arial"/>
            </a:endParaRPr>
          </a:p>
          <a:p>
            <a:pPr marL="280670">
              <a:lnSpc>
                <a:spcPct val="100000"/>
              </a:lnSpc>
              <a:spcBef>
                <a:spcPts val="819"/>
              </a:spcBef>
            </a:pPr>
            <a:r>
              <a:rPr sz="1400" b="1" dirty="0">
                <a:latin typeface="Arial"/>
                <a:cs typeface="Arial"/>
              </a:rPr>
              <a:t>Answer: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3182" y="1331707"/>
            <a:ext cx="5405120" cy="178895"/>
          </a:xfrm>
          <a:prstGeom prst="rect">
            <a:avLst/>
          </a:prstGeom>
          <a:ln w="7983">
            <a:solidFill>
              <a:srgbClr val="CCCCCC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375"/>
              </a:spcBef>
            </a:pPr>
            <a:r>
              <a:rPr sz="850" spc="-5" dirty="0">
                <a:latin typeface="Courier" charset="0"/>
                <a:cs typeface="Courier" charset="0"/>
              </a:rPr>
              <a:t>&lt;!ELEMENT item (product,</a:t>
            </a:r>
            <a:r>
              <a:rPr sz="850" spc="-45" dirty="0">
                <a:latin typeface="Courier" charset="0"/>
                <a:cs typeface="Courier" charset="0"/>
              </a:rPr>
              <a:t> </a:t>
            </a:r>
            <a:r>
              <a:rPr sz="850" spc="-5" dirty="0">
                <a:latin typeface="Courier" charset="0"/>
                <a:cs typeface="Courier" charset="0"/>
              </a:rPr>
              <a:t>quantity?)&gt;</a:t>
            </a:r>
            <a:endParaRPr sz="8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5" dirty="0"/>
              <a:t>Differences </a:t>
            </a:r>
            <a:r>
              <a:rPr spc="75" dirty="0"/>
              <a:t>Between </a:t>
            </a:r>
            <a:r>
              <a:rPr spc="175" dirty="0"/>
              <a:t>XML </a:t>
            </a:r>
            <a:r>
              <a:rPr spc="140" dirty="0"/>
              <a:t>and</a:t>
            </a:r>
            <a:r>
              <a:rPr spc="-235" dirty="0"/>
              <a:t> </a:t>
            </a:r>
            <a:r>
              <a:rPr spc="185" dirty="0"/>
              <a:t>HTML</a:t>
            </a:r>
          </a:p>
        </p:txBody>
      </p:sp>
      <p:sp>
        <p:nvSpPr>
          <p:cNvPr id="3" name="object 3"/>
          <p:cNvSpPr/>
          <p:nvPr/>
        </p:nvSpPr>
        <p:spPr>
          <a:xfrm>
            <a:off x="739526" y="908691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34905" y="1255961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4">
                <a:moveTo>
                  <a:pt x="0" y="0"/>
                </a:moveTo>
                <a:lnTo>
                  <a:pt x="63865" y="0"/>
                </a:lnTo>
                <a:lnTo>
                  <a:pt x="63865" y="63865"/>
                </a:lnTo>
                <a:lnTo>
                  <a:pt x="0" y="6386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9526" y="1659114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9526" y="1954493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83247" y="782782"/>
            <a:ext cx="4110990" cy="1277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>
                <a:latin typeface="Arial"/>
                <a:cs typeface="Arial"/>
              </a:rPr>
              <a:t>XML </a:t>
            </a:r>
            <a:r>
              <a:rPr sz="1400" dirty="0">
                <a:latin typeface="Arial"/>
                <a:cs typeface="Arial"/>
              </a:rPr>
              <a:t>tags are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case-sensitive.</a:t>
            </a:r>
          </a:p>
          <a:p>
            <a:pPr marL="334010">
              <a:lnSpc>
                <a:spcPct val="100000"/>
              </a:lnSpc>
              <a:spcBef>
                <a:spcPts val="1150"/>
              </a:spcBef>
            </a:pPr>
            <a:r>
              <a:rPr sz="1650" spc="20" dirty="0">
                <a:latin typeface="Courier" charset="0"/>
                <a:cs typeface="Courier" charset="0"/>
              </a:rPr>
              <a:t>&lt;LI&gt;</a:t>
            </a:r>
            <a:r>
              <a:rPr sz="1650" spc="-585" dirty="0">
                <a:latin typeface="Courier" charset="0"/>
                <a:cs typeface="Courier" charset="0"/>
              </a:rPr>
              <a:t> </a:t>
            </a:r>
            <a:r>
              <a:rPr sz="1650" spc="10" dirty="0">
                <a:latin typeface="Arial"/>
                <a:cs typeface="Arial"/>
              </a:rPr>
              <a:t>is </a:t>
            </a:r>
            <a:r>
              <a:rPr sz="1650" spc="15" dirty="0">
                <a:latin typeface="Arial"/>
                <a:cs typeface="Arial"/>
              </a:rPr>
              <a:t>different from </a:t>
            </a:r>
            <a:r>
              <a:rPr sz="1650" spc="20" dirty="0">
                <a:latin typeface="Courier" charset="0"/>
                <a:cs typeface="Courier" charset="0"/>
              </a:rPr>
              <a:t>&lt;li&gt;</a:t>
            </a:r>
            <a:r>
              <a:rPr sz="1650" spc="20" dirty="0">
                <a:latin typeface="Arial"/>
                <a:cs typeface="Arial"/>
              </a:rPr>
              <a:t>.</a:t>
            </a:r>
            <a:endParaRPr sz="1650" dirty="0">
              <a:latin typeface="Arial"/>
              <a:cs typeface="Arial"/>
            </a:endParaRPr>
          </a:p>
          <a:p>
            <a:pPr marL="12700" marR="5080">
              <a:lnSpc>
                <a:spcPct val="138400"/>
              </a:lnSpc>
              <a:spcBef>
                <a:spcPts val="450"/>
              </a:spcBef>
            </a:pPr>
            <a:r>
              <a:rPr sz="1400" dirty="0">
                <a:latin typeface="Arial"/>
                <a:cs typeface="Arial"/>
              </a:rPr>
              <a:t>Every </a:t>
            </a:r>
            <a:r>
              <a:rPr sz="1400" spc="5" dirty="0">
                <a:latin typeface="Arial"/>
                <a:cs typeface="Arial"/>
              </a:rPr>
              <a:t>XML </a:t>
            </a:r>
            <a:r>
              <a:rPr sz="1400" dirty="0">
                <a:latin typeface="Arial"/>
                <a:cs typeface="Arial"/>
              </a:rPr>
              <a:t>start-tag must have a matching end-tag.  </a:t>
            </a:r>
            <a:r>
              <a:rPr sz="1400" spc="5" dirty="0">
                <a:latin typeface="Arial"/>
                <a:cs typeface="Arial"/>
              </a:rPr>
              <a:t>A </a:t>
            </a:r>
            <a:r>
              <a:rPr sz="1400" dirty="0">
                <a:latin typeface="Arial"/>
                <a:cs typeface="Arial"/>
              </a:rPr>
              <a:t>tag that ends in /&gt; is both a start- and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end-tag: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06963" y="2130124"/>
            <a:ext cx="5300980" cy="182742"/>
          </a:xfrm>
          <a:prstGeom prst="rect">
            <a:avLst/>
          </a:prstGeom>
          <a:ln w="7983">
            <a:solidFill>
              <a:srgbClr val="CCCCCC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405"/>
              </a:spcBef>
            </a:pPr>
            <a:r>
              <a:rPr sz="850" spc="-5" dirty="0">
                <a:latin typeface="Courier" charset="0"/>
                <a:cs typeface="Courier" charset="0"/>
              </a:rPr>
              <a:t>&lt;img</a:t>
            </a:r>
            <a:r>
              <a:rPr sz="850" spc="-60" dirty="0">
                <a:latin typeface="Courier" charset="0"/>
                <a:cs typeface="Courier" charset="0"/>
              </a:rPr>
              <a:t> </a:t>
            </a:r>
            <a:r>
              <a:rPr sz="850" spc="-5" dirty="0">
                <a:latin typeface="Courier" charset="0"/>
                <a:cs typeface="Courier" charset="0"/>
              </a:rPr>
              <a:t>src="hamster.jpeg"/&gt;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39526" y="2561217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83247" y="2435308"/>
            <a:ext cx="3932554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>
                <a:latin typeface="Arial"/>
                <a:cs typeface="Arial"/>
              </a:rPr>
              <a:t>XML </a:t>
            </a:r>
            <a:r>
              <a:rPr sz="1400" dirty="0">
                <a:latin typeface="Arial"/>
                <a:cs typeface="Arial"/>
              </a:rPr>
              <a:t>attribute values must be enclosed in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quotes: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6963" y="2736848"/>
            <a:ext cx="5300980" cy="182742"/>
          </a:xfrm>
          <a:prstGeom prst="rect">
            <a:avLst/>
          </a:prstGeom>
          <a:ln w="7983">
            <a:solidFill>
              <a:srgbClr val="CCCCCC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405"/>
              </a:spcBef>
            </a:pPr>
            <a:r>
              <a:rPr sz="850" spc="-5" dirty="0">
                <a:latin typeface="Courier" charset="0"/>
                <a:cs typeface="Courier" charset="0"/>
              </a:rPr>
              <a:t>&lt;img src="hamster.jpeg" width="400" height="300"</a:t>
            </a:r>
            <a:r>
              <a:rPr sz="850" spc="-20" dirty="0">
                <a:latin typeface="Courier" charset="0"/>
                <a:cs typeface="Courier" charset="0"/>
              </a:rPr>
              <a:t> </a:t>
            </a:r>
            <a:r>
              <a:rPr sz="850" spc="-5" dirty="0">
                <a:latin typeface="Courier" charset="0"/>
                <a:cs typeface="Courier" charset="0"/>
              </a:rPr>
              <a:t>/&gt;</a:t>
            </a:r>
            <a:endParaRPr sz="8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7761" y="573167"/>
            <a:ext cx="5420995" cy="64135"/>
          </a:xfrm>
          <a:custGeom>
            <a:avLst/>
            <a:gdLst/>
            <a:ahLst/>
            <a:cxnLst/>
            <a:rect l="l" t="t" r="r" b="b"/>
            <a:pathLst>
              <a:path w="5420995" h="64134">
                <a:moveTo>
                  <a:pt x="0" y="0"/>
                </a:moveTo>
                <a:lnTo>
                  <a:pt x="5420606" y="0"/>
                </a:lnTo>
                <a:lnTo>
                  <a:pt x="5420606" y="63865"/>
                </a:lnTo>
                <a:lnTo>
                  <a:pt x="0" y="63865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0" dirty="0"/>
              <a:t>Self </a:t>
            </a:r>
            <a:r>
              <a:rPr spc="120" dirty="0"/>
              <a:t>Check</a:t>
            </a:r>
            <a:r>
              <a:rPr spc="-85" dirty="0"/>
              <a:t> </a:t>
            </a:r>
            <a:r>
              <a:rPr spc="30" dirty="0"/>
              <a:t>25.9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5061" y="754428"/>
            <a:ext cx="5607685" cy="695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5" dirty="0">
                <a:latin typeface="Arial"/>
                <a:cs typeface="Arial"/>
              </a:rPr>
              <a:t>How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can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a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spc="15" dirty="0">
                <a:latin typeface="Arial"/>
                <a:cs typeface="Arial"/>
              </a:rPr>
              <a:t>DTD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specify</a:t>
            </a:r>
            <a:r>
              <a:rPr sz="1150" spc="5" dirty="0">
                <a:latin typeface="Arial"/>
                <a:cs typeface="Arial"/>
              </a:rPr>
              <a:t> that </a:t>
            </a:r>
            <a:r>
              <a:rPr sz="1150" spc="10" dirty="0">
                <a:latin typeface="Arial"/>
                <a:cs typeface="Arial"/>
              </a:rPr>
              <a:t>a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spc="10" dirty="0">
                <a:latin typeface="Courier" charset="0"/>
                <a:cs typeface="Courier" charset="0"/>
              </a:rPr>
              <a:t>product</a:t>
            </a:r>
            <a:r>
              <a:rPr sz="1150" spc="-370" dirty="0">
                <a:latin typeface="Courier" charset="0"/>
                <a:cs typeface="Courier" charset="0"/>
              </a:rPr>
              <a:t> </a:t>
            </a:r>
            <a:r>
              <a:rPr sz="1150" spc="10" dirty="0">
                <a:latin typeface="Arial"/>
                <a:cs typeface="Arial"/>
              </a:rPr>
              <a:t>element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can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contain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a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spc="10" dirty="0">
                <a:latin typeface="Courier" charset="0"/>
                <a:cs typeface="Courier" charset="0"/>
              </a:rPr>
              <a:t>description</a:t>
            </a:r>
            <a:r>
              <a:rPr sz="1150" spc="-370" dirty="0">
                <a:latin typeface="Courier" charset="0"/>
                <a:cs typeface="Courier" charset="0"/>
              </a:rPr>
              <a:t> </a:t>
            </a:r>
            <a:r>
              <a:rPr sz="1150" spc="10" dirty="0">
                <a:latin typeface="Arial"/>
                <a:cs typeface="Arial"/>
              </a:rPr>
              <a:t>and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a</a:t>
            </a:r>
            <a:endParaRPr sz="11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150" spc="10" dirty="0">
                <a:latin typeface="Courier" charset="0"/>
                <a:cs typeface="Courier" charset="0"/>
              </a:rPr>
              <a:t>price</a:t>
            </a:r>
            <a:r>
              <a:rPr sz="1150" spc="-434" dirty="0">
                <a:latin typeface="Courier" charset="0"/>
                <a:cs typeface="Courier" charset="0"/>
              </a:rPr>
              <a:t> </a:t>
            </a:r>
            <a:r>
              <a:rPr sz="1150" spc="10" dirty="0">
                <a:latin typeface="Arial"/>
                <a:cs typeface="Arial"/>
              </a:rPr>
              <a:t>element, </a:t>
            </a:r>
            <a:r>
              <a:rPr sz="1150" spc="5" dirty="0">
                <a:latin typeface="Arial"/>
                <a:cs typeface="Arial"/>
              </a:rPr>
              <a:t>in </a:t>
            </a:r>
            <a:r>
              <a:rPr sz="1150" spc="10" dirty="0">
                <a:latin typeface="Arial"/>
                <a:cs typeface="Arial"/>
              </a:rPr>
              <a:t>any order?</a:t>
            </a:r>
            <a:endParaRPr sz="1150" dirty="0">
              <a:latin typeface="Arial"/>
              <a:cs typeface="Arial"/>
            </a:endParaRPr>
          </a:p>
          <a:p>
            <a:pPr marL="280670">
              <a:lnSpc>
                <a:spcPct val="100000"/>
              </a:lnSpc>
              <a:spcBef>
                <a:spcPts val="819"/>
              </a:spcBef>
            </a:pPr>
            <a:r>
              <a:rPr sz="1400" b="1" dirty="0">
                <a:latin typeface="Arial"/>
                <a:cs typeface="Arial"/>
              </a:rPr>
              <a:t>Answer: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3182" y="1515186"/>
            <a:ext cx="5405120" cy="309700"/>
          </a:xfrm>
          <a:prstGeom prst="rect">
            <a:avLst/>
          </a:prstGeom>
          <a:ln w="7983">
            <a:solidFill>
              <a:srgbClr val="CCCCCC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50165" marR="2687955">
              <a:lnSpc>
                <a:spcPts val="1010"/>
              </a:lnSpc>
              <a:spcBef>
                <a:spcPts val="415"/>
              </a:spcBef>
            </a:pPr>
            <a:r>
              <a:rPr sz="850" spc="-5" dirty="0">
                <a:latin typeface="Courier" charset="0"/>
                <a:cs typeface="Courier" charset="0"/>
              </a:rPr>
              <a:t>&lt;!ELEMENT product ((description, price) |  (price,</a:t>
            </a:r>
            <a:r>
              <a:rPr sz="850" spc="-70" dirty="0">
                <a:latin typeface="Courier" charset="0"/>
                <a:cs typeface="Courier" charset="0"/>
              </a:rPr>
              <a:t> </a:t>
            </a:r>
            <a:r>
              <a:rPr sz="850" spc="-5" dirty="0">
                <a:latin typeface="Courier" charset="0"/>
                <a:cs typeface="Courier" charset="0"/>
              </a:rPr>
              <a:t>description))&gt;</a:t>
            </a:r>
            <a:endParaRPr sz="8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7761" y="573032"/>
            <a:ext cx="5420995" cy="64135"/>
          </a:xfrm>
          <a:custGeom>
            <a:avLst/>
            <a:gdLst/>
            <a:ahLst/>
            <a:cxnLst/>
            <a:rect l="l" t="t" r="r" b="b"/>
            <a:pathLst>
              <a:path w="5420995" h="64134">
                <a:moveTo>
                  <a:pt x="0" y="0"/>
                </a:moveTo>
                <a:lnTo>
                  <a:pt x="5420606" y="0"/>
                </a:lnTo>
                <a:lnTo>
                  <a:pt x="5420606" y="63865"/>
                </a:lnTo>
                <a:lnTo>
                  <a:pt x="0" y="63865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0" dirty="0"/>
              <a:t>Self </a:t>
            </a:r>
            <a:r>
              <a:rPr spc="120" dirty="0"/>
              <a:t>Check</a:t>
            </a:r>
            <a:r>
              <a:rPr spc="-75" dirty="0"/>
              <a:t> </a:t>
            </a:r>
            <a:r>
              <a:rPr spc="45" dirty="0"/>
              <a:t>25.10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5061" y="754293"/>
            <a:ext cx="5351780" cy="695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5" dirty="0">
                <a:latin typeface="Arial"/>
                <a:cs typeface="Arial"/>
              </a:rPr>
              <a:t>How </a:t>
            </a:r>
            <a:r>
              <a:rPr sz="1150" spc="10" dirty="0">
                <a:latin typeface="Arial"/>
                <a:cs typeface="Arial"/>
              </a:rPr>
              <a:t>can a </a:t>
            </a:r>
            <a:r>
              <a:rPr sz="1150" spc="15" dirty="0">
                <a:latin typeface="Arial"/>
                <a:cs typeface="Arial"/>
              </a:rPr>
              <a:t>DTD </a:t>
            </a:r>
            <a:r>
              <a:rPr sz="1150" spc="10" dirty="0">
                <a:latin typeface="Arial"/>
                <a:cs typeface="Arial"/>
              </a:rPr>
              <a:t>specify </a:t>
            </a:r>
            <a:r>
              <a:rPr sz="1150" spc="5" dirty="0">
                <a:latin typeface="Arial"/>
                <a:cs typeface="Arial"/>
              </a:rPr>
              <a:t>that </a:t>
            </a:r>
            <a:r>
              <a:rPr sz="1150" spc="10" dirty="0">
                <a:latin typeface="Arial"/>
                <a:cs typeface="Arial"/>
              </a:rPr>
              <a:t>the </a:t>
            </a:r>
            <a:r>
              <a:rPr sz="1150" spc="10" dirty="0">
                <a:latin typeface="Courier" charset="0"/>
                <a:cs typeface="Courier" charset="0"/>
              </a:rPr>
              <a:t>description</a:t>
            </a:r>
            <a:r>
              <a:rPr sz="1150" spc="-395" dirty="0">
                <a:latin typeface="Courier" charset="0"/>
                <a:cs typeface="Courier" charset="0"/>
              </a:rPr>
              <a:t> </a:t>
            </a:r>
            <a:r>
              <a:rPr sz="1150" spc="10" dirty="0">
                <a:latin typeface="Arial"/>
                <a:cs typeface="Arial"/>
              </a:rPr>
              <a:t>element has an optional </a:t>
            </a:r>
            <a:r>
              <a:rPr sz="1150" spc="5" dirty="0">
                <a:latin typeface="Arial"/>
                <a:cs typeface="Arial"/>
              </a:rPr>
              <a:t>attribute</a:t>
            </a:r>
            <a:endParaRPr sz="11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150" spc="10" dirty="0">
                <a:latin typeface="Courier" charset="0"/>
                <a:cs typeface="Courier" charset="0"/>
              </a:rPr>
              <a:t>language</a:t>
            </a:r>
            <a:r>
              <a:rPr sz="1150" spc="10" dirty="0">
                <a:latin typeface="Arial"/>
                <a:cs typeface="Arial"/>
              </a:rPr>
              <a:t>?</a:t>
            </a:r>
            <a:endParaRPr sz="1150" dirty="0">
              <a:latin typeface="Arial"/>
              <a:cs typeface="Arial"/>
            </a:endParaRPr>
          </a:p>
          <a:p>
            <a:pPr marL="280670">
              <a:lnSpc>
                <a:spcPct val="100000"/>
              </a:lnSpc>
              <a:spcBef>
                <a:spcPts val="819"/>
              </a:spcBef>
            </a:pPr>
            <a:r>
              <a:rPr sz="1400" b="1" dirty="0">
                <a:latin typeface="Arial"/>
                <a:cs typeface="Arial"/>
              </a:rPr>
              <a:t>Answer: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3182" y="1515052"/>
            <a:ext cx="5405120" cy="178895"/>
          </a:xfrm>
          <a:prstGeom prst="rect">
            <a:avLst/>
          </a:prstGeom>
          <a:ln w="7983">
            <a:solidFill>
              <a:srgbClr val="CCCCCC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375"/>
              </a:spcBef>
            </a:pPr>
            <a:r>
              <a:rPr sz="850" spc="-5" dirty="0">
                <a:latin typeface="Courier" charset="0"/>
                <a:cs typeface="Courier" charset="0"/>
              </a:rPr>
              <a:t>&lt;!ATTLIST description language CDATA</a:t>
            </a:r>
            <a:r>
              <a:rPr sz="850" spc="-30" dirty="0">
                <a:latin typeface="Courier" charset="0"/>
                <a:cs typeface="Courier" charset="0"/>
              </a:rPr>
              <a:t> </a:t>
            </a:r>
            <a:r>
              <a:rPr sz="850" spc="-5" dirty="0">
                <a:latin typeface="Courier" charset="0"/>
                <a:cs typeface="Courier" charset="0"/>
              </a:rPr>
              <a:t>#IMPLIED&gt;</a:t>
            </a:r>
            <a:endParaRPr sz="8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5" dirty="0"/>
              <a:t>Differences </a:t>
            </a:r>
            <a:r>
              <a:rPr spc="75" dirty="0"/>
              <a:t>Between </a:t>
            </a:r>
            <a:r>
              <a:rPr spc="175" dirty="0"/>
              <a:t>XML </a:t>
            </a:r>
            <a:r>
              <a:rPr spc="140" dirty="0"/>
              <a:t>and</a:t>
            </a:r>
            <a:r>
              <a:rPr spc="-235" dirty="0"/>
              <a:t> </a:t>
            </a:r>
            <a:r>
              <a:rPr spc="185" dirty="0"/>
              <a:t>HTML</a:t>
            </a:r>
          </a:p>
        </p:txBody>
      </p:sp>
      <p:sp>
        <p:nvSpPr>
          <p:cNvPr id="3" name="object 3"/>
          <p:cNvSpPr/>
          <p:nvPr/>
        </p:nvSpPr>
        <p:spPr>
          <a:xfrm>
            <a:off x="739526" y="908429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9526" y="1195825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4905" y="1551079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4">
                <a:moveTo>
                  <a:pt x="0" y="0"/>
                </a:moveTo>
                <a:lnTo>
                  <a:pt x="63865" y="0"/>
                </a:lnTo>
                <a:lnTo>
                  <a:pt x="63865" y="63865"/>
                </a:lnTo>
                <a:lnTo>
                  <a:pt x="0" y="6386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4905" y="2189736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0" y="0"/>
                </a:moveTo>
                <a:lnTo>
                  <a:pt x="63865" y="0"/>
                </a:lnTo>
                <a:lnTo>
                  <a:pt x="63865" y="63865"/>
                </a:lnTo>
                <a:lnTo>
                  <a:pt x="0" y="6386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4905" y="2836377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0" y="0"/>
                </a:moveTo>
                <a:lnTo>
                  <a:pt x="63865" y="0"/>
                </a:lnTo>
                <a:lnTo>
                  <a:pt x="63865" y="63865"/>
                </a:lnTo>
                <a:lnTo>
                  <a:pt x="0" y="6386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9526" y="3239529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34905" y="3594783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0" y="0"/>
                </a:moveTo>
                <a:lnTo>
                  <a:pt x="63865" y="0"/>
                </a:lnTo>
                <a:lnTo>
                  <a:pt x="63865" y="63865"/>
                </a:lnTo>
                <a:lnTo>
                  <a:pt x="0" y="6386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83247" y="782520"/>
            <a:ext cx="5010785" cy="2970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>
                <a:latin typeface="Arial"/>
                <a:cs typeface="Arial"/>
              </a:rPr>
              <a:t>HTML </a:t>
            </a:r>
            <a:r>
              <a:rPr sz="1400" dirty="0">
                <a:latin typeface="Arial"/>
                <a:cs typeface="Arial"/>
              </a:rPr>
              <a:t>describes </a:t>
            </a:r>
            <a:r>
              <a:rPr sz="1400" spc="5" dirty="0">
                <a:latin typeface="Arial"/>
                <a:cs typeface="Arial"/>
              </a:rPr>
              <a:t>web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documents.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400" spc="5" dirty="0">
                <a:latin typeface="Arial"/>
                <a:cs typeface="Arial"/>
              </a:rPr>
              <a:t>XML </a:t>
            </a:r>
            <a:r>
              <a:rPr sz="1400" dirty="0">
                <a:latin typeface="Arial"/>
                <a:cs typeface="Arial"/>
              </a:rPr>
              <a:t>can be used to specify </a:t>
            </a:r>
            <a:r>
              <a:rPr sz="1400" spc="5" dirty="0">
                <a:latin typeface="Arial"/>
                <a:cs typeface="Arial"/>
              </a:rPr>
              <a:t>many </a:t>
            </a:r>
            <a:r>
              <a:rPr sz="1400" dirty="0">
                <a:latin typeface="Arial"/>
                <a:cs typeface="Arial"/>
              </a:rPr>
              <a:t>different kinds of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data.</a:t>
            </a:r>
            <a:endParaRPr sz="1400">
              <a:latin typeface="Arial"/>
              <a:cs typeface="Arial"/>
            </a:endParaRPr>
          </a:p>
          <a:p>
            <a:pPr marL="334010" marR="5080">
              <a:lnSpc>
                <a:spcPct val="117500"/>
              </a:lnSpc>
              <a:spcBef>
                <a:spcPts val="865"/>
              </a:spcBef>
            </a:pPr>
            <a:r>
              <a:rPr sz="1650" spc="25" dirty="0">
                <a:latin typeface="Arial"/>
                <a:cs typeface="Arial"/>
              </a:rPr>
              <a:t>VRML </a:t>
            </a:r>
            <a:r>
              <a:rPr sz="1650" spc="20" dirty="0">
                <a:latin typeface="Arial"/>
                <a:cs typeface="Arial"/>
              </a:rPr>
              <a:t>uses </a:t>
            </a:r>
            <a:r>
              <a:rPr sz="1650" spc="25" dirty="0">
                <a:latin typeface="Arial"/>
                <a:cs typeface="Arial"/>
              </a:rPr>
              <a:t>XML </a:t>
            </a:r>
            <a:r>
              <a:rPr sz="1650" spc="15" dirty="0">
                <a:latin typeface="Arial"/>
                <a:cs typeface="Arial"/>
              </a:rPr>
              <a:t>syntax to describe virtual</a:t>
            </a:r>
            <a:r>
              <a:rPr sz="1650" spc="-70" dirty="0">
                <a:latin typeface="Arial"/>
                <a:cs typeface="Arial"/>
              </a:rPr>
              <a:t> </a:t>
            </a:r>
            <a:r>
              <a:rPr sz="1650" spc="15" dirty="0">
                <a:latin typeface="Arial"/>
                <a:cs typeface="Arial"/>
              </a:rPr>
              <a:t>reality  scenes.</a:t>
            </a:r>
            <a:endParaRPr sz="1650">
              <a:latin typeface="Arial"/>
              <a:cs typeface="Arial"/>
            </a:endParaRPr>
          </a:p>
          <a:p>
            <a:pPr marL="334010" marR="1089660">
              <a:lnSpc>
                <a:spcPct val="117500"/>
              </a:lnSpc>
              <a:spcBef>
                <a:spcPts val="375"/>
              </a:spcBef>
            </a:pPr>
            <a:r>
              <a:rPr sz="1650" spc="20" dirty="0">
                <a:latin typeface="Arial"/>
                <a:cs typeface="Arial"/>
              </a:rPr>
              <a:t>MathML uses </a:t>
            </a:r>
            <a:r>
              <a:rPr sz="1650" spc="25" dirty="0">
                <a:latin typeface="Arial"/>
                <a:cs typeface="Arial"/>
              </a:rPr>
              <a:t>XML </a:t>
            </a:r>
            <a:r>
              <a:rPr sz="1650" spc="15" dirty="0">
                <a:latin typeface="Arial"/>
                <a:cs typeface="Arial"/>
              </a:rPr>
              <a:t>syntax to</a:t>
            </a:r>
            <a:r>
              <a:rPr sz="1650" spc="-40" dirty="0">
                <a:latin typeface="Arial"/>
                <a:cs typeface="Arial"/>
              </a:rPr>
              <a:t> </a:t>
            </a:r>
            <a:r>
              <a:rPr sz="1650" spc="15" dirty="0">
                <a:latin typeface="Arial"/>
                <a:cs typeface="Arial"/>
              </a:rPr>
              <a:t>describe  mathematical</a:t>
            </a:r>
            <a:r>
              <a:rPr sz="1650" spc="-10" dirty="0">
                <a:latin typeface="Arial"/>
                <a:cs typeface="Arial"/>
              </a:rPr>
              <a:t> </a:t>
            </a:r>
            <a:r>
              <a:rPr sz="1650" spc="15" dirty="0">
                <a:latin typeface="Arial"/>
                <a:cs typeface="Arial"/>
              </a:rPr>
              <a:t>formulas.</a:t>
            </a:r>
            <a:endParaRPr sz="1650">
              <a:latin typeface="Arial"/>
              <a:cs typeface="Arial"/>
            </a:endParaRPr>
          </a:p>
          <a:p>
            <a:pPr marL="334010">
              <a:lnSpc>
                <a:spcPct val="100000"/>
              </a:lnSpc>
              <a:spcBef>
                <a:spcPts val="785"/>
              </a:spcBef>
            </a:pPr>
            <a:r>
              <a:rPr sz="1650" spc="20" dirty="0">
                <a:latin typeface="Arial"/>
                <a:cs typeface="Arial"/>
              </a:rPr>
              <a:t>Use </a:t>
            </a:r>
            <a:r>
              <a:rPr sz="1650" spc="15" dirty="0">
                <a:latin typeface="Arial"/>
                <a:cs typeface="Arial"/>
              </a:rPr>
              <a:t>the </a:t>
            </a:r>
            <a:r>
              <a:rPr sz="1650" spc="25" dirty="0">
                <a:latin typeface="Arial"/>
                <a:cs typeface="Arial"/>
              </a:rPr>
              <a:t>XML </a:t>
            </a:r>
            <a:r>
              <a:rPr sz="1650" spc="15" dirty="0">
                <a:latin typeface="Arial"/>
                <a:cs typeface="Arial"/>
              </a:rPr>
              <a:t>syntax to describe your </a:t>
            </a:r>
            <a:r>
              <a:rPr sz="1650" spc="20" dirty="0">
                <a:latin typeface="Arial"/>
                <a:cs typeface="Arial"/>
              </a:rPr>
              <a:t>own</a:t>
            </a:r>
            <a:r>
              <a:rPr sz="1650" spc="-15" dirty="0">
                <a:latin typeface="Arial"/>
                <a:cs typeface="Arial"/>
              </a:rPr>
              <a:t> </a:t>
            </a:r>
            <a:r>
              <a:rPr sz="1650" spc="15" dirty="0">
                <a:latin typeface="Arial"/>
                <a:cs typeface="Arial"/>
              </a:rPr>
              <a:t>data.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400" spc="5" dirty="0">
                <a:latin typeface="Arial"/>
                <a:cs typeface="Arial"/>
              </a:rPr>
              <a:t>XML </a:t>
            </a:r>
            <a:r>
              <a:rPr sz="1400" dirty="0">
                <a:latin typeface="Arial"/>
                <a:cs typeface="Arial"/>
              </a:rPr>
              <a:t>does not tell you </a:t>
            </a:r>
            <a:r>
              <a:rPr sz="1400" spc="5" dirty="0">
                <a:latin typeface="Arial"/>
                <a:cs typeface="Arial"/>
              </a:rPr>
              <a:t>how </a:t>
            </a:r>
            <a:r>
              <a:rPr sz="1400" dirty="0">
                <a:latin typeface="Arial"/>
                <a:cs typeface="Arial"/>
              </a:rPr>
              <a:t>to display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data.</a:t>
            </a:r>
            <a:endParaRPr sz="1400">
              <a:latin typeface="Arial"/>
              <a:cs typeface="Arial"/>
            </a:endParaRPr>
          </a:p>
          <a:p>
            <a:pPr marL="334010">
              <a:lnSpc>
                <a:spcPct val="100000"/>
              </a:lnSpc>
              <a:spcBef>
                <a:spcPts val="1210"/>
              </a:spcBef>
            </a:pPr>
            <a:r>
              <a:rPr sz="1650" spc="10" dirty="0">
                <a:latin typeface="Arial"/>
                <a:cs typeface="Arial"/>
              </a:rPr>
              <a:t>It is </a:t>
            </a:r>
            <a:r>
              <a:rPr sz="1650" spc="20" dirty="0">
                <a:latin typeface="Arial"/>
                <a:cs typeface="Arial"/>
              </a:rPr>
              <a:t>a </a:t>
            </a:r>
            <a:r>
              <a:rPr sz="1650" spc="15" dirty="0">
                <a:latin typeface="Arial"/>
                <a:cs typeface="Arial"/>
              </a:rPr>
              <a:t>convenient format for representing data.</a:t>
            </a:r>
            <a:endParaRPr sz="16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Structure </a:t>
            </a:r>
            <a:r>
              <a:rPr spc="120" dirty="0"/>
              <a:t>of </a:t>
            </a:r>
            <a:r>
              <a:rPr spc="125" dirty="0"/>
              <a:t>an </a:t>
            </a:r>
            <a:r>
              <a:rPr spc="175" dirty="0"/>
              <a:t>XML</a:t>
            </a:r>
            <a:r>
              <a:rPr spc="-200" dirty="0"/>
              <a:t> </a:t>
            </a:r>
            <a:r>
              <a:rPr spc="130" dirty="0"/>
              <a:t>Document</a:t>
            </a:r>
          </a:p>
        </p:txBody>
      </p:sp>
      <p:sp>
        <p:nvSpPr>
          <p:cNvPr id="3" name="object 3"/>
          <p:cNvSpPr/>
          <p:nvPr/>
        </p:nvSpPr>
        <p:spPr>
          <a:xfrm>
            <a:off x="739526" y="908168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9526" y="1195564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3247" y="708223"/>
            <a:ext cx="3077210" cy="593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4700"/>
              </a:lnSpc>
            </a:pPr>
            <a:r>
              <a:rPr sz="1400" spc="5" dirty="0">
                <a:latin typeface="Arial"/>
                <a:cs typeface="Arial"/>
              </a:rPr>
              <a:t>An XML </a:t>
            </a:r>
            <a:r>
              <a:rPr sz="1400" dirty="0">
                <a:latin typeface="Arial"/>
                <a:cs typeface="Arial"/>
              </a:rPr>
              <a:t>data set is called a document.  </a:t>
            </a:r>
            <a:r>
              <a:rPr sz="1400" spc="5" dirty="0">
                <a:latin typeface="Arial"/>
                <a:cs typeface="Arial"/>
              </a:rPr>
              <a:t>A </a:t>
            </a:r>
            <a:r>
              <a:rPr sz="1400" dirty="0">
                <a:latin typeface="Arial"/>
                <a:cs typeface="Arial"/>
              </a:rPr>
              <a:t>document starts with a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header: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6963" y="1371194"/>
            <a:ext cx="5300980" cy="182742"/>
          </a:xfrm>
          <a:prstGeom prst="rect">
            <a:avLst/>
          </a:prstGeom>
          <a:ln w="7983">
            <a:solidFill>
              <a:srgbClr val="CCCCCC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405"/>
              </a:spcBef>
            </a:pPr>
            <a:r>
              <a:rPr sz="850" spc="-5" dirty="0">
                <a:latin typeface="Courier" charset="0"/>
                <a:cs typeface="Courier" charset="0"/>
              </a:rPr>
              <a:t>&lt;?xml</a:t>
            </a:r>
            <a:r>
              <a:rPr sz="850" spc="-70" dirty="0">
                <a:latin typeface="Courier" charset="0"/>
                <a:cs typeface="Courier" charset="0"/>
              </a:rPr>
              <a:t> </a:t>
            </a:r>
            <a:r>
              <a:rPr sz="850" spc="-5" dirty="0">
                <a:latin typeface="Courier" charset="0"/>
                <a:cs typeface="Courier" charset="0"/>
              </a:rPr>
              <a:t>version="1.0"?&gt;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9526" y="1802288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83247" y="1676379"/>
            <a:ext cx="2967990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Data are contained in a root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element: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6963" y="1977919"/>
            <a:ext cx="5300980" cy="564898"/>
          </a:xfrm>
          <a:prstGeom prst="rect">
            <a:avLst/>
          </a:prstGeom>
          <a:ln w="7983">
            <a:solidFill>
              <a:srgbClr val="CCCCCC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53340">
              <a:lnSpc>
                <a:spcPts val="1015"/>
              </a:lnSpc>
              <a:spcBef>
                <a:spcPts val="405"/>
              </a:spcBef>
            </a:pPr>
            <a:r>
              <a:rPr sz="850" spc="-5" dirty="0">
                <a:latin typeface="Courier" charset="0"/>
                <a:cs typeface="Courier" charset="0"/>
              </a:rPr>
              <a:t>&lt;?xml</a:t>
            </a:r>
            <a:r>
              <a:rPr sz="850" spc="-70" dirty="0">
                <a:latin typeface="Courier" charset="0"/>
                <a:cs typeface="Courier" charset="0"/>
              </a:rPr>
              <a:t> </a:t>
            </a:r>
            <a:r>
              <a:rPr sz="850" spc="-5" dirty="0">
                <a:latin typeface="Courier" charset="0"/>
                <a:cs typeface="Courier" charset="0"/>
              </a:rPr>
              <a:t>version="1.0"?&gt;</a:t>
            </a:r>
            <a:endParaRPr sz="850" dirty="0">
              <a:latin typeface="Courier" charset="0"/>
              <a:cs typeface="Courier" charset="0"/>
            </a:endParaRPr>
          </a:p>
          <a:p>
            <a:pPr marL="53340">
              <a:lnSpc>
                <a:spcPts val="1005"/>
              </a:lnSpc>
            </a:pPr>
            <a:r>
              <a:rPr sz="850" spc="-5" dirty="0">
                <a:latin typeface="Courier" charset="0"/>
                <a:cs typeface="Courier" charset="0"/>
              </a:rPr>
              <a:t>&lt;invoice&gt;</a:t>
            </a:r>
            <a:endParaRPr sz="850" dirty="0">
              <a:latin typeface="Courier" charset="0"/>
              <a:cs typeface="Courier" charset="0"/>
            </a:endParaRPr>
          </a:p>
          <a:p>
            <a:pPr marL="247650">
              <a:lnSpc>
                <a:spcPts val="1005"/>
              </a:lnSpc>
            </a:pPr>
            <a:r>
              <a:rPr sz="850" i="1" spc="15" dirty="0">
                <a:latin typeface="Trebuchet MS"/>
                <a:cs typeface="Trebuchet MS"/>
              </a:rPr>
              <a:t>more</a:t>
            </a:r>
            <a:r>
              <a:rPr sz="850" i="1" spc="165" dirty="0">
                <a:latin typeface="Trebuchet MS"/>
                <a:cs typeface="Trebuchet MS"/>
              </a:rPr>
              <a:t> </a:t>
            </a:r>
            <a:r>
              <a:rPr sz="850" i="1" spc="75" dirty="0">
                <a:latin typeface="Trebuchet MS"/>
                <a:cs typeface="Trebuchet MS"/>
              </a:rPr>
              <a:t>data</a:t>
            </a:r>
            <a:endParaRPr sz="850" dirty="0">
              <a:latin typeface="Trebuchet MS"/>
              <a:cs typeface="Trebuchet MS"/>
            </a:endParaRPr>
          </a:p>
          <a:p>
            <a:pPr marL="53340">
              <a:lnSpc>
                <a:spcPts val="1015"/>
              </a:lnSpc>
            </a:pPr>
            <a:r>
              <a:rPr sz="850" spc="-5" dirty="0">
                <a:latin typeface="Courier" charset="0"/>
                <a:cs typeface="Courier" charset="0"/>
              </a:rPr>
              <a:t>&lt;/invoice&gt;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39526" y="2792208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2" y="0"/>
                </a:lnTo>
              </a:path>
            </a:pathLst>
          </a:custGeom>
          <a:ln w="5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83247" y="2666298"/>
            <a:ext cx="3206750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>
                <a:latin typeface="Arial"/>
                <a:cs typeface="Arial"/>
              </a:rPr>
              <a:t>A </a:t>
            </a:r>
            <a:r>
              <a:rPr sz="1400" dirty="0">
                <a:latin typeface="Arial"/>
                <a:cs typeface="Arial"/>
              </a:rPr>
              <a:t>document contains elements and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text.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4112</Words>
  <Application>Microsoft Office PowerPoint</Application>
  <PresentationFormat>Custom</PresentationFormat>
  <Paragraphs>611</Paragraphs>
  <Slides>71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2" baseType="lpstr">
      <vt:lpstr>Office Theme</vt:lpstr>
      <vt:lpstr>Chapter 25 – XML</vt:lpstr>
      <vt:lpstr>Chapter Goals</vt:lpstr>
      <vt:lpstr>XML Tags and Documents</vt:lpstr>
      <vt:lpstr>Advantages of XML</vt:lpstr>
      <vt:lpstr>Advantages of XML</vt:lpstr>
      <vt:lpstr>Similarities Between XML and HTML</vt:lpstr>
      <vt:lpstr>Differences Between XML and HTML</vt:lpstr>
      <vt:lpstr>Differences Between XML and HTML</vt:lpstr>
      <vt:lpstr>Structure of an XML Document</vt:lpstr>
      <vt:lpstr>Structure of an XML Document</vt:lpstr>
      <vt:lpstr>Structure of an XML Document</vt:lpstr>
      <vt:lpstr>XML Attributes</vt:lpstr>
      <vt:lpstr>XML Attributes</vt:lpstr>
      <vt:lpstr>Self Check 25.1</vt:lpstr>
      <vt:lpstr>Self Check 25.2</vt:lpstr>
      <vt:lpstr>Self Check 25.3</vt:lpstr>
      <vt:lpstr>Parsing XML Documents</vt:lpstr>
      <vt:lpstr>Types of XML Document Parsers</vt:lpstr>
      <vt:lpstr>Java Interface to XML Parser</vt:lpstr>
      <vt:lpstr>Reading XML Documents From Various  Sources</vt:lpstr>
      <vt:lpstr>Inspecting XML Documents</vt:lpstr>
      <vt:lpstr>Sample XML Document</vt:lpstr>
      <vt:lpstr>Tree View of XML Document</vt:lpstr>
      <vt:lpstr>Using XPath to Inspect a Document</vt:lpstr>
      <vt:lpstr>More XPath Syntax</vt:lpstr>
      <vt:lpstr>Xpath Syntax Summary</vt:lpstr>
      <vt:lpstr>Java XPath API</vt:lpstr>
      <vt:lpstr>Parsing XML to Objects</vt:lpstr>
      <vt:lpstr>Parsing XML to Objects</vt:lpstr>
      <vt:lpstr>section_2/ItemListParser.java</vt:lpstr>
      <vt:lpstr>section_2/ItemListParserDemo.java</vt:lpstr>
      <vt:lpstr>Self Check 25.4</vt:lpstr>
      <vt:lpstr>Self Check 25.5</vt:lpstr>
      <vt:lpstr>Common Error: XML Elements Describe  Objects, Not Classes</vt:lpstr>
      <vt:lpstr>Common Error: XML Elements Describe  Objects, Not Classes</vt:lpstr>
      <vt:lpstr>Creating XML Documents</vt:lpstr>
      <vt:lpstr>Creating XML Documents - Elements</vt:lpstr>
      <vt:lpstr>DOM Interfaces for XML Document Nodes</vt:lpstr>
      <vt:lpstr>Creating XML Documents - Helpers</vt:lpstr>
      <vt:lpstr>Creating XML Documents - Product  Element</vt:lpstr>
      <vt:lpstr>Creating XML Documents - Item Element</vt:lpstr>
      <vt:lpstr>Creating XML Documents - Items</vt:lpstr>
      <vt:lpstr>Creating XML Documents - Writing</vt:lpstr>
      <vt:lpstr>section_3/ItemListBuilder.java</vt:lpstr>
      <vt:lpstr>section_3/ItemListBuilderDemo.java</vt:lpstr>
      <vt:lpstr>Self Check 25.6</vt:lpstr>
      <vt:lpstr>Self Check 25.7</vt:lpstr>
      <vt:lpstr>Validating XML Documents</vt:lpstr>
      <vt:lpstr>Document Type Definitions</vt:lpstr>
      <vt:lpstr>Document Type Definition - Elements</vt:lpstr>
      <vt:lpstr>Replacements for Special Characters</vt:lpstr>
      <vt:lpstr>Item List DTD</vt:lpstr>
      <vt:lpstr>Document Type Definitions - Child Rules</vt:lpstr>
      <vt:lpstr>Regular Expressions for Element Content</vt:lpstr>
      <vt:lpstr>DTD Regular Expression Operations</vt:lpstr>
      <vt:lpstr>DTD Regular Expression Example</vt:lpstr>
      <vt:lpstr>Document Type Definitions - Attributes</vt:lpstr>
      <vt:lpstr>Document Type Definitions - Attributes</vt:lpstr>
      <vt:lpstr>Common Attribute Types</vt:lpstr>
      <vt:lpstr>Attribute Defaults</vt:lpstr>
      <vt:lpstr>Attributes Rules</vt:lpstr>
      <vt:lpstr>Specifying a DTD in an XML Document</vt:lpstr>
      <vt:lpstr>Example: An Item List</vt:lpstr>
      <vt:lpstr>Example: An Item List (cont.)</vt:lpstr>
      <vt:lpstr>Specifying a DTD in an XML Document</vt:lpstr>
      <vt:lpstr>Parsing and Validation</vt:lpstr>
      <vt:lpstr>Enabling DTD while Parsing</vt:lpstr>
      <vt:lpstr>Parsing with DTDs - Default Attribute  Values</vt:lpstr>
      <vt:lpstr>Self Check 25.8</vt:lpstr>
      <vt:lpstr>Self Check 25.9</vt:lpstr>
      <vt:lpstr>Self Check 25.10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25 – XML</dc:title>
  <dc:creator>GDonini</dc:creator>
  <cp:lastModifiedBy>GD</cp:lastModifiedBy>
  <cp:revision>5</cp:revision>
  <dcterms:created xsi:type="dcterms:W3CDTF">2016-01-18T23:28:24Z</dcterms:created>
  <dcterms:modified xsi:type="dcterms:W3CDTF">2016-01-23T05:41:47Z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2016-01-18T00:00:00Z</vt:filetime>
  </property>
  <property fmtid="{D5CDD505-2E9C-101B-9397-08002B2CF9AE}" pid="3" name="Creator">
    <vt:lpwstr>Chromium</vt:lpwstr>
  </property>
  <property fmtid="{D5CDD505-2E9C-101B-9397-08002B2CF9AE}" pid="4" name="LastSaved">
    <vt:filetime>2016-01-18T00:00:00Z</vt:filetime>
  </property>
</Properties>
</file>