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s/slide8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5" r:id="rId84"/>
    <p:sldId id="346" r:id="rId85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1726" y="573303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026" y="280238"/>
            <a:ext cx="6137147" cy="52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9720" y="1558183"/>
            <a:ext cx="5635759" cy="131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f/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file:///\\localhost\Users\Mili\Downloads\BJ6_LectureSlides\ch26\code\section_2\time\index.x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sf/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6\code\section_2\time\WEB-INF\classes\bigjava\TimeBea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file:///\\localhost\Users\Mili\Downloads\BJ6_LectureSlides\ch26\code\section_2\time\WEB-INF\web.xm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xml/ns/javaee/web-app_2_5.xsd" TargetMode="External"/><Relationship Id="rId4" Type="http://schemas.openxmlformats.org/officeDocument/2006/relationships/hyperlink" Target="http://java.sun.com/xml/ns/javae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file:///\\localhost\Users\Mili\Downloads\BJ6_LectureSlides\ch26\code\section_2\time\WEB-INF\web.xm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xml/ns/javaee/web-app_2_5.xsd" TargetMode="External"/><Relationship Id="rId4" Type="http://schemas.openxmlformats.org/officeDocument/2006/relationships/hyperlink" Target="http://java.sun.com/xml/ns/javae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\\localhost\Users\Mili\Downloads\BJ6_LectureSlides\ch26\code\section_4\timezone\WEB-INF\classes\bigjava\TimeZoneBea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file:///\\localhost\Users\Mili\Downloads\BJ6_LectureSlides\ch26\code\section_4\timezone\index.x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sf/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file:///\\localhost\Users\Mili\Downloads\BJ6_LectureSlides\ch26\code\section_4\timezone\next.x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sf/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file:///\\localhost\Users\Mili\Downloads\BJ6_LectureSlides\ch26\code\section_4\timezone\error.x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sf/html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f/core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6\code\section_6\multizone\sql\CityZone.sq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file:///\\localhost\Users\Mili\Downloads\BJ6_LectureSlides\ch26\code\section_6\multizone\index.x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sf/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file:///\\localhost\Users\Mili\Downloads\BJ6_LectureSlides\ch26\code\section_6\multizone\next.x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jsf/html" TargetMode="External"/><Relationship Id="rId4" Type="http://schemas.openxmlformats.org/officeDocument/2006/relationships/hyperlink" Target="http://java.sun.com/jsf/core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file:///\\localhost\Users\Mili\Downloads\BJ6_LectureSlides\ch26\code\section_6\multizone\error.x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sf/htm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\\localhost\Users\Mili\Downloads\BJ6_LectureSlides\ch26\code\section_6\multizone\WEB-INF\classes\bigjava\TimeZoneBea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Chapter </a:t>
            </a:r>
            <a:r>
              <a:rPr spc="95" dirty="0"/>
              <a:t>26 </a:t>
            </a:r>
            <a:r>
              <a:rPr spc="229" dirty="0"/>
              <a:t>– </a:t>
            </a:r>
            <a:r>
              <a:rPr spc="65" dirty="0"/>
              <a:t>Web</a:t>
            </a:r>
            <a:r>
              <a:rPr spc="-340" dirty="0"/>
              <a:t> </a:t>
            </a:r>
            <a:r>
              <a:rPr spc="105" dirty="0"/>
              <a:t>Applications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2291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80" dirty="0"/>
              <a:t> </a:t>
            </a:r>
            <a:r>
              <a:rPr spc="15" dirty="0"/>
              <a:t>26.1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31093"/>
            <a:ext cx="5489575" cy="117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Why are two different protocols (HTML and HTTP) required by a web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application?</a:t>
            </a:r>
            <a:endParaRPr sz="1100" dirty="0">
              <a:latin typeface="Arial"/>
              <a:cs typeface="Arial"/>
            </a:endParaRPr>
          </a:p>
          <a:p>
            <a:pPr marL="262890" marR="5080">
              <a:lnSpc>
                <a:spcPct val="116799"/>
              </a:lnSpc>
              <a:spcBef>
                <a:spcPts val="509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Each protocol has a specific purpose. </a:t>
            </a:r>
            <a:r>
              <a:rPr sz="1300" spc="10" dirty="0">
                <a:latin typeface="Arial"/>
                <a:cs typeface="Arial"/>
              </a:rPr>
              <a:t>HTML </a:t>
            </a:r>
            <a:r>
              <a:rPr sz="1300" spc="5" dirty="0">
                <a:latin typeface="Arial"/>
                <a:cs typeface="Arial"/>
              </a:rPr>
              <a:t>describes the  appearance of a page;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would be useless for sending requests from a  browser to a server. </a:t>
            </a:r>
            <a:r>
              <a:rPr sz="1300" spc="10" dirty="0">
                <a:latin typeface="Arial"/>
                <a:cs typeface="Arial"/>
              </a:rPr>
              <a:t>HTTP </a:t>
            </a:r>
            <a:r>
              <a:rPr sz="1300" spc="5" dirty="0">
                <a:latin typeface="Arial"/>
                <a:cs typeface="Arial"/>
              </a:rPr>
              <a:t>describes a request;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cannot describe the  appearance of a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page.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2352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80" dirty="0"/>
              <a:t> </a:t>
            </a:r>
            <a:r>
              <a:rPr spc="15" dirty="0"/>
              <a:t>26.2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39790"/>
            <a:ext cx="6001385" cy="112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90"/>
              </a:lnSpc>
            </a:pPr>
            <a:r>
              <a:rPr sz="1100" spc="-5" dirty="0">
                <a:latin typeface="Arial"/>
                <a:cs typeface="Arial"/>
              </a:rPr>
              <a:t>How can a web application know which user is trying to log in when the information of the sample  login screen 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submitted?</a:t>
            </a:r>
            <a:endParaRPr sz="1100" dirty="0">
              <a:latin typeface="Arial"/>
              <a:cs typeface="Arial"/>
            </a:endParaRPr>
          </a:p>
          <a:p>
            <a:pPr marL="262890" marR="308610">
              <a:lnSpc>
                <a:spcPct val="120500"/>
              </a:lnSpc>
              <a:spcBef>
                <a:spcPts val="470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The data of the </a:t>
            </a:r>
            <a:r>
              <a:rPr sz="1300" spc="5" dirty="0">
                <a:latin typeface="Courier" charset="0"/>
                <a:cs typeface="Courier" charset="0"/>
              </a:rPr>
              <a:t>POST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request contain a portion </a:t>
            </a:r>
            <a:r>
              <a:rPr sz="1300" spc="40" dirty="0">
                <a:latin typeface="Courier" charset="0"/>
                <a:cs typeface="Courier" charset="0"/>
              </a:rPr>
              <a:t>username=</a:t>
            </a:r>
            <a:r>
              <a:rPr sz="1300" i="1" spc="40" dirty="0">
                <a:latin typeface="Trebuchet MS"/>
                <a:cs typeface="Trebuchet MS"/>
              </a:rPr>
              <a:t>the  </a:t>
            </a:r>
            <a:r>
              <a:rPr sz="1300" i="1" dirty="0">
                <a:latin typeface="Trebuchet MS"/>
                <a:cs typeface="Trebuchet MS"/>
              </a:rPr>
              <a:t>name </a:t>
            </a:r>
            <a:r>
              <a:rPr sz="1300" i="1" spc="175" dirty="0">
                <a:latin typeface="Trebuchet MS"/>
                <a:cs typeface="Trebuchet MS"/>
              </a:rPr>
              <a:t>supplied </a:t>
            </a:r>
            <a:r>
              <a:rPr sz="1300" i="1" spc="110" dirty="0">
                <a:latin typeface="Trebuchet MS"/>
                <a:cs typeface="Trebuchet MS"/>
              </a:rPr>
              <a:t>by </a:t>
            </a:r>
            <a:r>
              <a:rPr sz="1300" i="1" spc="135" dirty="0">
                <a:latin typeface="Trebuchet MS"/>
                <a:cs typeface="Trebuchet MS"/>
              </a:rPr>
              <a:t>the </a:t>
            </a:r>
            <a:r>
              <a:rPr sz="1300" i="1" spc="65" dirty="0">
                <a:latin typeface="Trebuchet MS"/>
                <a:cs typeface="Trebuchet MS"/>
              </a:rPr>
              <a:t>user</a:t>
            </a:r>
            <a:r>
              <a:rPr sz="1300" spc="65" dirty="0">
                <a:latin typeface="Courier" charset="0"/>
                <a:cs typeface="Courier" charset="0"/>
              </a:rPr>
              <a:t>&amp;password=</a:t>
            </a:r>
            <a:r>
              <a:rPr sz="1300" i="1" spc="65" dirty="0">
                <a:latin typeface="Trebuchet MS"/>
                <a:cs typeface="Trebuchet MS"/>
              </a:rPr>
              <a:t>the </a:t>
            </a:r>
            <a:r>
              <a:rPr sz="1300" i="1" spc="114" dirty="0">
                <a:latin typeface="Trebuchet MS"/>
                <a:cs typeface="Trebuchet MS"/>
              </a:rPr>
              <a:t>password  </a:t>
            </a:r>
            <a:r>
              <a:rPr sz="1300" i="1" spc="175" dirty="0">
                <a:latin typeface="Trebuchet MS"/>
                <a:cs typeface="Trebuchet MS"/>
              </a:rPr>
              <a:t>supplied </a:t>
            </a:r>
            <a:r>
              <a:rPr sz="1300" i="1" spc="110" dirty="0">
                <a:latin typeface="Trebuchet MS"/>
                <a:cs typeface="Trebuchet MS"/>
              </a:rPr>
              <a:t>by  </a:t>
            </a:r>
            <a:r>
              <a:rPr sz="1300" i="1" spc="135" dirty="0">
                <a:latin typeface="Trebuchet MS"/>
                <a:cs typeface="Trebuchet MS"/>
              </a:rPr>
              <a:t>the</a:t>
            </a:r>
            <a:r>
              <a:rPr sz="1300" i="1" spc="325" dirty="0">
                <a:latin typeface="Trebuchet MS"/>
                <a:cs typeface="Trebuchet MS"/>
              </a:rPr>
              <a:t> </a:t>
            </a:r>
            <a:r>
              <a:rPr sz="1300" i="1" spc="135" dirty="0">
                <a:latin typeface="Trebuchet MS"/>
                <a:cs typeface="Trebuchet MS"/>
              </a:rPr>
              <a:t>user</a:t>
            </a:r>
            <a:r>
              <a:rPr sz="1300" spc="13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Architecture </a:t>
            </a:r>
            <a:r>
              <a:rPr spc="105" dirty="0"/>
              <a:t>of </a:t>
            </a:r>
            <a:r>
              <a:rPr spc="95" dirty="0"/>
              <a:t>a </a:t>
            </a:r>
            <a:r>
              <a:rPr spc="-35" dirty="0"/>
              <a:t>JSF</a:t>
            </a:r>
            <a:r>
              <a:rPr spc="-200" dirty="0"/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18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3583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680059"/>
            <a:ext cx="553529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600"/>
              </a:lnSpc>
            </a:pPr>
            <a:r>
              <a:rPr sz="1300" spc="5" dirty="0">
                <a:latin typeface="Arial"/>
                <a:cs typeface="Arial"/>
              </a:rPr>
              <a:t>The user interface of a JSF application is described by a set of JSF pages.  Each JSF page has the following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structure: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195" y="1300009"/>
            <a:ext cx="5403215" cy="1451038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r>
              <a:rPr sz="750" spc="20" dirty="0">
                <a:latin typeface="Courier" charset="0"/>
                <a:cs typeface="Courier" charset="0"/>
              </a:rPr>
              <a:t>&lt;?xml version="1.0"</a:t>
            </a:r>
            <a:r>
              <a:rPr sz="750" spc="6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encoding="UTF-8"?&gt;</a:t>
            </a:r>
            <a:endParaRPr sz="750" dirty="0">
              <a:latin typeface="Courier" charset="0"/>
              <a:cs typeface="Courier" charset="0"/>
            </a:endParaRPr>
          </a:p>
          <a:p>
            <a:pPr marL="170815" marR="2919730" indent="-121285">
              <a:lnSpc>
                <a:spcPct val="104500"/>
              </a:lnSpc>
            </a:pPr>
            <a:r>
              <a:rPr sz="750" spc="20" dirty="0">
                <a:latin typeface="Courier" charset="0"/>
                <a:cs typeface="Courier" charset="0"/>
              </a:rPr>
              <a:t>&lt;html </a:t>
            </a:r>
            <a:r>
              <a:rPr sz="750" spc="20" dirty="0">
                <a:latin typeface="Courier" charset="0"/>
                <a:cs typeface="Courier" charset="0"/>
                <a:hlinkClick r:id="rId2"/>
              </a:rPr>
              <a:t>xmlns=http://www.w3.org/1999/xhtml </a:t>
            </a:r>
            <a:r>
              <a:rPr sz="750" spc="20" dirty="0">
                <a:latin typeface="Courier" charset="0"/>
                <a:cs typeface="Courier" charset="0"/>
              </a:rPr>
              <a:t> xmlns:h=</a:t>
            </a:r>
            <a:r>
              <a:rPr sz="750" spc="20" dirty="0">
                <a:latin typeface="Courier" charset="0"/>
                <a:cs typeface="Courier" charset="0"/>
                <a:hlinkClick r:id="rId3"/>
              </a:rPr>
              <a:t>http://java.sun.com/jsf/html</a:t>
            </a:r>
            <a:r>
              <a:rPr sz="750" spc="20" dirty="0">
                <a:latin typeface="Courier" charset="0"/>
                <a:cs typeface="Courier" charset="0"/>
              </a:rPr>
              <a:t>&gt;</a:t>
            </a:r>
            <a:endParaRPr sz="750" dirty="0">
              <a:latin typeface="Courier" charset="0"/>
              <a:cs typeface="Courier" charset="0"/>
            </a:endParaRPr>
          </a:p>
          <a:p>
            <a:pPr marL="17081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&lt;h:head&gt;</a:t>
            </a:r>
            <a:endParaRPr sz="750" dirty="0">
              <a:latin typeface="Courier" charset="0"/>
              <a:cs typeface="Courier" charset="0"/>
            </a:endParaRPr>
          </a:p>
          <a:p>
            <a:pPr marL="2914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&lt;title&gt;Page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title&lt;/title&gt;</a:t>
            </a:r>
            <a:endParaRPr sz="750" dirty="0">
              <a:latin typeface="Courier" charset="0"/>
              <a:cs typeface="Courier" charset="0"/>
            </a:endParaRPr>
          </a:p>
          <a:p>
            <a:pPr marL="17081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&lt;/h:head&gt;</a:t>
            </a:r>
            <a:endParaRPr sz="750" dirty="0">
              <a:latin typeface="Courier" charset="0"/>
              <a:cs typeface="Courier" charset="0"/>
            </a:endParaRPr>
          </a:p>
          <a:p>
            <a:pPr marL="17081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&lt;h:body&gt;</a:t>
            </a:r>
            <a:endParaRPr sz="750" dirty="0">
              <a:latin typeface="Courier" charset="0"/>
              <a:cs typeface="Courier" charset="0"/>
            </a:endParaRPr>
          </a:p>
          <a:p>
            <a:pPr marL="2914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&lt;h:form&gt;</a:t>
            </a:r>
            <a:endParaRPr sz="750" dirty="0">
              <a:latin typeface="Courier" charset="0"/>
              <a:cs typeface="Courier" charset="0"/>
            </a:endParaRPr>
          </a:p>
          <a:p>
            <a:pPr marL="41275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Page</a:t>
            </a:r>
            <a:r>
              <a:rPr sz="750" spc="-3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contents</a:t>
            </a:r>
            <a:endParaRPr sz="750" dirty="0">
              <a:latin typeface="Courier" charset="0"/>
              <a:cs typeface="Courier" charset="0"/>
            </a:endParaRPr>
          </a:p>
          <a:p>
            <a:pPr marL="2914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&lt;/h:form&gt;</a:t>
            </a:r>
            <a:endParaRPr sz="750" dirty="0">
              <a:latin typeface="Courier" charset="0"/>
              <a:cs typeface="Courier" charset="0"/>
            </a:endParaRPr>
          </a:p>
          <a:p>
            <a:pPr marL="17081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&lt;/h:body&gt;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&lt;/html&gt;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201" y="302385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720" y="2907258"/>
            <a:ext cx="49911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JSF page contains </a:t>
            </a:r>
            <a:r>
              <a:rPr sz="1300" spc="10" dirty="0">
                <a:latin typeface="Arial"/>
                <a:cs typeface="Arial"/>
              </a:rPr>
              <a:t>HTML </a:t>
            </a:r>
            <a:r>
              <a:rPr sz="1300" spc="5" dirty="0">
                <a:latin typeface="Arial"/>
                <a:cs typeface="Arial"/>
              </a:rPr>
              <a:t>and JSF tags, i.e. tags with prefix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"</a:t>
            </a:r>
            <a:r>
              <a:rPr sz="1300" spc="5" dirty="0">
                <a:latin typeface="Courier" charset="0"/>
                <a:cs typeface="Courier" charset="0"/>
              </a:rPr>
              <a:t>h:</a:t>
            </a:r>
            <a:r>
              <a:rPr sz="1300" spc="5" dirty="0">
                <a:latin typeface="Arial"/>
                <a:cs typeface="Arial"/>
              </a:rPr>
              <a:t>".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section_2/time/</a:t>
            </a:r>
            <a:r>
              <a:rPr spc="75" dirty="0">
                <a:solidFill>
                  <a:srgbClr val="000080"/>
                </a:solidFill>
                <a:hlinkClick r:id="rId2"/>
              </a:rPr>
              <a:t>index.xhtml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3" y="797510"/>
            <a:ext cx="3053080" cy="158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 indent="-17462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latin typeface="Courier New"/>
                <a:cs typeface="Courier New"/>
              </a:rPr>
              <a:t>&lt;?xml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"1.0"</a:t>
            </a:r>
            <a:r>
              <a:rPr sz="7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encoding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"UTF-8"</a:t>
            </a:r>
            <a:r>
              <a:rPr sz="750" spc="5" dirty="0">
                <a:latin typeface="Courier New"/>
                <a:cs typeface="Courier New"/>
              </a:rPr>
              <a:t>?&gt;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&lt;html</a:t>
            </a:r>
            <a:r>
              <a:rPr sz="75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3"/>
              </a:rPr>
              <a:t>"http://www.w3.org/1999/xhtml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xmlns:h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"http://java.sun.com/jsf/html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&lt;h:head&gt;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&lt;title&gt;</a:t>
            </a:r>
            <a:r>
              <a:rPr sz="750" spc="5" dirty="0">
                <a:latin typeface="Courier New"/>
                <a:cs typeface="Courier New"/>
              </a:rPr>
              <a:t>The time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application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&lt;/title&gt;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&lt;/h:head&gt;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&lt;h:body&gt;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&lt;h:form&gt;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50" spc="5" dirty="0">
                <a:latin typeface="Courier New"/>
                <a:cs typeface="Courier New"/>
              </a:rPr>
              <a:t>The current time is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#{timeBean.time}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2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&lt;/h:form&gt;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2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&lt;/h:body&gt;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90"/>
              </a:lnSpc>
              <a:buClr>
                <a:srgbClr val="0073FF"/>
              </a:buClr>
              <a:buFont typeface="Courier New"/>
              <a:buAutoNum type="arabicPlain" startAt="12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&lt;/html&gt;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>
                <a:latin typeface="Trebuchet MS"/>
                <a:cs typeface="Trebuchet MS"/>
              </a:rPr>
              <a:t>time </a:t>
            </a:r>
            <a:r>
              <a:rPr spc="65" dirty="0"/>
              <a:t>Web</a:t>
            </a:r>
            <a:r>
              <a:rPr spc="-114" dirty="0"/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898"/>
            <a:ext cx="5223725" cy="2186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249" y="2947705"/>
            <a:ext cx="314769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Figure 3 </a:t>
            </a:r>
            <a:r>
              <a:rPr sz="1100" spc="-5" dirty="0">
                <a:latin typeface="Arial"/>
                <a:cs typeface="Arial"/>
              </a:rPr>
              <a:t>JSF index page for </a:t>
            </a:r>
            <a:r>
              <a:rPr sz="1100" spc="-5" dirty="0">
                <a:latin typeface="Courier" charset="0"/>
                <a:cs typeface="Courier" charset="0"/>
              </a:rPr>
              <a:t>time</a:t>
            </a:r>
            <a:r>
              <a:rPr sz="1100" spc="-335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web application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JSF</a:t>
            </a:r>
            <a:r>
              <a:rPr spc="-50" dirty="0"/>
              <a:t> </a:t>
            </a:r>
            <a:r>
              <a:rPr spc="85" dirty="0"/>
              <a:t>Container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23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7089" y="112469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18656" y="37312"/>
                </a:moveTo>
                <a:lnTo>
                  <a:pt x="10493" y="36181"/>
                </a:lnTo>
                <a:lnTo>
                  <a:pt x="4663" y="32741"/>
                </a:lnTo>
                <a:lnTo>
                  <a:pt x="1165" y="26923"/>
                </a:lnTo>
                <a:lnTo>
                  <a:pt x="0" y="18656"/>
                </a:lnTo>
                <a:lnTo>
                  <a:pt x="1165" y="10389"/>
                </a:lnTo>
                <a:lnTo>
                  <a:pt x="4663" y="4570"/>
                </a:lnTo>
                <a:lnTo>
                  <a:pt x="10493" y="1131"/>
                </a:lnTo>
                <a:lnTo>
                  <a:pt x="18656" y="0"/>
                </a:lnTo>
                <a:lnTo>
                  <a:pt x="26819" y="1131"/>
                </a:lnTo>
                <a:lnTo>
                  <a:pt x="32649" y="4570"/>
                </a:lnTo>
                <a:lnTo>
                  <a:pt x="36146" y="10389"/>
                </a:lnTo>
                <a:lnTo>
                  <a:pt x="37312" y="18656"/>
                </a:lnTo>
                <a:lnTo>
                  <a:pt x="36146" y="26923"/>
                </a:lnTo>
                <a:lnTo>
                  <a:pt x="32649" y="32741"/>
                </a:lnTo>
                <a:lnTo>
                  <a:pt x="26819" y="36181"/>
                </a:lnTo>
                <a:lnTo>
                  <a:pt x="18656" y="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41946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7089" y="167692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656" y="37312"/>
                </a:moveTo>
                <a:lnTo>
                  <a:pt x="10493" y="36181"/>
                </a:lnTo>
                <a:lnTo>
                  <a:pt x="4663" y="32741"/>
                </a:lnTo>
                <a:lnTo>
                  <a:pt x="1165" y="26923"/>
                </a:lnTo>
                <a:lnTo>
                  <a:pt x="0" y="18656"/>
                </a:lnTo>
                <a:lnTo>
                  <a:pt x="1165" y="10389"/>
                </a:lnTo>
                <a:lnTo>
                  <a:pt x="4663" y="4570"/>
                </a:lnTo>
                <a:lnTo>
                  <a:pt x="10493" y="1131"/>
                </a:lnTo>
                <a:lnTo>
                  <a:pt x="18656" y="0"/>
                </a:lnTo>
                <a:lnTo>
                  <a:pt x="26819" y="1131"/>
                </a:lnTo>
                <a:lnTo>
                  <a:pt x="32649" y="4570"/>
                </a:lnTo>
                <a:lnTo>
                  <a:pt x="36146" y="10389"/>
                </a:lnTo>
                <a:lnTo>
                  <a:pt x="37312" y="18656"/>
                </a:lnTo>
                <a:lnTo>
                  <a:pt x="36146" y="26923"/>
                </a:lnTo>
                <a:lnTo>
                  <a:pt x="32649" y="32741"/>
                </a:lnTo>
                <a:lnTo>
                  <a:pt x="26819" y="36181"/>
                </a:lnTo>
                <a:lnTo>
                  <a:pt x="18656" y="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7089" y="1878410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656" y="37312"/>
                </a:moveTo>
                <a:lnTo>
                  <a:pt x="10493" y="36181"/>
                </a:lnTo>
                <a:lnTo>
                  <a:pt x="4663" y="32741"/>
                </a:lnTo>
                <a:lnTo>
                  <a:pt x="1165" y="26923"/>
                </a:lnTo>
                <a:lnTo>
                  <a:pt x="0" y="18656"/>
                </a:lnTo>
                <a:lnTo>
                  <a:pt x="1165" y="10389"/>
                </a:lnTo>
                <a:lnTo>
                  <a:pt x="4663" y="4570"/>
                </a:lnTo>
                <a:lnTo>
                  <a:pt x="10493" y="1131"/>
                </a:lnTo>
                <a:lnTo>
                  <a:pt x="18656" y="0"/>
                </a:lnTo>
                <a:lnTo>
                  <a:pt x="26819" y="1131"/>
                </a:lnTo>
                <a:lnTo>
                  <a:pt x="32649" y="4570"/>
                </a:lnTo>
                <a:lnTo>
                  <a:pt x="36146" y="10389"/>
                </a:lnTo>
                <a:lnTo>
                  <a:pt x="37312" y="18656"/>
                </a:lnTo>
                <a:lnTo>
                  <a:pt x="36146" y="26923"/>
                </a:lnTo>
                <a:lnTo>
                  <a:pt x="32649" y="32741"/>
                </a:lnTo>
                <a:lnTo>
                  <a:pt x="26819" y="36181"/>
                </a:lnTo>
                <a:lnTo>
                  <a:pt x="18656" y="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7089" y="225899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656" y="37312"/>
                </a:moveTo>
                <a:lnTo>
                  <a:pt x="10493" y="36181"/>
                </a:lnTo>
                <a:lnTo>
                  <a:pt x="4663" y="32741"/>
                </a:lnTo>
                <a:lnTo>
                  <a:pt x="1165" y="26923"/>
                </a:lnTo>
                <a:lnTo>
                  <a:pt x="0" y="18656"/>
                </a:lnTo>
                <a:lnTo>
                  <a:pt x="1165" y="10389"/>
                </a:lnTo>
                <a:lnTo>
                  <a:pt x="4663" y="4570"/>
                </a:lnTo>
                <a:lnTo>
                  <a:pt x="10493" y="1131"/>
                </a:lnTo>
                <a:lnTo>
                  <a:pt x="18656" y="0"/>
                </a:lnTo>
                <a:lnTo>
                  <a:pt x="26819" y="1131"/>
                </a:lnTo>
                <a:lnTo>
                  <a:pt x="32649" y="4570"/>
                </a:lnTo>
                <a:lnTo>
                  <a:pt x="36146" y="10389"/>
                </a:lnTo>
                <a:lnTo>
                  <a:pt x="37312" y="18656"/>
                </a:lnTo>
                <a:lnTo>
                  <a:pt x="36146" y="26923"/>
                </a:lnTo>
                <a:lnTo>
                  <a:pt x="32649" y="32741"/>
                </a:lnTo>
                <a:lnTo>
                  <a:pt x="26819" y="36181"/>
                </a:lnTo>
                <a:lnTo>
                  <a:pt x="18656" y="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9720" y="750646"/>
            <a:ext cx="5385435" cy="177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JSF container: server-side software that implements the JSF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framework.</a:t>
            </a:r>
            <a:endParaRPr sz="1300" dirty="0">
              <a:latin typeface="Arial"/>
              <a:cs typeface="Arial"/>
            </a:endParaRPr>
          </a:p>
          <a:p>
            <a:pPr marL="313055">
              <a:lnSpc>
                <a:spcPct val="100000"/>
              </a:lnSpc>
              <a:spcBef>
                <a:spcPts val="795"/>
              </a:spcBef>
            </a:pPr>
            <a:r>
              <a:rPr sz="1000" dirty="0">
                <a:latin typeface="Arial"/>
                <a:cs typeface="Arial"/>
              </a:rPr>
              <a:t>Translates all JSF tags into text and HTML tags, yielding a pure HTML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page.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00" spc="5" dirty="0">
                <a:latin typeface="Arial"/>
                <a:cs typeface="Arial"/>
              </a:rPr>
              <a:t>Basic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process:</a:t>
            </a:r>
            <a:endParaRPr sz="1300" dirty="0">
              <a:latin typeface="Arial"/>
              <a:cs typeface="Arial"/>
            </a:endParaRPr>
          </a:p>
          <a:p>
            <a:pPr marL="313055">
              <a:lnSpc>
                <a:spcPct val="100000"/>
              </a:lnSpc>
              <a:spcBef>
                <a:spcPts val="795"/>
              </a:spcBef>
            </a:pPr>
            <a:r>
              <a:rPr sz="1000" dirty="0">
                <a:latin typeface="Arial"/>
                <a:cs typeface="Arial"/>
              </a:rPr>
              <a:t>HTML tags in the page are retained; they are the static part of the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page.</a:t>
            </a:r>
          </a:p>
          <a:p>
            <a:pPr marL="313055" marR="5080">
              <a:lnSpc>
                <a:spcPct val="112599"/>
              </a:lnSpc>
              <a:spcBef>
                <a:spcPts val="235"/>
              </a:spcBef>
            </a:pPr>
            <a:r>
              <a:rPr sz="1000" dirty="0">
                <a:latin typeface="Arial"/>
                <a:cs typeface="Arial"/>
              </a:rPr>
              <a:t>JSF tags are translated into HTML; translation is dynamic, it depends on the state of Java  objects associated with 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tags.</a:t>
            </a:r>
          </a:p>
          <a:p>
            <a:pPr marL="313055" marR="58419">
              <a:lnSpc>
                <a:spcPct val="112599"/>
              </a:lnSpc>
              <a:spcBef>
                <a:spcPts val="295"/>
              </a:spcBef>
            </a:pPr>
            <a:r>
              <a:rPr sz="1000" dirty="0">
                <a:latin typeface="Arial"/>
                <a:cs typeface="Arial"/>
              </a:rPr>
              <a:t>E.g. </a:t>
            </a:r>
            <a:r>
              <a:rPr sz="1000" dirty="0">
                <a:latin typeface="Courier" charset="0"/>
                <a:cs typeface="Courier" charset="0"/>
              </a:rPr>
              <a:t>#{timeBean.time}</a:t>
            </a:r>
            <a:r>
              <a:rPr sz="1000" spc="-19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Arial"/>
                <a:cs typeface="Arial"/>
              </a:rPr>
              <a:t>is replaced by dynamically generated text, namely the current  time.</a:t>
            </a:r>
          </a:p>
        </p:txBody>
      </p:sp>
      <p:sp>
        <p:nvSpPr>
          <p:cNvPr id="10" name="object 10"/>
          <p:cNvSpPr/>
          <p:nvPr/>
        </p:nvSpPr>
        <p:spPr>
          <a:xfrm>
            <a:off x="1019620" y="2698664"/>
            <a:ext cx="5223725" cy="447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6807" y="3116265"/>
            <a:ext cx="439229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5" dirty="0">
                <a:latin typeface="Arial"/>
                <a:cs typeface="Arial"/>
              </a:rPr>
              <a:t>Figure 4 </a:t>
            </a:r>
            <a:r>
              <a:rPr sz="1300" spc="5" dirty="0">
                <a:latin typeface="Arial"/>
                <a:cs typeface="Arial"/>
              </a:rPr>
              <a:t>The JSF Container Rewrites the Requested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Page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Managing</a:t>
            </a:r>
            <a:r>
              <a:rPr spc="-45" dirty="0"/>
              <a:t> </a:t>
            </a:r>
            <a:r>
              <a:rPr spc="105" dirty="0"/>
              <a:t>Beans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476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4341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65086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191951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201" y="242696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201" y="293441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9720" y="758169"/>
            <a:ext cx="5387340" cy="250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Courier" charset="0"/>
                <a:cs typeface="Courier" charset="0"/>
              </a:rPr>
              <a:t>#{timeBean.time}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is a value expression.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290"/>
              </a:spcBef>
            </a:pPr>
            <a:r>
              <a:rPr sz="1300" spc="5" dirty="0">
                <a:latin typeface="Arial"/>
                <a:cs typeface="Arial"/>
              </a:rPr>
              <a:t>Value expressions invoke method calls on Java objects, called </a:t>
            </a:r>
            <a:r>
              <a:rPr sz="1300" i="1" spc="5" dirty="0">
                <a:latin typeface="Arial"/>
                <a:cs typeface="Arial"/>
              </a:rPr>
              <a:t>managed  beans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Managed beans are “managed” by the JSF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container.</a:t>
            </a:r>
            <a:endParaRPr sz="1300" dirty="0">
              <a:latin typeface="Arial"/>
              <a:cs typeface="Arial"/>
            </a:endParaRPr>
          </a:p>
          <a:p>
            <a:pPr marL="12700" marR="209550">
              <a:lnSpc>
                <a:spcPct val="116799"/>
              </a:lnSpc>
              <a:spcBef>
                <a:spcPts val="290"/>
              </a:spcBef>
            </a:pPr>
            <a:r>
              <a:rPr sz="1300" spc="5" dirty="0">
                <a:latin typeface="Arial"/>
                <a:cs typeface="Arial"/>
              </a:rPr>
              <a:t>JSF container creates a managed bean when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is first used in a value  expression.</a:t>
            </a:r>
            <a:endParaRPr sz="1300" dirty="0">
              <a:latin typeface="Arial"/>
              <a:cs typeface="Arial"/>
            </a:endParaRPr>
          </a:p>
          <a:p>
            <a:pPr marL="12700" marR="236854">
              <a:lnSpc>
                <a:spcPct val="116799"/>
              </a:lnSpc>
              <a:spcBef>
                <a:spcPts val="350"/>
              </a:spcBef>
            </a:pPr>
            <a:r>
              <a:rPr sz="1300" spc="5" dirty="0">
                <a:latin typeface="Arial"/>
                <a:cs typeface="Arial"/>
              </a:rPr>
              <a:t>Scope of the managed bean determines which clients can access the  object and </a:t>
            </a:r>
            <a:r>
              <a:rPr sz="1300" spc="10" dirty="0">
                <a:latin typeface="Arial"/>
                <a:cs typeface="Arial"/>
              </a:rPr>
              <a:t>how </a:t>
            </a:r>
            <a:r>
              <a:rPr sz="1300" spc="5" dirty="0">
                <a:latin typeface="Arial"/>
                <a:cs typeface="Arial"/>
              </a:rPr>
              <a:t>long the object stays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alive.</a:t>
            </a:r>
            <a:endParaRPr sz="1300" dirty="0">
              <a:latin typeface="Arial"/>
              <a:cs typeface="Arial"/>
            </a:endParaRPr>
          </a:p>
          <a:p>
            <a:pPr marL="12700" marR="144145">
              <a:lnSpc>
                <a:spcPct val="116799"/>
              </a:lnSpc>
              <a:spcBef>
                <a:spcPts val="350"/>
              </a:spcBef>
            </a:pPr>
            <a:r>
              <a:rPr sz="1300" spc="5" dirty="0">
                <a:latin typeface="Arial"/>
                <a:cs typeface="Arial"/>
              </a:rPr>
              <a:t>Bean with session scope is available for multiple requests by the </a:t>
            </a:r>
            <a:r>
              <a:rPr sz="1300" spc="10" dirty="0">
                <a:latin typeface="Arial"/>
                <a:cs typeface="Arial"/>
              </a:rPr>
              <a:t>same  </a:t>
            </a:r>
            <a:r>
              <a:rPr sz="1300" spc="5" dirty="0">
                <a:latin typeface="Arial"/>
                <a:cs typeface="Arial"/>
              </a:rPr>
              <a:t>browser.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833779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026" y="278016"/>
            <a:ext cx="357949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39"/>
              </a:lnSpc>
            </a:pPr>
            <a:r>
              <a:rPr spc="85" dirty="0"/>
              <a:t>section_2/time/WEB-INF/  </a:t>
            </a:r>
            <a:r>
              <a:rPr spc="35" dirty="0"/>
              <a:t>c</a:t>
            </a:r>
            <a:r>
              <a:rPr spc="50" dirty="0"/>
              <a:t>l</a:t>
            </a:r>
            <a:r>
              <a:rPr spc="95" dirty="0"/>
              <a:t>a</a:t>
            </a:r>
            <a:r>
              <a:rPr spc="235" dirty="0"/>
              <a:t>ss</a:t>
            </a:r>
            <a:r>
              <a:rPr spc="20" dirty="0"/>
              <a:t>e</a:t>
            </a:r>
            <a:r>
              <a:rPr spc="235" dirty="0"/>
              <a:t>s</a:t>
            </a:r>
            <a:r>
              <a:rPr spc="270" dirty="0"/>
              <a:t>/</a:t>
            </a:r>
            <a:r>
              <a:rPr spc="140" dirty="0"/>
              <a:t>b</a:t>
            </a:r>
            <a:r>
              <a:rPr spc="45" dirty="0"/>
              <a:t>i</a:t>
            </a:r>
            <a:r>
              <a:rPr spc="275" dirty="0"/>
              <a:t>g</a:t>
            </a:r>
            <a:r>
              <a:rPr spc="-60" dirty="0"/>
              <a:t>j</a:t>
            </a:r>
            <a:r>
              <a:rPr spc="95" dirty="0"/>
              <a:t>a</a:t>
            </a:r>
            <a:r>
              <a:rPr spc="114" dirty="0"/>
              <a:t>v</a:t>
            </a:r>
            <a:r>
              <a:rPr spc="95" dirty="0"/>
              <a:t>a</a:t>
            </a:r>
            <a:r>
              <a:rPr spc="265" dirty="0"/>
              <a:t>/</a:t>
            </a:r>
            <a:r>
              <a:rPr spc="135" dirty="0">
                <a:solidFill>
                  <a:srgbClr val="000080"/>
                </a:solidFill>
                <a:hlinkClick r:id="rId2"/>
              </a:rPr>
              <a:t>T</a:t>
            </a:r>
            <a:r>
              <a:rPr spc="45" dirty="0">
                <a:solidFill>
                  <a:srgbClr val="000080"/>
                </a:solidFill>
                <a:hlinkClick r:id="rId2"/>
              </a:rPr>
              <a:t>i</a:t>
            </a:r>
            <a:r>
              <a:rPr spc="195" dirty="0">
                <a:solidFill>
                  <a:srgbClr val="000080"/>
                </a:solidFill>
                <a:hlinkClick r:id="rId2"/>
              </a:rPr>
              <a:t>m</a:t>
            </a:r>
            <a:r>
              <a:rPr spc="20" dirty="0">
                <a:solidFill>
                  <a:srgbClr val="000080"/>
                </a:solidFill>
                <a:hlinkClick r:id="rId2"/>
              </a:rPr>
              <a:t>e</a:t>
            </a:r>
            <a:r>
              <a:rPr spc="60" dirty="0">
                <a:solidFill>
                  <a:srgbClr val="000080"/>
                </a:solidFill>
                <a:hlinkClick r:id="rId2"/>
              </a:rPr>
              <a:t>B</a:t>
            </a:r>
            <a:r>
              <a:rPr spc="20" dirty="0">
                <a:solidFill>
                  <a:srgbClr val="000080"/>
                </a:solidFill>
                <a:hlinkClick r:id="rId2"/>
              </a:rPr>
              <a:t>e</a:t>
            </a:r>
            <a:r>
              <a:rPr spc="95" dirty="0">
                <a:solidFill>
                  <a:srgbClr val="000080"/>
                </a:solidFill>
                <a:hlinkClick r:id="rId2"/>
              </a:rPr>
              <a:t>a</a:t>
            </a:r>
            <a:r>
              <a:rPr spc="114" dirty="0">
                <a:solidFill>
                  <a:srgbClr val="000080"/>
                </a:solidFill>
                <a:hlinkClick r:id="rId2"/>
              </a:rPr>
              <a:t>n</a:t>
            </a:r>
            <a:r>
              <a:rPr spc="-210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95" dirty="0">
                <a:solidFill>
                  <a:srgbClr val="000080"/>
                </a:solidFill>
                <a:hlinkClick r:id="rId2"/>
              </a:rPr>
              <a:t>a</a:t>
            </a:r>
            <a:r>
              <a:rPr spc="114" dirty="0">
                <a:solidFill>
                  <a:srgbClr val="000080"/>
                </a:solidFill>
                <a:hlinkClick r:id="rId2"/>
              </a:rPr>
              <a:t>v</a:t>
            </a:r>
            <a:r>
              <a:rPr spc="9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761" y="1954198"/>
            <a:ext cx="2121535" cy="57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@ManagedBean</a:t>
            </a:r>
            <a:endParaRPr sz="750">
              <a:latin typeface="Courier New"/>
              <a:cs typeface="Courier New"/>
            </a:endParaRPr>
          </a:p>
          <a:p>
            <a:pPr marL="12700" marR="878205">
              <a:lnSpc>
                <a:spcPts val="880"/>
              </a:lnSpc>
              <a:spcBef>
                <a:spcPts val="35"/>
              </a:spcBef>
            </a:pPr>
            <a:r>
              <a:rPr sz="750" spc="5" dirty="0">
                <a:latin typeface="Courier New"/>
                <a:cs typeface="Courier New"/>
              </a:rPr>
              <a:t>@SessionScoped 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TimeBean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44"/>
              </a:lnSpc>
            </a:pPr>
            <a:r>
              <a:rPr sz="750" spc="5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6690">
              <a:lnSpc>
                <a:spcPts val="890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50" spc="5" dirty="0">
                <a:latin typeface="Courier New"/>
                <a:cs typeface="Courier New"/>
              </a:rPr>
              <a:t>DateFormat timeFormatter;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314" y="2625825"/>
            <a:ext cx="2820035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750" spc="5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7325">
              <a:lnSpc>
                <a:spcPts val="1090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Initializes the</a:t>
            </a:r>
            <a:r>
              <a:rPr sz="950" spc="-7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formatter.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75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TimeBean()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7325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timeFormatter =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DateFormat.getTimeInstance();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4314" y="3543715"/>
            <a:ext cx="2936875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750" spc="5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7325">
              <a:lnSpc>
                <a:spcPts val="1050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Read-only time</a:t>
            </a:r>
            <a:r>
              <a:rPr sz="950" spc="-9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property.</a:t>
            </a:r>
            <a:endParaRPr sz="950">
              <a:latin typeface="Times New Roman"/>
              <a:cs typeface="Times New Roman"/>
            </a:endParaRPr>
          </a:p>
          <a:p>
            <a:pPr marL="187325">
              <a:lnSpc>
                <a:spcPts val="1100"/>
              </a:lnSpc>
            </a:pPr>
            <a:r>
              <a:rPr sz="750" spc="5" dirty="0">
                <a:latin typeface="Courier New"/>
                <a:cs typeface="Courier New"/>
              </a:rPr>
              <a:t>@return</a:t>
            </a:r>
            <a:r>
              <a:rPr sz="750" spc="-285" dirty="0">
                <a:latin typeface="Courier New"/>
                <a:cs typeface="Courier New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the formatted time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750" spc="5" dirty="0">
                <a:latin typeface="Courier New"/>
                <a:cs typeface="Courier New"/>
              </a:rPr>
              <a:t>String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getTime()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7325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Date time =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Date();</a:t>
            </a:r>
            <a:endParaRPr sz="750">
              <a:latin typeface="Courier New"/>
              <a:cs typeface="Courier New"/>
            </a:endParaRPr>
          </a:p>
          <a:p>
            <a:pPr marL="187325" marR="5080">
              <a:lnSpc>
                <a:spcPts val="880"/>
              </a:lnSpc>
              <a:spcBef>
                <a:spcPts val="35"/>
              </a:spcBef>
            </a:pPr>
            <a:r>
              <a:rPr sz="750" spc="5" dirty="0">
                <a:latin typeface="Courier New"/>
                <a:cs typeface="Courier New"/>
              </a:rPr>
              <a:t>String timeString = timeFormatter.format(time); 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7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timeString;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55"/>
              </a:lnSpc>
            </a:pPr>
            <a:r>
              <a:rPr sz="750" spc="5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40" y="1058696"/>
            <a:ext cx="2470785" cy="378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package</a:t>
            </a:r>
            <a:r>
              <a:rPr sz="7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bigjava;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java.text.DateFormat;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java.util.Date;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java.util.TimeZone;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javax.faces.bean.ManagedBean;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javax.faces.bean.SessionScoped;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  <a:spcBef>
                <a:spcPts val="40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  <a:spcBef>
                <a:spcPts val="40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r>
              <a:rPr sz="750" b="1" spc="37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Managed</a:t>
            </a:r>
            <a:r>
              <a:rPr spc="-50" dirty="0"/>
              <a:t> </a:t>
            </a:r>
            <a:r>
              <a:rPr spc="105" dirty="0"/>
              <a:t>Beans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494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8239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90477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241222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720" y="758352"/>
            <a:ext cx="5620385" cy="199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Declare a session-scoped managed bean with annotations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@ManagedBean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Arial"/>
                <a:cs typeface="Arial"/>
              </a:rPr>
              <a:t>and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@SessionScoped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 marR="377825">
              <a:lnSpc>
                <a:spcPct val="120500"/>
              </a:lnSpc>
              <a:spcBef>
                <a:spcPts val="235"/>
              </a:spcBef>
            </a:pPr>
            <a:r>
              <a:rPr sz="1300" spc="10" dirty="0">
                <a:latin typeface="Arial"/>
                <a:cs typeface="Arial"/>
              </a:rPr>
              <a:t>Name </a:t>
            </a:r>
            <a:r>
              <a:rPr sz="1300" spc="5" dirty="0">
                <a:latin typeface="Arial"/>
                <a:cs typeface="Arial"/>
              </a:rPr>
              <a:t>of the bean in a value expression is the class </a:t>
            </a:r>
            <a:r>
              <a:rPr sz="1300" spc="10" dirty="0">
                <a:latin typeface="Arial"/>
                <a:cs typeface="Arial"/>
              </a:rPr>
              <a:t>name </a:t>
            </a:r>
            <a:r>
              <a:rPr sz="1300" spc="5" dirty="0">
                <a:latin typeface="Arial"/>
                <a:cs typeface="Arial"/>
              </a:rPr>
              <a:t>with the first  letter changed to lowercase, e.g.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timeBean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 marR="295910">
              <a:lnSpc>
                <a:spcPct val="116799"/>
              </a:lnSpc>
              <a:spcBef>
                <a:spcPts val="409"/>
              </a:spcBef>
            </a:pPr>
            <a:r>
              <a:rPr sz="1300" spc="5" dirty="0">
                <a:latin typeface="Arial"/>
                <a:cs typeface="Arial"/>
              </a:rPr>
              <a:t>Value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expression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timeBean.time</a:t>
            </a:r>
            <a:r>
              <a:rPr sz="1300" spc="-409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calls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the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getTime</a:t>
            </a:r>
            <a:r>
              <a:rPr sz="1300" spc="-409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(see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the  reason in the next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section).</a:t>
            </a:r>
            <a:endParaRPr sz="1300" dirty="0">
              <a:latin typeface="Arial"/>
              <a:cs typeface="Arial"/>
            </a:endParaRPr>
          </a:p>
          <a:p>
            <a:pPr marL="12700" marR="450215">
              <a:lnSpc>
                <a:spcPct val="120500"/>
              </a:lnSpc>
              <a:spcBef>
                <a:spcPts val="295"/>
              </a:spcBef>
            </a:pP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spc="5" dirty="0">
                <a:latin typeface="Courier" charset="0"/>
                <a:cs typeface="Courier" charset="0"/>
              </a:rPr>
              <a:t>getTime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uses class </a:t>
            </a:r>
            <a:r>
              <a:rPr sz="1300" spc="5" dirty="0">
                <a:latin typeface="Courier" charset="0"/>
                <a:cs typeface="Courier" charset="0"/>
              </a:rPr>
              <a:t>DateFormat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to format the current time,  producing a string such as </a:t>
            </a:r>
            <a:r>
              <a:rPr sz="1300" spc="5" dirty="0">
                <a:latin typeface="Courier" charset="0"/>
                <a:cs typeface="Courier" charset="0"/>
              </a:rPr>
              <a:t>9:00:00</a:t>
            </a:r>
            <a:r>
              <a:rPr sz="1300" spc="-2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AM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Managed</a:t>
            </a:r>
            <a:r>
              <a:rPr spc="-50" dirty="0"/>
              <a:t> </a:t>
            </a:r>
            <a:r>
              <a:rPr spc="105" dirty="0"/>
              <a:t>Beans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54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7499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7089" y="187125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656" y="37312"/>
                </a:moveTo>
                <a:lnTo>
                  <a:pt x="10493" y="36181"/>
                </a:lnTo>
                <a:lnTo>
                  <a:pt x="4663" y="32741"/>
                </a:lnTo>
                <a:lnTo>
                  <a:pt x="1165" y="26923"/>
                </a:lnTo>
                <a:lnTo>
                  <a:pt x="0" y="18656"/>
                </a:lnTo>
                <a:lnTo>
                  <a:pt x="1165" y="10389"/>
                </a:lnTo>
                <a:lnTo>
                  <a:pt x="4663" y="4570"/>
                </a:lnTo>
                <a:lnTo>
                  <a:pt x="10493" y="1131"/>
                </a:lnTo>
                <a:lnTo>
                  <a:pt x="18656" y="0"/>
                </a:lnTo>
                <a:lnTo>
                  <a:pt x="26819" y="1131"/>
                </a:lnTo>
                <a:lnTo>
                  <a:pt x="32649" y="4570"/>
                </a:lnTo>
                <a:lnTo>
                  <a:pt x="36146" y="10389"/>
                </a:lnTo>
                <a:lnTo>
                  <a:pt x="37312" y="18656"/>
                </a:lnTo>
                <a:lnTo>
                  <a:pt x="36146" y="26923"/>
                </a:lnTo>
                <a:lnTo>
                  <a:pt x="32649" y="32741"/>
                </a:lnTo>
                <a:lnTo>
                  <a:pt x="26819" y="36181"/>
                </a:lnTo>
                <a:lnTo>
                  <a:pt x="18656" y="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9720" y="750951"/>
            <a:ext cx="5321935" cy="1214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deploying the application, all class files must be placed inside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the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Courier" charset="0"/>
                <a:cs typeface="Courier" charset="0"/>
              </a:rPr>
              <a:t>WEB-INF/classes</a:t>
            </a:r>
            <a:r>
              <a:rPr sz="1300" spc="-434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directory.</a:t>
            </a:r>
            <a:endParaRPr sz="1300" dirty="0">
              <a:latin typeface="Arial"/>
              <a:cs typeface="Arial"/>
            </a:endParaRPr>
          </a:p>
          <a:p>
            <a:pPr marL="12700" marR="283845">
              <a:lnSpc>
                <a:spcPct val="116799"/>
              </a:lnSpc>
              <a:spcBef>
                <a:spcPts val="290"/>
              </a:spcBef>
            </a:pPr>
            <a:r>
              <a:rPr sz="1300" spc="10" dirty="0">
                <a:latin typeface="Arial"/>
                <a:cs typeface="Arial"/>
              </a:rPr>
              <a:t>Many </a:t>
            </a:r>
            <a:r>
              <a:rPr sz="1300" spc="5" dirty="0">
                <a:latin typeface="Arial"/>
                <a:cs typeface="Arial"/>
              </a:rPr>
              <a:t>application servers also require that classes be contained in a  package.</a:t>
            </a:r>
            <a:endParaRPr sz="1300" dirty="0">
              <a:latin typeface="Arial"/>
              <a:cs typeface="Arial"/>
            </a:endParaRPr>
          </a:p>
          <a:p>
            <a:pPr marL="313055">
              <a:lnSpc>
                <a:spcPct val="100000"/>
              </a:lnSpc>
              <a:spcBef>
                <a:spcPts val="855"/>
              </a:spcBef>
            </a:pPr>
            <a:r>
              <a:rPr sz="1000" dirty="0">
                <a:latin typeface="Arial"/>
                <a:cs typeface="Arial"/>
              </a:rPr>
              <a:t>Place our classes inside the </a:t>
            </a:r>
            <a:r>
              <a:rPr sz="1000" dirty="0">
                <a:latin typeface="Courier" charset="0"/>
                <a:cs typeface="Courier" charset="0"/>
              </a:rPr>
              <a:t>bigjava</a:t>
            </a:r>
            <a:r>
              <a:rPr sz="1000" spc="-30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Arial"/>
                <a:cs typeface="Arial"/>
              </a:rPr>
              <a:t>package.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Chapter</a:t>
            </a:r>
            <a:r>
              <a:rPr spc="-35" dirty="0"/>
              <a:t> </a:t>
            </a:r>
            <a:r>
              <a:rPr spc="130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898"/>
            <a:ext cx="3425266" cy="2731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376218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40383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453828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201" y="481440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720" y="3645593"/>
            <a:ext cx="5526405" cy="126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To understand the </a:t>
            </a:r>
            <a:r>
              <a:rPr sz="1300" spc="10" dirty="0">
                <a:latin typeface="Arial"/>
                <a:cs typeface="Arial"/>
              </a:rPr>
              <a:t>web </a:t>
            </a:r>
            <a:r>
              <a:rPr sz="1300" spc="5" dirty="0">
                <a:latin typeface="Arial"/>
                <a:cs typeface="Arial"/>
              </a:rPr>
              <a:t>application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concept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350"/>
              </a:spcBef>
            </a:pPr>
            <a:r>
              <a:rPr sz="1300" spc="5" dirty="0">
                <a:latin typeface="Arial"/>
                <a:cs typeface="Arial"/>
              </a:rPr>
              <a:t>To learn the syntactical elements of the JavaServer Faces </a:t>
            </a:r>
            <a:r>
              <a:rPr sz="1300" spc="10" dirty="0">
                <a:latin typeface="Arial"/>
                <a:cs typeface="Arial"/>
              </a:rPr>
              <a:t>web </a:t>
            </a:r>
            <a:r>
              <a:rPr sz="1300" spc="5" dirty="0">
                <a:latin typeface="Arial"/>
                <a:cs typeface="Arial"/>
              </a:rPr>
              <a:t>application  framework</a:t>
            </a:r>
            <a:endParaRPr sz="1300">
              <a:latin typeface="Arial"/>
              <a:cs typeface="Arial"/>
            </a:endParaRPr>
          </a:p>
          <a:p>
            <a:pPr marL="12700" marR="2392045">
              <a:lnSpc>
                <a:spcPts val="217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To manage navigation in </a:t>
            </a:r>
            <a:r>
              <a:rPr sz="1300" spc="10" dirty="0">
                <a:latin typeface="Arial"/>
                <a:cs typeface="Arial"/>
              </a:rPr>
              <a:t>web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applications  To build three-tier </a:t>
            </a:r>
            <a:r>
              <a:rPr sz="1300" spc="10" dirty="0">
                <a:latin typeface="Arial"/>
                <a:cs typeface="Arial"/>
              </a:rPr>
              <a:t>web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applications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Separation </a:t>
            </a:r>
            <a:r>
              <a:rPr spc="105" dirty="0"/>
              <a:t>of </a:t>
            </a:r>
            <a:r>
              <a:rPr spc="75" dirty="0"/>
              <a:t>Presentation </a:t>
            </a:r>
            <a:r>
              <a:rPr spc="120" dirty="0"/>
              <a:t>and </a:t>
            </a:r>
            <a:r>
              <a:rPr spc="135" dirty="0"/>
              <a:t>Business</a:t>
            </a:r>
            <a:r>
              <a:rPr spc="-225" dirty="0"/>
              <a:t> </a:t>
            </a:r>
            <a:r>
              <a:rPr spc="105"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60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3625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64370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7089" y="213250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656" y="37312"/>
                </a:moveTo>
                <a:lnTo>
                  <a:pt x="10493" y="36181"/>
                </a:lnTo>
                <a:lnTo>
                  <a:pt x="4663" y="32741"/>
                </a:lnTo>
                <a:lnTo>
                  <a:pt x="1165" y="26923"/>
                </a:lnTo>
                <a:lnTo>
                  <a:pt x="0" y="18656"/>
                </a:lnTo>
                <a:lnTo>
                  <a:pt x="1165" y="10389"/>
                </a:lnTo>
                <a:lnTo>
                  <a:pt x="4663" y="4570"/>
                </a:lnTo>
                <a:lnTo>
                  <a:pt x="10493" y="1131"/>
                </a:lnTo>
                <a:lnTo>
                  <a:pt x="18656" y="0"/>
                </a:lnTo>
                <a:lnTo>
                  <a:pt x="26819" y="1131"/>
                </a:lnTo>
                <a:lnTo>
                  <a:pt x="32649" y="4570"/>
                </a:lnTo>
                <a:lnTo>
                  <a:pt x="36146" y="10389"/>
                </a:lnTo>
                <a:lnTo>
                  <a:pt x="37312" y="18656"/>
                </a:lnTo>
                <a:lnTo>
                  <a:pt x="36146" y="26923"/>
                </a:lnTo>
                <a:lnTo>
                  <a:pt x="32649" y="32741"/>
                </a:lnTo>
                <a:lnTo>
                  <a:pt x="26819" y="36181"/>
                </a:lnTo>
                <a:lnTo>
                  <a:pt x="18656" y="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7089" y="251308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656" y="37312"/>
                </a:moveTo>
                <a:lnTo>
                  <a:pt x="10493" y="36181"/>
                </a:lnTo>
                <a:lnTo>
                  <a:pt x="4663" y="32741"/>
                </a:lnTo>
                <a:lnTo>
                  <a:pt x="1165" y="26923"/>
                </a:lnTo>
                <a:lnTo>
                  <a:pt x="0" y="18656"/>
                </a:lnTo>
                <a:lnTo>
                  <a:pt x="1165" y="10389"/>
                </a:lnTo>
                <a:lnTo>
                  <a:pt x="4663" y="4570"/>
                </a:lnTo>
                <a:lnTo>
                  <a:pt x="10493" y="1131"/>
                </a:lnTo>
                <a:lnTo>
                  <a:pt x="18656" y="0"/>
                </a:lnTo>
                <a:lnTo>
                  <a:pt x="26819" y="1131"/>
                </a:lnTo>
                <a:lnTo>
                  <a:pt x="32649" y="4570"/>
                </a:lnTo>
                <a:lnTo>
                  <a:pt x="36146" y="10389"/>
                </a:lnTo>
                <a:lnTo>
                  <a:pt x="37312" y="18656"/>
                </a:lnTo>
                <a:lnTo>
                  <a:pt x="36146" y="26923"/>
                </a:lnTo>
                <a:lnTo>
                  <a:pt x="32649" y="32741"/>
                </a:lnTo>
                <a:lnTo>
                  <a:pt x="26819" y="36181"/>
                </a:lnTo>
                <a:lnTo>
                  <a:pt x="18656" y="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720" y="699104"/>
            <a:ext cx="5573395" cy="190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00"/>
              </a:lnSpc>
            </a:pPr>
            <a:r>
              <a:rPr sz="1300" spc="5" dirty="0">
                <a:latin typeface="Arial"/>
                <a:cs typeface="Arial"/>
              </a:rPr>
              <a:t>Every JSF application has two parts: </a:t>
            </a:r>
            <a:r>
              <a:rPr sz="1300" i="1" spc="5" dirty="0">
                <a:latin typeface="Arial"/>
                <a:cs typeface="Arial"/>
              </a:rPr>
              <a:t>presentation </a:t>
            </a:r>
            <a:r>
              <a:rPr sz="1300" spc="5" dirty="0">
                <a:latin typeface="Arial"/>
                <a:cs typeface="Arial"/>
              </a:rPr>
              <a:t>and </a:t>
            </a:r>
            <a:r>
              <a:rPr sz="1300" i="1" spc="5" dirty="0">
                <a:latin typeface="Arial"/>
                <a:cs typeface="Arial"/>
              </a:rPr>
              <a:t>business logic</a:t>
            </a:r>
            <a:r>
              <a:rPr sz="1300" spc="5" dirty="0">
                <a:latin typeface="Arial"/>
                <a:cs typeface="Arial"/>
              </a:rPr>
              <a:t>.  </a:t>
            </a:r>
            <a:r>
              <a:rPr sz="1300" b="1" spc="5" dirty="0">
                <a:latin typeface="Arial"/>
                <a:cs typeface="Arial"/>
              </a:rPr>
              <a:t>Presentation</a:t>
            </a:r>
            <a:r>
              <a:rPr sz="1300" spc="5" dirty="0">
                <a:latin typeface="Arial"/>
                <a:cs typeface="Arial"/>
              </a:rPr>
              <a:t>: the user interface of the </a:t>
            </a:r>
            <a:r>
              <a:rPr sz="1300" spc="10" dirty="0">
                <a:latin typeface="Arial"/>
                <a:cs typeface="Arial"/>
              </a:rPr>
              <a:t>web </a:t>
            </a:r>
            <a:r>
              <a:rPr sz="1300" spc="5" dirty="0">
                <a:latin typeface="Arial"/>
                <a:cs typeface="Arial"/>
              </a:rPr>
              <a:t>application </a:t>
            </a:r>
            <a:r>
              <a:rPr sz="1300" spc="15" dirty="0">
                <a:latin typeface="Arial"/>
                <a:cs typeface="Arial"/>
              </a:rPr>
              <a:t>— </a:t>
            </a:r>
            <a:r>
              <a:rPr sz="1300" spc="5" dirty="0">
                <a:latin typeface="Arial"/>
                <a:cs typeface="Arial"/>
              </a:rPr>
              <a:t>the arrangement  of the text, images, buttons,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etc.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350"/>
              </a:spcBef>
            </a:pPr>
            <a:r>
              <a:rPr sz="1300" b="1" spc="5" dirty="0">
                <a:latin typeface="Arial"/>
                <a:cs typeface="Arial"/>
              </a:rPr>
              <a:t>Business logic</a:t>
            </a:r>
            <a:r>
              <a:rPr sz="1300" spc="5" dirty="0">
                <a:latin typeface="Arial"/>
                <a:cs typeface="Arial"/>
              </a:rPr>
              <a:t>: the part of the application that is independent of the visual  presentation.</a:t>
            </a:r>
            <a:endParaRPr sz="1300" dirty="0">
              <a:latin typeface="Arial"/>
              <a:cs typeface="Arial"/>
            </a:endParaRPr>
          </a:p>
          <a:p>
            <a:pPr marL="313055" marR="334645">
              <a:lnSpc>
                <a:spcPct val="112599"/>
              </a:lnSpc>
              <a:spcBef>
                <a:spcPts val="645"/>
              </a:spcBef>
            </a:pPr>
            <a:r>
              <a:rPr sz="1000" dirty="0">
                <a:latin typeface="Arial"/>
                <a:cs typeface="Arial"/>
              </a:rPr>
              <a:t>In commercial applications, it contains the rules that are used for business decisions </a:t>
            </a:r>
            <a:r>
              <a:rPr sz="1000" spc="5" dirty="0">
                <a:latin typeface="Arial"/>
                <a:cs typeface="Arial"/>
              </a:rPr>
              <a:t>—  </a:t>
            </a:r>
            <a:r>
              <a:rPr sz="1000" dirty="0">
                <a:latin typeface="Arial"/>
                <a:cs typeface="Arial"/>
              </a:rPr>
              <a:t>what products to offer, how much to charge, to whom to extend credit,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etc.</a:t>
            </a:r>
          </a:p>
          <a:p>
            <a:pPr marL="313055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latin typeface="Arial"/>
                <a:cs typeface="Arial"/>
              </a:rPr>
              <a:t>Our example simulates the business logic with a </a:t>
            </a:r>
            <a:r>
              <a:rPr sz="1000" dirty="0">
                <a:latin typeface="Courier" charset="0"/>
                <a:cs typeface="Courier" charset="0"/>
              </a:rPr>
              <a:t>TimeBean</a:t>
            </a:r>
            <a:r>
              <a:rPr sz="1000" spc="-25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Arial"/>
                <a:cs typeface="Arial"/>
              </a:rPr>
              <a:t>object.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Separation </a:t>
            </a:r>
            <a:r>
              <a:rPr spc="105" dirty="0"/>
              <a:t>of </a:t>
            </a:r>
            <a:r>
              <a:rPr spc="75" dirty="0"/>
              <a:t>Presentation </a:t>
            </a:r>
            <a:r>
              <a:rPr spc="120" dirty="0"/>
              <a:t>and </a:t>
            </a:r>
            <a:r>
              <a:rPr spc="135" dirty="0"/>
              <a:t>Business</a:t>
            </a:r>
            <a:r>
              <a:rPr spc="-225" dirty="0"/>
              <a:t> </a:t>
            </a:r>
            <a:r>
              <a:rPr spc="105"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53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3618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41230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168095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720" y="676651"/>
            <a:ext cx="5517515" cy="133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73630">
              <a:lnSpc>
                <a:spcPct val="137500"/>
              </a:lnSpc>
            </a:pPr>
            <a:r>
              <a:rPr sz="1300" spc="5" dirty="0">
                <a:latin typeface="Arial"/>
                <a:cs typeface="Arial"/>
              </a:rPr>
              <a:t>JSF pages define the presentation logic.  Managed beans define the business logic.  Value expressions tie the two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together.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290"/>
              </a:spcBef>
            </a:pPr>
            <a:r>
              <a:rPr sz="1300" spc="5" dirty="0">
                <a:latin typeface="Arial"/>
                <a:cs typeface="Arial"/>
              </a:rPr>
              <a:t>Separation of presentation logic and business logic is very important when  designing </a:t>
            </a:r>
            <a:r>
              <a:rPr sz="1300" spc="10" dirty="0">
                <a:latin typeface="Arial"/>
                <a:cs typeface="Arial"/>
              </a:rPr>
              <a:t>web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applications.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Deploying </a:t>
            </a:r>
            <a:r>
              <a:rPr spc="95" dirty="0"/>
              <a:t>a </a:t>
            </a:r>
            <a:r>
              <a:rPr spc="-35" dirty="0"/>
              <a:t>JSF</a:t>
            </a:r>
            <a:r>
              <a:rPr spc="-165" dirty="0"/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59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901" y="751006"/>
            <a:ext cx="5496560" cy="173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Requires a server with a JSF container; e.g. GlassFish application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server.</a:t>
            </a:r>
            <a:endParaRPr sz="1300" dirty="0">
              <a:latin typeface="Arial"/>
              <a:cs typeface="Arial"/>
            </a:endParaRPr>
          </a:p>
          <a:p>
            <a:pPr marL="206375" indent="-1936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07010" algn="l"/>
              </a:tabLst>
            </a:pPr>
            <a:r>
              <a:rPr sz="1100" spc="-5" dirty="0">
                <a:latin typeface="Arial"/>
                <a:cs typeface="Arial"/>
              </a:rPr>
              <a:t>Make a separate directory tree for each web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application.</a:t>
            </a:r>
            <a:endParaRPr sz="1100" dirty="0">
              <a:latin typeface="Arial"/>
              <a:cs typeface="Arial"/>
            </a:endParaRPr>
          </a:p>
          <a:p>
            <a:pPr marL="206375" marR="121920" indent="-193675">
              <a:lnSpc>
                <a:spcPct val="115700"/>
              </a:lnSpc>
              <a:spcBef>
                <a:spcPts val="705"/>
              </a:spcBef>
              <a:buAutoNum type="arabicPeriod"/>
              <a:tabLst>
                <a:tab pos="207010" algn="l"/>
              </a:tabLst>
            </a:pPr>
            <a:r>
              <a:rPr sz="1100" spc="-5" dirty="0">
                <a:latin typeface="Arial"/>
                <a:cs typeface="Arial"/>
              </a:rPr>
              <a:t>Place JSF pages (such as </a:t>
            </a:r>
            <a:r>
              <a:rPr sz="1100" spc="-5" dirty="0">
                <a:latin typeface="Courier" charset="0"/>
                <a:cs typeface="Courier" charset="0"/>
              </a:rPr>
              <a:t>index.xhtml</a:t>
            </a:r>
            <a:r>
              <a:rPr sz="1100" spc="-5" dirty="0">
                <a:latin typeface="Arial"/>
                <a:cs typeface="Arial"/>
              </a:rPr>
              <a:t>) into the root directory of the application's  directory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tree.</a:t>
            </a:r>
            <a:endParaRPr sz="1100" dirty="0">
              <a:latin typeface="Arial"/>
              <a:cs typeface="Arial"/>
            </a:endParaRPr>
          </a:p>
          <a:p>
            <a:pPr marL="206375" indent="-193675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207010" algn="l"/>
              </a:tabLst>
            </a:pPr>
            <a:r>
              <a:rPr sz="1100" spc="-5" dirty="0">
                <a:latin typeface="Arial"/>
                <a:cs typeface="Arial"/>
              </a:rPr>
              <a:t>Create a </a:t>
            </a:r>
            <a:r>
              <a:rPr sz="1100" spc="-5" dirty="0">
                <a:latin typeface="Courier" charset="0"/>
                <a:cs typeface="Courier" charset="0"/>
              </a:rPr>
              <a:t>WEB-INF</a:t>
            </a:r>
            <a:r>
              <a:rPr sz="1100" spc="-285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subdirectory in your application directory.</a:t>
            </a:r>
            <a:endParaRPr sz="1100" dirty="0">
              <a:latin typeface="Arial"/>
              <a:cs typeface="Arial"/>
            </a:endParaRPr>
          </a:p>
          <a:p>
            <a:pPr marL="206375" marR="176530" indent="-193675">
              <a:lnSpc>
                <a:spcPct val="115700"/>
              </a:lnSpc>
              <a:spcBef>
                <a:spcPts val="705"/>
              </a:spcBef>
              <a:buAutoNum type="arabicPeriod"/>
              <a:tabLst>
                <a:tab pos="207010" algn="l"/>
              </a:tabLst>
            </a:pPr>
            <a:r>
              <a:rPr sz="1100" spc="-5" dirty="0">
                <a:latin typeface="Arial"/>
                <a:cs typeface="Arial"/>
              </a:rPr>
              <a:t>Place your Java classes inside </a:t>
            </a:r>
            <a:r>
              <a:rPr sz="1100" spc="-5" dirty="0">
                <a:latin typeface="Courier" charset="0"/>
                <a:cs typeface="Courier" charset="0"/>
              </a:rPr>
              <a:t>WEB-INF/classes</a:t>
            </a:r>
            <a:r>
              <a:rPr sz="1100" spc="-25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with classes inside a package.  Compile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with: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95" y="2583978"/>
            <a:ext cx="5522595" cy="218706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69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sz="450" spc="5" dirty="0">
                <a:latin typeface="Courier" charset="0"/>
                <a:cs typeface="Courier" charset="0"/>
              </a:rPr>
              <a:t>cd</a:t>
            </a:r>
            <a:r>
              <a:rPr sz="450" spc="-7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WEB-INF/classes</a:t>
            </a:r>
            <a:endParaRPr sz="450" dirty="0">
              <a:latin typeface="Courier" charset="0"/>
              <a:cs typeface="Courier" charset="0"/>
            </a:endParaRPr>
          </a:p>
          <a:p>
            <a:pPr marL="42545">
              <a:lnSpc>
                <a:spcPct val="100000"/>
              </a:lnSpc>
              <a:spcBef>
                <a:spcPts val="220"/>
              </a:spcBef>
            </a:pPr>
            <a:r>
              <a:rPr sz="450" spc="5" dirty="0">
                <a:latin typeface="Courier" charset="0"/>
                <a:cs typeface="Courier" charset="0"/>
              </a:rPr>
              <a:t>javac -classpath glassfish/modules/jsf-api.jar</a:t>
            </a:r>
            <a:r>
              <a:rPr sz="450" spc="-1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bigjava/*.java</a:t>
            </a:r>
            <a:endParaRPr sz="4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Deploying </a:t>
            </a:r>
            <a:r>
              <a:rPr spc="95" dirty="0"/>
              <a:t>a </a:t>
            </a:r>
            <a:r>
              <a:rPr spc="-35" dirty="0"/>
              <a:t>JSF</a:t>
            </a:r>
            <a:r>
              <a:rPr spc="-165" dirty="0"/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901" y="754080"/>
            <a:ext cx="567880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" indent="-193675">
              <a:lnSpc>
                <a:spcPct val="100000"/>
              </a:lnSpc>
              <a:buAutoNum type="arabicPeriod" startAt="5"/>
              <a:tabLst>
                <a:tab pos="207010" algn="l"/>
              </a:tabLst>
            </a:pPr>
            <a:r>
              <a:rPr sz="1100" spc="-5" dirty="0">
                <a:latin typeface="Arial"/>
                <a:cs typeface="Arial"/>
              </a:rPr>
              <a:t>Place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web.xml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inside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WEB-INF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directory.</a:t>
            </a:r>
            <a:endParaRPr sz="1100" dirty="0">
              <a:latin typeface="Arial"/>
              <a:cs typeface="Arial"/>
            </a:endParaRPr>
          </a:p>
          <a:p>
            <a:pPr marL="206375" marR="5080" indent="-193675">
              <a:lnSpc>
                <a:spcPct val="115700"/>
              </a:lnSpc>
              <a:spcBef>
                <a:spcPts val="705"/>
              </a:spcBef>
              <a:buAutoNum type="arabicPeriod" startAt="5"/>
              <a:tabLst>
                <a:tab pos="207010" algn="l"/>
              </a:tabLst>
            </a:pPr>
            <a:r>
              <a:rPr sz="1100" spc="-5" dirty="0">
                <a:latin typeface="Arial"/>
                <a:cs typeface="Arial"/>
              </a:rPr>
              <a:t>Zip up all application files into a file with extension </a:t>
            </a:r>
            <a:r>
              <a:rPr sz="1100" spc="-5" dirty="0">
                <a:latin typeface="Courier" charset="0"/>
                <a:cs typeface="Courier" charset="0"/>
              </a:rPr>
              <a:t>.war</a:t>
            </a:r>
            <a:r>
              <a:rPr sz="1100" spc="-215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(Web Archive) using commands  like: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95" y="1509436"/>
            <a:ext cx="5522595" cy="249427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2545">
              <a:lnSpc>
                <a:spcPts val="770"/>
              </a:lnSpc>
              <a:spcBef>
                <a:spcPts val="345"/>
              </a:spcBef>
            </a:pPr>
            <a:r>
              <a:rPr sz="650" dirty="0">
                <a:latin typeface="Courier" charset="0"/>
                <a:cs typeface="Courier" charset="0"/>
              </a:rPr>
              <a:t>cd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dirty="0">
                <a:latin typeface="Courier" charset="0"/>
                <a:cs typeface="Courier" charset="0"/>
              </a:rPr>
              <a:t>time</a:t>
            </a:r>
          </a:p>
          <a:p>
            <a:pPr marL="42545">
              <a:lnSpc>
                <a:spcPts val="770"/>
              </a:lnSpc>
            </a:pPr>
            <a:r>
              <a:rPr sz="650" dirty="0">
                <a:latin typeface="Courier" charset="0"/>
                <a:cs typeface="Courier" charset="0"/>
              </a:rPr>
              <a:t>jar cvf time.war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dirty="0">
                <a:latin typeface="Courier" charset="0"/>
                <a:cs typeface="Courier" charset="0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901" y="1843608"/>
            <a:ext cx="5359400" cy="1108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" indent="-193675">
              <a:lnSpc>
                <a:spcPct val="100000"/>
              </a:lnSpc>
              <a:buAutoNum type="arabicPeriod" startAt="7"/>
              <a:tabLst>
                <a:tab pos="207010" algn="l"/>
              </a:tabLst>
            </a:pPr>
            <a:r>
              <a:rPr sz="1100" spc="-5" dirty="0">
                <a:latin typeface="Arial"/>
                <a:cs typeface="Arial"/>
              </a:rPr>
              <a:t>Start the web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server.</a:t>
            </a:r>
            <a:endParaRPr sz="1100" dirty="0">
              <a:latin typeface="Arial"/>
              <a:cs typeface="Arial"/>
            </a:endParaRPr>
          </a:p>
          <a:p>
            <a:pPr marL="206375" indent="-193675">
              <a:lnSpc>
                <a:spcPct val="100000"/>
              </a:lnSpc>
              <a:spcBef>
                <a:spcPts val="855"/>
              </a:spcBef>
              <a:buAutoNum type="arabicPeriod" startAt="7"/>
              <a:tabLst>
                <a:tab pos="207010" algn="l"/>
              </a:tabLst>
            </a:pPr>
            <a:r>
              <a:rPr sz="1100" spc="-5" dirty="0">
                <a:latin typeface="Arial"/>
                <a:cs typeface="Arial"/>
              </a:rPr>
              <a:t>Deploy the application to the application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server.</a:t>
            </a:r>
            <a:endParaRPr sz="1100" dirty="0">
              <a:latin typeface="Arial"/>
              <a:cs typeface="Arial"/>
            </a:endParaRPr>
          </a:p>
          <a:p>
            <a:pPr marL="616585" marR="5080">
              <a:lnSpc>
                <a:spcPct val="122400"/>
              </a:lnSpc>
              <a:spcBef>
                <a:spcPts val="470"/>
              </a:spcBef>
            </a:pPr>
            <a:r>
              <a:rPr sz="800" spc="15" dirty="0">
                <a:latin typeface="Arial"/>
                <a:cs typeface="Arial"/>
              </a:rPr>
              <a:t>With GlassFish, this </a:t>
            </a:r>
            <a:r>
              <a:rPr sz="800" spc="20" dirty="0">
                <a:latin typeface="Arial"/>
                <a:cs typeface="Arial"/>
              </a:rPr>
              <a:t>can be </a:t>
            </a:r>
            <a:r>
              <a:rPr sz="800" spc="15" dirty="0">
                <a:latin typeface="Arial"/>
                <a:cs typeface="Arial"/>
              </a:rPr>
              <a:t>achieved either through the administrative interface or simply </a:t>
            </a:r>
            <a:r>
              <a:rPr sz="800" spc="20" dirty="0">
                <a:latin typeface="Arial"/>
                <a:cs typeface="Arial"/>
              </a:rPr>
              <a:t>by </a:t>
            </a:r>
            <a:r>
              <a:rPr sz="800" spc="15" dirty="0">
                <a:latin typeface="Arial"/>
                <a:cs typeface="Arial"/>
              </a:rPr>
              <a:t>copying  the </a:t>
            </a:r>
            <a:r>
              <a:rPr sz="800" spc="20" dirty="0">
                <a:latin typeface="Courier" charset="0"/>
                <a:cs typeface="Courier" charset="0"/>
              </a:rPr>
              <a:t>WAR</a:t>
            </a:r>
            <a:r>
              <a:rPr sz="800" spc="-335" dirty="0">
                <a:latin typeface="Courier" charset="0"/>
                <a:cs typeface="Courier" charset="0"/>
              </a:rPr>
              <a:t> </a:t>
            </a:r>
            <a:r>
              <a:rPr sz="800" spc="10" dirty="0">
                <a:latin typeface="Arial"/>
                <a:cs typeface="Arial"/>
              </a:rPr>
              <a:t>file </a:t>
            </a:r>
            <a:r>
              <a:rPr sz="800" spc="15" dirty="0">
                <a:latin typeface="Arial"/>
                <a:cs typeface="Arial"/>
              </a:rPr>
              <a:t>into </a:t>
            </a:r>
            <a:r>
              <a:rPr sz="800" spc="20" dirty="0">
                <a:latin typeface="Arial"/>
                <a:cs typeface="Arial"/>
              </a:rPr>
              <a:t>a </a:t>
            </a:r>
            <a:r>
              <a:rPr sz="800" spc="15" dirty="0">
                <a:latin typeface="Arial"/>
                <a:cs typeface="Arial"/>
              </a:rPr>
              <a:t>special </a:t>
            </a:r>
            <a:r>
              <a:rPr sz="800" spc="20" dirty="0">
                <a:latin typeface="Arial"/>
                <a:cs typeface="Arial"/>
              </a:rPr>
              <a:t>deployment </a:t>
            </a:r>
            <a:r>
              <a:rPr sz="800" spc="15" dirty="0">
                <a:latin typeface="Arial"/>
                <a:cs typeface="Arial"/>
              </a:rPr>
              <a:t>directory.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06375" indent="-193675">
              <a:lnSpc>
                <a:spcPct val="100000"/>
              </a:lnSpc>
              <a:buAutoNum type="arabicPeriod" startAt="9"/>
              <a:tabLst>
                <a:tab pos="207010" algn="l"/>
              </a:tabLst>
            </a:pPr>
            <a:r>
              <a:rPr sz="1100" spc="-5" dirty="0">
                <a:latin typeface="Arial"/>
                <a:cs typeface="Arial"/>
              </a:rPr>
              <a:t>Point your browser to the application server using a URL such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95" y="3031790"/>
            <a:ext cx="5522595" cy="144270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45"/>
              </a:spcBef>
            </a:pPr>
            <a:r>
              <a:rPr sz="650" dirty="0">
                <a:latin typeface="Courier" charset="0"/>
                <a:cs typeface="Courier" charset="0"/>
              </a:rPr>
              <a:t>http://localhost:8080/time/faces/index.xhtml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section_2/time/WEB-INF/</a:t>
            </a:r>
            <a:r>
              <a:rPr spc="75" dirty="0">
                <a:solidFill>
                  <a:srgbClr val="000080"/>
                </a:solidFill>
                <a:hlinkClick r:id="rId2"/>
              </a:rPr>
              <a:t>web.xml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3" y="797510"/>
            <a:ext cx="4217035" cy="259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 indent="-17462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latin typeface="Courier New"/>
                <a:cs typeface="Courier New"/>
              </a:rPr>
              <a:t>&lt;?xml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"1.0"</a:t>
            </a:r>
            <a:r>
              <a:rPr sz="7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encoding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"UTF-8"</a:t>
            </a:r>
            <a:r>
              <a:rPr sz="750" spc="5" dirty="0">
                <a:latin typeface="Courier New"/>
                <a:cs typeface="Courier New"/>
              </a:rPr>
              <a:t>?&gt;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&lt;web-app</a:t>
            </a:r>
            <a:r>
              <a:rPr sz="750" spc="9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xmlns:xsi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3"/>
              </a:rPr>
              <a:t>"http://www.w3.org/2001/XMLSchema-instance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"http://java.sun.com/xml/ns/javaee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xmlns:web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5"/>
              </a:rPr>
              <a:t>"http://java.sun.com/xml/ns/javaee/web-app_2_5.xsd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xsi:schemaLocation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"http://java.sun.com/xml/ns/javaee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5"/>
              </a:rPr>
              <a:t>http://java.sun.com/xml/ns/javaee/web-app_2_5.xsd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"2.5"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&lt;servlet-name&gt;</a:t>
            </a:r>
            <a:r>
              <a:rPr sz="750" spc="5" dirty="0">
                <a:latin typeface="Courier New"/>
                <a:cs typeface="Courier New"/>
              </a:rPr>
              <a:t>Faces</a:t>
            </a:r>
            <a:r>
              <a:rPr sz="750" spc="3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Servlet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&lt;/servlet-name&gt;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&lt;servlet-class&gt;</a:t>
            </a:r>
            <a:r>
              <a:rPr sz="750" spc="5" dirty="0">
                <a:latin typeface="Courier New"/>
                <a:cs typeface="Courier New"/>
              </a:rPr>
              <a:t>javax.faces.webapp.FacesServlet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&lt;/servlet-class&gt;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&lt;servlet-mapping&gt;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&lt;servlet-name&gt;</a:t>
            </a:r>
            <a:r>
              <a:rPr sz="750" spc="5" dirty="0">
                <a:latin typeface="Courier New"/>
                <a:cs typeface="Courier New"/>
              </a:rPr>
              <a:t>Faces</a:t>
            </a:r>
            <a:r>
              <a:rPr sz="750" spc="3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Servlet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&lt;/servlet-name&gt;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&lt;url-pattern&gt;</a:t>
            </a:r>
            <a:r>
              <a:rPr sz="750" spc="5" dirty="0">
                <a:latin typeface="Courier New"/>
                <a:cs typeface="Courier New"/>
              </a:rPr>
              <a:t>/faces/*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&lt;/url-pattern&gt;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&lt;/servlet-mapping&gt;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&lt;welcome-file-list&gt;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&lt;welcome-file&gt;</a:t>
            </a:r>
            <a:r>
              <a:rPr sz="750" spc="5" dirty="0">
                <a:latin typeface="Courier New"/>
                <a:cs typeface="Courier New"/>
              </a:rPr>
              <a:t>faces/index.xhtml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&lt;/welcome-file&gt;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&lt;/welcome-file-list&gt;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&lt;context-param&gt;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&lt;param-name&gt;</a:t>
            </a:r>
            <a:r>
              <a:rPr sz="750" spc="5" dirty="0">
                <a:latin typeface="Courier New"/>
                <a:cs typeface="Courier New"/>
              </a:rPr>
              <a:t>javax.faces.PROJECT_STAGE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&lt;/param-name&gt;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&lt;param-value&gt;</a:t>
            </a:r>
            <a:r>
              <a:rPr sz="750" spc="5" dirty="0">
                <a:latin typeface="Courier New"/>
                <a:cs typeface="Courier New"/>
              </a:rPr>
              <a:t>Development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&lt;/param-value&gt;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&lt;/context-param&gt;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&lt;/web-app&gt;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Directory </a:t>
            </a:r>
            <a:r>
              <a:rPr spc="60" dirty="0"/>
              <a:t>Structure </a:t>
            </a:r>
            <a:r>
              <a:rPr spc="105" dirty="0"/>
              <a:t>of </a:t>
            </a:r>
            <a:r>
              <a:rPr spc="50" dirty="0"/>
              <a:t>the </a:t>
            </a:r>
            <a:r>
              <a:rPr spc="125" dirty="0">
                <a:latin typeface="Trebuchet MS"/>
                <a:cs typeface="Trebuchet MS"/>
              </a:rPr>
              <a:t>time</a:t>
            </a:r>
            <a:r>
              <a:rPr spc="-160" dirty="0">
                <a:latin typeface="Trebuchet MS"/>
                <a:cs typeface="Trebuchet MS"/>
              </a:rPr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911"/>
            <a:ext cx="3843159" cy="2820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249" y="3582370"/>
            <a:ext cx="352679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Figure 5 </a:t>
            </a:r>
            <a:r>
              <a:rPr sz="1100" spc="-5" dirty="0">
                <a:latin typeface="Arial"/>
                <a:cs typeface="Arial"/>
              </a:rPr>
              <a:t>The Directory Structure of the </a:t>
            </a:r>
            <a:r>
              <a:rPr sz="1100" spc="-5" dirty="0">
                <a:latin typeface="Courier" charset="0"/>
                <a:cs typeface="Courier" charset="0"/>
              </a:rPr>
              <a:t>time</a:t>
            </a:r>
            <a:r>
              <a:rPr sz="1100" spc="-305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section_2/time/WEB-INF/</a:t>
            </a:r>
            <a:r>
              <a:rPr spc="75" dirty="0">
                <a:solidFill>
                  <a:srgbClr val="000080"/>
                </a:solidFill>
                <a:hlinkClick r:id="rId2"/>
              </a:rPr>
              <a:t>web.xml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3" y="797510"/>
            <a:ext cx="4217035" cy="259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 indent="-17462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latin typeface="Courier New"/>
                <a:cs typeface="Courier New"/>
              </a:rPr>
              <a:t>&lt;?xml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"1.0"</a:t>
            </a:r>
            <a:r>
              <a:rPr sz="7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encoding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"UTF-8"</a:t>
            </a:r>
            <a:r>
              <a:rPr sz="750" spc="5" dirty="0">
                <a:latin typeface="Courier New"/>
                <a:cs typeface="Courier New"/>
              </a:rPr>
              <a:t>?&gt;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&lt;web-app</a:t>
            </a:r>
            <a:r>
              <a:rPr sz="750" spc="9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xmlns:xsi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3"/>
              </a:rPr>
              <a:t>"http://www.w3.org/2001/XMLSchema-instance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"http://java.sun.com/xml/ns/javaee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xmlns:web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5"/>
              </a:rPr>
              <a:t>"http://java.sun.com/xml/ns/javaee/web-app_2_5.xsd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xsi:schemaLocation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"http://java.sun.com/xml/ns/javaee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5"/>
              </a:rPr>
              <a:t>http://java.sun.com/xml/ns/javaee/web-app_2_5.xsd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"2.5"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&lt;servlet-name&gt;</a:t>
            </a:r>
            <a:r>
              <a:rPr sz="750" spc="5" dirty="0">
                <a:latin typeface="Courier New"/>
                <a:cs typeface="Courier New"/>
              </a:rPr>
              <a:t>Faces</a:t>
            </a:r>
            <a:r>
              <a:rPr sz="750" spc="3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Servlet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&lt;/servlet-name&gt;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&lt;servlet-class&gt;</a:t>
            </a:r>
            <a:r>
              <a:rPr sz="750" spc="5" dirty="0">
                <a:latin typeface="Courier New"/>
                <a:cs typeface="Courier New"/>
              </a:rPr>
              <a:t>javax.faces.webapp.FacesServlet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&lt;/servlet-class&gt;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&lt;servlet-mapping&gt;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&lt;servlet-name&gt;</a:t>
            </a:r>
            <a:r>
              <a:rPr sz="750" spc="5" dirty="0">
                <a:latin typeface="Courier New"/>
                <a:cs typeface="Courier New"/>
              </a:rPr>
              <a:t>Faces</a:t>
            </a:r>
            <a:r>
              <a:rPr sz="750" spc="3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Servlet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&lt;/servlet-name&gt;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&lt;url-pattern&gt;</a:t>
            </a:r>
            <a:r>
              <a:rPr sz="750" spc="5" dirty="0">
                <a:latin typeface="Courier New"/>
                <a:cs typeface="Courier New"/>
              </a:rPr>
              <a:t>/faces/*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&lt;/url-pattern&gt;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&lt;/servlet-mapping&gt;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&lt;welcome-file-list&gt;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&lt;welcome-file&gt;</a:t>
            </a:r>
            <a:r>
              <a:rPr sz="750" spc="5" dirty="0">
                <a:latin typeface="Courier New"/>
                <a:cs typeface="Courier New"/>
              </a:rPr>
              <a:t>faces/index.xhtml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&lt;/welcome-file&gt;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&lt;/welcome-file-list&gt;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&lt;context-param&gt;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&lt;param-name&gt;</a:t>
            </a:r>
            <a:r>
              <a:rPr sz="750" spc="5" dirty="0">
                <a:latin typeface="Courier New"/>
                <a:cs typeface="Courier New"/>
              </a:rPr>
              <a:t>javax.faces.PROJECT_STAGE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&lt;/param-name&gt;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&lt;param-value&gt;</a:t>
            </a:r>
            <a:r>
              <a:rPr sz="750" spc="5" dirty="0">
                <a:latin typeface="Courier New"/>
                <a:cs typeface="Courier New"/>
              </a:rPr>
              <a:t>Development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&lt;/param-value&gt;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&lt;/context-param&gt;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&lt;/web-app&gt;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3006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80" dirty="0"/>
              <a:t> </a:t>
            </a:r>
            <a:r>
              <a:rPr spc="15" dirty="0"/>
              <a:t>26.3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40445"/>
            <a:ext cx="5854065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90"/>
              </a:lnSpc>
            </a:pPr>
            <a:r>
              <a:rPr sz="1100" spc="-5" dirty="0">
                <a:latin typeface="Arial"/>
                <a:cs typeface="Arial"/>
              </a:rPr>
              <a:t>What steps are required to add the image of a clock to the time application? (The clock doesn’t  have to show the correct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time.)</a:t>
            </a:r>
            <a:endParaRPr sz="1100" dirty="0">
              <a:latin typeface="Arial"/>
              <a:cs typeface="Arial"/>
            </a:endParaRPr>
          </a:p>
          <a:p>
            <a:pPr marL="262890" marR="8890">
              <a:lnSpc>
                <a:spcPct val="120500"/>
              </a:lnSpc>
              <a:spcBef>
                <a:spcPts val="470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Place an image file, say </a:t>
            </a:r>
            <a:r>
              <a:rPr sz="1300" spc="5" dirty="0">
                <a:latin typeface="Courier" charset="0"/>
                <a:cs typeface="Courier" charset="0"/>
              </a:rPr>
              <a:t>clock.gif</a:t>
            </a:r>
            <a:r>
              <a:rPr sz="1300" spc="5" dirty="0">
                <a:latin typeface="Arial"/>
                <a:cs typeface="Arial"/>
              </a:rPr>
              <a:t>, into the </a:t>
            </a:r>
            <a:r>
              <a:rPr sz="1300" spc="5" dirty="0">
                <a:latin typeface="Courier" charset="0"/>
                <a:cs typeface="Courier" charset="0"/>
              </a:rPr>
              <a:t>time</a:t>
            </a:r>
            <a:r>
              <a:rPr sz="1300" spc="-39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directory, and  add a tag </a:t>
            </a:r>
            <a:r>
              <a:rPr sz="1300" spc="5" dirty="0">
                <a:latin typeface="Courier" charset="0"/>
                <a:cs typeface="Courier" charset="0"/>
              </a:rPr>
              <a:t>&lt;img</a:t>
            </a:r>
            <a:r>
              <a:rPr sz="1300" spc="2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src="clock.gif"/&gt;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to the </a:t>
            </a:r>
            <a:r>
              <a:rPr sz="1300" spc="5" dirty="0">
                <a:latin typeface="Courier" charset="0"/>
                <a:cs typeface="Courier" charset="0"/>
              </a:rPr>
              <a:t>index.xhtml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file.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3702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80" dirty="0"/>
              <a:t> </a:t>
            </a:r>
            <a:r>
              <a:rPr spc="15" dirty="0"/>
              <a:t>26.4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32505"/>
            <a:ext cx="574802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Does a Swing program automatically separate presentation and business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logic?</a:t>
            </a:r>
            <a:endParaRPr sz="1100" dirty="0">
              <a:latin typeface="Arial"/>
              <a:cs typeface="Arial"/>
            </a:endParaRPr>
          </a:p>
          <a:p>
            <a:pPr marL="262890" marR="5080">
              <a:lnSpc>
                <a:spcPct val="116799"/>
              </a:lnSpc>
              <a:spcBef>
                <a:spcPts val="509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No—it is possible (and sadly common) for programmers to place  the business logic into the frame and component classes of the user  interface.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3128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80" dirty="0"/>
              <a:t> </a:t>
            </a:r>
            <a:r>
              <a:rPr spc="15" dirty="0"/>
              <a:t>26.5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31931"/>
            <a:ext cx="5842635" cy="117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Why does the WAR file need to be deployed to the application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server?</a:t>
            </a:r>
            <a:endParaRPr sz="1100" dirty="0">
              <a:latin typeface="Arial"/>
              <a:cs typeface="Arial"/>
            </a:endParaRPr>
          </a:p>
          <a:p>
            <a:pPr marL="262890" marR="5080">
              <a:lnSpc>
                <a:spcPct val="116799"/>
              </a:lnSpc>
              <a:spcBef>
                <a:spcPts val="509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The application server knows nothing about the files on your  computer. You need to hand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WAR </a:t>
            </a:r>
            <a:r>
              <a:rPr sz="1300" spc="5" dirty="0">
                <a:latin typeface="Arial"/>
                <a:cs typeface="Arial"/>
              </a:rPr>
              <a:t>file with all the application’s pages,  code, and configuration files so that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can execute the application when </a:t>
            </a:r>
            <a:r>
              <a:rPr sz="1300" dirty="0">
                <a:latin typeface="Arial"/>
                <a:cs typeface="Arial"/>
              </a:rPr>
              <a:t>it  </a:t>
            </a:r>
            <a:r>
              <a:rPr sz="1300" spc="5" dirty="0">
                <a:latin typeface="Arial"/>
                <a:cs typeface="Arial"/>
              </a:rPr>
              <a:t>receives a </a:t>
            </a:r>
            <a:r>
              <a:rPr sz="1300" spc="10" dirty="0">
                <a:latin typeface="Arial"/>
                <a:cs typeface="Arial"/>
              </a:rPr>
              <a:t>web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request.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The </a:t>
            </a:r>
            <a:r>
              <a:rPr spc="60" dirty="0"/>
              <a:t>Architecture </a:t>
            </a:r>
            <a:r>
              <a:rPr spc="105" dirty="0"/>
              <a:t>of </a:t>
            </a:r>
            <a:r>
              <a:rPr spc="95" dirty="0"/>
              <a:t>a </a:t>
            </a:r>
            <a:r>
              <a:rPr spc="65" dirty="0"/>
              <a:t>Web</a:t>
            </a:r>
            <a:r>
              <a:rPr spc="-240" dirty="0"/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676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6675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64286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191151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201" y="241896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720" y="716884"/>
            <a:ext cx="5609590" cy="180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b="1" spc="10" dirty="0">
                <a:latin typeface="Arial"/>
                <a:cs typeface="Arial"/>
              </a:rPr>
              <a:t>Web </a:t>
            </a:r>
            <a:r>
              <a:rPr sz="1300" b="1" spc="5" dirty="0">
                <a:latin typeface="Arial"/>
                <a:cs typeface="Arial"/>
              </a:rPr>
              <a:t>application</a:t>
            </a:r>
            <a:r>
              <a:rPr sz="1300" spc="5" dirty="0">
                <a:latin typeface="Arial"/>
                <a:cs typeface="Arial"/>
              </a:rPr>
              <a:t>: an application whose user interface is displayed in a </a:t>
            </a:r>
            <a:r>
              <a:rPr sz="1300" spc="10" dirty="0">
                <a:latin typeface="Arial"/>
                <a:cs typeface="Arial"/>
              </a:rPr>
              <a:t>web  </a:t>
            </a:r>
            <a:r>
              <a:rPr sz="1300" spc="5" dirty="0">
                <a:latin typeface="Arial"/>
                <a:cs typeface="Arial"/>
              </a:rPr>
              <a:t>browser.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00" spc="5" dirty="0">
                <a:latin typeface="Arial"/>
                <a:cs typeface="Arial"/>
              </a:rPr>
              <a:t>Application program resides on a </a:t>
            </a:r>
            <a:r>
              <a:rPr sz="1300" spc="10" dirty="0">
                <a:latin typeface="Arial"/>
                <a:cs typeface="Arial"/>
              </a:rPr>
              <a:t>web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server.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User </a:t>
            </a:r>
            <a:r>
              <a:rPr sz="1300" dirty="0">
                <a:latin typeface="Arial"/>
                <a:cs typeface="Arial"/>
              </a:rPr>
              <a:t>fills </a:t>
            </a:r>
            <a:r>
              <a:rPr sz="1300" spc="5" dirty="0">
                <a:latin typeface="Arial"/>
                <a:cs typeface="Arial"/>
              </a:rPr>
              <a:t>out form elements and clicks on buttons and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links.</a:t>
            </a:r>
            <a:endParaRPr sz="1300">
              <a:latin typeface="Arial"/>
              <a:cs typeface="Arial"/>
            </a:endParaRPr>
          </a:p>
          <a:p>
            <a:pPr marL="12700" marR="134620">
              <a:lnSpc>
                <a:spcPct val="116799"/>
              </a:lnSpc>
              <a:spcBef>
                <a:spcPts val="290"/>
              </a:spcBef>
            </a:pPr>
            <a:r>
              <a:rPr sz="1300" spc="5" dirty="0">
                <a:latin typeface="Arial"/>
                <a:cs typeface="Arial"/>
              </a:rPr>
              <a:t>User inputs are transmitted over the Internet to the server using the </a:t>
            </a:r>
            <a:r>
              <a:rPr sz="1300" spc="10" dirty="0">
                <a:latin typeface="Arial"/>
                <a:cs typeface="Arial"/>
              </a:rPr>
              <a:t>HTTP  </a:t>
            </a:r>
            <a:r>
              <a:rPr sz="1300" spc="5" dirty="0">
                <a:latin typeface="Arial"/>
                <a:cs typeface="Arial"/>
              </a:rPr>
              <a:t>protocol.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Server responds by sending a </a:t>
            </a:r>
            <a:r>
              <a:rPr sz="1300" spc="10" dirty="0">
                <a:latin typeface="Arial"/>
                <a:cs typeface="Arial"/>
              </a:rPr>
              <a:t>new web </a:t>
            </a:r>
            <a:r>
              <a:rPr sz="1300" spc="5" dirty="0">
                <a:latin typeface="Arial"/>
                <a:cs typeface="Arial"/>
              </a:rPr>
              <a:t>page in </a:t>
            </a:r>
            <a:r>
              <a:rPr sz="1300" spc="10" dirty="0">
                <a:latin typeface="Arial"/>
                <a:cs typeface="Arial"/>
              </a:rPr>
              <a:t>HTML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format.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JavaBeans</a:t>
            </a:r>
            <a:r>
              <a:rPr spc="5" dirty="0"/>
              <a:t> </a:t>
            </a:r>
            <a:r>
              <a:rPr spc="12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32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747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65088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191953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201" y="219565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201" y="247176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9720" y="717448"/>
            <a:ext cx="5443220" cy="2085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5" dirty="0">
                <a:latin typeface="Arial"/>
                <a:cs typeface="Arial"/>
              </a:rPr>
              <a:t>Software component: an entity that encapsulates functionality and can be  plugged into a software system without programming.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Example: the </a:t>
            </a:r>
            <a:r>
              <a:rPr sz="1300" spc="5" dirty="0">
                <a:latin typeface="Courier" charset="0"/>
                <a:cs typeface="Courier" charset="0"/>
              </a:rPr>
              <a:t>timeBean</a:t>
            </a:r>
            <a:r>
              <a:rPr sz="1300" spc="-44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object.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Java does have explicit support for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components.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00" spc="5" dirty="0">
                <a:latin typeface="Arial"/>
                <a:cs typeface="Arial"/>
              </a:rPr>
              <a:t>In Java, use a programming convention to implement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components.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b="1" spc="5" dirty="0">
                <a:latin typeface="Arial"/>
                <a:cs typeface="Arial"/>
              </a:rPr>
              <a:t>JavaBean</a:t>
            </a:r>
            <a:r>
              <a:rPr sz="1300" spc="5" dirty="0">
                <a:latin typeface="Arial"/>
                <a:cs typeface="Arial"/>
              </a:rPr>
              <a:t>: a Java class that follows this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convention.</a:t>
            </a:r>
            <a:endParaRPr sz="1300" dirty="0">
              <a:latin typeface="Arial"/>
              <a:cs typeface="Arial"/>
            </a:endParaRPr>
          </a:p>
          <a:p>
            <a:pPr marL="12700" marR="107314">
              <a:lnSpc>
                <a:spcPct val="116799"/>
              </a:lnSpc>
              <a:spcBef>
                <a:spcPts val="350"/>
              </a:spcBef>
            </a:pP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JavaBean exposes </a:t>
            </a:r>
            <a:r>
              <a:rPr sz="1300" b="1" spc="5" dirty="0">
                <a:latin typeface="Arial"/>
                <a:cs typeface="Arial"/>
              </a:rPr>
              <a:t>properties </a:t>
            </a:r>
            <a:r>
              <a:rPr sz="1300" spc="5" dirty="0">
                <a:latin typeface="Arial"/>
                <a:cs typeface="Arial"/>
              </a:rPr>
              <a:t>– values of the component that can be  accessed without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programming.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JavaBean</a:t>
            </a:r>
            <a:r>
              <a:rPr spc="10" dirty="0"/>
              <a:t> </a:t>
            </a:r>
            <a:r>
              <a:rPr spc="90" dirty="0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802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89038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240529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9720" y="751428"/>
            <a:ext cx="5473700" cy="175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JavaBean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requirements:</a:t>
            </a:r>
            <a:endParaRPr sz="1300" dirty="0">
              <a:latin typeface="Arial"/>
              <a:cs typeface="Arial"/>
            </a:endParaRPr>
          </a:p>
          <a:p>
            <a:pPr marL="476250" indent="-19939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76884" algn="l"/>
              </a:tabLst>
            </a:pPr>
            <a:r>
              <a:rPr sz="1100" spc="10" dirty="0">
                <a:latin typeface="Arial"/>
                <a:cs typeface="Arial"/>
              </a:rPr>
              <a:t>Must have a </a:t>
            </a:r>
            <a:r>
              <a:rPr sz="1100" spc="5" dirty="0">
                <a:latin typeface="Arial"/>
                <a:cs typeface="Arial"/>
              </a:rPr>
              <a:t>public constructor with </a:t>
            </a:r>
            <a:r>
              <a:rPr sz="1100" spc="10" dirty="0">
                <a:latin typeface="Arial"/>
                <a:cs typeface="Arial"/>
              </a:rPr>
              <a:t>no</a:t>
            </a:r>
            <a:r>
              <a:rPr sz="1100" spc="5" dirty="0">
                <a:latin typeface="Arial"/>
                <a:cs typeface="Arial"/>
              </a:rPr>
              <a:t> parameters.</a:t>
            </a:r>
            <a:endParaRPr sz="1100" dirty="0">
              <a:latin typeface="Arial"/>
              <a:cs typeface="Arial"/>
            </a:endParaRPr>
          </a:p>
          <a:p>
            <a:pPr marL="476250" indent="-19939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76884" algn="l"/>
              </a:tabLst>
            </a:pPr>
            <a:r>
              <a:rPr sz="1100" spc="10" dirty="0">
                <a:latin typeface="Arial"/>
                <a:cs typeface="Arial"/>
              </a:rPr>
              <a:t>Must have methods </a:t>
            </a:r>
            <a:r>
              <a:rPr sz="1100" spc="5" dirty="0">
                <a:latin typeface="Arial"/>
                <a:cs typeface="Arial"/>
              </a:rPr>
              <a:t>for accessing the </a:t>
            </a:r>
            <a:r>
              <a:rPr sz="1100" spc="10" dirty="0">
                <a:latin typeface="Arial"/>
                <a:cs typeface="Arial"/>
              </a:rPr>
              <a:t>component </a:t>
            </a:r>
            <a:r>
              <a:rPr sz="1100" spc="5" dirty="0">
                <a:latin typeface="Arial"/>
                <a:cs typeface="Arial"/>
              </a:rPr>
              <a:t>properties that follow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endParaRPr sz="1100" dirty="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204"/>
              </a:spcBef>
            </a:pPr>
            <a:r>
              <a:rPr sz="1100" spc="10" dirty="0">
                <a:latin typeface="Courier" charset="0"/>
                <a:cs typeface="Courier" charset="0"/>
              </a:rPr>
              <a:t>get/set</a:t>
            </a:r>
            <a:r>
              <a:rPr sz="1100" spc="-409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naming </a:t>
            </a:r>
            <a:r>
              <a:rPr sz="1100" spc="5" dirty="0">
                <a:latin typeface="Arial"/>
                <a:cs typeface="Arial"/>
              </a:rPr>
              <a:t>convention.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300" spc="5" dirty="0">
                <a:latin typeface="Arial"/>
                <a:cs typeface="Arial"/>
              </a:rPr>
              <a:t>For example, to get or set a property </a:t>
            </a:r>
            <a:r>
              <a:rPr sz="1300" spc="10" dirty="0">
                <a:latin typeface="Arial"/>
                <a:cs typeface="Arial"/>
              </a:rPr>
              <a:t>named </a:t>
            </a:r>
            <a:r>
              <a:rPr sz="1300" spc="5" dirty="0">
                <a:latin typeface="Courier" charset="0"/>
                <a:cs typeface="Courier" charset="0"/>
              </a:rPr>
              <a:t>city</a:t>
            </a:r>
            <a:r>
              <a:rPr sz="1300" spc="5" dirty="0">
                <a:latin typeface="Arial"/>
                <a:cs typeface="Arial"/>
              </a:rPr>
              <a:t>, must declare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methods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Courier" charset="0"/>
                <a:cs typeface="Courier" charset="0"/>
              </a:rPr>
              <a:t>getCity</a:t>
            </a:r>
            <a:r>
              <a:rPr sz="1300" spc="-45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</a:t>
            </a:r>
            <a:r>
              <a:rPr sz="1300" spc="5" dirty="0">
                <a:latin typeface="Courier" charset="0"/>
                <a:cs typeface="Courier" charset="0"/>
              </a:rPr>
              <a:t>setCity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For a property with </a:t>
            </a:r>
            <a:r>
              <a:rPr sz="1300" spc="10" dirty="0">
                <a:latin typeface="Arial"/>
                <a:cs typeface="Arial"/>
              </a:rPr>
              <a:t>name </a:t>
            </a:r>
            <a:r>
              <a:rPr sz="1300" i="1" spc="90" dirty="0">
                <a:latin typeface="Trebuchet MS"/>
                <a:cs typeface="Trebuchet MS"/>
              </a:rPr>
              <a:t>propertyName </a:t>
            </a:r>
            <a:r>
              <a:rPr sz="1300" spc="5" dirty="0">
                <a:latin typeface="Arial"/>
                <a:cs typeface="Arial"/>
              </a:rPr>
              <a:t>and type</a:t>
            </a:r>
            <a:r>
              <a:rPr sz="1300" spc="-155" dirty="0">
                <a:latin typeface="Arial"/>
                <a:cs typeface="Arial"/>
              </a:rPr>
              <a:t> </a:t>
            </a:r>
            <a:r>
              <a:rPr sz="1300" i="1" spc="70" dirty="0">
                <a:latin typeface="Trebuchet MS"/>
                <a:cs typeface="Trebuchet MS"/>
              </a:rPr>
              <a:t>Type</a:t>
            </a:r>
            <a:r>
              <a:rPr sz="1300" spc="70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195" y="2569474"/>
            <a:ext cx="5403215" cy="285335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</a:t>
            </a:r>
            <a:r>
              <a:rPr sz="750" i="1" spc="65" dirty="0">
                <a:latin typeface="Trebuchet MS"/>
                <a:cs typeface="Trebuchet MS"/>
              </a:rPr>
              <a:t>Type</a:t>
            </a:r>
            <a:r>
              <a:rPr sz="750" i="1" spc="240" dirty="0">
                <a:latin typeface="Trebuchet MS"/>
                <a:cs typeface="Trebuchet MS"/>
              </a:rPr>
              <a:t> </a:t>
            </a:r>
            <a:r>
              <a:rPr sz="750" i="1" spc="70" dirty="0">
                <a:latin typeface="Trebuchet MS"/>
                <a:cs typeface="Trebuchet MS"/>
              </a:rPr>
              <a:t>getPropertyName</a:t>
            </a:r>
            <a:r>
              <a:rPr sz="750" spc="70" dirty="0">
                <a:latin typeface="Courier" charset="0"/>
                <a:cs typeface="Courier" charset="0"/>
              </a:rPr>
              <a:t>()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void </a:t>
            </a:r>
            <a:r>
              <a:rPr sz="750" i="1" spc="75" dirty="0">
                <a:latin typeface="Trebuchet MS"/>
                <a:cs typeface="Trebuchet MS"/>
              </a:rPr>
              <a:t>setPropertyName</a:t>
            </a:r>
            <a:r>
              <a:rPr sz="750" spc="75" dirty="0">
                <a:latin typeface="Courier" charset="0"/>
                <a:cs typeface="Courier" charset="0"/>
              </a:rPr>
              <a:t>(</a:t>
            </a:r>
            <a:r>
              <a:rPr sz="750" i="1" spc="75" dirty="0">
                <a:latin typeface="Trebuchet MS"/>
                <a:cs typeface="Trebuchet MS"/>
              </a:rPr>
              <a:t>Type</a:t>
            </a:r>
            <a:r>
              <a:rPr sz="750" i="1" spc="290" dirty="0">
                <a:latin typeface="Trebuchet MS"/>
                <a:cs typeface="Trebuchet MS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newValue)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JavaBean</a:t>
            </a:r>
            <a:r>
              <a:rPr spc="-30" dirty="0"/>
              <a:t> </a:t>
            </a:r>
            <a:r>
              <a:rPr spc="75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490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5102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43459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194951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201" y="223308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201" y="25092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9720" y="758316"/>
            <a:ext cx="5518785" cy="2082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name </a:t>
            </a:r>
            <a:r>
              <a:rPr sz="1300" spc="5" dirty="0">
                <a:latin typeface="Arial"/>
                <a:cs typeface="Arial"/>
              </a:rPr>
              <a:t>of a property starts with a lowercase letter, e.g.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city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The corresponding methods have an uppercase letter, e.g.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getCity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20500"/>
              </a:lnSpc>
              <a:spcBef>
                <a:spcPts val="350"/>
              </a:spcBef>
            </a:pPr>
            <a:r>
              <a:rPr sz="1300" spc="5" dirty="0">
                <a:latin typeface="Arial"/>
                <a:cs typeface="Arial"/>
              </a:rPr>
              <a:t>Exception: property names can be all capitals, e.g. properties </a:t>
            </a:r>
            <a:r>
              <a:rPr sz="1300" spc="5" dirty="0">
                <a:latin typeface="Courier" charset="0"/>
                <a:cs typeface="Courier" charset="0"/>
              </a:rPr>
              <a:t>ID</a:t>
            </a:r>
            <a:r>
              <a:rPr sz="1300" spc="-409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</a:t>
            </a:r>
            <a:r>
              <a:rPr sz="1300" spc="5" dirty="0">
                <a:latin typeface="Courier" charset="0"/>
                <a:cs typeface="Courier" charset="0"/>
              </a:rPr>
              <a:t>URL</a:t>
            </a:r>
            <a:r>
              <a:rPr sz="1300" spc="5" dirty="0">
                <a:latin typeface="Arial"/>
                <a:cs typeface="Arial"/>
              </a:rPr>
              <a:t>,  with methods </a:t>
            </a:r>
            <a:r>
              <a:rPr sz="1300" spc="5" dirty="0">
                <a:latin typeface="Courier" charset="0"/>
                <a:cs typeface="Courier" charset="0"/>
              </a:rPr>
              <a:t>getID</a:t>
            </a:r>
            <a:r>
              <a:rPr sz="1300" spc="-44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</a:t>
            </a:r>
            <a:r>
              <a:rPr sz="1300" spc="5" dirty="0">
                <a:latin typeface="Courier" charset="0"/>
                <a:cs typeface="Courier" charset="0"/>
              </a:rPr>
              <a:t>setURL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b="1" spc="5" dirty="0">
                <a:latin typeface="Arial"/>
                <a:cs typeface="Arial"/>
              </a:rPr>
              <a:t>Read-only property</a:t>
            </a:r>
            <a:r>
              <a:rPr sz="1300" spc="5" dirty="0">
                <a:latin typeface="Arial"/>
                <a:cs typeface="Arial"/>
              </a:rPr>
              <a:t>: has only a </a:t>
            </a:r>
            <a:r>
              <a:rPr sz="1300" spc="5" dirty="0">
                <a:latin typeface="Courier" charset="0"/>
                <a:cs typeface="Courier" charset="0"/>
              </a:rPr>
              <a:t>get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00" b="1" spc="5" dirty="0">
                <a:latin typeface="Arial"/>
                <a:cs typeface="Arial"/>
              </a:rPr>
              <a:t>Write-only property</a:t>
            </a:r>
            <a:r>
              <a:rPr sz="1300" spc="5" dirty="0">
                <a:latin typeface="Arial"/>
                <a:cs typeface="Arial"/>
              </a:rPr>
              <a:t>: has only a </a:t>
            </a:r>
            <a:r>
              <a:rPr sz="1300" spc="5" dirty="0">
                <a:latin typeface="Courier" charset="0"/>
                <a:cs typeface="Courier" charset="0"/>
              </a:rPr>
              <a:t>set</a:t>
            </a:r>
            <a:r>
              <a:rPr sz="1300" spc="-434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  <a:p>
            <a:pPr marL="12700" marR="5715">
              <a:lnSpc>
                <a:spcPct val="116799"/>
              </a:lnSpc>
              <a:spcBef>
                <a:spcPts val="350"/>
              </a:spcBef>
            </a:pP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JavaBean can have additional methods, but they are not connected with  properties.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JavaBean</a:t>
            </a:r>
            <a:r>
              <a:rPr spc="-40" dirty="0"/>
              <a:t> </a:t>
            </a:r>
            <a:r>
              <a:rPr spc="16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814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51550"/>
            <a:ext cx="558165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Example: a bean class that formats the time for a given city, with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properties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Courier" charset="0"/>
                <a:cs typeface="Courier" charset="0"/>
              </a:rPr>
              <a:t>city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</a:t>
            </a:r>
            <a:r>
              <a:rPr sz="1300" spc="5" dirty="0">
                <a:latin typeface="Courier" charset="0"/>
                <a:cs typeface="Courier" charset="0"/>
              </a:rPr>
              <a:t>time</a:t>
            </a:r>
            <a:r>
              <a:rPr sz="1300" spc="5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263655"/>
            <a:ext cx="5403215" cy="2141855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class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TimeZoneBean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// Instance</a:t>
            </a:r>
            <a:r>
              <a:rPr sz="750" spc="-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variables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. .</a:t>
            </a:r>
            <a:r>
              <a:rPr sz="750" spc="-7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31140" marR="2617470">
              <a:lnSpc>
                <a:spcPct val="104500"/>
              </a:lnSpc>
            </a:pPr>
            <a:r>
              <a:rPr sz="750" spc="20" dirty="0">
                <a:latin typeface="Courier" charset="0"/>
                <a:cs typeface="Courier" charset="0"/>
              </a:rPr>
              <a:t>// Required constructor with no parameters  public TimeZoneBean() {. . .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</a:pPr>
            <a:r>
              <a:rPr sz="750" spc="20" dirty="0">
                <a:latin typeface="Courier" charset="0"/>
                <a:cs typeface="Courier" charset="0"/>
              </a:rPr>
              <a:t>// city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property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String getCity() { . . . }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void setCity(String newValue) { . . .</a:t>
            </a:r>
            <a:r>
              <a:rPr sz="750" spc="6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</a:pPr>
            <a:r>
              <a:rPr sz="750" spc="20" dirty="0">
                <a:latin typeface="Courier" charset="0"/>
                <a:cs typeface="Courier" charset="0"/>
              </a:rPr>
              <a:t>// read-only time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property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String getTime() { . . . }</a:t>
            </a:r>
            <a:endParaRPr sz="7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</a:pPr>
            <a:r>
              <a:rPr sz="750" spc="20" dirty="0">
                <a:latin typeface="Courier" charset="0"/>
                <a:cs typeface="Courier" charset="0"/>
              </a:rPr>
              <a:t>// Other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methods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. .</a:t>
            </a:r>
            <a:r>
              <a:rPr sz="750" spc="-7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JavaBean </a:t>
            </a:r>
            <a:r>
              <a:rPr spc="65" dirty="0"/>
              <a:t>Property</a:t>
            </a:r>
            <a:r>
              <a:rPr spc="-35" dirty="0"/>
              <a:t> </a:t>
            </a:r>
            <a:r>
              <a:rPr spc="90" dirty="0"/>
              <a:t>Internals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56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17692"/>
            <a:ext cx="4912995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10" dirty="0">
                <a:latin typeface="Arial"/>
                <a:cs typeface="Arial"/>
              </a:rPr>
              <a:t>Do </a:t>
            </a:r>
            <a:r>
              <a:rPr sz="1300" i="1" spc="5" dirty="0">
                <a:latin typeface="Arial"/>
                <a:cs typeface="Arial"/>
              </a:rPr>
              <a:t>not </a:t>
            </a:r>
            <a:r>
              <a:rPr sz="1300" spc="10" dirty="0">
                <a:latin typeface="Arial"/>
                <a:cs typeface="Arial"/>
              </a:rPr>
              <a:t>make </a:t>
            </a:r>
            <a:r>
              <a:rPr sz="1300" spc="5" dirty="0">
                <a:latin typeface="Arial"/>
                <a:cs typeface="Arial"/>
              </a:rPr>
              <a:t>any assumptions about the internal representation of  properties.</a:t>
            </a:r>
            <a:endParaRPr sz="1300" dirty="0">
              <a:latin typeface="Arial"/>
              <a:cs typeface="Arial"/>
            </a:endParaRPr>
          </a:p>
          <a:p>
            <a:pPr marL="313055" marR="477520">
              <a:lnSpc>
                <a:spcPct val="132200"/>
              </a:lnSpc>
              <a:spcBef>
                <a:spcPts val="409"/>
              </a:spcBef>
            </a:pPr>
            <a:r>
              <a:rPr sz="1000" dirty="0">
                <a:latin typeface="Arial"/>
                <a:cs typeface="Arial"/>
              </a:rPr>
              <a:t>Getter and setter methods may simply read or write an instance variable.  They may also do other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work.</a:t>
            </a:r>
          </a:p>
          <a:p>
            <a:pPr marL="313055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latin typeface="Arial"/>
                <a:cs typeface="Arial"/>
              </a:rPr>
              <a:t>Example: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getTime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TimeBean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Arial"/>
                <a:cs typeface="Arial"/>
              </a:rPr>
              <a:t>formats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current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JavaBeans </a:t>
            </a:r>
            <a:r>
              <a:rPr spc="85" dirty="0"/>
              <a:t>Value</a:t>
            </a:r>
            <a:r>
              <a:rPr spc="-35" dirty="0"/>
              <a:t> </a:t>
            </a:r>
            <a:r>
              <a:rPr spc="12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826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6825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718388"/>
            <a:ext cx="5535930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a property </a:t>
            </a:r>
            <a:r>
              <a:rPr sz="1300" spc="10" dirty="0">
                <a:latin typeface="Arial"/>
                <a:cs typeface="Arial"/>
              </a:rPr>
              <a:t>name </a:t>
            </a:r>
            <a:r>
              <a:rPr sz="1300" spc="5" dirty="0">
                <a:latin typeface="Arial"/>
                <a:cs typeface="Arial"/>
              </a:rPr>
              <a:t>is used in a value expression that is included in the  JSF page, then the get method is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involved.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00" spc="5" dirty="0">
                <a:latin typeface="Arial"/>
                <a:cs typeface="Arial"/>
              </a:rPr>
              <a:t>Example: </a:t>
            </a:r>
            <a:r>
              <a:rPr sz="1300" spc="10" dirty="0">
                <a:latin typeface="Arial"/>
                <a:cs typeface="Arial"/>
              </a:rPr>
              <a:t>When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string: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182" y="1532427"/>
            <a:ext cx="5500370" cy="169918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25"/>
              </a:spcBef>
            </a:pPr>
            <a:r>
              <a:rPr sz="750" spc="20" dirty="0">
                <a:latin typeface="Courier" charset="0"/>
                <a:cs typeface="Courier" charset="0"/>
              </a:rPr>
              <a:t>The current time is</a:t>
            </a:r>
            <a:r>
              <a:rPr sz="750" spc="4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#{timeBean.time}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720" y="1826275"/>
            <a:ext cx="520001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is rendered, the JSF container calls method </a:t>
            </a:r>
            <a:r>
              <a:rPr sz="1300" spc="5" dirty="0">
                <a:latin typeface="Courier" charset="0"/>
                <a:cs typeface="Courier" charset="0"/>
              </a:rPr>
              <a:t>getTime</a:t>
            </a:r>
            <a:r>
              <a:rPr sz="1300" spc="-40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of the session’s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Courier" charset="0"/>
                <a:cs typeface="Courier" charset="0"/>
              </a:rPr>
              <a:t>TimeBean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instance.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JavaBean </a:t>
            </a:r>
            <a:r>
              <a:rPr spc="95" dirty="0"/>
              <a:t>Input </a:t>
            </a:r>
            <a:r>
              <a:rPr spc="85" dirty="0"/>
              <a:t>Value</a:t>
            </a:r>
            <a:r>
              <a:rPr spc="-70" dirty="0"/>
              <a:t> </a:t>
            </a:r>
            <a:r>
              <a:rPr spc="12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68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51098"/>
            <a:ext cx="494093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The situation is more complex when a property </a:t>
            </a:r>
            <a:r>
              <a:rPr sz="1300" spc="10" dirty="0">
                <a:latin typeface="Arial"/>
                <a:cs typeface="Arial"/>
              </a:rPr>
              <a:t>name </a:t>
            </a:r>
            <a:r>
              <a:rPr sz="1300" spc="5" dirty="0">
                <a:latin typeface="Arial"/>
                <a:cs typeface="Arial"/>
              </a:rPr>
              <a:t>is used in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an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Courier" charset="0"/>
                <a:cs typeface="Courier" charset="0"/>
              </a:rPr>
              <a:t>h:inputText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tag: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263203"/>
            <a:ext cx="5403215" cy="169918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r>
              <a:rPr sz="750" spc="20" dirty="0">
                <a:latin typeface="Courier" charset="0"/>
                <a:cs typeface="Courier" charset="0"/>
              </a:rPr>
              <a:t>&lt;h:inputText</a:t>
            </a:r>
            <a:r>
              <a:rPr sz="750" spc="8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value="#{timeZoneBean.city}"/&gt;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6201" y="167364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201" y="219601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201" y="247959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9720" y="1557050"/>
            <a:ext cx="553466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the JSF page is first displayed, the container calls method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getCity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Arial"/>
                <a:cs typeface="Arial"/>
              </a:rPr>
              <a:t>and displays the current value of the </a:t>
            </a:r>
            <a:r>
              <a:rPr sz="1300" spc="5" dirty="0">
                <a:latin typeface="Courier" charset="0"/>
                <a:cs typeface="Courier" charset="0"/>
              </a:rPr>
              <a:t>city</a:t>
            </a:r>
            <a:r>
              <a:rPr sz="1300" spc="-44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property.</a:t>
            </a:r>
            <a:endParaRPr sz="1300" dirty="0">
              <a:latin typeface="Arial"/>
              <a:cs typeface="Arial"/>
            </a:endParaRPr>
          </a:p>
          <a:p>
            <a:pPr marL="12700" marR="46355">
              <a:lnSpc>
                <a:spcPct val="143100"/>
              </a:lnSpc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the user submits the page, the container calls method </a:t>
            </a:r>
            <a:r>
              <a:rPr sz="1300" spc="5" dirty="0">
                <a:latin typeface="Courier" charset="0"/>
                <a:cs typeface="Courier" charset="0"/>
              </a:rPr>
              <a:t>setCity</a:t>
            </a:r>
            <a:r>
              <a:rPr sz="1300" spc="5" dirty="0">
                <a:latin typeface="Arial"/>
                <a:cs typeface="Arial"/>
              </a:rPr>
              <a:t>.  Sets the </a:t>
            </a:r>
            <a:r>
              <a:rPr sz="1300" spc="5" dirty="0">
                <a:latin typeface="Courier" charset="0"/>
                <a:cs typeface="Courier" charset="0"/>
              </a:rPr>
              <a:t>city</a:t>
            </a:r>
            <a:r>
              <a:rPr sz="1300" spc="-434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property to the value that the user typed into the input field.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3615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80" dirty="0"/>
              <a:t> </a:t>
            </a:r>
            <a:r>
              <a:rPr spc="15" dirty="0"/>
              <a:t>26.6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39881"/>
            <a:ext cx="544068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5" dirty="0">
                <a:latin typeface="Courier" charset="0"/>
                <a:cs typeface="Courier" charset="0"/>
              </a:rPr>
              <a:t>Scanner</a:t>
            </a:r>
            <a:r>
              <a:rPr sz="1100" spc="-38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class a JavaBean?</a:t>
            </a:r>
            <a:endParaRPr sz="1100" dirty="0">
              <a:latin typeface="Arial"/>
              <a:cs typeface="Arial"/>
            </a:endParaRPr>
          </a:p>
          <a:p>
            <a:pPr marL="262890" marR="5080">
              <a:lnSpc>
                <a:spcPct val="116799"/>
              </a:lnSpc>
              <a:spcBef>
                <a:spcPts val="565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No. The </a:t>
            </a:r>
            <a:r>
              <a:rPr sz="1300" spc="5" dirty="0">
                <a:latin typeface="Courier" charset="0"/>
                <a:cs typeface="Courier" charset="0"/>
              </a:rPr>
              <a:t>Scanner</a:t>
            </a:r>
            <a:r>
              <a:rPr sz="1300" spc="-39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class does not have a constructor with no  arguments.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3041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80" dirty="0"/>
              <a:t> </a:t>
            </a:r>
            <a:r>
              <a:rPr spc="15" dirty="0"/>
              <a:t>26.7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39307"/>
            <a:ext cx="5842000" cy="141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What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work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setCity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method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TimeZoneBean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do?</a:t>
            </a:r>
            <a:endParaRPr sz="1100" dirty="0">
              <a:latin typeface="Arial"/>
              <a:cs typeface="Arial"/>
            </a:endParaRPr>
          </a:p>
          <a:p>
            <a:pPr marL="262890" marR="5080">
              <a:lnSpc>
                <a:spcPct val="117700"/>
              </a:lnSpc>
              <a:spcBef>
                <a:spcPts val="495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There is no way of knowing without looking at the source code.  Perhaps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simply executes a statement </a:t>
            </a:r>
            <a:r>
              <a:rPr sz="1300" spc="5" dirty="0">
                <a:latin typeface="Courier" charset="0"/>
                <a:cs typeface="Courier" charset="0"/>
              </a:rPr>
              <a:t>city = newValue</a:t>
            </a:r>
            <a:r>
              <a:rPr sz="1300" spc="5" dirty="0">
                <a:latin typeface="Arial"/>
                <a:cs typeface="Arial"/>
              </a:rPr>
              <a:t>, setting an  instance variable of the bean class. But the method </a:t>
            </a:r>
            <a:r>
              <a:rPr sz="1300" spc="10" dirty="0">
                <a:latin typeface="Arial"/>
                <a:cs typeface="Arial"/>
              </a:rPr>
              <a:t>may </a:t>
            </a:r>
            <a:r>
              <a:rPr sz="1300" spc="5" dirty="0">
                <a:latin typeface="Arial"/>
                <a:cs typeface="Arial"/>
              </a:rPr>
              <a:t>also do other work  such as checking whether the city </a:t>
            </a:r>
            <a:r>
              <a:rPr sz="1300" spc="10" dirty="0">
                <a:latin typeface="Arial"/>
                <a:cs typeface="Arial"/>
              </a:rPr>
              <a:t>name </a:t>
            </a:r>
            <a:r>
              <a:rPr sz="1300" spc="5" dirty="0">
                <a:latin typeface="Arial"/>
                <a:cs typeface="Arial"/>
              </a:rPr>
              <a:t>is valid or storing the </a:t>
            </a:r>
            <a:r>
              <a:rPr sz="1300" spc="10" dirty="0">
                <a:latin typeface="Arial"/>
                <a:cs typeface="Arial"/>
              </a:rPr>
              <a:t>name </a:t>
            </a:r>
            <a:r>
              <a:rPr sz="1300" spc="5" dirty="0">
                <a:latin typeface="Arial"/>
                <a:cs typeface="Arial"/>
              </a:rPr>
              <a:t>in a  database.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Navigation </a:t>
            </a:r>
            <a:r>
              <a:rPr spc="55" dirty="0"/>
              <a:t>Between</a:t>
            </a:r>
            <a:r>
              <a:rPr spc="-75" dirty="0"/>
              <a:t> </a:t>
            </a:r>
            <a:r>
              <a:rPr spc="13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850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7595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718631"/>
            <a:ext cx="5276215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20">
              <a:lnSpc>
                <a:spcPct val="116799"/>
              </a:lnSpc>
            </a:pPr>
            <a:r>
              <a:rPr sz="1300" spc="5" dirty="0">
                <a:latin typeface="Arial"/>
                <a:cs typeface="Arial"/>
              </a:rPr>
              <a:t>The outcome string of an action determines the next page that the JSF  container sends to the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browser.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The next page is the outcome string with the </a:t>
            </a:r>
            <a:r>
              <a:rPr sz="1300" spc="5" dirty="0">
                <a:latin typeface="Courier" charset="0"/>
                <a:cs typeface="Courier" charset="0"/>
              </a:rPr>
              <a:t>.xhtml</a:t>
            </a:r>
            <a:r>
              <a:rPr sz="1300" spc="-39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extension added.</a:t>
            </a:r>
            <a:endParaRPr sz="1300" dirty="0">
              <a:latin typeface="Arial"/>
              <a:cs typeface="Arial"/>
            </a:endParaRPr>
          </a:p>
          <a:p>
            <a:pPr marL="313055">
              <a:lnSpc>
                <a:spcPct val="100000"/>
              </a:lnSpc>
              <a:spcBef>
                <a:spcPts val="855"/>
              </a:spcBef>
            </a:pPr>
            <a:r>
              <a:rPr sz="1000" dirty="0">
                <a:latin typeface="Arial"/>
                <a:cs typeface="Arial"/>
              </a:rPr>
              <a:t>Example: if the outcome string is </a:t>
            </a:r>
            <a:r>
              <a:rPr sz="1000" dirty="0">
                <a:latin typeface="Courier" charset="0"/>
                <a:cs typeface="Courier" charset="0"/>
              </a:rPr>
              <a:t>error</a:t>
            </a:r>
            <a:r>
              <a:rPr sz="1000" dirty="0">
                <a:latin typeface="Arial"/>
                <a:cs typeface="Arial"/>
              </a:rPr>
              <a:t>, the next page is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error.xhtml.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The </a:t>
            </a:r>
            <a:r>
              <a:rPr spc="60" dirty="0"/>
              <a:t>Architecture </a:t>
            </a:r>
            <a:r>
              <a:rPr spc="105" dirty="0"/>
              <a:t>of </a:t>
            </a:r>
            <a:r>
              <a:rPr spc="95" dirty="0"/>
              <a:t>a </a:t>
            </a:r>
            <a:r>
              <a:rPr spc="65" dirty="0"/>
              <a:t>Web</a:t>
            </a:r>
            <a:r>
              <a:rPr spc="-240" dirty="0"/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898"/>
            <a:ext cx="5052085" cy="135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249" y="2103958"/>
            <a:ext cx="29432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Figure 1 </a:t>
            </a:r>
            <a:r>
              <a:rPr sz="1100" spc="-5" dirty="0">
                <a:latin typeface="Arial"/>
                <a:cs typeface="Arial"/>
              </a:rPr>
              <a:t>The Architecture of a Web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Navigation </a:t>
            </a:r>
            <a:r>
              <a:rPr spc="-114" dirty="0"/>
              <a:t>-</a:t>
            </a:r>
            <a:r>
              <a:rPr spc="-65" dirty="0"/>
              <a:t> </a:t>
            </a:r>
            <a:r>
              <a:rPr spc="105" dirty="0"/>
              <a:t>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93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4404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673282"/>
            <a:ext cx="5281930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4030">
              <a:lnSpc>
                <a:spcPct val="139400"/>
              </a:lnSpc>
            </a:pPr>
            <a:r>
              <a:rPr sz="1300" spc="5" dirty="0">
                <a:latin typeface="Arial"/>
                <a:cs typeface="Arial"/>
              </a:rPr>
              <a:t>Often the next page depends on the result of </a:t>
            </a:r>
            <a:r>
              <a:rPr sz="1300" spc="10" dirty="0">
                <a:latin typeface="Arial"/>
                <a:cs typeface="Arial"/>
              </a:rPr>
              <a:t>some </a:t>
            </a:r>
            <a:r>
              <a:rPr sz="1300" spc="5" dirty="0">
                <a:latin typeface="Arial"/>
                <a:cs typeface="Arial"/>
              </a:rPr>
              <a:t>computation.  Example: in the </a:t>
            </a:r>
            <a:r>
              <a:rPr sz="1300" spc="5" dirty="0">
                <a:latin typeface="Courier" charset="0"/>
                <a:cs typeface="Courier" charset="0"/>
              </a:rPr>
              <a:t>timezone</a:t>
            </a:r>
            <a:r>
              <a:rPr sz="1300" spc="-44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application:</a:t>
            </a:r>
            <a:endParaRPr sz="1300" dirty="0">
              <a:latin typeface="Arial"/>
              <a:cs typeface="Arial"/>
            </a:endParaRPr>
          </a:p>
          <a:p>
            <a:pPr marL="313055" marR="5080">
              <a:lnSpc>
                <a:spcPct val="112599"/>
              </a:lnSpc>
              <a:spcBef>
                <a:spcPts val="705"/>
              </a:spcBef>
            </a:pPr>
            <a:r>
              <a:rPr sz="1000" dirty="0">
                <a:latin typeface="Arial"/>
                <a:cs typeface="Arial"/>
              </a:rPr>
              <a:t>When the user clicks the submit button, move to the page </a:t>
            </a:r>
            <a:r>
              <a:rPr sz="1000" dirty="0">
                <a:latin typeface="Courier" charset="0"/>
                <a:cs typeface="Courier" charset="0"/>
              </a:rPr>
              <a:t>next.xhtml</a:t>
            </a:r>
            <a:r>
              <a:rPr sz="1000" spc="-20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Arial"/>
                <a:cs typeface="Arial"/>
              </a:rPr>
              <a:t>and display the  time in the user’s time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zone.</a:t>
            </a:r>
          </a:p>
          <a:p>
            <a:pPr marL="313055">
              <a:lnSpc>
                <a:spcPct val="100000"/>
              </a:lnSpc>
              <a:spcBef>
                <a:spcPts val="505"/>
              </a:spcBef>
            </a:pPr>
            <a:r>
              <a:rPr sz="1000" dirty="0">
                <a:latin typeface="Arial"/>
                <a:cs typeface="Arial"/>
              </a:rPr>
              <a:t>However, if no time zone is available for the city, we display the page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error.xhtml</a:t>
            </a:r>
            <a:r>
              <a:rPr sz="10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>
                <a:latin typeface="Trebuchet MS"/>
                <a:cs typeface="Trebuchet MS"/>
              </a:rPr>
              <a:t>timezone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898"/>
            <a:ext cx="5223725" cy="2186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510" y="228600"/>
            <a:ext cx="5223725" cy="2186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249" y="2408917"/>
            <a:ext cx="227584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Figure 7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5" dirty="0">
                <a:latin typeface="Courier" charset="0"/>
                <a:cs typeface="Courier" charset="0"/>
              </a:rPr>
              <a:t>timezone</a:t>
            </a:r>
            <a:r>
              <a:rPr sz="1100" spc="-37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Navigation </a:t>
            </a:r>
            <a:r>
              <a:rPr spc="-114" dirty="0"/>
              <a:t>- </a:t>
            </a:r>
            <a:r>
              <a:rPr spc="120" dirty="0"/>
              <a:t>Method</a:t>
            </a:r>
            <a:r>
              <a:rPr spc="50" dirty="0"/>
              <a:t> </a:t>
            </a:r>
            <a:r>
              <a:rPr spc="110" dirty="0"/>
              <a:t>Expression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875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18875"/>
            <a:ext cx="555434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10" dirty="0">
                <a:latin typeface="Arial"/>
                <a:cs typeface="Arial"/>
              </a:rPr>
              <a:t>A </a:t>
            </a:r>
            <a:r>
              <a:rPr sz="1300" b="1" spc="5" dirty="0">
                <a:latin typeface="Arial"/>
                <a:cs typeface="Arial"/>
              </a:rPr>
              <a:t>method expression </a:t>
            </a:r>
            <a:r>
              <a:rPr sz="1300" spc="5" dirty="0">
                <a:latin typeface="Arial"/>
                <a:cs typeface="Arial"/>
              </a:rPr>
              <a:t>attribute specifies a bean and a method that should  be invoked on the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bean: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256801"/>
            <a:ext cx="5403215" cy="291746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31140" marR="2980055" indent="-181610">
              <a:lnSpc>
                <a:spcPct val="104500"/>
              </a:lnSpc>
              <a:spcBef>
                <a:spcPts val="384"/>
              </a:spcBef>
            </a:pPr>
            <a:r>
              <a:rPr sz="750" spc="20" dirty="0">
                <a:latin typeface="Courier" charset="0"/>
                <a:cs typeface="Courier" charset="0"/>
              </a:rPr>
              <a:t>&lt;h:commandButton value="Submit"  action="#{timeZoneBean.checkCity}"/&gt;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Navigation </a:t>
            </a:r>
            <a:r>
              <a:rPr spc="-114" dirty="0"/>
              <a:t>- </a:t>
            </a:r>
            <a:r>
              <a:rPr spc="90" dirty="0"/>
              <a:t>Form</a:t>
            </a:r>
            <a:r>
              <a:rPr spc="80" dirty="0"/>
              <a:t> </a:t>
            </a:r>
            <a:r>
              <a:rPr spc="135" dirty="0"/>
              <a:t>Submission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817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14735"/>
            <a:ext cx="5481320" cy="72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8600"/>
              </a:lnSpc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the form containing the above method expression is submitted, the  container calls method </a:t>
            </a:r>
            <a:r>
              <a:rPr sz="1300" spc="5" dirty="0">
                <a:latin typeface="Courier" charset="0"/>
                <a:cs typeface="Courier" charset="0"/>
              </a:rPr>
              <a:t>timeZoneBean.checkCity()</a:t>
            </a:r>
            <a:r>
              <a:rPr sz="1300" spc="-34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which returns the  outcome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string: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495028"/>
            <a:ext cx="5403215" cy="1220206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class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TimeZoneBean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. .</a:t>
            </a:r>
            <a:r>
              <a:rPr sz="750" spc="-7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String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checkCity()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41275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zone =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getTimeZone(city);</a:t>
            </a:r>
            <a:endParaRPr sz="750" dirty="0">
              <a:latin typeface="Courier" charset="0"/>
              <a:cs typeface="Courier" charset="0"/>
            </a:endParaRPr>
          </a:p>
          <a:p>
            <a:pPr marL="412750" marR="2738755">
              <a:lnSpc>
                <a:spcPct val="104500"/>
              </a:lnSpc>
            </a:pPr>
            <a:r>
              <a:rPr sz="750" spc="20" dirty="0">
                <a:latin typeface="Courier" charset="0"/>
                <a:cs typeface="Courier" charset="0"/>
              </a:rPr>
              <a:t>if (zone == null) { return "error"; }  return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"next";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Navigation </a:t>
            </a:r>
            <a:r>
              <a:rPr spc="-114" dirty="0"/>
              <a:t>- </a:t>
            </a:r>
            <a:r>
              <a:rPr spc="85" dirty="0"/>
              <a:t>Action</a:t>
            </a:r>
            <a:r>
              <a:rPr spc="95" dirty="0"/>
              <a:t> </a:t>
            </a:r>
            <a:r>
              <a:rPr spc="65" dirty="0"/>
              <a:t>Attribute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887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52281"/>
            <a:ext cx="508127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the next page does not depend on a computation, then you set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the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Courier" charset="0"/>
                <a:cs typeface="Courier" charset="0"/>
              </a:rPr>
              <a:t>action</a:t>
            </a:r>
            <a:r>
              <a:rPr sz="1300" spc="-44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attribute of the button to a fixed outcome string: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264386"/>
            <a:ext cx="5403215" cy="169918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r>
              <a:rPr sz="750" spc="20" dirty="0">
                <a:latin typeface="Courier" charset="0"/>
                <a:cs typeface="Courier" charset="0"/>
              </a:rPr>
              <a:t>&lt;h:commandButton value="Back"</a:t>
            </a:r>
            <a:r>
              <a:rPr sz="750" spc="9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action="index"/&gt;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6201" y="167482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720" y="1524949"/>
            <a:ext cx="560451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a button has no action attribute, or </a:t>
            </a: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the action outcome is </a:t>
            </a:r>
            <a:r>
              <a:rPr sz="1300" spc="5" dirty="0">
                <a:latin typeface="Courier" charset="0"/>
                <a:cs typeface="Courier" charset="0"/>
              </a:rPr>
              <a:t>null</a:t>
            </a:r>
            <a:r>
              <a:rPr sz="1300" spc="5" dirty="0">
                <a:latin typeface="Arial"/>
                <a:cs typeface="Arial"/>
              </a:rPr>
              <a:t>, then the  current page is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redisplayed.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39945" algn="l"/>
              </a:tabLst>
            </a:pPr>
            <a:r>
              <a:rPr spc="15" dirty="0"/>
              <a:t>t</a:t>
            </a:r>
            <a:r>
              <a:rPr spc="45" dirty="0"/>
              <a:t>i</a:t>
            </a:r>
            <a:r>
              <a:rPr spc="195" dirty="0"/>
              <a:t>m</a:t>
            </a:r>
            <a:r>
              <a:rPr spc="20" dirty="0"/>
              <a:t>e</a:t>
            </a:r>
            <a:r>
              <a:rPr spc="110" dirty="0"/>
              <a:t>z</a:t>
            </a:r>
            <a:r>
              <a:rPr spc="130" dirty="0"/>
              <a:t>o</a:t>
            </a:r>
            <a:r>
              <a:rPr spc="114" dirty="0"/>
              <a:t>n</a:t>
            </a:r>
            <a:r>
              <a:rPr spc="20" dirty="0"/>
              <a:t>e</a:t>
            </a:r>
            <a:r>
              <a:rPr spc="30" dirty="0"/>
              <a:t> </a:t>
            </a:r>
            <a:r>
              <a:rPr spc="180" dirty="0"/>
              <a:t>A</a:t>
            </a:r>
            <a:r>
              <a:rPr spc="140" dirty="0"/>
              <a:t>pp</a:t>
            </a:r>
            <a:r>
              <a:rPr spc="50" dirty="0"/>
              <a:t>l</a:t>
            </a:r>
            <a:r>
              <a:rPr spc="45" dirty="0"/>
              <a:t>i</a:t>
            </a:r>
            <a:r>
              <a:rPr spc="35" dirty="0"/>
              <a:t>c</a:t>
            </a:r>
            <a:r>
              <a:rPr spc="95" dirty="0"/>
              <a:t>a</a:t>
            </a:r>
            <a:r>
              <a:rPr spc="15" dirty="0"/>
              <a:t>t</a:t>
            </a:r>
            <a:r>
              <a:rPr spc="45" dirty="0"/>
              <a:t>i</a:t>
            </a:r>
            <a:r>
              <a:rPr spc="130" dirty="0"/>
              <a:t>o</a:t>
            </a:r>
            <a:r>
              <a:rPr spc="114" dirty="0"/>
              <a:t>n</a:t>
            </a:r>
            <a:r>
              <a:rPr spc="30" dirty="0"/>
              <a:t> </a:t>
            </a:r>
            <a:r>
              <a:rPr spc="-114" dirty="0"/>
              <a:t>-</a:t>
            </a:r>
            <a:r>
              <a:rPr spc="30" dirty="0"/>
              <a:t> </a:t>
            </a:r>
            <a:r>
              <a:rPr spc="265" dirty="0"/>
              <a:t>D</a:t>
            </a:r>
            <a:r>
              <a:rPr spc="20" dirty="0"/>
              <a:t>e</a:t>
            </a:r>
            <a:r>
              <a:rPr spc="15" dirty="0"/>
              <a:t>t</a:t>
            </a:r>
            <a:r>
              <a:rPr spc="20" dirty="0"/>
              <a:t>e</a:t>
            </a:r>
            <a:r>
              <a:rPr spc="50" dirty="0"/>
              <a:t>r</a:t>
            </a:r>
            <a:r>
              <a:rPr spc="195" dirty="0"/>
              <a:t>m</a:t>
            </a:r>
            <a:r>
              <a:rPr spc="45" dirty="0"/>
              <a:t>i</a:t>
            </a:r>
            <a:r>
              <a:rPr spc="114" dirty="0"/>
              <a:t>n</a:t>
            </a:r>
            <a:r>
              <a:rPr spc="20" dirty="0"/>
              <a:t>e</a:t>
            </a:r>
            <a:r>
              <a:rPr spc="30" dirty="0"/>
              <a:t> </a:t>
            </a:r>
            <a:r>
              <a:rPr spc="135" dirty="0"/>
              <a:t>T</a:t>
            </a:r>
            <a:r>
              <a:rPr spc="45" dirty="0"/>
              <a:t>i</a:t>
            </a:r>
            <a:r>
              <a:rPr spc="195" dirty="0"/>
              <a:t>m</a:t>
            </a:r>
            <a:r>
              <a:rPr spc="20" dirty="0"/>
              <a:t>e</a:t>
            </a:r>
            <a:r>
              <a:rPr dirty="0"/>
              <a:t>	</a:t>
            </a:r>
            <a:r>
              <a:rPr spc="150" dirty="0"/>
              <a:t>Z</a:t>
            </a:r>
            <a:r>
              <a:rPr spc="130" dirty="0"/>
              <a:t>o</a:t>
            </a:r>
            <a:r>
              <a:rPr spc="114" dirty="0"/>
              <a:t>n</a:t>
            </a:r>
            <a:r>
              <a:rPr spc="2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829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7574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65186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215931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720" y="718423"/>
            <a:ext cx="5499100" cy="154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5" dirty="0">
                <a:latin typeface="Arial"/>
                <a:cs typeface="Arial"/>
              </a:rPr>
              <a:t>In order to complete the application, need to be able to determine the time  zone for the user's input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city.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Java library contains a </a:t>
            </a:r>
            <a:r>
              <a:rPr sz="1300" spc="5" dirty="0">
                <a:latin typeface="Courier" charset="0"/>
                <a:cs typeface="Courier" charset="0"/>
              </a:rPr>
              <a:t>TimeZone</a:t>
            </a:r>
            <a:r>
              <a:rPr sz="1300" spc="-44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class.</a:t>
            </a:r>
            <a:endParaRPr sz="1300" dirty="0">
              <a:latin typeface="Arial"/>
              <a:cs typeface="Arial"/>
            </a:endParaRPr>
          </a:p>
          <a:p>
            <a:pPr marL="12700" marR="286385">
              <a:lnSpc>
                <a:spcPct val="116799"/>
              </a:lnSpc>
              <a:spcBef>
                <a:spcPts val="350"/>
              </a:spcBef>
            </a:pP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time zone is identified by a string such as "America/Los_Angeles" or  "Asia/Tokyo".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Courier" charset="0"/>
                <a:cs typeface="Courier" charset="0"/>
              </a:rPr>
              <a:t>getAvailableIDs</a:t>
            </a:r>
            <a:r>
              <a:rPr sz="1300" spc="-40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returns a string array containing all IDs: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195" y="2323489"/>
            <a:ext cx="5403215" cy="169918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r>
              <a:rPr sz="750" spc="20" dirty="0">
                <a:latin typeface="Courier" charset="0"/>
                <a:cs typeface="Courier" charset="0"/>
              </a:rPr>
              <a:t>String[] ids =</a:t>
            </a:r>
            <a:r>
              <a:rPr sz="750" spc="7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TimeZone.getAvailableIDs();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201" y="27339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9720" y="2617337"/>
            <a:ext cx="472630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Courier" charset="0"/>
                <a:cs typeface="Courier" charset="0"/>
              </a:rPr>
              <a:t>getTimeZone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returns a </a:t>
            </a:r>
            <a:r>
              <a:rPr sz="1300" spc="5" dirty="0">
                <a:latin typeface="Courier" charset="0"/>
                <a:cs typeface="Courier" charset="0"/>
              </a:rPr>
              <a:t>TimeZone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object for a given ID string: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6195" y="2898103"/>
            <a:ext cx="5403215" cy="291746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50165" marR="2859405">
              <a:lnSpc>
                <a:spcPct val="104500"/>
              </a:lnSpc>
              <a:spcBef>
                <a:spcPts val="384"/>
              </a:spcBef>
            </a:pPr>
            <a:r>
              <a:rPr sz="750" spc="20" dirty="0">
                <a:latin typeface="Courier" charset="0"/>
                <a:cs typeface="Courier" charset="0"/>
              </a:rPr>
              <a:t>String id = "America/Los_Angeles";  TimeZone zone =</a:t>
            </a:r>
            <a:r>
              <a:rPr sz="750" spc="6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TimeZone.getTimeZone(id);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timezone </a:t>
            </a:r>
            <a:r>
              <a:rPr spc="90" dirty="0"/>
              <a:t>Application </a:t>
            </a:r>
            <a:r>
              <a:rPr spc="-114" dirty="0"/>
              <a:t>- </a:t>
            </a:r>
            <a:r>
              <a:rPr spc="80" dirty="0"/>
              <a:t>Format</a:t>
            </a:r>
            <a:r>
              <a:rPr spc="35" dirty="0"/>
              <a:t> </a:t>
            </a:r>
            <a:r>
              <a:rPr spc="10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645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59866"/>
            <a:ext cx="347662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Use a </a:t>
            </a:r>
            <a:r>
              <a:rPr sz="1300" spc="5" dirty="0">
                <a:latin typeface="Courier" charset="0"/>
                <a:cs typeface="Courier" charset="0"/>
              </a:rPr>
              <a:t>DateFormat</a:t>
            </a:r>
            <a:r>
              <a:rPr sz="1300" spc="-44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object to get a time string: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036901"/>
            <a:ext cx="5403215" cy="751872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0165" marR="2969895">
              <a:lnSpc>
                <a:spcPct val="142400"/>
              </a:lnSpc>
              <a:spcBef>
                <a:spcPts val="195"/>
              </a:spcBef>
            </a:pPr>
            <a:r>
              <a:rPr sz="550" dirty="0">
                <a:latin typeface="Courier" charset="0"/>
                <a:cs typeface="Courier" charset="0"/>
              </a:rPr>
              <a:t>DateFormat timeFormatter = DateFormat.getTimeInstance();  timeFormatter.setTimeZone(zone);</a:t>
            </a:r>
          </a:p>
          <a:p>
            <a:pPr marL="50165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Date now = new</a:t>
            </a:r>
            <a:r>
              <a:rPr sz="550" spc="-7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Date();</a:t>
            </a:r>
          </a:p>
          <a:p>
            <a:pPr marL="50165" marR="2927985">
              <a:lnSpc>
                <a:spcPct val="142400"/>
              </a:lnSpc>
            </a:pPr>
            <a:r>
              <a:rPr sz="550" dirty="0">
                <a:latin typeface="Courier" charset="0"/>
                <a:cs typeface="Courier" charset="0"/>
              </a:rPr>
              <a:t>// Suppose the server is in New York, and it's noon there  System.out.println(timeFormatter.format(now));</a:t>
            </a:r>
          </a:p>
          <a:p>
            <a:pPr marL="50165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// Prints 9:00:00</a:t>
            </a:r>
            <a:r>
              <a:rPr sz="550" spc="-8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AM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timezone </a:t>
            </a:r>
            <a:r>
              <a:rPr spc="90" dirty="0"/>
              <a:t>Application </a:t>
            </a:r>
            <a:r>
              <a:rPr spc="-114" dirty="0"/>
              <a:t>-</a:t>
            </a:r>
            <a:r>
              <a:rPr spc="-75" dirty="0"/>
              <a:t> </a:t>
            </a:r>
            <a:r>
              <a:rPr spc="6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842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51829"/>
            <a:ext cx="4718050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Interaction with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user:</a:t>
            </a:r>
            <a:endParaRPr sz="1300">
              <a:latin typeface="Arial"/>
              <a:cs typeface="Arial"/>
            </a:endParaRPr>
          </a:p>
          <a:p>
            <a:pPr marL="313055">
              <a:lnSpc>
                <a:spcPct val="100000"/>
              </a:lnSpc>
              <a:spcBef>
                <a:spcPts val="795"/>
              </a:spcBef>
            </a:pPr>
            <a:r>
              <a:rPr sz="1000" dirty="0">
                <a:latin typeface="Arial"/>
                <a:cs typeface="Arial"/>
              </a:rPr>
              <a:t>The user will simply enter the city name.</a:t>
            </a:r>
            <a:endParaRPr sz="1000">
              <a:latin typeface="Arial"/>
              <a:cs typeface="Arial"/>
            </a:endParaRPr>
          </a:p>
          <a:p>
            <a:pPr marL="313055" marR="5080">
              <a:lnSpc>
                <a:spcPct val="132200"/>
              </a:lnSpc>
            </a:pPr>
            <a:r>
              <a:rPr sz="1000" dirty="0">
                <a:latin typeface="Arial"/>
                <a:cs typeface="Arial"/>
              </a:rPr>
              <a:t>The time zone bean will replace the spaces in the name with underscores.  Then, check if that string appears at the end of one of the valid time zone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IDs.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835534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60"/>
              </a:lnSpc>
            </a:pPr>
            <a:r>
              <a:rPr spc="85" dirty="0"/>
              <a:t>section_4/timezone/WEB-INF/  </a:t>
            </a:r>
            <a:r>
              <a:rPr spc="100" dirty="0"/>
              <a:t>classes/bigjava/</a:t>
            </a:r>
            <a:r>
              <a:rPr spc="100" dirty="0">
                <a:solidFill>
                  <a:srgbClr val="000080"/>
                </a:solidFill>
                <a:hlinkClick r:id="rId2"/>
              </a:rPr>
              <a:t>TimeZoneBean.java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761" y="1954198"/>
            <a:ext cx="2859405" cy="116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750" spc="5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6690">
              <a:lnSpc>
                <a:spcPts val="1090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bean formats the local time of day for a given</a:t>
            </a:r>
            <a:r>
              <a:rPr sz="95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city.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@ManagedBean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@SessionScoped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TimeZoneBean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6690" marR="742950">
              <a:lnSpc>
                <a:spcPts val="880"/>
              </a:lnSpc>
              <a:spcBef>
                <a:spcPts val="35"/>
              </a:spcBef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50" spc="5" dirty="0">
                <a:latin typeface="Courier New"/>
                <a:cs typeface="Courier New"/>
              </a:rPr>
              <a:t>DateFormat timeFormatter; 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50" spc="5" dirty="0">
                <a:latin typeface="Courier New"/>
                <a:cs typeface="Courier New"/>
              </a:rPr>
              <a:t>String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city;</a:t>
            </a:r>
            <a:endParaRPr sz="750">
              <a:latin typeface="Courier New"/>
              <a:cs typeface="Courier New"/>
            </a:endParaRPr>
          </a:p>
          <a:p>
            <a:pPr marL="186690">
              <a:lnSpc>
                <a:spcPts val="855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50" spc="5" dirty="0">
                <a:latin typeface="Courier New"/>
                <a:cs typeface="Courier New"/>
              </a:rPr>
              <a:t>TimeZone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zone;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314" y="3207901"/>
            <a:ext cx="2820035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750" spc="5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7325">
              <a:lnSpc>
                <a:spcPts val="1090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Initializes the</a:t>
            </a:r>
            <a:r>
              <a:rPr sz="950" spc="-7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formatter.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TimeZoneBean()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7325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timeFormatter =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DateFormat.getTimeInstance();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940" y="1058696"/>
            <a:ext cx="2470785" cy="402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package</a:t>
            </a:r>
            <a:r>
              <a:rPr sz="7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bigjava;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java.text.DateFormat;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java.util.Date;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java.util.TimeZone;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javax.faces.bean.ManagedBean;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javax.faces.bean.SessionScoped;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  <a:spcBef>
                <a:spcPts val="40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  <a:spcBef>
                <a:spcPts val="40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  <a:spcBef>
                <a:spcPts val="40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4314" y="4125791"/>
            <a:ext cx="2891790" cy="96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750" spc="5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7325">
              <a:lnSpc>
                <a:spcPts val="1050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Setter for city</a:t>
            </a:r>
            <a:r>
              <a:rPr sz="95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property.</a:t>
            </a:r>
            <a:endParaRPr sz="950">
              <a:latin typeface="Times New Roman"/>
              <a:cs typeface="Times New Roman"/>
            </a:endParaRPr>
          </a:p>
          <a:p>
            <a:pPr marL="187325">
              <a:lnSpc>
                <a:spcPts val="1100"/>
              </a:lnSpc>
            </a:pPr>
            <a:r>
              <a:rPr sz="750" spc="5" dirty="0">
                <a:latin typeface="Courier New"/>
                <a:cs typeface="Courier New"/>
              </a:rPr>
              <a:t>@param aCity</a:t>
            </a:r>
            <a:r>
              <a:rPr sz="750" spc="-254" dirty="0">
                <a:latin typeface="Courier New"/>
                <a:cs typeface="Courier New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the city for which to report the local time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50" spc="5" dirty="0">
                <a:latin typeface="Courier New"/>
                <a:cs typeface="Courier New"/>
              </a:rPr>
              <a:t>setCity(String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aCity)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7325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city =</a:t>
            </a:r>
            <a:r>
              <a:rPr sz="750" spc="-6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aCity;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4081" y="1004697"/>
            <a:ext cx="119399" cy="4104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6613" y="1004695"/>
            <a:ext cx="126870" cy="1447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Link</a:t>
            </a:r>
            <a:r>
              <a:rPr spc="-60" dirty="0"/>
              <a:t> </a:t>
            </a:r>
            <a:r>
              <a:rPr spc="100" dirty="0"/>
              <a:t>Request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688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6687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717006"/>
            <a:ext cx="5321935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the user clicks on a link, the browser asks the server for the page  with a given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address.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00" spc="5" dirty="0">
                <a:latin typeface="Arial"/>
                <a:cs typeface="Arial"/>
              </a:rPr>
              <a:t>Example: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195" y="1531048"/>
            <a:ext cx="5403215" cy="291746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50165" marR="3886835">
              <a:lnSpc>
                <a:spcPct val="104500"/>
              </a:lnSpc>
              <a:spcBef>
                <a:spcPts val="384"/>
              </a:spcBef>
            </a:pPr>
            <a:r>
              <a:rPr sz="750" spc="20" dirty="0">
                <a:latin typeface="Courier" charset="0"/>
                <a:cs typeface="Courier" charset="0"/>
              </a:rPr>
              <a:t>GET /index.html HTTP/1.1  Host:</a:t>
            </a:r>
            <a:r>
              <a:rPr sz="750" spc="-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horstmann.com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timezone </a:t>
            </a:r>
            <a:r>
              <a:rPr spc="90" dirty="0"/>
              <a:t>Application </a:t>
            </a:r>
            <a:r>
              <a:rPr spc="-114" dirty="0"/>
              <a:t>- </a:t>
            </a:r>
            <a:r>
              <a:rPr spc="45" dirty="0"/>
              <a:t>Set </a:t>
            </a:r>
            <a:r>
              <a:rPr spc="50" dirty="0"/>
              <a:t>the</a:t>
            </a:r>
            <a:r>
              <a:rPr spc="45" dirty="0"/>
              <a:t> </a:t>
            </a:r>
            <a:r>
              <a:rPr spc="80" dirty="0"/>
              <a:t>City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923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4535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42892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169757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201" y="221249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720" y="752647"/>
            <a:ext cx="559117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The next JSF page sets the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city.</a:t>
            </a:r>
            <a:endParaRPr sz="1300" dirty="0">
              <a:latin typeface="Arial"/>
              <a:cs typeface="Arial"/>
            </a:endParaRPr>
          </a:p>
          <a:p>
            <a:pPr marL="59055" marR="1968500" indent="-46990">
              <a:lnSpc>
                <a:spcPts val="2230"/>
              </a:lnSpc>
              <a:spcBef>
                <a:spcPts val="130"/>
              </a:spcBef>
            </a:pPr>
            <a:r>
              <a:rPr sz="1300" spc="5" dirty="0">
                <a:latin typeface="Arial"/>
                <a:cs typeface="Arial"/>
              </a:rPr>
              <a:t>The </a:t>
            </a:r>
            <a:r>
              <a:rPr sz="1300" spc="5" dirty="0">
                <a:latin typeface="Courier" charset="0"/>
                <a:cs typeface="Courier" charset="0"/>
              </a:rPr>
              <a:t>h:inputText </a:t>
            </a:r>
            <a:r>
              <a:rPr sz="1300" spc="5" dirty="0">
                <a:latin typeface="Arial"/>
                <a:cs typeface="Arial"/>
              </a:rPr>
              <a:t>tag produces an input field.  The </a:t>
            </a:r>
            <a:r>
              <a:rPr sz="1300" spc="5" dirty="0">
                <a:latin typeface="Courier" charset="0"/>
                <a:cs typeface="Courier" charset="0"/>
              </a:rPr>
              <a:t>h:commandButton</a:t>
            </a:r>
            <a:r>
              <a:rPr sz="1300" spc="-40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tag produces a button.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105"/>
              </a:spcBef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the user clicks the button, the browser sends the form values back to  the </a:t>
            </a:r>
            <a:r>
              <a:rPr sz="1300" spc="10" dirty="0">
                <a:latin typeface="Arial"/>
                <a:cs typeface="Arial"/>
              </a:rPr>
              <a:t>web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application.</a:t>
            </a:r>
            <a:endParaRPr sz="1300" dirty="0">
              <a:latin typeface="Arial"/>
              <a:cs typeface="Arial"/>
            </a:endParaRPr>
          </a:p>
          <a:p>
            <a:pPr marL="12700" marR="181610">
              <a:lnSpc>
                <a:spcPct val="120500"/>
              </a:lnSpc>
              <a:spcBef>
                <a:spcPts val="350"/>
              </a:spcBef>
            </a:pPr>
            <a:r>
              <a:rPr sz="1300" spc="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web </a:t>
            </a:r>
            <a:r>
              <a:rPr sz="1300" spc="5" dirty="0">
                <a:latin typeface="Arial"/>
                <a:cs typeface="Arial"/>
              </a:rPr>
              <a:t>application calls the </a:t>
            </a:r>
            <a:r>
              <a:rPr sz="1300" spc="5" dirty="0">
                <a:latin typeface="Courier" charset="0"/>
                <a:cs typeface="Courier" charset="0"/>
              </a:rPr>
              <a:t>setCity</a:t>
            </a:r>
            <a:r>
              <a:rPr sz="1300" spc="-40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 on the bean because the  input field has a </a:t>
            </a:r>
            <a:r>
              <a:rPr sz="1300" spc="5" dirty="0">
                <a:latin typeface="Courier" charset="0"/>
                <a:cs typeface="Courier" charset="0"/>
              </a:rPr>
              <a:t>#{timeZoneBean.city}</a:t>
            </a:r>
            <a:r>
              <a:rPr sz="1300" spc="-38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value expression.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35" dirty="0"/>
              <a:t>s</a:t>
            </a:r>
            <a:r>
              <a:rPr spc="20" dirty="0"/>
              <a:t>e</a:t>
            </a:r>
            <a:r>
              <a:rPr spc="35" dirty="0"/>
              <a:t>c</a:t>
            </a:r>
            <a:r>
              <a:rPr spc="15" dirty="0"/>
              <a:t>t</a:t>
            </a:r>
            <a:r>
              <a:rPr spc="45" dirty="0"/>
              <a:t>i</a:t>
            </a:r>
            <a:r>
              <a:rPr spc="130" dirty="0"/>
              <a:t>o</a:t>
            </a:r>
            <a:r>
              <a:rPr spc="114" dirty="0"/>
              <a:t>n</a:t>
            </a:r>
            <a:r>
              <a:rPr spc="-150" dirty="0"/>
              <a:t>_</a:t>
            </a:r>
            <a:r>
              <a:rPr spc="95" dirty="0"/>
              <a:t>4</a:t>
            </a:r>
            <a:r>
              <a:rPr spc="270" dirty="0"/>
              <a:t>/</a:t>
            </a:r>
            <a:r>
              <a:rPr spc="15" dirty="0"/>
              <a:t>t</a:t>
            </a:r>
            <a:r>
              <a:rPr spc="45" dirty="0"/>
              <a:t>i</a:t>
            </a:r>
            <a:r>
              <a:rPr spc="195" dirty="0"/>
              <a:t>m</a:t>
            </a:r>
            <a:r>
              <a:rPr spc="20" dirty="0"/>
              <a:t>e</a:t>
            </a:r>
            <a:r>
              <a:rPr spc="110" dirty="0"/>
              <a:t>z</a:t>
            </a:r>
            <a:r>
              <a:rPr spc="130" dirty="0"/>
              <a:t>o</a:t>
            </a:r>
            <a:r>
              <a:rPr spc="114" dirty="0"/>
              <a:t>n</a:t>
            </a:r>
            <a:r>
              <a:rPr spc="20" dirty="0"/>
              <a:t>e</a:t>
            </a:r>
            <a:r>
              <a:rPr spc="265" dirty="0"/>
              <a:t>/</a:t>
            </a:r>
            <a:r>
              <a:rPr spc="45" dirty="0">
                <a:solidFill>
                  <a:srgbClr val="000080"/>
                </a:solidFill>
                <a:hlinkClick r:id="rId2"/>
              </a:rPr>
              <a:t>i</a:t>
            </a:r>
            <a:r>
              <a:rPr spc="114" dirty="0">
                <a:solidFill>
                  <a:srgbClr val="000080"/>
                </a:solidFill>
                <a:hlinkClick r:id="rId2"/>
              </a:rPr>
              <a:t>n</a:t>
            </a:r>
            <a:r>
              <a:rPr spc="145" dirty="0">
                <a:solidFill>
                  <a:srgbClr val="000080"/>
                </a:solidFill>
                <a:hlinkClick r:id="rId2"/>
              </a:rPr>
              <a:t>d</a:t>
            </a:r>
            <a:r>
              <a:rPr spc="20" dirty="0">
                <a:solidFill>
                  <a:srgbClr val="000080"/>
                </a:solidFill>
                <a:hlinkClick r:id="rId2"/>
              </a:rPr>
              <a:t>e</a:t>
            </a:r>
            <a:r>
              <a:rPr spc="70" dirty="0">
                <a:solidFill>
                  <a:srgbClr val="000080"/>
                </a:solidFill>
                <a:hlinkClick r:id="rId2"/>
              </a:rPr>
              <a:t>x</a:t>
            </a:r>
            <a:r>
              <a:rPr spc="-210" dirty="0">
                <a:solidFill>
                  <a:srgbClr val="000080"/>
                </a:solidFill>
                <a:hlinkClick r:id="rId2"/>
              </a:rPr>
              <a:t>.</a:t>
            </a:r>
            <a:r>
              <a:rPr spc="70" dirty="0">
                <a:solidFill>
                  <a:srgbClr val="000080"/>
                </a:solidFill>
                <a:hlinkClick r:id="rId2"/>
              </a:rPr>
              <a:t>x</a:t>
            </a:r>
            <a:r>
              <a:rPr spc="114" dirty="0">
                <a:solidFill>
                  <a:srgbClr val="000080"/>
                </a:solidFill>
                <a:hlinkClick r:id="rId2"/>
              </a:rPr>
              <a:t>h</a:t>
            </a:r>
            <a:r>
              <a:rPr spc="15" dirty="0">
                <a:solidFill>
                  <a:srgbClr val="000080"/>
                </a:solidFill>
                <a:hlinkClick r:id="rId2"/>
              </a:rPr>
              <a:t>t</a:t>
            </a:r>
            <a:r>
              <a:rPr spc="195" dirty="0">
                <a:solidFill>
                  <a:srgbClr val="000080"/>
                </a:solidFill>
                <a:hlinkClick r:id="rId2"/>
              </a:rPr>
              <a:t>m</a:t>
            </a:r>
            <a:r>
              <a:rPr spc="50" dirty="0">
                <a:solidFill>
                  <a:srgbClr val="000080"/>
                </a:solidFill>
                <a:hlinkClick r:id="rId2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3" y="797510"/>
            <a:ext cx="3460115" cy="214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 indent="-17462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latin typeface="Courier New"/>
                <a:cs typeface="Courier New"/>
              </a:rPr>
              <a:t>&lt;?xml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"1.0"</a:t>
            </a:r>
            <a:r>
              <a:rPr sz="7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encoding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"UTF-8"</a:t>
            </a:r>
            <a:r>
              <a:rPr sz="750" spc="5" dirty="0">
                <a:latin typeface="Courier New"/>
                <a:cs typeface="Courier New"/>
              </a:rPr>
              <a:t>?&gt;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&lt;html</a:t>
            </a:r>
            <a:r>
              <a:rPr sz="75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3"/>
              </a:rPr>
              <a:t>"http://www.w3.org/1999/xhtml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xmlns:h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"http://java.sun.com/jsf/html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&lt;h:head&gt;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&lt;title&gt;</a:t>
            </a:r>
            <a:r>
              <a:rPr sz="750" spc="5" dirty="0">
                <a:latin typeface="Courier New"/>
                <a:cs typeface="Courier New"/>
              </a:rPr>
              <a:t>The timezone</a:t>
            </a:r>
            <a:r>
              <a:rPr sz="750" spc="1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application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&lt;/title&gt;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&lt;/h:head&gt;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&lt;h:body&gt;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&lt;h:form&gt;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944244" algn="l"/>
              </a:tabLst>
            </a:pPr>
            <a:r>
              <a:rPr sz="750" spc="5" dirty="0">
                <a:latin typeface="Courier New"/>
                <a:cs typeface="Courier New"/>
              </a:rPr>
              <a:t>Set time</a:t>
            </a:r>
            <a:r>
              <a:rPr sz="750" spc="-5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zone: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944244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&lt;h:inputText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"#{timeZoneBean.city}"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944244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&lt;h:commandButton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"Submit"</a:t>
            </a:r>
            <a:endParaRPr sz="750">
              <a:latin typeface="Courier New"/>
              <a:cs typeface="Courier New"/>
            </a:endParaRPr>
          </a:p>
          <a:p>
            <a:pPr marL="1118235" indent="-110553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11188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action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"#{timeZoneBean.checkCity}"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16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7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&lt;/h:form&gt;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7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&lt;/h:body&gt;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90"/>
              </a:lnSpc>
              <a:buClr>
                <a:srgbClr val="0073FF"/>
              </a:buClr>
              <a:buFont typeface="Courier New"/>
              <a:buAutoNum type="arabicPlain" startAt="17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&lt;/html&gt;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timezone </a:t>
            </a:r>
            <a:r>
              <a:rPr spc="90" dirty="0"/>
              <a:t>Application </a:t>
            </a:r>
            <a:r>
              <a:rPr spc="-114" dirty="0"/>
              <a:t>-</a:t>
            </a:r>
            <a:r>
              <a:rPr spc="-90" dirty="0"/>
              <a:t> </a:t>
            </a:r>
            <a:r>
              <a:rPr spc="114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935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8427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712154"/>
            <a:ext cx="563562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9420">
              <a:lnSpc>
                <a:spcPct val="120500"/>
              </a:lnSpc>
            </a:pPr>
            <a:r>
              <a:rPr sz="1300" spc="5" dirty="0">
                <a:latin typeface="Arial"/>
                <a:cs typeface="Arial"/>
              </a:rPr>
              <a:t>The next JSF page shows the result, using two value expressions that  display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the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city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time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properties.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350"/>
              </a:spcBef>
            </a:pPr>
            <a:r>
              <a:rPr sz="1300" spc="5" dirty="0">
                <a:latin typeface="Arial"/>
                <a:cs typeface="Arial"/>
              </a:rPr>
              <a:t>These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expressions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invoke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the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getCity</a:t>
            </a:r>
            <a:r>
              <a:rPr sz="1300" spc="-409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getTime</a:t>
            </a:r>
            <a:r>
              <a:rPr sz="1300" spc="-409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of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the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bean  class.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section_4/timezone/</a:t>
            </a:r>
            <a:r>
              <a:rPr spc="75" dirty="0">
                <a:solidFill>
                  <a:srgbClr val="000080"/>
                </a:solidFill>
                <a:hlinkClick r:id="rId2"/>
              </a:rPr>
              <a:t>next.xhtml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3" y="797510"/>
            <a:ext cx="4683125" cy="1923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 indent="-17462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latin typeface="Courier New"/>
                <a:cs typeface="Courier New"/>
              </a:rPr>
              <a:t>&lt;?xml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"1.0"</a:t>
            </a:r>
            <a:r>
              <a:rPr sz="7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encoding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"UTF-8"</a:t>
            </a:r>
            <a:r>
              <a:rPr sz="750" spc="5" dirty="0">
                <a:latin typeface="Courier New"/>
                <a:cs typeface="Courier New"/>
              </a:rPr>
              <a:t>?&gt;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&lt;html</a:t>
            </a:r>
            <a:r>
              <a:rPr sz="75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3"/>
              </a:rPr>
              <a:t>"http://www.w3.org/1999/xhtml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xmlns:h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"http://java.sun.com/jsf/html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&lt;h:head&gt;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&lt;title&gt;</a:t>
            </a:r>
            <a:r>
              <a:rPr sz="750" spc="5" dirty="0">
                <a:latin typeface="Courier New"/>
                <a:cs typeface="Courier New"/>
              </a:rPr>
              <a:t>The timezone</a:t>
            </a:r>
            <a:r>
              <a:rPr sz="750" spc="1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application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&lt;/title&gt;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&lt;/h:head&gt;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&lt;h:body&gt;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&lt;h:form&gt;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50" spc="5" dirty="0">
                <a:latin typeface="Courier New"/>
                <a:cs typeface="Courier New"/>
              </a:rPr>
              <a:t>The current time in #{timeZoneBean.city} is</a:t>
            </a:r>
            <a:r>
              <a:rPr sz="750" spc="9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#{timeZoneBean.time}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&lt;h:commandButton 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"Back"</a:t>
            </a:r>
            <a:r>
              <a:rPr sz="750" spc="2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action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"index"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5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&lt;/h:form&gt;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5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&lt;/h:body&gt;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90"/>
              </a:lnSpc>
              <a:buClr>
                <a:srgbClr val="0073FF"/>
              </a:buClr>
              <a:buFont typeface="Courier New"/>
              <a:buAutoNum type="arabicPlain" startAt="15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&lt;/html&gt;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section_4/timezone/</a:t>
            </a:r>
            <a:r>
              <a:rPr spc="75" dirty="0">
                <a:solidFill>
                  <a:srgbClr val="000080"/>
                </a:solidFill>
                <a:hlinkClick r:id="rId2"/>
              </a:rPr>
              <a:t>error.xhtml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3" y="797510"/>
            <a:ext cx="4624705" cy="1923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 indent="-17462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latin typeface="Courier New"/>
                <a:cs typeface="Courier New"/>
              </a:rPr>
              <a:t>&lt;?xml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"1.0"</a:t>
            </a:r>
            <a:r>
              <a:rPr sz="7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encoding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"UTF-8"</a:t>
            </a:r>
            <a:r>
              <a:rPr sz="750" spc="5" dirty="0">
                <a:latin typeface="Courier New"/>
                <a:cs typeface="Courier New"/>
              </a:rPr>
              <a:t>?&gt;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&lt;html</a:t>
            </a:r>
            <a:r>
              <a:rPr sz="75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3"/>
              </a:rPr>
              <a:t>"http://www.w3.org/1999/xhtml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xmlns:h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"http://java.sun.com/jsf/html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&lt;h:head&gt;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&lt;title&gt;</a:t>
            </a:r>
            <a:r>
              <a:rPr sz="750" spc="5" dirty="0">
                <a:latin typeface="Courier New"/>
                <a:cs typeface="Courier New"/>
              </a:rPr>
              <a:t>The multizone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application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&lt;/title&gt;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&lt;/h:head&gt;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&lt;h:body&gt;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&lt;h:form&gt;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111823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50" spc="5" dirty="0">
                <a:latin typeface="Courier New"/>
                <a:cs typeface="Courier New"/>
              </a:rPr>
              <a:t>Sorry, no information is available for</a:t>
            </a:r>
            <a:r>
              <a:rPr sz="750" spc="8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#{timeZoneBean.city}.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111823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&lt;h:commandButton 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"Back"</a:t>
            </a:r>
            <a:r>
              <a:rPr sz="750" spc="2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action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"index"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5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&lt;/h:form&gt;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5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&lt;/h:body&gt;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90"/>
              </a:lnSpc>
              <a:buClr>
                <a:srgbClr val="0073FF"/>
              </a:buClr>
              <a:buFont typeface="Courier New"/>
              <a:buAutoNum type="arabicPlain" startAt="15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&lt;/html&gt;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Directory </a:t>
            </a:r>
            <a:r>
              <a:rPr spc="60" dirty="0"/>
              <a:t>Structure </a:t>
            </a:r>
            <a:r>
              <a:rPr spc="105" dirty="0"/>
              <a:t>of </a:t>
            </a:r>
            <a:r>
              <a:rPr spc="95" dirty="0">
                <a:latin typeface="Trebuchet MS"/>
                <a:cs typeface="Trebuchet MS"/>
              </a:rPr>
              <a:t>timezone</a:t>
            </a:r>
            <a:r>
              <a:rPr spc="-130" dirty="0">
                <a:latin typeface="Trebuchet MS"/>
                <a:cs typeface="Trebuchet MS"/>
              </a:rPr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898"/>
            <a:ext cx="3843159" cy="2820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249" y="3583625"/>
            <a:ext cx="38620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Figure 8 </a:t>
            </a:r>
            <a:r>
              <a:rPr sz="1100" spc="-5" dirty="0">
                <a:latin typeface="Arial"/>
                <a:cs typeface="Arial"/>
              </a:rPr>
              <a:t>The Directory Structure of the </a:t>
            </a:r>
            <a:r>
              <a:rPr sz="1100" spc="-5" dirty="0">
                <a:latin typeface="Courier" charset="0"/>
                <a:cs typeface="Courier" charset="0"/>
              </a:rPr>
              <a:t>timezone</a:t>
            </a:r>
            <a:r>
              <a:rPr sz="1100" spc="-29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4833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80" dirty="0"/>
              <a:t> </a:t>
            </a:r>
            <a:r>
              <a:rPr spc="15" dirty="0"/>
              <a:t>26.8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37077"/>
            <a:ext cx="5934075" cy="90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100" spc="-5" dirty="0">
                <a:latin typeface="Arial"/>
                <a:cs typeface="Arial"/>
              </a:rPr>
              <a:t>What tag would you need to add to </a:t>
            </a:r>
            <a:r>
              <a:rPr sz="1100" spc="-5" dirty="0">
                <a:latin typeface="Courier" charset="0"/>
                <a:cs typeface="Courier" charset="0"/>
              </a:rPr>
              <a:t>error.xhtml</a:t>
            </a:r>
            <a:r>
              <a:rPr sz="1100" spc="-225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so that the user can click on a button labeled  “Help” and see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help.xhtml</a:t>
            </a:r>
            <a:r>
              <a:rPr sz="1100" spc="-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2890" marR="1134110">
              <a:lnSpc>
                <a:spcPct val="120500"/>
              </a:lnSpc>
              <a:spcBef>
                <a:spcPts val="509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Add the tag </a:t>
            </a:r>
            <a:r>
              <a:rPr sz="1300" spc="5" dirty="0">
                <a:latin typeface="Courier" charset="0"/>
                <a:cs typeface="Courier" charset="0"/>
              </a:rPr>
              <a:t>&lt;h:commandButton value="Help"  action="help"/&gt;</a:t>
            </a:r>
            <a:r>
              <a:rPr sz="1300" spc="-40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to </a:t>
            </a:r>
            <a:r>
              <a:rPr sz="1300" spc="5" dirty="0">
                <a:latin typeface="Courier" charset="0"/>
                <a:cs typeface="Courier" charset="0"/>
              </a:rPr>
              <a:t>error.xhtml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4259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80" dirty="0"/>
              <a:t> </a:t>
            </a:r>
            <a:r>
              <a:rPr spc="15" dirty="0"/>
              <a:t>26.9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40526"/>
            <a:ext cx="5864860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Which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page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would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displayed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checkCity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method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returned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null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instead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"error</a:t>
            </a:r>
            <a:r>
              <a:rPr sz="1100" spc="-5" dirty="0">
                <a:latin typeface="Arial"/>
                <a:cs typeface="Arial"/>
              </a:rPr>
              <a:t>"?</a:t>
            </a:r>
            <a:endParaRPr sz="1100" dirty="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770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The current page would be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redisplayed.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JSF</a:t>
            </a:r>
            <a:r>
              <a:rPr spc="-25" dirty="0"/>
              <a:t> </a:t>
            </a:r>
            <a:r>
              <a:rPr spc="12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972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4583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753135"/>
            <a:ext cx="555688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There are JSF components for text input, choices, buttons, and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images.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350"/>
              </a:spcBef>
            </a:pPr>
            <a:r>
              <a:rPr sz="1300" spc="5" dirty="0">
                <a:latin typeface="Arial"/>
                <a:cs typeface="Arial"/>
              </a:rPr>
              <a:t>The </a:t>
            </a:r>
            <a:r>
              <a:rPr sz="1300" spc="5" dirty="0">
                <a:latin typeface="Courier" charset="0"/>
                <a:cs typeface="Courier" charset="0"/>
              </a:rPr>
              <a:t>value</a:t>
            </a:r>
            <a:r>
              <a:rPr sz="1300" spc="-40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attribute of an input component denotes the value that the user  supplies: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195" y="1545083"/>
            <a:ext cx="5403215" cy="166071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95"/>
              </a:spcBef>
            </a:pPr>
            <a:r>
              <a:rPr sz="750" spc="20" dirty="0">
                <a:latin typeface="Courier" charset="0"/>
                <a:cs typeface="Courier" charset="0"/>
              </a:rPr>
              <a:t>&lt;h:inputSecret</a:t>
            </a:r>
            <a:r>
              <a:rPr sz="750" spc="7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value="#{user.password}"/&gt;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Common </a:t>
            </a:r>
            <a:r>
              <a:rPr spc="-35" dirty="0"/>
              <a:t>JSF</a:t>
            </a:r>
            <a:r>
              <a:rPr spc="-125" dirty="0"/>
              <a:t> </a:t>
            </a:r>
            <a:r>
              <a:rPr spc="125" dirty="0"/>
              <a:t>Components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589026" y="803478"/>
            <a:ext cx="5614088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Form</a:t>
            </a:r>
            <a:r>
              <a:rPr spc="-65" dirty="0"/>
              <a:t> </a:t>
            </a:r>
            <a:r>
              <a:rPr spc="100" dirty="0"/>
              <a:t>Request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694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6693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717067"/>
            <a:ext cx="5080000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the user </a:t>
            </a:r>
            <a:r>
              <a:rPr sz="1300" dirty="0">
                <a:latin typeface="Arial"/>
                <a:cs typeface="Arial"/>
              </a:rPr>
              <a:t>fills </a:t>
            </a:r>
            <a:r>
              <a:rPr sz="1300" spc="5" dirty="0">
                <a:latin typeface="Arial"/>
                <a:cs typeface="Arial"/>
              </a:rPr>
              <a:t>data into a form and clicks on a button, the </a:t>
            </a:r>
            <a:r>
              <a:rPr sz="1300" spc="10" dirty="0">
                <a:latin typeface="Arial"/>
                <a:cs typeface="Arial"/>
              </a:rPr>
              <a:t>HTTP  </a:t>
            </a:r>
            <a:r>
              <a:rPr sz="1300" spc="5" dirty="0">
                <a:latin typeface="Arial"/>
                <a:cs typeface="Arial"/>
              </a:rPr>
              <a:t>request includes the user's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data.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00" spc="5" dirty="0">
                <a:latin typeface="Arial"/>
                <a:cs typeface="Arial"/>
              </a:rPr>
              <a:t>Example: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195" y="1531108"/>
            <a:ext cx="5403215" cy="776494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50165" marR="3765550">
              <a:lnSpc>
                <a:spcPct val="104500"/>
              </a:lnSpc>
              <a:spcBef>
                <a:spcPts val="384"/>
              </a:spcBef>
            </a:pPr>
            <a:r>
              <a:rPr sz="750" spc="20" dirty="0">
                <a:latin typeface="Courier" charset="0"/>
                <a:cs typeface="Courier" charset="0"/>
              </a:rPr>
              <a:t>POST /login.xhtml HTTP/1.1  Host:</a:t>
            </a:r>
            <a:r>
              <a:rPr sz="750" spc="-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horstmann.com</a:t>
            </a:r>
            <a:endParaRPr sz="750" dirty="0">
              <a:latin typeface="Courier" charset="0"/>
              <a:cs typeface="Courier" charset="0"/>
            </a:endParaRPr>
          </a:p>
          <a:p>
            <a:pPr marL="50165" marR="2496820">
              <a:lnSpc>
                <a:spcPct val="104500"/>
              </a:lnSpc>
            </a:pPr>
            <a:r>
              <a:rPr sz="750" spc="20" dirty="0">
                <a:latin typeface="Courier" charset="0"/>
                <a:cs typeface="Courier" charset="0"/>
              </a:rPr>
              <a:t>Content-Type: application/x-www-form-urlencoded  Content-Length: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46</a:t>
            </a:r>
            <a:endParaRPr sz="750" dirty="0">
              <a:latin typeface="Courier" charset="0"/>
              <a:cs typeface="Courier" charset="0"/>
            </a:endParaRPr>
          </a:p>
          <a:p>
            <a:pPr marL="50165" marR="2557145">
              <a:lnSpc>
                <a:spcPct val="104500"/>
              </a:lnSpc>
            </a:pPr>
            <a:r>
              <a:rPr sz="750" spc="20" dirty="0">
                <a:latin typeface="Courier" charset="0"/>
                <a:cs typeface="Courier" charset="0"/>
              </a:rPr>
              <a:t>blank line  username=jqpublic&amp;passwd=secret&amp;login=Log%20in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JSF</a:t>
            </a:r>
            <a:r>
              <a:rPr spc="-25" dirty="0"/>
              <a:t> </a:t>
            </a:r>
            <a:r>
              <a:rPr spc="12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616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59571"/>
            <a:ext cx="505777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Courier" charset="0"/>
                <a:cs typeface="Courier" charset="0"/>
              </a:rPr>
              <a:t>h:inputTextArea</a:t>
            </a:r>
            <a:r>
              <a:rPr sz="1300" spc="-38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has attributes to specify the rows and columns: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036605"/>
            <a:ext cx="5403215" cy="287899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31140" marR="2315210" indent="-181610">
              <a:lnSpc>
                <a:spcPct val="104500"/>
              </a:lnSpc>
              <a:spcBef>
                <a:spcPts val="355"/>
              </a:spcBef>
            </a:pPr>
            <a:r>
              <a:rPr sz="750" spc="20" dirty="0">
                <a:latin typeface="Courier" charset="0"/>
                <a:cs typeface="Courier" charset="0"/>
              </a:rPr>
              <a:t>&lt;h:inputTextArea value="#{user.comment}" rows="10"  cols="40"/&gt;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6201" y="155525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720" y="1405376"/>
            <a:ext cx="507111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5" dirty="0">
                <a:latin typeface="Arial"/>
                <a:cs typeface="Arial"/>
              </a:rPr>
              <a:t>Radio button and checkbox groups allow you to specify horizontal or  vertical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layout: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195" y="1954495"/>
            <a:ext cx="5403215" cy="287899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31140" marR="2738755" indent="-181610">
              <a:lnSpc>
                <a:spcPct val="104500"/>
              </a:lnSpc>
              <a:spcBef>
                <a:spcPts val="355"/>
              </a:spcBef>
            </a:pPr>
            <a:r>
              <a:rPr sz="750" spc="20" dirty="0">
                <a:latin typeface="Courier" charset="0"/>
                <a:cs typeface="Courier" charset="0"/>
              </a:rPr>
              <a:t>&lt;h:selectOneRadio value="#{burger.topping}"  layout="lineDirection"&gt;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Button </a:t>
            </a:r>
            <a:r>
              <a:rPr spc="135" dirty="0"/>
              <a:t>Groups </a:t>
            </a:r>
            <a:r>
              <a:rPr spc="120" dirty="0"/>
              <a:t>and</a:t>
            </a:r>
            <a:r>
              <a:rPr spc="-185" dirty="0"/>
              <a:t> </a:t>
            </a:r>
            <a:r>
              <a:rPr spc="155" dirty="0"/>
              <a:t>Menus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939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62310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90668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9720" y="752805"/>
            <a:ext cx="5544185" cy="148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Require two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properties:</a:t>
            </a:r>
            <a:endParaRPr sz="1300" dirty="0">
              <a:latin typeface="Arial"/>
              <a:cs typeface="Arial"/>
            </a:endParaRPr>
          </a:p>
          <a:p>
            <a:pPr marL="313055" marR="3282950">
              <a:lnSpc>
                <a:spcPct val="132200"/>
              </a:lnSpc>
              <a:spcBef>
                <a:spcPts val="409"/>
              </a:spcBef>
            </a:pPr>
            <a:r>
              <a:rPr sz="1000" dirty="0">
                <a:latin typeface="Arial"/>
                <a:cs typeface="Arial"/>
              </a:rPr>
              <a:t>The collection of possible choices.  The actual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choice.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00" spc="5" dirty="0">
                <a:latin typeface="Arial"/>
                <a:cs typeface="Arial"/>
              </a:rPr>
              <a:t>The value attribute specifies the actual choice to be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displayed.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00" spc="5" dirty="0">
                <a:latin typeface="Arial"/>
                <a:cs typeface="Arial"/>
              </a:rPr>
              <a:t>The collection of possible choices is defined by a nested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f:selectItems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00" spc="5" dirty="0">
                <a:latin typeface="Arial"/>
                <a:cs typeface="Arial"/>
              </a:rPr>
              <a:t>tag: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195" y="2298467"/>
            <a:ext cx="5403215" cy="511550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87985" marR="2843530" indent="-338455">
              <a:lnSpc>
                <a:spcPct val="142400"/>
              </a:lnSpc>
              <a:spcBef>
                <a:spcPts val="195"/>
              </a:spcBef>
            </a:pPr>
            <a:r>
              <a:rPr sz="550" dirty="0">
                <a:latin typeface="Courier" charset="0"/>
                <a:cs typeface="Courier" charset="0"/>
              </a:rPr>
              <a:t>&lt;h:selectOneRadio value="#{creditCardBean.expirationMonth}"  layout="pageDirection"&gt;</a:t>
            </a:r>
          </a:p>
          <a:p>
            <a:pPr marL="219075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&lt;f:selectItem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value="#{creditCardBean.monthChoices}"/&gt;</a:t>
            </a:r>
          </a:p>
          <a:p>
            <a:pPr marL="50165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&lt;/h:selectOneRadio&gt;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Button </a:t>
            </a:r>
            <a:r>
              <a:rPr spc="135" dirty="0"/>
              <a:t>Groups </a:t>
            </a:r>
            <a:r>
              <a:rPr spc="120" dirty="0"/>
              <a:t>and</a:t>
            </a:r>
            <a:r>
              <a:rPr spc="-185" dirty="0"/>
              <a:t> </a:t>
            </a:r>
            <a:r>
              <a:rPr spc="155" dirty="0"/>
              <a:t>Menus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628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26409"/>
            <a:ext cx="521017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you use the </a:t>
            </a:r>
            <a:r>
              <a:rPr sz="1300" spc="5" dirty="0">
                <a:latin typeface="Courier" charset="0"/>
                <a:cs typeface="Courier" charset="0"/>
              </a:rPr>
              <a:t>f:selectItems</a:t>
            </a:r>
            <a:r>
              <a:rPr sz="1300" spc="-39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tag, you need to add namespace  declaration: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268065"/>
            <a:ext cx="5403215" cy="166071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95"/>
              </a:spcBef>
            </a:pPr>
            <a:r>
              <a:rPr sz="750" spc="20" dirty="0">
                <a:latin typeface="Courier" charset="0"/>
                <a:cs typeface="Courier" charset="0"/>
                <a:hlinkClick r:id="rId2"/>
              </a:rPr>
              <a:t>xmlns:f="http://java.sun.com/jsf/core</a:t>
            </a:r>
            <a:r>
              <a:rPr sz="750" spc="20" dirty="0">
                <a:latin typeface="Courier" charset="0"/>
                <a:cs typeface="Courier" charset="0"/>
              </a:rPr>
              <a:t>"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6201" y="167477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>
                <a:latin typeface="Courier" charset="0"/>
                <a:cs typeface="Courier" charset="0"/>
              </a:rPr>
              <a:t>monthChoices</a:t>
            </a:r>
            <a:r>
              <a:rPr spc="-405" dirty="0">
                <a:latin typeface="Courier" charset="0"/>
                <a:cs typeface="Courier" charset="0"/>
              </a:rPr>
              <a:t> </a:t>
            </a:r>
            <a:r>
              <a:rPr spc="5" dirty="0"/>
              <a:t>must have a type that can describe a list of choices.</a:t>
            </a:r>
          </a:p>
          <a:p>
            <a:pPr marL="313055">
              <a:lnSpc>
                <a:spcPct val="100000"/>
              </a:lnSpc>
              <a:spcBef>
                <a:spcPts val="915"/>
              </a:spcBef>
            </a:pPr>
            <a:r>
              <a:rPr sz="1000" dirty="0">
                <a:latin typeface="Arial"/>
                <a:cs typeface="Arial"/>
              </a:rPr>
              <a:t>For example,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Map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313055">
              <a:lnSpc>
                <a:spcPct val="100000"/>
              </a:lnSpc>
              <a:spcBef>
                <a:spcPts val="385"/>
              </a:spcBef>
            </a:pPr>
            <a:r>
              <a:rPr sz="1000" dirty="0">
                <a:latin typeface="Arial"/>
                <a:cs typeface="Arial"/>
              </a:rPr>
              <a:t>The keys of the map are 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labels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313055">
              <a:lnSpc>
                <a:spcPct val="100000"/>
              </a:lnSpc>
              <a:spcBef>
                <a:spcPts val="385"/>
              </a:spcBef>
            </a:pPr>
            <a:r>
              <a:rPr sz="1000" dirty="0">
                <a:latin typeface="Arial"/>
                <a:cs typeface="Arial"/>
              </a:rPr>
              <a:t>The corresponding map values are the </a:t>
            </a:r>
            <a:r>
              <a:rPr sz="1000" i="1" dirty="0">
                <a:latin typeface="Arial"/>
                <a:cs typeface="Arial"/>
              </a:rPr>
              <a:t>label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values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313055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latin typeface="Courier" charset="0"/>
                <a:cs typeface="Courier" charset="0"/>
              </a:rPr>
              <a:t>LinkedHashMap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Arial"/>
                <a:cs typeface="Arial"/>
              </a:rPr>
              <a:t>allows an arbitrary order.</a:t>
            </a:r>
          </a:p>
          <a:p>
            <a:pPr marL="313055">
              <a:lnSpc>
                <a:spcPct val="100000"/>
              </a:lnSpc>
              <a:spcBef>
                <a:spcPts val="505"/>
              </a:spcBef>
            </a:pPr>
            <a:r>
              <a:rPr sz="1000" dirty="0">
                <a:latin typeface="Courier" charset="0"/>
                <a:cs typeface="Courier" charset="0"/>
              </a:rPr>
              <a:t>TreeMap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Arial"/>
                <a:cs typeface="Arial"/>
              </a:rPr>
              <a:t>would create a sorted order.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Button </a:t>
            </a:r>
            <a:r>
              <a:rPr spc="135" dirty="0"/>
              <a:t>Groups </a:t>
            </a:r>
            <a:r>
              <a:rPr spc="120" dirty="0"/>
              <a:t>and</a:t>
            </a:r>
            <a:r>
              <a:rPr spc="-185" dirty="0"/>
              <a:t> </a:t>
            </a:r>
            <a:r>
              <a:rPr spc="155" dirty="0"/>
              <a:t>Menus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951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52927"/>
            <a:ext cx="210693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To create the list of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choices: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029960"/>
            <a:ext cx="5403215" cy="1562607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95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class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CreditCardBean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...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Map&lt;String, Integer&gt;</a:t>
            </a:r>
            <a:r>
              <a:rPr sz="750" spc="8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getMonthChoices()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593725" marR="2919730" indent="-181610">
              <a:lnSpc>
                <a:spcPct val="104500"/>
              </a:lnSpc>
            </a:pPr>
            <a:r>
              <a:rPr sz="750" spc="20" dirty="0">
                <a:latin typeface="Courier" charset="0"/>
                <a:cs typeface="Courier" charset="0"/>
              </a:rPr>
              <a:t>Map&lt;String, Integer&gt; choices = new  LinkedHashMap&lt;&gt;();</a:t>
            </a:r>
            <a:endParaRPr sz="750" dirty="0">
              <a:latin typeface="Courier" charset="0"/>
              <a:cs typeface="Courier" charset="0"/>
            </a:endParaRPr>
          </a:p>
          <a:p>
            <a:pPr marL="41275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choices.put("January",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1);</a:t>
            </a:r>
            <a:endParaRPr sz="750" dirty="0">
              <a:latin typeface="Courier" charset="0"/>
              <a:cs typeface="Courier" charset="0"/>
            </a:endParaRPr>
          </a:p>
          <a:p>
            <a:pPr marL="41275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choices.put("February", 2);</a:t>
            </a:r>
            <a:endParaRPr sz="750" dirty="0">
              <a:latin typeface="Courier" charset="0"/>
              <a:cs typeface="Courier" charset="0"/>
            </a:endParaRPr>
          </a:p>
          <a:p>
            <a:pPr marL="41275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...</a:t>
            </a:r>
            <a:endParaRPr sz="750" dirty="0">
              <a:latin typeface="Courier" charset="0"/>
              <a:cs typeface="Courier" charset="0"/>
            </a:endParaRPr>
          </a:p>
          <a:p>
            <a:pPr marL="41275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return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choices;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Button </a:t>
            </a:r>
            <a:r>
              <a:rPr spc="135" dirty="0"/>
              <a:t>Groups </a:t>
            </a:r>
            <a:r>
              <a:rPr spc="120" dirty="0"/>
              <a:t>and</a:t>
            </a:r>
            <a:r>
              <a:rPr spc="-185" dirty="0"/>
              <a:t> </a:t>
            </a:r>
            <a:r>
              <a:rPr spc="155" dirty="0"/>
              <a:t>Menus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640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9131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67489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9720" y="719201"/>
            <a:ext cx="5574665" cy="1287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3035">
              <a:lnSpc>
                <a:spcPct val="120500"/>
              </a:lnSpc>
            </a:pPr>
            <a:r>
              <a:rPr sz="1300" spc="5" dirty="0">
                <a:latin typeface="Arial"/>
                <a:cs typeface="Arial"/>
              </a:rPr>
              <a:t>The type of the </a:t>
            </a:r>
            <a:r>
              <a:rPr sz="1300" spc="5" dirty="0">
                <a:latin typeface="Courier" charset="0"/>
                <a:cs typeface="Courier" charset="0"/>
              </a:rPr>
              <a:t>value</a:t>
            </a:r>
            <a:r>
              <a:rPr sz="1300" spc="-40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property of the component must match the type of  the </a:t>
            </a:r>
            <a:r>
              <a:rPr sz="1300" spc="5" dirty="0">
                <a:latin typeface="Courier" charset="0"/>
                <a:cs typeface="Courier" charset="0"/>
              </a:rPr>
              <a:t>Map</a:t>
            </a:r>
            <a:r>
              <a:rPr sz="1300" spc="-49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value.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spc="5" dirty="0">
                <a:latin typeface="Arial"/>
                <a:cs typeface="Arial"/>
              </a:rPr>
              <a:t>For example, </a:t>
            </a:r>
            <a:r>
              <a:rPr sz="1300" spc="5" dirty="0">
                <a:latin typeface="Courier" charset="0"/>
                <a:cs typeface="Courier" charset="0"/>
              </a:rPr>
              <a:t>creditCardBean.expirationMonth</a:t>
            </a:r>
            <a:r>
              <a:rPr sz="1300" spc="-32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must be an integer.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409"/>
              </a:spcBef>
            </a:pP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multiple selections are allowed, the type of the </a:t>
            </a:r>
            <a:r>
              <a:rPr sz="1300" spc="5" dirty="0">
                <a:latin typeface="Courier" charset="0"/>
                <a:cs typeface="Courier" charset="0"/>
              </a:rPr>
              <a:t>value</a:t>
            </a:r>
            <a:r>
              <a:rPr sz="1300" spc="-40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property must be a  list or array of matching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types.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4868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75" dirty="0"/>
              <a:t> </a:t>
            </a:r>
            <a:r>
              <a:rPr spc="30" dirty="0"/>
              <a:t>26.10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33673"/>
            <a:ext cx="610108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Which JSF components can be used to give a user a choice between “AM/PM” and “military”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time?</a:t>
            </a:r>
            <a:endParaRPr sz="1100" dirty="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830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Courier" charset="0"/>
                <a:cs typeface="Courier" charset="0"/>
              </a:rPr>
              <a:t>h:selectOneRadio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5" dirty="0">
                <a:latin typeface="Courier" charset="0"/>
                <a:cs typeface="Courier" charset="0"/>
              </a:rPr>
              <a:t>h:selectOneMenu</a:t>
            </a:r>
            <a:r>
              <a:rPr sz="1300" spc="5" dirty="0">
                <a:latin typeface="Arial"/>
                <a:cs typeface="Arial"/>
              </a:rPr>
              <a:t>,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or</a:t>
            </a:r>
            <a:endParaRPr sz="1300" dirty="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Courier" charset="0"/>
                <a:cs typeface="Courier" charset="0"/>
              </a:rPr>
              <a:t>h:selectOneCheckbox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4294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75" dirty="0"/>
              <a:t> </a:t>
            </a:r>
            <a:r>
              <a:rPr spc="30" dirty="0"/>
              <a:t>26.11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40562"/>
            <a:ext cx="5943600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spc="-5" dirty="0">
                <a:latin typeface="Arial"/>
                <a:cs typeface="Arial"/>
              </a:rPr>
              <a:t>How would you supply a set of choices for a credit card expiration year to a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h:selectOneMenu</a:t>
            </a:r>
            <a:endParaRPr sz="1100" dirty="0">
              <a:latin typeface="Courier" charset="0"/>
              <a:cs typeface="Courier" charset="0"/>
            </a:endParaRPr>
          </a:p>
          <a:p>
            <a:pPr marL="12700">
              <a:lnSpc>
                <a:spcPts val="1305"/>
              </a:lnSpc>
            </a:pPr>
            <a:r>
              <a:rPr sz="1100" spc="-5" dirty="0">
                <a:latin typeface="Arial"/>
                <a:cs typeface="Arial"/>
              </a:rPr>
              <a:t>component?</a:t>
            </a:r>
            <a:endParaRPr sz="1100" dirty="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770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You would need a bean with a property such as the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following: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182" y="1447409"/>
            <a:ext cx="5500370" cy="985526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95"/>
              </a:spcBef>
            </a:pPr>
            <a:r>
              <a:rPr sz="750" spc="20" dirty="0">
                <a:latin typeface="Courier" charset="0"/>
                <a:cs typeface="Courier" charset="0"/>
              </a:rPr>
              <a:t>public Map&lt;String, Integer&gt;</a:t>
            </a:r>
            <a:r>
              <a:rPr sz="750" spc="8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getYearChoices()</a:t>
            </a:r>
            <a:endParaRPr sz="75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88290" marR="2355215">
              <a:lnSpc>
                <a:spcPct val="104500"/>
              </a:lnSpc>
            </a:pPr>
            <a:r>
              <a:rPr sz="750" spc="20" dirty="0">
                <a:latin typeface="Courier" charset="0"/>
                <a:cs typeface="Courier" charset="0"/>
              </a:rPr>
              <a:t>Map&lt;String, Integer&gt; choices = new TreeMap&lt;&gt;();  choices.put("2003",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2003);</a:t>
            </a:r>
            <a:endParaRPr sz="750" dirty="0">
              <a:latin typeface="Courier" charset="0"/>
              <a:cs typeface="Courier" charset="0"/>
            </a:endParaRPr>
          </a:p>
          <a:p>
            <a:pPr marL="28829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choices.put("2004",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2004);</a:t>
            </a:r>
            <a:endParaRPr sz="750" dirty="0">
              <a:latin typeface="Courier" charset="0"/>
              <a:cs typeface="Courier" charset="0"/>
            </a:endParaRPr>
          </a:p>
          <a:p>
            <a:pPr marL="28829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. .</a:t>
            </a:r>
            <a:r>
              <a:rPr sz="750" spc="-7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8829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return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choices;</a:t>
            </a:r>
            <a:endParaRPr sz="75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720" y="2573329"/>
            <a:ext cx="510794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Then supply a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tag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Courier" charset="0"/>
                <a:cs typeface="Courier" charset="0"/>
              </a:rPr>
              <a:t>&lt;f:selectItems</a:t>
            </a:r>
            <a:r>
              <a:rPr sz="1300" spc="13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value="#{creditCard.yearChoices}"/&gt;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 </a:t>
            </a:r>
            <a:r>
              <a:rPr spc="45" dirty="0"/>
              <a:t>Three-Tier</a:t>
            </a:r>
            <a:r>
              <a:rPr spc="-135" dirty="0"/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976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6974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64586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214585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720" y="719886"/>
            <a:ext cx="5470525" cy="1525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three-tier application has separate tiers for presentation, business logic,  and data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storage: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00" spc="5" dirty="0">
                <a:latin typeface="Arial"/>
                <a:cs typeface="Arial"/>
              </a:rPr>
              <a:t>The </a:t>
            </a:r>
            <a:r>
              <a:rPr sz="1300" b="1" spc="5" dirty="0">
                <a:latin typeface="Arial"/>
                <a:cs typeface="Arial"/>
              </a:rPr>
              <a:t>presentation </a:t>
            </a:r>
            <a:r>
              <a:rPr sz="1300" spc="5" dirty="0">
                <a:latin typeface="Arial"/>
                <a:cs typeface="Arial"/>
              </a:rPr>
              <a:t>tier: the </a:t>
            </a:r>
            <a:r>
              <a:rPr sz="1300" spc="10" dirty="0">
                <a:latin typeface="Arial"/>
                <a:cs typeface="Arial"/>
              </a:rPr>
              <a:t>web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browser.</a:t>
            </a:r>
            <a:endParaRPr sz="1300">
              <a:latin typeface="Arial"/>
              <a:cs typeface="Arial"/>
            </a:endParaRPr>
          </a:p>
          <a:p>
            <a:pPr marL="12700" marR="292735">
              <a:lnSpc>
                <a:spcPct val="116799"/>
              </a:lnSpc>
              <a:spcBef>
                <a:spcPts val="350"/>
              </a:spcBef>
            </a:pPr>
            <a:r>
              <a:rPr sz="1300" spc="5" dirty="0">
                <a:latin typeface="Arial"/>
                <a:cs typeface="Arial"/>
              </a:rPr>
              <a:t>The </a:t>
            </a:r>
            <a:r>
              <a:rPr sz="1300" b="1" spc="5" dirty="0">
                <a:latin typeface="Arial"/>
                <a:cs typeface="Arial"/>
              </a:rPr>
              <a:t>"business logic" </a:t>
            </a:r>
            <a:r>
              <a:rPr sz="1300" spc="5" dirty="0">
                <a:latin typeface="Arial"/>
                <a:cs typeface="Arial"/>
              </a:rPr>
              <a:t>tier: the JSF container, the JSF pages, and the  JavaBeans.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00" spc="5" dirty="0">
                <a:latin typeface="Arial"/>
                <a:cs typeface="Arial"/>
              </a:rPr>
              <a:t>The </a:t>
            </a:r>
            <a:r>
              <a:rPr sz="1300" b="1" spc="5" dirty="0">
                <a:latin typeface="Arial"/>
                <a:cs typeface="Arial"/>
              </a:rPr>
              <a:t>storage tier</a:t>
            </a:r>
            <a:r>
              <a:rPr sz="1300" spc="5" dirty="0">
                <a:latin typeface="Arial"/>
                <a:cs typeface="Arial"/>
              </a:rPr>
              <a:t>: the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database.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 </a:t>
            </a:r>
            <a:r>
              <a:rPr spc="45" dirty="0"/>
              <a:t>Three-Tier</a:t>
            </a:r>
            <a:r>
              <a:rPr spc="-135" dirty="0"/>
              <a:t> </a:t>
            </a:r>
            <a:r>
              <a:rPr spc="9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911"/>
            <a:ext cx="4820742" cy="1552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249" y="2307813"/>
            <a:ext cx="2037714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Figure 9 </a:t>
            </a:r>
            <a:r>
              <a:rPr sz="1100" spc="-5" dirty="0">
                <a:latin typeface="Arial"/>
                <a:cs typeface="Arial"/>
              </a:rPr>
              <a:t>Three-Tier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Architecture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Two-Tier </a:t>
            </a:r>
            <a:r>
              <a:rPr spc="50" dirty="0"/>
              <a:t>Client-Server</a:t>
            </a:r>
            <a:r>
              <a:rPr spc="-20" dirty="0"/>
              <a:t> </a:t>
            </a:r>
            <a:r>
              <a:rPr spc="6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898"/>
            <a:ext cx="3805859" cy="139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249" y="2151796"/>
            <a:ext cx="201422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Figure 10 </a:t>
            </a:r>
            <a:r>
              <a:rPr sz="1100" spc="-5" dirty="0">
                <a:latin typeface="Arial"/>
                <a:cs typeface="Arial"/>
              </a:rPr>
              <a:t>Two-Tier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Architecture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 </a:t>
            </a:r>
            <a:r>
              <a:rPr spc="95" dirty="0"/>
              <a:t>Simple</a:t>
            </a:r>
            <a:r>
              <a:rPr spc="-210" dirty="0"/>
              <a:t> </a:t>
            </a:r>
            <a:r>
              <a:rPr spc="90" dirty="0"/>
              <a:t>Form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00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50412"/>
            <a:ext cx="93599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HTML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code: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023718"/>
            <a:ext cx="5403215" cy="2022475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397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&lt;html&gt;</a:t>
            </a:r>
          </a:p>
          <a:p>
            <a:pPr marR="4779645" algn="ctr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&lt;head&gt;</a:t>
            </a:r>
          </a:p>
          <a:p>
            <a:pPr marL="303530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&lt;title&gt;A Simple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Form&lt;/title&gt;</a:t>
            </a:r>
          </a:p>
          <a:p>
            <a:pPr marL="177165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&lt;/head&gt;</a:t>
            </a:r>
          </a:p>
          <a:p>
            <a:pPr marR="4779645" algn="ctr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&lt;body&gt;</a:t>
            </a:r>
          </a:p>
          <a:p>
            <a:pPr marL="303530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&lt;form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action="login.html"&gt;</a:t>
            </a:r>
          </a:p>
          <a:p>
            <a:pPr marR="4399280" algn="ctr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&lt;p&gt;</a:t>
            </a:r>
          </a:p>
          <a:p>
            <a:pPr marL="557530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User</a:t>
            </a:r>
            <a:r>
              <a:rPr sz="550" spc="-9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name:</a:t>
            </a:r>
          </a:p>
          <a:p>
            <a:pPr marL="557530" marR="3265804">
              <a:lnSpc>
                <a:spcPct val="142400"/>
              </a:lnSpc>
            </a:pPr>
            <a:r>
              <a:rPr sz="550" dirty="0">
                <a:latin typeface="Courier" charset="0"/>
                <a:cs typeface="Courier" charset="0"/>
              </a:rPr>
              <a:t>&lt;input type="text" name="username" /&gt;  Password:</a:t>
            </a:r>
          </a:p>
          <a:p>
            <a:pPr marL="557530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&lt;input type="password" name="passwd"</a:t>
            </a:r>
            <a:r>
              <a:rPr sz="550" spc="-5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/&gt;</a:t>
            </a:r>
          </a:p>
          <a:p>
            <a:pPr marL="557530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&lt;input type="submit" name="login" value="Log</a:t>
            </a:r>
            <a:r>
              <a:rPr sz="550" spc="-3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in"/&gt;</a:t>
            </a:r>
          </a:p>
          <a:p>
            <a:pPr marR="4356735" algn="ctr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&lt;/p&gt;</a:t>
            </a:r>
          </a:p>
          <a:p>
            <a:pPr marL="303530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&lt;/form&gt;</a:t>
            </a:r>
          </a:p>
          <a:p>
            <a:pPr marR="4907280" algn="ctr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&lt;/body&gt;</a:t>
            </a:r>
          </a:p>
          <a:p>
            <a:pPr marL="50165">
              <a:lnSpc>
                <a:spcPct val="100000"/>
              </a:lnSpc>
              <a:spcBef>
                <a:spcPts val="280"/>
              </a:spcBef>
            </a:pPr>
            <a:r>
              <a:rPr sz="550" dirty="0">
                <a:latin typeface="Courier" charset="0"/>
                <a:cs typeface="Courier" charset="0"/>
              </a:rPr>
              <a:t>&lt;/html&gt;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 </a:t>
            </a:r>
            <a:r>
              <a:rPr spc="45" dirty="0"/>
              <a:t>Three-Tier </a:t>
            </a:r>
            <a:r>
              <a:rPr spc="90" dirty="0"/>
              <a:t>Application </a:t>
            </a:r>
            <a:r>
              <a:rPr spc="-114" dirty="0"/>
              <a:t>- </a:t>
            </a:r>
            <a:r>
              <a:rPr spc="135" dirty="0"/>
              <a:t>Business</a:t>
            </a:r>
            <a:r>
              <a:rPr spc="-35" dirty="0"/>
              <a:t> </a:t>
            </a:r>
            <a:r>
              <a:rPr spc="105"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930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79466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752718"/>
            <a:ext cx="4937760" cy="114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business logic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changes:</a:t>
            </a:r>
            <a:endParaRPr sz="1300">
              <a:latin typeface="Arial"/>
              <a:cs typeface="Arial"/>
            </a:endParaRPr>
          </a:p>
          <a:p>
            <a:pPr marL="313055" marR="5080">
              <a:lnSpc>
                <a:spcPct val="1224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In a two-tier application, new client program must be distributed over all desktops.  In a three-tier application, server code is updated while presentation tier remains  unchanged.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00" spc="5" dirty="0">
                <a:latin typeface="Arial"/>
                <a:cs typeface="Arial"/>
              </a:rPr>
              <a:t>Simpler to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manage.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 </a:t>
            </a:r>
            <a:r>
              <a:rPr spc="45" dirty="0"/>
              <a:t>Three-Tier </a:t>
            </a:r>
            <a:r>
              <a:rPr spc="90" dirty="0"/>
              <a:t>Application </a:t>
            </a:r>
            <a:r>
              <a:rPr spc="-114" dirty="0"/>
              <a:t>- </a:t>
            </a:r>
            <a:r>
              <a:rPr spc="90" dirty="0"/>
              <a:t>CityZone</a:t>
            </a:r>
            <a:r>
              <a:rPr spc="-15" dirty="0"/>
              <a:t> </a:t>
            </a:r>
            <a:r>
              <a:rPr spc="65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746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5357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760877"/>
            <a:ext cx="543814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Single database table, </a:t>
            </a:r>
            <a:r>
              <a:rPr sz="1300" spc="5" dirty="0">
                <a:latin typeface="Courier" charset="0"/>
                <a:cs typeface="Courier" charset="0"/>
              </a:rPr>
              <a:t>CityZone</a:t>
            </a:r>
            <a:r>
              <a:rPr sz="1300" spc="5" dirty="0">
                <a:latin typeface="Arial"/>
                <a:cs typeface="Arial"/>
              </a:rPr>
              <a:t>, with city and time zone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names.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350"/>
              </a:spcBef>
            </a:pP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Courier" charset="0"/>
                <a:cs typeface="Courier" charset="0"/>
              </a:rPr>
              <a:t>TimeZoneBean</a:t>
            </a:r>
            <a:r>
              <a:rPr sz="1300" spc="-409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can't find the city </a:t>
            </a:r>
            <a:r>
              <a:rPr sz="1300" spc="10" dirty="0">
                <a:latin typeface="Arial"/>
                <a:cs typeface="Arial"/>
              </a:rPr>
              <a:t>among </a:t>
            </a:r>
            <a:r>
              <a:rPr sz="1300" spc="5" dirty="0">
                <a:latin typeface="Arial"/>
                <a:cs typeface="Arial"/>
              </a:rPr>
              <a:t>the standard time zone IDs, </a:t>
            </a:r>
            <a:r>
              <a:rPr sz="1300" dirty="0">
                <a:latin typeface="Arial"/>
                <a:cs typeface="Arial"/>
              </a:rPr>
              <a:t>it  </a:t>
            </a:r>
            <a:r>
              <a:rPr sz="1300" spc="5" dirty="0">
                <a:latin typeface="Arial"/>
                <a:cs typeface="Arial"/>
              </a:rPr>
              <a:t>makes a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query: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195" y="1552824"/>
            <a:ext cx="5403215" cy="148550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233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SELECT Zone FROM CityZone WHERE City = </a:t>
            </a:r>
            <a:r>
              <a:rPr sz="550" i="1" spc="55" dirty="0">
                <a:latin typeface="Trebuchet MS"/>
                <a:cs typeface="Trebuchet MS"/>
              </a:rPr>
              <a:t>the requested</a:t>
            </a:r>
            <a:r>
              <a:rPr sz="550" i="1" spc="240" dirty="0">
                <a:latin typeface="Trebuchet MS"/>
                <a:cs typeface="Trebuchet MS"/>
              </a:rPr>
              <a:t> </a:t>
            </a:r>
            <a:r>
              <a:rPr sz="550" i="1" spc="100" dirty="0">
                <a:latin typeface="Trebuchet MS"/>
                <a:cs typeface="Trebuchet MS"/>
              </a:rPr>
              <a:t>city</a:t>
            </a:r>
            <a:endParaRPr sz="5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201" y="195206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720" y="1835480"/>
            <a:ext cx="521081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there is a matching entry in the database, that time zone is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returned.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35" dirty="0"/>
              <a:t>s</a:t>
            </a:r>
            <a:r>
              <a:rPr spc="20" dirty="0"/>
              <a:t>e</a:t>
            </a:r>
            <a:r>
              <a:rPr spc="35" dirty="0"/>
              <a:t>c</a:t>
            </a:r>
            <a:r>
              <a:rPr spc="15" dirty="0"/>
              <a:t>t</a:t>
            </a:r>
            <a:r>
              <a:rPr spc="45" dirty="0"/>
              <a:t>i</a:t>
            </a:r>
            <a:r>
              <a:rPr spc="130" dirty="0"/>
              <a:t>o</a:t>
            </a:r>
            <a:r>
              <a:rPr spc="114" dirty="0"/>
              <a:t>n</a:t>
            </a:r>
            <a:r>
              <a:rPr spc="-150" dirty="0"/>
              <a:t>_</a:t>
            </a:r>
            <a:r>
              <a:rPr spc="95" dirty="0"/>
              <a:t>6</a:t>
            </a:r>
            <a:r>
              <a:rPr spc="270" dirty="0"/>
              <a:t>/</a:t>
            </a:r>
            <a:r>
              <a:rPr spc="195" dirty="0"/>
              <a:t>m</a:t>
            </a:r>
            <a:r>
              <a:rPr spc="114" dirty="0"/>
              <a:t>u</a:t>
            </a:r>
            <a:r>
              <a:rPr spc="50" dirty="0"/>
              <a:t>l</a:t>
            </a:r>
            <a:r>
              <a:rPr spc="15" dirty="0"/>
              <a:t>t</a:t>
            </a:r>
            <a:r>
              <a:rPr spc="45" dirty="0"/>
              <a:t>i</a:t>
            </a:r>
            <a:r>
              <a:rPr spc="110" dirty="0"/>
              <a:t>z</a:t>
            </a:r>
            <a:r>
              <a:rPr spc="130" dirty="0"/>
              <a:t>o</a:t>
            </a:r>
            <a:r>
              <a:rPr spc="114" dirty="0"/>
              <a:t>n</a:t>
            </a:r>
            <a:r>
              <a:rPr spc="20" dirty="0"/>
              <a:t>e</a:t>
            </a:r>
            <a:r>
              <a:rPr spc="270" dirty="0"/>
              <a:t>/</a:t>
            </a:r>
            <a:r>
              <a:rPr spc="235" dirty="0"/>
              <a:t>s</a:t>
            </a:r>
            <a:r>
              <a:rPr spc="140" dirty="0"/>
              <a:t>q</a:t>
            </a:r>
            <a:r>
              <a:rPr spc="50" dirty="0"/>
              <a:t>l</a:t>
            </a:r>
            <a:r>
              <a:rPr spc="265" dirty="0"/>
              <a:t>/</a:t>
            </a:r>
            <a:r>
              <a:rPr spc="175" dirty="0">
                <a:solidFill>
                  <a:srgbClr val="000080"/>
                </a:solidFill>
                <a:hlinkClick r:id="rId2"/>
              </a:rPr>
              <a:t>C</a:t>
            </a:r>
            <a:r>
              <a:rPr spc="45" dirty="0">
                <a:solidFill>
                  <a:srgbClr val="000080"/>
                </a:solidFill>
                <a:hlinkClick r:id="rId2"/>
              </a:rPr>
              <a:t>i</a:t>
            </a:r>
            <a:r>
              <a:rPr spc="15" dirty="0">
                <a:solidFill>
                  <a:srgbClr val="000080"/>
                </a:solidFill>
                <a:hlinkClick r:id="rId2"/>
              </a:rPr>
              <a:t>t</a:t>
            </a:r>
            <a:r>
              <a:rPr spc="85" dirty="0">
                <a:solidFill>
                  <a:srgbClr val="000080"/>
                </a:solidFill>
                <a:hlinkClick r:id="rId2"/>
              </a:rPr>
              <a:t>y</a:t>
            </a:r>
            <a:r>
              <a:rPr spc="150" dirty="0">
                <a:solidFill>
                  <a:srgbClr val="000080"/>
                </a:solidFill>
                <a:hlinkClick r:id="rId2"/>
              </a:rPr>
              <a:t>Z</a:t>
            </a:r>
            <a:r>
              <a:rPr spc="130" dirty="0">
                <a:solidFill>
                  <a:srgbClr val="000080"/>
                </a:solidFill>
                <a:hlinkClick r:id="rId2"/>
              </a:rPr>
              <a:t>o</a:t>
            </a:r>
            <a:r>
              <a:rPr spc="114" dirty="0">
                <a:solidFill>
                  <a:srgbClr val="000080"/>
                </a:solidFill>
                <a:hlinkClick r:id="rId2"/>
              </a:rPr>
              <a:t>n</a:t>
            </a:r>
            <a:r>
              <a:rPr spc="20" dirty="0">
                <a:solidFill>
                  <a:srgbClr val="000080"/>
                </a:solidFill>
                <a:hlinkClick r:id="rId2"/>
              </a:rPr>
              <a:t>e</a:t>
            </a:r>
            <a:r>
              <a:rPr spc="-210" dirty="0">
                <a:solidFill>
                  <a:srgbClr val="000080"/>
                </a:solidFill>
                <a:hlinkClick r:id="rId2"/>
              </a:rPr>
              <a:t>.</a:t>
            </a:r>
            <a:r>
              <a:rPr spc="235" dirty="0">
                <a:solidFill>
                  <a:srgbClr val="000080"/>
                </a:solidFill>
                <a:hlinkClick r:id="rId2"/>
              </a:rPr>
              <a:t>s</a:t>
            </a:r>
            <a:r>
              <a:rPr spc="140" dirty="0">
                <a:solidFill>
                  <a:srgbClr val="000080"/>
                </a:solidFill>
                <a:hlinkClick r:id="rId2"/>
              </a:rPr>
              <a:t>q</a:t>
            </a:r>
            <a:r>
              <a:rPr spc="50" dirty="0">
                <a:solidFill>
                  <a:srgbClr val="000080"/>
                </a:solidFill>
                <a:hlinkClick r:id="rId2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940" y="797510"/>
            <a:ext cx="415861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indent="-173990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18732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CREATE TABLE </a:t>
            </a:r>
            <a:r>
              <a:rPr sz="750" spc="5" dirty="0">
                <a:latin typeface="Courier New"/>
                <a:cs typeface="Courier New"/>
              </a:rPr>
              <a:t>CityZone (City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VARCHAR</a:t>
            </a:r>
            <a:r>
              <a:rPr sz="750" spc="5" dirty="0">
                <a:latin typeface="Courier New"/>
                <a:cs typeface="Courier New"/>
              </a:rPr>
              <a:t>(</a:t>
            </a:r>
            <a:r>
              <a:rPr sz="750" spc="5" dirty="0">
                <a:solidFill>
                  <a:srgbClr val="6FFF29"/>
                </a:solidFill>
                <a:latin typeface="Courier New"/>
                <a:cs typeface="Courier New"/>
              </a:rPr>
              <a:t>40</a:t>
            </a:r>
            <a:r>
              <a:rPr sz="750" spc="5" dirty="0">
                <a:latin typeface="Courier New"/>
                <a:cs typeface="Courier New"/>
              </a:rPr>
              <a:t>), Zone</a:t>
            </a:r>
            <a:r>
              <a:rPr sz="750" spc="40" dirty="0"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VARCHAR</a:t>
            </a:r>
            <a:r>
              <a:rPr sz="750" spc="5" dirty="0">
                <a:latin typeface="Courier New"/>
                <a:cs typeface="Courier New"/>
              </a:rPr>
              <a:t>(</a:t>
            </a:r>
            <a:r>
              <a:rPr sz="750" spc="5" dirty="0">
                <a:solidFill>
                  <a:srgbClr val="6FFF29"/>
                </a:solidFill>
                <a:latin typeface="Courier New"/>
                <a:cs typeface="Courier New"/>
              </a:rPr>
              <a:t>40</a:t>
            </a:r>
            <a:r>
              <a:rPr sz="750" spc="5" dirty="0"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 marL="186690" indent="-17399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18732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INSERT INTO </a:t>
            </a:r>
            <a:r>
              <a:rPr sz="750" spc="5" dirty="0">
                <a:latin typeface="Courier New"/>
                <a:cs typeface="Courier New"/>
              </a:rPr>
              <a:t>CityZone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VALUES </a:t>
            </a:r>
            <a:r>
              <a:rPr sz="750" spc="5" dirty="0">
                <a:latin typeface="Courier New"/>
                <a:cs typeface="Courier New"/>
              </a:rPr>
              <a:t>(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'San Francisco'</a:t>
            </a:r>
            <a:r>
              <a:rPr sz="750" spc="5" dirty="0">
                <a:latin typeface="Courier New"/>
                <a:cs typeface="Courier New"/>
              </a:rPr>
              <a:t>,</a:t>
            </a:r>
            <a:r>
              <a:rPr sz="750" spc="95" dirty="0"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'America/Los_Angeles'</a:t>
            </a:r>
            <a:r>
              <a:rPr sz="750" spc="5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86690" indent="-17399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18732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INSERT INTO </a:t>
            </a:r>
            <a:r>
              <a:rPr sz="750" spc="5" dirty="0">
                <a:latin typeface="Courier New"/>
                <a:cs typeface="Courier New"/>
              </a:rPr>
              <a:t>CityZone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VALUES </a:t>
            </a:r>
            <a:r>
              <a:rPr sz="750" spc="5" dirty="0">
                <a:latin typeface="Courier New"/>
                <a:cs typeface="Courier New"/>
              </a:rPr>
              <a:t>(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'Hamburg'</a:t>
            </a:r>
            <a:r>
              <a:rPr sz="750" spc="5" dirty="0">
                <a:latin typeface="Courier New"/>
                <a:cs typeface="Courier New"/>
              </a:rPr>
              <a:t>,</a:t>
            </a:r>
            <a:r>
              <a:rPr sz="750" spc="50" dirty="0"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'Europe/Rome'</a:t>
            </a:r>
            <a:r>
              <a:rPr sz="750" spc="5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86690" indent="-173990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18732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SELECT </a:t>
            </a:r>
            <a:r>
              <a:rPr sz="750" spc="5" dirty="0">
                <a:latin typeface="Courier New"/>
                <a:cs typeface="Courier New"/>
              </a:rPr>
              <a:t>*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FROM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CityZone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The </a:t>
            </a:r>
            <a:r>
              <a:rPr spc="150" dirty="0">
                <a:latin typeface="Trebuchet MS"/>
                <a:cs typeface="Trebuchet MS"/>
              </a:rPr>
              <a:t>CityZone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9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898"/>
            <a:ext cx="3096920" cy="15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249" y="2346065"/>
            <a:ext cx="201993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Figure 11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5" dirty="0">
                <a:latin typeface="Courier" charset="0"/>
                <a:cs typeface="Courier" charset="0"/>
              </a:rPr>
              <a:t>CityZone</a:t>
            </a:r>
            <a:r>
              <a:rPr sz="1100" spc="-39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Table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 </a:t>
            </a:r>
            <a:r>
              <a:rPr spc="45" dirty="0"/>
              <a:t>Three-Tier </a:t>
            </a:r>
            <a:r>
              <a:rPr spc="90" dirty="0"/>
              <a:t>Application </a:t>
            </a:r>
            <a:r>
              <a:rPr spc="-114" dirty="0"/>
              <a:t>-</a:t>
            </a:r>
            <a:r>
              <a:rPr spc="-210" dirty="0"/>
              <a:t> </a:t>
            </a:r>
            <a:r>
              <a:rPr spc="95" dirty="0"/>
              <a:t>DataSource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701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4566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42924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170535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720" y="689894"/>
            <a:ext cx="5095240" cy="135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4180">
              <a:lnSpc>
                <a:spcPct val="135600"/>
              </a:lnSpc>
            </a:pPr>
            <a:r>
              <a:rPr sz="1300" spc="5" dirty="0">
                <a:latin typeface="Arial"/>
                <a:cs typeface="Arial"/>
              </a:rPr>
              <a:t>To query the database, the bean needs a </a:t>
            </a:r>
            <a:r>
              <a:rPr sz="1300" spc="5" dirty="0">
                <a:latin typeface="Courier" charset="0"/>
                <a:cs typeface="Courier" charset="0"/>
              </a:rPr>
              <a:t>Connection</a:t>
            </a:r>
            <a:r>
              <a:rPr sz="1300" spc="-40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object.  GlassFish application server includes the Derby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database.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39400"/>
              </a:lnSpc>
              <a:spcBef>
                <a:spcPts val="55"/>
              </a:spcBef>
              <a:tabLst>
                <a:tab pos="4330700" algn="l"/>
              </a:tabLst>
            </a:pPr>
            <a:r>
              <a:rPr sz="1300" spc="5" dirty="0">
                <a:latin typeface="Arial"/>
                <a:cs typeface="Arial"/>
              </a:rPr>
              <a:t>Predefined data source with the resource </a:t>
            </a:r>
            <a:r>
              <a:rPr sz="1300" spc="10" dirty="0">
                <a:latin typeface="Arial"/>
                <a:cs typeface="Arial"/>
              </a:rPr>
              <a:t>name 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jdbc/</a:t>
            </a:r>
            <a:r>
              <a:rPr sz="1300" u="sng" dirty="0">
                <a:latin typeface="Times New Roman"/>
                <a:cs typeface="Times New Roman"/>
              </a:rPr>
              <a:t> 	</a:t>
            </a:r>
            <a:r>
              <a:rPr sz="1300" spc="5" dirty="0">
                <a:latin typeface="Courier" charset="0"/>
                <a:cs typeface="Courier" charset="0"/>
              </a:rPr>
              <a:t>defaul</a:t>
            </a:r>
            <a:r>
              <a:rPr sz="1300" dirty="0">
                <a:latin typeface="Courier" charset="0"/>
                <a:cs typeface="Courier" charset="0"/>
              </a:rPr>
              <a:t>t</a:t>
            </a:r>
            <a:r>
              <a:rPr sz="1300" dirty="0">
                <a:latin typeface="Arial"/>
                <a:cs typeface="Arial"/>
              </a:rPr>
              <a:t>.  </a:t>
            </a:r>
            <a:r>
              <a:rPr sz="1300" spc="5" dirty="0">
                <a:latin typeface="Arial"/>
                <a:cs typeface="Arial"/>
              </a:rPr>
              <a:t>Declare an instance variable of type </a:t>
            </a:r>
            <a:r>
              <a:rPr sz="1300" spc="5" dirty="0">
                <a:latin typeface="Courier" charset="0"/>
                <a:cs typeface="Courier" charset="0"/>
              </a:rPr>
              <a:t>DataSource</a:t>
            </a:r>
            <a:r>
              <a:rPr sz="1300" spc="-40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tag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with a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5" dirty="0">
                <a:latin typeface="Courier" charset="0"/>
                <a:cs typeface="Courier" charset="0"/>
              </a:rPr>
              <a:t>@Resource</a:t>
            </a:r>
            <a:r>
              <a:rPr sz="1300" spc="-45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annotation: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195" y="2112061"/>
            <a:ext cx="5403215" cy="287899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165" marR="3402965">
              <a:lnSpc>
                <a:spcPct val="104500"/>
              </a:lnSpc>
              <a:spcBef>
                <a:spcPts val="355"/>
              </a:spcBef>
            </a:pPr>
            <a:r>
              <a:rPr sz="750" spc="20" dirty="0">
                <a:latin typeface="Courier" charset="0"/>
                <a:cs typeface="Courier" charset="0"/>
              </a:rPr>
              <a:t>@Resource(name="jdbc/ default")  private DataSource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source;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201" y="263070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9720" y="2473502"/>
            <a:ext cx="5219700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500"/>
              </a:lnSpc>
            </a:pPr>
            <a:r>
              <a:rPr sz="1300" spc="10" dirty="0">
                <a:latin typeface="Arial"/>
                <a:cs typeface="Arial"/>
              </a:rPr>
              <a:t>When </a:t>
            </a:r>
            <a:r>
              <a:rPr sz="1300" spc="5" dirty="0">
                <a:latin typeface="Arial"/>
                <a:cs typeface="Arial"/>
              </a:rPr>
              <a:t>the application server loads the </a:t>
            </a:r>
            <a:r>
              <a:rPr sz="1300" spc="10" dirty="0">
                <a:latin typeface="Arial"/>
                <a:cs typeface="Arial"/>
              </a:rPr>
              <a:t>web </a:t>
            </a:r>
            <a:r>
              <a:rPr sz="1300" spc="5" dirty="0">
                <a:latin typeface="Arial"/>
                <a:cs typeface="Arial"/>
              </a:rPr>
              <a:t>application,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automatically  initializes instance variable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source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Three-Tier </a:t>
            </a:r>
            <a:r>
              <a:rPr spc="90" dirty="0"/>
              <a:t>Application </a:t>
            </a:r>
            <a:r>
              <a:rPr spc="-114" dirty="0"/>
              <a:t>- </a:t>
            </a:r>
            <a:r>
              <a:rPr spc="165" dirty="0"/>
              <a:t>DB</a:t>
            </a:r>
            <a:r>
              <a:rPr spc="105" dirty="0"/>
              <a:t> </a:t>
            </a:r>
            <a:r>
              <a:rPr spc="90" dirty="0"/>
              <a:t>Connection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770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720" y="761120"/>
            <a:ext cx="512635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To get a database connection, call source method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getConnection</a:t>
            </a:r>
            <a:r>
              <a:rPr sz="1300" spc="5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95" y="1038153"/>
            <a:ext cx="5403215" cy="512320"/>
          </a:xfrm>
          <a:prstGeom prst="rect">
            <a:avLst/>
          </a:prstGeom>
          <a:ln w="7462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95"/>
              </a:spcBef>
            </a:pPr>
            <a:r>
              <a:rPr sz="750" spc="20" dirty="0">
                <a:latin typeface="Courier" charset="0"/>
                <a:cs typeface="Courier" charset="0"/>
              </a:rPr>
              <a:t>try (Connection conn =</a:t>
            </a:r>
            <a:r>
              <a:rPr sz="750" spc="8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source.getConnection())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31140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mic Sans MS"/>
                <a:cs typeface="Comic Sans MS"/>
              </a:rPr>
              <a:t>Use the</a:t>
            </a:r>
            <a:r>
              <a:rPr sz="750" spc="-40" dirty="0">
                <a:latin typeface="Comic Sans MS"/>
                <a:cs typeface="Comic Sans MS"/>
              </a:rPr>
              <a:t> </a:t>
            </a:r>
            <a:r>
              <a:rPr sz="750" spc="15" dirty="0">
                <a:latin typeface="Comic Sans MS"/>
                <a:cs typeface="Comic Sans MS"/>
              </a:rPr>
              <a:t>connection</a:t>
            </a:r>
            <a:endParaRPr sz="750" dirty="0">
              <a:latin typeface="Comic Sans MS"/>
              <a:cs typeface="Comic Sans MS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6201" y="179559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720" y="1679011"/>
            <a:ext cx="504317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Use GlassFish administrative interface to define other data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sources.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 </a:t>
            </a:r>
            <a:r>
              <a:rPr spc="45" dirty="0"/>
              <a:t>Three-Tier </a:t>
            </a:r>
            <a:r>
              <a:rPr spc="90" dirty="0"/>
              <a:t>Application </a:t>
            </a:r>
            <a:r>
              <a:rPr spc="-114" dirty="0"/>
              <a:t>- </a:t>
            </a:r>
            <a:r>
              <a:rPr spc="90" dirty="0"/>
              <a:t>Connection</a:t>
            </a:r>
            <a:r>
              <a:rPr spc="-40" dirty="0"/>
              <a:t> </a:t>
            </a:r>
            <a:r>
              <a:rPr spc="90" dirty="0"/>
              <a:t>Pool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967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3832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41443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9720" y="678789"/>
            <a:ext cx="503491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500"/>
              </a:lnSpc>
            </a:pPr>
            <a:r>
              <a:rPr sz="1300" spc="5" dirty="0">
                <a:latin typeface="Arial"/>
                <a:cs typeface="Arial"/>
              </a:rPr>
              <a:t>Application server manages a pool of database connections.  Pooling avoids the overhead of creating </a:t>
            </a:r>
            <a:r>
              <a:rPr sz="1300" spc="10" dirty="0">
                <a:latin typeface="Arial"/>
                <a:cs typeface="Arial"/>
              </a:rPr>
              <a:t>new </a:t>
            </a:r>
            <a:r>
              <a:rPr sz="1300" spc="5" dirty="0">
                <a:latin typeface="Arial"/>
                <a:cs typeface="Arial"/>
              </a:rPr>
              <a:t>database connections.  Pooling is completely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automatic.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 </a:t>
            </a:r>
            <a:r>
              <a:rPr spc="45" dirty="0"/>
              <a:t>Three-Tier </a:t>
            </a:r>
            <a:r>
              <a:rPr spc="90" dirty="0"/>
              <a:t>Application </a:t>
            </a:r>
            <a:r>
              <a:rPr spc="-114" dirty="0"/>
              <a:t>-</a:t>
            </a:r>
            <a:r>
              <a:rPr spc="-190" dirty="0"/>
              <a:t> </a:t>
            </a:r>
            <a:r>
              <a:rPr spc="45" dirty="0">
                <a:latin typeface="Trebuchet MS"/>
                <a:cs typeface="Trebuchet MS"/>
              </a:rPr>
              <a:t>TimeZoneBean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7783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14648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720" y="690712"/>
            <a:ext cx="449580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600"/>
              </a:lnSpc>
            </a:pPr>
            <a:r>
              <a:rPr sz="1300" spc="5" dirty="0">
                <a:latin typeface="Arial"/>
                <a:cs typeface="Arial"/>
              </a:rPr>
              <a:t>Enhanced </a:t>
            </a:r>
            <a:r>
              <a:rPr sz="1300" spc="5" dirty="0">
                <a:latin typeface="Courier" charset="0"/>
                <a:cs typeface="Courier" charset="0"/>
              </a:rPr>
              <a:t>TimeZoneBean</a:t>
            </a:r>
            <a:r>
              <a:rPr sz="1300" spc="-40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so that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manages a list of cities.  </a:t>
            </a:r>
            <a:r>
              <a:rPr sz="1300" spc="10" dirty="0">
                <a:latin typeface="Arial"/>
                <a:cs typeface="Arial"/>
              </a:rPr>
              <a:t>Can </a:t>
            </a:r>
            <a:r>
              <a:rPr sz="1300" spc="5" dirty="0">
                <a:latin typeface="Arial"/>
                <a:cs typeface="Arial"/>
              </a:rPr>
              <a:t>add cities to the list and remove a selected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city.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9620" y="1422603"/>
            <a:ext cx="4111815" cy="1962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6807" y="3382487"/>
            <a:ext cx="365696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Figure 12 </a:t>
            </a:r>
            <a:r>
              <a:rPr sz="1050" dirty="0">
                <a:latin typeface="Arial"/>
                <a:cs typeface="Arial"/>
              </a:rPr>
              <a:t>The </a:t>
            </a:r>
            <a:r>
              <a:rPr sz="1050" dirty="0">
                <a:latin typeface="Courier" charset="0"/>
                <a:cs typeface="Courier" charset="0"/>
              </a:rPr>
              <a:t>multizone</a:t>
            </a:r>
            <a:r>
              <a:rPr sz="1050" spc="-375" dirty="0">
                <a:latin typeface="Courier" charset="0"/>
                <a:cs typeface="Courier" charset="0"/>
              </a:rPr>
              <a:t> </a:t>
            </a:r>
            <a:r>
              <a:rPr sz="1050" dirty="0">
                <a:latin typeface="Arial"/>
                <a:cs typeface="Arial"/>
              </a:rPr>
              <a:t>Application Shows a List of Cities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842563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75" dirty="0"/>
              <a:t>Directory </a:t>
            </a:r>
            <a:r>
              <a:rPr spc="60" dirty="0"/>
              <a:t>Structure </a:t>
            </a:r>
            <a:r>
              <a:rPr spc="105" dirty="0"/>
              <a:t>of </a:t>
            </a:r>
            <a:r>
              <a:rPr spc="50" dirty="0"/>
              <a:t>the</a:t>
            </a:r>
            <a:r>
              <a:rPr spc="-150" dirty="0"/>
              <a:t> </a:t>
            </a:r>
            <a:r>
              <a:rPr spc="140" dirty="0">
                <a:latin typeface="Trebuchet MS"/>
                <a:cs typeface="Trebuchet MS"/>
              </a:rPr>
              <a:t>multizone</a:t>
            </a:r>
          </a:p>
          <a:p>
            <a:pPr marL="12700">
              <a:lnSpc>
                <a:spcPts val="2080"/>
              </a:lnSpc>
            </a:pPr>
            <a:r>
              <a:rPr spc="90" dirty="0"/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43510" y="1027112"/>
            <a:ext cx="4365536" cy="320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8249" y="4249465"/>
            <a:ext cx="3001645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0" dirty="0">
                <a:latin typeface="Arial"/>
                <a:cs typeface="Arial"/>
              </a:rPr>
              <a:t>Figure </a:t>
            </a:r>
            <a:r>
              <a:rPr sz="850" b="1" spc="15" dirty="0">
                <a:latin typeface="Arial"/>
                <a:cs typeface="Arial"/>
              </a:rPr>
              <a:t>13 </a:t>
            </a:r>
            <a:r>
              <a:rPr sz="850" spc="10" dirty="0">
                <a:latin typeface="Arial"/>
                <a:cs typeface="Arial"/>
              </a:rPr>
              <a:t>Directory Structure of the </a:t>
            </a:r>
            <a:r>
              <a:rPr sz="850" spc="15" dirty="0">
                <a:latin typeface="Courier" charset="0"/>
                <a:cs typeface="Courier" charset="0"/>
              </a:rPr>
              <a:t>multizone</a:t>
            </a:r>
            <a:r>
              <a:rPr sz="850" spc="-29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Arial"/>
                <a:cs typeface="Arial"/>
              </a:rPr>
              <a:t>Application</a:t>
            </a:r>
            <a:endParaRPr sz="85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section_6/multizone/</a:t>
            </a:r>
            <a:r>
              <a:rPr spc="80" dirty="0">
                <a:solidFill>
                  <a:srgbClr val="000080"/>
                </a:solidFill>
                <a:hlinkClick r:id="rId2"/>
              </a:rPr>
              <a:t>index.xhtml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3" y="797510"/>
            <a:ext cx="3750945" cy="214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 indent="-17462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latin typeface="Courier New"/>
                <a:cs typeface="Courier New"/>
              </a:rPr>
              <a:t>&lt;?xml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"1.0"</a:t>
            </a:r>
            <a:r>
              <a:rPr sz="7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encoding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"UTF-8"</a:t>
            </a:r>
            <a:r>
              <a:rPr sz="750" spc="5" dirty="0">
                <a:latin typeface="Courier New"/>
                <a:cs typeface="Courier New"/>
              </a:rPr>
              <a:t>?&gt;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&lt;html</a:t>
            </a:r>
            <a:r>
              <a:rPr sz="75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3"/>
              </a:rPr>
              <a:t>"http://www.w3.org/1999/xhtml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xmlns:h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"http://java.sun.com/jsf/html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&lt;h:head&gt;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&lt;title&gt;</a:t>
            </a:r>
            <a:r>
              <a:rPr sz="750" spc="5" dirty="0">
                <a:latin typeface="Courier New"/>
                <a:cs typeface="Courier New"/>
              </a:rPr>
              <a:t>The multizone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application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&lt;/title&gt;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&lt;/h:head&gt;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&lt;h:body&gt;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&lt;h:form&gt;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944244" algn="l"/>
              </a:tabLst>
            </a:pPr>
            <a:r>
              <a:rPr sz="750" spc="5" dirty="0">
                <a:latin typeface="Courier New"/>
                <a:cs typeface="Courier New"/>
              </a:rPr>
              <a:t>Enter</a:t>
            </a:r>
            <a:r>
              <a:rPr sz="750" spc="-6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city: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944244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&lt;h:inputText</a:t>
            </a:r>
            <a:r>
              <a:rPr sz="750" spc="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"#{timeZoneBean.cityToAdd}"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944244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&lt;h:commandButton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"Submit"</a:t>
            </a:r>
            <a:endParaRPr sz="750">
              <a:latin typeface="Courier New"/>
              <a:cs typeface="Courier New"/>
            </a:endParaRPr>
          </a:p>
          <a:p>
            <a:pPr marL="1292860" indent="-128016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12934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action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"#{timeZoneBean.addCity}"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16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7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&lt;/h:form&gt;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7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&lt;/h:body&gt;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90"/>
              </a:lnSpc>
              <a:buClr>
                <a:srgbClr val="0073FF"/>
              </a:buClr>
              <a:buFont typeface="Courier New"/>
              <a:buAutoNum type="arabicPlain" startAt="17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&lt;/html&gt;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 </a:t>
            </a:r>
            <a:r>
              <a:rPr spc="95" dirty="0"/>
              <a:t>Simple</a:t>
            </a:r>
            <a:r>
              <a:rPr spc="-210" dirty="0"/>
              <a:t> </a:t>
            </a:r>
            <a:r>
              <a:rPr spc="90" dirty="0"/>
              <a:t>Form</a:t>
            </a:r>
          </a:p>
        </p:txBody>
      </p:sp>
      <p:sp>
        <p:nvSpPr>
          <p:cNvPr id="3" name="object 3"/>
          <p:cNvSpPr/>
          <p:nvPr/>
        </p:nvSpPr>
        <p:spPr>
          <a:xfrm>
            <a:off x="743510" y="765898"/>
            <a:ext cx="4596879" cy="1701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249" y="2454940"/>
            <a:ext cx="152654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Figure 2 </a:t>
            </a:r>
            <a:r>
              <a:rPr sz="1100" spc="-5" dirty="0">
                <a:latin typeface="Arial"/>
                <a:cs typeface="Arial"/>
              </a:rPr>
              <a:t>A Simple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35" dirty="0"/>
              <a:t>s</a:t>
            </a:r>
            <a:r>
              <a:rPr spc="20" dirty="0"/>
              <a:t>e</a:t>
            </a:r>
            <a:r>
              <a:rPr spc="35" dirty="0"/>
              <a:t>c</a:t>
            </a:r>
            <a:r>
              <a:rPr spc="15" dirty="0"/>
              <a:t>t</a:t>
            </a:r>
            <a:r>
              <a:rPr spc="45" dirty="0"/>
              <a:t>i</a:t>
            </a:r>
            <a:r>
              <a:rPr spc="130" dirty="0"/>
              <a:t>o</a:t>
            </a:r>
            <a:r>
              <a:rPr spc="114" dirty="0"/>
              <a:t>n</a:t>
            </a:r>
            <a:r>
              <a:rPr spc="-150" dirty="0"/>
              <a:t>_</a:t>
            </a:r>
            <a:r>
              <a:rPr spc="95" dirty="0"/>
              <a:t>6</a:t>
            </a:r>
            <a:r>
              <a:rPr spc="270" dirty="0"/>
              <a:t>/</a:t>
            </a:r>
            <a:r>
              <a:rPr spc="195" dirty="0"/>
              <a:t>m</a:t>
            </a:r>
            <a:r>
              <a:rPr spc="114" dirty="0"/>
              <a:t>u</a:t>
            </a:r>
            <a:r>
              <a:rPr spc="50" dirty="0"/>
              <a:t>l</a:t>
            </a:r>
            <a:r>
              <a:rPr spc="15" dirty="0"/>
              <a:t>t</a:t>
            </a:r>
            <a:r>
              <a:rPr spc="45" dirty="0"/>
              <a:t>i</a:t>
            </a:r>
            <a:r>
              <a:rPr spc="110" dirty="0"/>
              <a:t>z</a:t>
            </a:r>
            <a:r>
              <a:rPr spc="130" dirty="0"/>
              <a:t>o</a:t>
            </a:r>
            <a:r>
              <a:rPr spc="114" dirty="0"/>
              <a:t>n</a:t>
            </a:r>
            <a:r>
              <a:rPr spc="20" dirty="0"/>
              <a:t>e</a:t>
            </a:r>
            <a:r>
              <a:rPr spc="265" dirty="0"/>
              <a:t>/</a:t>
            </a:r>
            <a:r>
              <a:rPr spc="114" dirty="0">
                <a:solidFill>
                  <a:srgbClr val="000080"/>
                </a:solidFill>
                <a:hlinkClick r:id="rId2"/>
              </a:rPr>
              <a:t>n</a:t>
            </a:r>
            <a:r>
              <a:rPr spc="20" dirty="0">
                <a:solidFill>
                  <a:srgbClr val="000080"/>
                </a:solidFill>
                <a:hlinkClick r:id="rId2"/>
              </a:rPr>
              <a:t>e</a:t>
            </a:r>
            <a:r>
              <a:rPr spc="70" dirty="0">
                <a:solidFill>
                  <a:srgbClr val="000080"/>
                </a:solidFill>
                <a:hlinkClick r:id="rId2"/>
              </a:rPr>
              <a:t>x</a:t>
            </a:r>
            <a:r>
              <a:rPr spc="15" dirty="0">
                <a:solidFill>
                  <a:srgbClr val="000080"/>
                </a:solidFill>
                <a:hlinkClick r:id="rId2"/>
              </a:rPr>
              <a:t>t</a:t>
            </a:r>
            <a:r>
              <a:rPr spc="-210" dirty="0">
                <a:solidFill>
                  <a:srgbClr val="000080"/>
                </a:solidFill>
                <a:hlinkClick r:id="rId2"/>
              </a:rPr>
              <a:t>.</a:t>
            </a:r>
            <a:r>
              <a:rPr spc="70" dirty="0">
                <a:solidFill>
                  <a:srgbClr val="000080"/>
                </a:solidFill>
                <a:hlinkClick r:id="rId2"/>
              </a:rPr>
              <a:t>x</a:t>
            </a:r>
            <a:r>
              <a:rPr spc="114" dirty="0">
                <a:solidFill>
                  <a:srgbClr val="000080"/>
                </a:solidFill>
                <a:hlinkClick r:id="rId2"/>
              </a:rPr>
              <a:t>h</a:t>
            </a:r>
            <a:r>
              <a:rPr spc="15" dirty="0">
                <a:solidFill>
                  <a:srgbClr val="000080"/>
                </a:solidFill>
                <a:hlinkClick r:id="rId2"/>
              </a:rPr>
              <a:t>t</a:t>
            </a:r>
            <a:r>
              <a:rPr spc="195" dirty="0">
                <a:solidFill>
                  <a:srgbClr val="000080"/>
                </a:solidFill>
                <a:hlinkClick r:id="rId2"/>
              </a:rPr>
              <a:t>m</a:t>
            </a:r>
            <a:r>
              <a:rPr spc="50" dirty="0">
                <a:solidFill>
                  <a:srgbClr val="000080"/>
                </a:solidFill>
                <a:hlinkClick r:id="rId2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3" y="797510"/>
            <a:ext cx="4333240" cy="259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 indent="-17462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latin typeface="Courier New"/>
                <a:cs typeface="Courier New"/>
              </a:rPr>
              <a:t>&lt;?xml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"1.0"</a:t>
            </a:r>
            <a:r>
              <a:rPr sz="7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encoding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"UTF-8"</a:t>
            </a:r>
            <a:r>
              <a:rPr sz="750" spc="5" dirty="0">
                <a:latin typeface="Courier New"/>
                <a:cs typeface="Courier New"/>
              </a:rPr>
              <a:t>?&gt;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&lt;html</a:t>
            </a:r>
            <a:r>
              <a:rPr sz="75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3"/>
              </a:rPr>
              <a:t>"http://www.w3.org/1999/xhtml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xmlns:f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"http://java.sun.com/jsf/core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xmlns:h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5"/>
              </a:rPr>
              <a:t>"http://java.sun.com/jsf/html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&lt;h:head&gt;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&lt;title&gt;</a:t>
            </a:r>
            <a:r>
              <a:rPr sz="750" spc="5" dirty="0">
                <a:latin typeface="Courier New"/>
                <a:cs typeface="Courier New"/>
              </a:rPr>
              <a:t>The multizone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application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&lt;/title&gt;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&lt;/h:head&gt;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&lt;h:body&gt;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&lt;h:form&gt;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1"/>
              <a:tabLst>
                <a:tab pos="944244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&lt;h:selectOneRadio</a:t>
            </a:r>
            <a:r>
              <a:rPr sz="750" spc="7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"#{timeZoneBean.cityToRemove}"</a:t>
            </a:r>
            <a:endParaRPr sz="750">
              <a:latin typeface="Courier New"/>
              <a:cs typeface="Courier New"/>
            </a:endParaRPr>
          </a:p>
          <a:p>
            <a:pPr marL="1118235" indent="-110553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1"/>
              <a:tabLst>
                <a:tab pos="11188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layout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"pageDirection"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1118235" indent="-110553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1"/>
              <a:tabLst>
                <a:tab pos="11188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&lt;f:selectItems</a:t>
            </a:r>
            <a:r>
              <a:rPr sz="750" spc="7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"#{timeZoneBean.citiesAndTimes}"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1"/>
              <a:tabLst>
                <a:tab pos="944244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&lt;/h:selectOneRadio&gt;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15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16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7"/>
              <a:tabLst>
                <a:tab pos="944244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&lt;h:commandButton 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"Remove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selected"</a:t>
            </a:r>
            <a:endParaRPr sz="750">
              <a:latin typeface="Courier New"/>
              <a:cs typeface="Courier New"/>
            </a:endParaRPr>
          </a:p>
          <a:p>
            <a:pPr marL="1292860" indent="-128016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7"/>
              <a:tabLst>
                <a:tab pos="12934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action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"#{timeZoneBean.removeCity}"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943610" indent="-9309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7"/>
              <a:tabLst>
                <a:tab pos="944244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&lt;h:commandButton 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"Add another"</a:t>
            </a:r>
            <a:r>
              <a:rPr sz="750" spc="4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action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"index"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76898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20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21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&lt;/h:form&gt;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21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&lt;/h:body&gt;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90"/>
              </a:lnSpc>
              <a:buClr>
                <a:srgbClr val="0073FF"/>
              </a:buClr>
              <a:buFont typeface="Courier New"/>
              <a:buAutoNum type="arabicPlain" startAt="21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&lt;/html&gt;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section_6/multizone/</a:t>
            </a:r>
            <a:r>
              <a:rPr spc="75" dirty="0">
                <a:solidFill>
                  <a:srgbClr val="000080"/>
                </a:solidFill>
                <a:hlinkClick r:id="rId2"/>
              </a:rPr>
              <a:t>error.xhtml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3" y="797510"/>
            <a:ext cx="4915535" cy="1923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 indent="-17462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latin typeface="Courier New"/>
                <a:cs typeface="Courier New"/>
              </a:rPr>
              <a:t>&lt;?xml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version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"1.0"</a:t>
            </a:r>
            <a:r>
              <a:rPr sz="7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encoding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"UTF-8"</a:t>
            </a:r>
            <a:r>
              <a:rPr sz="750" spc="5" dirty="0">
                <a:latin typeface="Courier New"/>
                <a:cs typeface="Courier New"/>
              </a:rPr>
              <a:t>?&gt;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&lt;html</a:t>
            </a:r>
            <a:r>
              <a:rPr sz="75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3"/>
              </a:rPr>
              <a:t>"http://www.w3.org/1999/xhtml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xmlns:h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  <a:hlinkClick r:id="rId4"/>
              </a:rPr>
              <a:t>"http://java.sun.com/jsf/html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&lt;h:head&gt;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&lt;title&gt;</a:t>
            </a:r>
            <a:r>
              <a:rPr sz="750" spc="5" dirty="0">
                <a:latin typeface="Courier New"/>
                <a:cs typeface="Courier New"/>
              </a:rPr>
              <a:t>The multizone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application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&lt;/title&gt;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&lt;/h:head&gt;</a:t>
            </a:r>
            <a:endParaRPr sz="750">
              <a:latin typeface="Courier New"/>
              <a:cs typeface="Courier New"/>
            </a:endParaRPr>
          </a:p>
          <a:p>
            <a:pPr marL="419734" indent="-349250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&lt;h:body&gt;</a:t>
            </a:r>
            <a:endParaRPr sz="750">
              <a:latin typeface="Courier New"/>
              <a:cs typeface="Courier New"/>
            </a:endParaRPr>
          </a:p>
          <a:p>
            <a:pPr marL="594360" indent="-523875">
              <a:lnSpc>
                <a:spcPts val="880"/>
              </a:lnSpc>
              <a:buClr>
                <a:srgbClr val="0073FF"/>
              </a:buClr>
              <a:buFont typeface="Courier New"/>
              <a:buAutoNum type="arabicPlain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&lt;h:form&gt;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111823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50" spc="5" dirty="0">
                <a:latin typeface="Courier New"/>
                <a:cs typeface="Courier New"/>
              </a:rPr>
              <a:t>Sorry, no information is available for</a:t>
            </a:r>
            <a:r>
              <a:rPr sz="750" spc="10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#{timeZoneBean.cityToAdd}.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&lt;p&gt;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1118235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&lt;h:commandButton value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"Back"</a:t>
            </a:r>
            <a:r>
              <a:rPr sz="750" spc="2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action</a:t>
            </a:r>
            <a:r>
              <a:rPr sz="750" spc="5" dirty="0">
                <a:latin typeface="Courier New"/>
                <a:cs typeface="Courier New"/>
              </a:rPr>
              <a:t>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"index"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/&gt;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tabLst>
                <a:tab pos="943610" algn="l"/>
              </a:tabLst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&lt;/p&gt;</a:t>
            </a:r>
            <a:endParaRPr sz="750">
              <a:latin typeface="Courier New"/>
              <a:cs typeface="Courier New"/>
            </a:endParaRPr>
          </a:p>
          <a:p>
            <a:pPr marL="594360" indent="-58166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5"/>
              <a:tabLst>
                <a:tab pos="59499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&lt;/h:form&gt;</a:t>
            </a:r>
            <a:endParaRPr sz="750">
              <a:latin typeface="Courier New"/>
              <a:cs typeface="Courier New"/>
            </a:endParaRPr>
          </a:p>
          <a:p>
            <a:pPr marL="419734" indent="-407034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15"/>
              <a:tabLst>
                <a:tab pos="420370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&lt;/h:body&gt;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90"/>
              </a:lnSpc>
              <a:buClr>
                <a:srgbClr val="0073FF"/>
              </a:buClr>
              <a:buFont typeface="Courier New"/>
              <a:buAutoNum type="arabicPlain" startAt="15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&lt;/html&gt;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840267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60"/>
              </a:lnSpc>
            </a:pPr>
            <a:r>
              <a:rPr spc="85" dirty="0"/>
              <a:t>section_6/multizone/WEB-INF/  </a:t>
            </a:r>
            <a:r>
              <a:rPr spc="100" dirty="0"/>
              <a:t>classes/bigjava/</a:t>
            </a:r>
            <a:r>
              <a:rPr spc="100" dirty="0">
                <a:solidFill>
                  <a:srgbClr val="000080"/>
                </a:solidFill>
                <a:hlinkClick r:id="rId2"/>
              </a:rPr>
              <a:t>TimeZoneBean.java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761" y="3073576"/>
            <a:ext cx="2859405" cy="105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750" spc="5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6690">
              <a:lnSpc>
                <a:spcPts val="1090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bean formats the local time of day for a given</a:t>
            </a:r>
            <a:r>
              <a:rPr sz="95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city.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0"/>
              </a:lnSpc>
            </a:pPr>
            <a:r>
              <a:rPr sz="750" spc="5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@ManagedBean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@SessionScoped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TimeZoneBean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spc="5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6690" marR="800735">
              <a:lnSpc>
                <a:spcPts val="880"/>
              </a:lnSpc>
              <a:spcBef>
                <a:spcPts val="35"/>
              </a:spcBef>
            </a:pPr>
            <a:r>
              <a:rPr sz="750" spc="5" dirty="0">
                <a:latin typeface="Courier New"/>
                <a:cs typeface="Courier New"/>
              </a:rPr>
              <a:t>@Resource(name=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"jdbc/ default"</a:t>
            </a:r>
            <a:r>
              <a:rPr sz="750" spc="5" dirty="0">
                <a:latin typeface="Courier New"/>
                <a:cs typeface="Courier New"/>
              </a:rPr>
              <a:t>) 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50" spc="5" dirty="0">
                <a:latin typeface="Courier New"/>
                <a:cs typeface="Courier New"/>
              </a:rPr>
              <a:t>DataSource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source;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314" y="4221184"/>
            <a:ext cx="194691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880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50" spc="5" dirty="0">
                <a:latin typeface="Courier New"/>
                <a:cs typeface="Courier New"/>
              </a:rPr>
              <a:t>DateFormat timeFormatter; 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50" spc="5" dirty="0">
                <a:latin typeface="Courier New"/>
                <a:cs typeface="Courier New"/>
              </a:rPr>
              <a:t>ArrayList&lt;String&gt; cities; 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50" spc="5" dirty="0">
                <a:latin typeface="Courier New"/>
                <a:cs typeface="Courier New"/>
              </a:rPr>
              <a:t>String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cityToAdd;</a:t>
            </a:r>
            <a:endParaRPr sz="750">
              <a:latin typeface="Courier New"/>
              <a:cs typeface="Courier New"/>
            </a:endParaRPr>
          </a:p>
          <a:p>
            <a:pPr marL="12700" algn="just">
              <a:lnSpc>
                <a:spcPts val="855"/>
              </a:lnSpc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50" spc="5" dirty="0">
                <a:latin typeface="Courier New"/>
                <a:cs typeface="Courier New"/>
              </a:rPr>
              <a:t>String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cityToRemove;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940" y="1058696"/>
            <a:ext cx="2470785" cy="4094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package</a:t>
            </a:r>
            <a:r>
              <a:rPr sz="7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bigjava;</a:t>
            </a:r>
            <a:endParaRPr sz="750">
              <a:latin typeface="Courier New"/>
              <a:cs typeface="Courier New"/>
            </a:endParaRPr>
          </a:p>
          <a:p>
            <a:pPr marL="70485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java.sql.Connection;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java.sql.PreparedStatement;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java.sql.ResultSet;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java.sql.SQLException;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java.text.DateFormat;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java.util.ArrayList;</a:t>
            </a:r>
            <a:endParaRPr sz="750">
              <a:latin typeface="Courier New"/>
              <a:cs typeface="Courier New"/>
            </a:endParaRPr>
          </a:p>
          <a:p>
            <a:pPr marL="245110" indent="-174625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java.util.Date;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java.util.Map;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java.util.TimeZone;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java.util.TreeMap;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 </a:t>
            </a:r>
            <a:r>
              <a:rPr sz="750" spc="5" dirty="0">
                <a:latin typeface="Courier New"/>
                <a:cs typeface="Courier New"/>
              </a:rPr>
              <a:t>java.util.logging.Logger;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javax.annotation.Resource;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javax.faces.bean.ManagedBean;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javax.faces.bean.SessionScoped;</a:t>
            </a:r>
            <a:endParaRPr sz="750">
              <a:latin typeface="Courier New"/>
              <a:cs typeface="Courier New"/>
            </a:endParaRPr>
          </a:p>
          <a:p>
            <a:pPr marL="245110" indent="-232410">
              <a:lnSpc>
                <a:spcPts val="880"/>
              </a:lnSpc>
              <a:buClr>
                <a:srgbClr val="0073FF"/>
              </a:buClr>
              <a:buFont typeface="Courier New"/>
              <a:buAutoNum type="arabicPlain" startAt="3"/>
              <a:tabLst>
                <a:tab pos="245745" algn="l"/>
              </a:tabLst>
            </a:pPr>
            <a:r>
              <a:rPr sz="75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javax.sql.DataSource;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  <a:spcBef>
                <a:spcPts val="40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b="1" spc="5" dirty="0">
                <a:solidFill>
                  <a:srgbClr val="0073FF"/>
                </a:solidFill>
                <a:latin typeface="Courier New"/>
                <a:cs typeface="Courier New"/>
              </a:rPr>
              <a:t>36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4314" y="4775031"/>
            <a:ext cx="135064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750" spc="5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7325">
              <a:lnSpc>
                <a:spcPts val="1090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Initializes the</a:t>
            </a:r>
            <a:r>
              <a:rPr sz="950" spc="-7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formatter.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50" spc="5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4081" y="1004697"/>
            <a:ext cx="119399" cy="4104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6613" y="1004695"/>
            <a:ext cx="126870" cy="753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7930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75" dirty="0"/>
              <a:t> </a:t>
            </a:r>
            <a:r>
              <a:rPr spc="30" dirty="0"/>
              <a:t>26.12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44199"/>
            <a:ext cx="5862955" cy="71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Why don’t we just keep a database connection as an instance variable in the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TimeZoneBean</a:t>
            </a:r>
            <a:r>
              <a:rPr sz="1100" spc="-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2890" marR="154940">
              <a:lnSpc>
                <a:spcPct val="116799"/>
              </a:lnSpc>
              <a:spcBef>
                <a:spcPts val="509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Then the database connection would be kept open for the entire  session.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26" y="571006"/>
            <a:ext cx="5514975" cy="59690"/>
          </a:xfrm>
          <a:custGeom>
            <a:avLst/>
            <a:gdLst/>
            <a:ahLst/>
            <a:cxnLst/>
            <a:rect l="l" t="t" r="r" b="b"/>
            <a:pathLst>
              <a:path w="5514975" h="59690">
                <a:moveTo>
                  <a:pt x="0" y="0"/>
                </a:moveTo>
                <a:lnTo>
                  <a:pt x="5514802" y="0"/>
                </a:lnTo>
                <a:lnTo>
                  <a:pt x="5514802" y="59700"/>
                </a:lnTo>
                <a:lnTo>
                  <a:pt x="0" y="59700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0" dirty="0"/>
              <a:t>Check</a:t>
            </a:r>
            <a:r>
              <a:rPr spc="-75" dirty="0"/>
              <a:t> </a:t>
            </a:r>
            <a:r>
              <a:rPr spc="30" dirty="0"/>
              <a:t>26.13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26" y="733252"/>
            <a:ext cx="598297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100" spc="-5" dirty="0">
                <a:latin typeface="Arial"/>
                <a:cs typeface="Arial"/>
              </a:rPr>
              <a:t>Why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removeCity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method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TimeZoneBean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return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null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"index"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depending  on the size of the </a:t>
            </a:r>
            <a:r>
              <a:rPr sz="1100" spc="-5" dirty="0">
                <a:latin typeface="Courier" charset="0"/>
                <a:cs typeface="Courier" charset="0"/>
              </a:rPr>
              <a:t>cities</a:t>
            </a:r>
            <a:r>
              <a:rPr sz="1100" spc="-34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instance variable?</a:t>
            </a:r>
            <a:endParaRPr sz="1100" dirty="0">
              <a:latin typeface="Arial"/>
              <a:cs typeface="Arial"/>
            </a:endParaRPr>
          </a:p>
          <a:p>
            <a:pPr marL="262890" marR="133350">
              <a:lnSpc>
                <a:spcPct val="118000"/>
              </a:lnSpc>
              <a:spcBef>
                <a:spcPts val="550"/>
              </a:spcBef>
            </a:pPr>
            <a:r>
              <a:rPr sz="1300" b="1" spc="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As long as there are cities, the </a:t>
            </a:r>
            <a:r>
              <a:rPr sz="1300" spc="10" dirty="0">
                <a:latin typeface="Arial"/>
                <a:cs typeface="Arial"/>
              </a:rPr>
              <a:t>same </a:t>
            </a:r>
            <a:r>
              <a:rPr sz="1300" spc="5" dirty="0">
                <a:latin typeface="Arial"/>
                <a:cs typeface="Arial"/>
              </a:rPr>
              <a:t>page (</a:t>
            </a:r>
            <a:r>
              <a:rPr sz="1300" spc="5" dirty="0">
                <a:latin typeface="Courier" charset="0"/>
                <a:cs typeface="Courier" charset="0"/>
              </a:rPr>
              <a:t>next.xhtml</a:t>
            </a:r>
            <a:r>
              <a:rPr sz="1300" spc="5" dirty="0">
                <a:latin typeface="Arial"/>
                <a:cs typeface="Arial"/>
              </a:rPr>
              <a:t>) page is  redisplayed. </a:t>
            </a: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all cities are removed,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is pointless to display the  </a:t>
            </a:r>
            <a:r>
              <a:rPr sz="1300" spc="5" dirty="0">
                <a:latin typeface="Courier" charset="0"/>
                <a:cs typeface="Courier" charset="0"/>
              </a:rPr>
              <a:t>next.xhtml </a:t>
            </a:r>
            <a:r>
              <a:rPr sz="1300" spc="5" dirty="0">
                <a:latin typeface="Arial"/>
                <a:cs typeface="Arial"/>
              </a:rPr>
              <a:t>page, so the application navigates to the </a:t>
            </a:r>
            <a:r>
              <a:rPr sz="1300" spc="5" dirty="0">
                <a:latin typeface="Courier" charset="0"/>
                <a:cs typeface="Courier" charset="0"/>
              </a:rPr>
              <a:t>index.xhtml  </a:t>
            </a:r>
            <a:r>
              <a:rPr sz="1300" spc="5" dirty="0">
                <a:latin typeface="Arial"/>
                <a:cs typeface="Arial"/>
              </a:rPr>
              <a:t>page.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Web </a:t>
            </a:r>
            <a:r>
              <a:rPr spc="90" dirty="0"/>
              <a:t>Application</a:t>
            </a:r>
            <a:r>
              <a:rPr spc="-25" dirty="0"/>
              <a:t> </a:t>
            </a:r>
            <a:r>
              <a:rPr spc="114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706201" y="8670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01" y="136698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01" y="164310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201" y="214309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201" y="241920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237" y="0"/>
                </a:lnTo>
              </a:path>
            </a:pathLst>
          </a:custGeom>
          <a:ln w="5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720" y="717123"/>
            <a:ext cx="5619115" cy="180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360">
              <a:lnSpc>
                <a:spcPct val="116799"/>
              </a:lnSpc>
            </a:pPr>
            <a:r>
              <a:rPr sz="1300" spc="10" dirty="0">
                <a:latin typeface="Arial"/>
                <a:cs typeface="Arial"/>
              </a:rPr>
              <a:t>HTTP </a:t>
            </a:r>
            <a:r>
              <a:rPr sz="1300" spc="5" dirty="0">
                <a:latin typeface="Arial"/>
                <a:cs typeface="Arial"/>
              </a:rPr>
              <a:t>protocol is stateless – there is no memory of which form was last  sent when a </a:t>
            </a:r>
            <a:r>
              <a:rPr sz="1300" spc="10" dirty="0">
                <a:latin typeface="Arial"/>
                <a:cs typeface="Arial"/>
              </a:rPr>
              <a:t>new </a:t>
            </a:r>
            <a:r>
              <a:rPr sz="1300" spc="5" dirty="0">
                <a:latin typeface="Arial"/>
                <a:cs typeface="Arial"/>
              </a:rPr>
              <a:t>request is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received.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00" spc="5" dirty="0">
                <a:latin typeface="Arial"/>
                <a:cs typeface="Arial"/>
              </a:rPr>
              <a:t>Tedious to generate tags for an </a:t>
            </a:r>
            <a:r>
              <a:rPr sz="1300" spc="10" dirty="0">
                <a:latin typeface="Arial"/>
                <a:cs typeface="Arial"/>
              </a:rPr>
              <a:t>HTML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form.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350"/>
              </a:spcBef>
            </a:pPr>
            <a:r>
              <a:rPr sz="1300" spc="5" dirty="0">
                <a:latin typeface="Arial"/>
                <a:cs typeface="Arial"/>
              </a:rPr>
              <a:t>Very hard to comprehend response strategies for a large number of request  types.</a:t>
            </a:r>
            <a:endParaRPr sz="1300">
              <a:latin typeface="Arial"/>
              <a:cs typeface="Arial"/>
            </a:endParaRPr>
          </a:p>
          <a:p>
            <a:pPr marL="12700" marR="255904">
              <a:lnSpc>
                <a:spcPts val="217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A web </a:t>
            </a:r>
            <a:r>
              <a:rPr sz="1300" spc="5" dirty="0">
                <a:latin typeface="Arial"/>
                <a:cs typeface="Arial"/>
              </a:rPr>
              <a:t>application framework is designed to overcome these challenges.  Example: </a:t>
            </a:r>
            <a:r>
              <a:rPr sz="1300" b="1" spc="5" dirty="0">
                <a:latin typeface="Arial"/>
                <a:cs typeface="Arial"/>
              </a:rPr>
              <a:t>JavaServer Faces </a:t>
            </a:r>
            <a:r>
              <a:rPr sz="1300" spc="5" dirty="0">
                <a:latin typeface="Arial"/>
                <a:cs typeface="Arial"/>
              </a:rPr>
              <a:t>(JSF)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framework.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4470</Words>
  <Application>Microsoft Office PowerPoint</Application>
  <PresentationFormat>Custom</PresentationFormat>
  <Paragraphs>725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Office Theme</vt:lpstr>
      <vt:lpstr>Chapter 26 – Web Applications</vt:lpstr>
      <vt:lpstr>Chapter Goals</vt:lpstr>
      <vt:lpstr>The Architecture of a Web Application</vt:lpstr>
      <vt:lpstr>The Architecture of a Web Application</vt:lpstr>
      <vt:lpstr>Link Request</vt:lpstr>
      <vt:lpstr>Form Request</vt:lpstr>
      <vt:lpstr>A Simple Form</vt:lpstr>
      <vt:lpstr>A Simple Form</vt:lpstr>
      <vt:lpstr>Web Application Challenges</vt:lpstr>
      <vt:lpstr>Self Check 26.1</vt:lpstr>
      <vt:lpstr>Self Check 26.2</vt:lpstr>
      <vt:lpstr>Architecture of a JSF Application</vt:lpstr>
      <vt:lpstr>section_2/time/index.xhtml</vt:lpstr>
      <vt:lpstr>time Web Application</vt:lpstr>
      <vt:lpstr>JSF Container</vt:lpstr>
      <vt:lpstr>Managing Beans</vt:lpstr>
      <vt:lpstr>section_2/time/WEB-INF/  classes/bigjava/TimeBean.java</vt:lpstr>
      <vt:lpstr>Managed Beans</vt:lpstr>
      <vt:lpstr>Managed Beans</vt:lpstr>
      <vt:lpstr>Separation of Presentation and Business Logic</vt:lpstr>
      <vt:lpstr>Separation of Presentation and Business Logic</vt:lpstr>
      <vt:lpstr>Deploying a JSF Application</vt:lpstr>
      <vt:lpstr>Deploying a JSF Application</vt:lpstr>
      <vt:lpstr>section_2/time/WEB-INF/web.xml</vt:lpstr>
      <vt:lpstr>Directory Structure of the time Application</vt:lpstr>
      <vt:lpstr>section_2/time/WEB-INF/web.xml</vt:lpstr>
      <vt:lpstr>Self Check 26.3</vt:lpstr>
      <vt:lpstr>Self Check 26.4</vt:lpstr>
      <vt:lpstr>Self Check 26.5</vt:lpstr>
      <vt:lpstr>JavaBeans Components</vt:lpstr>
      <vt:lpstr>JavaBean Requirements</vt:lpstr>
      <vt:lpstr>JavaBean Properties</vt:lpstr>
      <vt:lpstr>JavaBean Class</vt:lpstr>
      <vt:lpstr>JavaBean Property Internals</vt:lpstr>
      <vt:lpstr>JavaBeans Value Expressions</vt:lpstr>
      <vt:lpstr>JavaBean Input Value Expressions</vt:lpstr>
      <vt:lpstr>Self Check 26.6</vt:lpstr>
      <vt:lpstr>Self Check 26.7</vt:lpstr>
      <vt:lpstr>Navigation Between Pages</vt:lpstr>
      <vt:lpstr>Navigation - Computation</vt:lpstr>
      <vt:lpstr>timezone Application</vt:lpstr>
      <vt:lpstr>Slide 42</vt:lpstr>
      <vt:lpstr>Navigation - Method Expression</vt:lpstr>
      <vt:lpstr>Navigation - Form Submission</vt:lpstr>
      <vt:lpstr>Navigation - Action Attribute</vt:lpstr>
      <vt:lpstr>timezone Application - Determine Time Zone</vt:lpstr>
      <vt:lpstr>timezone Application - Format Time</vt:lpstr>
      <vt:lpstr>timezone Application - Interaction</vt:lpstr>
      <vt:lpstr>section_4/timezone/WEB-INF/  classes/bigjava/TimeZoneBean.java</vt:lpstr>
      <vt:lpstr>timezone Application - Set the City</vt:lpstr>
      <vt:lpstr>section_4/timezone/index.xhtml</vt:lpstr>
      <vt:lpstr>timezone Application - Results</vt:lpstr>
      <vt:lpstr>section_4/timezone/next.xhtml</vt:lpstr>
      <vt:lpstr>section_4/timezone/error.xhtml</vt:lpstr>
      <vt:lpstr>Directory Structure of timezone Application</vt:lpstr>
      <vt:lpstr>Self Check 26.8</vt:lpstr>
      <vt:lpstr>Self Check 26.9</vt:lpstr>
      <vt:lpstr>JSF Components</vt:lpstr>
      <vt:lpstr>Common JSF Components</vt:lpstr>
      <vt:lpstr>JSF Components</vt:lpstr>
      <vt:lpstr>Button Groups and Menus</vt:lpstr>
      <vt:lpstr>Button Groups and Menus</vt:lpstr>
      <vt:lpstr>Button Groups and Menus</vt:lpstr>
      <vt:lpstr>Button Groups and Menus</vt:lpstr>
      <vt:lpstr>Self Check 26.10</vt:lpstr>
      <vt:lpstr>Self Check 26.11</vt:lpstr>
      <vt:lpstr>A Three-Tier Application</vt:lpstr>
      <vt:lpstr>A Three-Tier Application</vt:lpstr>
      <vt:lpstr>Two-Tier Client-Server Architecture</vt:lpstr>
      <vt:lpstr>A Three-Tier Application - Business Logic</vt:lpstr>
      <vt:lpstr>A Three-Tier Application - CityZone table</vt:lpstr>
      <vt:lpstr>section_6/multizone/sql/CityZone.sql</vt:lpstr>
      <vt:lpstr>The CityZone Table</vt:lpstr>
      <vt:lpstr>A Three-Tier Application - DataSource</vt:lpstr>
      <vt:lpstr>Three-Tier Application - DB Connection</vt:lpstr>
      <vt:lpstr>A Three-Tier Application - Connection Pool</vt:lpstr>
      <vt:lpstr>A Three-Tier Application - TimeZoneBean</vt:lpstr>
      <vt:lpstr>Directory Structure of the multizone Application</vt:lpstr>
      <vt:lpstr>section_6/multizone/index.xhtml</vt:lpstr>
      <vt:lpstr>section_6/multizone/next.xhtml</vt:lpstr>
      <vt:lpstr>section_6/multizone/error.xhtml</vt:lpstr>
      <vt:lpstr>section_6/multizone/WEB-INF/  classes/bigjava/TimeZoneBean.java</vt:lpstr>
      <vt:lpstr>Self Check 26.12</vt:lpstr>
      <vt:lpstr>Self Check 26.13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26 – Web Applications</dc:title>
  <dc:creator>GDonini</dc:creator>
  <cp:lastModifiedBy>GD</cp:lastModifiedBy>
  <cp:revision>5</cp:revision>
  <dcterms:created xsi:type="dcterms:W3CDTF">2016-01-18T23:28:36Z</dcterms:created>
  <dcterms:modified xsi:type="dcterms:W3CDTF">2016-01-23T05:42:06Z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