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slides/slide116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5" r:id="rId47"/>
    <p:sldId id="307" r:id="rId48"/>
    <p:sldId id="308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8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340" r:id="rId77"/>
    <p:sldId id="342" r:id="rId78"/>
    <p:sldId id="343" r:id="rId79"/>
    <p:sldId id="344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6" r:id="rId118"/>
    <p:sldId id="387" r:id="rId119"/>
    <p:sldId id="388" r:id="rId120"/>
    <p:sldId id="389" r:id="rId12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file:///\\localhost\Users\Mili\Downloads\BJ6_LectureSlides\ch07\code\section_7\LargestInArrayLi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7\code\section_8\ScoreTester.java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\\localhost\Users\Mili\Downloads\BJ6_LectureSlides\ch07\code\section_3\LargestInArra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file:///\\localhost\Users\Mili\Downloads\BJ6_LectureSlides\ch07\code\section_6\Medal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15" dirty="0"/>
              <a:t> </a:t>
            </a:r>
            <a:r>
              <a:rPr spc="80" dirty="0"/>
              <a:t>7</a:t>
            </a:r>
            <a:r>
              <a:rPr spc="15" dirty="0"/>
              <a:t> </a:t>
            </a:r>
            <a:r>
              <a:rPr spc="210" dirty="0"/>
              <a:t>–</a:t>
            </a:r>
            <a:r>
              <a:rPr spc="15" dirty="0"/>
              <a:t> </a:t>
            </a:r>
            <a:r>
              <a:rPr spc="100" dirty="0"/>
              <a:t>Arrays</a:t>
            </a:r>
            <a:r>
              <a:rPr spc="15" dirty="0"/>
              <a:t> </a:t>
            </a:r>
            <a:r>
              <a:rPr spc="105" dirty="0"/>
              <a:t>and</a:t>
            </a:r>
            <a:r>
              <a:rPr spc="15" dirty="0"/>
              <a:t> </a:t>
            </a:r>
            <a:r>
              <a:rPr spc="80" dirty="0"/>
              <a:t>Array</a:t>
            </a:r>
            <a:r>
              <a:rPr spc="15" dirty="0"/>
              <a:t> </a:t>
            </a:r>
            <a:r>
              <a:rPr spc="105" dirty="0"/>
              <a:t>Lists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40" dirty="0"/>
              <a:t> </a:t>
            </a:r>
            <a:r>
              <a:rPr spc="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5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64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7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14446"/>
            <a:ext cx="546354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reference specifies the location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Copying </a:t>
            </a:r>
            <a:r>
              <a:rPr sz="1200" spc="10" dirty="0">
                <a:latin typeface="Arial"/>
                <a:cs typeface="Arial"/>
              </a:rPr>
              <a:t>the reference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you copy an </a:t>
            </a:r>
            <a:r>
              <a:rPr sz="1200" spc="10" dirty="0">
                <a:latin typeface="Arial"/>
                <a:cs typeface="Arial"/>
              </a:rPr>
              <a:t>array variable into another, both variables refer to the </a:t>
            </a:r>
            <a:r>
              <a:rPr sz="1200" spc="15" dirty="0">
                <a:latin typeface="Arial"/>
                <a:cs typeface="Arial"/>
              </a:rPr>
              <a:t>same 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693516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4, 5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values = scores; // Copying array</a:t>
            </a:r>
            <a:r>
              <a:rPr sz="700" spc="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reference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888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81763"/>
            <a:ext cx="3917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modify </a:t>
            </a:r>
            <a:r>
              <a:rPr sz="1200" spc="10" dirty="0">
                <a:latin typeface="Arial"/>
                <a:cs typeface="Arial"/>
              </a:rPr>
              <a:t>the array through either of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35318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09943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scores[3] = 10;  System.out.println(values[3]); // Prints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2719247"/>
            <a:ext cx="2197633" cy="123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076930"/>
            <a:ext cx="4098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Array Variables </a:t>
            </a:r>
            <a:r>
              <a:rPr sz="1200" spc="15" dirty="0">
                <a:latin typeface="Arial"/>
                <a:cs typeface="Arial"/>
              </a:rPr>
              <a:t>Referencing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0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80" dirty="0"/>
              <a:t>Array </a:t>
            </a:r>
            <a:r>
              <a:rPr spc="114" dirty="0"/>
              <a:t>Algorithms</a:t>
            </a:r>
            <a:r>
              <a:rPr spc="-305" dirty="0"/>
              <a:t>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550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7146"/>
            <a:ext cx="559244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array algorithms </a:t>
            </a:r>
            <a:r>
              <a:rPr sz="1200" spc="15" dirty="0">
                <a:latin typeface="Arial"/>
                <a:cs typeface="Arial"/>
              </a:rPr>
              <a:t>can be </a:t>
            </a:r>
            <a:r>
              <a:rPr sz="1200" spc="10" dirty="0">
                <a:latin typeface="Arial"/>
                <a:cs typeface="Arial"/>
              </a:rPr>
              <a:t>converted to array lists simply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using the array </a:t>
            </a:r>
            <a:r>
              <a:rPr sz="1200" spc="5" dirty="0">
                <a:latin typeface="Arial"/>
                <a:cs typeface="Arial"/>
              </a:rPr>
              <a:t>list 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instead of the array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syntax.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spc="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12045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566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459521"/>
            <a:ext cx="33178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723554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values.get(0);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values.size();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(values.get(i) &gt;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33819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6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Storing </a:t>
            </a:r>
            <a:r>
              <a:rPr spc="85" dirty="0"/>
              <a:t>Input </a:t>
            </a:r>
            <a:r>
              <a:rPr spc="95" dirty="0"/>
              <a:t>Values </a:t>
            </a:r>
            <a:r>
              <a:rPr spc="70" dirty="0"/>
              <a:t>in </a:t>
            </a:r>
            <a:r>
              <a:rPr spc="90" dirty="0"/>
              <a:t>an </a:t>
            </a:r>
            <a:r>
              <a:rPr spc="80" dirty="0"/>
              <a:t>Array</a:t>
            </a:r>
            <a:r>
              <a:rPr spc="-310" dirty="0"/>
              <a:t> </a:t>
            </a:r>
            <a:r>
              <a:rPr spc="7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2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486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0745"/>
            <a:ext cx="552386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an unknown number </a:t>
            </a:r>
            <a:r>
              <a:rPr sz="1200" spc="10" dirty="0">
                <a:latin typeface="Arial"/>
                <a:cs typeface="Arial"/>
              </a:rPr>
              <a:t>of inputs, array lists are </a:t>
            </a:r>
            <a:r>
              <a:rPr sz="1200" spc="15" dirty="0">
                <a:latin typeface="Arial"/>
                <a:cs typeface="Arial"/>
              </a:rPr>
              <a:t>much </a:t>
            </a:r>
            <a:r>
              <a:rPr sz="1200" spc="10" dirty="0">
                <a:latin typeface="Arial"/>
                <a:cs typeface="Arial"/>
              </a:rPr>
              <a:t>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  arrays.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Simply read </a:t>
            </a:r>
            <a:r>
              <a:rPr sz="1200" spc="10" dirty="0">
                <a:latin typeface="Arial"/>
                <a:cs typeface="Arial"/>
              </a:rPr>
              <a:t>the inputs </a:t>
            </a:r>
            <a:r>
              <a:rPr sz="1200" spc="15" dirty="0">
                <a:latin typeface="Arial"/>
                <a:cs typeface="Arial"/>
              </a:rPr>
              <a:t>and add them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05645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64795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ArrayList&lt;Double&gt; inputs = new ArrayList&lt;Double&gt;();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inputs.add(in.nextDouble());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93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19273"/>
            <a:ext cx="44551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remove elements from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call the </a:t>
            </a:r>
            <a:r>
              <a:rPr sz="1200" spc="15" dirty="0">
                <a:latin typeface="Courier" charset="0"/>
                <a:cs typeface="Courier" charset="0"/>
              </a:rPr>
              <a:t>remove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  </a:t>
            </a:r>
            <a:r>
              <a:rPr sz="1200" spc="10" dirty="0">
                <a:latin typeface="Arial"/>
                <a:cs typeface="Arial"/>
              </a:rPr>
              <a:t>Error: skips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moved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02661"/>
            <a:ext cx="5588000" cy="10277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words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...;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words.size();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6329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index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 dirty="0">
              <a:latin typeface="Comic Sans MS"/>
              <a:cs typeface="Comic Sans MS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4688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361754"/>
            <a:ext cx="12941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Concrete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607614"/>
            <a:ext cx="1862747" cy="90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6966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589549"/>
            <a:ext cx="3681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Should </a:t>
            </a:r>
            <a:r>
              <a:rPr sz="1200" spc="10" dirty="0">
                <a:latin typeface="Arial"/>
                <a:cs typeface="Arial"/>
              </a:rPr>
              <a:t>not increment </a:t>
            </a:r>
            <a:r>
              <a:rPr sz="1200" spc="15" dirty="0">
                <a:latin typeface="Courier" charset="0"/>
                <a:cs typeface="Courier" charset="0"/>
              </a:rPr>
              <a:t>i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when an element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removed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5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74110"/>
            <a:ext cx="8947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1168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44424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mic Sans MS"/>
                <a:cs typeface="Comic Sans MS"/>
              </a:rPr>
              <a:t>If the element </a:t>
            </a:r>
            <a:r>
              <a:rPr sz="700" spc="15" dirty="0">
                <a:latin typeface="Comic Sans MS"/>
                <a:cs typeface="Comic Sans MS"/>
              </a:rPr>
              <a:t>at index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matches the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condition  </a:t>
            </a:r>
            <a:r>
              <a:rPr sz="700" spc="20" dirty="0">
                <a:latin typeface="Comic Sans MS"/>
                <a:cs typeface="Comic Sans MS"/>
              </a:rPr>
              <a:t>Remove the</a:t>
            </a:r>
            <a:r>
              <a:rPr sz="700" spc="-5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element.</a:t>
            </a:r>
            <a:endParaRPr sz="700">
              <a:latin typeface="Comic Sans MS"/>
              <a:cs typeface="Comic Sans MS"/>
            </a:endParaRPr>
          </a:p>
          <a:p>
            <a:pPr marL="43815" marR="498919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</a:t>
            </a:r>
            <a:r>
              <a:rPr sz="700" spc="20" dirty="0">
                <a:latin typeface="Comic Sans MS"/>
                <a:cs typeface="Comic Sans MS"/>
              </a:rPr>
              <a:t>Increment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4621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539148"/>
            <a:ext cx="2385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while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803181"/>
            <a:ext cx="5588000" cy="145860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i =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while (i &lt;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words.size())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words.remove(i);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else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8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4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4920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0410"/>
            <a:ext cx="5282565" cy="168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For most programming </a:t>
            </a:r>
            <a:r>
              <a:rPr sz="1200" spc="10" dirty="0">
                <a:latin typeface="Arial"/>
                <a:cs typeface="Arial"/>
              </a:rPr>
              <a:t>tasks, array lists are 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293370" marR="3319779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Array lists can grow and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shrink.  Arrays have a nicer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syntax.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If the size of a collection never changes, use an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ct val="110800"/>
              </a:lnSpc>
              <a:spcBef>
                <a:spcPts val="219"/>
              </a:spcBef>
            </a:pPr>
            <a:r>
              <a:rPr sz="950" spc="-5" dirty="0">
                <a:latin typeface="Arial"/>
                <a:cs typeface="Arial"/>
              </a:rPr>
              <a:t>If you collect a long sequence of primitive type values and you are concerned about efficiency,  use an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395"/>
              </a:spcBef>
            </a:pPr>
            <a:r>
              <a:rPr sz="950" spc="-5" dirty="0">
                <a:latin typeface="Arial"/>
                <a:cs typeface="Arial"/>
              </a:rPr>
              <a:t>Otherwise, use an array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list.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42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709977" y="730897"/>
            <a:ext cx="5775145" cy="338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72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746322"/>
            <a:ext cx="5588000" cy="505459"/>
          </a:xfrm>
          <a:custGeom>
            <a:avLst/>
            <a:gdLst/>
            <a:ahLst/>
            <a:cxnLst/>
            <a:rect l="l" t="t" r="r" b="b"/>
            <a:pathLst>
              <a:path w="5588000" h="505460">
                <a:moveTo>
                  <a:pt x="0" y="0"/>
                </a:moveTo>
                <a:lnTo>
                  <a:pt x="5587864" y="0"/>
                </a:lnTo>
                <a:lnTo>
                  <a:pt x="5587864" y="505421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081" y="4746322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505421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section_7/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LargestInArrayList.java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141" y="2032138"/>
            <a:ext cx="6927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2273035"/>
            <a:ext cx="296418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values.add(in.nextDouble());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141" y="2994841"/>
            <a:ext cx="1126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067" y="3230151"/>
            <a:ext cx="2147570" cy="85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values.size();</a:t>
            </a:r>
            <a:r>
              <a:rPr sz="70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(values.get(i) &gt;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154940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values.get(i);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961" y="760608"/>
            <a:ext cx="4159885" cy="376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 indent="-163195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java.util.ArrayList;</a:t>
            </a:r>
            <a:endParaRPr sz="700">
              <a:latin typeface="Courier New"/>
              <a:cs typeface="Courier New"/>
            </a:endParaRPr>
          </a:p>
          <a:p>
            <a:pPr marL="229870" indent="-163195">
              <a:lnSpc>
                <a:spcPts val="825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LargestInArrayList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ArrayList&lt;Double&gt;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ArrayList&lt;Double&gt;();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067" y="4166828"/>
            <a:ext cx="174942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Print </a:t>
            </a:r>
            <a:r>
              <a:rPr sz="850" spc="5" dirty="0">
                <a:solidFill>
                  <a:srgbClr val="0073FF"/>
                </a:solidFill>
                <a:latin typeface="Times New Roman"/>
                <a:cs typeface="Times New Roman"/>
              </a:rPr>
              <a:t>all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values, marking the largest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element :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300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705" y="4500712"/>
            <a:ext cx="2065020" cy="94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35 80 115 44.5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 smtClean="0">
                <a:latin typeface="Courier" charset="0"/>
                <a:cs typeface="Courier" charset="0"/>
              </a:rPr>
              <a:t>     </a:t>
            </a:r>
            <a:r>
              <a:rPr sz="700" spc="20" dirty="0" smtClean="0">
                <a:latin typeface="Courier" charset="0"/>
                <a:cs typeface="Courier" charset="0"/>
              </a:rPr>
              <a:t>35</a:t>
            </a:r>
            <a:r>
              <a:rPr lang="en-US" sz="700" spc="20" dirty="0" smtClean="0">
                <a:latin typeface="Courier" charset="0"/>
                <a:cs typeface="Courier" charset="0"/>
              </a:rPr>
              <a:t> </a:t>
            </a:r>
            <a:r>
              <a:rPr lang="en-US" sz="700" spc="20" dirty="0">
                <a:latin typeface="Courier" charset="0"/>
                <a:cs typeface="Courier" charset="0"/>
              </a:rPr>
              <a:t>80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 smtClean="0">
                <a:latin typeface="Courier" charset="0"/>
                <a:cs typeface="Courier" charset="0"/>
              </a:rPr>
              <a:t>     115 </a:t>
            </a:r>
            <a:r>
              <a:rPr lang="en-US" sz="700" spc="20" dirty="0">
                <a:latin typeface="Courier" charset="0"/>
                <a:cs typeface="Courier" charset="0"/>
              </a:rPr>
              <a:t>&lt;== largest</a:t>
            </a:r>
            <a:r>
              <a:rPr lang="en-US" sz="700" spc="-30" dirty="0">
                <a:latin typeface="Courier" charset="0"/>
                <a:cs typeface="Courier" charset="0"/>
              </a:rPr>
              <a:t> </a:t>
            </a:r>
            <a:r>
              <a:rPr lang="en-US" sz="700" spc="20" dirty="0">
                <a:latin typeface="Courier" charset="0"/>
                <a:cs typeface="Courier" charset="0"/>
              </a:rPr>
              <a:t>value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700" spc="20" dirty="0" smtClean="0">
                <a:latin typeface="Courier" charset="0"/>
                <a:cs typeface="Courier" charset="0"/>
              </a:rPr>
              <a:t>     44.5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62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726"/>
            <a:ext cx="5850255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of integers that contains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 numbers </a:t>
            </a:r>
            <a:r>
              <a:rPr sz="1000" spc="5" dirty="0">
                <a:latin typeface="Arial"/>
                <a:cs typeface="Arial"/>
              </a:rPr>
              <a:t>(2, </a:t>
            </a:r>
            <a:r>
              <a:rPr sz="1000" spc="10" dirty="0">
                <a:latin typeface="Arial"/>
                <a:cs typeface="Arial"/>
              </a:rPr>
              <a:t>3, 5, 7, and 11).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74452"/>
            <a:ext cx="5588000" cy="72096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5349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ArrayList&lt;Integer&gt; primes = new ArrayList&lt;Integer&gt;();  primes.add(2);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46812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primes.add(3);  primes.add(5);  primes.add(7);  primes.add(11);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2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325"/>
            <a:ext cx="602361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declared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35, write a loop to </a:t>
            </a:r>
            <a:r>
              <a:rPr sz="1000" spc="5" dirty="0">
                <a:latin typeface="Arial"/>
                <a:cs typeface="Arial"/>
              </a:rPr>
              <a:t>print its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reverse order,  starting with 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321526"/>
            <a:ext cx="5588000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primes.size() - 1; i &gt;= 0; i--)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System.out.println(primes.get(i));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5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648"/>
            <a:ext cx="40773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contain after the following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402"/>
            <a:ext cx="5999480" cy="49308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6842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 = new ArrayList&lt;String&gt;;  names.add("Bob");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names.add(0, "Ann");  names.remove(1);  names.add("Cal");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503286"/>
            <a:ext cx="171386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"Ann"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"Cal"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100" dirty="0"/>
              <a:t>Arrays </a:t>
            </a:r>
            <a:r>
              <a:rPr spc="65" dirty="0"/>
              <a:t>with</a:t>
            </a:r>
            <a:r>
              <a:rPr spc="-225" dirty="0"/>
              <a:t> </a:t>
            </a:r>
            <a:r>
              <a:rPr spc="12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1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33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5927"/>
            <a:ext cx="404685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occur </a:t>
            </a:r>
            <a:r>
              <a:rPr sz="1200" spc="15" dirty="0">
                <a:latin typeface="Arial"/>
                <a:cs typeface="Arial"/>
              </a:rPr>
              <a:t>as method arguments and </a:t>
            </a:r>
            <a:r>
              <a:rPr sz="1200" spc="10" dirty="0">
                <a:latin typeface="Arial"/>
                <a:cs typeface="Arial"/>
              </a:rPr>
              <a:t>return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 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as a method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argument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5812"/>
            <a:ext cx="5588000" cy="8047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void addScores(int[]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totalScore = totalScore +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272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165172"/>
            <a:ext cx="13373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call 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42570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72110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10 };  fred.addScores(scores);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140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806974"/>
            <a:ext cx="25012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return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306750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getScores()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12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247"/>
            <a:ext cx="22034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snippet?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1001"/>
            <a:ext cx="5999480" cy="22377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48145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names;  names.add(Bob);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224817"/>
            <a:ext cx="3736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names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been </a:t>
            </a:r>
            <a:r>
              <a:rPr sz="1200" spc="10" dirty="0">
                <a:latin typeface="Arial"/>
                <a:cs typeface="Arial"/>
              </a:rPr>
              <a:t>initialized.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4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547"/>
            <a:ext cx="441071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method that appends the elements of one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another: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301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void append(ArrayList&lt;String&gt; target, ArrayList&lt;String&gt;</a:t>
            </a:r>
            <a:r>
              <a:rPr sz="600" spc="1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source)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source.size();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target.add(source.get(i));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626250"/>
            <a:ext cx="41071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contents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names1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names2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after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30" y="1836980"/>
            <a:ext cx="5999480" cy="6726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54330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names1 = new ArrayList&lt;String&gt;();  names1.add("Emily");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names1.add("Bob");  names1.add("Cindy");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3543300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names2 = new ArrayList&lt;String&gt;();  names2.add("Dave");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append(names1,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names2);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059" y="2647266"/>
            <a:ext cx="518477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names1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15" dirty="0">
                <a:latin typeface="Courier" charset="0"/>
                <a:cs typeface="Courier" charset="0"/>
              </a:rPr>
              <a:t>"Emily"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"Bob"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"Cindy"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r>
              <a:rPr sz="1200" spc="15" dirty="0">
                <a:latin typeface="Arial"/>
                <a:cs typeface="Arial"/>
              </a:rPr>
              <a:t>; </a:t>
            </a:r>
            <a:r>
              <a:rPr sz="1200" spc="15" dirty="0">
                <a:latin typeface="Courier" charset="0"/>
                <a:cs typeface="Courier" charset="0"/>
              </a:rPr>
              <a:t>names2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Arial"/>
                <a:cs typeface="Arial"/>
              </a:rPr>
              <a:t>contains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0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146"/>
            <a:ext cx="606044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want to store the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of the weekdays. Should you use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or an array of seven  strings?</a:t>
            </a:r>
            <a:endParaRPr sz="1000" dirty="0">
              <a:latin typeface="Arial"/>
              <a:cs typeface="Arial"/>
            </a:endParaRPr>
          </a:p>
          <a:p>
            <a:pPr marL="247015" marR="871219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Because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weekdays </a:t>
            </a:r>
            <a:r>
              <a:rPr sz="1200" spc="10" dirty="0">
                <a:latin typeface="Arial"/>
                <a:cs typeface="Arial"/>
              </a:rPr>
              <a:t>doesn’t </a:t>
            </a:r>
            <a:r>
              <a:rPr sz="1200" spc="15" dirty="0">
                <a:latin typeface="Arial"/>
                <a:cs typeface="Arial"/>
              </a:rPr>
              <a:t>change, </a:t>
            </a:r>
            <a:r>
              <a:rPr sz="1200" spc="10" dirty="0">
                <a:latin typeface="Arial"/>
                <a:cs typeface="Arial"/>
              </a:rPr>
              <a:t>there 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no  disadvantage </a:t>
            </a:r>
            <a:r>
              <a:rPr sz="1200" spc="10" dirty="0">
                <a:latin typeface="Arial"/>
                <a:cs typeface="Arial"/>
              </a:rPr>
              <a:t>to using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easier 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initialize: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530607"/>
            <a:ext cx="5588000" cy="38164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69875" marR="2930525" indent="-22606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String[] weekdayNames = { "Monday", "Tuesday",  "Wednesday", "Thursday", “Friday”,  "Saturday", "Sunday"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3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421"/>
            <a:ext cx="613092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ch07/section_7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directory of your source code contains an alternate implementation of the problem  solution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To 7.1 on page 330. Compare the array and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implementations.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 primary advantage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latter?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Reading </a:t>
            </a:r>
            <a:r>
              <a:rPr sz="1200" spc="10" dirty="0">
                <a:latin typeface="Arial"/>
                <a:cs typeface="Arial"/>
              </a:rPr>
              <a:t>inputs into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easier.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9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</a:t>
            </a:r>
            <a:r>
              <a:rPr spc="-15" dirty="0"/>
              <a:t> </a:t>
            </a:r>
            <a:r>
              <a:rPr spc="105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0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171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2898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73501"/>
            <a:ext cx="567118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Test </a:t>
            </a:r>
            <a:r>
              <a:rPr sz="1200" b="1" spc="10" dirty="0">
                <a:latin typeface="Arial"/>
                <a:cs typeface="Arial"/>
              </a:rPr>
              <a:t>suite: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set of tests for </a:t>
            </a:r>
            <a:r>
              <a:rPr sz="1200" spc="15" dirty="0">
                <a:latin typeface="Arial"/>
                <a:cs typeface="Arial"/>
              </a:rPr>
              <a:t>repeated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b="1" spc="15" dirty="0">
                <a:latin typeface="Arial"/>
                <a:cs typeface="Arial"/>
              </a:rPr>
              <a:t>Cycling: </a:t>
            </a:r>
            <a:r>
              <a:rPr sz="1200" spc="15" dirty="0">
                <a:latin typeface="Arial"/>
                <a:cs typeface="Arial"/>
              </a:rPr>
              <a:t>bug </a:t>
            </a:r>
            <a:r>
              <a:rPr sz="1200" spc="10" dirty="0">
                <a:latin typeface="Arial"/>
                <a:cs typeface="Arial"/>
              </a:rPr>
              <a:t>that is fixed but </a:t>
            </a:r>
            <a:r>
              <a:rPr sz="1200" spc="15" dirty="0">
                <a:latin typeface="Arial"/>
                <a:cs typeface="Arial"/>
              </a:rPr>
              <a:t>reappears </a:t>
            </a:r>
            <a:r>
              <a:rPr sz="1200" spc="10" dirty="0">
                <a:latin typeface="Arial"/>
                <a:cs typeface="Arial"/>
              </a:rPr>
              <a:t>in later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b="1" spc="15" dirty="0">
                <a:latin typeface="Arial"/>
                <a:cs typeface="Arial"/>
              </a:rPr>
              <a:t>Regression </a:t>
            </a:r>
            <a:r>
              <a:rPr sz="1200" b="1" spc="10" dirty="0">
                <a:latin typeface="Arial"/>
                <a:cs typeface="Arial"/>
              </a:rPr>
              <a:t>testing: </a:t>
            </a:r>
            <a:r>
              <a:rPr sz="1200" spc="10" dirty="0">
                <a:latin typeface="Arial"/>
                <a:cs typeface="Arial"/>
              </a:rPr>
              <a:t>involves repeating previously run tests to </a:t>
            </a:r>
            <a:r>
              <a:rPr sz="1200" spc="15" dirty="0">
                <a:latin typeface="Arial"/>
                <a:cs typeface="Arial"/>
              </a:rPr>
              <a:t>ensure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known  </a:t>
            </a:r>
            <a:r>
              <a:rPr sz="1200" spc="10" dirty="0">
                <a:latin typeface="Arial"/>
                <a:cs typeface="Arial"/>
              </a:rPr>
              <a:t>failures of prior versions </a:t>
            </a:r>
            <a:r>
              <a:rPr sz="1200" spc="15" dirty="0">
                <a:latin typeface="Arial"/>
                <a:cs typeface="Arial"/>
              </a:rPr>
              <a:t>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appear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new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5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 </a:t>
            </a:r>
            <a:r>
              <a:rPr spc="105" dirty="0"/>
              <a:t>Testing </a:t>
            </a:r>
            <a:r>
              <a:rPr spc="-114" dirty="0"/>
              <a:t>- </a:t>
            </a:r>
            <a:r>
              <a:rPr spc="114" dirty="0"/>
              <a:t>Two</a:t>
            </a:r>
            <a:r>
              <a:rPr spc="-15" dirty="0"/>
              <a:t> </a:t>
            </a:r>
            <a:r>
              <a:rPr spc="100" dirty="0"/>
              <a:t>Approaches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4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3660"/>
            <a:ext cx="47942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spc="15" dirty="0">
                <a:latin typeface="Arial"/>
                <a:cs typeface="Arial"/>
              </a:rPr>
              <a:t>Organize a </a:t>
            </a:r>
            <a:r>
              <a:rPr sz="1200" spc="10" dirty="0">
                <a:latin typeface="Arial"/>
                <a:cs typeface="Arial"/>
              </a:rPr>
              <a:t>suite of test with multiple tester classes: </a:t>
            </a:r>
            <a:r>
              <a:rPr sz="1200" spc="15" dirty="0">
                <a:latin typeface="Courier" charset="0"/>
                <a:cs typeface="Courier" charset="0"/>
              </a:rPr>
              <a:t>ScoreTester1</a:t>
            </a:r>
            <a:r>
              <a:rPr sz="1200" spc="15" dirty="0">
                <a:latin typeface="Arial"/>
                <a:cs typeface="Arial"/>
              </a:rPr>
              <a:t>,  </a:t>
            </a:r>
            <a:r>
              <a:rPr sz="1200" spc="15" dirty="0">
                <a:latin typeface="Courier" charset="0"/>
                <a:cs typeface="Courier" charset="0"/>
              </a:rPr>
              <a:t>ScoreTester2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154371"/>
            <a:ext cx="5588000" cy="137242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ScoreTester1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static void main(String[] args)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Student fred = new Student(100);  fred.addScore(10);  fred.addScore(20);  fred.addScore(5);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202628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System.out.println("Final score: " + fred.finalScore());  System.out.println("Expected: 30");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8670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759933"/>
            <a:ext cx="425577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Provide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generic tester,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feed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inputs </a:t>
            </a:r>
            <a:r>
              <a:rPr sz="1200" spc="15" dirty="0">
                <a:latin typeface="Arial"/>
                <a:cs typeface="Arial"/>
              </a:rPr>
              <a:t>from </a:t>
            </a:r>
            <a:r>
              <a:rPr sz="1200" spc="10" dirty="0">
                <a:latin typeface="Arial"/>
                <a:cs typeface="Arial"/>
              </a:rPr>
              <a:t>multiple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82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section_8/</a:t>
            </a:r>
            <a:r>
              <a:rPr spc="50" dirty="0">
                <a:solidFill>
                  <a:srgbClr val="000080"/>
                </a:solidFill>
                <a:hlinkClick r:id="rId2"/>
              </a:rPr>
              <a:t>ScoreTester.java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961" y="677871"/>
            <a:ext cx="361759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Generic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tester: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71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ScoreTester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expected =</a:t>
            </a:r>
            <a:r>
              <a:rPr sz="700" spc="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in.nextDouble();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Student fred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Student(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1945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(!fred.addScore(in.nextDouble()))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"Too many</a:t>
            </a:r>
            <a:r>
              <a:rPr sz="70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scores."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"Final score: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7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fred.finalScore());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"Expected: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4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expected);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71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Input </a:t>
            </a:r>
            <a:r>
              <a:rPr spc="105" dirty="0"/>
              <a:t>and </a:t>
            </a:r>
            <a:r>
              <a:rPr spc="90" dirty="0"/>
              <a:t>Output</a:t>
            </a:r>
            <a:r>
              <a:rPr spc="-160" dirty="0"/>
              <a:t> </a:t>
            </a:r>
            <a:r>
              <a:rPr spc="55" dirty="0"/>
              <a:t>Redirection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3416" y="681437"/>
            <a:ext cx="270256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80" dirty="0">
                <a:latin typeface="Tahoma"/>
                <a:cs typeface="Tahoma"/>
              </a:rPr>
              <a:t>Section_8/</a:t>
            </a:r>
            <a:r>
              <a:rPr sz="1850" b="1" spc="80" dirty="0">
                <a:latin typeface="Comic Sans MS"/>
                <a:cs typeface="Comic Sans MS"/>
              </a:rPr>
              <a:t>input1.txt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770" y="1104760"/>
            <a:ext cx="5497195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5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198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12738"/>
            <a:ext cx="336994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Type </a:t>
            </a:r>
            <a:r>
              <a:rPr sz="1200" spc="10" dirty="0">
                <a:latin typeface="Arial"/>
                <a:cs typeface="Arial"/>
              </a:rPr>
              <a:t>the following </a:t>
            </a:r>
            <a:r>
              <a:rPr sz="1200" spc="15" dirty="0">
                <a:latin typeface="Arial"/>
                <a:cs typeface="Arial"/>
              </a:rPr>
              <a:t>command </a:t>
            </a:r>
            <a:r>
              <a:rPr sz="1200" spc="10" dirty="0">
                <a:latin typeface="Arial"/>
                <a:cs typeface="Arial"/>
              </a:rPr>
              <a:t>into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shell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window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Input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redirection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220000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java ScoreTester &lt;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input1.txt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25732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466158"/>
            <a:ext cx="99821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Program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730194"/>
            <a:ext cx="5588000" cy="2628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score: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Expected: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071" y="32150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07960"/>
            <a:ext cx="13112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Output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redirection: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081" y="3365020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java ScoreTester &lt; input1.txt &gt;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output1.txt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31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0440"/>
            <a:ext cx="59880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modified the code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method.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 you want to repeat tests that already passed with  the previous version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code?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possible to introduce errors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modifying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code.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6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739"/>
            <a:ext cx="608901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a customer of your program finds an error. What action should you take beyond </a:t>
            </a:r>
            <a:r>
              <a:rPr sz="1000" spc="5" dirty="0">
                <a:latin typeface="Arial"/>
                <a:cs typeface="Arial"/>
              </a:rPr>
              <a:t>fixing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error?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Add a </a:t>
            </a:r>
            <a:r>
              <a:rPr sz="1200" spc="10" dirty="0">
                <a:latin typeface="Arial"/>
                <a:cs typeface="Arial"/>
              </a:rPr>
              <a:t>test </a:t>
            </a:r>
            <a:r>
              <a:rPr sz="1200" spc="15" dirty="0">
                <a:latin typeface="Arial"/>
                <a:cs typeface="Arial"/>
              </a:rPr>
              <a:t>case </a:t>
            </a:r>
            <a:r>
              <a:rPr sz="1200" spc="10" dirty="0">
                <a:latin typeface="Arial"/>
                <a:cs typeface="Arial"/>
              </a:rPr>
              <a:t>to the test suite that verifies that the error 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fixed.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7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19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0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5495"/>
            <a:ext cx="375602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 length </a:t>
            </a:r>
            <a:r>
              <a:rPr sz="1200" spc="15" dirty="0">
                <a:latin typeface="Arial"/>
                <a:cs typeface="Arial"/>
              </a:rPr>
              <a:t>= maximum 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Usually, array is partially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Define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larger than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will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6520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LENGTH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double[LENGTH];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788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871743"/>
            <a:ext cx="5186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companion </a:t>
            </a:r>
            <a:r>
              <a:rPr sz="1200" spc="10" dirty="0">
                <a:latin typeface="Arial"/>
                <a:cs typeface="Arial"/>
              </a:rPr>
              <a:t>variable to </a:t>
            </a:r>
            <a:r>
              <a:rPr sz="1200" spc="15" dirty="0">
                <a:latin typeface="Arial"/>
                <a:cs typeface="Arial"/>
              </a:rPr>
              <a:t>keep </a:t>
            </a:r>
            <a:r>
              <a:rPr sz="1200" spc="10" dirty="0">
                <a:latin typeface="Arial"/>
                <a:cs typeface="Arial"/>
              </a:rPr>
              <a:t>track of current size: call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2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315"/>
            <a:ext cx="568833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doesn't the </a:t>
            </a:r>
            <a:r>
              <a:rPr sz="1000" spc="15" dirty="0">
                <a:latin typeface="Courier" charset="0"/>
                <a:cs typeface="Courier" charset="0"/>
              </a:rPr>
              <a:t>ScoreTester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 contain prompts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inputs?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no human </a:t>
            </a:r>
            <a:r>
              <a:rPr sz="1200" spc="10" dirty="0">
                <a:latin typeface="Arial"/>
                <a:cs typeface="Arial"/>
              </a:rPr>
              <a:t>user </a:t>
            </a:r>
            <a:r>
              <a:rPr sz="1200" spc="15" dirty="0">
                <a:latin typeface="Arial"/>
                <a:cs typeface="Arial"/>
              </a:rPr>
              <a:t>who would see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prompts because </a:t>
            </a:r>
            <a:r>
              <a:rPr sz="1200" spc="10" dirty="0">
                <a:latin typeface="Arial"/>
                <a:cs typeface="Arial"/>
              </a:rPr>
              <a:t>input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  provided </a:t>
            </a:r>
            <a:r>
              <a:rPr sz="1200" spc="15" dirty="0">
                <a:latin typeface="Arial"/>
                <a:cs typeface="Arial"/>
              </a:rPr>
              <a:t>from 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file.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13404"/>
            <a:ext cx="149352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loop to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6960"/>
            <a:ext cx="5588000" cy="11494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 currentSize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4950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Scanner in = new Scanner(System.in);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0429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values[currentSize] = in.nextDouble();  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23552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8365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14682"/>
            <a:ext cx="556958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loop,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the actual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Note: </a:t>
            </a:r>
            <a:r>
              <a:rPr sz="1200" spc="15" dirty="0">
                <a:latin typeface="Arial"/>
                <a:cs typeface="Arial"/>
              </a:rPr>
              <a:t>Stop </a:t>
            </a:r>
            <a:r>
              <a:rPr sz="1200" spc="10" dirty="0">
                <a:latin typeface="Arial"/>
                <a:cs typeface="Arial"/>
              </a:rPr>
              <a:t>accepting inputs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reaches </a:t>
            </a:r>
            <a:r>
              <a:rPr sz="1200" spc="10" dirty="0">
                <a:latin typeface="Arial"/>
                <a:cs typeface="Arial"/>
              </a:rPr>
              <a:t>the array length.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577429" y="709993"/>
            <a:ext cx="3725506" cy="17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629025"/>
            <a:ext cx="17837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3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partially-filled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97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79201"/>
            <a:ext cx="535876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process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gathered </a:t>
            </a:r>
            <a:r>
              <a:rPr sz="1200" spc="10" dirty="0">
                <a:latin typeface="Arial"/>
                <a:cs typeface="Arial"/>
              </a:rPr>
              <a:t>array elements,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companion </a:t>
            </a:r>
            <a:r>
              <a:rPr sz="1200" spc="10" dirty="0">
                <a:latin typeface="Arial"/>
                <a:cs typeface="Arial"/>
              </a:rPr>
              <a:t>variable, not the  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8248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</a:t>
            </a:r>
            <a:r>
              <a:rPr sz="70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currentSize</a:t>
            </a:r>
            <a:r>
              <a:rPr sz="700" spc="20" dirty="0">
                <a:latin typeface="Courier" charset="0"/>
                <a:cs typeface="Courier" charset="0"/>
              </a:rPr>
              <a:t>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9404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86988"/>
            <a:ext cx="55841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With a </a:t>
            </a:r>
            <a:r>
              <a:rPr sz="1200" spc="10" dirty="0">
                <a:latin typeface="Arial"/>
                <a:cs typeface="Arial"/>
              </a:rPr>
              <a:t>partially filled array,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remember how many elements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814635" y="2000656"/>
            <a:ext cx="2053440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5906"/>
            <a:ext cx="386778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of integers containing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numbers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61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primes = { 2, 3, 5, 7, 11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450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6176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2;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22860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primes[4 - i]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primes[i];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897"/>
            <a:ext cx="14674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2, 3, 5, 3,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146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5872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5;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primes[i]++;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592"/>
            <a:ext cx="15544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3, 4, 6, 8,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4865"/>
            <a:ext cx="125603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declaration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5117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int[] values = new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int[10];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106455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statements to put the integer 10 into the elements of the array values with the lowest and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highest  valid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767130"/>
            <a:ext cx="5588000" cy="49231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values[0]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values[9]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777615" indent="2819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or better:  values[values.length - 1]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-65" dirty="0"/>
              <a:t> </a:t>
            </a:r>
            <a:r>
              <a:rPr spc="114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3125520" cy="2225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32032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4613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371245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9705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2217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96144"/>
            <a:ext cx="452437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using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39200"/>
              </a:lnSpc>
              <a:spcBef>
                <a:spcPts val="25"/>
              </a:spcBef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for traversing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learn </a:t>
            </a:r>
            <a:r>
              <a:rPr sz="1200" spc="15" dirty="0">
                <a:latin typeface="Arial"/>
                <a:cs typeface="Arial"/>
              </a:rPr>
              <a:t>common </a:t>
            </a:r>
            <a:r>
              <a:rPr sz="1200" spc="10" dirty="0">
                <a:latin typeface="Arial"/>
                <a:cs typeface="Arial"/>
              </a:rPr>
              <a:t>algorithms for processing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work </a:t>
            </a:r>
            <a:r>
              <a:rPr sz="1200" spc="10" dirty="0">
                <a:latin typeface="Arial"/>
                <a:cs typeface="Arial"/>
              </a:rPr>
              <a:t>with two-dimensional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To understand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concept </a:t>
            </a:r>
            <a:r>
              <a:rPr sz="1200" spc="10" dirty="0">
                <a:latin typeface="Arial"/>
                <a:cs typeface="Arial"/>
              </a:rPr>
              <a:t>of regression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409"/>
            <a:ext cx="432498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called </a:t>
            </a:r>
            <a:r>
              <a:rPr sz="1000" spc="15" dirty="0">
                <a:latin typeface="Courier" charset="0"/>
                <a:cs typeface="Courier" charset="0"/>
              </a:rPr>
              <a:t>words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that can hold ten elements of type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new</a:t>
            </a:r>
            <a:r>
              <a:rPr sz="1200" spc="1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String[10];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104"/>
            <a:ext cx="402717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containing two strings, </a:t>
            </a:r>
            <a:r>
              <a:rPr sz="1000" spc="10" dirty="0">
                <a:latin typeface="Courier" charset="0"/>
                <a:cs typeface="Courier" charset="0"/>
              </a:rPr>
              <a:t>"Yes"</a:t>
            </a:r>
            <a:r>
              <a:rPr sz="1000" spc="10" dirty="0">
                <a:latin typeface="Arial"/>
                <a:cs typeface="Arial"/>
              </a:rPr>
              <a:t>, and  </a:t>
            </a:r>
            <a:r>
              <a:rPr sz="1000" spc="10" dirty="0">
                <a:latin typeface="Courier" charset="0"/>
                <a:cs typeface="Courier" charset="0"/>
              </a:rPr>
              <a:t>"No"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{ "Yes", "No"</a:t>
            </a:r>
            <a:r>
              <a:rPr sz="1200" spc="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};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3696"/>
            <a:ext cx="5829300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Can </a:t>
            </a:r>
            <a:r>
              <a:rPr sz="1000" spc="10" dirty="0">
                <a:latin typeface="Arial"/>
                <a:cs typeface="Arial"/>
              </a:rPr>
              <a:t>you produce the output on page 308 without storing the inputs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by using an algorithm  similar to the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finding the </a:t>
            </a:r>
            <a:r>
              <a:rPr sz="1000" spc="15" dirty="0">
                <a:latin typeface="Arial"/>
                <a:cs typeface="Arial"/>
              </a:rPr>
              <a:t>maximum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6.7.5?</a:t>
            </a:r>
            <a:endParaRPr sz="1000" dirty="0">
              <a:latin typeface="Arial"/>
              <a:cs typeface="Arial"/>
            </a:endParaRPr>
          </a:p>
          <a:p>
            <a:pPr marL="247015" marR="136525" algn="just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No. Because you </a:t>
            </a:r>
            <a:r>
              <a:rPr sz="1200" spc="10" dirty="0">
                <a:latin typeface="Arial"/>
                <a:cs typeface="Arial"/>
              </a:rPr>
              <a:t>don’t store the values,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print </a:t>
            </a:r>
            <a:r>
              <a:rPr sz="1200" spc="15" dirty="0">
                <a:latin typeface="Arial"/>
                <a:cs typeface="Arial"/>
              </a:rPr>
              <a:t>them when  you read them. But you </a:t>
            </a:r>
            <a:r>
              <a:rPr sz="1200" spc="10" dirty="0">
                <a:latin typeface="Arial"/>
                <a:cs typeface="Arial"/>
              </a:rPr>
              <a:t>don’t </a:t>
            </a:r>
            <a:r>
              <a:rPr sz="1200" spc="15" dirty="0">
                <a:latin typeface="Arial"/>
                <a:cs typeface="Arial"/>
              </a:rPr>
              <a:t>know where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&lt;=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you have seen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all  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0368"/>
            <a:ext cx="574484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 method of a class </a:t>
            </a:r>
            <a:r>
              <a:rPr sz="1000" spc="15" dirty="0">
                <a:latin typeface="Courier" charset="0"/>
                <a:cs typeface="Courier" charset="0"/>
              </a:rPr>
              <a:t>Lottery </a:t>
            </a:r>
            <a:r>
              <a:rPr sz="1000" spc="10" dirty="0">
                <a:latin typeface="Arial"/>
                <a:cs typeface="Arial"/>
              </a:rPr>
              <a:t>that returns a combination of </a:t>
            </a:r>
            <a:r>
              <a:rPr sz="1000" spc="15" dirty="0">
                <a:latin typeface="Courier" charset="0"/>
                <a:cs typeface="Courier" charset="0"/>
              </a:rPr>
              <a:t>n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numbers. You don’t need to  implement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4067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Lottery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 getCombination(int n) { . . .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6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9543"/>
            <a:ext cx="88963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do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3100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34276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accountNumbers;  double[]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balances;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4514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344369"/>
            <a:ext cx="17056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561114"/>
            <a:ext cx="4778971" cy="1144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256" y="2886090"/>
            <a:ext cx="21272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4 </a:t>
            </a:r>
            <a:r>
              <a:rPr sz="1200" spc="15" dirty="0">
                <a:latin typeface="Arial"/>
                <a:cs typeface="Arial"/>
              </a:rPr>
              <a:t>Avoid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2655"/>
            <a:ext cx="3542029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Avoid parallel arrays by changing them into arrays of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290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BankAccount[]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accounts;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985" y="1212303"/>
            <a:ext cx="4513859" cy="1416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853" y="2743631"/>
            <a:ext cx="36144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5 </a:t>
            </a:r>
            <a:r>
              <a:rPr sz="1000" spc="10" dirty="0">
                <a:latin typeface="Arial"/>
                <a:cs typeface="Arial"/>
              </a:rPr>
              <a:t>Reorganizing Parallel Arrays into an Array of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0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812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0873"/>
            <a:ext cx="47466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to visit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array.  Totaling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34686"/>
            <a:ext cx="5588000" cy="70326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. . .;  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176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4415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692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987106"/>
            <a:ext cx="45339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body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executed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spc="10" dirty="0">
                <a:latin typeface="Arial"/>
                <a:cs typeface="Arial"/>
              </a:rPr>
              <a:t>in the 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15" dirty="0">
                <a:latin typeface="Arial"/>
                <a:cs typeface="Arial"/>
              </a:rPr>
              <a:t>.  Read </a:t>
            </a:r>
            <a:r>
              <a:rPr sz="1200" spc="10" dirty="0">
                <a:latin typeface="Arial"/>
                <a:cs typeface="Arial"/>
              </a:rPr>
              <a:t>the loop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“for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5" dirty="0">
                <a:latin typeface="Courier" charset="0"/>
                <a:cs typeface="Courier" charset="0"/>
              </a:rPr>
              <a:t>element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0" dirty="0">
                <a:latin typeface="Courier" charset="0"/>
                <a:cs typeface="Courier" charset="0"/>
              </a:rPr>
              <a:t>values</a:t>
            </a:r>
            <a:r>
              <a:rPr sz="1200" spc="10" dirty="0">
                <a:latin typeface="Arial"/>
                <a:cs typeface="Arial"/>
              </a:rPr>
              <a:t>.”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Traditional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alternative: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846168"/>
            <a:ext cx="5588000" cy="6000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double element = values[i];  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0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720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53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9010"/>
            <a:ext cx="375221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 </a:t>
            </a:r>
            <a:r>
              <a:rPr sz="1200" spc="10" dirty="0">
                <a:latin typeface="Arial"/>
                <a:cs typeface="Arial"/>
              </a:rPr>
              <a:t>suitable for all array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  <a:spcBef>
                <a:spcPts val="110"/>
              </a:spcBef>
            </a:pP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allow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contents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loop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zeros: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1823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(double element :</a:t>
            </a:r>
            <a:r>
              <a:rPr sz="500" spc="2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values)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element = 0; // ERROR: this assignment does not modify array</a:t>
            </a:r>
            <a:r>
              <a:rPr sz="500" spc="1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elements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973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90280"/>
            <a:ext cx="20974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basic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instead: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43837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500" spc="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values[i] = 0; //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OK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30693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3274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2962293"/>
            <a:ext cx="561530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6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the index values in the loop body.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convenient </a:t>
            </a:r>
            <a:r>
              <a:rPr sz="1200" spc="15" dirty="0">
                <a:latin typeface="Arial"/>
                <a:cs typeface="Arial"/>
              </a:rPr>
              <a:t>mechanism </a:t>
            </a:r>
            <a:r>
              <a:rPr sz="1200" spc="10" dirty="0">
                <a:latin typeface="Arial"/>
                <a:cs typeface="Arial"/>
              </a:rPr>
              <a:t>for traversing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collection.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1798537" y="3392899"/>
            <a:ext cx="1753257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7.2 </a:t>
            </a:r>
            <a:r>
              <a:rPr spc="75" dirty="0"/>
              <a:t>The Enhanced </a:t>
            </a:r>
            <a:r>
              <a:rPr spc="50" dirty="0"/>
              <a:t>“</a:t>
            </a:r>
            <a:r>
              <a:rPr spc="50" dirty="0">
                <a:latin typeface="Trebuchet MS"/>
                <a:cs typeface="Trebuchet MS"/>
              </a:rPr>
              <a:t>for</a:t>
            </a:r>
            <a:r>
              <a:rPr spc="50" dirty="0"/>
              <a:t>”</a:t>
            </a:r>
            <a:r>
              <a:rPr spc="-135" dirty="0"/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80" y="730909"/>
            <a:ext cx="604931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107"/>
            <a:ext cx="2301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do?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8360"/>
            <a:ext cx="5999480" cy="49116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 counter =</a:t>
            </a:r>
            <a:r>
              <a:rPr sz="600" spc="-4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(double element : values)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(element == 0) { counter++;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37745"/>
            <a:ext cx="4150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counts how many 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are zero.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40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51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8746"/>
            <a:ext cx="39433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collects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of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type.  </a:t>
            </a:r>
            <a:r>
              <a:rPr sz="1200" spc="15" dirty="0">
                <a:latin typeface="Arial"/>
                <a:cs typeface="Arial"/>
              </a:rPr>
              <a:t>Create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hold ten values of type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double: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86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new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043" y="15879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043" y="17902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0657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547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1458604"/>
            <a:ext cx="5541645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 marR="2522220">
              <a:lnSpc>
                <a:spcPct val="139700"/>
              </a:lnSpc>
            </a:pPr>
            <a:r>
              <a:rPr sz="950" spc="-10" dirty="0">
                <a:latin typeface="Arial"/>
                <a:cs typeface="Arial"/>
              </a:rPr>
              <a:t>The number </a:t>
            </a:r>
            <a:r>
              <a:rPr sz="950" spc="-5" dirty="0">
                <a:latin typeface="Arial"/>
                <a:cs typeface="Arial"/>
              </a:rPr>
              <a:t>of elements is the </a:t>
            </a:r>
            <a:r>
              <a:rPr sz="950" spc="-10" dirty="0">
                <a:latin typeface="Courier" charset="0"/>
                <a:cs typeface="Courier" charset="0"/>
              </a:rPr>
              <a:t>length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of the array  </a:t>
            </a: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10" dirty="0">
                <a:latin typeface="Courier" charset="0"/>
                <a:cs typeface="Courier" charset="0"/>
              </a:rPr>
              <a:t>new</a:t>
            </a:r>
            <a:r>
              <a:rPr sz="950" spc="-3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 constructs the array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type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is the type of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stored, followed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Courier" charset="0"/>
                <a:cs typeface="Courier" charset="0"/>
              </a:rPr>
              <a:t>[]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of type 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double[]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2700590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6247" y="2754129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71" y="30982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9059" y="2991172"/>
            <a:ext cx="3082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initialize the array variable with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081" y="3251702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9008" y="3305284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71" y="364934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071" y="39074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9059" y="3542285"/>
            <a:ext cx="41344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default, </a:t>
            </a:r>
            <a:r>
              <a:rPr sz="1200" spc="15" dirty="0">
                <a:latin typeface="Arial"/>
                <a:cs typeface="Arial"/>
              </a:rPr>
              <a:t>each number </a:t>
            </a:r>
            <a:r>
              <a:rPr sz="1200" spc="10" dirty="0">
                <a:latin typeface="Arial"/>
                <a:cs typeface="Arial"/>
              </a:rPr>
              <a:t>in the array 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specify the initial values </a:t>
            </a: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create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81" y="405395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moreValues = { 32, 54, 67.5, 29, 35, 80, 115, 44.5, 100, 65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056"/>
            <a:ext cx="4240530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that prints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0" dirty="0">
                <a:latin typeface="Courier" charset="0"/>
                <a:cs typeface="Courier" charset="0"/>
              </a:rPr>
              <a:t>values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8282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System.out.println(x);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8658"/>
            <a:ext cx="561721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 </a:t>
            </a:r>
            <a:r>
              <a:rPr sz="1000" spc="10" dirty="0">
                <a:latin typeface="Arial"/>
                <a:cs typeface="Arial"/>
              </a:rPr>
              <a:t>loop that multiplies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15" dirty="0">
                <a:latin typeface="Courier" charset="0"/>
                <a:cs typeface="Courier" charset="0"/>
              </a:rPr>
              <a:t>double[]</a:t>
            </a:r>
            <a:r>
              <a:rPr sz="1000" spc="-29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array </a:t>
            </a:r>
            <a:r>
              <a:rPr sz="1000" spc="15" dirty="0">
                <a:latin typeface="Arial"/>
                <a:cs typeface="Arial"/>
              </a:rPr>
              <a:t>named </a:t>
            </a:r>
            <a:r>
              <a:rPr sz="1000" spc="10" dirty="0">
                <a:latin typeface="Courier" charset="0"/>
                <a:cs typeface="Courier" charset="0"/>
              </a:rPr>
              <a:t>factors</a:t>
            </a:r>
            <a:r>
              <a:rPr sz="1000" spc="10" dirty="0">
                <a:latin typeface="Arial"/>
                <a:cs typeface="Arial"/>
              </a:rPr>
              <a:t>,  accumulating the result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variable </a:t>
            </a:r>
            <a:r>
              <a:rPr sz="1000" spc="15" dirty="0">
                <a:latin typeface="Arial"/>
                <a:cs typeface="Arial"/>
              </a:rPr>
              <a:t>named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product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741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product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f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factors)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product = product *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6684"/>
            <a:ext cx="53009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enhanced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appropriate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shortcut</a:t>
            </a:r>
            <a:r>
              <a:rPr sz="1000" spc="5" dirty="0">
                <a:latin typeface="Arial"/>
                <a:cs typeface="Arial"/>
              </a:rPr>
              <a:t> for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following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basic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693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 i++) { values[i] = i * i;</a:t>
            </a:r>
            <a:r>
              <a:rPr sz="600" spc="1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133148"/>
            <a:ext cx="56114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writes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value into </a:t>
            </a:r>
            <a:r>
              <a:rPr sz="1200" spc="15" dirty="0">
                <a:latin typeface="Courier" charset="0"/>
                <a:cs typeface="Courier" charset="0"/>
              </a:rPr>
              <a:t>values[i]</a:t>
            </a:r>
            <a:r>
              <a:rPr sz="1200" spc="15" dirty="0">
                <a:latin typeface="Arial"/>
                <a:cs typeface="Arial"/>
              </a:rPr>
              <a:t>. 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does 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have </a:t>
            </a:r>
            <a:r>
              <a:rPr sz="1200" spc="10" dirty="0">
                <a:latin typeface="Arial"/>
                <a:cs typeface="Arial"/>
              </a:rPr>
              <a:t>the index variable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</a:t>
            </a:r>
            <a:r>
              <a:rPr spc="-150" dirty="0"/>
              <a:t> </a:t>
            </a:r>
            <a:r>
              <a:rPr spc="70" dirty="0"/>
              <a:t>Filling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115"/>
            <a:ext cx="30391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</a:t>
            </a:r>
            <a:r>
              <a:rPr sz="1200" spc="15" dirty="0">
                <a:latin typeface="Arial"/>
                <a:cs typeface="Arial"/>
              </a:rPr>
              <a:t>squares </a:t>
            </a:r>
            <a:r>
              <a:rPr sz="1200" spc="10" dirty="0">
                <a:latin typeface="Arial"/>
                <a:cs typeface="Arial"/>
              </a:rPr>
              <a:t>(0, 1, 4, 9, 16,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7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i *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Sum </a:t>
            </a:r>
            <a:r>
              <a:rPr spc="105" dirty="0"/>
              <a:t>and</a:t>
            </a:r>
            <a:r>
              <a:rPr spc="-295" dirty="0"/>
              <a:t> </a:t>
            </a:r>
            <a:r>
              <a:rPr spc="9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064"/>
            <a:ext cx="33261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2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782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675743"/>
            <a:ext cx="15894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average: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936277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average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(values.length &gt; 0) { average = total / values.length;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5" dirty="0"/>
              <a:t>Maximum </a:t>
            </a:r>
            <a:r>
              <a:rPr spc="75" dirty="0"/>
              <a:t>or</a:t>
            </a:r>
            <a:r>
              <a:rPr spc="-280" dirty="0"/>
              <a:t> </a:t>
            </a:r>
            <a:r>
              <a:rPr spc="125" dirty="0"/>
              <a:t>Minimum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743"/>
            <a:ext cx="23012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maximum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30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2698" y="2154151"/>
            <a:ext cx="1220905" cy="98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3511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6022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03729"/>
            <a:ext cx="47599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loop starts at 1 because </a:t>
            </a:r>
            <a:r>
              <a:rPr sz="950" spc="-10" dirty="0">
                <a:latin typeface="Arial"/>
                <a:cs typeface="Arial"/>
              </a:rPr>
              <a:t>we </a:t>
            </a:r>
            <a:r>
              <a:rPr sz="950" spc="-5" dirty="0">
                <a:latin typeface="Arial"/>
                <a:cs typeface="Arial"/>
              </a:rPr>
              <a:t>initialize largest with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values[0].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minimum: </a:t>
            </a:r>
            <a:r>
              <a:rPr sz="1200" spc="10" dirty="0">
                <a:latin typeface="Arial"/>
                <a:cs typeface="Arial"/>
              </a:rPr>
              <a:t>reverse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comparison.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These </a:t>
            </a:r>
            <a:r>
              <a:rPr sz="1200" spc="10" dirty="0">
                <a:latin typeface="Arial"/>
                <a:cs typeface="Arial"/>
              </a:rPr>
              <a:t>algorithms require that the array contain at least </a:t>
            </a:r>
            <a:r>
              <a:rPr sz="1200" spc="15" dirty="0">
                <a:latin typeface="Arial"/>
                <a:cs typeface="Arial"/>
              </a:rPr>
              <a:t>one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5" dirty="0"/>
              <a:t>Element</a:t>
            </a:r>
            <a:r>
              <a:rPr spc="-170" dirty="0"/>
              <a:t> </a:t>
            </a:r>
            <a:r>
              <a:rPr spc="80" dirty="0"/>
              <a:t>Separators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692"/>
            <a:ext cx="54889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display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usually </a:t>
            </a:r>
            <a:r>
              <a:rPr sz="1200" spc="15" dirty="0">
                <a:latin typeface="Arial"/>
                <a:cs typeface="Arial"/>
              </a:rPr>
              <a:t>want </a:t>
            </a:r>
            <a:r>
              <a:rPr sz="1200" spc="10" dirty="0">
                <a:latin typeface="Arial"/>
                <a:cs typeface="Arial"/>
              </a:rPr>
              <a:t>to separate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251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Ann | Bob |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Cindy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3349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93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227900"/>
            <a:ext cx="526351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there 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fewer separator than there are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Print the separator before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i="1" spc="15" dirty="0">
                <a:latin typeface="Arial"/>
                <a:cs typeface="Arial"/>
              </a:rPr>
              <a:t>except </a:t>
            </a:r>
            <a:r>
              <a:rPr sz="1200" i="1" spc="10" dirty="0">
                <a:latin typeface="Arial"/>
                <a:cs typeface="Arial"/>
              </a:rPr>
              <a:t>the initial </a:t>
            </a:r>
            <a:r>
              <a:rPr sz="1200" i="1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(with index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655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(i &gt;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System.out.print(names.value[i]);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045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797525"/>
            <a:ext cx="33870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five elements,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four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635" y="3019237"/>
            <a:ext cx="1339507" cy="106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32793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04641"/>
            <a:ext cx="494982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position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element: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Visit all elements until you have found a match or you have </a:t>
            </a:r>
            <a:r>
              <a:rPr sz="950" spc="-10" dirty="0">
                <a:latin typeface="Arial"/>
                <a:cs typeface="Arial"/>
              </a:rPr>
              <a:t>come </a:t>
            </a:r>
            <a:r>
              <a:rPr sz="950" spc="-5" dirty="0">
                <a:latin typeface="Arial"/>
                <a:cs typeface="Arial"/>
              </a:rPr>
              <a:t>to the end of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that is equal 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74432"/>
            <a:ext cx="5588000" cy="18910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3815" marR="4580890">
              <a:lnSpc>
                <a:spcPct val="146500"/>
              </a:lnSpc>
              <a:spcBef>
                <a:spcPts val="190"/>
              </a:spcBef>
            </a:pPr>
            <a:r>
              <a:rPr sz="500" spc="5" dirty="0">
                <a:latin typeface="Courier" charset="0"/>
                <a:cs typeface="Courier" charset="0"/>
              </a:rPr>
              <a:t>int searchedValue = 100;  int pos =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boolean found =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false;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while (pos &lt; values.length &amp;&amp;</a:t>
            </a:r>
            <a:r>
              <a:rPr sz="500" spc="6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!found)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if (values[pos] ==</a:t>
            </a:r>
            <a:r>
              <a:rPr sz="500" spc="5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searchedValue)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found =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true;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pos++;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 marR="303974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if (found) { System.out.println("Found at position: " + pos); }  else { System.out.println("Not found");</a:t>
            </a:r>
            <a:r>
              <a:rPr sz="500" spc="8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6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2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09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4591"/>
            <a:ext cx="562800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algorithm is called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0" dirty="0">
                <a:latin typeface="Arial"/>
                <a:cs typeface="Arial"/>
              </a:rPr>
              <a:t>linear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search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inspects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sequence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a match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found.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To search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specific element, visit the </a:t>
            </a:r>
            <a:r>
              <a:rPr sz="1200" spc="15" dirty="0">
                <a:latin typeface="Arial"/>
                <a:cs typeface="Arial"/>
              </a:rPr>
              <a:t>elements and </a:t>
            </a:r>
            <a:r>
              <a:rPr sz="1200" spc="10" dirty="0">
                <a:latin typeface="Arial"/>
                <a:cs typeface="Arial"/>
              </a:rPr>
              <a:t>stop </a:t>
            </a:r>
            <a:r>
              <a:rPr sz="1200" spc="15" dirty="0">
                <a:latin typeface="Arial"/>
                <a:cs typeface="Arial"/>
              </a:rPr>
              <a:t>when you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encounter 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match.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814634" y="1651817"/>
            <a:ext cx="2319772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12079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05" y="693789"/>
            <a:ext cx="561467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Problem: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remove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pos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from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values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0" dirty="0">
                <a:latin typeface="Courier" charset="0"/>
                <a:cs typeface="Courier" charset="0"/>
              </a:rPr>
              <a:t>currentSize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spc="15" dirty="0">
                <a:latin typeface="Arial"/>
                <a:cs typeface="Arial"/>
              </a:rPr>
              <a:t>Unordered</a:t>
            </a:r>
            <a:endParaRPr sz="120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Overwrite the element to be removed with the last element of 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Decrement the </a:t>
            </a:r>
            <a:r>
              <a:rPr sz="1050" spc="-5" dirty="0">
                <a:latin typeface="Courier" charset="0"/>
                <a:cs typeface="Courier" charset="0"/>
              </a:rPr>
              <a:t>currentSize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variable.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86372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38201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 values[currentSize - 1];  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251824"/>
            <a:ext cx="2881337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72758"/>
            <a:ext cx="37953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6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5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043" y="1071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6528"/>
            <a:ext cx="46113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access a </a:t>
            </a:r>
            <a:r>
              <a:rPr sz="1200" spc="10" dirty="0">
                <a:latin typeface="Arial"/>
                <a:cs typeface="Arial"/>
              </a:rPr>
              <a:t>value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specify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“slot” </a:t>
            </a:r>
            <a:r>
              <a:rPr sz="1200" spc="15" dirty="0">
                <a:latin typeface="Arial"/>
                <a:cs typeface="Arial"/>
              </a:rPr>
              <a:t>you want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use the </a:t>
            </a:r>
            <a:r>
              <a:rPr sz="950" spc="-10" dirty="0">
                <a:latin typeface="Courier" charset="0"/>
                <a:cs typeface="Courier" charset="0"/>
              </a:rPr>
              <a:t>[]</a:t>
            </a:r>
            <a:r>
              <a:rPr sz="950" spc="-40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207270"/>
            <a:ext cx="5106670" cy="1748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values[4]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8797" y="1254158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6188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18700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1350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1644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443591"/>
            <a:ext cx="520890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890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“slot </a:t>
            </a:r>
            <a:r>
              <a:rPr sz="1200" spc="15" dirty="0">
                <a:latin typeface="Arial"/>
                <a:cs typeface="Arial"/>
              </a:rPr>
              <a:t>number” </a:t>
            </a:r>
            <a:r>
              <a:rPr sz="1200" spc="10" dirty="0">
                <a:latin typeface="Arial"/>
                <a:cs typeface="Arial"/>
              </a:rPr>
              <a:t>is called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0" dirty="0">
                <a:latin typeface="Arial"/>
                <a:cs typeface="Arial"/>
              </a:rPr>
              <a:t>slot contains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Individual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accessed by an </a:t>
            </a:r>
            <a:r>
              <a:rPr sz="1200" spc="10" dirty="0">
                <a:latin typeface="Arial"/>
                <a:cs typeface="Arial"/>
              </a:rPr>
              <a:t>integer index 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, using 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array[i]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element can be used </a:t>
            </a:r>
            <a:r>
              <a:rPr sz="1200" spc="10" dirty="0">
                <a:latin typeface="Arial"/>
                <a:cs typeface="Arial"/>
              </a:rPr>
              <a:t>like </a:t>
            </a:r>
            <a:r>
              <a:rPr sz="1200" spc="15" dirty="0">
                <a:latin typeface="Arial"/>
                <a:cs typeface="Arial"/>
              </a:rPr>
              <a:t>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762943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System.out.println(values[4]);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219"/>
            <a:ext cx="470471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Ordered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following the element to be removed to a lower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Decrement the variable holding the size of the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6034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pos + 1; i &lt; currentSize;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 - 1]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22"/>
            <a:ext cx="2483675" cy="139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695970"/>
            <a:ext cx="36302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7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68"/>
            <a:ext cx="35153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new element at the end of the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5983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values[currentSize - 1] = 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48"/>
            <a:ext cx="2832493" cy="143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30800"/>
            <a:ext cx="36912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8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1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17"/>
            <a:ext cx="414337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matters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after the insertion location to a higher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element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675216"/>
            <a:ext cx="5588000" cy="102015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currentSize - 1; i &gt; pos;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i--)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values[i -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851823"/>
            <a:ext cx="2581338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4372551"/>
            <a:ext cx="35261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9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797"/>
            <a:ext cx="38214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swap two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you need a temporary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926261"/>
            <a:ext cx="1395323" cy="125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3715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2264445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save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value in the </a:t>
            </a:r>
            <a:r>
              <a:rPr sz="1200" spc="15" dirty="0">
                <a:latin typeface="Arial"/>
                <a:cs typeface="Arial"/>
              </a:rPr>
              <a:t>temporary </a:t>
            </a:r>
            <a:r>
              <a:rPr sz="1200" spc="10" dirty="0">
                <a:latin typeface="Arial"/>
                <a:cs typeface="Arial"/>
              </a:rPr>
              <a:t>variable before replacing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24981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temp = values[i];  values[i]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values[j];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0202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913223"/>
            <a:ext cx="34251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we can </a:t>
            </a:r>
            <a:r>
              <a:rPr sz="1200" spc="10" dirty="0">
                <a:latin typeface="Arial"/>
                <a:cs typeface="Arial"/>
              </a:rPr>
              <a:t>set  </a:t>
            </a:r>
            <a:r>
              <a:rPr sz="1200" spc="15" dirty="0">
                <a:latin typeface="Courier" charset="0"/>
                <a:cs typeface="Courier" charset="0"/>
              </a:rPr>
              <a:t>values[j]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to the </a:t>
            </a:r>
            <a:r>
              <a:rPr sz="1200" spc="15" dirty="0">
                <a:latin typeface="Arial"/>
                <a:cs typeface="Arial"/>
              </a:rPr>
              <a:t>saved </a:t>
            </a:r>
            <a:r>
              <a:rPr sz="1200" spc="10" dirty="0">
                <a:latin typeface="Arial"/>
                <a:cs typeface="Arial"/>
              </a:rPr>
              <a:t>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3173759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values[j]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temp;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3830154" cy="439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4562748" y="4876800"/>
            <a:ext cx="213804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10 </a:t>
            </a:r>
            <a:r>
              <a:rPr sz="1000" spc="10" dirty="0">
                <a:latin typeface="Arial"/>
                <a:cs typeface="Arial"/>
              </a:rPr>
              <a:t>Swapping Array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Copying </a:t>
            </a:r>
            <a:r>
              <a:rPr spc="90" dirty="0"/>
              <a:t>an</a:t>
            </a:r>
            <a:r>
              <a:rPr spc="-265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7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644"/>
            <a:ext cx="4933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variable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692"/>
            <a:ext cx="5588000" cy="39626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double[6];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 .  // Fill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1346" y="1247185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830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475992"/>
            <a:ext cx="46977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make a </a:t>
            </a:r>
            <a:r>
              <a:rPr sz="1200" spc="10" dirty="0">
                <a:latin typeface="Arial"/>
                <a:cs typeface="Arial"/>
              </a:rPr>
              <a:t>true </a:t>
            </a:r>
            <a:r>
              <a:rPr sz="1200" spc="15" dirty="0">
                <a:latin typeface="Arial"/>
                <a:cs typeface="Arial"/>
              </a:rPr>
              <a:t>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call 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0017"/>
            <a:ext cx="5588000" cy="1763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 Arrays.copyOf(values,</a:t>
            </a:r>
            <a:r>
              <a:rPr sz="700" spc="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6656" y="180531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814639" y="2035555"/>
            <a:ext cx="3434184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404" y="4023054"/>
            <a:ext cx="44900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11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Reference versus Copying 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599978" y="443213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723966" y="4291608"/>
            <a:ext cx="54902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following statement to the top of  your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742988" y="480535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java.util.Arrays;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0" dirty="0"/>
              <a:t>Growing </a:t>
            </a:r>
            <a:r>
              <a:rPr spc="90" dirty="0"/>
              <a:t>an</a:t>
            </a:r>
            <a:r>
              <a:rPr spc="-270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4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54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9034"/>
            <a:ext cx="544512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grow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run out of </a:t>
            </a:r>
            <a:r>
              <a:rPr sz="1200" spc="15" dirty="0">
                <a:latin typeface="Arial"/>
                <a:cs typeface="Arial"/>
              </a:rPr>
              <a:t>space,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  To double </a:t>
            </a:r>
            <a:r>
              <a:rPr sz="1200" spc="10" dirty="0">
                <a:latin typeface="Arial"/>
                <a:cs typeface="Arial"/>
              </a:rPr>
              <a:t>the length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1543" y="1289032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081" y="1222413"/>
            <a:ext cx="5588000" cy="30944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026285">
              <a:lnSpc>
                <a:spcPct val="1242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newValues = Arrays.copyOf(values, 2 * values.length);  values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684" y="142158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635" y="1651812"/>
            <a:ext cx="5316169" cy="354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185177" y="5195924"/>
            <a:ext cx="19799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12 </a:t>
            </a:r>
            <a:r>
              <a:rPr sz="1200" spc="15" dirty="0">
                <a:latin typeface="Arial"/>
                <a:cs typeface="Arial"/>
              </a:rPr>
              <a:t>Growing 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Reading</a:t>
            </a:r>
            <a:r>
              <a:rPr spc="-60" dirty="0"/>
              <a:t> </a:t>
            </a:r>
            <a:r>
              <a:rPr spc="8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72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0171"/>
            <a:ext cx="400748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read a sequence </a:t>
            </a:r>
            <a:r>
              <a:rPr sz="1200" spc="10" dirty="0">
                <a:latin typeface="Arial"/>
                <a:cs typeface="Arial"/>
              </a:rPr>
              <a:t>of arbitrary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  <a:p>
            <a:pPr marL="293370" marR="5080">
              <a:lnSpc>
                <a:spcPct val="130100"/>
              </a:lnSpc>
              <a:spcBef>
                <a:spcPts val="390"/>
              </a:spcBef>
            </a:pPr>
            <a:r>
              <a:rPr sz="950" spc="-10" dirty="0">
                <a:latin typeface="Arial"/>
                <a:cs typeface="Arial"/>
              </a:rPr>
              <a:t>Add </a:t>
            </a:r>
            <a:r>
              <a:rPr sz="950" spc="-5" dirty="0">
                <a:latin typeface="Arial"/>
                <a:cs typeface="Arial"/>
              </a:rPr>
              <a:t>the inputs to an array until the end of the input has been reached.  </a:t>
            </a:r>
            <a:r>
              <a:rPr sz="950" spc="-10" dirty="0">
                <a:latin typeface="Arial"/>
                <a:cs typeface="Arial"/>
              </a:rPr>
              <a:t>Grow when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needed.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125" y="1375786"/>
            <a:ext cx="5106670" cy="1263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28651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double[] inputs = new double[INITIAL_SIZE];  int currentSize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while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(in.hasNextDouble())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356485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// Grow the array if it has been completely filled  if (currentSize &gt;= inputs.length)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60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inputs = Arrays.copyOf(inputs, 2 * inputs.length); // Grow the inputs</a:t>
            </a:r>
            <a:r>
              <a:rPr sz="650" spc="1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966720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inputs[currentSize] = in.nextDouble();  currentSize++;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281" y="2678256"/>
            <a:ext cx="139382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Discard unfilled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2889602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inputs = Arrays.copyOf(inputs,</a:t>
            </a:r>
            <a:r>
              <a:rPr sz="650" spc="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currentSize);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081" y="4417319"/>
            <a:ext cx="5588000" cy="835025"/>
          </a:xfrm>
          <a:custGeom>
            <a:avLst/>
            <a:gdLst/>
            <a:ahLst/>
            <a:cxnLst/>
            <a:rect l="l" t="t" r="r" b="b"/>
            <a:pathLst>
              <a:path w="5588000" h="835025">
                <a:moveTo>
                  <a:pt x="0" y="0"/>
                </a:moveTo>
                <a:lnTo>
                  <a:pt x="5587864" y="0"/>
                </a:lnTo>
                <a:lnTo>
                  <a:pt x="5587864" y="834422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417319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422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067" y="2136780"/>
            <a:ext cx="312801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68275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700" spc="5" dirty="0">
                <a:latin typeface="Courier New"/>
                <a:cs typeface="Courier New"/>
              </a:rPr>
              <a:t>(in.hasNextDouble() &amp;&amp; currentSize &lt;</a:t>
            </a:r>
            <a:r>
              <a:rPr sz="700" spc="8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values.length)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 marR="875665">
              <a:lnSpc>
                <a:spcPts val="819"/>
              </a:lnSpc>
              <a:spcBef>
                <a:spcPts val="35"/>
              </a:spcBef>
            </a:pPr>
            <a:r>
              <a:rPr sz="700" spc="5" dirty="0">
                <a:latin typeface="Courier New"/>
                <a:cs typeface="Courier New"/>
              </a:rPr>
              <a:t>values[currentSize] = in.nextDouble();  currentSize++;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0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961" y="760608"/>
            <a:ext cx="415988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700" spc="5" dirty="0">
                <a:latin typeface="Courier New"/>
                <a:cs typeface="Courier New"/>
              </a:rPr>
              <a:t>LENGTH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700" spc="5" dirty="0">
                <a:latin typeface="Courier New"/>
                <a:cs typeface="Courier New"/>
              </a:rPr>
              <a:t>[]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 double</a:t>
            </a:r>
            <a:r>
              <a:rPr sz="700" spc="5" dirty="0">
                <a:latin typeface="Courier New"/>
                <a:cs typeface="Courier New"/>
              </a:rPr>
              <a:t>[LENGTH];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currentSize =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3204124"/>
            <a:ext cx="203898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];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currentSize;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(values[i] &gt;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263525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values[i];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6149" y="709993"/>
            <a:ext cx="111619" cy="348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9163" y="709985"/>
            <a:ext cx="118604" cy="2385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705" y="4171719"/>
            <a:ext cx="206502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63955" algn="ctr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34.5 80 115 44.5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34.5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80</a:t>
            </a:r>
            <a:endParaRPr sz="700" dirty="0">
              <a:latin typeface="Courier" charset="0"/>
              <a:cs typeface="Courier" charset="0"/>
            </a:endParaRPr>
          </a:p>
          <a:p>
            <a:pPr marL="300355" marR="56959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115 &lt;== largest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  44.5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268"/>
            <a:ext cx="428561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these inputs,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output of the </a:t>
            </a:r>
            <a:r>
              <a:rPr sz="1000" spc="15" dirty="0">
                <a:latin typeface="Courier" charset="0"/>
                <a:cs typeface="Courier" charset="0"/>
              </a:rPr>
              <a:t>LargestInArray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program?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5" dirty="0">
                <a:latin typeface="Courier" charset="0"/>
                <a:cs typeface="Courier" charset="0"/>
              </a:rPr>
              <a:t>20 10 20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Q</a:t>
            </a:r>
            <a:endParaRPr sz="1000" dirty="0">
              <a:latin typeface="Courier" charset="0"/>
              <a:cs typeface="Courier" charset="0"/>
            </a:endParaRPr>
          </a:p>
          <a:p>
            <a:pPr marL="247015">
              <a:lnSpc>
                <a:spcPct val="100000"/>
              </a:lnSpc>
              <a:spcBef>
                <a:spcPts val="685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4646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928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 value  10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6376614" cy="204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897242"/>
            <a:ext cx="16897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Size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2241"/>
            <a:ext cx="428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 loop that counts </a:t>
            </a:r>
            <a:r>
              <a:rPr sz="1000" spc="15" dirty="0">
                <a:latin typeface="Arial"/>
                <a:cs typeface="Arial"/>
              </a:rPr>
              <a:t>how many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are equal 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zero.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5958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count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(x == 0) { count++;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166"/>
            <a:ext cx="6094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algorithm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largest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in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don’t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initialize </a:t>
            </a:r>
            <a:r>
              <a:rPr sz="1000" spc="15" dirty="0">
                <a:latin typeface="Courier" charset="0"/>
                <a:cs typeface="Courier" charset="0"/>
              </a:rPr>
              <a:t>largest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  zero,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6386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double largest =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&gt;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largest)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4397375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largest =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913904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values are negative, then the result is incorrectly  </a:t>
            </a:r>
            <a:r>
              <a:rPr sz="1200" spc="15" dirty="0">
                <a:latin typeface="Arial"/>
                <a:cs typeface="Arial"/>
              </a:rPr>
              <a:t>computed 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69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printing separators,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skipped the separator before the </a:t>
            </a:r>
            <a:r>
              <a:rPr sz="1000" spc="5" dirty="0">
                <a:latin typeface="Arial"/>
                <a:cs typeface="Arial"/>
              </a:rPr>
              <a:t>initial </a:t>
            </a:r>
            <a:r>
              <a:rPr sz="1000" spc="10" dirty="0">
                <a:latin typeface="Arial"/>
                <a:cs typeface="Arial"/>
              </a:rPr>
              <a:t>element. Rewrite the loop so that the  separator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printed after each element, except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8062"/>
            <a:ext cx="5588000" cy="91999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77761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System.out.print(values[i]);  if (i &lt; values.length -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392521"/>
            <a:ext cx="37001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you know why we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up </a:t>
            </a:r>
            <a:r>
              <a:rPr sz="1200" spc="10" dirty="0">
                <a:latin typeface="Arial"/>
                <a:cs typeface="Arial"/>
              </a:rPr>
              <a:t>the loop the other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18"/>
            <a:ext cx="430149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these statements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printing an array 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separators?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4564"/>
            <a:ext cx="5999480" cy="48795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System.out.print(values[0]);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1;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3973829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System.out.print(", " +</a:t>
            </a:r>
            <a:r>
              <a:rPr sz="600" spc="3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480013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array </a:t>
            </a:r>
            <a:r>
              <a:rPr sz="1200" spc="15" dirty="0">
                <a:latin typeface="Arial"/>
                <a:cs typeface="Arial"/>
              </a:rPr>
              <a:t>has no </a:t>
            </a:r>
            <a:r>
              <a:rPr sz="1200" spc="10" dirty="0">
                <a:latin typeface="Arial"/>
                <a:cs typeface="Arial"/>
              </a:rPr>
              <a:t>elements, then the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terminates with </a:t>
            </a:r>
            <a:r>
              <a:rPr sz="1200" spc="15" dirty="0">
                <a:latin typeface="Arial"/>
                <a:cs typeface="Arial"/>
              </a:rPr>
              <a:t>an  </a:t>
            </a:r>
            <a:r>
              <a:rPr sz="1200" spc="10" dirty="0">
                <a:latin typeface="Arial"/>
                <a:cs typeface="Arial"/>
              </a:rPr>
              <a:t>exception.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7744"/>
            <a:ext cx="61741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position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match,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while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What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wrong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using</a:t>
            </a:r>
            <a:r>
              <a:rPr sz="1000" spc="5" dirty="0">
                <a:latin typeface="Arial"/>
                <a:cs typeface="Arial"/>
              </a:rPr>
              <a:t> this 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instead?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4964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(pos = 0; pos &lt; values.length &amp;&amp; !found;</a:t>
            </a:r>
            <a:r>
              <a:rPr sz="600" spc="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pos++)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(values[pos] &gt;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100)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found =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true;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862235"/>
            <a:ext cx="51981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there is </a:t>
            </a:r>
            <a:r>
              <a:rPr sz="1200" spc="15" dirty="0">
                <a:latin typeface="Arial"/>
                <a:cs typeface="Arial"/>
              </a:rPr>
              <a:t>a match,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Courier" charset="0"/>
                <a:cs typeface="Courier" charset="0"/>
              </a:rPr>
              <a:t>pos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incremented </a:t>
            </a:r>
            <a:r>
              <a:rPr sz="1200" spc="10" dirty="0">
                <a:latin typeface="Arial"/>
                <a:cs typeface="Arial"/>
              </a:rPr>
              <a:t>before the loop exits.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717"/>
            <a:ext cx="6038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inserting an element into an array, </a:t>
            </a:r>
            <a:r>
              <a:rPr sz="1000" spc="15" dirty="0">
                <a:latin typeface="Arial"/>
                <a:cs typeface="Arial"/>
              </a:rPr>
              <a:t>we moved </a:t>
            </a:r>
            <a:r>
              <a:rPr sz="1000" spc="10" dirty="0">
                <a:latin typeface="Arial"/>
                <a:cs typeface="Arial"/>
              </a:rPr>
              <a:t>the elements with larger index values, starting at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end of the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it </a:t>
            </a:r>
            <a:r>
              <a:rPr sz="1000" spc="10" dirty="0">
                <a:latin typeface="Arial"/>
                <a:cs typeface="Arial"/>
              </a:rPr>
              <a:t>wrong to </a:t>
            </a:r>
            <a:r>
              <a:rPr sz="1000" spc="5" dirty="0">
                <a:latin typeface="Arial"/>
                <a:cs typeface="Arial"/>
              </a:rPr>
              <a:t>start </a:t>
            </a:r>
            <a:r>
              <a:rPr sz="1000" spc="10" dirty="0">
                <a:latin typeface="Arial"/>
                <a:cs typeface="Arial"/>
              </a:rPr>
              <a:t>at the insertion location,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37937"/>
            <a:ext cx="5999480" cy="3981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pos; i &lt; currentSize - 1;</a:t>
            </a:r>
            <a:r>
              <a:rPr sz="600" spc="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values[i + 1]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83140"/>
            <a:ext cx="38735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This loop sets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values[pos]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</a:t>
            </a:r>
            <a:r>
              <a:rPr spc="-70" dirty="0"/>
              <a:t> </a:t>
            </a:r>
            <a:r>
              <a:rPr spc="114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9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540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5284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4213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45012"/>
            <a:ext cx="571436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800"/>
              </a:lnSpc>
            </a:pPr>
            <a:r>
              <a:rPr sz="1200" spc="15" dirty="0">
                <a:latin typeface="Arial"/>
                <a:cs typeface="Arial"/>
              </a:rPr>
              <a:t>By combining fundamental </a:t>
            </a:r>
            <a:r>
              <a:rPr sz="1200" spc="10" dirty="0">
                <a:latin typeface="Arial"/>
                <a:cs typeface="Arial"/>
              </a:rPr>
              <a:t>algorithms, </a:t>
            </a: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solve </a:t>
            </a:r>
            <a:r>
              <a:rPr sz="1200" spc="15" dirty="0">
                <a:latin typeface="Arial"/>
                <a:cs typeface="Arial"/>
              </a:rPr>
              <a:t>complex programming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tasks.  </a:t>
            </a:r>
            <a:r>
              <a:rPr sz="1200" spc="15" dirty="0">
                <a:latin typeface="Arial"/>
                <a:cs typeface="Arial"/>
              </a:rPr>
              <a:t>Problem: Compute </a:t>
            </a:r>
            <a:r>
              <a:rPr sz="1200" spc="10" dirty="0">
                <a:latin typeface="Arial"/>
                <a:cs typeface="Arial"/>
              </a:rPr>
              <a:t>the final quiz score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dropping the lowest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sum  </a:t>
            </a:r>
            <a:r>
              <a:rPr sz="1200" spc="10" dirty="0">
                <a:latin typeface="Arial"/>
                <a:cs typeface="Arial"/>
              </a:rPr>
              <a:t>of all the remaining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scores.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Related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algorithms:</a:t>
            </a:r>
            <a:endParaRPr sz="1200">
              <a:latin typeface="Arial"/>
              <a:cs typeface="Arial"/>
            </a:endParaRPr>
          </a:p>
          <a:p>
            <a:pPr marL="293370" marR="3984625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Calculating the </a:t>
            </a:r>
            <a:r>
              <a:rPr sz="950" spc="-10" dirty="0">
                <a:latin typeface="Arial"/>
                <a:cs typeface="Arial"/>
              </a:rPr>
              <a:t>sum  </a:t>
            </a:r>
            <a:r>
              <a:rPr sz="950" spc="-5" dirty="0">
                <a:latin typeface="Arial"/>
                <a:cs typeface="Arial"/>
              </a:rPr>
              <a:t>Finding the </a:t>
            </a:r>
            <a:r>
              <a:rPr sz="950" spc="-10" dirty="0">
                <a:latin typeface="Arial"/>
                <a:cs typeface="Arial"/>
              </a:rPr>
              <a:t>minimum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value  Removing an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</a:t>
            </a:r>
            <a:endParaRPr sz="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plan 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78337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420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40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</a:t>
            </a:r>
            <a:r>
              <a:rPr sz="700" spc="-1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0" dirty="0">
                <a:latin typeface="Comic Sans MS"/>
                <a:cs typeface="Comic Sans MS"/>
              </a:rPr>
              <a:t> it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17479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67730"/>
            <a:ext cx="19532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out. </a:t>
            </a:r>
            <a:r>
              <a:rPr sz="1200" spc="15" dirty="0">
                <a:latin typeface="Arial"/>
                <a:cs typeface="Arial"/>
              </a:rPr>
              <a:t>The minimum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298309"/>
            <a:ext cx="1423225" cy="38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8724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765341"/>
            <a:ext cx="46551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to find the position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minimum.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95802"/>
            <a:ext cx="17367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Revise </a:t>
            </a:r>
            <a:r>
              <a:rPr sz="1200" spc="10" dirty="0">
                <a:latin typeface="Arial"/>
                <a:cs typeface="Arial"/>
              </a:rPr>
              <a:t>the plan 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2852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Find its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position.</a:t>
            </a:r>
            <a:endParaRPr sz="700">
              <a:latin typeface="Comic Sans MS"/>
              <a:cs typeface="Comic Sans MS"/>
            </a:endParaRPr>
          </a:p>
          <a:p>
            <a:pPr marL="43815" marR="390588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5" dirty="0">
                <a:latin typeface="Comic Sans MS"/>
                <a:cs typeface="Comic Sans MS"/>
              </a:rPr>
              <a:t>that position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6609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553864"/>
            <a:ext cx="494982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minimum </a:t>
            </a:r>
            <a:r>
              <a:rPr sz="950" spc="-5" dirty="0">
                <a:latin typeface="Arial"/>
                <a:cs typeface="Arial"/>
              </a:rPr>
              <a:t>value of 4. Linear search tells us that the value 4 occurs at position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5.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3698" y="2021578"/>
            <a:ext cx="1353464" cy="40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0281" y="2471579"/>
            <a:ext cx="56388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Remove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2656455"/>
            <a:ext cx="1137185" cy="37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2375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4886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30464"/>
            <a:ext cx="3916679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sum: 8 + 7 + </a:t>
            </a:r>
            <a:r>
              <a:rPr sz="1200" spc="10" dirty="0">
                <a:latin typeface="Arial"/>
                <a:cs typeface="Arial"/>
              </a:rPr>
              <a:t>8.5 </a:t>
            </a:r>
            <a:r>
              <a:rPr sz="1200" spc="15" dirty="0">
                <a:latin typeface="Arial"/>
                <a:cs typeface="Arial"/>
              </a:rPr>
              <a:t>+ </a:t>
            </a:r>
            <a:r>
              <a:rPr sz="1200" spc="10" dirty="0">
                <a:latin typeface="Arial"/>
                <a:cs typeface="Arial"/>
              </a:rPr>
              <a:t>9.5 </a:t>
            </a:r>
            <a:r>
              <a:rPr sz="1200" spc="15" dirty="0">
                <a:latin typeface="Arial"/>
                <a:cs typeface="Arial"/>
              </a:rPr>
              <a:t>+ 7 + 10 =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This walk-through </a:t>
            </a:r>
            <a:r>
              <a:rPr sz="1200" spc="15" dirty="0">
                <a:latin typeface="Arial"/>
                <a:cs typeface="Arial"/>
              </a:rPr>
              <a:t>demonstrates </a:t>
            </a:r>
            <a:r>
              <a:rPr sz="1200" spc="10" dirty="0">
                <a:latin typeface="Arial"/>
                <a:cs typeface="Arial"/>
              </a:rPr>
              <a:t>that our strategy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works.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2702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62284"/>
            <a:ext cx="553275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Inefficient to find the </a:t>
            </a:r>
            <a:r>
              <a:rPr sz="1200" spc="15" dirty="0">
                <a:latin typeface="Arial"/>
                <a:cs typeface="Arial"/>
              </a:rPr>
              <a:t>minimum and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Arial"/>
                <a:cs typeface="Arial"/>
              </a:rPr>
              <a:t>make </a:t>
            </a:r>
            <a:r>
              <a:rPr sz="1200" spc="10" dirty="0">
                <a:latin typeface="Arial"/>
                <a:cs typeface="Arial"/>
              </a:rPr>
              <a:t>another </a:t>
            </a:r>
            <a:r>
              <a:rPr sz="1200" spc="15" dirty="0">
                <a:latin typeface="Arial"/>
                <a:cs typeface="Arial"/>
              </a:rPr>
              <a:t>pass </a:t>
            </a:r>
            <a:r>
              <a:rPr sz="1200" spc="10" dirty="0">
                <a:latin typeface="Arial"/>
                <a:cs typeface="Arial"/>
              </a:rPr>
              <a:t>through the array to  obtain its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Modify minimum </a:t>
            </a:r>
            <a:r>
              <a:rPr sz="1200" spc="10" dirty="0">
                <a:latin typeface="Arial"/>
                <a:cs typeface="Arial"/>
              </a:rPr>
              <a:t>algorithm to </a:t>
            </a:r>
            <a:r>
              <a:rPr sz="1200" spc="15" dirty="0">
                <a:latin typeface="Arial"/>
                <a:cs typeface="Arial"/>
              </a:rPr>
              <a:t>remember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b="1" spc="10" dirty="0">
                <a:latin typeface="Arial"/>
                <a:cs typeface="Arial"/>
              </a:rPr>
              <a:t>position </a:t>
            </a:r>
            <a:r>
              <a:rPr sz="1200" spc="10" dirty="0">
                <a:latin typeface="Arial"/>
                <a:cs typeface="Arial"/>
              </a:rPr>
              <a:t>of the smallest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27177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smallestPosition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&lt;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values[smallestPosition])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smallestPosition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58172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74659"/>
            <a:ext cx="9899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38686"/>
            <a:ext cx="5588000" cy="43307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07289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</a:t>
            </a:r>
            <a:r>
              <a:rPr sz="700" spc="15" dirty="0">
                <a:latin typeface="Comic Sans MS"/>
                <a:cs typeface="Comic Sans MS"/>
              </a:rPr>
              <a:t>position of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  Remove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20" dirty="0">
                <a:latin typeface="Comic Sans MS"/>
                <a:cs typeface="Comic Sans MS"/>
              </a:rPr>
              <a:t>from 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array.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9244"/>
            <a:ext cx="600265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Section 7.3.6 has two algorithms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removing an element. Which of the two should be used to solve the  task described </a:t>
            </a:r>
            <a:r>
              <a:rPr sz="1000" spc="5" dirty="0">
                <a:latin typeface="Arial"/>
                <a:cs typeface="Arial"/>
              </a:rPr>
              <a:t>in this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section?</a:t>
            </a:r>
            <a:endParaRPr sz="1000" dirty="0">
              <a:latin typeface="Arial"/>
              <a:cs typeface="Arial"/>
            </a:endParaRPr>
          </a:p>
          <a:p>
            <a:pPr marL="247015" marR="40576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algorithm.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order of </a:t>
            </a:r>
            <a:r>
              <a:rPr sz="1200" spc="15" dirty="0">
                <a:latin typeface="Arial"/>
                <a:cs typeface="Arial"/>
              </a:rPr>
              <a:t>elements does </a:t>
            </a:r>
            <a:r>
              <a:rPr sz="1200" spc="10" dirty="0">
                <a:latin typeface="Arial"/>
                <a:cs typeface="Arial"/>
              </a:rPr>
              <a:t>not matter </a:t>
            </a:r>
            <a:r>
              <a:rPr sz="1200" spc="15" dirty="0">
                <a:latin typeface="Arial"/>
                <a:cs typeface="Arial"/>
              </a:rPr>
              <a:t>when  computing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sum.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7.1</a:t>
            </a:r>
            <a:r>
              <a:rPr spc="-90" dirty="0">
                <a:solidFill>
                  <a:srgbClr val="125859"/>
                </a:solidFill>
              </a:rPr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5085943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923"/>
            <a:ext cx="564705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It isn’t </a:t>
            </a:r>
            <a:r>
              <a:rPr sz="1000" spc="10" dirty="0">
                <a:latin typeface="Arial"/>
                <a:cs typeface="Arial"/>
              </a:rPr>
              <a:t>actually necessary to </a:t>
            </a:r>
            <a:r>
              <a:rPr sz="1000" i="1" spc="10" dirty="0">
                <a:latin typeface="Arial"/>
                <a:cs typeface="Arial"/>
              </a:rPr>
              <a:t>remove </a:t>
            </a:r>
            <a:r>
              <a:rPr sz="1000" spc="10" dirty="0">
                <a:latin typeface="Arial"/>
                <a:cs typeface="Arial"/>
              </a:rPr>
              <a:t>the minimum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order to compute the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score. Describe an  alternative.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5116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 dirty="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Subtract the minimum</a:t>
            </a:r>
            <a:r>
              <a:rPr sz="700" spc="-9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72"/>
            <a:ext cx="598805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</a:t>
            </a:r>
            <a:r>
              <a:rPr sz="1000" spc="10" dirty="0">
                <a:latin typeface="Arial"/>
                <a:cs typeface="Arial"/>
              </a:rPr>
              <a:t>the number of positive and negative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given array, using one or more of the  algorithms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6.7?</a:t>
            </a:r>
            <a:endParaRPr sz="1000" dirty="0">
              <a:latin typeface="Arial"/>
              <a:cs typeface="Arial"/>
            </a:endParaRPr>
          </a:p>
          <a:p>
            <a:pPr marL="247015" marR="24384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for counting </a:t>
            </a:r>
            <a:r>
              <a:rPr sz="1200" spc="15" dirty="0">
                <a:latin typeface="Arial"/>
                <a:cs typeface="Arial"/>
              </a:rPr>
              <a:t>matches </a:t>
            </a:r>
            <a:r>
              <a:rPr sz="1200" spc="10" dirty="0">
                <a:latin typeface="Arial"/>
                <a:cs typeface="Arial"/>
              </a:rPr>
              <a:t>(Section 6.7.2) twice,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10" dirty="0">
                <a:latin typeface="Arial"/>
                <a:cs typeface="Arial"/>
              </a:rPr>
              <a:t>for  counting the positive values </a:t>
            </a:r>
            <a:r>
              <a:rPr sz="1200" spc="15" dirty="0">
                <a:latin typeface="Arial"/>
                <a:cs typeface="Arial"/>
              </a:rPr>
              <a:t>and once </a:t>
            </a:r>
            <a:r>
              <a:rPr sz="1200" spc="10" dirty="0">
                <a:latin typeface="Arial"/>
                <a:cs typeface="Arial"/>
              </a:rPr>
              <a:t>for counting the negative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21"/>
            <a:ext cx="437705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all </a:t>
            </a:r>
            <a:r>
              <a:rPr sz="1000" spc="10" dirty="0">
                <a:latin typeface="Arial"/>
                <a:cs typeface="Arial"/>
              </a:rPr>
              <a:t>positive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separated 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commas?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algorithm in Section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7.3.4.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1540"/>
            <a:ext cx="5588000" cy="113543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boolean first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true;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if (first) { first = false; }  else { System.out.print(", ");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466210"/>
            <a:ext cx="5533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you can no </a:t>
            </a:r>
            <a:r>
              <a:rPr sz="1200" spc="10" dirty="0">
                <a:latin typeface="Arial"/>
                <a:cs typeface="Arial"/>
              </a:rPr>
              <a:t>longer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5" dirty="0">
                <a:latin typeface="Courier" charset="0"/>
                <a:cs typeface="Courier" charset="0"/>
              </a:rPr>
              <a:t>i &gt; 0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criterion for printing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separator.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771"/>
            <a:ext cx="52387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following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collecting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matches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array: </a:t>
            </a:r>
            <a:r>
              <a:rPr sz="1000" spc="5" dirty="0">
                <a:latin typeface="Arial"/>
                <a:cs typeface="Arial"/>
              </a:rPr>
              <a:t>int </a:t>
            </a:r>
            <a:r>
              <a:rPr sz="1000" spc="10" dirty="0">
                <a:latin typeface="Arial"/>
                <a:cs typeface="Arial"/>
              </a:rPr>
              <a:t>matchesSize 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1517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</a:t>
            </a:r>
            <a:r>
              <a:rPr sz="600" spc="5" dirty="0">
                <a:latin typeface="Comic Sans MS"/>
                <a:cs typeface="Comic Sans MS"/>
              </a:rPr>
              <a:t>fulfills the</a:t>
            </a:r>
            <a:r>
              <a:rPr sz="600" spc="-2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condition</a:t>
            </a:r>
            <a:r>
              <a:rPr sz="600" spc="5" dirty="0">
                <a:latin typeface="Courier" charset="0"/>
                <a:cs typeface="Courier" charset="0"/>
              </a:rPr>
              <a:t>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 marR="4108450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urier" charset="0"/>
                <a:cs typeface="Courier" charset="0"/>
              </a:rPr>
              <a:t>matches[matchesSize] = values[i];  matchesSize++;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724187"/>
            <a:ext cx="572325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algorithm help you with Self Check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to collect all positive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then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0" dirty="0">
                <a:latin typeface="Arial"/>
                <a:cs typeface="Arial"/>
              </a:rPr>
              <a:t>the algorithm in Section 7.3.4 to print the array of</a:t>
            </a:r>
            <a:r>
              <a:rPr sz="1200" spc="15" dirty="0">
                <a:latin typeface="Arial"/>
                <a:cs typeface="Arial"/>
              </a:rPr>
              <a:t> matches.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8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620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1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7070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Manipulating physical objects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give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ideas for discovering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39"/>
            <a:ext cx="126276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277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802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187207"/>
            <a:ext cx="564578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Problem: You </a:t>
            </a:r>
            <a:r>
              <a:rPr sz="1200" spc="10" dirty="0">
                <a:latin typeface="Arial"/>
                <a:cs typeface="Arial"/>
              </a:rPr>
              <a:t>are given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is </a:t>
            </a:r>
            <a:r>
              <a:rPr sz="1200" spc="15" dirty="0">
                <a:latin typeface="Arial"/>
                <a:cs typeface="Arial"/>
              </a:rPr>
              <a:t>an even number, and you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are  to switch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second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half.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This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3158752"/>
            <a:ext cx="1499971" cy="334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281" y="3536029"/>
            <a:ext cx="65024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will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become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3698" y="3723875"/>
            <a:ext cx="1479041" cy="279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569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0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952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868805"/>
            <a:ext cx="54457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Use a sequence </a:t>
            </a:r>
            <a:r>
              <a:rPr sz="1200" spc="10" dirty="0">
                <a:latin typeface="Arial"/>
                <a:cs typeface="Arial"/>
              </a:rPr>
              <a:t>of coins, playing cards, or toys to visualize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values.  Original line 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421583"/>
            <a:ext cx="2958083" cy="46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069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962508"/>
            <a:ext cx="20320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Removal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196006"/>
            <a:ext cx="3132493" cy="105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42991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322849"/>
            <a:ext cx="20148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Insertion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4635" y="3556425"/>
            <a:ext cx="3760393" cy="1039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710558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3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468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39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6918"/>
            <a:ext cx="17887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Swapping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814635" y="1170462"/>
            <a:ext cx="2383259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1511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044093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0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4: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814635" y="2385974"/>
            <a:ext cx="220661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37347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3627670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1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2"/>
          <p:cNvSpPr>
            <a:spLocks noChangeAspect="1"/>
          </p:cNvSpPr>
          <p:nvPr/>
        </p:nvSpPr>
        <p:spPr>
          <a:xfrm>
            <a:off x="799059" y="3944471"/>
            <a:ext cx="221668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99059" y="4767431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496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4096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26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5546"/>
            <a:ext cx="12065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Two more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swaps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28"/>
            <a:ext cx="3355746" cy="119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7936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83705"/>
            <a:ext cx="275971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950578"/>
            <a:ext cx="5588000" cy="7677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 = size /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 </a:t>
            </a:r>
            <a:r>
              <a:rPr sz="700" spc="15" dirty="0">
                <a:latin typeface="Comic Sans MS"/>
                <a:cs typeface="Comic Sans MS"/>
              </a:rPr>
              <a:t>size /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2)</a:t>
            </a:r>
            <a:endParaRPr sz="700">
              <a:latin typeface="Comic Sans MS"/>
              <a:cs typeface="Comic Sans MS"/>
            </a:endParaRPr>
          </a:p>
          <a:p>
            <a:pPr marL="127635" marR="396367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j  i++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j++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7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87"/>
            <a:ext cx="618363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Walk through the algorithm that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developed </a:t>
            </a:r>
            <a:r>
              <a:rPr sz="1000" spc="5" dirty="0">
                <a:latin typeface="Arial"/>
                <a:cs typeface="Arial"/>
              </a:rPr>
              <a:t>in this </a:t>
            </a:r>
            <a:r>
              <a:rPr sz="1000" spc="10" dirty="0">
                <a:latin typeface="Arial"/>
                <a:cs typeface="Arial"/>
              </a:rPr>
              <a:t>section, using two paper clips to indicate the positions 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 </a:t>
            </a:r>
            <a:r>
              <a:rPr sz="1000" spc="10" dirty="0">
                <a:latin typeface="Arial"/>
                <a:cs typeface="Arial"/>
              </a:rPr>
              <a:t>Explain why there are no bounds errors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>
              <a:latin typeface="Arial"/>
              <a:cs typeface="Arial"/>
            </a:endParaRPr>
          </a:p>
          <a:p>
            <a:pPr marL="247015" marR="386715">
              <a:lnSpc>
                <a:spcPct val="120800"/>
              </a:lnSpc>
              <a:spcBef>
                <a:spcPts val="4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paperclip for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0, 1, 2, 3.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incremented  </a:t>
            </a:r>
            <a:r>
              <a:rPr sz="1200" spc="10" dirty="0">
                <a:latin typeface="Arial"/>
                <a:cs typeface="Arial"/>
              </a:rPr>
              <a:t>to 4, the condition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Comic Sans MS"/>
                <a:cs typeface="Comic Sans MS"/>
              </a:rPr>
              <a:t>&lt; size </a:t>
            </a:r>
            <a:r>
              <a:rPr sz="1200" spc="15" dirty="0">
                <a:latin typeface="Comic Sans MS"/>
                <a:cs typeface="Comic Sans MS"/>
              </a:rPr>
              <a:t>/ 2 </a:t>
            </a:r>
            <a:r>
              <a:rPr sz="1200" spc="15" dirty="0">
                <a:latin typeface="Arial"/>
                <a:cs typeface="Arial"/>
              </a:rPr>
              <a:t>becomes </a:t>
            </a:r>
            <a:r>
              <a:rPr sz="1200" spc="10" dirty="0">
                <a:latin typeface="Arial"/>
                <a:cs typeface="Arial"/>
              </a:rPr>
              <a:t>false,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loop ends. Similarly, the  paperclip for </a:t>
            </a:r>
            <a:r>
              <a:rPr sz="1200" spc="10" dirty="0">
                <a:latin typeface="Comic Sans MS"/>
                <a:cs typeface="Comic Sans MS"/>
              </a:rPr>
              <a:t>j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4, 5, 6, 7,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 the valid positions for the  </a:t>
            </a:r>
            <a:r>
              <a:rPr sz="1200" spc="15" dirty="0">
                <a:latin typeface="Arial"/>
                <a:cs typeface="Arial"/>
              </a:rPr>
              <a:t>second </a:t>
            </a:r>
            <a:r>
              <a:rPr sz="1200" spc="10" dirty="0">
                <a:latin typeface="Arial"/>
                <a:cs typeface="Arial"/>
              </a:rPr>
              <a:t>half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2209947"/>
            <a:ext cx="334877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3299859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9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37"/>
            <a:ext cx="564070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Take out </a:t>
            </a:r>
            <a:r>
              <a:rPr sz="1000" spc="15" dirty="0">
                <a:latin typeface="Arial"/>
                <a:cs typeface="Arial"/>
              </a:rPr>
              <a:t>some </a:t>
            </a:r>
            <a:r>
              <a:rPr sz="1000" spc="10" dirty="0">
                <a:latin typeface="Arial"/>
                <a:cs typeface="Arial"/>
              </a:rPr>
              <a:t>coins and simulate the following pseudocode, using two paper clips to indicate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positions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1045998"/>
            <a:ext cx="5999480" cy="628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=</a:t>
            </a:r>
            <a:r>
              <a:rPr sz="600" spc="-9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0</a:t>
            </a:r>
            <a:endParaRPr sz="600">
              <a:latin typeface="Comic Sans MS"/>
              <a:cs typeface="Comic Sans MS"/>
            </a:endParaRPr>
          </a:p>
          <a:p>
            <a:pPr marL="40005" marR="5521325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mic Sans MS"/>
                <a:cs typeface="Comic Sans MS"/>
              </a:rPr>
              <a:t>j = size - 1  While (i &lt;</a:t>
            </a:r>
            <a:r>
              <a:rPr sz="600" spc="-95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j)</a:t>
            </a:r>
            <a:endParaRPr sz="600">
              <a:latin typeface="Comic Sans MS"/>
              <a:cs typeface="Comic Sans MS"/>
            </a:endParaRPr>
          </a:p>
          <a:p>
            <a:pPr marL="109855" marR="4639945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mic Sans MS"/>
                <a:cs typeface="Comic Sans MS"/>
              </a:rPr>
              <a:t>Swap elements at positions </a:t>
            </a: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and j  i++</a:t>
            </a:r>
            <a:endParaRPr sz="600">
              <a:latin typeface="Comic Sans MS"/>
              <a:cs typeface="Comic Sans MS"/>
            </a:endParaRPr>
          </a:p>
          <a:p>
            <a:pPr marL="109855">
              <a:lnSpc>
                <a:spcPts val="690"/>
              </a:lnSpc>
            </a:pPr>
            <a:r>
              <a:rPr sz="600" spc="5" dirty="0">
                <a:latin typeface="Comic Sans MS"/>
                <a:cs typeface="Comic Sans MS"/>
              </a:rPr>
              <a:t>j--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707288"/>
            <a:ext cx="345567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algorithm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reverses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54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5487"/>
            <a:ext cx="40386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elements </a:t>
            </a:r>
            <a:r>
              <a:rPr sz="1200" spc="10" dirty="0">
                <a:latin typeface="Arial"/>
                <a:cs typeface="Arial"/>
              </a:rPr>
              <a:t>of arrays are </a:t>
            </a:r>
            <a:r>
              <a:rPr sz="1200" spc="15" dirty="0">
                <a:latin typeface="Arial"/>
                <a:cs typeface="Arial"/>
              </a:rPr>
              <a:t>numbered </a:t>
            </a:r>
            <a:r>
              <a:rPr sz="1200" spc="10" dirty="0">
                <a:latin typeface="Arial"/>
                <a:cs typeface="Arial"/>
              </a:rPr>
              <a:t>starting at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declaration creates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</a:t>
            </a:r>
            <a:r>
              <a:rPr sz="1200" spc="15" dirty="0">
                <a:latin typeface="Arial"/>
                <a:cs typeface="Arial"/>
              </a:rPr>
              <a:t>10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7158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038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868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1270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3851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363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97430">
              <a:lnSpc>
                <a:spcPct val="145000"/>
              </a:lnSpc>
            </a:pPr>
            <a:r>
              <a:rPr spc="15" dirty="0"/>
              <a:t>An </a:t>
            </a:r>
            <a:r>
              <a:rPr spc="10" dirty="0"/>
              <a:t>index </a:t>
            </a:r>
            <a:r>
              <a:rPr spc="15" dirty="0"/>
              <a:t>can be any </a:t>
            </a:r>
            <a:r>
              <a:rPr spc="10" dirty="0"/>
              <a:t>integer ranging </a:t>
            </a:r>
            <a:r>
              <a:rPr spc="15" dirty="0"/>
              <a:t>from 0 </a:t>
            </a:r>
            <a:r>
              <a:rPr spc="10" dirty="0"/>
              <a:t>to</a:t>
            </a:r>
            <a:r>
              <a:rPr spc="-65" dirty="0"/>
              <a:t> </a:t>
            </a:r>
            <a:r>
              <a:rPr spc="10" dirty="0"/>
              <a:t>9.  </a:t>
            </a:r>
            <a:r>
              <a:rPr spc="15" dirty="0"/>
              <a:t>The </a:t>
            </a:r>
            <a:r>
              <a:rPr spc="5" dirty="0"/>
              <a:t>first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50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values[0]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The </a:t>
            </a:r>
            <a:r>
              <a:rPr spc="10" dirty="0"/>
              <a:t>last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75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values[9]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An </a:t>
            </a:r>
            <a:r>
              <a:rPr spc="10" dirty="0"/>
              <a:t>array index </a:t>
            </a:r>
            <a:r>
              <a:rPr spc="15" dirty="0"/>
              <a:t>must be </a:t>
            </a:r>
            <a:r>
              <a:rPr spc="10" dirty="0"/>
              <a:t>at least zero </a:t>
            </a:r>
            <a:r>
              <a:rPr spc="15" dirty="0"/>
              <a:t>and </a:t>
            </a:r>
            <a:r>
              <a:rPr spc="10" dirty="0"/>
              <a:t>less than the size of the array.</a:t>
            </a: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pc="10" dirty="0"/>
              <a:t>Like </a:t>
            </a:r>
            <a:r>
              <a:rPr spc="15" dirty="0"/>
              <a:t>a mailbox </a:t>
            </a:r>
            <a:r>
              <a:rPr spc="10" dirty="0"/>
              <a:t>that is identified </a:t>
            </a:r>
            <a:r>
              <a:rPr spc="15" dirty="0"/>
              <a:t>by a box number, an </a:t>
            </a:r>
            <a:r>
              <a:rPr spc="10" dirty="0"/>
              <a:t>array </a:t>
            </a:r>
            <a:r>
              <a:rPr spc="15" dirty="0"/>
              <a:t>element </a:t>
            </a:r>
            <a:r>
              <a:rPr spc="10" dirty="0"/>
              <a:t>is identified</a:t>
            </a:r>
            <a:r>
              <a:rPr spc="-90" dirty="0"/>
              <a:t> </a:t>
            </a:r>
            <a:r>
              <a:rPr spc="15" dirty="0"/>
              <a:t>by  an</a:t>
            </a:r>
            <a:r>
              <a:rPr spc="-70" dirty="0"/>
              <a:t> </a:t>
            </a:r>
            <a:r>
              <a:rPr spc="10" dirty="0"/>
              <a:t>index.</a:t>
            </a:r>
          </a:p>
        </p:txBody>
      </p:sp>
      <p:sp>
        <p:nvSpPr>
          <p:cNvPr id="13" name="object 13"/>
          <p:cNvSpPr/>
          <p:nvPr/>
        </p:nvSpPr>
        <p:spPr>
          <a:xfrm>
            <a:off x="814635" y="2956457"/>
            <a:ext cx="1590662" cy="57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4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4773"/>
            <a:ext cx="6067425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task of rearranging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so that the even numbers </a:t>
            </a:r>
            <a:r>
              <a:rPr sz="1000" spc="15" dirty="0">
                <a:latin typeface="Arial"/>
                <a:cs typeface="Arial"/>
              </a:rPr>
              <a:t>come </a:t>
            </a:r>
            <a:r>
              <a:rPr sz="1000" spc="5" dirty="0">
                <a:latin typeface="Arial"/>
                <a:cs typeface="Arial"/>
              </a:rPr>
              <a:t>first. </a:t>
            </a:r>
            <a:r>
              <a:rPr sz="1000" spc="10" dirty="0">
                <a:latin typeface="Arial"/>
                <a:cs typeface="Arial"/>
              </a:rPr>
              <a:t>Otherwise,  the order doesn’t matter. For example, 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R="4687570" algn="ctr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1 4 14 2 1 3 5 6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</a:t>
            </a:r>
            <a:endParaRPr sz="1000" dirty="0">
              <a:latin typeface="Arial"/>
              <a:cs typeface="Arial"/>
            </a:endParaRPr>
          </a:p>
          <a:p>
            <a:pPr marL="12700" marR="4736465" algn="ctr">
              <a:lnSpc>
                <a:spcPct val="187700"/>
              </a:lnSpc>
            </a:pPr>
            <a:r>
              <a:rPr sz="1000" spc="10" dirty="0">
                <a:latin typeface="Arial"/>
                <a:cs typeface="Arial"/>
              </a:rPr>
              <a:t>could be rearranged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  4 2 14 6 1 5 3 23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358775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coins and paperclips, discover an algorithm that solves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task by swapping elements, then  describe </a:t>
            </a:r>
            <a:r>
              <a:rPr sz="1000" spc="5" dirty="0">
                <a:latin typeface="Arial"/>
                <a:cs typeface="Arial"/>
              </a:rPr>
              <a:t>it in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 dirty="0">
              <a:latin typeface="Arial"/>
              <a:cs typeface="Arial"/>
            </a:endParaRPr>
          </a:p>
          <a:p>
            <a:pPr marL="247015" marR="29654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basic idea is to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end. </a:t>
            </a:r>
            <a:r>
              <a:rPr sz="1200" spc="15" dirty="0">
                <a:latin typeface="Arial"/>
                <a:cs typeface="Arial"/>
              </a:rPr>
              <a:t>Put one paper </a:t>
            </a:r>
            <a:r>
              <a:rPr sz="1200" spc="10" dirty="0">
                <a:latin typeface="Arial"/>
                <a:cs typeface="Arial"/>
              </a:rPr>
              <a:t>clip at the beginning of the array </a:t>
            </a:r>
            <a:r>
              <a:rPr sz="1200" spc="15" dirty="0">
                <a:latin typeface="Arial"/>
                <a:cs typeface="Arial"/>
              </a:rPr>
              <a:t>and one </a:t>
            </a:r>
            <a:r>
              <a:rPr sz="1200" spc="10" dirty="0">
                <a:latin typeface="Arial"/>
                <a:cs typeface="Arial"/>
              </a:rPr>
              <a:t>at the end.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is odd, </a:t>
            </a: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with the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the other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 </a:t>
            </a:r>
            <a:r>
              <a:rPr sz="1200" spc="15" dirty="0">
                <a:latin typeface="Arial"/>
                <a:cs typeface="Arial"/>
              </a:rPr>
              <a:t>and move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</a:t>
            </a:r>
            <a:r>
              <a:rPr sz="1200" spc="5" dirty="0">
                <a:latin typeface="Arial"/>
                <a:cs typeface="Arial"/>
              </a:rPr>
              <a:t>left. </a:t>
            </a:r>
            <a:r>
              <a:rPr sz="1200" spc="10" dirty="0">
                <a:latin typeface="Arial"/>
                <a:cs typeface="Arial"/>
              </a:rPr>
              <a:t>Otherwise,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 right. </a:t>
            </a:r>
            <a:r>
              <a:rPr sz="1200" spc="15" dirty="0">
                <a:latin typeface="Arial"/>
                <a:cs typeface="Arial"/>
              </a:rPr>
              <a:t>Stop when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two paper </a:t>
            </a:r>
            <a:r>
              <a:rPr sz="1200" spc="10" dirty="0">
                <a:latin typeface="Arial"/>
                <a:cs typeface="Arial"/>
              </a:rPr>
              <a:t>clips </a:t>
            </a:r>
            <a:r>
              <a:rPr sz="1200" spc="15" dirty="0">
                <a:latin typeface="Arial"/>
                <a:cs typeface="Arial"/>
              </a:rPr>
              <a:t>meet. Here </a:t>
            </a:r>
            <a:r>
              <a:rPr sz="1200" spc="10" dirty="0">
                <a:latin typeface="Arial"/>
                <a:cs typeface="Arial"/>
              </a:rPr>
              <a:t>is 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487586"/>
            <a:ext cx="5588000" cy="9975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 dirty="0">
              <a:latin typeface="Comic Sans MS"/>
              <a:cs typeface="Comic Sans MS"/>
            </a:endParaRPr>
          </a:p>
          <a:p>
            <a:pPr marL="43815" marR="5021580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j = size - 1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j)</a:t>
            </a:r>
            <a:endParaRPr sz="700" dirty="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 dirty="0">
              <a:latin typeface="Comic Sans MS"/>
              <a:cs typeface="Comic Sans MS"/>
            </a:endParaRPr>
          </a:p>
          <a:p>
            <a:pPr marL="212090" marR="3856354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j.  </a:t>
            </a:r>
            <a:r>
              <a:rPr sz="700" spc="15" dirty="0">
                <a:latin typeface="Comic Sans MS"/>
                <a:cs typeface="Comic Sans MS"/>
              </a:rPr>
              <a:t>j--</a:t>
            </a:r>
            <a:endParaRPr sz="700" dirty="0">
              <a:latin typeface="Comic Sans MS"/>
              <a:cs typeface="Comic Sans MS"/>
            </a:endParaRPr>
          </a:p>
          <a:p>
            <a:pPr marL="212090" marR="5244465" indent="-8445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i++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3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3453"/>
            <a:ext cx="611060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Discover an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task of Self Check 27 that uses removal and insertion of elements instead of  swapping.</a:t>
            </a:r>
            <a:endParaRPr sz="1000" dirty="0">
              <a:latin typeface="Arial"/>
              <a:cs typeface="Arial"/>
            </a:endParaRPr>
          </a:p>
          <a:p>
            <a:pPr marL="247015" marR="28765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idea is to </a:t>
            </a:r>
            <a:r>
              <a:rPr sz="1200" spc="15" dirty="0">
                <a:latin typeface="Arial"/>
                <a:cs typeface="Arial"/>
              </a:rPr>
              <a:t>remove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and move  them </a:t>
            </a:r>
            <a:r>
              <a:rPr sz="1200" spc="10" dirty="0">
                <a:latin typeface="Arial"/>
                <a:cs typeface="Arial"/>
              </a:rPr>
              <a:t>to the end.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trick is to </a:t>
            </a:r>
            <a:r>
              <a:rPr sz="1200" spc="15" dirty="0">
                <a:latin typeface="Arial"/>
                <a:cs typeface="Arial"/>
              </a:rPr>
              <a:t>know when </a:t>
            </a:r>
            <a:r>
              <a:rPr sz="1200" spc="10" dirty="0">
                <a:latin typeface="Arial"/>
                <a:cs typeface="Arial"/>
              </a:rPr>
              <a:t>to stop. </a:t>
            </a:r>
            <a:r>
              <a:rPr sz="1200" spc="15" dirty="0">
                <a:latin typeface="Arial"/>
                <a:cs typeface="Arial"/>
              </a:rPr>
              <a:t>Nothing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gained by moving  odd elements </a:t>
            </a:r>
            <a:r>
              <a:rPr sz="1200" spc="10" dirty="0">
                <a:latin typeface="Arial"/>
                <a:cs typeface="Arial"/>
              </a:rPr>
              <a:t>into the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that already contains </a:t>
            </a:r>
            <a:r>
              <a:rPr sz="1200" spc="15" dirty="0">
                <a:latin typeface="Arial"/>
                <a:cs typeface="Arial"/>
              </a:rPr>
              <a:t>moved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so we want </a:t>
            </a:r>
            <a:r>
              <a:rPr sz="1200" spc="10" dirty="0">
                <a:latin typeface="Arial"/>
                <a:cs typeface="Arial"/>
              </a:rPr>
              <a:t>to  </a:t>
            </a:r>
            <a:r>
              <a:rPr sz="1200" spc="15" dirty="0">
                <a:latin typeface="Arial"/>
                <a:cs typeface="Arial"/>
              </a:rPr>
              <a:t>mark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with another </a:t>
            </a:r>
            <a:r>
              <a:rPr sz="1200" spc="15" dirty="0">
                <a:latin typeface="Arial"/>
                <a:cs typeface="Arial"/>
              </a:rPr>
              <a:t>paper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clip.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979426"/>
            <a:ext cx="5588000" cy="774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 marR="478472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moved </a:t>
            </a:r>
            <a:r>
              <a:rPr sz="700" spc="15" dirty="0">
                <a:latin typeface="Comic Sans MS"/>
                <a:cs typeface="Comic Sans MS"/>
              </a:rPr>
              <a:t>= size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moved)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>
              <a:latin typeface="Comic Sans MS"/>
              <a:cs typeface="Comic Sans MS"/>
            </a:endParaRPr>
          </a:p>
          <a:p>
            <a:pPr marL="127635" marR="2967355" indent="8382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position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 add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15" dirty="0">
                <a:latin typeface="Comic Sans MS"/>
                <a:cs typeface="Comic Sans MS"/>
              </a:rPr>
              <a:t>at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end.  </a:t>
            </a:r>
            <a:r>
              <a:rPr sz="700" spc="20" dirty="0">
                <a:latin typeface="Comic Sans MS"/>
                <a:cs typeface="Comic Sans MS"/>
              </a:rPr>
              <a:t>moved--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7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7.29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919"/>
            <a:ext cx="948818" cy="80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1636105"/>
            <a:ext cx="587946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algorithm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 6.7.5 that finds the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sequence of inputs—</a:t>
            </a:r>
            <a:r>
              <a:rPr sz="1000" i="1" spc="10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the 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this </a:t>
            </a:r>
            <a:r>
              <a:rPr sz="1000" spc="10" dirty="0">
                <a:latin typeface="Arial"/>
                <a:cs typeface="Arial"/>
              </a:rPr>
              <a:t>algorithm better visualized by picking playing cards from a  deck rather than arranging toy soldiers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sequence?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2491108"/>
            <a:ext cx="562800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When you read </a:t>
            </a:r>
            <a:r>
              <a:rPr sz="1200" spc="10" dirty="0">
                <a:latin typeface="Arial"/>
                <a:cs typeface="Arial"/>
              </a:rPr>
              <a:t>inputs,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to </a:t>
            </a:r>
            <a:r>
              <a:rPr sz="1200" spc="15" dirty="0">
                <a:latin typeface="Arial"/>
                <a:cs typeface="Arial"/>
              </a:rPr>
              <a:t>see </a:t>
            </a:r>
            <a:r>
              <a:rPr sz="1200" spc="10" dirty="0">
                <a:latin typeface="Arial"/>
                <a:cs typeface="Arial"/>
              </a:rPr>
              <a:t>values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time, </a:t>
            </a:r>
            <a:r>
              <a:rPr sz="1200" spc="15" dirty="0">
                <a:latin typeface="Arial"/>
                <a:cs typeface="Arial"/>
              </a:rPr>
              <a:t>and you  </a:t>
            </a:r>
            <a:r>
              <a:rPr sz="1200" spc="10" dirty="0">
                <a:latin typeface="Arial"/>
                <a:cs typeface="Arial"/>
              </a:rPr>
              <a:t>can’t </a:t>
            </a:r>
            <a:r>
              <a:rPr sz="1200" spc="15" dirty="0">
                <a:latin typeface="Arial"/>
                <a:cs typeface="Arial"/>
              </a:rPr>
              <a:t>peek ahead. </a:t>
            </a:r>
            <a:r>
              <a:rPr sz="1200" spc="10" dirty="0">
                <a:latin typeface="Arial"/>
                <a:cs typeface="Arial"/>
              </a:rPr>
              <a:t>Picking cards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 </a:t>
            </a:r>
            <a:r>
              <a:rPr sz="1200" spc="15" dirty="0">
                <a:latin typeface="Arial"/>
                <a:cs typeface="Arial"/>
              </a:rPr>
              <a:t>from a deck </a:t>
            </a:r>
            <a:r>
              <a:rPr sz="1200" spc="10" dirty="0">
                <a:latin typeface="Arial"/>
                <a:cs typeface="Arial"/>
              </a:rPr>
              <a:t>of cards simulates this  </a:t>
            </a:r>
            <a:r>
              <a:rPr sz="1200" spc="15" dirty="0">
                <a:latin typeface="Arial"/>
                <a:cs typeface="Arial"/>
              </a:rPr>
              <a:t>process </a:t>
            </a:r>
            <a:r>
              <a:rPr sz="1200" spc="10" dirty="0">
                <a:latin typeface="Arial"/>
                <a:cs typeface="Arial"/>
              </a:rPr>
              <a:t>better than looking at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items, all of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revealed.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68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31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9808"/>
            <a:ext cx="529780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arrangement </a:t>
            </a:r>
            <a:r>
              <a:rPr sz="1200" spc="10" dirty="0">
                <a:latin typeface="Arial"/>
                <a:cs typeface="Arial"/>
              </a:rPr>
              <a:t>consisting of </a:t>
            </a:r>
            <a:r>
              <a:rPr sz="1200" spc="15" dirty="0">
                <a:latin typeface="Arial"/>
                <a:cs typeface="Arial"/>
              </a:rPr>
              <a:t>rows and columns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Also called a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matrix.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484"/>
              </a:spcBef>
            </a:pPr>
            <a:r>
              <a:rPr sz="1200" spc="15" dirty="0">
                <a:latin typeface="Arial"/>
                <a:cs typeface="Arial"/>
              </a:rPr>
              <a:t>Example: medal counts </a:t>
            </a:r>
            <a:r>
              <a:rPr sz="1200" spc="10" dirty="0">
                <a:latin typeface="Arial"/>
                <a:cs typeface="Arial"/>
              </a:rPr>
              <a:t>of the figure skating competitions at the </a:t>
            </a:r>
            <a:r>
              <a:rPr sz="1200" spc="15" dirty="0">
                <a:latin typeface="Arial"/>
                <a:cs typeface="Arial"/>
              </a:rPr>
              <a:t>2014 </a:t>
            </a:r>
            <a:r>
              <a:rPr sz="1200" spc="10" dirty="0">
                <a:latin typeface="Arial"/>
                <a:cs typeface="Arial"/>
              </a:rPr>
              <a:t>Winter  Olympics.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693697"/>
            <a:ext cx="3411562" cy="159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8384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40965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389562"/>
            <a:ext cx="565340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13 </a:t>
            </a:r>
            <a:r>
              <a:rPr sz="1200" spc="10" dirty="0">
                <a:latin typeface="Arial"/>
                <a:cs typeface="Arial"/>
              </a:rPr>
              <a:t>Figure Skating </a:t>
            </a:r>
            <a:r>
              <a:rPr sz="1200" spc="15" dirty="0">
                <a:latin typeface="Arial"/>
                <a:cs typeface="Arial"/>
              </a:rPr>
              <a:t>Medal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Counts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two-dimensional array to store tabular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constructing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array, specify </a:t>
            </a:r>
            <a:r>
              <a:rPr sz="1200" spc="15" dirty="0">
                <a:latin typeface="Arial"/>
                <a:cs typeface="Arial"/>
              </a:rPr>
              <a:t>how many rows and columns 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46282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COUNTRIES = 8;  final int MEDALS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 = new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int[COUNTRIES][MEDALS];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85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5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8436"/>
            <a:ext cx="42995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initialize the array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grouping </a:t>
            </a:r>
            <a:r>
              <a:rPr sz="1200" spc="15" dirty="0">
                <a:latin typeface="Arial"/>
                <a:cs typeface="Arial"/>
              </a:rPr>
              <a:t>each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5489"/>
            <a:ext cx="5588000" cy="123238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4580890" algn="ctr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=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3,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3, 1,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1,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52437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43488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327822"/>
            <a:ext cx="57067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change </a:t>
            </a:r>
            <a:r>
              <a:rPr sz="1200" spc="10" dirty="0">
                <a:latin typeface="Arial"/>
                <a:cs typeface="Arial"/>
              </a:rPr>
              <a:t>the size of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been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declared.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415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7.3 </a:t>
            </a:r>
            <a:r>
              <a:rPr spc="90" dirty="0"/>
              <a:t>Two-Dimensional </a:t>
            </a:r>
            <a:r>
              <a:rPr spc="80" dirty="0"/>
              <a:t>Array</a:t>
            </a:r>
            <a:r>
              <a:rPr spc="-20" dirty="0"/>
              <a:t> </a:t>
            </a:r>
            <a:r>
              <a:rPr spc="7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97"/>
            <a:ext cx="5092915" cy="245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74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3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95311"/>
            <a:ext cx="3475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Access by </a:t>
            </a:r>
            <a:r>
              <a:rPr sz="1200" spc="10" dirty="0">
                <a:latin typeface="Arial"/>
                <a:cs typeface="Arial"/>
              </a:rPr>
              <a:t>using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index values,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array[i][j]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52364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medalCount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counts[3][1];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325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590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136223"/>
            <a:ext cx="4724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Use nested </a:t>
            </a:r>
            <a:r>
              <a:rPr sz="1200" spc="10" dirty="0">
                <a:latin typeface="Arial"/>
                <a:cs typeface="Arial"/>
              </a:rPr>
              <a:t>loops to </a:t>
            </a:r>
            <a:r>
              <a:rPr sz="1200" spc="15" dirty="0">
                <a:latin typeface="Arial"/>
                <a:cs typeface="Arial"/>
              </a:rPr>
              <a:t>access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array.  </a:t>
            </a: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1747640"/>
            <a:ext cx="5588000" cy="12141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COUNTRIES;</a:t>
            </a:r>
            <a:r>
              <a:rPr sz="500" spc="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// Process the ith</a:t>
            </a:r>
            <a:r>
              <a:rPr sz="500" spc="-1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for (int j = 0; j &lt; MEDALS;</a:t>
            </a:r>
            <a:r>
              <a:rPr sz="500" spc="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j++)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 marR="371157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// Process the jth column in the ith row  System.out.printf("%8d",</a:t>
            </a:r>
            <a:r>
              <a:rPr sz="500" spc="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counts[i][j]);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System.out.println(); // Start a new line at the end of the</a:t>
            </a:r>
            <a:r>
              <a:rPr sz="500" spc="1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040151"/>
            <a:ext cx="1625549" cy="151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650765"/>
            <a:ext cx="42722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14 </a:t>
            </a:r>
            <a:r>
              <a:rPr sz="1200" spc="15" dirty="0">
                <a:latin typeface="Arial"/>
                <a:cs typeface="Arial"/>
              </a:rPr>
              <a:t>Accessing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64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2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603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254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95209"/>
            <a:ext cx="360426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rows: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columns: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counts[0].length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475471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counts.length;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counts[0].length; 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System.out.printf("%8d",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2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Locating </a:t>
            </a:r>
            <a:r>
              <a:rPr spc="110" dirty="0"/>
              <a:t>Neighboring</a:t>
            </a:r>
            <a:r>
              <a:rPr spc="-3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14635" y="710018"/>
            <a:ext cx="2399944" cy="196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216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2767689"/>
            <a:ext cx="44373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15 </a:t>
            </a:r>
            <a:r>
              <a:rPr sz="1200" spc="15" dirty="0">
                <a:latin typeface="Arial"/>
                <a:cs typeface="Arial"/>
              </a:rPr>
              <a:t>Neighboring </a:t>
            </a:r>
            <a:r>
              <a:rPr sz="1200" spc="10" dirty="0">
                <a:latin typeface="Arial"/>
                <a:cs typeface="Arial"/>
              </a:rPr>
              <a:t>Locations 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Watch </a:t>
            </a:r>
            <a:r>
              <a:rPr sz="1200" spc="10" dirty="0">
                <a:latin typeface="Arial"/>
                <a:cs typeface="Arial"/>
              </a:rPr>
              <a:t>out for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boundary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Courier" charset="0"/>
                <a:cs typeface="Courier" charset="0"/>
              </a:rPr>
              <a:t>counts[0][1] </a:t>
            </a:r>
            <a:r>
              <a:rPr sz="950" spc="-5" dirty="0">
                <a:latin typeface="Arial"/>
                <a:cs typeface="Arial"/>
              </a:rPr>
              <a:t>does not have a neighbor to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top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5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9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6026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131"/>
            <a:ext cx="443357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Problem: 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medals won by 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country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the elements in a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row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compute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j ranges from 0 to </a:t>
            </a:r>
            <a:r>
              <a:rPr sz="950" spc="-10" dirty="0">
                <a:latin typeface="Courier" charset="0"/>
                <a:cs typeface="Courier" charset="0"/>
              </a:rPr>
              <a:t>MEDALS -</a:t>
            </a:r>
            <a:r>
              <a:rPr sz="950" spc="2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1.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3698" y="1889036"/>
            <a:ext cx="1646478" cy="194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0809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973879"/>
            <a:ext cx="27051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Loop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4237909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total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MEDALS;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Arrays </a:t>
            </a:r>
            <a:r>
              <a:rPr spc="-114" dirty="0"/>
              <a:t>- </a:t>
            </a:r>
            <a:r>
              <a:rPr spc="114" dirty="0"/>
              <a:t>Bounds</a:t>
            </a:r>
            <a:r>
              <a:rPr spc="45" dirty="0"/>
              <a:t> </a:t>
            </a:r>
            <a:r>
              <a:rPr spc="5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2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3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149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6968"/>
            <a:ext cx="403860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bounds </a:t>
            </a:r>
            <a:r>
              <a:rPr sz="1200" spc="10" dirty="0">
                <a:latin typeface="Arial"/>
                <a:cs typeface="Arial"/>
              </a:rPr>
              <a:t>error </a:t>
            </a:r>
            <a:r>
              <a:rPr sz="1200" spc="15" dirty="0">
                <a:latin typeface="Arial"/>
                <a:cs typeface="Arial"/>
              </a:rPr>
              <a:t>occurs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supply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invalid 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Causes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to terminate with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run-time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799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double[10];  values[10] = value; //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Error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802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2383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798053"/>
            <a:ext cx="390779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Courier" charset="0"/>
                <a:cs typeface="Courier" charset="0"/>
              </a:rPr>
              <a:t>values.length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yields the length of the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no parentheses </a:t>
            </a:r>
            <a:r>
              <a:rPr sz="1200" spc="10" dirty="0">
                <a:latin typeface="Arial"/>
                <a:cs typeface="Arial"/>
              </a:rPr>
              <a:t>following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length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4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4393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36862"/>
            <a:ext cx="447548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j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15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column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Arial"/>
                <a:cs typeface="Arial"/>
              </a:rPr>
              <a:t>Form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i ranges from 0 to  </a:t>
            </a:r>
            <a:r>
              <a:rPr sz="950" spc="-10" dirty="0">
                <a:latin typeface="Courier" charset="0"/>
                <a:cs typeface="Courier" charset="0"/>
              </a:rPr>
              <a:t>COUNTRIES -</a:t>
            </a:r>
            <a:r>
              <a:rPr sz="950" spc="14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475268"/>
            <a:ext cx="5106670" cy="54566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total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for (int i = 0; i &lt; COUNTRIES;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i++)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3229610" algn="ctr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total = total +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counts[i][j];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2154135"/>
            <a:ext cx="1925535" cy="18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0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s</a:t>
            </a:r>
            <a:r>
              <a:rPr spc="10" dirty="0"/>
              <a:t>e</a:t>
            </a:r>
            <a:r>
              <a:rPr spc="25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10" dirty="0"/>
              <a:t>o</a:t>
            </a:r>
            <a:r>
              <a:rPr spc="100" dirty="0"/>
              <a:t>n</a:t>
            </a:r>
            <a:r>
              <a:rPr spc="-150" dirty="0"/>
              <a:t>_</a:t>
            </a:r>
            <a:r>
              <a:rPr spc="80" dirty="0"/>
              <a:t>6</a:t>
            </a:r>
            <a:r>
              <a:rPr spc="245" dirty="0"/>
              <a:t>/</a:t>
            </a:r>
            <a:r>
              <a:rPr spc="254" dirty="0">
                <a:solidFill>
                  <a:srgbClr val="000080"/>
                </a:solidFill>
                <a:hlinkClick r:id="rId2"/>
              </a:rPr>
              <a:t>M</a:t>
            </a:r>
            <a:r>
              <a:rPr spc="10" dirty="0">
                <a:solidFill>
                  <a:srgbClr val="000080"/>
                </a:solidFill>
                <a:hlinkClick r:id="rId2"/>
              </a:rPr>
              <a:t>e</a:t>
            </a:r>
            <a:r>
              <a:rPr spc="125" dirty="0">
                <a:solidFill>
                  <a:srgbClr val="000080"/>
                </a:solidFill>
                <a:hlinkClick r:id="rId2"/>
              </a:rPr>
              <a:t>d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45" dirty="0">
                <a:solidFill>
                  <a:srgbClr val="000080"/>
                </a:solidFill>
                <a:hlinkClick r:id="rId2"/>
              </a:rPr>
              <a:t>l</a:t>
            </a:r>
            <a:r>
              <a:rPr spc="215" dirty="0">
                <a:solidFill>
                  <a:srgbClr val="000080"/>
                </a:solidFill>
                <a:hlinkClick r:id="rId2"/>
              </a:rPr>
              <a:t>s</a:t>
            </a:r>
            <a:r>
              <a:rPr spc="-204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100" dirty="0">
                <a:solidFill>
                  <a:srgbClr val="000080"/>
                </a:solidFill>
                <a:hlinkClick r:id="rId2"/>
              </a:rPr>
              <a:t>v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50" y="1736637"/>
            <a:ext cx="108077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String[] countries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"Canada"</a:t>
            </a:r>
            <a:r>
              <a:rPr sz="650" spc="5" dirty="0"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  <a:p>
            <a:pPr marL="313690" marR="5080">
              <a:lnSpc>
                <a:spcPts val="770"/>
              </a:lnSpc>
              <a:spcBef>
                <a:spcPts val="25"/>
              </a:spcBef>
            </a:pP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"Italy"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"Germany"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"Japan"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"Kazakhstan"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"Russia"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"South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Korea"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"United</a:t>
            </a:r>
            <a:r>
              <a:rPr sz="650" spc="-9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States"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4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850" y="2908623"/>
            <a:ext cx="1783714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650" dirty="0">
                <a:latin typeface="Courier New"/>
                <a:cs typeface="Courier New"/>
              </a:rPr>
              <a:t>[][] </a:t>
            </a:r>
            <a:r>
              <a:rPr sz="650" spc="5" dirty="0">
                <a:latin typeface="Courier New"/>
                <a:cs typeface="Courier New"/>
              </a:rPr>
              <a:t>counts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9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9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8590" algn="l"/>
              </a:tabLst>
            </a:pPr>
            <a:r>
              <a:rPr sz="650" spc="5" dirty="0">
                <a:latin typeface="Courier New"/>
                <a:cs typeface="Courier New"/>
              </a:rPr>
              <a:t>System.out.println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	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Country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1826" y="4080610"/>
            <a:ext cx="226695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Gold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3110" y="4080610"/>
            <a:ext cx="1281430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6140" algn="l"/>
              </a:tabLst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Silver </a:t>
            </a:r>
            <a:r>
              <a:rPr sz="650" spc="37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Bronze	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Total"</a:t>
            </a:r>
            <a:r>
              <a:rPr sz="650" dirty="0"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79" y="759981"/>
            <a:ext cx="2636520" cy="372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This program prints a table of medal winner counts with row</a:t>
            </a:r>
            <a:r>
              <a:rPr sz="650" spc="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totals.</a:t>
            </a:r>
            <a:endParaRPr sz="650">
              <a:latin typeface="Times New Roman"/>
              <a:cs typeface="Times New Roman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1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Medals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5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COUNTRIES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8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MEDALS 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38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2850" y="4275941"/>
            <a:ext cx="1783714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//</a:t>
            </a:r>
            <a:r>
              <a:rPr sz="650" spc="-204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Print countries, counts, and row totals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ts val="775"/>
              </a:lnSpc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650" spc="5" dirty="0">
                <a:latin typeface="Courier New"/>
                <a:cs typeface="Courier New"/>
              </a:rPr>
              <a:t>i =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; </a:t>
            </a:r>
            <a:r>
              <a:rPr sz="650" spc="5" dirty="0">
                <a:latin typeface="Courier New"/>
                <a:cs typeface="Courier New"/>
              </a:rPr>
              <a:t>i &lt; COUNTRIES;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i++)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2644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6888678"/>
              </p:ext>
            </p:extLst>
          </p:nvPr>
        </p:nvGraphicFramePr>
        <p:xfrm>
          <a:off x="634060" y="1235285"/>
          <a:ext cx="2586648" cy="77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362"/>
                <a:gridCol w="451947"/>
                <a:gridCol w="451947"/>
                <a:gridCol w="451947"/>
                <a:gridCol w="276445"/>
              </a:tblGrid>
              <a:tr h="16270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Germany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08129">
                <a:tc>
                  <a:txBody>
                    <a:bodyPr/>
                    <a:lstStyle/>
                    <a:p>
                      <a:pPr marR="189865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Japan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Kazakhstan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Russia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5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South</a:t>
                      </a:r>
                      <a:r>
                        <a:rPr sz="700" spc="-50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Korea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66188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United</a:t>
                      </a:r>
                      <a:r>
                        <a:rPr sz="700" spc="-4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States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7774252"/>
              </p:ext>
            </p:extLst>
          </p:nvPr>
        </p:nvGraphicFramePr>
        <p:xfrm>
          <a:off x="990600" y="762000"/>
          <a:ext cx="2247692" cy="44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68"/>
                <a:gridCol w="395451"/>
                <a:gridCol w="451947"/>
                <a:gridCol w="480193"/>
                <a:gridCol w="389433"/>
              </a:tblGrid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Country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Silver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Bronze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Total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Canada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</a:tr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Italy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187" y="33155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Program Run: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9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5071"/>
            <a:ext cx="54368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results do you get </a:t>
            </a:r>
            <a:r>
              <a:rPr sz="1000" spc="5" dirty="0">
                <a:latin typeface="Arial"/>
                <a:cs typeface="Arial"/>
              </a:rPr>
              <a:t>if </a:t>
            </a:r>
            <a:r>
              <a:rPr sz="1000" spc="10" dirty="0">
                <a:latin typeface="Arial"/>
                <a:cs typeface="Arial"/>
              </a:rPr>
              <a:t>you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the columns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our 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data?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the total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gold, silver, </a:t>
            </a:r>
            <a:r>
              <a:rPr sz="1200" spc="15" dirty="0">
                <a:latin typeface="Arial"/>
                <a:cs typeface="Arial"/>
              </a:rPr>
              <a:t>and bronze medals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competition. In our </a:t>
            </a:r>
            <a:r>
              <a:rPr sz="1200" spc="15" dirty="0">
                <a:latin typeface="Arial"/>
                <a:cs typeface="Arial"/>
              </a:rPr>
              <a:t>example, </a:t>
            </a:r>
            <a:r>
              <a:rPr sz="1200" spc="10" dirty="0">
                <a:latin typeface="Arial"/>
                <a:cs typeface="Arial"/>
              </a:rPr>
              <a:t>there are five 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each.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2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1370"/>
            <a:ext cx="4599305" cy="239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an 8 × 8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board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game: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1000" spc="15" dirty="0">
                <a:latin typeface="Courier" charset="0"/>
                <a:cs typeface="Courier" charset="0"/>
              </a:rPr>
              <a:t>int[][] board = new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int[8][8];</a:t>
            </a:r>
            <a:endParaRPr sz="10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two nested loops, </a:t>
            </a:r>
            <a:r>
              <a:rPr sz="1000" spc="5" dirty="0">
                <a:latin typeface="Arial"/>
                <a:cs typeface="Arial"/>
              </a:rPr>
              <a:t>initialize </a:t>
            </a:r>
            <a:r>
              <a:rPr sz="1000" spc="10" dirty="0">
                <a:latin typeface="Arial"/>
                <a:cs typeface="Arial"/>
              </a:rPr>
              <a:t>the board so that zeros and ones alternate, as  on 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checkerboard: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. .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Hint: Check whether </a:t>
            </a:r>
            <a:r>
              <a:rPr sz="1000" spc="5" dirty="0">
                <a:latin typeface="Arial"/>
                <a:cs typeface="Arial"/>
              </a:rPr>
              <a:t>i </a:t>
            </a:r>
            <a:r>
              <a:rPr sz="1000" spc="10" dirty="0">
                <a:latin typeface="Arial"/>
                <a:cs typeface="Arial"/>
              </a:rPr>
              <a:t>+ </a:t>
            </a:r>
            <a:r>
              <a:rPr sz="1000" spc="5" dirty="0">
                <a:latin typeface="Arial"/>
                <a:cs typeface="Arial"/>
              </a:rPr>
              <a:t>j is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even.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128404"/>
            <a:ext cx="5588000" cy="80150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board[i][j] = (i + j) %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2;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84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892"/>
            <a:ext cx="573468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Declare a two-dimensional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representing a tic-tac-toe board. The board has three rows and  columns and contains strings </a:t>
            </a:r>
            <a:r>
              <a:rPr sz="1000" spc="10" dirty="0">
                <a:latin typeface="Courier" charset="0"/>
                <a:cs typeface="Courier" charset="0"/>
              </a:rPr>
              <a:t>"x"</a:t>
            </a:r>
            <a:r>
              <a:rPr sz="1000" spc="10" dirty="0">
                <a:latin typeface="Arial"/>
                <a:cs typeface="Arial"/>
              </a:rPr>
              <a:t>, </a:t>
            </a:r>
            <a:r>
              <a:rPr sz="1000" spc="10" dirty="0">
                <a:latin typeface="Courier" charset="0"/>
                <a:cs typeface="Courier" charset="0"/>
              </a:rPr>
              <a:t>"o"</a:t>
            </a:r>
            <a:r>
              <a:rPr sz="1000" spc="10" dirty="0">
                <a:latin typeface="Arial"/>
                <a:cs typeface="Arial"/>
              </a:rPr>
              <a:t>, and </a:t>
            </a:r>
            <a:r>
              <a:rPr sz="1000" spc="15" dirty="0">
                <a:latin typeface="Courier" charset="0"/>
                <a:cs typeface="Courier" charset="0"/>
              </a:rPr>
              <a:t>"</a:t>
            </a:r>
            <a:r>
              <a:rPr sz="1000" spc="-4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"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String[][] board = new</a:t>
            </a:r>
            <a:r>
              <a:rPr sz="1200" spc="2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String[3][3];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1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8244"/>
            <a:ext cx="592645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assignment statement to place an </a:t>
            </a:r>
            <a:r>
              <a:rPr sz="1000" spc="15" dirty="0">
                <a:latin typeface="Courier" charset="0"/>
                <a:cs typeface="Courier" charset="0"/>
              </a:rPr>
              <a:t>"x"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upper-right corner of the tic-tac-toe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 Check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board[0][2] =</a:t>
            </a:r>
            <a:r>
              <a:rPr sz="1200" spc="-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"x";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7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867"/>
            <a:ext cx="5872480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Which elements are on the diagonal joining the upper-left and the lower-right corners of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tic-tac-toe 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board[0][0], board[1][1],</a:t>
            </a:r>
            <a:r>
              <a:rPr sz="1200" spc="3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board[2][2]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0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7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6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8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109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7783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619409"/>
            <a:ext cx="549338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678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stores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can change. 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can grow and </a:t>
            </a:r>
            <a:r>
              <a:rPr sz="1200" spc="10" dirty="0">
                <a:latin typeface="Arial"/>
                <a:cs typeface="Arial"/>
              </a:rPr>
              <a:t>shrink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80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 supplies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many common </a:t>
            </a:r>
            <a:r>
              <a:rPr sz="1200" spc="10" dirty="0">
                <a:latin typeface="Arial"/>
                <a:cs typeface="Arial"/>
              </a:rPr>
              <a:t>tasks, </a:t>
            </a:r>
            <a:r>
              <a:rPr sz="1200" spc="15" dirty="0">
                <a:latin typeface="Arial"/>
                <a:cs typeface="Arial"/>
              </a:rPr>
              <a:t>such as </a:t>
            </a:r>
            <a:r>
              <a:rPr sz="1200" spc="10" dirty="0">
                <a:latin typeface="Arial"/>
                <a:cs typeface="Arial"/>
              </a:rPr>
              <a:t>inserting  </a:t>
            </a:r>
            <a:r>
              <a:rPr sz="1200" spc="15" dirty="0">
                <a:latin typeface="Arial"/>
                <a:cs typeface="Arial"/>
              </a:rPr>
              <a:t>and removing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expands </a:t>
            </a:r>
            <a:r>
              <a:rPr sz="1200" spc="10" dirty="0">
                <a:latin typeface="Arial"/>
                <a:cs typeface="Arial"/>
              </a:rPr>
              <a:t>to hold </a:t>
            </a:r>
            <a:r>
              <a:rPr sz="1200" spc="15" dirty="0">
                <a:latin typeface="Arial"/>
                <a:cs typeface="Arial"/>
              </a:rPr>
              <a:t>as many elements 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635" y="1909965"/>
            <a:ext cx="1437182" cy="209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6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7.4 </a:t>
            </a:r>
            <a:r>
              <a:rPr spc="80" dirty="0"/>
              <a:t>Array</a:t>
            </a:r>
            <a:r>
              <a:rPr spc="-6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84"/>
            <a:ext cx="5274310" cy="2609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</a:t>
            </a:r>
            <a:r>
              <a:rPr spc="-1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78" y="730909"/>
            <a:ext cx="6143917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9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7521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4577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new</a:t>
            </a:r>
            <a:r>
              <a:rPr sz="700" spc="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42941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322347"/>
            <a:ext cx="13544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use 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58637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java.util.ArrayList;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19665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224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859508"/>
            <a:ext cx="393382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4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5" dirty="0">
                <a:latin typeface="Arial"/>
                <a:cs typeface="Arial"/>
              </a:rPr>
              <a:t>generic class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Angle </a:t>
            </a:r>
            <a:r>
              <a:rPr sz="1200" spc="10" dirty="0">
                <a:latin typeface="Arial"/>
                <a:cs typeface="Arial"/>
              </a:rPr>
              <a:t>brackets </a:t>
            </a:r>
            <a:r>
              <a:rPr sz="1200" spc="15" dirty="0">
                <a:latin typeface="Arial"/>
                <a:cs typeface="Arial"/>
              </a:rPr>
              <a:t>denote a </a:t>
            </a:r>
            <a:r>
              <a:rPr sz="1200" b="1" spc="15" dirty="0">
                <a:latin typeface="Arial"/>
                <a:cs typeface="Arial"/>
              </a:rPr>
              <a:t>type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parameter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Replace </a:t>
            </a:r>
            <a:r>
              <a:rPr sz="950" spc="-10" dirty="0">
                <a:latin typeface="Courier" charset="0"/>
                <a:cs typeface="Courier" charset="0"/>
              </a:rPr>
              <a:t>String</a:t>
            </a:r>
            <a:r>
              <a:rPr sz="950" spc="-34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with any other class to get a different array list type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53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532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097"/>
            <a:ext cx="446024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ArrayList&lt;String&gt;</a:t>
            </a:r>
            <a:r>
              <a:rPr sz="1200" spc="-36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constructed,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an </a:t>
            </a:r>
            <a:r>
              <a:rPr sz="1200" spc="10" dirty="0">
                <a:latin typeface="Arial"/>
                <a:cs typeface="Arial"/>
              </a:rPr>
              <a:t>object to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array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10245"/>
            <a:ext cx="5588000" cy="3624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2367915">
              <a:lnSpc>
                <a:spcPct val="146500"/>
              </a:lnSpc>
              <a:spcBef>
                <a:spcPts val="180"/>
              </a:spcBef>
            </a:pPr>
            <a:r>
              <a:rPr sz="500" spc="5" dirty="0">
                <a:latin typeface="Courier" charset="0"/>
                <a:cs typeface="Courier" charset="0"/>
              </a:rPr>
              <a:t>names.add("Emily"); // Now names has size 1 and element "Emily"  names.add("Bob"); // Now names has size 2 and elements "Emily", "Bob"  names.add("Cindy"); // names has size 3 and elements "Emily", "Bob", and</a:t>
            </a:r>
            <a:r>
              <a:rPr sz="500" spc="2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"Cindy"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13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06609"/>
            <a:ext cx="39109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size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gives the current size of the array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Size is </a:t>
            </a:r>
            <a:r>
              <a:rPr sz="950" spc="-10" dirty="0">
                <a:latin typeface="Arial"/>
                <a:cs typeface="Arial"/>
              </a:rPr>
              <a:t>now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3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251821"/>
            <a:ext cx="5748718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5256" y="3471565"/>
            <a:ext cx="34347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17 </a:t>
            </a:r>
            <a:r>
              <a:rPr sz="1200" spc="15" dirty="0">
                <a:latin typeface="Arial"/>
                <a:cs typeface="Arial"/>
              </a:rPr>
              <a:t>Adding an </a:t>
            </a:r>
            <a:r>
              <a:rPr sz="1200" spc="10" dirty="0">
                <a:latin typeface="Arial"/>
                <a:cs typeface="Arial"/>
              </a:rPr>
              <a:t>Array 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with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8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146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7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94396"/>
            <a:ext cx="361759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element,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get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Index starts at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0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retrieve the </a:t>
            </a:r>
            <a:r>
              <a:rPr sz="1200" spc="15" dirty="0">
                <a:latin typeface="Arial"/>
                <a:cs typeface="Arial"/>
              </a:rPr>
              <a:t>name </a:t>
            </a:r>
            <a:r>
              <a:rPr sz="1200" spc="10" dirty="0">
                <a:latin typeface="Arial"/>
                <a:cs typeface="Arial"/>
              </a:rPr>
              <a:t>with index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2: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67684"/>
            <a:ext cx="5588000" cy="13865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String name = names.get(2); // Gets the third element of the array</a:t>
            </a:r>
            <a:r>
              <a:rPr sz="500" spc="19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list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54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47789"/>
            <a:ext cx="30695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last valid index is </a:t>
            </a:r>
            <a:r>
              <a:rPr sz="1200" spc="15" dirty="0">
                <a:latin typeface="Courier" charset="0"/>
                <a:cs typeface="Courier" charset="0"/>
              </a:rPr>
              <a:t>names.size() -</a:t>
            </a:r>
            <a:r>
              <a:rPr sz="1200" spc="-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1</a:t>
            </a:r>
            <a:endParaRPr sz="1200" dirty="0">
              <a:latin typeface="Courier" charset="0"/>
              <a:cs typeface="Courier" charset="0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10" dirty="0">
                <a:latin typeface="Arial"/>
                <a:cs typeface="Arial"/>
              </a:rPr>
              <a:t>A common </a:t>
            </a:r>
            <a:r>
              <a:rPr sz="950" spc="-5" dirty="0">
                <a:latin typeface="Arial"/>
                <a:cs typeface="Arial"/>
              </a:rPr>
              <a:t>bounds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error: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235056"/>
            <a:ext cx="5106670" cy="2378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i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names.size();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name = names.get(i); //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Error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27129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2605850"/>
            <a:ext cx="44945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 new </a:t>
            </a:r>
            <a:r>
              <a:rPr sz="1200" spc="10" dirty="0">
                <a:latin typeface="Arial"/>
                <a:cs typeface="Arial"/>
              </a:rPr>
              <a:t>value,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set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869882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names.set(2,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"Carolyn");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4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0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1019"/>
            <a:ext cx="51676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has 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adding and removing 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middle.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926254"/>
            <a:ext cx="1004630" cy="1248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437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03225"/>
            <a:ext cx="53848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This statement </a:t>
            </a:r>
            <a:r>
              <a:rPr sz="1200" spc="15" dirty="0">
                <a:latin typeface="Arial"/>
                <a:cs typeface="Arial"/>
              </a:rPr>
              <a:t>adds a new element </a:t>
            </a:r>
            <a:r>
              <a:rPr sz="1200" spc="10" dirty="0">
                <a:latin typeface="Arial"/>
                <a:cs typeface="Arial"/>
              </a:rPr>
              <a:t>at position </a:t>
            </a:r>
            <a:r>
              <a:rPr sz="1200" spc="15" dirty="0">
                <a:latin typeface="Arial"/>
                <a:cs typeface="Arial"/>
              </a:rPr>
              <a:t>1 and moves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with  index </a:t>
            </a:r>
            <a:r>
              <a:rPr sz="1200" spc="15" dirty="0">
                <a:latin typeface="Arial"/>
                <a:cs typeface="Arial"/>
              </a:rPr>
              <a:t>1 </a:t>
            </a:r>
            <a:r>
              <a:rPr sz="1200" spc="10" dirty="0">
                <a:latin typeface="Arial"/>
                <a:cs typeface="Arial"/>
              </a:rPr>
              <a:t>or larger </a:t>
            </a:r>
            <a:r>
              <a:rPr sz="1200" spc="15" dirty="0">
                <a:latin typeface="Arial"/>
                <a:cs typeface="Arial"/>
              </a:rPr>
              <a:t>by one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1698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names.add(1,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"Ann")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30902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983135"/>
            <a:ext cx="391414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remove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method,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removes the element at a given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position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ts val="1540"/>
              </a:lnSpc>
              <a:spcBef>
                <a:spcPts val="60"/>
              </a:spcBef>
            </a:pPr>
            <a:r>
              <a:rPr sz="950" spc="-10" dirty="0">
                <a:latin typeface="Arial"/>
                <a:cs typeface="Arial"/>
              </a:rPr>
              <a:t>moves </a:t>
            </a:r>
            <a:r>
              <a:rPr sz="950" spc="-5" dirty="0">
                <a:latin typeface="Arial"/>
                <a:cs typeface="Arial"/>
              </a:rPr>
              <a:t>all elements after the removed element </a:t>
            </a:r>
            <a:r>
              <a:rPr sz="950" spc="-10" dirty="0">
                <a:latin typeface="Arial"/>
                <a:cs typeface="Arial"/>
              </a:rPr>
              <a:t>down </a:t>
            </a:r>
            <a:r>
              <a:rPr sz="950" spc="-5" dirty="0">
                <a:latin typeface="Arial"/>
                <a:cs typeface="Arial"/>
              </a:rPr>
              <a:t>by one position  and reduces the size of the array list by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125" y="385408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names.remove(1);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071" y="4227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120241"/>
            <a:ext cx="14497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081" y="438427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System.out.println(names); // Prints [Emily, Bob,</a:t>
            </a:r>
            <a:r>
              <a:rPr sz="700" spc="8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Carolyn]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73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577429" y="710006"/>
            <a:ext cx="4074337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3426425"/>
            <a:ext cx="41859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18 </a:t>
            </a:r>
            <a:r>
              <a:rPr sz="1000" spc="10" dirty="0">
                <a:latin typeface="Arial"/>
                <a:cs typeface="Arial"/>
              </a:rPr>
              <a:t>Adding and Removing 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Middle of an Array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3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</a:t>
            </a:r>
            <a:r>
              <a:rPr spc="-290" dirty="0"/>
              <a:t> </a:t>
            </a:r>
            <a:r>
              <a:rPr spc="40" dirty="0"/>
              <a:t>the </a:t>
            </a:r>
            <a:r>
              <a:rPr spc="75" dirty="0"/>
              <a:t>Enhanced </a:t>
            </a:r>
            <a:r>
              <a:rPr spc="70" dirty="0"/>
              <a:t>for </a:t>
            </a:r>
            <a:r>
              <a:rPr spc="95" dirty="0"/>
              <a:t>Loop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9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0918"/>
            <a:ext cx="50984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to visit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7974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. . . ;  for (String name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names)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7576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650597"/>
            <a:ext cx="14503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is equivalent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914629"/>
            <a:ext cx="5588000" cy="5968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name = names.get(i);  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9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Copying </a:t>
            </a:r>
            <a:r>
              <a:rPr spc="80" dirty="0"/>
              <a:t>Array</a:t>
            </a:r>
            <a:r>
              <a:rPr spc="-13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5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7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06303"/>
            <a:ext cx="5440680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384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reference yields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references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list. 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code below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executed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Both </a:t>
            </a:r>
            <a:r>
              <a:rPr sz="950" spc="-10" dirty="0">
                <a:latin typeface="Courier" charset="0"/>
                <a:cs typeface="Courier" charset="0"/>
              </a:rPr>
              <a:t>names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0" dirty="0">
                <a:latin typeface="Courier" charset="0"/>
                <a:cs typeface="Courier" charset="0"/>
              </a:rPr>
              <a:t>friends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reference the </a:t>
            </a:r>
            <a:r>
              <a:rPr sz="950" spc="-10" dirty="0">
                <a:latin typeface="Arial"/>
                <a:cs typeface="Arial"/>
              </a:rPr>
              <a:t>same</a:t>
            </a:r>
            <a:r>
              <a:rPr sz="950" spc="-5" dirty="0">
                <a:latin typeface="Arial"/>
                <a:cs typeface="Arial"/>
              </a:rPr>
              <a:t> array list to which the string </a:t>
            </a:r>
            <a:r>
              <a:rPr sz="950" spc="-10" dirty="0">
                <a:latin typeface="Courier" charset="0"/>
                <a:cs typeface="Courier" charset="0"/>
              </a:rPr>
              <a:t>"Harry"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Arial"/>
                <a:cs typeface="Arial"/>
              </a:rPr>
              <a:t>was</a:t>
            </a:r>
            <a:r>
              <a:rPr sz="950" spc="-5" dirty="0">
                <a:latin typeface="Arial"/>
                <a:cs typeface="Arial"/>
              </a:rPr>
              <a:t> added.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1419901"/>
            <a:ext cx="5106670" cy="24237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33223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ArrayList&lt;String&gt; friends = names;  friends.add("Harry");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819272"/>
            <a:ext cx="2825521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36696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25466"/>
            <a:ext cx="553212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19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List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make a 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construct the </a:t>
            </a:r>
            <a:r>
              <a:rPr sz="1200" spc="15" dirty="0">
                <a:latin typeface="Arial"/>
                <a:cs typeface="Arial"/>
              </a:rPr>
              <a:t>copy and pass </a:t>
            </a:r>
            <a:r>
              <a:rPr sz="1200" spc="10" dirty="0">
                <a:latin typeface="Arial"/>
                <a:cs typeface="Arial"/>
              </a:rPr>
              <a:t>the original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into  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constructor: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042918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newNames = new</a:t>
            </a:r>
            <a:r>
              <a:rPr sz="700" spc="7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ArrayList&lt;String&gt;(names);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23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Working </a:t>
            </a:r>
            <a:r>
              <a:rPr spc="65" dirty="0"/>
              <a:t>with </a:t>
            </a:r>
            <a:r>
              <a:rPr spc="80" dirty="0"/>
              <a:t>Array</a:t>
            </a:r>
            <a:r>
              <a:rPr spc="-16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603" y="784398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201930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ArrayList&lt;String&gt; names =  new</a:t>
            </a:r>
            <a:r>
              <a:rPr sz="550" spc="-6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ArrayList&lt;String&gt;();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112" y="830534"/>
            <a:ext cx="268795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empty array </a:t>
            </a:r>
            <a:r>
              <a:rPr sz="900" spc="5" dirty="0">
                <a:latin typeface="Arial"/>
                <a:cs typeface="Arial"/>
              </a:rPr>
              <a:t>list that </a:t>
            </a:r>
            <a:r>
              <a:rPr sz="900" spc="10" dirty="0">
                <a:latin typeface="Arial"/>
                <a:cs typeface="Arial"/>
              </a:rPr>
              <a:t>can hold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strings.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603" y="123086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names.add("Ann");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names.add("Cindy");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6112" y="1277005"/>
            <a:ext cx="13868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Adds elements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the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603" y="1677340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System.out.println(names);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6112" y="1681619"/>
            <a:ext cx="12369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Prints </a:t>
            </a:r>
            <a:r>
              <a:rPr sz="900" spc="10" dirty="0">
                <a:latin typeface="Courier" charset="0"/>
                <a:cs typeface="Courier" charset="0"/>
              </a:rPr>
              <a:t>[Ann,</a:t>
            </a:r>
            <a:r>
              <a:rPr sz="900" spc="-3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603" y="2040098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names.add(1,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"Bob");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36112" y="2044377"/>
            <a:ext cx="357695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Inserts </a:t>
            </a:r>
            <a:r>
              <a:rPr sz="900" spc="10" dirty="0">
                <a:latin typeface="Arial"/>
                <a:cs typeface="Arial"/>
              </a:rPr>
              <a:t>an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1.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[Ann, Bob,</a:t>
            </a:r>
            <a:r>
              <a:rPr sz="900" spc="-2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603" y="2402856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names.remove(0);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36112" y="2407135"/>
            <a:ext cx="339979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Removes the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0.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[Bob,</a:t>
            </a:r>
            <a:r>
              <a:rPr sz="900" spc="-30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603" y="2765613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names.set(0,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"Bill");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36112" y="2769892"/>
            <a:ext cx="399796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Replaces an element with a </a:t>
            </a:r>
            <a:r>
              <a:rPr sz="900" spc="5" dirty="0">
                <a:latin typeface="Arial"/>
                <a:cs typeface="Arial"/>
              </a:rPr>
              <a:t>different </a:t>
            </a:r>
            <a:r>
              <a:rPr sz="900" spc="10" dirty="0">
                <a:latin typeface="Arial"/>
                <a:cs typeface="Arial"/>
              </a:rPr>
              <a:t>value.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[Bill,</a:t>
            </a:r>
            <a:r>
              <a:rPr sz="900" spc="-29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603" y="3128371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name =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names.get(i);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36112" y="3132650"/>
            <a:ext cx="91757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an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603" y="349112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32384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last =  names.get(names.size() -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1);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36112" y="3537264"/>
            <a:ext cx="11652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the </a:t>
            </a:r>
            <a:r>
              <a:rPr sz="900" spc="5" dirty="0">
                <a:latin typeface="Arial"/>
                <a:cs typeface="Arial"/>
              </a:rPr>
              <a:t>last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603" y="3937600"/>
            <a:ext cx="1395730" cy="53925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 marR="159385" algn="r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ArrayList&lt;Integer&gt;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squares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=  new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ArrayList&lt;Integer&gt;();  for (int i = 0; i &lt; 10;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i++)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61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squares.add(i *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36112" y="4151162"/>
            <a:ext cx="27273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array </a:t>
            </a:r>
            <a:r>
              <a:rPr sz="900" spc="5" dirty="0">
                <a:latin typeface="Arial"/>
                <a:cs typeface="Arial"/>
              </a:rPr>
              <a:t>list </a:t>
            </a:r>
            <a:r>
              <a:rPr sz="900" spc="10" dirty="0">
                <a:latin typeface="Arial"/>
                <a:cs typeface="Arial"/>
              </a:rPr>
              <a:t>holding the </a:t>
            </a:r>
            <a:r>
              <a:rPr sz="900" spc="5" dirty="0">
                <a:latin typeface="Arial"/>
                <a:cs typeface="Arial"/>
              </a:rPr>
              <a:t>first </a:t>
            </a:r>
            <a:r>
              <a:rPr sz="900" spc="10" dirty="0">
                <a:latin typeface="Arial"/>
                <a:cs typeface="Arial"/>
              </a:rPr>
              <a:t>ten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squares.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83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4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6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74415"/>
            <a:ext cx="549783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</a:t>
            </a:r>
            <a:r>
              <a:rPr sz="1200" spc="10" dirty="0">
                <a:latin typeface="Arial"/>
                <a:cs typeface="Arial"/>
              </a:rPr>
              <a:t>directly insert primitive type values into array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z="1200" spc="10" dirty="0">
                <a:latin typeface="Arial"/>
                <a:cs typeface="Arial"/>
              </a:rPr>
              <a:t>Like truffles that </a:t>
            </a:r>
            <a:r>
              <a:rPr sz="1200" spc="15" dirty="0">
                <a:latin typeface="Arial"/>
                <a:cs typeface="Arial"/>
              </a:rPr>
              <a:t>must be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sold, </a:t>
            </a:r>
            <a:r>
              <a:rPr sz="1200" spc="15" dirty="0">
                <a:latin typeface="Arial"/>
                <a:cs typeface="Arial"/>
              </a:rPr>
              <a:t>a number must be placed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 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393672"/>
            <a:ext cx="983701" cy="168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2510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143958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matching wrapper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982468" y="3345253"/>
            <a:ext cx="156753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7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3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64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5208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81290"/>
            <a:ext cx="5541645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Courier" charset="0"/>
                <a:cs typeface="Courier" charset="0"/>
              </a:rPr>
              <a:t>double </a:t>
            </a:r>
            <a:r>
              <a:rPr sz="1200" spc="10" dirty="0">
                <a:latin typeface="Arial"/>
                <a:cs typeface="Arial"/>
              </a:rPr>
              <a:t>values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5" dirty="0">
                <a:latin typeface="Arial"/>
                <a:cs typeface="Arial"/>
              </a:rPr>
              <a:t>you use an </a:t>
            </a:r>
            <a:r>
              <a:rPr sz="1200" spc="15" dirty="0">
                <a:latin typeface="Courier" charset="0"/>
                <a:cs typeface="Courier" charset="0"/>
              </a:rPr>
              <a:t>ArrayList&lt;Double&gt;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5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you</a:t>
            </a:r>
            <a:r>
              <a:rPr sz="1200" spc="10" dirty="0">
                <a:latin typeface="Arial"/>
                <a:cs typeface="Arial"/>
              </a:rPr>
              <a:t> assign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value 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variable, the </a:t>
            </a:r>
            <a:r>
              <a:rPr sz="1200" spc="15" dirty="0">
                <a:latin typeface="Arial"/>
                <a:cs typeface="Arial"/>
              </a:rPr>
              <a:t>number</a:t>
            </a:r>
            <a:r>
              <a:rPr sz="1200" spc="10" dirty="0">
                <a:latin typeface="Arial"/>
                <a:cs typeface="Arial"/>
              </a:rPr>
              <a:t> is automatically  “put into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box”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Called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auto-boxing: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Automatic conversion between primitive types and the corresponding wrapper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classes: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1901050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wrapper =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29.95;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281" y="2129190"/>
            <a:ext cx="330009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Wrapper values are automatically “unboxed” to primitive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types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340545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x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wrapper;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8119" y="2733229"/>
            <a:ext cx="2867380" cy="103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3848444"/>
            <a:ext cx="25615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20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Wrapper Class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7716</Words>
  <Application>Microsoft Office PowerPoint</Application>
  <PresentationFormat>Custom</PresentationFormat>
  <Paragraphs>1138</Paragraphs>
  <Slides>120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Office Theme</vt:lpstr>
      <vt:lpstr>Chapter 7 – Arrays and Array Lists</vt:lpstr>
      <vt:lpstr>Chapter Goals</vt:lpstr>
      <vt:lpstr>Arrays</vt:lpstr>
      <vt:lpstr>Arrays</vt:lpstr>
      <vt:lpstr>Arrays</vt:lpstr>
      <vt:lpstr>Syntax 7.1 Arrays</vt:lpstr>
      <vt:lpstr>Arrays</vt:lpstr>
      <vt:lpstr>Arrays - Bounds Error</vt:lpstr>
      <vt:lpstr>Declaring Arrays</vt:lpstr>
      <vt:lpstr>Array References</vt:lpstr>
      <vt:lpstr>Using Arrays with Methods</vt:lpstr>
      <vt:lpstr>Partially Filled Arrays</vt:lpstr>
      <vt:lpstr>Partially Filled Arrays</vt:lpstr>
      <vt:lpstr>Partially Filled Arrays</vt:lpstr>
      <vt:lpstr>Partially Filled Arrays</vt:lpstr>
      <vt:lpstr>Self Check 7.1</vt:lpstr>
      <vt:lpstr>Self Check 7.2</vt:lpstr>
      <vt:lpstr>Self Check 7.3</vt:lpstr>
      <vt:lpstr>Self Check 7.4</vt:lpstr>
      <vt:lpstr>Self Check 7.5</vt:lpstr>
      <vt:lpstr>Self Check 7.6</vt:lpstr>
      <vt:lpstr>Self Check 7.7</vt:lpstr>
      <vt:lpstr>Self Check 7.8</vt:lpstr>
      <vt:lpstr>Make Parallel Arrays into Arrays of Objects</vt:lpstr>
      <vt:lpstr>Make Parallel Arrays into Arrays of Objects</vt:lpstr>
      <vt:lpstr>The Enhanced for Loop</vt:lpstr>
      <vt:lpstr>The Enhanced for Loop</vt:lpstr>
      <vt:lpstr>Syntax 7.2 The Enhanced “for” Loop</vt:lpstr>
      <vt:lpstr>Self Check 7.9</vt:lpstr>
      <vt:lpstr>Self Check 7.10</vt:lpstr>
      <vt:lpstr>Self Check 7.11</vt:lpstr>
      <vt:lpstr>Self Check 7.12</vt:lpstr>
      <vt:lpstr>Common Array Algorithm: Filling</vt:lpstr>
      <vt:lpstr>Common Array Algorithm: Sum and Average</vt:lpstr>
      <vt:lpstr>Common Array Algorithm: Maximum or Minimum</vt:lpstr>
      <vt:lpstr>Common Array Algorithm: Element Separators</vt:lpstr>
      <vt:lpstr>Common Array Algorithm: Linear Search</vt:lpstr>
      <vt:lpstr>Common Array Algorithm: Linear Search</vt:lpstr>
      <vt:lpstr>Common Array Algorithm: Removing an Element</vt:lpstr>
      <vt:lpstr>Common Array Algorithm: Removing an Element</vt:lpstr>
      <vt:lpstr>Common Array Algorithm: Inserting an Element</vt:lpstr>
      <vt:lpstr>Common Array Algorithm: Inserting an Element</vt:lpstr>
      <vt:lpstr>Common Array Algorithm: Swapping Elements</vt:lpstr>
      <vt:lpstr>Common Array Algorithm: Swapping Elements</vt:lpstr>
      <vt:lpstr>Common Array Algorithm: Copying an Array</vt:lpstr>
      <vt:lpstr>Common Array Algorithm: Growing an Array</vt:lpstr>
      <vt:lpstr>Reading Input</vt:lpstr>
      <vt:lpstr>section_3/LargestInArray.java</vt:lpstr>
      <vt:lpstr>Self Check 7.13</vt:lpstr>
      <vt:lpstr>Self Check 7.14</vt:lpstr>
      <vt:lpstr>Self Check 7.15</vt:lpstr>
      <vt:lpstr>Self Check 7.16</vt:lpstr>
      <vt:lpstr>Self Check 7.17</vt:lpstr>
      <vt:lpstr>Self Check 7.18</vt:lpstr>
      <vt:lpstr>Self Check 7.19</vt:lpstr>
      <vt:lpstr>Problem Solving: Adapting Algorithms</vt:lpstr>
      <vt:lpstr>Problem Solving: Adapting Algorithms - continued</vt:lpstr>
      <vt:lpstr>Problem Solving: Adapting Algorithms - continued</vt:lpstr>
      <vt:lpstr>Self Check 7.20</vt:lpstr>
      <vt:lpstr>Self Check 7.21</vt:lpstr>
      <vt:lpstr>Self Check 7.22</vt:lpstr>
      <vt:lpstr>Self Check 7.23</vt:lpstr>
      <vt:lpstr>Self Check 7.24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Self Check 7.25</vt:lpstr>
      <vt:lpstr>Self Check 7.26</vt:lpstr>
      <vt:lpstr>Self Check 7.27</vt:lpstr>
      <vt:lpstr>Self Check 7.28</vt:lpstr>
      <vt:lpstr>Self Check 7.29</vt:lpstr>
      <vt:lpstr>Two-Dimensional Arrays</vt:lpstr>
      <vt:lpstr>Two-Dimensional Arrays</vt:lpstr>
      <vt:lpstr>Syntax 7.3 Two-Dimensional Array Declaration</vt:lpstr>
      <vt:lpstr>Accessing Elements</vt:lpstr>
      <vt:lpstr>Accessing Elements</vt:lpstr>
      <vt:lpstr>Locating Neighboring Elements</vt:lpstr>
      <vt:lpstr>Accessing Rows and Columns</vt:lpstr>
      <vt:lpstr>Accessing Rows and Columns</vt:lpstr>
      <vt:lpstr>section_6/Medals.java</vt:lpstr>
      <vt:lpstr>Slide 82</vt:lpstr>
      <vt:lpstr>Self Check 7.30</vt:lpstr>
      <vt:lpstr>Self Check 7.31</vt:lpstr>
      <vt:lpstr>Self Check 7.32</vt:lpstr>
      <vt:lpstr>Self Check 7.33</vt:lpstr>
      <vt:lpstr>Self Check 7.34</vt:lpstr>
      <vt:lpstr>Array Lists</vt:lpstr>
      <vt:lpstr>Syntax 7.4 Array Lists</vt:lpstr>
      <vt:lpstr>Declaring and Using Array Lists</vt:lpstr>
      <vt:lpstr>Declaring and Using Array Lists</vt:lpstr>
      <vt:lpstr>Declaring and Using Array Lists</vt:lpstr>
      <vt:lpstr>Declaring and Using Array Lists</vt:lpstr>
      <vt:lpstr>Declaring and Using Array Lists</vt:lpstr>
      <vt:lpstr>Using the Enhanced for Loop with Array Lists</vt:lpstr>
      <vt:lpstr>Copying Array Lists</vt:lpstr>
      <vt:lpstr>Working with Array Lists</vt:lpstr>
      <vt:lpstr>Wrapper Classes</vt:lpstr>
      <vt:lpstr>Wrapper Classes</vt:lpstr>
      <vt:lpstr>Using Array Algorithms with Array Lists</vt:lpstr>
      <vt:lpstr>Storing Input Values in an Array List</vt:lpstr>
      <vt:lpstr>Removing Matches</vt:lpstr>
      <vt:lpstr>Removing Matches</vt:lpstr>
      <vt:lpstr>Choosing Between Array Lists and Arrays</vt:lpstr>
      <vt:lpstr>Choosing Between Array Lists and Arrays</vt:lpstr>
      <vt:lpstr>section_7/LargestInArrayList.java</vt:lpstr>
      <vt:lpstr>Self Check 7.35</vt:lpstr>
      <vt:lpstr>Self Check 7.36</vt:lpstr>
      <vt:lpstr>Self Check 7.37</vt:lpstr>
      <vt:lpstr>Self Check 7.38</vt:lpstr>
      <vt:lpstr>Self Check 7.39</vt:lpstr>
      <vt:lpstr>Self Check 7.40</vt:lpstr>
      <vt:lpstr>Self Check 7.41</vt:lpstr>
      <vt:lpstr>Regression Testing</vt:lpstr>
      <vt:lpstr>Regression Testing - Two Approaches</vt:lpstr>
      <vt:lpstr>section_8/ScoreTester.java</vt:lpstr>
      <vt:lpstr>Input and Output Redirection</vt:lpstr>
      <vt:lpstr>Self Check 7.42</vt:lpstr>
      <vt:lpstr>Self Check 7.43</vt:lpstr>
      <vt:lpstr>Self Check 7.44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GD</cp:lastModifiedBy>
  <cp:revision>5</cp:revision>
  <dcterms:created xsi:type="dcterms:W3CDTF">2016-01-18T23:25:17Z</dcterms:created>
  <dcterms:modified xsi:type="dcterms:W3CDTF">2016-01-23T05:07:26Z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