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4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90" r:id="rId27"/>
    <p:sldId id="292" r:id="rId28"/>
    <p:sldId id="293" r:id="rId29"/>
    <p:sldId id="294" r:id="rId30"/>
    <p:sldId id="295" r:id="rId31"/>
    <p:sldId id="296" r:id="rId32"/>
    <p:sldId id="297" r:id="rId33"/>
    <p:sldId id="299" r:id="rId34"/>
    <p:sldId id="301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2" r:id="rId44"/>
    <p:sldId id="314" r:id="rId45"/>
    <p:sldId id="316" r:id="rId46"/>
    <p:sldId id="317" r:id="rId47"/>
    <p:sldId id="319" r:id="rId48"/>
    <p:sldId id="320" r:id="rId49"/>
    <p:sldId id="321" r:id="rId50"/>
    <p:sldId id="322" r:id="rId51"/>
    <p:sldId id="323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6" r:id="rId63"/>
    <p:sldId id="337" r:id="rId64"/>
    <p:sldId id="338" r:id="rId65"/>
    <p:sldId id="339" r:id="rId66"/>
    <p:sldId id="340" r:id="rId67"/>
    <p:sldId id="342" r:id="rId68"/>
    <p:sldId id="343" r:id="rId69"/>
    <p:sldId id="345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7" r:id="rId80"/>
    <p:sldId id="358" r:id="rId81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9414" y="277873"/>
            <a:ext cx="6016371" cy="31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9414" y="831785"/>
            <a:ext cx="6016371" cy="2305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8\code\section_5\Gallery6.java" TargetMode="Externa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772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Chapter </a:t>
            </a:r>
            <a:r>
              <a:rPr spc="130" dirty="0"/>
              <a:t>8 </a:t>
            </a:r>
            <a:r>
              <a:rPr spc="280" dirty="0"/>
              <a:t>– </a:t>
            </a:r>
            <a:r>
              <a:rPr spc="195" dirty="0"/>
              <a:t>Designing</a:t>
            </a:r>
            <a:r>
              <a:rPr spc="-370" dirty="0"/>
              <a:t> </a:t>
            </a:r>
            <a:r>
              <a:rPr spc="190" dirty="0"/>
              <a:t>Classes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23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Minimizing</a:t>
            </a:r>
            <a:r>
              <a:rPr spc="-15" dirty="0"/>
              <a:t> </a:t>
            </a:r>
            <a:r>
              <a:rPr spc="135" dirty="0"/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36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320" y="154828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86041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6320" y="218988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797336"/>
            <a:ext cx="5368925" cy="150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i="1" spc="15" dirty="0">
                <a:latin typeface="Arial"/>
                <a:cs typeface="Arial"/>
              </a:rPr>
              <a:t>depends </a:t>
            </a:r>
            <a:r>
              <a:rPr sz="1500" spc="15" dirty="0">
                <a:latin typeface="Arial"/>
                <a:cs typeface="Arial"/>
              </a:rPr>
              <a:t>on </a:t>
            </a:r>
            <a:r>
              <a:rPr sz="1500" spc="10" dirty="0">
                <a:latin typeface="Arial"/>
                <a:cs typeface="Arial"/>
              </a:rPr>
              <a:t>another class </a:t>
            </a:r>
            <a:r>
              <a:rPr sz="1500" spc="5" dirty="0">
                <a:latin typeface="Arial"/>
                <a:cs typeface="Arial"/>
              </a:rPr>
              <a:t>if its </a:t>
            </a:r>
            <a:r>
              <a:rPr sz="1500" spc="15" dirty="0">
                <a:latin typeface="Arial"/>
                <a:cs typeface="Arial"/>
              </a:rPr>
              <a:t>methods use </a:t>
            </a:r>
            <a:r>
              <a:rPr sz="1500" spc="10" dirty="0">
                <a:latin typeface="Arial"/>
                <a:cs typeface="Arial"/>
              </a:rPr>
              <a:t>that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  in </a:t>
            </a:r>
            <a:r>
              <a:rPr sz="1500" spc="15" dirty="0">
                <a:latin typeface="Arial"/>
                <a:cs typeface="Arial"/>
              </a:rPr>
              <a:t>any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way.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1005"/>
              </a:spcBef>
            </a:pPr>
            <a:r>
              <a:rPr sz="1150" spc="10" dirty="0">
                <a:latin typeface="Courier" charset="0"/>
                <a:cs typeface="Courier" charset="0"/>
              </a:rPr>
              <a:t>CashRegister</a:t>
            </a:r>
            <a:r>
              <a:rPr sz="1150" spc="-45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depends on </a:t>
            </a:r>
            <a:r>
              <a:rPr sz="1150" spc="10" dirty="0">
                <a:latin typeface="Courier" charset="0"/>
                <a:cs typeface="Courier" charset="0"/>
              </a:rPr>
              <a:t>Coin</a:t>
            </a:r>
            <a:endParaRPr sz="11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15" dirty="0">
                <a:latin typeface="Arial"/>
                <a:cs typeface="Arial"/>
              </a:rPr>
              <a:t>UML: </a:t>
            </a:r>
            <a:r>
              <a:rPr sz="1500" spc="10" dirty="0">
                <a:latin typeface="Arial"/>
                <a:cs typeface="Arial"/>
              </a:rPr>
              <a:t>Unified Modeling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Language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5" dirty="0">
                <a:latin typeface="Arial"/>
                <a:cs typeface="Arial"/>
              </a:rPr>
              <a:t>Notation for object-oriented analysis </a:t>
            </a:r>
            <a:r>
              <a:rPr sz="1150" spc="10" dirty="0">
                <a:latin typeface="Arial"/>
                <a:cs typeface="Arial"/>
              </a:rPr>
              <a:t>and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design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956886" y="2387434"/>
            <a:ext cx="934792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/>
          <p:nvPr/>
        </p:nvSpPr>
        <p:spPr>
          <a:xfrm>
            <a:off x="658625" y="501681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815809" y="4122947"/>
            <a:ext cx="4932045" cy="130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">
              <a:lnSpc>
                <a:spcPts val="1420"/>
              </a:lnSpc>
            </a:pPr>
            <a:r>
              <a:rPr sz="1500" b="1" spc="10" dirty="0">
                <a:latin typeface="Arial"/>
                <a:cs typeface="Arial"/>
              </a:rPr>
              <a:t>Figure </a:t>
            </a:r>
            <a:r>
              <a:rPr sz="1500" b="1" spc="15" dirty="0">
                <a:latin typeface="Arial"/>
                <a:cs typeface="Arial"/>
              </a:rPr>
              <a:t>1 </a:t>
            </a:r>
            <a:r>
              <a:rPr sz="1500" spc="20" dirty="0">
                <a:latin typeface="Arial"/>
                <a:cs typeface="Arial"/>
              </a:rPr>
              <a:t>UML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diagram showing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dependency</a:t>
            </a:r>
            <a:endParaRPr sz="1500" dirty="0">
              <a:latin typeface="Arial"/>
              <a:cs typeface="Arial"/>
            </a:endParaRPr>
          </a:p>
          <a:p>
            <a:pPr marL="206375">
              <a:lnSpc>
                <a:spcPts val="1535"/>
              </a:lnSpc>
            </a:pPr>
            <a:r>
              <a:rPr sz="1500" spc="10" dirty="0">
                <a:latin typeface="Arial"/>
                <a:cs typeface="Arial"/>
              </a:rPr>
              <a:t>relationship </a:t>
            </a:r>
            <a:r>
              <a:rPr sz="1500" spc="15" dirty="0">
                <a:latin typeface="Arial"/>
                <a:cs typeface="Arial"/>
              </a:rPr>
              <a:t>between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CashRegister</a:t>
            </a:r>
            <a:r>
              <a:rPr sz="1500" spc="-52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5" dirty="0">
                <a:latin typeface="Courier" charset="0"/>
                <a:cs typeface="Courier" charset="0"/>
              </a:rPr>
              <a:t>Coin</a:t>
            </a:r>
            <a:endParaRPr sz="1500" dirty="0">
              <a:latin typeface="Courier" charset="0"/>
              <a:cs typeface="Courier" charset="0"/>
            </a:endParaRPr>
          </a:p>
          <a:p>
            <a:pPr marL="206375">
              <a:lnSpc>
                <a:spcPts val="1650"/>
              </a:lnSpc>
            </a:pPr>
            <a:r>
              <a:rPr sz="1500" spc="10" dirty="0">
                <a:latin typeface="Arial"/>
                <a:cs typeface="Arial"/>
              </a:rPr>
              <a:t>Classes.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Coin</a:t>
            </a:r>
            <a:r>
              <a:rPr sz="1500" spc="-54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does </a:t>
            </a:r>
            <a:r>
              <a:rPr sz="1500" spc="10" dirty="0">
                <a:latin typeface="Arial"/>
                <a:cs typeface="Arial"/>
              </a:rPr>
              <a:t>not </a:t>
            </a:r>
            <a:r>
              <a:rPr sz="1500" spc="15" dirty="0">
                <a:latin typeface="Arial"/>
                <a:cs typeface="Arial"/>
              </a:rPr>
              <a:t>depend on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CashRegister</a:t>
            </a:r>
            <a:endParaRPr sz="15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00" spc="10" dirty="0">
                <a:latin typeface="Arial"/>
                <a:cs typeface="Arial"/>
              </a:rPr>
              <a:t>class.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51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Minimizing</a:t>
            </a:r>
            <a:r>
              <a:rPr spc="-15" dirty="0"/>
              <a:t> </a:t>
            </a:r>
            <a:r>
              <a:rPr spc="135" dirty="0"/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031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6244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763080"/>
            <a:ext cx="360172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spc="15" dirty="0">
                <a:latin typeface="Arial"/>
                <a:cs typeface="Arial"/>
              </a:rPr>
              <a:t>Example: </a:t>
            </a:r>
            <a:r>
              <a:rPr sz="1500" spc="10" dirty="0">
                <a:latin typeface="Arial"/>
                <a:cs typeface="Arial"/>
              </a:rPr>
              <a:t>printing </a:t>
            </a:r>
            <a:r>
              <a:rPr sz="1500" spc="15" dirty="0">
                <a:latin typeface="Courier" charset="0"/>
                <a:cs typeface="Courier" charset="0"/>
              </a:rPr>
              <a:t>BankAccount</a:t>
            </a:r>
            <a:r>
              <a:rPr sz="1500" spc="-52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balance  </a:t>
            </a:r>
            <a:r>
              <a:rPr sz="1500" spc="15" dirty="0">
                <a:latin typeface="Arial"/>
                <a:cs typeface="Arial"/>
              </a:rPr>
              <a:t>Recommended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1483537"/>
            <a:ext cx="5280660" cy="174702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System.out.println("The balance is now $" +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momsSavings.getBalance());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19300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1826262"/>
            <a:ext cx="473011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Don't </a:t>
            </a:r>
            <a:r>
              <a:rPr sz="1500" spc="15" dirty="0">
                <a:latin typeface="Arial"/>
                <a:cs typeface="Arial"/>
              </a:rPr>
              <a:t>add a </a:t>
            </a:r>
            <a:r>
              <a:rPr sz="1500" spc="15" dirty="0">
                <a:latin typeface="Courier" charset="0"/>
                <a:cs typeface="Courier" charset="0"/>
              </a:rPr>
              <a:t>printBalance</a:t>
            </a:r>
            <a:r>
              <a:rPr sz="1500" spc="-53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Courier" charset="0"/>
                <a:cs typeface="Courier" charset="0"/>
              </a:rPr>
              <a:t>BankAccount</a:t>
            </a:r>
            <a:endParaRPr sz="15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2151149"/>
            <a:ext cx="5280660" cy="59020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void printBalance() // Not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recommended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System.out.println("The balance is now $" +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balance);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6320" y="301384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6320" y="326528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6320" y="349937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498" y="381151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6320" y="4140981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0682" y="2928487"/>
            <a:ext cx="5121275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The method depends on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System.out</a:t>
            </a:r>
            <a:endParaRPr sz="115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600"/>
              </a:spcBef>
            </a:pPr>
            <a:r>
              <a:rPr sz="1150" spc="10" dirty="0">
                <a:latin typeface="Arial"/>
                <a:cs typeface="Arial"/>
              </a:rPr>
              <a:t>Not </a:t>
            </a:r>
            <a:r>
              <a:rPr sz="1150" spc="5" dirty="0">
                <a:latin typeface="Arial"/>
                <a:cs typeface="Arial"/>
              </a:rPr>
              <a:t>every </a:t>
            </a:r>
            <a:r>
              <a:rPr sz="1150" spc="10" dirty="0">
                <a:latin typeface="Arial"/>
                <a:cs typeface="Arial"/>
              </a:rPr>
              <a:t>computing </a:t>
            </a:r>
            <a:r>
              <a:rPr sz="1150" spc="5" dirty="0">
                <a:latin typeface="Arial"/>
                <a:cs typeface="Arial"/>
              </a:rPr>
              <a:t>environment </a:t>
            </a:r>
            <a:r>
              <a:rPr sz="1150" spc="10" dirty="0">
                <a:latin typeface="Arial"/>
                <a:cs typeface="Arial"/>
              </a:rPr>
              <a:t>has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System.out</a:t>
            </a:r>
            <a:endParaRPr sz="115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459"/>
              </a:spcBef>
            </a:pPr>
            <a:r>
              <a:rPr sz="1150" spc="5" dirty="0">
                <a:latin typeface="Arial"/>
                <a:cs typeface="Arial"/>
              </a:rPr>
              <a:t>Violates the rule of minimizing </a:t>
            </a:r>
            <a:r>
              <a:rPr sz="1150" spc="10" dirty="0">
                <a:latin typeface="Arial"/>
                <a:cs typeface="Arial"/>
              </a:rPr>
              <a:t>dependencies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10" dirty="0">
                <a:latin typeface="Arial"/>
                <a:cs typeface="Arial"/>
              </a:rPr>
              <a:t>Best to decouple input/output from the </a:t>
            </a:r>
            <a:r>
              <a:rPr sz="1500" spc="15" dirty="0">
                <a:latin typeface="Arial"/>
                <a:cs typeface="Arial"/>
              </a:rPr>
              <a:t>work </a:t>
            </a:r>
            <a:r>
              <a:rPr sz="1500" spc="10" dirty="0">
                <a:latin typeface="Arial"/>
                <a:cs typeface="Arial"/>
              </a:rPr>
              <a:t>of your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classes</a:t>
            </a:r>
            <a:endParaRPr sz="1500" dirty="0">
              <a:latin typeface="Arial"/>
              <a:cs typeface="Arial"/>
            </a:endParaRPr>
          </a:p>
          <a:p>
            <a:pPr marL="361950" marR="209550">
              <a:lnSpc>
                <a:spcPct val="113799"/>
              </a:lnSpc>
              <a:spcBef>
                <a:spcPts val="750"/>
              </a:spcBef>
            </a:pPr>
            <a:r>
              <a:rPr sz="1150" spc="5" dirty="0">
                <a:latin typeface="Arial"/>
                <a:cs typeface="Arial"/>
              </a:rPr>
              <a:t>Place the </a:t>
            </a:r>
            <a:r>
              <a:rPr sz="1150" spc="10" dirty="0">
                <a:latin typeface="Arial"/>
                <a:cs typeface="Arial"/>
              </a:rPr>
              <a:t>code </a:t>
            </a:r>
            <a:r>
              <a:rPr sz="1150" spc="5" dirty="0">
                <a:latin typeface="Arial"/>
                <a:cs typeface="Arial"/>
              </a:rPr>
              <a:t>for producing output or </a:t>
            </a:r>
            <a:r>
              <a:rPr sz="1150" spc="10" dirty="0">
                <a:latin typeface="Arial"/>
                <a:cs typeface="Arial"/>
              </a:rPr>
              <a:t>consuming </a:t>
            </a:r>
            <a:r>
              <a:rPr sz="1150" spc="5" dirty="0">
                <a:latin typeface="Arial"/>
                <a:cs typeface="Arial"/>
              </a:rPr>
              <a:t>input in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separate  class.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58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Separating </a:t>
            </a:r>
            <a:r>
              <a:rPr spc="165" dirty="0"/>
              <a:t>Accessors </a:t>
            </a:r>
            <a:r>
              <a:rPr spc="160" dirty="0"/>
              <a:t>and</a:t>
            </a:r>
            <a:r>
              <a:rPr spc="-210" dirty="0"/>
              <a:t> </a:t>
            </a:r>
            <a:r>
              <a:rPr spc="155" dirty="0"/>
              <a:t>Mutators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72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5385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84343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216423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6320" y="250237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498" y="282317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837925"/>
            <a:ext cx="5034915" cy="239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b="1" spc="15" dirty="0">
                <a:latin typeface="Arial"/>
                <a:cs typeface="Arial"/>
              </a:rPr>
              <a:t>mutator method </a:t>
            </a:r>
            <a:r>
              <a:rPr sz="1500" spc="15" dirty="0">
                <a:latin typeface="Arial"/>
                <a:cs typeface="Arial"/>
              </a:rPr>
              <a:t>changes </a:t>
            </a:r>
            <a:r>
              <a:rPr sz="1500" spc="10" dirty="0">
                <a:latin typeface="Arial"/>
                <a:cs typeface="Arial"/>
              </a:rPr>
              <a:t>the state of </a:t>
            </a:r>
            <a:r>
              <a:rPr sz="1500" spc="15" dirty="0">
                <a:latin typeface="Arial"/>
                <a:cs typeface="Arial"/>
              </a:rPr>
              <a:t>an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object.</a:t>
            </a:r>
            <a:endParaRPr sz="1500" dirty="0">
              <a:latin typeface="Arial"/>
              <a:cs typeface="Arial"/>
            </a:endParaRPr>
          </a:p>
          <a:p>
            <a:pPr marL="12700" marR="69850">
              <a:lnSpc>
                <a:spcPct val="1176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An </a:t>
            </a:r>
            <a:r>
              <a:rPr sz="1500" b="1" spc="15" dirty="0">
                <a:latin typeface="Arial"/>
                <a:cs typeface="Arial"/>
              </a:rPr>
              <a:t>accessor method </a:t>
            </a:r>
            <a:r>
              <a:rPr sz="1500" spc="15" dirty="0">
                <a:latin typeface="Arial"/>
                <a:cs typeface="Arial"/>
              </a:rPr>
              <a:t>asks an </a:t>
            </a:r>
            <a:r>
              <a:rPr sz="1500" spc="10" dirty="0">
                <a:latin typeface="Arial"/>
                <a:cs typeface="Arial"/>
              </a:rPr>
              <a:t>object to </a:t>
            </a:r>
            <a:r>
              <a:rPr sz="1500" spc="15" dirty="0">
                <a:latin typeface="Arial"/>
                <a:cs typeface="Arial"/>
              </a:rPr>
              <a:t>compute a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result,  without changing the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state.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An </a:t>
            </a:r>
            <a:r>
              <a:rPr sz="1500" b="1" spc="15" dirty="0">
                <a:latin typeface="Arial"/>
                <a:cs typeface="Arial"/>
              </a:rPr>
              <a:t>immutable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has no </a:t>
            </a:r>
            <a:r>
              <a:rPr sz="1500" spc="10" dirty="0">
                <a:latin typeface="Arial"/>
                <a:cs typeface="Arial"/>
              </a:rPr>
              <a:t>mutator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methods.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Courier" charset="0"/>
                <a:cs typeface="Courier" charset="0"/>
              </a:rPr>
              <a:t>String</a:t>
            </a:r>
            <a:r>
              <a:rPr sz="1500" spc="-57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an immutable </a:t>
            </a:r>
            <a:r>
              <a:rPr sz="1500" spc="10" dirty="0">
                <a:latin typeface="Arial"/>
                <a:cs typeface="Arial"/>
              </a:rPr>
              <a:t>class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1005"/>
              </a:spcBef>
            </a:pPr>
            <a:r>
              <a:rPr sz="1150" spc="10" dirty="0">
                <a:latin typeface="Arial"/>
                <a:cs typeface="Arial"/>
              </a:rPr>
              <a:t>No method </a:t>
            </a:r>
            <a:r>
              <a:rPr sz="1150" spc="5" dirty="0">
                <a:latin typeface="Arial"/>
                <a:cs typeface="Arial"/>
              </a:rPr>
              <a:t>in the </a:t>
            </a:r>
            <a:r>
              <a:rPr sz="1150" spc="10" dirty="0">
                <a:latin typeface="Courier" charset="0"/>
                <a:cs typeface="Courier" charset="0"/>
              </a:rPr>
              <a:t>String</a:t>
            </a:r>
            <a:r>
              <a:rPr sz="1150" spc="-34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class </a:t>
            </a:r>
            <a:r>
              <a:rPr sz="1150" spc="10" dirty="0">
                <a:latin typeface="Arial"/>
                <a:cs typeface="Arial"/>
              </a:rPr>
              <a:t>can </a:t>
            </a:r>
            <a:r>
              <a:rPr sz="1150" spc="5" dirty="0">
                <a:latin typeface="Arial"/>
                <a:cs typeface="Arial"/>
              </a:rPr>
              <a:t>modify the contents of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string.</a:t>
            </a:r>
            <a:endParaRPr sz="115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680"/>
              </a:spcBef>
            </a:pPr>
            <a:r>
              <a:rPr sz="1500" spc="15" dirty="0">
                <a:latin typeface="Arial"/>
                <a:cs typeface="Arial"/>
              </a:rPr>
              <a:t>References </a:t>
            </a:r>
            <a:r>
              <a:rPr sz="1500" spc="10" dirty="0">
                <a:latin typeface="Arial"/>
                <a:cs typeface="Arial"/>
              </a:rPr>
              <a:t>to objects of </a:t>
            </a:r>
            <a:r>
              <a:rPr sz="1500" spc="15" dirty="0">
                <a:latin typeface="Arial"/>
                <a:cs typeface="Arial"/>
              </a:rPr>
              <a:t>an immutable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can be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safely  shared.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79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Separating </a:t>
            </a:r>
            <a:r>
              <a:rPr spc="165" dirty="0"/>
              <a:t>Accessors </a:t>
            </a:r>
            <a:r>
              <a:rPr spc="160" dirty="0"/>
              <a:t>and</a:t>
            </a:r>
            <a:r>
              <a:rPr spc="-210" dirty="0"/>
              <a:t> </a:t>
            </a:r>
            <a:r>
              <a:rPr spc="155" dirty="0"/>
              <a:t>Mutators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92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5405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57485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216443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76268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498" y="335226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754689"/>
            <a:ext cx="5304790" cy="327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87375">
              <a:lnSpc>
                <a:spcPct val="136500"/>
              </a:lnSpc>
            </a:pP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mutable class, separate accessors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mutators  </a:t>
            </a:r>
            <a:r>
              <a:rPr sz="1500" spc="15" dirty="0">
                <a:latin typeface="Arial"/>
                <a:cs typeface="Arial"/>
              </a:rPr>
              <a:t>A method </a:t>
            </a:r>
            <a:r>
              <a:rPr sz="1500" spc="10" dirty="0">
                <a:latin typeface="Arial"/>
                <a:cs typeface="Arial"/>
              </a:rPr>
              <a:t>that returns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value should not </a:t>
            </a:r>
            <a:r>
              <a:rPr sz="1500" spc="15" dirty="0">
                <a:latin typeface="Arial"/>
                <a:cs typeface="Arial"/>
              </a:rPr>
              <a:t>be a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mutator.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0" dirty="0">
                <a:latin typeface="Arial"/>
                <a:cs typeface="Arial"/>
              </a:rPr>
              <a:t>In general,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mutators of your class should </a:t>
            </a:r>
            <a:r>
              <a:rPr sz="1500" spc="15" dirty="0">
                <a:latin typeface="Arial"/>
                <a:cs typeface="Arial"/>
              </a:rPr>
              <a:t>have </a:t>
            </a:r>
            <a:r>
              <a:rPr sz="1500" spc="10" dirty="0">
                <a:latin typeface="Arial"/>
                <a:cs typeface="Arial"/>
              </a:rPr>
              <a:t>return</a:t>
            </a:r>
            <a:r>
              <a:rPr sz="1500" spc="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type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500" spc="10" dirty="0">
                <a:latin typeface="Courier" charset="0"/>
                <a:cs typeface="Courier" charset="0"/>
              </a:rPr>
              <a:t>void</a:t>
            </a:r>
            <a:r>
              <a:rPr sz="1500" spc="10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 marL="12700" marR="372110">
              <a:lnSpc>
                <a:spcPct val="1176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Sometimes a </a:t>
            </a:r>
            <a:r>
              <a:rPr sz="1500" spc="10" dirty="0">
                <a:latin typeface="Arial"/>
                <a:cs typeface="Arial"/>
              </a:rPr>
              <a:t>mutator </a:t>
            </a:r>
            <a:r>
              <a:rPr sz="1500" spc="15" dirty="0">
                <a:latin typeface="Arial"/>
                <a:cs typeface="Arial"/>
              </a:rPr>
              <a:t>method can </a:t>
            </a:r>
            <a:r>
              <a:rPr sz="1500" spc="10" dirty="0">
                <a:latin typeface="Arial"/>
                <a:cs typeface="Arial"/>
              </a:rPr>
              <a:t>return </a:t>
            </a:r>
            <a:r>
              <a:rPr sz="1500" spc="15" dirty="0">
                <a:latin typeface="Arial"/>
                <a:cs typeface="Arial"/>
              </a:rPr>
              <a:t>an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informational  value.</a:t>
            </a:r>
            <a:endParaRPr sz="1500" dirty="0">
              <a:latin typeface="Arial"/>
              <a:cs typeface="Arial"/>
            </a:endParaRPr>
          </a:p>
          <a:p>
            <a:pPr marL="12700" marR="27940">
              <a:lnSpc>
                <a:spcPct val="117600"/>
              </a:lnSpc>
              <a:spcBef>
                <a:spcPts val="475"/>
              </a:spcBef>
            </a:pPr>
            <a:r>
              <a:rPr sz="1500" spc="15" dirty="0">
                <a:latin typeface="Courier" charset="0"/>
                <a:cs typeface="Courier" charset="0"/>
              </a:rPr>
              <a:t>ArrayList</a:t>
            </a:r>
            <a:r>
              <a:rPr sz="1500" spc="-48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remove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returns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true</a:t>
            </a:r>
            <a:r>
              <a:rPr sz="1500" spc="-480" dirty="0">
                <a:latin typeface="Courier" charset="0"/>
                <a:cs typeface="Courier" charset="0"/>
              </a:rPr>
              <a:t> </a:t>
            </a: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removal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was  </a:t>
            </a:r>
            <a:r>
              <a:rPr sz="1500" spc="10" dirty="0">
                <a:latin typeface="Arial"/>
                <a:cs typeface="Arial"/>
              </a:rPr>
              <a:t>successful.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409"/>
              </a:spcBef>
            </a:pPr>
            <a:r>
              <a:rPr sz="1500" spc="15" dirty="0">
                <a:latin typeface="Arial"/>
                <a:cs typeface="Arial"/>
              </a:rPr>
              <a:t>To check </a:t>
            </a:r>
            <a:r>
              <a:rPr sz="1500" spc="10" dirty="0">
                <a:latin typeface="Arial"/>
                <a:cs typeface="Arial"/>
              </a:rPr>
              <a:t>the temperature of the water in the bottle,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could  take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sip, but that </a:t>
            </a:r>
            <a:r>
              <a:rPr sz="1500" spc="15" dirty="0">
                <a:latin typeface="Arial"/>
                <a:cs typeface="Arial"/>
              </a:rPr>
              <a:t>would be </a:t>
            </a:r>
            <a:r>
              <a:rPr sz="1500" spc="10" dirty="0">
                <a:latin typeface="Arial"/>
                <a:cs typeface="Arial"/>
              </a:rPr>
              <a:t>the equivalent 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mutator  </a:t>
            </a:r>
            <a:r>
              <a:rPr sz="1500" spc="15" dirty="0">
                <a:latin typeface="Arial"/>
                <a:cs typeface="Arial"/>
              </a:rPr>
              <a:t>method.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1" name="object 2"/>
          <p:cNvSpPr>
            <a:spLocks noChangeAspect="1"/>
          </p:cNvSpPr>
          <p:nvPr/>
        </p:nvSpPr>
        <p:spPr>
          <a:xfrm>
            <a:off x="4899823" y="3826245"/>
            <a:ext cx="1039162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007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Minimizing </a:t>
            </a:r>
            <a:r>
              <a:rPr spc="110" dirty="0"/>
              <a:t>Side</a:t>
            </a:r>
            <a:r>
              <a:rPr spc="-105" dirty="0"/>
              <a:t> </a:t>
            </a:r>
            <a:r>
              <a:rPr spc="100" dirty="0"/>
              <a:t>Effects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220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2311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211269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798174"/>
            <a:ext cx="5423535" cy="172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1475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side effect of </a:t>
            </a:r>
            <a:r>
              <a:rPr sz="1500" spc="15" dirty="0">
                <a:latin typeface="Arial"/>
                <a:cs typeface="Arial"/>
              </a:rPr>
              <a:t>a method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externally observable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data  modification.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340"/>
              </a:spcBef>
            </a:pPr>
            <a:r>
              <a:rPr sz="1500" spc="10" dirty="0">
                <a:latin typeface="Arial"/>
                <a:cs typeface="Arial"/>
              </a:rPr>
              <a:t>Mutator </a:t>
            </a:r>
            <a:r>
              <a:rPr sz="1500" spc="15" dirty="0">
                <a:latin typeface="Arial"/>
                <a:cs typeface="Arial"/>
              </a:rPr>
              <a:t>methods have a </a:t>
            </a:r>
            <a:r>
              <a:rPr sz="1500" spc="10" dirty="0">
                <a:latin typeface="Arial"/>
                <a:cs typeface="Arial"/>
              </a:rPr>
              <a:t>side effect, </a:t>
            </a:r>
            <a:r>
              <a:rPr sz="1500" spc="15" dirty="0">
                <a:latin typeface="Arial"/>
                <a:cs typeface="Arial"/>
              </a:rPr>
              <a:t>namely </a:t>
            </a:r>
            <a:r>
              <a:rPr sz="1500" spc="10" dirty="0">
                <a:latin typeface="Arial"/>
                <a:cs typeface="Arial"/>
              </a:rPr>
              <a:t>the modification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of  the implicit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parameter.</a:t>
            </a:r>
            <a:endParaRPr sz="1500">
              <a:latin typeface="Arial"/>
              <a:cs typeface="Arial"/>
            </a:endParaRPr>
          </a:p>
          <a:p>
            <a:pPr marL="12700" marR="858519">
              <a:lnSpc>
                <a:spcPct val="117600"/>
              </a:lnSpc>
              <a:spcBef>
                <a:spcPts val="409"/>
              </a:spcBef>
            </a:pPr>
            <a:r>
              <a:rPr sz="1500" spc="10" dirty="0">
                <a:latin typeface="Arial"/>
                <a:cs typeface="Arial"/>
              </a:rPr>
              <a:t>In general, </a:t>
            </a:r>
            <a:r>
              <a:rPr sz="1500" spc="15" dirty="0">
                <a:latin typeface="Arial"/>
                <a:cs typeface="Arial"/>
              </a:rPr>
              <a:t>a method </a:t>
            </a:r>
            <a:r>
              <a:rPr sz="1500" spc="10" dirty="0">
                <a:latin typeface="Arial"/>
                <a:cs typeface="Arial"/>
              </a:rPr>
              <a:t>should not modify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parameter  variables.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239" y="2593892"/>
            <a:ext cx="5280660" cy="2116598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/**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Computes the total balance of the given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accounts.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@param accounts a list of bank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accounts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*/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public double getTotalBalance(ArrayList&lt;String&gt;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accounts)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double sum =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0;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while (studentNames.size() &gt;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0)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496570" marR="1820545" indent="-635">
              <a:lnSpc>
                <a:spcPct val="140000"/>
              </a:lnSpc>
            </a:pPr>
            <a:r>
              <a:rPr sz="650" spc="-5" dirty="0">
                <a:latin typeface="Courier" charset="0"/>
                <a:cs typeface="Courier" charset="0"/>
              </a:rPr>
              <a:t>BankAccount account = accounts.remove(0); // Not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recommended  sum = sum +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account.getBalance();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return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sum;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498" y="49825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4878763"/>
            <a:ext cx="4872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Such a </a:t>
            </a:r>
            <a:r>
              <a:rPr sz="1500" spc="10" dirty="0">
                <a:latin typeface="Arial"/>
                <a:cs typeface="Arial"/>
              </a:rPr>
              <a:t>side effect </a:t>
            </a:r>
            <a:r>
              <a:rPr sz="1500" spc="15" dirty="0">
                <a:latin typeface="Arial"/>
                <a:cs typeface="Arial"/>
              </a:rPr>
              <a:t>would </a:t>
            </a:r>
            <a:r>
              <a:rPr sz="1500" spc="10" dirty="0">
                <a:latin typeface="Arial"/>
                <a:cs typeface="Arial"/>
              </a:rPr>
              <a:t>not </a:t>
            </a:r>
            <a:r>
              <a:rPr sz="1500" spc="15" dirty="0">
                <a:latin typeface="Arial"/>
                <a:cs typeface="Arial"/>
              </a:rPr>
              <a:t>be what most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15" dirty="0" smtClean="0">
                <a:latin typeface="Arial"/>
                <a:cs typeface="Arial"/>
              </a:rPr>
              <a:t>programmers</a:t>
            </a:r>
            <a:r>
              <a:rPr lang="en-US" sz="1500" spc="15" dirty="0" smtClean="0">
                <a:latin typeface="Arial"/>
                <a:cs typeface="Arial"/>
              </a:rPr>
              <a:t> expect.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035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Minimizing </a:t>
            </a:r>
            <a:r>
              <a:rPr spc="110" dirty="0"/>
              <a:t>Side</a:t>
            </a:r>
            <a:r>
              <a:rPr spc="-105" dirty="0"/>
              <a:t> </a:t>
            </a:r>
            <a:r>
              <a:rPr spc="100" dirty="0"/>
              <a:t>Effects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115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798437"/>
            <a:ext cx="534098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400"/>
              </a:lnSpc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following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mutates the </a:t>
            </a:r>
            <a:r>
              <a:rPr sz="1500" spc="15" dirty="0">
                <a:latin typeface="Courier" charset="0"/>
                <a:cs typeface="Courier" charset="0"/>
              </a:rPr>
              <a:t>System.out</a:t>
            </a:r>
            <a:r>
              <a:rPr sz="1500" spc="-50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object, </a:t>
            </a:r>
            <a:r>
              <a:rPr sz="1500" spc="15" dirty="0">
                <a:latin typeface="Arial"/>
                <a:cs typeface="Arial"/>
              </a:rPr>
              <a:t>which  </a:t>
            </a:r>
            <a:r>
              <a:rPr sz="1500" spc="10" dirty="0">
                <a:latin typeface="Arial"/>
                <a:cs typeface="Arial"/>
              </a:rPr>
              <a:t>is not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part of the </a:t>
            </a:r>
            <a:r>
              <a:rPr sz="1500" spc="15" dirty="0">
                <a:latin typeface="Courier" charset="0"/>
                <a:cs typeface="Courier" charset="0"/>
              </a:rPr>
              <a:t>BankAccount</a:t>
            </a:r>
            <a:r>
              <a:rPr sz="1500" spc="-53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object.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41023"/>
            <a:ext cx="5280660" cy="6136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printBalance() // Not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recommended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System.out.println("The balance is now $" +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balance);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2950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61584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498" y="320542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2191252"/>
            <a:ext cx="5229225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That 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side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effect.</a:t>
            </a:r>
            <a:endParaRPr sz="1500">
              <a:latin typeface="Arial"/>
              <a:cs typeface="Arial"/>
            </a:endParaRPr>
          </a:p>
          <a:p>
            <a:pPr marL="12700" marR="652780">
              <a:lnSpc>
                <a:spcPct val="117600"/>
              </a:lnSpc>
              <a:spcBef>
                <a:spcPts val="409"/>
              </a:spcBef>
            </a:pPr>
            <a:r>
              <a:rPr sz="1500" spc="15" dirty="0">
                <a:latin typeface="Arial"/>
                <a:cs typeface="Arial"/>
              </a:rPr>
              <a:t>Keep most </a:t>
            </a:r>
            <a:r>
              <a:rPr sz="1500" spc="10" dirty="0">
                <a:latin typeface="Arial"/>
                <a:cs typeface="Arial"/>
              </a:rPr>
              <a:t>of your classes free from input </a:t>
            </a:r>
            <a:r>
              <a:rPr sz="1500" spc="15" dirty="0">
                <a:latin typeface="Arial"/>
                <a:cs typeface="Arial"/>
              </a:rPr>
              <a:t>and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output  operations.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409"/>
              </a:spcBef>
            </a:pPr>
            <a:r>
              <a:rPr sz="1500" spc="10" dirty="0">
                <a:latin typeface="Arial"/>
                <a:cs typeface="Arial"/>
              </a:rPr>
              <a:t>This taxi </a:t>
            </a:r>
            <a:r>
              <a:rPr sz="1500" spc="15" dirty="0">
                <a:latin typeface="Arial"/>
                <a:cs typeface="Arial"/>
              </a:rPr>
              <a:t>has an </a:t>
            </a:r>
            <a:r>
              <a:rPr sz="1500" spc="10" dirty="0">
                <a:latin typeface="Arial"/>
                <a:cs typeface="Arial"/>
              </a:rPr>
              <a:t>undesirable side effect, spraying bystanders  with </a:t>
            </a:r>
            <a:r>
              <a:rPr sz="1500" spc="15" dirty="0">
                <a:latin typeface="Arial"/>
                <a:cs typeface="Arial"/>
              </a:rPr>
              <a:t>muddy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water.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2"/>
          <p:cNvSpPr>
            <a:spLocks noChangeAspect="1"/>
          </p:cNvSpPr>
          <p:nvPr/>
        </p:nvSpPr>
        <p:spPr>
          <a:xfrm>
            <a:off x="976312" y="3611258"/>
            <a:ext cx="1838167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765913" y="51425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/>
          <p:cNvSpPr txBox="1">
            <a:spLocks/>
          </p:cNvSpPr>
          <p:nvPr/>
        </p:nvSpPr>
        <p:spPr>
          <a:xfrm>
            <a:off x="923097" y="5038738"/>
            <a:ext cx="418147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/>
            <a:r>
              <a:rPr lang="en-US" sz="1500" b="0" kern="0" spc="15" dirty="0" smtClean="0">
                <a:latin typeface="Arial"/>
                <a:cs typeface="Arial"/>
              </a:rPr>
              <a:t>When </a:t>
            </a:r>
            <a:r>
              <a:rPr lang="en-US" sz="1500" b="0" kern="0" spc="10" dirty="0" smtClean="0">
                <a:latin typeface="Arial"/>
                <a:cs typeface="Arial"/>
              </a:rPr>
              <a:t>designing </a:t>
            </a:r>
            <a:r>
              <a:rPr lang="en-US" sz="1500" b="0" kern="0" spc="15" dirty="0" smtClean="0">
                <a:latin typeface="Arial"/>
                <a:cs typeface="Arial"/>
              </a:rPr>
              <a:t>methods, </a:t>
            </a:r>
            <a:r>
              <a:rPr lang="en-US" sz="1500" b="0" kern="0" spc="10" dirty="0" smtClean="0">
                <a:latin typeface="Arial"/>
                <a:cs typeface="Arial"/>
              </a:rPr>
              <a:t>minimize side</a:t>
            </a:r>
            <a:r>
              <a:rPr lang="en-US" sz="1500" b="0" kern="0" spc="-10" dirty="0" smtClean="0">
                <a:latin typeface="Arial"/>
                <a:cs typeface="Arial"/>
              </a:rPr>
              <a:t> </a:t>
            </a:r>
            <a:r>
              <a:rPr lang="en-US" sz="1500" b="0" kern="0" spc="10" dirty="0" smtClean="0">
                <a:latin typeface="Arial"/>
                <a:cs typeface="Arial"/>
              </a:rPr>
              <a:t>effects.</a:t>
            </a:r>
            <a:endParaRPr lang="en-US" sz="1500" kern="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063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7365"/>
            <a:ext cx="5627370" cy="82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Why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the </a:t>
            </a:r>
            <a:r>
              <a:rPr sz="1250" spc="10" dirty="0">
                <a:latin typeface="Courier" charset="0"/>
                <a:cs typeface="Courier" charset="0"/>
              </a:rPr>
              <a:t>CashRegister</a:t>
            </a:r>
            <a:r>
              <a:rPr sz="1250" spc="-43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 from Chapter 4 not cohesive?</a:t>
            </a:r>
            <a:endParaRPr sz="1250" dirty="0">
              <a:latin typeface="Arial"/>
              <a:cs typeface="Arial"/>
            </a:endParaRPr>
          </a:p>
          <a:p>
            <a:pPr marL="303530" marR="5080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features deal with </a:t>
            </a:r>
            <a:r>
              <a:rPr sz="1500" spc="15" dirty="0">
                <a:latin typeface="Arial"/>
                <a:cs typeface="Arial"/>
              </a:rPr>
              <a:t>payments, </a:t>
            </a:r>
            <a:r>
              <a:rPr sz="1500" spc="10" dirty="0">
                <a:latin typeface="Arial"/>
                <a:cs typeface="Arial"/>
              </a:rPr>
              <a:t>others with  coin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values.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083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7568"/>
            <a:ext cx="493077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Why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does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Courier" charset="0"/>
                <a:cs typeface="Courier" charset="0"/>
              </a:rPr>
              <a:t>Coin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not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depend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on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Courier" charset="0"/>
                <a:cs typeface="Courier" charset="0"/>
              </a:rPr>
              <a:t>CashRegister</a:t>
            </a:r>
            <a:r>
              <a:rPr sz="1250" spc="-40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class?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1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None </a:t>
            </a:r>
            <a:r>
              <a:rPr sz="1500" spc="10" dirty="0">
                <a:latin typeface="Arial"/>
                <a:cs typeface="Arial"/>
              </a:rPr>
              <a:t>of the coin operations require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the</a:t>
            </a:r>
            <a:endParaRPr sz="150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384"/>
              </a:spcBef>
            </a:pPr>
            <a:r>
              <a:rPr sz="1500" spc="15" dirty="0">
                <a:latin typeface="Courier" charset="0"/>
                <a:cs typeface="Courier" charset="0"/>
              </a:rPr>
              <a:t>CashRegister</a:t>
            </a:r>
            <a:r>
              <a:rPr sz="1500" spc="-53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090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18974"/>
            <a:ext cx="4985385" cy="82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Why </a:t>
            </a:r>
            <a:r>
              <a:rPr sz="1250" spc="5" dirty="0">
                <a:latin typeface="Arial"/>
                <a:cs typeface="Arial"/>
              </a:rPr>
              <a:t>is it </a:t>
            </a:r>
            <a:r>
              <a:rPr sz="1250" spc="10" dirty="0">
                <a:latin typeface="Arial"/>
                <a:cs typeface="Arial"/>
              </a:rPr>
              <a:t>a good idea to minimize dependencies between</a:t>
            </a:r>
            <a:r>
              <a:rPr sz="1250" spc="-2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classes?</a:t>
            </a:r>
            <a:endParaRPr sz="1250" dirty="0">
              <a:latin typeface="Arial"/>
              <a:cs typeface="Arial"/>
            </a:endParaRPr>
          </a:p>
          <a:p>
            <a:pPr marL="303530" marR="5080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doesn't </a:t>
            </a:r>
            <a:r>
              <a:rPr sz="1500" spc="15" dirty="0">
                <a:latin typeface="Arial"/>
                <a:cs typeface="Arial"/>
              </a:rPr>
              <a:t>depend on </a:t>
            </a:r>
            <a:r>
              <a:rPr sz="1500" spc="10" dirty="0">
                <a:latin typeface="Arial"/>
                <a:cs typeface="Arial"/>
              </a:rPr>
              <a:t>another,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not  affected </a:t>
            </a:r>
            <a:r>
              <a:rPr sz="1500" spc="15" dirty="0">
                <a:latin typeface="Arial"/>
                <a:cs typeface="Arial"/>
              </a:rPr>
              <a:t>by </a:t>
            </a:r>
            <a:r>
              <a:rPr sz="1500" spc="10" dirty="0">
                <a:latin typeface="Arial"/>
                <a:cs typeface="Arial"/>
              </a:rPr>
              <a:t>interface </a:t>
            </a:r>
            <a:r>
              <a:rPr sz="1500" spc="15" dirty="0">
                <a:latin typeface="Arial"/>
                <a:cs typeface="Arial"/>
              </a:rPr>
              <a:t>changes </a:t>
            </a:r>
            <a:r>
              <a:rPr sz="1500" spc="10" dirty="0">
                <a:latin typeface="Arial"/>
                <a:cs typeface="Arial"/>
              </a:rPr>
              <a:t>in the other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111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7848"/>
            <a:ext cx="5713730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Courier" charset="0"/>
                <a:cs typeface="Courier" charset="0"/>
              </a:rPr>
              <a:t>substring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method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of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Courier" charset="0"/>
                <a:cs typeface="Courier" charset="0"/>
              </a:rPr>
              <a:t>String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an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accessor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or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mutator?</a:t>
            </a:r>
            <a:endParaRPr sz="1250" dirty="0">
              <a:latin typeface="Arial"/>
              <a:cs typeface="Arial"/>
            </a:endParaRPr>
          </a:p>
          <a:p>
            <a:pPr marL="303530" marR="5080">
              <a:lnSpc>
                <a:spcPct val="119500"/>
              </a:lnSpc>
              <a:spcBef>
                <a:spcPts val="63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accessor </a:t>
            </a:r>
            <a:r>
              <a:rPr sz="1500" spc="15" dirty="0">
                <a:latin typeface="Arial"/>
                <a:cs typeface="Arial"/>
              </a:rPr>
              <a:t>– </a:t>
            </a:r>
            <a:r>
              <a:rPr sz="1500" spc="10" dirty="0">
                <a:latin typeface="Arial"/>
                <a:cs typeface="Arial"/>
              </a:rPr>
              <a:t>calling </a:t>
            </a:r>
            <a:r>
              <a:rPr sz="1500" spc="15" dirty="0">
                <a:latin typeface="Courier" charset="0"/>
                <a:cs typeface="Courier" charset="0"/>
              </a:rPr>
              <a:t>substring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doesn't modify  the string </a:t>
            </a:r>
            <a:r>
              <a:rPr sz="1500" spc="15" dirty="0">
                <a:latin typeface="Arial"/>
                <a:cs typeface="Arial"/>
              </a:rPr>
              <a:t>on which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is invoked. In fact,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5" dirty="0">
                <a:latin typeface="Arial"/>
                <a:cs typeface="Arial"/>
              </a:rPr>
              <a:t>methods  </a:t>
            </a:r>
            <a:r>
              <a:rPr sz="1500" spc="10" dirty="0">
                <a:latin typeface="Arial"/>
                <a:cs typeface="Arial"/>
              </a:rPr>
              <a:t>of the </a:t>
            </a:r>
            <a:r>
              <a:rPr sz="1500" spc="15" dirty="0">
                <a:latin typeface="Courier" charset="0"/>
                <a:cs typeface="Courier" charset="0"/>
              </a:rPr>
              <a:t>String</a:t>
            </a:r>
            <a:r>
              <a:rPr sz="1500" spc="-509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 are accessors.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791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Chapter</a:t>
            </a:r>
            <a:r>
              <a:rPr spc="-25" dirty="0"/>
              <a:t> </a:t>
            </a:r>
            <a:r>
              <a:rPr spc="165" dirty="0"/>
              <a:t>Goals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838200" y="1143000"/>
            <a:ext cx="2300935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76600" y="914400"/>
            <a:ext cx="3843369" cy="352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17600"/>
              </a:lnSpc>
              <a:buFont typeface="Wingdings" charset="2"/>
              <a:buChar char="§"/>
            </a:pP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learn </a:t>
            </a:r>
            <a:r>
              <a:rPr sz="1500" spc="15" dirty="0">
                <a:latin typeface="Arial"/>
                <a:cs typeface="Arial"/>
              </a:rPr>
              <a:t>how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choose </a:t>
            </a:r>
            <a:r>
              <a:rPr sz="1500" spc="10" dirty="0">
                <a:latin typeface="Arial"/>
                <a:cs typeface="Arial"/>
              </a:rPr>
              <a:t>appropriate classes for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 smtClean="0">
                <a:latin typeface="Arial"/>
                <a:cs typeface="Arial"/>
              </a:rPr>
              <a:t>given</a:t>
            </a:r>
            <a:r>
              <a:rPr lang="en-US" sz="1500" spc="10" dirty="0" smtClean="0">
                <a:latin typeface="Arial"/>
                <a:cs typeface="Arial"/>
              </a:rPr>
              <a:t> </a:t>
            </a:r>
            <a:r>
              <a:rPr sz="1500" spc="15" dirty="0" smtClean="0">
                <a:latin typeface="Arial"/>
                <a:cs typeface="Arial"/>
              </a:rPr>
              <a:t>problem</a:t>
            </a:r>
            <a:endParaRPr lang="en-US" sz="1500" spc="15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understand the concept of cohesion</a:t>
            </a:r>
            <a:endParaRPr lang="en-US" sz="15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minimize </a:t>
            </a:r>
            <a:r>
              <a:rPr lang="en-US" sz="1500" spc="15" dirty="0">
                <a:latin typeface="Arial"/>
                <a:cs typeface="Arial"/>
              </a:rPr>
              <a:t>dependencies and </a:t>
            </a:r>
            <a:r>
              <a:rPr lang="en-US" sz="1500" spc="10" dirty="0">
                <a:latin typeface="Arial"/>
                <a:cs typeface="Arial"/>
              </a:rPr>
              <a:t>side</a:t>
            </a:r>
            <a:r>
              <a:rPr lang="en-US" sz="1500" spc="-55" dirty="0">
                <a:latin typeface="Arial"/>
                <a:cs typeface="Arial"/>
              </a:rPr>
              <a:t> </a:t>
            </a:r>
            <a:r>
              <a:rPr lang="en-US" sz="1500" spc="10" dirty="0">
                <a:latin typeface="Arial"/>
                <a:cs typeface="Arial"/>
              </a:rPr>
              <a:t>effects</a:t>
            </a:r>
            <a:endParaRPr lang="en-US" sz="1500" dirty="0">
              <a:latin typeface="Arial"/>
              <a:cs typeface="Arial"/>
            </a:endParaRPr>
          </a:p>
          <a:p>
            <a:pPr marL="298450" marR="5080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learn </a:t>
            </a:r>
            <a:r>
              <a:rPr lang="en-US" sz="1500" spc="15" dirty="0">
                <a:latin typeface="Arial"/>
                <a:cs typeface="Arial"/>
              </a:rPr>
              <a:t>how </a:t>
            </a:r>
            <a:r>
              <a:rPr lang="en-US" sz="1500" spc="10" dirty="0">
                <a:latin typeface="Arial"/>
                <a:cs typeface="Arial"/>
              </a:rPr>
              <a:t>to find </a:t>
            </a:r>
            <a:r>
              <a:rPr lang="en-US" sz="1500" spc="15" dirty="0">
                <a:latin typeface="Arial"/>
                <a:cs typeface="Arial"/>
              </a:rPr>
              <a:t>a </a:t>
            </a:r>
            <a:r>
              <a:rPr lang="en-US" sz="1500" spc="10" dirty="0" smtClean="0">
                <a:latin typeface="Arial"/>
                <a:cs typeface="Arial"/>
              </a:rPr>
              <a:t>data representation </a:t>
            </a:r>
            <a:r>
              <a:rPr lang="en-US" sz="1500" spc="10" dirty="0">
                <a:latin typeface="Arial"/>
                <a:cs typeface="Arial"/>
              </a:rPr>
              <a:t>for </a:t>
            </a:r>
            <a:r>
              <a:rPr lang="en-US" sz="1500" spc="15" dirty="0">
                <a:latin typeface="Arial"/>
                <a:cs typeface="Arial"/>
              </a:rPr>
              <a:t>a</a:t>
            </a:r>
            <a:r>
              <a:rPr lang="en-US" sz="1500" spc="-30" dirty="0">
                <a:latin typeface="Arial"/>
                <a:cs typeface="Arial"/>
              </a:rPr>
              <a:t> </a:t>
            </a:r>
            <a:r>
              <a:rPr lang="en-US" sz="1500" spc="10" dirty="0">
                <a:latin typeface="Arial"/>
                <a:cs typeface="Arial"/>
              </a:rPr>
              <a:t>class  </a:t>
            </a:r>
            <a:endParaRPr lang="en-US" sz="1500" spc="10" dirty="0" smtClean="0">
              <a:latin typeface="Arial"/>
              <a:cs typeface="Arial"/>
            </a:endParaRPr>
          </a:p>
          <a:p>
            <a:pPr marL="298450" marR="5080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lang="en-US" sz="1500" spc="15" dirty="0" smtClean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understand static </a:t>
            </a:r>
            <a:r>
              <a:rPr lang="en-US" sz="1500" spc="15" dirty="0">
                <a:latin typeface="Arial"/>
                <a:cs typeface="Arial"/>
              </a:rPr>
              <a:t>methods and</a:t>
            </a:r>
            <a:r>
              <a:rPr lang="en-US" sz="1500" spc="-30" dirty="0">
                <a:latin typeface="Arial"/>
                <a:cs typeface="Arial"/>
              </a:rPr>
              <a:t> </a:t>
            </a:r>
            <a:r>
              <a:rPr lang="en-US" sz="1500" spc="10" dirty="0">
                <a:latin typeface="Arial"/>
                <a:cs typeface="Arial"/>
              </a:rPr>
              <a:t>variables</a:t>
            </a:r>
            <a:endParaRPr lang="en-US" sz="15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50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learn about</a:t>
            </a:r>
            <a:r>
              <a:rPr lang="en-US" sz="1500" spc="-65" dirty="0">
                <a:latin typeface="Arial"/>
                <a:cs typeface="Arial"/>
              </a:rPr>
              <a:t> </a:t>
            </a:r>
            <a:r>
              <a:rPr lang="en-US" sz="1500" spc="15" dirty="0">
                <a:latin typeface="Arial"/>
                <a:cs typeface="Arial"/>
              </a:rPr>
              <a:t>packages</a:t>
            </a:r>
            <a:endParaRPr lang="en-US" sz="15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learn about unit testing</a:t>
            </a:r>
            <a:r>
              <a:rPr lang="en-US" sz="1500" spc="-55" dirty="0">
                <a:latin typeface="Arial"/>
                <a:cs typeface="Arial"/>
              </a:rPr>
              <a:t> </a:t>
            </a:r>
            <a:r>
              <a:rPr lang="en-US" sz="1500" spc="15" dirty="0">
                <a:latin typeface="Arial"/>
                <a:cs typeface="Arial"/>
              </a:rPr>
              <a:t>frameworks</a:t>
            </a:r>
            <a:endParaRPr lang="en-US" sz="15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</a:pP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144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8178"/>
            <a:ext cx="3776979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the </a:t>
            </a:r>
            <a:r>
              <a:rPr sz="1250" spc="10" dirty="0">
                <a:latin typeface="Courier" charset="0"/>
                <a:cs typeface="Courier" charset="0"/>
              </a:rPr>
              <a:t>Rectangle</a:t>
            </a:r>
            <a:r>
              <a:rPr sz="1250" spc="-434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 immutable?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8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No – </a:t>
            </a:r>
            <a:r>
              <a:rPr sz="1500" spc="15" dirty="0">
                <a:latin typeface="Courier" charset="0"/>
                <a:cs typeface="Courier" charset="0"/>
              </a:rPr>
              <a:t>translate</a:t>
            </a:r>
            <a:r>
              <a:rPr sz="1500" spc="-55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mutator.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101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7746"/>
            <a:ext cx="5723255" cy="1014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If </a:t>
            </a:r>
            <a:r>
              <a:rPr sz="1250" spc="10" dirty="0">
                <a:latin typeface="Courier" charset="0"/>
                <a:cs typeface="Courier" charset="0"/>
              </a:rPr>
              <a:t>a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refers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to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bank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account,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then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5" dirty="0">
                <a:latin typeface="Arial"/>
                <a:cs typeface="Arial"/>
              </a:rPr>
              <a:t> call </a:t>
            </a:r>
            <a:r>
              <a:rPr sz="1250" spc="10" dirty="0">
                <a:latin typeface="Courier" charset="0"/>
                <a:cs typeface="Courier" charset="0"/>
              </a:rPr>
              <a:t>a.deposit(100)</a:t>
            </a:r>
            <a:r>
              <a:rPr sz="1250" spc="-40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modifies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bank  account object.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that a side</a:t>
            </a:r>
            <a:r>
              <a:rPr sz="1250" spc="-8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effect?</a:t>
            </a:r>
            <a:endParaRPr sz="1250" dirty="0">
              <a:latin typeface="Arial"/>
              <a:cs typeface="Arial"/>
            </a:endParaRPr>
          </a:p>
          <a:p>
            <a:pPr marL="303530" marR="14604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side effect; this kind of side effect is </a:t>
            </a:r>
            <a:r>
              <a:rPr sz="1500" spc="15" dirty="0">
                <a:latin typeface="Arial"/>
                <a:cs typeface="Arial"/>
              </a:rPr>
              <a:t>common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in  object-oriented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programming.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1848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8584"/>
            <a:ext cx="50342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Consider the </a:t>
            </a:r>
            <a:r>
              <a:rPr sz="1250" spc="10" dirty="0">
                <a:latin typeface="Courier" charset="0"/>
                <a:cs typeface="Courier" charset="0"/>
              </a:rPr>
              <a:t>Student</a:t>
            </a:r>
            <a:r>
              <a:rPr sz="1250" spc="-43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 of Chapter 7. Suppose </a:t>
            </a:r>
            <a:r>
              <a:rPr sz="1250" spc="15" dirty="0">
                <a:latin typeface="Arial"/>
                <a:cs typeface="Arial"/>
              </a:rPr>
              <a:t>we </a:t>
            </a:r>
            <a:r>
              <a:rPr sz="1250" spc="10" dirty="0">
                <a:latin typeface="Arial"/>
                <a:cs typeface="Arial"/>
              </a:rPr>
              <a:t>add a method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822" y="1078368"/>
            <a:ext cx="5791835" cy="62965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9530">
              <a:lnSpc>
                <a:spcPts val="894"/>
              </a:lnSpc>
              <a:spcBef>
                <a:spcPts val="409"/>
              </a:spcBef>
            </a:pPr>
            <a:r>
              <a:rPr sz="750" spc="5" dirty="0">
                <a:latin typeface="Courier" charset="0"/>
                <a:cs typeface="Courier" charset="0"/>
              </a:rPr>
              <a:t>void read(Scanner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5" dirty="0">
                <a:latin typeface="Courier" charset="0"/>
                <a:cs typeface="Courier" charset="0"/>
              </a:rPr>
              <a:t>in)</a:t>
            </a:r>
            <a:endParaRPr sz="750" dirty="0">
              <a:latin typeface="Courier" charset="0"/>
              <a:cs typeface="Courier" charset="0"/>
            </a:endParaRPr>
          </a:p>
          <a:p>
            <a:pPr marL="49530">
              <a:lnSpc>
                <a:spcPts val="890"/>
              </a:lnSpc>
            </a:pPr>
            <a:r>
              <a:rPr sz="750" spc="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400685" marR="3852545" indent="-175895">
              <a:lnSpc>
                <a:spcPts val="890"/>
              </a:lnSpc>
              <a:spcBef>
                <a:spcPts val="30"/>
              </a:spcBef>
            </a:pPr>
            <a:r>
              <a:rPr sz="750" spc="5" dirty="0">
                <a:latin typeface="Courier" charset="0"/>
                <a:cs typeface="Courier" charset="0"/>
              </a:rPr>
              <a:t>while (in.hasNextDouble())  addScore(in.nextDouble());</a:t>
            </a:r>
            <a:endParaRPr sz="750" dirty="0">
              <a:latin typeface="Courier" charset="0"/>
              <a:cs typeface="Courier" charset="0"/>
            </a:endParaRPr>
          </a:p>
          <a:p>
            <a:pPr marL="49530">
              <a:lnSpc>
                <a:spcPts val="860"/>
              </a:lnSpc>
            </a:pPr>
            <a:r>
              <a:rPr sz="750" spc="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414" y="1790987"/>
            <a:ext cx="549719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Does </a:t>
            </a:r>
            <a:r>
              <a:rPr sz="1250" spc="5" dirty="0">
                <a:latin typeface="Arial"/>
                <a:cs typeface="Arial"/>
              </a:rPr>
              <a:t>this </a:t>
            </a:r>
            <a:r>
              <a:rPr sz="1250" spc="10" dirty="0">
                <a:latin typeface="Arial"/>
                <a:cs typeface="Arial"/>
              </a:rPr>
              <a:t>method have a side </a:t>
            </a:r>
            <a:r>
              <a:rPr sz="1250" spc="5" dirty="0">
                <a:latin typeface="Arial"/>
                <a:cs typeface="Arial"/>
              </a:rPr>
              <a:t>effect </a:t>
            </a:r>
            <a:r>
              <a:rPr sz="1250" spc="10" dirty="0">
                <a:latin typeface="Arial"/>
                <a:cs typeface="Arial"/>
              </a:rPr>
              <a:t>other than mutating the data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set?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8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Yes –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affects the state of the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Scanner</a:t>
            </a:r>
            <a:endParaRPr sz="1500" dirty="0">
              <a:latin typeface="Courier" charset="0"/>
              <a:cs typeface="Courier" charset="0"/>
            </a:endParaRPr>
          </a:p>
          <a:p>
            <a:pPr marL="303530">
              <a:lnSpc>
                <a:spcPct val="100000"/>
              </a:lnSpc>
              <a:spcBef>
                <a:spcPts val="315"/>
              </a:spcBef>
            </a:pPr>
            <a:r>
              <a:rPr sz="1500" spc="10" dirty="0">
                <a:latin typeface="Arial"/>
                <a:cs typeface="Arial"/>
              </a:rPr>
              <a:t>argument.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141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5" dirty="0"/>
              <a:t>C</a:t>
            </a:r>
            <a:r>
              <a:rPr spc="170" dirty="0"/>
              <a:t>o</a:t>
            </a:r>
            <a:r>
              <a:rPr spc="155" dirty="0"/>
              <a:t>n</a:t>
            </a:r>
            <a:r>
              <a:rPr spc="290" dirty="0"/>
              <a:t>s</a:t>
            </a:r>
            <a:r>
              <a:rPr spc="65" dirty="0"/>
              <a:t>i</a:t>
            </a:r>
            <a:r>
              <a:rPr spc="290" dirty="0"/>
              <a:t>s</a:t>
            </a:r>
            <a:r>
              <a:rPr spc="30" dirty="0"/>
              <a:t>t</a:t>
            </a:r>
            <a:r>
              <a:rPr spc="45" dirty="0"/>
              <a:t>e</a:t>
            </a:r>
            <a:r>
              <a:rPr spc="155" dirty="0"/>
              <a:t>n</a:t>
            </a:r>
            <a:r>
              <a:rPr spc="60" dirty="0"/>
              <a:t>c</a:t>
            </a:r>
            <a:r>
              <a:rPr spc="120" dirty="0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35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2445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799520"/>
            <a:ext cx="5132070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Use a </a:t>
            </a:r>
            <a:r>
              <a:rPr sz="1500" spc="10" dirty="0">
                <a:latin typeface="Arial"/>
                <a:cs typeface="Arial"/>
              </a:rPr>
              <a:t>consistent </a:t>
            </a:r>
            <a:r>
              <a:rPr sz="1500" spc="15" dirty="0">
                <a:latin typeface="Arial"/>
                <a:cs typeface="Arial"/>
              </a:rPr>
              <a:t>scheme </a:t>
            </a:r>
            <a:r>
              <a:rPr sz="1500" spc="10" dirty="0">
                <a:latin typeface="Arial"/>
                <a:cs typeface="Arial"/>
              </a:rPr>
              <a:t>for </a:t>
            </a:r>
            <a:r>
              <a:rPr sz="1500" spc="15" dirty="0">
                <a:latin typeface="Arial"/>
                <a:cs typeface="Arial"/>
              </a:rPr>
              <a:t>method names and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parameter  variables.</a:t>
            </a:r>
            <a:endParaRPr sz="1500">
              <a:latin typeface="Arial"/>
              <a:cs typeface="Arial"/>
            </a:endParaRPr>
          </a:p>
          <a:p>
            <a:pPr marL="12700" marR="491490">
              <a:lnSpc>
                <a:spcPct val="117600"/>
              </a:lnSpc>
              <a:spcBef>
                <a:spcPts val="340"/>
              </a:spcBef>
            </a:pPr>
            <a:r>
              <a:rPr sz="1500" spc="10" dirty="0">
                <a:latin typeface="Arial"/>
                <a:cs typeface="Arial"/>
              </a:rPr>
              <a:t>While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possible to eat with </a:t>
            </a:r>
            <a:r>
              <a:rPr sz="1500" spc="15" dirty="0">
                <a:latin typeface="Arial"/>
                <a:cs typeface="Arial"/>
              </a:rPr>
              <a:t>mismatched </a:t>
            </a:r>
            <a:r>
              <a:rPr sz="1500" spc="10" dirty="0">
                <a:latin typeface="Arial"/>
                <a:cs typeface="Arial"/>
              </a:rPr>
              <a:t>silverware,  consistency is </a:t>
            </a:r>
            <a:r>
              <a:rPr sz="1500" spc="15" dirty="0">
                <a:latin typeface="Arial"/>
                <a:cs typeface="Arial"/>
              </a:rPr>
              <a:t>more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pleasant.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882" y="2188032"/>
            <a:ext cx="1664652" cy="2106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571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5391"/>
            <a:ext cx="48590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50" dirty="0"/>
              <a:t>Keeping </a:t>
            </a:r>
            <a:r>
              <a:rPr spc="130" dirty="0"/>
              <a:t>a</a:t>
            </a:r>
            <a:r>
              <a:rPr spc="-65" dirty="0"/>
              <a:t> </a:t>
            </a:r>
            <a:r>
              <a:rPr spc="114" dirty="0"/>
              <a:t>Total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62933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170" y="1149791"/>
            <a:ext cx="5196840" cy="62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All </a:t>
            </a:r>
            <a:r>
              <a:rPr sz="1250" spc="10" dirty="0">
                <a:latin typeface="Arial"/>
                <a:cs typeface="Arial"/>
              </a:rPr>
              <a:t>classes that manage a </a:t>
            </a:r>
            <a:r>
              <a:rPr sz="1250" spc="5" dirty="0">
                <a:latin typeface="Arial"/>
                <a:cs typeface="Arial"/>
              </a:rPr>
              <a:t>total </a:t>
            </a:r>
            <a:r>
              <a:rPr sz="1250" spc="10" dirty="0">
                <a:latin typeface="Arial"/>
                <a:cs typeface="Arial"/>
              </a:rPr>
              <a:t>follow the same basic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pattern.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25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Keep an </a:t>
            </a:r>
            <a:r>
              <a:rPr sz="1500" spc="10" dirty="0">
                <a:latin typeface="Arial"/>
                <a:cs typeface="Arial"/>
              </a:rPr>
              <a:t>instance variable that represents the current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total: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850430"/>
            <a:ext cx="5280660" cy="19813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double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purchase;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2882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2184487"/>
            <a:ext cx="3603625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Provide these </a:t>
            </a:r>
            <a:r>
              <a:rPr sz="1500" spc="15" dirty="0">
                <a:latin typeface="Arial"/>
                <a:cs typeface="Arial"/>
              </a:rPr>
              <a:t>methods as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necessary</a:t>
            </a:r>
            <a:endParaRPr sz="150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10" dirty="0">
                <a:latin typeface="Arial"/>
                <a:cs typeface="Arial"/>
              </a:rPr>
              <a:t>A method </a:t>
            </a:r>
            <a:r>
              <a:rPr sz="1150" spc="5" dirty="0">
                <a:latin typeface="Arial"/>
                <a:cs typeface="Arial"/>
              </a:rPr>
              <a:t>to increase the total </a:t>
            </a:r>
            <a:r>
              <a:rPr sz="1150" spc="10" dirty="0">
                <a:latin typeface="Arial"/>
                <a:cs typeface="Arial"/>
              </a:rPr>
              <a:t>by a </a:t>
            </a:r>
            <a:r>
              <a:rPr sz="1150" spc="5" dirty="0">
                <a:latin typeface="Arial"/>
                <a:cs typeface="Arial"/>
              </a:rPr>
              <a:t>given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amount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8051" y="2786821"/>
            <a:ext cx="4682490" cy="5591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ts val="960"/>
              </a:lnSpc>
              <a:spcBef>
                <a:spcPts val="36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void recordPurchase(double</a:t>
            </a:r>
            <a:r>
              <a:rPr sz="800" spc="-7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amount)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purchase = purchase +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amount;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60"/>
              </a:lnSpc>
            </a:pP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200" y="3442778"/>
            <a:ext cx="27006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A method </a:t>
            </a:r>
            <a:r>
              <a:rPr sz="1150" spc="5" dirty="0">
                <a:latin typeface="Arial"/>
                <a:cs typeface="Arial"/>
              </a:rPr>
              <a:t>that reduces or clears the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total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8051" y="3697201"/>
            <a:ext cx="4682490" cy="5591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ts val="960"/>
              </a:lnSpc>
              <a:spcBef>
                <a:spcPts val="36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void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clear()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R="3362325" algn="ctr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purchase =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0;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60"/>
              </a:lnSpc>
            </a:pP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200" y="4353158"/>
            <a:ext cx="244475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A method </a:t>
            </a:r>
            <a:r>
              <a:rPr sz="1150" spc="5" dirty="0">
                <a:latin typeface="Arial"/>
                <a:cs typeface="Arial"/>
              </a:rPr>
              <a:t>that yields the current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total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8051" y="4607582"/>
            <a:ext cx="4682490" cy="5591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ts val="960"/>
              </a:lnSpc>
              <a:spcBef>
                <a:spcPts val="36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double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getAmountDue()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return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purchase;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60"/>
              </a:lnSpc>
            </a:pP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612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5798"/>
            <a:ext cx="48590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60" dirty="0"/>
              <a:t>Counting</a:t>
            </a:r>
            <a:r>
              <a:rPr spc="70" dirty="0"/>
              <a:t> </a:t>
            </a:r>
            <a:r>
              <a:rPr spc="125" dirty="0"/>
              <a:t>Events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82049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170" y="1150198"/>
            <a:ext cx="562864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A </a:t>
            </a:r>
            <a:r>
              <a:rPr sz="1250" spc="10" dirty="0">
                <a:latin typeface="Arial"/>
                <a:cs typeface="Arial"/>
              </a:rPr>
              <a:t>counter that counts events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incremented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methods that correspond to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  events.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25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Keep a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counter: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2041582"/>
            <a:ext cx="5280660" cy="19813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int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itemCount;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4794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2335406"/>
            <a:ext cx="539115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0" dirty="0">
                <a:latin typeface="Arial"/>
                <a:cs typeface="Arial"/>
              </a:rPr>
              <a:t>Increment the counter in those </a:t>
            </a: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that correspond to the  events that </a:t>
            </a:r>
            <a:r>
              <a:rPr sz="1500" spc="15" dirty="0">
                <a:latin typeface="Arial"/>
                <a:cs typeface="Arial"/>
              </a:rPr>
              <a:t>you want </a:t>
            </a:r>
            <a:r>
              <a:rPr sz="1500" spc="10" dirty="0">
                <a:latin typeface="Arial"/>
                <a:cs typeface="Arial"/>
              </a:rPr>
              <a:t>to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count: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2969303"/>
            <a:ext cx="5280660" cy="75495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recordPurchase(double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amount)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 marR="2962275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purchase = purchase +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amount;  itemCount++;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498" y="396205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682" y="3858259"/>
            <a:ext cx="440880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Provide </a:t>
            </a:r>
            <a:r>
              <a:rPr sz="1500" spc="15" dirty="0">
                <a:latin typeface="Arial"/>
                <a:cs typeface="Arial"/>
              </a:rPr>
              <a:t>a method </a:t>
            </a:r>
            <a:r>
              <a:rPr sz="1500" spc="10" dirty="0">
                <a:latin typeface="Arial"/>
                <a:cs typeface="Arial"/>
              </a:rPr>
              <a:t>to clear the counter </a:t>
            </a:r>
            <a:r>
              <a:rPr sz="1500" spc="5" dirty="0">
                <a:latin typeface="Arial"/>
                <a:cs typeface="Arial"/>
              </a:rPr>
              <a:t>if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necessary: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239" y="4174473"/>
            <a:ext cx="5280660" cy="75212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clear()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R="3820160" algn="ctr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purchase =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0;</a:t>
            </a:r>
            <a:endParaRPr sz="900" dirty="0">
              <a:latin typeface="Courier" charset="0"/>
              <a:cs typeface="Courier" charset="0"/>
            </a:endParaRPr>
          </a:p>
          <a:p>
            <a:pPr marR="3749675" algn="ctr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itemCount =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783498" y="508274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 txBox="1">
            <a:spLocks/>
          </p:cNvSpPr>
          <p:nvPr/>
        </p:nvSpPr>
        <p:spPr>
          <a:xfrm>
            <a:off x="940682" y="4938716"/>
            <a:ext cx="528383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>
              <a:lnSpc>
                <a:spcPct val="117600"/>
              </a:lnSpc>
            </a:pPr>
            <a:r>
              <a:rPr lang="en-US" sz="1500" b="0" kern="0" spc="15" smtClean="0">
                <a:latin typeface="Arial"/>
                <a:cs typeface="Arial"/>
              </a:rPr>
              <a:t>You may need a method </a:t>
            </a:r>
            <a:r>
              <a:rPr lang="en-US" sz="1500" b="0" kern="0" spc="10" smtClean="0">
                <a:latin typeface="Arial"/>
                <a:cs typeface="Arial"/>
              </a:rPr>
              <a:t>to report the count to the user of</a:t>
            </a:r>
            <a:r>
              <a:rPr lang="en-US" sz="1500" b="0" kern="0" spc="-50" smtClean="0">
                <a:latin typeface="Arial"/>
                <a:cs typeface="Arial"/>
              </a:rPr>
              <a:t> </a:t>
            </a:r>
            <a:r>
              <a:rPr lang="en-US" sz="1500" b="0" kern="0" spc="10" smtClean="0">
                <a:latin typeface="Arial"/>
                <a:cs typeface="Arial"/>
              </a:rPr>
              <a:t>the  class.</a:t>
            </a:r>
            <a:endParaRPr lang="en-US" sz="1500" kern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525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4934"/>
            <a:ext cx="48590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25" dirty="0"/>
              <a:t>Collecting</a:t>
            </a:r>
            <a:r>
              <a:rPr spc="30" dirty="0"/>
              <a:t> </a:t>
            </a:r>
            <a:r>
              <a:rPr spc="145" dirty="0"/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62888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170" y="1149334"/>
            <a:ext cx="5445125" cy="62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An object can </a:t>
            </a:r>
            <a:r>
              <a:rPr sz="1250" spc="5" dirty="0">
                <a:latin typeface="Arial"/>
                <a:cs typeface="Arial"/>
              </a:rPr>
              <a:t>collect </a:t>
            </a:r>
            <a:r>
              <a:rPr sz="1250" spc="10" dirty="0">
                <a:latin typeface="Arial"/>
                <a:cs typeface="Arial"/>
              </a:rPr>
              <a:t>other objects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an array or array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list.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25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shopping cart object </a:t>
            </a:r>
            <a:r>
              <a:rPr sz="1500" spc="15" dirty="0">
                <a:latin typeface="Arial"/>
                <a:cs typeface="Arial"/>
              </a:rPr>
              <a:t>needs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manage a </a:t>
            </a:r>
            <a:r>
              <a:rPr sz="1500" spc="10" dirty="0">
                <a:latin typeface="Arial"/>
                <a:cs typeface="Arial"/>
              </a:rPr>
              <a:t>collection of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items.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82" y="1780552"/>
            <a:ext cx="1517256" cy="177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379645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3692660"/>
            <a:ext cx="432181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array </a:t>
            </a:r>
            <a:r>
              <a:rPr sz="1500" spc="5" dirty="0">
                <a:latin typeface="Arial"/>
                <a:cs typeface="Arial"/>
              </a:rPr>
              <a:t>list </a:t>
            </a:r>
            <a:r>
              <a:rPr sz="1500" spc="10" dirty="0">
                <a:latin typeface="Arial"/>
                <a:cs typeface="Arial"/>
              </a:rPr>
              <a:t>is usually easier to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than </a:t>
            </a:r>
            <a:r>
              <a:rPr sz="1500" spc="15" dirty="0">
                <a:latin typeface="Arial"/>
                <a:cs typeface="Arial"/>
              </a:rPr>
              <a:t>an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array: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4008874"/>
            <a:ext cx="5280660" cy="75212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Question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ArrayList&lt;String&gt;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choices;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566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5341"/>
            <a:ext cx="48590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25" dirty="0"/>
              <a:t>Collecting</a:t>
            </a:r>
            <a:r>
              <a:rPr spc="30" dirty="0"/>
              <a:t> </a:t>
            </a:r>
            <a:r>
              <a:rPr spc="145" dirty="0"/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4779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144001"/>
            <a:ext cx="454914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Initialize the instance variable to </a:t>
            </a:r>
            <a:r>
              <a:rPr sz="1500" spc="15" dirty="0">
                <a:latin typeface="Arial"/>
                <a:cs typeface="Arial"/>
              </a:rPr>
              <a:t>an empty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collection: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60215"/>
            <a:ext cx="5280660" cy="6136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Question()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choices = new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ArrayList&lt;String&gt;();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31423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2210447"/>
            <a:ext cx="341566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Supply </a:t>
            </a:r>
            <a:r>
              <a:rPr sz="1500" spc="15" dirty="0">
                <a:latin typeface="Arial"/>
                <a:cs typeface="Arial"/>
              </a:rPr>
              <a:t>a mechanism </a:t>
            </a:r>
            <a:r>
              <a:rPr sz="1500" spc="10" dirty="0">
                <a:latin typeface="Arial"/>
                <a:cs typeface="Arial"/>
              </a:rPr>
              <a:t>for adding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values: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2535331"/>
            <a:ext cx="5280660" cy="6136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add(String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option)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choices.add(option);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200" y="3297157"/>
            <a:ext cx="456374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799"/>
              </a:lnSpc>
            </a:pP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user of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10" dirty="0">
                <a:latin typeface="Courier" charset="0"/>
                <a:cs typeface="Courier" charset="0"/>
              </a:rPr>
              <a:t>Question</a:t>
            </a:r>
            <a:r>
              <a:rPr sz="1150" spc="-35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object </a:t>
            </a:r>
            <a:r>
              <a:rPr sz="1150" spc="10" dirty="0">
                <a:latin typeface="Arial"/>
                <a:cs typeface="Arial"/>
              </a:rPr>
              <a:t>can </a:t>
            </a:r>
            <a:r>
              <a:rPr sz="1150" spc="5" dirty="0">
                <a:latin typeface="Arial"/>
                <a:cs typeface="Arial"/>
              </a:rPr>
              <a:t>call this </a:t>
            </a:r>
            <a:r>
              <a:rPr sz="1150" spc="10" dirty="0">
                <a:latin typeface="Arial"/>
                <a:cs typeface="Arial"/>
              </a:rPr>
              <a:t>method </a:t>
            </a:r>
            <a:r>
              <a:rPr sz="1150" spc="5" dirty="0">
                <a:latin typeface="Arial"/>
                <a:cs typeface="Arial"/>
              </a:rPr>
              <a:t>multiple times to  </a:t>
            </a:r>
            <a:r>
              <a:rPr sz="1150" spc="10" dirty="0">
                <a:latin typeface="Arial"/>
                <a:cs typeface="Arial"/>
              </a:rPr>
              <a:t>add </a:t>
            </a:r>
            <a:r>
              <a:rPr sz="1150" spc="5" dirty="0">
                <a:latin typeface="Arial"/>
                <a:cs typeface="Arial"/>
              </a:rPr>
              <a:t>the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choices.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3996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6179"/>
            <a:ext cx="485902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210" dirty="0"/>
              <a:t>Managing </a:t>
            </a:r>
            <a:r>
              <a:rPr spc="105" dirty="0"/>
              <a:t>Properties </a:t>
            </a:r>
            <a:r>
              <a:rPr spc="135" dirty="0"/>
              <a:t>of </a:t>
            </a:r>
            <a:r>
              <a:rPr spc="145" dirty="0"/>
              <a:t>an  </a:t>
            </a:r>
            <a:r>
              <a:rPr spc="90" dirty="0"/>
              <a:t>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209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213300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408066"/>
            <a:ext cx="5293995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2395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property 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value of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object that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object user </a:t>
            </a:r>
            <a:r>
              <a:rPr sz="1500" spc="15" dirty="0">
                <a:latin typeface="Arial"/>
                <a:cs typeface="Arial"/>
              </a:rPr>
              <a:t>can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set  </a:t>
            </a:r>
            <a:r>
              <a:rPr sz="1500" spc="15" dirty="0">
                <a:latin typeface="Arial"/>
                <a:cs typeface="Arial"/>
              </a:rPr>
              <a:t>and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retrieve.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340"/>
              </a:spcBef>
            </a:pPr>
            <a:r>
              <a:rPr sz="1500" spc="10" dirty="0">
                <a:latin typeface="Arial"/>
                <a:cs typeface="Arial"/>
              </a:rPr>
              <a:t>Provide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instance variable to store the property’s value </a:t>
            </a:r>
            <a:r>
              <a:rPr sz="1500" spc="15" dirty="0">
                <a:latin typeface="Arial"/>
                <a:cs typeface="Arial"/>
              </a:rPr>
              <a:t>and  methods </a:t>
            </a:r>
            <a:r>
              <a:rPr sz="1500" spc="10" dirty="0">
                <a:latin typeface="Arial"/>
                <a:cs typeface="Arial"/>
              </a:rPr>
              <a:t>to get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set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2622872"/>
            <a:ext cx="5280660" cy="11676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Student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String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name;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String getName() { return name;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setName(String newName) { name = newName;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...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403179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928003"/>
            <a:ext cx="48399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common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add </a:t>
            </a:r>
            <a:r>
              <a:rPr sz="1500" spc="10" dirty="0">
                <a:latin typeface="Arial"/>
                <a:cs typeface="Arial"/>
              </a:rPr>
              <a:t>error checking to the setter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4252886"/>
            <a:ext cx="5280660" cy="6136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setName(String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newName)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if (newName.length() &gt; 0) { name = newName;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510691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682" y="5003119"/>
            <a:ext cx="52298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properties should not </a:t>
            </a:r>
            <a:r>
              <a:rPr sz="1500" spc="15" dirty="0">
                <a:latin typeface="Arial"/>
                <a:cs typeface="Arial"/>
              </a:rPr>
              <a:t>change </a:t>
            </a:r>
            <a:r>
              <a:rPr sz="1500" spc="10" dirty="0">
                <a:latin typeface="Arial"/>
                <a:cs typeface="Arial"/>
              </a:rPr>
              <a:t>after they </a:t>
            </a:r>
            <a:r>
              <a:rPr sz="1500" spc="15" dirty="0">
                <a:latin typeface="Arial"/>
                <a:cs typeface="Arial"/>
              </a:rPr>
              <a:t>have been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set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0386" y="1379535"/>
            <a:ext cx="191643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latin typeface="Arial"/>
                <a:cs typeface="Arial"/>
              </a:rPr>
              <a:t>Don’t supply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setter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method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237" y="1633957"/>
            <a:ext cx="4682490" cy="12052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ts val="960"/>
              </a:lnSpc>
              <a:spcBef>
                <a:spcPts val="36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class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Student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private int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id;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. .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  <a:p>
            <a:pPr marL="240665" marR="1960880">
              <a:lnSpc>
                <a:spcPts val="960"/>
              </a:lnSpc>
              <a:spcBef>
                <a:spcPts val="3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Student(int anId) { id = anId;</a:t>
            </a:r>
            <a:r>
              <a:rPr sz="800" spc="-7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}  public String getId() { return id;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19"/>
              </a:lnSpc>
            </a:pPr>
            <a:r>
              <a:rPr sz="800" spc="15" dirty="0">
                <a:latin typeface="Courier" charset="0"/>
                <a:cs typeface="Courier" charset="0"/>
              </a:rPr>
              <a:t>// No setId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method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. .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60"/>
              </a:lnSpc>
            </a:pP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757216" y="95453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990600" y="850741"/>
            <a:ext cx="515366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properties should not </a:t>
            </a:r>
            <a:r>
              <a:rPr sz="1500" spc="15" dirty="0">
                <a:latin typeface="Arial"/>
                <a:cs typeface="Arial"/>
              </a:rPr>
              <a:t>change </a:t>
            </a:r>
            <a:r>
              <a:rPr sz="1500" spc="10" dirty="0">
                <a:latin typeface="Arial"/>
                <a:cs typeface="Arial"/>
              </a:rPr>
              <a:t>after they </a:t>
            </a:r>
            <a:r>
              <a:rPr sz="1500" spc="15" dirty="0">
                <a:latin typeface="Arial"/>
                <a:cs typeface="Arial"/>
              </a:rPr>
              <a:t>have been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 smtClean="0">
                <a:latin typeface="Arial"/>
                <a:cs typeface="Arial"/>
              </a:rPr>
              <a:t>set</a:t>
            </a:r>
            <a:r>
              <a:rPr lang="en-US" sz="1500" spc="10" dirty="0" smtClean="0">
                <a:latin typeface="Arial"/>
                <a:cs typeface="Arial"/>
              </a:rPr>
              <a:t> in the constructor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19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Discovering</a:t>
            </a:r>
            <a:r>
              <a:rPr spc="20" dirty="0"/>
              <a:t> </a:t>
            </a:r>
            <a:r>
              <a:rPr spc="19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032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524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57325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282177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753089"/>
            <a:ext cx="5347335" cy="2852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represents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 concept from the </a:t>
            </a:r>
            <a:r>
              <a:rPr sz="1500" spc="15" dirty="0">
                <a:latin typeface="Arial"/>
                <a:cs typeface="Arial"/>
              </a:rPr>
              <a:t>problem </a:t>
            </a:r>
            <a:r>
              <a:rPr sz="1500" spc="10" dirty="0">
                <a:latin typeface="Arial"/>
                <a:cs typeface="Arial"/>
              </a:rPr>
              <a:t>domain. 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for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should </a:t>
            </a:r>
            <a:r>
              <a:rPr sz="1500" spc="15" dirty="0">
                <a:latin typeface="Arial"/>
                <a:cs typeface="Arial"/>
              </a:rPr>
              <a:t>be a noun </a:t>
            </a:r>
            <a:r>
              <a:rPr sz="1500" spc="10" dirty="0">
                <a:latin typeface="Arial"/>
                <a:cs typeface="Arial"/>
              </a:rPr>
              <a:t>that describes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concept.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Concepts </a:t>
            </a:r>
            <a:r>
              <a:rPr sz="1500" spc="10" dirty="0">
                <a:latin typeface="Arial"/>
                <a:cs typeface="Arial"/>
              </a:rPr>
              <a:t>from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mathematics:</a:t>
            </a:r>
            <a:endParaRPr sz="1500" dirty="0">
              <a:latin typeface="Arial"/>
              <a:cs typeface="Arial"/>
            </a:endParaRPr>
          </a:p>
          <a:p>
            <a:pPr marL="361950" marR="4029075">
              <a:lnSpc>
                <a:spcPct val="130600"/>
              </a:lnSpc>
              <a:spcBef>
                <a:spcPts val="650"/>
              </a:spcBef>
            </a:pPr>
            <a:r>
              <a:rPr sz="1350" spc="15" dirty="0">
                <a:latin typeface="Courier" charset="0"/>
                <a:cs typeface="Courier" charset="0"/>
              </a:rPr>
              <a:t>Point  Rectangle  Ellipse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500" spc="15" dirty="0">
                <a:latin typeface="Arial"/>
                <a:cs typeface="Arial"/>
              </a:rPr>
              <a:t>Concepts </a:t>
            </a:r>
            <a:r>
              <a:rPr sz="1500" spc="10" dirty="0">
                <a:latin typeface="Arial"/>
                <a:cs typeface="Arial"/>
              </a:rPr>
              <a:t>from real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life:</a:t>
            </a:r>
            <a:endParaRPr sz="1500" dirty="0">
              <a:latin typeface="Arial"/>
              <a:cs typeface="Arial"/>
            </a:endParaRPr>
          </a:p>
          <a:p>
            <a:pPr marL="361950" marR="3713479">
              <a:lnSpc>
                <a:spcPct val="130600"/>
              </a:lnSpc>
              <a:spcBef>
                <a:spcPts val="650"/>
              </a:spcBef>
            </a:pPr>
            <a:r>
              <a:rPr sz="1350" spc="15" dirty="0">
                <a:latin typeface="Courier" charset="0"/>
                <a:cs typeface="Courier" charset="0"/>
              </a:rPr>
              <a:t>BankAccount  CashRegister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40367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6585"/>
            <a:ext cx="499618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75" dirty="0"/>
              <a:t>Modeling </a:t>
            </a:r>
            <a:r>
              <a:rPr spc="114" dirty="0"/>
              <a:t>Objects </a:t>
            </a:r>
            <a:r>
              <a:rPr spc="110" dirty="0"/>
              <a:t>with</a:t>
            </a:r>
            <a:r>
              <a:rPr spc="-140" dirty="0"/>
              <a:t> </a:t>
            </a:r>
            <a:r>
              <a:rPr spc="130" dirty="0"/>
              <a:t>Distinct  </a:t>
            </a:r>
            <a:r>
              <a:rPr spc="110" dirty="0"/>
              <a:t>States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249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213340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408473"/>
            <a:ext cx="5121910" cy="86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objects </a:t>
            </a:r>
            <a:r>
              <a:rPr sz="1500" spc="15" dirty="0">
                <a:latin typeface="Arial"/>
                <a:cs typeface="Arial"/>
              </a:rPr>
              <a:t>have </a:t>
            </a:r>
            <a:r>
              <a:rPr sz="1500" spc="10" dirty="0">
                <a:latin typeface="Arial"/>
                <a:cs typeface="Arial"/>
              </a:rPr>
              <a:t>behavior that varies </a:t>
            </a:r>
            <a:r>
              <a:rPr sz="1500" spc="15" dirty="0">
                <a:latin typeface="Arial"/>
                <a:cs typeface="Arial"/>
              </a:rPr>
              <a:t>depending on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what  has happened </a:t>
            </a:r>
            <a:r>
              <a:rPr sz="1500" spc="10" dirty="0">
                <a:latin typeface="Arial"/>
                <a:cs typeface="Arial"/>
              </a:rPr>
              <a:t>in the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past.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fish is 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hungry state,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behavior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changes.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882" y="2283396"/>
            <a:ext cx="2002777" cy="155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407555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971761"/>
            <a:ext cx="4192904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Supply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instance variable for the current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state: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4287973"/>
            <a:ext cx="5280660" cy="75212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Fish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int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hungry;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498" y="34689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ct val="100000"/>
              </a:lnSpc>
            </a:pPr>
            <a:r>
              <a:rPr sz="1500" b="0" spc="10" dirty="0">
                <a:latin typeface="Arial"/>
                <a:cs typeface="Arial"/>
              </a:rPr>
              <a:t>Supply constants for the state</a:t>
            </a:r>
            <a:r>
              <a:rPr sz="1500" b="0" dirty="0">
                <a:latin typeface="Arial"/>
                <a:cs typeface="Arial"/>
              </a:rPr>
              <a:t> </a:t>
            </a:r>
            <a:r>
              <a:rPr sz="1500" b="0" spc="10" dirty="0">
                <a:latin typeface="Arial"/>
                <a:cs typeface="Arial"/>
              </a:rPr>
              <a:t>values: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239" y="567987"/>
            <a:ext cx="5280660" cy="477438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54610" marR="2119630">
              <a:lnSpc>
                <a:spcPct val="101099"/>
              </a:lnSpc>
              <a:spcBef>
                <a:spcPts val="45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static final int NOT_HUNGRY = 0;  public static final int SOMEWHAT_HUNGRY =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1;  public static final int VERY_HUNGRY =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2;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4077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6992"/>
            <a:ext cx="499618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75" dirty="0"/>
              <a:t>Modeling </a:t>
            </a:r>
            <a:r>
              <a:rPr spc="114" dirty="0"/>
              <a:t>Objects </a:t>
            </a:r>
            <a:r>
              <a:rPr spc="110" dirty="0"/>
              <a:t>with</a:t>
            </a:r>
            <a:r>
              <a:rPr spc="-140" dirty="0"/>
              <a:t> </a:t>
            </a:r>
            <a:r>
              <a:rPr spc="130" dirty="0"/>
              <a:t>Distinct  </a:t>
            </a:r>
            <a:r>
              <a:rPr spc="110" dirty="0"/>
              <a:t>States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290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449113"/>
            <a:ext cx="3815079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Determine which methods change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state: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765325"/>
            <a:ext cx="5280660" cy="159082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eat()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hungry =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NOT_HUNGRY;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public void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move()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if (hungry &lt; VERY_HUNGRY) { hungry++;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359042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3486631"/>
            <a:ext cx="378269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Determine where </a:t>
            </a:r>
            <a:r>
              <a:rPr sz="1500" spc="10" dirty="0">
                <a:latin typeface="Arial"/>
                <a:cs typeface="Arial"/>
              </a:rPr>
              <a:t>the state affects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behavior: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3811514"/>
            <a:ext cx="5280660" cy="117275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move()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if (hungry ==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VERY_HUNGRY)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ts val="1075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440055">
              <a:lnSpc>
                <a:spcPts val="1075"/>
              </a:lnSpc>
            </a:pPr>
            <a:r>
              <a:rPr sz="900" spc="5" dirty="0">
                <a:latin typeface="Comic Sans MS"/>
                <a:cs typeface="Comic Sans MS"/>
              </a:rPr>
              <a:t>Look for</a:t>
            </a:r>
            <a:r>
              <a:rPr sz="900" spc="-50" dirty="0">
                <a:latin typeface="Comic Sans MS"/>
                <a:cs typeface="Comic Sans MS"/>
              </a:rPr>
              <a:t> </a:t>
            </a:r>
            <a:r>
              <a:rPr sz="900" spc="5" dirty="0">
                <a:latin typeface="Comic Sans MS"/>
                <a:cs typeface="Comic Sans MS"/>
              </a:rPr>
              <a:t>food.</a:t>
            </a:r>
            <a:endParaRPr sz="900" dirty="0">
              <a:latin typeface="Comic Sans MS"/>
              <a:cs typeface="Comic Sans MS"/>
            </a:endParaRPr>
          </a:p>
          <a:p>
            <a:pPr marL="264795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4117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7398"/>
            <a:ext cx="485902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60" dirty="0"/>
              <a:t>Describing </a:t>
            </a:r>
            <a:r>
              <a:rPr spc="75" dirty="0"/>
              <a:t>the </a:t>
            </a:r>
            <a:r>
              <a:rPr spc="125" dirty="0"/>
              <a:t>Position </a:t>
            </a:r>
            <a:r>
              <a:rPr spc="135" dirty="0"/>
              <a:t>of </a:t>
            </a:r>
            <a:r>
              <a:rPr spc="145" dirty="0"/>
              <a:t>an  </a:t>
            </a:r>
            <a:r>
              <a:rPr spc="90" dirty="0"/>
              <a:t>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330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242900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449519"/>
            <a:ext cx="5413375" cy="139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To model a moving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object:</a:t>
            </a:r>
            <a:endParaRPr sz="150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10" dirty="0">
                <a:latin typeface="Arial"/>
                <a:cs typeface="Arial"/>
              </a:rPr>
              <a:t>You need </a:t>
            </a:r>
            <a:r>
              <a:rPr sz="1150" spc="5" dirty="0">
                <a:latin typeface="Arial"/>
                <a:cs typeface="Arial"/>
              </a:rPr>
              <a:t>to store </a:t>
            </a:r>
            <a:r>
              <a:rPr sz="1150" spc="10" dirty="0">
                <a:latin typeface="Arial"/>
                <a:cs typeface="Arial"/>
              </a:rPr>
              <a:t>and update </a:t>
            </a:r>
            <a:r>
              <a:rPr sz="1150" spc="5" dirty="0">
                <a:latin typeface="Arial"/>
                <a:cs typeface="Arial"/>
              </a:rPr>
              <a:t>its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position.</a:t>
            </a:r>
            <a:endParaRPr sz="115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459"/>
              </a:spcBef>
            </a:pPr>
            <a:r>
              <a:rPr sz="1150" spc="10" dirty="0">
                <a:latin typeface="Arial"/>
                <a:cs typeface="Arial"/>
              </a:rPr>
              <a:t>You may </a:t>
            </a:r>
            <a:r>
              <a:rPr sz="1150" spc="5" dirty="0">
                <a:latin typeface="Arial"/>
                <a:cs typeface="Arial"/>
              </a:rPr>
              <a:t>also </a:t>
            </a:r>
            <a:r>
              <a:rPr sz="1150" spc="10" dirty="0">
                <a:latin typeface="Arial"/>
                <a:cs typeface="Arial"/>
              </a:rPr>
              <a:t>need </a:t>
            </a:r>
            <a:r>
              <a:rPr sz="1150" spc="5" dirty="0">
                <a:latin typeface="Arial"/>
                <a:cs typeface="Arial"/>
              </a:rPr>
              <a:t>to store its orientation or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velocity.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615"/>
              </a:spcBef>
            </a:pP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 object </a:t>
            </a:r>
            <a:r>
              <a:rPr sz="1500" spc="15" dirty="0">
                <a:latin typeface="Arial"/>
                <a:cs typeface="Arial"/>
              </a:rPr>
              <a:t>moves </a:t>
            </a:r>
            <a:r>
              <a:rPr sz="1500" spc="10" dirty="0">
                <a:latin typeface="Arial"/>
                <a:cs typeface="Arial"/>
              </a:rPr>
              <a:t>along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line, </a:t>
            </a:r>
            <a:r>
              <a:rPr sz="1500" spc="15" dirty="0">
                <a:latin typeface="Arial"/>
                <a:cs typeface="Arial"/>
              </a:rPr>
              <a:t>you can </a:t>
            </a:r>
            <a:r>
              <a:rPr sz="1500" spc="10" dirty="0">
                <a:latin typeface="Arial"/>
                <a:cs typeface="Arial"/>
              </a:rPr>
              <a:t>represent the position  </a:t>
            </a:r>
            <a:r>
              <a:rPr sz="1500" spc="15" dirty="0">
                <a:latin typeface="Arial"/>
                <a:cs typeface="Arial"/>
              </a:rPr>
              <a:t>as a </a:t>
            </a:r>
            <a:r>
              <a:rPr sz="1500" spc="10" dirty="0">
                <a:latin typeface="Arial"/>
                <a:cs typeface="Arial"/>
              </a:rPr>
              <a:t>distance from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fixed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point: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2918880"/>
            <a:ext cx="5280660" cy="174532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private double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distanceFromTerminus;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335672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212706"/>
            <a:ext cx="540131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 object </a:t>
            </a:r>
            <a:r>
              <a:rPr sz="1500" spc="15" dirty="0">
                <a:latin typeface="Arial"/>
                <a:cs typeface="Arial"/>
              </a:rPr>
              <a:t>moves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grid, </a:t>
            </a:r>
            <a:r>
              <a:rPr sz="1500" spc="15" dirty="0">
                <a:latin typeface="Arial"/>
                <a:cs typeface="Arial"/>
              </a:rPr>
              <a:t>remember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current location </a:t>
            </a:r>
            <a:r>
              <a:rPr sz="1500" spc="15" dirty="0">
                <a:latin typeface="Arial"/>
                <a:cs typeface="Arial"/>
              </a:rPr>
              <a:t>and  </a:t>
            </a:r>
            <a:r>
              <a:rPr sz="1500" spc="10" dirty="0">
                <a:latin typeface="Arial"/>
                <a:cs typeface="Arial"/>
              </a:rPr>
              <a:t>direction in the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grid: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3846601"/>
            <a:ext cx="5280660" cy="449995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4610" marR="4276090">
              <a:lnSpc>
                <a:spcPct val="140000"/>
              </a:lnSpc>
              <a:spcBef>
                <a:spcPts val="245"/>
              </a:spcBef>
            </a:pPr>
            <a:r>
              <a:rPr sz="650" spc="-5" dirty="0">
                <a:latin typeface="Courier" charset="0"/>
                <a:cs typeface="Courier" charset="0"/>
              </a:rPr>
              <a:t>private int row;  private int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column;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private int direction; // 0 = North, 1 = East, 2 = South, 3 =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West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45619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682" y="4458110"/>
            <a:ext cx="518604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 bug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grid </a:t>
            </a:r>
            <a:r>
              <a:rPr sz="1500" spc="15" dirty="0">
                <a:latin typeface="Arial"/>
                <a:cs typeface="Arial"/>
              </a:rPr>
              <a:t>needs </a:t>
            </a:r>
            <a:r>
              <a:rPr sz="1500" spc="10" dirty="0">
                <a:latin typeface="Arial"/>
                <a:cs typeface="Arial"/>
              </a:rPr>
              <a:t>to store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row, column, </a:t>
            </a:r>
            <a:r>
              <a:rPr sz="1500" spc="15" dirty="0">
                <a:latin typeface="Arial"/>
                <a:cs typeface="Arial"/>
              </a:rPr>
              <a:t>and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direction.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2"/>
          <p:cNvSpPr>
            <a:spLocks noChangeAspect="1"/>
          </p:cNvSpPr>
          <p:nvPr/>
        </p:nvSpPr>
        <p:spPr>
          <a:xfrm>
            <a:off x="961239" y="4754880"/>
            <a:ext cx="1809795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4031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6534"/>
            <a:ext cx="485902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60" dirty="0"/>
              <a:t>Describing </a:t>
            </a:r>
            <a:r>
              <a:rPr spc="75" dirty="0"/>
              <a:t>the </a:t>
            </a:r>
            <a:r>
              <a:rPr spc="125" dirty="0"/>
              <a:t>Position </a:t>
            </a:r>
            <a:r>
              <a:rPr spc="135" dirty="0"/>
              <a:t>of </a:t>
            </a:r>
            <a:r>
              <a:rPr spc="145" dirty="0"/>
              <a:t>an  </a:t>
            </a:r>
            <a:r>
              <a:rPr spc="90" dirty="0"/>
              <a:t>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244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8645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365217"/>
            <a:ext cx="405257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spc="15" dirty="0">
                <a:latin typeface="Arial"/>
                <a:cs typeface="Arial"/>
              </a:rPr>
              <a:t>There </a:t>
            </a:r>
            <a:r>
              <a:rPr sz="1500" spc="10" dirty="0">
                <a:latin typeface="Arial"/>
                <a:cs typeface="Arial"/>
              </a:rPr>
              <a:t>will </a:t>
            </a:r>
            <a:r>
              <a:rPr sz="1500" spc="15" dirty="0">
                <a:latin typeface="Arial"/>
                <a:cs typeface="Arial"/>
              </a:rPr>
              <a:t>be methods </a:t>
            </a:r>
            <a:r>
              <a:rPr sz="1500" spc="10" dirty="0">
                <a:latin typeface="Arial"/>
                <a:cs typeface="Arial"/>
              </a:rPr>
              <a:t>that </a:t>
            </a:r>
            <a:r>
              <a:rPr sz="1500" spc="15" dirty="0">
                <a:latin typeface="Arial"/>
                <a:cs typeface="Arial"/>
              </a:rPr>
              <a:t>update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position.  </a:t>
            </a:r>
            <a:r>
              <a:rPr sz="1500" spc="15" dirty="0">
                <a:latin typeface="Arial"/>
                <a:cs typeface="Arial"/>
              </a:rPr>
              <a:t>You may be </a:t>
            </a:r>
            <a:r>
              <a:rPr sz="1500" spc="10" dirty="0">
                <a:latin typeface="Arial"/>
                <a:cs typeface="Arial"/>
              </a:rPr>
              <a:t>told </a:t>
            </a:r>
            <a:r>
              <a:rPr sz="1500" spc="15" dirty="0">
                <a:latin typeface="Arial"/>
                <a:cs typeface="Arial"/>
              </a:rPr>
              <a:t>how much </a:t>
            </a:r>
            <a:r>
              <a:rPr sz="1500" spc="10" dirty="0">
                <a:latin typeface="Arial"/>
                <a:cs typeface="Arial"/>
              </a:rPr>
              <a:t>the object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moves: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2085668"/>
            <a:ext cx="5280660" cy="5900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void move(double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distanceMoved)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distanceFromTerminus = distanceFromTerminus +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distanceMoved;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293969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2795668"/>
            <a:ext cx="542417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movement happens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grid, </a:t>
            </a:r>
            <a:r>
              <a:rPr sz="1500" spc="15" dirty="0">
                <a:latin typeface="Arial"/>
                <a:cs typeface="Arial"/>
              </a:rPr>
              <a:t>you need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update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row  </a:t>
            </a:r>
            <a:r>
              <a:rPr sz="1500" spc="10" dirty="0">
                <a:latin typeface="Arial"/>
                <a:cs typeface="Arial"/>
              </a:rPr>
              <a:t>or column, </a:t>
            </a:r>
            <a:r>
              <a:rPr sz="1500" spc="15" dirty="0">
                <a:latin typeface="Arial"/>
                <a:cs typeface="Arial"/>
              </a:rPr>
              <a:t>depending on </a:t>
            </a:r>
            <a:r>
              <a:rPr sz="1500" spc="10" dirty="0">
                <a:latin typeface="Arial"/>
                <a:cs typeface="Arial"/>
              </a:rPr>
              <a:t>the current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orientation.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3429563"/>
            <a:ext cx="5280660" cy="1010145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void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moveOneUnit()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if (direction == NORTH) { row--;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1930" marR="3048000">
              <a:lnSpc>
                <a:spcPct val="140000"/>
              </a:lnSpc>
            </a:pPr>
            <a:r>
              <a:rPr sz="650" spc="-5" dirty="0">
                <a:latin typeface="Courier" charset="0"/>
                <a:cs typeface="Courier" charset="0"/>
              </a:rPr>
              <a:t>else if (direction == EAST) { column++;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}  else if (direction == SOUTH) { row++; }  else if (direction == WEST) { column––;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469976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498" y="502056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0682" y="4503845"/>
            <a:ext cx="535813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300"/>
              </a:lnSpc>
            </a:pPr>
            <a:r>
              <a:rPr sz="1500" spc="15" dirty="0">
                <a:latin typeface="Arial"/>
                <a:cs typeface="Arial"/>
              </a:rPr>
              <a:t>Your program </a:t>
            </a:r>
            <a:r>
              <a:rPr sz="1500" spc="10" dirty="0">
                <a:latin typeface="Arial"/>
                <a:cs typeface="Arial"/>
              </a:rPr>
              <a:t>will simulate the actual </a:t>
            </a:r>
            <a:r>
              <a:rPr sz="1500" spc="15" dirty="0">
                <a:latin typeface="Arial"/>
                <a:cs typeface="Arial"/>
              </a:rPr>
              <a:t>movement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some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way.  </a:t>
            </a:r>
            <a:r>
              <a:rPr sz="1500" spc="10" dirty="0">
                <a:latin typeface="Arial"/>
                <a:cs typeface="Arial"/>
              </a:rPr>
              <a:t>Locate the </a:t>
            </a: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that </a:t>
            </a:r>
            <a:r>
              <a:rPr sz="1500" spc="15" dirty="0">
                <a:latin typeface="Arial"/>
                <a:cs typeface="Arial"/>
              </a:rPr>
              <a:t>move </a:t>
            </a:r>
            <a:r>
              <a:rPr sz="1500" spc="10" dirty="0">
                <a:latin typeface="Arial"/>
                <a:cs typeface="Arial"/>
              </a:rPr>
              <a:t>the object, </a:t>
            </a:r>
            <a:r>
              <a:rPr sz="1500" spc="15" dirty="0">
                <a:latin typeface="Arial"/>
                <a:cs typeface="Arial"/>
              </a:rPr>
              <a:t>and update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 smtClean="0">
                <a:latin typeface="Arial"/>
                <a:cs typeface="Arial"/>
              </a:rPr>
              <a:t>the</a:t>
            </a:r>
            <a:r>
              <a:rPr lang="en-US" sz="1500" spc="10" dirty="0">
                <a:latin typeface="Arial"/>
                <a:cs typeface="Arial"/>
              </a:rPr>
              <a:t> </a:t>
            </a:r>
            <a:r>
              <a:rPr lang="en-US" sz="1500" spc="10" dirty="0" smtClean="0">
                <a:latin typeface="Arial"/>
                <a:cs typeface="Arial"/>
              </a:rPr>
              <a:t>positions </a:t>
            </a:r>
            <a:r>
              <a:rPr lang="en-US" sz="1500" spc="10" dirty="0">
                <a:latin typeface="Arial"/>
                <a:cs typeface="Arial"/>
              </a:rPr>
              <a:t>according to the rules of the simulation.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380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12916"/>
            <a:ext cx="550291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700"/>
              </a:lnSpc>
            </a:pPr>
            <a:r>
              <a:rPr sz="1250" spc="10" dirty="0">
                <a:latin typeface="Arial"/>
                <a:cs typeface="Arial"/>
              </a:rPr>
              <a:t>Suppose </a:t>
            </a:r>
            <a:r>
              <a:rPr sz="1250" spc="15" dirty="0">
                <a:latin typeface="Arial"/>
                <a:cs typeface="Arial"/>
              </a:rPr>
              <a:t>we </a:t>
            </a:r>
            <a:r>
              <a:rPr sz="1250" spc="10" dirty="0">
                <a:latin typeface="Arial"/>
                <a:cs typeface="Arial"/>
              </a:rPr>
              <a:t>want to count the number of transactions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a bank account </a:t>
            </a:r>
            <a:r>
              <a:rPr sz="1250" spc="5" dirty="0">
                <a:latin typeface="Arial"/>
                <a:cs typeface="Arial"/>
              </a:rPr>
              <a:t>in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  statement period, and </a:t>
            </a:r>
            <a:r>
              <a:rPr sz="1250" spc="15" dirty="0">
                <a:latin typeface="Arial"/>
                <a:cs typeface="Arial"/>
              </a:rPr>
              <a:t>we </a:t>
            </a:r>
            <a:r>
              <a:rPr sz="1250" spc="10" dirty="0">
                <a:latin typeface="Arial"/>
                <a:cs typeface="Arial"/>
              </a:rPr>
              <a:t>add a counter to the </a:t>
            </a:r>
            <a:r>
              <a:rPr sz="1250" spc="10" dirty="0">
                <a:latin typeface="Courier" charset="0"/>
                <a:cs typeface="Courier" charset="0"/>
              </a:rPr>
              <a:t>BankAccount</a:t>
            </a:r>
            <a:r>
              <a:rPr sz="1250" spc="-45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822" y="1271067"/>
            <a:ext cx="5791835" cy="62965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9530">
              <a:lnSpc>
                <a:spcPts val="894"/>
              </a:lnSpc>
              <a:spcBef>
                <a:spcPts val="409"/>
              </a:spcBef>
            </a:pPr>
            <a:r>
              <a:rPr sz="750" spc="5" dirty="0">
                <a:latin typeface="Courier" charset="0"/>
                <a:cs typeface="Courier" charset="0"/>
              </a:rPr>
              <a:t>public class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5" dirty="0">
                <a:latin typeface="Courier" charset="0"/>
                <a:cs typeface="Courier" charset="0"/>
              </a:rPr>
              <a:t>BankAccount</a:t>
            </a:r>
            <a:endParaRPr sz="750" dirty="0">
              <a:latin typeface="Courier" charset="0"/>
              <a:cs typeface="Courier" charset="0"/>
            </a:endParaRPr>
          </a:p>
          <a:p>
            <a:pPr marL="49530">
              <a:lnSpc>
                <a:spcPts val="890"/>
              </a:lnSpc>
            </a:pPr>
            <a:r>
              <a:rPr sz="750" spc="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5425">
              <a:lnSpc>
                <a:spcPts val="890"/>
              </a:lnSpc>
            </a:pPr>
            <a:r>
              <a:rPr sz="750" spc="5" dirty="0">
                <a:latin typeface="Courier" charset="0"/>
                <a:cs typeface="Courier" charset="0"/>
              </a:rPr>
              <a:t>private int transactionCount;</a:t>
            </a:r>
            <a:endParaRPr sz="750" dirty="0">
              <a:latin typeface="Courier" charset="0"/>
              <a:cs typeface="Courier" charset="0"/>
            </a:endParaRPr>
          </a:p>
          <a:p>
            <a:pPr marL="225425">
              <a:lnSpc>
                <a:spcPts val="890"/>
              </a:lnSpc>
            </a:pPr>
            <a:r>
              <a:rPr sz="750" spc="5" dirty="0">
                <a:latin typeface="Courier" charset="0"/>
                <a:cs typeface="Courier" charset="0"/>
              </a:rPr>
              <a:t>...</a:t>
            </a:r>
            <a:endParaRPr sz="750" dirty="0">
              <a:latin typeface="Courier" charset="0"/>
              <a:cs typeface="Courier" charset="0"/>
            </a:endParaRPr>
          </a:p>
          <a:p>
            <a:pPr marL="49530">
              <a:lnSpc>
                <a:spcPts val="894"/>
              </a:lnSpc>
            </a:pPr>
            <a:r>
              <a:rPr sz="750" spc="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414" y="1983689"/>
            <a:ext cx="5593080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In which methods does </a:t>
            </a:r>
            <a:r>
              <a:rPr sz="1250" spc="5" dirty="0">
                <a:latin typeface="Arial"/>
                <a:cs typeface="Arial"/>
              </a:rPr>
              <a:t>this </a:t>
            </a:r>
            <a:r>
              <a:rPr sz="1250" spc="10" dirty="0">
                <a:latin typeface="Arial"/>
                <a:cs typeface="Arial"/>
              </a:rPr>
              <a:t>counter need to be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updated?</a:t>
            </a:r>
            <a:endParaRPr sz="1250" dirty="0">
              <a:latin typeface="Arial"/>
              <a:cs typeface="Arial"/>
            </a:endParaRPr>
          </a:p>
          <a:p>
            <a:pPr marL="303530" marR="5080">
              <a:lnSpc>
                <a:spcPct val="119500"/>
              </a:lnSpc>
              <a:spcBef>
                <a:spcPts val="63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5" dirty="0">
                <a:latin typeface="Arial"/>
                <a:cs typeface="Arial"/>
              </a:rPr>
              <a:t>needs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be </a:t>
            </a:r>
            <a:r>
              <a:rPr sz="1500" spc="10" dirty="0">
                <a:latin typeface="Arial"/>
                <a:cs typeface="Arial"/>
              </a:rPr>
              <a:t>incremented in the </a:t>
            </a:r>
            <a:r>
              <a:rPr sz="1500" spc="15" dirty="0">
                <a:latin typeface="Courier" charset="0"/>
                <a:cs typeface="Courier" charset="0"/>
              </a:rPr>
              <a:t>deposit </a:t>
            </a:r>
            <a:r>
              <a:rPr sz="1500" spc="15" dirty="0">
                <a:latin typeface="Arial"/>
                <a:cs typeface="Arial"/>
              </a:rPr>
              <a:t>and  </a:t>
            </a:r>
            <a:r>
              <a:rPr sz="1500" spc="15" dirty="0">
                <a:latin typeface="Courier" charset="0"/>
                <a:cs typeface="Courier" charset="0"/>
              </a:rPr>
              <a:t>withdraw</a:t>
            </a:r>
            <a:r>
              <a:rPr sz="1500" spc="-58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methods. There </a:t>
            </a:r>
            <a:r>
              <a:rPr sz="1500" spc="10" dirty="0">
                <a:latin typeface="Arial"/>
                <a:cs typeface="Arial"/>
              </a:rPr>
              <a:t>also </a:t>
            </a:r>
            <a:r>
              <a:rPr sz="1500" spc="15" dirty="0">
                <a:latin typeface="Arial"/>
                <a:cs typeface="Arial"/>
              </a:rPr>
              <a:t>needs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be some method </a:t>
            </a:r>
            <a:r>
              <a:rPr sz="1500" spc="10" dirty="0">
                <a:latin typeface="Arial"/>
                <a:cs typeface="Arial"/>
              </a:rPr>
              <a:t>to  reset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after the </a:t>
            </a:r>
            <a:r>
              <a:rPr sz="1500" spc="15" dirty="0">
                <a:latin typeface="Arial"/>
                <a:cs typeface="Arial"/>
              </a:rPr>
              <a:t>end </a:t>
            </a:r>
            <a:r>
              <a:rPr sz="1500" spc="10" dirty="0">
                <a:latin typeface="Arial"/>
                <a:cs typeface="Arial"/>
              </a:rPr>
              <a:t>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statement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period.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463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1170" y="851293"/>
            <a:ext cx="5502275" cy="286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2710">
              <a:lnSpc>
                <a:spcPct val="103200"/>
              </a:lnSpc>
            </a:pPr>
            <a:r>
              <a:rPr sz="1250" spc="10" dirty="0">
                <a:latin typeface="Arial"/>
                <a:cs typeface="Arial"/>
              </a:rPr>
              <a:t>In </a:t>
            </a:r>
            <a:r>
              <a:rPr sz="1250" spc="15" dirty="0">
                <a:latin typeface="Arial"/>
                <a:cs typeface="Arial"/>
              </a:rPr>
              <a:t>How </a:t>
            </a:r>
            <a:r>
              <a:rPr sz="1250" spc="10" dirty="0">
                <a:latin typeface="Arial"/>
                <a:cs typeface="Arial"/>
              </a:rPr>
              <a:t>To 3.1, the </a:t>
            </a:r>
            <a:r>
              <a:rPr sz="1250" spc="10" dirty="0">
                <a:latin typeface="Courier" charset="0"/>
                <a:cs typeface="Courier" charset="0"/>
              </a:rPr>
              <a:t>CashRegister </a:t>
            </a:r>
            <a:r>
              <a:rPr sz="1250" spc="10" dirty="0">
                <a:latin typeface="Arial"/>
                <a:cs typeface="Arial"/>
              </a:rPr>
              <a:t>class does not have a  </a:t>
            </a:r>
            <a:r>
              <a:rPr sz="1250" spc="10" dirty="0">
                <a:latin typeface="Courier" charset="0"/>
                <a:cs typeface="Courier" charset="0"/>
              </a:rPr>
              <a:t>getTotalPurchase</a:t>
            </a:r>
            <a:r>
              <a:rPr sz="1250" spc="-34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method. Instead, you have to </a:t>
            </a:r>
            <a:r>
              <a:rPr sz="1250" spc="5" dirty="0">
                <a:latin typeface="Arial"/>
                <a:cs typeface="Arial"/>
              </a:rPr>
              <a:t>call </a:t>
            </a:r>
            <a:r>
              <a:rPr sz="1250" spc="10" dirty="0">
                <a:latin typeface="Courier" charset="0"/>
                <a:cs typeface="Courier" charset="0"/>
              </a:rPr>
              <a:t>receivePayment  </a:t>
            </a:r>
            <a:r>
              <a:rPr sz="1250" spc="10" dirty="0">
                <a:latin typeface="Arial"/>
                <a:cs typeface="Arial"/>
              </a:rPr>
              <a:t>and then </a:t>
            </a:r>
            <a:r>
              <a:rPr sz="1250" spc="10" dirty="0">
                <a:latin typeface="Courier" charset="0"/>
                <a:cs typeface="Courier" charset="0"/>
              </a:rPr>
              <a:t>giveChange</a:t>
            </a:r>
            <a:r>
              <a:rPr sz="1250" spc="10" dirty="0">
                <a:latin typeface="Arial"/>
                <a:cs typeface="Arial"/>
              </a:rPr>
              <a:t>. Which recommendation of Section 8.2.4 does </a:t>
            </a:r>
            <a:r>
              <a:rPr sz="1250" spc="5" dirty="0">
                <a:latin typeface="Arial"/>
                <a:cs typeface="Arial"/>
              </a:rPr>
              <a:t>this  </a:t>
            </a:r>
            <a:r>
              <a:rPr sz="1250" spc="10" dirty="0">
                <a:latin typeface="Arial"/>
                <a:cs typeface="Arial"/>
              </a:rPr>
              <a:t>design violate? What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a better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alternative?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41605" marR="5080">
              <a:lnSpc>
                <a:spcPct val="119500"/>
              </a:lnSpc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giveChange</a:t>
            </a:r>
            <a:r>
              <a:rPr sz="1500" spc="-53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mutator that returns </a:t>
            </a:r>
            <a:r>
              <a:rPr sz="1500" spc="15" dirty="0">
                <a:latin typeface="Arial"/>
                <a:cs typeface="Arial"/>
              </a:rPr>
              <a:t>a  </a:t>
            </a:r>
            <a:r>
              <a:rPr sz="1500" spc="10" dirty="0">
                <a:latin typeface="Arial"/>
                <a:cs typeface="Arial"/>
              </a:rPr>
              <a:t>value that cannot </a:t>
            </a:r>
            <a:r>
              <a:rPr sz="1500" spc="15" dirty="0">
                <a:latin typeface="Arial"/>
                <a:cs typeface="Arial"/>
              </a:rPr>
              <a:t>be </a:t>
            </a:r>
            <a:r>
              <a:rPr sz="1500" spc="10" dirty="0">
                <a:latin typeface="Arial"/>
                <a:cs typeface="Arial"/>
              </a:rPr>
              <a:t>determined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other </a:t>
            </a:r>
            <a:r>
              <a:rPr sz="1500" spc="15" dirty="0">
                <a:latin typeface="Arial"/>
                <a:cs typeface="Arial"/>
              </a:rPr>
              <a:t>way. Here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 </a:t>
            </a:r>
            <a:r>
              <a:rPr sz="1500" spc="10" dirty="0">
                <a:latin typeface="Arial"/>
                <a:cs typeface="Arial"/>
              </a:rPr>
              <a:t>better design.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receivePayment</a:t>
            </a:r>
            <a:r>
              <a:rPr sz="1500" spc="-509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could </a:t>
            </a:r>
            <a:r>
              <a:rPr sz="1500" spc="15" dirty="0">
                <a:latin typeface="Arial"/>
                <a:cs typeface="Arial"/>
              </a:rPr>
              <a:t>decrease 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purchase </a:t>
            </a:r>
            <a:r>
              <a:rPr sz="1500" spc="10" dirty="0">
                <a:latin typeface="Arial"/>
                <a:cs typeface="Arial"/>
              </a:rPr>
              <a:t>instance variable. </a:t>
            </a:r>
            <a:r>
              <a:rPr sz="1500" spc="15" dirty="0">
                <a:latin typeface="Arial"/>
                <a:cs typeface="Arial"/>
              </a:rPr>
              <a:t>Then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program </a:t>
            </a:r>
            <a:r>
              <a:rPr sz="1500" spc="10" dirty="0">
                <a:latin typeface="Arial"/>
                <a:cs typeface="Arial"/>
              </a:rPr>
              <a:t>user </a:t>
            </a:r>
            <a:r>
              <a:rPr sz="1500" spc="15" dirty="0">
                <a:latin typeface="Arial"/>
                <a:cs typeface="Arial"/>
              </a:rPr>
              <a:t>would  </a:t>
            </a:r>
            <a:r>
              <a:rPr sz="1500" spc="10" dirty="0">
                <a:latin typeface="Arial"/>
                <a:cs typeface="Arial"/>
              </a:rPr>
              <a:t>call </a:t>
            </a:r>
            <a:r>
              <a:rPr sz="1500" spc="15" dirty="0">
                <a:latin typeface="Courier" charset="0"/>
                <a:cs typeface="Courier" charset="0"/>
              </a:rPr>
              <a:t>receivePayment</a:t>
            </a:r>
            <a:r>
              <a:rPr sz="1500" spc="15" dirty="0">
                <a:latin typeface="Arial"/>
                <a:cs typeface="Arial"/>
              </a:rPr>
              <a:t>, </a:t>
            </a:r>
            <a:r>
              <a:rPr sz="1500" spc="10" dirty="0">
                <a:latin typeface="Arial"/>
                <a:cs typeface="Arial"/>
              </a:rPr>
              <a:t>determine the </a:t>
            </a:r>
            <a:r>
              <a:rPr sz="1500" spc="15" dirty="0">
                <a:latin typeface="Arial"/>
                <a:cs typeface="Arial"/>
              </a:rPr>
              <a:t>change by </a:t>
            </a:r>
            <a:r>
              <a:rPr sz="1500" spc="10" dirty="0">
                <a:latin typeface="Arial"/>
                <a:cs typeface="Arial"/>
              </a:rPr>
              <a:t>calling  </a:t>
            </a:r>
            <a:r>
              <a:rPr sz="1500" spc="15" dirty="0">
                <a:latin typeface="Courier" charset="0"/>
                <a:cs typeface="Courier" charset="0"/>
              </a:rPr>
              <a:t>getAmountDue</a:t>
            </a:r>
            <a:r>
              <a:rPr sz="1500" spc="15" dirty="0">
                <a:latin typeface="Arial"/>
                <a:cs typeface="Arial"/>
              </a:rPr>
              <a:t>, and </a:t>
            </a:r>
            <a:r>
              <a:rPr sz="1500" spc="10" dirty="0">
                <a:latin typeface="Arial"/>
                <a:cs typeface="Arial"/>
              </a:rPr>
              <a:t>call the clear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to reset the </a:t>
            </a:r>
            <a:r>
              <a:rPr sz="1500" spc="15" dirty="0">
                <a:latin typeface="Arial"/>
                <a:cs typeface="Arial"/>
              </a:rPr>
              <a:t>cash  </a:t>
            </a:r>
            <a:r>
              <a:rPr sz="1500" spc="10" dirty="0">
                <a:latin typeface="Arial"/>
                <a:cs typeface="Arial"/>
              </a:rPr>
              <a:t>register for the next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sale.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4207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1993"/>
            <a:ext cx="6001385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700"/>
              </a:lnSpc>
            </a:pPr>
            <a:r>
              <a:rPr sz="1250" spc="10" dirty="0">
                <a:latin typeface="Arial"/>
                <a:cs typeface="Arial"/>
              </a:rPr>
              <a:t>In the example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Section 8.3.3, why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the </a:t>
            </a:r>
            <a:r>
              <a:rPr sz="1250" spc="10" dirty="0">
                <a:latin typeface="Courier" charset="0"/>
                <a:cs typeface="Courier" charset="0"/>
              </a:rPr>
              <a:t>add</a:t>
            </a:r>
            <a:r>
              <a:rPr sz="1250" spc="-42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method required? That </a:t>
            </a:r>
            <a:r>
              <a:rPr sz="1250" spc="5" dirty="0">
                <a:latin typeface="Arial"/>
                <a:cs typeface="Arial"/>
              </a:rPr>
              <a:t>is, </a:t>
            </a:r>
            <a:r>
              <a:rPr sz="1250" spc="10" dirty="0">
                <a:latin typeface="Arial"/>
                <a:cs typeface="Arial"/>
              </a:rPr>
              <a:t>why can’t  the user of a </a:t>
            </a:r>
            <a:r>
              <a:rPr sz="1250" spc="10" dirty="0">
                <a:latin typeface="Courier" charset="0"/>
                <a:cs typeface="Courier" charset="0"/>
              </a:rPr>
              <a:t>Question </a:t>
            </a:r>
            <a:r>
              <a:rPr sz="1250" spc="10" dirty="0">
                <a:latin typeface="Arial"/>
                <a:cs typeface="Arial"/>
              </a:rPr>
              <a:t>object </a:t>
            </a:r>
            <a:r>
              <a:rPr sz="1250" spc="5" dirty="0">
                <a:latin typeface="Arial"/>
                <a:cs typeface="Arial"/>
              </a:rPr>
              <a:t>just call </a:t>
            </a:r>
            <a:r>
              <a:rPr sz="1250" spc="10" dirty="0">
                <a:latin typeface="Arial"/>
                <a:cs typeface="Arial"/>
              </a:rPr>
              <a:t>the add method of the  </a:t>
            </a:r>
            <a:r>
              <a:rPr sz="1250" spc="10" dirty="0">
                <a:latin typeface="Courier" charset="0"/>
                <a:cs typeface="Courier" charset="0"/>
              </a:rPr>
              <a:t>ArrayList&lt;String&gt;</a:t>
            </a:r>
            <a:r>
              <a:rPr sz="1250" spc="-42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class?</a:t>
            </a:r>
            <a:endParaRPr sz="1250" dirty="0">
              <a:latin typeface="Arial"/>
              <a:cs typeface="Arial"/>
            </a:endParaRPr>
          </a:p>
          <a:p>
            <a:pPr marL="303530" marR="786130">
              <a:lnSpc>
                <a:spcPct val="117600"/>
              </a:lnSpc>
              <a:spcBef>
                <a:spcPts val="66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ArrayList&lt;String&gt;</a:t>
            </a:r>
            <a:r>
              <a:rPr sz="1500" spc="-50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instance variable is  private,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the class users cannot </a:t>
            </a:r>
            <a:r>
              <a:rPr sz="1500" spc="15" dirty="0">
                <a:latin typeface="Arial"/>
                <a:cs typeface="Arial"/>
              </a:rPr>
              <a:t>acccess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504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0" dirty="0"/>
              <a:t>Suppose </a:t>
            </a:r>
            <a:r>
              <a:rPr spc="15" dirty="0"/>
              <a:t>we </a:t>
            </a:r>
            <a:r>
              <a:rPr spc="10" dirty="0"/>
              <a:t>want to enhance the </a:t>
            </a:r>
            <a:r>
              <a:rPr spc="10" dirty="0">
                <a:latin typeface="Courier" charset="0"/>
                <a:cs typeface="Courier" charset="0"/>
              </a:rPr>
              <a:t>CashRegister</a:t>
            </a:r>
            <a:r>
              <a:rPr spc="-434" dirty="0">
                <a:latin typeface="Courier" charset="0"/>
                <a:cs typeface="Courier" charset="0"/>
              </a:rPr>
              <a:t> </a:t>
            </a:r>
            <a:r>
              <a:rPr spc="10" dirty="0"/>
              <a:t>class </a:t>
            </a:r>
            <a:r>
              <a:rPr spc="5" dirty="0"/>
              <a:t>in </a:t>
            </a:r>
            <a:r>
              <a:rPr spc="15" dirty="0"/>
              <a:t>How </a:t>
            </a:r>
            <a:r>
              <a:rPr spc="10" dirty="0"/>
              <a:t>To 3.1 to track the  prices of </a:t>
            </a:r>
            <a:r>
              <a:rPr spc="5" dirty="0"/>
              <a:t>all </a:t>
            </a:r>
            <a:r>
              <a:rPr spc="10" dirty="0"/>
              <a:t>purchased items </a:t>
            </a:r>
            <a:r>
              <a:rPr spc="5" dirty="0"/>
              <a:t>for printing </a:t>
            </a:r>
            <a:r>
              <a:rPr spc="10" dirty="0"/>
              <a:t>a </a:t>
            </a:r>
            <a:r>
              <a:rPr spc="5" dirty="0"/>
              <a:t>receipt. </a:t>
            </a:r>
            <a:r>
              <a:rPr spc="10" dirty="0"/>
              <a:t>Which instance variable should  you provide? Which methods should you</a:t>
            </a:r>
            <a:r>
              <a:rPr spc="-30" dirty="0"/>
              <a:t> </a:t>
            </a:r>
            <a:r>
              <a:rPr spc="10" dirty="0"/>
              <a:t>modify?</a:t>
            </a:r>
          </a:p>
          <a:p>
            <a:pPr marL="303530" marR="375285">
              <a:lnSpc>
                <a:spcPct val="119900"/>
              </a:lnSpc>
              <a:spcBef>
                <a:spcPts val="55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You need </a:t>
            </a:r>
            <a:r>
              <a:rPr sz="1500" spc="10" dirty="0">
                <a:latin typeface="Arial"/>
                <a:cs typeface="Arial"/>
              </a:rPr>
              <a:t>to supply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instance variable that </a:t>
            </a:r>
            <a:r>
              <a:rPr sz="1500" spc="15" dirty="0">
                <a:latin typeface="Arial"/>
                <a:cs typeface="Arial"/>
              </a:rPr>
              <a:t>can  </a:t>
            </a:r>
            <a:r>
              <a:rPr sz="1500" spc="10" dirty="0">
                <a:latin typeface="Arial"/>
                <a:cs typeface="Arial"/>
              </a:rPr>
              <a:t>hold the prices for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5" dirty="0">
                <a:latin typeface="Arial"/>
                <a:cs typeface="Arial"/>
              </a:rPr>
              <a:t>purchased </a:t>
            </a:r>
            <a:r>
              <a:rPr sz="1500" spc="10" dirty="0">
                <a:latin typeface="Arial"/>
                <a:cs typeface="Arial"/>
              </a:rPr>
              <a:t>items. This could </a:t>
            </a:r>
            <a:r>
              <a:rPr sz="1500" spc="15" dirty="0">
                <a:latin typeface="Arial"/>
                <a:cs typeface="Arial"/>
              </a:rPr>
              <a:t>be an  </a:t>
            </a:r>
            <a:r>
              <a:rPr sz="1500" spc="15" dirty="0">
                <a:latin typeface="Courier" charset="0"/>
                <a:cs typeface="Courier" charset="0"/>
              </a:rPr>
              <a:t>ArrayList&lt;Double&gt;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or </a:t>
            </a:r>
            <a:r>
              <a:rPr sz="1500" spc="15" dirty="0">
                <a:latin typeface="Courier" charset="0"/>
                <a:cs typeface="Courier" charset="0"/>
              </a:rPr>
              <a:t>ArrayList&lt;String&gt;</a:t>
            </a:r>
            <a:r>
              <a:rPr sz="1500" spc="15" dirty="0">
                <a:latin typeface="Arial"/>
                <a:cs typeface="Arial"/>
              </a:rPr>
              <a:t>, </a:t>
            </a:r>
            <a:r>
              <a:rPr sz="1500" spc="10" dirty="0">
                <a:latin typeface="Arial"/>
                <a:cs typeface="Arial"/>
              </a:rPr>
              <a:t>or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could  simply </a:t>
            </a:r>
            <a:r>
              <a:rPr sz="1500" spc="15" dirty="0">
                <a:latin typeface="Arial"/>
                <a:cs typeface="Arial"/>
              </a:rPr>
              <a:t>be a </a:t>
            </a:r>
            <a:r>
              <a:rPr sz="1500" spc="15" dirty="0">
                <a:latin typeface="Courier" charset="0"/>
                <a:cs typeface="Courier" charset="0"/>
              </a:rPr>
              <a:t>String</a:t>
            </a:r>
            <a:r>
              <a:rPr sz="1500" spc="-56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which you append </a:t>
            </a:r>
            <a:r>
              <a:rPr sz="1500" spc="10" dirty="0">
                <a:latin typeface="Arial"/>
                <a:cs typeface="Arial"/>
              </a:rPr>
              <a:t>lines.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instance  variable </a:t>
            </a:r>
            <a:r>
              <a:rPr sz="1500" spc="15" dirty="0">
                <a:latin typeface="Arial"/>
                <a:cs typeface="Arial"/>
              </a:rPr>
              <a:t>needs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be updated </a:t>
            </a:r>
            <a:r>
              <a:rPr sz="1500" spc="10" dirty="0">
                <a:latin typeface="Arial"/>
                <a:cs typeface="Arial"/>
              </a:rPr>
              <a:t>in the </a:t>
            </a:r>
            <a:r>
              <a:rPr sz="1500" spc="15" dirty="0">
                <a:latin typeface="Courier" charset="0"/>
                <a:cs typeface="Courier" charset="0"/>
              </a:rPr>
              <a:t>recordPurchase  </a:t>
            </a:r>
            <a:r>
              <a:rPr sz="1500" spc="15" dirty="0">
                <a:latin typeface="Arial"/>
                <a:cs typeface="Arial"/>
              </a:rPr>
              <a:t>method. You </a:t>
            </a:r>
            <a:r>
              <a:rPr sz="1500" spc="10" dirty="0">
                <a:latin typeface="Arial"/>
                <a:cs typeface="Arial"/>
              </a:rPr>
              <a:t>also </a:t>
            </a:r>
            <a:r>
              <a:rPr sz="1500" spc="15" dirty="0">
                <a:latin typeface="Arial"/>
                <a:cs typeface="Arial"/>
              </a:rPr>
              <a:t>need a method </a:t>
            </a:r>
            <a:r>
              <a:rPr sz="1500" spc="10" dirty="0">
                <a:latin typeface="Arial"/>
                <a:cs typeface="Arial"/>
              </a:rPr>
              <a:t>that returns the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receipt.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461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49414" y="831785"/>
            <a:ext cx="6016371" cy="1743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0" dirty="0"/>
              <a:t>Consider an </a:t>
            </a:r>
            <a:r>
              <a:rPr spc="10" dirty="0">
                <a:latin typeface="Courier" charset="0"/>
                <a:cs typeface="Courier" charset="0"/>
              </a:rPr>
              <a:t>Employee </a:t>
            </a:r>
            <a:r>
              <a:rPr spc="10" dirty="0"/>
              <a:t>class with properties </a:t>
            </a:r>
            <a:r>
              <a:rPr spc="5" dirty="0"/>
              <a:t>for </a:t>
            </a:r>
            <a:r>
              <a:rPr spc="10" dirty="0"/>
              <a:t>tax ID number and salary. Which  of these properties should have only a getter method, and which should have</a:t>
            </a:r>
            <a:r>
              <a:rPr spc="-50" dirty="0"/>
              <a:t> </a:t>
            </a:r>
            <a:r>
              <a:rPr spc="10" dirty="0"/>
              <a:t>getter  and setter</a:t>
            </a:r>
            <a:r>
              <a:rPr spc="-70" dirty="0"/>
              <a:t> </a:t>
            </a:r>
            <a:r>
              <a:rPr spc="10" dirty="0"/>
              <a:t>methods?</a:t>
            </a:r>
          </a:p>
          <a:p>
            <a:pPr marL="303530" marR="395605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tax ID of </a:t>
            </a:r>
            <a:r>
              <a:rPr sz="1500" spc="15" dirty="0">
                <a:latin typeface="Arial"/>
                <a:cs typeface="Arial"/>
              </a:rPr>
              <a:t>an employee does </a:t>
            </a:r>
            <a:r>
              <a:rPr sz="1500" spc="10" dirty="0">
                <a:latin typeface="Arial"/>
                <a:cs typeface="Arial"/>
              </a:rPr>
              <a:t>not change, </a:t>
            </a:r>
            <a:r>
              <a:rPr sz="1500" spc="15" dirty="0">
                <a:latin typeface="Arial"/>
                <a:cs typeface="Arial"/>
              </a:rPr>
              <a:t>and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no  </a:t>
            </a:r>
            <a:r>
              <a:rPr sz="1500" spc="10" dirty="0">
                <a:latin typeface="Arial"/>
                <a:cs typeface="Arial"/>
              </a:rPr>
              <a:t>setter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should </a:t>
            </a:r>
            <a:r>
              <a:rPr sz="1500" spc="15" dirty="0">
                <a:latin typeface="Arial"/>
                <a:cs typeface="Arial"/>
              </a:rPr>
              <a:t>be </a:t>
            </a:r>
            <a:r>
              <a:rPr sz="1500" spc="10" dirty="0">
                <a:latin typeface="Arial"/>
                <a:cs typeface="Arial"/>
              </a:rPr>
              <a:t>supplied.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salary of </a:t>
            </a:r>
            <a:r>
              <a:rPr sz="1500" spc="15" dirty="0">
                <a:latin typeface="Arial"/>
                <a:cs typeface="Arial"/>
              </a:rPr>
              <a:t>an employee  can </a:t>
            </a:r>
            <a:r>
              <a:rPr sz="1500" spc="10" dirty="0">
                <a:latin typeface="Arial"/>
                <a:cs typeface="Arial"/>
              </a:rPr>
              <a:t>change,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both getter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setter </a:t>
            </a: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should </a:t>
            </a:r>
            <a:r>
              <a:rPr sz="1500" spc="15" dirty="0">
                <a:latin typeface="Arial"/>
                <a:cs typeface="Arial"/>
              </a:rPr>
              <a:t>be  </a:t>
            </a:r>
            <a:r>
              <a:rPr sz="1500" spc="10" dirty="0">
                <a:latin typeface="Arial"/>
                <a:cs typeface="Arial"/>
              </a:rPr>
              <a:t>supplied.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27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Discovering</a:t>
            </a:r>
            <a:r>
              <a:rPr spc="20" dirty="0"/>
              <a:t> </a:t>
            </a:r>
            <a:r>
              <a:rPr spc="19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040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796371"/>
            <a:ext cx="510921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0" dirty="0">
                <a:latin typeface="Arial"/>
                <a:cs typeface="Arial"/>
              </a:rPr>
              <a:t>Actors (end in -er, -or) </a:t>
            </a:r>
            <a:r>
              <a:rPr sz="1500" spc="25" dirty="0">
                <a:latin typeface="Arial"/>
                <a:cs typeface="Arial"/>
              </a:rPr>
              <a:t>— </a:t>
            </a:r>
            <a:r>
              <a:rPr sz="1500" spc="10" dirty="0">
                <a:latin typeface="Arial"/>
                <a:cs typeface="Arial"/>
              </a:rPr>
              <a:t>objects </a:t>
            </a:r>
            <a:r>
              <a:rPr sz="1500" spc="15" dirty="0">
                <a:latin typeface="Arial"/>
                <a:cs typeface="Arial"/>
              </a:rPr>
              <a:t>do some </a:t>
            </a:r>
            <a:r>
              <a:rPr sz="1500" spc="10" dirty="0">
                <a:latin typeface="Arial"/>
                <a:cs typeface="Arial"/>
              </a:rPr>
              <a:t>kinds of </a:t>
            </a:r>
            <a:r>
              <a:rPr sz="1500" spc="15" dirty="0">
                <a:latin typeface="Arial"/>
                <a:cs typeface="Arial"/>
              </a:rPr>
              <a:t>work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for  you: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21602"/>
            <a:ext cx="5280660" cy="33663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Scanner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Random // Better name: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RandomNumberGenerator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19981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1854146"/>
            <a:ext cx="453771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0" dirty="0">
                <a:latin typeface="Arial"/>
                <a:cs typeface="Arial"/>
              </a:rPr>
              <a:t>Utility classes </a:t>
            </a:r>
            <a:r>
              <a:rPr sz="1500" spc="25" dirty="0">
                <a:latin typeface="Arial"/>
                <a:cs typeface="Arial"/>
              </a:rPr>
              <a:t>— </a:t>
            </a:r>
            <a:r>
              <a:rPr sz="1500" spc="15" dirty="0">
                <a:latin typeface="Arial"/>
                <a:cs typeface="Arial"/>
              </a:rPr>
              <a:t>no </a:t>
            </a:r>
            <a:r>
              <a:rPr sz="1500" spc="10" dirty="0">
                <a:latin typeface="Arial"/>
                <a:cs typeface="Arial"/>
              </a:rPr>
              <a:t>objects, only static </a:t>
            </a:r>
            <a:r>
              <a:rPr sz="1500" spc="15" dirty="0">
                <a:latin typeface="Arial"/>
                <a:cs typeface="Arial"/>
              </a:rPr>
              <a:t>methods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and  </a:t>
            </a:r>
            <a:r>
              <a:rPr sz="1500" spc="10" dirty="0">
                <a:latin typeface="Arial"/>
                <a:cs typeface="Arial"/>
              </a:rPr>
              <a:t>constants: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2488047"/>
            <a:ext cx="5280660" cy="19813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Math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498" y="293456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498" y="325536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498" y="38622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0682" y="2830771"/>
            <a:ext cx="5284470" cy="145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Program </a:t>
            </a:r>
            <a:r>
              <a:rPr sz="1500" spc="10" dirty="0">
                <a:latin typeface="Arial"/>
                <a:cs typeface="Arial"/>
              </a:rPr>
              <a:t>starters: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with only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5" dirty="0">
                <a:latin typeface="Courier" charset="0"/>
                <a:cs typeface="Courier" charset="0"/>
              </a:rPr>
              <a:t>main</a:t>
            </a:r>
            <a:r>
              <a:rPr sz="1500" spc="-545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</a:t>
            </a:r>
            <a:endParaRPr sz="1500" dirty="0">
              <a:latin typeface="Arial"/>
              <a:cs typeface="Arial"/>
            </a:endParaRPr>
          </a:p>
          <a:p>
            <a:pPr marL="12700" marR="49530">
              <a:lnSpc>
                <a:spcPct val="1214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should indicate </a:t>
            </a:r>
            <a:r>
              <a:rPr sz="1500" spc="15" dirty="0">
                <a:latin typeface="Arial"/>
                <a:cs typeface="Arial"/>
              </a:rPr>
              <a:t>what </a:t>
            </a:r>
            <a:r>
              <a:rPr sz="1500" spc="10" dirty="0">
                <a:latin typeface="Arial"/>
                <a:cs typeface="Arial"/>
              </a:rPr>
              <a:t>objects of the class will  do: </a:t>
            </a:r>
            <a:r>
              <a:rPr sz="1500" spc="15" dirty="0">
                <a:latin typeface="Courier" charset="0"/>
                <a:cs typeface="Courier" charset="0"/>
              </a:rPr>
              <a:t>Paycheck</a:t>
            </a:r>
            <a:r>
              <a:rPr sz="1500" spc="-50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better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than </a:t>
            </a:r>
            <a:r>
              <a:rPr sz="1500" spc="15" dirty="0">
                <a:latin typeface="Courier" charset="0"/>
                <a:cs typeface="Courier" charset="0"/>
              </a:rPr>
              <a:t>PaycheckProgram.</a:t>
            </a:r>
            <a:endParaRPr sz="1500" dirty="0">
              <a:latin typeface="Courier" charset="0"/>
              <a:cs typeface="Courier" charset="0"/>
            </a:endParaRPr>
          </a:p>
          <a:p>
            <a:pPr marL="12700" marR="5080">
              <a:lnSpc>
                <a:spcPct val="121400"/>
              </a:lnSpc>
              <a:spcBef>
                <a:spcPts val="409"/>
              </a:spcBef>
            </a:pPr>
            <a:r>
              <a:rPr sz="1500" spc="10" dirty="0">
                <a:latin typeface="Arial"/>
                <a:cs typeface="Arial"/>
              </a:rPr>
              <a:t>Don't turn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 operation action into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class: </a:t>
            </a:r>
            <a:r>
              <a:rPr sz="1500" spc="15" dirty="0">
                <a:latin typeface="Courier" charset="0"/>
                <a:cs typeface="Courier" charset="0"/>
              </a:rPr>
              <a:t>Paycheck</a:t>
            </a:r>
            <a:r>
              <a:rPr sz="1500" spc="-49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better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than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ComputePaycheck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545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32191"/>
            <a:ext cx="5888355" cy="156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Suppose the </a:t>
            </a:r>
            <a:r>
              <a:rPr sz="1250" spc="10" dirty="0">
                <a:latin typeface="Courier" charset="0"/>
                <a:cs typeface="Courier" charset="0"/>
              </a:rPr>
              <a:t>setName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method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Section 8.3.4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changed so that </a:t>
            </a:r>
            <a:r>
              <a:rPr sz="1250" spc="5" dirty="0">
                <a:latin typeface="Arial"/>
                <a:cs typeface="Arial"/>
              </a:rPr>
              <a:t>it </a:t>
            </a:r>
            <a:r>
              <a:rPr sz="1250" spc="10" dirty="0">
                <a:latin typeface="Arial"/>
                <a:cs typeface="Arial"/>
              </a:rPr>
              <a:t>returns true </a:t>
            </a:r>
            <a:r>
              <a:rPr sz="1250" spc="5" dirty="0">
                <a:latin typeface="Arial"/>
                <a:cs typeface="Arial"/>
              </a:rPr>
              <a:t>if  </a:t>
            </a:r>
            <a:r>
              <a:rPr sz="1250" spc="10" dirty="0">
                <a:latin typeface="Arial"/>
                <a:cs typeface="Arial"/>
              </a:rPr>
              <a:t>the new </a:t>
            </a:r>
            <a:r>
              <a:rPr sz="1250" spc="15" dirty="0">
                <a:latin typeface="Arial"/>
                <a:cs typeface="Arial"/>
              </a:rPr>
              <a:t>name </a:t>
            </a:r>
            <a:r>
              <a:rPr sz="1250" spc="5" dirty="0">
                <a:latin typeface="Arial"/>
                <a:cs typeface="Arial"/>
              </a:rPr>
              <a:t>is set, </a:t>
            </a:r>
            <a:r>
              <a:rPr sz="1250" spc="10" dirty="0">
                <a:latin typeface="Arial"/>
                <a:cs typeface="Arial"/>
              </a:rPr>
              <a:t>false </a:t>
            </a:r>
            <a:r>
              <a:rPr sz="1250" spc="5" dirty="0">
                <a:latin typeface="Arial"/>
                <a:cs typeface="Arial"/>
              </a:rPr>
              <a:t>if </a:t>
            </a:r>
            <a:r>
              <a:rPr sz="1250" spc="10" dirty="0">
                <a:latin typeface="Arial"/>
                <a:cs typeface="Arial"/>
              </a:rPr>
              <a:t>not. </a:t>
            </a:r>
            <a:r>
              <a:rPr sz="1250" spc="5" dirty="0">
                <a:latin typeface="Arial"/>
                <a:cs typeface="Arial"/>
              </a:rPr>
              <a:t>Is this </a:t>
            </a:r>
            <a:r>
              <a:rPr sz="1250" spc="10" dirty="0">
                <a:latin typeface="Arial"/>
                <a:cs typeface="Arial"/>
              </a:rPr>
              <a:t>a good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idea?</a:t>
            </a:r>
            <a:endParaRPr sz="1250" dirty="0">
              <a:latin typeface="Arial"/>
              <a:cs typeface="Arial"/>
            </a:endParaRPr>
          </a:p>
          <a:p>
            <a:pPr marL="303530" marR="264795">
              <a:lnSpc>
                <a:spcPct val="118800"/>
              </a:lnSpc>
              <a:spcBef>
                <a:spcPts val="57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0" dirty="0">
                <a:latin typeface="Arial"/>
                <a:cs typeface="Arial"/>
              </a:rPr>
              <a:t>Section 8.2.3 suggests that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setter should return  void, or </a:t>
            </a:r>
            <a:r>
              <a:rPr sz="1500" spc="15" dirty="0">
                <a:latin typeface="Arial"/>
                <a:cs typeface="Arial"/>
              </a:rPr>
              <a:t>perhaps a convenience </a:t>
            </a:r>
            <a:r>
              <a:rPr sz="1500" spc="10" dirty="0">
                <a:latin typeface="Arial"/>
                <a:cs typeface="Arial"/>
              </a:rPr>
              <a:t>value that the user </a:t>
            </a:r>
            <a:r>
              <a:rPr sz="1500" spc="1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also  determine in </a:t>
            </a: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other </a:t>
            </a:r>
            <a:r>
              <a:rPr sz="1500" spc="15" dirty="0">
                <a:latin typeface="Arial"/>
                <a:cs typeface="Arial"/>
              </a:rPr>
              <a:t>way. </a:t>
            </a:r>
            <a:r>
              <a:rPr sz="1500" spc="10" dirty="0">
                <a:latin typeface="Arial"/>
                <a:cs typeface="Arial"/>
              </a:rPr>
              <a:t>In this situation, the caller could  </a:t>
            </a:r>
            <a:r>
              <a:rPr sz="1500" spc="15" dirty="0">
                <a:latin typeface="Arial"/>
                <a:cs typeface="Arial"/>
              </a:rPr>
              <a:t>check </a:t>
            </a:r>
            <a:r>
              <a:rPr sz="1500" spc="10" dirty="0">
                <a:latin typeface="Arial"/>
                <a:cs typeface="Arial"/>
              </a:rPr>
              <a:t>whether </a:t>
            </a:r>
            <a:r>
              <a:rPr sz="1500" spc="15" dirty="0">
                <a:latin typeface="Courier" charset="0"/>
                <a:cs typeface="Courier" charset="0"/>
              </a:rPr>
              <a:t>newName</a:t>
            </a:r>
            <a:r>
              <a:rPr sz="1500" spc="-54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blank, </a:t>
            </a:r>
            <a:r>
              <a:rPr sz="1500" spc="15" dirty="0">
                <a:latin typeface="Arial"/>
                <a:cs typeface="Arial"/>
              </a:rPr>
              <a:t>so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change </a:t>
            </a:r>
            <a:r>
              <a:rPr sz="1500" spc="10" dirty="0">
                <a:latin typeface="Arial"/>
                <a:cs typeface="Arial"/>
              </a:rPr>
              <a:t>is fine.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501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49414" y="831785"/>
            <a:ext cx="6016371" cy="1278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0" dirty="0"/>
              <a:t>Look at the </a:t>
            </a:r>
            <a:r>
              <a:rPr spc="10" dirty="0">
                <a:latin typeface="Courier" charset="0"/>
                <a:cs typeface="Courier" charset="0"/>
              </a:rPr>
              <a:t>direction</a:t>
            </a:r>
            <a:r>
              <a:rPr spc="-420" dirty="0">
                <a:latin typeface="Courier" charset="0"/>
                <a:cs typeface="Courier" charset="0"/>
              </a:rPr>
              <a:t> </a:t>
            </a:r>
            <a:r>
              <a:rPr spc="10" dirty="0"/>
              <a:t>instance variable </a:t>
            </a:r>
            <a:r>
              <a:rPr spc="5" dirty="0"/>
              <a:t>in </a:t>
            </a:r>
            <a:r>
              <a:rPr spc="10" dirty="0"/>
              <a:t>the bug example </a:t>
            </a:r>
            <a:r>
              <a:rPr spc="5" dirty="0"/>
              <a:t>in </a:t>
            </a:r>
            <a:r>
              <a:rPr spc="10" dirty="0"/>
              <a:t>Section 8.3.6. This  </a:t>
            </a:r>
            <a:r>
              <a:rPr spc="5" dirty="0"/>
              <a:t>is </a:t>
            </a:r>
            <a:r>
              <a:rPr spc="10" dirty="0"/>
              <a:t>an example of which</a:t>
            </a:r>
            <a:r>
              <a:rPr spc="-60" dirty="0"/>
              <a:t> </a:t>
            </a:r>
            <a:r>
              <a:rPr spc="10" dirty="0"/>
              <a:t>pattern?</a:t>
            </a:r>
          </a:p>
          <a:p>
            <a:pPr marL="303530" marR="459105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an example </a:t>
            </a:r>
            <a:r>
              <a:rPr sz="1500" spc="10" dirty="0">
                <a:latin typeface="Arial"/>
                <a:cs typeface="Arial"/>
              </a:rPr>
              <a:t>of the “state pattern” described in  Section 8.3.5.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direction 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state that </a:t>
            </a:r>
            <a:r>
              <a:rPr sz="1500" spc="15" dirty="0">
                <a:latin typeface="Arial"/>
                <a:cs typeface="Arial"/>
              </a:rPr>
              <a:t>changes when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the  </a:t>
            </a:r>
            <a:r>
              <a:rPr sz="1500" spc="15" dirty="0">
                <a:latin typeface="Arial"/>
                <a:cs typeface="Arial"/>
              </a:rPr>
              <a:t>bug </a:t>
            </a:r>
            <a:r>
              <a:rPr sz="1500" spc="10" dirty="0">
                <a:latin typeface="Arial"/>
                <a:cs typeface="Arial"/>
              </a:rPr>
              <a:t>turns,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affects </a:t>
            </a:r>
            <a:r>
              <a:rPr sz="1500" spc="15" dirty="0">
                <a:latin typeface="Arial"/>
                <a:cs typeface="Arial"/>
              </a:rPr>
              <a:t>how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bug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moves.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9317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8998"/>
            <a:ext cx="40462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 </a:t>
            </a:r>
            <a:r>
              <a:rPr spc="175" dirty="0"/>
              <a:t>Methods</a:t>
            </a:r>
            <a:r>
              <a:rPr spc="-229" dirty="0"/>
              <a:t> </a:t>
            </a:r>
            <a:r>
              <a:rPr spc="-125" dirty="0"/>
              <a:t>-  </a:t>
            </a:r>
            <a:r>
              <a:rPr spc="130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144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8323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269071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1107426"/>
            <a:ext cx="5240020" cy="172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static variable belongs to the class, not to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object of the  class.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assign </a:t>
            </a:r>
            <a:r>
              <a:rPr sz="1500" spc="15" dirty="0">
                <a:latin typeface="Arial"/>
                <a:cs typeface="Arial"/>
              </a:rPr>
              <a:t>bank </a:t>
            </a:r>
            <a:r>
              <a:rPr sz="1500" spc="10" dirty="0">
                <a:latin typeface="Arial"/>
                <a:cs typeface="Arial"/>
              </a:rPr>
              <a:t>account </a:t>
            </a:r>
            <a:r>
              <a:rPr sz="1500" spc="15" dirty="0">
                <a:latin typeface="Arial"/>
                <a:cs typeface="Arial"/>
              </a:rPr>
              <a:t>numbers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sequentially</a:t>
            </a:r>
            <a:endParaRPr sz="1500" dirty="0">
              <a:latin typeface="Arial"/>
              <a:cs typeface="Arial"/>
            </a:endParaRPr>
          </a:p>
          <a:p>
            <a:pPr marL="361950" marR="196215">
              <a:lnSpc>
                <a:spcPct val="113799"/>
              </a:lnSpc>
              <a:spcBef>
                <a:spcPts val="815"/>
              </a:spcBef>
            </a:pPr>
            <a:r>
              <a:rPr sz="1150" spc="10" dirty="0">
                <a:latin typeface="Arial"/>
                <a:cs typeface="Arial"/>
              </a:rPr>
              <a:t>Have a </a:t>
            </a:r>
            <a:r>
              <a:rPr sz="1150" spc="5" dirty="0">
                <a:latin typeface="Arial"/>
                <a:cs typeface="Arial"/>
              </a:rPr>
              <a:t>single value of </a:t>
            </a:r>
            <a:r>
              <a:rPr sz="1150" spc="10" dirty="0">
                <a:latin typeface="Courier" charset="0"/>
                <a:cs typeface="Courier" charset="0"/>
              </a:rPr>
              <a:t>lastAssignedNumber</a:t>
            </a:r>
            <a:r>
              <a:rPr sz="1150" spc="-34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that is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property of the  class, not </a:t>
            </a:r>
            <a:r>
              <a:rPr sz="1150" spc="10" dirty="0">
                <a:latin typeface="Arial"/>
                <a:cs typeface="Arial"/>
              </a:rPr>
              <a:t>any </a:t>
            </a:r>
            <a:r>
              <a:rPr sz="1150" spc="5" dirty="0">
                <a:latin typeface="Arial"/>
                <a:cs typeface="Arial"/>
              </a:rPr>
              <a:t>object of the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class.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Declare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using the </a:t>
            </a:r>
            <a:r>
              <a:rPr sz="1500" spc="15" dirty="0">
                <a:latin typeface="Courier" charset="0"/>
                <a:cs typeface="Courier" charset="0"/>
              </a:rPr>
              <a:t>static</a:t>
            </a:r>
            <a:r>
              <a:rPr sz="1500" spc="-484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reserved </a:t>
            </a:r>
            <a:r>
              <a:rPr sz="1500" spc="15" dirty="0">
                <a:latin typeface="Arial"/>
                <a:cs typeface="Arial"/>
              </a:rPr>
              <a:t>word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239" y="2911808"/>
            <a:ext cx="5280660" cy="192532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BankAccount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 marR="3172460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private double balance;  private int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accountNumber;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static int lastAssignedNumber =</a:t>
            </a:r>
            <a:r>
              <a:rPr sz="900" spc="-50" dirty="0">
                <a:latin typeface="Courier" charset="0"/>
                <a:cs typeface="Courier" charset="0"/>
              </a:rPr>
              <a:t> </a:t>
            </a:r>
            <a:r>
              <a:rPr sz="900" spc="5" dirty="0">
                <a:latin typeface="Courier" charset="0"/>
                <a:cs typeface="Courier" charset="0"/>
              </a:rPr>
              <a:t>1000;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public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BankAccount()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47561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lastAssignedNumber++;</a:t>
            </a:r>
            <a:endParaRPr sz="900" dirty="0">
              <a:latin typeface="Courier" charset="0"/>
              <a:cs typeface="Courier" charset="0"/>
            </a:endParaRPr>
          </a:p>
          <a:p>
            <a:pPr marL="47561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accountNumber =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lastAssignedNumber;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499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</a:t>
            </a:r>
            <a:r>
              <a:rPr spc="-120" dirty="0"/>
              <a:t> </a:t>
            </a:r>
            <a:r>
              <a:rPr spc="17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579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5404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266384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331411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852006"/>
            <a:ext cx="5338445" cy="260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Every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BankAccount</a:t>
            </a:r>
            <a:r>
              <a:rPr sz="1500" spc="-484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object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has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its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own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balance</a:t>
            </a:r>
            <a:r>
              <a:rPr sz="1500" spc="-484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and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500" spc="15" dirty="0">
                <a:latin typeface="Courier" charset="0"/>
                <a:cs typeface="Courier" charset="0"/>
              </a:rPr>
              <a:t>accountNumber</a:t>
            </a:r>
            <a:r>
              <a:rPr sz="1500" spc="-49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instance variables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0" dirty="0">
                <a:latin typeface="Arial"/>
                <a:cs typeface="Arial"/>
              </a:rPr>
              <a:t>All objects share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 </a:t>
            </a:r>
            <a:r>
              <a:rPr sz="1500" spc="15" dirty="0">
                <a:latin typeface="Arial"/>
                <a:cs typeface="Arial"/>
              </a:rPr>
              <a:t>copy </a:t>
            </a:r>
            <a:r>
              <a:rPr sz="1500" spc="10" dirty="0">
                <a:latin typeface="Arial"/>
                <a:cs typeface="Arial"/>
              </a:rPr>
              <a:t>of the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lastAssignedNumber</a:t>
            </a:r>
            <a:endParaRPr sz="15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00" spc="10" dirty="0">
                <a:latin typeface="Arial"/>
                <a:cs typeface="Arial"/>
              </a:rPr>
              <a:t>variable</a:t>
            </a:r>
            <a:endParaRPr sz="1500" dirty="0">
              <a:latin typeface="Arial"/>
              <a:cs typeface="Arial"/>
            </a:endParaRPr>
          </a:p>
          <a:p>
            <a:pPr marL="361950" marR="295910">
              <a:lnSpc>
                <a:spcPct val="113799"/>
              </a:lnSpc>
              <a:spcBef>
                <a:spcPts val="750"/>
              </a:spcBef>
            </a:pPr>
            <a:r>
              <a:rPr sz="1150" spc="5" dirty="0">
                <a:latin typeface="Arial"/>
                <a:cs typeface="Arial"/>
              </a:rPr>
              <a:t>That variable is stored in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separate location, outside </a:t>
            </a:r>
            <a:r>
              <a:rPr sz="1150" spc="10" dirty="0">
                <a:latin typeface="Arial"/>
                <a:cs typeface="Arial"/>
              </a:rPr>
              <a:t>any BankAccount  </a:t>
            </a:r>
            <a:r>
              <a:rPr sz="1150" spc="5" dirty="0">
                <a:latin typeface="Arial"/>
                <a:cs typeface="Arial"/>
              </a:rPr>
              <a:t>objects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10" dirty="0">
                <a:latin typeface="Arial"/>
                <a:cs typeface="Arial"/>
              </a:rPr>
              <a:t>Static variables should always </a:t>
            </a:r>
            <a:r>
              <a:rPr sz="1500" spc="15" dirty="0">
                <a:latin typeface="Arial"/>
                <a:cs typeface="Arial"/>
              </a:rPr>
              <a:t>be </a:t>
            </a:r>
            <a:r>
              <a:rPr sz="1500" spc="10" dirty="0">
                <a:latin typeface="Arial"/>
                <a:cs typeface="Arial"/>
              </a:rPr>
              <a:t>declared </a:t>
            </a:r>
            <a:r>
              <a:rPr sz="1500" spc="15" dirty="0">
                <a:latin typeface="Arial"/>
                <a:cs typeface="Arial"/>
              </a:rPr>
              <a:t>as </a:t>
            </a:r>
            <a:r>
              <a:rPr sz="1500" spc="10" dirty="0">
                <a:latin typeface="Arial"/>
                <a:cs typeface="Arial"/>
              </a:rPr>
              <a:t>private,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5" dirty="0">
                <a:latin typeface="Arial"/>
                <a:cs typeface="Arial"/>
              </a:rPr>
              <a:t>This ensures that </a:t>
            </a:r>
            <a:r>
              <a:rPr sz="1150" spc="10" dirty="0">
                <a:latin typeface="Arial"/>
                <a:cs typeface="Arial"/>
              </a:rPr>
              <a:t>methods </a:t>
            </a:r>
            <a:r>
              <a:rPr sz="1150" spc="5" dirty="0">
                <a:latin typeface="Arial"/>
                <a:cs typeface="Arial"/>
              </a:rPr>
              <a:t>of other classes </a:t>
            </a:r>
            <a:r>
              <a:rPr sz="1150" spc="10" dirty="0">
                <a:latin typeface="Arial"/>
                <a:cs typeface="Arial"/>
              </a:rPr>
              <a:t>do </a:t>
            </a:r>
            <a:r>
              <a:rPr sz="1150" spc="5" dirty="0">
                <a:latin typeface="Arial"/>
                <a:cs typeface="Arial"/>
              </a:rPr>
              <a:t>not </a:t>
            </a:r>
            <a:r>
              <a:rPr sz="1150" spc="10" dirty="0">
                <a:latin typeface="Arial"/>
                <a:cs typeface="Arial"/>
              </a:rPr>
              <a:t>change </a:t>
            </a:r>
            <a:r>
              <a:rPr sz="1150" spc="5" dirty="0">
                <a:latin typeface="Arial"/>
                <a:cs typeface="Arial"/>
              </a:rPr>
              <a:t>their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values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5" dirty="0">
                <a:latin typeface="Courier" charset="0"/>
                <a:cs typeface="Courier" charset="0"/>
              </a:rPr>
              <a:t>static</a:t>
            </a:r>
            <a:r>
              <a:rPr sz="1500" spc="-50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constants </a:t>
            </a:r>
            <a:r>
              <a:rPr sz="1500" spc="15" dirty="0">
                <a:latin typeface="Arial"/>
                <a:cs typeface="Arial"/>
              </a:rPr>
              <a:t>may be </a:t>
            </a:r>
            <a:r>
              <a:rPr sz="1500" spc="10" dirty="0">
                <a:latin typeface="Arial"/>
                <a:cs typeface="Arial"/>
              </a:rPr>
              <a:t>either private or public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3539540"/>
            <a:ext cx="5280660" cy="74764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BankAccount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static final double OVERDRAFT_FEE =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29.95;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498" y="452795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682" y="4424165"/>
            <a:ext cx="448373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from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refer to the constant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as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500" spc="15" dirty="0">
                <a:latin typeface="Courier" charset="0"/>
                <a:cs typeface="Courier" charset="0"/>
              </a:rPr>
              <a:t>BankAccount.OVERDRAFT_FEE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539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</a:t>
            </a:r>
            <a:r>
              <a:rPr spc="-120" dirty="0"/>
              <a:t> </a:t>
            </a:r>
            <a:r>
              <a:rPr spc="17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826832" y="852830"/>
            <a:ext cx="5150002" cy="4265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3311016" y="5118493"/>
            <a:ext cx="358711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0" dirty="0">
                <a:latin typeface="Arial"/>
                <a:cs typeface="Arial"/>
              </a:rPr>
              <a:t>Figure 5 </a:t>
            </a:r>
            <a:r>
              <a:rPr sz="1250" spc="15" dirty="0">
                <a:latin typeface="Arial"/>
                <a:cs typeface="Arial"/>
              </a:rPr>
              <a:t>A </a:t>
            </a:r>
            <a:r>
              <a:rPr sz="1250" spc="10" dirty="0">
                <a:latin typeface="Arial"/>
                <a:cs typeface="Arial"/>
              </a:rPr>
              <a:t>Static Variable and Instance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Variables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926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8947"/>
            <a:ext cx="40462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 </a:t>
            </a:r>
            <a:r>
              <a:rPr spc="175" dirty="0"/>
              <a:t>Methods</a:t>
            </a:r>
            <a:r>
              <a:rPr spc="-229" dirty="0"/>
              <a:t> </a:t>
            </a:r>
            <a:r>
              <a:rPr spc="-125" dirty="0"/>
              <a:t>-  </a:t>
            </a:r>
            <a:r>
              <a:rPr spc="17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139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21704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107375"/>
            <a:ext cx="5434330" cy="244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Sometimes a </a:t>
            </a:r>
            <a:r>
              <a:rPr sz="1500" spc="10" dirty="0">
                <a:latin typeface="Arial"/>
                <a:cs typeface="Arial"/>
              </a:rPr>
              <a:t>class defines </a:t>
            </a: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that are not invoked </a:t>
            </a:r>
            <a:r>
              <a:rPr sz="1500" spc="1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an  </a:t>
            </a:r>
            <a:r>
              <a:rPr sz="1500" spc="10" dirty="0">
                <a:latin typeface="Arial"/>
                <a:cs typeface="Arial"/>
              </a:rPr>
              <a:t>object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5" dirty="0">
                <a:latin typeface="Arial"/>
                <a:cs typeface="Arial"/>
              </a:rPr>
              <a:t>Called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b="1" spc="5" dirty="0">
                <a:latin typeface="Arial"/>
                <a:cs typeface="Arial"/>
              </a:rPr>
              <a:t>static</a:t>
            </a:r>
            <a:r>
              <a:rPr sz="1150" b="1" spc="-50" dirty="0">
                <a:latin typeface="Arial"/>
                <a:cs typeface="Arial"/>
              </a:rPr>
              <a:t> </a:t>
            </a:r>
            <a:r>
              <a:rPr sz="1150" b="1" spc="10" dirty="0">
                <a:latin typeface="Arial"/>
                <a:cs typeface="Arial"/>
              </a:rPr>
              <a:t>method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Example: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sqrt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of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Math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1005"/>
              </a:spcBef>
            </a:pPr>
            <a:r>
              <a:rPr sz="1150" dirty="0">
                <a:latin typeface="Arial"/>
                <a:cs typeface="Arial"/>
              </a:rPr>
              <a:t>if </a:t>
            </a:r>
            <a:r>
              <a:rPr sz="1150" spc="10" dirty="0">
                <a:latin typeface="Courier" charset="0"/>
                <a:cs typeface="Courier" charset="0"/>
              </a:rPr>
              <a:t>x </a:t>
            </a:r>
            <a:r>
              <a:rPr sz="1150" spc="5" dirty="0">
                <a:latin typeface="Arial"/>
                <a:cs typeface="Arial"/>
              </a:rPr>
              <a:t>is </a:t>
            </a:r>
            <a:r>
              <a:rPr sz="1150" spc="10" dirty="0">
                <a:latin typeface="Arial"/>
                <a:cs typeface="Arial"/>
              </a:rPr>
              <a:t>a number, </a:t>
            </a:r>
            <a:r>
              <a:rPr sz="1150" spc="5" dirty="0">
                <a:latin typeface="Arial"/>
                <a:cs typeface="Arial"/>
              </a:rPr>
              <a:t>then the call </a:t>
            </a:r>
            <a:r>
              <a:rPr sz="1150" spc="10" dirty="0">
                <a:latin typeface="Courier" charset="0"/>
                <a:cs typeface="Courier" charset="0"/>
              </a:rPr>
              <a:t>x.sqrt()</a:t>
            </a:r>
            <a:r>
              <a:rPr sz="1150" spc="-38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is not legal</a:t>
            </a:r>
            <a:endParaRPr sz="11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sz="1150" spc="10" dirty="0">
                <a:latin typeface="Courier" charset="0"/>
                <a:cs typeface="Courier" charset="0"/>
              </a:rPr>
              <a:t>Math</a:t>
            </a:r>
            <a:r>
              <a:rPr sz="1150" spc="-365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class provides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static </a:t>
            </a:r>
            <a:r>
              <a:rPr sz="1150" spc="10" dirty="0">
                <a:latin typeface="Arial"/>
                <a:cs typeface="Arial"/>
              </a:rPr>
              <a:t>method: </a:t>
            </a:r>
            <a:r>
              <a:rPr sz="1150" spc="5" dirty="0">
                <a:latin typeface="Arial"/>
                <a:cs typeface="Arial"/>
              </a:rPr>
              <a:t>invoked </a:t>
            </a:r>
            <a:r>
              <a:rPr sz="1150" spc="10" dirty="0">
                <a:latin typeface="Arial"/>
                <a:cs typeface="Arial"/>
              </a:rPr>
              <a:t>as </a:t>
            </a:r>
            <a:r>
              <a:rPr sz="1150" spc="10" dirty="0">
                <a:latin typeface="Courier" charset="0"/>
                <a:cs typeface="Courier" charset="0"/>
              </a:rPr>
              <a:t>Math.sqrt(x)</a:t>
            </a:r>
            <a:endParaRPr sz="115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sz="1150" spc="10" dirty="0">
                <a:latin typeface="Arial"/>
                <a:cs typeface="Arial"/>
              </a:rPr>
              <a:t>No </a:t>
            </a:r>
            <a:r>
              <a:rPr sz="1150" spc="5" dirty="0">
                <a:latin typeface="Arial"/>
                <a:cs typeface="Arial"/>
              </a:rPr>
              <a:t>object of the </a:t>
            </a:r>
            <a:r>
              <a:rPr sz="1150" spc="10" dirty="0">
                <a:latin typeface="Courier" charset="0"/>
                <a:cs typeface="Courier" charset="0"/>
              </a:rPr>
              <a:t>Math</a:t>
            </a:r>
            <a:r>
              <a:rPr sz="1150" spc="-36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class is constructed.</a:t>
            </a:r>
            <a:endParaRPr sz="11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600"/>
              </a:spcBef>
            </a:pP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0" dirty="0">
                <a:latin typeface="Courier" charset="0"/>
                <a:cs typeface="Courier" charset="0"/>
              </a:rPr>
              <a:t>Math</a:t>
            </a:r>
            <a:r>
              <a:rPr sz="1150" spc="-34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qualifier simply tells the compiler </a:t>
            </a:r>
            <a:r>
              <a:rPr sz="1150" spc="10" dirty="0">
                <a:latin typeface="Arial"/>
                <a:cs typeface="Arial"/>
              </a:rPr>
              <a:t>where </a:t>
            </a:r>
            <a:r>
              <a:rPr sz="1150" spc="5" dirty="0">
                <a:latin typeface="Arial"/>
                <a:cs typeface="Arial"/>
              </a:rPr>
              <a:t>to find the </a:t>
            </a:r>
            <a:r>
              <a:rPr sz="1150" spc="10" dirty="0">
                <a:latin typeface="Courier" charset="0"/>
                <a:cs typeface="Courier" charset="0"/>
              </a:rPr>
              <a:t>sqrt</a:t>
            </a:r>
            <a:endParaRPr sz="115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190"/>
              </a:spcBef>
            </a:pPr>
            <a:r>
              <a:rPr sz="1150" spc="10" dirty="0">
                <a:latin typeface="Arial"/>
                <a:cs typeface="Arial"/>
              </a:rPr>
              <a:t>method.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664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</a:t>
            </a:r>
            <a:r>
              <a:rPr spc="-120" dirty="0"/>
              <a:t> </a:t>
            </a:r>
            <a:r>
              <a:rPr spc="17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877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44986"/>
            <a:ext cx="352361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You can </a:t>
            </a:r>
            <a:r>
              <a:rPr sz="1500" spc="10" dirty="0">
                <a:latin typeface="Arial"/>
                <a:cs typeface="Arial"/>
              </a:rPr>
              <a:t>define your </a:t>
            </a:r>
            <a:r>
              <a:rPr sz="1500" spc="15" dirty="0">
                <a:latin typeface="Arial"/>
                <a:cs typeface="Arial"/>
              </a:rPr>
              <a:t>own </a:t>
            </a:r>
            <a:r>
              <a:rPr sz="1500" spc="10" dirty="0">
                <a:latin typeface="Arial"/>
                <a:cs typeface="Arial"/>
              </a:rPr>
              <a:t>static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65531"/>
            <a:ext cx="5280660" cy="183477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347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class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Financial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/**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Computes a percentage of an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amount.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@param percentage the percentage to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apply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@param amount the amount to which the percentage is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applied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@return the requested percentage of the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amount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*/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public static double percentOf(double percentage, double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amount)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return (percentage / 100) *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amount;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326374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3119720"/>
            <a:ext cx="503491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When </a:t>
            </a:r>
            <a:r>
              <a:rPr sz="1500" spc="10" dirty="0">
                <a:latin typeface="Arial"/>
                <a:cs typeface="Arial"/>
              </a:rPr>
              <a:t>calling </a:t>
            </a:r>
            <a:r>
              <a:rPr sz="1500" spc="15" dirty="0">
                <a:latin typeface="Arial"/>
                <a:cs typeface="Arial"/>
              </a:rPr>
              <a:t>such a method, </a:t>
            </a:r>
            <a:r>
              <a:rPr sz="1500" spc="10" dirty="0">
                <a:latin typeface="Arial"/>
                <a:cs typeface="Arial"/>
              </a:rPr>
              <a:t>supply the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of the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  containing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it: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3757948"/>
            <a:ext cx="5280660" cy="172784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347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double tax = </a:t>
            </a:r>
            <a:r>
              <a:rPr sz="650" spc="-10" dirty="0">
                <a:latin typeface="Courier" charset="0"/>
                <a:cs typeface="Courier" charset="0"/>
              </a:rPr>
              <a:t>Financial.percentOf(taxRate,</a:t>
            </a:r>
            <a:r>
              <a:rPr sz="650" spc="2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total);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498" y="42001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498" y="508450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682" y="4096345"/>
            <a:ext cx="4667885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main</a:t>
            </a:r>
            <a:r>
              <a:rPr sz="1500" spc="-555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is always </a:t>
            </a:r>
            <a:r>
              <a:rPr sz="1500" spc="15" dirty="0">
                <a:latin typeface="Courier" charset="0"/>
                <a:cs typeface="Courier" charset="0"/>
              </a:rPr>
              <a:t>static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10" dirty="0">
                <a:latin typeface="Arial"/>
                <a:cs typeface="Arial"/>
              </a:rPr>
              <a:t>When </a:t>
            </a:r>
            <a:r>
              <a:rPr sz="1150" spc="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program </a:t>
            </a:r>
            <a:r>
              <a:rPr sz="1150" spc="5" dirty="0">
                <a:latin typeface="Arial"/>
                <a:cs typeface="Arial"/>
              </a:rPr>
              <a:t>starts, there aren’t </a:t>
            </a:r>
            <a:r>
              <a:rPr sz="1150" spc="10" dirty="0">
                <a:latin typeface="Arial"/>
                <a:cs typeface="Arial"/>
              </a:rPr>
              <a:t>any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objects.</a:t>
            </a:r>
            <a:endParaRPr sz="11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sz="1150" spc="5" dirty="0">
                <a:latin typeface="Arial"/>
                <a:cs typeface="Arial"/>
              </a:rPr>
              <a:t>Therefore, the first </a:t>
            </a:r>
            <a:r>
              <a:rPr sz="1150" spc="10" dirty="0">
                <a:latin typeface="Arial"/>
                <a:cs typeface="Arial"/>
              </a:rPr>
              <a:t>method </a:t>
            </a:r>
            <a:r>
              <a:rPr sz="1150" spc="5" dirty="0">
                <a:latin typeface="Arial"/>
                <a:cs typeface="Arial"/>
              </a:rPr>
              <a:t>of </a:t>
            </a:r>
            <a:r>
              <a:rPr sz="1150" spc="10" dirty="0">
                <a:latin typeface="Arial"/>
                <a:cs typeface="Arial"/>
              </a:rPr>
              <a:t>a program must be a </a:t>
            </a:r>
            <a:r>
              <a:rPr sz="1150" spc="5" dirty="0">
                <a:latin typeface="Arial"/>
                <a:cs typeface="Arial"/>
              </a:rPr>
              <a:t>static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method.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15" dirty="0">
                <a:latin typeface="Arial"/>
                <a:cs typeface="Arial"/>
              </a:rPr>
              <a:t>Programming </a:t>
            </a:r>
            <a:r>
              <a:rPr sz="1500" spc="10" dirty="0">
                <a:latin typeface="Arial"/>
                <a:cs typeface="Arial"/>
              </a:rPr>
              <a:t>Tip: Minimize the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of Static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Methods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704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33791"/>
            <a:ext cx="384619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Name </a:t>
            </a:r>
            <a:r>
              <a:rPr sz="1250" spc="10" dirty="0">
                <a:latin typeface="Arial"/>
                <a:cs typeface="Arial"/>
              </a:rPr>
              <a:t>two </a:t>
            </a:r>
            <a:r>
              <a:rPr sz="1250" spc="5" dirty="0">
                <a:latin typeface="Arial"/>
                <a:cs typeface="Arial"/>
              </a:rPr>
              <a:t>static </a:t>
            </a:r>
            <a:r>
              <a:rPr sz="1250" spc="10" dirty="0">
                <a:latin typeface="Arial"/>
                <a:cs typeface="Arial"/>
              </a:rPr>
              <a:t>variables of the </a:t>
            </a:r>
            <a:r>
              <a:rPr sz="1250" spc="10" dirty="0">
                <a:latin typeface="Courier" charset="0"/>
                <a:cs typeface="Courier" charset="0"/>
              </a:rPr>
              <a:t>System</a:t>
            </a:r>
            <a:r>
              <a:rPr sz="1250" spc="-459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class.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8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Courier" charset="0"/>
                <a:cs typeface="Courier" charset="0"/>
              </a:rPr>
              <a:t>System.in</a:t>
            </a:r>
            <a:r>
              <a:rPr sz="1500" spc="-55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5" dirty="0">
                <a:latin typeface="Courier" charset="0"/>
                <a:cs typeface="Courier" charset="0"/>
              </a:rPr>
              <a:t>System.out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6617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33359"/>
            <a:ext cx="296926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Name </a:t>
            </a:r>
            <a:r>
              <a:rPr sz="1250" spc="10" dirty="0">
                <a:latin typeface="Arial"/>
                <a:cs typeface="Arial"/>
              </a:rPr>
              <a:t>a </a:t>
            </a:r>
            <a:r>
              <a:rPr sz="1250" spc="5" dirty="0">
                <a:latin typeface="Arial"/>
                <a:cs typeface="Arial"/>
              </a:rPr>
              <a:t>static </a:t>
            </a:r>
            <a:r>
              <a:rPr sz="1250" spc="10" dirty="0">
                <a:latin typeface="Arial"/>
                <a:cs typeface="Arial"/>
              </a:rPr>
              <a:t>constant of the </a:t>
            </a:r>
            <a:r>
              <a:rPr sz="1250" spc="10" dirty="0">
                <a:latin typeface="Courier" charset="0"/>
                <a:cs typeface="Courier" charset="0"/>
              </a:rPr>
              <a:t>Math</a:t>
            </a:r>
            <a:r>
              <a:rPr sz="1250" spc="-47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80"/>
              </a:spcBef>
            </a:pPr>
            <a:r>
              <a:rPr sz="1500" b="1" spc="15" dirty="0">
                <a:latin typeface="Arial"/>
                <a:cs typeface="Arial"/>
              </a:rPr>
              <a:t>Answer:</a:t>
            </a:r>
            <a:r>
              <a:rPr sz="1500" b="1" spc="43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Math.PI</a:t>
            </a:r>
            <a:endParaRPr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745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5527"/>
            <a:ext cx="492696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The following method computes the average of an array of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numbers: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822" y="1079640"/>
            <a:ext cx="5791835" cy="163506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375"/>
              </a:spcBef>
            </a:pPr>
            <a:r>
              <a:rPr sz="750" spc="5" dirty="0">
                <a:latin typeface="Courier" charset="0"/>
                <a:cs typeface="Courier" charset="0"/>
              </a:rPr>
              <a:t>public static double average(double[]</a:t>
            </a:r>
            <a:r>
              <a:rPr sz="750" spc="60" dirty="0">
                <a:latin typeface="Courier" charset="0"/>
                <a:cs typeface="Courier" charset="0"/>
              </a:rPr>
              <a:t> </a:t>
            </a:r>
            <a:r>
              <a:rPr sz="750" spc="5" dirty="0">
                <a:latin typeface="Courier" charset="0"/>
                <a:cs typeface="Courier" charset="0"/>
              </a:rPr>
              <a:t>values)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414" y="1337074"/>
            <a:ext cx="546671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Why </a:t>
            </a:r>
            <a:r>
              <a:rPr sz="1250" spc="10" dirty="0">
                <a:latin typeface="Arial"/>
                <a:cs typeface="Arial"/>
              </a:rPr>
              <a:t>should </a:t>
            </a:r>
            <a:r>
              <a:rPr sz="1250" spc="5" dirty="0">
                <a:latin typeface="Arial"/>
                <a:cs typeface="Arial"/>
              </a:rPr>
              <a:t>it </a:t>
            </a:r>
            <a:r>
              <a:rPr sz="1250" spc="10" dirty="0">
                <a:latin typeface="Arial"/>
                <a:cs typeface="Arial"/>
              </a:rPr>
              <a:t>not be defined as an instance</a:t>
            </a:r>
            <a:r>
              <a:rPr sz="1250" spc="-6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method?</a:t>
            </a:r>
            <a:endParaRPr sz="1250" dirty="0">
              <a:latin typeface="Arial"/>
              <a:cs typeface="Arial"/>
            </a:endParaRPr>
          </a:p>
          <a:p>
            <a:pPr marL="303530" marR="5080">
              <a:lnSpc>
                <a:spcPct val="121400"/>
              </a:lnSpc>
              <a:spcBef>
                <a:spcPts val="52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The method needs no </a:t>
            </a:r>
            <a:r>
              <a:rPr sz="1500" spc="10" dirty="0">
                <a:latin typeface="Arial"/>
                <a:cs typeface="Arial"/>
              </a:rPr>
              <a:t>data of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object. </a:t>
            </a:r>
            <a:r>
              <a:rPr sz="1500" spc="15" dirty="0">
                <a:latin typeface="Arial"/>
                <a:cs typeface="Arial"/>
              </a:rPr>
              <a:t>The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only  required input is the </a:t>
            </a:r>
            <a:r>
              <a:rPr sz="1500" spc="15" dirty="0">
                <a:latin typeface="Courier" charset="0"/>
                <a:cs typeface="Courier" charset="0"/>
              </a:rPr>
              <a:t>values</a:t>
            </a:r>
            <a:r>
              <a:rPr sz="1500" spc="-49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argument.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47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16536"/>
            <a:ext cx="4753610" cy="5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What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the rule of thumb </a:t>
            </a:r>
            <a:r>
              <a:rPr sz="1250" spc="5" dirty="0">
                <a:latin typeface="Arial"/>
                <a:cs typeface="Arial"/>
              </a:rPr>
              <a:t>for </a:t>
            </a:r>
            <a:r>
              <a:rPr sz="1250" spc="10" dirty="0">
                <a:latin typeface="Arial"/>
                <a:cs typeface="Arial"/>
              </a:rPr>
              <a:t>finding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classes?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1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Look </a:t>
            </a:r>
            <a:r>
              <a:rPr sz="1500" spc="10" dirty="0">
                <a:latin typeface="Arial"/>
                <a:cs typeface="Arial"/>
              </a:rPr>
              <a:t>for </a:t>
            </a:r>
            <a:r>
              <a:rPr sz="1500" spc="15" dirty="0">
                <a:latin typeface="Arial"/>
                <a:cs typeface="Arial"/>
              </a:rPr>
              <a:t>nouns </a:t>
            </a:r>
            <a:r>
              <a:rPr sz="1500" spc="10" dirty="0">
                <a:latin typeface="Arial"/>
                <a:cs typeface="Arial"/>
              </a:rPr>
              <a:t>in the </a:t>
            </a:r>
            <a:r>
              <a:rPr sz="1500" spc="15" dirty="0">
                <a:latin typeface="Arial"/>
                <a:cs typeface="Arial"/>
              </a:rPr>
              <a:t>problem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description.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702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0524"/>
            <a:ext cx="5991860" cy="194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400"/>
              </a:lnSpc>
            </a:pPr>
            <a:r>
              <a:rPr sz="1250" spc="10" dirty="0">
                <a:latin typeface="Arial"/>
                <a:cs typeface="Arial"/>
              </a:rPr>
              <a:t>Harry </a:t>
            </a:r>
            <a:r>
              <a:rPr sz="1250" spc="5" dirty="0">
                <a:latin typeface="Arial"/>
                <a:cs typeface="Arial"/>
              </a:rPr>
              <a:t>tells </a:t>
            </a:r>
            <a:r>
              <a:rPr sz="1250" spc="10" dirty="0">
                <a:latin typeface="Arial"/>
                <a:cs typeface="Arial"/>
              </a:rPr>
              <a:t>you that he has found a great way to avoid those pesky objects: Put </a:t>
            </a:r>
            <a:r>
              <a:rPr sz="1250" spc="5" dirty="0">
                <a:latin typeface="Arial"/>
                <a:cs typeface="Arial"/>
              </a:rPr>
              <a:t>all  </a:t>
            </a:r>
            <a:r>
              <a:rPr sz="1250" spc="10" dirty="0">
                <a:latin typeface="Arial"/>
                <a:cs typeface="Arial"/>
              </a:rPr>
              <a:t>code </a:t>
            </a:r>
            <a:r>
              <a:rPr sz="1250" spc="5" dirty="0">
                <a:latin typeface="Arial"/>
                <a:cs typeface="Arial"/>
              </a:rPr>
              <a:t>into </a:t>
            </a:r>
            <a:r>
              <a:rPr sz="1250" spc="10" dirty="0">
                <a:latin typeface="Arial"/>
                <a:cs typeface="Arial"/>
              </a:rPr>
              <a:t>a single class and declare </a:t>
            </a:r>
            <a:r>
              <a:rPr sz="1250" spc="5" dirty="0">
                <a:latin typeface="Arial"/>
                <a:cs typeface="Arial"/>
              </a:rPr>
              <a:t>all </a:t>
            </a:r>
            <a:r>
              <a:rPr sz="1250" spc="10" dirty="0">
                <a:latin typeface="Arial"/>
                <a:cs typeface="Arial"/>
              </a:rPr>
              <a:t>methods and variables </a:t>
            </a:r>
            <a:r>
              <a:rPr sz="1250" spc="10" dirty="0">
                <a:latin typeface="Courier" charset="0"/>
                <a:cs typeface="Courier" charset="0"/>
              </a:rPr>
              <a:t>static</a:t>
            </a:r>
            <a:r>
              <a:rPr sz="1250" spc="10" dirty="0">
                <a:latin typeface="Arial"/>
                <a:cs typeface="Arial"/>
              </a:rPr>
              <a:t>. Then </a:t>
            </a:r>
            <a:r>
              <a:rPr sz="1250" spc="10" dirty="0">
                <a:latin typeface="Courier" charset="0"/>
                <a:cs typeface="Courier" charset="0"/>
              </a:rPr>
              <a:t>main  </a:t>
            </a:r>
            <a:r>
              <a:rPr sz="1250" spc="10" dirty="0">
                <a:latin typeface="Arial"/>
                <a:cs typeface="Arial"/>
              </a:rPr>
              <a:t>can </a:t>
            </a:r>
            <a:r>
              <a:rPr sz="1250" spc="5" dirty="0">
                <a:latin typeface="Arial"/>
                <a:cs typeface="Arial"/>
              </a:rPr>
              <a:t>call </a:t>
            </a:r>
            <a:r>
              <a:rPr sz="1250" spc="10" dirty="0">
                <a:latin typeface="Arial"/>
                <a:cs typeface="Arial"/>
              </a:rPr>
              <a:t>the other </a:t>
            </a:r>
            <a:r>
              <a:rPr sz="1250" spc="5" dirty="0">
                <a:latin typeface="Arial"/>
                <a:cs typeface="Arial"/>
              </a:rPr>
              <a:t>static </a:t>
            </a:r>
            <a:r>
              <a:rPr sz="1250" spc="10" dirty="0">
                <a:latin typeface="Arial"/>
                <a:cs typeface="Arial"/>
              </a:rPr>
              <a:t>methods, and </a:t>
            </a:r>
            <a:r>
              <a:rPr sz="1250" spc="5" dirty="0">
                <a:latin typeface="Arial"/>
                <a:cs typeface="Arial"/>
              </a:rPr>
              <a:t>all </a:t>
            </a:r>
            <a:r>
              <a:rPr sz="1250" spc="10" dirty="0">
                <a:latin typeface="Arial"/>
                <a:cs typeface="Arial"/>
              </a:rPr>
              <a:t>of them can access the </a:t>
            </a:r>
            <a:r>
              <a:rPr sz="1250" spc="5" dirty="0">
                <a:latin typeface="Arial"/>
                <a:cs typeface="Arial"/>
              </a:rPr>
              <a:t>static</a:t>
            </a:r>
            <a:r>
              <a:rPr sz="1250" spc="1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variables.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Will </a:t>
            </a:r>
            <a:r>
              <a:rPr sz="1250" spc="10" dirty="0">
                <a:latin typeface="Arial"/>
                <a:cs typeface="Arial"/>
              </a:rPr>
              <a:t>Harry's plan work? </a:t>
            </a:r>
            <a:r>
              <a:rPr sz="1250" spc="5" dirty="0">
                <a:latin typeface="Arial"/>
                <a:cs typeface="Arial"/>
              </a:rPr>
              <a:t>Is it </a:t>
            </a:r>
            <a:r>
              <a:rPr sz="1250" spc="10" dirty="0">
                <a:latin typeface="Arial"/>
                <a:cs typeface="Arial"/>
              </a:rPr>
              <a:t>a good</a:t>
            </a:r>
            <a:r>
              <a:rPr sz="1250" spc="-4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idea?</a:t>
            </a:r>
            <a:endParaRPr sz="1250" dirty="0">
              <a:latin typeface="Arial"/>
              <a:cs typeface="Arial"/>
            </a:endParaRPr>
          </a:p>
          <a:p>
            <a:pPr marL="303530" marR="594995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0" dirty="0">
                <a:latin typeface="Arial"/>
                <a:cs typeface="Arial"/>
              </a:rPr>
              <a:t>Yes,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works. Static </a:t>
            </a:r>
            <a:r>
              <a:rPr sz="1500" spc="15" dirty="0">
                <a:latin typeface="Arial"/>
                <a:cs typeface="Arial"/>
              </a:rPr>
              <a:t>methods can access </a:t>
            </a:r>
            <a:r>
              <a:rPr sz="1500" spc="10" dirty="0">
                <a:latin typeface="Arial"/>
                <a:cs typeface="Arial"/>
              </a:rPr>
              <a:t>static  variables of the </a:t>
            </a:r>
            <a:r>
              <a:rPr sz="1500" spc="15" dirty="0">
                <a:latin typeface="Arial"/>
                <a:cs typeface="Arial"/>
              </a:rPr>
              <a:t>same </a:t>
            </a:r>
            <a:r>
              <a:rPr sz="1500" spc="10" dirty="0">
                <a:latin typeface="Arial"/>
                <a:cs typeface="Arial"/>
              </a:rPr>
              <a:t>class. But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terrible idea. </a:t>
            </a:r>
            <a:r>
              <a:rPr sz="1500" spc="15" dirty="0">
                <a:latin typeface="Arial"/>
                <a:cs typeface="Arial"/>
              </a:rPr>
              <a:t>As </a:t>
            </a:r>
            <a:r>
              <a:rPr sz="1500" spc="10" dirty="0">
                <a:latin typeface="Arial"/>
                <a:cs typeface="Arial"/>
              </a:rPr>
              <a:t>your  </a:t>
            </a:r>
            <a:r>
              <a:rPr sz="1500" spc="15" dirty="0">
                <a:latin typeface="Arial"/>
                <a:cs typeface="Arial"/>
              </a:rPr>
              <a:t>programming </a:t>
            </a:r>
            <a:r>
              <a:rPr sz="1500" spc="10" dirty="0">
                <a:latin typeface="Arial"/>
                <a:cs typeface="Arial"/>
              </a:rPr>
              <a:t>tasks get </a:t>
            </a:r>
            <a:r>
              <a:rPr sz="1500" spc="15" dirty="0">
                <a:latin typeface="Arial"/>
                <a:cs typeface="Arial"/>
              </a:rPr>
              <a:t>more </a:t>
            </a:r>
            <a:r>
              <a:rPr sz="1500" spc="10" dirty="0">
                <a:latin typeface="Arial"/>
                <a:cs typeface="Arial"/>
              </a:rPr>
              <a:t>complex,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will </a:t>
            </a:r>
            <a:r>
              <a:rPr sz="1500" spc="15" dirty="0">
                <a:latin typeface="Arial"/>
                <a:cs typeface="Arial"/>
              </a:rPr>
              <a:t>want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use  </a:t>
            </a:r>
            <a:r>
              <a:rPr sz="1500" spc="10" dirty="0">
                <a:latin typeface="Arial"/>
                <a:cs typeface="Arial"/>
              </a:rPr>
              <a:t>objects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classes to organize your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programs.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32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1005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7201" y="1371600"/>
            <a:ext cx="2503010" cy="3783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sz="1300" spc="10" dirty="0">
                <a:latin typeface="Arial"/>
                <a:cs typeface="Arial"/>
              </a:rPr>
              <a:t>Simplify the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problem</a:t>
            </a:r>
            <a:endParaRPr sz="13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55"/>
              </a:spcBef>
              <a:buFont typeface="Wingdings" charset="2"/>
              <a:buChar char="§"/>
            </a:pPr>
            <a:r>
              <a:rPr sz="1300" spc="10" dirty="0">
                <a:latin typeface="Arial"/>
                <a:cs typeface="Arial"/>
              </a:rPr>
              <a:t>Solve the simpler </a:t>
            </a:r>
            <a:r>
              <a:rPr sz="1300" spc="15" dirty="0">
                <a:latin typeface="Arial"/>
                <a:cs typeface="Arial"/>
              </a:rPr>
              <a:t>problem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first</a:t>
            </a:r>
            <a:endParaRPr sz="13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Wingdings" charset="2"/>
              <a:buChar char="§"/>
            </a:pPr>
            <a:r>
              <a:rPr sz="1300" spc="15" dirty="0">
                <a:latin typeface="Arial"/>
                <a:cs typeface="Arial"/>
              </a:rPr>
              <a:t>Learn </a:t>
            </a:r>
            <a:r>
              <a:rPr sz="1300" spc="10" dirty="0">
                <a:latin typeface="Arial"/>
                <a:cs typeface="Arial"/>
              </a:rPr>
              <a:t>from solving the simpler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problem</a:t>
            </a:r>
            <a:endParaRPr sz="1300" dirty="0">
              <a:latin typeface="Arial"/>
              <a:cs typeface="Arial"/>
            </a:endParaRPr>
          </a:p>
          <a:p>
            <a:pPr marL="298450" marR="5080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sz="1300" spc="15" dirty="0">
                <a:latin typeface="Arial"/>
                <a:cs typeface="Arial"/>
              </a:rPr>
              <a:t>Ease </a:t>
            </a:r>
            <a:r>
              <a:rPr sz="1300" spc="10" dirty="0">
                <a:latin typeface="Arial"/>
                <a:cs typeface="Arial"/>
              </a:rPr>
              <a:t>the process of solving the larger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problem  </a:t>
            </a:r>
            <a:r>
              <a:rPr sz="1300" spc="10" dirty="0">
                <a:latin typeface="Arial"/>
                <a:cs typeface="Arial"/>
              </a:rPr>
              <a:t>Arrange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 smtClean="0">
                <a:latin typeface="Arial"/>
                <a:cs typeface="Arial"/>
              </a:rPr>
              <a:t>picture</a:t>
            </a:r>
            <a:endParaRPr lang="en-US" sz="1300" spc="10" dirty="0" smtClean="0">
              <a:latin typeface="Arial"/>
              <a:cs typeface="Arial"/>
            </a:endParaRPr>
          </a:p>
          <a:p>
            <a:pPr marL="755650" marR="5080" lvl="1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sz="1300" spc="15" dirty="0" smtClean="0">
                <a:latin typeface="Arial"/>
                <a:cs typeface="Arial"/>
              </a:rPr>
              <a:t>Align </a:t>
            </a:r>
            <a:r>
              <a:rPr sz="1300" spc="15" dirty="0">
                <a:latin typeface="Arial"/>
                <a:cs typeface="Arial"/>
              </a:rPr>
              <a:t>along top </a:t>
            </a:r>
            <a:r>
              <a:rPr sz="1300" spc="15" dirty="0" smtClean="0">
                <a:latin typeface="Arial"/>
                <a:cs typeface="Arial"/>
              </a:rPr>
              <a:t>edge</a:t>
            </a:r>
            <a:endParaRPr lang="en-US" sz="1300" spc="15" dirty="0" smtClean="0">
              <a:latin typeface="Arial"/>
              <a:cs typeface="Arial"/>
            </a:endParaRPr>
          </a:p>
          <a:p>
            <a:pPr marL="755650" marR="5080" lvl="1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sz="1300" spc="15" dirty="0" smtClean="0">
                <a:latin typeface="Arial"/>
                <a:cs typeface="Arial"/>
              </a:rPr>
              <a:t>Separate </a:t>
            </a:r>
            <a:r>
              <a:rPr sz="1300" spc="15" dirty="0">
                <a:latin typeface="Arial"/>
                <a:cs typeface="Arial"/>
              </a:rPr>
              <a:t>with small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 smtClean="0">
                <a:latin typeface="Arial"/>
                <a:cs typeface="Arial"/>
              </a:rPr>
              <a:t>gaps</a:t>
            </a:r>
            <a:endParaRPr lang="en-US" sz="1300" dirty="0">
              <a:latin typeface="Arial"/>
              <a:cs typeface="Arial"/>
            </a:endParaRPr>
          </a:p>
          <a:p>
            <a:pPr marL="755650" marR="5080" lvl="1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sz="1300" spc="20" dirty="0" smtClean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row </a:t>
            </a:r>
            <a:r>
              <a:rPr sz="1300" spc="10" dirty="0">
                <a:latin typeface="Arial"/>
                <a:cs typeface="Arial"/>
              </a:rPr>
              <a:t>is full, start </a:t>
            </a:r>
            <a:r>
              <a:rPr sz="1300" spc="20" dirty="0">
                <a:latin typeface="Arial"/>
                <a:cs typeface="Arial"/>
              </a:rPr>
              <a:t>new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row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3124200" y="1752600"/>
            <a:ext cx="4022902" cy="2028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0458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0141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686" y="1137201"/>
            <a:ext cx="2011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Courier" charset="0"/>
                <a:cs typeface="Courier" charset="0"/>
              </a:rPr>
              <a:t>Picture</a:t>
            </a:r>
            <a:r>
              <a:rPr sz="1250" spc="-46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 constructor: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482" y="1391313"/>
            <a:ext cx="5809615" cy="163506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75"/>
              </a:spcBef>
            </a:pPr>
            <a:r>
              <a:rPr sz="750" spc="5" dirty="0">
                <a:latin typeface="Courier" charset="0"/>
                <a:cs typeface="Courier" charset="0"/>
              </a:rPr>
              <a:t>public Picture(String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5" dirty="0">
                <a:latin typeface="Courier" charset="0"/>
                <a:cs typeface="Courier" charset="0"/>
              </a:rPr>
              <a:t>filename)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686" y="1683429"/>
            <a:ext cx="69088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Methods: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482" y="1937541"/>
            <a:ext cx="5809615" cy="28405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50800" marR="3869054">
              <a:lnSpc>
                <a:spcPts val="890"/>
              </a:lnSpc>
              <a:spcBef>
                <a:spcPts val="414"/>
              </a:spcBef>
            </a:pPr>
            <a:r>
              <a:rPr sz="750" spc="5" dirty="0">
                <a:latin typeface="Courier" charset="0"/>
                <a:cs typeface="Courier" charset="0"/>
              </a:rPr>
              <a:t>public void move(int dx, int dy)  public Rectangle</a:t>
            </a:r>
            <a:r>
              <a:rPr sz="750" dirty="0">
                <a:latin typeface="Courier" charset="0"/>
                <a:cs typeface="Courier" charset="0"/>
              </a:rPr>
              <a:t> </a:t>
            </a:r>
            <a:r>
              <a:rPr sz="750" spc="5" dirty="0">
                <a:latin typeface="Courier" charset="0"/>
                <a:cs typeface="Courier" charset="0"/>
              </a:rPr>
              <a:t>getBounds()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29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0979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342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655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066201"/>
            <a:ext cx="283210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spc="10" dirty="0">
                <a:latin typeface="Arial"/>
                <a:cs typeface="Arial"/>
              </a:rPr>
              <a:t>Solve series of simpler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problems  Draw one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picture.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882" y="1763221"/>
            <a:ext cx="537542" cy="44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37189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2268108"/>
            <a:ext cx="323151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Draw two </a:t>
            </a:r>
            <a:r>
              <a:rPr sz="1500" spc="10" dirty="0">
                <a:latin typeface="Arial"/>
                <a:cs typeface="Arial"/>
              </a:rPr>
              <a:t>pictures next to </a:t>
            </a:r>
            <a:r>
              <a:rPr sz="1500" spc="15" dirty="0">
                <a:latin typeface="Arial"/>
                <a:cs typeface="Arial"/>
              </a:rPr>
              <a:t>each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other.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6882" y="2569522"/>
            <a:ext cx="1447901" cy="476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498" y="322158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682" y="3117796"/>
            <a:ext cx="383603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Draw two </a:t>
            </a:r>
            <a:r>
              <a:rPr sz="1500" spc="10" dirty="0">
                <a:latin typeface="Arial"/>
                <a:cs typeface="Arial"/>
              </a:rPr>
              <a:t>pictures with </a:t>
            </a:r>
            <a:r>
              <a:rPr sz="1500" spc="15" dirty="0">
                <a:latin typeface="Arial"/>
                <a:cs typeface="Arial"/>
              </a:rPr>
              <a:t>a gap between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them.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6882" y="3410516"/>
            <a:ext cx="1482572" cy="476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498" y="40626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40682" y="3958814"/>
            <a:ext cx="267017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Draw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pictures 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long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row.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6882" y="4251492"/>
            <a:ext cx="4525759" cy="520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3498" y="494697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0682" y="4843184"/>
            <a:ext cx="529399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Draw a row </a:t>
            </a:r>
            <a:r>
              <a:rPr sz="1500" spc="10" dirty="0">
                <a:latin typeface="Arial"/>
                <a:cs typeface="Arial"/>
              </a:rPr>
              <a:t>of pictures until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run out of </a:t>
            </a:r>
            <a:r>
              <a:rPr sz="1500" spc="15" dirty="0">
                <a:latin typeface="Arial"/>
                <a:cs typeface="Arial"/>
              </a:rPr>
              <a:t>room, </a:t>
            </a:r>
            <a:r>
              <a:rPr sz="1500" spc="10" dirty="0">
                <a:latin typeface="Arial"/>
                <a:cs typeface="Arial"/>
              </a:rPr>
              <a:t>then put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one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77873"/>
            <a:ext cx="613238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 indent="-285750">
              <a:buFont typeface="Wingdings" charset="2"/>
              <a:buChar char="§"/>
            </a:pPr>
            <a:r>
              <a:rPr lang="en-US" sz="1500" b="0" spc="15" dirty="0">
                <a:latin typeface="Arial"/>
                <a:cs typeface="Arial"/>
              </a:rPr>
              <a:t>Draw a row </a:t>
            </a:r>
            <a:r>
              <a:rPr lang="en-US" sz="1500" b="0" spc="10" dirty="0">
                <a:latin typeface="Arial"/>
                <a:cs typeface="Arial"/>
              </a:rPr>
              <a:t>of pictures until </a:t>
            </a:r>
            <a:r>
              <a:rPr lang="en-US" sz="1500" b="0" spc="15" dirty="0">
                <a:latin typeface="Arial"/>
                <a:cs typeface="Arial"/>
              </a:rPr>
              <a:t>you </a:t>
            </a:r>
            <a:r>
              <a:rPr lang="en-US" sz="1500" b="0" spc="10" dirty="0">
                <a:latin typeface="Arial"/>
                <a:cs typeface="Arial"/>
              </a:rPr>
              <a:t>run out of </a:t>
            </a:r>
            <a:r>
              <a:rPr lang="en-US" sz="1500" b="0" spc="15" dirty="0">
                <a:latin typeface="Arial"/>
                <a:cs typeface="Arial"/>
              </a:rPr>
              <a:t>room, </a:t>
            </a:r>
            <a:r>
              <a:rPr lang="en-US" sz="1500" b="0" spc="10" dirty="0">
                <a:latin typeface="Arial"/>
                <a:cs typeface="Arial"/>
              </a:rPr>
              <a:t>then put</a:t>
            </a:r>
            <a:r>
              <a:rPr lang="en-US" sz="1500" b="0" spc="-80" dirty="0">
                <a:latin typeface="Arial"/>
                <a:cs typeface="Arial"/>
              </a:rPr>
              <a:t> </a:t>
            </a:r>
            <a:r>
              <a:rPr lang="en-US" sz="1500" b="0" spc="15" dirty="0">
                <a:latin typeface="Arial"/>
                <a:cs typeface="Arial"/>
              </a:rPr>
              <a:t>one</a:t>
            </a:r>
            <a:r>
              <a:rPr lang="en-US" sz="1500" b="0" dirty="0">
                <a:latin typeface="Arial"/>
                <a:cs typeface="Arial"/>
              </a:rPr>
              <a:t/>
            </a:r>
            <a:br>
              <a:rPr lang="en-US" sz="1500" b="0" dirty="0">
                <a:latin typeface="Arial"/>
                <a:cs typeface="Arial"/>
              </a:rPr>
            </a:br>
            <a:r>
              <a:rPr sz="1500" b="0" spc="15" dirty="0" smtClean="0">
                <a:latin typeface="Arial"/>
                <a:cs typeface="Arial"/>
              </a:rPr>
              <a:t>more </a:t>
            </a:r>
            <a:r>
              <a:rPr sz="1500" b="0" spc="10" dirty="0" smtClean="0">
                <a:latin typeface="Arial"/>
                <a:cs typeface="Arial"/>
              </a:rPr>
              <a:t>picture in the next</a:t>
            </a:r>
            <a:r>
              <a:rPr sz="1500" b="0" spc="-55" dirty="0" smtClean="0">
                <a:latin typeface="Arial"/>
                <a:cs typeface="Arial"/>
              </a:rPr>
              <a:t> </a:t>
            </a:r>
            <a:r>
              <a:rPr sz="1500" b="0" spc="10" dirty="0" smtClean="0">
                <a:latin typeface="Arial"/>
                <a:cs typeface="Arial"/>
              </a:rPr>
              <a:t>row.</a:t>
            </a:r>
            <a:endParaRPr sz="1500" b="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914400"/>
            <a:ext cx="2176183" cy="910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0600" y="1869571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70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1386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6250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8330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158717"/>
            <a:ext cx="458089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Become </a:t>
            </a:r>
            <a:r>
              <a:rPr sz="1500" spc="10" dirty="0">
                <a:latin typeface="Arial"/>
                <a:cs typeface="Arial"/>
              </a:rPr>
              <a:t>familiar with </a:t>
            </a:r>
            <a:r>
              <a:rPr sz="1500" spc="15" dirty="0">
                <a:latin typeface="Courier" charset="0"/>
                <a:cs typeface="Courier" charset="0"/>
              </a:rPr>
              <a:t>Picture</a:t>
            </a:r>
            <a:r>
              <a:rPr sz="1500" spc="-52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0" dirty="0">
                <a:latin typeface="Arial"/>
                <a:cs typeface="Arial"/>
              </a:rPr>
              <a:t>Pictures in files </a:t>
            </a:r>
            <a:r>
              <a:rPr sz="1500" spc="15" dirty="0">
                <a:latin typeface="Courier" charset="0"/>
                <a:cs typeface="Courier" charset="0"/>
              </a:rPr>
              <a:t>picture1.jpg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5" dirty="0">
                <a:latin typeface="Arial"/>
                <a:cs typeface="Arial"/>
              </a:rPr>
              <a:t>... </a:t>
            </a:r>
            <a:r>
              <a:rPr sz="1500" spc="15" dirty="0">
                <a:latin typeface="Courier" charset="0"/>
                <a:cs typeface="Courier" charset="0"/>
              </a:rPr>
              <a:t>picture20.jpg</a:t>
            </a:r>
            <a:endParaRPr sz="15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1808731"/>
            <a:ext cx="5280660" cy="102463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Gallery1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static void main(String[]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args)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47561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Picture pic = new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Picture("picture1.jpg");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6882" y="2950988"/>
            <a:ext cx="537542" cy="44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473561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27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0954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34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109381"/>
            <a:ext cx="519620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Next </a:t>
            </a:r>
            <a:r>
              <a:rPr sz="1500" spc="10" dirty="0">
                <a:latin typeface="Arial"/>
                <a:cs typeface="Arial"/>
              </a:rPr>
              <a:t>picture </a:t>
            </a:r>
            <a:r>
              <a:rPr sz="1500" spc="5" dirty="0">
                <a:latin typeface="Arial"/>
                <a:cs typeface="Arial"/>
              </a:rPr>
              <a:t>- </a:t>
            </a:r>
            <a:r>
              <a:rPr sz="1500" spc="15" dirty="0">
                <a:latin typeface="Arial"/>
                <a:cs typeface="Arial"/>
              </a:rPr>
              <a:t>move </a:t>
            </a:r>
            <a:r>
              <a:rPr sz="1500" spc="10" dirty="0">
                <a:latin typeface="Arial"/>
                <a:cs typeface="Arial"/>
              </a:rPr>
              <a:t>to right-most x-coordinate of preceeding  picture: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82" y="1711175"/>
            <a:ext cx="2479624" cy="953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3953" y="2744690"/>
            <a:ext cx="5167630" cy="47359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8419" marR="2073275">
              <a:lnSpc>
                <a:spcPct val="101099"/>
              </a:lnSpc>
              <a:spcBef>
                <a:spcPts val="420"/>
              </a:spcBef>
            </a:pPr>
            <a:r>
              <a:rPr sz="900" spc="10" dirty="0">
                <a:latin typeface="Courier" charset="0"/>
                <a:cs typeface="Courier" charset="0"/>
              </a:rPr>
              <a:t>Picture pic = new Picture("picture1.jpg");  Picture pic2 = new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Picture("picture2.jpg");  pic2.move(pic.getBounds().getMaxX(),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345565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351869"/>
            <a:ext cx="358838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Separate the </a:t>
            </a:r>
            <a:r>
              <a:rPr sz="1500" spc="15" dirty="0">
                <a:latin typeface="Arial"/>
                <a:cs typeface="Arial"/>
              </a:rPr>
              <a:t>two </a:t>
            </a:r>
            <a:r>
              <a:rPr sz="1500" spc="10" dirty="0">
                <a:latin typeface="Arial"/>
                <a:cs typeface="Arial"/>
              </a:rPr>
              <a:t>pictures </a:t>
            </a:r>
            <a:r>
              <a:rPr sz="1500" spc="15" dirty="0">
                <a:latin typeface="Arial"/>
                <a:cs typeface="Arial"/>
              </a:rPr>
              <a:t>by a </a:t>
            </a:r>
            <a:r>
              <a:rPr sz="1500" spc="10" dirty="0">
                <a:latin typeface="Arial"/>
                <a:cs typeface="Arial"/>
              </a:rPr>
              <a:t>small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gap: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6882" y="3601270"/>
            <a:ext cx="1976767" cy="1101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682" y="4886387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953" y="248485"/>
            <a:ext cx="5167630" cy="75328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final int GAP =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10;</a:t>
            </a:r>
            <a:endParaRPr sz="900" dirty="0">
              <a:latin typeface="Courier" charset="0"/>
              <a:cs typeface="Courier" charset="0"/>
            </a:endParaRPr>
          </a:p>
          <a:p>
            <a:pPr marL="58419" marR="2073275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Picture pic = new Picture("picture1.jpg");  Picture pic2 = new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Picture("picture2.jpg");  double x = pic.getBounds().getMaxX() +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GAP;  pic2.move(x,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0);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67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1360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380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150021"/>
            <a:ext cx="233616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Read </a:t>
            </a:r>
            <a:r>
              <a:rPr sz="1500" spc="10" dirty="0">
                <a:latin typeface="Arial"/>
                <a:cs typeface="Arial"/>
              </a:rPr>
              <a:t>the pictures in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loop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82" y="1399062"/>
            <a:ext cx="3676091" cy="101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2597836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3953" y="2857810"/>
            <a:ext cx="5167630" cy="14487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8419" marR="3407410">
              <a:lnSpc>
                <a:spcPct val="101099"/>
              </a:lnSpc>
              <a:spcBef>
                <a:spcPts val="420"/>
              </a:spcBef>
            </a:pPr>
            <a:r>
              <a:rPr sz="900" spc="10" dirty="0">
                <a:latin typeface="Courier" charset="0"/>
                <a:cs typeface="Courier" charset="0"/>
              </a:rPr>
              <a:t>final int GAP = 10;  final int PICTURES =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20;</a:t>
            </a:r>
            <a:endParaRPr sz="900" dirty="0">
              <a:latin typeface="Courier" charset="0"/>
              <a:cs typeface="Courier" charset="0"/>
            </a:endParaRPr>
          </a:p>
          <a:p>
            <a:pPr marL="58419" marR="2143125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Picture pic = new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Picture("picture1.jpg");  for (int i = 2; i &lt;= PICTURES;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i++)</a:t>
            </a:r>
            <a:endParaRPr sz="900" dirty="0">
              <a:latin typeface="Courier" charset="0"/>
              <a:cs typeface="Courier" charset="0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33909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Picture previous =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pic;</a:t>
            </a:r>
            <a:endParaRPr sz="900" dirty="0">
              <a:latin typeface="Courier" charset="0"/>
              <a:cs typeface="Courier" charset="0"/>
            </a:endParaRPr>
          </a:p>
          <a:p>
            <a:pPr marL="339090" marR="1441450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pic = new Picture("picture" + i + ".jpg");  double x = previous.getBounds().getMaxX() + GAP;  pic.move(x,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0);</a:t>
            </a:r>
            <a:endParaRPr sz="900" dirty="0">
              <a:latin typeface="Courier" charset="0"/>
              <a:cs typeface="Courier" charset="0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251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2199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464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150859"/>
            <a:ext cx="481838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Start </a:t>
            </a:r>
            <a:r>
              <a:rPr sz="1500" spc="15" dirty="0">
                <a:latin typeface="Arial"/>
                <a:cs typeface="Arial"/>
              </a:rPr>
              <a:t>a new row when </a:t>
            </a:r>
            <a:r>
              <a:rPr sz="1500" spc="10" dirty="0">
                <a:latin typeface="Arial"/>
                <a:cs typeface="Arial"/>
              </a:rPr>
              <a:t>pictures extend past right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margin: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82" y="1399032"/>
            <a:ext cx="3884180" cy="1716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3300968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3953" y="3560941"/>
            <a:ext cx="5167630" cy="1378585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8419" marR="2317750">
              <a:lnSpc>
                <a:spcPct val="101099"/>
              </a:lnSpc>
              <a:spcBef>
                <a:spcPts val="420"/>
              </a:spcBef>
            </a:pPr>
            <a:r>
              <a:rPr sz="900" spc="5" dirty="0">
                <a:latin typeface="Comic Sans MS"/>
                <a:cs typeface="Comic Sans MS"/>
              </a:rPr>
              <a:t>double </a:t>
            </a:r>
            <a:r>
              <a:rPr sz="900" spc="10" dirty="0">
                <a:latin typeface="Comic Sans MS"/>
                <a:cs typeface="Comic Sans MS"/>
              </a:rPr>
              <a:t>x </a:t>
            </a:r>
            <a:r>
              <a:rPr sz="900" spc="5" dirty="0">
                <a:latin typeface="Comic Sans MS"/>
                <a:cs typeface="Comic Sans MS"/>
              </a:rPr>
              <a:t>= previous.getBounds().getMaxX() + GAP;  if (x + pic.getBounds().getWidth() &lt;</a:t>
            </a:r>
            <a:r>
              <a:rPr sz="900" spc="35" dirty="0">
                <a:latin typeface="Comic Sans MS"/>
                <a:cs typeface="Comic Sans MS"/>
              </a:rPr>
              <a:t> </a:t>
            </a:r>
            <a:r>
              <a:rPr sz="900" spc="10" dirty="0">
                <a:latin typeface="Comic Sans MS"/>
                <a:cs typeface="Comic Sans MS"/>
              </a:rPr>
              <a:t>MAX_WIDTH)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{</a:t>
            </a:r>
            <a:endParaRPr sz="900">
              <a:latin typeface="Comic Sans MS"/>
              <a:cs typeface="Comic Sans MS"/>
            </a:endParaRPr>
          </a:p>
          <a:p>
            <a:pPr marL="197485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Place pic on current</a:t>
            </a:r>
            <a:r>
              <a:rPr sz="900" spc="-25" dirty="0">
                <a:latin typeface="Comic Sans MS"/>
                <a:cs typeface="Comic Sans MS"/>
              </a:rPr>
              <a:t> </a:t>
            </a:r>
            <a:r>
              <a:rPr sz="900" spc="5" dirty="0">
                <a:latin typeface="Comic Sans MS"/>
                <a:cs typeface="Comic Sans MS"/>
              </a:rPr>
              <a:t>row.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}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else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{</a:t>
            </a:r>
            <a:endParaRPr sz="900">
              <a:latin typeface="Comic Sans MS"/>
              <a:cs typeface="Comic Sans MS"/>
            </a:endParaRPr>
          </a:p>
          <a:p>
            <a:pPr marL="197485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Place pic on next</a:t>
            </a:r>
            <a:r>
              <a:rPr sz="900" spc="-35" dirty="0">
                <a:latin typeface="Comic Sans MS"/>
                <a:cs typeface="Comic Sans MS"/>
              </a:rPr>
              <a:t> </a:t>
            </a:r>
            <a:r>
              <a:rPr sz="900" spc="5" dirty="0">
                <a:latin typeface="Comic Sans MS"/>
                <a:cs typeface="Comic Sans MS"/>
              </a:rPr>
              <a:t>row.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}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498" y="510425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5000468"/>
            <a:ext cx="534733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When </a:t>
            </a:r>
            <a:r>
              <a:rPr sz="1500" spc="10" dirty="0">
                <a:latin typeface="Arial"/>
                <a:cs typeface="Arial"/>
              </a:rPr>
              <a:t>adding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picture to the current row, </a:t>
            </a:r>
            <a:r>
              <a:rPr sz="1500" spc="15" dirty="0">
                <a:latin typeface="Arial"/>
                <a:cs typeface="Arial"/>
              </a:rPr>
              <a:t>update maximum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y-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54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16329"/>
            <a:ext cx="529907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700"/>
              </a:lnSpc>
            </a:pPr>
            <a:r>
              <a:rPr sz="1250" spc="10" dirty="0">
                <a:latin typeface="Arial"/>
                <a:cs typeface="Arial"/>
              </a:rPr>
              <a:t>Your job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to write a program that plays chess. Might </a:t>
            </a:r>
            <a:r>
              <a:rPr sz="1250" spc="10" dirty="0">
                <a:latin typeface="Courier" charset="0"/>
                <a:cs typeface="Courier" charset="0"/>
              </a:rPr>
              <a:t>ChessBoard</a:t>
            </a:r>
            <a:r>
              <a:rPr sz="1250" spc="-434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be an  appropriate class? </a:t>
            </a:r>
            <a:r>
              <a:rPr sz="1250" spc="15" dirty="0">
                <a:latin typeface="Arial"/>
                <a:cs typeface="Arial"/>
              </a:rPr>
              <a:t>How </a:t>
            </a:r>
            <a:r>
              <a:rPr sz="1250" spc="10" dirty="0">
                <a:latin typeface="Arial"/>
                <a:cs typeface="Arial"/>
              </a:rPr>
              <a:t>about</a:t>
            </a:r>
            <a:r>
              <a:rPr sz="1250" spc="-50" dirty="0">
                <a:latin typeface="Arial"/>
                <a:cs typeface="Arial"/>
              </a:rPr>
              <a:t> </a:t>
            </a:r>
            <a:r>
              <a:rPr sz="1250" spc="10" dirty="0">
                <a:latin typeface="Courier" charset="0"/>
                <a:cs typeface="Courier" charset="0"/>
              </a:rPr>
              <a:t>MovePiece</a:t>
            </a:r>
            <a:r>
              <a:rPr sz="1250" spc="10" dirty="0">
                <a:latin typeface="Arial"/>
                <a:cs typeface="Arial"/>
              </a:rPr>
              <a:t>?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8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Yes (</a:t>
            </a:r>
            <a:r>
              <a:rPr sz="1500" spc="15" dirty="0">
                <a:latin typeface="Courier" charset="0"/>
                <a:cs typeface="Courier" charset="0"/>
              </a:rPr>
              <a:t>ChessBoard</a:t>
            </a:r>
            <a:r>
              <a:rPr sz="1500" spc="15" dirty="0">
                <a:latin typeface="Arial"/>
                <a:cs typeface="Arial"/>
              </a:rPr>
              <a:t>) and no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(</a:t>
            </a:r>
            <a:r>
              <a:rPr sz="1500" spc="10" dirty="0">
                <a:latin typeface="Courier" charset="0"/>
                <a:cs typeface="Courier" charset="0"/>
              </a:rPr>
              <a:t>MovePiece</a:t>
            </a:r>
            <a:r>
              <a:rPr sz="1500" spc="10" dirty="0">
                <a:latin typeface="Arial"/>
                <a:cs typeface="Arial"/>
              </a:rPr>
              <a:t>).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7873"/>
            <a:ext cx="620858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 indent="-285750">
              <a:buFont typeface="Wingdings" charset="2"/>
              <a:buChar char="§"/>
            </a:pPr>
            <a:r>
              <a:rPr lang="en-US" sz="1500" b="0" spc="15" dirty="0">
                <a:latin typeface="Arial"/>
                <a:cs typeface="Arial"/>
              </a:rPr>
              <a:t>When </a:t>
            </a:r>
            <a:r>
              <a:rPr lang="en-US" sz="1500" b="0" spc="10" dirty="0">
                <a:latin typeface="Arial"/>
                <a:cs typeface="Arial"/>
              </a:rPr>
              <a:t>adding </a:t>
            </a:r>
            <a:r>
              <a:rPr lang="en-US" sz="1500" b="0" spc="15" dirty="0">
                <a:latin typeface="Arial"/>
                <a:cs typeface="Arial"/>
              </a:rPr>
              <a:t>a </a:t>
            </a:r>
            <a:r>
              <a:rPr lang="en-US" sz="1500" b="0" spc="10" dirty="0">
                <a:latin typeface="Arial"/>
                <a:cs typeface="Arial"/>
              </a:rPr>
              <a:t>picture to the current row, </a:t>
            </a:r>
            <a:r>
              <a:rPr lang="en-US" sz="1500" b="0" spc="15" dirty="0">
                <a:latin typeface="Arial"/>
                <a:cs typeface="Arial"/>
              </a:rPr>
              <a:t>update maximum</a:t>
            </a:r>
            <a:r>
              <a:rPr lang="en-US" sz="1500" b="0" spc="-20" dirty="0">
                <a:latin typeface="Arial"/>
                <a:cs typeface="Arial"/>
              </a:rPr>
              <a:t> </a:t>
            </a:r>
            <a:r>
              <a:rPr lang="en-US" sz="1500" b="0" spc="10" dirty="0">
                <a:latin typeface="Arial"/>
                <a:cs typeface="Arial"/>
              </a:rPr>
              <a:t>y-</a:t>
            </a:r>
            <a:r>
              <a:rPr lang="en-US" sz="1500" b="0" dirty="0">
                <a:latin typeface="Arial"/>
                <a:cs typeface="Arial"/>
              </a:rPr>
              <a:t/>
            </a:r>
            <a:br>
              <a:rPr lang="en-US" sz="1500" b="0" dirty="0">
                <a:latin typeface="Arial"/>
                <a:cs typeface="Arial"/>
              </a:rPr>
            </a:br>
            <a:r>
              <a:rPr sz="1500" b="0" spc="10" dirty="0" smtClean="0">
                <a:latin typeface="Arial"/>
                <a:cs typeface="Arial"/>
              </a:rPr>
              <a:t>coordinate:</a:t>
            </a:r>
            <a:endParaRPr sz="1500" b="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914400"/>
            <a:ext cx="516763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maxY = Math.max(maxY,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pic.getBounds().getMaxY());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345" y="134791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3529" y="1203896"/>
            <a:ext cx="485140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place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picture </a:t>
            </a:r>
            <a:r>
              <a:rPr sz="1500" spc="15" dirty="0">
                <a:latin typeface="Arial"/>
                <a:cs typeface="Arial"/>
              </a:rPr>
              <a:t>on </a:t>
            </a:r>
            <a:r>
              <a:rPr sz="1500" spc="10" dirty="0">
                <a:latin typeface="Arial"/>
                <a:cs typeface="Arial"/>
              </a:rPr>
              <a:t>the next row,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remembered  maximum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y-coordinate: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1842121"/>
            <a:ext cx="516763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pic.move(0, maxY +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GAP);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946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90" dirty="0"/>
              <a:t>s</a:t>
            </a:r>
            <a:r>
              <a:rPr spc="45" dirty="0"/>
              <a:t>e</a:t>
            </a:r>
            <a:r>
              <a:rPr spc="60" dirty="0"/>
              <a:t>c</a:t>
            </a:r>
            <a:r>
              <a:rPr spc="30" dirty="0"/>
              <a:t>t</a:t>
            </a:r>
            <a:r>
              <a:rPr spc="65" dirty="0"/>
              <a:t>i</a:t>
            </a:r>
            <a:r>
              <a:rPr spc="170" dirty="0"/>
              <a:t>o</a:t>
            </a:r>
            <a:r>
              <a:rPr spc="155" dirty="0"/>
              <a:t>n</a:t>
            </a:r>
            <a:r>
              <a:rPr spc="-155" dirty="0"/>
              <a:t>_</a:t>
            </a:r>
            <a:r>
              <a:rPr spc="130" dirty="0"/>
              <a:t>5</a:t>
            </a:r>
            <a:r>
              <a:rPr spc="325" dirty="0"/>
              <a:t>/</a:t>
            </a:r>
            <a:r>
              <a:rPr spc="175" dirty="0">
                <a:solidFill>
                  <a:srgbClr val="000080"/>
                </a:solidFill>
                <a:hlinkClick r:id="rId2"/>
              </a:rPr>
              <a:t>G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  <a:r>
              <a:rPr spc="70" dirty="0">
                <a:solidFill>
                  <a:srgbClr val="000080"/>
                </a:solidFill>
                <a:hlinkClick r:id="rId2"/>
              </a:rPr>
              <a:t>ll</a:t>
            </a:r>
            <a:r>
              <a:rPr spc="45" dirty="0">
                <a:solidFill>
                  <a:srgbClr val="000080"/>
                </a:solidFill>
                <a:hlinkClick r:id="rId2"/>
              </a:rPr>
              <a:t>e</a:t>
            </a:r>
            <a:r>
              <a:rPr spc="70" dirty="0">
                <a:solidFill>
                  <a:srgbClr val="000080"/>
                </a:solidFill>
                <a:hlinkClick r:id="rId2"/>
              </a:rPr>
              <a:t>r</a:t>
            </a:r>
            <a:r>
              <a:rPr spc="120" dirty="0">
                <a:solidFill>
                  <a:srgbClr val="000080"/>
                </a:solidFill>
                <a:hlinkClick r:id="rId2"/>
              </a:rPr>
              <a:t>y</a:t>
            </a:r>
            <a:r>
              <a:rPr spc="130" dirty="0">
                <a:solidFill>
                  <a:srgbClr val="000080"/>
                </a:solidFill>
                <a:hlinkClick r:id="rId2"/>
              </a:rPr>
              <a:t>6</a:t>
            </a:r>
            <a:r>
              <a:rPr spc="-235" dirty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>
                <a:solidFill>
                  <a:srgbClr val="000080"/>
                </a:solidFill>
                <a:hlinkClick r:id="rId2"/>
              </a:rPr>
              <a:t>j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  <a:r>
              <a:rPr spc="150" dirty="0">
                <a:solidFill>
                  <a:srgbClr val="000080"/>
                </a:solidFill>
                <a:hlinkClick r:id="rId2"/>
              </a:rPr>
              <a:t>v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1347570" y="1510818"/>
            <a:ext cx="634365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final</a:t>
            </a:r>
            <a:r>
              <a:rPr sz="85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int  final</a:t>
            </a:r>
            <a:r>
              <a:rPr sz="85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int  final</a:t>
            </a:r>
            <a:r>
              <a:rPr sz="85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091490" y="1510818"/>
            <a:ext cx="1108075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20" dirty="0">
                <a:latin typeface="Courier New"/>
                <a:cs typeface="Courier New"/>
              </a:rPr>
              <a:t>MAX_WIDTH =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720;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GAP =</a:t>
            </a:r>
            <a:r>
              <a:rPr sz="850" spc="-65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10;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PICTURES =</a:t>
            </a:r>
            <a:r>
              <a:rPr sz="850" spc="-5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20;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1347570" y="2031035"/>
            <a:ext cx="286639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850" spc="20" dirty="0">
                <a:latin typeface="Courier New"/>
                <a:cs typeface="Courier New"/>
              </a:rPr>
              <a:t>Picture pic = new Picture(</a:t>
            </a:r>
            <a:r>
              <a:rPr sz="850" spc="20" dirty="0">
                <a:solidFill>
                  <a:srgbClr val="1F9060"/>
                </a:solidFill>
                <a:latin typeface="Courier New"/>
                <a:cs typeface="Courier New"/>
              </a:rPr>
              <a:t>"picture1.jpg"</a:t>
            </a:r>
            <a:r>
              <a:rPr sz="850" spc="20" dirty="0">
                <a:latin typeface="Courier New"/>
                <a:cs typeface="Courier New"/>
              </a:rPr>
              <a:t>); 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850" spc="20" dirty="0">
                <a:latin typeface="Courier New"/>
                <a:cs typeface="Courier New"/>
              </a:rPr>
              <a:t>maxY =</a:t>
            </a:r>
            <a:r>
              <a:rPr sz="850" spc="-5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0;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1347570" y="2421198"/>
            <a:ext cx="3542665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850" spc="20" dirty="0">
                <a:latin typeface="Courier New"/>
                <a:cs typeface="Courier New"/>
              </a:rPr>
              <a:t>(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850" spc="20" dirty="0">
                <a:latin typeface="Courier New"/>
                <a:cs typeface="Courier New"/>
              </a:rPr>
              <a:t>i = </a:t>
            </a:r>
            <a:r>
              <a:rPr sz="850" spc="20" dirty="0">
                <a:solidFill>
                  <a:srgbClr val="66FF18"/>
                </a:solidFill>
                <a:latin typeface="Courier New"/>
                <a:cs typeface="Courier New"/>
              </a:rPr>
              <a:t>2</a:t>
            </a:r>
            <a:r>
              <a:rPr sz="850" spc="20" dirty="0">
                <a:latin typeface="Courier New"/>
                <a:cs typeface="Courier New"/>
              </a:rPr>
              <a:t>; i &lt; </a:t>
            </a:r>
            <a:r>
              <a:rPr sz="850" spc="20" dirty="0">
                <a:solidFill>
                  <a:srgbClr val="66FF18"/>
                </a:solidFill>
                <a:latin typeface="Courier New"/>
                <a:cs typeface="Courier New"/>
              </a:rPr>
              <a:t>20</a:t>
            </a:r>
            <a:r>
              <a:rPr sz="850" spc="20" dirty="0">
                <a:latin typeface="Courier New"/>
                <a:cs typeface="Courier New"/>
              </a:rPr>
              <a:t>;</a:t>
            </a:r>
            <a:r>
              <a:rPr sz="850" spc="-5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i++)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15265" marR="508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maxY = Math.max(maxY, pic.getBounds().getMaxY());  Picture previous =</a:t>
            </a:r>
            <a:r>
              <a:rPr sz="850" spc="-35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pic;</a:t>
            </a:r>
            <a:endParaRPr sz="850">
              <a:latin typeface="Courier New"/>
              <a:cs typeface="Courier New"/>
            </a:endParaRPr>
          </a:p>
          <a:p>
            <a:pPr marL="215265" marR="7239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pic = new Picture(</a:t>
            </a:r>
            <a:r>
              <a:rPr sz="850" spc="20" dirty="0">
                <a:solidFill>
                  <a:srgbClr val="1F9060"/>
                </a:solidFill>
                <a:latin typeface="Courier New"/>
                <a:cs typeface="Courier New"/>
              </a:rPr>
              <a:t>"picture" </a:t>
            </a:r>
            <a:r>
              <a:rPr sz="850" spc="20" dirty="0">
                <a:latin typeface="Courier New"/>
                <a:cs typeface="Courier New"/>
              </a:rPr>
              <a:t>+ i + </a:t>
            </a:r>
            <a:r>
              <a:rPr sz="850" spc="20" dirty="0">
                <a:solidFill>
                  <a:srgbClr val="1F9060"/>
                </a:solidFill>
                <a:latin typeface="Courier New"/>
                <a:cs typeface="Courier New"/>
              </a:rPr>
              <a:t>".jpg"</a:t>
            </a:r>
            <a:r>
              <a:rPr sz="850" spc="20" dirty="0">
                <a:latin typeface="Courier New"/>
                <a:cs typeface="Courier New"/>
              </a:rPr>
              <a:t>); 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850" spc="20" dirty="0">
                <a:latin typeface="Courier New"/>
                <a:cs typeface="Courier New"/>
              </a:rPr>
              <a:t>x = previous.getBounds().getMaxX() + GAP; 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850" spc="20" dirty="0">
                <a:latin typeface="Courier New"/>
                <a:cs typeface="Courier New"/>
              </a:rPr>
              <a:t>(x + pic.getBounds().getWidth() &lt; MAX_WIDTH)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pic.move(x, previous.getBounds().getY());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else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pic.move(0, maxY +</a:t>
            </a:r>
            <a:r>
              <a:rPr sz="850" spc="-3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GAP);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1144745" y="4372013"/>
            <a:ext cx="9334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671325" y="990600"/>
            <a:ext cx="3068955" cy="366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  <a:tabLst>
                <a:tab pos="2825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Gallery6</a:t>
            </a:r>
            <a:endParaRPr sz="850" dirty="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  <a:tabLst>
                <a:tab pos="2825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850" spc="20" dirty="0">
                <a:latin typeface="Courier New"/>
                <a:cs typeface="Courier New"/>
              </a:rPr>
              <a:t>{</a:t>
            </a:r>
            <a:endParaRPr sz="850" dirty="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  <a:tabLst>
                <a:tab pos="4857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50" spc="20" dirty="0">
                <a:latin typeface="Courier New"/>
                <a:cs typeface="Courier New"/>
              </a:rPr>
              <a:t>main(String[]</a:t>
            </a:r>
            <a:r>
              <a:rPr sz="85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args)</a:t>
            </a:r>
            <a:endParaRPr sz="850" dirty="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  <a:tabLst>
                <a:tab pos="6889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20" dirty="0">
                <a:latin typeface="Courier New"/>
                <a:cs typeface="Courier New"/>
              </a:rPr>
              <a:t>{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25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28	</a:t>
            </a:r>
            <a:r>
              <a:rPr sz="850" spc="20" dirty="0">
                <a:latin typeface="Courier New"/>
                <a:cs typeface="Courier New"/>
              </a:rPr>
              <a:t>}</a:t>
            </a:r>
            <a:endParaRPr sz="8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859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6670"/>
            <a:ext cx="5925185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Suppose you are asked to </a:t>
            </a:r>
            <a:r>
              <a:rPr sz="1250" spc="5" dirty="0">
                <a:latin typeface="Arial"/>
                <a:cs typeface="Arial"/>
              </a:rPr>
              <a:t>find all </a:t>
            </a:r>
            <a:r>
              <a:rPr sz="1250" spc="10" dirty="0">
                <a:latin typeface="Arial"/>
                <a:cs typeface="Arial"/>
              </a:rPr>
              <a:t>words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which no </a:t>
            </a:r>
            <a:r>
              <a:rPr sz="1250" spc="5" dirty="0">
                <a:latin typeface="Arial"/>
                <a:cs typeface="Arial"/>
              </a:rPr>
              <a:t>letter is </a:t>
            </a:r>
            <a:r>
              <a:rPr sz="1250" spc="10" dirty="0">
                <a:latin typeface="Arial"/>
                <a:cs typeface="Arial"/>
              </a:rPr>
              <a:t>repeated from a </a:t>
            </a:r>
            <a:r>
              <a:rPr sz="1250" spc="5" dirty="0">
                <a:latin typeface="Arial"/>
                <a:cs typeface="Arial"/>
              </a:rPr>
              <a:t>list </a:t>
            </a:r>
            <a:r>
              <a:rPr sz="1250" spc="10" dirty="0">
                <a:latin typeface="Arial"/>
                <a:cs typeface="Arial"/>
              </a:rPr>
              <a:t>of  words. What simpler problem could you </a:t>
            </a:r>
            <a:r>
              <a:rPr sz="1250" spc="5" dirty="0">
                <a:latin typeface="Arial"/>
                <a:cs typeface="Arial"/>
              </a:rPr>
              <a:t>try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first?</a:t>
            </a:r>
            <a:endParaRPr sz="1250" dirty="0">
              <a:latin typeface="Arial"/>
              <a:cs typeface="Arial"/>
            </a:endParaRPr>
          </a:p>
          <a:p>
            <a:pPr marL="303530" marR="259079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Of </a:t>
            </a:r>
            <a:r>
              <a:rPr sz="1500" spc="10" dirty="0">
                <a:latin typeface="Arial"/>
                <a:cs typeface="Arial"/>
              </a:rPr>
              <a:t>course, there is </a:t>
            </a:r>
            <a:r>
              <a:rPr sz="1500" spc="15" dirty="0">
                <a:latin typeface="Arial"/>
                <a:cs typeface="Arial"/>
              </a:rPr>
              <a:t>more </a:t>
            </a:r>
            <a:r>
              <a:rPr sz="1500" spc="10" dirty="0">
                <a:latin typeface="Arial"/>
                <a:cs typeface="Arial"/>
              </a:rPr>
              <a:t>than </a:t>
            </a:r>
            <a:r>
              <a:rPr sz="1500" spc="15" dirty="0">
                <a:latin typeface="Arial"/>
                <a:cs typeface="Arial"/>
              </a:rPr>
              <a:t>one way </a:t>
            </a:r>
            <a:r>
              <a:rPr sz="1500" spc="10" dirty="0">
                <a:latin typeface="Arial"/>
                <a:cs typeface="Arial"/>
              </a:rPr>
              <a:t>to simplify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the  problem. </a:t>
            </a:r>
            <a:r>
              <a:rPr sz="1500" spc="15" dirty="0">
                <a:latin typeface="Arial"/>
                <a:cs typeface="Arial"/>
              </a:rPr>
              <a:t>One way </a:t>
            </a:r>
            <a:r>
              <a:rPr sz="1500" spc="10" dirty="0">
                <a:latin typeface="Arial"/>
                <a:cs typeface="Arial"/>
              </a:rPr>
              <a:t>is to print the </a:t>
            </a:r>
            <a:r>
              <a:rPr sz="1500" spc="15" dirty="0">
                <a:latin typeface="Arial"/>
                <a:cs typeface="Arial"/>
              </a:rPr>
              <a:t>words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which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5" dirty="0">
                <a:latin typeface="Arial"/>
                <a:cs typeface="Arial"/>
              </a:rPr>
              <a:t>first </a:t>
            </a:r>
            <a:r>
              <a:rPr sz="1500" spc="10" dirty="0">
                <a:latin typeface="Arial"/>
                <a:cs typeface="Arial"/>
              </a:rPr>
              <a:t>letter  is not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repeated.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943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7509"/>
            <a:ext cx="5942965" cy="1014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You need to write a program </a:t>
            </a:r>
            <a:r>
              <a:rPr sz="1250" spc="5" dirty="0">
                <a:latin typeface="Arial"/>
                <a:cs typeface="Arial"/>
              </a:rPr>
              <a:t>for </a:t>
            </a:r>
            <a:r>
              <a:rPr sz="1250" spc="15" dirty="0">
                <a:latin typeface="Arial"/>
                <a:cs typeface="Arial"/>
              </a:rPr>
              <a:t>DNA </a:t>
            </a:r>
            <a:r>
              <a:rPr sz="1250" spc="10" dirty="0">
                <a:latin typeface="Arial"/>
                <a:cs typeface="Arial"/>
              </a:rPr>
              <a:t>analysis that checks whether a substring of  one </a:t>
            </a:r>
            <a:r>
              <a:rPr sz="1250" spc="5" dirty="0">
                <a:latin typeface="Arial"/>
                <a:cs typeface="Arial"/>
              </a:rPr>
              <a:t>string is </a:t>
            </a:r>
            <a:r>
              <a:rPr sz="1250" spc="10" dirty="0">
                <a:latin typeface="Arial"/>
                <a:cs typeface="Arial"/>
              </a:rPr>
              <a:t>contained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another </a:t>
            </a:r>
            <a:r>
              <a:rPr sz="1250" spc="5" dirty="0">
                <a:latin typeface="Arial"/>
                <a:cs typeface="Arial"/>
              </a:rPr>
              <a:t>string. </a:t>
            </a:r>
            <a:r>
              <a:rPr sz="1250" spc="10" dirty="0">
                <a:latin typeface="Arial"/>
                <a:cs typeface="Arial"/>
              </a:rPr>
              <a:t>What simpler problem can you solve</a:t>
            </a:r>
            <a:r>
              <a:rPr sz="1250" spc="55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first?</a:t>
            </a:r>
            <a:endParaRPr sz="1250" dirty="0">
              <a:latin typeface="Arial"/>
              <a:cs typeface="Arial"/>
            </a:endParaRPr>
          </a:p>
          <a:p>
            <a:pPr marL="303530" marR="1021715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could </a:t>
            </a:r>
            <a:r>
              <a:rPr sz="1500" spc="5" dirty="0">
                <a:latin typeface="Arial"/>
                <a:cs typeface="Arial"/>
              </a:rPr>
              <a:t>first </a:t>
            </a:r>
            <a:r>
              <a:rPr sz="1500" spc="10" dirty="0">
                <a:latin typeface="Arial"/>
                <a:cs typeface="Arial"/>
              </a:rPr>
              <a:t>write </a:t>
            </a:r>
            <a:r>
              <a:rPr sz="1500" spc="15" dirty="0">
                <a:latin typeface="Arial"/>
                <a:cs typeface="Arial"/>
              </a:rPr>
              <a:t>a program </a:t>
            </a:r>
            <a:r>
              <a:rPr sz="1500" spc="10" dirty="0">
                <a:latin typeface="Arial"/>
                <a:cs typeface="Arial"/>
              </a:rPr>
              <a:t>that prints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all  </a:t>
            </a:r>
            <a:r>
              <a:rPr sz="1500" spc="10" dirty="0">
                <a:latin typeface="Arial"/>
                <a:cs typeface="Arial"/>
              </a:rPr>
              <a:t>substrings 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given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string.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900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7077"/>
            <a:ext cx="5807710" cy="1014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You want to remove “red eyes” from images and are looking </a:t>
            </a:r>
            <a:r>
              <a:rPr sz="1250" spc="5" dirty="0">
                <a:latin typeface="Arial"/>
                <a:cs typeface="Arial"/>
              </a:rPr>
              <a:t>for </a:t>
            </a:r>
            <a:r>
              <a:rPr sz="1250" spc="10" dirty="0">
                <a:latin typeface="Arial"/>
                <a:cs typeface="Arial"/>
              </a:rPr>
              <a:t>red </a:t>
            </a:r>
            <a:r>
              <a:rPr sz="1250" spc="5" dirty="0">
                <a:latin typeface="Arial"/>
                <a:cs typeface="Arial"/>
              </a:rPr>
              <a:t>circles. </a:t>
            </a:r>
            <a:r>
              <a:rPr sz="1250" spc="10" dirty="0">
                <a:latin typeface="Arial"/>
                <a:cs typeface="Arial"/>
              </a:rPr>
              <a:t>What  simpler problem can you </a:t>
            </a:r>
            <a:r>
              <a:rPr sz="1250" spc="5" dirty="0">
                <a:latin typeface="Arial"/>
                <a:cs typeface="Arial"/>
              </a:rPr>
              <a:t>start</a:t>
            </a:r>
            <a:r>
              <a:rPr sz="1250" spc="-5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with?</a:t>
            </a:r>
            <a:endParaRPr sz="1250" dirty="0">
              <a:latin typeface="Arial"/>
              <a:cs typeface="Arial"/>
            </a:endParaRPr>
          </a:p>
          <a:p>
            <a:pPr marL="303530" marR="173355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You can </a:t>
            </a:r>
            <a:r>
              <a:rPr sz="1500" spc="10" dirty="0">
                <a:latin typeface="Arial"/>
                <a:cs typeface="Arial"/>
              </a:rPr>
              <a:t>look for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 red pixel, or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block of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nine  neighboring red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pixels.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4238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30455"/>
            <a:ext cx="5970270" cy="308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Consider the task of finding numbers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a </a:t>
            </a:r>
            <a:r>
              <a:rPr sz="1250" spc="5" dirty="0">
                <a:latin typeface="Arial"/>
                <a:cs typeface="Arial"/>
              </a:rPr>
              <a:t>string. </a:t>
            </a:r>
            <a:r>
              <a:rPr sz="1250" spc="10" dirty="0">
                <a:latin typeface="Arial"/>
                <a:cs typeface="Arial"/>
              </a:rPr>
              <a:t>For example, the </a:t>
            </a:r>
            <a:r>
              <a:rPr sz="1250" spc="5" dirty="0">
                <a:latin typeface="Arial"/>
                <a:cs typeface="Arial"/>
              </a:rPr>
              <a:t>string “In </a:t>
            </a:r>
            <a:r>
              <a:rPr sz="1250" spc="10" dirty="0">
                <a:latin typeface="Arial"/>
                <a:cs typeface="Arial"/>
              </a:rPr>
              <a:t>1987, a  </a:t>
            </a:r>
            <a:r>
              <a:rPr sz="1250" spc="5" dirty="0">
                <a:latin typeface="Arial"/>
                <a:cs typeface="Arial"/>
              </a:rPr>
              <a:t>typical </a:t>
            </a:r>
            <a:r>
              <a:rPr sz="1250" spc="10" dirty="0">
                <a:latin typeface="Arial"/>
                <a:cs typeface="Arial"/>
              </a:rPr>
              <a:t>personal computer cost $3,000 and had 512 kilobytes of RAM.” has three  numbers. Break </a:t>
            </a:r>
            <a:r>
              <a:rPr sz="1250" spc="5" dirty="0">
                <a:latin typeface="Arial"/>
                <a:cs typeface="Arial"/>
              </a:rPr>
              <a:t>this </a:t>
            </a:r>
            <a:r>
              <a:rPr sz="1250" spc="10" dirty="0">
                <a:latin typeface="Arial"/>
                <a:cs typeface="Arial"/>
              </a:rPr>
              <a:t>task down </a:t>
            </a:r>
            <a:r>
              <a:rPr sz="1250" spc="5" dirty="0">
                <a:latin typeface="Arial"/>
                <a:cs typeface="Arial"/>
              </a:rPr>
              <a:t>into </a:t>
            </a:r>
            <a:r>
              <a:rPr sz="1250" spc="10" dirty="0">
                <a:latin typeface="Arial"/>
                <a:cs typeface="Arial"/>
              </a:rPr>
              <a:t>a sequence of simpler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tasks.</a:t>
            </a:r>
            <a:endParaRPr sz="1250" dirty="0">
              <a:latin typeface="Arial"/>
              <a:cs typeface="Arial"/>
            </a:endParaRPr>
          </a:p>
          <a:p>
            <a:pPr marL="303530" algn="just">
              <a:lnSpc>
                <a:spcPct val="100000"/>
              </a:lnSpc>
              <a:spcBef>
                <a:spcPts val="91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Here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one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plan:</a:t>
            </a:r>
            <a:endParaRPr sz="1500" dirty="0">
              <a:latin typeface="Arial"/>
              <a:cs typeface="Arial"/>
            </a:endParaRPr>
          </a:p>
          <a:p>
            <a:pPr marL="303530" algn="just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520065" algn="l"/>
              </a:tabLst>
            </a:pPr>
            <a:r>
              <a:rPr sz="1500" spc="10" dirty="0">
                <a:latin typeface="Arial"/>
                <a:cs typeface="Arial"/>
              </a:rPr>
              <a:t>Find the position of the </a:t>
            </a:r>
            <a:r>
              <a:rPr sz="1500" spc="5" dirty="0">
                <a:latin typeface="Arial"/>
                <a:cs typeface="Arial"/>
              </a:rPr>
              <a:t>first </a:t>
            </a:r>
            <a:r>
              <a:rPr sz="1500" spc="10" dirty="0">
                <a:latin typeface="Arial"/>
                <a:cs typeface="Arial"/>
              </a:rPr>
              <a:t>digit in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string.</a:t>
            </a:r>
            <a:endParaRPr sz="1500" dirty="0">
              <a:latin typeface="Arial"/>
              <a:cs typeface="Arial"/>
            </a:endParaRPr>
          </a:p>
          <a:p>
            <a:pPr marL="303530" marR="259715">
              <a:lnSpc>
                <a:spcPct val="117600"/>
              </a:lnSpc>
              <a:buAutoNum type="alphaLcPeriod"/>
              <a:tabLst>
                <a:tab pos="520065" algn="l"/>
              </a:tabLst>
            </a:pPr>
            <a:r>
              <a:rPr sz="1500" spc="10" dirty="0">
                <a:latin typeface="Arial"/>
                <a:cs typeface="Arial"/>
              </a:rPr>
              <a:t>Find the position of the </a:t>
            </a:r>
            <a:r>
              <a:rPr sz="1500" spc="5" dirty="0">
                <a:latin typeface="Arial"/>
                <a:cs typeface="Arial"/>
              </a:rPr>
              <a:t>first </a:t>
            </a:r>
            <a:r>
              <a:rPr sz="1500" spc="10" dirty="0">
                <a:latin typeface="Arial"/>
                <a:cs typeface="Arial"/>
              </a:rPr>
              <a:t>non-digit after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given position in 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string.</a:t>
            </a:r>
            <a:endParaRPr sz="1500" dirty="0">
              <a:latin typeface="Arial"/>
              <a:cs typeface="Arial"/>
            </a:endParaRPr>
          </a:p>
          <a:p>
            <a:pPr marL="303530" marR="562610">
              <a:lnSpc>
                <a:spcPct val="117600"/>
              </a:lnSpc>
              <a:buAutoNum type="alphaLcPeriod"/>
              <a:tabLst>
                <a:tab pos="509270" algn="l"/>
              </a:tabLst>
            </a:pPr>
            <a:r>
              <a:rPr sz="1500" spc="10" dirty="0">
                <a:latin typeface="Arial"/>
                <a:cs typeface="Arial"/>
              </a:rPr>
              <a:t>Extract the </a:t>
            </a:r>
            <a:r>
              <a:rPr sz="1500" spc="5" dirty="0">
                <a:latin typeface="Arial"/>
                <a:cs typeface="Arial"/>
              </a:rPr>
              <a:t>first </a:t>
            </a:r>
            <a:r>
              <a:rPr sz="1500" spc="10" dirty="0">
                <a:latin typeface="Arial"/>
                <a:cs typeface="Arial"/>
              </a:rPr>
              <a:t>integer from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string (using the preceding  </a:t>
            </a:r>
            <a:r>
              <a:rPr sz="1500" spc="15" dirty="0">
                <a:latin typeface="Arial"/>
                <a:cs typeface="Arial"/>
              </a:rPr>
              <a:t>two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steps).</a:t>
            </a:r>
            <a:endParaRPr sz="1500" dirty="0">
              <a:latin typeface="Arial"/>
              <a:cs typeface="Arial"/>
            </a:endParaRPr>
          </a:p>
          <a:p>
            <a:pPr marL="303530" marR="583565" algn="just">
              <a:lnSpc>
                <a:spcPct val="117600"/>
              </a:lnSpc>
              <a:buAutoNum type="alphaLcPeriod"/>
              <a:tabLst>
                <a:tab pos="520065" algn="l"/>
              </a:tabLst>
            </a:pPr>
            <a:r>
              <a:rPr sz="1500" spc="10" dirty="0">
                <a:latin typeface="Arial"/>
                <a:cs typeface="Arial"/>
              </a:rPr>
              <a:t>Print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integers from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string. </a:t>
            </a:r>
            <a:r>
              <a:rPr sz="1500" spc="15" dirty="0">
                <a:latin typeface="Arial"/>
                <a:cs typeface="Arial"/>
              </a:rPr>
              <a:t>(Use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5" dirty="0">
                <a:latin typeface="Arial"/>
                <a:cs typeface="Arial"/>
              </a:rPr>
              <a:t>first </a:t>
            </a:r>
            <a:r>
              <a:rPr sz="1500" spc="10" dirty="0">
                <a:latin typeface="Arial"/>
                <a:cs typeface="Arial"/>
              </a:rPr>
              <a:t>three steps,  then repeat with the substring that starts after the extracted  integer.)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41948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Packages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40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6620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766856"/>
            <a:ext cx="336169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b="1" spc="15" dirty="0">
                <a:latin typeface="Arial"/>
                <a:cs typeface="Arial"/>
              </a:rPr>
              <a:t>Package: </a:t>
            </a:r>
            <a:r>
              <a:rPr sz="1500" spc="10" dirty="0">
                <a:latin typeface="Arial"/>
                <a:cs typeface="Arial"/>
              </a:rPr>
              <a:t>Set of related classes  Important </a:t>
            </a:r>
            <a:r>
              <a:rPr sz="1500" spc="15" dirty="0">
                <a:latin typeface="Arial"/>
                <a:cs typeface="Arial"/>
              </a:rPr>
              <a:t>packages </a:t>
            </a:r>
            <a:r>
              <a:rPr sz="1500" spc="10" dirty="0">
                <a:latin typeface="Arial"/>
                <a:cs typeface="Arial"/>
              </a:rPr>
              <a:t>in the </a:t>
            </a:r>
            <a:r>
              <a:rPr sz="1500" spc="15" dirty="0">
                <a:latin typeface="Arial"/>
                <a:cs typeface="Arial"/>
              </a:rPr>
              <a:t>Java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library: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1799" y="1518984"/>
          <a:ext cx="4869146" cy="124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701"/>
                <a:gridCol w="2063784"/>
                <a:gridCol w="1481661"/>
              </a:tblGrid>
              <a:tr h="666706">
                <a:tc>
                  <a:txBody>
                    <a:bodyPr/>
                    <a:lstStyle/>
                    <a:p>
                      <a:pPr marR="32321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350" b="1" spc="1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Package</a:t>
                      </a:r>
                      <a:endParaRPr sz="13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323215" algn="ctr">
                        <a:lnSpc>
                          <a:spcPct val="100000"/>
                        </a:lnSpc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java.lang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350" b="1" spc="1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2069" algn="ctr">
                        <a:lnSpc>
                          <a:spcPct val="100000"/>
                        </a:lnSpc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Language</a:t>
                      </a:r>
                      <a:r>
                        <a:rPr sz="13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support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350" b="1" spc="1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Sample</a:t>
                      </a:r>
                      <a:r>
                        <a:rPr sz="1350" b="1" spc="-7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3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78130" algn="ctr">
                        <a:lnSpc>
                          <a:spcPct val="100000"/>
                        </a:lnSpc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Math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286119">
                <a:tc>
                  <a:txBody>
                    <a:bodyPr/>
                    <a:lstStyle/>
                    <a:p>
                      <a:pPr marR="3232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java.util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350" spc="5" dirty="0">
                          <a:latin typeface="Arial"/>
                          <a:cs typeface="Arial"/>
                        </a:rPr>
                        <a:t>Utilities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Random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294028"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java.io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Input and</a:t>
                      </a:r>
                      <a:r>
                        <a:rPr sz="13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output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PrintStream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83892" y="2915533"/>
            <a:ext cx="86804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latin typeface="Courier" charset="0"/>
                <a:cs typeface="Courier" charset="0"/>
              </a:rPr>
              <a:t>java.awt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3424" y="2915533"/>
            <a:ext cx="55245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latin typeface="Courier" charset="0"/>
                <a:cs typeface="Courier" charset="0"/>
              </a:rPr>
              <a:t>Color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5928" y="3259933"/>
            <a:ext cx="118427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39100"/>
              </a:lnSpc>
            </a:pPr>
            <a:r>
              <a:rPr sz="1350" spc="15" dirty="0">
                <a:latin typeface="Courier" charset="0"/>
                <a:cs typeface="Courier" charset="0"/>
              </a:rPr>
              <a:t>java.applet  java.net  java.sql  javax.swing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2900" y="3259933"/>
            <a:ext cx="97345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39100"/>
              </a:lnSpc>
            </a:pPr>
            <a:r>
              <a:rPr sz="1350" spc="15" dirty="0">
                <a:latin typeface="Courier" charset="0"/>
                <a:cs typeface="Courier" charset="0"/>
              </a:rPr>
              <a:t>Applet  Socket  ResultSet  JButton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5928" y="4753635"/>
            <a:ext cx="11842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latin typeface="Courier" charset="0"/>
                <a:cs typeface="Courier" charset="0"/>
              </a:rPr>
              <a:t>omg.w3c.dom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9156" y="2705006"/>
            <a:ext cx="1609090" cy="253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 marR="24130" indent="-481330">
              <a:lnSpc>
                <a:spcPct val="134900"/>
              </a:lnSpc>
            </a:pPr>
            <a:r>
              <a:rPr sz="1350" spc="10" dirty="0">
                <a:latin typeface="Arial"/>
                <a:cs typeface="Arial"/>
              </a:rPr>
              <a:t>Abstract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Windowing  Toolkit  Applets</a:t>
            </a:r>
            <a:endParaRPr sz="1350">
              <a:latin typeface="Arial"/>
              <a:cs typeface="Arial"/>
            </a:endParaRPr>
          </a:p>
          <a:p>
            <a:pPr marL="12700" marR="5080" algn="ctr">
              <a:lnSpc>
                <a:spcPct val="135700"/>
              </a:lnSpc>
              <a:spcBef>
                <a:spcPts val="55"/>
              </a:spcBef>
            </a:pPr>
            <a:r>
              <a:rPr sz="1350" spc="10" dirty="0">
                <a:latin typeface="Arial"/>
                <a:cs typeface="Arial"/>
              </a:rPr>
              <a:t>Networking  Database Access  Swing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user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interface </a:t>
            </a:r>
            <a:r>
              <a:rPr sz="1350" spc="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Document </a:t>
            </a:r>
            <a:r>
              <a:rPr sz="1350" spc="10" dirty="0">
                <a:latin typeface="Arial"/>
                <a:cs typeface="Arial"/>
              </a:rPr>
              <a:t>Object  Model for </a:t>
            </a:r>
            <a:r>
              <a:rPr sz="1350" spc="15" dirty="0">
                <a:latin typeface="Arial"/>
                <a:cs typeface="Arial"/>
              </a:rPr>
              <a:t>XML  </a:t>
            </a:r>
            <a:r>
              <a:rPr sz="1350" spc="10" dirty="0">
                <a:latin typeface="Arial"/>
                <a:cs typeface="Arial"/>
              </a:rPr>
              <a:t>documents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5460" y="4753635"/>
            <a:ext cx="86804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latin typeface="Courier" charset="0"/>
                <a:cs typeface="Courier" charset="0"/>
              </a:rPr>
              <a:t>Document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454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826832" y="1286318"/>
            <a:ext cx="2538477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9414" y="294231"/>
            <a:ext cx="4290695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75" dirty="0"/>
              <a:t>Organizing </a:t>
            </a:r>
            <a:r>
              <a:rPr spc="100" dirty="0"/>
              <a:t>Related </a:t>
            </a:r>
            <a:r>
              <a:rPr spc="190" dirty="0"/>
              <a:t>Classes</a:t>
            </a:r>
            <a:r>
              <a:rPr spc="-200" dirty="0"/>
              <a:t> </a:t>
            </a:r>
            <a:r>
              <a:rPr spc="105" dirty="0"/>
              <a:t>into  </a:t>
            </a:r>
            <a:r>
              <a:rPr spc="155" dirty="0"/>
              <a:t>Packages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57599" y="1514113"/>
            <a:ext cx="283501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In Java, related classes are grouped </a:t>
            </a:r>
            <a:r>
              <a:rPr sz="2400" spc="5" dirty="0">
                <a:latin typeface="Arial"/>
                <a:cs typeface="Arial"/>
              </a:rPr>
              <a:t>into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packages.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411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3799"/>
            <a:ext cx="4290695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75" dirty="0"/>
              <a:t>Organizing </a:t>
            </a:r>
            <a:r>
              <a:rPr spc="100" dirty="0"/>
              <a:t>Related </a:t>
            </a:r>
            <a:r>
              <a:rPr spc="190" dirty="0"/>
              <a:t>Classes</a:t>
            </a:r>
            <a:r>
              <a:rPr spc="-200" dirty="0"/>
              <a:t> </a:t>
            </a:r>
            <a:r>
              <a:rPr spc="105" dirty="0"/>
              <a:t>into  </a:t>
            </a:r>
            <a:r>
              <a:rPr spc="155" dirty="0"/>
              <a:t>Packages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624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940682" y="1152460"/>
            <a:ext cx="43656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put classes in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package, </a:t>
            </a:r>
            <a:r>
              <a:rPr sz="1200" spc="15" dirty="0">
                <a:latin typeface="Arial"/>
                <a:cs typeface="Arial"/>
              </a:rPr>
              <a:t>you must </a:t>
            </a:r>
            <a:r>
              <a:rPr sz="1200" spc="10" dirty="0">
                <a:latin typeface="Arial"/>
                <a:cs typeface="Arial"/>
              </a:rPr>
              <a:t>place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line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73000"/>
            <a:ext cx="5280660" cy="162865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700" spc="10" dirty="0">
                <a:latin typeface="Courier" charset="0"/>
                <a:cs typeface="Courier" charset="0"/>
              </a:rPr>
              <a:t>package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i="1" spc="45" dirty="0">
                <a:latin typeface="Trebuchet MS"/>
                <a:cs typeface="Trebuchet MS"/>
              </a:rPr>
              <a:t>packageName</a:t>
            </a:r>
            <a:r>
              <a:rPr sz="700" spc="45" dirty="0">
                <a:latin typeface="Courier" charset="0"/>
                <a:cs typeface="Courier" charset="0"/>
              </a:rPr>
              <a:t>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22731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783498" y="282556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940682" y="1802731"/>
            <a:ext cx="5347970" cy="1169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as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instruction in the source </a:t>
            </a:r>
            <a:r>
              <a:rPr sz="1200" spc="5" dirty="0">
                <a:latin typeface="Arial"/>
                <a:cs typeface="Arial"/>
              </a:rPr>
              <a:t>file </a:t>
            </a:r>
            <a:r>
              <a:rPr sz="1200" spc="10" dirty="0">
                <a:latin typeface="Arial"/>
                <a:cs typeface="Arial"/>
              </a:rPr>
              <a:t>containing the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classes.</a:t>
            </a:r>
            <a:endParaRPr sz="1200" dirty="0">
              <a:latin typeface="Arial"/>
              <a:cs typeface="Arial"/>
            </a:endParaRPr>
          </a:p>
          <a:p>
            <a:pPr marL="12700" marR="155575">
              <a:lnSpc>
                <a:spcPct val="117600"/>
              </a:lnSpc>
              <a:spcBef>
                <a:spcPts val="409"/>
              </a:spcBef>
            </a:pPr>
            <a:r>
              <a:rPr sz="1200" spc="15" dirty="0">
                <a:latin typeface="Arial"/>
                <a:cs typeface="Arial"/>
              </a:rPr>
              <a:t>Package name </a:t>
            </a:r>
            <a:r>
              <a:rPr sz="1200" spc="10" dirty="0">
                <a:latin typeface="Arial"/>
                <a:cs typeface="Arial"/>
              </a:rPr>
              <a:t>consists of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or </a:t>
            </a:r>
            <a:r>
              <a:rPr sz="1200" spc="15" dirty="0">
                <a:latin typeface="Arial"/>
                <a:cs typeface="Arial"/>
              </a:rPr>
              <a:t>more </a:t>
            </a:r>
            <a:r>
              <a:rPr sz="1200" spc="10" dirty="0">
                <a:latin typeface="Arial"/>
                <a:cs typeface="Arial"/>
              </a:rPr>
              <a:t>identifiers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separated  </a:t>
            </a:r>
            <a:r>
              <a:rPr sz="1200" spc="15" dirty="0">
                <a:latin typeface="Arial"/>
                <a:cs typeface="Arial"/>
              </a:rPr>
              <a:t>by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periods.</a:t>
            </a:r>
            <a:endParaRPr sz="1200" dirty="0">
              <a:latin typeface="Arial"/>
              <a:cs typeface="Arial"/>
            </a:endParaRPr>
          </a:p>
          <a:p>
            <a:pPr marL="12700" marR="22225">
              <a:lnSpc>
                <a:spcPct val="119500"/>
              </a:lnSpc>
              <a:spcBef>
                <a:spcPts val="440"/>
              </a:spcBef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put the </a:t>
            </a:r>
            <a:r>
              <a:rPr sz="1200" spc="15" dirty="0">
                <a:latin typeface="Courier" charset="0"/>
                <a:cs typeface="Courier" charset="0"/>
              </a:rPr>
              <a:t>Financial </a:t>
            </a:r>
            <a:r>
              <a:rPr sz="1200" spc="10" dirty="0">
                <a:latin typeface="Arial"/>
                <a:cs typeface="Arial"/>
              </a:rPr>
              <a:t>class into </a:t>
            </a:r>
            <a:r>
              <a:rPr sz="1200" spc="15" dirty="0">
                <a:latin typeface="Arial"/>
                <a:cs typeface="Arial"/>
              </a:rPr>
              <a:t>a package named  </a:t>
            </a:r>
            <a:r>
              <a:rPr sz="1200" spc="15" dirty="0">
                <a:latin typeface="Courier" charset="0"/>
                <a:cs typeface="Courier" charset="0"/>
              </a:rPr>
              <a:t>com.horstmann.bigjava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Financial.java</a:t>
            </a:r>
            <a:r>
              <a:rPr sz="1200" spc="-484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file </a:t>
            </a:r>
            <a:r>
              <a:rPr sz="1200" spc="15" dirty="0">
                <a:latin typeface="Arial"/>
                <a:cs typeface="Arial"/>
              </a:rPr>
              <a:t>must  </a:t>
            </a:r>
            <a:r>
              <a:rPr sz="1200" spc="10" dirty="0">
                <a:latin typeface="Arial"/>
                <a:cs typeface="Arial"/>
              </a:rPr>
              <a:t>start </a:t>
            </a:r>
            <a:r>
              <a:rPr sz="1200" spc="15" dirty="0">
                <a:latin typeface="Arial"/>
                <a:cs typeface="Arial"/>
              </a:rPr>
              <a:t>as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follows: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3048000"/>
            <a:ext cx="5280660" cy="59465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4610" marR="3102610">
              <a:lnSpc>
                <a:spcPct val="101099"/>
              </a:lnSpc>
              <a:spcBef>
                <a:spcPts val="420"/>
              </a:spcBef>
            </a:pPr>
            <a:r>
              <a:rPr sz="700" spc="10" dirty="0">
                <a:latin typeface="Courier" charset="0"/>
                <a:cs typeface="Courier" charset="0"/>
              </a:rPr>
              <a:t>package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com.horstmann.bigjava;  public class</a:t>
            </a:r>
            <a:r>
              <a:rPr sz="700" spc="-80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Financial</a:t>
            </a:r>
            <a:endParaRPr sz="7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Courier" charset="0"/>
                <a:cs typeface="Courier" charset="0"/>
              </a:rPr>
              <a:t>. .</a:t>
            </a:r>
            <a:r>
              <a:rPr sz="700" spc="-90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.</a:t>
            </a:r>
            <a:endParaRPr sz="7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404508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940682" y="3941300"/>
            <a:ext cx="3081020" cy="702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special package: default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package</a:t>
            </a:r>
            <a:endParaRPr sz="12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050" spc="10" dirty="0">
                <a:latin typeface="Arial"/>
                <a:cs typeface="Arial"/>
              </a:rPr>
              <a:t>Has no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name</a:t>
            </a:r>
            <a:endParaRPr sz="10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sz="1050" spc="10" dirty="0">
                <a:latin typeface="Arial"/>
                <a:cs typeface="Arial"/>
              </a:rPr>
              <a:t>No </a:t>
            </a:r>
            <a:r>
              <a:rPr sz="1050" spc="10" dirty="0">
                <a:latin typeface="Courier" charset="0"/>
                <a:cs typeface="Courier" charset="0"/>
              </a:rPr>
              <a:t>package</a:t>
            </a:r>
            <a:r>
              <a:rPr sz="1050" spc="-420" dirty="0">
                <a:latin typeface="Courier" charset="0"/>
                <a:cs typeface="Courier" charset="0"/>
              </a:rPr>
              <a:t> </a:t>
            </a:r>
            <a:r>
              <a:rPr sz="1050" spc="5" dirty="0">
                <a:latin typeface="Arial"/>
                <a:cs typeface="Arial"/>
              </a:rPr>
              <a:t>statement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996698" y="524841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81" y="17340"/>
                </a:moveTo>
                <a:lnTo>
                  <a:pt x="34681" y="26010"/>
                </a:lnTo>
                <a:lnTo>
                  <a:pt x="28898" y="34681"/>
                </a:lnTo>
                <a:lnTo>
                  <a:pt x="17340" y="34681"/>
                </a:lnTo>
                <a:lnTo>
                  <a:pt x="5783" y="34681"/>
                </a:lnTo>
                <a:lnTo>
                  <a:pt x="0" y="26010"/>
                </a:lnTo>
                <a:lnTo>
                  <a:pt x="0" y="17340"/>
                </a:lnTo>
                <a:lnTo>
                  <a:pt x="0" y="8670"/>
                </a:lnTo>
                <a:lnTo>
                  <a:pt x="5783" y="0"/>
                </a:lnTo>
                <a:lnTo>
                  <a:pt x="17340" y="0"/>
                </a:lnTo>
                <a:lnTo>
                  <a:pt x="28898" y="0"/>
                </a:lnTo>
                <a:lnTo>
                  <a:pt x="34681" y="8670"/>
                </a:lnTo>
                <a:lnTo>
                  <a:pt x="34681" y="17340"/>
                </a:lnTo>
                <a:close/>
              </a:path>
            </a:pathLst>
          </a:custGeom>
          <a:ln w="8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 txBox="1"/>
          <p:nvPr/>
        </p:nvSpPr>
        <p:spPr>
          <a:xfrm>
            <a:off x="844458" y="4696695"/>
            <a:ext cx="4608195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799"/>
              </a:lnSpc>
            </a:pPr>
            <a:r>
              <a:rPr sz="1150" spc="5" dirty="0">
                <a:latin typeface="Arial"/>
                <a:cs typeface="Arial"/>
              </a:rPr>
              <a:t>If </a:t>
            </a:r>
            <a:r>
              <a:rPr sz="1150" spc="10" dirty="0">
                <a:latin typeface="Arial"/>
                <a:cs typeface="Arial"/>
              </a:rPr>
              <a:t>you </a:t>
            </a:r>
            <a:r>
              <a:rPr sz="1150" spc="5" dirty="0">
                <a:latin typeface="Arial"/>
                <a:cs typeface="Arial"/>
              </a:rPr>
              <a:t>did not include </a:t>
            </a:r>
            <a:r>
              <a:rPr sz="1150" spc="10" dirty="0">
                <a:latin typeface="Arial"/>
                <a:cs typeface="Arial"/>
              </a:rPr>
              <a:t>any package </a:t>
            </a:r>
            <a:r>
              <a:rPr sz="1150" spc="5" dirty="0">
                <a:latin typeface="Arial"/>
                <a:cs typeface="Arial"/>
              </a:rPr>
              <a:t>statement at the top of your source  file</a:t>
            </a:r>
            <a:endParaRPr sz="1150">
              <a:latin typeface="Arial"/>
              <a:cs typeface="Arial"/>
            </a:endParaRPr>
          </a:p>
          <a:p>
            <a:pPr marL="280035">
              <a:lnSpc>
                <a:spcPct val="100000"/>
              </a:lnSpc>
              <a:spcBef>
                <a:spcPts val="710"/>
              </a:spcBef>
            </a:pPr>
            <a:r>
              <a:rPr sz="900" spc="-5" dirty="0">
                <a:latin typeface="Arial"/>
                <a:cs typeface="Arial"/>
              </a:rPr>
              <a:t>its classes are placed in the default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package.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9788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Importing</a:t>
            </a:r>
            <a:r>
              <a:rPr spc="-15" dirty="0"/>
              <a:t> </a:t>
            </a:r>
            <a:r>
              <a:rPr spc="155" dirty="0"/>
              <a:t>Packages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191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07903"/>
            <a:ext cx="515302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Can use a </a:t>
            </a:r>
            <a:r>
              <a:rPr sz="1500" spc="10" dirty="0">
                <a:latin typeface="Arial"/>
                <a:cs typeface="Arial"/>
              </a:rPr>
              <a:t>class without importing: refer to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5" dirty="0">
                <a:latin typeface="Arial"/>
                <a:cs typeface="Arial"/>
              </a:rPr>
              <a:t>by </a:t>
            </a:r>
            <a:r>
              <a:rPr sz="1500" spc="5" dirty="0">
                <a:latin typeface="Arial"/>
                <a:cs typeface="Arial"/>
              </a:rPr>
              <a:t>its full </a:t>
            </a:r>
            <a:r>
              <a:rPr sz="1500" spc="15" dirty="0">
                <a:latin typeface="Arial"/>
                <a:cs typeface="Arial"/>
              </a:rPr>
              <a:t>name  (package name </a:t>
            </a:r>
            <a:r>
              <a:rPr sz="1500" spc="10" dirty="0">
                <a:latin typeface="Arial"/>
                <a:cs typeface="Arial"/>
              </a:rPr>
              <a:t>plus class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name):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37455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java.util.Scanner in = new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java.util.Scanner(System.in);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187097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20044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1767187"/>
            <a:ext cx="522922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Inconvenient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475"/>
              </a:spcBef>
            </a:pPr>
            <a:r>
              <a:rPr sz="1500" spc="15" dirty="0">
                <a:latin typeface="Courier" charset="0"/>
                <a:cs typeface="Courier" charset="0"/>
              </a:rPr>
              <a:t>import</a:t>
            </a:r>
            <a:r>
              <a:rPr sz="1500" spc="-56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directive lets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refer to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of </a:t>
            </a:r>
            <a:r>
              <a:rPr sz="1500" spc="15" dirty="0">
                <a:latin typeface="Arial"/>
                <a:cs typeface="Arial"/>
              </a:rPr>
              <a:t>a package by </a:t>
            </a:r>
            <a:r>
              <a:rPr sz="1500" spc="5" dirty="0">
                <a:latin typeface="Arial"/>
                <a:cs typeface="Arial"/>
              </a:rPr>
              <a:t>its 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name, </a:t>
            </a:r>
            <a:r>
              <a:rPr sz="1500" spc="10" dirty="0">
                <a:latin typeface="Arial"/>
                <a:cs typeface="Arial"/>
              </a:rPr>
              <a:t>without the </a:t>
            </a:r>
            <a:r>
              <a:rPr sz="1500" spc="15" dirty="0">
                <a:latin typeface="Arial"/>
                <a:cs typeface="Arial"/>
              </a:rPr>
              <a:t>package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prefix: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2694647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import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java.util.Scanner;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31368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498" y="372641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0682" y="2992815"/>
            <a:ext cx="476313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Now you can </a:t>
            </a:r>
            <a:r>
              <a:rPr sz="1500" spc="10" dirty="0">
                <a:latin typeface="Arial"/>
                <a:cs typeface="Arial"/>
              </a:rPr>
              <a:t>refer to the class </a:t>
            </a:r>
            <a:r>
              <a:rPr sz="1500" spc="15" dirty="0">
                <a:latin typeface="Arial"/>
                <a:cs typeface="Arial"/>
              </a:rPr>
              <a:t>as </a:t>
            </a:r>
            <a:r>
              <a:rPr sz="1500" spc="15" dirty="0">
                <a:latin typeface="Courier" charset="0"/>
                <a:cs typeface="Courier" charset="0"/>
              </a:rPr>
              <a:t>Scanner</a:t>
            </a:r>
            <a:r>
              <a:rPr sz="1500" spc="-53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without the  </a:t>
            </a:r>
            <a:r>
              <a:rPr sz="1500" spc="15" dirty="0">
                <a:latin typeface="Arial"/>
                <a:cs typeface="Arial"/>
              </a:rPr>
              <a:t>package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prefix.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import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classes in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package: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239" y="3943169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import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java.util.*;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3498" y="438535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498" y="470615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0682" y="4281571"/>
            <a:ext cx="5234305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Never need </a:t>
            </a:r>
            <a:r>
              <a:rPr sz="1500" spc="10" dirty="0">
                <a:latin typeface="Arial"/>
                <a:cs typeface="Arial"/>
              </a:rPr>
              <a:t>to import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java.lang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don't </a:t>
            </a:r>
            <a:r>
              <a:rPr sz="1500" spc="15" dirty="0">
                <a:latin typeface="Arial"/>
                <a:cs typeface="Arial"/>
              </a:rPr>
              <a:t>need </a:t>
            </a:r>
            <a:r>
              <a:rPr sz="1500" spc="10" dirty="0">
                <a:latin typeface="Arial"/>
                <a:cs typeface="Arial"/>
              </a:rPr>
              <a:t>to import other classes in the </a:t>
            </a:r>
            <a:r>
              <a:rPr sz="1500" spc="15" dirty="0">
                <a:latin typeface="Arial"/>
                <a:cs typeface="Arial"/>
              </a:rPr>
              <a:t>same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package.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75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Designing </a:t>
            </a:r>
            <a:r>
              <a:rPr spc="175" dirty="0"/>
              <a:t>Good Methods</a:t>
            </a:r>
            <a:r>
              <a:rPr spc="-90" dirty="0"/>
              <a:t> </a:t>
            </a:r>
            <a:r>
              <a:rPr spc="-125" dirty="0"/>
              <a:t>- </a:t>
            </a:r>
            <a:r>
              <a:rPr spc="160" dirty="0"/>
              <a:t>Cohesion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088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5301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84259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837087"/>
            <a:ext cx="5228590" cy="114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should represent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concept.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public interface 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is </a:t>
            </a:r>
            <a:r>
              <a:rPr sz="1500" i="1" spc="10" dirty="0">
                <a:latin typeface="Arial"/>
                <a:cs typeface="Arial"/>
              </a:rPr>
              <a:t>cohesive </a:t>
            </a:r>
            <a:r>
              <a:rPr sz="1500" spc="5" dirty="0">
                <a:latin typeface="Arial"/>
                <a:cs typeface="Arial"/>
              </a:rPr>
              <a:t>if all </a:t>
            </a:r>
            <a:r>
              <a:rPr sz="1500" spc="10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features  are related to the concept that the class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represents.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The members </a:t>
            </a:r>
            <a:r>
              <a:rPr sz="1500" spc="10" dirty="0">
                <a:latin typeface="Arial"/>
                <a:cs typeface="Arial"/>
              </a:rPr>
              <a:t>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cohesive </a:t>
            </a:r>
            <a:r>
              <a:rPr sz="1500" spc="15" dirty="0">
                <a:latin typeface="Arial"/>
                <a:cs typeface="Arial"/>
              </a:rPr>
              <a:t>team have a common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goal.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956882" y="1997280"/>
            <a:ext cx="1674059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892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Package</a:t>
            </a:r>
            <a:r>
              <a:rPr spc="-45" dirty="0"/>
              <a:t> </a:t>
            </a:r>
            <a:r>
              <a:rPr spc="190" dirty="0"/>
              <a:t>Names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10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47272"/>
            <a:ext cx="329692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Use packages </a:t>
            </a:r>
            <a:r>
              <a:rPr sz="1500" spc="10" dirty="0">
                <a:latin typeface="Arial"/>
                <a:cs typeface="Arial"/>
              </a:rPr>
              <a:t>to avoid </a:t>
            </a:r>
            <a:r>
              <a:rPr sz="1500" spc="15" dirty="0">
                <a:latin typeface="Arial"/>
                <a:cs typeface="Arial"/>
              </a:rPr>
              <a:t>name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clashes: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67812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java.util.Timer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682" y="1497544"/>
            <a:ext cx="27368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vs.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239" y="1826754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javax.swing.Timer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498" y="226026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498" y="258106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682" y="2156486"/>
            <a:ext cx="477647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Package names </a:t>
            </a:r>
            <a:r>
              <a:rPr sz="1500" spc="10" dirty="0">
                <a:latin typeface="Arial"/>
                <a:cs typeface="Arial"/>
              </a:rPr>
              <a:t>should </a:t>
            </a:r>
            <a:r>
              <a:rPr sz="1500" spc="15" dirty="0">
                <a:latin typeface="Arial"/>
                <a:cs typeface="Arial"/>
              </a:rPr>
              <a:t>be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unique.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get </a:t>
            </a:r>
            <a:r>
              <a:rPr sz="1500" spc="15" dirty="0">
                <a:latin typeface="Arial"/>
                <a:cs typeface="Arial"/>
              </a:rPr>
              <a:t>a package name: </a:t>
            </a:r>
            <a:r>
              <a:rPr sz="1500" spc="10" dirty="0">
                <a:latin typeface="Arial"/>
                <a:cs typeface="Arial"/>
              </a:rPr>
              <a:t>turn the </a:t>
            </a:r>
            <a:r>
              <a:rPr sz="1500" spc="15" dirty="0">
                <a:latin typeface="Arial"/>
                <a:cs typeface="Arial"/>
              </a:rPr>
              <a:t>domain name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around: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239" y="2806497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com.horstmann.bigjava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3498" y="324001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0682" y="3136229"/>
            <a:ext cx="343662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Or </a:t>
            </a:r>
            <a:r>
              <a:rPr sz="1500" spc="10" dirty="0">
                <a:latin typeface="Arial"/>
                <a:cs typeface="Arial"/>
              </a:rPr>
              <a:t>write your email address backwards: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239" y="3465439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edu.sjsu.cs.walters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849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>
                <a:solidFill>
                  <a:srgbClr val="125859"/>
                </a:solidFill>
              </a:rPr>
              <a:t>Syntax </a:t>
            </a:r>
            <a:r>
              <a:rPr spc="5" dirty="0">
                <a:solidFill>
                  <a:srgbClr val="125859"/>
                </a:solidFill>
              </a:rPr>
              <a:t>8.1 </a:t>
            </a:r>
            <a:r>
              <a:rPr spc="140" dirty="0"/>
              <a:t>Package</a:t>
            </a:r>
            <a:r>
              <a:rPr spc="25" dirty="0"/>
              <a:t> </a:t>
            </a:r>
            <a:r>
              <a:rPr spc="95" dirty="0"/>
              <a:t>Specification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26832" y="852830"/>
            <a:ext cx="6259766" cy="184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806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Packages </a:t>
            </a:r>
            <a:r>
              <a:rPr spc="160" dirty="0"/>
              <a:t>and </a:t>
            </a:r>
            <a:r>
              <a:rPr spc="105" dirty="0"/>
              <a:t>Source</a:t>
            </a:r>
            <a:r>
              <a:rPr spc="-225" dirty="0"/>
              <a:t> </a:t>
            </a:r>
            <a:r>
              <a:rPr spc="95" dirty="0"/>
              <a:t>Files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019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6232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85190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21640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4848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846409"/>
            <a:ext cx="5423535" cy="255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path 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5" dirty="0">
                <a:latin typeface="Arial"/>
                <a:cs typeface="Arial"/>
              </a:rPr>
              <a:t>file </a:t>
            </a:r>
            <a:r>
              <a:rPr sz="1500" spc="15" dirty="0">
                <a:latin typeface="Arial"/>
                <a:cs typeface="Arial"/>
              </a:rPr>
              <a:t>must match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5" dirty="0">
                <a:latin typeface="Arial"/>
                <a:cs typeface="Arial"/>
              </a:rPr>
              <a:t>package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name.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parts of the </a:t>
            </a:r>
            <a:r>
              <a:rPr sz="1500" spc="15" dirty="0">
                <a:latin typeface="Arial"/>
                <a:cs typeface="Arial"/>
              </a:rPr>
              <a:t>name between </a:t>
            </a:r>
            <a:r>
              <a:rPr sz="1500" spc="10" dirty="0">
                <a:latin typeface="Arial"/>
                <a:cs typeface="Arial"/>
              </a:rPr>
              <a:t>periods represent successively  nested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directories.</a:t>
            </a:r>
            <a:endParaRPr sz="1500" dirty="0">
              <a:latin typeface="Arial"/>
              <a:cs typeface="Arial"/>
            </a:endParaRPr>
          </a:p>
          <a:p>
            <a:pPr marL="12700" marR="1268095">
              <a:lnSpc>
                <a:spcPct val="138400"/>
              </a:lnSpc>
              <a:spcBef>
                <a:spcPts val="35"/>
              </a:spcBef>
            </a:pPr>
            <a:r>
              <a:rPr sz="1500" b="1" spc="15" dirty="0">
                <a:latin typeface="Arial"/>
                <a:cs typeface="Arial"/>
              </a:rPr>
              <a:t>Base </a:t>
            </a:r>
            <a:r>
              <a:rPr sz="1500" b="1" spc="10" dirty="0">
                <a:latin typeface="Arial"/>
                <a:cs typeface="Arial"/>
              </a:rPr>
              <a:t>directory: </a:t>
            </a:r>
            <a:r>
              <a:rPr sz="1500" spc="10" dirty="0">
                <a:latin typeface="Arial"/>
                <a:cs typeface="Arial"/>
              </a:rPr>
              <a:t>holds your program's files  Place the subdirectory inside the </a:t>
            </a:r>
            <a:r>
              <a:rPr sz="1500" spc="15" dirty="0">
                <a:latin typeface="Arial"/>
                <a:cs typeface="Arial"/>
              </a:rPr>
              <a:t>base </a:t>
            </a:r>
            <a:r>
              <a:rPr sz="1500" spc="10" dirty="0">
                <a:latin typeface="Arial"/>
                <a:cs typeface="Arial"/>
              </a:rPr>
              <a:t>directory.  </a:t>
            </a: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your </a:t>
            </a:r>
            <a:r>
              <a:rPr sz="1500" spc="15" dirty="0">
                <a:latin typeface="Arial"/>
                <a:cs typeface="Arial"/>
              </a:rPr>
              <a:t>homework assignment </a:t>
            </a:r>
            <a:r>
              <a:rPr sz="1500" spc="10" dirty="0">
                <a:latin typeface="Arial"/>
                <a:cs typeface="Arial"/>
              </a:rPr>
              <a:t>is in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directory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500" spc="15" dirty="0">
                <a:latin typeface="Courier" charset="0"/>
                <a:cs typeface="Courier" charset="0"/>
              </a:rPr>
              <a:t>/home/britney/hw8/problem1</a:t>
            </a:r>
            <a:endParaRPr sz="1500" dirty="0">
              <a:latin typeface="Courier" charset="0"/>
              <a:cs typeface="Courier" charset="0"/>
            </a:endParaRPr>
          </a:p>
          <a:p>
            <a:pPr marL="361950" marR="344805">
              <a:lnSpc>
                <a:spcPct val="113799"/>
              </a:lnSpc>
              <a:spcBef>
                <a:spcPts val="750"/>
              </a:spcBef>
            </a:pPr>
            <a:r>
              <a:rPr sz="1150" spc="5" dirty="0">
                <a:latin typeface="Arial"/>
                <a:cs typeface="Arial"/>
              </a:rPr>
              <a:t>Place the class files for the </a:t>
            </a:r>
            <a:r>
              <a:rPr sz="1150" spc="10" dirty="0">
                <a:latin typeface="Courier" charset="0"/>
                <a:cs typeface="Courier" charset="0"/>
              </a:rPr>
              <a:t>com.horstmann. bigjava </a:t>
            </a:r>
            <a:r>
              <a:rPr sz="1150" spc="10" dirty="0">
                <a:latin typeface="Arial"/>
                <a:cs typeface="Arial"/>
              </a:rPr>
              <a:t>package </a:t>
            </a:r>
            <a:r>
              <a:rPr sz="1150" spc="5" dirty="0">
                <a:latin typeface="Arial"/>
                <a:cs typeface="Arial"/>
              </a:rPr>
              <a:t>into  the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directory: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2440" y="354260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81" y="17340"/>
                </a:moveTo>
                <a:lnTo>
                  <a:pt x="34681" y="26010"/>
                </a:lnTo>
                <a:lnTo>
                  <a:pt x="28898" y="34681"/>
                </a:lnTo>
                <a:lnTo>
                  <a:pt x="17340" y="34681"/>
                </a:lnTo>
                <a:lnTo>
                  <a:pt x="5783" y="34681"/>
                </a:lnTo>
                <a:lnTo>
                  <a:pt x="0" y="26010"/>
                </a:lnTo>
                <a:lnTo>
                  <a:pt x="0" y="17340"/>
                </a:lnTo>
                <a:lnTo>
                  <a:pt x="0" y="8670"/>
                </a:lnTo>
                <a:lnTo>
                  <a:pt x="5783" y="0"/>
                </a:lnTo>
                <a:lnTo>
                  <a:pt x="17340" y="0"/>
                </a:lnTo>
                <a:lnTo>
                  <a:pt x="28898" y="0"/>
                </a:lnTo>
                <a:lnTo>
                  <a:pt x="34681" y="8670"/>
                </a:lnTo>
                <a:lnTo>
                  <a:pt x="34681" y="17340"/>
                </a:lnTo>
                <a:close/>
              </a:path>
            </a:pathLst>
          </a:custGeom>
          <a:ln w="8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2440" y="373335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81" y="17340"/>
                </a:moveTo>
                <a:lnTo>
                  <a:pt x="34681" y="26010"/>
                </a:lnTo>
                <a:lnTo>
                  <a:pt x="28898" y="34681"/>
                </a:lnTo>
                <a:lnTo>
                  <a:pt x="17340" y="34681"/>
                </a:lnTo>
                <a:lnTo>
                  <a:pt x="5783" y="34681"/>
                </a:lnTo>
                <a:lnTo>
                  <a:pt x="0" y="26010"/>
                </a:lnTo>
                <a:lnTo>
                  <a:pt x="0" y="17340"/>
                </a:lnTo>
                <a:lnTo>
                  <a:pt x="0" y="8670"/>
                </a:lnTo>
                <a:lnTo>
                  <a:pt x="5783" y="0"/>
                </a:lnTo>
                <a:lnTo>
                  <a:pt x="17340" y="0"/>
                </a:lnTo>
                <a:lnTo>
                  <a:pt x="28898" y="0"/>
                </a:lnTo>
                <a:lnTo>
                  <a:pt x="34681" y="8670"/>
                </a:lnTo>
                <a:lnTo>
                  <a:pt x="34681" y="17340"/>
                </a:lnTo>
                <a:close/>
              </a:path>
            </a:pathLst>
          </a:custGeom>
          <a:ln w="8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7627" y="3480344"/>
            <a:ext cx="3847465" cy="479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Courier" charset="0"/>
                <a:cs typeface="Courier" charset="0"/>
              </a:rPr>
              <a:t>/home/britney/hw8/problem1/com/horstmann/bigjava</a:t>
            </a:r>
            <a:r>
              <a:rPr sz="900" spc="-310" dirty="0">
                <a:latin typeface="Courier" charset="0"/>
                <a:cs typeface="Courier" charset="0"/>
              </a:rPr>
              <a:t> </a:t>
            </a:r>
            <a:r>
              <a:rPr sz="900" spc="-5" dirty="0">
                <a:latin typeface="Arial"/>
                <a:cs typeface="Arial"/>
              </a:rPr>
              <a:t>(UNIX)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00" spc="-5" dirty="0">
                <a:latin typeface="Arial"/>
                <a:cs typeface="Arial"/>
              </a:rPr>
              <a:t>Or  </a:t>
            </a:r>
            <a:r>
              <a:rPr sz="900" spc="-5" dirty="0">
                <a:latin typeface="Courier" charset="0"/>
                <a:cs typeface="Courier" charset="0"/>
              </a:rPr>
              <a:t>c:\Users\Britney\ hw8\problem1\com\horstmann\</a:t>
            </a:r>
            <a:r>
              <a:rPr sz="900" spc="20" dirty="0">
                <a:latin typeface="Courier" charset="0"/>
                <a:cs typeface="Courier" charset="0"/>
              </a:rPr>
              <a:t> </a:t>
            </a:r>
            <a:r>
              <a:rPr sz="900" spc="-5" dirty="0">
                <a:latin typeface="Courier" charset="0"/>
                <a:cs typeface="Courier" charset="0"/>
              </a:rPr>
              <a:t>bigjava</a:t>
            </a:r>
            <a:endParaRPr sz="9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900" spc="-5" dirty="0">
                <a:latin typeface="Arial"/>
                <a:cs typeface="Arial"/>
              </a:rPr>
              <a:t>(Windows)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6882" y="228600"/>
            <a:ext cx="3520033" cy="2020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812" y="2453400"/>
            <a:ext cx="421386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00"/>
              </a:lnSpc>
            </a:pPr>
            <a:r>
              <a:rPr sz="1500" spc="10" dirty="0">
                <a:latin typeface="Arial"/>
                <a:cs typeface="Arial"/>
              </a:rPr>
              <a:t>Figure </a:t>
            </a:r>
            <a:r>
              <a:rPr sz="1500" spc="15" dirty="0">
                <a:latin typeface="Arial"/>
                <a:cs typeface="Arial"/>
              </a:rPr>
              <a:t>6 </a:t>
            </a:r>
            <a:r>
              <a:rPr sz="1500" b="0" spc="15" dirty="0">
                <a:latin typeface="Arial"/>
                <a:cs typeface="Arial"/>
              </a:rPr>
              <a:t>Base </a:t>
            </a:r>
            <a:r>
              <a:rPr sz="1500" b="0" spc="10" dirty="0">
                <a:latin typeface="Arial"/>
                <a:cs typeface="Arial"/>
              </a:rPr>
              <a:t>Directories </a:t>
            </a:r>
            <a:r>
              <a:rPr sz="1500" b="0" spc="15" dirty="0">
                <a:latin typeface="Arial"/>
                <a:cs typeface="Arial"/>
              </a:rPr>
              <a:t>and </a:t>
            </a:r>
            <a:r>
              <a:rPr sz="1500" b="0" spc="10" dirty="0">
                <a:latin typeface="Arial"/>
                <a:cs typeface="Arial"/>
              </a:rPr>
              <a:t>Subdirectories</a:t>
            </a:r>
            <a:r>
              <a:rPr sz="1500" b="0" spc="-15" dirty="0">
                <a:latin typeface="Arial"/>
                <a:cs typeface="Arial"/>
              </a:rPr>
              <a:t> </a:t>
            </a:r>
            <a:r>
              <a:rPr sz="1500" b="0" spc="10" dirty="0">
                <a:latin typeface="Arial"/>
                <a:cs typeface="Arial"/>
              </a:rPr>
              <a:t>for  </a:t>
            </a:r>
            <a:r>
              <a:rPr sz="1500" b="0" spc="15" dirty="0">
                <a:latin typeface="Arial"/>
                <a:cs typeface="Arial"/>
              </a:rPr>
              <a:t>Packages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7197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49414" y="831785"/>
            <a:ext cx="6016371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Which of the following are</a:t>
            </a:r>
            <a:r>
              <a:rPr spc="-65" dirty="0"/>
              <a:t> </a:t>
            </a:r>
            <a:r>
              <a:rPr spc="10" dirty="0"/>
              <a:t>packages?</a:t>
            </a:r>
          </a:p>
          <a:p>
            <a:pPr marL="192405" indent="-179705">
              <a:lnSpc>
                <a:spcPct val="100000"/>
              </a:lnSpc>
              <a:spcBef>
                <a:spcPts val="70"/>
              </a:spcBef>
              <a:buFont typeface="Arial"/>
              <a:buAutoNum type="alphaLcPeriod"/>
              <a:tabLst>
                <a:tab pos="193040" algn="l"/>
              </a:tabLst>
            </a:pPr>
            <a:r>
              <a:rPr spc="10" dirty="0">
                <a:latin typeface="Courier" charset="0"/>
                <a:cs typeface="Courier" charset="0"/>
              </a:rPr>
              <a:t>java</a:t>
            </a:r>
          </a:p>
          <a:p>
            <a:pPr marL="192405" indent="-179705">
              <a:lnSpc>
                <a:spcPct val="100000"/>
              </a:lnSpc>
              <a:spcBef>
                <a:spcPts val="70"/>
              </a:spcBef>
              <a:buFont typeface="Arial"/>
              <a:buAutoNum type="alphaLcPeriod"/>
              <a:tabLst>
                <a:tab pos="193040" algn="l"/>
              </a:tabLst>
            </a:pPr>
            <a:r>
              <a:rPr spc="10" dirty="0">
                <a:latin typeface="Courier" charset="0"/>
                <a:cs typeface="Courier" charset="0"/>
              </a:rPr>
              <a:t>java.lang</a:t>
            </a:r>
          </a:p>
          <a:p>
            <a:pPr marL="182880" indent="-170180">
              <a:lnSpc>
                <a:spcPct val="100000"/>
              </a:lnSpc>
              <a:spcBef>
                <a:spcPts val="70"/>
              </a:spcBef>
              <a:buFont typeface="Arial"/>
              <a:buAutoNum type="alphaLcPeriod"/>
              <a:tabLst>
                <a:tab pos="183515" algn="l"/>
              </a:tabLst>
            </a:pPr>
            <a:r>
              <a:rPr spc="10" dirty="0">
                <a:latin typeface="Courier" charset="0"/>
                <a:cs typeface="Courier" charset="0"/>
              </a:rPr>
              <a:t>java.util</a:t>
            </a:r>
          </a:p>
          <a:p>
            <a:pPr marL="192405" indent="-179705">
              <a:lnSpc>
                <a:spcPct val="100000"/>
              </a:lnSpc>
              <a:spcBef>
                <a:spcPts val="70"/>
              </a:spcBef>
              <a:buFont typeface="Arial"/>
              <a:buAutoNum type="alphaLcPeriod"/>
              <a:tabLst>
                <a:tab pos="193040" algn="l"/>
              </a:tabLst>
            </a:pPr>
            <a:r>
              <a:rPr spc="10" dirty="0">
                <a:latin typeface="Courier" charset="0"/>
                <a:cs typeface="Courier" charset="0"/>
              </a:rPr>
              <a:t>java.lang.Math</a:t>
            </a:r>
          </a:p>
          <a:p>
            <a:pPr marL="303530">
              <a:lnSpc>
                <a:spcPct val="100000"/>
              </a:lnSpc>
              <a:spcBef>
                <a:spcPts val="91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0" dirty="0">
                <a:latin typeface="Arial"/>
                <a:cs typeface="Arial"/>
              </a:rPr>
              <a:t>(a) </a:t>
            </a:r>
            <a:r>
              <a:rPr sz="1500" spc="15" dirty="0">
                <a:latin typeface="Arial"/>
                <a:cs typeface="Arial"/>
              </a:rPr>
              <a:t>No; </a:t>
            </a:r>
            <a:r>
              <a:rPr sz="1500" spc="10" dirty="0">
                <a:latin typeface="Arial"/>
                <a:cs typeface="Arial"/>
              </a:rPr>
              <a:t>(b) Yes; (c) Yes; (d)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No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676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33512"/>
            <a:ext cx="5583555" cy="13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a Java program without </a:t>
            </a:r>
            <a:r>
              <a:rPr sz="1250" spc="10" dirty="0">
                <a:latin typeface="Courier" charset="0"/>
                <a:cs typeface="Courier" charset="0"/>
              </a:rPr>
              <a:t>import</a:t>
            </a:r>
            <a:r>
              <a:rPr sz="1250" spc="-40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statements </a:t>
            </a:r>
            <a:r>
              <a:rPr sz="1250" spc="5" dirty="0">
                <a:latin typeface="Arial"/>
                <a:cs typeface="Arial"/>
              </a:rPr>
              <a:t>limited </a:t>
            </a:r>
            <a:r>
              <a:rPr sz="1250" spc="10" dirty="0">
                <a:latin typeface="Arial"/>
                <a:cs typeface="Arial"/>
              </a:rPr>
              <a:t>to using the default and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50" spc="10" dirty="0">
                <a:latin typeface="Courier" charset="0"/>
                <a:cs typeface="Courier" charset="0"/>
              </a:rPr>
              <a:t>java.lang</a:t>
            </a:r>
            <a:r>
              <a:rPr sz="1250" spc="-434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packages?</a:t>
            </a:r>
            <a:endParaRPr sz="1250" dirty="0">
              <a:latin typeface="Arial"/>
              <a:cs typeface="Arial"/>
            </a:endParaRPr>
          </a:p>
          <a:p>
            <a:pPr marL="303530" marR="273685">
              <a:lnSpc>
                <a:spcPct val="121400"/>
              </a:lnSpc>
              <a:spcBef>
                <a:spcPts val="52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No </a:t>
            </a:r>
            <a:r>
              <a:rPr sz="1500" spc="25" dirty="0">
                <a:latin typeface="Arial"/>
                <a:cs typeface="Arial"/>
              </a:rPr>
              <a:t>—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simply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fully qualified </a:t>
            </a:r>
            <a:r>
              <a:rPr sz="1500" spc="15" dirty="0">
                <a:latin typeface="Arial"/>
                <a:cs typeface="Arial"/>
              </a:rPr>
              <a:t>names </a:t>
            </a:r>
            <a:r>
              <a:rPr sz="1500" spc="10" dirty="0">
                <a:latin typeface="Arial"/>
                <a:cs typeface="Arial"/>
              </a:rPr>
              <a:t>for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all  </a:t>
            </a:r>
            <a:r>
              <a:rPr sz="1500" spc="10" dirty="0">
                <a:latin typeface="Arial"/>
                <a:cs typeface="Arial"/>
              </a:rPr>
              <a:t>other classes, </a:t>
            </a:r>
            <a:r>
              <a:rPr sz="1500" spc="15" dirty="0">
                <a:latin typeface="Arial"/>
                <a:cs typeface="Arial"/>
              </a:rPr>
              <a:t>such as </a:t>
            </a:r>
            <a:r>
              <a:rPr sz="1500" spc="15" dirty="0">
                <a:latin typeface="Courier" charset="0"/>
                <a:cs typeface="Courier" charset="0"/>
              </a:rPr>
              <a:t>java.util.Random </a:t>
            </a:r>
            <a:r>
              <a:rPr sz="1500" spc="15" dirty="0">
                <a:latin typeface="Arial"/>
                <a:cs typeface="Arial"/>
              </a:rPr>
              <a:t>and  </a:t>
            </a:r>
            <a:r>
              <a:rPr sz="1500" spc="15" dirty="0">
                <a:latin typeface="Courier" charset="0"/>
                <a:cs typeface="Courier" charset="0"/>
              </a:rPr>
              <a:t>java.awt.Rectangle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633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4410"/>
            <a:ext cx="5906770" cy="143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Suppose your homework assignments are located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directory</a:t>
            </a:r>
            <a:endParaRPr sz="1250" dirty="0">
              <a:latin typeface="Arial"/>
              <a:cs typeface="Arial"/>
            </a:endParaRPr>
          </a:p>
          <a:p>
            <a:pPr marL="12700" marR="5080">
              <a:lnSpc>
                <a:spcPct val="102400"/>
              </a:lnSpc>
              <a:spcBef>
                <a:spcPts val="35"/>
              </a:spcBef>
            </a:pPr>
            <a:r>
              <a:rPr sz="1250" spc="10" dirty="0">
                <a:latin typeface="Courier" charset="0"/>
                <a:cs typeface="Courier" charset="0"/>
              </a:rPr>
              <a:t>/home/me/cs101</a:t>
            </a:r>
            <a:r>
              <a:rPr sz="1250" spc="-38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(</a:t>
            </a:r>
            <a:r>
              <a:rPr sz="1250" spc="10" dirty="0">
                <a:latin typeface="Courier" charset="0"/>
                <a:cs typeface="Courier" charset="0"/>
              </a:rPr>
              <a:t>c:\Users\me\cs101</a:t>
            </a:r>
            <a:r>
              <a:rPr sz="1250" spc="-38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on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Windows).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Your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instructor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tells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you  to place your homework </a:t>
            </a:r>
            <a:r>
              <a:rPr sz="1250" spc="5" dirty="0">
                <a:latin typeface="Arial"/>
                <a:cs typeface="Arial"/>
              </a:rPr>
              <a:t>into </a:t>
            </a:r>
            <a:r>
              <a:rPr sz="1250" spc="10" dirty="0">
                <a:latin typeface="Arial"/>
                <a:cs typeface="Arial"/>
              </a:rPr>
              <a:t>packages. In which directory do you place the class  </a:t>
            </a:r>
            <a:r>
              <a:rPr sz="1250" spc="10" dirty="0">
                <a:latin typeface="Courier" charset="0"/>
                <a:cs typeface="Courier" charset="0"/>
              </a:rPr>
              <a:t>hw1.problem1.TicTacToeTester</a:t>
            </a:r>
            <a:r>
              <a:rPr sz="1250" spc="10" dirty="0">
                <a:latin typeface="Arial"/>
                <a:cs typeface="Arial"/>
              </a:rPr>
              <a:t>?</a:t>
            </a:r>
            <a:endParaRPr sz="1250" dirty="0">
              <a:latin typeface="Arial"/>
              <a:cs typeface="Arial"/>
            </a:endParaRPr>
          </a:p>
          <a:p>
            <a:pPr marL="303530" marR="1064260">
              <a:lnSpc>
                <a:spcPct val="1214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Courier" charset="0"/>
                <a:cs typeface="Courier" charset="0"/>
              </a:rPr>
              <a:t>/home/me/cs101/hw1/problem1</a:t>
            </a:r>
            <a:r>
              <a:rPr sz="1500" spc="-509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or, </a:t>
            </a:r>
            <a:r>
              <a:rPr sz="1500" spc="15" dirty="0">
                <a:latin typeface="Arial"/>
                <a:cs typeface="Arial"/>
              </a:rPr>
              <a:t>on  Windows,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c:\Users\me\cs101\hw1\problem1</a:t>
            </a:r>
            <a:endParaRPr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590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Unit </a:t>
            </a:r>
            <a:r>
              <a:rPr spc="135" dirty="0"/>
              <a:t>Test</a:t>
            </a:r>
            <a:r>
              <a:rPr spc="-65" dirty="0"/>
              <a:t> </a:t>
            </a:r>
            <a:r>
              <a:rPr spc="140" dirty="0"/>
              <a:t>Frameworks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803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3761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217921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804016"/>
            <a:ext cx="5401945" cy="205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795">
              <a:lnSpc>
                <a:spcPct val="117600"/>
              </a:lnSpc>
            </a:pPr>
            <a:r>
              <a:rPr sz="1500" spc="10" dirty="0">
                <a:latin typeface="Arial"/>
                <a:cs typeface="Arial"/>
              </a:rPr>
              <a:t>Unit test </a:t>
            </a:r>
            <a:r>
              <a:rPr sz="1500" spc="15" dirty="0">
                <a:latin typeface="Arial"/>
                <a:cs typeface="Arial"/>
              </a:rPr>
              <a:t>frameworks </a:t>
            </a:r>
            <a:r>
              <a:rPr sz="1500" spc="10" dirty="0">
                <a:latin typeface="Arial"/>
                <a:cs typeface="Arial"/>
              </a:rPr>
              <a:t>simplify the task of writing classes that  contain </a:t>
            </a:r>
            <a:r>
              <a:rPr sz="1500" spc="15" dirty="0">
                <a:latin typeface="Arial"/>
                <a:cs typeface="Arial"/>
              </a:rPr>
              <a:t>many </a:t>
            </a:r>
            <a:r>
              <a:rPr sz="1500" spc="10" dirty="0">
                <a:latin typeface="Arial"/>
                <a:cs typeface="Arial"/>
              </a:rPr>
              <a:t>test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cases.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0" dirty="0">
                <a:latin typeface="Arial"/>
                <a:cs typeface="Arial"/>
              </a:rPr>
              <a:t>JUnit: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  <a:hlinkClick r:id="rId2"/>
              </a:rPr>
              <a:t>http://junit.org</a:t>
            </a:r>
            <a:endParaRPr sz="150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5" dirty="0">
                <a:latin typeface="Arial"/>
                <a:cs typeface="Arial"/>
              </a:rPr>
              <a:t>Built into </a:t>
            </a:r>
            <a:r>
              <a:rPr sz="1150" spc="10" dirty="0">
                <a:latin typeface="Arial"/>
                <a:cs typeface="Arial"/>
              </a:rPr>
              <a:t>some IDEs </a:t>
            </a:r>
            <a:r>
              <a:rPr sz="1150" spc="5" dirty="0">
                <a:latin typeface="Arial"/>
                <a:cs typeface="Arial"/>
              </a:rPr>
              <a:t>like BlueJ </a:t>
            </a:r>
            <a:r>
              <a:rPr sz="1150" spc="10" dirty="0">
                <a:latin typeface="Arial"/>
                <a:cs typeface="Arial"/>
              </a:rPr>
              <a:t>and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Eclipse</a:t>
            </a:r>
            <a:endParaRPr sz="115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615"/>
              </a:spcBef>
            </a:pPr>
            <a:r>
              <a:rPr sz="1500" spc="10" dirty="0">
                <a:latin typeface="Arial"/>
                <a:cs typeface="Arial"/>
              </a:rPr>
              <a:t>Philosophy: </a:t>
            </a:r>
            <a:r>
              <a:rPr sz="1500" spc="15" dirty="0">
                <a:latin typeface="Arial"/>
                <a:cs typeface="Arial"/>
              </a:rPr>
              <a:t>whenever you implement a </a:t>
            </a:r>
            <a:r>
              <a:rPr sz="1500" spc="10" dirty="0">
                <a:latin typeface="Arial"/>
                <a:cs typeface="Arial"/>
              </a:rPr>
              <a:t>class, also </a:t>
            </a:r>
            <a:r>
              <a:rPr sz="1500" spc="15" dirty="0">
                <a:latin typeface="Arial"/>
                <a:cs typeface="Arial"/>
              </a:rPr>
              <a:t>make a  companion </a:t>
            </a:r>
            <a:r>
              <a:rPr sz="1500" spc="10" dirty="0">
                <a:latin typeface="Arial"/>
                <a:cs typeface="Arial"/>
              </a:rPr>
              <a:t>test class. </a:t>
            </a:r>
            <a:r>
              <a:rPr sz="1500" spc="15" dirty="0">
                <a:latin typeface="Arial"/>
                <a:cs typeface="Arial"/>
              </a:rPr>
              <a:t>Run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tests </a:t>
            </a:r>
            <a:r>
              <a:rPr sz="1500" spc="15" dirty="0">
                <a:latin typeface="Arial"/>
                <a:cs typeface="Arial"/>
              </a:rPr>
              <a:t>whenever you change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your  code.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4816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Unit </a:t>
            </a:r>
            <a:r>
              <a:rPr spc="135" dirty="0"/>
              <a:t>Test</a:t>
            </a:r>
            <a:r>
              <a:rPr spc="-65" dirty="0"/>
              <a:t> </a:t>
            </a:r>
            <a:r>
              <a:rPr spc="140" dirty="0"/>
              <a:t>Frameworks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6897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65188"/>
            <a:ext cx="454152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Customary </a:t>
            </a:r>
            <a:r>
              <a:rPr sz="1500" spc="10" dirty="0">
                <a:latin typeface="Arial"/>
                <a:cs typeface="Arial"/>
              </a:rPr>
              <a:t>that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of the test class </a:t>
            </a:r>
            <a:r>
              <a:rPr sz="1500" spc="15" dirty="0">
                <a:latin typeface="Arial"/>
                <a:cs typeface="Arial"/>
              </a:rPr>
              <a:t>ends </a:t>
            </a:r>
            <a:r>
              <a:rPr sz="1500" spc="10" dirty="0">
                <a:latin typeface="Arial"/>
                <a:cs typeface="Arial"/>
              </a:rPr>
              <a:t>in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Courier" charset="0"/>
                <a:cs typeface="Courier" charset="0"/>
              </a:rPr>
              <a:t>Test</a:t>
            </a:r>
            <a:r>
              <a:rPr sz="1500" spc="10" dirty="0">
                <a:latin typeface="Arial"/>
                <a:cs typeface="Arial"/>
              </a:rPr>
              <a:t>: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85727"/>
            <a:ext cx="5280660" cy="2256258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4610" marR="4030345">
              <a:lnSpc>
                <a:spcPct val="140000"/>
              </a:lnSpc>
              <a:spcBef>
                <a:spcPts val="229"/>
              </a:spcBef>
            </a:pPr>
            <a:r>
              <a:rPr sz="650" spc="-5" dirty="0">
                <a:latin typeface="Courier" charset="0"/>
                <a:cs typeface="Courier" charset="0"/>
              </a:rPr>
              <a:t>import org.junit.Test;  import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org.junit.Assert;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public class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CashRegisterTest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@Test public void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twoPurchases()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9250" marR="2802890">
              <a:lnSpc>
                <a:spcPct val="140000"/>
              </a:lnSpc>
            </a:pPr>
            <a:r>
              <a:rPr sz="650" spc="-5" dirty="0">
                <a:latin typeface="Courier" charset="0"/>
                <a:cs typeface="Courier" charset="0"/>
              </a:rPr>
              <a:t>CashRegister register = new</a:t>
            </a:r>
            <a:r>
              <a:rPr sz="650" spc="-100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CashRegister();  register.recordPurchase(0.75);  register.recordPurchase(1.50);  register.enterPayment(2, 0, 5, 0, 0);  double expected =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0.25;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Assert.assertEquals(expected, register.giveChange(),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EPSILON);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// More test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cases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. .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.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370011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3596330"/>
            <a:ext cx="47218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Arial"/>
                <a:cs typeface="Arial"/>
              </a:rPr>
              <a:t>If all </a:t>
            </a:r>
            <a:r>
              <a:rPr sz="1500" spc="10" dirty="0">
                <a:latin typeface="Arial"/>
                <a:cs typeface="Arial"/>
              </a:rPr>
              <a:t>test </a:t>
            </a:r>
            <a:r>
              <a:rPr sz="1500" spc="15" dirty="0">
                <a:latin typeface="Arial"/>
                <a:cs typeface="Arial"/>
              </a:rPr>
              <a:t>cases </a:t>
            </a:r>
            <a:r>
              <a:rPr sz="1500" spc="10" dirty="0">
                <a:latin typeface="Arial"/>
                <a:cs typeface="Arial"/>
              </a:rPr>
              <a:t>pass, the JUnit tool </a:t>
            </a:r>
            <a:r>
              <a:rPr sz="1500" spc="15" dirty="0">
                <a:latin typeface="Arial"/>
                <a:cs typeface="Arial"/>
              </a:rPr>
              <a:t>shows a green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bar: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2"/>
          <p:cNvSpPr>
            <a:spLocks noChangeAspect="1"/>
          </p:cNvSpPr>
          <p:nvPr/>
        </p:nvSpPr>
        <p:spPr>
          <a:xfrm>
            <a:off x="783498" y="3796240"/>
            <a:ext cx="1658109" cy="155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 txBox="1"/>
          <p:nvPr/>
        </p:nvSpPr>
        <p:spPr>
          <a:xfrm>
            <a:off x="2441607" y="5102435"/>
            <a:ext cx="276733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0" dirty="0">
                <a:latin typeface="Arial"/>
                <a:cs typeface="Arial"/>
              </a:rPr>
              <a:t>Figure </a:t>
            </a:r>
            <a:r>
              <a:rPr sz="1500" b="1" spc="15" dirty="0">
                <a:latin typeface="Arial"/>
                <a:cs typeface="Arial"/>
              </a:rPr>
              <a:t>7 </a:t>
            </a:r>
            <a:r>
              <a:rPr sz="1500" spc="10" dirty="0">
                <a:latin typeface="Arial"/>
                <a:cs typeface="Arial"/>
              </a:rPr>
              <a:t>Unit Testing with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JUnit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4730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44053"/>
            <a:ext cx="5909945" cy="74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Provide a JUnit </a:t>
            </a:r>
            <a:r>
              <a:rPr sz="1250" spc="5" dirty="0">
                <a:latin typeface="Arial"/>
                <a:cs typeface="Arial"/>
              </a:rPr>
              <a:t>test </a:t>
            </a:r>
            <a:r>
              <a:rPr sz="1250" spc="10" dirty="0">
                <a:latin typeface="Arial"/>
                <a:cs typeface="Arial"/>
              </a:rPr>
              <a:t>class with one </a:t>
            </a:r>
            <a:r>
              <a:rPr sz="1250" spc="5" dirty="0">
                <a:latin typeface="Arial"/>
                <a:cs typeface="Arial"/>
              </a:rPr>
              <a:t>test </a:t>
            </a:r>
            <a:r>
              <a:rPr sz="1250" spc="10" dirty="0">
                <a:latin typeface="Arial"/>
                <a:cs typeface="Arial"/>
              </a:rPr>
              <a:t>case </a:t>
            </a:r>
            <a:r>
              <a:rPr sz="1250" spc="5" dirty="0">
                <a:latin typeface="Arial"/>
                <a:cs typeface="Arial"/>
              </a:rPr>
              <a:t>for </a:t>
            </a:r>
            <a:r>
              <a:rPr sz="1250" spc="10" dirty="0">
                <a:latin typeface="Arial"/>
                <a:cs typeface="Arial"/>
              </a:rPr>
              <a:t>the </a:t>
            </a:r>
            <a:r>
              <a:rPr sz="1250" spc="10" dirty="0">
                <a:latin typeface="Courier" charset="0"/>
                <a:cs typeface="Courier" charset="0"/>
              </a:rPr>
              <a:t>Earthquake</a:t>
            </a:r>
            <a:r>
              <a:rPr sz="1250" spc="-37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Chapter  5.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1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Here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one </a:t>
            </a:r>
            <a:r>
              <a:rPr sz="1500" spc="10" dirty="0">
                <a:latin typeface="Arial"/>
                <a:cs typeface="Arial"/>
              </a:rPr>
              <a:t>possible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answer.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239" y="1661729"/>
            <a:ext cx="5280660" cy="128386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34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class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EarthquakeTest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@Test public void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testLevel4()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9250" marR="2066289">
              <a:lnSpc>
                <a:spcPct val="140000"/>
              </a:lnSpc>
            </a:pPr>
            <a:r>
              <a:rPr sz="650" spc="-5" dirty="0">
                <a:latin typeface="Courier" charset="0"/>
                <a:cs typeface="Courier" charset="0"/>
              </a:rPr>
              <a:t>Earthquake quake = new Earthquake(4);  Assert.assertEquals("Felt by many people, no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destruction",</a:t>
            </a:r>
            <a:endParaRPr sz="650" dirty="0">
              <a:latin typeface="Courier" charset="0"/>
              <a:cs typeface="Courier" charset="0"/>
            </a:endParaRPr>
          </a:p>
          <a:p>
            <a:pPr marL="49657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quake.getDescription());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95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Designing </a:t>
            </a:r>
            <a:r>
              <a:rPr spc="175" dirty="0"/>
              <a:t>Good Methods</a:t>
            </a:r>
            <a:r>
              <a:rPr spc="-90" dirty="0"/>
              <a:t> </a:t>
            </a:r>
            <a:r>
              <a:rPr spc="-125" dirty="0"/>
              <a:t>- </a:t>
            </a:r>
            <a:r>
              <a:rPr spc="160" dirty="0"/>
              <a:t>Cohesion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08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37290"/>
            <a:ext cx="22707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This class lacks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cohesion.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53508"/>
            <a:ext cx="5280660" cy="165608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CashRegister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 marR="1628139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public static final double QUARTER_VALUE = 0.25;  public static final double DIME_VALUE = 0.1;  public static final double NICKEL_VALUE =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0.05;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686435" marR="1276985" indent="-421640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public void receivePayment(int dollars, int quarters,  int dimes, int nickels, int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pennies)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97860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6320" y="331674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6320" y="355084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2874808"/>
            <a:ext cx="406527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contains </a:t>
            </a:r>
            <a:r>
              <a:rPr sz="1500" spc="15" dirty="0">
                <a:latin typeface="Arial"/>
                <a:cs typeface="Arial"/>
              </a:rPr>
              <a:t>two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concepts</a:t>
            </a:r>
            <a:endParaRPr sz="1500">
              <a:latin typeface="Arial"/>
              <a:cs typeface="Arial"/>
            </a:endParaRPr>
          </a:p>
          <a:p>
            <a:pPr marL="361950" marR="5080">
              <a:lnSpc>
                <a:spcPct val="133600"/>
              </a:lnSpc>
              <a:spcBef>
                <a:spcPts val="545"/>
              </a:spcBef>
            </a:pPr>
            <a:r>
              <a:rPr sz="1150" spc="10" dirty="0">
                <a:latin typeface="Arial"/>
                <a:cs typeface="Arial"/>
              </a:rPr>
              <a:t>A cash </a:t>
            </a:r>
            <a:r>
              <a:rPr sz="1150" spc="5" dirty="0">
                <a:latin typeface="Arial"/>
                <a:cs typeface="Arial"/>
              </a:rPr>
              <a:t>register that holds coins </a:t>
            </a:r>
            <a:r>
              <a:rPr sz="1150" spc="10" dirty="0">
                <a:latin typeface="Arial"/>
                <a:cs typeface="Arial"/>
              </a:rPr>
              <a:t>and computes </a:t>
            </a:r>
            <a:r>
              <a:rPr sz="1150" spc="5" dirty="0">
                <a:latin typeface="Arial"/>
                <a:cs typeface="Arial"/>
              </a:rPr>
              <a:t>their total 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values of individual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coins.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4687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43621"/>
            <a:ext cx="601408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What </a:t>
            </a:r>
            <a:r>
              <a:rPr sz="1250" spc="5" dirty="0">
                <a:latin typeface="Arial"/>
                <a:cs typeface="Arial"/>
              </a:rPr>
              <a:t>is</a:t>
            </a:r>
            <a:r>
              <a:rPr sz="1250" spc="10" dirty="0">
                <a:latin typeface="Arial"/>
                <a:cs typeface="Arial"/>
              </a:rPr>
              <a:t> the significance of the </a:t>
            </a:r>
            <a:r>
              <a:rPr sz="1250" spc="10" dirty="0">
                <a:latin typeface="Courier" charset="0"/>
                <a:cs typeface="Courier" charset="0"/>
              </a:rPr>
              <a:t>EPSILON</a:t>
            </a:r>
            <a:r>
              <a:rPr sz="1250" spc="-39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parameter </a:t>
            </a:r>
            <a:r>
              <a:rPr sz="1250" spc="5" dirty="0">
                <a:latin typeface="Arial"/>
                <a:cs typeface="Arial"/>
              </a:rPr>
              <a:t>in</a:t>
            </a:r>
            <a:r>
              <a:rPr sz="1250" spc="10" dirty="0">
                <a:latin typeface="Arial"/>
                <a:cs typeface="Arial"/>
              </a:rPr>
              <a:t> the </a:t>
            </a:r>
            <a:r>
              <a:rPr sz="1250" spc="10" dirty="0">
                <a:latin typeface="Courier" charset="0"/>
                <a:cs typeface="Courier" charset="0"/>
              </a:rPr>
              <a:t>assertEquals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method?</a:t>
            </a:r>
            <a:endParaRPr sz="1250" dirty="0">
              <a:latin typeface="Arial"/>
              <a:cs typeface="Arial"/>
            </a:endParaRPr>
          </a:p>
          <a:p>
            <a:pPr marL="303530" marR="304800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tolerance threshold for </a:t>
            </a:r>
            <a:r>
              <a:rPr sz="1500" spc="15" dirty="0">
                <a:latin typeface="Arial"/>
                <a:cs typeface="Arial"/>
              </a:rPr>
              <a:t>comparing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floating-point  </a:t>
            </a:r>
            <a:r>
              <a:rPr sz="1500" spc="15" dirty="0">
                <a:latin typeface="Arial"/>
                <a:cs typeface="Arial"/>
              </a:rPr>
              <a:t>numbers. </a:t>
            </a:r>
            <a:r>
              <a:rPr sz="1500" spc="20" dirty="0">
                <a:latin typeface="Arial"/>
                <a:cs typeface="Arial"/>
              </a:rPr>
              <a:t>We </a:t>
            </a:r>
            <a:r>
              <a:rPr sz="1500" spc="15" dirty="0">
                <a:latin typeface="Arial"/>
                <a:cs typeface="Arial"/>
              </a:rPr>
              <a:t>want </a:t>
            </a:r>
            <a:r>
              <a:rPr sz="1500" spc="10" dirty="0">
                <a:latin typeface="Arial"/>
                <a:cs typeface="Arial"/>
              </a:rPr>
              <a:t>the equality test to </a:t>
            </a:r>
            <a:r>
              <a:rPr sz="1500" spc="15" dirty="0">
                <a:latin typeface="Arial"/>
                <a:cs typeface="Arial"/>
              </a:rPr>
              <a:t>pass </a:t>
            </a: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there 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small  roundoff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error.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03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Designing </a:t>
            </a:r>
            <a:r>
              <a:rPr spc="175" dirty="0"/>
              <a:t>Good Methods</a:t>
            </a:r>
            <a:r>
              <a:rPr spc="-90" dirty="0"/>
              <a:t> </a:t>
            </a:r>
            <a:r>
              <a:rPr spc="-125" dirty="0"/>
              <a:t>- </a:t>
            </a:r>
            <a:r>
              <a:rPr spc="160" dirty="0"/>
              <a:t>Cohesion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16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37366"/>
            <a:ext cx="242189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Solution: </a:t>
            </a:r>
            <a:r>
              <a:rPr sz="1500" spc="15" dirty="0">
                <a:latin typeface="Arial"/>
                <a:cs typeface="Arial"/>
              </a:rPr>
              <a:t>Make two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53584"/>
            <a:ext cx="5280660" cy="89345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Coin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 marR="1487805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public Coin(double aValue, String aName) { . . . }  public double getValue() { . . .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2176678"/>
            <a:ext cx="5280660" cy="13061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CashRegister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receivePayment(int coinCount, Coin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coinType)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47561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payment = payment + coinCount *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coinType.getValue();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374166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637870"/>
            <a:ext cx="48412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Now </a:t>
            </a:r>
            <a:r>
              <a:rPr sz="1500" spc="15" dirty="0">
                <a:latin typeface="Courier" charset="0"/>
                <a:cs typeface="Courier" charset="0"/>
              </a:rPr>
              <a:t>CashRegister</a:t>
            </a:r>
            <a:r>
              <a:rPr sz="1500" spc="-509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handle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type of coin.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5072</Words>
  <Application>Microsoft Office PowerPoint</Application>
  <PresentationFormat>Custom</PresentationFormat>
  <Paragraphs>674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Chapter 8 – Designing Classes</vt:lpstr>
      <vt:lpstr>Chapter Goals</vt:lpstr>
      <vt:lpstr>Discovering Classes</vt:lpstr>
      <vt:lpstr>Discovering Classes</vt:lpstr>
      <vt:lpstr>Self Check 8.1</vt:lpstr>
      <vt:lpstr>Self Check 8.2</vt:lpstr>
      <vt:lpstr>Designing Good Methods - Cohesion</vt:lpstr>
      <vt:lpstr>Designing Good Methods - Cohesion</vt:lpstr>
      <vt:lpstr>Designing Good Methods - Cohesion</vt:lpstr>
      <vt:lpstr>Minimizing Dependencies</vt:lpstr>
      <vt:lpstr>Minimizing Dependencies</vt:lpstr>
      <vt:lpstr>Separating Accessors and Mutators</vt:lpstr>
      <vt:lpstr>Separating Accessors and Mutators</vt:lpstr>
      <vt:lpstr>Minimizing Side Effects</vt:lpstr>
      <vt:lpstr>Minimizing Side Effects</vt:lpstr>
      <vt:lpstr>Self Check 8.3</vt:lpstr>
      <vt:lpstr>Self Check 8.4</vt:lpstr>
      <vt:lpstr>Self Check 8.5</vt:lpstr>
      <vt:lpstr>Self Check 8.6</vt:lpstr>
      <vt:lpstr>Self Check 8.7</vt:lpstr>
      <vt:lpstr>Self Check 8.8</vt:lpstr>
      <vt:lpstr>Self Check 8.9</vt:lpstr>
      <vt:lpstr>Consistency</vt:lpstr>
      <vt:lpstr>Problem Solving: Patterns for Object  Data - Keeping a Total</vt:lpstr>
      <vt:lpstr>Problem Solving: Patterns for Object  Data - Counting Events</vt:lpstr>
      <vt:lpstr>Problem Solving: Patterns for Object  Data - Collecting Values</vt:lpstr>
      <vt:lpstr>Problem Solving: Patterns for Object  Data - Collecting Values</vt:lpstr>
      <vt:lpstr>Problem Solving: Patterns for Object  Data - Managing Properties of an  Object</vt:lpstr>
      <vt:lpstr>Slide 29</vt:lpstr>
      <vt:lpstr>Problem Solving: Patterns for Object  Data - Modeling Objects with Distinct  States</vt:lpstr>
      <vt:lpstr>Supply constants for the state values:</vt:lpstr>
      <vt:lpstr>Problem Solving: Patterns for Object  Data - Modeling Objects with Distinct  States</vt:lpstr>
      <vt:lpstr>Problem Solving: Patterns for Object  Data - Describing the Position of an  Object</vt:lpstr>
      <vt:lpstr>Problem Solving: Patterns for Object  Data - Describing the Position of an  Object</vt:lpstr>
      <vt:lpstr>Self Check 8.10</vt:lpstr>
      <vt:lpstr>Self Check 8.11</vt:lpstr>
      <vt:lpstr>Self Check 8.12</vt:lpstr>
      <vt:lpstr>Self Check 8.13</vt:lpstr>
      <vt:lpstr>Self Check 8.14</vt:lpstr>
      <vt:lpstr>Self Check 8.15</vt:lpstr>
      <vt:lpstr>Self Check 8.16</vt:lpstr>
      <vt:lpstr>Static Variables and Methods -  Variables</vt:lpstr>
      <vt:lpstr>Static Variables and Methods</vt:lpstr>
      <vt:lpstr>Static Variables and Methods</vt:lpstr>
      <vt:lpstr>Static Variables and Methods -  Methods</vt:lpstr>
      <vt:lpstr>Static Variables and Methods</vt:lpstr>
      <vt:lpstr>Self Check 8.17</vt:lpstr>
      <vt:lpstr>Self Check 8.18</vt:lpstr>
      <vt:lpstr>Self Check 8.19</vt:lpstr>
      <vt:lpstr>Self Check 8.20</vt:lpstr>
      <vt:lpstr>Problem Solving: Solve a Simpler  Problem First</vt:lpstr>
      <vt:lpstr>Problem Solving: Solve a Simpler  Problem First</vt:lpstr>
      <vt:lpstr>Problem Solving: Solve a Simpler  Problem First</vt:lpstr>
      <vt:lpstr>Draw a row of pictures until you run out of room, then put one more picture in the next row.</vt:lpstr>
      <vt:lpstr>Problem Solving: Solve a Simpler  Problem First</vt:lpstr>
      <vt:lpstr>Problem Solving: Solve a Simpler  Problem First</vt:lpstr>
      <vt:lpstr>Slide 57</vt:lpstr>
      <vt:lpstr>Problem Solving: Solve a Simpler  Problem First</vt:lpstr>
      <vt:lpstr>Problem Solving: Solve a Simpler  Problem First</vt:lpstr>
      <vt:lpstr>When adding a picture to the current row, update maximum y- coordinate:</vt:lpstr>
      <vt:lpstr>section_5/Gallery6.java</vt:lpstr>
      <vt:lpstr>Self Check 8.21</vt:lpstr>
      <vt:lpstr>Self Check 8.22</vt:lpstr>
      <vt:lpstr>Self Check 8.23</vt:lpstr>
      <vt:lpstr>Self Check 8.24</vt:lpstr>
      <vt:lpstr>Packages</vt:lpstr>
      <vt:lpstr>Organizing Related Classes into  Packages</vt:lpstr>
      <vt:lpstr>Organizing Related Classes into  Packages</vt:lpstr>
      <vt:lpstr>Importing Packages</vt:lpstr>
      <vt:lpstr>Package Names</vt:lpstr>
      <vt:lpstr>Syntax 8.1 Package Specification</vt:lpstr>
      <vt:lpstr>Packages and Source Files</vt:lpstr>
      <vt:lpstr>Figure 6 Base Directories and Subdirectories for  Packages</vt:lpstr>
      <vt:lpstr>Self Check 8.25</vt:lpstr>
      <vt:lpstr>Self Check 8.26</vt:lpstr>
      <vt:lpstr>Self Check 8.27</vt:lpstr>
      <vt:lpstr>Unit Test Frameworks</vt:lpstr>
      <vt:lpstr>Unit Test Frameworks</vt:lpstr>
      <vt:lpstr>Self Check 8.28</vt:lpstr>
      <vt:lpstr>Self Check 8.29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Designing Classes</dc:title>
  <dc:creator>GDonini</dc:creator>
  <cp:lastModifiedBy>GD</cp:lastModifiedBy>
  <cp:revision>6</cp:revision>
  <dcterms:created xsi:type="dcterms:W3CDTF">2016-01-18T23:24:58Z</dcterms:created>
  <dcterms:modified xsi:type="dcterms:W3CDTF">2016-01-23T05:07:53Z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