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31"/>
  </p:notesMasterIdLst>
  <p:sldIdLst>
    <p:sldId id="257" r:id="rId2"/>
    <p:sldId id="259" r:id="rId3"/>
    <p:sldId id="261" r:id="rId4"/>
    <p:sldId id="279" r:id="rId5"/>
    <p:sldId id="280" r:id="rId6"/>
    <p:sldId id="281" r:id="rId7"/>
    <p:sldId id="282" r:id="rId8"/>
    <p:sldId id="283" r:id="rId9"/>
    <p:sldId id="284" r:id="rId10"/>
    <p:sldId id="285" r:id="rId11"/>
    <p:sldId id="286" r:id="rId12"/>
    <p:sldId id="287" r:id="rId13"/>
    <p:sldId id="260" r:id="rId14"/>
    <p:sldId id="288" r:id="rId15"/>
    <p:sldId id="290" r:id="rId16"/>
    <p:sldId id="289" r:id="rId17"/>
    <p:sldId id="291" r:id="rId18"/>
    <p:sldId id="292" r:id="rId19"/>
    <p:sldId id="270" r:id="rId20"/>
    <p:sldId id="271" r:id="rId21"/>
    <p:sldId id="293" r:id="rId22"/>
    <p:sldId id="262" r:id="rId23"/>
    <p:sldId id="294" r:id="rId24"/>
    <p:sldId id="272" r:id="rId25"/>
    <p:sldId id="295" r:id="rId26"/>
    <p:sldId id="296" r:id="rId27"/>
    <p:sldId id="298" r:id="rId28"/>
    <p:sldId id="299" r:id="rId29"/>
    <p:sldId id="2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5489" autoAdjust="0"/>
  </p:normalViewPr>
  <p:slideViewPr>
    <p:cSldViewPr>
      <p:cViewPr varScale="1">
        <p:scale>
          <a:sx n="70" d="100"/>
          <a:sy n="70" d="100"/>
        </p:scale>
        <p:origin x="-138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14076-BAB8-4980-9015-212943AF68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3783FC3-57C8-465B-8AE7-A2B8B4A840EB}">
      <dgm:prSet/>
      <dgm:spPr/>
      <dgm:t>
        <a:bodyPr/>
        <a:lstStyle/>
        <a:p>
          <a:pPr rtl="0"/>
          <a:r>
            <a:rPr lang="en-US" smtClean="0"/>
            <a:t>Inheritance is one of the corner stones of OOP because it allows the creation of hierarchical classifications. Using inheritance, you can create a general class that defines traits common to a set of related items</a:t>
          </a:r>
          <a:endParaRPr lang="en-US"/>
        </a:p>
      </dgm:t>
    </dgm:pt>
    <dgm:pt modelId="{C7C0F013-FF26-4E41-A84B-0DAEC7994A43}" type="parTrans" cxnId="{D694F053-D155-4C46-AF92-E9B80675DC83}">
      <dgm:prSet/>
      <dgm:spPr/>
      <dgm:t>
        <a:bodyPr/>
        <a:lstStyle/>
        <a:p>
          <a:endParaRPr lang="en-US"/>
        </a:p>
      </dgm:t>
    </dgm:pt>
    <dgm:pt modelId="{954C82D4-3F1A-4078-AEBB-F55CAECD624C}" type="sibTrans" cxnId="{D694F053-D155-4C46-AF92-E9B80675DC83}">
      <dgm:prSet/>
      <dgm:spPr/>
      <dgm:t>
        <a:bodyPr/>
        <a:lstStyle/>
        <a:p>
          <a:endParaRPr lang="en-US"/>
        </a:p>
      </dgm:t>
    </dgm:pt>
    <dgm:pt modelId="{63955933-421F-4908-8258-EF96F75EF239}" type="pres">
      <dgm:prSet presAssocID="{68B14076-BAB8-4980-9015-212943AF68FC}" presName="Name0" presStyleCnt="0">
        <dgm:presLayoutVars>
          <dgm:dir/>
          <dgm:animLvl val="lvl"/>
          <dgm:resizeHandles val="exact"/>
        </dgm:presLayoutVars>
      </dgm:prSet>
      <dgm:spPr/>
      <dgm:t>
        <a:bodyPr/>
        <a:lstStyle/>
        <a:p>
          <a:endParaRPr lang="en-US"/>
        </a:p>
      </dgm:t>
    </dgm:pt>
    <dgm:pt modelId="{C1422954-21F8-4E79-BE35-69FBF53CA38B}" type="pres">
      <dgm:prSet presAssocID="{13783FC3-57C8-465B-8AE7-A2B8B4A840EB}" presName="linNode" presStyleCnt="0"/>
      <dgm:spPr/>
    </dgm:pt>
    <dgm:pt modelId="{DA181D76-A8EA-4D18-A2A9-7D5445E6CC12}" type="pres">
      <dgm:prSet presAssocID="{13783FC3-57C8-465B-8AE7-A2B8B4A840EB}" presName="parentText" presStyleLbl="node1" presStyleIdx="0" presStyleCnt="1" custScaleX="258285">
        <dgm:presLayoutVars>
          <dgm:chMax val="1"/>
          <dgm:bulletEnabled val="1"/>
        </dgm:presLayoutVars>
      </dgm:prSet>
      <dgm:spPr/>
      <dgm:t>
        <a:bodyPr/>
        <a:lstStyle/>
        <a:p>
          <a:endParaRPr lang="en-US"/>
        </a:p>
      </dgm:t>
    </dgm:pt>
  </dgm:ptLst>
  <dgm:cxnLst>
    <dgm:cxn modelId="{A14964E0-C85C-471D-B19C-F9A9786475E5}" type="presOf" srcId="{13783FC3-57C8-465B-8AE7-A2B8B4A840EB}" destId="{DA181D76-A8EA-4D18-A2A9-7D5445E6CC12}" srcOrd="0" destOrd="0" presId="urn:microsoft.com/office/officeart/2005/8/layout/vList5"/>
    <dgm:cxn modelId="{256CF335-3EE3-49B8-9A73-0729C5A29F02}" type="presOf" srcId="{68B14076-BAB8-4980-9015-212943AF68FC}" destId="{63955933-421F-4908-8258-EF96F75EF239}" srcOrd="0" destOrd="0" presId="urn:microsoft.com/office/officeart/2005/8/layout/vList5"/>
    <dgm:cxn modelId="{D694F053-D155-4C46-AF92-E9B80675DC83}" srcId="{68B14076-BAB8-4980-9015-212943AF68FC}" destId="{13783FC3-57C8-465B-8AE7-A2B8B4A840EB}" srcOrd="0" destOrd="0" parTransId="{C7C0F013-FF26-4E41-A84B-0DAEC7994A43}" sibTransId="{954C82D4-3F1A-4078-AEBB-F55CAECD624C}"/>
    <dgm:cxn modelId="{C6D401AB-FA80-4600-9F2E-7FBEB9DA5BD8}" type="presParOf" srcId="{63955933-421F-4908-8258-EF96F75EF239}" destId="{C1422954-21F8-4E79-BE35-69FBF53CA38B}" srcOrd="0" destOrd="0" presId="urn:microsoft.com/office/officeart/2005/8/layout/vList5"/>
    <dgm:cxn modelId="{6E57CB64-3C67-422A-8FAF-69985D2F5781}" type="presParOf" srcId="{C1422954-21F8-4E79-BE35-69FBF53CA38B}" destId="{DA181D76-A8EA-4D18-A2A9-7D5445E6CC12}"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6F18FC-90C5-4E38-8A6A-DA0A1FBC66BD}"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1945C6AE-D3B1-4C2E-85F8-3B5F003FC3C5}">
      <dgm:prSet/>
      <dgm:spPr/>
      <dgm:t>
        <a:bodyPr/>
        <a:lstStyle/>
        <a:p>
          <a:pPr algn="ctr" rtl="0"/>
          <a:r>
            <a:rPr lang="en-US" b="1" dirty="0" smtClean="0"/>
            <a:t>Granting Access</a:t>
          </a:r>
          <a:endParaRPr lang="en-US" dirty="0"/>
        </a:p>
      </dgm:t>
    </dgm:pt>
    <dgm:pt modelId="{9ADCBCA1-196A-4DF3-B334-862C72F094A5}" type="parTrans" cxnId="{2B5E9BA1-8956-4246-AE4B-5601465B257B}">
      <dgm:prSet/>
      <dgm:spPr/>
      <dgm:t>
        <a:bodyPr/>
        <a:lstStyle/>
        <a:p>
          <a:endParaRPr lang="en-US"/>
        </a:p>
      </dgm:t>
    </dgm:pt>
    <dgm:pt modelId="{2B9FBCC6-E1B6-4C61-BB85-3CC60558D7EB}" type="sibTrans" cxnId="{2B5E9BA1-8956-4246-AE4B-5601465B257B}">
      <dgm:prSet/>
      <dgm:spPr/>
      <dgm:t>
        <a:bodyPr/>
        <a:lstStyle/>
        <a:p>
          <a:endParaRPr lang="en-US"/>
        </a:p>
      </dgm:t>
    </dgm:pt>
    <dgm:pt modelId="{7C3647B4-AA7E-4C0E-B819-EB3D6F61B08C}" type="pres">
      <dgm:prSet presAssocID="{396F18FC-90C5-4E38-8A6A-DA0A1FBC66BD}" presName="linear" presStyleCnt="0">
        <dgm:presLayoutVars>
          <dgm:animLvl val="lvl"/>
          <dgm:resizeHandles val="exact"/>
        </dgm:presLayoutVars>
      </dgm:prSet>
      <dgm:spPr/>
      <dgm:t>
        <a:bodyPr/>
        <a:lstStyle/>
        <a:p>
          <a:endParaRPr lang="en-US"/>
        </a:p>
      </dgm:t>
    </dgm:pt>
    <dgm:pt modelId="{0E21ED9F-13BA-4413-A13C-4EFCFF16AA4A}" type="pres">
      <dgm:prSet presAssocID="{1945C6AE-D3B1-4C2E-85F8-3B5F003FC3C5}" presName="parentText" presStyleLbl="node1" presStyleIdx="0" presStyleCnt="1">
        <dgm:presLayoutVars>
          <dgm:chMax val="0"/>
          <dgm:bulletEnabled val="1"/>
        </dgm:presLayoutVars>
      </dgm:prSet>
      <dgm:spPr/>
      <dgm:t>
        <a:bodyPr/>
        <a:lstStyle/>
        <a:p>
          <a:endParaRPr lang="en-US"/>
        </a:p>
      </dgm:t>
    </dgm:pt>
  </dgm:ptLst>
  <dgm:cxnLst>
    <dgm:cxn modelId="{2B5E9BA1-8956-4246-AE4B-5601465B257B}" srcId="{396F18FC-90C5-4E38-8A6A-DA0A1FBC66BD}" destId="{1945C6AE-D3B1-4C2E-85F8-3B5F003FC3C5}" srcOrd="0" destOrd="0" parTransId="{9ADCBCA1-196A-4DF3-B334-862C72F094A5}" sibTransId="{2B9FBCC6-E1B6-4C61-BB85-3CC60558D7EB}"/>
    <dgm:cxn modelId="{33F3C121-CEF9-49E8-95B3-6D40A0A27A72}" type="presOf" srcId="{1945C6AE-D3B1-4C2E-85F8-3B5F003FC3C5}" destId="{0E21ED9F-13BA-4413-A13C-4EFCFF16AA4A}" srcOrd="0" destOrd="0" presId="urn:microsoft.com/office/officeart/2005/8/layout/vList2"/>
    <dgm:cxn modelId="{EE92F180-28D4-4DC8-A060-C6D4B28A8506}" type="presOf" srcId="{396F18FC-90C5-4E38-8A6A-DA0A1FBC66BD}" destId="{7C3647B4-AA7E-4C0E-B819-EB3D6F61B08C}" srcOrd="0" destOrd="0" presId="urn:microsoft.com/office/officeart/2005/8/layout/vList2"/>
    <dgm:cxn modelId="{6CA6B19B-F9B1-44A4-8381-2614F92F7859}" type="presParOf" srcId="{7C3647B4-AA7E-4C0E-B819-EB3D6F61B08C}" destId="{0E21ED9F-13BA-4413-A13C-4EFCFF16AA4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81D76-A8EA-4D18-A2A9-7D5445E6CC12}">
      <dsp:nvSpPr>
        <dsp:cNvPr id="0" name=""/>
        <dsp:cNvSpPr/>
      </dsp:nvSpPr>
      <dsp:spPr>
        <a:xfrm>
          <a:off x="304793" y="0"/>
          <a:ext cx="8077212" cy="1143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kern="1200" smtClean="0"/>
            <a:t>Inheritance is one of the corner stones of OOP because it allows the creation of hierarchical classifications. Using inheritance, you can create a general class that defines traits common to a set of related items</a:t>
          </a:r>
          <a:endParaRPr lang="en-US" sz="2100" kern="1200"/>
        </a:p>
      </dsp:txBody>
      <dsp:txXfrm>
        <a:off x="360590" y="55797"/>
        <a:ext cx="7965618" cy="1031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1ED9F-13BA-4413-A13C-4EFCFF16AA4A}">
      <dsp:nvSpPr>
        <dsp:cNvPr id="0" name=""/>
        <dsp:cNvSpPr/>
      </dsp:nvSpPr>
      <dsp:spPr>
        <a:xfrm>
          <a:off x="0" y="5718"/>
          <a:ext cx="8915400" cy="791505"/>
        </a:xfrm>
        <a:prstGeom prst="roundRect">
          <a:avLst/>
        </a:prstGeom>
        <a:solidFill>
          <a:schemeClr val="lt1">
            <a:hueOff val="0"/>
            <a:satOff val="0"/>
            <a:lumOff val="0"/>
            <a:alphaOff val="0"/>
          </a:schemeClr>
        </a:solidFill>
        <a:ln w="15875"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b="1" kern="1200" dirty="0" smtClean="0"/>
            <a:t>Granting Access</a:t>
          </a:r>
          <a:endParaRPr lang="en-US" sz="3300" kern="1200" dirty="0"/>
        </a:p>
      </dsp:txBody>
      <dsp:txXfrm>
        <a:off x="38638" y="44356"/>
        <a:ext cx="88381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25F13-56BD-4453-91B5-869BA9F18BD3}" type="datetimeFigureOut">
              <a:rPr lang="en-US" smtClean="0"/>
              <a:t>11/6/2017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99D0F-60A4-429A-A470-AC09163F28B5}" type="slidenum">
              <a:rPr lang="en-US" smtClean="0"/>
              <a:t>‹#›</a:t>
            </a:fld>
            <a:endParaRPr lang="en-US"/>
          </a:p>
        </p:txBody>
      </p:sp>
    </p:spTree>
    <p:extLst>
      <p:ext uri="{BB962C8B-B14F-4D97-AF65-F5344CB8AC3E}">
        <p14:creationId xmlns:p14="http://schemas.microsoft.com/office/powerpoint/2010/main" val="332613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2A2B1BFB-4B61-46DA-B464-D65051EB06F8}" type="datetimeFigureOut">
              <a:rPr lang="en-US" smtClean="0"/>
              <a:t>11/6/2017</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0433C078-B1AB-42C2-8437-5C82C2FEFC6D}"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A2B1BFB-4B61-46DA-B464-D65051EB06F8}" type="datetimeFigureOut">
              <a:rPr lang="en-US" smtClean="0"/>
              <a:t>11/6/2017</a:t>
            </a:fld>
            <a:endParaRPr lang="en-US"/>
          </a:p>
        </p:txBody>
      </p:sp>
      <p:sp>
        <p:nvSpPr>
          <p:cNvPr id="14" name="Slide Number Placeholder 13"/>
          <p:cNvSpPr>
            <a:spLocks noGrp="1"/>
          </p:cNvSpPr>
          <p:nvPr>
            <p:ph type="sldNum" sz="quarter" idx="11"/>
          </p:nvPr>
        </p:nvSpPr>
        <p:spPr/>
        <p:txBody>
          <a:bodyPr/>
          <a:lstStyle/>
          <a:p>
            <a:fld id="{0433C078-B1AB-42C2-8437-5C82C2FEFC6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2A2B1BFB-4B61-46DA-B464-D65051EB06F8}" type="datetimeFigureOut">
              <a:rPr lang="en-US" smtClean="0"/>
              <a:t>11/6/2017</a:t>
            </a:fld>
            <a:endParaRPr lang="en-US"/>
          </a:p>
        </p:txBody>
      </p:sp>
      <p:sp>
        <p:nvSpPr>
          <p:cNvPr id="14" name="Slide Number Placeholder 13"/>
          <p:cNvSpPr>
            <a:spLocks noGrp="1"/>
          </p:cNvSpPr>
          <p:nvPr>
            <p:ph type="sldNum" sz="quarter" idx="11"/>
          </p:nvPr>
        </p:nvSpPr>
        <p:spPr/>
        <p:txBody>
          <a:bodyPr/>
          <a:lstStyle/>
          <a:p>
            <a:fld id="{0433C078-B1AB-42C2-8437-5C82C2FEFC6D}"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2A2B1BFB-4B61-46DA-B464-D65051EB06F8}" type="datetimeFigureOut">
              <a:rPr lang="en-US" smtClean="0"/>
              <a:t>11/6/2017</a:t>
            </a:fld>
            <a:endParaRPr lang="en-US"/>
          </a:p>
        </p:txBody>
      </p:sp>
      <p:sp>
        <p:nvSpPr>
          <p:cNvPr id="11" name="Slide Number Placeholder 10"/>
          <p:cNvSpPr>
            <a:spLocks noGrp="1"/>
          </p:cNvSpPr>
          <p:nvPr>
            <p:ph type="sldNum" sz="quarter" idx="11"/>
          </p:nvPr>
        </p:nvSpPr>
        <p:spPr/>
        <p:txBody>
          <a:bodyPr/>
          <a:lstStyle/>
          <a:p>
            <a:fld id="{0433C078-B1AB-42C2-8437-5C82C2FEFC6D}"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2A2B1BFB-4B61-46DA-B464-D65051EB06F8}" type="datetimeFigureOut">
              <a:rPr lang="en-US" smtClean="0"/>
              <a:t>11/6/2017</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0433C078-B1AB-42C2-8437-5C82C2FEFC6D}"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2A2B1BFB-4B61-46DA-B464-D65051EB06F8}" type="datetimeFigureOut">
              <a:rPr lang="en-US" smtClean="0"/>
              <a:t>11/6/2017</a:t>
            </a:fld>
            <a:endParaRPr lang="en-US"/>
          </a:p>
        </p:txBody>
      </p:sp>
      <p:sp>
        <p:nvSpPr>
          <p:cNvPr id="13" name="Slide Number Placeholder 12"/>
          <p:cNvSpPr>
            <a:spLocks noGrp="1"/>
          </p:cNvSpPr>
          <p:nvPr>
            <p:ph type="sldNum" sz="quarter" idx="11"/>
          </p:nvPr>
        </p:nvSpPr>
        <p:spPr/>
        <p:txBody>
          <a:bodyPr/>
          <a:lstStyle/>
          <a:p>
            <a:fld id="{0433C078-B1AB-42C2-8437-5C82C2FEFC6D}"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2A2B1BFB-4B61-46DA-B464-D65051EB06F8}" type="datetimeFigureOut">
              <a:rPr lang="en-US" smtClean="0"/>
              <a:t>11/6/2017</a:t>
            </a:fld>
            <a:endParaRPr lang="en-US"/>
          </a:p>
        </p:txBody>
      </p:sp>
      <p:sp>
        <p:nvSpPr>
          <p:cNvPr id="14" name="Slide Number Placeholder 13"/>
          <p:cNvSpPr>
            <a:spLocks noGrp="1"/>
          </p:cNvSpPr>
          <p:nvPr>
            <p:ph type="sldNum" sz="quarter" idx="11"/>
          </p:nvPr>
        </p:nvSpPr>
        <p:spPr/>
        <p:txBody>
          <a:bodyPr/>
          <a:lstStyle/>
          <a:p>
            <a:fld id="{0433C078-B1AB-42C2-8437-5C82C2FEFC6D}"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2A2B1BFB-4B61-46DA-B464-D65051EB06F8}" type="datetimeFigureOut">
              <a:rPr lang="en-US" smtClean="0"/>
              <a:t>11/6/2017</a:t>
            </a:fld>
            <a:endParaRPr lang="en-US"/>
          </a:p>
        </p:txBody>
      </p:sp>
      <p:sp>
        <p:nvSpPr>
          <p:cNvPr id="10" name="Slide Number Placeholder 9"/>
          <p:cNvSpPr>
            <a:spLocks noGrp="1"/>
          </p:cNvSpPr>
          <p:nvPr>
            <p:ph type="sldNum" sz="quarter" idx="11"/>
          </p:nvPr>
        </p:nvSpPr>
        <p:spPr/>
        <p:txBody>
          <a:bodyPr/>
          <a:lstStyle/>
          <a:p>
            <a:fld id="{0433C078-B1AB-42C2-8437-5C82C2FEFC6D}"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A2B1BFB-4B61-46DA-B464-D65051EB06F8}" type="datetimeFigureOut">
              <a:rPr lang="en-US" smtClean="0"/>
              <a:t>11/6/2017</a:t>
            </a:fld>
            <a:endParaRPr lang="en-US"/>
          </a:p>
        </p:txBody>
      </p:sp>
      <p:sp>
        <p:nvSpPr>
          <p:cNvPr id="9" name="Slide Number Placeholder 8"/>
          <p:cNvSpPr>
            <a:spLocks noGrp="1"/>
          </p:cNvSpPr>
          <p:nvPr>
            <p:ph type="sldNum" sz="quarter" idx="11"/>
          </p:nvPr>
        </p:nvSpPr>
        <p:spPr/>
        <p:txBody>
          <a:bodyPr/>
          <a:lstStyle/>
          <a:p>
            <a:fld id="{0433C078-B1AB-42C2-8437-5C82C2FEFC6D}"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2A2B1BFB-4B61-46DA-B464-D65051EB06F8}" type="datetimeFigureOut">
              <a:rPr lang="en-US" smtClean="0"/>
              <a:t>11/6/2017</a:t>
            </a:fld>
            <a:endParaRPr lang="en-US"/>
          </a:p>
        </p:txBody>
      </p:sp>
      <p:sp>
        <p:nvSpPr>
          <p:cNvPr id="16" name="Slide Number Placeholder 15"/>
          <p:cNvSpPr>
            <a:spLocks noGrp="1"/>
          </p:cNvSpPr>
          <p:nvPr>
            <p:ph type="sldNum" sz="quarter" idx="11"/>
          </p:nvPr>
        </p:nvSpPr>
        <p:spPr/>
        <p:txBody>
          <a:bodyPr/>
          <a:lstStyle/>
          <a:p>
            <a:fld id="{0433C078-B1AB-42C2-8437-5C82C2FEFC6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2A2B1BFB-4B61-46DA-B464-D65051EB06F8}" type="datetimeFigureOut">
              <a:rPr lang="en-US" smtClean="0"/>
              <a:t>11/6/2017</a:t>
            </a:fld>
            <a:endParaRPr lang="en-US"/>
          </a:p>
        </p:txBody>
      </p:sp>
      <p:sp>
        <p:nvSpPr>
          <p:cNvPr id="17" name="Slide Number Placeholder 16"/>
          <p:cNvSpPr>
            <a:spLocks noGrp="1"/>
          </p:cNvSpPr>
          <p:nvPr>
            <p:ph type="sldNum" sz="quarter" idx="11"/>
          </p:nvPr>
        </p:nvSpPr>
        <p:spPr/>
        <p:txBody>
          <a:bodyPr/>
          <a:lstStyle/>
          <a:p>
            <a:fld id="{0433C078-B1AB-42C2-8437-5C82C2FEFC6D}"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4"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0433C078-B1AB-42C2-8437-5C82C2FEFC6D}"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2A2B1BFB-4B61-46DA-B464-D65051EB06F8}" type="datetimeFigureOut">
              <a:rPr lang="en-US" smtClean="0"/>
              <a:t>11/6/2017</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73050"/>
            <a:ext cx="8229600" cy="1146175"/>
          </a:xfrm>
        </p:spPr>
        <p:txBody>
          <a:bodyPr lIns="82945" tIns="41473" rIns="82945" bIns="41473"/>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300" b="1" dirty="0">
                <a:latin typeface="Cambria math" pitchFamily="18"/>
              </a:rPr>
              <a:t>                                   </a:t>
            </a:r>
            <a:r>
              <a:rPr lang="en-US" sz="3300" b="1" dirty="0" smtClean="0">
                <a:latin typeface="Cambria math" pitchFamily="18"/>
              </a:rPr>
              <a:t>Chapter-16</a:t>
            </a:r>
            <a:endParaRPr lang="en-US" sz="3300" b="1" dirty="0">
              <a:latin typeface="Cambria math" pitchFamily="18"/>
            </a:endParaRPr>
          </a:p>
        </p:txBody>
      </p:sp>
      <p:sp>
        <p:nvSpPr>
          <p:cNvPr id="3" name="Subtitle 2"/>
          <p:cNvSpPr txBox="1">
            <a:spLocks noGrp="1"/>
          </p:cNvSpPr>
          <p:nvPr>
            <p:ph type="subTitle" idx="4294967295"/>
          </p:nvPr>
        </p:nvSpPr>
        <p:spPr>
          <a:xfrm>
            <a:off x="0" y="1604963"/>
            <a:ext cx="8229600" cy="3976687"/>
          </a:xfrm>
        </p:spPr>
        <p:txBody>
          <a:bodyPr lIns="82945" tIns="41473" rIns="82945" bIns="41473"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indent="0" algn="ctr">
              <a:buNone/>
            </a:pPr>
            <a:r>
              <a:rPr lang="en-US" b="1" dirty="0"/>
              <a:t> </a:t>
            </a:r>
            <a:r>
              <a:rPr lang="en-US" sz="5400" b="1" dirty="0" err="1" smtClean="0"/>
              <a:t>Inheritence</a:t>
            </a:r>
            <a:endParaRPr lang="en-US" sz="5400" b="1" dirty="0" smtClean="0"/>
          </a:p>
          <a:p>
            <a:pPr marL="0" indent="0" algn="ctr">
              <a:buNone/>
            </a:pPr>
            <a:endParaRPr lang="en-US" sz="5400" b="1" dirty="0"/>
          </a:p>
          <a:p>
            <a:pPr marL="0" indent="0" algn="ctr">
              <a:buNone/>
            </a:pPr>
            <a:endParaRPr lang="en-US" sz="5400" dirty="0" smtClean="0"/>
          </a:p>
          <a:p>
            <a:pPr marL="0" indent="0" algn="ctr">
              <a:buNone/>
            </a:pPr>
            <a:r>
              <a:rPr lang="en-US" dirty="0" smtClean="0"/>
              <a:t>Abu </a:t>
            </a:r>
            <a:r>
              <a:rPr lang="en-US" dirty="0" err="1"/>
              <a:t>Saleh</a:t>
            </a:r>
            <a:r>
              <a:rPr lang="en-US" dirty="0"/>
              <a:t> Musa </a:t>
            </a:r>
            <a:r>
              <a:rPr lang="en-US" dirty="0" err="1"/>
              <a:t>Miah</a:t>
            </a:r>
            <a:endParaRPr lang="en-US" dirty="0"/>
          </a:p>
          <a:p>
            <a:pPr marL="0" indent="0" algn="ctr">
              <a:buNone/>
            </a:pPr>
            <a:r>
              <a:rPr lang="en-US" dirty="0"/>
              <a:t>M.Sc. </a:t>
            </a:r>
            <a:r>
              <a:rPr lang="en-US" dirty="0" err="1"/>
              <a:t>Engg</a:t>
            </a:r>
            <a:r>
              <a:rPr lang="en-US" dirty="0"/>
              <a:t>(On going)</a:t>
            </a:r>
          </a:p>
          <a:p>
            <a:pPr marL="0" indent="0" algn="ctr">
              <a:buNone/>
            </a:pPr>
            <a:r>
              <a:rPr lang="en-US" dirty="0"/>
              <a:t>University of </a:t>
            </a:r>
            <a:r>
              <a:rPr lang="en-US" dirty="0" err="1"/>
              <a:t>Rajshahi</a:t>
            </a:r>
            <a:endParaRPr lang="en-US" dirty="0"/>
          </a:p>
        </p:txBody>
      </p:sp>
    </p:spTree>
    <p:extLst>
      <p:ext uri="{BB962C8B-B14F-4D97-AF65-F5344CB8AC3E}">
        <p14:creationId xmlns:p14="http://schemas.microsoft.com/office/powerpoint/2010/main" val="279641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763000" cy="914400"/>
          </a:xfrm>
        </p:spPr>
        <p:txBody>
          <a:bodyPr anchor="t">
            <a:normAutofit/>
          </a:bodyPr>
          <a:lstStyle/>
          <a:p>
            <a:pPr algn="l" fontAlgn="auto"/>
            <a:r>
              <a:rPr lang="en-US" b="1" u="sng" dirty="0"/>
              <a:t>Inheritance and </a:t>
            </a:r>
            <a:r>
              <a:rPr lang="en-US" b="1" u="sng" dirty="0" smtClean="0"/>
              <a:t>protected Members</a:t>
            </a:r>
            <a:endParaRPr lang="en-US" dirty="0"/>
          </a:p>
        </p:txBody>
      </p:sp>
      <p:sp>
        <p:nvSpPr>
          <p:cNvPr id="4" name="TextBox 3"/>
          <p:cNvSpPr txBox="1"/>
          <p:nvPr/>
        </p:nvSpPr>
        <p:spPr>
          <a:xfrm>
            <a:off x="4763068" y="1292155"/>
            <a:ext cx="4572000" cy="4678204"/>
          </a:xfrm>
          <a:prstGeom prst="rect">
            <a:avLst/>
          </a:prstGeom>
          <a:noFill/>
        </p:spPr>
        <p:txBody>
          <a:bodyPr wrap="square" rtlCol="0">
            <a:spAutoFit/>
          </a:bodyPr>
          <a:lstStyle/>
          <a:p>
            <a:pPr fontAlgn="auto"/>
            <a:r>
              <a:rPr lang="en-US" sz="2000" dirty="0"/>
              <a:t>// illegal because i and j are private to derived1</a:t>
            </a:r>
          </a:p>
          <a:p>
            <a:pPr fontAlgn="auto"/>
            <a:r>
              <a:rPr lang="en-US" sz="2000" dirty="0"/>
              <a:t>void </a:t>
            </a:r>
            <a:r>
              <a:rPr lang="en-US" sz="2000" dirty="0" err="1"/>
              <a:t>setm</a:t>
            </a:r>
            <a:r>
              <a:rPr lang="en-US" sz="2000" dirty="0"/>
              <a:t>() { m = i-j; } // Error</a:t>
            </a:r>
          </a:p>
          <a:p>
            <a:pPr fontAlgn="auto"/>
            <a:r>
              <a:rPr lang="en-US" sz="2000" dirty="0"/>
              <a:t>void </a:t>
            </a:r>
            <a:r>
              <a:rPr lang="en-US" sz="2000" dirty="0" err="1"/>
              <a:t>showm</a:t>
            </a:r>
            <a:r>
              <a:rPr lang="en-US" sz="2000" dirty="0"/>
              <a:t>() { </a:t>
            </a:r>
            <a:r>
              <a:rPr lang="en-US" sz="2000" dirty="0" err="1"/>
              <a:t>cout</a:t>
            </a:r>
            <a:r>
              <a:rPr lang="en-US" sz="2000" dirty="0"/>
              <a:t> &lt;&lt; m &lt;&lt; "\n"; }</a:t>
            </a:r>
          </a:p>
          <a:p>
            <a:pPr fontAlgn="auto"/>
            <a:r>
              <a:rPr lang="en-US" sz="2000" dirty="0"/>
              <a:t>};</a:t>
            </a:r>
          </a:p>
          <a:p>
            <a:pPr fontAlgn="auto"/>
            <a:r>
              <a:rPr lang="en-US" sz="2000" dirty="0"/>
              <a:t>int main()</a:t>
            </a:r>
          </a:p>
          <a:p>
            <a:pPr fontAlgn="auto"/>
            <a:r>
              <a:rPr lang="en-US" sz="2000" dirty="0"/>
              <a:t>{</a:t>
            </a:r>
          </a:p>
          <a:p>
            <a:pPr fontAlgn="auto"/>
            <a:r>
              <a:rPr lang="en-US" sz="2000" dirty="0"/>
              <a:t>derived1 ob1;</a:t>
            </a:r>
          </a:p>
          <a:p>
            <a:pPr fontAlgn="auto"/>
            <a:r>
              <a:rPr lang="en-US" sz="2000" dirty="0"/>
              <a:t>derived2 ob2;</a:t>
            </a:r>
          </a:p>
          <a:p>
            <a:pPr fontAlgn="auto"/>
            <a:r>
              <a:rPr lang="en-US" sz="2000" dirty="0"/>
              <a:t>ob1.set(1, 2); // error, can't use set()</a:t>
            </a:r>
          </a:p>
          <a:p>
            <a:pPr fontAlgn="auto"/>
            <a:r>
              <a:rPr lang="en-US" sz="2000" dirty="0"/>
              <a:t>ob1.show(); // error, can't use show()</a:t>
            </a:r>
          </a:p>
          <a:p>
            <a:pPr fontAlgn="auto"/>
            <a:r>
              <a:rPr lang="en-US" sz="2000" dirty="0"/>
              <a:t>ob2.set(3, 4); // error, can't use set()</a:t>
            </a:r>
          </a:p>
          <a:p>
            <a:pPr fontAlgn="auto"/>
            <a:r>
              <a:rPr lang="en-US" sz="2000" dirty="0"/>
              <a:t>ob2.show(); // error, can't use show()</a:t>
            </a:r>
          </a:p>
          <a:p>
            <a:pPr fontAlgn="auto"/>
            <a:r>
              <a:rPr lang="en-US" sz="2000" dirty="0"/>
              <a:t>return 0;</a:t>
            </a:r>
          </a:p>
          <a:p>
            <a:pPr fontAlgn="auto"/>
            <a:r>
              <a:rPr lang="en-US" sz="2000" dirty="0"/>
              <a:t>}</a:t>
            </a:r>
          </a:p>
        </p:txBody>
      </p:sp>
      <p:sp>
        <p:nvSpPr>
          <p:cNvPr id="5" name="TextBox 4"/>
          <p:cNvSpPr txBox="1"/>
          <p:nvPr/>
        </p:nvSpPr>
        <p:spPr>
          <a:xfrm>
            <a:off x="191068" y="1329686"/>
            <a:ext cx="4572000" cy="4616648"/>
          </a:xfrm>
          <a:prstGeom prst="rect">
            <a:avLst/>
          </a:prstGeom>
          <a:noFill/>
        </p:spPr>
        <p:txBody>
          <a:bodyPr wrap="square" rtlCol="0">
            <a:spAutoFit/>
          </a:bodyPr>
          <a:lstStyle/>
          <a:p>
            <a:pPr fontAlgn="auto"/>
            <a:r>
              <a:rPr lang="en-US" sz="1400" dirty="0"/>
              <a:t>#include &lt;iostream&gt;</a:t>
            </a:r>
          </a:p>
          <a:p>
            <a:pPr fontAlgn="auto"/>
            <a:r>
              <a:rPr lang="en-US" sz="1400" dirty="0"/>
              <a:t>using namespace </a:t>
            </a:r>
            <a:r>
              <a:rPr lang="en-US" sz="1400" dirty="0" err="1"/>
              <a:t>std</a:t>
            </a:r>
            <a:r>
              <a:rPr lang="en-US" sz="1400" dirty="0"/>
              <a:t>;</a:t>
            </a:r>
          </a:p>
          <a:p>
            <a:pPr fontAlgn="auto"/>
            <a:r>
              <a:rPr lang="en-US" sz="1400" b="1" dirty="0"/>
              <a:t>class base {</a:t>
            </a:r>
          </a:p>
          <a:p>
            <a:pPr fontAlgn="auto"/>
            <a:r>
              <a:rPr lang="en-US" sz="1400" dirty="0"/>
              <a:t>protected:</a:t>
            </a:r>
          </a:p>
          <a:p>
            <a:pPr fontAlgn="auto"/>
            <a:r>
              <a:rPr lang="en-US" sz="1400" dirty="0"/>
              <a:t>int i, j;</a:t>
            </a:r>
          </a:p>
          <a:p>
            <a:pPr fontAlgn="auto"/>
            <a:r>
              <a:rPr lang="en-US" sz="1400" dirty="0"/>
              <a:t>public:</a:t>
            </a:r>
          </a:p>
          <a:p>
            <a:pPr fontAlgn="auto"/>
            <a:r>
              <a:rPr lang="en-US" sz="1400" dirty="0"/>
              <a:t>void set(int a, int b) { i=a; j=b; }</a:t>
            </a:r>
          </a:p>
          <a:p>
            <a:pPr fontAlgn="auto"/>
            <a:r>
              <a:rPr lang="en-US" sz="1400" dirty="0"/>
              <a:t>void show() { </a:t>
            </a:r>
            <a:r>
              <a:rPr lang="en-US" sz="1400" dirty="0" err="1"/>
              <a:t>cout</a:t>
            </a:r>
            <a:r>
              <a:rPr lang="en-US" sz="1400" dirty="0"/>
              <a:t> &lt;&lt; i &lt;&lt; " " &lt;&lt; j &lt;&lt; "\n"; }</a:t>
            </a:r>
          </a:p>
          <a:p>
            <a:pPr fontAlgn="auto"/>
            <a:r>
              <a:rPr lang="en-US" sz="1400" dirty="0"/>
              <a:t>};</a:t>
            </a:r>
          </a:p>
          <a:p>
            <a:pPr fontAlgn="auto"/>
            <a:r>
              <a:rPr lang="en-US" sz="1400" dirty="0"/>
              <a:t>// Now, all elements of base are private in derived1.</a:t>
            </a:r>
          </a:p>
          <a:p>
            <a:pPr fontAlgn="auto"/>
            <a:r>
              <a:rPr lang="en-US" sz="1400" b="1" dirty="0"/>
              <a:t>class derived1 : private base {</a:t>
            </a:r>
          </a:p>
          <a:p>
            <a:pPr fontAlgn="auto"/>
            <a:r>
              <a:rPr lang="en-US" sz="1400" dirty="0"/>
              <a:t>int k;</a:t>
            </a:r>
          </a:p>
          <a:p>
            <a:pPr fontAlgn="auto"/>
            <a:r>
              <a:rPr lang="en-US" sz="1400" dirty="0"/>
              <a:t>public:</a:t>
            </a:r>
          </a:p>
          <a:p>
            <a:pPr fontAlgn="auto"/>
            <a:r>
              <a:rPr lang="en-US" sz="1400" dirty="0"/>
              <a:t>// this is legal because i and j are private to derived1</a:t>
            </a:r>
          </a:p>
          <a:p>
            <a:pPr fontAlgn="auto"/>
            <a:r>
              <a:rPr lang="en-US" sz="1400" dirty="0"/>
              <a:t>void </a:t>
            </a:r>
            <a:r>
              <a:rPr lang="en-US" sz="1400" dirty="0" err="1"/>
              <a:t>setk</a:t>
            </a:r>
            <a:r>
              <a:rPr lang="en-US" sz="1400" dirty="0"/>
              <a:t>() { k = i*j; } // OK</a:t>
            </a:r>
          </a:p>
          <a:p>
            <a:pPr fontAlgn="auto"/>
            <a:r>
              <a:rPr lang="en-US" sz="1400" dirty="0"/>
              <a:t>void </a:t>
            </a:r>
            <a:r>
              <a:rPr lang="en-US" sz="1400" dirty="0" err="1"/>
              <a:t>showk</a:t>
            </a:r>
            <a:r>
              <a:rPr lang="en-US" sz="1400" dirty="0"/>
              <a:t>() { </a:t>
            </a:r>
            <a:r>
              <a:rPr lang="en-US" sz="1400" dirty="0" err="1"/>
              <a:t>cout</a:t>
            </a:r>
            <a:r>
              <a:rPr lang="en-US" sz="1400" dirty="0"/>
              <a:t> &lt;&lt; k &lt;&lt; "\n"; }</a:t>
            </a:r>
          </a:p>
          <a:p>
            <a:pPr fontAlgn="auto"/>
            <a:r>
              <a:rPr lang="en-US" sz="1400" dirty="0"/>
              <a:t>};</a:t>
            </a:r>
          </a:p>
          <a:p>
            <a:pPr fontAlgn="auto"/>
            <a:r>
              <a:rPr lang="en-US" sz="1400" dirty="0"/>
              <a:t>// Access to i, j, set(), and show() not inherited.</a:t>
            </a:r>
          </a:p>
          <a:p>
            <a:pPr fontAlgn="auto"/>
            <a:r>
              <a:rPr lang="en-US" sz="1400" b="1" dirty="0"/>
              <a:t>class derived2 : public derived1 {</a:t>
            </a:r>
          </a:p>
          <a:p>
            <a:pPr fontAlgn="auto"/>
            <a:r>
              <a:rPr lang="en-US" sz="1400" dirty="0"/>
              <a:t>int m;</a:t>
            </a:r>
          </a:p>
          <a:p>
            <a:pPr fontAlgn="auto"/>
            <a:r>
              <a:rPr lang="en-US" sz="1400" dirty="0"/>
              <a:t>public:</a:t>
            </a:r>
          </a:p>
        </p:txBody>
      </p:sp>
      <p:sp>
        <p:nvSpPr>
          <p:cNvPr id="3" name="TextBox 2"/>
          <p:cNvSpPr txBox="1"/>
          <p:nvPr/>
        </p:nvSpPr>
        <p:spPr>
          <a:xfrm>
            <a:off x="457200" y="591234"/>
            <a:ext cx="8534400" cy="646331"/>
          </a:xfrm>
          <a:prstGeom prst="rect">
            <a:avLst/>
          </a:prstGeom>
          <a:noFill/>
        </p:spPr>
        <p:txBody>
          <a:bodyPr wrap="square" rtlCol="0">
            <a:spAutoFit/>
          </a:bodyPr>
          <a:lstStyle/>
          <a:p>
            <a:r>
              <a:rPr lang="en-US" b="1" dirty="0"/>
              <a:t>base </a:t>
            </a:r>
            <a:r>
              <a:rPr lang="en-US" dirty="0"/>
              <a:t>were inherited as </a:t>
            </a:r>
            <a:r>
              <a:rPr lang="en-US" b="1" dirty="0"/>
              <a:t>private</a:t>
            </a:r>
            <a:r>
              <a:rPr lang="en-US" dirty="0"/>
              <a:t>, then all members of </a:t>
            </a:r>
            <a:r>
              <a:rPr lang="en-US" b="1" dirty="0"/>
              <a:t>base </a:t>
            </a:r>
            <a:r>
              <a:rPr lang="en-US" dirty="0"/>
              <a:t>would become private  members of </a:t>
            </a:r>
            <a:r>
              <a:rPr lang="en-US" b="1" dirty="0"/>
              <a:t>derived1</a:t>
            </a:r>
            <a:r>
              <a:rPr lang="en-US" dirty="0"/>
              <a:t>, which means that they would not be accessible by </a:t>
            </a:r>
            <a:r>
              <a:rPr lang="en-US" b="1" dirty="0"/>
              <a:t>derived2</a:t>
            </a:r>
            <a:endParaRPr lang="en-US" dirty="0"/>
          </a:p>
        </p:txBody>
      </p:sp>
    </p:spTree>
    <p:extLst>
      <p:ext uri="{BB962C8B-B14F-4D97-AF65-F5344CB8AC3E}">
        <p14:creationId xmlns:p14="http://schemas.microsoft.com/office/powerpoint/2010/main" val="7520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763000" cy="914400"/>
          </a:xfrm>
        </p:spPr>
        <p:txBody>
          <a:bodyPr anchor="t">
            <a:normAutofit fontScale="90000"/>
          </a:bodyPr>
          <a:lstStyle/>
          <a:p>
            <a:pPr algn="l" fontAlgn="auto"/>
            <a:r>
              <a:rPr lang="en-US" b="1" u="sng" dirty="0" smtClean="0"/>
              <a:t>Protected Base-Class Inheritance</a:t>
            </a:r>
            <a:r>
              <a:rPr lang="en-US" dirty="0" smtClean="0"/>
              <a:t/>
            </a:r>
            <a:br>
              <a:rPr lang="en-US" dirty="0" smtClean="0"/>
            </a:br>
            <a:r>
              <a:rPr lang="en-US" b="1" dirty="0" smtClean="0"/>
              <a:t> </a:t>
            </a:r>
            <a:endParaRPr lang="en-US" dirty="0"/>
          </a:p>
        </p:txBody>
      </p:sp>
      <p:sp>
        <p:nvSpPr>
          <p:cNvPr id="4" name="TextBox 3"/>
          <p:cNvSpPr txBox="1"/>
          <p:nvPr/>
        </p:nvSpPr>
        <p:spPr>
          <a:xfrm>
            <a:off x="4763068" y="1292155"/>
            <a:ext cx="4572000" cy="4370427"/>
          </a:xfrm>
          <a:prstGeom prst="rect">
            <a:avLst/>
          </a:prstGeom>
          <a:noFill/>
        </p:spPr>
        <p:txBody>
          <a:bodyPr wrap="square" rtlCol="0">
            <a:spAutoFit/>
          </a:bodyPr>
          <a:lstStyle/>
          <a:p>
            <a:pPr fontAlgn="auto"/>
            <a:r>
              <a:rPr lang="en-US" sz="2000" dirty="0"/>
              <a:t>int main()</a:t>
            </a:r>
          </a:p>
          <a:p>
            <a:pPr fontAlgn="auto"/>
            <a:r>
              <a:rPr lang="en-US" sz="2000" dirty="0" err="1"/>
              <a:t>ote</a:t>
            </a:r>
            <a:endParaRPr lang="en-US" sz="2000" dirty="0"/>
          </a:p>
          <a:p>
            <a:pPr fontAlgn="auto"/>
            <a:r>
              <a:rPr lang="en-US" sz="2000" dirty="0"/>
              <a:t>{</a:t>
            </a:r>
          </a:p>
          <a:p>
            <a:pPr fontAlgn="auto"/>
            <a:r>
              <a:rPr lang="en-US" sz="2000" dirty="0"/>
              <a:t>derived </a:t>
            </a:r>
            <a:r>
              <a:rPr lang="en-US" sz="2000" dirty="0" err="1"/>
              <a:t>ob</a:t>
            </a:r>
            <a:r>
              <a:rPr lang="en-US" sz="2000" dirty="0"/>
              <a:t>;</a:t>
            </a:r>
          </a:p>
          <a:p>
            <a:pPr fontAlgn="auto"/>
            <a:r>
              <a:rPr lang="en-US" sz="2000" dirty="0"/>
              <a:t>// </a:t>
            </a:r>
            <a:r>
              <a:rPr lang="en-US" sz="2000" dirty="0" err="1"/>
              <a:t>ob.setij</a:t>
            </a:r>
            <a:r>
              <a:rPr lang="en-US" sz="2000" dirty="0"/>
              <a:t>(2, 3); // illegal, </a:t>
            </a:r>
            <a:r>
              <a:rPr lang="en-US" sz="2000" dirty="0" err="1"/>
              <a:t>setij</a:t>
            </a:r>
            <a:r>
              <a:rPr lang="en-US" sz="2000" dirty="0"/>
              <a:t>() is</a:t>
            </a:r>
          </a:p>
          <a:p>
            <a:pPr fontAlgn="auto"/>
            <a:r>
              <a:rPr lang="en-US" sz="2000" dirty="0"/>
              <a:t>// protected member of derived</a:t>
            </a:r>
          </a:p>
          <a:p>
            <a:pPr fontAlgn="auto"/>
            <a:r>
              <a:rPr lang="en-US" sz="2000" dirty="0" err="1"/>
              <a:t>ob.setk</a:t>
            </a:r>
            <a:r>
              <a:rPr lang="en-US" sz="2000" dirty="0"/>
              <a:t>(); // OK, public member of derived</a:t>
            </a:r>
          </a:p>
          <a:p>
            <a:pPr fontAlgn="auto"/>
            <a:r>
              <a:rPr lang="en-US" sz="2000" dirty="0" err="1"/>
              <a:t>ob.showall</a:t>
            </a:r>
            <a:r>
              <a:rPr lang="en-US" sz="2000" dirty="0"/>
              <a:t>(); // OK, public member of derived</a:t>
            </a:r>
          </a:p>
          <a:p>
            <a:pPr fontAlgn="auto"/>
            <a:r>
              <a:rPr lang="en-US" sz="2000" dirty="0"/>
              <a:t>// </a:t>
            </a:r>
            <a:r>
              <a:rPr lang="en-US" sz="2000" dirty="0" err="1"/>
              <a:t>ob.showij</a:t>
            </a:r>
            <a:r>
              <a:rPr lang="en-US" sz="2000" dirty="0"/>
              <a:t>(); // illegal, </a:t>
            </a:r>
            <a:r>
              <a:rPr lang="en-US" sz="2000" dirty="0" err="1"/>
              <a:t>showij</a:t>
            </a:r>
            <a:r>
              <a:rPr lang="en-US" sz="2000" dirty="0"/>
              <a:t>() is protected</a:t>
            </a:r>
          </a:p>
          <a:p>
            <a:pPr fontAlgn="auto"/>
            <a:r>
              <a:rPr lang="en-US" sz="2000" dirty="0"/>
              <a:t>// member of derived</a:t>
            </a:r>
          </a:p>
          <a:p>
            <a:pPr fontAlgn="auto"/>
            <a:r>
              <a:rPr lang="en-US" sz="2000" dirty="0"/>
              <a:t>return 0;</a:t>
            </a:r>
          </a:p>
          <a:p>
            <a:pPr fontAlgn="auto"/>
            <a:r>
              <a:rPr lang="en-US" sz="2000" dirty="0"/>
              <a:t>}</a:t>
            </a:r>
          </a:p>
        </p:txBody>
      </p:sp>
      <p:sp>
        <p:nvSpPr>
          <p:cNvPr id="5" name="TextBox 4"/>
          <p:cNvSpPr txBox="1"/>
          <p:nvPr/>
        </p:nvSpPr>
        <p:spPr>
          <a:xfrm>
            <a:off x="191068" y="1329686"/>
            <a:ext cx="4572000" cy="3816429"/>
          </a:xfrm>
          <a:prstGeom prst="rect">
            <a:avLst/>
          </a:prstGeom>
          <a:noFill/>
        </p:spPr>
        <p:txBody>
          <a:bodyPr wrap="square" rtlCol="0">
            <a:spAutoFit/>
          </a:bodyPr>
          <a:lstStyle/>
          <a:p>
            <a:pPr fontAlgn="auto"/>
            <a:r>
              <a:rPr lang="en-US" sz="1400" dirty="0"/>
              <a:t>using namespace </a:t>
            </a:r>
            <a:r>
              <a:rPr lang="en-US" sz="1400" dirty="0" err="1"/>
              <a:t>std</a:t>
            </a:r>
            <a:r>
              <a:rPr lang="en-US" sz="1400" dirty="0"/>
              <a:t>;</a:t>
            </a:r>
          </a:p>
          <a:p>
            <a:pPr fontAlgn="auto"/>
            <a:r>
              <a:rPr lang="en-US" sz="1400" b="1" dirty="0"/>
              <a:t>class base {</a:t>
            </a:r>
          </a:p>
          <a:p>
            <a:pPr fontAlgn="auto"/>
            <a:r>
              <a:rPr lang="en-US" sz="1400" dirty="0"/>
              <a:t>protected:</a:t>
            </a:r>
          </a:p>
          <a:p>
            <a:pPr fontAlgn="auto"/>
            <a:r>
              <a:rPr lang="en-US" sz="1400" dirty="0"/>
              <a:t>int i, j; // private to base, but accessible by derived</a:t>
            </a:r>
          </a:p>
          <a:p>
            <a:pPr fontAlgn="auto"/>
            <a:r>
              <a:rPr lang="en-US" sz="1400" dirty="0"/>
              <a:t>public:</a:t>
            </a:r>
          </a:p>
          <a:p>
            <a:pPr fontAlgn="auto"/>
            <a:r>
              <a:rPr lang="en-US" sz="1400" dirty="0"/>
              <a:t>void </a:t>
            </a:r>
            <a:r>
              <a:rPr lang="en-US" sz="1400" dirty="0" err="1"/>
              <a:t>setij</a:t>
            </a:r>
            <a:r>
              <a:rPr lang="en-US" sz="1400" dirty="0"/>
              <a:t>(int a, int b) { i=a; j=b; }</a:t>
            </a:r>
          </a:p>
          <a:p>
            <a:pPr fontAlgn="auto"/>
            <a:r>
              <a:rPr lang="en-US" sz="1400" dirty="0"/>
              <a:t>void </a:t>
            </a:r>
            <a:r>
              <a:rPr lang="en-US" sz="1400" dirty="0" err="1"/>
              <a:t>showij</a:t>
            </a:r>
            <a:r>
              <a:rPr lang="en-US" sz="1400" dirty="0"/>
              <a:t>() { </a:t>
            </a:r>
            <a:r>
              <a:rPr lang="en-US" sz="1400" dirty="0" err="1"/>
              <a:t>cout</a:t>
            </a:r>
            <a:r>
              <a:rPr lang="en-US" sz="1400" dirty="0"/>
              <a:t> &lt;&lt; i &lt;&lt; " " &lt;&lt; j &lt;&lt; "\n"; }</a:t>
            </a:r>
          </a:p>
          <a:p>
            <a:pPr fontAlgn="auto"/>
            <a:r>
              <a:rPr lang="en-US" sz="1400" dirty="0"/>
              <a:t>};</a:t>
            </a:r>
          </a:p>
          <a:p>
            <a:pPr fontAlgn="auto"/>
            <a:r>
              <a:rPr lang="en-US" sz="1400" dirty="0"/>
              <a:t>// Inherit base as protected.</a:t>
            </a:r>
          </a:p>
          <a:p>
            <a:pPr fontAlgn="auto"/>
            <a:r>
              <a:rPr lang="en-US" sz="1400" b="1" dirty="0"/>
              <a:t>class derived : protected base{</a:t>
            </a:r>
          </a:p>
          <a:p>
            <a:pPr fontAlgn="auto"/>
            <a:r>
              <a:rPr lang="en-US" sz="1400" dirty="0"/>
              <a:t>int k;</a:t>
            </a:r>
          </a:p>
          <a:p>
            <a:pPr fontAlgn="auto"/>
            <a:r>
              <a:rPr lang="en-US" sz="1400" dirty="0"/>
              <a:t>public:</a:t>
            </a:r>
          </a:p>
          <a:p>
            <a:pPr fontAlgn="auto"/>
            <a:r>
              <a:rPr lang="en-US" sz="1400" dirty="0"/>
              <a:t>// derived may access base's i and j and </a:t>
            </a:r>
            <a:r>
              <a:rPr lang="en-US" sz="1400" dirty="0" err="1"/>
              <a:t>setij</a:t>
            </a:r>
            <a:r>
              <a:rPr lang="en-US" sz="1400" dirty="0"/>
              <a:t>().</a:t>
            </a:r>
          </a:p>
          <a:p>
            <a:pPr fontAlgn="auto"/>
            <a:r>
              <a:rPr lang="en-US" sz="1400" dirty="0"/>
              <a:t>void </a:t>
            </a:r>
            <a:r>
              <a:rPr lang="en-US" sz="1400" dirty="0" err="1"/>
              <a:t>setk</a:t>
            </a:r>
            <a:r>
              <a:rPr lang="en-US" sz="1400" dirty="0"/>
              <a:t>() { </a:t>
            </a:r>
            <a:r>
              <a:rPr lang="en-US" sz="1400" dirty="0" err="1"/>
              <a:t>setij</a:t>
            </a:r>
            <a:r>
              <a:rPr lang="en-US" sz="1400" dirty="0"/>
              <a:t>(10, 12); k = i*j; }</a:t>
            </a:r>
          </a:p>
          <a:p>
            <a:pPr fontAlgn="auto"/>
            <a:r>
              <a:rPr lang="en-US" sz="1400" dirty="0"/>
              <a:t>// may access </a:t>
            </a:r>
            <a:r>
              <a:rPr lang="en-US" sz="1400" dirty="0" err="1"/>
              <a:t>showij</a:t>
            </a:r>
            <a:r>
              <a:rPr lang="en-US" sz="1400" dirty="0"/>
              <a:t>() here</a:t>
            </a:r>
          </a:p>
          <a:p>
            <a:pPr fontAlgn="auto"/>
            <a:r>
              <a:rPr lang="en-US" sz="1400" dirty="0"/>
              <a:t>void </a:t>
            </a:r>
            <a:r>
              <a:rPr lang="en-US" sz="1400" dirty="0" err="1"/>
              <a:t>showall</a:t>
            </a:r>
            <a:r>
              <a:rPr lang="en-US" sz="1400" dirty="0"/>
              <a:t>() { </a:t>
            </a:r>
            <a:r>
              <a:rPr lang="en-US" sz="1400" dirty="0" err="1"/>
              <a:t>cout</a:t>
            </a:r>
            <a:r>
              <a:rPr lang="en-US" sz="1400" dirty="0"/>
              <a:t> &lt;&lt; k &lt;&lt; " "; </a:t>
            </a:r>
            <a:r>
              <a:rPr lang="en-US" sz="1400" dirty="0" err="1"/>
              <a:t>showij</a:t>
            </a:r>
            <a:r>
              <a:rPr lang="en-US" sz="1400" dirty="0"/>
              <a:t>(); }</a:t>
            </a:r>
          </a:p>
          <a:p>
            <a:pPr fontAlgn="auto"/>
            <a:r>
              <a:rPr lang="en-US" sz="1400" dirty="0"/>
              <a:t>};</a:t>
            </a:r>
          </a:p>
        </p:txBody>
      </p:sp>
      <p:sp>
        <p:nvSpPr>
          <p:cNvPr id="3" name="TextBox 2"/>
          <p:cNvSpPr txBox="1"/>
          <p:nvPr/>
        </p:nvSpPr>
        <p:spPr>
          <a:xfrm>
            <a:off x="457200" y="591234"/>
            <a:ext cx="8534400" cy="646331"/>
          </a:xfrm>
          <a:prstGeom prst="rect">
            <a:avLst/>
          </a:prstGeom>
          <a:noFill/>
        </p:spPr>
        <p:txBody>
          <a:bodyPr wrap="square" rtlCol="0">
            <a:spAutoFit/>
          </a:bodyPr>
          <a:lstStyle/>
          <a:p>
            <a:r>
              <a:rPr lang="en-US" dirty="0"/>
              <a:t>It is possible to inherit a base class as </a:t>
            </a:r>
            <a:r>
              <a:rPr lang="en-US" b="1" dirty="0"/>
              <a:t>protected. </a:t>
            </a:r>
            <a:r>
              <a:rPr lang="en-US" dirty="0"/>
              <a:t>When this is done, all public and protected members of the base class become protected members of the derived class</a:t>
            </a:r>
          </a:p>
        </p:txBody>
      </p:sp>
    </p:spTree>
    <p:extLst>
      <p:ext uri="{BB962C8B-B14F-4D97-AF65-F5344CB8AC3E}">
        <p14:creationId xmlns:p14="http://schemas.microsoft.com/office/powerpoint/2010/main" val="383588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763000" cy="914400"/>
          </a:xfrm>
        </p:spPr>
        <p:txBody>
          <a:bodyPr anchor="t">
            <a:normAutofit/>
          </a:bodyPr>
          <a:lstStyle/>
          <a:p>
            <a:pPr algn="l" fontAlgn="auto"/>
            <a:r>
              <a:rPr lang="en-US" b="1" u="sng" dirty="0"/>
              <a:t>Inheriting Multiple Base Classes</a:t>
            </a:r>
            <a:endParaRPr lang="en-US" dirty="0"/>
          </a:p>
        </p:txBody>
      </p:sp>
      <p:sp>
        <p:nvSpPr>
          <p:cNvPr id="4" name="TextBox 3"/>
          <p:cNvSpPr txBox="1"/>
          <p:nvPr/>
        </p:nvSpPr>
        <p:spPr>
          <a:xfrm>
            <a:off x="4763068" y="1292155"/>
            <a:ext cx="4572000" cy="2554545"/>
          </a:xfrm>
          <a:prstGeom prst="rect">
            <a:avLst/>
          </a:prstGeom>
          <a:noFill/>
        </p:spPr>
        <p:txBody>
          <a:bodyPr wrap="square" rtlCol="0">
            <a:spAutoFit/>
          </a:bodyPr>
          <a:lstStyle/>
          <a:p>
            <a:pPr fontAlgn="auto"/>
            <a:r>
              <a:rPr lang="en-US" sz="2000" dirty="0"/>
              <a:t>int main()</a:t>
            </a:r>
          </a:p>
          <a:p>
            <a:pPr fontAlgn="auto"/>
            <a:r>
              <a:rPr lang="en-US" sz="2000" dirty="0"/>
              <a:t>{</a:t>
            </a:r>
          </a:p>
          <a:p>
            <a:pPr fontAlgn="auto"/>
            <a:r>
              <a:rPr lang="en-US" sz="2000" dirty="0"/>
              <a:t>derived </a:t>
            </a:r>
            <a:r>
              <a:rPr lang="en-US" sz="2000" dirty="0" err="1"/>
              <a:t>ob</a:t>
            </a:r>
            <a:r>
              <a:rPr lang="en-US" sz="2000" dirty="0"/>
              <a:t>;</a:t>
            </a:r>
          </a:p>
          <a:p>
            <a:pPr fontAlgn="auto"/>
            <a:r>
              <a:rPr lang="en-US" sz="2000" dirty="0" err="1"/>
              <a:t>ob.set</a:t>
            </a:r>
            <a:r>
              <a:rPr lang="en-US" sz="2000" dirty="0"/>
              <a:t>(10, 20); // provided by derived</a:t>
            </a:r>
          </a:p>
          <a:p>
            <a:pPr fontAlgn="auto"/>
            <a:r>
              <a:rPr lang="en-US" sz="2000" dirty="0" err="1"/>
              <a:t>ob.showx</a:t>
            </a:r>
            <a:r>
              <a:rPr lang="en-US" sz="2000" dirty="0"/>
              <a:t>(); // from base1</a:t>
            </a:r>
          </a:p>
          <a:p>
            <a:pPr fontAlgn="auto"/>
            <a:r>
              <a:rPr lang="en-US" sz="2000" dirty="0" err="1"/>
              <a:t>ob.showy</a:t>
            </a:r>
            <a:r>
              <a:rPr lang="en-US" sz="2000" dirty="0"/>
              <a:t>(); // from base2</a:t>
            </a:r>
          </a:p>
          <a:p>
            <a:pPr fontAlgn="auto"/>
            <a:r>
              <a:rPr lang="en-US" sz="2000" dirty="0"/>
              <a:t>return 0;</a:t>
            </a:r>
          </a:p>
          <a:p>
            <a:pPr fontAlgn="auto"/>
            <a:r>
              <a:rPr lang="en-US" sz="2000" dirty="0"/>
              <a:t>}</a:t>
            </a:r>
          </a:p>
        </p:txBody>
      </p:sp>
      <p:sp>
        <p:nvSpPr>
          <p:cNvPr id="5" name="TextBox 4"/>
          <p:cNvSpPr txBox="1"/>
          <p:nvPr/>
        </p:nvSpPr>
        <p:spPr>
          <a:xfrm>
            <a:off x="191068" y="1329686"/>
            <a:ext cx="4572000" cy="4247317"/>
          </a:xfrm>
          <a:prstGeom prst="rect">
            <a:avLst/>
          </a:prstGeom>
          <a:noFill/>
        </p:spPr>
        <p:txBody>
          <a:bodyPr wrap="square" rtlCol="0">
            <a:spAutoFit/>
          </a:bodyPr>
          <a:lstStyle/>
          <a:p>
            <a:pPr fontAlgn="auto"/>
            <a:r>
              <a:rPr lang="en-US" sz="1400" dirty="0"/>
              <a:t>#include &lt;iostream&gt;</a:t>
            </a:r>
          </a:p>
          <a:p>
            <a:pPr fontAlgn="auto"/>
            <a:r>
              <a:rPr lang="en-US" sz="1400" dirty="0"/>
              <a:t>using namespace </a:t>
            </a:r>
            <a:r>
              <a:rPr lang="en-US" sz="1400" dirty="0" err="1"/>
              <a:t>std</a:t>
            </a:r>
            <a:r>
              <a:rPr lang="en-US" sz="1400" dirty="0"/>
              <a:t>;</a:t>
            </a:r>
          </a:p>
          <a:p>
            <a:pPr fontAlgn="auto"/>
            <a:r>
              <a:rPr lang="en-US" sz="1400" b="1" dirty="0"/>
              <a:t>class base1 {</a:t>
            </a:r>
          </a:p>
          <a:p>
            <a:pPr fontAlgn="auto"/>
            <a:r>
              <a:rPr lang="en-US" sz="1400" dirty="0"/>
              <a:t>protected:</a:t>
            </a:r>
          </a:p>
          <a:p>
            <a:pPr fontAlgn="auto"/>
            <a:r>
              <a:rPr lang="en-US" sz="1400" dirty="0"/>
              <a:t>int x;</a:t>
            </a:r>
          </a:p>
          <a:p>
            <a:pPr fontAlgn="auto"/>
            <a:r>
              <a:rPr lang="en-US" sz="1400" dirty="0"/>
              <a:t>public:</a:t>
            </a:r>
          </a:p>
          <a:p>
            <a:pPr fontAlgn="auto"/>
            <a:r>
              <a:rPr lang="en-US" sz="1400" dirty="0"/>
              <a:t>void </a:t>
            </a:r>
            <a:r>
              <a:rPr lang="en-US" sz="1400" dirty="0" err="1"/>
              <a:t>showx</a:t>
            </a:r>
            <a:r>
              <a:rPr lang="en-US" sz="1400" dirty="0"/>
              <a:t>() { </a:t>
            </a:r>
            <a:r>
              <a:rPr lang="en-US" sz="1400" dirty="0" err="1"/>
              <a:t>cout</a:t>
            </a:r>
            <a:r>
              <a:rPr lang="en-US" sz="1400" dirty="0"/>
              <a:t> &lt;&lt; x &lt;&lt; "\n"; }</a:t>
            </a:r>
          </a:p>
          <a:p>
            <a:pPr fontAlgn="auto"/>
            <a:r>
              <a:rPr lang="en-US" sz="1400" dirty="0"/>
              <a:t>};</a:t>
            </a:r>
          </a:p>
          <a:p>
            <a:pPr fontAlgn="auto"/>
            <a:r>
              <a:rPr lang="en-US" sz="1400" b="1" dirty="0"/>
              <a:t>class base2 {</a:t>
            </a:r>
          </a:p>
          <a:p>
            <a:pPr fontAlgn="auto"/>
            <a:r>
              <a:rPr lang="en-US" sz="1400" dirty="0"/>
              <a:t>protected:</a:t>
            </a:r>
          </a:p>
          <a:p>
            <a:pPr fontAlgn="auto"/>
            <a:r>
              <a:rPr lang="en-US" sz="1400" dirty="0"/>
              <a:t>int y;</a:t>
            </a:r>
          </a:p>
          <a:p>
            <a:pPr fontAlgn="auto"/>
            <a:r>
              <a:rPr lang="en-US" sz="1400" dirty="0"/>
              <a:t>public:</a:t>
            </a:r>
          </a:p>
          <a:p>
            <a:pPr fontAlgn="auto"/>
            <a:r>
              <a:rPr lang="en-US" sz="1400" dirty="0"/>
              <a:t>void showy() {</a:t>
            </a:r>
            <a:r>
              <a:rPr lang="en-US" sz="1400" dirty="0" err="1"/>
              <a:t>cout</a:t>
            </a:r>
            <a:r>
              <a:rPr lang="en-US" sz="1400" dirty="0"/>
              <a:t> &lt;&lt; y &lt;&lt; "\n";}</a:t>
            </a:r>
          </a:p>
          <a:p>
            <a:pPr fontAlgn="auto"/>
            <a:r>
              <a:rPr lang="en-US" sz="1400" dirty="0"/>
              <a:t>};</a:t>
            </a:r>
          </a:p>
          <a:p>
            <a:pPr fontAlgn="auto"/>
            <a:r>
              <a:rPr lang="en-US" sz="1400" dirty="0"/>
              <a:t>// Inherit multiple base classes.</a:t>
            </a:r>
          </a:p>
          <a:p>
            <a:pPr fontAlgn="auto"/>
            <a:r>
              <a:rPr lang="en-US" sz="1400" b="1" dirty="0"/>
              <a:t>class derived: public base1, public base2 {</a:t>
            </a:r>
          </a:p>
          <a:p>
            <a:pPr fontAlgn="auto"/>
            <a:r>
              <a:rPr lang="en-US" sz="1400" dirty="0"/>
              <a:t>public:</a:t>
            </a:r>
          </a:p>
          <a:p>
            <a:pPr fontAlgn="auto"/>
            <a:r>
              <a:rPr lang="en-US" sz="1400" dirty="0"/>
              <a:t>void set(int i, int j) { x=i; y=j; }</a:t>
            </a:r>
          </a:p>
          <a:p>
            <a:r>
              <a:rPr lang="en-US" sz="1400" dirty="0"/>
              <a:t>};</a:t>
            </a:r>
          </a:p>
        </p:txBody>
      </p:sp>
      <p:sp>
        <p:nvSpPr>
          <p:cNvPr id="3" name="TextBox 2"/>
          <p:cNvSpPr txBox="1"/>
          <p:nvPr/>
        </p:nvSpPr>
        <p:spPr>
          <a:xfrm>
            <a:off x="457200" y="591234"/>
            <a:ext cx="8534400" cy="646331"/>
          </a:xfrm>
          <a:prstGeom prst="rect">
            <a:avLst/>
          </a:prstGeom>
          <a:noFill/>
        </p:spPr>
        <p:txBody>
          <a:bodyPr wrap="square" rtlCol="0">
            <a:spAutoFit/>
          </a:bodyPr>
          <a:lstStyle/>
          <a:p>
            <a:pPr fontAlgn="auto"/>
            <a:r>
              <a:rPr lang="en-US" dirty="0"/>
              <a:t>It is possible for a derived class to inherit two or more base classes. For example, in this short example, </a:t>
            </a:r>
            <a:r>
              <a:rPr lang="en-US" b="1" dirty="0"/>
              <a:t>derived </a:t>
            </a:r>
            <a:r>
              <a:rPr lang="en-US" dirty="0"/>
              <a:t>inherits both </a:t>
            </a:r>
            <a:r>
              <a:rPr lang="en-US" b="1" dirty="0"/>
              <a:t>base1 </a:t>
            </a:r>
            <a:r>
              <a:rPr lang="en-US" dirty="0"/>
              <a:t>and </a:t>
            </a:r>
            <a:r>
              <a:rPr lang="en-US" b="1" dirty="0"/>
              <a:t>base2</a:t>
            </a:r>
            <a:r>
              <a:rPr lang="en-US" dirty="0"/>
              <a:t>.</a:t>
            </a:r>
          </a:p>
        </p:txBody>
      </p:sp>
      <p:sp>
        <p:nvSpPr>
          <p:cNvPr id="6" name="TextBox 5"/>
          <p:cNvSpPr txBox="1"/>
          <p:nvPr/>
        </p:nvSpPr>
        <p:spPr>
          <a:xfrm>
            <a:off x="174008" y="5867400"/>
            <a:ext cx="8534400" cy="646331"/>
          </a:xfrm>
          <a:prstGeom prst="rect">
            <a:avLst/>
          </a:prstGeom>
          <a:noFill/>
        </p:spPr>
        <p:txBody>
          <a:bodyPr wrap="square" rtlCol="0">
            <a:spAutoFit/>
          </a:bodyPr>
          <a:lstStyle/>
          <a:p>
            <a:pPr fontAlgn="auto"/>
            <a:r>
              <a:rPr lang="en-US" dirty="0"/>
              <a:t>It is possible for a derived class to inherit two or more base classes. For example, in this short example, </a:t>
            </a:r>
            <a:r>
              <a:rPr lang="en-US" b="1" dirty="0"/>
              <a:t>derived </a:t>
            </a:r>
            <a:r>
              <a:rPr lang="en-US" dirty="0"/>
              <a:t>inherits both </a:t>
            </a:r>
            <a:r>
              <a:rPr lang="en-US" b="1" dirty="0"/>
              <a:t>base1 </a:t>
            </a:r>
            <a:r>
              <a:rPr lang="en-US" dirty="0"/>
              <a:t>and </a:t>
            </a:r>
            <a:r>
              <a:rPr lang="en-US" b="1" dirty="0"/>
              <a:t>base2</a:t>
            </a:r>
            <a:r>
              <a:rPr lang="en-US" dirty="0"/>
              <a:t>.</a:t>
            </a:r>
          </a:p>
        </p:txBody>
      </p:sp>
    </p:spTree>
    <p:extLst>
      <p:ext uri="{BB962C8B-B14F-4D97-AF65-F5344CB8AC3E}">
        <p14:creationId xmlns:p14="http://schemas.microsoft.com/office/powerpoint/2010/main" val="381536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5141" y="685800"/>
            <a:ext cx="8763000" cy="5638800"/>
          </a:xfrm>
        </p:spPr>
        <p:txBody>
          <a:bodyPr numCol="1">
            <a:noAutofit/>
          </a:bodyPr>
          <a:lstStyle/>
          <a:p>
            <a:pPr algn="just" fontAlgn="auto"/>
            <a:r>
              <a:rPr lang="en-US" sz="4000" dirty="0" smtClean="0">
                <a:solidFill>
                  <a:schemeClr val="tx1"/>
                </a:solidFill>
              </a:rPr>
              <a:t>                                                                              There </a:t>
            </a:r>
            <a:r>
              <a:rPr lang="en-US" sz="4000" dirty="0">
                <a:solidFill>
                  <a:schemeClr val="tx1"/>
                </a:solidFill>
              </a:rPr>
              <a:t>are two major </a:t>
            </a:r>
            <a:r>
              <a:rPr lang="en-US" sz="4000" dirty="0" smtClean="0">
                <a:solidFill>
                  <a:schemeClr val="tx1"/>
                </a:solidFill>
              </a:rPr>
              <a:t>questions. </a:t>
            </a:r>
          </a:p>
          <a:p>
            <a:pPr marL="342900" indent="-342900" algn="just" fontAlgn="auto">
              <a:buFont typeface="Wingdings" pitchFamily="2" charset="2"/>
              <a:buChar char="v"/>
            </a:pPr>
            <a:r>
              <a:rPr lang="en-US" sz="4000" dirty="0" smtClean="0">
                <a:solidFill>
                  <a:schemeClr val="tx1"/>
                </a:solidFill>
              </a:rPr>
              <a:t>First</a:t>
            </a:r>
            <a:r>
              <a:rPr lang="en-US" sz="4000" dirty="0">
                <a:solidFill>
                  <a:schemeClr val="tx1"/>
                </a:solidFill>
              </a:rPr>
              <a:t>, when are base-class and derived-class constructor and destructor functions called? </a:t>
            </a:r>
            <a:endParaRPr lang="en-US" sz="4000" dirty="0" smtClean="0">
              <a:solidFill>
                <a:schemeClr val="tx1"/>
              </a:solidFill>
            </a:endParaRPr>
          </a:p>
          <a:p>
            <a:pPr marL="342900" indent="-342900" algn="just" fontAlgn="auto">
              <a:buFont typeface="Wingdings" pitchFamily="2" charset="2"/>
              <a:buChar char="v"/>
            </a:pPr>
            <a:r>
              <a:rPr lang="en-US" sz="4000" dirty="0" smtClean="0">
                <a:solidFill>
                  <a:schemeClr val="tx1"/>
                </a:solidFill>
              </a:rPr>
              <a:t>Second</a:t>
            </a:r>
            <a:r>
              <a:rPr lang="en-US" sz="4000" dirty="0">
                <a:solidFill>
                  <a:schemeClr val="tx1"/>
                </a:solidFill>
              </a:rPr>
              <a:t>, how can parameters be passed to base-class constructor functions? This section </a:t>
            </a:r>
            <a:r>
              <a:rPr lang="en-US" sz="4000" dirty="0" smtClean="0">
                <a:solidFill>
                  <a:schemeClr val="tx1"/>
                </a:solidFill>
              </a:rPr>
              <a:t>examines </a:t>
            </a:r>
            <a:r>
              <a:rPr lang="en-US" sz="4000" dirty="0">
                <a:solidFill>
                  <a:schemeClr val="tx1"/>
                </a:solidFill>
              </a:rPr>
              <a:t>these two important topics.</a:t>
            </a: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200" b="1" u="sng" dirty="0" smtClean="0"/>
              <a:t> Constructors</a:t>
            </a:r>
            <a:r>
              <a:rPr lang="en-US" sz="3200" b="1" u="sng" dirty="0"/>
              <a:t>, Destructors, and Inheritance</a:t>
            </a:r>
            <a:endParaRPr lang="en-US" sz="3200" dirty="0"/>
          </a:p>
        </p:txBody>
      </p:sp>
    </p:spTree>
    <p:extLst>
      <p:ext uri="{BB962C8B-B14F-4D97-AF65-F5344CB8AC3E}">
        <p14:creationId xmlns:p14="http://schemas.microsoft.com/office/powerpoint/2010/main" val="72967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5141" y="1066800"/>
            <a:ext cx="8763000" cy="685800"/>
          </a:xfrm>
        </p:spPr>
        <p:txBody>
          <a:bodyPr numCol="1">
            <a:noAutofit/>
          </a:bodyPr>
          <a:lstStyle/>
          <a:p>
            <a:pPr algn="l" fontAlgn="auto"/>
            <a:r>
              <a:rPr lang="en-US" sz="2000" dirty="0" smtClean="0">
                <a:solidFill>
                  <a:schemeClr val="tx1"/>
                </a:solidFill>
              </a:rPr>
              <a:t>It </a:t>
            </a:r>
            <a:r>
              <a:rPr lang="en-US" sz="2000" dirty="0">
                <a:solidFill>
                  <a:schemeClr val="tx1"/>
                </a:solidFill>
              </a:rPr>
              <a:t>is possible for a base class, a derived class, or both to contain constructor and/or destructor functions.</a:t>
            </a: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200" b="1" u="sng" dirty="0"/>
              <a:t>When Constructor and Destructor Functions Are Executed</a:t>
            </a:r>
            <a:endParaRPr lang="en-US" sz="3200" dirty="0"/>
          </a:p>
        </p:txBody>
      </p:sp>
      <p:sp>
        <p:nvSpPr>
          <p:cNvPr id="5" name="TextBox 4"/>
          <p:cNvSpPr txBox="1"/>
          <p:nvPr/>
        </p:nvSpPr>
        <p:spPr>
          <a:xfrm>
            <a:off x="609600" y="1752600"/>
            <a:ext cx="4800600" cy="5355312"/>
          </a:xfrm>
          <a:prstGeom prst="rect">
            <a:avLst/>
          </a:prstGeom>
          <a:noFill/>
        </p:spPr>
        <p:txBody>
          <a:bodyPr wrap="square" rtlCol="0">
            <a:spAutoFit/>
          </a:bodyPr>
          <a:lstStyle/>
          <a:p>
            <a:pPr fontAlgn="auto"/>
            <a:r>
              <a:rPr lang="en-US" b="1" dirty="0"/>
              <a:t>#include &lt;iostream&gt;</a:t>
            </a:r>
          </a:p>
          <a:p>
            <a:pPr fontAlgn="auto"/>
            <a:r>
              <a:rPr lang="en-US" b="1" dirty="0"/>
              <a:t>using namespace </a:t>
            </a:r>
            <a:r>
              <a:rPr lang="en-US" b="1" dirty="0" err="1"/>
              <a:t>std</a:t>
            </a:r>
            <a:r>
              <a:rPr lang="en-US" b="1" dirty="0"/>
              <a:t>;</a:t>
            </a:r>
          </a:p>
          <a:p>
            <a:pPr fontAlgn="auto"/>
            <a:r>
              <a:rPr lang="en-US" b="1" dirty="0"/>
              <a:t>class base {</a:t>
            </a:r>
          </a:p>
          <a:p>
            <a:pPr fontAlgn="auto"/>
            <a:r>
              <a:rPr lang="en-US" b="1" dirty="0"/>
              <a:t>public:</a:t>
            </a:r>
          </a:p>
          <a:p>
            <a:pPr fontAlgn="auto"/>
            <a:r>
              <a:rPr lang="en-US" b="1" dirty="0"/>
              <a:t>base() { </a:t>
            </a:r>
            <a:r>
              <a:rPr lang="en-US" b="1" dirty="0" err="1"/>
              <a:t>cout</a:t>
            </a:r>
            <a:r>
              <a:rPr lang="en-US" b="1" dirty="0"/>
              <a:t> &lt;&lt; "Constructing base\n"; }</a:t>
            </a:r>
          </a:p>
          <a:p>
            <a:pPr fontAlgn="auto"/>
            <a:r>
              <a:rPr lang="en-US" b="1" dirty="0"/>
              <a:t>~base() { </a:t>
            </a:r>
            <a:r>
              <a:rPr lang="en-US" b="1" dirty="0" err="1"/>
              <a:t>cout</a:t>
            </a:r>
            <a:r>
              <a:rPr lang="en-US" b="1" dirty="0"/>
              <a:t> &lt;&lt; "Destructing base\n"; }</a:t>
            </a:r>
          </a:p>
          <a:p>
            <a:pPr fontAlgn="auto"/>
            <a:r>
              <a:rPr lang="en-US" b="1" dirty="0"/>
              <a:t>};</a:t>
            </a:r>
          </a:p>
          <a:p>
            <a:pPr fontAlgn="auto"/>
            <a:r>
              <a:rPr lang="en-US" b="1" dirty="0"/>
              <a:t>class derived: public base {</a:t>
            </a:r>
          </a:p>
          <a:p>
            <a:pPr fontAlgn="auto"/>
            <a:r>
              <a:rPr lang="en-US" b="1" dirty="0"/>
              <a:t>public:</a:t>
            </a:r>
          </a:p>
          <a:p>
            <a:pPr fontAlgn="auto"/>
            <a:r>
              <a:rPr lang="en-US" b="1" dirty="0"/>
              <a:t>derived() { </a:t>
            </a:r>
            <a:r>
              <a:rPr lang="en-US" b="1" dirty="0" err="1"/>
              <a:t>cout</a:t>
            </a:r>
            <a:r>
              <a:rPr lang="en-US" b="1" dirty="0"/>
              <a:t> &lt;&lt; "Constructing derived\n"; }</a:t>
            </a:r>
          </a:p>
          <a:p>
            <a:pPr fontAlgn="auto"/>
            <a:r>
              <a:rPr lang="en-US" b="1" dirty="0"/>
              <a:t>~derived() { </a:t>
            </a:r>
            <a:r>
              <a:rPr lang="en-US" b="1" dirty="0" err="1"/>
              <a:t>cout</a:t>
            </a:r>
            <a:r>
              <a:rPr lang="en-US" b="1" dirty="0"/>
              <a:t> &lt;&lt; "Destructing derived\n"; }</a:t>
            </a:r>
          </a:p>
          <a:p>
            <a:pPr fontAlgn="auto"/>
            <a:r>
              <a:rPr lang="en-US" b="1" dirty="0"/>
              <a:t>};</a:t>
            </a:r>
          </a:p>
          <a:p>
            <a:pPr fontAlgn="auto"/>
            <a:r>
              <a:rPr lang="en-US" b="1" dirty="0"/>
              <a:t>int main()</a:t>
            </a:r>
          </a:p>
          <a:p>
            <a:pPr fontAlgn="auto"/>
            <a:r>
              <a:rPr lang="en-US" b="1" dirty="0"/>
              <a:t>{</a:t>
            </a:r>
          </a:p>
          <a:p>
            <a:pPr fontAlgn="auto"/>
            <a:r>
              <a:rPr lang="en-US" b="1" dirty="0"/>
              <a:t>derived </a:t>
            </a:r>
            <a:r>
              <a:rPr lang="en-US" b="1" dirty="0" err="1"/>
              <a:t>ob</a:t>
            </a:r>
            <a:r>
              <a:rPr lang="en-US" b="1" dirty="0"/>
              <a:t>;</a:t>
            </a:r>
          </a:p>
          <a:p>
            <a:pPr fontAlgn="auto"/>
            <a:r>
              <a:rPr lang="en-US" b="1" dirty="0"/>
              <a:t>// do nothing but construct and destruct </a:t>
            </a:r>
            <a:r>
              <a:rPr lang="en-US" b="1" dirty="0" err="1"/>
              <a:t>ob</a:t>
            </a:r>
            <a:endParaRPr lang="en-US" b="1" dirty="0"/>
          </a:p>
          <a:p>
            <a:pPr fontAlgn="auto"/>
            <a:r>
              <a:rPr lang="en-US" b="1" dirty="0"/>
              <a:t>return 0;</a:t>
            </a:r>
          </a:p>
          <a:p>
            <a:pPr fontAlgn="auto"/>
            <a:r>
              <a:rPr lang="en-US" b="1" dirty="0"/>
              <a:t>}</a:t>
            </a:r>
          </a:p>
          <a:p>
            <a:endParaRPr lang="en-US" b="1" dirty="0"/>
          </a:p>
        </p:txBody>
      </p:sp>
      <p:sp>
        <p:nvSpPr>
          <p:cNvPr id="6" name="TextBox 5"/>
          <p:cNvSpPr txBox="1"/>
          <p:nvPr/>
        </p:nvSpPr>
        <p:spPr>
          <a:xfrm>
            <a:off x="5867400" y="2667000"/>
            <a:ext cx="2819400" cy="3108543"/>
          </a:xfrm>
          <a:prstGeom prst="rect">
            <a:avLst/>
          </a:prstGeom>
          <a:noFill/>
        </p:spPr>
        <p:txBody>
          <a:bodyPr wrap="square" rtlCol="0">
            <a:spAutoFit/>
          </a:bodyPr>
          <a:lstStyle/>
          <a:p>
            <a:pPr fontAlgn="auto"/>
            <a:r>
              <a:rPr lang="en-US" sz="2800" b="1" dirty="0"/>
              <a:t>Constructing base</a:t>
            </a:r>
          </a:p>
          <a:p>
            <a:pPr fontAlgn="auto"/>
            <a:r>
              <a:rPr lang="en-US" sz="2800" b="1" dirty="0"/>
              <a:t>Constructing derived</a:t>
            </a:r>
          </a:p>
          <a:p>
            <a:pPr fontAlgn="auto"/>
            <a:r>
              <a:rPr lang="en-US" sz="2800" b="1" dirty="0"/>
              <a:t>Destructing derived</a:t>
            </a:r>
          </a:p>
          <a:p>
            <a:r>
              <a:rPr lang="en-US" sz="2800" b="1" dirty="0"/>
              <a:t>Destructing base</a:t>
            </a:r>
          </a:p>
        </p:txBody>
      </p:sp>
    </p:spTree>
    <p:extLst>
      <p:ext uri="{BB962C8B-B14F-4D97-AF65-F5344CB8AC3E}">
        <p14:creationId xmlns:p14="http://schemas.microsoft.com/office/powerpoint/2010/main" val="98479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5141" y="1066800"/>
            <a:ext cx="8763000" cy="4648200"/>
          </a:xfrm>
        </p:spPr>
        <p:txBody>
          <a:bodyPr numCol="1">
            <a:noAutofit/>
          </a:bodyPr>
          <a:lstStyle/>
          <a:p>
            <a:pPr marL="342900" indent="-342900" algn="l">
              <a:buFont typeface="Wingdings" pitchFamily="2" charset="2"/>
              <a:buChar char="v"/>
            </a:pPr>
            <a:r>
              <a:rPr lang="en-US" sz="2400" b="1" dirty="0">
                <a:solidFill>
                  <a:schemeClr val="tx1"/>
                </a:solidFill>
              </a:rPr>
              <a:t>When an object of </a:t>
            </a:r>
            <a:r>
              <a:rPr lang="en-US" sz="2400" b="1" dirty="0" smtClean="0">
                <a:solidFill>
                  <a:schemeClr val="tx1"/>
                </a:solidFill>
              </a:rPr>
              <a:t>a derived </a:t>
            </a:r>
            <a:r>
              <a:rPr lang="en-US" sz="2400" b="1" dirty="0">
                <a:solidFill>
                  <a:schemeClr val="tx1"/>
                </a:solidFill>
              </a:rPr>
              <a:t>class is </a:t>
            </a:r>
            <a:r>
              <a:rPr lang="en-US" sz="2400" b="1" dirty="0" smtClean="0">
                <a:solidFill>
                  <a:schemeClr val="tx1"/>
                </a:solidFill>
              </a:rPr>
              <a:t>created,</a:t>
            </a:r>
          </a:p>
          <a:p>
            <a:pPr marL="342900" indent="-342900" algn="l">
              <a:buFont typeface="Wingdings" pitchFamily="2" charset="2"/>
              <a:buChar char="v"/>
            </a:pPr>
            <a:r>
              <a:rPr lang="en-US" sz="2400" b="1" dirty="0" smtClean="0">
                <a:solidFill>
                  <a:schemeClr val="tx1"/>
                </a:solidFill>
              </a:rPr>
              <a:t>if </a:t>
            </a:r>
            <a:r>
              <a:rPr lang="en-US" sz="2400" b="1" dirty="0">
                <a:solidFill>
                  <a:schemeClr val="tx1"/>
                </a:solidFill>
              </a:rPr>
              <a:t>the base class contains a </a:t>
            </a:r>
            <a:r>
              <a:rPr lang="en-US" sz="2400" b="1" dirty="0" smtClean="0">
                <a:solidFill>
                  <a:schemeClr val="tx1"/>
                </a:solidFill>
              </a:rPr>
              <a:t> Constructor</a:t>
            </a:r>
            <a:r>
              <a:rPr lang="en-US" sz="2400" b="1" dirty="0">
                <a:solidFill>
                  <a:schemeClr val="tx1"/>
                </a:solidFill>
              </a:rPr>
              <a:t>, it will be called first</a:t>
            </a:r>
            <a:r>
              <a:rPr lang="en-US" sz="2400" b="1" dirty="0" smtClean="0">
                <a:solidFill>
                  <a:schemeClr val="tx1"/>
                </a:solidFill>
              </a:rPr>
              <a:t>, followed </a:t>
            </a:r>
            <a:r>
              <a:rPr lang="en-US" sz="2400" b="1" dirty="0">
                <a:solidFill>
                  <a:schemeClr val="tx1"/>
                </a:solidFill>
              </a:rPr>
              <a:t>by the derived class' constructor. </a:t>
            </a:r>
            <a:endParaRPr lang="en-US" sz="2400" b="1" dirty="0" smtClean="0">
              <a:solidFill>
                <a:schemeClr val="tx1"/>
              </a:solidFill>
            </a:endParaRPr>
          </a:p>
          <a:p>
            <a:pPr marL="342900" indent="-342900" algn="l">
              <a:buFont typeface="Wingdings" pitchFamily="2" charset="2"/>
              <a:buChar char="v"/>
            </a:pPr>
            <a:r>
              <a:rPr lang="en-US" sz="2400" b="1" dirty="0" smtClean="0">
                <a:solidFill>
                  <a:schemeClr val="tx1"/>
                </a:solidFill>
              </a:rPr>
              <a:t>When </a:t>
            </a:r>
            <a:r>
              <a:rPr lang="en-US" sz="2400" b="1" dirty="0">
                <a:solidFill>
                  <a:schemeClr val="tx1"/>
                </a:solidFill>
              </a:rPr>
              <a:t>a derived object is destroyed, </a:t>
            </a:r>
            <a:r>
              <a:rPr lang="en-US" sz="2400" b="1" dirty="0" smtClean="0">
                <a:solidFill>
                  <a:schemeClr val="tx1"/>
                </a:solidFill>
              </a:rPr>
              <a:t>its destructor </a:t>
            </a:r>
            <a:r>
              <a:rPr lang="en-US" sz="2400" b="1" dirty="0">
                <a:solidFill>
                  <a:schemeClr val="tx1"/>
                </a:solidFill>
              </a:rPr>
              <a:t>is called first, followed by the base class' destructor, if it exists</a:t>
            </a:r>
            <a:r>
              <a:rPr lang="en-US" sz="2400" b="1" dirty="0" smtClean="0">
                <a:solidFill>
                  <a:schemeClr val="tx1"/>
                </a:solidFill>
              </a:rPr>
              <a:t>.</a:t>
            </a:r>
          </a:p>
          <a:p>
            <a:pPr marL="342900" indent="-342900" algn="l">
              <a:buFont typeface="Wingdings" pitchFamily="2" charset="2"/>
              <a:buChar char="v"/>
            </a:pPr>
            <a:r>
              <a:rPr lang="en-US" sz="2400" b="1" dirty="0" smtClean="0">
                <a:solidFill>
                  <a:schemeClr val="tx1"/>
                </a:solidFill>
              </a:rPr>
              <a:t> Put differently</a:t>
            </a:r>
            <a:r>
              <a:rPr lang="en-US" sz="2400" b="1" dirty="0">
                <a:solidFill>
                  <a:schemeClr val="tx1"/>
                </a:solidFill>
              </a:rPr>
              <a:t>, constructor functions are executed in their order of derivation. </a:t>
            </a:r>
            <a:r>
              <a:rPr lang="en-US" sz="2400" b="1" dirty="0" smtClean="0">
                <a:solidFill>
                  <a:schemeClr val="tx1"/>
                </a:solidFill>
              </a:rPr>
              <a:t>Destructor functions </a:t>
            </a:r>
            <a:r>
              <a:rPr lang="en-US" sz="2400" b="1" dirty="0">
                <a:solidFill>
                  <a:schemeClr val="tx1"/>
                </a:solidFill>
              </a:rPr>
              <a:t>are executed in reverse order of </a:t>
            </a:r>
            <a:r>
              <a:rPr lang="en-US" sz="2400" b="1" dirty="0" smtClean="0">
                <a:solidFill>
                  <a:schemeClr val="tx1"/>
                </a:solidFill>
              </a:rPr>
              <a:t>derivation</a:t>
            </a:r>
          </a:p>
          <a:p>
            <a:pPr marL="342900" indent="-342900" algn="l">
              <a:buFont typeface="Wingdings" pitchFamily="2" charset="2"/>
              <a:buChar char="v"/>
            </a:pPr>
            <a:r>
              <a:rPr lang="en-US" sz="2400" dirty="0">
                <a:solidFill>
                  <a:schemeClr val="tx1"/>
                </a:solidFill>
              </a:rPr>
              <a:t>a base class has no knowledge of any derived </a:t>
            </a:r>
            <a:r>
              <a:rPr lang="en-US" sz="2400" dirty="0" smtClean="0">
                <a:solidFill>
                  <a:schemeClr val="tx1"/>
                </a:solidFill>
              </a:rPr>
              <a:t>class.</a:t>
            </a:r>
          </a:p>
          <a:p>
            <a:pPr algn="l"/>
            <a:r>
              <a:rPr lang="en-US" sz="2400" dirty="0" smtClean="0">
                <a:solidFill>
                  <a:schemeClr val="tx1"/>
                </a:solidFill>
              </a:rPr>
              <a:t>destructors </a:t>
            </a:r>
            <a:r>
              <a:rPr lang="en-US" sz="2400" dirty="0">
                <a:solidFill>
                  <a:schemeClr val="tx1"/>
                </a:solidFill>
              </a:rPr>
              <a:t>be executed in reverse order </a:t>
            </a:r>
            <a:r>
              <a:rPr lang="en-US" sz="2400" dirty="0" smtClean="0">
                <a:solidFill>
                  <a:schemeClr val="tx1"/>
                </a:solidFill>
              </a:rPr>
              <a:t>of derivation</a:t>
            </a:r>
            <a:r>
              <a:rPr lang="en-US" sz="2400" dirty="0">
                <a:solidFill>
                  <a:schemeClr val="tx1"/>
                </a:solidFill>
              </a:rPr>
              <a:t>.</a:t>
            </a:r>
            <a:r>
              <a:rPr lang="en-US" sz="2400" b="1" dirty="0" smtClean="0">
                <a:solidFill>
                  <a:schemeClr val="tx1"/>
                </a:solidFill>
              </a:rPr>
              <a:t>.</a:t>
            </a:r>
            <a:endParaRPr lang="en-US" sz="2400" b="1" dirty="0">
              <a:solidFill>
                <a:schemeClr val="tx1"/>
              </a:solidFill>
            </a:endParaRP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600" b="1" u="sng" dirty="0"/>
              <a:t>When Constructor and Destructor Functions Are Executed</a:t>
            </a:r>
            <a:endParaRPr lang="en-US" sz="3600" dirty="0"/>
          </a:p>
        </p:txBody>
      </p:sp>
    </p:spTree>
    <p:extLst>
      <p:ext uri="{BB962C8B-B14F-4D97-AF65-F5344CB8AC3E}">
        <p14:creationId xmlns:p14="http://schemas.microsoft.com/office/powerpoint/2010/main" val="325913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5141" y="1066800"/>
            <a:ext cx="8763000" cy="990600"/>
          </a:xfrm>
        </p:spPr>
        <p:txBody>
          <a:bodyPr numCol="1">
            <a:noAutofit/>
          </a:bodyPr>
          <a:lstStyle/>
          <a:p>
            <a:pPr marL="342900" indent="-342900" algn="l">
              <a:buFont typeface="Wingdings" pitchFamily="2" charset="2"/>
              <a:buChar char="v"/>
            </a:pPr>
            <a:r>
              <a:rPr lang="en-US" sz="4000" dirty="0" smtClean="0">
                <a:solidFill>
                  <a:schemeClr val="tx1"/>
                </a:solidFill>
              </a:rPr>
              <a:t>Cases of multiple inheritance </a:t>
            </a:r>
            <a:endParaRPr lang="en-US" sz="4000" b="1" dirty="0">
              <a:solidFill>
                <a:schemeClr val="tx1"/>
              </a:solidFill>
            </a:endParaRP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200" b="1" u="sng" dirty="0"/>
              <a:t>When Constructor and Destructor Functions Are Executed</a:t>
            </a:r>
            <a:endParaRPr lang="en-US" sz="3200" dirty="0"/>
          </a:p>
        </p:txBody>
      </p:sp>
      <p:sp>
        <p:nvSpPr>
          <p:cNvPr id="5" name="TextBox 4"/>
          <p:cNvSpPr txBox="1"/>
          <p:nvPr/>
        </p:nvSpPr>
        <p:spPr>
          <a:xfrm>
            <a:off x="385482" y="1551056"/>
            <a:ext cx="4800600" cy="5632311"/>
          </a:xfrm>
          <a:prstGeom prst="rect">
            <a:avLst/>
          </a:prstGeom>
          <a:noFill/>
        </p:spPr>
        <p:txBody>
          <a:bodyPr wrap="square" rtlCol="0">
            <a:spAutoFit/>
          </a:bodyPr>
          <a:lstStyle/>
          <a:p>
            <a:pPr fontAlgn="auto"/>
            <a:r>
              <a:rPr lang="en-US" sz="2000" b="1" dirty="0" smtClean="0"/>
              <a:t>Class base{       </a:t>
            </a:r>
          </a:p>
          <a:p>
            <a:pPr fontAlgn="auto"/>
            <a:r>
              <a:rPr lang="en-US" sz="2000" dirty="0" smtClean="0"/>
              <a:t>public</a:t>
            </a:r>
            <a:r>
              <a:rPr lang="en-US" sz="2000" dirty="0"/>
              <a:t>:</a:t>
            </a:r>
          </a:p>
          <a:p>
            <a:pPr fontAlgn="auto"/>
            <a:r>
              <a:rPr lang="en-US" sz="2000" dirty="0" smtClean="0"/>
              <a:t> base</a:t>
            </a:r>
            <a:r>
              <a:rPr lang="en-US" sz="2000" dirty="0"/>
              <a:t>() { </a:t>
            </a:r>
            <a:r>
              <a:rPr lang="en-US" sz="2000" dirty="0" err="1"/>
              <a:t>cout</a:t>
            </a:r>
            <a:r>
              <a:rPr lang="en-US" sz="2000" dirty="0"/>
              <a:t> &lt;&lt; "Constructing base\n"; }</a:t>
            </a:r>
          </a:p>
          <a:p>
            <a:pPr fontAlgn="auto"/>
            <a:r>
              <a:rPr lang="en-US" sz="2000" dirty="0"/>
              <a:t>~base() { </a:t>
            </a:r>
            <a:r>
              <a:rPr lang="en-US" sz="2000" dirty="0" err="1"/>
              <a:t>cout</a:t>
            </a:r>
            <a:r>
              <a:rPr lang="en-US" sz="2000" dirty="0"/>
              <a:t> &lt;&lt; "Destructing base\n"; }</a:t>
            </a:r>
          </a:p>
          <a:p>
            <a:pPr fontAlgn="auto"/>
            <a:r>
              <a:rPr lang="en-US" sz="2000" dirty="0"/>
              <a:t>};</a:t>
            </a:r>
          </a:p>
          <a:p>
            <a:pPr fontAlgn="auto"/>
            <a:r>
              <a:rPr lang="en-US" sz="2000" b="1" dirty="0"/>
              <a:t>class derived1 : public base {</a:t>
            </a:r>
          </a:p>
          <a:p>
            <a:pPr fontAlgn="auto"/>
            <a:r>
              <a:rPr lang="en-US" sz="2000" dirty="0"/>
              <a:t>public:</a:t>
            </a:r>
          </a:p>
          <a:p>
            <a:pPr fontAlgn="auto"/>
            <a:r>
              <a:rPr lang="en-US" sz="2000" dirty="0"/>
              <a:t>derived1() { </a:t>
            </a:r>
            <a:r>
              <a:rPr lang="en-US" sz="2000" dirty="0" err="1"/>
              <a:t>cout</a:t>
            </a:r>
            <a:r>
              <a:rPr lang="en-US" sz="2000" dirty="0"/>
              <a:t> &lt;&lt; "Constructing derived1\n"; }</a:t>
            </a:r>
          </a:p>
          <a:p>
            <a:pPr fontAlgn="auto"/>
            <a:r>
              <a:rPr lang="en-US" sz="2000" dirty="0"/>
              <a:t>~derived1() { </a:t>
            </a:r>
            <a:r>
              <a:rPr lang="en-US" sz="2000" dirty="0" err="1"/>
              <a:t>cout</a:t>
            </a:r>
            <a:r>
              <a:rPr lang="en-US" sz="2000" dirty="0"/>
              <a:t> &lt;&lt; "Destructing derived1\n"; </a:t>
            </a:r>
            <a:r>
              <a:rPr lang="en-US" sz="2000" dirty="0" smtClean="0"/>
              <a:t>}    };</a:t>
            </a:r>
            <a:endParaRPr lang="en-US" sz="2000" dirty="0"/>
          </a:p>
          <a:p>
            <a:pPr fontAlgn="auto"/>
            <a:r>
              <a:rPr lang="en-US" sz="2000" b="1" dirty="0"/>
              <a:t>class derived2: public derived1 {</a:t>
            </a:r>
          </a:p>
          <a:p>
            <a:pPr fontAlgn="auto"/>
            <a:r>
              <a:rPr lang="en-US" sz="2000" dirty="0"/>
              <a:t>public:</a:t>
            </a:r>
          </a:p>
          <a:p>
            <a:pPr fontAlgn="auto"/>
            <a:r>
              <a:rPr lang="en-US" sz="2000" dirty="0"/>
              <a:t>derived2() { </a:t>
            </a:r>
            <a:r>
              <a:rPr lang="en-US" sz="2000" dirty="0" err="1"/>
              <a:t>cout</a:t>
            </a:r>
            <a:r>
              <a:rPr lang="en-US" sz="2000" dirty="0"/>
              <a:t> &lt;&lt; "Constructing derived2\n"; }</a:t>
            </a:r>
          </a:p>
          <a:p>
            <a:pPr fontAlgn="auto"/>
            <a:r>
              <a:rPr lang="en-US" sz="2000" dirty="0"/>
              <a:t>~derived2() { </a:t>
            </a:r>
            <a:r>
              <a:rPr lang="en-US" sz="2000" dirty="0" err="1"/>
              <a:t>cout</a:t>
            </a:r>
            <a:r>
              <a:rPr lang="en-US" sz="2000" dirty="0"/>
              <a:t> &lt;&lt; "Destructing derived2\n"; }</a:t>
            </a:r>
          </a:p>
          <a:p>
            <a:pPr fontAlgn="auto"/>
            <a:r>
              <a:rPr lang="en-US" sz="2000" dirty="0" smtClean="0"/>
              <a:t>};</a:t>
            </a:r>
            <a:endParaRPr lang="en-US" sz="2000" dirty="0"/>
          </a:p>
        </p:txBody>
      </p:sp>
      <p:sp>
        <p:nvSpPr>
          <p:cNvPr id="6" name="TextBox 5"/>
          <p:cNvSpPr txBox="1"/>
          <p:nvPr/>
        </p:nvSpPr>
        <p:spPr>
          <a:xfrm>
            <a:off x="5486400" y="1905000"/>
            <a:ext cx="4164106" cy="4893647"/>
          </a:xfrm>
          <a:prstGeom prst="rect">
            <a:avLst/>
          </a:prstGeom>
          <a:noFill/>
        </p:spPr>
        <p:txBody>
          <a:bodyPr wrap="square" rtlCol="0">
            <a:spAutoFit/>
          </a:bodyPr>
          <a:lstStyle/>
          <a:p>
            <a:pPr fontAlgn="auto"/>
            <a:r>
              <a:rPr lang="en-US" sz="2400" dirty="0"/>
              <a:t>int main()</a:t>
            </a:r>
          </a:p>
          <a:p>
            <a:pPr fontAlgn="auto"/>
            <a:r>
              <a:rPr lang="en-US" sz="2400" dirty="0"/>
              <a:t>{</a:t>
            </a:r>
          </a:p>
          <a:p>
            <a:pPr fontAlgn="auto"/>
            <a:r>
              <a:rPr lang="en-US" sz="2400" dirty="0"/>
              <a:t>derived2 </a:t>
            </a:r>
            <a:r>
              <a:rPr lang="en-US" sz="2400" dirty="0" err="1"/>
              <a:t>ob</a:t>
            </a:r>
            <a:r>
              <a:rPr lang="en-US" sz="2400" dirty="0"/>
              <a:t>;</a:t>
            </a:r>
          </a:p>
          <a:p>
            <a:pPr fontAlgn="auto"/>
            <a:r>
              <a:rPr lang="en-US" sz="2400" dirty="0"/>
              <a:t>// construct and destruct </a:t>
            </a:r>
            <a:r>
              <a:rPr lang="en-US" sz="2400" dirty="0" err="1"/>
              <a:t>ob</a:t>
            </a:r>
            <a:endParaRPr lang="en-US" sz="2400" dirty="0"/>
          </a:p>
          <a:p>
            <a:pPr fontAlgn="auto"/>
            <a:r>
              <a:rPr lang="en-US" sz="2400" dirty="0"/>
              <a:t>return 0;</a:t>
            </a:r>
          </a:p>
          <a:p>
            <a:pPr fontAlgn="auto"/>
            <a:r>
              <a:rPr lang="en-US" sz="2400" dirty="0"/>
              <a:t>}</a:t>
            </a:r>
          </a:p>
          <a:p>
            <a:pPr fontAlgn="auto"/>
            <a:r>
              <a:rPr lang="en-US" sz="2400" dirty="0" smtClean="0"/>
              <a:t>displays </a:t>
            </a:r>
            <a:r>
              <a:rPr lang="en-US" sz="2400" dirty="0"/>
              <a:t>this output:</a:t>
            </a:r>
          </a:p>
          <a:p>
            <a:pPr fontAlgn="auto"/>
            <a:r>
              <a:rPr lang="en-US" sz="2400" dirty="0"/>
              <a:t>Constructing base</a:t>
            </a:r>
          </a:p>
          <a:p>
            <a:pPr fontAlgn="auto"/>
            <a:r>
              <a:rPr lang="en-US" sz="2400" dirty="0"/>
              <a:t>Constructing derived1</a:t>
            </a:r>
          </a:p>
          <a:p>
            <a:pPr fontAlgn="auto"/>
            <a:r>
              <a:rPr lang="en-US" sz="2400" dirty="0"/>
              <a:t>Constructing derived2</a:t>
            </a:r>
          </a:p>
          <a:p>
            <a:pPr fontAlgn="auto"/>
            <a:r>
              <a:rPr lang="en-US" sz="2400" dirty="0"/>
              <a:t>Destructing derived2</a:t>
            </a:r>
          </a:p>
          <a:p>
            <a:pPr fontAlgn="auto"/>
            <a:r>
              <a:rPr lang="en-US" sz="2400" dirty="0"/>
              <a:t>Destructing derived1</a:t>
            </a:r>
          </a:p>
          <a:p>
            <a:pPr fontAlgn="auto"/>
            <a:r>
              <a:rPr lang="en-US" sz="2400" dirty="0"/>
              <a:t>Destructing base</a:t>
            </a:r>
          </a:p>
        </p:txBody>
      </p:sp>
    </p:spTree>
    <p:extLst>
      <p:ext uri="{BB962C8B-B14F-4D97-AF65-F5344CB8AC3E}">
        <p14:creationId xmlns:p14="http://schemas.microsoft.com/office/powerpoint/2010/main" val="320100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5141" y="1066800"/>
            <a:ext cx="8763000" cy="990600"/>
          </a:xfrm>
        </p:spPr>
        <p:txBody>
          <a:bodyPr numCol="1">
            <a:noAutofit/>
          </a:bodyPr>
          <a:lstStyle/>
          <a:p>
            <a:pPr marL="342900" indent="-342900" algn="l">
              <a:buFont typeface="Wingdings" pitchFamily="2" charset="2"/>
              <a:buChar char="v"/>
            </a:pPr>
            <a:r>
              <a:rPr lang="en-US" sz="4000" dirty="0" smtClean="0">
                <a:solidFill>
                  <a:schemeClr val="tx1"/>
                </a:solidFill>
              </a:rPr>
              <a:t>Cases of multiple inheritance </a:t>
            </a:r>
            <a:endParaRPr lang="en-US" sz="4000" b="1" dirty="0">
              <a:solidFill>
                <a:schemeClr val="tx1"/>
              </a:solidFill>
            </a:endParaRP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200" b="1" u="sng" dirty="0"/>
              <a:t>When Constructor and Destructor Functions Are Executed</a:t>
            </a:r>
            <a:endParaRPr lang="en-US" sz="3200" dirty="0"/>
          </a:p>
        </p:txBody>
      </p:sp>
      <p:sp>
        <p:nvSpPr>
          <p:cNvPr id="5" name="TextBox 4"/>
          <p:cNvSpPr txBox="1"/>
          <p:nvPr/>
        </p:nvSpPr>
        <p:spPr>
          <a:xfrm>
            <a:off x="385482" y="1551056"/>
            <a:ext cx="4800600" cy="5632311"/>
          </a:xfrm>
          <a:prstGeom prst="rect">
            <a:avLst/>
          </a:prstGeom>
          <a:noFill/>
        </p:spPr>
        <p:txBody>
          <a:bodyPr wrap="square" rtlCol="0">
            <a:spAutoFit/>
          </a:bodyPr>
          <a:lstStyle/>
          <a:p>
            <a:pPr fontAlgn="auto"/>
            <a:r>
              <a:rPr lang="en-US" sz="2000" dirty="0"/>
              <a:t>#include &lt;iostream&gt;</a:t>
            </a:r>
          </a:p>
          <a:p>
            <a:pPr fontAlgn="auto"/>
            <a:r>
              <a:rPr lang="en-US" sz="2000" dirty="0"/>
              <a:t>using namespace </a:t>
            </a:r>
            <a:r>
              <a:rPr lang="en-US" sz="2000" dirty="0" err="1"/>
              <a:t>std</a:t>
            </a:r>
            <a:r>
              <a:rPr lang="en-US" sz="2000" dirty="0"/>
              <a:t>;</a:t>
            </a:r>
          </a:p>
          <a:p>
            <a:pPr fontAlgn="auto"/>
            <a:r>
              <a:rPr lang="en-US" sz="2000" b="1" dirty="0"/>
              <a:t>class base1 {</a:t>
            </a:r>
          </a:p>
          <a:p>
            <a:pPr fontAlgn="auto"/>
            <a:r>
              <a:rPr lang="en-US" sz="2000" dirty="0"/>
              <a:t>public:</a:t>
            </a:r>
          </a:p>
          <a:p>
            <a:pPr fontAlgn="auto"/>
            <a:r>
              <a:rPr lang="en-US" sz="2000" dirty="0"/>
              <a:t>base1() { </a:t>
            </a:r>
            <a:r>
              <a:rPr lang="en-US" sz="2000" dirty="0" err="1"/>
              <a:t>cout</a:t>
            </a:r>
            <a:r>
              <a:rPr lang="en-US" sz="2000" dirty="0"/>
              <a:t> &lt;&lt; "Constructing base1\n"; }</a:t>
            </a:r>
          </a:p>
          <a:p>
            <a:pPr fontAlgn="auto"/>
            <a:r>
              <a:rPr lang="en-US" sz="2000" dirty="0"/>
              <a:t>~base1() { </a:t>
            </a:r>
            <a:r>
              <a:rPr lang="en-US" sz="2000" dirty="0" err="1"/>
              <a:t>cout</a:t>
            </a:r>
            <a:r>
              <a:rPr lang="en-US" sz="2000" dirty="0"/>
              <a:t> &lt;&lt; "Destructing base1\n"; }</a:t>
            </a:r>
          </a:p>
          <a:p>
            <a:pPr fontAlgn="auto"/>
            <a:r>
              <a:rPr lang="en-US" sz="2000" dirty="0"/>
              <a:t>};</a:t>
            </a:r>
          </a:p>
          <a:p>
            <a:pPr fontAlgn="auto"/>
            <a:r>
              <a:rPr lang="en-US" sz="2000" b="1" dirty="0"/>
              <a:t>class base2 {</a:t>
            </a:r>
          </a:p>
          <a:p>
            <a:pPr fontAlgn="auto"/>
            <a:r>
              <a:rPr lang="en-US" sz="2000" dirty="0"/>
              <a:t>public:</a:t>
            </a:r>
          </a:p>
          <a:p>
            <a:pPr fontAlgn="auto"/>
            <a:r>
              <a:rPr lang="en-US" sz="2000" dirty="0"/>
              <a:t>base2() { </a:t>
            </a:r>
            <a:r>
              <a:rPr lang="en-US" sz="2000" dirty="0" err="1"/>
              <a:t>cout</a:t>
            </a:r>
            <a:r>
              <a:rPr lang="en-US" sz="2000" dirty="0"/>
              <a:t> &lt;&lt; "Constructing base2\n"; }</a:t>
            </a:r>
          </a:p>
          <a:p>
            <a:pPr fontAlgn="auto"/>
            <a:r>
              <a:rPr lang="en-US" sz="2000" dirty="0"/>
              <a:t>~base2() { </a:t>
            </a:r>
            <a:r>
              <a:rPr lang="en-US" sz="2000" dirty="0" err="1"/>
              <a:t>cout</a:t>
            </a:r>
            <a:r>
              <a:rPr lang="en-US" sz="2000" dirty="0"/>
              <a:t> &lt;&lt; "Destructing base2\n"; }</a:t>
            </a:r>
          </a:p>
          <a:p>
            <a:pPr fontAlgn="auto"/>
            <a:r>
              <a:rPr lang="en-US" sz="2000" dirty="0"/>
              <a:t>};</a:t>
            </a:r>
          </a:p>
          <a:p>
            <a:pPr fontAlgn="auto"/>
            <a:r>
              <a:rPr lang="en-US" sz="2000" b="1" dirty="0"/>
              <a:t>class derived: public base1, public base2 </a:t>
            </a:r>
            <a:r>
              <a:rPr lang="en-US" sz="2000" dirty="0"/>
              <a:t>{</a:t>
            </a:r>
          </a:p>
          <a:p>
            <a:pPr fontAlgn="auto"/>
            <a:r>
              <a:rPr lang="en-US" sz="2000" dirty="0"/>
              <a:t>public:</a:t>
            </a:r>
          </a:p>
          <a:p>
            <a:pPr fontAlgn="auto"/>
            <a:r>
              <a:rPr lang="en-US" sz="2000" dirty="0"/>
              <a:t>derived() { </a:t>
            </a:r>
            <a:r>
              <a:rPr lang="en-US" sz="2000" dirty="0" err="1"/>
              <a:t>cout</a:t>
            </a:r>
            <a:r>
              <a:rPr lang="en-US" sz="2000" dirty="0"/>
              <a:t> &lt;&lt; "Constructing derived\n"; }</a:t>
            </a:r>
          </a:p>
          <a:p>
            <a:pPr fontAlgn="auto"/>
            <a:r>
              <a:rPr lang="en-US" sz="2000" dirty="0"/>
              <a:t>~derived() { </a:t>
            </a:r>
            <a:r>
              <a:rPr lang="en-US" sz="2000" dirty="0" err="1"/>
              <a:t>cout</a:t>
            </a:r>
            <a:r>
              <a:rPr lang="en-US" sz="2000" dirty="0"/>
              <a:t> &lt;&lt; "Destructing derived\n"; </a:t>
            </a:r>
            <a:r>
              <a:rPr lang="en-US" sz="2000" dirty="0" smtClean="0"/>
              <a:t>}  };</a:t>
            </a:r>
            <a:endParaRPr lang="en-US" sz="2000" dirty="0"/>
          </a:p>
        </p:txBody>
      </p:sp>
      <p:sp>
        <p:nvSpPr>
          <p:cNvPr id="6" name="TextBox 5"/>
          <p:cNvSpPr txBox="1"/>
          <p:nvPr/>
        </p:nvSpPr>
        <p:spPr>
          <a:xfrm>
            <a:off x="5486400" y="1905000"/>
            <a:ext cx="4164106" cy="5262979"/>
          </a:xfrm>
          <a:prstGeom prst="rect">
            <a:avLst/>
          </a:prstGeom>
          <a:noFill/>
        </p:spPr>
        <p:txBody>
          <a:bodyPr wrap="square" rtlCol="0">
            <a:spAutoFit/>
          </a:bodyPr>
          <a:lstStyle/>
          <a:p>
            <a:pPr fontAlgn="auto"/>
            <a:r>
              <a:rPr lang="en-US" sz="2400" dirty="0"/>
              <a:t>int main()</a:t>
            </a:r>
          </a:p>
          <a:p>
            <a:pPr fontAlgn="auto"/>
            <a:r>
              <a:rPr lang="en-US" sz="2400" dirty="0" smtClean="0"/>
              <a:t>{</a:t>
            </a:r>
            <a:endParaRPr lang="en-US" sz="2400" dirty="0"/>
          </a:p>
          <a:p>
            <a:pPr fontAlgn="auto"/>
            <a:r>
              <a:rPr lang="en-US" sz="2400" dirty="0"/>
              <a:t>derived </a:t>
            </a:r>
            <a:r>
              <a:rPr lang="en-US" sz="2400" dirty="0" err="1"/>
              <a:t>ob</a:t>
            </a:r>
            <a:r>
              <a:rPr lang="en-US" sz="2400" dirty="0"/>
              <a:t>;</a:t>
            </a:r>
          </a:p>
          <a:p>
            <a:pPr fontAlgn="auto"/>
            <a:r>
              <a:rPr lang="en-US" sz="2400" dirty="0"/>
              <a:t>// construct and destruct </a:t>
            </a:r>
            <a:r>
              <a:rPr lang="en-US" sz="2400" dirty="0" err="1"/>
              <a:t>ob</a:t>
            </a:r>
            <a:endParaRPr lang="en-US" sz="2400" dirty="0"/>
          </a:p>
          <a:p>
            <a:pPr fontAlgn="auto"/>
            <a:r>
              <a:rPr lang="en-US" sz="2400" dirty="0"/>
              <a:t>return 0;</a:t>
            </a:r>
          </a:p>
          <a:p>
            <a:pPr fontAlgn="auto"/>
            <a:r>
              <a:rPr lang="en-US" sz="2400" dirty="0" smtClean="0"/>
              <a:t>}</a:t>
            </a:r>
          </a:p>
          <a:p>
            <a:pPr fontAlgn="auto"/>
            <a:r>
              <a:rPr lang="en-US" sz="2400" dirty="0"/>
              <a:t>produces this output:</a:t>
            </a:r>
          </a:p>
          <a:p>
            <a:pPr fontAlgn="auto"/>
            <a:r>
              <a:rPr lang="en-US" sz="2400" dirty="0"/>
              <a:t>Constructing base1</a:t>
            </a:r>
          </a:p>
          <a:p>
            <a:pPr fontAlgn="auto"/>
            <a:r>
              <a:rPr lang="en-US" sz="2400" dirty="0"/>
              <a:t>Constructing base2</a:t>
            </a:r>
          </a:p>
          <a:p>
            <a:pPr fontAlgn="auto"/>
            <a:r>
              <a:rPr lang="en-US" sz="2400" dirty="0"/>
              <a:t>Constructing derived</a:t>
            </a:r>
          </a:p>
          <a:p>
            <a:pPr fontAlgn="auto"/>
            <a:r>
              <a:rPr lang="en-US" sz="2400" dirty="0"/>
              <a:t>Destructing derived</a:t>
            </a:r>
          </a:p>
          <a:p>
            <a:pPr fontAlgn="auto"/>
            <a:r>
              <a:rPr lang="en-US" sz="2400" dirty="0"/>
              <a:t>Destructing base2</a:t>
            </a:r>
          </a:p>
          <a:p>
            <a:pPr fontAlgn="auto"/>
            <a:r>
              <a:rPr lang="en-US" sz="2400" dirty="0"/>
              <a:t>Destructing base1</a:t>
            </a:r>
          </a:p>
          <a:p>
            <a:pPr fontAlgn="auto"/>
            <a:endParaRPr lang="en-US" sz="2400" dirty="0"/>
          </a:p>
        </p:txBody>
      </p:sp>
    </p:spTree>
    <p:extLst>
      <p:ext uri="{BB962C8B-B14F-4D97-AF65-F5344CB8AC3E}">
        <p14:creationId xmlns:p14="http://schemas.microsoft.com/office/powerpoint/2010/main" val="406284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990600"/>
            <a:ext cx="8763000" cy="4800600"/>
          </a:xfrm>
        </p:spPr>
        <p:txBody>
          <a:bodyPr numCol="1">
            <a:noAutofit/>
          </a:bodyPr>
          <a:lstStyle/>
          <a:p>
            <a:pPr algn="l" fontAlgn="auto"/>
            <a:r>
              <a:rPr lang="en-US" sz="2800" dirty="0">
                <a:solidFill>
                  <a:schemeClr val="tx1"/>
                </a:solidFill>
              </a:rPr>
              <a:t>class derived: public base2, public base1 { then the output of this program would have looked like this:</a:t>
            </a:r>
          </a:p>
          <a:p>
            <a:pPr algn="l" fontAlgn="auto"/>
            <a:r>
              <a:rPr lang="en-US" sz="2800" dirty="0">
                <a:solidFill>
                  <a:schemeClr val="tx1"/>
                </a:solidFill>
              </a:rPr>
              <a:t>Constructing base2</a:t>
            </a:r>
          </a:p>
          <a:p>
            <a:pPr algn="l" fontAlgn="auto"/>
            <a:r>
              <a:rPr lang="en-US" sz="2800" dirty="0">
                <a:solidFill>
                  <a:schemeClr val="tx1"/>
                </a:solidFill>
              </a:rPr>
              <a:t>Constructing base1</a:t>
            </a:r>
          </a:p>
          <a:p>
            <a:pPr algn="l" fontAlgn="auto"/>
            <a:r>
              <a:rPr lang="en-US" sz="2800" dirty="0">
                <a:solidFill>
                  <a:schemeClr val="tx1"/>
                </a:solidFill>
              </a:rPr>
              <a:t>Constructing derived</a:t>
            </a:r>
          </a:p>
          <a:p>
            <a:pPr algn="l" fontAlgn="auto"/>
            <a:r>
              <a:rPr lang="en-US" sz="2800" dirty="0">
                <a:solidFill>
                  <a:schemeClr val="tx1"/>
                </a:solidFill>
              </a:rPr>
              <a:t>Destructing derived</a:t>
            </a:r>
          </a:p>
          <a:p>
            <a:pPr algn="l" fontAlgn="auto"/>
            <a:r>
              <a:rPr lang="en-US" sz="2800" dirty="0">
                <a:solidFill>
                  <a:schemeClr val="tx1"/>
                </a:solidFill>
              </a:rPr>
              <a:t>Destructing base1</a:t>
            </a:r>
          </a:p>
          <a:p>
            <a:pPr algn="l" fontAlgn="auto"/>
            <a:r>
              <a:rPr lang="en-US" sz="2800" dirty="0" smtClean="0">
                <a:solidFill>
                  <a:schemeClr val="tx1"/>
                </a:solidFill>
              </a:rPr>
              <a:t>Destructing base2</a:t>
            </a:r>
            <a:endParaRPr lang="en-US" sz="2800" dirty="0">
              <a:solidFill>
                <a:schemeClr val="tx1"/>
              </a:solidFill>
            </a:endParaRPr>
          </a:p>
        </p:txBody>
      </p:sp>
      <p:sp>
        <p:nvSpPr>
          <p:cNvPr id="2" name="Title 1"/>
          <p:cNvSpPr>
            <a:spLocks noGrp="1"/>
          </p:cNvSpPr>
          <p:nvPr>
            <p:ph type="title"/>
          </p:nvPr>
        </p:nvSpPr>
        <p:spPr>
          <a:xfrm>
            <a:off x="381000" y="0"/>
            <a:ext cx="8473440" cy="914400"/>
          </a:xfrm>
        </p:spPr>
        <p:txBody>
          <a:bodyPr anchor="t">
            <a:noAutofit/>
          </a:bodyPr>
          <a:lstStyle/>
          <a:p>
            <a:pPr algn="l" fontAlgn="auto"/>
            <a:r>
              <a:rPr lang="en-US" sz="3200" b="1" u="sng" dirty="0"/>
              <a:t>When Constructor and Destructor Functions Are Executed</a:t>
            </a:r>
            <a:endParaRPr lang="en-US" sz="3200" dirty="0"/>
          </a:p>
        </p:txBody>
      </p:sp>
    </p:spTree>
    <p:extLst>
      <p:ext uri="{BB962C8B-B14F-4D97-AF65-F5344CB8AC3E}">
        <p14:creationId xmlns:p14="http://schemas.microsoft.com/office/powerpoint/2010/main" val="334549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914400"/>
          </a:xfrm>
        </p:spPr>
        <p:txBody>
          <a:bodyPr anchor="t">
            <a:noAutofit/>
          </a:bodyPr>
          <a:lstStyle/>
          <a:p>
            <a:pPr algn="l" fontAlgn="auto"/>
            <a:r>
              <a:rPr lang="en-US" sz="3200" b="1" dirty="0"/>
              <a:t>Passing Parameters to Base-Class Constructors</a:t>
            </a:r>
            <a:endParaRPr lang="en-US" sz="3200" b="1" dirty="0">
              <a:effectLst/>
            </a:endParaRPr>
          </a:p>
        </p:txBody>
      </p:sp>
      <p:sp>
        <p:nvSpPr>
          <p:cNvPr id="5" name="TextBox 4"/>
          <p:cNvSpPr txBox="1"/>
          <p:nvPr/>
        </p:nvSpPr>
        <p:spPr>
          <a:xfrm>
            <a:off x="219635" y="1066800"/>
            <a:ext cx="8763000" cy="5693866"/>
          </a:xfrm>
          <a:prstGeom prst="rect">
            <a:avLst/>
          </a:prstGeom>
          <a:noFill/>
        </p:spPr>
        <p:txBody>
          <a:bodyPr wrap="square" rtlCol="0">
            <a:spAutoFit/>
          </a:bodyPr>
          <a:lstStyle/>
          <a:p>
            <a:r>
              <a:rPr lang="en-US" sz="2800" dirty="0"/>
              <a:t>The general </a:t>
            </a:r>
            <a:r>
              <a:rPr lang="en-US" sz="2800" dirty="0" smtClean="0"/>
              <a:t>form of </a:t>
            </a:r>
            <a:r>
              <a:rPr lang="en-US" sz="2800" dirty="0"/>
              <a:t>this expanded derived-class </a:t>
            </a:r>
            <a:r>
              <a:rPr lang="en-US" sz="2800" dirty="0" smtClean="0"/>
              <a:t> constructor </a:t>
            </a:r>
            <a:r>
              <a:rPr lang="en-US" sz="2800" dirty="0"/>
              <a:t>declaration is shown here:</a:t>
            </a:r>
          </a:p>
          <a:p>
            <a:r>
              <a:rPr lang="en-US" sz="2800" b="1" i="1" dirty="0"/>
              <a:t>derived-constructor(</a:t>
            </a:r>
            <a:r>
              <a:rPr lang="en-US" sz="2800" b="1" i="1" dirty="0" err="1"/>
              <a:t>arg</a:t>
            </a:r>
            <a:r>
              <a:rPr lang="en-US" sz="2800" b="1" i="1" dirty="0"/>
              <a:t>-list) : base1(</a:t>
            </a:r>
            <a:r>
              <a:rPr lang="en-US" sz="2800" b="1" i="1" dirty="0" err="1"/>
              <a:t>arg</a:t>
            </a:r>
            <a:r>
              <a:rPr lang="en-US" sz="2800" b="1" i="1" dirty="0"/>
              <a:t>-list),</a:t>
            </a:r>
          </a:p>
          <a:p>
            <a:r>
              <a:rPr lang="en-US" sz="2800" b="1" i="1" dirty="0"/>
              <a:t>base2(</a:t>
            </a:r>
            <a:r>
              <a:rPr lang="en-US" sz="2800" b="1" i="1" dirty="0" err="1"/>
              <a:t>arg</a:t>
            </a:r>
            <a:r>
              <a:rPr lang="en-US" sz="2800" b="1" i="1" dirty="0"/>
              <a:t>-list),</a:t>
            </a:r>
          </a:p>
          <a:p>
            <a:r>
              <a:rPr lang="en-US" sz="2800" b="1" i="1" dirty="0"/>
              <a:t>// ...</a:t>
            </a:r>
          </a:p>
          <a:p>
            <a:r>
              <a:rPr lang="en-US" sz="2800" b="1" i="1" dirty="0" err="1"/>
              <a:t>baseN</a:t>
            </a:r>
            <a:r>
              <a:rPr lang="en-US" sz="2800" b="1" i="1" dirty="0"/>
              <a:t>(</a:t>
            </a:r>
            <a:r>
              <a:rPr lang="en-US" sz="2800" b="1" i="1" dirty="0" err="1"/>
              <a:t>arg</a:t>
            </a:r>
            <a:r>
              <a:rPr lang="en-US" sz="2800" b="1" i="1" dirty="0"/>
              <a:t>-list)</a:t>
            </a:r>
          </a:p>
          <a:p>
            <a:r>
              <a:rPr lang="en-US" sz="2800" b="1" dirty="0"/>
              <a:t>{</a:t>
            </a:r>
          </a:p>
          <a:p>
            <a:r>
              <a:rPr lang="en-US" sz="2800" b="1" dirty="0"/>
              <a:t>// </a:t>
            </a:r>
            <a:r>
              <a:rPr lang="en-US" sz="2800" b="1" i="1" dirty="0"/>
              <a:t>body of derived constructor</a:t>
            </a:r>
          </a:p>
          <a:p>
            <a:r>
              <a:rPr lang="en-US" sz="2800" b="1" dirty="0" smtClean="0"/>
              <a:t>}</a:t>
            </a:r>
          </a:p>
          <a:p>
            <a:endParaRPr lang="en-US" sz="2800" dirty="0"/>
          </a:p>
          <a:p>
            <a:r>
              <a:rPr lang="en-US" sz="2800" dirty="0"/>
              <a:t>Here, </a:t>
            </a:r>
            <a:r>
              <a:rPr lang="en-US" sz="2800" i="1" dirty="0"/>
              <a:t>base1 </a:t>
            </a:r>
            <a:r>
              <a:rPr lang="en-US" sz="2800" dirty="0"/>
              <a:t>through </a:t>
            </a:r>
            <a:r>
              <a:rPr lang="en-US" sz="2800" i="1" dirty="0" err="1"/>
              <a:t>baseN</a:t>
            </a:r>
            <a:r>
              <a:rPr lang="en-US" sz="2800" i="1" dirty="0"/>
              <a:t> </a:t>
            </a:r>
            <a:r>
              <a:rPr lang="en-US" sz="2800" dirty="0"/>
              <a:t>are the names of the base classes inherited by the derived class.</a:t>
            </a:r>
          </a:p>
          <a:p>
            <a:endParaRPr lang="en-US" sz="2800" dirty="0"/>
          </a:p>
        </p:txBody>
      </p:sp>
    </p:spTree>
    <p:extLst>
      <p:ext uri="{BB962C8B-B14F-4D97-AF65-F5344CB8AC3E}">
        <p14:creationId xmlns:p14="http://schemas.microsoft.com/office/powerpoint/2010/main" val="3810610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31182110"/>
              </p:ext>
            </p:extLst>
          </p:nvPr>
        </p:nvGraphicFramePr>
        <p:xfrm>
          <a:off x="381000" y="838200"/>
          <a:ext cx="86868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762000" y="0"/>
            <a:ext cx="7406640" cy="914400"/>
          </a:xfrm>
        </p:spPr>
        <p:txBody>
          <a:bodyPr anchor="t"/>
          <a:lstStyle/>
          <a:p>
            <a:pPr algn="ctr"/>
            <a:r>
              <a:rPr lang="en-US" b="1" dirty="0" err="1" smtClean="0">
                <a:effectLst/>
              </a:rPr>
              <a:t>Inheritence</a:t>
            </a:r>
            <a:endParaRPr lang="en-US" dirty="0">
              <a:effectLst/>
            </a:endParaRPr>
          </a:p>
        </p:txBody>
      </p:sp>
    </p:spTree>
    <p:extLst>
      <p:ext uri="{BB962C8B-B14F-4D97-AF65-F5344CB8AC3E}">
        <p14:creationId xmlns:p14="http://schemas.microsoft.com/office/powerpoint/2010/main" val="1052371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066800"/>
          </a:xfrm>
        </p:spPr>
        <p:txBody>
          <a:bodyPr anchor="t">
            <a:noAutofit/>
          </a:bodyPr>
          <a:lstStyle/>
          <a:p>
            <a:pPr algn="l"/>
            <a:r>
              <a:rPr lang="en-US" sz="3200" b="1" dirty="0" smtClean="0"/>
              <a:t>Another Example</a:t>
            </a:r>
            <a:endParaRPr lang="en-US" sz="3200" b="1" dirty="0"/>
          </a:p>
        </p:txBody>
      </p:sp>
      <p:sp>
        <p:nvSpPr>
          <p:cNvPr id="4" name="TextBox 3"/>
          <p:cNvSpPr txBox="1"/>
          <p:nvPr/>
        </p:nvSpPr>
        <p:spPr>
          <a:xfrm>
            <a:off x="152400" y="838200"/>
            <a:ext cx="4876800" cy="5632311"/>
          </a:xfrm>
          <a:prstGeom prst="rect">
            <a:avLst/>
          </a:prstGeom>
          <a:noFill/>
        </p:spPr>
        <p:txBody>
          <a:bodyPr wrap="square" rtlCol="0">
            <a:spAutoFit/>
          </a:bodyPr>
          <a:lstStyle/>
          <a:p>
            <a:r>
              <a:rPr lang="en-US" sz="2000" dirty="0"/>
              <a:t>#include &lt;iostream&gt;</a:t>
            </a:r>
          </a:p>
          <a:p>
            <a:r>
              <a:rPr lang="en-US" sz="2000" dirty="0"/>
              <a:t>using namespace </a:t>
            </a:r>
            <a:r>
              <a:rPr lang="en-US" sz="2000" dirty="0" err="1"/>
              <a:t>std</a:t>
            </a:r>
            <a:r>
              <a:rPr lang="en-US" sz="2000" dirty="0"/>
              <a:t>;</a:t>
            </a:r>
          </a:p>
          <a:p>
            <a:r>
              <a:rPr lang="en-US" sz="2000" b="1" dirty="0"/>
              <a:t>class base1 {</a:t>
            </a:r>
          </a:p>
          <a:p>
            <a:r>
              <a:rPr lang="en-US" sz="2000" dirty="0"/>
              <a:t>protected:</a:t>
            </a:r>
          </a:p>
          <a:p>
            <a:r>
              <a:rPr lang="en-US" sz="2000" dirty="0"/>
              <a:t>int i;</a:t>
            </a:r>
          </a:p>
          <a:p>
            <a:r>
              <a:rPr lang="en-US" sz="2000" dirty="0"/>
              <a:t>public:</a:t>
            </a:r>
          </a:p>
          <a:p>
            <a:r>
              <a:rPr lang="en-US" sz="2000" dirty="0"/>
              <a:t>base1(int x) { i=x; </a:t>
            </a:r>
            <a:r>
              <a:rPr lang="en-US" sz="2000" dirty="0" err="1"/>
              <a:t>cout</a:t>
            </a:r>
            <a:r>
              <a:rPr lang="en-US" sz="2000" dirty="0"/>
              <a:t> &lt;&lt; "Constructing base1\n"; }</a:t>
            </a:r>
          </a:p>
          <a:p>
            <a:r>
              <a:rPr lang="en-US" sz="2000" dirty="0"/>
              <a:t>~base1() { </a:t>
            </a:r>
            <a:r>
              <a:rPr lang="en-US" sz="2000" dirty="0" err="1"/>
              <a:t>cout</a:t>
            </a:r>
            <a:r>
              <a:rPr lang="en-US" sz="2000" dirty="0"/>
              <a:t> &lt;&lt; "Destructing base1\n"; }</a:t>
            </a:r>
          </a:p>
          <a:p>
            <a:r>
              <a:rPr lang="en-US" sz="2000" dirty="0"/>
              <a:t>};</a:t>
            </a:r>
          </a:p>
          <a:p>
            <a:r>
              <a:rPr lang="en-US" sz="2000" b="1" dirty="0"/>
              <a:t>class base2 {</a:t>
            </a:r>
          </a:p>
          <a:p>
            <a:r>
              <a:rPr lang="en-US" sz="2000" dirty="0"/>
              <a:t>protected:</a:t>
            </a:r>
          </a:p>
          <a:p>
            <a:r>
              <a:rPr lang="en-US" sz="2000" dirty="0"/>
              <a:t>int k;</a:t>
            </a:r>
          </a:p>
          <a:p>
            <a:r>
              <a:rPr lang="en-US" sz="2000" dirty="0"/>
              <a:t>public:</a:t>
            </a:r>
          </a:p>
          <a:p>
            <a:r>
              <a:rPr lang="en-US" sz="2000" dirty="0"/>
              <a:t>base2(int x) { k=x; </a:t>
            </a:r>
            <a:r>
              <a:rPr lang="en-US" sz="2000" dirty="0" err="1"/>
              <a:t>cout</a:t>
            </a:r>
            <a:r>
              <a:rPr lang="en-US" sz="2000" dirty="0"/>
              <a:t> &lt;&lt; "Constructing base2\n"; }</a:t>
            </a:r>
          </a:p>
          <a:p>
            <a:r>
              <a:rPr lang="en-US" sz="2000" dirty="0"/>
              <a:t>~base2() { </a:t>
            </a:r>
            <a:r>
              <a:rPr lang="en-US" sz="2000" dirty="0" err="1"/>
              <a:t>cout</a:t>
            </a:r>
            <a:r>
              <a:rPr lang="en-US" sz="2000" dirty="0"/>
              <a:t> &lt;&lt; "Destructing base1\n"; }</a:t>
            </a:r>
          </a:p>
          <a:p>
            <a:r>
              <a:rPr lang="en-US" sz="2000" dirty="0" smtClean="0"/>
              <a:t>};</a:t>
            </a:r>
            <a:endParaRPr lang="en-US" sz="2000" dirty="0"/>
          </a:p>
        </p:txBody>
      </p:sp>
      <p:sp>
        <p:nvSpPr>
          <p:cNvPr id="7" name="TextBox 6"/>
          <p:cNvSpPr txBox="1"/>
          <p:nvPr/>
        </p:nvSpPr>
        <p:spPr>
          <a:xfrm>
            <a:off x="4800600" y="407312"/>
            <a:ext cx="4343400" cy="6247864"/>
          </a:xfrm>
          <a:prstGeom prst="rect">
            <a:avLst/>
          </a:prstGeom>
          <a:noFill/>
        </p:spPr>
        <p:txBody>
          <a:bodyPr wrap="square" rtlCol="0">
            <a:spAutoFit/>
          </a:bodyPr>
          <a:lstStyle/>
          <a:p>
            <a:r>
              <a:rPr lang="en-US" sz="2000" b="1" dirty="0"/>
              <a:t>class derived: public base1, public base2 {</a:t>
            </a:r>
          </a:p>
          <a:p>
            <a:r>
              <a:rPr lang="en-US" sz="2000" dirty="0"/>
              <a:t>int j;</a:t>
            </a:r>
          </a:p>
          <a:p>
            <a:r>
              <a:rPr lang="en-US" sz="2000" dirty="0"/>
              <a:t>public:</a:t>
            </a:r>
          </a:p>
          <a:p>
            <a:r>
              <a:rPr lang="en-US" sz="2000" dirty="0"/>
              <a:t>derived(int x, int y, int z): base1(y), base2(z)</a:t>
            </a:r>
          </a:p>
          <a:p>
            <a:r>
              <a:rPr lang="en-US" sz="2000" dirty="0"/>
              <a:t>{ j=x; </a:t>
            </a:r>
            <a:r>
              <a:rPr lang="en-US" sz="2000" dirty="0" err="1"/>
              <a:t>cout</a:t>
            </a:r>
            <a:r>
              <a:rPr lang="en-US" sz="2000" dirty="0"/>
              <a:t> &lt;&lt; "Constructing derived\n"; }</a:t>
            </a:r>
          </a:p>
          <a:p>
            <a:r>
              <a:rPr lang="en-US" sz="2000" dirty="0"/>
              <a:t>~derived() { </a:t>
            </a:r>
            <a:r>
              <a:rPr lang="en-US" sz="2000" dirty="0" err="1"/>
              <a:t>cout</a:t>
            </a:r>
            <a:r>
              <a:rPr lang="en-US" sz="2000" dirty="0"/>
              <a:t> &lt;&lt; "Destructing derived\n"; </a:t>
            </a:r>
            <a:r>
              <a:rPr lang="en-US" sz="2000" dirty="0" smtClean="0"/>
              <a:t>}</a:t>
            </a:r>
          </a:p>
          <a:p>
            <a:endParaRPr lang="en-US" sz="2000" dirty="0"/>
          </a:p>
          <a:p>
            <a:r>
              <a:rPr lang="en-US" sz="2000" dirty="0"/>
              <a:t>void show() { </a:t>
            </a:r>
            <a:r>
              <a:rPr lang="en-US" sz="2000" dirty="0" err="1"/>
              <a:t>cout</a:t>
            </a:r>
            <a:r>
              <a:rPr lang="en-US" sz="2000" dirty="0"/>
              <a:t> &lt;&lt; i &lt;&lt; " " &lt;&lt; j &lt;&lt; " " &lt;&lt; k &lt;&lt; "\n"; }</a:t>
            </a:r>
          </a:p>
          <a:p>
            <a:r>
              <a:rPr lang="en-US" sz="2000" dirty="0"/>
              <a:t>};</a:t>
            </a:r>
          </a:p>
          <a:p>
            <a:r>
              <a:rPr lang="en-US" sz="2000" b="1" dirty="0"/>
              <a:t>int main()</a:t>
            </a:r>
          </a:p>
          <a:p>
            <a:r>
              <a:rPr lang="en-US" sz="2000" dirty="0"/>
              <a:t>{</a:t>
            </a:r>
          </a:p>
          <a:p>
            <a:r>
              <a:rPr lang="en-US" sz="2000" dirty="0"/>
              <a:t>derived </a:t>
            </a:r>
            <a:r>
              <a:rPr lang="en-US" sz="2000" dirty="0" err="1"/>
              <a:t>ob</a:t>
            </a:r>
            <a:r>
              <a:rPr lang="en-US" sz="2000" dirty="0"/>
              <a:t>(3, 4, 5);</a:t>
            </a:r>
          </a:p>
          <a:p>
            <a:r>
              <a:rPr lang="en-US" sz="2000" dirty="0" err="1"/>
              <a:t>ob.show</a:t>
            </a:r>
            <a:r>
              <a:rPr lang="en-US" sz="2000" dirty="0"/>
              <a:t>(); // displays 4 3 5</a:t>
            </a:r>
          </a:p>
          <a:p>
            <a:r>
              <a:rPr lang="en-US" sz="2000" dirty="0"/>
              <a:t>return 0;</a:t>
            </a:r>
          </a:p>
          <a:p>
            <a:r>
              <a:rPr lang="en-US" sz="2000" dirty="0"/>
              <a:t>}</a:t>
            </a:r>
          </a:p>
        </p:txBody>
      </p:sp>
    </p:spTree>
    <p:extLst>
      <p:ext uri="{BB962C8B-B14F-4D97-AF65-F5344CB8AC3E}">
        <p14:creationId xmlns:p14="http://schemas.microsoft.com/office/powerpoint/2010/main" val="2164237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1066800"/>
          </a:xfrm>
        </p:spPr>
        <p:txBody>
          <a:bodyPr anchor="t">
            <a:noAutofit/>
          </a:bodyPr>
          <a:lstStyle/>
          <a:p>
            <a:pPr algn="l"/>
            <a:r>
              <a:rPr lang="en-US" dirty="0"/>
              <a:t>For example, in this program, the derived class' constructor</a:t>
            </a:r>
            <a:br>
              <a:rPr lang="en-US" dirty="0"/>
            </a:br>
            <a:r>
              <a:rPr lang="en-US" dirty="0"/>
              <a:t>takes no arguments, but </a:t>
            </a:r>
            <a:r>
              <a:rPr lang="en-US" b="1" dirty="0"/>
              <a:t>base1() </a:t>
            </a:r>
            <a:r>
              <a:rPr lang="en-US" dirty="0"/>
              <a:t>and </a:t>
            </a:r>
            <a:r>
              <a:rPr lang="en-US" b="1" dirty="0"/>
              <a:t>base2() </a:t>
            </a:r>
            <a:r>
              <a:rPr lang="en-US" dirty="0"/>
              <a:t>do:</a:t>
            </a:r>
          </a:p>
        </p:txBody>
      </p:sp>
      <p:sp>
        <p:nvSpPr>
          <p:cNvPr id="4" name="TextBox 3"/>
          <p:cNvSpPr txBox="1"/>
          <p:nvPr/>
        </p:nvSpPr>
        <p:spPr>
          <a:xfrm>
            <a:off x="152400" y="838200"/>
            <a:ext cx="4191000" cy="5355312"/>
          </a:xfrm>
          <a:prstGeom prst="rect">
            <a:avLst/>
          </a:prstGeom>
          <a:noFill/>
        </p:spPr>
        <p:txBody>
          <a:bodyPr wrap="square" rtlCol="0">
            <a:spAutoFit/>
          </a:bodyPr>
          <a:lstStyle/>
          <a:p>
            <a:r>
              <a:rPr lang="en-US" dirty="0"/>
              <a:t>#include &lt;iostream&gt;</a:t>
            </a:r>
          </a:p>
          <a:p>
            <a:r>
              <a:rPr lang="en-US" dirty="0"/>
              <a:t>using namespace </a:t>
            </a:r>
            <a:r>
              <a:rPr lang="en-US" dirty="0" err="1"/>
              <a:t>std</a:t>
            </a:r>
            <a:r>
              <a:rPr lang="en-US" dirty="0"/>
              <a:t>;</a:t>
            </a:r>
          </a:p>
          <a:p>
            <a:r>
              <a:rPr lang="en-US" b="1" dirty="0"/>
              <a:t>class base1 {</a:t>
            </a:r>
          </a:p>
          <a:p>
            <a:r>
              <a:rPr lang="en-US" dirty="0"/>
              <a:t>protected:</a:t>
            </a:r>
          </a:p>
          <a:p>
            <a:r>
              <a:rPr lang="en-US" dirty="0"/>
              <a:t>int i;</a:t>
            </a:r>
          </a:p>
          <a:p>
            <a:r>
              <a:rPr lang="en-US" dirty="0"/>
              <a:t>public:</a:t>
            </a:r>
          </a:p>
          <a:p>
            <a:r>
              <a:rPr lang="en-US" dirty="0"/>
              <a:t>base1(int x) { i=x; </a:t>
            </a:r>
            <a:r>
              <a:rPr lang="en-US" dirty="0" err="1"/>
              <a:t>cout</a:t>
            </a:r>
            <a:r>
              <a:rPr lang="en-US" dirty="0"/>
              <a:t> &lt;&lt; "Constructing base1\n"; }</a:t>
            </a:r>
          </a:p>
          <a:p>
            <a:r>
              <a:rPr lang="en-US" dirty="0"/>
              <a:t>~base1() { </a:t>
            </a:r>
            <a:r>
              <a:rPr lang="en-US" dirty="0" err="1"/>
              <a:t>cout</a:t>
            </a:r>
            <a:r>
              <a:rPr lang="en-US" dirty="0"/>
              <a:t> &lt;&lt; "Destructing base1\n"; }</a:t>
            </a:r>
          </a:p>
          <a:p>
            <a:r>
              <a:rPr lang="en-US" dirty="0"/>
              <a:t>};</a:t>
            </a:r>
          </a:p>
          <a:p>
            <a:r>
              <a:rPr lang="en-US" b="1" dirty="0"/>
              <a:t>class base2 {</a:t>
            </a:r>
          </a:p>
          <a:p>
            <a:r>
              <a:rPr lang="en-US" dirty="0"/>
              <a:t>protected:</a:t>
            </a:r>
          </a:p>
          <a:p>
            <a:r>
              <a:rPr lang="en-US" dirty="0"/>
              <a:t>int k;</a:t>
            </a:r>
          </a:p>
          <a:p>
            <a:r>
              <a:rPr lang="en-US" dirty="0"/>
              <a:t>public:</a:t>
            </a:r>
          </a:p>
          <a:p>
            <a:r>
              <a:rPr lang="en-US" dirty="0"/>
              <a:t>base2(int x) { k=x; </a:t>
            </a:r>
            <a:r>
              <a:rPr lang="en-US" dirty="0" err="1"/>
              <a:t>cout</a:t>
            </a:r>
            <a:r>
              <a:rPr lang="en-US" dirty="0"/>
              <a:t> &lt;&lt; "Constructing base2\n"; }</a:t>
            </a:r>
          </a:p>
          <a:p>
            <a:r>
              <a:rPr lang="en-US" dirty="0"/>
              <a:t>~base2() { </a:t>
            </a:r>
            <a:r>
              <a:rPr lang="en-US" dirty="0" err="1"/>
              <a:t>cout</a:t>
            </a:r>
            <a:r>
              <a:rPr lang="en-US" dirty="0"/>
              <a:t> &lt;&lt; "Destructing base2\n"; }</a:t>
            </a:r>
          </a:p>
          <a:p>
            <a:r>
              <a:rPr lang="en-US" dirty="0"/>
              <a:t>};</a:t>
            </a:r>
          </a:p>
          <a:p>
            <a:endParaRPr lang="en-US" dirty="0"/>
          </a:p>
        </p:txBody>
      </p:sp>
      <p:sp>
        <p:nvSpPr>
          <p:cNvPr id="7" name="TextBox 6"/>
          <p:cNvSpPr txBox="1"/>
          <p:nvPr/>
        </p:nvSpPr>
        <p:spPr>
          <a:xfrm>
            <a:off x="4343400" y="1145975"/>
            <a:ext cx="5123328" cy="5324535"/>
          </a:xfrm>
          <a:prstGeom prst="rect">
            <a:avLst/>
          </a:prstGeom>
          <a:noFill/>
        </p:spPr>
        <p:txBody>
          <a:bodyPr wrap="square" rtlCol="0">
            <a:spAutoFit/>
          </a:bodyPr>
          <a:lstStyle/>
          <a:p>
            <a:r>
              <a:rPr lang="en-US" sz="2000" dirty="0"/>
              <a:t>class derived: public base1, public base2 {</a:t>
            </a:r>
          </a:p>
          <a:p>
            <a:r>
              <a:rPr lang="en-US" sz="2000" dirty="0"/>
              <a:t>public:</a:t>
            </a:r>
          </a:p>
          <a:p>
            <a:r>
              <a:rPr lang="en-US" sz="2000" dirty="0"/>
              <a:t>/* Derived constructor uses no parameter,</a:t>
            </a:r>
          </a:p>
          <a:p>
            <a:r>
              <a:rPr lang="en-US" sz="2000" dirty="0"/>
              <a:t>but still must be declared as taking them to</a:t>
            </a:r>
          </a:p>
          <a:p>
            <a:r>
              <a:rPr lang="en-US" sz="2000" dirty="0"/>
              <a:t>pass them along to base classes.</a:t>
            </a:r>
          </a:p>
          <a:p>
            <a:r>
              <a:rPr lang="en-US" sz="2000" dirty="0"/>
              <a:t>*/</a:t>
            </a:r>
          </a:p>
          <a:p>
            <a:r>
              <a:rPr lang="en-US" sz="2000" b="1" dirty="0"/>
              <a:t>derived(int x, int y): base1(x), base2(y)</a:t>
            </a:r>
          </a:p>
          <a:p>
            <a:r>
              <a:rPr lang="en-US" sz="2000" dirty="0"/>
              <a:t>{ </a:t>
            </a:r>
            <a:r>
              <a:rPr lang="en-US" sz="2000" dirty="0" err="1"/>
              <a:t>cout</a:t>
            </a:r>
            <a:r>
              <a:rPr lang="en-US" sz="2000" dirty="0"/>
              <a:t> &lt;&lt; "Constructing derived\n"; }</a:t>
            </a:r>
          </a:p>
          <a:p>
            <a:r>
              <a:rPr lang="en-US" sz="2000" dirty="0"/>
              <a:t>~derived() { </a:t>
            </a:r>
            <a:r>
              <a:rPr lang="en-US" sz="2000" dirty="0" err="1"/>
              <a:t>cout</a:t>
            </a:r>
            <a:r>
              <a:rPr lang="en-US" sz="2000" dirty="0"/>
              <a:t> &lt;&lt; "Destructing derived\n"; }</a:t>
            </a:r>
          </a:p>
          <a:p>
            <a:r>
              <a:rPr lang="en-US" sz="2000" dirty="0"/>
              <a:t>void show() { </a:t>
            </a:r>
            <a:r>
              <a:rPr lang="en-US" sz="2000" dirty="0" err="1"/>
              <a:t>cout</a:t>
            </a:r>
            <a:r>
              <a:rPr lang="en-US" sz="2000" dirty="0"/>
              <a:t> &lt;&lt; i &lt;&lt; " " &lt;&lt; k &lt;&lt; "\n"; }</a:t>
            </a:r>
          </a:p>
          <a:p>
            <a:r>
              <a:rPr lang="en-US" sz="2000" dirty="0"/>
              <a:t>};</a:t>
            </a:r>
          </a:p>
          <a:p>
            <a:r>
              <a:rPr lang="en-US" sz="2000" b="1" dirty="0"/>
              <a:t>int main()</a:t>
            </a:r>
          </a:p>
          <a:p>
            <a:r>
              <a:rPr lang="en-US" sz="2000" dirty="0"/>
              <a:t>{</a:t>
            </a:r>
          </a:p>
          <a:p>
            <a:r>
              <a:rPr lang="en-US" sz="2000" dirty="0"/>
              <a:t>derived </a:t>
            </a:r>
            <a:r>
              <a:rPr lang="en-US" sz="2000" dirty="0" err="1"/>
              <a:t>ob</a:t>
            </a:r>
            <a:r>
              <a:rPr lang="en-US" sz="2000" dirty="0"/>
              <a:t>(3, 4);</a:t>
            </a:r>
          </a:p>
          <a:p>
            <a:r>
              <a:rPr lang="en-US" sz="2000" dirty="0" err="1"/>
              <a:t>ob.show</a:t>
            </a:r>
            <a:r>
              <a:rPr lang="en-US" sz="2000" dirty="0"/>
              <a:t>(); // displays 3 4</a:t>
            </a:r>
          </a:p>
          <a:p>
            <a:r>
              <a:rPr lang="en-US" sz="2000" dirty="0"/>
              <a:t>return 0;</a:t>
            </a:r>
          </a:p>
          <a:p>
            <a:r>
              <a:rPr lang="en-US" sz="2000" dirty="0"/>
              <a:t>}</a:t>
            </a:r>
          </a:p>
        </p:txBody>
      </p:sp>
    </p:spTree>
    <p:extLst>
      <p:ext uri="{BB962C8B-B14F-4D97-AF65-F5344CB8AC3E}">
        <p14:creationId xmlns:p14="http://schemas.microsoft.com/office/powerpoint/2010/main" val="2201385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685800"/>
            <a:ext cx="8686800" cy="6172200"/>
          </a:xfrm>
        </p:spPr>
        <p:txBody>
          <a:bodyPr>
            <a:noAutofit/>
          </a:bodyPr>
          <a:lstStyle/>
          <a:p>
            <a:pPr algn="l"/>
            <a:r>
              <a:rPr lang="en-US" sz="2000" b="1" dirty="0">
                <a:solidFill>
                  <a:schemeClr val="tx1"/>
                </a:solidFill>
              </a:rPr>
              <a:t> </a:t>
            </a:r>
            <a:endParaRPr lang="en-US" sz="2000" dirty="0">
              <a:solidFill>
                <a:schemeClr val="tx1"/>
              </a:solidFill>
            </a:endParaRPr>
          </a:p>
          <a:p>
            <a:pPr marL="342900" indent="-342900" algn="l">
              <a:buFont typeface="Wingdings" pitchFamily="2" charset="2"/>
              <a:buChar char="Ø"/>
            </a:pPr>
            <a:r>
              <a:rPr lang="en-US" sz="2000" dirty="0" smtClean="0">
                <a:solidFill>
                  <a:schemeClr val="tx1"/>
                </a:solidFill>
              </a:rPr>
              <a:t>a </a:t>
            </a:r>
            <a:r>
              <a:rPr lang="en-US" sz="2000" dirty="0">
                <a:solidFill>
                  <a:schemeClr val="tx1"/>
                </a:solidFill>
              </a:rPr>
              <a:t>base class is inherited as </a:t>
            </a:r>
            <a:r>
              <a:rPr lang="en-US" sz="2000" b="1" dirty="0">
                <a:solidFill>
                  <a:schemeClr val="tx1"/>
                </a:solidFill>
              </a:rPr>
              <a:t>private</a:t>
            </a:r>
            <a:r>
              <a:rPr lang="en-US" sz="2000" dirty="0">
                <a:solidFill>
                  <a:schemeClr val="tx1"/>
                </a:solidFill>
              </a:rPr>
              <a:t>, all public and protected members of that </a:t>
            </a:r>
            <a:r>
              <a:rPr lang="en-US" sz="2000" dirty="0" smtClean="0">
                <a:solidFill>
                  <a:schemeClr val="tx1"/>
                </a:solidFill>
              </a:rPr>
              <a:t>class become </a:t>
            </a:r>
            <a:r>
              <a:rPr lang="en-US" sz="2000" dirty="0">
                <a:solidFill>
                  <a:schemeClr val="tx1"/>
                </a:solidFill>
              </a:rPr>
              <a:t>private members of the derived class. </a:t>
            </a:r>
            <a:endParaRPr lang="en-US" sz="2000" dirty="0" smtClean="0">
              <a:solidFill>
                <a:schemeClr val="tx1"/>
              </a:solidFill>
            </a:endParaRPr>
          </a:p>
          <a:p>
            <a:pPr marL="342900" indent="-342900" algn="l">
              <a:buFont typeface="Wingdings" pitchFamily="2" charset="2"/>
              <a:buChar char="Ø"/>
            </a:pPr>
            <a:r>
              <a:rPr lang="en-US" sz="2000" dirty="0" smtClean="0">
                <a:solidFill>
                  <a:schemeClr val="tx1"/>
                </a:solidFill>
              </a:rPr>
              <a:t>you </a:t>
            </a:r>
            <a:r>
              <a:rPr lang="en-US" sz="2000" dirty="0">
                <a:solidFill>
                  <a:schemeClr val="tx1"/>
                </a:solidFill>
              </a:rPr>
              <a:t>may want to restore one or more inherited members to their original access specification</a:t>
            </a:r>
            <a:r>
              <a:rPr lang="en-US" sz="2000" dirty="0" smtClean="0">
                <a:solidFill>
                  <a:schemeClr val="tx1"/>
                </a:solidFill>
              </a:rPr>
              <a:t>.</a:t>
            </a:r>
            <a:r>
              <a:rPr lang="en-US" sz="2000" dirty="0">
                <a:solidFill>
                  <a:schemeClr val="tx1"/>
                </a:solidFill>
              </a:rPr>
              <a:t> </a:t>
            </a:r>
          </a:p>
          <a:p>
            <a:pPr marL="342900" indent="-342900" algn="l">
              <a:buFont typeface="Wingdings" pitchFamily="2" charset="2"/>
              <a:buChar char="Ø"/>
            </a:pPr>
            <a:r>
              <a:rPr lang="en-US" sz="2000" dirty="0">
                <a:solidFill>
                  <a:schemeClr val="tx1"/>
                </a:solidFill>
              </a:rPr>
              <a:t>For example, you might want to grant certain public members of the base class public status in the derived class even though the base class is inherited as </a:t>
            </a:r>
            <a:r>
              <a:rPr lang="en-US" sz="2000" b="1" dirty="0">
                <a:solidFill>
                  <a:schemeClr val="tx1"/>
                </a:solidFill>
              </a:rPr>
              <a:t>private</a:t>
            </a:r>
            <a:r>
              <a:rPr lang="en-US" sz="2000" dirty="0" smtClean="0">
                <a:solidFill>
                  <a:schemeClr val="tx1"/>
                </a:solidFill>
              </a:rPr>
              <a:t>.</a:t>
            </a:r>
            <a:r>
              <a:rPr lang="en-US" sz="2000" dirty="0">
                <a:solidFill>
                  <a:schemeClr val="tx1"/>
                </a:solidFill>
              </a:rPr>
              <a:t> </a:t>
            </a:r>
          </a:p>
          <a:p>
            <a:pPr marL="342900" indent="-342900" algn="l">
              <a:buFont typeface="Wingdings" pitchFamily="2" charset="2"/>
              <a:buChar char="Ø"/>
            </a:pPr>
            <a:r>
              <a:rPr lang="en-US" sz="2000" b="1" dirty="0">
                <a:solidFill>
                  <a:schemeClr val="tx1"/>
                </a:solidFill>
              </a:rPr>
              <a:t>T</a:t>
            </a:r>
            <a:r>
              <a:rPr lang="en-US" sz="2000" b="1" dirty="0" smtClean="0">
                <a:solidFill>
                  <a:schemeClr val="tx1"/>
                </a:solidFill>
              </a:rPr>
              <a:t>wo </a:t>
            </a:r>
            <a:r>
              <a:rPr lang="en-US" sz="2000" b="1" dirty="0">
                <a:solidFill>
                  <a:schemeClr val="tx1"/>
                </a:solidFill>
              </a:rPr>
              <a:t>ways to accomplish this. </a:t>
            </a:r>
          </a:p>
          <a:p>
            <a:pPr marL="342900" indent="-342900" algn="l">
              <a:buFont typeface="Wingdings" pitchFamily="2" charset="2"/>
              <a:buChar char="Ø"/>
            </a:pPr>
            <a:r>
              <a:rPr lang="en-US" sz="2000" dirty="0">
                <a:solidFill>
                  <a:schemeClr val="tx1"/>
                </a:solidFill>
              </a:rPr>
              <a:t>First, you can use a </a:t>
            </a:r>
            <a:r>
              <a:rPr lang="en-US" sz="2000" b="1" dirty="0">
                <a:solidFill>
                  <a:schemeClr val="tx1"/>
                </a:solidFill>
              </a:rPr>
              <a:t>using </a:t>
            </a:r>
            <a:r>
              <a:rPr lang="en-US" sz="2000" dirty="0">
                <a:solidFill>
                  <a:schemeClr val="tx1"/>
                </a:solidFill>
              </a:rPr>
              <a:t>statement, which is the preferred way. The </a:t>
            </a:r>
            <a:r>
              <a:rPr lang="en-US" sz="2000" b="1" dirty="0">
                <a:solidFill>
                  <a:schemeClr val="tx1"/>
                </a:solidFill>
              </a:rPr>
              <a:t>using </a:t>
            </a:r>
            <a:r>
              <a:rPr lang="en-US" sz="2000" dirty="0">
                <a:solidFill>
                  <a:schemeClr val="tx1"/>
                </a:solidFill>
              </a:rPr>
              <a:t>statement is designed</a:t>
            </a:r>
          </a:p>
          <a:p>
            <a:pPr marL="342900" indent="-342900" algn="l">
              <a:buFont typeface="Wingdings" pitchFamily="2" charset="2"/>
              <a:buChar char="Ø"/>
            </a:pPr>
            <a:r>
              <a:rPr lang="en-US" sz="2000" dirty="0">
                <a:solidFill>
                  <a:schemeClr val="tx1"/>
                </a:solidFill>
              </a:rPr>
              <a:t>primarily to support namespaces </a:t>
            </a:r>
            <a:r>
              <a:rPr lang="en-US" sz="2000" dirty="0" smtClean="0">
                <a:solidFill>
                  <a:schemeClr val="tx1"/>
                </a:solidFill>
              </a:rPr>
              <a:t>.</a:t>
            </a:r>
            <a:r>
              <a:rPr lang="en-US" sz="2000" dirty="0">
                <a:solidFill>
                  <a:schemeClr val="tx1"/>
                </a:solidFill>
              </a:rPr>
              <a:t> </a:t>
            </a:r>
          </a:p>
          <a:p>
            <a:pPr marL="342900" indent="-342900" algn="l">
              <a:buFont typeface="Wingdings" pitchFamily="2" charset="2"/>
              <a:buChar char="Ø"/>
            </a:pPr>
            <a:r>
              <a:rPr lang="en-US" sz="2000" dirty="0">
                <a:solidFill>
                  <a:schemeClr val="tx1"/>
                </a:solidFill>
              </a:rPr>
              <a:t> The second way to restore an inherited member's access specification is to employ an </a:t>
            </a:r>
            <a:r>
              <a:rPr lang="en-US" sz="2000" i="1" dirty="0">
                <a:solidFill>
                  <a:schemeClr val="tx1"/>
                </a:solidFill>
              </a:rPr>
              <a:t>access declaration </a:t>
            </a:r>
            <a:r>
              <a:rPr lang="en-US" sz="2000" dirty="0">
                <a:solidFill>
                  <a:schemeClr val="tx1"/>
                </a:solidFill>
              </a:rPr>
              <a:t>within the derived class</a:t>
            </a:r>
            <a:r>
              <a:rPr lang="en-US" sz="2000" dirty="0" smtClean="0">
                <a:solidFill>
                  <a:schemeClr val="tx1"/>
                </a:solidFill>
              </a:rPr>
              <a:t>.</a:t>
            </a:r>
            <a:endParaRPr lang="en-US" sz="2000" dirty="0">
              <a:solidFill>
                <a:schemeClr val="tx1"/>
              </a:solidFill>
            </a:endParaRPr>
          </a:p>
          <a:p>
            <a:pPr marL="342900" indent="-342900" algn="l">
              <a:buFont typeface="Wingdings" pitchFamily="2" charset="2"/>
              <a:buChar char="Ø"/>
            </a:pPr>
            <a:r>
              <a:rPr lang="en-US" sz="2000" b="1" dirty="0">
                <a:solidFill>
                  <a:schemeClr val="tx1"/>
                </a:solidFill>
              </a:rPr>
              <a:t>An access declaration takes this general form:</a:t>
            </a:r>
          </a:p>
          <a:p>
            <a:pPr algn="l"/>
            <a:r>
              <a:rPr lang="en-US" sz="2000" b="1" i="1" dirty="0">
                <a:solidFill>
                  <a:schemeClr val="tx1"/>
                </a:solidFill>
              </a:rPr>
              <a:t>        </a:t>
            </a:r>
            <a:r>
              <a:rPr lang="en-US" sz="2000" b="1" i="1" dirty="0" smtClean="0">
                <a:solidFill>
                  <a:schemeClr val="tx1"/>
                </a:solidFill>
              </a:rPr>
              <a:t>          </a:t>
            </a:r>
            <a:r>
              <a:rPr lang="en-US" sz="2000" b="1" i="1" dirty="0">
                <a:solidFill>
                  <a:schemeClr val="tx1"/>
                </a:solidFill>
              </a:rPr>
              <a:t>base-class::member</a:t>
            </a:r>
            <a:endParaRPr lang="en-US" sz="2000" b="1" dirty="0">
              <a:solidFill>
                <a:schemeClr val="tx1"/>
              </a:solidFill>
            </a:endParaRPr>
          </a:p>
          <a:p>
            <a:pPr marL="342900" indent="-342900" algn="l">
              <a:buFont typeface="Wingdings" pitchFamily="2" charset="2"/>
              <a:buChar char="Ø"/>
            </a:pPr>
            <a:endParaRPr lang="en-US" sz="2000" dirty="0">
              <a:solidFill>
                <a:schemeClr val="tx1"/>
              </a:solidFill>
            </a:endParaRPr>
          </a:p>
        </p:txBody>
      </p:sp>
      <p:sp>
        <p:nvSpPr>
          <p:cNvPr id="2" name="Title 1"/>
          <p:cNvSpPr>
            <a:spLocks noGrp="1"/>
          </p:cNvSpPr>
          <p:nvPr>
            <p:ph type="title"/>
          </p:nvPr>
        </p:nvSpPr>
        <p:spPr>
          <a:xfrm>
            <a:off x="381000" y="0"/>
            <a:ext cx="8473440" cy="914400"/>
          </a:xfrm>
        </p:spPr>
        <p:txBody>
          <a:bodyPr anchor="t">
            <a:noAutofit/>
          </a:bodyPr>
          <a:lstStyle/>
          <a:p>
            <a:pPr algn="l"/>
            <a:r>
              <a:rPr lang="en-US" sz="3600" b="1" dirty="0"/>
              <a:t>Granting Access</a:t>
            </a:r>
            <a:endParaRPr lang="en-US" sz="3600" dirty="0"/>
          </a:p>
        </p:txBody>
      </p:sp>
    </p:spTree>
    <p:extLst>
      <p:ext uri="{BB962C8B-B14F-4D97-AF65-F5344CB8AC3E}">
        <p14:creationId xmlns:p14="http://schemas.microsoft.com/office/powerpoint/2010/main" val="156133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990600"/>
            <a:ext cx="8458200" cy="5867400"/>
          </a:xfrm>
        </p:spPr>
        <p:txBody>
          <a:bodyPr>
            <a:noAutofit/>
          </a:bodyPr>
          <a:lstStyle/>
          <a:p>
            <a:pPr algn="l"/>
            <a:r>
              <a:rPr lang="en-US" sz="2400" dirty="0">
                <a:solidFill>
                  <a:schemeClr val="tx1"/>
                </a:solidFill>
              </a:rPr>
              <a:t>To see how an access declaration works, let's begin with this short fragment:</a:t>
            </a:r>
          </a:p>
          <a:p>
            <a:pPr algn="l"/>
            <a:r>
              <a:rPr lang="en-US" sz="2400" dirty="0">
                <a:solidFill>
                  <a:schemeClr val="tx1"/>
                </a:solidFill>
              </a:rPr>
              <a:t>class base {</a:t>
            </a:r>
          </a:p>
          <a:p>
            <a:pPr algn="l"/>
            <a:r>
              <a:rPr lang="en-US" sz="2400" dirty="0">
                <a:solidFill>
                  <a:schemeClr val="tx1"/>
                </a:solidFill>
              </a:rPr>
              <a:t>public:</a:t>
            </a:r>
          </a:p>
          <a:p>
            <a:pPr algn="l"/>
            <a:r>
              <a:rPr lang="en-US" sz="2400" dirty="0">
                <a:solidFill>
                  <a:schemeClr val="tx1"/>
                </a:solidFill>
              </a:rPr>
              <a:t>int j; // public in base</a:t>
            </a:r>
          </a:p>
          <a:p>
            <a:pPr algn="l"/>
            <a:r>
              <a:rPr lang="en-US" sz="2400" dirty="0">
                <a:solidFill>
                  <a:schemeClr val="tx1"/>
                </a:solidFill>
              </a:rPr>
              <a:t>};</a:t>
            </a:r>
          </a:p>
          <a:p>
            <a:pPr algn="l"/>
            <a:r>
              <a:rPr lang="en-US" sz="2400" dirty="0">
                <a:solidFill>
                  <a:schemeClr val="tx1"/>
                </a:solidFill>
              </a:rPr>
              <a:t>// Inherit base as private.</a:t>
            </a:r>
          </a:p>
          <a:p>
            <a:pPr algn="l"/>
            <a:r>
              <a:rPr lang="en-US" sz="2400" dirty="0">
                <a:solidFill>
                  <a:schemeClr val="tx1"/>
                </a:solidFill>
              </a:rPr>
              <a:t>class derived: private base {</a:t>
            </a:r>
          </a:p>
          <a:p>
            <a:pPr algn="l"/>
            <a:r>
              <a:rPr lang="en-US" sz="2400" dirty="0">
                <a:solidFill>
                  <a:schemeClr val="tx1"/>
                </a:solidFill>
              </a:rPr>
              <a:t>public:</a:t>
            </a:r>
          </a:p>
          <a:p>
            <a:pPr algn="l"/>
            <a:r>
              <a:rPr lang="en-US" sz="2400" dirty="0">
                <a:solidFill>
                  <a:schemeClr val="tx1"/>
                </a:solidFill>
              </a:rPr>
              <a:t>// here is access declaration</a:t>
            </a:r>
          </a:p>
          <a:p>
            <a:pPr algn="l"/>
            <a:r>
              <a:rPr lang="en-US" sz="2400" dirty="0">
                <a:solidFill>
                  <a:schemeClr val="tx1"/>
                </a:solidFill>
              </a:rPr>
              <a:t>base::j; // make j public again</a:t>
            </a:r>
          </a:p>
          <a:p>
            <a:pPr algn="l"/>
            <a:r>
              <a:rPr lang="en-US" sz="2400" dirty="0" smtClean="0">
                <a:solidFill>
                  <a:schemeClr val="tx1"/>
                </a:solidFill>
              </a:rPr>
              <a:t>.};                                        Because </a:t>
            </a:r>
            <a:r>
              <a:rPr lang="en-US" sz="2400" b="1" dirty="0">
                <a:solidFill>
                  <a:schemeClr val="tx1"/>
                </a:solidFill>
              </a:rPr>
              <a:t>base </a:t>
            </a:r>
            <a:r>
              <a:rPr lang="en-US" sz="2400" dirty="0">
                <a:solidFill>
                  <a:schemeClr val="tx1"/>
                </a:solidFill>
              </a:rPr>
              <a:t>is inherited as </a:t>
            </a:r>
            <a:r>
              <a:rPr lang="en-US" sz="2400" b="1" dirty="0">
                <a:solidFill>
                  <a:schemeClr val="tx1"/>
                </a:solidFill>
              </a:rPr>
              <a:t>private </a:t>
            </a:r>
            <a:r>
              <a:rPr lang="en-US" sz="2400" dirty="0">
                <a:solidFill>
                  <a:schemeClr val="tx1"/>
                </a:solidFill>
              </a:rPr>
              <a:t>by </a:t>
            </a:r>
            <a:r>
              <a:rPr lang="en-US" sz="2400" b="1" dirty="0">
                <a:solidFill>
                  <a:schemeClr val="tx1"/>
                </a:solidFill>
              </a:rPr>
              <a:t>derived</a:t>
            </a:r>
            <a:r>
              <a:rPr lang="en-US" sz="2400" dirty="0">
                <a:solidFill>
                  <a:schemeClr val="tx1"/>
                </a:solidFill>
              </a:rPr>
              <a:t>, the public member </a:t>
            </a:r>
            <a:r>
              <a:rPr lang="en-US" sz="2400" b="1" dirty="0">
                <a:solidFill>
                  <a:schemeClr val="tx1"/>
                </a:solidFill>
              </a:rPr>
              <a:t>j </a:t>
            </a:r>
            <a:r>
              <a:rPr lang="en-US" sz="2400" dirty="0">
                <a:solidFill>
                  <a:schemeClr val="tx1"/>
                </a:solidFill>
              </a:rPr>
              <a:t>is made a private member of </a:t>
            </a:r>
            <a:r>
              <a:rPr lang="en-US" sz="2400" b="1" dirty="0">
                <a:solidFill>
                  <a:schemeClr val="tx1"/>
                </a:solidFill>
              </a:rPr>
              <a:t>derived</a:t>
            </a:r>
            <a:r>
              <a:rPr lang="en-US" sz="2400" dirty="0">
                <a:solidFill>
                  <a:schemeClr val="tx1"/>
                </a:solidFill>
              </a:rPr>
              <a:t>. However, by </a:t>
            </a:r>
            <a:r>
              <a:rPr lang="en-US" sz="2400" dirty="0" smtClean="0">
                <a:solidFill>
                  <a:schemeClr val="tx1"/>
                </a:solidFill>
              </a:rPr>
              <a:t>including                       </a:t>
            </a:r>
            <a:r>
              <a:rPr lang="en-US" sz="2400" dirty="0">
                <a:solidFill>
                  <a:schemeClr val="tx1"/>
                </a:solidFill>
              </a:rPr>
              <a:t>base::j;</a:t>
            </a:r>
          </a:p>
          <a:p>
            <a:pPr algn="l"/>
            <a:r>
              <a:rPr lang="en-US" sz="2400" b="1" dirty="0">
                <a:solidFill>
                  <a:schemeClr val="tx1"/>
                </a:solidFill>
              </a:rPr>
              <a:t> </a:t>
            </a:r>
            <a:endParaRPr lang="en-US" sz="2400" dirty="0">
              <a:solidFill>
                <a:schemeClr val="tx1"/>
              </a:solidFill>
            </a:endParaRPr>
          </a:p>
        </p:txBody>
      </p:sp>
      <p:graphicFrame>
        <p:nvGraphicFramePr>
          <p:cNvPr id="4" name="Diagram 3"/>
          <p:cNvGraphicFramePr/>
          <p:nvPr>
            <p:extLst>
              <p:ext uri="{D42A27DB-BD31-4B8C-83A1-F6EECF244321}">
                <p14:modId xmlns:p14="http://schemas.microsoft.com/office/powerpoint/2010/main" val="1072265818"/>
              </p:ext>
            </p:extLst>
          </p:nvPr>
        </p:nvGraphicFramePr>
        <p:xfrm>
          <a:off x="152400" y="35257"/>
          <a:ext cx="8915400" cy="802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862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73440" cy="914400"/>
          </a:xfrm>
        </p:spPr>
        <p:txBody>
          <a:bodyPr anchor="t">
            <a:noAutofit/>
          </a:bodyPr>
          <a:lstStyle/>
          <a:p>
            <a:pPr algn="l"/>
            <a:r>
              <a:rPr lang="en-US" sz="3600" b="1" u="sng" dirty="0"/>
              <a:t>Virtual Base Classes</a:t>
            </a:r>
            <a:endParaRPr lang="en-US" sz="3600" dirty="0"/>
          </a:p>
        </p:txBody>
      </p:sp>
      <p:sp>
        <p:nvSpPr>
          <p:cNvPr id="4" name="TextBox 3"/>
          <p:cNvSpPr txBox="1"/>
          <p:nvPr/>
        </p:nvSpPr>
        <p:spPr>
          <a:xfrm>
            <a:off x="228600" y="697432"/>
            <a:ext cx="4495800" cy="6001643"/>
          </a:xfrm>
          <a:prstGeom prst="rect">
            <a:avLst/>
          </a:prstGeom>
          <a:noFill/>
        </p:spPr>
        <p:txBody>
          <a:bodyPr wrap="square" rtlCol="0">
            <a:spAutoFit/>
          </a:bodyPr>
          <a:lstStyle/>
          <a:p>
            <a:r>
              <a:rPr lang="en-US" sz="2400" dirty="0"/>
              <a:t>// This program contains an error and will not compile.</a:t>
            </a:r>
          </a:p>
          <a:p>
            <a:r>
              <a:rPr lang="en-US" sz="2400" dirty="0"/>
              <a:t>#include &lt;iostream&gt;</a:t>
            </a:r>
          </a:p>
          <a:p>
            <a:r>
              <a:rPr lang="en-US" sz="2400" dirty="0"/>
              <a:t>using namespace </a:t>
            </a:r>
            <a:r>
              <a:rPr lang="en-US" sz="2400" dirty="0" err="1"/>
              <a:t>std</a:t>
            </a:r>
            <a:r>
              <a:rPr lang="en-US" sz="2400" dirty="0"/>
              <a:t>;</a:t>
            </a:r>
          </a:p>
          <a:p>
            <a:r>
              <a:rPr lang="en-US" sz="2400" dirty="0"/>
              <a:t>class base {</a:t>
            </a:r>
          </a:p>
          <a:p>
            <a:r>
              <a:rPr lang="en-US" sz="2400" dirty="0"/>
              <a:t>public:</a:t>
            </a:r>
          </a:p>
          <a:p>
            <a:r>
              <a:rPr lang="en-US" sz="2400" dirty="0"/>
              <a:t>int i;</a:t>
            </a:r>
          </a:p>
          <a:p>
            <a:r>
              <a:rPr lang="en-US" sz="2400" dirty="0"/>
              <a:t>};</a:t>
            </a:r>
          </a:p>
          <a:p>
            <a:r>
              <a:rPr lang="en-US" sz="2400" dirty="0" smtClean="0"/>
              <a:t>class </a:t>
            </a:r>
            <a:r>
              <a:rPr lang="en-US" sz="2400" dirty="0"/>
              <a:t>derived1 : public base {</a:t>
            </a:r>
          </a:p>
          <a:p>
            <a:r>
              <a:rPr lang="en-US" sz="2400" dirty="0"/>
              <a:t>public:</a:t>
            </a:r>
          </a:p>
          <a:p>
            <a:r>
              <a:rPr lang="en-US" sz="2400" dirty="0"/>
              <a:t>int j;</a:t>
            </a:r>
          </a:p>
          <a:p>
            <a:r>
              <a:rPr lang="en-US" sz="2400" dirty="0"/>
              <a:t>};</a:t>
            </a:r>
          </a:p>
          <a:p>
            <a:r>
              <a:rPr lang="en-US" sz="2400" dirty="0" smtClean="0"/>
              <a:t>class </a:t>
            </a:r>
            <a:r>
              <a:rPr lang="en-US" sz="2400" dirty="0"/>
              <a:t>derived2 : public base {</a:t>
            </a:r>
          </a:p>
          <a:p>
            <a:r>
              <a:rPr lang="en-US" sz="2400" dirty="0"/>
              <a:t>public:</a:t>
            </a:r>
          </a:p>
          <a:p>
            <a:r>
              <a:rPr lang="en-US" sz="2400" dirty="0"/>
              <a:t>int k;</a:t>
            </a:r>
          </a:p>
          <a:p>
            <a:r>
              <a:rPr lang="en-US" sz="2400" dirty="0" smtClean="0"/>
              <a:t>};</a:t>
            </a:r>
            <a:endParaRPr lang="en-US" sz="2400" dirty="0"/>
          </a:p>
        </p:txBody>
      </p:sp>
      <p:sp>
        <p:nvSpPr>
          <p:cNvPr id="5" name="TextBox 4"/>
          <p:cNvSpPr txBox="1"/>
          <p:nvPr/>
        </p:nvSpPr>
        <p:spPr>
          <a:xfrm>
            <a:off x="4530286" y="152400"/>
            <a:ext cx="4419600" cy="6247864"/>
          </a:xfrm>
          <a:prstGeom prst="rect">
            <a:avLst/>
          </a:prstGeom>
          <a:noFill/>
        </p:spPr>
        <p:txBody>
          <a:bodyPr wrap="square" rtlCol="0">
            <a:spAutoFit/>
          </a:bodyPr>
          <a:lstStyle/>
          <a:p>
            <a:r>
              <a:rPr lang="en-US" sz="2000" b="1" dirty="0"/>
              <a:t>class derived3 : public derived1, public derived2 {</a:t>
            </a:r>
          </a:p>
          <a:p>
            <a:r>
              <a:rPr lang="en-US" sz="2000" dirty="0"/>
              <a:t>public:</a:t>
            </a:r>
          </a:p>
          <a:p>
            <a:r>
              <a:rPr lang="en-US" sz="2000" dirty="0"/>
              <a:t>int sum;</a:t>
            </a:r>
          </a:p>
          <a:p>
            <a:r>
              <a:rPr lang="en-US" sz="2000" dirty="0"/>
              <a:t>};</a:t>
            </a:r>
          </a:p>
          <a:p>
            <a:r>
              <a:rPr lang="en-US" sz="2000" b="1" dirty="0"/>
              <a:t>int main()</a:t>
            </a:r>
          </a:p>
          <a:p>
            <a:r>
              <a:rPr lang="en-US" sz="2000" dirty="0"/>
              <a:t>{</a:t>
            </a:r>
          </a:p>
          <a:p>
            <a:r>
              <a:rPr lang="en-US" sz="2000" b="1" dirty="0" smtClean="0"/>
              <a:t>derived3 </a:t>
            </a:r>
            <a:r>
              <a:rPr lang="en-US" sz="2000" b="1" dirty="0" err="1"/>
              <a:t>ob</a:t>
            </a:r>
            <a:r>
              <a:rPr lang="en-US" sz="2000" b="1" dirty="0"/>
              <a:t>;</a:t>
            </a:r>
          </a:p>
          <a:p>
            <a:r>
              <a:rPr lang="en-US" sz="2000" dirty="0" err="1"/>
              <a:t>ob.i</a:t>
            </a:r>
            <a:r>
              <a:rPr lang="en-US" sz="2000" dirty="0"/>
              <a:t> = 10; // this is ambiguous, which i???</a:t>
            </a:r>
          </a:p>
          <a:p>
            <a:r>
              <a:rPr lang="en-US" sz="2000" dirty="0" err="1"/>
              <a:t>ob.j</a:t>
            </a:r>
            <a:r>
              <a:rPr lang="en-US" sz="2000" dirty="0"/>
              <a:t> = 20;</a:t>
            </a:r>
          </a:p>
          <a:p>
            <a:r>
              <a:rPr lang="en-US" sz="2000" dirty="0" err="1"/>
              <a:t>ob.k</a:t>
            </a:r>
            <a:r>
              <a:rPr lang="en-US" sz="2000" dirty="0"/>
              <a:t> = 30;</a:t>
            </a:r>
          </a:p>
          <a:p>
            <a:r>
              <a:rPr lang="en-US" sz="2000" dirty="0"/>
              <a:t>// i ambiguous here, too</a:t>
            </a:r>
          </a:p>
          <a:p>
            <a:r>
              <a:rPr lang="en-US" sz="2000" dirty="0" err="1"/>
              <a:t>ob.sum</a:t>
            </a:r>
            <a:r>
              <a:rPr lang="en-US" sz="2000" dirty="0"/>
              <a:t> = </a:t>
            </a:r>
            <a:r>
              <a:rPr lang="en-US" sz="2000" dirty="0" err="1"/>
              <a:t>ob.i</a:t>
            </a:r>
            <a:r>
              <a:rPr lang="en-US" sz="2000" dirty="0"/>
              <a:t> + </a:t>
            </a:r>
            <a:r>
              <a:rPr lang="en-US" sz="2000" dirty="0" err="1"/>
              <a:t>ob.j</a:t>
            </a:r>
            <a:r>
              <a:rPr lang="en-US" sz="2000" dirty="0"/>
              <a:t> + </a:t>
            </a:r>
            <a:r>
              <a:rPr lang="en-US" sz="2000" dirty="0" err="1"/>
              <a:t>ob.k</a:t>
            </a:r>
            <a:r>
              <a:rPr lang="en-US" sz="2000" dirty="0"/>
              <a:t>;</a:t>
            </a:r>
          </a:p>
          <a:p>
            <a:r>
              <a:rPr lang="en-US" sz="2000" dirty="0"/>
              <a:t>// also ambiguous, which i?</a:t>
            </a:r>
          </a:p>
          <a:p>
            <a:r>
              <a:rPr lang="en-US" sz="2000" dirty="0" err="1"/>
              <a:t>cout</a:t>
            </a:r>
            <a:r>
              <a:rPr lang="en-US" sz="2000" dirty="0"/>
              <a:t> &lt;&lt; </a:t>
            </a:r>
            <a:r>
              <a:rPr lang="en-US" sz="2000" dirty="0" err="1"/>
              <a:t>ob.i</a:t>
            </a:r>
            <a:r>
              <a:rPr lang="en-US" sz="2000" dirty="0"/>
              <a:t> &lt;&lt; " ";</a:t>
            </a:r>
          </a:p>
          <a:p>
            <a:r>
              <a:rPr lang="en-US" sz="2000" dirty="0" err="1"/>
              <a:t>cout</a:t>
            </a:r>
            <a:r>
              <a:rPr lang="en-US" sz="2000" dirty="0"/>
              <a:t> &lt;&lt; </a:t>
            </a:r>
            <a:r>
              <a:rPr lang="en-US" sz="2000" dirty="0" err="1"/>
              <a:t>ob.j</a:t>
            </a:r>
            <a:r>
              <a:rPr lang="en-US" sz="2000" dirty="0"/>
              <a:t> &lt;&lt; " " &lt;&lt; </a:t>
            </a:r>
            <a:r>
              <a:rPr lang="en-US" sz="2000" dirty="0" err="1"/>
              <a:t>ob.k</a:t>
            </a:r>
            <a:r>
              <a:rPr lang="en-US" sz="2000" dirty="0"/>
              <a:t> &lt;&lt; " ";</a:t>
            </a:r>
          </a:p>
          <a:p>
            <a:r>
              <a:rPr lang="en-US" sz="2000" dirty="0" err="1"/>
              <a:t>cout</a:t>
            </a:r>
            <a:r>
              <a:rPr lang="en-US" sz="2000" dirty="0"/>
              <a:t> &lt;&lt; </a:t>
            </a:r>
            <a:r>
              <a:rPr lang="en-US" sz="2000" dirty="0" err="1"/>
              <a:t>ob.sum</a:t>
            </a:r>
            <a:r>
              <a:rPr lang="en-US" sz="2000" dirty="0"/>
              <a:t>;</a:t>
            </a:r>
          </a:p>
          <a:p>
            <a:r>
              <a:rPr lang="en-US" sz="2000" dirty="0"/>
              <a:t>return 0;</a:t>
            </a:r>
          </a:p>
          <a:p>
            <a:r>
              <a:rPr lang="en-US" sz="2000" dirty="0"/>
              <a:t>}</a:t>
            </a:r>
          </a:p>
        </p:txBody>
      </p:sp>
    </p:spTree>
    <p:extLst>
      <p:ext uri="{BB962C8B-B14F-4D97-AF65-F5344CB8AC3E}">
        <p14:creationId xmlns:p14="http://schemas.microsoft.com/office/powerpoint/2010/main" val="206473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73440" cy="914400"/>
          </a:xfrm>
        </p:spPr>
        <p:txBody>
          <a:bodyPr anchor="t">
            <a:noAutofit/>
          </a:bodyPr>
          <a:lstStyle/>
          <a:p>
            <a:pPr algn="l"/>
            <a:r>
              <a:rPr lang="en-US" sz="3600" b="1" u="sng" dirty="0"/>
              <a:t>Virtual Base Classes</a:t>
            </a:r>
            <a:endParaRPr lang="en-US" sz="3600" dirty="0"/>
          </a:p>
        </p:txBody>
      </p:sp>
      <p:sp>
        <p:nvSpPr>
          <p:cNvPr id="4" name="TextBox 3"/>
          <p:cNvSpPr txBox="1"/>
          <p:nvPr/>
        </p:nvSpPr>
        <p:spPr>
          <a:xfrm>
            <a:off x="304800" y="706398"/>
            <a:ext cx="7315200" cy="1938992"/>
          </a:xfrm>
          <a:prstGeom prst="rect">
            <a:avLst/>
          </a:prstGeom>
          <a:noFill/>
        </p:spPr>
        <p:txBody>
          <a:bodyPr wrap="square" rtlCol="0">
            <a:spAutoFit/>
          </a:bodyPr>
          <a:lstStyle/>
          <a:p>
            <a:r>
              <a:rPr lang="en-US" sz="2400" dirty="0" smtClean="0"/>
              <a:t>. class </a:t>
            </a:r>
            <a:r>
              <a:rPr lang="en-US" sz="2400" dirty="0"/>
              <a:t>base {</a:t>
            </a:r>
          </a:p>
          <a:p>
            <a:r>
              <a:rPr lang="en-US" sz="2400" dirty="0" smtClean="0"/>
              <a:t>class </a:t>
            </a:r>
            <a:r>
              <a:rPr lang="en-US" sz="2400" dirty="0"/>
              <a:t>derived1 : public base {</a:t>
            </a:r>
          </a:p>
          <a:p>
            <a:r>
              <a:rPr lang="en-US" sz="2400" dirty="0" smtClean="0"/>
              <a:t>class </a:t>
            </a:r>
            <a:r>
              <a:rPr lang="en-US" sz="2400" dirty="0"/>
              <a:t>derived2 : public base </a:t>
            </a:r>
            <a:r>
              <a:rPr lang="en-US" sz="2400" dirty="0" smtClean="0"/>
              <a:t>{</a:t>
            </a:r>
          </a:p>
          <a:p>
            <a:r>
              <a:rPr lang="en-US" sz="2400" dirty="0"/>
              <a:t>class derived3 : public derived1, public derived2 {</a:t>
            </a:r>
          </a:p>
          <a:p>
            <a:endParaRPr lang="en-US" sz="2400" dirty="0"/>
          </a:p>
        </p:txBody>
      </p:sp>
      <p:sp>
        <p:nvSpPr>
          <p:cNvPr id="5" name="TextBox 4"/>
          <p:cNvSpPr txBox="1"/>
          <p:nvPr/>
        </p:nvSpPr>
        <p:spPr>
          <a:xfrm>
            <a:off x="304800" y="2819400"/>
            <a:ext cx="8458200" cy="3970318"/>
          </a:xfrm>
          <a:prstGeom prst="rect">
            <a:avLst/>
          </a:prstGeom>
          <a:noFill/>
        </p:spPr>
        <p:txBody>
          <a:bodyPr wrap="square" rtlCol="0">
            <a:spAutoFit/>
          </a:bodyPr>
          <a:lstStyle/>
          <a:p>
            <a:pPr marL="342900" indent="-342900">
              <a:buFont typeface="Wingdings" pitchFamily="2" charset="2"/>
              <a:buChar char="Ø"/>
            </a:pPr>
            <a:r>
              <a:rPr lang="en-US" sz="2800" dirty="0"/>
              <a:t>both </a:t>
            </a:r>
            <a:r>
              <a:rPr lang="en-US" sz="2800" b="1" dirty="0"/>
              <a:t>derived1 </a:t>
            </a:r>
            <a:r>
              <a:rPr lang="en-US" sz="2800" dirty="0"/>
              <a:t>and </a:t>
            </a:r>
            <a:r>
              <a:rPr lang="en-US" sz="2800" b="1" dirty="0"/>
              <a:t>derived2 </a:t>
            </a:r>
            <a:r>
              <a:rPr lang="en-US" sz="2800" dirty="0"/>
              <a:t>inherit </a:t>
            </a:r>
            <a:r>
              <a:rPr lang="en-US" sz="2800" b="1" dirty="0"/>
              <a:t>base</a:t>
            </a:r>
            <a:r>
              <a:rPr lang="en-US" sz="2800" dirty="0"/>
              <a:t>. </a:t>
            </a:r>
            <a:endParaRPr lang="en-US" sz="2800" dirty="0" smtClean="0"/>
          </a:p>
          <a:p>
            <a:pPr marL="342900" indent="-342900">
              <a:buFont typeface="Wingdings" pitchFamily="2" charset="2"/>
              <a:buChar char="Ø"/>
            </a:pPr>
            <a:r>
              <a:rPr lang="en-US" sz="2800" b="1" dirty="0" smtClean="0"/>
              <a:t>derived3 </a:t>
            </a:r>
            <a:r>
              <a:rPr lang="en-US" sz="2800" dirty="0"/>
              <a:t>inherits both </a:t>
            </a:r>
            <a:r>
              <a:rPr lang="en-US" sz="2800" b="1" dirty="0"/>
              <a:t>derived1 </a:t>
            </a:r>
            <a:r>
              <a:rPr lang="en-US" sz="2800" dirty="0"/>
              <a:t>and </a:t>
            </a:r>
            <a:r>
              <a:rPr lang="en-US" sz="2800" b="1" dirty="0"/>
              <a:t>derived2</a:t>
            </a:r>
            <a:r>
              <a:rPr lang="en-US" sz="2800" dirty="0"/>
              <a:t>. </a:t>
            </a:r>
            <a:endParaRPr lang="en-US" sz="2800" dirty="0" smtClean="0"/>
          </a:p>
          <a:p>
            <a:pPr marL="342900" indent="-342900">
              <a:buFont typeface="Wingdings" pitchFamily="2" charset="2"/>
              <a:buChar char="Ø"/>
            </a:pPr>
            <a:r>
              <a:rPr lang="en-US" sz="2800" dirty="0" smtClean="0"/>
              <a:t> </a:t>
            </a:r>
            <a:r>
              <a:rPr lang="en-US" sz="2800" dirty="0"/>
              <a:t>there are two copies of </a:t>
            </a:r>
            <a:r>
              <a:rPr lang="en-US" sz="2800" b="1" dirty="0"/>
              <a:t>base </a:t>
            </a:r>
            <a:r>
              <a:rPr lang="en-US" sz="2800" dirty="0"/>
              <a:t>present in an object of type </a:t>
            </a:r>
            <a:r>
              <a:rPr lang="en-US" sz="2800" b="1" dirty="0"/>
              <a:t>derived3</a:t>
            </a:r>
            <a:r>
              <a:rPr lang="en-US" sz="2800" dirty="0"/>
              <a:t>. </a:t>
            </a:r>
            <a:endParaRPr lang="en-US" sz="2800" dirty="0" smtClean="0"/>
          </a:p>
          <a:p>
            <a:pPr marL="342900" indent="-342900">
              <a:buFont typeface="Wingdings" pitchFamily="2" charset="2"/>
              <a:buChar char="Ø"/>
            </a:pPr>
            <a:r>
              <a:rPr lang="en-US" sz="2800" b="1" dirty="0" err="1" smtClean="0"/>
              <a:t>ob.i</a:t>
            </a:r>
            <a:r>
              <a:rPr lang="en-US" sz="2800" b="1" dirty="0" smtClean="0"/>
              <a:t> </a:t>
            </a:r>
            <a:r>
              <a:rPr lang="en-US" sz="2800" b="1" dirty="0"/>
              <a:t>= 10</a:t>
            </a:r>
            <a:r>
              <a:rPr lang="en-US" sz="2800" b="1" dirty="0" smtClean="0"/>
              <a:t>; </a:t>
            </a:r>
            <a:r>
              <a:rPr lang="en-US" sz="2800" dirty="0" smtClean="0"/>
              <a:t>which </a:t>
            </a:r>
            <a:r>
              <a:rPr lang="en-US" sz="2800" b="1" dirty="0"/>
              <a:t>i </a:t>
            </a:r>
            <a:r>
              <a:rPr lang="en-US" sz="2800" dirty="0"/>
              <a:t>is being referred to, the one in </a:t>
            </a:r>
            <a:r>
              <a:rPr lang="en-US" sz="2800" b="1" dirty="0"/>
              <a:t>derived1 </a:t>
            </a:r>
            <a:r>
              <a:rPr lang="en-US" sz="2800" dirty="0"/>
              <a:t>or the one in </a:t>
            </a:r>
            <a:r>
              <a:rPr lang="en-US" sz="2800" b="1" dirty="0"/>
              <a:t>derived2? </a:t>
            </a:r>
            <a:endParaRPr lang="en-US" sz="2800" b="1" dirty="0" smtClean="0"/>
          </a:p>
          <a:p>
            <a:pPr marL="342900" indent="-342900">
              <a:buFont typeface="Wingdings" pitchFamily="2" charset="2"/>
              <a:buChar char="Ø"/>
            </a:pPr>
            <a:r>
              <a:rPr lang="en-US" sz="2800" dirty="0" smtClean="0"/>
              <a:t>Because </a:t>
            </a:r>
            <a:r>
              <a:rPr lang="en-US" sz="2800" dirty="0"/>
              <a:t>there are two copies of </a:t>
            </a:r>
            <a:r>
              <a:rPr lang="en-US" sz="2800" b="1" dirty="0"/>
              <a:t>base </a:t>
            </a:r>
            <a:r>
              <a:rPr lang="en-US" sz="2800" dirty="0"/>
              <a:t>present in object </a:t>
            </a:r>
            <a:r>
              <a:rPr lang="en-US" sz="2800" b="1" dirty="0" err="1"/>
              <a:t>ob</a:t>
            </a:r>
            <a:r>
              <a:rPr lang="en-US" sz="2800" dirty="0"/>
              <a:t>, there are two </a:t>
            </a:r>
            <a:r>
              <a:rPr lang="en-US" sz="2800" b="1" dirty="0"/>
              <a:t>ob.i</a:t>
            </a:r>
            <a:r>
              <a:rPr lang="en-US" sz="2800" dirty="0"/>
              <a:t>s</a:t>
            </a:r>
            <a:r>
              <a:rPr lang="en-US" sz="2800" dirty="0" smtClean="0"/>
              <a:t>!</a:t>
            </a:r>
          </a:p>
          <a:p>
            <a:r>
              <a:rPr lang="en-US" sz="2800" dirty="0"/>
              <a:t>As you can see, the statement is inherently ambiguous. </a:t>
            </a:r>
          </a:p>
        </p:txBody>
      </p:sp>
    </p:spTree>
    <p:extLst>
      <p:ext uri="{BB962C8B-B14F-4D97-AF65-F5344CB8AC3E}">
        <p14:creationId xmlns:p14="http://schemas.microsoft.com/office/powerpoint/2010/main" val="4225824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473440" cy="914400"/>
          </a:xfrm>
        </p:spPr>
        <p:txBody>
          <a:bodyPr anchor="t">
            <a:noAutofit/>
          </a:bodyPr>
          <a:lstStyle/>
          <a:p>
            <a:pPr algn="l"/>
            <a:r>
              <a:rPr lang="en-US" sz="3600" b="1" u="sng" dirty="0"/>
              <a:t>Virtual Base Classes</a:t>
            </a:r>
            <a:endParaRPr lang="en-US" sz="3600" dirty="0"/>
          </a:p>
        </p:txBody>
      </p:sp>
      <p:sp>
        <p:nvSpPr>
          <p:cNvPr id="4" name="TextBox 3"/>
          <p:cNvSpPr txBox="1"/>
          <p:nvPr/>
        </p:nvSpPr>
        <p:spPr>
          <a:xfrm>
            <a:off x="304800" y="706398"/>
            <a:ext cx="8458200" cy="1200329"/>
          </a:xfrm>
          <a:prstGeom prst="rect">
            <a:avLst/>
          </a:prstGeom>
          <a:noFill/>
        </p:spPr>
        <p:txBody>
          <a:bodyPr wrap="square" rtlCol="0">
            <a:spAutoFit/>
          </a:bodyPr>
          <a:lstStyle/>
          <a:p>
            <a:pPr marL="342900" indent="-342900">
              <a:buFont typeface="Wingdings" pitchFamily="2" charset="2"/>
              <a:buChar char="q"/>
            </a:pPr>
            <a:r>
              <a:rPr lang="en-US" sz="2400" dirty="0"/>
              <a:t>two ways to remedy the preceding program</a:t>
            </a:r>
            <a:r>
              <a:rPr lang="en-US" sz="2400" dirty="0" smtClean="0"/>
              <a:t>.</a:t>
            </a:r>
          </a:p>
          <a:p>
            <a:pPr marL="342900" indent="-342900">
              <a:buFont typeface="Wingdings" pitchFamily="2" charset="2"/>
              <a:buChar char="q"/>
            </a:pPr>
            <a:r>
              <a:rPr lang="en-US" sz="2400" dirty="0" smtClean="0"/>
              <a:t> </a:t>
            </a:r>
            <a:r>
              <a:rPr lang="en-US" sz="2400" dirty="0"/>
              <a:t>The first is to apply the scope resolution operator to </a:t>
            </a:r>
            <a:r>
              <a:rPr lang="en-US" sz="2400" b="1" dirty="0"/>
              <a:t>i </a:t>
            </a:r>
            <a:r>
              <a:rPr lang="en-US" sz="2400" dirty="0"/>
              <a:t>and manually select one </a:t>
            </a:r>
            <a:r>
              <a:rPr lang="en-US" sz="2400" b="1" dirty="0"/>
              <a:t>i.</a:t>
            </a:r>
            <a:endParaRPr lang="en-US" sz="2400" dirty="0"/>
          </a:p>
        </p:txBody>
      </p:sp>
      <p:sp>
        <p:nvSpPr>
          <p:cNvPr id="5" name="TextBox 4"/>
          <p:cNvSpPr txBox="1"/>
          <p:nvPr/>
        </p:nvSpPr>
        <p:spPr>
          <a:xfrm>
            <a:off x="246529" y="1921982"/>
            <a:ext cx="3810000" cy="5047536"/>
          </a:xfrm>
          <a:prstGeom prst="rect">
            <a:avLst/>
          </a:prstGeom>
          <a:noFill/>
        </p:spPr>
        <p:txBody>
          <a:bodyPr wrap="square" rtlCol="0">
            <a:spAutoFit/>
          </a:bodyPr>
          <a:lstStyle/>
          <a:p>
            <a:r>
              <a:rPr lang="en-US" sz="1400" dirty="0"/>
              <a:t>#include &lt;iostream&gt;</a:t>
            </a:r>
          </a:p>
          <a:p>
            <a:r>
              <a:rPr lang="en-US" sz="1400" dirty="0"/>
              <a:t>using namespace </a:t>
            </a:r>
            <a:r>
              <a:rPr lang="en-US" sz="1400" dirty="0" err="1"/>
              <a:t>std</a:t>
            </a:r>
            <a:r>
              <a:rPr lang="en-US" sz="1400" dirty="0"/>
              <a:t>;</a:t>
            </a:r>
          </a:p>
          <a:p>
            <a:r>
              <a:rPr lang="en-US" sz="1400" b="1" dirty="0"/>
              <a:t>class base {</a:t>
            </a:r>
          </a:p>
          <a:p>
            <a:r>
              <a:rPr lang="en-US" sz="1400" dirty="0"/>
              <a:t>public:</a:t>
            </a:r>
          </a:p>
          <a:p>
            <a:r>
              <a:rPr lang="en-US" sz="1400" dirty="0"/>
              <a:t>int i;</a:t>
            </a:r>
          </a:p>
          <a:p>
            <a:r>
              <a:rPr lang="en-US" sz="1400" dirty="0"/>
              <a:t>};</a:t>
            </a:r>
          </a:p>
          <a:p>
            <a:r>
              <a:rPr lang="en-US" sz="1400" dirty="0"/>
              <a:t>// derived1 inherits base.</a:t>
            </a:r>
          </a:p>
          <a:p>
            <a:r>
              <a:rPr lang="en-US" sz="1400" b="1" dirty="0"/>
              <a:t>class derived1 : public base {</a:t>
            </a:r>
          </a:p>
          <a:p>
            <a:r>
              <a:rPr lang="en-US" sz="1400" dirty="0"/>
              <a:t>public:</a:t>
            </a:r>
          </a:p>
          <a:p>
            <a:r>
              <a:rPr lang="en-US" sz="1400" dirty="0"/>
              <a:t>int j;</a:t>
            </a:r>
          </a:p>
          <a:p>
            <a:r>
              <a:rPr lang="en-US" sz="1400" dirty="0"/>
              <a:t>};</a:t>
            </a:r>
          </a:p>
          <a:p>
            <a:r>
              <a:rPr lang="en-US" sz="1400" dirty="0"/>
              <a:t>// derived2 inherits base.</a:t>
            </a:r>
          </a:p>
          <a:p>
            <a:r>
              <a:rPr lang="en-US" sz="1400" b="1" dirty="0"/>
              <a:t>class derived2 : public base {</a:t>
            </a:r>
          </a:p>
          <a:p>
            <a:r>
              <a:rPr lang="en-US" sz="1400" dirty="0"/>
              <a:t>public:</a:t>
            </a:r>
          </a:p>
          <a:p>
            <a:r>
              <a:rPr lang="en-US" sz="1400" dirty="0"/>
              <a:t>int k;</a:t>
            </a:r>
          </a:p>
          <a:p>
            <a:r>
              <a:rPr lang="en-US" sz="1400" dirty="0"/>
              <a:t>};</a:t>
            </a:r>
          </a:p>
          <a:p>
            <a:r>
              <a:rPr lang="en-US" sz="1400" b="1" dirty="0" smtClean="0"/>
              <a:t>class </a:t>
            </a:r>
            <a:r>
              <a:rPr lang="en-US" sz="1400" b="1" dirty="0"/>
              <a:t>derived3 : public derived1, public derived2 {</a:t>
            </a:r>
          </a:p>
          <a:p>
            <a:r>
              <a:rPr lang="en-US" sz="1400" dirty="0"/>
              <a:t>public:</a:t>
            </a:r>
          </a:p>
          <a:p>
            <a:r>
              <a:rPr lang="en-US" sz="1400" dirty="0"/>
              <a:t>int sum;</a:t>
            </a:r>
          </a:p>
          <a:p>
            <a:r>
              <a:rPr lang="en-US" sz="1400" dirty="0"/>
              <a:t>};</a:t>
            </a:r>
          </a:p>
          <a:p>
            <a:r>
              <a:rPr lang="en-US" sz="1400" dirty="0"/>
              <a:t>int main()</a:t>
            </a:r>
          </a:p>
          <a:p>
            <a:r>
              <a:rPr lang="en-US" sz="1400" dirty="0" smtClean="0"/>
              <a:t>{</a:t>
            </a:r>
            <a:endParaRPr lang="en-US" sz="1400" dirty="0"/>
          </a:p>
        </p:txBody>
      </p:sp>
      <p:sp>
        <p:nvSpPr>
          <p:cNvPr id="6" name="TextBox 5"/>
          <p:cNvSpPr txBox="1"/>
          <p:nvPr/>
        </p:nvSpPr>
        <p:spPr>
          <a:xfrm>
            <a:off x="4533900" y="1524000"/>
            <a:ext cx="4457700" cy="4893647"/>
          </a:xfrm>
          <a:prstGeom prst="rect">
            <a:avLst/>
          </a:prstGeom>
          <a:noFill/>
        </p:spPr>
        <p:txBody>
          <a:bodyPr wrap="square" rtlCol="0">
            <a:spAutoFit/>
          </a:bodyPr>
          <a:lstStyle/>
          <a:p>
            <a:r>
              <a:rPr lang="en-US" sz="2400" dirty="0" smtClean="0"/>
              <a:t>derived3 </a:t>
            </a:r>
            <a:r>
              <a:rPr lang="en-US" sz="2400" dirty="0" err="1"/>
              <a:t>ob</a:t>
            </a:r>
            <a:r>
              <a:rPr lang="en-US" sz="2400" dirty="0"/>
              <a:t>;</a:t>
            </a:r>
          </a:p>
          <a:p>
            <a:r>
              <a:rPr lang="en-US" sz="2400" dirty="0"/>
              <a:t>ob.derived1::i = 10; </a:t>
            </a:r>
          </a:p>
          <a:p>
            <a:r>
              <a:rPr lang="en-US" sz="2400" dirty="0" err="1"/>
              <a:t>ob.j</a:t>
            </a:r>
            <a:r>
              <a:rPr lang="en-US" sz="2400" dirty="0"/>
              <a:t> = 20;</a:t>
            </a:r>
          </a:p>
          <a:p>
            <a:r>
              <a:rPr lang="en-US" sz="2400" dirty="0" err="1"/>
              <a:t>ob.k</a:t>
            </a:r>
            <a:r>
              <a:rPr lang="en-US" sz="2400" dirty="0"/>
              <a:t> = 30;</a:t>
            </a:r>
          </a:p>
          <a:p>
            <a:r>
              <a:rPr lang="en-US" sz="2400" dirty="0"/>
              <a:t>// scope resolved</a:t>
            </a:r>
          </a:p>
          <a:p>
            <a:r>
              <a:rPr lang="en-US" sz="2400" dirty="0" err="1"/>
              <a:t>ob.sum</a:t>
            </a:r>
            <a:r>
              <a:rPr lang="en-US" sz="2400" dirty="0"/>
              <a:t> = ob.derived1::i + </a:t>
            </a:r>
            <a:r>
              <a:rPr lang="en-US" sz="2400" dirty="0" err="1"/>
              <a:t>ob.j</a:t>
            </a:r>
            <a:r>
              <a:rPr lang="en-US" sz="2400" dirty="0"/>
              <a:t> + </a:t>
            </a:r>
            <a:r>
              <a:rPr lang="en-US" sz="2400" dirty="0" err="1"/>
              <a:t>ob.k</a:t>
            </a:r>
            <a:r>
              <a:rPr lang="en-US" sz="2400" dirty="0"/>
              <a:t>;</a:t>
            </a:r>
          </a:p>
          <a:p>
            <a:r>
              <a:rPr lang="en-US" sz="2400" dirty="0"/>
              <a:t>// also resolved here</a:t>
            </a:r>
          </a:p>
          <a:p>
            <a:r>
              <a:rPr lang="en-US" sz="2400" dirty="0" err="1"/>
              <a:t>cout</a:t>
            </a:r>
            <a:r>
              <a:rPr lang="en-US" sz="2400" dirty="0"/>
              <a:t> &lt;&lt; ob.derived1::i &lt;&lt; " ";</a:t>
            </a:r>
          </a:p>
          <a:p>
            <a:r>
              <a:rPr lang="en-US" sz="2400" dirty="0" err="1"/>
              <a:t>cout</a:t>
            </a:r>
            <a:r>
              <a:rPr lang="en-US" sz="2400" dirty="0"/>
              <a:t> &lt;&lt; </a:t>
            </a:r>
            <a:r>
              <a:rPr lang="en-US" sz="2400" dirty="0" err="1"/>
              <a:t>ob.j</a:t>
            </a:r>
            <a:r>
              <a:rPr lang="en-US" sz="2400" dirty="0"/>
              <a:t> &lt;&lt; " " &lt;&lt; </a:t>
            </a:r>
            <a:r>
              <a:rPr lang="en-US" sz="2400" dirty="0" err="1"/>
              <a:t>ob.k</a:t>
            </a:r>
            <a:r>
              <a:rPr lang="en-US" sz="2400" dirty="0"/>
              <a:t> &lt;&lt; " ";</a:t>
            </a:r>
          </a:p>
          <a:p>
            <a:r>
              <a:rPr lang="en-US" sz="2400" dirty="0" err="1"/>
              <a:t>cout</a:t>
            </a:r>
            <a:r>
              <a:rPr lang="en-US" sz="2400" dirty="0"/>
              <a:t> &lt;&lt; </a:t>
            </a:r>
            <a:r>
              <a:rPr lang="en-US" sz="2400" dirty="0" err="1"/>
              <a:t>ob.sum</a:t>
            </a:r>
            <a:r>
              <a:rPr lang="en-US" sz="2400" dirty="0"/>
              <a:t>;</a:t>
            </a:r>
          </a:p>
          <a:p>
            <a:r>
              <a:rPr lang="en-US" sz="2400" dirty="0"/>
              <a:t>return 0;</a:t>
            </a:r>
          </a:p>
          <a:p>
            <a:r>
              <a:rPr lang="en-US" sz="2400" dirty="0"/>
              <a:t>}</a:t>
            </a:r>
          </a:p>
        </p:txBody>
      </p:sp>
    </p:spTree>
    <p:extLst>
      <p:ext uri="{BB962C8B-B14F-4D97-AF65-F5344CB8AC3E}">
        <p14:creationId xmlns:p14="http://schemas.microsoft.com/office/powerpoint/2010/main" val="466613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126087"/>
            <a:ext cx="8473440" cy="914400"/>
          </a:xfrm>
        </p:spPr>
        <p:txBody>
          <a:bodyPr anchor="t">
            <a:noAutofit/>
          </a:bodyPr>
          <a:lstStyle/>
          <a:p>
            <a:pPr algn="l"/>
            <a:r>
              <a:rPr lang="en-US" sz="3600" b="1" u="sng" dirty="0"/>
              <a:t>Virtual Base Classes</a:t>
            </a:r>
            <a:endParaRPr lang="en-US" sz="3600" dirty="0"/>
          </a:p>
        </p:txBody>
      </p:sp>
      <p:sp>
        <p:nvSpPr>
          <p:cNvPr id="5" name="TextBox 4"/>
          <p:cNvSpPr txBox="1"/>
          <p:nvPr/>
        </p:nvSpPr>
        <p:spPr>
          <a:xfrm>
            <a:off x="210670" y="716596"/>
            <a:ext cx="3810000" cy="6524863"/>
          </a:xfrm>
          <a:prstGeom prst="rect">
            <a:avLst/>
          </a:prstGeom>
          <a:noFill/>
        </p:spPr>
        <p:txBody>
          <a:bodyPr wrap="square" rtlCol="0">
            <a:spAutoFit/>
          </a:bodyPr>
          <a:lstStyle/>
          <a:p>
            <a:r>
              <a:rPr lang="en-US" sz="2000" b="1" u="sng" dirty="0"/>
              <a:t> </a:t>
            </a:r>
            <a:r>
              <a:rPr lang="en-US" sz="2000" dirty="0"/>
              <a:t>// This program uses virtual base classes.</a:t>
            </a:r>
          </a:p>
          <a:p>
            <a:r>
              <a:rPr lang="en-US" sz="2000" dirty="0"/>
              <a:t>#include &lt;iostream&gt;</a:t>
            </a:r>
          </a:p>
          <a:p>
            <a:r>
              <a:rPr lang="en-US" sz="2000" dirty="0"/>
              <a:t>using namespace </a:t>
            </a:r>
            <a:r>
              <a:rPr lang="en-US" sz="2000" dirty="0" err="1"/>
              <a:t>std</a:t>
            </a:r>
            <a:r>
              <a:rPr lang="en-US" sz="2000" dirty="0"/>
              <a:t>;</a:t>
            </a:r>
          </a:p>
          <a:p>
            <a:r>
              <a:rPr lang="en-US" sz="2000" b="1" dirty="0"/>
              <a:t>class base {</a:t>
            </a:r>
          </a:p>
          <a:p>
            <a:r>
              <a:rPr lang="en-US" sz="2000" dirty="0"/>
              <a:t>public:</a:t>
            </a:r>
          </a:p>
          <a:p>
            <a:r>
              <a:rPr lang="en-US" sz="2000" dirty="0"/>
              <a:t>int i;</a:t>
            </a:r>
          </a:p>
          <a:p>
            <a:r>
              <a:rPr lang="en-US" sz="2000" dirty="0"/>
              <a:t>};</a:t>
            </a:r>
          </a:p>
          <a:p>
            <a:r>
              <a:rPr lang="en-US" sz="2000" dirty="0"/>
              <a:t>// derived1 inherits base as virtual.</a:t>
            </a:r>
          </a:p>
          <a:p>
            <a:r>
              <a:rPr lang="en-US" sz="2000" b="1" dirty="0"/>
              <a:t>class derived1 : virtual public base {</a:t>
            </a:r>
          </a:p>
          <a:p>
            <a:r>
              <a:rPr lang="en-US" sz="2000" dirty="0"/>
              <a:t>public:</a:t>
            </a:r>
          </a:p>
          <a:p>
            <a:r>
              <a:rPr lang="en-US" sz="2000" dirty="0"/>
              <a:t>int j;</a:t>
            </a:r>
          </a:p>
          <a:p>
            <a:r>
              <a:rPr lang="en-US" sz="2000" dirty="0"/>
              <a:t>};</a:t>
            </a:r>
          </a:p>
          <a:p>
            <a:r>
              <a:rPr lang="en-US" sz="2000" dirty="0"/>
              <a:t>// derived2 inherits base as virtual.</a:t>
            </a:r>
          </a:p>
          <a:p>
            <a:r>
              <a:rPr lang="en-US" sz="2000" b="1" dirty="0"/>
              <a:t>class derived2 : virtual public base </a:t>
            </a:r>
            <a:r>
              <a:rPr lang="en-US" sz="2000" dirty="0"/>
              <a:t>{</a:t>
            </a:r>
          </a:p>
          <a:p>
            <a:r>
              <a:rPr lang="en-US" sz="2000" dirty="0"/>
              <a:t>public:</a:t>
            </a:r>
          </a:p>
          <a:p>
            <a:r>
              <a:rPr lang="en-US" sz="2000" dirty="0"/>
              <a:t>int k;</a:t>
            </a:r>
          </a:p>
          <a:p>
            <a:r>
              <a:rPr lang="en-US" sz="2000" dirty="0"/>
              <a:t>};</a:t>
            </a:r>
          </a:p>
          <a:p>
            <a:endParaRPr lang="en-US" sz="2000" dirty="0"/>
          </a:p>
        </p:txBody>
      </p:sp>
      <p:sp>
        <p:nvSpPr>
          <p:cNvPr id="6" name="TextBox 5"/>
          <p:cNvSpPr txBox="1"/>
          <p:nvPr/>
        </p:nvSpPr>
        <p:spPr>
          <a:xfrm>
            <a:off x="4419600" y="707631"/>
            <a:ext cx="4457700" cy="6001643"/>
          </a:xfrm>
          <a:prstGeom prst="rect">
            <a:avLst/>
          </a:prstGeom>
          <a:noFill/>
        </p:spPr>
        <p:txBody>
          <a:bodyPr wrap="square" rtlCol="0">
            <a:spAutoFit/>
          </a:bodyPr>
          <a:lstStyle/>
          <a:p>
            <a:r>
              <a:rPr lang="en-US" sz="2400" dirty="0"/>
              <a:t>int sum;</a:t>
            </a:r>
          </a:p>
          <a:p>
            <a:r>
              <a:rPr lang="en-US" sz="2400" dirty="0"/>
              <a:t>};</a:t>
            </a:r>
          </a:p>
          <a:p>
            <a:r>
              <a:rPr lang="en-US" sz="2400" dirty="0"/>
              <a:t>int main()</a:t>
            </a:r>
          </a:p>
          <a:p>
            <a:r>
              <a:rPr lang="en-US" sz="2400" dirty="0"/>
              <a:t>{</a:t>
            </a:r>
          </a:p>
          <a:p>
            <a:r>
              <a:rPr lang="en-US" sz="2400" dirty="0"/>
              <a:t>derived3 </a:t>
            </a:r>
            <a:r>
              <a:rPr lang="en-US" sz="2400" dirty="0" err="1"/>
              <a:t>ob</a:t>
            </a:r>
            <a:r>
              <a:rPr lang="en-US" sz="2400" dirty="0"/>
              <a:t>;</a:t>
            </a:r>
          </a:p>
          <a:p>
            <a:r>
              <a:rPr lang="en-US" sz="2400" dirty="0" err="1"/>
              <a:t>ob.i</a:t>
            </a:r>
            <a:r>
              <a:rPr lang="en-US" sz="2400" dirty="0"/>
              <a:t> = 10; // now unambiguous</a:t>
            </a:r>
          </a:p>
          <a:p>
            <a:r>
              <a:rPr lang="en-US" sz="2400" dirty="0" err="1"/>
              <a:t>ob.j</a:t>
            </a:r>
            <a:r>
              <a:rPr lang="en-US" sz="2400" dirty="0"/>
              <a:t> = 20;</a:t>
            </a:r>
          </a:p>
          <a:p>
            <a:r>
              <a:rPr lang="en-US" sz="2400" dirty="0" err="1"/>
              <a:t>ob.k</a:t>
            </a:r>
            <a:r>
              <a:rPr lang="en-US" sz="2400" dirty="0"/>
              <a:t> = 30;</a:t>
            </a:r>
          </a:p>
          <a:p>
            <a:r>
              <a:rPr lang="en-US" sz="2400" dirty="0"/>
              <a:t>// unambiguous</a:t>
            </a:r>
          </a:p>
          <a:p>
            <a:r>
              <a:rPr lang="en-US" sz="2400" dirty="0" err="1"/>
              <a:t>ob.sum</a:t>
            </a:r>
            <a:r>
              <a:rPr lang="en-US" sz="2400" dirty="0"/>
              <a:t> = </a:t>
            </a:r>
            <a:r>
              <a:rPr lang="en-US" sz="2400" dirty="0" err="1"/>
              <a:t>ob.i</a:t>
            </a:r>
            <a:r>
              <a:rPr lang="en-US" sz="2400" dirty="0"/>
              <a:t> + </a:t>
            </a:r>
            <a:r>
              <a:rPr lang="en-US" sz="2400" dirty="0" err="1"/>
              <a:t>ob.j</a:t>
            </a:r>
            <a:r>
              <a:rPr lang="en-US" sz="2400" dirty="0"/>
              <a:t> + </a:t>
            </a:r>
            <a:r>
              <a:rPr lang="en-US" sz="2400" dirty="0" err="1"/>
              <a:t>ob.k</a:t>
            </a:r>
            <a:r>
              <a:rPr lang="en-US" sz="2400" dirty="0"/>
              <a:t>;</a:t>
            </a:r>
          </a:p>
          <a:p>
            <a:r>
              <a:rPr lang="en-US" sz="2400" dirty="0"/>
              <a:t>// unambiguous</a:t>
            </a:r>
          </a:p>
          <a:p>
            <a:r>
              <a:rPr lang="en-US" sz="2400" dirty="0" err="1"/>
              <a:t>cout</a:t>
            </a:r>
            <a:r>
              <a:rPr lang="en-US" sz="2400" dirty="0"/>
              <a:t> &lt;&lt; </a:t>
            </a:r>
            <a:r>
              <a:rPr lang="en-US" sz="2400" dirty="0" err="1"/>
              <a:t>ob.i</a:t>
            </a:r>
            <a:r>
              <a:rPr lang="en-US" sz="2400" dirty="0"/>
              <a:t> &lt;&lt; " ";</a:t>
            </a:r>
          </a:p>
          <a:p>
            <a:r>
              <a:rPr lang="en-US" sz="2400" dirty="0" err="1"/>
              <a:t>cout</a:t>
            </a:r>
            <a:r>
              <a:rPr lang="en-US" sz="2400" dirty="0"/>
              <a:t> &lt;&lt; </a:t>
            </a:r>
            <a:r>
              <a:rPr lang="en-US" sz="2400" dirty="0" err="1"/>
              <a:t>ob.j</a:t>
            </a:r>
            <a:r>
              <a:rPr lang="en-US" sz="2400" dirty="0"/>
              <a:t> &lt;&lt; " " &lt;&lt; </a:t>
            </a:r>
            <a:r>
              <a:rPr lang="en-US" sz="2400" dirty="0" err="1"/>
              <a:t>ob.k</a:t>
            </a:r>
            <a:r>
              <a:rPr lang="en-US" sz="2400" dirty="0"/>
              <a:t> &lt;&lt; " ";</a:t>
            </a:r>
          </a:p>
          <a:p>
            <a:r>
              <a:rPr lang="en-US" sz="2400" dirty="0" err="1"/>
              <a:t>cout</a:t>
            </a:r>
            <a:r>
              <a:rPr lang="en-US" sz="2400" dirty="0"/>
              <a:t> &lt;&lt; </a:t>
            </a:r>
            <a:r>
              <a:rPr lang="en-US" sz="2400" dirty="0" err="1"/>
              <a:t>ob.sum</a:t>
            </a:r>
            <a:r>
              <a:rPr lang="en-US" sz="2400" dirty="0"/>
              <a:t>;</a:t>
            </a:r>
          </a:p>
          <a:p>
            <a:r>
              <a:rPr lang="en-US" sz="2400" dirty="0"/>
              <a:t>return 0;</a:t>
            </a:r>
          </a:p>
          <a:p>
            <a:r>
              <a:rPr lang="en-US" sz="2400" dirty="0"/>
              <a:t>}</a:t>
            </a:r>
          </a:p>
        </p:txBody>
      </p:sp>
    </p:spTree>
    <p:extLst>
      <p:ext uri="{BB962C8B-B14F-4D97-AF65-F5344CB8AC3E}">
        <p14:creationId xmlns:p14="http://schemas.microsoft.com/office/powerpoint/2010/main" val="913751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 y="-126087"/>
            <a:ext cx="8473440" cy="914400"/>
          </a:xfrm>
        </p:spPr>
        <p:txBody>
          <a:bodyPr anchor="t">
            <a:noAutofit/>
          </a:bodyPr>
          <a:lstStyle/>
          <a:p>
            <a:pPr algn="l"/>
            <a:r>
              <a:rPr lang="en-US" sz="3600" b="1" u="sng" dirty="0"/>
              <a:t>Virtual Base Classes</a:t>
            </a:r>
            <a:endParaRPr lang="en-US" sz="3600" dirty="0"/>
          </a:p>
        </p:txBody>
      </p:sp>
      <p:sp>
        <p:nvSpPr>
          <p:cNvPr id="3" name="Rectangle 2"/>
          <p:cNvSpPr/>
          <p:nvPr/>
        </p:nvSpPr>
        <p:spPr>
          <a:xfrm>
            <a:off x="304800" y="533400"/>
            <a:ext cx="8382000" cy="5632311"/>
          </a:xfrm>
          <a:prstGeom prst="rect">
            <a:avLst/>
          </a:prstGeom>
        </p:spPr>
        <p:txBody>
          <a:bodyPr wrap="square">
            <a:spAutoFit/>
          </a:bodyPr>
          <a:lstStyle/>
          <a:p>
            <a:pPr marL="285750" indent="-285750" algn="just">
              <a:buFont typeface="Wingdings" pitchFamily="2" charset="2"/>
              <a:buChar char="q"/>
            </a:pPr>
            <a:r>
              <a:rPr lang="en-US" sz="3600" dirty="0" smtClean="0"/>
              <a:t>The </a:t>
            </a:r>
            <a:r>
              <a:rPr lang="en-US" sz="3600" dirty="0"/>
              <a:t>keyword </a:t>
            </a:r>
            <a:r>
              <a:rPr lang="en-US" sz="3600" b="1" dirty="0"/>
              <a:t>virtual </a:t>
            </a:r>
            <a:r>
              <a:rPr lang="en-US" sz="3600" dirty="0"/>
              <a:t>precedes the rest of the inherited </a:t>
            </a:r>
            <a:r>
              <a:rPr lang="en-US" sz="3600" b="1" dirty="0" err="1" smtClean="0"/>
              <a:t>class</a:t>
            </a:r>
            <a:r>
              <a:rPr lang="en-US" sz="3600" dirty="0" err="1" smtClean="0"/>
              <a:t>'specification</a:t>
            </a:r>
            <a:r>
              <a:rPr lang="en-US" sz="3600" dirty="0"/>
              <a:t>. </a:t>
            </a:r>
            <a:endParaRPr lang="en-US" sz="3600" dirty="0" smtClean="0"/>
          </a:p>
          <a:p>
            <a:pPr marL="285750" indent="-285750" algn="just">
              <a:buFont typeface="Wingdings" pitchFamily="2" charset="2"/>
              <a:buChar char="q"/>
            </a:pPr>
            <a:r>
              <a:rPr lang="en-US" sz="3600" dirty="0" smtClean="0"/>
              <a:t>Now </a:t>
            </a:r>
            <a:r>
              <a:rPr lang="en-US" sz="3600" dirty="0"/>
              <a:t>that both </a:t>
            </a:r>
            <a:r>
              <a:rPr lang="en-US" sz="3600" b="1" dirty="0"/>
              <a:t>derived1 </a:t>
            </a:r>
            <a:r>
              <a:rPr lang="en-US" sz="3600" dirty="0"/>
              <a:t>and </a:t>
            </a:r>
            <a:r>
              <a:rPr lang="en-US" sz="3600" b="1" dirty="0"/>
              <a:t>derived2 </a:t>
            </a:r>
            <a:r>
              <a:rPr lang="en-US" sz="3600" dirty="0"/>
              <a:t>have inherited </a:t>
            </a:r>
            <a:r>
              <a:rPr lang="en-US" sz="3600" b="1" dirty="0"/>
              <a:t>base </a:t>
            </a:r>
            <a:r>
              <a:rPr lang="en-US" sz="3600" dirty="0"/>
              <a:t>as </a:t>
            </a:r>
            <a:r>
              <a:rPr lang="en-US" sz="3600" b="1" dirty="0"/>
              <a:t>virtual</a:t>
            </a:r>
            <a:r>
              <a:rPr lang="en-US" sz="3600" dirty="0"/>
              <a:t>, </a:t>
            </a:r>
            <a:endParaRPr lang="en-US" sz="3600" dirty="0" smtClean="0"/>
          </a:p>
          <a:p>
            <a:pPr marL="285750" indent="-285750" algn="just">
              <a:buFont typeface="Wingdings" pitchFamily="2" charset="2"/>
              <a:buChar char="q"/>
            </a:pPr>
            <a:r>
              <a:rPr lang="en-US" sz="3600" dirty="0" smtClean="0"/>
              <a:t>Any multiple </a:t>
            </a:r>
            <a:r>
              <a:rPr lang="en-US" sz="3600" dirty="0"/>
              <a:t>inheritance involving them will cause only one copy of </a:t>
            </a:r>
            <a:r>
              <a:rPr lang="en-US" sz="3600" b="1" dirty="0"/>
              <a:t>base </a:t>
            </a:r>
            <a:r>
              <a:rPr lang="en-US" sz="3600" dirty="0"/>
              <a:t>to be present</a:t>
            </a:r>
            <a:r>
              <a:rPr lang="en-US" sz="3600" dirty="0" smtClean="0"/>
              <a:t>.</a:t>
            </a:r>
          </a:p>
          <a:p>
            <a:pPr marL="285750" indent="-285750" algn="just">
              <a:buFont typeface="Wingdings" pitchFamily="2" charset="2"/>
              <a:buChar char="q"/>
            </a:pPr>
            <a:r>
              <a:rPr lang="en-US" sz="3600" dirty="0" smtClean="0"/>
              <a:t>In </a:t>
            </a:r>
            <a:r>
              <a:rPr lang="en-US" sz="3600" b="1" dirty="0"/>
              <a:t>derived3</a:t>
            </a:r>
            <a:r>
              <a:rPr lang="en-US" sz="3600" dirty="0"/>
              <a:t>, there is only one copy of </a:t>
            </a:r>
            <a:r>
              <a:rPr lang="en-US" sz="3600" b="1" dirty="0"/>
              <a:t>base </a:t>
            </a:r>
            <a:r>
              <a:rPr lang="en-US" sz="3600" dirty="0"/>
              <a:t>and </a:t>
            </a:r>
            <a:r>
              <a:rPr lang="en-US" sz="3600" b="1" dirty="0" err="1"/>
              <a:t>ob.i</a:t>
            </a:r>
            <a:r>
              <a:rPr lang="en-US" sz="3600" b="1" dirty="0"/>
              <a:t> = 10 </a:t>
            </a:r>
            <a:r>
              <a:rPr lang="en-US" sz="3600" dirty="0"/>
              <a:t>is perfectly valid</a:t>
            </a:r>
          </a:p>
          <a:p>
            <a:pPr marL="285750" indent="-285750" algn="just">
              <a:buFont typeface="Wingdings" pitchFamily="2" charset="2"/>
              <a:buChar char="q"/>
            </a:pPr>
            <a:r>
              <a:rPr lang="en-US" sz="3600" dirty="0"/>
              <a:t>and unambiguous.</a:t>
            </a:r>
          </a:p>
        </p:txBody>
      </p:sp>
    </p:spTree>
    <p:extLst>
      <p:ext uri="{BB962C8B-B14F-4D97-AF65-F5344CB8AC3E}">
        <p14:creationId xmlns:p14="http://schemas.microsoft.com/office/powerpoint/2010/main" val="3020973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52400" y="246512"/>
            <a:ext cx="8305800" cy="646331"/>
          </a:xfrm>
          <a:prstGeom prst="rect">
            <a:avLst/>
          </a:prstGeom>
          <a:noFill/>
        </p:spPr>
        <p:txBody>
          <a:bodyPr wrap="square" rtlCol="0">
            <a:spAutoFit/>
          </a:bodyPr>
          <a:lstStyle/>
          <a:p>
            <a:r>
              <a:rPr lang="en-US" sz="3600" b="1" dirty="0" smtClean="0"/>
              <a:t>Chapter 16</a:t>
            </a:r>
            <a:endParaRPr lang="en-US" sz="3600" dirty="0"/>
          </a:p>
        </p:txBody>
      </p:sp>
      <p:sp>
        <p:nvSpPr>
          <p:cNvPr id="2" name="Subtitle 1"/>
          <p:cNvSpPr>
            <a:spLocks noGrp="1"/>
          </p:cNvSpPr>
          <p:nvPr>
            <p:ph type="subTitle" idx="1"/>
          </p:nvPr>
        </p:nvSpPr>
        <p:spPr>
          <a:xfrm>
            <a:off x="2324100" y="2209800"/>
            <a:ext cx="3962400" cy="2133600"/>
          </a:xfrm>
        </p:spPr>
        <p:txBody>
          <a:bodyPr>
            <a:normAutofit fontScale="85000" lnSpcReduction="20000"/>
          </a:bodyPr>
          <a:lstStyle/>
          <a:p>
            <a:pPr algn="l"/>
            <a:r>
              <a:rPr lang="en-US" sz="8000" dirty="0" smtClean="0"/>
              <a:t>End</a:t>
            </a:r>
          </a:p>
          <a:p>
            <a:pPr algn="l"/>
            <a:r>
              <a:rPr lang="en-US" sz="8000" dirty="0" smtClean="0"/>
              <a:t>Thank You</a:t>
            </a:r>
            <a:endParaRPr lang="en-US" sz="8000" dirty="0"/>
          </a:p>
        </p:txBody>
      </p:sp>
    </p:spTree>
    <p:extLst>
      <p:ext uri="{BB962C8B-B14F-4D97-AF65-F5344CB8AC3E}">
        <p14:creationId xmlns:p14="http://schemas.microsoft.com/office/powerpoint/2010/main" val="15948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14400"/>
          </a:xfrm>
        </p:spPr>
        <p:txBody>
          <a:bodyPr anchor="t">
            <a:normAutofit/>
          </a:bodyPr>
          <a:lstStyle/>
          <a:p>
            <a:pPr algn="l"/>
            <a:r>
              <a:rPr lang="en-US" b="1" dirty="0">
                <a:effectLst/>
              </a:rPr>
              <a:t>Base-Class Access Control:</a:t>
            </a:r>
            <a:endParaRPr lang="en-US" dirty="0">
              <a:effectLst/>
            </a:endParaRPr>
          </a:p>
        </p:txBody>
      </p:sp>
      <p:sp>
        <p:nvSpPr>
          <p:cNvPr id="4" name="TextBox 3"/>
          <p:cNvSpPr txBox="1"/>
          <p:nvPr/>
        </p:nvSpPr>
        <p:spPr>
          <a:xfrm>
            <a:off x="533400" y="826710"/>
            <a:ext cx="8458200" cy="3539430"/>
          </a:xfrm>
          <a:prstGeom prst="rect">
            <a:avLst/>
          </a:prstGeom>
          <a:noFill/>
        </p:spPr>
        <p:txBody>
          <a:bodyPr wrap="square" rtlCol="0">
            <a:spAutoFit/>
          </a:bodyPr>
          <a:lstStyle/>
          <a:p>
            <a:r>
              <a:rPr lang="en-US" sz="2800" b="1" dirty="0"/>
              <a:t> </a:t>
            </a:r>
            <a:endParaRPr lang="en-US" sz="2800" dirty="0"/>
          </a:p>
          <a:p>
            <a:r>
              <a:rPr lang="en-US" sz="2800" dirty="0"/>
              <a:t>                                                When a class inherits another, the members of the base class become members of the</a:t>
            </a:r>
          </a:p>
          <a:p>
            <a:r>
              <a:rPr lang="en-US" sz="2800" dirty="0"/>
              <a:t>derived class. Class inheritance uses this general form:</a:t>
            </a:r>
          </a:p>
          <a:p>
            <a:r>
              <a:rPr lang="en-US" sz="2800" dirty="0"/>
              <a:t> </a:t>
            </a:r>
          </a:p>
          <a:p>
            <a:r>
              <a:rPr lang="en-US" sz="2800" dirty="0"/>
              <a:t>class derived-class-name : access base-class-name {</a:t>
            </a:r>
          </a:p>
          <a:p>
            <a:r>
              <a:rPr lang="en-US" sz="2800" dirty="0"/>
              <a:t>// body of class</a:t>
            </a:r>
          </a:p>
          <a:p>
            <a:r>
              <a:rPr lang="en-US" sz="2800" dirty="0"/>
              <a:t>};</a:t>
            </a:r>
          </a:p>
        </p:txBody>
      </p:sp>
      <p:sp>
        <p:nvSpPr>
          <p:cNvPr id="3" name="TextBox 2"/>
          <p:cNvSpPr txBox="1"/>
          <p:nvPr/>
        </p:nvSpPr>
        <p:spPr>
          <a:xfrm>
            <a:off x="457200" y="4434600"/>
            <a:ext cx="8534400" cy="2031325"/>
          </a:xfrm>
          <a:prstGeom prst="rect">
            <a:avLst/>
          </a:prstGeom>
          <a:noFill/>
        </p:spPr>
        <p:txBody>
          <a:bodyPr wrap="square" rtlCol="0">
            <a:spAutoFit/>
          </a:bodyPr>
          <a:lstStyle/>
          <a:p>
            <a:r>
              <a:rPr lang="en-US" dirty="0"/>
              <a:t>The access status of the base-class members inside the derived class is determined by</a:t>
            </a:r>
          </a:p>
          <a:p>
            <a:r>
              <a:rPr lang="en-US" i="1" dirty="0"/>
              <a:t>access</a:t>
            </a:r>
            <a:r>
              <a:rPr lang="en-US" dirty="0" smtClean="0"/>
              <a:t>.</a:t>
            </a:r>
          </a:p>
          <a:p>
            <a:r>
              <a:rPr lang="en-US" dirty="0" smtClean="0"/>
              <a:t> </a:t>
            </a:r>
            <a:r>
              <a:rPr lang="en-US" dirty="0"/>
              <a:t>The base-class access </a:t>
            </a:r>
            <a:r>
              <a:rPr lang="en-US" dirty="0" err="1"/>
              <a:t>specifier</a:t>
            </a:r>
            <a:r>
              <a:rPr lang="en-US" dirty="0"/>
              <a:t> must be either </a:t>
            </a:r>
            <a:r>
              <a:rPr lang="en-US" b="1" dirty="0"/>
              <a:t>public, private, </a:t>
            </a:r>
            <a:r>
              <a:rPr lang="en-US" dirty="0"/>
              <a:t>or </a:t>
            </a:r>
            <a:r>
              <a:rPr lang="en-US" b="1" dirty="0"/>
              <a:t>protected</a:t>
            </a:r>
            <a:r>
              <a:rPr lang="en-US" dirty="0"/>
              <a:t>. If no</a:t>
            </a:r>
          </a:p>
          <a:p>
            <a:r>
              <a:rPr lang="en-US" dirty="0"/>
              <a:t>access </a:t>
            </a:r>
            <a:r>
              <a:rPr lang="en-US" dirty="0" err="1"/>
              <a:t>specifier</a:t>
            </a:r>
            <a:r>
              <a:rPr lang="en-US" dirty="0"/>
              <a:t> is present, the access </a:t>
            </a:r>
            <a:r>
              <a:rPr lang="en-US" dirty="0" err="1"/>
              <a:t>specifier</a:t>
            </a:r>
            <a:r>
              <a:rPr lang="en-US" dirty="0"/>
              <a:t> is </a:t>
            </a:r>
            <a:r>
              <a:rPr lang="en-US" b="1" dirty="0"/>
              <a:t>private </a:t>
            </a:r>
            <a:r>
              <a:rPr lang="en-US" dirty="0"/>
              <a:t>by default if the derived class</a:t>
            </a:r>
          </a:p>
          <a:p>
            <a:r>
              <a:rPr lang="en-US" dirty="0"/>
              <a:t>is a </a:t>
            </a:r>
            <a:r>
              <a:rPr lang="en-US" b="1" dirty="0"/>
              <a:t>class</a:t>
            </a:r>
            <a:r>
              <a:rPr lang="en-US" dirty="0"/>
              <a:t>. If the derived class is a </a:t>
            </a:r>
            <a:r>
              <a:rPr lang="en-US" b="1" dirty="0" err="1"/>
              <a:t>struct</a:t>
            </a:r>
            <a:r>
              <a:rPr lang="en-US" dirty="0"/>
              <a:t>, then </a:t>
            </a:r>
            <a:r>
              <a:rPr lang="en-US" b="1" dirty="0"/>
              <a:t>public </a:t>
            </a:r>
            <a:r>
              <a:rPr lang="en-US" dirty="0"/>
              <a:t>is the default in the absence of an</a:t>
            </a:r>
          </a:p>
          <a:p>
            <a:r>
              <a:rPr lang="en-US" dirty="0"/>
              <a:t>explicit access </a:t>
            </a:r>
            <a:r>
              <a:rPr lang="en-US" dirty="0" err="1"/>
              <a:t>specifier</a:t>
            </a:r>
            <a:r>
              <a:rPr lang="en-US" dirty="0"/>
              <a:t>. Let's examine the ramifications of using </a:t>
            </a:r>
            <a:r>
              <a:rPr lang="en-US" b="1" dirty="0"/>
              <a:t>public </a:t>
            </a:r>
            <a:r>
              <a:rPr lang="en-US" dirty="0"/>
              <a:t>or </a:t>
            </a:r>
            <a:r>
              <a:rPr lang="en-US" b="1" dirty="0"/>
              <a:t>private</a:t>
            </a:r>
          </a:p>
          <a:p>
            <a:r>
              <a:rPr lang="en-US" dirty="0"/>
              <a:t>access.</a:t>
            </a:r>
          </a:p>
        </p:txBody>
      </p:sp>
    </p:spTree>
    <p:extLst>
      <p:ext uri="{BB962C8B-B14F-4D97-AF65-F5344CB8AC3E}">
        <p14:creationId xmlns:p14="http://schemas.microsoft.com/office/powerpoint/2010/main" val="570667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14400"/>
          </a:xfrm>
        </p:spPr>
        <p:txBody>
          <a:bodyPr anchor="t">
            <a:normAutofit/>
          </a:bodyPr>
          <a:lstStyle/>
          <a:p>
            <a:pPr algn="l"/>
            <a:r>
              <a:rPr lang="en-US" b="1" dirty="0">
                <a:effectLst/>
              </a:rPr>
              <a:t>Base-Class Access Control:</a:t>
            </a:r>
            <a:endParaRPr lang="en-US" dirty="0">
              <a:effectLst/>
            </a:endParaRPr>
          </a:p>
        </p:txBody>
      </p:sp>
      <p:sp>
        <p:nvSpPr>
          <p:cNvPr id="4" name="TextBox 3"/>
          <p:cNvSpPr txBox="1"/>
          <p:nvPr/>
        </p:nvSpPr>
        <p:spPr>
          <a:xfrm>
            <a:off x="533400" y="826710"/>
            <a:ext cx="4572000" cy="5632311"/>
          </a:xfrm>
          <a:prstGeom prst="rect">
            <a:avLst/>
          </a:prstGeom>
          <a:noFill/>
        </p:spPr>
        <p:txBody>
          <a:bodyPr wrap="square" rtlCol="0">
            <a:spAutoFit/>
          </a:bodyPr>
          <a:lstStyle/>
          <a:p>
            <a:r>
              <a:rPr lang="en-US" sz="2400" dirty="0"/>
              <a:t>#include &lt;iostream&gt;</a:t>
            </a:r>
          </a:p>
          <a:p>
            <a:r>
              <a:rPr lang="en-US" sz="2400" dirty="0"/>
              <a:t>using namespace </a:t>
            </a:r>
            <a:r>
              <a:rPr lang="en-US" sz="2400" dirty="0" err="1"/>
              <a:t>std</a:t>
            </a:r>
            <a:r>
              <a:rPr lang="en-US" sz="2400" dirty="0"/>
              <a:t>;</a:t>
            </a:r>
          </a:p>
          <a:p>
            <a:r>
              <a:rPr lang="en-US" sz="2400" dirty="0"/>
              <a:t>class base {</a:t>
            </a:r>
          </a:p>
          <a:p>
            <a:r>
              <a:rPr lang="en-US" sz="2400" dirty="0"/>
              <a:t>int i, j;</a:t>
            </a:r>
          </a:p>
          <a:p>
            <a:r>
              <a:rPr lang="en-US" sz="2400" dirty="0"/>
              <a:t>public:</a:t>
            </a:r>
          </a:p>
          <a:p>
            <a:r>
              <a:rPr lang="en-US" sz="2400" dirty="0"/>
              <a:t>void set(int a, int b) { i=a; j=b; }</a:t>
            </a:r>
          </a:p>
          <a:p>
            <a:r>
              <a:rPr lang="en-US" sz="2400" dirty="0"/>
              <a:t>void show() { </a:t>
            </a:r>
            <a:r>
              <a:rPr lang="en-US" sz="2400" dirty="0" err="1"/>
              <a:t>cout</a:t>
            </a:r>
            <a:r>
              <a:rPr lang="en-US" sz="2400" dirty="0"/>
              <a:t> &lt;&lt; i &lt;&lt; " " &lt;&lt; j &lt;&lt; "\n"; }</a:t>
            </a:r>
          </a:p>
          <a:p>
            <a:r>
              <a:rPr lang="en-US" sz="2400" dirty="0"/>
              <a:t>};</a:t>
            </a:r>
          </a:p>
          <a:p>
            <a:r>
              <a:rPr lang="en-US" sz="2400" dirty="0"/>
              <a:t>class derived : public base {</a:t>
            </a:r>
          </a:p>
          <a:p>
            <a:r>
              <a:rPr lang="en-US" sz="2400" dirty="0"/>
              <a:t>int k;</a:t>
            </a:r>
          </a:p>
          <a:p>
            <a:r>
              <a:rPr lang="en-US" sz="2400" dirty="0"/>
              <a:t>public:</a:t>
            </a:r>
          </a:p>
          <a:p>
            <a:r>
              <a:rPr lang="en-US" sz="2400" dirty="0"/>
              <a:t>derived(int x) { k=x; }</a:t>
            </a:r>
          </a:p>
          <a:p>
            <a:r>
              <a:rPr lang="en-US" sz="2400" dirty="0"/>
              <a:t>void </a:t>
            </a:r>
            <a:r>
              <a:rPr lang="en-US" sz="2400" dirty="0" err="1"/>
              <a:t>showk</a:t>
            </a:r>
            <a:r>
              <a:rPr lang="en-US" sz="2400" dirty="0"/>
              <a:t>() { </a:t>
            </a:r>
            <a:r>
              <a:rPr lang="en-US" sz="2400" dirty="0" err="1"/>
              <a:t>cout</a:t>
            </a:r>
            <a:r>
              <a:rPr lang="en-US" sz="2400" dirty="0"/>
              <a:t> &lt;&lt; k &lt;&lt; "\n"; }</a:t>
            </a:r>
          </a:p>
          <a:p>
            <a:r>
              <a:rPr lang="en-US" sz="2400" dirty="0" smtClean="0"/>
              <a:t>};</a:t>
            </a:r>
            <a:endParaRPr lang="en-US" sz="2400" dirty="0"/>
          </a:p>
        </p:txBody>
      </p:sp>
      <p:sp>
        <p:nvSpPr>
          <p:cNvPr id="3" name="TextBox 2"/>
          <p:cNvSpPr txBox="1"/>
          <p:nvPr/>
        </p:nvSpPr>
        <p:spPr>
          <a:xfrm>
            <a:off x="5335136" y="1143000"/>
            <a:ext cx="3504063" cy="5262979"/>
          </a:xfrm>
          <a:prstGeom prst="rect">
            <a:avLst/>
          </a:prstGeom>
          <a:noFill/>
        </p:spPr>
        <p:txBody>
          <a:bodyPr wrap="square" rtlCol="0">
            <a:spAutoFit/>
          </a:bodyPr>
          <a:lstStyle/>
          <a:p>
            <a:r>
              <a:rPr lang="en-US" sz="2800" dirty="0"/>
              <a:t>int main()</a:t>
            </a:r>
          </a:p>
          <a:p>
            <a:r>
              <a:rPr lang="en-US" sz="2800" dirty="0"/>
              <a:t>{</a:t>
            </a:r>
          </a:p>
          <a:p>
            <a:r>
              <a:rPr lang="en-US" sz="2800" dirty="0"/>
              <a:t>derived </a:t>
            </a:r>
            <a:r>
              <a:rPr lang="en-US" sz="2800" dirty="0" err="1"/>
              <a:t>ob</a:t>
            </a:r>
            <a:r>
              <a:rPr lang="en-US" sz="2800" dirty="0"/>
              <a:t>(3);</a:t>
            </a:r>
          </a:p>
          <a:p>
            <a:r>
              <a:rPr lang="en-US" sz="2800" dirty="0" err="1"/>
              <a:t>ob.set</a:t>
            </a:r>
            <a:r>
              <a:rPr lang="en-US" sz="2800" dirty="0"/>
              <a:t>(1, 2); // access member of base</a:t>
            </a:r>
          </a:p>
          <a:p>
            <a:r>
              <a:rPr lang="en-US" sz="2800" dirty="0" err="1"/>
              <a:t>ob.show</a:t>
            </a:r>
            <a:r>
              <a:rPr lang="en-US" sz="2800" dirty="0"/>
              <a:t>(); // access member of base</a:t>
            </a:r>
          </a:p>
          <a:p>
            <a:r>
              <a:rPr lang="en-US" sz="2800" dirty="0" err="1"/>
              <a:t>ob.showk</a:t>
            </a:r>
            <a:r>
              <a:rPr lang="en-US" sz="2800" dirty="0"/>
              <a:t>(); // uses member of derived class</a:t>
            </a:r>
          </a:p>
          <a:p>
            <a:r>
              <a:rPr lang="en-US" sz="2800" dirty="0"/>
              <a:t>return 0;</a:t>
            </a:r>
          </a:p>
          <a:p>
            <a:r>
              <a:rPr lang="en-US" sz="2800" dirty="0"/>
              <a:t>}</a:t>
            </a:r>
          </a:p>
        </p:txBody>
      </p:sp>
    </p:spTree>
    <p:extLst>
      <p:ext uri="{BB962C8B-B14F-4D97-AF65-F5344CB8AC3E}">
        <p14:creationId xmlns:p14="http://schemas.microsoft.com/office/powerpoint/2010/main" val="363805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14400"/>
          </a:xfrm>
        </p:spPr>
        <p:txBody>
          <a:bodyPr anchor="t">
            <a:normAutofit/>
          </a:bodyPr>
          <a:lstStyle/>
          <a:p>
            <a:pPr algn="l"/>
            <a:r>
              <a:rPr lang="en-US" b="1" dirty="0">
                <a:effectLst/>
              </a:rPr>
              <a:t>Base-Class Access Control:</a:t>
            </a:r>
            <a:endParaRPr lang="en-US" dirty="0">
              <a:effectLst/>
            </a:endParaRPr>
          </a:p>
        </p:txBody>
      </p:sp>
      <p:sp>
        <p:nvSpPr>
          <p:cNvPr id="4" name="TextBox 3"/>
          <p:cNvSpPr txBox="1"/>
          <p:nvPr/>
        </p:nvSpPr>
        <p:spPr>
          <a:xfrm>
            <a:off x="152400" y="826710"/>
            <a:ext cx="8839200" cy="1323439"/>
          </a:xfrm>
          <a:prstGeom prst="rect">
            <a:avLst/>
          </a:prstGeom>
          <a:noFill/>
        </p:spPr>
        <p:txBody>
          <a:bodyPr wrap="square" rtlCol="0">
            <a:spAutoFit/>
          </a:bodyPr>
          <a:lstStyle/>
          <a:p>
            <a:pPr fontAlgn="auto"/>
            <a:r>
              <a:rPr lang="en-US" sz="2000" dirty="0"/>
              <a:t>When the base class is inherited by using the </a:t>
            </a:r>
            <a:r>
              <a:rPr lang="en-US" sz="2000" b="1" dirty="0"/>
              <a:t>private </a:t>
            </a:r>
            <a:r>
              <a:rPr lang="en-US" sz="2000" dirty="0"/>
              <a:t>access </a:t>
            </a:r>
            <a:r>
              <a:rPr lang="en-US" sz="2000" dirty="0" err="1"/>
              <a:t>specifier</a:t>
            </a:r>
            <a:r>
              <a:rPr lang="en-US" sz="2000" dirty="0"/>
              <a:t>, all public and protected members of the base class become private members of the derived class. For example, the following program will not even compile because both </a:t>
            </a:r>
            <a:r>
              <a:rPr lang="en-US" sz="2000" b="1" dirty="0"/>
              <a:t>set() </a:t>
            </a:r>
            <a:r>
              <a:rPr lang="en-US" sz="2000" dirty="0"/>
              <a:t>and </a:t>
            </a:r>
            <a:r>
              <a:rPr lang="en-US" sz="2000" b="1" dirty="0"/>
              <a:t>show</a:t>
            </a:r>
            <a:r>
              <a:rPr lang="en-US" sz="2000" b="1" dirty="0" smtClean="0"/>
              <a:t>() </a:t>
            </a:r>
            <a:r>
              <a:rPr lang="en-US" sz="2000" dirty="0" smtClean="0"/>
              <a:t>are </a:t>
            </a:r>
            <a:r>
              <a:rPr lang="en-US" sz="2000" dirty="0"/>
              <a:t>now private elements of </a:t>
            </a:r>
            <a:r>
              <a:rPr lang="en-US" sz="2000" b="1" dirty="0"/>
              <a:t>derived</a:t>
            </a:r>
            <a:r>
              <a:rPr lang="en-US" sz="2000" dirty="0"/>
              <a:t>:</a:t>
            </a:r>
          </a:p>
        </p:txBody>
      </p:sp>
      <p:sp>
        <p:nvSpPr>
          <p:cNvPr id="3" name="TextBox 2"/>
          <p:cNvSpPr txBox="1"/>
          <p:nvPr/>
        </p:nvSpPr>
        <p:spPr>
          <a:xfrm>
            <a:off x="304800" y="2205877"/>
            <a:ext cx="4419600" cy="4678204"/>
          </a:xfrm>
          <a:prstGeom prst="rect">
            <a:avLst/>
          </a:prstGeom>
          <a:noFill/>
        </p:spPr>
        <p:txBody>
          <a:bodyPr wrap="square" rtlCol="0">
            <a:spAutoFit/>
          </a:bodyPr>
          <a:lstStyle/>
          <a:p>
            <a:pPr fontAlgn="auto"/>
            <a:r>
              <a:rPr lang="en-US" sz="2000" dirty="0"/>
              <a:t>// This program won't compile.</a:t>
            </a:r>
          </a:p>
          <a:p>
            <a:pPr fontAlgn="auto"/>
            <a:r>
              <a:rPr lang="en-US" sz="2000" dirty="0"/>
              <a:t>#include &lt;iostream&gt;</a:t>
            </a:r>
          </a:p>
          <a:p>
            <a:pPr fontAlgn="auto"/>
            <a:r>
              <a:rPr lang="en-US" sz="2000" dirty="0"/>
              <a:t>using namespace </a:t>
            </a:r>
            <a:r>
              <a:rPr lang="en-US" sz="2000" dirty="0" err="1"/>
              <a:t>std</a:t>
            </a:r>
            <a:r>
              <a:rPr lang="en-US" sz="2000" dirty="0"/>
              <a:t>;</a:t>
            </a:r>
          </a:p>
          <a:p>
            <a:pPr fontAlgn="auto"/>
            <a:r>
              <a:rPr lang="en-US" sz="2000" dirty="0"/>
              <a:t>class base {</a:t>
            </a:r>
          </a:p>
          <a:p>
            <a:pPr fontAlgn="auto"/>
            <a:r>
              <a:rPr lang="en-US" sz="2000" dirty="0"/>
              <a:t>int i, j;</a:t>
            </a:r>
          </a:p>
          <a:p>
            <a:pPr fontAlgn="auto"/>
            <a:r>
              <a:rPr lang="en-US" sz="2000" dirty="0"/>
              <a:t>public:</a:t>
            </a:r>
          </a:p>
          <a:p>
            <a:pPr fontAlgn="auto"/>
            <a:r>
              <a:rPr lang="en-US" sz="2000" dirty="0"/>
              <a:t>void set(int a, int b) { i=a; j=b; }</a:t>
            </a:r>
          </a:p>
          <a:p>
            <a:pPr fontAlgn="auto"/>
            <a:r>
              <a:rPr lang="en-US" sz="2000" dirty="0"/>
              <a:t>void show() { </a:t>
            </a:r>
            <a:r>
              <a:rPr lang="en-US" sz="2000" dirty="0" err="1"/>
              <a:t>cout</a:t>
            </a:r>
            <a:r>
              <a:rPr lang="en-US" sz="2000" dirty="0"/>
              <a:t> &lt;&lt; i &lt;&lt; " " &lt;&lt; j &lt;&lt; "\n";}</a:t>
            </a:r>
          </a:p>
          <a:p>
            <a:pPr fontAlgn="auto"/>
            <a:r>
              <a:rPr lang="en-US" sz="2000" dirty="0"/>
              <a:t>};</a:t>
            </a:r>
          </a:p>
          <a:p>
            <a:pPr fontAlgn="auto"/>
            <a:r>
              <a:rPr lang="en-US" sz="2000" dirty="0"/>
              <a:t>// Public elements of base are private in derived.</a:t>
            </a:r>
          </a:p>
          <a:p>
            <a:pPr fontAlgn="auto"/>
            <a:r>
              <a:rPr lang="en-US" sz="2000" dirty="0"/>
              <a:t>class derived : private base {</a:t>
            </a:r>
          </a:p>
          <a:p>
            <a:pPr fontAlgn="auto"/>
            <a:r>
              <a:rPr lang="en-US" sz="2000" dirty="0"/>
              <a:t>int k;</a:t>
            </a:r>
          </a:p>
          <a:p>
            <a:pPr fontAlgn="auto"/>
            <a:r>
              <a:rPr lang="en-US" sz="2000" dirty="0" smtClean="0"/>
              <a:t>}</a:t>
            </a:r>
            <a:endParaRPr lang="en-US" sz="2000" dirty="0"/>
          </a:p>
        </p:txBody>
      </p:sp>
      <p:sp>
        <p:nvSpPr>
          <p:cNvPr id="5" name="TextBox 4"/>
          <p:cNvSpPr txBox="1"/>
          <p:nvPr/>
        </p:nvSpPr>
        <p:spPr>
          <a:xfrm>
            <a:off x="4724400" y="1985451"/>
            <a:ext cx="4724400" cy="4893647"/>
          </a:xfrm>
          <a:prstGeom prst="rect">
            <a:avLst/>
          </a:prstGeom>
          <a:noFill/>
        </p:spPr>
        <p:txBody>
          <a:bodyPr wrap="square" rtlCol="0">
            <a:spAutoFit/>
          </a:bodyPr>
          <a:lstStyle/>
          <a:p>
            <a:pPr fontAlgn="auto"/>
            <a:r>
              <a:rPr lang="en-US" sz="2400" dirty="0" smtClean="0"/>
              <a:t>public</a:t>
            </a:r>
            <a:r>
              <a:rPr lang="en-US" sz="2400" dirty="0"/>
              <a:t>:</a:t>
            </a:r>
          </a:p>
          <a:p>
            <a:pPr fontAlgn="auto"/>
            <a:r>
              <a:rPr lang="en-US" sz="2400" dirty="0"/>
              <a:t>derived(int x) { k=x; }</a:t>
            </a:r>
          </a:p>
          <a:p>
            <a:pPr fontAlgn="auto"/>
            <a:r>
              <a:rPr lang="en-US" sz="2400" dirty="0"/>
              <a:t>void </a:t>
            </a:r>
            <a:r>
              <a:rPr lang="en-US" sz="2400" dirty="0" err="1"/>
              <a:t>showk</a:t>
            </a:r>
            <a:r>
              <a:rPr lang="en-US" sz="2400" dirty="0"/>
              <a:t>() { </a:t>
            </a:r>
            <a:r>
              <a:rPr lang="en-US" sz="2400" dirty="0" err="1"/>
              <a:t>cout</a:t>
            </a:r>
            <a:r>
              <a:rPr lang="en-US" sz="2400" dirty="0"/>
              <a:t> &lt;&lt; k &lt;&lt; "\n"; }</a:t>
            </a:r>
          </a:p>
          <a:p>
            <a:pPr fontAlgn="auto"/>
            <a:r>
              <a:rPr lang="en-US" sz="2400" dirty="0"/>
              <a:t>};</a:t>
            </a:r>
          </a:p>
          <a:p>
            <a:pPr fontAlgn="auto"/>
            <a:r>
              <a:rPr lang="en-US" sz="2400" dirty="0"/>
              <a:t>int main()</a:t>
            </a:r>
          </a:p>
          <a:p>
            <a:pPr fontAlgn="auto"/>
            <a:r>
              <a:rPr lang="en-US" sz="2400" dirty="0"/>
              <a:t>{</a:t>
            </a:r>
          </a:p>
          <a:p>
            <a:pPr fontAlgn="auto"/>
            <a:r>
              <a:rPr lang="en-US" sz="2400" dirty="0"/>
              <a:t>derived </a:t>
            </a:r>
            <a:r>
              <a:rPr lang="en-US" sz="2400" dirty="0" err="1"/>
              <a:t>ob</a:t>
            </a:r>
            <a:r>
              <a:rPr lang="en-US" sz="2400" dirty="0"/>
              <a:t>(3);</a:t>
            </a:r>
          </a:p>
          <a:p>
            <a:pPr fontAlgn="auto"/>
            <a:r>
              <a:rPr lang="en-US" sz="2400" dirty="0" err="1"/>
              <a:t>ob.set</a:t>
            </a:r>
            <a:r>
              <a:rPr lang="en-US" sz="2400" dirty="0"/>
              <a:t>(1, 2); // error, can't access set()</a:t>
            </a:r>
          </a:p>
          <a:p>
            <a:pPr fontAlgn="auto"/>
            <a:r>
              <a:rPr lang="en-US" sz="2400" dirty="0" err="1"/>
              <a:t>ob.show</a:t>
            </a:r>
            <a:r>
              <a:rPr lang="en-US" sz="2400" dirty="0"/>
              <a:t>(); // error, can't access show()</a:t>
            </a:r>
          </a:p>
          <a:p>
            <a:pPr fontAlgn="auto"/>
            <a:r>
              <a:rPr lang="en-US" sz="2400" dirty="0"/>
              <a:t>return 0;</a:t>
            </a:r>
          </a:p>
          <a:p>
            <a:pPr fontAlgn="auto"/>
            <a:r>
              <a:rPr lang="en-US" sz="2400" dirty="0"/>
              <a:t>}</a:t>
            </a:r>
          </a:p>
        </p:txBody>
      </p:sp>
    </p:spTree>
    <p:extLst>
      <p:ext uri="{BB962C8B-B14F-4D97-AF65-F5344CB8AC3E}">
        <p14:creationId xmlns:p14="http://schemas.microsoft.com/office/powerpoint/2010/main" val="3213159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14400"/>
          </a:xfrm>
        </p:spPr>
        <p:txBody>
          <a:bodyPr anchor="t">
            <a:normAutofit/>
          </a:bodyPr>
          <a:lstStyle/>
          <a:p>
            <a:pPr algn="l"/>
            <a:r>
              <a:rPr lang="en-US" b="1" dirty="0">
                <a:effectLst/>
              </a:rPr>
              <a:t>Base-Class Access Control:</a:t>
            </a:r>
            <a:endParaRPr lang="en-US" dirty="0">
              <a:effectLst/>
            </a:endParaRPr>
          </a:p>
        </p:txBody>
      </p:sp>
      <p:sp>
        <p:nvSpPr>
          <p:cNvPr id="4" name="TextBox 3"/>
          <p:cNvSpPr txBox="1"/>
          <p:nvPr/>
        </p:nvSpPr>
        <p:spPr>
          <a:xfrm>
            <a:off x="304800" y="1066800"/>
            <a:ext cx="8839200" cy="5632311"/>
          </a:xfrm>
          <a:prstGeom prst="rect">
            <a:avLst/>
          </a:prstGeom>
          <a:noFill/>
        </p:spPr>
        <p:txBody>
          <a:bodyPr wrap="square" rtlCol="0">
            <a:spAutoFit/>
          </a:bodyPr>
          <a:lstStyle/>
          <a:p>
            <a:pPr marL="571500" indent="-571500" fontAlgn="auto">
              <a:buFont typeface="Wingdings" pitchFamily="2" charset="2"/>
              <a:buChar char="v"/>
            </a:pPr>
            <a:r>
              <a:rPr lang="en-US" sz="3600" i="1" dirty="0"/>
              <a:t>When a base class' access </a:t>
            </a:r>
            <a:r>
              <a:rPr lang="en-US" sz="3600" i="1" dirty="0" err="1"/>
              <a:t>specifier</a:t>
            </a:r>
            <a:r>
              <a:rPr lang="en-US" sz="3600" i="1" dirty="0"/>
              <a:t> is </a:t>
            </a:r>
            <a:r>
              <a:rPr lang="en-US" sz="3600" b="1" i="1" dirty="0"/>
              <a:t>private, </a:t>
            </a:r>
            <a:r>
              <a:rPr lang="en-US" sz="3600" i="1" dirty="0"/>
              <a:t>public and protected members of </a:t>
            </a:r>
            <a:r>
              <a:rPr lang="en-US" sz="3600" i="1" dirty="0" err="1"/>
              <a:t>thebase</a:t>
            </a:r>
            <a:r>
              <a:rPr lang="en-US" sz="3600" i="1" dirty="0"/>
              <a:t> become private members of the derived class. </a:t>
            </a:r>
            <a:endParaRPr lang="en-US" sz="3600" i="1" dirty="0" smtClean="0"/>
          </a:p>
          <a:p>
            <a:pPr marL="571500" indent="-571500" fontAlgn="auto">
              <a:buFont typeface="Wingdings" pitchFamily="2" charset="2"/>
              <a:buChar char="v"/>
            </a:pPr>
            <a:endParaRPr lang="en-US" sz="3600" i="1" dirty="0"/>
          </a:p>
          <a:p>
            <a:pPr marL="571500" indent="-571500" fontAlgn="auto">
              <a:buFont typeface="Wingdings" pitchFamily="2" charset="2"/>
              <a:buChar char="v"/>
            </a:pPr>
            <a:r>
              <a:rPr lang="en-US" sz="3600" i="1" dirty="0" smtClean="0"/>
              <a:t>This </a:t>
            </a:r>
            <a:r>
              <a:rPr lang="en-US" sz="3600" i="1" dirty="0"/>
              <a:t>means that they are still accessible by members of the derived class but cannot be accessed by parts of </a:t>
            </a:r>
            <a:r>
              <a:rPr lang="en-US" sz="3600" i="1" dirty="0" smtClean="0"/>
              <a:t>your program </a:t>
            </a:r>
            <a:r>
              <a:rPr lang="en-US" sz="3600" i="1" dirty="0"/>
              <a:t>that are not members of either the base or derived class.</a:t>
            </a:r>
            <a:endParaRPr lang="en-US" sz="3600" dirty="0"/>
          </a:p>
        </p:txBody>
      </p:sp>
    </p:spTree>
    <p:extLst>
      <p:ext uri="{BB962C8B-B14F-4D97-AF65-F5344CB8AC3E}">
        <p14:creationId xmlns:p14="http://schemas.microsoft.com/office/powerpoint/2010/main" val="58934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914400"/>
          </a:xfrm>
        </p:spPr>
        <p:txBody>
          <a:bodyPr anchor="t">
            <a:normAutofit/>
          </a:bodyPr>
          <a:lstStyle/>
          <a:p>
            <a:pPr algn="l" fontAlgn="auto"/>
            <a:r>
              <a:rPr lang="en-US" b="1" u="sng" dirty="0"/>
              <a:t>Inheritance and protected Members</a:t>
            </a:r>
            <a:endParaRPr lang="en-US" dirty="0"/>
          </a:p>
        </p:txBody>
      </p:sp>
      <p:sp>
        <p:nvSpPr>
          <p:cNvPr id="4" name="TextBox 3"/>
          <p:cNvSpPr txBox="1"/>
          <p:nvPr/>
        </p:nvSpPr>
        <p:spPr>
          <a:xfrm>
            <a:off x="145576" y="762000"/>
            <a:ext cx="8839200" cy="6124754"/>
          </a:xfrm>
          <a:prstGeom prst="rect">
            <a:avLst/>
          </a:prstGeom>
          <a:noFill/>
        </p:spPr>
        <p:txBody>
          <a:bodyPr wrap="square" rtlCol="0">
            <a:spAutoFit/>
          </a:bodyPr>
          <a:lstStyle/>
          <a:p>
            <a:pPr marL="342900" indent="-342900" fontAlgn="auto">
              <a:buFont typeface="Wingdings" pitchFamily="2" charset="2"/>
              <a:buChar char="v"/>
            </a:pPr>
            <a:r>
              <a:rPr lang="en-US" sz="2800" dirty="0"/>
              <a:t>The </a:t>
            </a:r>
            <a:r>
              <a:rPr lang="en-US" sz="2800" b="1" dirty="0"/>
              <a:t>protected </a:t>
            </a:r>
            <a:r>
              <a:rPr lang="en-US" sz="2800" dirty="0"/>
              <a:t>keyword is included in C++ to provide greater flexibility in the  inheritance mechanism</a:t>
            </a:r>
            <a:r>
              <a:rPr lang="en-US" sz="2800" dirty="0" smtClean="0"/>
              <a:t>.</a:t>
            </a:r>
          </a:p>
          <a:p>
            <a:pPr marL="342900" indent="-342900" fontAlgn="auto">
              <a:buFont typeface="Wingdings" pitchFamily="2" charset="2"/>
              <a:buChar char="v"/>
            </a:pPr>
            <a:r>
              <a:rPr lang="en-US" sz="2800" dirty="0" smtClean="0"/>
              <a:t> </a:t>
            </a:r>
            <a:r>
              <a:rPr lang="en-US" sz="2800" dirty="0"/>
              <a:t>When a member of a class is declared as </a:t>
            </a:r>
            <a:r>
              <a:rPr lang="en-US" sz="2800" b="1" dirty="0"/>
              <a:t>protected</a:t>
            </a:r>
            <a:r>
              <a:rPr lang="en-US" sz="2800" dirty="0"/>
              <a:t>, that member is not accessible by other, nonmember elements of the program. </a:t>
            </a:r>
            <a:endParaRPr lang="en-US" sz="2800" dirty="0" smtClean="0"/>
          </a:p>
          <a:p>
            <a:pPr marL="342900" indent="-342900" fontAlgn="auto">
              <a:buFont typeface="Wingdings" pitchFamily="2" charset="2"/>
              <a:buChar char="v"/>
            </a:pPr>
            <a:endParaRPr lang="en-US" sz="2800" dirty="0"/>
          </a:p>
          <a:p>
            <a:pPr marL="342900" indent="-342900" fontAlgn="auto">
              <a:buFont typeface="Wingdings" pitchFamily="2" charset="2"/>
              <a:buChar char="v"/>
            </a:pPr>
            <a:r>
              <a:rPr lang="en-US" sz="2800" dirty="0" smtClean="0"/>
              <a:t>Access </a:t>
            </a:r>
            <a:r>
              <a:rPr lang="en-US" sz="2800" dirty="0"/>
              <a:t>to a protected member is the same as access to a private member—it can be accessed only by other members of its class</a:t>
            </a:r>
            <a:r>
              <a:rPr lang="en-US" sz="2800" dirty="0" smtClean="0"/>
              <a:t>.</a:t>
            </a:r>
          </a:p>
          <a:p>
            <a:pPr marL="342900" indent="-342900" fontAlgn="auto">
              <a:buFont typeface="Wingdings" pitchFamily="2" charset="2"/>
              <a:buChar char="v"/>
            </a:pPr>
            <a:endParaRPr lang="en-US" sz="2800" dirty="0"/>
          </a:p>
          <a:p>
            <a:pPr marL="342900" indent="-342900">
              <a:buFont typeface="Wingdings" pitchFamily="2" charset="2"/>
              <a:buChar char="v"/>
            </a:pPr>
            <a:r>
              <a:rPr lang="en-US" sz="2800" dirty="0"/>
              <a:t>P</a:t>
            </a:r>
            <a:r>
              <a:rPr lang="en-US" sz="2800" dirty="0" smtClean="0"/>
              <a:t>rotected </a:t>
            </a:r>
            <a:r>
              <a:rPr lang="en-US" sz="2800" dirty="0"/>
              <a:t>members behave differently. If the base class is inherited as </a:t>
            </a:r>
            <a:r>
              <a:rPr lang="en-US" sz="2800" b="1" dirty="0"/>
              <a:t>public</a:t>
            </a:r>
            <a:r>
              <a:rPr lang="en-US" sz="2800" dirty="0"/>
              <a:t>, then </a:t>
            </a:r>
            <a:r>
              <a:rPr lang="en-US" sz="2800" dirty="0" smtClean="0"/>
              <a:t>the base </a:t>
            </a:r>
            <a:r>
              <a:rPr lang="en-US" sz="2800" dirty="0"/>
              <a:t>class' protected members become protected members of the derived class and are</a:t>
            </a:r>
            <a:r>
              <a:rPr lang="en-US" sz="2800" dirty="0" smtClean="0"/>
              <a:t>, therefore</a:t>
            </a:r>
            <a:r>
              <a:rPr lang="en-US" sz="2800" dirty="0"/>
              <a:t>, accessible by the derived class.</a:t>
            </a:r>
          </a:p>
        </p:txBody>
      </p:sp>
    </p:spTree>
    <p:extLst>
      <p:ext uri="{BB962C8B-B14F-4D97-AF65-F5344CB8AC3E}">
        <p14:creationId xmlns:p14="http://schemas.microsoft.com/office/powerpoint/2010/main" val="4248216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763000" cy="914400"/>
          </a:xfrm>
        </p:spPr>
        <p:txBody>
          <a:bodyPr anchor="t">
            <a:normAutofit/>
          </a:bodyPr>
          <a:lstStyle/>
          <a:p>
            <a:pPr algn="l" fontAlgn="auto"/>
            <a:r>
              <a:rPr lang="en-US" b="1" u="sng" dirty="0"/>
              <a:t>Inheritance and protected Members</a:t>
            </a:r>
            <a:endParaRPr lang="en-US" dirty="0"/>
          </a:p>
        </p:txBody>
      </p:sp>
      <p:sp>
        <p:nvSpPr>
          <p:cNvPr id="4" name="TextBox 3"/>
          <p:cNvSpPr txBox="1"/>
          <p:nvPr/>
        </p:nvSpPr>
        <p:spPr>
          <a:xfrm>
            <a:off x="4758519" y="914400"/>
            <a:ext cx="4572000" cy="3785652"/>
          </a:xfrm>
          <a:prstGeom prst="rect">
            <a:avLst/>
          </a:prstGeom>
          <a:noFill/>
        </p:spPr>
        <p:txBody>
          <a:bodyPr wrap="square" rtlCol="0">
            <a:spAutoFit/>
          </a:bodyPr>
          <a:lstStyle/>
          <a:p>
            <a:pPr fontAlgn="auto"/>
            <a:r>
              <a:rPr lang="en-US" sz="2000" dirty="0"/>
              <a:t>void </a:t>
            </a:r>
            <a:r>
              <a:rPr lang="en-US" sz="2000" dirty="0" err="1"/>
              <a:t>setk</a:t>
            </a:r>
            <a:r>
              <a:rPr lang="en-US" sz="2000" dirty="0"/>
              <a:t>() { k=i*j; }</a:t>
            </a:r>
          </a:p>
          <a:p>
            <a:pPr fontAlgn="auto"/>
            <a:r>
              <a:rPr lang="en-US" sz="2000" dirty="0"/>
              <a:t>void </a:t>
            </a:r>
            <a:r>
              <a:rPr lang="en-US" sz="2000" dirty="0" err="1"/>
              <a:t>showk</a:t>
            </a:r>
            <a:r>
              <a:rPr lang="en-US" sz="2000" dirty="0"/>
              <a:t>() { </a:t>
            </a:r>
            <a:r>
              <a:rPr lang="en-US" sz="2000" dirty="0" err="1"/>
              <a:t>cout</a:t>
            </a:r>
            <a:r>
              <a:rPr lang="en-US" sz="2000" dirty="0"/>
              <a:t> &lt;&lt; k &lt;&lt; "\n"; }</a:t>
            </a:r>
          </a:p>
          <a:p>
            <a:pPr fontAlgn="auto"/>
            <a:r>
              <a:rPr lang="en-US" sz="2000" dirty="0"/>
              <a:t>};</a:t>
            </a:r>
          </a:p>
          <a:p>
            <a:pPr fontAlgn="auto"/>
            <a:r>
              <a:rPr lang="en-US" sz="2000" dirty="0"/>
              <a:t>int main()</a:t>
            </a:r>
          </a:p>
          <a:p>
            <a:pPr fontAlgn="auto"/>
            <a:r>
              <a:rPr lang="en-US" sz="2000" dirty="0"/>
              <a:t>{</a:t>
            </a:r>
          </a:p>
          <a:p>
            <a:pPr fontAlgn="auto"/>
            <a:r>
              <a:rPr lang="en-US" sz="2000" dirty="0"/>
              <a:t>derived </a:t>
            </a:r>
            <a:r>
              <a:rPr lang="en-US" sz="2000" dirty="0" err="1"/>
              <a:t>ob</a:t>
            </a:r>
            <a:r>
              <a:rPr lang="en-US" sz="2000" dirty="0"/>
              <a:t>;</a:t>
            </a:r>
          </a:p>
          <a:p>
            <a:pPr fontAlgn="auto"/>
            <a:r>
              <a:rPr lang="en-US" sz="2000" dirty="0" err="1"/>
              <a:t>ob.set</a:t>
            </a:r>
            <a:r>
              <a:rPr lang="en-US" sz="2000" dirty="0"/>
              <a:t>(2, 3); // OK, known to derived</a:t>
            </a:r>
          </a:p>
          <a:p>
            <a:pPr fontAlgn="auto"/>
            <a:r>
              <a:rPr lang="en-US" sz="2000" dirty="0" err="1"/>
              <a:t>ob.show</a:t>
            </a:r>
            <a:r>
              <a:rPr lang="en-US" sz="2000" dirty="0"/>
              <a:t>(); // OK, known to derived</a:t>
            </a:r>
          </a:p>
          <a:p>
            <a:pPr fontAlgn="auto"/>
            <a:r>
              <a:rPr lang="en-US" sz="2000" dirty="0" err="1"/>
              <a:t>ob.setk</a:t>
            </a:r>
            <a:r>
              <a:rPr lang="en-US" sz="2000" dirty="0"/>
              <a:t>();</a:t>
            </a:r>
          </a:p>
          <a:p>
            <a:pPr fontAlgn="auto"/>
            <a:r>
              <a:rPr lang="en-US" sz="2000" dirty="0" err="1"/>
              <a:t>ob.showk</a:t>
            </a:r>
            <a:r>
              <a:rPr lang="en-US" sz="2000" dirty="0"/>
              <a:t>();</a:t>
            </a:r>
          </a:p>
          <a:p>
            <a:pPr fontAlgn="auto"/>
            <a:r>
              <a:rPr lang="en-US" sz="2000" dirty="0"/>
              <a:t>return 0;</a:t>
            </a:r>
          </a:p>
          <a:p>
            <a:r>
              <a:rPr lang="en-US" sz="2000" dirty="0"/>
              <a:t>}</a:t>
            </a:r>
          </a:p>
        </p:txBody>
      </p:sp>
      <p:sp>
        <p:nvSpPr>
          <p:cNvPr id="5" name="TextBox 4"/>
          <p:cNvSpPr txBox="1"/>
          <p:nvPr/>
        </p:nvSpPr>
        <p:spPr>
          <a:xfrm>
            <a:off x="152400" y="914400"/>
            <a:ext cx="4572000" cy="4708981"/>
          </a:xfrm>
          <a:prstGeom prst="rect">
            <a:avLst/>
          </a:prstGeom>
          <a:noFill/>
        </p:spPr>
        <p:txBody>
          <a:bodyPr wrap="square" rtlCol="0">
            <a:spAutoFit/>
          </a:bodyPr>
          <a:lstStyle/>
          <a:p>
            <a:pPr fontAlgn="auto"/>
            <a:r>
              <a:rPr lang="en-US" sz="2000" i="1" dirty="0"/>
              <a:t> </a:t>
            </a:r>
            <a:r>
              <a:rPr lang="en-US" sz="2000" dirty="0" smtClean="0"/>
              <a:t>#</a:t>
            </a:r>
            <a:r>
              <a:rPr lang="en-US" sz="2000" dirty="0"/>
              <a:t>include &lt;iostream&gt;</a:t>
            </a:r>
          </a:p>
          <a:p>
            <a:pPr fontAlgn="auto"/>
            <a:r>
              <a:rPr lang="en-US" sz="2000" dirty="0"/>
              <a:t>using namespace </a:t>
            </a:r>
            <a:r>
              <a:rPr lang="en-US" sz="2000" dirty="0" err="1"/>
              <a:t>std</a:t>
            </a:r>
            <a:r>
              <a:rPr lang="en-US" sz="2000" dirty="0"/>
              <a:t>;</a:t>
            </a:r>
          </a:p>
          <a:p>
            <a:pPr fontAlgn="auto"/>
            <a:r>
              <a:rPr lang="en-US" sz="2000" dirty="0"/>
              <a:t>class base {</a:t>
            </a:r>
          </a:p>
          <a:p>
            <a:pPr fontAlgn="auto"/>
            <a:r>
              <a:rPr lang="en-US" sz="2000" dirty="0"/>
              <a:t>Remember</a:t>
            </a:r>
          </a:p>
          <a:p>
            <a:pPr fontAlgn="auto"/>
            <a:r>
              <a:rPr lang="en-US" sz="2000" dirty="0"/>
              <a:t>protected:</a:t>
            </a:r>
          </a:p>
          <a:p>
            <a:pPr fontAlgn="auto"/>
            <a:r>
              <a:rPr lang="en-US" sz="2000" dirty="0"/>
              <a:t>int i, j; // private to base, but accessible by derived</a:t>
            </a:r>
          </a:p>
          <a:p>
            <a:pPr fontAlgn="auto"/>
            <a:r>
              <a:rPr lang="en-US" sz="2000" dirty="0"/>
              <a:t>public:</a:t>
            </a:r>
          </a:p>
          <a:p>
            <a:pPr fontAlgn="auto"/>
            <a:r>
              <a:rPr lang="en-US" sz="2000" dirty="0"/>
              <a:t>void set(int a, int b) { i=a; j=b; }</a:t>
            </a:r>
          </a:p>
          <a:p>
            <a:pPr fontAlgn="auto"/>
            <a:r>
              <a:rPr lang="en-US" sz="2000" dirty="0"/>
              <a:t>void show() { </a:t>
            </a:r>
            <a:r>
              <a:rPr lang="en-US" sz="2000" dirty="0" err="1"/>
              <a:t>cout</a:t>
            </a:r>
            <a:r>
              <a:rPr lang="en-US" sz="2000" dirty="0"/>
              <a:t> &lt;&lt; i &lt;&lt; " " &lt;&lt; j &lt;&lt; "\n"; }</a:t>
            </a:r>
          </a:p>
          <a:p>
            <a:pPr fontAlgn="auto"/>
            <a:r>
              <a:rPr lang="en-US" sz="2000" dirty="0"/>
              <a:t>};</a:t>
            </a:r>
          </a:p>
          <a:p>
            <a:pPr fontAlgn="auto"/>
            <a:r>
              <a:rPr lang="en-US" sz="2000" dirty="0" smtClean="0"/>
              <a:t>class derived : public base {</a:t>
            </a:r>
          </a:p>
          <a:p>
            <a:pPr fontAlgn="auto"/>
            <a:r>
              <a:rPr lang="en-US" sz="2000" dirty="0" smtClean="0"/>
              <a:t>int k;</a:t>
            </a:r>
          </a:p>
          <a:p>
            <a:pPr fontAlgn="auto"/>
            <a:r>
              <a:rPr lang="en-US" sz="2000" dirty="0" smtClean="0"/>
              <a:t>public:</a:t>
            </a:r>
          </a:p>
          <a:p>
            <a:pPr fontAlgn="auto"/>
            <a:r>
              <a:rPr lang="en-US" sz="2000" dirty="0" smtClean="0"/>
              <a:t>// derived may access base's i and j</a:t>
            </a:r>
          </a:p>
        </p:txBody>
      </p:sp>
      <p:sp>
        <p:nvSpPr>
          <p:cNvPr id="3" name="TextBox 2"/>
          <p:cNvSpPr txBox="1"/>
          <p:nvPr/>
        </p:nvSpPr>
        <p:spPr>
          <a:xfrm>
            <a:off x="279779" y="5657671"/>
            <a:ext cx="8534400" cy="1200329"/>
          </a:xfrm>
          <a:prstGeom prst="rect">
            <a:avLst/>
          </a:prstGeom>
          <a:noFill/>
        </p:spPr>
        <p:txBody>
          <a:bodyPr wrap="square" rtlCol="0">
            <a:spAutoFit/>
          </a:bodyPr>
          <a:lstStyle/>
          <a:p>
            <a:r>
              <a:rPr lang="en-US" dirty="0"/>
              <a:t>because </a:t>
            </a:r>
            <a:r>
              <a:rPr lang="en-US" b="1" dirty="0"/>
              <a:t>base </a:t>
            </a:r>
            <a:r>
              <a:rPr lang="en-US" dirty="0"/>
              <a:t>is inherited by </a:t>
            </a:r>
            <a:r>
              <a:rPr lang="en-US" b="1" dirty="0"/>
              <a:t>derived </a:t>
            </a:r>
            <a:r>
              <a:rPr lang="en-US" dirty="0"/>
              <a:t>as </a:t>
            </a:r>
            <a:r>
              <a:rPr lang="en-US" b="1" dirty="0"/>
              <a:t>public </a:t>
            </a:r>
            <a:r>
              <a:rPr lang="en-US" dirty="0"/>
              <a:t>and because </a:t>
            </a:r>
            <a:r>
              <a:rPr lang="en-US" b="1" dirty="0"/>
              <a:t>i </a:t>
            </a:r>
            <a:r>
              <a:rPr lang="en-US" dirty="0"/>
              <a:t>and </a:t>
            </a:r>
            <a:r>
              <a:rPr lang="en-US" b="1" dirty="0"/>
              <a:t>j </a:t>
            </a:r>
            <a:r>
              <a:rPr lang="en-US" dirty="0"/>
              <a:t>are declared as </a:t>
            </a:r>
            <a:r>
              <a:rPr lang="en-US" b="1" dirty="0"/>
              <a:t>protected, </a:t>
            </a:r>
            <a:r>
              <a:rPr lang="en-US" b="1" dirty="0" err="1"/>
              <a:t>derived</a:t>
            </a:r>
            <a:r>
              <a:rPr lang="en-US" dirty="0" err="1"/>
              <a:t>'s</a:t>
            </a:r>
            <a:r>
              <a:rPr lang="en-US" dirty="0"/>
              <a:t> function </a:t>
            </a:r>
            <a:r>
              <a:rPr lang="en-US" b="1" dirty="0" err="1"/>
              <a:t>setk</a:t>
            </a:r>
            <a:r>
              <a:rPr lang="en-US" b="1" dirty="0"/>
              <a:t>() </a:t>
            </a:r>
            <a:r>
              <a:rPr lang="en-US" dirty="0"/>
              <a:t>may access them. If </a:t>
            </a:r>
            <a:r>
              <a:rPr lang="en-US" b="1" dirty="0"/>
              <a:t>i </a:t>
            </a:r>
            <a:r>
              <a:rPr lang="en-US" dirty="0"/>
              <a:t>and </a:t>
            </a:r>
            <a:r>
              <a:rPr lang="en-US" b="1" dirty="0"/>
              <a:t>j     </a:t>
            </a:r>
            <a:r>
              <a:rPr lang="en-US" dirty="0"/>
              <a:t>had been declared as </a:t>
            </a:r>
            <a:r>
              <a:rPr lang="en-US" b="1" dirty="0"/>
              <a:t>private </a:t>
            </a:r>
            <a:r>
              <a:rPr lang="en-US" dirty="0"/>
              <a:t>by </a:t>
            </a:r>
            <a:r>
              <a:rPr lang="en-US" b="1" dirty="0"/>
              <a:t>base</a:t>
            </a:r>
            <a:r>
              <a:rPr lang="en-US" dirty="0"/>
              <a:t>, then </a:t>
            </a:r>
            <a:r>
              <a:rPr lang="en-US" b="1" dirty="0"/>
              <a:t>derived </a:t>
            </a:r>
            <a:r>
              <a:rPr lang="en-US" dirty="0"/>
              <a:t>would not have access to them, and the program would not compile. </a:t>
            </a:r>
          </a:p>
        </p:txBody>
      </p:sp>
    </p:spTree>
    <p:extLst>
      <p:ext uri="{BB962C8B-B14F-4D97-AF65-F5344CB8AC3E}">
        <p14:creationId xmlns:p14="http://schemas.microsoft.com/office/powerpoint/2010/main" val="2780081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45"/>
            <a:ext cx="8763000" cy="914400"/>
          </a:xfrm>
        </p:spPr>
        <p:txBody>
          <a:bodyPr anchor="t">
            <a:normAutofit/>
          </a:bodyPr>
          <a:lstStyle/>
          <a:p>
            <a:pPr algn="l" fontAlgn="auto"/>
            <a:r>
              <a:rPr lang="en-US" b="1" u="sng" dirty="0"/>
              <a:t>Inheritance and protected Members</a:t>
            </a:r>
            <a:endParaRPr lang="en-US" dirty="0"/>
          </a:p>
        </p:txBody>
      </p:sp>
      <p:sp>
        <p:nvSpPr>
          <p:cNvPr id="4" name="TextBox 3"/>
          <p:cNvSpPr txBox="1"/>
          <p:nvPr/>
        </p:nvSpPr>
        <p:spPr>
          <a:xfrm>
            <a:off x="6324600" y="914400"/>
            <a:ext cx="3010468" cy="4678204"/>
          </a:xfrm>
          <a:prstGeom prst="rect">
            <a:avLst/>
          </a:prstGeom>
          <a:noFill/>
        </p:spPr>
        <p:txBody>
          <a:bodyPr wrap="square" rtlCol="0">
            <a:spAutoFit/>
          </a:bodyPr>
          <a:lstStyle/>
          <a:p>
            <a:pPr fontAlgn="auto"/>
            <a:r>
              <a:rPr lang="en-US" sz="2000" dirty="0"/>
              <a:t>int main()</a:t>
            </a:r>
          </a:p>
          <a:p>
            <a:pPr fontAlgn="auto"/>
            <a:r>
              <a:rPr lang="en-US" sz="2000" dirty="0"/>
              <a:t>{</a:t>
            </a:r>
          </a:p>
          <a:p>
            <a:pPr fontAlgn="auto"/>
            <a:r>
              <a:rPr lang="en-US" sz="2000" dirty="0"/>
              <a:t>derived1 ob1;</a:t>
            </a:r>
          </a:p>
          <a:p>
            <a:pPr fontAlgn="auto"/>
            <a:r>
              <a:rPr lang="en-US" sz="2000" dirty="0"/>
              <a:t>derived2 ob2;</a:t>
            </a:r>
          </a:p>
          <a:p>
            <a:pPr fontAlgn="auto"/>
            <a:r>
              <a:rPr lang="en-US" sz="2000" dirty="0"/>
              <a:t>ob1.set(2, 3);</a:t>
            </a:r>
          </a:p>
          <a:p>
            <a:pPr fontAlgn="auto"/>
            <a:r>
              <a:rPr lang="en-US" sz="2000" dirty="0"/>
              <a:t>ob1.show();</a:t>
            </a:r>
          </a:p>
          <a:p>
            <a:pPr fontAlgn="auto"/>
            <a:r>
              <a:rPr lang="en-US" sz="2000" dirty="0"/>
              <a:t>ob1.setk();</a:t>
            </a:r>
          </a:p>
          <a:p>
            <a:pPr fontAlgn="auto"/>
            <a:r>
              <a:rPr lang="en-US" sz="2000" dirty="0"/>
              <a:t>ob1.showk();</a:t>
            </a:r>
          </a:p>
          <a:p>
            <a:pPr fontAlgn="auto"/>
            <a:r>
              <a:rPr lang="en-US" sz="2000" dirty="0"/>
              <a:t>ob2.set(3, 4);</a:t>
            </a:r>
          </a:p>
          <a:p>
            <a:pPr fontAlgn="auto"/>
            <a:r>
              <a:rPr lang="en-US" sz="2000" dirty="0"/>
              <a:t>ob2.show();</a:t>
            </a:r>
          </a:p>
          <a:p>
            <a:pPr fontAlgn="auto"/>
            <a:r>
              <a:rPr lang="en-US" sz="2000" dirty="0"/>
              <a:t>ob2.setk();</a:t>
            </a:r>
          </a:p>
          <a:p>
            <a:pPr fontAlgn="auto"/>
            <a:r>
              <a:rPr lang="en-US" sz="2000" dirty="0"/>
              <a:t>ob2.setm();</a:t>
            </a:r>
          </a:p>
          <a:p>
            <a:pPr fontAlgn="auto"/>
            <a:r>
              <a:rPr lang="en-US" sz="2000" dirty="0"/>
              <a:t>ob2.showk();</a:t>
            </a:r>
          </a:p>
          <a:p>
            <a:pPr fontAlgn="auto"/>
            <a:r>
              <a:rPr lang="en-US" sz="2000" dirty="0"/>
              <a:t>ob2.showm();</a:t>
            </a:r>
          </a:p>
          <a:p>
            <a:r>
              <a:rPr lang="en-US" sz="2000" dirty="0"/>
              <a:t>return 0;</a:t>
            </a:r>
          </a:p>
        </p:txBody>
      </p:sp>
      <p:sp>
        <p:nvSpPr>
          <p:cNvPr id="5" name="TextBox 4"/>
          <p:cNvSpPr txBox="1"/>
          <p:nvPr/>
        </p:nvSpPr>
        <p:spPr>
          <a:xfrm>
            <a:off x="152400" y="914400"/>
            <a:ext cx="4953000" cy="5047536"/>
          </a:xfrm>
          <a:prstGeom prst="rect">
            <a:avLst/>
          </a:prstGeom>
          <a:noFill/>
        </p:spPr>
        <p:txBody>
          <a:bodyPr wrap="square" rtlCol="0">
            <a:spAutoFit/>
          </a:bodyPr>
          <a:lstStyle/>
          <a:p>
            <a:pPr fontAlgn="auto"/>
            <a:r>
              <a:rPr lang="en-US" sz="1400" dirty="0"/>
              <a:t>#include &lt;iostream&gt;</a:t>
            </a:r>
          </a:p>
          <a:p>
            <a:pPr fontAlgn="auto"/>
            <a:r>
              <a:rPr lang="en-US" sz="1400" dirty="0"/>
              <a:t>using namespace </a:t>
            </a:r>
            <a:r>
              <a:rPr lang="en-US" sz="1400" dirty="0" err="1"/>
              <a:t>std</a:t>
            </a:r>
            <a:r>
              <a:rPr lang="en-US" sz="1400" dirty="0"/>
              <a:t>; </a:t>
            </a:r>
          </a:p>
          <a:p>
            <a:pPr fontAlgn="auto"/>
            <a:r>
              <a:rPr lang="en-US" sz="1400" dirty="0"/>
              <a:t>class base {</a:t>
            </a:r>
          </a:p>
          <a:p>
            <a:pPr fontAlgn="auto"/>
            <a:r>
              <a:rPr lang="en-US" sz="1400" dirty="0"/>
              <a:t>protected:</a:t>
            </a:r>
          </a:p>
          <a:p>
            <a:pPr fontAlgn="auto"/>
            <a:r>
              <a:rPr lang="en-US" sz="1400" dirty="0"/>
              <a:t>int i, j;</a:t>
            </a:r>
          </a:p>
          <a:p>
            <a:pPr fontAlgn="auto"/>
            <a:r>
              <a:rPr lang="en-US" sz="1400" dirty="0"/>
              <a:t>public:</a:t>
            </a:r>
          </a:p>
          <a:p>
            <a:pPr fontAlgn="auto"/>
            <a:r>
              <a:rPr lang="en-US" sz="1400" dirty="0"/>
              <a:t>void set(int a, int b) { i=a; j=b; }</a:t>
            </a:r>
          </a:p>
          <a:p>
            <a:pPr fontAlgn="auto"/>
            <a:r>
              <a:rPr lang="en-US" sz="1400" dirty="0"/>
              <a:t>void show() { </a:t>
            </a:r>
            <a:r>
              <a:rPr lang="en-US" sz="1400" dirty="0" err="1"/>
              <a:t>cout</a:t>
            </a:r>
            <a:r>
              <a:rPr lang="en-US" sz="1400" dirty="0"/>
              <a:t> &lt;&lt; i &lt;&lt; " " &lt;&lt; j &lt;&lt; "\n"; }</a:t>
            </a:r>
          </a:p>
          <a:p>
            <a:pPr fontAlgn="auto"/>
            <a:r>
              <a:rPr lang="en-US" sz="1400" dirty="0"/>
              <a:t>};</a:t>
            </a:r>
          </a:p>
          <a:p>
            <a:pPr fontAlgn="auto"/>
            <a:r>
              <a:rPr lang="en-US" sz="1400" dirty="0"/>
              <a:t>// i and j inherited as protected.</a:t>
            </a:r>
          </a:p>
          <a:p>
            <a:pPr fontAlgn="auto"/>
            <a:r>
              <a:rPr lang="en-US" sz="1400" b="1" dirty="0"/>
              <a:t>class derived1 : public </a:t>
            </a:r>
            <a:r>
              <a:rPr lang="en-US" sz="1400" b="1" dirty="0" smtClean="0"/>
              <a:t> base </a:t>
            </a:r>
            <a:r>
              <a:rPr lang="en-US" sz="1400" b="1" dirty="0"/>
              <a:t>{</a:t>
            </a:r>
          </a:p>
          <a:p>
            <a:pPr fontAlgn="auto"/>
            <a:r>
              <a:rPr lang="en-US" sz="1400" dirty="0"/>
              <a:t>int k;</a:t>
            </a:r>
          </a:p>
          <a:p>
            <a:pPr fontAlgn="auto"/>
            <a:r>
              <a:rPr lang="en-US" sz="1400" dirty="0"/>
              <a:t>public:</a:t>
            </a:r>
          </a:p>
          <a:p>
            <a:pPr fontAlgn="auto"/>
            <a:r>
              <a:rPr lang="en-US" sz="1400" dirty="0"/>
              <a:t>void </a:t>
            </a:r>
            <a:r>
              <a:rPr lang="en-US" sz="1400" dirty="0" err="1"/>
              <a:t>setk</a:t>
            </a:r>
            <a:r>
              <a:rPr lang="en-US" sz="1400" dirty="0"/>
              <a:t>() { k = i*j; } // legal</a:t>
            </a:r>
          </a:p>
          <a:p>
            <a:pPr fontAlgn="auto"/>
            <a:r>
              <a:rPr lang="en-US" sz="1400" dirty="0"/>
              <a:t>void </a:t>
            </a:r>
            <a:r>
              <a:rPr lang="en-US" sz="1400" dirty="0" err="1"/>
              <a:t>showk</a:t>
            </a:r>
            <a:r>
              <a:rPr lang="en-US" sz="1400" dirty="0"/>
              <a:t>() { </a:t>
            </a:r>
            <a:r>
              <a:rPr lang="en-US" sz="1400" dirty="0" err="1"/>
              <a:t>cout</a:t>
            </a:r>
            <a:r>
              <a:rPr lang="en-US" sz="1400" dirty="0"/>
              <a:t> &lt;&lt; k &lt;&lt; "\n"; }</a:t>
            </a:r>
          </a:p>
          <a:p>
            <a:pPr fontAlgn="auto"/>
            <a:r>
              <a:rPr lang="en-US" sz="1400" dirty="0"/>
              <a:t>};</a:t>
            </a:r>
          </a:p>
          <a:p>
            <a:pPr fontAlgn="auto"/>
            <a:r>
              <a:rPr lang="en-US" sz="1400" dirty="0"/>
              <a:t>// i and j inherited indirectly through derived1.</a:t>
            </a:r>
          </a:p>
          <a:p>
            <a:pPr fontAlgn="auto"/>
            <a:r>
              <a:rPr lang="en-US" sz="1400" b="1" dirty="0"/>
              <a:t>class derived2 : public derived1 {</a:t>
            </a:r>
          </a:p>
          <a:p>
            <a:pPr fontAlgn="auto"/>
            <a:r>
              <a:rPr lang="en-US" sz="1400" dirty="0"/>
              <a:t>int m;</a:t>
            </a:r>
          </a:p>
          <a:p>
            <a:pPr fontAlgn="auto"/>
            <a:r>
              <a:rPr lang="en-US" sz="1400" dirty="0"/>
              <a:t>public:</a:t>
            </a:r>
          </a:p>
          <a:p>
            <a:pPr fontAlgn="auto"/>
            <a:r>
              <a:rPr lang="en-US" sz="1400" dirty="0"/>
              <a:t>void </a:t>
            </a:r>
            <a:r>
              <a:rPr lang="en-US" sz="1400" dirty="0" err="1"/>
              <a:t>setm</a:t>
            </a:r>
            <a:r>
              <a:rPr lang="en-US" sz="1400" dirty="0"/>
              <a:t>() { m = i-j; } // legal</a:t>
            </a:r>
          </a:p>
          <a:p>
            <a:pPr fontAlgn="auto"/>
            <a:r>
              <a:rPr lang="en-US" sz="1400" dirty="0"/>
              <a:t>void </a:t>
            </a:r>
            <a:r>
              <a:rPr lang="en-US" sz="1400" dirty="0" err="1"/>
              <a:t>showm</a:t>
            </a:r>
            <a:r>
              <a:rPr lang="en-US" sz="1400" dirty="0"/>
              <a:t>() { </a:t>
            </a:r>
            <a:r>
              <a:rPr lang="en-US" sz="1400" dirty="0" err="1"/>
              <a:t>cout</a:t>
            </a:r>
            <a:r>
              <a:rPr lang="en-US" sz="1400" dirty="0"/>
              <a:t> &lt;&lt; m &lt;&lt; "\n"; }</a:t>
            </a:r>
          </a:p>
          <a:p>
            <a:pPr fontAlgn="auto"/>
            <a:r>
              <a:rPr lang="en-US" sz="1400" dirty="0"/>
              <a:t>};</a:t>
            </a:r>
          </a:p>
        </p:txBody>
      </p:sp>
      <p:sp>
        <p:nvSpPr>
          <p:cNvPr id="3" name="TextBox 2"/>
          <p:cNvSpPr txBox="1"/>
          <p:nvPr/>
        </p:nvSpPr>
        <p:spPr>
          <a:xfrm>
            <a:off x="179696" y="5715000"/>
            <a:ext cx="8534400" cy="923330"/>
          </a:xfrm>
          <a:prstGeom prst="rect">
            <a:avLst/>
          </a:prstGeom>
          <a:noFill/>
        </p:spPr>
        <p:txBody>
          <a:bodyPr wrap="square" rtlCol="0">
            <a:spAutoFit/>
          </a:bodyPr>
          <a:lstStyle/>
          <a:p>
            <a:r>
              <a:rPr lang="en-US" dirty="0"/>
              <a:t>When a derived  class is used as a base class for another derived class, any protected  member of the initial base class that is inherited (as public) by the first derived class may also be inherited as protected again by a second derived class</a:t>
            </a:r>
          </a:p>
        </p:txBody>
      </p:sp>
    </p:spTree>
    <p:extLst>
      <p:ext uri="{BB962C8B-B14F-4D97-AF65-F5344CB8AC3E}">
        <p14:creationId xmlns:p14="http://schemas.microsoft.com/office/powerpoint/2010/main" val="2258283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703</TotalTime>
  <Words>3314</Words>
  <Application>Microsoft Office PowerPoint</Application>
  <PresentationFormat>On-screen Show (4:3)</PresentationFormat>
  <Paragraphs>579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Composite</vt:lpstr>
      <vt:lpstr>                                   Chapter-16</vt:lpstr>
      <vt:lpstr>Inheritence</vt:lpstr>
      <vt:lpstr>Base-Class Access Control:</vt:lpstr>
      <vt:lpstr>Base-Class Access Control:</vt:lpstr>
      <vt:lpstr>Base-Class Access Control:</vt:lpstr>
      <vt:lpstr>Base-Class Access Control:</vt:lpstr>
      <vt:lpstr>Inheritance and protected Members</vt:lpstr>
      <vt:lpstr>Inheritance and protected Members</vt:lpstr>
      <vt:lpstr>Inheritance and protected Members</vt:lpstr>
      <vt:lpstr>Inheritance and protected Members</vt:lpstr>
      <vt:lpstr>Protected Base-Class Inheritance  </vt:lpstr>
      <vt:lpstr>Inheriting Multiple Base Classes</vt:lpstr>
      <vt:lpstr> Constructors, Destructors, and Inheritance</vt:lpstr>
      <vt:lpstr>When Constructor and Destructor Functions Are Executed</vt:lpstr>
      <vt:lpstr>When Constructor and Destructor Functions Are Executed</vt:lpstr>
      <vt:lpstr>When Constructor and Destructor Functions Are Executed</vt:lpstr>
      <vt:lpstr>When Constructor and Destructor Functions Are Executed</vt:lpstr>
      <vt:lpstr>When Constructor and Destructor Functions Are Executed</vt:lpstr>
      <vt:lpstr>Passing Parameters to Base-Class Constructors</vt:lpstr>
      <vt:lpstr>Another Example</vt:lpstr>
      <vt:lpstr>For example, in this program, the derived class' constructor takes no arguments, but base1() and base2() do:</vt:lpstr>
      <vt:lpstr>Granting Access</vt:lpstr>
      <vt:lpstr>PowerPoint Presentation</vt:lpstr>
      <vt:lpstr>Virtual Base Classes</vt:lpstr>
      <vt:lpstr>Virtual Base Classes</vt:lpstr>
      <vt:lpstr>Virtual Base Classes</vt:lpstr>
      <vt:lpstr>Virtual Base Classes</vt:lpstr>
      <vt:lpstr>Virtual Base Classes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Chapter-14</dc:title>
  <dc:creator>abid</dc:creator>
  <cp:lastModifiedBy>Abid</cp:lastModifiedBy>
  <cp:revision>106</cp:revision>
  <dcterms:created xsi:type="dcterms:W3CDTF">2016-09-04T09:00:33Z</dcterms:created>
  <dcterms:modified xsi:type="dcterms:W3CDTF">2017-11-06T18:18:14Z</dcterms:modified>
</cp:coreProperties>
</file>