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82F938C-F2BB-4BB2-8422-30D203CDCFC0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54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57A415E-2C13-48FF-A953-BDEF29A212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87692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7772400" y="6400800"/>
            <a:ext cx="533160" cy="151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FF086BA-1AF2-447E-A841-AEFCB09641D2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87512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50440" y="0"/>
            <a:ext cx="229320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3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358308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414840" y="6400800"/>
            <a:ext cx="456840" cy="151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66DBFA-AA33-441C-9510-AA8AD1ACD237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58128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72880"/>
            <a:ext cx="8229240" cy="114588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>
              <a:lnSpc>
                <a:spcPct val="100000"/>
              </a:lnSpc>
            </a:pPr>
            <a:r>
              <a:rPr lang="en-US" sz="3300" b="1" dirty="0">
                <a:latin typeface="Cambria math"/>
              </a:rPr>
              <a:t>                                   </a:t>
            </a:r>
            <a:r>
              <a:rPr lang="en-US" sz="3300" b="1" dirty="0" smtClean="0">
                <a:latin typeface="Cambria math"/>
              </a:rPr>
              <a:t>Chapter-20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0" y="1604880"/>
            <a:ext cx="8229240" cy="397620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 lvl="0" algn="ctr"/>
            <a:r>
              <a:rPr lang="en-US" sz="4800" b="1" dirty="0">
                <a:latin typeface="Cambria Math" pitchFamily="18" charset="0"/>
                <a:ea typeface="Cambria Math" pitchFamily="18" charset="0"/>
              </a:rPr>
              <a:t>The C++ I/O System Basics And C++ File I/O</a:t>
            </a:r>
          </a:p>
          <a:p>
            <a:pPr algn="ctr">
              <a:lnSpc>
                <a:spcPct val="100000"/>
              </a:lnSpc>
            </a:pPr>
            <a:r>
              <a:rPr lang="en-US" sz="2800" dirty="0" smtClean="0">
                <a:latin typeface="Calibri"/>
              </a:rPr>
              <a:t>Abu </a:t>
            </a:r>
            <a:r>
              <a:rPr lang="en-US" sz="2800" dirty="0">
                <a:latin typeface="Calibri"/>
              </a:rPr>
              <a:t>Saleh Musa Miah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M.Sc. </a:t>
            </a:r>
            <a:r>
              <a:rPr lang="en-US" sz="2800" dirty="0" err="1">
                <a:latin typeface="Calibri"/>
              </a:rPr>
              <a:t>Engg</a:t>
            </a:r>
            <a:r>
              <a:rPr lang="en-US" sz="2800" dirty="0">
                <a:latin typeface="Calibri"/>
              </a:rPr>
              <a:t>(On going)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University of Rajshahi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Virtual Functions Are Hierarchical: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45440" y="762120"/>
            <a:ext cx="8838720" cy="545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when a function is declared as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by a base class.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 it may be overridden by a derived class. 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 the function does not have to be overridden.  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When a derived class fails to override a virtual function, then when an object of that derived class accesses that function, the function defined by the base class is used.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-316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Virtual Functions Are Hierarchical: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758480" y="710640"/>
            <a:ext cx="4571640" cy="703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 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base *p, b;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derived1 d1;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derived2 d2;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base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&amp;b;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derived1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&amp;d1;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derived1's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derived2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&amp;d2;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use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return 0;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115" name="CustomShape 3"/>
          <p:cNvSpPr/>
          <p:nvPr/>
        </p:nvSpPr>
        <p:spPr>
          <a:xfrm>
            <a:off x="205560" y="525960"/>
            <a:ext cx="4571640" cy="777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class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virtual void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&lt;&lt; "This is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().\n";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class derived1 : public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&lt;&lt; "This is derived1's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().\n";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class derived2 : public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0880" y="-316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Virtual Functions Are Hierarchical: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295280" y="990720"/>
            <a:ext cx="7238520" cy="30164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152400" y="990720"/>
            <a:ext cx="8763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The program produces this output: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This is base's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().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This is derived1's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().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This is base's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().</a:t>
            </a:r>
          </a:p>
          <a:p>
            <a:pPr algn="just"/>
            <a:r>
              <a:rPr lang="en-US" sz="4400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derived2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does not override </a:t>
            </a:r>
            <a:r>
              <a:rPr lang="en-US" sz="4400" b="1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()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, the function defined by 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base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is used when </a:t>
            </a:r>
            <a:r>
              <a:rPr lang="en-US" sz="4400" b="1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()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is referenced relative to objects of type 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derived2</a:t>
            </a:r>
            <a:endParaRPr lang="en-US" sz="4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2280" y="246600"/>
            <a:ext cx="83055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Chapter 16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2324160" y="2209680"/>
            <a:ext cx="3962160" cy="213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0"/>
            <a:ext cx="740628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u="sng" dirty="0"/>
              <a:t>Stream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486982" y="1066800"/>
            <a:ext cx="8677800" cy="2667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03840" tIns="250560" rIns="106560" bIns="53280" anchor="ctr"/>
          <a:lstStyle/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b="1" dirty="0"/>
              <a:t>A stream is a logical device that either produces or consumes information. A stream is linked to a physical device by the I/O system</a:t>
            </a:r>
            <a:r>
              <a:rPr lang="en-US" sz="2800" dirty="0"/>
              <a:t>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r>
              <a:rPr lang="en-US" sz="3600" b="1" u="sng" dirty="0"/>
              <a:t>Name The streams Generally used file I/O:</a:t>
            </a:r>
            <a:endParaRPr lang="en-US" sz="3600" dirty="0"/>
          </a:p>
        </p:txBody>
      </p:sp>
      <p:sp>
        <p:nvSpPr>
          <p:cNvPr id="95" name="CustomShape 3"/>
          <p:cNvSpPr/>
          <p:nvPr/>
        </p:nvSpPr>
        <p:spPr>
          <a:xfrm>
            <a:off x="380880" y="1524001"/>
            <a:ext cx="8534160" cy="388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/>
              <a:t>There are three types of streams: </a:t>
            </a:r>
          </a:p>
          <a:p>
            <a:pPr lvl="0"/>
            <a:r>
              <a:rPr lang="en-US" b="1" dirty="0"/>
              <a:t>Input, </a:t>
            </a:r>
            <a:endParaRPr lang="en-US" dirty="0"/>
          </a:p>
          <a:p>
            <a:pPr lvl="0"/>
            <a:r>
              <a:rPr lang="en-US" b="1" dirty="0"/>
              <a:t>Output, and </a:t>
            </a:r>
            <a:endParaRPr lang="en-US" dirty="0"/>
          </a:p>
          <a:p>
            <a:pPr lvl="0"/>
            <a:r>
              <a:rPr lang="en-US" b="1" dirty="0"/>
              <a:t>Input/output.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To create an </a:t>
            </a:r>
            <a:r>
              <a:rPr lang="en-US" b="1" dirty="0"/>
              <a:t>input stream</a:t>
            </a:r>
            <a:r>
              <a:rPr lang="en-US" dirty="0"/>
              <a:t>, you must declare the stream to be of class </a:t>
            </a:r>
            <a:r>
              <a:rPr lang="en-US" b="1" dirty="0" err="1"/>
              <a:t>ifstream</a:t>
            </a:r>
            <a:r>
              <a:rPr lang="en-US" dirty="0"/>
              <a:t>. </a:t>
            </a:r>
          </a:p>
          <a:p>
            <a:r>
              <a:rPr lang="en-US" dirty="0"/>
              <a:t>To create an </a:t>
            </a:r>
            <a:r>
              <a:rPr lang="en-US" b="1" dirty="0"/>
              <a:t>output stream</a:t>
            </a:r>
            <a:r>
              <a:rPr lang="en-US" dirty="0"/>
              <a:t>, you must declare it as class </a:t>
            </a:r>
            <a:r>
              <a:rPr lang="en-US" b="1" dirty="0" err="1"/>
              <a:t>ofstream</a:t>
            </a:r>
            <a:r>
              <a:rPr lang="en-US" dirty="0"/>
              <a:t>.</a:t>
            </a:r>
          </a:p>
          <a:p>
            <a:r>
              <a:rPr lang="en-US" dirty="0"/>
              <a:t> Streams that will be performing </a:t>
            </a:r>
            <a:r>
              <a:rPr lang="en-US" b="1" dirty="0"/>
              <a:t>both input and output</a:t>
            </a:r>
            <a:r>
              <a:rPr lang="en-US" dirty="0"/>
              <a:t> operations must be declared as class </a:t>
            </a:r>
            <a:r>
              <a:rPr lang="en-US" b="1" dirty="0" err="1"/>
              <a:t>fstream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9801"/>
              </p:ext>
            </p:extLst>
          </p:nvPr>
        </p:nvGraphicFramePr>
        <p:xfrm>
          <a:off x="685800" y="762000"/>
          <a:ext cx="73914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420"/>
                <a:gridCol w="5173980"/>
              </a:tblGrid>
              <a:tr h="5868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94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ofstream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data type represents the output file stream and is used to create files and to write information to files.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94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ifstream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data type represents the input file stream and is used to read information from files.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647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fstream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data type represents the file stream generally, and has the capabilities of both </a:t>
                      </a:r>
                      <a:r>
                        <a:rPr lang="en-US" sz="1200" dirty="0" err="1">
                          <a:effectLst/>
                        </a:rPr>
                        <a:t>ofstream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ifstream</a:t>
                      </a:r>
                      <a:r>
                        <a:rPr lang="en-US" sz="1200" dirty="0">
                          <a:effectLst/>
                        </a:rPr>
                        <a:t> which means it can create files, write information to files, and read information from files.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 smtClean="0">
                <a:latin typeface="Calibri"/>
              </a:rPr>
              <a:t>Example of Exception Handling</a:t>
            </a:r>
            <a:endParaRPr sz="3200" dirty="0"/>
          </a:p>
        </p:txBody>
      </p:sp>
      <p:sp>
        <p:nvSpPr>
          <p:cNvPr id="98" name="CustomShape 3"/>
          <p:cNvSpPr/>
          <p:nvPr/>
        </p:nvSpPr>
        <p:spPr>
          <a:xfrm>
            <a:off x="380880" y="838200"/>
            <a:ext cx="3756060" cy="601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dirty="0"/>
              <a:t>#include &lt;iostream&gt;</a:t>
            </a:r>
          </a:p>
          <a:p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int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   int x = -1;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   // Some code</a:t>
            </a:r>
          </a:p>
          <a:p>
            <a:r>
              <a:rPr lang="en-US" sz="2800" dirty="0"/>
              <a:t>   </a:t>
            </a:r>
            <a:r>
              <a:rPr lang="en-US" sz="2800" dirty="0" err="1"/>
              <a:t>cout</a:t>
            </a:r>
            <a:r>
              <a:rPr lang="en-US" sz="2800" dirty="0"/>
              <a:t> &lt;&lt; "Before try \n";</a:t>
            </a:r>
          </a:p>
          <a:p>
            <a:r>
              <a:rPr lang="en-US" sz="2800" dirty="0"/>
              <a:t>  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838200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try {</a:t>
            </a:r>
          </a:p>
          <a:p>
            <a:r>
              <a:rPr lang="en-US" sz="2000" b="1" dirty="0"/>
              <a:t>      </a:t>
            </a:r>
            <a:r>
              <a:rPr lang="en-US" sz="2000" b="1" dirty="0" err="1"/>
              <a:t>cout</a:t>
            </a:r>
            <a:r>
              <a:rPr lang="en-US" sz="2000" b="1" dirty="0"/>
              <a:t> &lt;&lt; "Inside try \n";</a:t>
            </a:r>
          </a:p>
          <a:p>
            <a:r>
              <a:rPr lang="en-US" sz="2000" b="1" dirty="0"/>
              <a:t>      if (x &lt; 0)</a:t>
            </a:r>
          </a:p>
          <a:p>
            <a:r>
              <a:rPr lang="en-US" sz="2000" b="1" dirty="0"/>
              <a:t>      {</a:t>
            </a:r>
          </a:p>
          <a:p>
            <a:r>
              <a:rPr lang="en-US" sz="2000" b="1" dirty="0"/>
              <a:t>         throw x;</a:t>
            </a:r>
          </a:p>
          <a:p>
            <a:r>
              <a:rPr lang="en-US" sz="2000" b="1" dirty="0"/>
              <a:t>         </a:t>
            </a:r>
            <a:r>
              <a:rPr lang="en-US" sz="2000" b="1" dirty="0" err="1"/>
              <a:t>cout</a:t>
            </a:r>
            <a:r>
              <a:rPr lang="en-US" sz="2000" b="1" dirty="0"/>
              <a:t> &lt;&lt; "After throw (Never executed) \n";</a:t>
            </a:r>
          </a:p>
          <a:p>
            <a:r>
              <a:rPr lang="en-US" sz="2000" b="1" dirty="0"/>
              <a:t>      }</a:t>
            </a:r>
          </a:p>
          <a:p>
            <a:r>
              <a:rPr lang="en-US" sz="2000" b="1" dirty="0"/>
              <a:t>   }</a:t>
            </a:r>
          </a:p>
          <a:p>
            <a:r>
              <a:rPr lang="en-US" sz="2000" b="1" dirty="0"/>
              <a:t>   catch (int x ) {</a:t>
            </a:r>
          </a:p>
          <a:p>
            <a:r>
              <a:rPr lang="en-US" sz="2000" b="1" dirty="0"/>
              <a:t>      </a:t>
            </a:r>
            <a:r>
              <a:rPr lang="en-US" sz="2000" b="1" dirty="0" err="1"/>
              <a:t>cout</a:t>
            </a:r>
            <a:r>
              <a:rPr lang="en-US" sz="2000" b="1" dirty="0"/>
              <a:t> &lt;&lt; "Exception Caught \n";</a:t>
            </a:r>
          </a:p>
          <a:p>
            <a:r>
              <a:rPr lang="en-US" sz="2000" b="1" dirty="0"/>
              <a:t>   }</a:t>
            </a:r>
          </a:p>
          <a:p>
            <a:r>
              <a:rPr lang="en-US" sz="2000" b="1" dirty="0"/>
              <a:t> </a:t>
            </a:r>
          </a:p>
          <a:p>
            <a:r>
              <a:rPr lang="en-US" sz="2000" b="1" dirty="0"/>
              <a:t>   </a:t>
            </a:r>
            <a:r>
              <a:rPr lang="en-US" sz="2000" b="1" dirty="0" err="1"/>
              <a:t>cout</a:t>
            </a:r>
            <a:r>
              <a:rPr lang="en-US" sz="2000" b="1" dirty="0"/>
              <a:t> &lt;&lt; "After catch (Will be executed) \n";</a:t>
            </a:r>
          </a:p>
          <a:p>
            <a:r>
              <a:rPr lang="en-US" sz="2000" b="1" dirty="0"/>
              <a:t>   return 0;</a:t>
            </a:r>
          </a:p>
          <a:p>
            <a:r>
              <a:rPr lang="en-US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u="sng" dirty="0">
                <a:solidFill>
                  <a:srgbClr val="FF0000"/>
                </a:solidFill>
              </a:rPr>
              <a:t>Why need Exception Handling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600" y="838080"/>
            <a:ext cx="8534400" cy="59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dirty="0"/>
              <a:t>1) Separation of Error Handling code from Normal </a:t>
            </a:r>
            <a:r>
              <a:rPr lang="en-US" sz="4400" b="1" dirty="0" smtClean="0"/>
              <a:t>Code.</a:t>
            </a:r>
          </a:p>
          <a:p>
            <a:endParaRPr lang="en-US" sz="4400" dirty="0" smtClean="0"/>
          </a:p>
          <a:p>
            <a:r>
              <a:rPr lang="en-US" sz="4400" b="1" dirty="0" smtClean="0"/>
              <a:t>2</a:t>
            </a:r>
            <a:r>
              <a:rPr lang="en-US" sz="4400" b="1" dirty="0"/>
              <a:t>) Functions/Methods can handle any exceptions they </a:t>
            </a:r>
            <a:r>
              <a:rPr lang="en-US" sz="4400" b="1" dirty="0" smtClean="0"/>
              <a:t>choose</a:t>
            </a:r>
            <a:r>
              <a:rPr lang="en-US" sz="4400" b="1" dirty="0"/>
              <a:t>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  <a:p>
            <a:r>
              <a:rPr lang="en-US" sz="4400" b="1" dirty="0"/>
              <a:t>3) Grouping of Error </a:t>
            </a:r>
            <a:r>
              <a:rPr lang="en-US" sz="4400" b="1" dirty="0" smtClean="0"/>
              <a:t>Types</a:t>
            </a:r>
            <a:r>
              <a:rPr lang="en-US" sz="4400" b="1" dirty="0"/>
              <a:t>.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dirty="0" smtClean="0"/>
              <a:t>Some ways </a:t>
            </a:r>
            <a:r>
              <a:rPr lang="en-US" sz="4800" b="1" dirty="0" smtClean="0"/>
              <a:t>try / catch/ throw can improve software quality </a:t>
            </a:r>
            <a:endParaRPr lang="en-US" sz="3600" dirty="0"/>
          </a:p>
        </p:txBody>
      </p:sp>
      <p:sp>
        <p:nvSpPr>
          <p:cNvPr id="104" name="CustomShape 2"/>
          <p:cNvSpPr/>
          <p:nvPr/>
        </p:nvSpPr>
        <p:spPr>
          <a:xfrm>
            <a:off x="380880" y="3276600"/>
            <a:ext cx="8838720" cy="252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lvl="0" indent="-571500">
              <a:buFont typeface="Wingdings" pitchFamily="2" charset="2"/>
              <a:buChar char="v"/>
            </a:pPr>
            <a:r>
              <a:rPr lang="en-US" sz="3600" b="1" dirty="0"/>
              <a:t>Degrade </a:t>
            </a:r>
            <a:r>
              <a:rPr lang="en-US" sz="3600" b="1" dirty="0" smtClean="0"/>
              <a:t>quality</a:t>
            </a:r>
            <a:endParaRPr lang="en-US" sz="3600" dirty="0"/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3600" b="1" dirty="0"/>
              <a:t>Slow down </a:t>
            </a:r>
            <a:r>
              <a:rPr lang="en-US" sz="3600" b="1" dirty="0" smtClean="0"/>
              <a:t>time-to-</a:t>
            </a:r>
            <a:r>
              <a:rPr lang="en-US" sz="3600" b="1" dirty="0" err="1" smtClean="0"/>
              <a:t>marketIncrease</a:t>
            </a:r>
            <a:r>
              <a:rPr lang="en-US" sz="3600" b="1" dirty="0" smtClean="0"/>
              <a:t> </a:t>
            </a:r>
            <a:r>
              <a:rPr lang="en-US" sz="3600" b="1" dirty="0"/>
              <a:t>development </a:t>
            </a:r>
            <a:r>
              <a:rPr lang="en-US" sz="3600" b="1" dirty="0" smtClean="0"/>
              <a:t>cost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dirty="0"/>
              <a:t>Catching Class Types</a:t>
            </a:r>
            <a:endParaRPr sz="2400" b="1" dirty="0"/>
          </a:p>
        </p:txBody>
      </p:sp>
      <p:sp>
        <p:nvSpPr>
          <p:cNvPr id="107" name="CustomShape 3"/>
          <p:cNvSpPr/>
          <p:nvPr/>
        </p:nvSpPr>
        <p:spPr>
          <a:xfrm>
            <a:off x="228600" y="762120"/>
            <a:ext cx="4571640" cy="722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char </a:t>
            </a:r>
            <a:r>
              <a:rPr lang="en-US" dirty="0" err="1"/>
              <a:t>str_what</a:t>
            </a:r>
            <a:r>
              <a:rPr lang="en-US" dirty="0"/>
              <a:t>[80];</a:t>
            </a:r>
          </a:p>
          <a:p>
            <a:r>
              <a:rPr lang="en-US" dirty="0"/>
              <a:t>int what;</a:t>
            </a:r>
          </a:p>
          <a:p>
            <a:r>
              <a:rPr lang="en-US" dirty="0" err="1"/>
              <a:t>MyException</a:t>
            </a:r>
            <a:r>
              <a:rPr lang="en-US" dirty="0"/>
              <a:t>() { *</a:t>
            </a:r>
            <a:r>
              <a:rPr lang="en-US" dirty="0" err="1"/>
              <a:t>str_what</a:t>
            </a:r>
            <a:r>
              <a:rPr lang="en-US" dirty="0"/>
              <a:t> = 0; what = 0; }</a:t>
            </a:r>
          </a:p>
          <a:p>
            <a:r>
              <a:rPr lang="en-US" dirty="0" err="1"/>
              <a:t>MyException</a:t>
            </a:r>
            <a:r>
              <a:rPr lang="en-US" dirty="0"/>
              <a:t>(char *s, int e) {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str_what</a:t>
            </a:r>
            <a:r>
              <a:rPr lang="en-US" dirty="0"/>
              <a:t>, s);</a:t>
            </a:r>
          </a:p>
          <a:p>
            <a:r>
              <a:rPr lang="en-US" dirty="0"/>
              <a:t>what = 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smtClean="0"/>
              <a:t>int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i;</a:t>
            </a:r>
          </a:p>
          <a:p>
            <a:r>
              <a:rPr lang="en-US" dirty="0"/>
              <a:t>try {</a:t>
            </a:r>
          </a:p>
          <a:p>
            <a:r>
              <a:rPr lang="en-US" dirty="0" err="1"/>
              <a:t>cout</a:t>
            </a:r>
            <a:r>
              <a:rPr lang="en-US" dirty="0"/>
              <a:t> &lt;&lt; "Enter a positive number: ";</a:t>
            </a:r>
          </a:p>
          <a:p>
            <a:r>
              <a:rPr lang="en-US" dirty="0" err="1"/>
              <a:t>cin</a:t>
            </a:r>
            <a:r>
              <a:rPr lang="en-US" dirty="0"/>
              <a:t> &gt;&gt; i;</a:t>
            </a:r>
          </a:p>
          <a:p>
            <a:r>
              <a:rPr lang="en-US" dirty="0"/>
              <a:t>if(i&lt;0)</a:t>
            </a:r>
          </a:p>
          <a:p>
            <a:r>
              <a:rPr lang="en-US" dirty="0"/>
              <a:t>throw </a:t>
            </a:r>
            <a:r>
              <a:rPr lang="en-US" dirty="0" err="1"/>
              <a:t>MyException</a:t>
            </a:r>
            <a:r>
              <a:rPr lang="en-US" dirty="0"/>
              <a:t>("Not Positive", i);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 (</a:t>
            </a:r>
            <a:r>
              <a:rPr lang="en-US" dirty="0" err="1"/>
              <a:t>MyException</a:t>
            </a:r>
            <a:r>
              <a:rPr lang="en-US" dirty="0"/>
              <a:t> e) { // catch an error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e.str_what</a:t>
            </a:r>
            <a:r>
              <a:rPr lang="en-US" dirty="0"/>
              <a:t> &lt;&lt; ": ";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e.what</a:t>
            </a:r>
            <a:r>
              <a:rPr lang="en-US" dirty="0"/>
              <a:t> &lt;&lt; "\n";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The Virtual Attribute Is Inherited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01662" y="4495800"/>
            <a:ext cx="8218898" cy="130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Calibri"/>
              </a:rPr>
              <a:t>In this case,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derived2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inherits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derived1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rather than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base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, but </a:t>
            </a:r>
            <a:r>
              <a:rPr lang="en-US" sz="4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is still virtual.</a:t>
            </a:r>
            <a:endParaRPr sz="3600" dirty="0"/>
          </a:p>
        </p:txBody>
      </p:sp>
      <p:sp>
        <p:nvSpPr>
          <p:cNvPr id="110" name="CustomShape 3"/>
          <p:cNvSpPr/>
          <p:nvPr/>
        </p:nvSpPr>
        <p:spPr>
          <a:xfrm>
            <a:off x="401662" y="838200"/>
            <a:ext cx="8218898" cy="281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As expected, the preceding program displays this output: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This is base's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().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This is derived1's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().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This is derived2's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625</Words>
  <Application>Microsoft Office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Abid</cp:lastModifiedBy>
  <cp:revision>21</cp:revision>
  <dcterms:modified xsi:type="dcterms:W3CDTF">2017-10-26T03:30:40Z</dcterms:modified>
</cp:coreProperties>
</file>