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914760"/>
            <a:ext cx="7863480" cy="5668920"/>
          </a:xfrm>
          <a:prstGeom prst="rect">
            <a:avLst/>
          </a:prstGeom>
          <a:ln>
            <a:noFill/>
          </a:ln>
        </p:spPr>
      </p:pic>
      <p:sp>
        <p:nvSpPr>
          <p:cNvPr id="37" name="TextShape 1"/>
          <p:cNvSpPr txBox="1"/>
          <p:nvPr/>
        </p:nvSpPr>
        <p:spPr>
          <a:xfrm>
            <a:off x="3110040" y="210600"/>
            <a:ext cx="3290760" cy="4608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600">
                <a:latin typeface="Arial"/>
              </a:rPr>
              <a:t>Setup and Hold Time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Characteristic Equations</a:t>
            </a:r>
            <a:endParaRPr/>
          </a:p>
        </p:txBody>
      </p:sp>
      <p:pic>
        <p:nvPicPr>
          <p:cNvPr id="63" name="Picture 2" descr=""/>
          <p:cNvPicPr/>
          <p:nvPr/>
        </p:nvPicPr>
        <p:blipFill>
          <a:blip r:embed="rId1"/>
          <a:stretch>
            <a:fillRect/>
          </a:stretch>
        </p:blipFill>
        <p:spPr>
          <a:xfrm rot="5400000">
            <a:off x="2706480" y="-124200"/>
            <a:ext cx="3742560" cy="702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Registers</a:t>
            </a:r>
            <a:endParaRPr/>
          </a:p>
        </p:txBody>
      </p:sp>
      <p:sp>
        <p:nvSpPr>
          <p:cNvPr id="6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collection of flip-flops taken as an entity.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Function:  Hold information within a digital system so that it is available to the logic elements during the computing process.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Each combination of stored information is known as the state or content of the register.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Shift register:  Registers that are capable of moving information upon the occurrence of a clock-signal.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Unidirectional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bidirectional</a:t>
            </a:r>
            <a:endParaRPr/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98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98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98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98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98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Registers</a:t>
            </a:r>
            <a:endParaRPr/>
          </a:p>
        </p:txBody>
      </p:sp>
      <p:sp>
        <p:nvSpPr>
          <p:cNvPr id="6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Two basic ways in which information can be entered/outputted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Parallel:  All 0/1 symbols handled simultaneously.  Require as many lines as symbols being transferred.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Serial:  Involves the symbol-by-symbol availability of information in a time sequence.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Four possible ways registers can transfer information: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Serial-in/serial-out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Serial-in/parallel-out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Parallel-in/parallel-out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Parallel-in/serial-out</a:t>
            </a:r>
            <a:endParaRPr/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00" end="4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00" end="4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00" end="4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00" end="4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00" end="4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00" end="4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00" end="4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Master-Slave SR Flip-Flop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457200" y="121932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Two sections, each capable of storing a binary symbol.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First section is referred to as the master and the second section as the slave.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Information is entered into the master on one edge or level of a control signal and is transferred to the slave on the next edge or level of the control signal.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Each section is a latch.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0" name="Picture 2" descr=""/>
          <p:cNvPicPr/>
          <p:nvPr/>
        </p:nvPicPr>
        <p:blipFill>
          <a:blip r:embed="rId1"/>
          <a:stretch>
            <a:fillRect/>
          </a:stretch>
        </p:blipFill>
        <p:spPr>
          <a:xfrm rot="5400000">
            <a:off x="5212440" y="2833920"/>
            <a:ext cx="2011320" cy="585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Master-Slave SR Flip-Flop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457200" y="1905120"/>
            <a:ext cx="8228880" cy="502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 = 0: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Master is disabled.  Any changes to S,R ignored.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Slave is enabled.  Is in the same state as the master.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 = 1: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Slave is disabled (retains state of master)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Master is enabled, responds to inputs.  Changes in state of master are not reflected in disabled slave.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 = 0: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Master is disabled.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Slave is enabled and takes on new state of the master.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Important:  For short periods during rising and falling edges, both master and slave are disabled.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3" name="Picture 2" descr=""/>
          <p:cNvPicPr/>
          <p:nvPr/>
        </p:nvPicPr>
        <p:blipFill>
          <a:blip r:embed="rId1"/>
          <a:stretch>
            <a:fillRect/>
          </a:stretch>
        </p:blipFill>
        <p:spPr>
          <a:xfrm rot="5400000">
            <a:off x="3362760" y="-704160"/>
            <a:ext cx="2370960" cy="60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79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54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54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54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54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54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54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54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54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"/>
          <p:cNvPicPr/>
          <p:nvPr/>
        </p:nvPicPr>
        <p:blipFill>
          <a:blip r:embed="rId1"/>
          <a:stretch>
            <a:fillRect/>
          </a:stretch>
        </p:blipFill>
        <p:spPr>
          <a:xfrm rot="5400000">
            <a:off x="979920" y="1436760"/>
            <a:ext cx="6116400" cy="457128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457200" y="-763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Master-Slave SR Flip-Flop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6400800" y="2971800"/>
            <a:ext cx="2437560" cy="8373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Slave only takes on state of the master at </a:t>
            </a: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6400800" y="2971800"/>
            <a:ext cx="2437560" cy="837360"/>
          </a:xfrm>
          <a:prstGeom prst="roundRect">
            <a:avLst>
              <a:gd name="adj" fmla="val 1666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48" name="CustomShape 4"/>
          <p:cNvSpPr/>
          <p:nvPr/>
        </p:nvSpPr>
        <p:spPr>
          <a:xfrm>
            <a:off x="304920" y="3276720"/>
            <a:ext cx="1294560" cy="3199680"/>
          </a:xfrm>
          <a:prstGeom prst="wedgeRoundRectCallout">
            <a:avLst>
              <a:gd name="adj1" fmla="val 138678"/>
              <a:gd name="adj2" fmla="val 14484"/>
              <a:gd name="adj3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Pulse symbol indicates master enabled when C = 1 and state of master transferred to slave at the end of the pulse period.</a:t>
            </a:r>
            <a:endParaRPr/>
          </a:p>
        </p:txBody>
      </p:sp>
      <p:sp>
        <p:nvSpPr>
          <p:cNvPr id="49" name="CustomShape 5"/>
          <p:cNvSpPr/>
          <p:nvPr/>
        </p:nvSpPr>
        <p:spPr>
          <a:xfrm>
            <a:off x="6400800" y="3886200"/>
            <a:ext cx="2361600" cy="1142280"/>
          </a:xfrm>
          <a:prstGeom prst="wedgeRoundRectCallout">
            <a:avLst>
              <a:gd name="adj1" fmla="val -74308"/>
              <a:gd name="adj2" fmla="val 31505"/>
              <a:gd name="adj3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Postponed output indicator:  output change postponed until end of pulse</a:t>
            </a:r>
            <a:endParaRPr/>
          </a:p>
        </p:txBody>
      </p:sp>
      <p:sp>
        <p:nvSpPr>
          <p:cNvPr id="50" name="CustomShape 6"/>
          <p:cNvSpPr/>
          <p:nvPr/>
        </p:nvSpPr>
        <p:spPr>
          <a:xfrm>
            <a:off x="6400800" y="5181480"/>
            <a:ext cx="2361600" cy="1294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If S, R = 1 when control signal goes from high to low we are in an unpredicable state.  Can cause metastable state.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Timing Diagram for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Master-Slave SR flip-flop</a:t>
            </a:r>
            <a:endParaRPr/>
          </a:p>
        </p:txBody>
      </p:sp>
      <p:pic>
        <p:nvPicPr>
          <p:cNvPr id="52" name="Picture 2" descr=""/>
          <p:cNvPicPr/>
          <p:nvPr/>
        </p:nvPicPr>
        <p:blipFill>
          <a:blip r:embed="rId1"/>
          <a:stretch>
            <a:fillRect/>
          </a:stretch>
        </p:blipFill>
        <p:spPr>
          <a:xfrm rot="5400000">
            <a:off x="2662920" y="527760"/>
            <a:ext cx="4099680" cy="642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Master-Slave JK Flip-Flop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output state of a master-slave SR flip-flop is undefined upon returning the control input to 0 when S = R = 1.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Necessary to avoid this condition.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Master-slave JK flip-flop allows its two information input lines to be simultaneously 1.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Results in toggling the output of the flip flop.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88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88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88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" descr=""/>
          <p:cNvPicPr/>
          <p:nvPr/>
        </p:nvPicPr>
        <p:blipFill>
          <a:blip r:embed="rId1"/>
          <a:stretch>
            <a:fillRect/>
          </a:stretch>
        </p:blipFill>
        <p:spPr>
          <a:xfrm rot="5400000">
            <a:off x="2869560" y="-777960"/>
            <a:ext cx="2829240" cy="636660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Master-Slave JK Flip-Flop</a:t>
            </a:r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457200" y="1600200"/>
            <a:ext cx="8228880" cy="510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Assume in 1-state, C = 0, J = K = 1.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Due to feedback, the output of the J-gate is 0, output of K-gate is 1.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If clock is changed to C = 1 then master is reset.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Assume in 0-state, C = 0, J = K = 1.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Due to feedback, the output of the J-gate is 1, output of K-gate is 0.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If clock is changed to C = 1 then master is set.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1 on J input line, 0 on K input line sets the flip-flop. 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If in 1-state, unchanged b/c S,R set to 0.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If in 0-state, S set to 1, R set to 0.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0 on J input, 1 on K input line resets the flip-flop.  Why?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25" end="5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25" end="5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25" end="5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25" end="5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25" end="5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25" end="5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25" end="5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25" end="5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25" end="5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Master-Slave JK Flip-Flop</a:t>
            </a:r>
            <a:endParaRPr/>
          </a:p>
        </p:txBody>
      </p:sp>
      <p:pic>
        <p:nvPicPr>
          <p:cNvPr id="59" name="Picture 2" descr=""/>
          <p:cNvPicPr/>
          <p:nvPr/>
        </p:nvPicPr>
        <p:blipFill>
          <a:blip r:embed="rId1"/>
          <a:stretch>
            <a:fillRect/>
          </a:stretch>
        </p:blipFill>
        <p:spPr>
          <a:xfrm rot="5400000">
            <a:off x="1757880" y="868320"/>
            <a:ext cx="5587560" cy="613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"/>
              </a:rPr>
              <a:t>Timing Diagram for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Master-Slave JK Flip-Flop</a:t>
            </a:r>
            <a:endParaRPr/>
          </a:p>
        </p:txBody>
      </p:sp>
      <p:pic>
        <p:nvPicPr>
          <p:cNvPr id="61" name="Picture 2" descr=""/>
          <p:cNvPicPr/>
          <p:nvPr/>
        </p:nvPicPr>
        <p:blipFill>
          <a:blip r:embed="rId1"/>
          <a:stretch>
            <a:fillRect/>
          </a:stretch>
        </p:blipFill>
        <p:spPr>
          <a:xfrm rot="5400000">
            <a:off x="2653200" y="609480"/>
            <a:ext cx="3823560" cy="608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