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9" r:id="rId1"/>
  </p:sldMasterIdLst>
  <p:notesMasterIdLst>
    <p:notesMasterId r:id="rId37"/>
  </p:notesMasterIdLst>
  <p:handoutMasterIdLst>
    <p:handoutMasterId r:id="rId38"/>
  </p:handoutMasterIdLst>
  <p:sldIdLst>
    <p:sldId id="1570" r:id="rId2"/>
    <p:sldId id="1655" r:id="rId3"/>
    <p:sldId id="1656" r:id="rId4"/>
    <p:sldId id="1657" r:id="rId5"/>
    <p:sldId id="1658" r:id="rId6"/>
    <p:sldId id="1659" r:id="rId7"/>
    <p:sldId id="1660" r:id="rId8"/>
    <p:sldId id="1661" r:id="rId9"/>
    <p:sldId id="1662" r:id="rId10"/>
    <p:sldId id="1663" r:id="rId11"/>
    <p:sldId id="1664" r:id="rId12"/>
    <p:sldId id="1665" r:id="rId13"/>
    <p:sldId id="1666" r:id="rId14"/>
    <p:sldId id="1667" r:id="rId15"/>
    <p:sldId id="1668" r:id="rId16"/>
    <p:sldId id="1669" r:id="rId17"/>
    <p:sldId id="1610" r:id="rId18"/>
    <p:sldId id="1611" r:id="rId19"/>
    <p:sldId id="1612" r:id="rId20"/>
    <p:sldId id="1613" r:id="rId21"/>
    <p:sldId id="1615" r:id="rId22"/>
    <p:sldId id="1616" r:id="rId23"/>
    <p:sldId id="1623" r:id="rId24"/>
    <p:sldId id="1619" r:id="rId25"/>
    <p:sldId id="1624" r:id="rId26"/>
    <p:sldId id="1621" r:id="rId27"/>
    <p:sldId id="1628" r:id="rId28"/>
    <p:sldId id="1650" r:id="rId29"/>
    <p:sldId id="1651" r:id="rId30"/>
    <p:sldId id="1652" r:id="rId31"/>
    <p:sldId id="1653" r:id="rId32"/>
    <p:sldId id="1654" r:id="rId33"/>
    <p:sldId id="1625" r:id="rId34"/>
    <p:sldId id="1626" r:id="rId35"/>
    <p:sldId id="1627" r:id="rId36"/>
  </p:sldIdLst>
  <p:sldSz cx="9144000" cy="6858000" type="screen4x3"/>
  <p:notesSz cx="6858000" cy="9144000"/>
  <p:defaultTextStyle>
    <a:defPPr>
      <a:defRPr lang="en-US"/>
    </a:defPPr>
    <a:lvl1pPr algn="l" rtl="0" eaLnBrk="0" fontAlgn="base" hangingPunct="0">
      <a:spcBef>
        <a:spcPct val="0"/>
      </a:spcBef>
      <a:spcAft>
        <a:spcPct val="0"/>
      </a:spcAft>
      <a:defRPr sz="2800" i="1" kern="1200">
        <a:solidFill>
          <a:schemeClr val="tx1"/>
        </a:solidFill>
        <a:latin typeface="Arial" charset="0"/>
        <a:ea typeface="+mn-ea"/>
        <a:cs typeface="+mn-cs"/>
      </a:defRPr>
    </a:lvl1pPr>
    <a:lvl2pPr marL="457200" algn="l" rtl="0" eaLnBrk="0" fontAlgn="base" hangingPunct="0">
      <a:spcBef>
        <a:spcPct val="0"/>
      </a:spcBef>
      <a:spcAft>
        <a:spcPct val="0"/>
      </a:spcAft>
      <a:defRPr sz="2800" i="1" kern="1200">
        <a:solidFill>
          <a:schemeClr val="tx1"/>
        </a:solidFill>
        <a:latin typeface="Arial" charset="0"/>
        <a:ea typeface="+mn-ea"/>
        <a:cs typeface="+mn-cs"/>
      </a:defRPr>
    </a:lvl2pPr>
    <a:lvl3pPr marL="914400" algn="l" rtl="0" eaLnBrk="0" fontAlgn="base" hangingPunct="0">
      <a:spcBef>
        <a:spcPct val="0"/>
      </a:spcBef>
      <a:spcAft>
        <a:spcPct val="0"/>
      </a:spcAft>
      <a:defRPr sz="2800" i="1" kern="1200">
        <a:solidFill>
          <a:schemeClr val="tx1"/>
        </a:solidFill>
        <a:latin typeface="Arial" charset="0"/>
        <a:ea typeface="+mn-ea"/>
        <a:cs typeface="+mn-cs"/>
      </a:defRPr>
    </a:lvl3pPr>
    <a:lvl4pPr marL="1371600" algn="l" rtl="0" eaLnBrk="0" fontAlgn="base" hangingPunct="0">
      <a:spcBef>
        <a:spcPct val="0"/>
      </a:spcBef>
      <a:spcAft>
        <a:spcPct val="0"/>
      </a:spcAft>
      <a:defRPr sz="2800" i="1" kern="1200">
        <a:solidFill>
          <a:schemeClr val="tx1"/>
        </a:solidFill>
        <a:latin typeface="Arial" charset="0"/>
        <a:ea typeface="+mn-ea"/>
        <a:cs typeface="+mn-cs"/>
      </a:defRPr>
    </a:lvl4pPr>
    <a:lvl5pPr marL="1828800" algn="l" rtl="0" eaLnBrk="0" fontAlgn="base" hangingPunct="0">
      <a:spcBef>
        <a:spcPct val="0"/>
      </a:spcBef>
      <a:spcAft>
        <a:spcPct val="0"/>
      </a:spcAft>
      <a:defRPr sz="2800" i="1" kern="1200">
        <a:solidFill>
          <a:schemeClr val="tx1"/>
        </a:solidFill>
        <a:latin typeface="Arial" charset="0"/>
        <a:ea typeface="+mn-ea"/>
        <a:cs typeface="+mn-cs"/>
      </a:defRPr>
    </a:lvl5pPr>
    <a:lvl6pPr marL="2286000" algn="l" defTabSz="914400" rtl="0" eaLnBrk="1" latinLnBrk="0" hangingPunct="1">
      <a:defRPr sz="2800" i="1" kern="1200">
        <a:solidFill>
          <a:schemeClr val="tx1"/>
        </a:solidFill>
        <a:latin typeface="Arial" charset="0"/>
        <a:ea typeface="+mn-ea"/>
        <a:cs typeface="+mn-cs"/>
      </a:defRPr>
    </a:lvl6pPr>
    <a:lvl7pPr marL="2743200" algn="l" defTabSz="914400" rtl="0" eaLnBrk="1" latinLnBrk="0" hangingPunct="1">
      <a:defRPr sz="2800" i="1" kern="1200">
        <a:solidFill>
          <a:schemeClr val="tx1"/>
        </a:solidFill>
        <a:latin typeface="Arial" charset="0"/>
        <a:ea typeface="+mn-ea"/>
        <a:cs typeface="+mn-cs"/>
      </a:defRPr>
    </a:lvl7pPr>
    <a:lvl8pPr marL="3200400" algn="l" defTabSz="914400" rtl="0" eaLnBrk="1" latinLnBrk="0" hangingPunct="1">
      <a:defRPr sz="2800" i="1" kern="1200">
        <a:solidFill>
          <a:schemeClr val="tx1"/>
        </a:solidFill>
        <a:latin typeface="Arial" charset="0"/>
        <a:ea typeface="+mn-ea"/>
        <a:cs typeface="+mn-cs"/>
      </a:defRPr>
    </a:lvl8pPr>
    <a:lvl9pPr marL="3657600" algn="l" defTabSz="914400" rtl="0" eaLnBrk="1" latinLnBrk="0" hangingPunct="1">
      <a:defRPr sz="2800" i="1"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968">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3164CB"/>
    <a:srgbClr val="000099"/>
    <a:srgbClr val="CC3300"/>
    <a:srgbClr val="A50021"/>
    <a:srgbClr val="2C4C7C"/>
    <a:srgbClr val="2B357D"/>
    <a:srgbClr val="3946A3"/>
    <a:srgbClr val="FF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669" autoAdjust="0"/>
  </p:normalViewPr>
  <p:slideViewPr>
    <p:cSldViewPr snapToGrid="0">
      <p:cViewPr>
        <p:scale>
          <a:sx n="76" d="100"/>
          <a:sy n="76" d="100"/>
        </p:scale>
        <p:origin x="-984" y="-666"/>
      </p:cViewPr>
      <p:guideLst>
        <p:guide orient="horz" pos="1968"/>
        <p:guide pos="2880"/>
      </p:guideLst>
    </p:cSldViewPr>
  </p:slideViewPr>
  <p:outlineViewPr>
    <p:cViewPr>
      <p:scale>
        <a:sx n="100" d="100"/>
        <a:sy n="100"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0" d="100"/>
          <a:sy n="110" d="100"/>
        </p:scale>
        <p:origin x="-2214"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a:latin typeface="Times New Roman" pitchFamily="18" charset="0"/>
              </a:defRPr>
            </a:lvl1pPr>
          </a:lstStyle>
          <a:p>
            <a:pPr>
              <a:defRPr/>
            </a:pPr>
            <a:endParaRPr lang="en-US" alt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a:latin typeface="Times New Roman" pitchFamily="18" charset="0"/>
              </a:defRPr>
            </a:lvl1pPr>
          </a:lstStyle>
          <a:p>
            <a:pPr>
              <a:defRPr/>
            </a:pPr>
            <a:endParaRPr lang="en-US" alt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smtClean="0">
                <a:latin typeface="Times New Roman" pitchFamily="18" charset="0"/>
              </a:defRPr>
            </a:lvl1pPr>
          </a:lstStyle>
          <a:p>
            <a:pPr>
              <a:defRPr/>
            </a:pPr>
            <a:r>
              <a:rPr lang="en-US" altLang="en-US"/>
              <a:t>Farid.khan@curtin.edu.au</a:t>
            </a: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a:latin typeface="Times New Roman" pitchFamily="18" charset="0"/>
              </a:defRPr>
            </a:lvl1pPr>
          </a:lstStyle>
          <a:p>
            <a:pPr>
              <a:defRPr/>
            </a:pPr>
            <a:fld id="{AF92BCA3-CFB2-4AA5-B57B-0222FFAABEAB}" type="slidenum">
              <a:rPr lang="en-US" altLang="en-US"/>
              <a:pPr>
                <a:defRPr/>
              </a:pPr>
              <a:t>‹#›</a:t>
            </a:fld>
            <a:endParaRPr lang="en-US" altLang="en-US"/>
          </a:p>
        </p:txBody>
      </p:sp>
    </p:spTree>
    <p:extLst>
      <p:ext uri="{BB962C8B-B14F-4D97-AF65-F5344CB8AC3E}">
        <p14:creationId xmlns:p14="http://schemas.microsoft.com/office/powerpoint/2010/main" xmlns="" val="334407530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a:latin typeface="Times New Roman" pitchFamily="18" charset="0"/>
              </a:defRPr>
            </a:lvl1pPr>
          </a:lstStyle>
          <a:p>
            <a:pPr>
              <a:defRPr/>
            </a:pPr>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a:latin typeface="Times New Roman" pitchFamily="18" charset="0"/>
              </a:defRPr>
            </a:lvl1pPr>
          </a:lstStyle>
          <a:p>
            <a:pPr>
              <a:defRPr/>
            </a:pPr>
            <a:endParaRPr lang="en-US" alt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smtClean="0">
                <a:latin typeface="Times New Roman" pitchFamily="18" charset="0"/>
              </a:defRPr>
            </a:lvl1pPr>
          </a:lstStyle>
          <a:p>
            <a:pPr>
              <a:defRPr/>
            </a:pPr>
            <a:r>
              <a:rPr lang="en-US" altLang="en-US"/>
              <a:t>Farid.khan@curtin.edu.au</a:t>
            </a:r>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a:latin typeface="Times New Roman" pitchFamily="18" charset="0"/>
              </a:defRPr>
            </a:lvl1pPr>
          </a:lstStyle>
          <a:p>
            <a:pPr>
              <a:defRPr/>
            </a:pPr>
            <a:fld id="{1CF01904-9F4E-4D2F-BF03-C117E6FBC968}" type="slidenum">
              <a:rPr lang="en-US" altLang="en-US"/>
              <a:pPr>
                <a:defRPr/>
              </a:pPr>
              <a:t>‹#›</a:t>
            </a:fld>
            <a:endParaRPr lang="en-US" altLang="en-US"/>
          </a:p>
        </p:txBody>
      </p:sp>
      <p:sp>
        <p:nvSpPr>
          <p:cNvPr id="37894" name="Rectangle 6"/>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5" name="Rectangle 7"/>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noProof="0" smtClean="0"/>
              <a:t>Click to edit Master text styles</a:t>
            </a:r>
          </a:p>
          <a:p>
            <a:pPr lvl="0"/>
            <a:r>
              <a:rPr lang="en-US" altLang="en-US" noProof="0" smtClean="0"/>
              <a:t>Second level</a:t>
            </a:r>
          </a:p>
          <a:p>
            <a:pPr lvl="0"/>
            <a:r>
              <a:rPr lang="en-US" altLang="en-US" noProof="0" smtClean="0"/>
              <a:t>Third level</a:t>
            </a:r>
          </a:p>
          <a:p>
            <a:pPr lvl="0"/>
            <a:r>
              <a:rPr lang="en-US" altLang="en-US" noProof="0" smtClean="0"/>
              <a:t>Fourth level</a:t>
            </a:r>
          </a:p>
          <a:p>
            <a:pPr lvl="0"/>
            <a:r>
              <a:rPr lang="en-US" altLang="en-US" noProof="0" smtClean="0"/>
              <a:t>Fifth level</a:t>
            </a:r>
          </a:p>
        </p:txBody>
      </p:sp>
    </p:spTree>
    <p:extLst>
      <p:ext uri="{BB962C8B-B14F-4D97-AF65-F5344CB8AC3E}">
        <p14:creationId xmlns:p14="http://schemas.microsoft.com/office/powerpoint/2010/main" xmlns="" val="207866866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50938" y="692150"/>
            <a:ext cx="4556125" cy="3416300"/>
          </a:xfrm>
          <a:ln/>
        </p:spPr>
      </p:sp>
      <p:sp>
        <p:nvSpPr>
          <p:cNvPr id="38915" name="Notes Placeholder 2"/>
          <p:cNvSpPr>
            <a:spLocks noGrp="1"/>
          </p:cNvSpPr>
          <p:nvPr>
            <p:ph type="body" idx="1"/>
          </p:nvPr>
        </p:nvSpPr>
        <p:spPr>
          <a:noFill/>
        </p:spPr>
        <p:txBody>
          <a:bodyPr/>
          <a:lstStyle/>
          <a:p>
            <a:endParaRPr lang="en-AU" smtClean="0"/>
          </a:p>
        </p:txBody>
      </p:sp>
      <p:sp>
        <p:nvSpPr>
          <p:cNvPr id="38916" name="Slide Number Placeholder 3"/>
          <p:cNvSpPr>
            <a:spLocks noGrp="1"/>
          </p:cNvSpPr>
          <p:nvPr>
            <p:ph type="sldNum" sz="quarter" idx="5"/>
          </p:nvPr>
        </p:nvSpPr>
        <p:spPr>
          <a:noFill/>
        </p:spPr>
        <p:txBody>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fld id="{ACBDCB87-0D07-4A44-9655-2E6CE2A739BB}" type="slidenum">
              <a:rPr lang="en-US" altLang="en-US" sz="1000" smtClean="0">
                <a:latin typeface="Times New Roman" pitchFamily="18" charset="0"/>
              </a:rPr>
              <a:pPr/>
              <a:t>1</a:t>
            </a:fld>
            <a:endParaRPr lang="en-US" altLang="en-US" sz="1000" smtClean="0">
              <a:latin typeface="Times New Roman" pitchFamily="18" charset="0"/>
            </a:endParaRPr>
          </a:p>
        </p:txBody>
      </p:sp>
      <p:sp>
        <p:nvSpPr>
          <p:cNvPr id="38917" name="Footer Placeholder 4"/>
          <p:cNvSpPr>
            <a:spLocks noGrp="1"/>
          </p:cNvSpPr>
          <p:nvPr>
            <p:ph type="ftr" sz="quarter" idx="4"/>
          </p:nvPr>
        </p:nvSpPr>
        <p:spPr>
          <a:noFill/>
        </p:spPr>
        <p:txBody>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r>
              <a:rPr lang="en-US" altLang="en-US" sz="1000">
                <a:latin typeface="Times New Roman" pitchFamily="18" charset="0"/>
              </a:rPr>
              <a:t>Farid.khan@curtin.edu.au</a:t>
            </a:r>
          </a:p>
        </p:txBody>
      </p:sp>
    </p:spTree>
    <p:extLst>
      <p:ext uri="{BB962C8B-B14F-4D97-AF65-F5344CB8AC3E}">
        <p14:creationId xmlns:p14="http://schemas.microsoft.com/office/powerpoint/2010/main" xmlns="" val="971996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EC6FEBD4-13B5-47FE-B7E8-CC391B6B559A}" type="slidenum">
              <a:rPr lang="en-CA" sz="1200" smtClean="0">
                <a:latin typeface="Tahoma" pitchFamily="34" charset="0"/>
              </a:rPr>
              <a:pPr eaLnBrk="1" hangingPunct="1"/>
              <a:t>11</a:t>
            </a:fld>
            <a:endParaRPr lang="en-CA" sz="1200" smtClean="0">
              <a:latin typeface="Tahoma" pitchFamily="34" charset="0"/>
            </a:endParaRPr>
          </a:p>
        </p:txBody>
      </p:sp>
      <p:sp>
        <p:nvSpPr>
          <p:cNvPr id="117763"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117764"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xmlns="" val="1065669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E4266CC9-466E-41AB-808A-D4A1ACF16AC4}" type="slidenum">
              <a:rPr lang="en-CA" sz="1200" smtClean="0">
                <a:latin typeface="Tahoma" pitchFamily="34" charset="0"/>
              </a:rPr>
              <a:pPr eaLnBrk="1" hangingPunct="1"/>
              <a:t>13</a:t>
            </a:fld>
            <a:endParaRPr lang="en-CA" sz="1200" smtClean="0">
              <a:latin typeface="Tahoma" pitchFamily="34" charset="0"/>
            </a:endParaRPr>
          </a:p>
        </p:txBody>
      </p:sp>
      <p:sp>
        <p:nvSpPr>
          <p:cNvPr id="128003"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128004"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xmlns="" val="2199536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74C71828-39C6-4A27-BCD1-6729F5CFFB2A}" type="slidenum">
              <a:rPr lang="en-CA" sz="1200" smtClean="0">
                <a:latin typeface="Tahoma" pitchFamily="34" charset="0"/>
              </a:rPr>
              <a:pPr eaLnBrk="1" hangingPunct="1"/>
              <a:t>14</a:t>
            </a:fld>
            <a:endParaRPr lang="en-CA" sz="1200" smtClean="0">
              <a:latin typeface="Tahoma" pitchFamily="34" charset="0"/>
            </a:endParaRPr>
          </a:p>
        </p:txBody>
      </p:sp>
      <p:sp>
        <p:nvSpPr>
          <p:cNvPr id="132099"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132100"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xmlns="" val="523106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D24DFF15-33E3-4009-9CA9-5AB4A3B52875}" type="slidenum">
              <a:rPr lang="en-CA" sz="1200" smtClean="0">
                <a:latin typeface="Tahoma" pitchFamily="34" charset="0"/>
              </a:rPr>
              <a:pPr eaLnBrk="1" hangingPunct="1"/>
              <a:t>15</a:t>
            </a:fld>
            <a:endParaRPr lang="en-CA" sz="1200" smtClean="0">
              <a:latin typeface="Tahoma" pitchFamily="34" charset="0"/>
            </a:endParaRPr>
          </a:p>
        </p:txBody>
      </p:sp>
      <p:sp>
        <p:nvSpPr>
          <p:cNvPr id="133123"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133124"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xmlns="" val="3394017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3697D448-8F3E-4108-A137-D49A16D1417A}" type="slidenum">
              <a:rPr lang="en-CA" sz="1200" smtClean="0">
                <a:latin typeface="Tahoma" pitchFamily="34" charset="0"/>
              </a:rPr>
              <a:pPr eaLnBrk="1" hangingPunct="1"/>
              <a:t>16</a:t>
            </a:fld>
            <a:endParaRPr lang="en-CA" sz="1200" smtClean="0">
              <a:latin typeface="Tahoma" pitchFamily="34" charset="0"/>
            </a:endParaRPr>
          </a:p>
        </p:txBody>
      </p:sp>
      <p:sp>
        <p:nvSpPr>
          <p:cNvPr id="136195"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136196"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xmlns="" val="294799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08152881-0F0B-46CE-8D0E-6CDE0328E1AF}" type="slidenum">
              <a:rPr lang="en-CA" sz="1200" smtClean="0">
                <a:latin typeface="Tahoma" pitchFamily="34" charset="0"/>
              </a:rPr>
              <a:pPr eaLnBrk="1" hangingPunct="1"/>
              <a:t>26</a:t>
            </a:fld>
            <a:endParaRPr lang="en-CA" sz="1200" smtClean="0">
              <a:latin typeface="Tahoma" pitchFamily="34" charset="0"/>
            </a:endParaRPr>
          </a:p>
        </p:txBody>
      </p:sp>
      <p:sp>
        <p:nvSpPr>
          <p:cNvPr id="109571"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109572"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xmlns="" val="55667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34" charset="-128"/>
              </a:defRPr>
            </a:lvl1pPr>
            <a:lvl2pPr marL="742950" indent="-285750" eaLnBrk="0" hangingPunct="0">
              <a:defRPr sz="2400">
                <a:solidFill>
                  <a:schemeClr val="tx1"/>
                </a:solidFill>
                <a:latin typeface="Tahoma" pitchFamily="34" charset="0"/>
                <a:ea typeface="ＭＳ Ｐゴシック" pitchFamily="34" charset="-128"/>
              </a:defRPr>
            </a:lvl2pPr>
            <a:lvl3pPr marL="1143000" indent="-228600" eaLnBrk="0" hangingPunct="0">
              <a:defRPr sz="2400">
                <a:solidFill>
                  <a:schemeClr val="tx1"/>
                </a:solidFill>
                <a:latin typeface="Tahoma" pitchFamily="34" charset="0"/>
                <a:ea typeface="ＭＳ Ｐゴシック" pitchFamily="34" charset="-128"/>
              </a:defRPr>
            </a:lvl3pPr>
            <a:lvl4pPr marL="1600200" indent="-228600" eaLnBrk="0" hangingPunct="0">
              <a:defRPr sz="2400">
                <a:solidFill>
                  <a:schemeClr val="tx1"/>
                </a:solidFill>
                <a:latin typeface="Tahoma" pitchFamily="34" charset="0"/>
                <a:ea typeface="ＭＳ Ｐゴシック" pitchFamily="34" charset="-128"/>
              </a:defRPr>
            </a:lvl4pPr>
            <a:lvl5pPr marL="2057400" indent="-228600" eaLnBrk="0" hangingPunct="0">
              <a:defRPr sz="2400">
                <a:solidFill>
                  <a:schemeClr val="tx1"/>
                </a:solidFill>
                <a:latin typeface="Tahom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34" charset="-128"/>
              </a:defRPr>
            </a:lvl9pPr>
          </a:lstStyle>
          <a:p>
            <a:pPr eaLnBrk="1" hangingPunct="1"/>
            <a:fld id="{2B68C60D-BB90-4C18-AD29-6950174EB12E}" type="slidenum">
              <a:rPr lang="en-AU" sz="1200" smtClean="0"/>
              <a:pPr eaLnBrk="1" hangingPunct="1"/>
              <a:t>2</a:t>
            </a:fld>
            <a:endParaRPr lang="en-AU" sz="1200" smtClean="0"/>
          </a:p>
        </p:txBody>
      </p:sp>
      <p:sp>
        <p:nvSpPr>
          <p:cNvPr id="98307" name="Rectangle 2"/>
          <p:cNvSpPr>
            <a:spLocks noChangeArrowheads="1"/>
          </p:cNvSpPr>
          <p:nvPr/>
        </p:nvSpPr>
        <p:spPr bwMode="auto">
          <a:xfrm>
            <a:off x="3883852" y="0"/>
            <a:ext cx="2974148" cy="454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98308" name="Rectangle 3"/>
          <p:cNvSpPr>
            <a:spLocks noChangeArrowheads="1"/>
          </p:cNvSpPr>
          <p:nvPr/>
        </p:nvSpPr>
        <p:spPr bwMode="auto">
          <a:xfrm>
            <a:off x="3883852" y="8686800"/>
            <a:ext cx="297414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49" tIns="0" rIns="19049" bIns="0" anchor="b"/>
          <a:lstStyle/>
          <a:p>
            <a:pPr algn="r" eaLnBrk="0" hangingPunct="0"/>
            <a:r>
              <a:rPr lang="en-US" sz="1000" i="1">
                <a:latin typeface="Times New Roman" pitchFamily="18" charset="0"/>
              </a:rPr>
              <a:t>25</a:t>
            </a:r>
          </a:p>
        </p:txBody>
      </p:sp>
      <p:sp>
        <p:nvSpPr>
          <p:cNvPr id="98309" name="Rectangle 4"/>
          <p:cNvSpPr>
            <a:spLocks noChangeArrowheads="1"/>
          </p:cNvSpPr>
          <p:nvPr/>
        </p:nvSpPr>
        <p:spPr bwMode="auto">
          <a:xfrm>
            <a:off x="-1601" y="8686800"/>
            <a:ext cx="297254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98310" name="Rectangle 5"/>
          <p:cNvSpPr>
            <a:spLocks noChangeArrowheads="1"/>
          </p:cNvSpPr>
          <p:nvPr/>
        </p:nvSpPr>
        <p:spPr bwMode="auto">
          <a:xfrm>
            <a:off x="-1601" y="0"/>
            <a:ext cx="2972548" cy="454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98311" name="Rectangle 6"/>
          <p:cNvSpPr>
            <a:spLocks noGrp="1" noRot="1" noChangeAspect="1" noChangeArrowheads="1" noTextEdit="1"/>
          </p:cNvSpPr>
          <p:nvPr>
            <p:ph type="sldImg"/>
          </p:nvPr>
        </p:nvSpPr>
        <p:spPr>
          <a:xfrm>
            <a:off x="1154113" y="692150"/>
            <a:ext cx="4554537" cy="3416300"/>
          </a:xfrm>
          <a:ln w="12700" cap="flat"/>
        </p:spPr>
      </p:sp>
      <p:sp>
        <p:nvSpPr>
          <p:cNvPr id="98312" name="Rectangle 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66" tIns="46033" rIns="92066" bIns="46033"/>
          <a:lstStyle/>
          <a:p>
            <a:endParaRPr lang="en-US" smtClean="0">
              <a:latin typeface="Arial" charset="0"/>
              <a:ea typeface="ＭＳ Ｐゴシック" pitchFamily="34" charset="-128"/>
            </a:endParaRPr>
          </a:p>
        </p:txBody>
      </p:sp>
    </p:spTree>
    <p:extLst>
      <p:ext uri="{BB962C8B-B14F-4D97-AF65-F5344CB8AC3E}">
        <p14:creationId xmlns:p14="http://schemas.microsoft.com/office/powerpoint/2010/main" xmlns="" val="3465969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xmlns="" val="3840808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436B9CA8-6290-4DD7-ABFC-FA0EB577C90D}" type="slidenum">
              <a:rPr lang="en-CA" sz="1200" smtClean="0">
                <a:latin typeface="Tahoma" pitchFamily="34" charset="0"/>
              </a:rPr>
              <a:pPr eaLnBrk="1" hangingPunct="1"/>
              <a:t>4</a:t>
            </a:fld>
            <a:endParaRPr lang="en-CA" sz="1200" smtClean="0">
              <a:latin typeface="Tahoma" pitchFamily="34" charset="0"/>
            </a:endParaRPr>
          </a:p>
        </p:txBody>
      </p:sp>
      <p:sp>
        <p:nvSpPr>
          <p:cNvPr id="98307"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98308"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xmlns="" val="761174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CD4A01F3-F7EF-4449-9A96-BC42FCBF0EA3}" type="slidenum">
              <a:rPr lang="en-CA" sz="1200" smtClean="0">
                <a:latin typeface="Tahoma" pitchFamily="34" charset="0"/>
              </a:rPr>
              <a:pPr eaLnBrk="1" hangingPunct="1"/>
              <a:t>6</a:t>
            </a:fld>
            <a:endParaRPr lang="en-CA" sz="1200" smtClean="0">
              <a:latin typeface="Tahoma" pitchFamily="34" charset="0"/>
            </a:endParaRPr>
          </a:p>
        </p:txBody>
      </p:sp>
      <p:sp>
        <p:nvSpPr>
          <p:cNvPr id="103427"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103428"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xmlns="" val="3229396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76CCE3F5-FB0F-4193-8E4B-4AECF9D97B6E}" type="slidenum">
              <a:rPr lang="en-CA" sz="1200" smtClean="0">
                <a:latin typeface="Tahoma" pitchFamily="34" charset="0"/>
              </a:rPr>
              <a:pPr eaLnBrk="1" hangingPunct="1"/>
              <a:t>7</a:t>
            </a:fld>
            <a:endParaRPr lang="en-CA" sz="1200" smtClean="0">
              <a:latin typeface="Tahoma" pitchFamily="34" charset="0"/>
            </a:endParaRPr>
          </a:p>
        </p:txBody>
      </p:sp>
      <p:sp>
        <p:nvSpPr>
          <p:cNvPr id="106499"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106500"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xmlns="" val="163975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08152881-0F0B-46CE-8D0E-6CDE0328E1AF}" type="slidenum">
              <a:rPr lang="en-CA" sz="1200" smtClean="0">
                <a:latin typeface="Tahoma" pitchFamily="34" charset="0"/>
              </a:rPr>
              <a:pPr eaLnBrk="1" hangingPunct="1"/>
              <a:t>8</a:t>
            </a:fld>
            <a:endParaRPr lang="en-CA" sz="1200" smtClean="0">
              <a:latin typeface="Tahoma" pitchFamily="34" charset="0"/>
            </a:endParaRPr>
          </a:p>
        </p:txBody>
      </p:sp>
      <p:sp>
        <p:nvSpPr>
          <p:cNvPr id="109571"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109572"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xmlns="" val="297548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A7AC3A4B-A75B-406C-AFA8-5AFF10A82590}" type="slidenum">
              <a:rPr lang="en-CA" sz="1200" smtClean="0">
                <a:latin typeface="Tahoma" pitchFamily="34" charset="0"/>
              </a:rPr>
              <a:pPr eaLnBrk="1" hangingPunct="1"/>
              <a:t>9</a:t>
            </a:fld>
            <a:endParaRPr lang="en-CA" sz="1200" smtClean="0">
              <a:latin typeface="Tahoma" pitchFamily="34" charset="0"/>
            </a:endParaRPr>
          </a:p>
        </p:txBody>
      </p:sp>
      <p:sp>
        <p:nvSpPr>
          <p:cNvPr id="108547"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108548"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xmlns="" val="4066720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295884CB-580A-48B4-9364-8F50B7DB12AD}" type="slidenum">
              <a:rPr lang="en-CA" sz="1200" smtClean="0">
                <a:latin typeface="Tahoma" pitchFamily="34" charset="0"/>
              </a:rPr>
              <a:pPr eaLnBrk="1" hangingPunct="1"/>
              <a:t>10</a:t>
            </a:fld>
            <a:endParaRPr lang="en-CA" sz="1200" smtClean="0">
              <a:latin typeface="Tahoma" pitchFamily="34" charset="0"/>
            </a:endParaRPr>
          </a:p>
        </p:txBody>
      </p:sp>
      <p:sp>
        <p:nvSpPr>
          <p:cNvPr id="110595"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110596"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xmlns="" val="62278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A6121AEC-DFE3-480F-935E-8A6DCF339064}" type="datetime1">
              <a:rPr lang="en-US" smtClean="0"/>
              <a:pPr>
                <a:defRPr/>
              </a:pPr>
              <a:t>8/23/2017</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5B327198-00DF-443D-95AC-B85D0F78DFE4}" type="slidenum">
              <a:rPr lang="en-US"/>
              <a:pPr>
                <a:defRPr/>
              </a:pPr>
              <a:t>‹#›</a:t>
            </a:fld>
            <a:endParaRPr lang="en-US"/>
          </a:p>
        </p:txBody>
      </p:sp>
    </p:spTree>
    <p:extLst>
      <p:ext uri="{BB962C8B-B14F-4D97-AF65-F5344CB8AC3E}">
        <p14:creationId xmlns:p14="http://schemas.microsoft.com/office/powerpoint/2010/main" xmlns="" val="157805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7C408A36-AE9F-45CB-9AF7-EF574104EEDA}" type="datetime1">
              <a:rPr lang="en-US" smtClean="0"/>
              <a:pPr>
                <a:defRPr/>
              </a:pPr>
              <a:t>8/23/2017</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AB0F7EB2-2FDE-4CFF-87BD-41A8BF2F71B2}" type="slidenum">
              <a:rPr lang="en-US"/>
              <a:pPr>
                <a:defRPr/>
              </a:pPr>
              <a:t>‹#›</a:t>
            </a:fld>
            <a:endParaRPr lang="en-US"/>
          </a:p>
        </p:txBody>
      </p:sp>
    </p:spTree>
    <p:extLst>
      <p:ext uri="{BB962C8B-B14F-4D97-AF65-F5344CB8AC3E}">
        <p14:creationId xmlns:p14="http://schemas.microsoft.com/office/powerpoint/2010/main" xmlns="" val="295750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4B9D4351-8387-4FAB-8D05-03C59990030D}" type="datetime1">
              <a:rPr lang="en-US" smtClean="0"/>
              <a:pPr>
                <a:defRPr/>
              </a:pPr>
              <a:t>8/23/2017</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0DA5694B-095D-4EFA-A236-2BF81FA78D34}" type="slidenum">
              <a:rPr lang="en-US"/>
              <a:pPr>
                <a:defRPr/>
              </a:pPr>
              <a:t>‹#›</a:t>
            </a:fld>
            <a:endParaRPr lang="en-US"/>
          </a:p>
        </p:txBody>
      </p:sp>
    </p:spTree>
    <p:extLst>
      <p:ext uri="{BB962C8B-B14F-4D97-AF65-F5344CB8AC3E}">
        <p14:creationId xmlns:p14="http://schemas.microsoft.com/office/powerpoint/2010/main" xmlns="" val="63467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3A023D7A-2212-4A91-ADAD-F316D3D168A6}" type="datetime1">
              <a:rPr lang="en-US" smtClean="0"/>
              <a:pPr>
                <a:defRPr/>
              </a:pPr>
              <a:t>8/23/2017</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649DAF84-EA1C-4C2A-8DEC-D5B939442470}" type="slidenum">
              <a:rPr lang="en-US"/>
              <a:pPr>
                <a:defRPr/>
              </a:pPr>
              <a:t>‹#›</a:t>
            </a:fld>
            <a:endParaRPr lang="en-US"/>
          </a:p>
        </p:txBody>
      </p:sp>
    </p:spTree>
    <p:extLst>
      <p:ext uri="{BB962C8B-B14F-4D97-AF65-F5344CB8AC3E}">
        <p14:creationId xmlns:p14="http://schemas.microsoft.com/office/powerpoint/2010/main" xmlns="" val="393663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8A0A28D0-93C1-4522-8F25-E0E86D473830}" type="datetime1">
              <a:rPr lang="en-US" smtClean="0"/>
              <a:pPr>
                <a:defRPr/>
              </a:pPr>
              <a:t>8/23/2017</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2FAA6DC7-61CF-41F1-A5CF-422DE163F49F}" type="slidenum">
              <a:rPr lang="en-US"/>
              <a:pPr>
                <a:defRPr/>
              </a:pPr>
              <a:t>‹#›</a:t>
            </a:fld>
            <a:endParaRPr lang="en-US"/>
          </a:p>
        </p:txBody>
      </p:sp>
    </p:spTree>
    <p:extLst>
      <p:ext uri="{BB962C8B-B14F-4D97-AF65-F5344CB8AC3E}">
        <p14:creationId xmlns:p14="http://schemas.microsoft.com/office/powerpoint/2010/main" xmlns="" val="88088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847DCACC-4FD5-4B97-AC7E-45B4BF904B80}" type="datetime1">
              <a:rPr lang="en-US" smtClean="0"/>
              <a:pPr>
                <a:defRPr/>
              </a:pPr>
              <a:t>8/23/2017</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71DE7435-95FA-4954-B02D-2CCB227060DE}" type="slidenum">
              <a:rPr lang="en-US"/>
              <a:pPr>
                <a:defRPr/>
              </a:pPr>
              <a:t>‹#›</a:t>
            </a:fld>
            <a:endParaRPr lang="en-US"/>
          </a:p>
        </p:txBody>
      </p:sp>
    </p:spTree>
    <p:extLst>
      <p:ext uri="{BB962C8B-B14F-4D97-AF65-F5344CB8AC3E}">
        <p14:creationId xmlns:p14="http://schemas.microsoft.com/office/powerpoint/2010/main" xmlns="" val="245965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16BC002B-7210-4A40-A056-571DE1E94627}" type="datetime1">
              <a:rPr lang="en-US" smtClean="0"/>
              <a:pPr>
                <a:defRPr/>
              </a:pPr>
              <a:t>8/23/2017</a:t>
            </a:fld>
            <a:endParaRPr lang="en-US"/>
          </a:p>
        </p:txBody>
      </p:sp>
      <p:sp>
        <p:nvSpPr>
          <p:cNvPr id="8" name="Footer Placeholder 7"/>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9" name="Slide Number Placeholder 8"/>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40C2CEE2-ED13-4AC0-9F55-08CB502C18EE}" type="slidenum">
              <a:rPr lang="en-US"/>
              <a:pPr>
                <a:defRPr/>
              </a:pPr>
              <a:t>‹#›</a:t>
            </a:fld>
            <a:endParaRPr lang="en-US"/>
          </a:p>
        </p:txBody>
      </p:sp>
    </p:spTree>
    <p:extLst>
      <p:ext uri="{BB962C8B-B14F-4D97-AF65-F5344CB8AC3E}">
        <p14:creationId xmlns:p14="http://schemas.microsoft.com/office/powerpoint/2010/main" xmlns="" val="174330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FD494B5F-FFD0-42D5-9691-9CBAD7FD19F3}" type="datetime1">
              <a:rPr lang="en-US" smtClean="0"/>
              <a:pPr>
                <a:defRPr/>
              </a:pPr>
              <a:t>8/23/2017</a:t>
            </a:fld>
            <a:endParaRPr lang="en-US"/>
          </a:p>
        </p:txBody>
      </p:sp>
      <p:sp>
        <p:nvSpPr>
          <p:cNvPr id="4" name="Footer Placeholder 3"/>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5" name="Slide Number Placeholder 4"/>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DFEDCE0B-BCBE-4303-B07E-C7710E69B344}" type="slidenum">
              <a:rPr lang="en-US"/>
              <a:pPr>
                <a:defRPr/>
              </a:pPr>
              <a:t>‹#›</a:t>
            </a:fld>
            <a:endParaRPr lang="en-US"/>
          </a:p>
        </p:txBody>
      </p:sp>
    </p:spTree>
    <p:extLst>
      <p:ext uri="{BB962C8B-B14F-4D97-AF65-F5344CB8AC3E}">
        <p14:creationId xmlns:p14="http://schemas.microsoft.com/office/powerpoint/2010/main" xmlns="" val="35646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7599B8B3-06DC-4A26-836F-220758D5A67B}" type="datetime1">
              <a:rPr lang="en-US" smtClean="0"/>
              <a:pPr>
                <a:defRPr/>
              </a:pPr>
              <a:t>8/23/2017</a:t>
            </a:fld>
            <a:endParaRPr lang="en-US"/>
          </a:p>
        </p:txBody>
      </p:sp>
      <p:sp>
        <p:nvSpPr>
          <p:cNvPr id="3" name="Footer Placeholder 2"/>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4" name="Slide Number Placeholder 3"/>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774885DD-D0F8-4F81-943B-DFE762DC8954}" type="slidenum">
              <a:rPr lang="en-US"/>
              <a:pPr>
                <a:defRPr/>
              </a:pPr>
              <a:t>‹#›</a:t>
            </a:fld>
            <a:endParaRPr lang="en-US"/>
          </a:p>
        </p:txBody>
      </p:sp>
    </p:spTree>
    <p:extLst>
      <p:ext uri="{BB962C8B-B14F-4D97-AF65-F5344CB8AC3E}">
        <p14:creationId xmlns:p14="http://schemas.microsoft.com/office/powerpoint/2010/main" xmlns="" val="1432089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717C93D8-F1DD-4663-8522-9ADE20E87AAD}" type="datetime1">
              <a:rPr lang="en-US" smtClean="0"/>
              <a:pPr>
                <a:defRPr/>
              </a:pPr>
              <a:t>8/23/2017</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D4D62C4A-6D89-49BA-9E37-8B023E17755D}" type="slidenum">
              <a:rPr lang="en-US"/>
              <a:pPr>
                <a:defRPr/>
              </a:pPr>
              <a:t>‹#›</a:t>
            </a:fld>
            <a:endParaRPr lang="en-US"/>
          </a:p>
        </p:txBody>
      </p:sp>
    </p:spTree>
    <p:extLst>
      <p:ext uri="{BB962C8B-B14F-4D97-AF65-F5344CB8AC3E}">
        <p14:creationId xmlns:p14="http://schemas.microsoft.com/office/powerpoint/2010/main" xmlns="" val="145012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777A8CBA-72F1-41E1-9D70-6A777646BA7F}" type="datetime1">
              <a:rPr lang="en-US" smtClean="0"/>
              <a:pPr>
                <a:defRPr/>
              </a:pPr>
              <a:t>8/23/2017</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7556B077-7DB7-4FF5-8E20-2B898BFD6E11}" type="slidenum">
              <a:rPr lang="en-US"/>
              <a:pPr>
                <a:defRPr/>
              </a:pPr>
              <a:t>‹#›</a:t>
            </a:fld>
            <a:endParaRPr lang="en-US"/>
          </a:p>
        </p:txBody>
      </p:sp>
    </p:spTree>
    <p:extLst>
      <p:ext uri="{BB962C8B-B14F-4D97-AF65-F5344CB8AC3E}">
        <p14:creationId xmlns:p14="http://schemas.microsoft.com/office/powerpoint/2010/main" xmlns="" val="4285784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i="0" smtClean="0">
                <a:solidFill>
                  <a:prstClr val="black">
                    <a:tint val="75000"/>
                  </a:prstClr>
                </a:solidFill>
                <a:latin typeface="Calibri"/>
              </a:defRPr>
            </a:lvl1pPr>
          </a:lstStyle>
          <a:p>
            <a:pPr>
              <a:defRPr/>
            </a:pPr>
            <a:fld id="{6AD5C157-FC2E-4304-BB89-DCF5EB59BFD2}" type="datetime1">
              <a:rPr lang="en-US" smtClean="0"/>
              <a:pPr>
                <a:defRPr/>
              </a:pPr>
              <a:t>8/23/2017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i="0" smtClean="0">
                <a:solidFill>
                  <a:prstClr val="black">
                    <a:tint val="75000"/>
                  </a:prstClr>
                </a:solidFill>
                <a:latin typeface="Calibri"/>
              </a:defRPr>
            </a:lvl1pPr>
          </a:lstStyle>
          <a:p>
            <a:pPr>
              <a:defRPr/>
            </a:pPr>
            <a:r>
              <a:rPr lang="en-US"/>
              <a:t>Farid.khan@curtin.edu.au</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i="0">
                <a:solidFill>
                  <a:prstClr val="black">
                    <a:tint val="75000"/>
                  </a:prstClr>
                </a:solidFill>
                <a:latin typeface="Calibri"/>
              </a:defRPr>
            </a:lvl1pPr>
          </a:lstStyle>
          <a:p>
            <a:pPr>
              <a:defRPr/>
            </a:pPr>
            <a:fld id="{A21708DC-F312-4049-9409-75D7127337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542925" y="457200"/>
            <a:ext cx="7772400" cy="1828800"/>
          </a:xfrm>
        </p:spPr>
        <p:txBody>
          <a:bodyPr/>
          <a:lstStyle/>
          <a:p>
            <a:r>
              <a:rPr lang="en-AU" sz="6000" b="1" dirty="0" smtClean="0">
                <a:solidFill>
                  <a:srgbClr val="0033CC"/>
                </a:solidFill>
              </a:rPr>
              <a:t>Demand and Supply</a:t>
            </a:r>
            <a:endParaRPr lang="en-AU" sz="6000" dirty="0" smtClean="0">
              <a:solidFill>
                <a:srgbClr val="0033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noFill/>
        </p:spPr>
        <p:txBody>
          <a:bodyPr/>
          <a:lstStyle/>
          <a:p>
            <a:r>
              <a:rPr lang="en-US" smtClean="0"/>
              <a:t>Shifts in Demand</a:t>
            </a:r>
          </a:p>
        </p:txBody>
      </p:sp>
      <p:sp>
        <p:nvSpPr>
          <p:cNvPr id="39941" name="Text Box 3"/>
          <p:cNvSpPr txBox="1">
            <a:spLocks noChangeArrowheads="1"/>
          </p:cNvSpPr>
          <p:nvPr/>
        </p:nvSpPr>
        <p:spPr bwMode="auto">
          <a:xfrm>
            <a:off x="3292475" y="1817688"/>
            <a:ext cx="3236913" cy="5365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a:r>
              <a:rPr lang="en-US" sz="1400">
                <a:latin typeface="Arial" charset="0"/>
              </a:rPr>
              <a:t>The Determinants of Demand</a:t>
            </a:r>
          </a:p>
          <a:p>
            <a:pPr algn="ctr"/>
            <a:r>
              <a:rPr lang="en-US" sz="1400">
                <a:solidFill>
                  <a:srgbClr val="FF0000"/>
                </a:solidFill>
                <a:latin typeface="Arial" charset="0"/>
              </a:rPr>
              <a:t>Price of Related Goods: Complements</a:t>
            </a:r>
          </a:p>
        </p:txBody>
      </p:sp>
      <p:sp>
        <p:nvSpPr>
          <p:cNvPr id="39942" name="Line 4"/>
          <p:cNvSpPr>
            <a:spLocks noChangeShapeType="1"/>
          </p:cNvSpPr>
          <p:nvPr/>
        </p:nvSpPr>
        <p:spPr bwMode="auto">
          <a:xfrm>
            <a:off x="3641725" y="3024188"/>
            <a:ext cx="2263775" cy="2224087"/>
          </a:xfrm>
          <a:prstGeom prst="line">
            <a:avLst/>
          </a:prstGeom>
          <a:noFill/>
          <a:ln w="28575">
            <a:solidFill>
              <a:srgbClr val="2D69AE"/>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9943" name="Text Box 5"/>
          <p:cNvSpPr txBox="1">
            <a:spLocks noChangeArrowheads="1"/>
          </p:cNvSpPr>
          <p:nvPr/>
        </p:nvSpPr>
        <p:spPr bwMode="auto">
          <a:xfrm>
            <a:off x="5789613" y="5249863"/>
            <a:ext cx="4333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D</a:t>
            </a:r>
            <a:r>
              <a:rPr lang="en-US" sz="1800" baseline="-25000">
                <a:latin typeface="Arial" charset="0"/>
              </a:rPr>
              <a:t>1</a:t>
            </a:r>
            <a:endParaRPr lang="en-US" sz="1800" i="1">
              <a:latin typeface="Arial" charset="0"/>
            </a:endParaRPr>
          </a:p>
        </p:txBody>
      </p:sp>
      <p:sp>
        <p:nvSpPr>
          <p:cNvPr id="39944" name="Line 6"/>
          <p:cNvSpPr>
            <a:spLocks noChangeShapeType="1"/>
          </p:cNvSpPr>
          <p:nvPr/>
        </p:nvSpPr>
        <p:spPr bwMode="auto">
          <a:xfrm>
            <a:off x="2660650" y="2379663"/>
            <a:ext cx="0" cy="370681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9945" name="Line 7"/>
          <p:cNvSpPr>
            <a:spLocks noChangeShapeType="1"/>
          </p:cNvSpPr>
          <p:nvPr/>
        </p:nvSpPr>
        <p:spPr bwMode="auto">
          <a:xfrm>
            <a:off x="2651125" y="6072188"/>
            <a:ext cx="461327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9946" name="Text Box 8"/>
          <p:cNvSpPr txBox="1">
            <a:spLocks noChangeArrowheads="1"/>
          </p:cNvSpPr>
          <p:nvPr/>
        </p:nvSpPr>
        <p:spPr bwMode="auto">
          <a:xfrm>
            <a:off x="5972175" y="6124575"/>
            <a:ext cx="1390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a:latin typeface="Arial" charset="0"/>
              </a:rPr>
              <a:t>Q/Speakers</a:t>
            </a:r>
            <a:endParaRPr lang="en-US" sz="1800" i="1">
              <a:latin typeface="Arial" charset="0"/>
            </a:endParaRPr>
          </a:p>
        </p:txBody>
      </p:sp>
      <p:sp>
        <p:nvSpPr>
          <p:cNvPr id="536585" name="Text Box 9"/>
          <p:cNvSpPr txBox="1">
            <a:spLocks noChangeArrowheads="1"/>
          </p:cNvSpPr>
          <p:nvPr/>
        </p:nvSpPr>
        <p:spPr bwMode="auto">
          <a:xfrm>
            <a:off x="5688013" y="2800350"/>
            <a:ext cx="2160587"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tabLst>
                <a:tab pos="114300" algn="l"/>
              </a:tabLst>
              <a:defRPr sz="2400">
                <a:solidFill>
                  <a:schemeClr val="tx1"/>
                </a:solidFill>
                <a:latin typeface="Times New Roman" pitchFamily="18" charset="0"/>
                <a:cs typeface="Times New Roman" pitchFamily="18" charset="0"/>
              </a:defRPr>
            </a:lvl1pPr>
            <a:lvl2pPr marL="742950" indent="-285750" eaLnBrk="0" hangingPunct="0">
              <a:tabLst>
                <a:tab pos="114300" algn="l"/>
              </a:tabLst>
              <a:defRPr sz="2400">
                <a:solidFill>
                  <a:schemeClr val="tx1"/>
                </a:solidFill>
                <a:latin typeface="Times New Roman" pitchFamily="18" charset="0"/>
                <a:cs typeface="Times New Roman" pitchFamily="18" charset="0"/>
              </a:defRPr>
            </a:lvl2pPr>
            <a:lvl3pPr marL="1143000" indent="-228600" eaLnBrk="0" hangingPunct="0">
              <a:tabLst>
                <a:tab pos="114300" algn="l"/>
              </a:tabLst>
              <a:defRPr sz="2400">
                <a:solidFill>
                  <a:schemeClr val="tx1"/>
                </a:solidFill>
                <a:latin typeface="Times New Roman" pitchFamily="18" charset="0"/>
                <a:cs typeface="Times New Roman" pitchFamily="18" charset="0"/>
              </a:defRPr>
            </a:lvl3pPr>
            <a:lvl4pPr marL="1600200" indent="-228600" eaLnBrk="0" hangingPunct="0">
              <a:tabLst>
                <a:tab pos="114300" algn="l"/>
              </a:tabLst>
              <a:defRPr sz="2400">
                <a:solidFill>
                  <a:schemeClr val="tx1"/>
                </a:solidFill>
                <a:latin typeface="Times New Roman" pitchFamily="18" charset="0"/>
                <a:cs typeface="Times New Roman" pitchFamily="18" charset="0"/>
              </a:defRPr>
            </a:lvl4pPr>
            <a:lvl5pPr marL="2057400" indent="-228600" eaLnBrk="0" hangingPunct="0">
              <a:tabLst>
                <a:tab pos="114300" algn="l"/>
              </a:tabLst>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tabLst>
                <a:tab pos="114300" algn="l"/>
              </a:tabLs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tabLst>
                <a:tab pos="114300" algn="l"/>
              </a:tabLs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tabLst>
                <a:tab pos="114300" algn="l"/>
              </a:tabLs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tabLst>
                <a:tab pos="114300" algn="l"/>
              </a:tabLst>
              <a:defRPr sz="2400">
                <a:solidFill>
                  <a:schemeClr val="tx1"/>
                </a:solidFill>
                <a:latin typeface="Times New Roman" pitchFamily="18" charset="0"/>
                <a:cs typeface="Times New Roman" pitchFamily="18" charset="0"/>
              </a:defRPr>
            </a:lvl9pPr>
          </a:lstStyle>
          <a:p>
            <a:r>
              <a:rPr lang="en-US" sz="1400">
                <a:latin typeface="Arial" charset="0"/>
              </a:rPr>
              <a:t>Speakers and Amplifiers</a:t>
            </a:r>
          </a:p>
          <a:p>
            <a:r>
              <a:rPr lang="en-US" sz="1400">
                <a:latin typeface="Arial" charset="0"/>
              </a:rPr>
              <a:t>• Decrease the relative 	price of amplifiers</a:t>
            </a:r>
          </a:p>
          <a:p>
            <a:r>
              <a:rPr lang="en-US" sz="1400">
                <a:latin typeface="Arial" charset="0"/>
              </a:rPr>
              <a:t>• Demand for speakers 	increases</a:t>
            </a:r>
            <a:endParaRPr lang="en-US" sz="2000">
              <a:latin typeface="Arial" charset="0"/>
            </a:endParaRPr>
          </a:p>
        </p:txBody>
      </p:sp>
      <p:grpSp>
        <p:nvGrpSpPr>
          <p:cNvPr id="2" name="Group 10"/>
          <p:cNvGrpSpPr>
            <a:grpSpLocks/>
          </p:cNvGrpSpPr>
          <p:nvPr/>
        </p:nvGrpSpPr>
        <p:grpSpPr bwMode="auto">
          <a:xfrm>
            <a:off x="4543425" y="3024188"/>
            <a:ext cx="2581275" cy="2592387"/>
            <a:chOff x="2394" y="1905"/>
            <a:chExt cx="1626" cy="1633"/>
          </a:xfrm>
        </p:grpSpPr>
        <p:sp>
          <p:nvSpPr>
            <p:cNvPr id="39956" name="Line 11"/>
            <p:cNvSpPr>
              <a:spLocks noChangeShapeType="1"/>
            </p:cNvSpPr>
            <p:nvPr/>
          </p:nvSpPr>
          <p:spPr bwMode="auto">
            <a:xfrm>
              <a:off x="2394" y="1905"/>
              <a:ext cx="1426" cy="1401"/>
            </a:xfrm>
            <a:prstGeom prst="line">
              <a:avLst/>
            </a:prstGeom>
            <a:noFill/>
            <a:ln w="28575">
              <a:solidFill>
                <a:srgbClr val="71A6CE"/>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9957" name="Text Box 12"/>
            <p:cNvSpPr txBox="1">
              <a:spLocks noChangeArrowheads="1"/>
            </p:cNvSpPr>
            <p:nvPr/>
          </p:nvSpPr>
          <p:spPr bwMode="auto">
            <a:xfrm>
              <a:off x="3747" y="3307"/>
              <a:ext cx="27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D</a:t>
              </a:r>
              <a:r>
                <a:rPr lang="en-US" sz="1800" baseline="-25000">
                  <a:latin typeface="Arial" charset="0"/>
                </a:rPr>
                <a:t>2</a:t>
              </a:r>
              <a:endParaRPr lang="en-US" sz="1800" i="1">
                <a:latin typeface="Arial" charset="0"/>
              </a:endParaRPr>
            </a:p>
          </p:txBody>
        </p:sp>
      </p:grpSp>
      <p:sp>
        <p:nvSpPr>
          <p:cNvPr id="39951" name="Text Box 17"/>
          <p:cNvSpPr txBox="1">
            <a:spLocks noChangeArrowheads="1"/>
          </p:cNvSpPr>
          <p:nvPr/>
        </p:nvSpPr>
        <p:spPr bwMode="auto">
          <a:xfrm>
            <a:off x="1870075" y="2339975"/>
            <a:ext cx="704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a:r>
              <a:rPr lang="en-US" sz="1800">
                <a:latin typeface="Arial" charset="0"/>
              </a:rPr>
              <a:t>Price</a:t>
            </a:r>
            <a:endParaRPr lang="en-US" sz="1800" i="1">
              <a:latin typeface="Arial" charset="0"/>
            </a:endParaRPr>
          </a:p>
        </p:txBody>
      </p:sp>
      <p:sp>
        <p:nvSpPr>
          <p:cNvPr id="536594" name="Line 18"/>
          <p:cNvSpPr>
            <a:spLocks noChangeShapeType="1"/>
          </p:cNvSpPr>
          <p:nvPr/>
        </p:nvSpPr>
        <p:spPr bwMode="auto">
          <a:xfrm>
            <a:off x="4352925" y="3600450"/>
            <a:ext cx="647700"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3" name="Date Placeholder 2"/>
          <p:cNvSpPr>
            <a:spLocks noGrp="1"/>
          </p:cNvSpPr>
          <p:nvPr>
            <p:ph type="dt" sz="half" idx="10"/>
          </p:nvPr>
        </p:nvSpPr>
        <p:spPr/>
        <p:txBody>
          <a:bodyPr/>
          <a:lstStyle/>
          <a:p>
            <a:pPr>
              <a:defRPr/>
            </a:pPr>
            <a:fld id="{2DD5E5EB-D5AC-410D-B531-C16981DCE886}" type="datetime1">
              <a:rPr lang="en-US" smtClean="0"/>
              <a:pPr>
                <a:defRPr/>
              </a:pPr>
              <a:t>8/23/2017</a:t>
            </a:fld>
            <a:endParaRPr lang="en-US"/>
          </a:p>
        </p:txBody>
      </p:sp>
      <p:sp>
        <p:nvSpPr>
          <p:cNvPr id="4" name="Slide Number Placeholder 3"/>
          <p:cNvSpPr>
            <a:spLocks noGrp="1"/>
          </p:cNvSpPr>
          <p:nvPr>
            <p:ph type="sldNum" sz="quarter" idx="12"/>
          </p:nvPr>
        </p:nvSpPr>
        <p:spPr/>
        <p:txBody>
          <a:bodyPr/>
          <a:lstStyle/>
          <a:p>
            <a:pPr>
              <a:defRPr/>
            </a:pPr>
            <a:fld id="{DFEDCE0B-BCBE-4303-B07E-C7710E69B344}" type="slidenum">
              <a:rPr lang="en-US" smtClean="0"/>
              <a:pPr>
                <a:defRPr/>
              </a:pPr>
              <a:t>10</a:t>
            </a:fld>
            <a:endParaRPr lang="en-US"/>
          </a:p>
        </p:txBody>
      </p:sp>
    </p:spTree>
    <p:extLst>
      <p:ext uri="{BB962C8B-B14F-4D97-AF65-F5344CB8AC3E}">
        <p14:creationId xmlns:p14="http://schemas.microsoft.com/office/powerpoint/2010/main" xmlns="" val="23483747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6594"/>
                                        </p:tgtEl>
                                        <p:attrNameLst>
                                          <p:attrName>style.visibility</p:attrName>
                                        </p:attrNameLst>
                                      </p:cBhvr>
                                      <p:to>
                                        <p:strVal val="visible"/>
                                      </p:to>
                                    </p:set>
                                    <p:animEffect transition="in" filter="wipe(left)">
                                      <p:cBhvr>
                                        <p:cTn id="7" dur="500"/>
                                        <p:tgtEl>
                                          <p:spTgt spid="53659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36585"/>
                                        </p:tgtEl>
                                        <p:attrNameLst>
                                          <p:attrName>style.visibility</p:attrName>
                                        </p:attrNameLst>
                                      </p:cBhvr>
                                      <p:to>
                                        <p:strVal val="visible"/>
                                      </p:to>
                                    </p:set>
                                    <p:animEffect transition="in" filter="wipe(up)">
                                      <p:cBhvr>
                                        <p:cTn id="15" dur="500"/>
                                        <p:tgtEl>
                                          <p:spTgt spid="536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5" grpId="0" autoUpdateAnimBg="0"/>
      <p:bldP spid="53659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a:noFill/>
        </p:spPr>
        <p:txBody>
          <a:bodyPr/>
          <a:lstStyle/>
          <a:p>
            <a:r>
              <a:rPr lang="en-AU" b="1" dirty="0">
                <a:solidFill>
                  <a:srgbClr val="FF0000"/>
                </a:solidFill>
              </a:rPr>
              <a:t>the law of supply</a:t>
            </a:r>
            <a:endParaRPr lang="en-US" dirty="0" smtClean="0"/>
          </a:p>
        </p:txBody>
      </p:sp>
      <p:sp>
        <p:nvSpPr>
          <p:cNvPr id="47109" name="Rectangle 5"/>
          <p:cNvSpPr>
            <a:spLocks noGrp="1" noChangeArrowheads="1"/>
          </p:cNvSpPr>
          <p:nvPr>
            <p:ph type="body" idx="1"/>
          </p:nvPr>
        </p:nvSpPr>
        <p:spPr>
          <a:noFill/>
        </p:spPr>
        <p:txBody>
          <a:bodyPr/>
          <a:lstStyle/>
          <a:p>
            <a:r>
              <a:rPr lang="en-AU" sz="2400" dirty="0" smtClean="0"/>
              <a:t>holding </a:t>
            </a:r>
            <a:r>
              <a:rPr lang="en-AU" sz="2400" dirty="0"/>
              <a:t>all other variables constant, as the price of a good or service rises, the quantity supplied rises and as the price of a good or service falls, the quantity supplied falls.</a:t>
            </a:r>
            <a:endParaRPr lang="en-US" sz="2400" dirty="0" smtClean="0">
              <a:solidFill>
                <a:srgbClr val="FF0000"/>
              </a:solidFill>
            </a:endParaRPr>
          </a:p>
          <a:p>
            <a:pPr lvl="1">
              <a:spcBef>
                <a:spcPct val="60000"/>
              </a:spcBef>
            </a:pPr>
            <a:r>
              <a:rPr lang="en-US" sz="2400" dirty="0" smtClean="0"/>
              <a:t>The price of a product or service and the quantity supplied are directly related.</a:t>
            </a:r>
          </a:p>
          <a:p>
            <a:pPr lvl="2">
              <a:spcBef>
                <a:spcPct val="50000"/>
              </a:spcBef>
            </a:pPr>
            <a:r>
              <a:rPr lang="en-US" sz="4000" dirty="0" smtClean="0">
                <a:solidFill>
                  <a:srgbClr val="FF0000"/>
                </a:solidFill>
              </a:rPr>
              <a:t>P </a:t>
            </a:r>
            <a:r>
              <a:rPr lang="en-US" sz="4000" dirty="0" smtClean="0">
                <a:solidFill>
                  <a:srgbClr val="FF0000"/>
                </a:solidFill>
                <a:latin typeface="Wingdings 3" pitchFamily="18" charset="2"/>
              </a:rPr>
              <a:t>#</a:t>
            </a:r>
            <a:r>
              <a:rPr lang="en-US" sz="4000" dirty="0" smtClean="0">
                <a:solidFill>
                  <a:srgbClr val="FF0000"/>
                </a:solidFill>
              </a:rPr>
              <a:t> 	Qs </a:t>
            </a:r>
            <a:r>
              <a:rPr lang="en-US" sz="4000" dirty="0" smtClean="0">
                <a:solidFill>
                  <a:srgbClr val="FF0000"/>
                </a:solidFill>
                <a:latin typeface="Wingdings 3" pitchFamily="18" charset="2"/>
              </a:rPr>
              <a:t>#</a:t>
            </a:r>
            <a:endParaRPr lang="en-US" sz="4000" dirty="0" smtClean="0">
              <a:solidFill>
                <a:srgbClr val="FF0000"/>
              </a:solidFill>
            </a:endParaRPr>
          </a:p>
          <a:p>
            <a:pPr lvl="2">
              <a:spcBef>
                <a:spcPct val="50000"/>
              </a:spcBef>
            </a:pPr>
            <a:r>
              <a:rPr lang="en-US" sz="4000" dirty="0" smtClean="0">
                <a:solidFill>
                  <a:srgbClr val="FF0000"/>
                </a:solidFill>
              </a:rPr>
              <a:t>P </a:t>
            </a:r>
            <a:r>
              <a:rPr lang="en-US" sz="4000" dirty="0" smtClean="0">
                <a:solidFill>
                  <a:srgbClr val="FF0000"/>
                </a:solidFill>
                <a:latin typeface="Wingdings 3" pitchFamily="18" charset="2"/>
              </a:rPr>
              <a:t>$</a:t>
            </a:r>
            <a:r>
              <a:rPr lang="en-US" sz="4000" dirty="0" smtClean="0">
                <a:solidFill>
                  <a:srgbClr val="FF0000"/>
                </a:solidFill>
              </a:rPr>
              <a:t> 	Qs </a:t>
            </a:r>
            <a:r>
              <a:rPr lang="en-US" sz="4000" dirty="0" smtClean="0">
                <a:solidFill>
                  <a:srgbClr val="FF0000"/>
                </a:solidFill>
                <a:latin typeface="Wingdings 3" pitchFamily="18" charset="2"/>
              </a:rPr>
              <a:t>$</a:t>
            </a:r>
          </a:p>
        </p:txBody>
      </p:sp>
      <p:sp>
        <p:nvSpPr>
          <p:cNvPr id="2" name="Date Placeholder 1"/>
          <p:cNvSpPr>
            <a:spLocks noGrp="1"/>
          </p:cNvSpPr>
          <p:nvPr>
            <p:ph type="dt" sz="half" idx="10"/>
          </p:nvPr>
        </p:nvSpPr>
        <p:spPr/>
        <p:txBody>
          <a:bodyPr/>
          <a:lstStyle/>
          <a:p>
            <a:pPr>
              <a:defRPr/>
            </a:pPr>
            <a:fld id="{402A80F9-63D2-483E-A069-6A3614AC0148}"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649DAF84-EA1C-4C2A-8DEC-D5B939442470}" type="slidenum">
              <a:rPr lang="en-US" smtClean="0"/>
              <a:pPr>
                <a:defRPr/>
              </a:pPr>
              <a:t>11</a:t>
            </a:fld>
            <a:endParaRPr lang="en-US"/>
          </a:p>
        </p:txBody>
      </p:sp>
    </p:spTree>
    <p:extLst>
      <p:ext uri="{BB962C8B-B14F-4D97-AF65-F5344CB8AC3E}">
        <p14:creationId xmlns:p14="http://schemas.microsoft.com/office/powerpoint/2010/main" xmlns="" val="223348456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5427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2" name="Rectangle 4"/>
          <p:cNvSpPr>
            <a:spLocks noGrp="1" noChangeArrowheads="1"/>
          </p:cNvSpPr>
          <p:nvPr>
            <p:ph type="title"/>
          </p:nvPr>
        </p:nvSpPr>
        <p:spPr>
          <a:xfrm>
            <a:off x="318978" y="152400"/>
            <a:ext cx="8654901" cy="828675"/>
          </a:xfrm>
        </p:spPr>
        <p:txBody>
          <a:bodyPr lIns="92075" tIns="46038" rIns="92075" bIns="46038">
            <a:normAutofit fontScale="90000"/>
          </a:bodyPr>
          <a:lstStyle/>
          <a:p>
            <a:pPr eaLnBrk="1" fontAlgn="auto" hangingPunct="1">
              <a:spcAft>
                <a:spcPts val="0"/>
              </a:spcAft>
              <a:defRPr/>
            </a:pPr>
            <a:r>
              <a:rPr lang="en-AU" sz="3600" dirty="0" smtClean="0"/>
              <a:t>Determinants of Supply / Shifts in Supply Curve</a:t>
            </a:r>
          </a:p>
        </p:txBody>
      </p:sp>
      <p:sp>
        <p:nvSpPr>
          <p:cNvPr id="54277" name="Rectangle 5" descr="Rectangle: Click to edit Master text styles&#10;Second level&#10;Third level&#10;Fourth level&#10;Fifth level"/>
          <p:cNvSpPr>
            <a:spLocks noGrp="1" noChangeArrowheads="1"/>
          </p:cNvSpPr>
          <p:nvPr>
            <p:ph idx="1"/>
          </p:nvPr>
        </p:nvSpPr>
        <p:spPr>
          <a:xfrm>
            <a:off x="684213" y="1447800"/>
            <a:ext cx="7459662" cy="5105400"/>
          </a:xfrm>
        </p:spPr>
        <p:txBody>
          <a:bodyPr lIns="92075" tIns="46038" rIns="92075" bIns="46038"/>
          <a:lstStyle/>
          <a:p>
            <a:pPr marL="0" indent="0" eaLnBrk="1" hangingPunct="1">
              <a:buFont typeface="Wingdings" pitchFamily="2" charset="2"/>
              <a:buNone/>
              <a:tabLst>
                <a:tab pos="857250" algn="l"/>
              </a:tabLst>
            </a:pPr>
            <a:r>
              <a:rPr lang="en-AU" sz="2400" dirty="0" smtClean="0">
                <a:solidFill>
                  <a:srgbClr val="FF0000"/>
                </a:solidFill>
              </a:rPr>
              <a:t>Other than price</a:t>
            </a:r>
            <a:r>
              <a:rPr lang="en-AU" sz="2400" dirty="0" smtClean="0"/>
              <a:t>, the 5 most important variables affecting supply are</a:t>
            </a:r>
          </a:p>
          <a:p>
            <a:pPr marL="0" indent="0" eaLnBrk="1" hangingPunct="1">
              <a:buFont typeface="Wingdings" pitchFamily="2" charset="2"/>
              <a:buNone/>
              <a:tabLst>
                <a:tab pos="857250" algn="l"/>
              </a:tabLst>
            </a:pPr>
            <a:endParaRPr lang="en-AU" sz="2400" dirty="0" smtClean="0"/>
          </a:p>
          <a:p>
            <a:pPr marL="0" indent="0" eaLnBrk="1" hangingPunct="1">
              <a:buClr>
                <a:srgbClr val="A50021"/>
              </a:buClr>
              <a:buFont typeface="Arial" charset="0"/>
              <a:buAutoNum type="arabicPeriod"/>
              <a:tabLst>
                <a:tab pos="857250" algn="l"/>
              </a:tabLst>
            </a:pPr>
            <a:r>
              <a:rPr lang="en-US" sz="2400" i="1" dirty="0" smtClean="0">
                <a:solidFill>
                  <a:srgbClr val="FF0000"/>
                </a:solidFill>
                <a:latin typeface="Arial" charset="0"/>
              </a:rPr>
              <a:t>Prices of inputs</a:t>
            </a:r>
          </a:p>
          <a:p>
            <a:pPr marL="0" indent="0" eaLnBrk="1" hangingPunct="1">
              <a:buClr>
                <a:srgbClr val="A50021"/>
              </a:buClr>
              <a:buFont typeface="Arial" charset="0"/>
              <a:buAutoNum type="arabicPeriod"/>
              <a:tabLst>
                <a:tab pos="857250" algn="l"/>
              </a:tabLst>
            </a:pPr>
            <a:r>
              <a:rPr lang="en-US" sz="2400" i="1" dirty="0" smtClean="0">
                <a:solidFill>
                  <a:srgbClr val="00B050"/>
                </a:solidFill>
                <a:latin typeface="Arial" charset="0"/>
              </a:rPr>
              <a:t>Technological change</a:t>
            </a:r>
          </a:p>
          <a:p>
            <a:pPr marL="0" indent="0" eaLnBrk="1" hangingPunct="1">
              <a:buClr>
                <a:srgbClr val="A50021"/>
              </a:buClr>
              <a:buFont typeface="Arial" charset="0"/>
              <a:buAutoNum type="arabicPeriod"/>
              <a:tabLst>
                <a:tab pos="857250" algn="l"/>
              </a:tabLst>
            </a:pPr>
            <a:r>
              <a:rPr lang="en-US" sz="2400" i="1" dirty="0" smtClean="0">
                <a:solidFill>
                  <a:srgbClr val="FF0000"/>
                </a:solidFill>
                <a:latin typeface="Arial" charset="0"/>
              </a:rPr>
              <a:t>Changes is the prices of substitutes in production</a:t>
            </a:r>
          </a:p>
          <a:p>
            <a:pPr marL="0" indent="0" eaLnBrk="1" hangingPunct="1">
              <a:buClr>
                <a:srgbClr val="A50021"/>
              </a:buClr>
              <a:buFont typeface="Arial" charset="0"/>
              <a:buAutoNum type="arabicPeriod"/>
              <a:tabLst>
                <a:tab pos="857250" algn="l"/>
              </a:tabLst>
            </a:pPr>
            <a:r>
              <a:rPr lang="en-US" sz="2400" i="1" dirty="0" smtClean="0">
                <a:solidFill>
                  <a:srgbClr val="00B050"/>
                </a:solidFill>
                <a:latin typeface="Arial" charset="0"/>
              </a:rPr>
              <a:t>Expected future prices</a:t>
            </a:r>
          </a:p>
          <a:p>
            <a:pPr marL="0" indent="0" eaLnBrk="1" hangingPunct="1">
              <a:buClr>
                <a:srgbClr val="A50021"/>
              </a:buClr>
              <a:buFont typeface="Arial" charset="0"/>
              <a:buAutoNum type="arabicPeriod"/>
              <a:tabLst>
                <a:tab pos="857250" algn="l"/>
              </a:tabLst>
            </a:pPr>
            <a:r>
              <a:rPr lang="en-US" sz="2400" i="1" dirty="0" smtClean="0">
                <a:latin typeface="Arial" charset="0"/>
              </a:rPr>
              <a:t>Number of firms in the market</a:t>
            </a:r>
          </a:p>
          <a:p>
            <a:pPr marL="0" indent="0" eaLnBrk="1" hangingPunct="1">
              <a:buClr>
                <a:srgbClr val="A50021"/>
              </a:buClr>
              <a:tabLst>
                <a:tab pos="857250" algn="l"/>
              </a:tabLst>
            </a:pPr>
            <a:endParaRPr lang="en-US" sz="2400" i="1" dirty="0" smtClean="0">
              <a:latin typeface="Arial" charset="0"/>
            </a:endParaRPr>
          </a:p>
          <a:p>
            <a:pPr marL="0" indent="0" eaLnBrk="1" hangingPunct="1">
              <a:buClr>
                <a:srgbClr val="A50021"/>
              </a:buClr>
              <a:tabLst>
                <a:tab pos="857250" algn="l"/>
              </a:tabLst>
            </a:pPr>
            <a:r>
              <a:rPr lang="en-US" sz="2400" i="1" dirty="0" smtClean="0">
                <a:latin typeface="Arial" charset="0"/>
              </a:rPr>
              <a:t>Note: a change in any of these variables causes a shift of the supply curve.</a:t>
            </a:r>
          </a:p>
        </p:txBody>
      </p:sp>
      <p:sp>
        <p:nvSpPr>
          <p:cNvPr id="3" name="Date Placeholder 2"/>
          <p:cNvSpPr>
            <a:spLocks noGrp="1"/>
          </p:cNvSpPr>
          <p:nvPr>
            <p:ph type="dt" sz="half" idx="10"/>
          </p:nvPr>
        </p:nvSpPr>
        <p:spPr/>
        <p:txBody>
          <a:bodyPr/>
          <a:lstStyle/>
          <a:p>
            <a:pPr>
              <a:defRPr/>
            </a:pPr>
            <a:fld id="{AE9C234F-9C00-49D0-8A0E-A19ADC958815}" type="datetime1">
              <a:rPr lang="en-US" smtClean="0"/>
              <a:pPr>
                <a:defRPr/>
              </a:pPr>
              <a:t>8/23/2017</a:t>
            </a:fld>
            <a:endParaRPr lang="en-US"/>
          </a:p>
        </p:txBody>
      </p:sp>
      <p:sp>
        <p:nvSpPr>
          <p:cNvPr id="4" name="Slide Number Placeholder 3"/>
          <p:cNvSpPr>
            <a:spLocks noGrp="1"/>
          </p:cNvSpPr>
          <p:nvPr>
            <p:ph type="sldNum" sz="quarter" idx="12"/>
          </p:nvPr>
        </p:nvSpPr>
        <p:spPr/>
        <p:txBody>
          <a:bodyPr/>
          <a:lstStyle/>
          <a:p>
            <a:pPr>
              <a:defRPr/>
            </a:pPr>
            <a:fld id="{649DAF84-EA1C-4C2A-8DEC-D5B939442470}" type="slidenum">
              <a:rPr lang="en-US" smtClean="0"/>
              <a:pPr>
                <a:defRPr/>
              </a:pPr>
              <a:t>12</a:t>
            </a:fld>
            <a:endParaRPr lang="en-US"/>
          </a:p>
        </p:txBody>
      </p:sp>
    </p:spTree>
    <p:extLst>
      <p:ext uri="{BB962C8B-B14F-4D97-AF65-F5344CB8AC3E}">
        <p14:creationId xmlns:p14="http://schemas.microsoft.com/office/powerpoint/2010/main" xmlns="" val="627070198"/>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Line 25"/>
          <p:cNvSpPr>
            <a:spLocks noChangeShapeType="1"/>
          </p:cNvSpPr>
          <p:nvPr/>
        </p:nvSpPr>
        <p:spPr bwMode="auto">
          <a:xfrm>
            <a:off x="1951038" y="3492500"/>
            <a:ext cx="1839912" cy="0"/>
          </a:xfrm>
          <a:prstGeom prst="line">
            <a:avLst/>
          </a:prstGeom>
          <a:noFill/>
          <a:ln w="25400" cap="rnd">
            <a:solidFill>
              <a:srgbClr val="939598"/>
            </a:solidFill>
            <a:prstDash val="sysDot"/>
            <a:round/>
            <a:headEnd/>
            <a:tailEnd/>
          </a:ln>
          <a:extLst>
            <a:ext uri="{909E8E84-426E-40DD-AFC4-6F175D3DCCD1}">
              <a14:hiddenFill xmlns:a14="http://schemas.microsoft.com/office/drawing/2010/main" xmlns="">
                <a:noFill/>
              </a14:hiddenFill>
            </a:ext>
          </a:extLst>
        </p:spPr>
        <p:txBody>
          <a:bodyPr anchor="ctr">
            <a:spAutoFit/>
          </a:bodyPr>
          <a:lstStyle/>
          <a:p>
            <a:endParaRPr lang="en-AU"/>
          </a:p>
        </p:txBody>
      </p:sp>
      <p:sp>
        <p:nvSpPr>
          <p:cNvPr id="57349" name="Line 26"/>
          <p:cNvSpPr>
            <a:spLocks noChangeShapeType="1"/>
          </p:cNvSpPr>
          <p:nvPr/>
        </p:nvSpPr>
        <p:spPr bwMode="auto">
          <a:xfrm>
            <a:off x="3794125" y="3506788"/>
            <a:ext cx="0" cy="1771650"/>
          </a:xfrm>
          <a:prstGeom prst="line">
            <a:avLst/>
          </a:prstGeom>
          <a:noFill/>
          <a:ln w="25400" cap="rnd">
            <a:solidFill>
              <a:srgbClr val="939598"/>
            </a:solidFill>
            <a:prstDash val="sysDot"/>
            <a:round/>
            <a:headEnd/>
            <a:tailEnd/>
          </a:ln>
          <a:extLst>
            <a:ext uri="{909E8E84-426E-40DD-AFC4-6F175D3DCCD1}">
              <a14:hiddenFill xmlns:a14="http://schemas.microsoft.com/office/drawing/2010/main" xmlns="">
                <a:noFill/>
              </a14:hiddenFill>
            </a:ext>
          </a:extLst>
        </p:spPr>
        <p:txBody>
          <a:bodyPr anchor="ctr">
            <a:spAutoFit/>
          </a:bodyPr>
          <a:lstStyle/>
          <a:p>
            <a:endParaRPr lang="en-AU"/>
          </a:p>
        </p:txBody>
      </p:sp>
      <p:sp>
        <p:nvSpPr>
          <p:cNvPr id="57350" name="Line 27"/>
          <p:cNvSpPr>
            <a:spLocks noChangeShapeType="1"/>
          </p:cNvSpPr>
          <p:nvPr/>
        </p:nvSpPr>
        <p:spPr bwMode="auto">
          <a:xfrm>
            <a:off x="1963738" y="2857500"/>
            <a:ext cx="2716212" cy="0"/>
          </a:xfrm>
          <a:prstGeom prst="line">
            <a:avLst/>
          </a:prstGeom>
          <a:noFill/>
          <a:ln w="25400" cap="rnd">
            <a:solidFill>
              <a:srgbClr val="939598"/>
            </a:solidFill>
            <a:prstDash val="sysDot"/>
            <a:round/>
            <a:headEnd/>
            <a:tailEnd/>
          </a:ln>
          <a:extLst>
            <a:ext uri="{909E8E84-426E-40DD-AFC4-6F175D3DCCD1}">
              <a14:hiddenFill xmlns:a14="http://schemas.microsoft.com/office/drawing/2010/main" xmlns="">
                <a:noFill/>
              </a14:hiddenFill>
            </a:ext>
          </a:extLst>
        </p:spPr>
        <p:txBody>
          <a:bodyPr anchor="ctr">
            <a:spAutoFit/>
          </a:bodyPr>
          <a:lstStyle/>
          <a:p>
            <a:endParaRPr lang="en-AU"/>
          </a:p>
        </p:txBody>
      </p:sp>
      <p:sp>
        <p:nvSpPr>
          <p:cNvPr id="57351" name="Line 32"/>
          <p:cNvSpPr>
            <a:spLocks noChangeShapeType="1"/>
          </p:cNvSpPr>
          <p:nvPr/>
        </p:nvSpPr>
        <p:spPr bwMode="auto">
          <a:xfrm>
            <a:off x="4657725" y="2846388"/>
            <a:ext cx="0" cy="2439987"/>
          </a:xfrm>
          <a:prstGeom prst="line">
            <a:avLst/>
          </a:prstGeom>
          <a:noFill/>
          <a:ln w="25400" cap="rnd">
            <a:solidFill>
              <a:srgbClr val="939598"/>
            </a:solidFill>
            <a:prstDash val="sysDot"/>
            <a:round/>
            <a:headEnd/>
            <a:tailEnd/>
          </a:ln>
          <a:extLst>
            <a:ext uri="{909E8E84-426E-40DD-AFC4-6F175D3DCCD1}">
              <a14:hiddenFill xmlns:a14="http://schemas.microsoft.com/office/drawing/2010/main" xmlns="">
                <a:noFill/>
              </a14:hiddenFill>
            </a:ext>
          </a:extLst>
        </p:spPr>
        <p:txBody>
          <a:bodyPr anchor="ctr">
            <a:spAutoFit/>
          </a:bodyPr>
          <a:lstStyle/>
          <a:p>
            <a:endParaRPr lang="en-AU"/>
          </a:p>
        </p:txBody>
      </p:sp>
      <p:sp>
        <p:nvSpPr>
          <p:cNvPr id="57352" name="Rectangle 2"/>
          <p:cNvSpPr>
            <a:spLocks noGrp="1" noChangeArrowheads="1"/>
          </p:cNvSpPr>
          <p:nvPr>
            <p:ph type="title"/>
          </p:nvPr>
        </p:nvSpPr>
        <p:spPr>
          <a:noFill/>
        </p:spPr>
        <p:txBody>
          <a:bodyPr/>
          <a:lstStyle/>
          <a:p>
            <a:r>
              <a:rPr lang="en-US" smtClean="0"/>
              <a:t>A Shift in the Supply Curve</a:t>
            </a:r>
          </a:p>
        </p:txBody>
      </p:sp>
      <p:sp>
        <p:nvSpPr>
          <p:cNvPr id="57353" name="Text Box 3"/>
          <p:cNvSpPr txBox="1">
            <a:spLocks noChangeArrowheads="1"/>
          </p:cNvSpPr>
          <p:nvPr/>
        </p:nvSpPr>
        <p:spPr bwMode="auto">
          <a:xfrm>
            <a:off x="5280025" y="2082800"/>
            <a:ext cx="4333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S</a:t>
            </a:r>
            <a:r>
              <a:rPr lang="en-US" sz="1800" baseline="-25000">
                <a:latin typeface="Arial" charset="0"/>
              </a:rPr>
              <a:t>1</a:t>
            </a:r>
            <a:endParaRPr lang="en-US" sz="3200" i="1">
              <a:latin typeface="Arial" charset="0"/>
            </a:endParaRPr>
          </a:p>
        </p:txBody>
      </p:sp>
      <p:sp>
        <p:nvSpPr>
          <p:cNvPr id="57354" name="Rectangle 4"/>
          <p:cNvSpPr>
            <a:spLocks noChangeArrowheads="1"/>
          </p:cNvSpPr>
          <p:nvPr/>
        </p:nvSpPr>
        <p:spPr bwMode="auto">
          <a:xfrm>
            <a:off x="2897188" y="5551488"/>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57355" name="Rectangle 5"/>
          <p:cNvSpPr>
            <a:spLocks noChangeArrowheads="1"/>
          </p:cNvSpPr>
          <p:nvPr/>
        </p:nvSpPr>
        <p:spPr bwMode="auto">
          <a:xfrm>
            <a:off x="1912938" y="5699125"/>
            <a:ext cx="5124450"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ctr" eaLnBrk="0" hangingPunct="0"/>
            <a:r>
              <a:rPr lang="en-US" sz="1600">
                <a:latin typeface="Arial" charset="0"/>
              </a:rPr>
              <a:t>Quantity of Flash Memory Pen Drives Supplied </a:t>
            </a:r>
          </a:p>
          <a:p>
            <a:pPr algn="ctr" eaLnBrk="0" hangingPunct="0"/>
            <a:r>
              <a:rPr lang="en-US" sz="1600">
                <a:latin typeface="Arial" charset="0"/>
              </a:rPr>
              <a:t>(millions of constant-quality units per year)</a:t>
            </a:r>
          </a:p>
        </p:txBody>
      </p:sp>
      <p:sp>
        <p:nvSpPr>
          <p:cNvPr id="57356" name="Rectangle 6"/>
          <p:cNvSpPr>
            <a:spLocks noChangeArrowheads="1"/>
          </p:cNvSpPr>
          <p:nvPr/>
        </p:nvSpPr>
        <p:spPr bwMode="auto">
          <a:xfrm rot="-5400000">
            <a:off x="-287337" y="3128962"/>
            <a:ext cx="3340100"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ctr" eaLnBrk="0" hangingPunct="0"/>
            <a:r>
              <a:rPr lang="en-US" sz="1400">
                <a:latin typeface="Arial" charset="0"/>
              </a:rPr>
              <a:t>Price per Flash Memory Pen Drive ($)</a:t>
            </a:r>
          </a:p>
        </p:txBody>
      </p:sp>
      <p:sp>
        <p:nvSpPr>
          <p:cNvPr id="57357" name="Line 7"/>
          <p:cNvSpPr>
            <a:spLocks noChangeShapeType="1"/>
          </p:cNvSpPr>
          <p:nvPr/>
        </p:nvSpPr>
        <p:spPr bwMode="auto">
          <a:xfrm>
            <a:off x="1951038" y="1998663"/>
            <a:ext cx="0" cy="329406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57358" name="Line 8"/>
          <p:cNvSpPr>
            <a:spLocks noChangeShapeType="1"/>
          </p:cNvSpPr>
          <p:nvPr/>
        </p:nvSpPr>
        <p:spPr bwMode="auto">
          <a:xfrm>
            <a:off x="1931988" y="5286375"/>
            <a:ext cx="507047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57359" name="Text Box 9"/>
          <p:cNvSpPr txBox="1">
            <a:spLocks noChangeArrowheads="1"/>
          </p:cNvSpPr>
          <p:nvPr/>
        </p:nvSpPr>
        <p:spPr bwMode="auto">
          <a:xfrm>
            <a:off x="2351088" y="5375275"/>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a:latin typeface="Arial" charset="0"/>
              </a:rPr>
              <a:t>2</a:t>
            </a:r>
          </a:p>
        </p:txBody>
      </p:sp>
      <p:sp>
        <p:nvSpPr>
          <p:cNvPr id="57360" name="Text Box 10"/>
          <p:cNvSpPr txBox="1">
            <a:spLocks noChangeArrowheads="1"/>
          </p:cNvSpPr>
          <p:nvPr/>
        </p:nvSpPr>
        <p:spPr bwMode="auto">
          <a:xfrm>
            <a:off x="2990850" y="5375275"/>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a:latin typeface="Arial" charset="0"/>
              </a:rPr>
              <a:t>4</a:t>
            </a:r>
          </a:p>
        </p:txBody>
      </p:sp>
      <p:sp>
        <p:nvSpPr>
          <p:cNvPr id="57361" name="Text Box 11"/>
          <p:cNvSpPr txBox="1">
            <a:spLocks noChangeArrowheads="1"/>
          </p:cNvSpPr>
          <p:nvPr/>
        </p:nvSpPr>
        <p:spPr bwMode="auto">
          <a:xfrm>
            <a:off x="3630613" y="5375275"/>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a:latin typeface="Arial" charset="0"/>
              </a:rPr>
              <a:t>6</a:t>
            </a:r>
          </a:p>
        </p:txBody>
      </p:sp>
      <p:sp>
        <p:nvSpPr>
          <p:cNvPr id="57362" name="Text Box 12"/>
          <p:cNvSpPr txBox="1">
            <a:spLocks noChangeArrowheads="1"/>
          </p:cNvSpPr>
          <p:nvPr/>
        </p:nvSpPr>
        <p:spPr bwMode="auto">
          <a:xfrm>
            <a:off x="4271963" y="5375275"/>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a:latin typeface="Arial" charset="0"/>
              </a:rPr>
              <a:t>8</a:t>
            </a:r>
          </a:p>
        </p:txBody>
      </p:sp>
      <p:sp>
        <p:nvSpPr>
          <p:cNvPr id="57363" name="Text Box 13"/>
          <p:cNvSpPr txBox="1">
            <a:spLocks noChangeArrowheads="1"/>
          </p:cNvSpPr>
          <p:nvPr/>
        </p:nvSpPr>
        <p:spPr bwMode="auto">
          <a:xfrm>
            <a:off x="1584325" y="5375275"/>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a:r>
              <a:rPr lang="en-US" sz="1800">
                <a:latin typeface="Arial" charset="0"/>
              </a:rPr>
              <a:t>0</a:t>
            </a:r>
          </a:p>
        </p:txBody>
      </p:sp>
      <p:sp>
        <p:nvSpPr>
          <p:cNvPr id="57364" name="Text Box 14"/>
          <p:cNvSpPr txBox="1">
            <a:spLocks noChangeArrowheads="1"/>
          </p:cNvSpPr>
          <p:nvPr/>
        </p:nvSpPr>
        <p:spPr bwMode="auto">
          <a:xfrm>
            <a:off x="1584325" y="4614863"/>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a:r>
              <a:rPr lang="en-US" sz="1800">
                <a:latin typeface="Arial" charset="0"/>
              </a:rPr>
              <a:t>1</a:t>
            </a:r>
          </a:p>
        </p:txBody>
      </p:sp>
      <p:sp>
        <p:nvSpPr>
          <p:cNvPr id="57365" name="Text Box 15"/>
          <p:cNvSpPr txBox="1">
            <a:spLocks noChangeArrowheads="1"/>
          </p:cNvSpPr>
          <p:nvPr/>
        </p:nvSpPr>
        <p:spPr bwMode="auto">
          <a:xfrm>
            <a:off x="1584325" y="3968750"/>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a:r>
              <a:rPr lang="en-US" sz="1800">
                <a:latin typeface="Arial" charset="0"/>
              </a:rPr>
              <a:t>2</a:t>
            </a:r>
          </a:p>
        </p:txBody>
      </p:sp>
      <p:sp>
        <p:nvSpPr>
          <p:cNvPr id="57366" name="Text Box 16"/>
          <p:cNvSpPr txBox="1">
            <a:spLocks noChangeArrowheads="1"/>
          </p:cNvSpPr>
          <p:nvPr/>
        </p:nvSpPr>
        <p:spPr bwMode="auto">
          <a:xfrm>
            <a:off x="1584325" y="3322638"/>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a:r>
              <a:rPr lang="en-US" sz="1800">
                <a:latin typeface="Arial" charset="0"/>
              </a:rPr>
              <a:t>3</a:t>
            </a:r>
          </a:p>
        </p:txBody>
      </p:sp>
      <p:sp>
        <p:nvSpPr>
          <p:cNvPr id="57367" name="Text Box 17"/>
          <p:cNvSpPr txBox="1">
            <a:spLocks noChangeArrowheads="1"/>
          </p:cNvSpPr>
          <p:nvPr/>
        </p:nvSpPr>
        <p:spPr bwMode="auto">
          <a:xfrm>
            <a:off x="1584325" y="2676525"/>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a:r>
              <a:rPr lang="en-US" sz="1800">
                <a:latin typeface="Arial" charset="0"/>
              </a:rPr>
              <a:t>4</a:t>
            </a:r>
          </a:p>
        </p:txBody>
      </p:sp>
      <p:sp>
        <p:nvSpPr>
          <p:cNvPr id="57368" name="Text Box 18"/>
          <p:cNvSpPr txBox="1">
            <a:spLocks noChangeArrowheads="1"/>
          </p:cNvSpPr>
          <p:nvPr/>
        </p:nvSpPr>
        <p:spPr bwMode="auto">
          <a:xfrm>
            <a:off x="1584325" y="2032000"/>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a:r>
              <a:rPr lang="en-US" sz="1800">
                <a:latin typeface="Arial" charset="0"/>
              </a:rPr>
              <a:t>5</a:t>
            </a:r>
          </a:p>
        </p:txBody>
      </p:sp>
      <p:sp>
        <p:nvSpPr>
          <p:cNvPr id="57369" name="Text Box 19"/>
          <p:cNvSpPr txBox="1">
            <a:spLocks noChangeArrowheads="1"/>
          </p:cNvSpPr>
          <p:nvPr/>
        </p:nvSpPr>
        <p:spPr bwMode="auto">
          <a:xfrm>
            <a:off x="4911725" y="5375275"/>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a:latin typeface="Arial" charset="0"/>
              </a:rPr>
              <a:t>10</a:t>
            </a:r>
          </a:p>
        </p:txBody>
      </p:sp>
      <p:sp>
        <p:nvSpPr>
          <p:cNvPr id="57370" name="Text Box 20"/>
          <p:cNvSpPr txBox="1">
            <a:spLocks noChangeArrowheads="1"/>
          </p:cNvSpPr>
          <p:nvPr/>
        </p:nvSpPr>
        <p:spPr bwMode="auto">
          <a:xfrm>
            <a:off x="5665788" y="5375275"/>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a:latin typeface="Arial" charset="0"/>
              </a:rPr>
              <a:t>12</a:t>
            </a:r>
          </a:p>
        </p:txBody>
      </p:sp>
      <p:sp>
        <p:nvSpPr>
          <p:cNvPr id="57371" name="Text Box 21"/>
          <p:cNvSpPr txBox="1">
            <a:spLocks noChangeArrowheads="1"/>
          </p:cNvSpPr>
          <p:nvPr/>
        </p:nvSpPr>
        <p:spPr bwMode="auto">
          <a:xfrm>
            <a:off x="6421438" y="5375275"/>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a:latin typeface="Arial" charset="0"/>
              </a:rPr>
              <a:t>14</a:t>
            </a:r>
          </a:p>
        </p:txBody>
      </p:sp>
      <p:sp>
        <p:nvSpPr>
          <p:cNvPr id="57372" name="Line 22"/>
          <p:cNvSpPr>
            <a:spLocks noChangeShapeType="1"/>
          </p:cNvSpPr>
          <p:nvPr/>
        </p:nvSpPr>
        <p:spPr bwMode="auto">
          <a:xfrm flipH="1">
            <a:off x="2651125" y="2408238"/>
            <a:ext cx="2647950" cy="1890712"/>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AU"/>
          </a:p>
        </p:txBody>
      </p:sp>
      <p:sp>
        <p:nvSpPr>
          <p:cNvPr id="57373" name="Text Box 23"/>
          <p:cNvSpPr txBox="1">
            <a:spLocks noChangeArrowheads="1"/>
          </p:cNvSpPr>
          <p:nvPr/>
        </p:nvSpPr>
        <p:spPr bwMode="auto">
          <a:xfrm>
            <a:off x="6410325" y="2016125"/>
            <a:ext cx="4333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S</a:t>
            </a:r>
            <a:r>
              <a:rPr lang="en-US" sz="1800" baseline="-25000">
                <a:latin typeface="Arial" charset="0"/>
              </a:rPr>
              <a:t>2</a:t>
            </a:r>
            <a:endParaRPr lang="en-US" sz="3200" i="1">
              <a:latin typeface="Arial" charset="0"/>
            </a:endParaRPr>
          </a:p>
        </p:txBody>
      </p:sp>
      <p:sp>
        <p:nvSpPr>
          <p:cNvPr id="57374" name="Line 24"/>
          <p:cNvSpPr>
            <a:spLocks noChangeShapeType="1"/>
          </p:cNvSpPr>
          <p:nvPr/>
        </p:nvSpPr>
        <p:spPr bwMode="auto">
          <a:xfrm flipH="1">
            <a:off x="3319463" y="2341563"/>
            <a:ext cx="3109912" cy="2220912"/>
          </a:xfrm>
          <a:prstGeom prst="line">
            <a:avLst/>
          </a:prstGeom>
          <a:noFill/>
          <a:ln w="28575">
            <a:solidFill>
              <a:srgbClr val="FE6E13"/>
            </a:solidFill>
            <a:round/>
            <a:headEnd/>
            <a:tailEnd/>
          </a:ln>
          <a:extLst>
            <a:ext uri="{909E8E84-426E-40DD-AFC4-6F175D3DCCD1}">
              <a14:hiddenFill xmlns:a14="http://schemas.microsoft.com/office/drawing/2010/main" xmlns="">
                <a:noFill/>
              </a14:hiddenFill>
            </a:ext>
          </a:extLst>
        </p:spPr>
        <p:txBody>
          <a:bodyPr/>
          <a:lstStyle/>
          <a:p>
            <a:endParaRPr lang="en-AU"/>
          </a:p>
        </p:txBody>
      </p:sp>
      <p:sp>
        <p:nvSpPr>
          <p:cNvPr id="57375" name="Text Box 28"/>
          <p:cNvSpPr txBox="1">
            <a:spLocks noChangeArrowheads="1"/>
          </p:cNvSpPr>
          <p:nvPr/>
        </p:nvSpPr>
        <p:spPr bwMode="auto">
          <a:xfrm>
            <a:off x="4421188" y="2466975"/>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rgbClr val="01406A"/>
                </a:solidFill>
                <a:latin typeface="Arial" charset="0"/>
              </a:rPr>
              <a:t>a</a:t>
            </a:r>
          </a:p>
        </p:txBody>
      </p:sp>
      <p:sp>
        <p:nvSpPr>
          <p:cNvPr id="57376" name="Text Box 29"/>
          <p:cNvSpPr txBox="1">
            <a:spLocks noChangeArrowheads="1"/>
          </p:cNvSpPr>
          <p:nvPr/>
        </p:nvSpPr>
        <p:spPr bwMode="auto">
          <a:xfrm>
            <a:off x="3532188" y="3089275"/>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rgbClr val="01406A"/>
                </a:solidFill>
                <a:latin typeface="Arial" charset="0"/>
              </a:rPr>
              <a:t>c</a:t>
            </a:r>
          </a:p>
        </p:txBody>
      </p:sp>
      <p:sp>
        <p:nvSpPr>
          <p:cNvPr id="57377" name="Text Box 30"/>
          <p:cNvSpPr txBox="1">
            <a:spLocks noChangeArrowheads="1"/>
          </p:cNvSpPr>
          <p:nvPr/>
        </p:nvSpPr>
        <p:spPr bwMode="auto">
          <a:xfrm>
            <a:off x="5967413" y="3270250"/>
            <a:ext cx="2135187" cy="730250"/>
          </a:xfrm>
          <a:prstGeom prst="rect">
            <a:avLst/>
          </a:prstGeom>
          <a:solidFill>
            <a:schemeClr val="bg1"/>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400">
                <a:latin typeface="Arial" charset="0"/>
              </a:rPr>
              <a:t>When supply increases the quantity supplied will be greater at each price</a:t>
            </a:r>
            <a:endParaRPr lang="en-US" sz="2000">
              <a:latin typeface="Arial" charset="0"/>
            </a:endParaRPr>
          </a:p>
        </p:txBody>
      </p:sp>
      <p:sp>
        <p:nvSpPr>
          <p:cNvPr id="57378" name="Line 31"/>
          <p:cNvSpPr>
            <a:spLocks noChangeShapeType="1"/>
          </p:cNvSpPr>
          <p:nvPr/>
        </p:nvSpPr>
        <p:spPr bwMode="auto">
          <a:xfrm>
            <a:off x="4772025" y="2886075"/>
            <a:ext cx="733425"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2" name="Date Placeholder 1"/>
          <p:cNvSpPr>
            <a:spLocks noGrp="1"/>
          </p:cNvSpPr>
          <p:nvPr>
            <p:ph type="dt" sz="half" idx="10"/>
          </p:nvPr>
        </p:nvSpPr>
        <p:spPr/>
        <p:txBody>
          <a:bodyPr/>
          <a:lstStyle/>
          <a:p>
            <a:pPr>
              <a:defRPr/>
            </a:pPr>
            <a:fld id="{63EBA191-999D-4C68-8F93-B33C05D86524}"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649DAF84-EA1C-4C2A-8DEC-D5B939442470}" type="slidenum">
              <a:rPr lang="en-US" smtClean="0"/>
              <a:pPr>
                <a:defRPr/>
              </a:pPr>
              <a:t>13</a:t>
            </a:fld>
            <a:endParaRPr lang="en-US"/>
          </a:p>
        </p:txBody>
      </p:sp>
    </p:spTree>
    <p:extLst>
      <p:ext uri="{BB962C8B-B14F-4D97-AF65-F5344CB8AC3E}">
        <p14:creationId xmlns:p14="http://schemas.microsoft.com/office/powerpoint/2010/main" xmlns="" val="31743970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a:noFill/>
        </p:spPr>
        <p:txBody>
          <a:bodyPr/>
          <a:lstStyle/>
          <a:p>
            <a:r>
              <a:rPr lang="en-US" smtClean="0"/>
              <a:t>Shifts in Supply</a:t>
            </a:r>
          </a:p>
        </p:txBody>
      </p:sp>
      <p:sp>
        <p:nvSpPr>
          <p:cNvPr id="61445" name="Text Box 3"/>
          <p:cNvSpPr txBox="1">
            <a:spLocks noChangeArrowheads="1"/>
          </p:cNvSpPr>
          <p:nvPr/>
        </p:nvSpPr>
        <p:spPr bwMode="auto">
          <a:xfrm>
            <a:off x="3586163" y="1817688"/>
            <a:ext cx="2406650" cy="536575"/>
          </a:xfrm>
          <a:prstGeom prst="rect">
            <a:avLst/>
          </a:prstGeom>
          <a:solidFill>
            <a:schemeClr val="bg1"/>
          </a:solidFill>
          <a:ln w="19050">
            <a:solidFill>
              <a:schemeClr val="tx1"/>
            </a:solidFill>
            <a:miter lim="800000"/>
            <a:headEnd/>
            <a:tailEnd/>
          </a:ln>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a:r>
              <a:rPr lang="en-US" sz="1400">
                <a:latin typeface="Arial" charset="0"/>
              </a:rPr>
              <a:t>The Determinants of Supply</a:t>
            </a:r>
          </a:p>
          <a:p>
            <a:pPr algn="ctr"/>
            <a:r>
              <a:rPr lang="en-US" sz="1400">
                <a:solidFill>
                  <a:srgbClr val="FF0000"/>
                </a:solidFill>
                <a:latin typeface="Arial" charset="0"/>
              </a:rPr>
              <a:t>Cost of Inputs</a:t>
            </a:r>
          </a:p>
        </p:txBody>
      </p:sp>
      <p:sp>
        <p:nvSpPr>
          <p:cNvPr id="61446" name="Line 4"/>
          <p:cNvSpPr>
            <a:spLocks noChangeShapeType="1"/>
          </p:cNvSpPr>
          <p:nvPr/>
        </p:nvSpPr>
        <p:spPr bwMode="auto">
          <a:xfrm flipH="1">
            <a:off x="3803650" y="2846388"/>
            <a:ext cx="2263775" cy="2224087"/>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61447" name="Text Box 5"/>
          <p:cNvSpPr txBox="1">
            <a:spLocks noChangeArrowheads="1"/>
          </p:cNvSpPr>
          <p:nvPr/>
        </p:nvSpPr>
        <p:spPr bwMode="auto">
          <a:xfrm>
            <a:off x="6027738" y="2506663"/>
            <a:ext cx="4206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S</a:t>
            </a:r>
            <a:r>
              <a:rPr lang="en-US" sz="1800" baseline="-25000">
                <a:latin typeface="Arial" charset="0"/>
              </a:rPr>
              <a:t>1</a:t>
            </a:r>
            <a:endParaRPr lang="en-US" sz="1800" i="1">
              <a:latin typeface="Arial" charset="0"/>
            </a:endParaRPr>
          </a:p>
        </p:txBody>
      </p:sp>
      <p:sp>
        <p:nvSpPr>
          <p:cNvPr id="61448" name="Line 6"/>
          <p:cNvSpPr>
            <a:spLocks noChangeShapeType="1"/>
          </p:cNvSpPr>
          <p:nvPr/>
        </p:nvSpPr>
        <p:spPr bwMode="auto">
          <a:xfrm>
            <a:off x="2644775" y="2373313"/>
            <a:ext cx="0" cy="370681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61449" name="Line 7"/>
          <p:cNvSpPr>
            <a:spLocks noChangeShapeType="1"/>
          </p:cNvSpPr>
          <p:nvPr/>
        </p:nvSpPr>
        <p:spPr bwMode="auto">
          <a:xfrm>
            <a:off x="2628900" y="6072188"/>
            <a:ext cx="461327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61450" name="Text Box 8"/>
          <p:cNvSpPr txBox="1">
            <a:spLocks noChangeArrowheads="1"/>
          </p:cNvSpPr>
          <p:nvPr/>
        </p:nvSpPr>
        <p:spPr bwMode="auto">
          <a:xfrm>
            <a:off x="6489700" y="6124575"/>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a:latin typeface="Arial" charset="0"/>
              </a:rPr>
              <a:t>Q/Units</a:t>
            </a:r>
            <a:endParaRPr lang="en-US" sz="1800" i="1">
              <a:latin typeface="Arial" charset="0"/>
            </a:endParaRPr>
          </a:p>
        </p:txBody>
      </p:sp>
      <p:sp>
        <p:nvSpPr>
          <p:cNvPr id="591881" name="Text Box 9"/>
          <p:cNvSpPr txBox="1">
            <a:spLocks noChangeArrowheads="1"/>
          </p:cNvSpPr>
          <p:nvPr/>
        </p:nvSpPr>
        <p:spPr bwMode="auto">
          <a:xfrm>
            <a:off x="5919788" y="4264025"/>
            <a:ext cx="1728787" cy="517525"/>
          </a:xfrm>
          <a:prstGeom prst="rect">
            <a:avLst/>
          </a:prstGeom>
          <a:solidFill>
            <a:schemeClr val="bg1"/>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400">
                <a:latin typeface="Arial" charset="0"/>
              </a:rPr>
              <a:t>Decrease in cost increases supply</a:t>
            </a:r>
            <a:endParaRPr lang="en-US" sz="2000">
              <a:latin typeface="Arial" charset="0"/>
            </a:endParaRPr>
          </a:p>
        </p:txBody>
      </p:sp>
      <p:grpSp>
        <p:nvGrpSpPr>
          <p:cNvPr id="2" name="Group 10"/>
          <p:cNvGrpSpPr>
            <a:grpSpLocks/>
          </p:cNvGrpSpPr>
          <p:nvPr/>
        </p:nvGrpSpPr>
        <p:grpSpPr bwMode="auto">
          <a:xfrm>
            <a:off x="4705350" y="2506663"/>
            <a:ext cx="2644775" cy="2563812"/>
            <a:chOff x="2674" y="1579"/>
            <a:chExt cx="1666" cy="1615"/>
          </a:xfrm>
        </p:grpSpPr>
        <p:sp>
          <p:nvSpPr>
            <p:cNvPr id="61460" name="Line 11"/>
            <p:cNvSpPr>
              <a:spLocks noChangeShapeType="1"/>
            </p:cNvSpPr>
            <p:nvPr/>
          </p:nvSpPr>
          <p:spPr bwMode="auto">
            <a:xfrm flipH="1">
              <a:off x="2674" y="1793"/>
              <a:ext cx="1426" cy="1401"/>
            </a:xfrm>
            <a:prstGeom prst="line">
              <a:avLst/>
            </a:prstGeom>
            <a:noFill/>
            <a:ln w="28575">
              <a:solidFill>
                <a:srgbClr val="FE6E13"/>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61461" name="Text Box 12"/>
            <p:cNvSpPr txBox="1">
              <a:spLocks noChangeArrowheads="1"/>
            </p:cNvSpPr>
            <p:nvPr/>
          </p:nvSpPr>
          <p:spPr bwMode="auto">
            <a:xfrm>
              <a:off x="4075" y="1579"/>
              <a:ext cx="26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S</a:t>
              </a:r>
              <a:r>
                <a:rPr lang="en-US" sz="1800" baseline="-25000">
                  <a:latin typeface="Arial" charset="0"/>
                </a:rPr>
                <a:t>2</a:t>
              </a:r>
              <a:endParaRPr lang="en-US" sz="1800" i="1">
                <a:latin typeface="Arial" charset="0"/>
              </a:endParaRPr>
            </a:p>
          </p:txBody>
        </p:sp>
      </p:grpSp>
      <p:sp>
        <p:nvSpPr>
          <p:cNvPr id="591885" name="Text Box 13"/>
          <p:cNvSpPr txBox="1">
            <a:spLocks noChangeArrowheads="1"/>
          </p:cNvSpPr>
          <p:nvPr/>
        </p:nvSpPr>
        <p:spPr bwMode="auto">
          <a:xfrm>
            <a:off x="2716213" y="2771775"/>
            <a:ext cx="1690687" cy="517525"/>
          </a:xfrm>
          <a:prstGeom prst="rect">
            <a:avLst/>
          </a:prstGeom>
          <a:solidFill>
            <a:schemeClr val="bg1"/>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400">
                <a:latin typeface="Arial" charset="0"/>
              </a:rPr>
              <a:t>Increase in cost</a:t>
            </a:r>
          </a:p>
          <a:p>
            <a:r>
              <a:rPr lang="en-US" sz="1400">
                <a:latin typeface="Arial" charset="0"/>
              </a:rPr>
              <a:t>decreases supply</a:t>
            </a:r>
            <a:endParaRPr lang="en-US" sz="2000">
              <a:latin typeface="Arial" charset="0"/>
            </a:endParaRPr>
          </a:p>
        </p:txBody>
      </p:sp>
      <p:grpSp>
        <p:nvGrpSpPr>
          <p:cNvPr id="3" name="Group 14"/>
          <p:cNvGrpSpPr>
            <a:grpSpLocks/>
          </p:cNvGrpSpPr>
          <p:nvPr/>
        </p:nvGrpSpPr>
        <p:grpSpPr bwMode="auto">
          <a:xfrm>
            <a:off x="2901950" y="2506663"/>
            <a:ext cx="2670175" cy="2563812"/>
            <a:chOff x="1538" y="1579"/>
            <a:chExt cx="1682" cy="1615"/>
          </a:xfrm>
        </p:grpSpPr>
        <p:sp>
          <p:nvSpPr>
            <p:cNvPr id="61458" name="Line 15"/>
            <p:cNvSpPr>
              <a:spLocks noChangeShapeType="1"/>
            </p:cNvSpPr>
            <p:nvPr/>
          </p:nvSpPr>
          <p:spPr bwMode="auto">
            <a:xfrm flipH="1">
              <a:off x="1538" y="1793"/>
              <a:ext cx="1426" cy="1401"/>
            </a:xfrm>
            <a:prstGeom prst="line">
              <a:avLst/>
            </a:prstGeom>
            <a:noFill/>
            <a:ln w="28575">
              <a:solidFill>
                <a:srgbClr val="FFCC8A"/>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61459" name="Text Box 16"/>
            <p:cNvSpPr txBox="1">
              <a:spLocks noChangeArrowheads="1"/>
            </p:cNvSpPr>
            <p:nvPr/>
          </p:nvSpPr>
          <p:spPr bwMode="auto">
            <a:xfrm>
              <a:off x="2955" y="1579"/>
              <a:ext cx="26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S</a:t>
              </a:r>
              <a:r>
                <a:rPr lang="en-US" sz="1800" baseline="-25000">
                  <a:latin typeface="Arial" charset="0"/>
                </a:rPr>
                <a:t>3</a:t>
              </a:r>
              <a:endParaRPr lang="en-US" sz="1800" i="1">
                <a:latin typeface="Arial" charset="0"/>
              </a:endParaRPr>
            </a:p>
          </p:txBody>
        </p:sp>
      </p:grpSp>
      <p:sp>
        <p:nvSpPr>
          <p:cNvPr id="61455" name="Text Box 17"/>
          <p:cNvSpPr txBox="1">
            <a:spLocks noChangeArrowheads="1"/>
          </p:cNvSpPr>
          <p:nvPr/>
        </p:nvSpPr>
        <p:spPr bwMode="auto">
          <a:xfrm>
            <a:off x="1816100" y="2339975"/>
            <a:ext cx="704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a:r>
              <a:rPr lang="en-US" sz="1800">
                <a:latin typeface="Arial" charset="0"/>
              </a:rPr>
              <a:t>Price</a:t>
            </a:r>
            <a:endParaRPr lang="en-US" sz="1800" i="1">
              <a:latin typeface="Arial" charset="0"/>
            </a:endParaRPr>
          </a:p>
        </p:txBody>
      </p:sp>
      <p:sp>
        <p:nvSpPr>
          <p:cNvPr id="591890" name="Line 18"/>
          <p:cNvSpPr>
            <a:spLocks noChangeShapeType="1"/>
          </p:cNvSpPr>
          <p:nvPr/>
        </p:nvSpPr>
        <p:spPr bwMode="auto">
          <a:xfrm>
            <a:off x="5629275" y="3403600"/>
            <a:ext cx="558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AU"/>
          </a:p>
        </p:txBody>
      </p:sp>
      <p:sp>
        <p:nvSpPr>
          <p:cNvPr id="591891" name="Line 19"/>
          <p:cNvSpPr>
            <a:spLocks noChangeShapeType="1"/>
          </p:cNvSpPr>
          <p:nvPr/>
        </p:nvSpPr>
        <p:spPr bwMode="auto">
          <a:xfrm flipH="1">
            <a:off x="4676775" y="3429000"/>
            <a:ext cx="584200"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AU"/>
          </a:p>
        </p:txBody>
      </p:sp>
      <p:sp>
        <p:nvSpPr>
          <p:cNvPr id="4" name="Date Placeholder 3"/>
          <p:cNvSpPr>
            <a:spLocks noGrp="1"/>
          </p:cNvSpPr>
          <p:nvPr>
            <p:ph type="dt" sz="half" idx="10"/>
          </p:nvPr>
        </p:nvSpPr>
        <p:spPr/>
        <p:txBody>
          <a:bodyPr/>
          <a:lstStyle/>
          <a:p>
            <a:pPr>
              <a:defRPr/>
            </a:pPr>
            <a:fld id="{C5E336C8-D1AB-4BBA-BC80-D426E3991922}" type="datetime1">
              <a:rPr lang="en-US" smtClean="0"/>
              <a:pPr>
                <a:defRPr/>
              </a:pPr>
              <a:t>8/23/2017</a:t>
            </a:fld>
            <a:endParaRPr lang="en-US"/>
          </a:p>
        </p:txBody>
      </p:sp>
      <p:sp>
        <p:nvSpPr>
          <p:cNvPr id="5" name="Slide Number Placeholder 4"/>
          <p:cNvSpPr>
            <a:spLocks noGrp="1"/>
          </p:cNvSpPr>
          <p:nvPr>
            <p:ph type="sldNum" sz="quarter" idx="12"/>
          </p:nvPr>
        </p:nvSpPr>
        <p:spPr/>
        <p:txBody>
          <a:bodyPr/>
          <a:lstStyle/>
          <a:p>
            <a:pPr>
              <a:defRPr/>
            </a:pPr>
            <a:fld id="{DFEDCE0B-BCBE-4303-B07E-C7710E69B344}" type="slidenum">
              <a:rPr lang="en-US" smtClean="0"/>
              <a:pPr>
                <a:defRPr/>
              </a:pPr>
              <a:t>14</a:t>
            </a:fld>
            <a:endParaRPr lang="en-US"/>
          </a:p>
        </p:txBody>
      </p:sp>
    </p:spTree>
    <p:extLst>
      <p:ext uri="{BB962C8B-B14F-4D97-AF65-F5344CB8AC3E}">
        <p14:creationId xmlns:p14="http://schemas.microsoft.com/office/powerpoint/2010/main" xmlns="" val="17860728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1890"/>
                                        </p:tgtEl>
                                        <p:attrNameLst>
                                          <p:attrName>style.visibility</p:attrName>
                                        </p:attrNameLst>
                                      </p:cBhvr>
                                      <p:to>
                                        <p:strVal val="visible"/>
                                      </p:to>
                                    </p:set>
                                    <p:animEffect transition="in" filter="wipe(left)">
                                      <p:cBhvr>
                                        <p:cTn id="7" dur="500"/>
                                        <p:tgtEl>
                                          <p:spTgt spid="59189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1881"/>
                                        </p:tgtEl>
                                        <p:attrNameLst>
                                          <p:attrName>style.visibility</p:attrName>
                                        </p:attrNameLst>
                                      </p:cBhvr>
                                      <p:to>
                                        <p:strVal val="visible"/>
                                      </p:to>
                                    </p:set>
                                    <p:animEffect transition="in" filter="wipe(left)">
                                      <p:cBhvr>
                                        <p:cTn id="15" dur="500"/>
                                        <p:tgtEl>
                                          <p:spTgt spid="59188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91891"/>
                                        </p:tgtEl>
                                        <p:attrNameLst>
                                          <p:attrName>style.visibility</p:attrName>
                                        </p:attrNameLst>
                                      </p:cBhvr>
                                      <p:to>
                                        <p:strVal val="visible"/>
                                      </p:to>
                                    </p:set>
                                    <p:animEffect transition="in" filter="wipe(left)">
                                      <p:cBhvr>
                                        <p:cTn id="19" dur="500"/>
                                        <p:tgtEl>
                                          <p:spTgt spid="591891"/>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91885"/>
                                        </p:tgtEl>
                                        <p:attrNameLst>
                                          <p:attrName>style.visibility</p:attrName>
                                        </p:attrNameLst>
                                      </p:cBhvr>
                                      <p:to>
                                        <p:strVal val="visible"/>
                                      </p:to>
                                    </p:set>
                                    <p:animEffect transition="in" filter="wipe(left)">
                                      <p:cBhvr>
                                        <p:cTn id="27" dur="500"/>
                                        <p:tgtEl>
                                          <p:spTgt spid="591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81" grpId="0" animBg="1" autoUpdateAnimBg="0"/>
      <p:bldP spid="591885" grpId="0" animBg="1" autoUpdateAnimBg="0"/>
      <p:bldP spid="591890" grpId="0" animBg="1"/>
      <p:bldP spid="59189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a:noFill/>
        </p:spPr>
        <p:txBody>
          <a:bodyPr/>
          <a:lstStyle/>
          <a:p>
            <a:r>
              <a:rPr lang="en-US" smtClean="0"/>
              <a:t>Shifts in Supply</a:t>
            </a:r>
          </a:p>
        </p:txBody>
      </p:sp>
      <p:sp>
        <p:nvSpPr>
          <p:cNvPr id="62469" name="Text Box 3"/>
          <p:cNvSpPr txBox="1">
            <a:spLocks noChangeArrowheads="1"/>
          </p:cNvSpPr>
          <p:nvPr/>
        </p:nvSpPr>
        <p:spPr bwMode="auto">
          <a:xfrm>
            <a:off x="3563938" y="1817688"/>
            <a:ext cx="2436812" cy="536575"/>
          </a:xfrm>
          <a:prstGeom prst="rect">
            <a:avLst/>
          </a:prstGeom>
          <a:solidFill>
            <a:schemeClr val="bg1"/>
          </a:solidFill>
          <a:ln w="19050">
            <a:solidFill>
              <a:schemeClr val="tx1"/>
            </a:solidFill>
            <a:miter lim="800000"/>
            <a:headEnd/>
            <a:tailEnd/>
          </a:ln>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a:r>
              <a:rPr lang="en-US" sz="1400">
                <a:latin typeface="Arial" charset="0"/>
              </a:rPr>
              <a:t>The Determinants of Supply</a:t>
            </a:r>
          </a:p>
          <a:p>
            <a:pPr algn="ctr"/>
            <a:r>
              <a:rPr lang="en-US" sz="1400">
                <a:solidFill>
                  <a:srgbClr val="FF0000"/>
                </a:solidFill>
                <a:latin typeface="Arial" charset="0"/>
              </a:rPr>
              <a:t>Technology and Productivity</a:t>
            </a:r>
          </a:p>
        </p:txBody>
      </p:sp>
      <p:sp>
        <p:nvSpPr>
          <p:cNvPr id="62470" name="Line 4"/>
          <p:cNvSpPr>
            <a:spLocks noChangeShapeType="1"/>
          </p:cNvSpPr>
          <p:nvPr/>
        </p:nvSpPr>
        <p:spPr bwMode="auto">
          <a:xfrm flipH="1">
            <a:off x="3797300" y="2846388"/>
            <a:ext cx="2263775" cy="2224087"/>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62471" name="Text Box 5"/>
          <p:cNvSpPr txBox="1">
            <a:spLocks noChangeArrowheads="1"/>
          </p:cNvSpPr>
          <p:nvPr/>
        </p:nvSpPr>
        <p:spPr bwMode="auto">
          <a:xfrm>
            <a:off x="6021388" y="2506663"/>
            <a:ext cx="4206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S</a:t>
            </a:r>
            <a:r>
              <a:rPr lang="en-US" sz="1800" baseline="-25000">
                <a:latin typeface="Arial" charset="0"/>
              </a:rPr>
              <a:t>1</a:t>
            </a:r>
            <a:endParaRPr lang="en-US" sz="1800" i="1">
              <a:latin typeface="Arial" charset="0"/>
            </a:endParaRPr>
          </a:p>
        </p:txBody>
      </p:sp>
      <p:sp>
        <p:nvSpPr>
          <p:cNvPr id="62472" name="Line 6"/>
          <p:cNvSpPr>
            <a:spLocks noChangeShapeType="1"/>
          </p:cNvSpPr>
          <p:nvPr/>
        </p:nvSpPr>
        <p:spPr bwMode="auto">
          <a:xfrm>
            <a:off x="2638425" y="2366963"/>
            <a:ext cx="0" cy="370681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62473" name="Line 7"/>
          <p:cNvSpPr>
            <a:spLocks noChangeShapeType="1"/>
          </p:cNvSpPr>
          <p:nvPr/>
        </p:nvSpPr>
        <p:spPr bwMode="auto">
          <a:xfrm>
            <a:off x="2622550" y="6072188"/>
            <a:ext cx="461327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62474" name="Text Box 8"/>
          <p:cNvSpPr txBox="1">
            <a:spLocks noChangeArrowheads="1"/>
          </p:cNvSpPr>
          <p:nvPr/>
        </p:nvSpPr>
        <p:spPr bwMode="auto">
          <a:xfrm>
            <a:off x="6483350" y="6124575"/>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a:latin typeface="Arial" charset="0"/>
              </a:rPr>
              <a:t>Q/Units</a:t>
            </a:r>
            <a:endParaRPr lang="en-US" sz="1800" i="1">
              <a:latin typeface="Arial" charset="0"/>
            </a:endParaRPr>
          </a:p>
        </p:txBody>
      </p:sp>
      <p:sp>
        <p:nvSpPr>
          <p:cNvPr id="593929" name="Text Box 9"/>
          <p:cNvSpPr txBox="1">
            <a:spLocks noChangeArrowheads="1"/>
          </p:cNvSpPr>
          <p:nvPr/>
        </p:nvSpPr>
        <p:spPr bwMode="auto">
          <a:xfrm>
            <a:off x="5722938" y="4311650"/>
            <a:ext cx="2633662" cy="730250"/>
          </a:xfrm>
          <a:prstGeom prst="rect">
            <a:avLst/>
          </a:prstGeom>
          <a:solidFill>
            <a:schemeClr val="bg1"/>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400">
                <a:latin typeface="Arial" charset="0"/>
              </a:rPr>
              <a:t>Improvements in technology or increases in productivity increase supply</a:t>
            </a:r>
            <a:endParaRPr lang="en-US" sz="2000">
              <a:latin typeface="Arial" charset="0"/>
            </a:endParaRPr>
          </a:p>
        </p:txBody>
      </p:sp>
      <p:grpSp>
        <p:nvGrpSpPr>
          <p:cNvPr id="2" name="Group 10"/>
          <p:cNvGrpSpPr>
            <a:grpSpLocks/>
          </p:cNvGrpSpPr>
          <p:nvPr/>
        </p:nvGrpSpPr>
        <p:grpSpPr bwMode="auto">
          <a:xfrm>
            <a:off x="4699000" y="2506663"/>
            <a:ext cx="2644775" cy="2563812"/>
            <a:chOff x="2674" y="1579"/>
            <a:chExt cx="1666" cy="1615"/>
          </a:xfrm>
        </p:grpSpPr>
        <p:sp>
          <p:nvSpPr>
            <p:cNvPr id="62484" name="Line 11"/>
            <p:cNvSpPr>
              <a:spLocks noChangeShapeType="1"/>
            </p:cNvSpPr>
            <p:nvPr/>
          </p:nvSpPr>
          <p:spPr bwMode="auto">
            <a:xfrm flipH="1">
              <a:off x="2674" y="1793"/>
              <a:ext cx="1426" cy="1401"/>
            </a:xfrm>
            <a:prstGeom prst="line">
              <a:avLst/>
            </a:prstGeom>
            <a:noFill/>
            <a:ln w="28575">
              <a:solidFill>
                <a:srgbClr val="FE6E13"/>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62485" name="Text Box 12"/>
            <p:cNvSpPr txBox="1">
              <a:spLocks noChangeArrowheads="1"/>
            </p:cNvSpPr>
            <p:nvPr/>
          </p:nvSpPr>
          <p:spPr bwMode="auto">
            <a:xfrm>
              <a:off x="4075" y="1579"/>
              <a:ext cx="26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S</a:t>
              </a:r>
              <a:r>
                <a:rPr lang="en-US" sz="1800" baseline="-25000">
                  <a:latin typeface="Arial" charset="0"/>
                </a:rPr>
                <a:t>2</a:t>
              </a:r>
              <a:endParaRPr lang="en-US" sz="1800" i="1">
                <a:latin typeface="Arial" charset="0"/>
              </a:endParaRPr>
            </a:p>
          </p:txBody>
        </p:sp>
      </p:grpSp>
      <p:sp>
        <p:nvSpPr>
          <p:cNvPr id="593933" name="Text Box 13"/>
          <p:cNvSpPr txBox="1">
            <a:spLocks noChangeArrowheads="1"/>
          </p:cNvSpPr>
          <p:nvPr/>
        </p:nvSpPr>
        <p:spPr bwMode="auto">
          <a:xfrm>
            <a:off x="2614613" y="2847975"/>
            <a:ext cx="2224087" cy="517525"/>
          </a:xfrm>
          <a:prstGeom prst="rect">
            <a:avLst/>
          </a:prstGeom>
          <a:solidFill>
            <a:schemeClr val="bg1"/>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400">
                <a:latin typeface="Arial" charset="0"/>
              </a:rPr>
              <a:t>Decreases in productivity decrease supply</a:t>
            </a:r>
            <a:endParaRPr lang="en-US" sz="2000">
              <a:latin typeface="Arial" charset="0"/>
            </a:endParaRPr>
          </a:p>
        </p:txBody>
      </p:sp>
      <p:grpSp>
        <p:nvGrpSpPr>
          <p:cNvPr id="3" name="Group 14"/>
          <p:cNvGrpSpPr>
            <a:grpSpLocks/>
          </p:cNvGrpSpPr>
          <p:nvPr/>
        </p:nvGrpSpPr>
        <p:grpSpPr bwMode="auto">
          <a:xfrm>
            <a:off x="2895600" y="2506663"/>
            <a:ext cx="2670175" cy="2563812"/>
            <a:chOff x="1538" y="1579"/>
            <a:chExt cx="1682" cy="1615"/>
          </a:xfrm>
        </p:grpSpPr>
        <p:sp>
          <p:nvSpPr>
            <p:cNvPr id="62482" name="Line 15"/>
            <p:cNvSpPr>
              <a:spLocks noChangeShapeType="1"/>
            </p:cNvSpPr>
            <p:nvPr/>
          </p:nvSpPr>
          <p:spPr bwMode="auto">
            <a:xfrm flipH="1">
              <a:off x="1538" y="1793"/>
              <a:ext cx="1426" cy="1401"/>
            </a:xfrm>
            <a:prstGeom prst="line">
              <a:avLst/>
            </a:prstGeom>
            <a:noFill/>
            <a:ln w="28575">
              <a:solidFill>
                <a:srgbClr val="FFCC8A"/>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62483" name="Text Box 16"/>
            <p:cNvSpPr txBox="1">
              <a:spLocks noChangeArrowheads="1"/>
            </p:cNvSpPr>
            <p:nvPr/>
          </p:nvSpPr>
          <p:spPr bwMode="auto">
            <a:xfrm>
              <a:off x="2955" y="1579"/>
              <a:ext cx="26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S</a:t>
              </a:r>
              <a:r>
                <a:rPr lang="en-US" sz="1800" baseline="-25000">
                  <a:latin typeface="Arial" charset="0"/>
                </a:rPr>
                <a:t>3</a:t>
              </a:r>
              <a:endParaRPr lang="en-US" sz="1800" i="1">
                <a:latin typeface="Arial" charset="0"/>
              </a:endParaRPr>
            </a:p>
          </p:txBody>
        </p:sp>
      </p:grpSp>
      <p:sp>
        <p:nvSpPr>
          <p:cNvPr id="62479" name="Text Box 17"/>
          <p:cNvSpPr txBox="1">
            <a:spLocks noChangeArrowheads="1"/>
          </p:cNvSpPr>
          <p:nvPr/>
        </p:nvSpPr>
        <p:spPr bwMode="auto">
          <a:xfrm>
            <a:off x="1809750" y="2339975"/>
            <a:ext cx="704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a:r>
              <a:rPr lang="en-US" sz="1800">
                <a:latin typeface="Arial" charset="0"/>
              </a:rPr>
              <a:t>Price</a:t>
            </a:r>
            <a:endParaRPr lang="en-US" sz="1800" i="1">
              <a:latin typeface="Arial" charset="0"/>
            </a:endParaRPr>
          </a:p>
        </p:txBody>
      </p:sp>
      <p:sp>
        <p:nvSpPr>
          <p:cNvPr id="593938" name="Line 18"/>
          <p:cNvSpPr>
            <a:spLocks noChangeShapeType="1"/>
          </p:cNvSpPr>
          <p:nvPr/>
        </p:nvSpPr>
        <p:spPr bwMode="auto">
          <a:xfrm>
            <a:off x="5435600" y="3600450"/>
            <a:ext cx="600075"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593939" name="Line 19"/>
          <p:cNvSpPr>
            <a:spLocks noChangeShapeType="1"/>
          </p:cNvSpPr>
          <p:nvPr/>
        </p:nvSpPr>
        <p:spPr bwMode="auto">
          <a:xfrm flipH="1">
            <a:off x="4587875" y="3562350"/>
            <a:ext cx="571500"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4" name="Date Placeholder 3"/>
          <p:cNvSpPr>
            <a:spLocks noGrp="1"/>
          </p:cNvSpPr>
          <p:nvPr>
            <p:ph type="dt" sz="half" idx="10"/>
          </p:nvPr>
        </p:nvSpPr>
        <p:spPr/>
        <p:txBody>
          <a:bodyPr/>
          <a:lstStyle/>
          <a:p>
            <a:pPr>
              <a:defRPr/>
            </a:pPr>
            <a:fld id="{3C58C462-52B1-4680-B15A-2F561B226FF6}" type="datetime1">
              <a:rPr lang="en-US" smtClean="0"/>
              <a:pPr>
                <a:defRPr/>
              </a:pPr>
              <a:t>8/23/2017</a:t>
            </a:fld>
            <a:endParaRPr lang="en-US"/>
          </a:p>
        </p:txBody>
      </p:sp>
      <p:sp>
        <p:nvSpPr>
          <p:cNvPr id="5" name="Slide Number Placeholder 4"/>
          <p:cNvSpPr>
            <a:spLocks noGrp="1"/>
          </p:cNvSpPr>
          <p:nvPr>
            <p:ph type="sldNum" sz="quarter" idx="12"/>
          </p:nvPr>
        </p:nvSpPr>
        <p:spPr/>
        <p:txBody>
          <a:bodyPr/>
          <a:lstStyle/>
          <a:p>
            <a:pPr>
              <a:defRPr/>
            </a:pPr>
            <a:fld id="{DFEDCE0B-BCBE-4303-B07E-C7710E69B344}" type="slidenum">
              <a:rPr lang="en-US" smtClean="0"/>
              <a:pPr>
                <a:defRPr/>
              </a:pPr>
              <a:t>15</a:t>
            </a:fld>
            <a:endParaRPr lang="en-US"/>
          </a:p>
        </p:txBody>
      </p:sp>
    </p:spTree>
    <p:extLst>
      <p:ext uri="{BB962C8B-B14F-4D97-AF65-F5344CB8AC3E}">
        <p14:creationId xmlns:p14="http://schemas.microsoft.com/office/powerpoint/2010/main" xmlns="" val="1233608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93938"/>
                                        </p:tgtEl>
                                        <p:attrNameLst>
                                          <p:attrName>style.visibility</p:attrName>
                                        </p:attrNameLst>
                                      </p:cBhvr>
                                      <p:to>
                                        <p:strVal val="visible"/>
                                      </p:to>
                                    </p:set>
                                    <p:animEffect transition="in" filter="wipe(up)">
                                      <p:cBhvr>
                                        <p:cTn id="7" dur="500"/>
                                        <p:tgtEl>
                                          <p:spTgt spid="59393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93929"/>
                                        </p:tgtEl>
                                        <p:attrNameLst>
                                          <p:attrName>style.visibility</p:attrName>
                                        </p:attrNameLst>
                                      </p:cBhvr>
                                      <p:to>
                                        <p:strVal val="visible"/>
                                      </p:to>
                                    </p:set>
                                    <p:animEffect transition="in" filter="wipe(up)">
                                      <p:cBhvr>
                                        <p:cTn id="15" dur="500"/>
                                        <p:tgtEl>
                                          <p:spTgt spid="593929"/>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93939"/>
                                        </p:tgtEl>
                                        <p:attrNameLst>
                                          <p:attrName>style.visibility</p:attrName>
                                        </p:attrNameLst>
                                      </p:cBhvr>
                                      <p:to>
                                        <p:strVal val="visible"/>
                                      </p:to>
                                    </p:set>
                                    <p:animEffect transition="in" filter="wipe(up)">
                                      <p:cBhvr>
                                        <p:cTn id="19" dur="500"/>
                                        <p:tgtEl>
                                          <p:spTgt spid="593939"/>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93933"/>
                                        </p:tgtEl>
                                        <p:attrNameLst>
                                          <p:attrName>style.visibility</p:attrName>
                                        </p:attrNameLst>
                                      </p:cBhvr>
                                      <p:to>
                                        <p:strVal val="visible"/>
                                      </p:to>
                                    </p:set>
                                    <p:animEffect transition="in" filter="wipe(up)">
                                      <p:cBhvr>
                                        <p:cTn id="27" dur="500"/>
                                        <p:tgtEl>
                                          <p:spTgt spid="593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9" grpId="0" animBg="1" autoUpdateAnimBg="0"/>
      <p:bldP spid="593933" grpId="0" animBg="1" autoUpdateAnimBg="0"/>
      <p:bldP spid="593938" grpId="0" animBg="1"/>
      <p:bldP spid="59393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a:noFill/>
        </p:spPr>
        <p:txBody>
          <a:bodyPr/>
          <a:lstStyle/>
          <a:p>
            <a:r>
              <a:rPr lang="en-US" smtClean="0"/>
              <a:t>Shifts in Supply</a:t>
            </a:r>
          </a:p>
        </p:txBody>
      </p:sp>
      <p:sp>
        <p:nvSpPr>
          <p:cNvPr id="65541" name="Text Box 3"/>
          <p:cNvSpPr txBox="1">
            <a:spLocks noChangeArrowheads="1"/>
          </p:cNvSpPr>
          <p:nvPr/>
        </p:nvSpPr>
        <p:spPr bwMode="auto">
          <a:xfrm>
            <a:off x="3576638" y="1817688"/>
            <a:ext cx="2406650" cy="536575"/>
          </a:xfrm>
          <a:prstGeom prst="rect">
            <a:avLst/>
          </a:prstGeom>
          <a:solidFill>
            <a:schemeClr val="bg1"/>
          </a:solidFill>
          <a:ln w="19050">
            <a:solidFill>
              <a:schemeClr val="tx1"/>
            </a:solidFill>
            <a:miter lim="800000"/>
            <a:headEnd/>
            <a:tailEnd/>
          </a:ln>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a:r>
              <a:rPr lang="en-US" sz="1400">
                <a:latin typeface="Arial" charset="0"/>
              </a:rPr>
              <a:t>The Determinants of Supply</a:t>
            </a:r>
          </a:p>
          <a:p>
            <a:pPr algn="ctr"/>
            <a:r>
              <a:rPr lang="en-US" sz="1400">
                <a:solidFill>
                  <a:srgbClr val="FF3300"/>
                </a:solidFill>
                <a:latin typeface="Arial" charset="0"/>
              </a:rPr>
              <a:t>Number of Firms in Industry</a:t>
            </a:r>
            <a:endParaRPr lang="en-US" sz="1400">
              <a:latin typeface="Arial" charset="0"/>
            </a:endParaRPr>
          </a:p>
        </p:txBody>
      </p:sp>
      <p:sp>
        <p:nvSpPr>
          <p:cNvPr id="65542" name="Line 4"/>
          <p:cNvSpPr>
            <a:spLocks noChangeShapeType="1"/>
          </p:cNvSpPr>
          <p:nvPr/>
        </p:nvSpPr>
        <p:spPr bwMode="auto">
          <a:xfrm flipH="1">
            <a:off x="3794125" y="2846388"/>
            <a:ext cx="2263775" cy="2224087"/>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65543" name="Text Box 5"/>
          <p:cNvSpPr txBox="1">
            <a:spLocks noChangeArrowheads="1"/>
          </p:cNvSpPr>
          <p:nvPr/>
        </p:nvSpPr>
        <p:spPr bwMode="auto">
          <a:xfrm>
            <a:off x="6018213" y="2506663"/>
            <a:ext cx="4206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S</a:t>
            </a:r>
            <a:r>
              <a:rPr lang="en-US" sz="1800" baseline="-25000">
                <a:latin typeface="Arial" charset="0"/>
              </a:rPr>
              <a:t>1</a:t>
            </a:r>
            <a:endParaRPr lang="en-US" sz="1800" i="1">
              <a:latin typeface="Arial" charset="0"/>
            </a:endParaRPr>
          </a:p>
        </p:txBody>
      </p:sp>
      <p:sp>
        <p:nvSpPr>
          <p:cNvPr id="65544" name="Line 6"/>
          <p:cNvSpPr>
            <a:spLocks noChangeShapeType="1"/>
          </p:cNvSpPr>
          <p:nvPr/>
        </p:nvSpPr>
        <p:spPr bwMode="auto">
          <a:xfrm>
            <a:off x="2635250" y="2366963"/>
            <a:ext cx="0" cy="370681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65545" name="Line 7"/>
          <p:cNvSpPr>
            <a:spLocks noChangeShapeType="1"/>
          </p:cNvSpPr>
          <p:nvPr/>
        </p:nvSpPr>
        <p:spPr bwMode="auto">
          <a:xfrm>
            <a:off x="2619375" y="6072188"/>
            <a:ext cx="461327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65546" name="Text Box 8"/>
          <p:cNvSpPr txBox="1">
            <a:spLocks noChangeArrowheads="1"/>
          </p:cNvSpPr>
          <p:nvPr/>
        </p:nvSpPr>
        <p:spPr bwMode="auto">
          <a:xfrm>
            <a:off x="6480175" y="6124575"/>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a:latin typeface="Arial" charset="0"/>
              </a:rPr>
              <a:t>Q/Units</a:t>
            </a:r>
            <a:endParaRPr lang="en-US" sz="1800" i="1">
              <a:latin typeface="Arial" charset="0"/>
            </a:endParaRPr>
          </a:p>
        </p:txBody>
      </p:sp>
      <p:sp>
        <p:nvSpPr>
          <p:cNvPr id="602121" name="Text Box 9"/>
          <p:cNvSpPr txBox="1">
            <a:spLocks noChangeArrowheads="1"/>
          </p:cNvSpPr>
          <p:nvPr/>
        </p:nvSpPr>
        <p:spPr bwMode="auto">
          <a:xfrm>
            <a:off x="6015038" y="3911600"/>
            <a:ext cx="1554162" cy="730250"/>
          </a:xfrm>
          <a:prstGeom prst="rect">
            <a:avLst/>
          </a:prstGeom>
          <a:solidFill>
            <a:schemeClr val="bg1"/>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400">
                <a:latin typeface="Arial" charset="0"/>
              </a:rPr>
              <a:t>Increase in the number of firms increases supply</a:t>
            </a:r>
            <a:endParaRPr lang="en-US" sz="2000">
              <a:latin typeface="Arial" charset="0"/>
            </a:endParaRPr>
          </a:p>
        </p:txBody>
      </p:sp>
      <p:sp>
        <p:nvSpPr>
          <p:cNvPr id="602122" name="Line 10"/>
          <p:cNvSpPr>
            <a:spLocks noChangeShapeType="1"/>
          </p:cNvSpPr>
          <p:nvPr/>
        </p:nvSpPr>
        <p:spPr bwMode="auto">
          <a:xfrm flipH="1">
            <a:off x="4695825" y="2846388"/>
            <a:ext cx="2263775" cy="2224087"/>
          </a:xfrm>
          <a:prstGeom prst="line">
            <a:avLst/>
          </a:prstGeom>
          <a:noFill/>
          <a:ln w="28575">
            <a:solidFill>
              <a:srgbClr val="FE6E13"/>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602123" name="Text Box 11"/>
          <p:cNvSpPr txBox="1">
            <a:spLocks noChangeArrowheads="1"/>
          </p:cNvSpPr>
          <p:nvPr/>
        </p:nvSpPr>
        <p:spPr bwMode="auto">
          <a:xfrm>
            <a:off x="6919913" y="2506663"/>
            <a:ext cx="4206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S</a:t>
            </a:r>
            <a:r>
              <a:rPr lang="en-US" sz="1800" baseline="-25000">
                <a:latin typeface="Arial" charset="0"/>
              </a:rPr>
              <a:t>2</a:t>
            </a:r>
            <a:endParaRPr lang="en-US" sz="1800" i="1">
              <a:latin typeface="Arial" charset="0"/>
            </a:endParaRPr>
          </a:p>
        </p:txBody>
      </p:sp>
      <p:sp>
        <p:nvSpPr>
          <p:cNvPr id="602124" name="Text Box 12"/>
          <p:cNvSpPr txBox="1">
            <a:spLocks noChangeArrowheads="1"/>
          </p:cNvSpPr>
          <p:nvPr/>
        </p:nvSpPr>
        <p:spPr bwMode="auto">
          <a:xfrm>
            <a:off x="2744788" y="2724150"/>
            <a:ext cx="1627187" cy="730250"/>
          </a:xfrm>
          <a:prstGeom prst="rect">
            <a:avLst/>
          </a:prstGeom>
          <a:solidFill>
            <a:schemeClr val="bg1"/>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400">
                <a:latin typeface="Arial" charset="0"/>
              </a:rPr>
              <a:t>Decrease in the number of firms decreases supply</a:t>
            </a:r>
            <a:endParaRPr lang="en-US" sz="2000">
              <a:latin typeface="Arial" charset="0"/>
            </a:endParaRPr>
          </a:p>
        </p:txBody>
      </p:sp>
      <p:grpSp>
        <p:nvGrpSpPr>
          <p:cNvPr id="2" name="Group 13"/>
          <p:cNvGrpSpPr>
            <a:grpSpLocks/>
          </p:cNvGrpSpPr>
          <p:nvPr/>
        </p:nvGrpSpPr>
        <p:grpSpPr bwMode="auto">
          <a:xfrm>
            <a:off x="2892425" y="2506663"/>
            <a:ext cx="2670175" cy="2563812"/>
            <a:chOff x="1538" y="1579"/>
            <a:chExt cx="1682" cy="1615"/>
          </a:xfrm>
        </p:grpSpPr>
        <p:sp>
          <p:nvSpPr>
            <p:cNvPr id="65555" name="Line 14"/>
            <p:cNvSpPr>
              <a:spLocks noChangeShapeType="1"/>
            </p:cNvSpPr>
            <p:nvPr/>
          </p:nvSpPr>
          <p:spPr bwMode="auto">
            <a:xfrm flipH="1">
              <a:off x="1538" y="1793"/>
              <a:ext cx="1426" cy="1401"/>
            </a:xfrm>
            <a:prstGeom prst="line">
              <a:avLst/>
            </a:prstGeom>
            <a:noFill/>
            <a:ln w="28575">
              <a:solidFill>
                <a:srgbClr val="FFCC8A"/>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65556" name="Text Box 15"/>
            <p:cNvSpPr txBox="1">
              <a:spLocks noChangeArrowheads="1"/>
            </p:cNvSpPr>
            <p:nvPr/>
          </p:nvSpPr>
          <p:spPr bwMode="auto">
            <a:xfrm>
              <a:off x="2955" y="1579"/>
              <a:ext cx="26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S</a:t>
              </a:r>
              <a:r>
                <a:rPr lang="en-US" sz="1800" baseline="-25000">
                  <a:latin typeface="Arial" charset="0"/>
                </a:rPr>
                <a:t>3</a:t>
              </a:r>
              <a:endParaRPr lang="en-US" sz="1800" i="1">
                <a:latin typeface="Arial" charset="0"/>
              </a:endParaRPr>
            </a:p>
          </p:txBody>
        </p:sp>
      </p:grpSp>
      <p:sp>
        <p:nvSpPr>
          <p:cNvPr id="65552" name="Text Box 16"/>
          <p:cNvSpPr txBox="1">
            <a:spLocks noChangeArrowheads="1"/>
          </p:cNvSpPr>
          <p:nvPr/>
        </p:nvSpPr>
        <p:spPr bwMode="auto">
          <a:xfrm>
            <a:off x="1806575" y="2339975"/>
            <a:ext cx="704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a:r>
              <a:rPr lang="en-US" sz="1800">
                <a:latin typeface="Arial" charset="0"/>
              </a:rPr>
              <a:t>Price</a:t>
            </a:r>
            <a:endParaRPr lang="en-US" sz="1800" i="1">
              <a:latin typeface="Arial" charset="0"/>
            </a:endParaRPr>
          </a:p>
        </p:txBody>
      </p:sp>
      <p:sp>
        <p:nvSpPr>
          <p:cNvPr id="602129" name="Line 17"/>
          <p:cNvSpPr>
            <a:spLocks noChangeShapeType="1"/>
          </p:cNvSpPr>
          <p:nvPr/>
        </p:nvSpPr>
        <p:spPr bwMode="auto">
          <a:xfrm>
            <a:off x="5241925" y="3790950"/>
            <a:ext cx="647700"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602130" name="Line 18"/>
          <p:cNvSpPr>
            <a:spLocks noChangeShapeType="1"/>
          </p:cNvSpPr>
          <p:nvPr/>
        </p:nvSpPr>
        <p:spPr bwMode="auto">
          <a:xfrm flipH="1">
            <a:off x="4346575" y="3762375"/>
            <a:ext cx="600075"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3" name="Date Placeholder 2"/>
          <p:cNvSpPr>
            <a:spLocks noGrp="1"/>
          </p:cNvSpPr>
          <p:nvPr>
            <p:ph type="dt" sz="half" idx="10"/>
          </p:nvPr>
        </p:nvSpPr>
        <p:spPr/>
        <p:txBody>
          <a:bodyPr/>
          <a:lstStyle/>
          <a:p>
            <a:pPr>
              <a:defRPr/>
            </a:pPr>
            <a:fld id="{45D30ACF-B607-478A-A345-8C5CF3FB47A2}" type="datetime1">
              <a:rPr lang="en-US" smtClean="0"/>
              <a:pPr>
                <a:defRPr/>
              </a:pPr>
              <a:t>8/23/2017</a:t>
            </a:fld>
            <a:endParaRPr lang="en-US"/>
          </a:p>
        </p:txBody>
      </p:sp>
      <p:sp>
        <p:nvSpPr>
          <p:cNvPr id="4" name="Slide Number Placeholder 3"/>
          <p:cNvSpPr>
            <a:spLocks noGrp="1"/>
          </p:cNvSpPr>
          <p:nvPr>
            <p:ph type="sldNum" sz="quarter" idx="12"/>
          </p:nvPr>
        </p:nvSpPr>
        <p:spPr/>
        <p:txBody>
          <a:bodyPr/>
          <a:lstStyle/>
          <a:p>
            <a:pPr>
              <a:defRPr/>
            </a:pPr>
            <a:fld id="{DFEDCE0B-BCBE-4303-B07E-C7710E69B344}" type="slidenum">
              <a:rPr lang="en-US" smtClean="0"/>
              <a:pPr>
                <a:defRPr/>
              </a:pPr>
              <a:t>16</a:t>
            </a:fld>
            <a:endParaRPr lang="en-US"/>
          </a:p>
        </p:txBody>
      </p:sp>
    </p:spTree>
    <p:extLst>
      <p:ext uri="{BB962C8B-B14F-4D97-AF65-F5344CB8AC3E}">
        <p14:creationId xmlns:p14="http://schemas.microsoft.com/office/powerpoint/2010/main" xmlns="" val="40501884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2123"/>
                                        </p:tgtEl>
                                        <p:attrNameLst>
                                          <p:attrName>style.visibility</p:attrName>
                                        </p:attrNameLst>
                                      </p:cBhvr>
                                      <p:to>
                                        <p:strVal val="visible"/>
                                      </p:to>
                                    </p:set>
                                    <p:animEffect transition="in" filter="wipe(left)">
                                      <p:cBhvr>
                                        <p:cTn id="7" dur="500"/>
                                        <p:tgtEl>
                                          <p:spTgt spid="60212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02129"/>
                                        </p:tgtEl>
                                        <p:attrNameLst>
                                          <p:attrName>style.visibility</p:attrName>
                                        </p:attrNameLst>
                                      </p:cBhvr>
                                      <p:to>
                                        <p:strVal val="visible"/>
                                      </p:to>
                                    </p:set>
                                    <p:animEffect transition="in" filter="wipe(left)">
                                      <p:cBhvr>
                                        <p:cTn id="11" dur="500"/>
                                        <p:tgtEl>
                                          <p:spTgt spid="60212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2122"/>
                                        </p:tgtEl>
                                        <p:attrNameLst>
                                          <p:attrName>style.visibility</p:attrName>
                                        </p:attrNameLst>
                                      </p:cBhvr>
                                      <p:to>
                                        <p:strVal val="visible"/>
                                      </p:to>
                                    </p:set>
                                    <p:animEffect transition="in" filter="wipe(left)">
                                      <p:cBhvr>
                                        <p:cTn id="15" dur="500"/>
                                        <p:tgtEl>
                                          <p:spTgt spid="602122"/>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2121"/>
                                        </p:tgtEl>
                                        <p:attrNameLst>
                                          <p:attrName>style.visibility</p:attrName>
                                        </p:attrNameLst>
                                      </p:cBhvr>
                                      <p:to>
                                        <p:strVal val="visible"/>
                                      </p:to>
                                    </p:set>
                                    <p:animEffect transition="in" filter="wipe(left)">
                                      <p:cBhvr>
                                        <p:cTn id="19" dur="500"/>
                                        <p:tgtEl>
                                          <p:spTgt spid="602121"/>
                                        </p:tgtEl>
                                      </p:cBhvr>
                                    </p:animEffect>
                                  </p:childTnLst>
                                </p:cTn>
                              </p:par>
                            </p:childTnLst>
                          </p:cTn>
                        </p:par>
                        <p:par>
                          <p:cTn id="20" fill="hold" nodeType="afterGroup">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602130"/>
                                        </p:tgtEl>
                                        <p:attrNameLst>
                                          <p:attrName>style.visibility</p:attrName>
                                        </p:attrNameLst>
                                      </p:cBhvr>
                                      <p:to>
                                        <p:strVal val="visible"/>
                                      </p:to>
                                    </p:set>
                                    <p:animEffect transition="in" filter="wipe(right)">
                                      <p:cBhvr>
                                        <p:cTn id="23" dur="500"/>
                                        <p:tgtEl>
                                          <p:spTgt spid="602130"/>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02124"/>
                                        </p:tgtEl>
                                        <p:attrNameLst>
                                          <p:attrName>style.visibility</p:attrName>
                                        </p:attrNameLst>
                                      </p:cBhvr>
                                      <p:to>
                                        <p:strVal val="visible"/>
                                      </p:to>
                                    </p:set>
                                    <p:animEffect transition="in" filter="wipe(left)">
                                      <p:cBhvr>
                                        <p:cTn id="31" dur="500"/>
                                        <p:tgtEl>
                                          <p:spTgt spid="602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21" grpId="0" animBg="1" autoUpdateAnimBg="0"/>
      <p:bldP spid="602122" grpId="0" animBg="1"/>
      <p:bldP spid="602123" grpId="0" autoUpdateAnimBg="0"/>
      <p:bldP spid="602124" grpId="0" animBg="1" autoUpdateAnimBg="0"/>
      <p:bldP spid="602129" grpId="0" animBg="1"/>
      <p:bldP spid="6021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rtlCol="0">
            <a:noAutofit/>
          </a:bodyPr>
          <a:lstStyle/>
          <a:p>
            <a:pPr fontAlgn="auto">
              <a:spcAft>
                <a:spcPts val="0"/>
              </a:spcAft>
              <a:defRPr/>
            </a:pPr>
            <a:r>
              <a:rPr lang="en-AU" sz="3200" dirty="0">
                <a:solidFill>
                  <a:schemeClr val="tx2">
                    <a:satMod val="200000"/>
                  </a:schemeClr>
                </a:solidFill>
              </a:rPr>
              <a:t>1</a:t>
            </a:r>
            <a:r>
              <a:rPr lang="en-AU" sz="3200" dirty="0" smtClean="0">
                <a:solidFill>
                  <a:schemeClr val="tx2">
                    <a:satMod val="200000"/>
                  </a:schemeClr>
                </a:solidFill>
              </a:rPr>
              <a:t>. Using </a:t>
            </a:r>
            <a:r>
              <a:rPr lang="en-AU" sz="3200" dirty="0">
                <a:solidFill>
                  <a:schemeClr val="tx2">
                    <a:satMod val="200000"/>
                  </a:schemeClr>
                </a:solidFill>
              </a:rPr>
              <a:t>the demand/supply model explain the effects of the following on the market for pizza:</a:t>
            </a:r>
            <a:endParaRPr lang="en-US" sz="3200" dirty="0" smtClean="0">
              <a:solidFill>
                <a:schemeClr val="tx2">
                  <a:satMod val="200000"/>
                </a:schemeClr>
              </a:solidFill>
            </a:endParaRPr>
          </a:p>
        </p:txBody>
      </p:sp>
      <p:sp>
        <p:nvSpPr>
          <p:cNvPr id="20483" name="Text Box 3"/>
          <p:cNvSpPr txBox="1">
            <a:spLocks noChangeArrowheads="1"/>
          </p:cNvSpPr>
          <p:nvPr/>
        </p:nvSpPr>
        <p:spPr bwMode="auto">
          <a:xfrm>
            <a:off x="212725" y="2000250"/>
            <a:ext cx="893127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3200" dirty="0" smtClean="0">
                <a:solidFill>
                  <a:schemeClr val="accent2"/>
                </a:solidFill>
                <a:latin typeface="Times New Roman" pitchFamily="18" charset="0"/>
              </a:rPr>
              <a:t>a. the price of mozzarella cheese increases</a:t>
            </a:r>
            <a:endParaRPr lang="en-US" sz="3200" dirty="0">
              <a:solidFill>
                <a:schemeClr val="accent2"/>
              </a:solidFill>
              <a:latin typeface="Times New Roman" pitchFamily="18" charset="0"/>
            </a:endParaRPr>
          </a:p>
        </p:txBody>
      </p:sp>
      <p:sp>
        <p:nvSpPr>
          <p:cNvPr id="14341" name="Text Box 5"/>
          <p:cNvSpPr txBox="1">
            <a:spLocks noChangeArrowheads="1"/>
          </p:cNvSpPr>
          <p:nvPr/>
        </p:nvSpPr>
        <p:spPr bwMode="auto">
          <a:xfrm>
            <a:off x="593725" y="3321050"/>
            <a:ext cx="8245475"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3600" dirty="0" smtClean="0">
                <a:latin typeface="Times New Roman" pitchFamily="18" charset="0"/>
              </a:rPr>
              <a:t>Mozzarella is an input of pizza</a:t>
            </a:r>
          </a:p>
          <a:p>
            <a:r>
              <a:rPr lang="en-US" sz="3600" dirty="0" smtClean="0">
                <a:latin typeface="Times New Roman" pitchFamily="18" charset="0"/>
              </a:rPr>
              <a:t>Supply shift left.</a:t>
            </a:r>
            <a:endParaRPr lang="en-US" sz="3600" dirty="0">
              <a:latin typeface="Times New Roman" pitchFamily="18" charset="0"/>
            </a:endParaRPr>
          </a:p>
        </p:txBody>
      </p:sp>
      <p:sp>
        <p:nvSpPr>
          <p:cNvPr id="2" name="Date Placeholder 1"/>
          <p:cNvSpPr>
            <a:spLocks noGrp="1"/>
          </p:cNvSpPr>
          <p:nvPr>
            <p:ph type="dt" sz="half" idx="10"/>
          </p:nvPr>
        </p:nvSpPr>
        <p:spPr/>
        <p:txBody>
          <a:bodyPr/>
          <a:lstStyle/>
          <a:p>
            <a:pPr>
              <a:defRPr/>
            </a:pPr>
            <a:fld id="{51F4C924-D923-48B4-B9D3-33984581DA5B}"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DFEDCE0B-BCBE-4303-B07E-C7710E69B344}" type="slidenum">
              <a:rPr lang="en-US" smtClean="0"/>
              <a:pPr>
                <a:defRPr/>
              </a:pPr>
              <a:t>17</a:t>
            </a:fld>
            <a:endParaRPr lang="en-US"/>
          </a:p>
        </p:txBody>
      </p:sp>
    </p:spTree>
    <p:extLst>
      <p:ext uri="{BB962C8B-B14F-4D97-AF65-F5344CB8AC3E}">
        <p14:creationId xmlns:p14="http://schemas.microsoft.com/office/powerpoint/2010/main" xmlns="" val="21300042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p:cTn id="7" dur="500" fill="hold"/>
                                        <p:tgtEl>
                                          <p:spTgt spid="14341"/>
                                        </p:tgtEl>
                                        <p:attrNameLst>
                                          <p:attrName>ppt_w</p:attrName>
                                        </p:attrNameLst>
                                      </p:cBhvr>
                                      <p:tavLst>
                                        <p:tav tm="0">
                                          <p:val>
                                            <p:fltVal val="0"/>
                                          </p:val>
                                        </p:tav>
                                        <p:tav tm="100000">
                                          <p:val>
                                            <p:strVal val="#ppt_w"/>
                                          </p:val>
                                        </p:tav>
                                      </p:tavLst>
                                    </p:anim>
                                    <p:anim calcmode="lin" valueType="num">
                                      <p:cBhvr>
                                        <p:cTn id="8" dur="500" fill="hold"/>
                                        <p:tgtEl>
                                          <p:spTgt spid="14341"/>
                                        </p:tgtEl>
                                        <p:attrNameLst>
                                          <p:attrName>ppt_h</p:attrName>
                                        </p:attrNameLst>
                                      </p:cBhvr>
                                      <p:tavLst>
                                        <p:tav tm="0">
                                          <p:val>
                                            <p:fltVal val="0"/>
                                          </p:val>
                                        </p:tav>
                                        <p:tav tm="100000">
                                          <p:val>
                                            <p:strVal val="#ppt_h"/>
                                          </p:val>
                                        </p:tav>
                                      </p:tavLst>
                                    </p:anim>
                                    <p:anim calcmode="lin" valueType="num">
                                      <p:cBhvr>
                                        <p:cTn id="9" dur="500" fill="hold"/>
                                        <p:tgtEl>
                                          <p:spTgt spid="14341"/>
                                        </p:tgtEl>
                                        <p:attrNameLst>
                                          <p:attrName>ppt_x</p:attrName>
                                        </p:attrNameLst>
                                      </p:cBhvr>
                                      <p:tavLst>
                                        <p:tav tm="0">
                                          <p:val>
                                            <p:fltVal val="0.5"/>
                                          </p:val>
                                        </p:tav>
                                        <p:tav tm="100000">
                                          <p:val>
                                            <p:strVal val="#ppt_x"/>
                                          </p:val>
                                        </p:tav>
                                      </p:tavLst>
                                    </p:anim>
                                    <p:anim calcmode="lin" valueType="num">
                                      <p:cBhvr>
                                        <p:cTn id="10" dur="500" fill="hold"/>
                                        <p:tgtEl>
                                          <p:spTgt spid="1434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rtlCol="0">
            <a:normAutofit fontScale="90000"/>
          </a:bodyPr>
          <a:lstStyle/>
          <a:p>
            <a:pPr fontAlgn="auto">
              <a:spcAft>
                <a:spcPts val="0"/>
              </a:spcAft>
              <a:defRPr/>
            </a:pPr>
            <a:r>
              <a:rPr lang="en-US" dirty="0" smtClean="0">
                <a:solidFill>
                  <a:schemeClr val="tx2">
                    <a:satMod val="200000"/>
                  </a:schemeClr>
                </a:solidFill>
              </a:rPr>
              <a:t>What Happens to the Market of Pizza if…?</a:t>
            </a:r>
          </a:p>
        </p:txBody>
      </p:sp>
      <p:sp>
        <p:nvSpPr>
          <p:cNvPr id="20483" name="Text Box 3"/>
          <p:cNvSpPr txBox="1">
            <a:spLocks noChangeArrowheads="1"/>
          </p:cNvSpPr>
          <p:nvPr/>
        </p:nvSpPr>
        <p:spPr bwMode="auto">
          <a:xfrm>
            <a:off x="212725" y="2000250"/>
            <a:ext cx="893127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3200" dirty="0">
                <a:solidFill>
                  <a:schemeClr val="accent2"/>
                </a:solidFill>
                <a:latin typeface="Times New Roman" pitchFamily="18" charset="0"/>
              </a:rPr>
              <a:t>b</a:t>
            </a:r>
            <a:r>
              <a:rPr lang="en-US" sz="3200" dirty="0" smtClean="0">
                <a:solidFill>
                  <a:schemeClr val="accent2"/>
                </a:solidFill>
                <a:latin typeface="Times New Roman" pitchFamily="18" charset="0"/>
              </a:rPr>
              <a:t>. Consumers’ income increases</a:t>
            </a:r>
            <a:endParaRPr lang="en-US" sz="3200" dirty="0">
              <a:solidFill>
                <a:schemeClr val="accent2"/>
              </a:solidFill>
              <a:latin typeface="Times New Roman" pitchFamily="18" charset="0"/>
            </a:endParaRPr>
          </a:p>
        </p:txBody>
      </p:sp>
      <p:sp>
        <p:nvSpPr>
          <p:cNvPr id="14341" name="Text Box 5"/>
          <p:cNvSpPr txBox="1">
            <a:spLocks noChangeArrowheads="1"/>
          </p:cNvSpPr>
          <p:nvPr/>
        </p:nvSpPr>
        <p:spPr bwMode="auto">
          <a:xfrm>
            <a:off x="593725" y="3321050"/>
            <a:ext cx="8245475"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3600" dirty="0" smtClean="0">
                <a:latin typeface="Times New Roman" pitchFamily="18" charset="0"/>
              </a:rPr>
              <a:t>Pizza is normal goods. </a:t>
            </a:r>
          </a:p>
          <a:p>
            <a:r>
              <a:rPr lang="en-US" sz="3600" dirty="0" smtClean="0">
                <a:latin typeface="Times New Roman" pitchFamily="18" charset="0"/>
              </a:rPr>
              <a:t>Income shifts demand curve to the right</a:t>
            </a:r>
            <a:endParaRPr lang="en-US" sz="3600" dirty="0">
              <a:latin typeface="Times New Roman" pitchFamily="18" charset="0"/>
            </a:endParaRPr>
          </a:p>
        </p:txBody>
      </p:sp>
      <p:sp>
        <p:nvSpPr>
          <p:cNvPr id="2" name="Date Placeholder 1"/>
          <p:cNvSpPr>
            <a:spLocks noGrp="1"/>
          </p:cNvSpPr>
          <p:nvPr>
            <p:ph type="dt" sz="half" idx="10"/>
          </p:nvPr>
        </p:nvSpPr>
        <p:spPr/>
        <p:txBody>
          <a:bodyPr/>
          <a:lstStyle/>
          <a:p>
            <a:pPr>
              <a:defRPr/>
            </a:pPr>
            <a:fld id="{F104E009-1E3B-4464-BF79-524A24934F64}"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DFEDCE0B-BCBE-4303-B07E-C7710E69B344}" type="slidenum">
              <a:rPr lang="en-US" smtClean="0"/>
              <a:pPr>
                <a:defRPr/>
              </a:pPr>
              <a:t>18</a:t>
            </a:fld>
            <a:endParaRPr lang="en-US"/>
          </a:p>
        </p:txBody>
      </p:sp>
    </p:spTree>
    <p:extLst>
      <p:ext uri="{BB962C8B-B14F-4D97-AF65-F5344CB8AC3E}">
        <p14:creationId xmlns:p14="http://schemas.microsoft.com/office/powerpoint/2010/main" xmlns="" val="3170495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p:cTn id="7" dur="500" fill="hold"/>
                                        <p:tgtEl>
                                          <p:spTgt spid="14341"/>
                                        </p:tgtEl>
                                        <p:attrNameLst>
                                          <p:attrName>ppt_w</p:attrName>
                                        </p:attrNameLst>
                                      </p:cBhvr>
                                      <p:tavLst>
                                        <p:tav tm="0">
                                          <p:val>
                                            <p:fltVal val="0"/>
                                          </p:val>
                                        </p:tav>
                                        <p:tav tm="100000">
                                          <p:val>
                                            <p:strVal val="#ppt_w"/>
                                          </p:val>
                                        </p:tav>
                                      </p:tavLst>
                                    </p:anim>
                                    <p:anim calcmode="lin" valueType="num">
                                      <p:cBhvr>
                                        <p:cTn id="8" dur="500" fill="hold"/>
                                        <p:tgtEl>
                                          <p:spTgt spid="14341"/>
                                        </p:tgtEl>
                                        <p:attrNameLst>
                                          <p:attrName>ppt_h</p:attrName>
                                        </p:attrNameLst>
                                      </p:cBhvr>
                                      <p:tavLst>
                                        <p:tav tm="0">
                                          <p:val>
                                            <p:fltVal val="0"/>
                                          </p:val>
                                        </p:tav>
                                        <p:tav tm="100000">
                                          <p:val>
                                            <p:strVal val="#ppt_h"/>
                                          </p:val>
                                        </p:tav>
                                      </p:tavLst>
                                    </p:anim>
                                    <p:anim calcmode="lin" valueType="num">
                                      <p:cBhvr>
                                        <p:cTn id="9" dur="500" fill="hold"/>
                                        <p:tgtEl>
                                          <p:spTgt spid="14341"/>
                                        </p:tgtEl>
                                        <p:attrNameLst>
                                          <p:attrName>ppt_x</p:attrName>
                                        </p:attrNameLst>
                                      </p:cBhvr>
                                      <p:tavLst>
                                        <p:tav tm="0">
                                          <p:val>
                                            <p:fltVal val="0.5"/>
                                          </p:val>
                                        </p:tav>
                                        <p:tav tm="100000">
                                          <p:val>
                                            <p:strVal val="#ppt_x"/>
                                          </p:val>
                                        </p:tav>
                                      </p:tavLst>
                                    </p:anim>
                                    <p:anim calcmode="lin" valueType="num">
                                      <p:cBhvr>
                                        <p:cTn id="10" dur="500" fill="hold"/>
                                        <p:tgtEl>
                                          <p:spTgt spid="1434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rtlCol="0">
            <a:normAutofit fontScale="90000"/>
          </a:bodyPr>
          <a:lstStyle/>
          <a:p>
            <a:pPr fontAlgn="auto">
              <a:spcAft>
                <a:spcPts val="0"/>
              </a:spcAft>
              <a:defRPr/>
            </a:pPr>
            <a:r>
              <a:rPr lang="en-US" dirty="0" smtClean="0">
                <a:solidFill>
                  <a:schemeClr val="tx2">
                    <a:satMod val="200000"/>
                  </a:schemeClr>
                </a:solidFill>
              </a:rPr>
              <a:t>What Happens to the Market of Pizza if…?</a:t>
            </a:r>
          </a:p>
        </p:txBody>
      </p:sp>
      <p:sp>
        <p:nvSpPr>
          <p:cNvPr id="20483" name="Text Box 3"/>
          <p:cNvSpPr txBox="1">
            <a:spLocks noChangeArrowheads="1"/>
          </p:cNvSpPr>
          <p:nvPr/>
        </p:nvSpPr>
        <p:spPr bwMode="auto">
          <a:xfrm>
            <a:off x="212725" y="2000250"/>
            <a:ext cx="893127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3200" dirty="0">
                <a:solidFill>
                  <a:schemeClr val="accent2"/>
                </a:solidFill>
                <a:latin typeface="Times New Roman" pitchFamily="18" charset="0"/>
              </a:rPr>
              <a:t>c</a:t>
            </a:r>
            <a:r>
              <a:rPr lang="en-US" sz="3200" dirty="0" smtClean="0">
                <a:solidFill>
                  <a:schemeClr val="accent2"/>
                </a:solidFill>
                <a:latin typeface="Times New Roman" pitchFamily="18" charset="0"/>
              </a:rPr>
              <a:t>. More pizza producers enter the market</a:t>
            </a:r>
            <a:endParaRPr lang="en-US" sz="3200" dirty="0">
              <a:solidFill>
                <a:schemeClr val="accent2"/>
              </a:solidFill>
              <a:latin typeface="Times New Roman" pitchFamily="18" charset="0"/>
            </a:endParaRPr>
          </a:p>
        </p:txBody>
      </p:sp>
      <p:sp>
        <p:nvSpPr>
          <p:cNvPr id="14341" name="Text Box 5"/>
          <p:cNvSpPr txBox="1">
            <a:spLocks noChangeArrowheads="1"/>
          </p:cNvSpPr>
          <p:nvPr/>
        </p:nvSpPr>
        <p:spPr bwMode="auto">
          <a:xfrm>
            <a:off x="593725" y="3321050"/>
            <a:ext cx="82454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3600" dirty="0" smtClean="0">
                <a:latin typeface="Times New Roman" pitchFamily="18" charset="0"/>
              </a:rPr>
              <a:t>Supply shift right</a:t>
            </a:r>
            <a:endParaRPr lang="en-US" sz="3600" dirty="0">
              <a:latin typeface="Times New Roman" pitchFamily="18" charset="0"/>
            </a:endParaRPr>
          </a:p>
        </p:txBody>
      </p:sp>
      <p:sp>
        <p:nvSpPr>
          <p:cNvPr id="2" name="Date Placeholder 1"/>
          <p:cNvSpPr>
            <a:spLocks noGrp="1"/>
          </p:cNvSpPr>
          <p:nvPr>
            <p:ph type="dt" sz="half" idx="10"/>
          </p:nvPr>
        </p:nvSpPr>
        <p:spPr/>
        <p:txBody>
          <a:bodyPr/>
          <a:lstStyle/>
          <a:p>
            <a:pPr>
              <a:defRPr/>
            </a:pPr>
            <a:fld id="{DDF75212-638E-455D-96F9-D56F97C4A9B4}"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DFEDCE0B-BCBE-4303-B07E-C7710E69B344}" type="slidenum">
              <a:rPr lang="en-US" smtClean="0"/>
              <a:pPr>
                <a:defRPr/>
              </a:pPr>
              <a:t>19</a:t>
            </a:fld>
            <a:endParaRPr lang="en-US"/>
          </a:p>
        </p:txBody>
      </p:sp>
    </p:spTree>
    <p:extLst>
      <p:ext uri="{BB962C8B-B14F-4D97-AF65-F5344CB8AC3E}">
        <p14:creationId xmlns:p14="http://schemas.microsoft.com/office/powerpoint/2010/main" xmlns="" val="3170495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p:cTn id="7" dur="500" fill="hold"/>
                                        <p:tgtEl>
                                          <p:spTgt spid="14341"/>
                                        </p:tgtEl>
                                        <p:attrNameLst>
                                          <p:attrName>ppt_w</p:attrName>
                                        </p:attrNameLst>
                                      </p:cBhvr>
                                      <p:tavLst>
                                        <p:tav tm="0">
                                          <p:val>
                                            <p:fltVal val="0"/>
                                          </p:val>
                                        </p:tav>
                                        <p:tav tm="100000">
                                          <p:val>
                                            <p:strVal val="#ppt_w"/>
                                          </p:val>
                                        </p:tav>
                                      </p:tavLst>
                                    </p:anim>
                                    <p:anim calcmode="lin" valueType="num">
                                      <p:cBhvr>
                                        <p:cTn id="8" dur="500" fill="hold"/>
                                        <p:tgtEl>
                                          <p:spTgt spid="14341"/>
                                        </p:tgtEl>
                                        <p:attrNameLst>
                                          <p:attrName>ppt_h</p:attrName>
                                        </p:attrNameLst>
                                      </p:cBhvr>
                                      <p:tavLst>
                                        <p:tav tm="0">
                                          <p:val>
                                            <p:fltVal val="0"/>
                                          </p:val>
                                        </p:tav>
                                        <p:tav tm="100000">
                                          <p:val>
                                            <p:strVal val="#ppt_h"/>
                                          </p:val>
                                        </p:tav>
                                      </p:tavLst>
                                    </p:anim>
                                    <p:anim calcmode="lin" valueType="num">
                                      <p:cBhvr>
                                        <p:cTn id="9" dur="500" fill="hold"/>
                                        <p:tgtEl>
                                          <p:spTgt spid="14341"/>
                                        </p:tgtEl>
                                        <p:attrNameLst>
                                          <p:attrName>ppt_x</p:attrName>
                                        </p:attrNameLst>
                                      </p:cBhvr>
                                      <p:tavLst>
                                        <p:tav tm="0">
                                          <p:val>
                                            <p:fltVal val="0.5"/>
                                          </p:val>
                                        </p:tav>
                                        <p:tav tm="100000">
                                          <p:val>
                                            <p:strVal val="#ppt_x"/>
                                          </p:val>
                                        </p:tav>
                                      </p:tavLst>
                                    </p:anim>
                                    <p:anim calcmode="lin" valueType="num">
                                      <p:cBhvr>
                                        <p:cTn id="10" dur="500" fill="hold"/>
                                        <p:tgtEl>
                                          <p:spTgt spid="1434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304800"/>
            <a:ext cx="7772400" cy="892175"/>
          </a:xfrm>
        </p:spPr>
        <p:txBody>
          <a:bodyPr/>
          <a:lstStyle/>
          <a:p>
            <a:pPr eaLnBrk="1" fontAlgn="auto" hangingPunct="1">
              <a:spcAft>
                <a:spcPts val="0"/>
              </a:spcAft>
              <a:defRPr/>
            </a:pPr>
            <a:r>
              <a:rPr lang="en-US" b="1" dirty="0" smtClean="0">
                <a:solidFill>
                  <a:srgbClr val="FF0000"/>
                </a:solidFill>
              </a:rPr>
              <a:t>Law of demand?</a:t>
            </a:r>
          </a:p>
        </p:txBody>
      </p:sp>
      <p:sp>
        <p:nvSpPr>
          <p:cNvPr id="588803" name="Rectangle 3" descr="Rectangle: Click to edit Master text styles&#10;Second level&#10;Third level&#10;Fourth level&#10;Fifth level"/>
          <p:cNvSpPr>
            <a:spLocks noGrp="1" noChangeArrowheads="1"/>
          </p:cNvSpPr>
          <p:nvPr>
            <p:ph idx="1"/>
          </p:nvPr>
        </p:nvSpPr>
        <p:spPr>
          <a:xfrm>
            <a:off x="468313" y="1341438"/>
            <a:ext cx="8142287" cy="1876891"/>
          </a:xfrm>
        </p:spPr>
        <p:txBody>
          <a:bodyPr/>
          <a:lstStyle/>
          <a:p>
            <a:pPr marL="365125" indent="-255588" eaLnBrk="1" hangingPunct="1">
              <a:buFont typeface="Wingdings 3" pitchFamily="18" charset="2"/>
              <a:buChar char=""/>
            </a:pPr>
            <a:r>
              <a:rPr lang="en-AU" sz="2800" dirty="0" smtClean="0">
                <a:solidFill>
                  <a:srgbClr val="000099"/>
                </a:solidFill>
              </a:rPr>
              <a:t>Law of Demand states that if other </a:t>
            </a:r>
            <a:r>
              <a:rPr lang="en-AU" sz="2800" dirty="0">
                <a:solidFill>
                  <a:srgbClr val="000099"/>
                </a:solidFill>
              </a:rPr>
              <a:t>things remaining the </a:t>
            </a:r>
            <a:r>
              <a:rPr lang="en-AU" sz="2800" dirty="0" smtClean="0">
                <a:solidFill>
                  <a:srgbClr val="000099"/>
                </a:solidFill>
              </a:rPr>
              <a:t>same, there is an inverse or negative  relationship between price and quantity demanded.</a:t>
            </a:r>
          </a:p>
          <a:p>
            <a:pPr marL="365125" indent="-255588" eaLnBrk="1" hangingPunct="1">
              <a:spcAft>
                <a:spcPct val="0"/>
              </a:spcAft>
              <a:buFont typeface="Wingdings 3" pitchFamily="18" charset="2"/>
              <a:buChar char=""/>
            </a:pPr>
            <a:endParaRPr lang="en-AU" sz="2800" dirty="0" smtClean="0"/>
          </a:p>
          <a:p>
            <a:pPr marL="365125" indent="-255588" eaLnBrk="1" hangingPunct="1">
              <a:spcAft>
                <a:spcPct val="0"/>
              </a:spcAft>
              <a:buFont typeface="Wingdings 3" pitchFamily="18" charset="2"/>
              <a:buChar char=""/>
            </a:pPr>
            <a:endParaRPr lang="en-AU" sz="2800" dirty="0" smtClean="0"/>
          </a:p>
        </p:txBody>
      </p:sp>
      <p:sp>
        <p:nvSpPr>
          <p:cNvPr id="4" name="Rectangle 3"/>
          <p:cNvSpPr txBox="1">
            <a:spLocks noChangeArrowheads="1"/>
          </p:cNvSpPr>
          <p:nvPr/>
        </p:nvSpPr>
        <p:spPr bwMode="auto">
          <a:xfrm>
            <a:off x="233082" y="3155993"/>
            <a:ext cx="8229600" cy="3266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Monotype Sorts" pitchFamily="2" charset="2"/>
              <a:buNone/>
              <a:defRPr/>
            </a:pPr>
            <a:r>
              <a:rPr lang="en-US" i="0" smtClean="0"/>
              <a:t> </a:t>
            </a:r>
            <a:r>
              <a:rPr lang="en-US" sz="7200" b="1" i="0" smtClean="0">
                <a:latin typeface="Symbol" pitchFamily="18" charset="2"/>
              </a:rPr>
              <a:t></a:t>
            </a:r>
            <a:r>
              <a:rPr lang="en-US" sz="7200" b="1" i="0" smtClean="0"/>
              <a:t> P </a:t>
            </a:r>
            <a:r>
              <a:rPr lang="en-US" sz="7200" b="1" i="0" smtClean="0">
                <a:latin typeface="Symbol" pitchFamily="18" charset="2"/>
              </a:rPr>
              <a:t></a:t>
            </a:r>
            <a:r>
              <a:rPr lang="en-US" sz="7200" b="1" i="0" smtClean="0"/>
              <a:t> </a:t>
            </a:r>
            <a:r>
              <a:rPr lang="en-US" sz="7200" b="1" i="0" smtClean="0">
                <a:latin typeface="Symbol" pitchFamily="18" charset="2"/>
              </a:rPr>
              <a:t></a:t>
            </a:r>
            <a:r>
              <a:rPr lang="en-US" sz="7200" b="1" i="0" smtClean="0"/>
              <a:t>Q</a:t>
            </a:r>
            <a:r>
              <a:rPr lang="en-US" sz="7200" b="1" i="0" baseline="-25000" smtClean="0"/>
              <a:t>d</a:t>
            </a:r>
            <a:r>
              <a:rPr lang="en-US" sz="7200" b="1" i="0" smtClean="0">
                <a:latin typeface="Symbol" pitchFamily="18" charset="2"/>
              </a:rPr>
              <a:t></a:t>
            </a:r>
            <a:endParaRPr lang="en-US" i="0" smtClean="0">
              <a:latin typeface="Symbol" pitchFamily="18" charset="2"/>
            </a:endParaRPr>
          </a:p>
          <a:p>
            <a:pPr>
              <a:buFont typeface="Monotype Sorts" pitchFamily="2" charset="2"/>
              <a:buNone/>
              <a:defRPr/>
            </a:pPr>
            <a:endParaRPr lang="en-US" i="0" smtClean="0">
              <a:latin typeface="Symbol" pitchFamily="18" charset="2"/>
            </a:endParaRPr>
          </a:p>
          <a:p>
            <a:pPr>
              <a:buFont typeface="Monotype Sorts" pitchFamily="2" charset="2"/>
              <a:buNone/>
              <a:defRPr/>
            </a:pPr>
            <a:r>
              <a:rPr lang="en-US" i="0" smtClean="0"/>
              <a:t> 			</a:t>
            </a:r>
            <a:r>
              <a:rPr lang="en-US" sz="7200" b="1" i="0" smtClean="0">
                <a:latin typeface="Symbol" pitchFamily="18" charset="2"/>
              </a:rPr>
              <a:t></a:t>
            </a:r>
            <a:r>
              <a:rPr lang="en-US" sz="7200" b="1" i="0" smtClean="0"/>
              <a:t> P </a:t>
            </a:r>
            <a:r>
              <a:rPr lang="en-US" sz="7200" b="1" i="0" smtClean="0">
                <a:latin typeface="Symbol" pitchFamily="18" charset="2"/>
              </a:rPr>
              <a:t></a:t>
            </a:r>
            <a:r>
              <a:rPr lang="en-US" sz="7200" b="1" i="0" smtClean="0"/>
              <a:t> </a:t>
            </a:r>
            <a:r>
              <a:rPr lang="en-US" sz="7200" b="1" i="0" smtClean="0">
                <a:latin typeface="Symbol" pitchFamily="18" charset="2"/>
              </a:rPr>
              <a:t></a:t>
            </a:r>
            <a:r>
              <a:rPr lang="en-US" sz="7200" b="1" i="0" smtClean="0"/>
              <a:t>Q</a:t>
            </a:r>
            <a:r>
              <a:rPr lang="en-US" sz="7200" b="1" i="0" baseline="-25000" smtClean="0"/>
              <a:t>d</a:t>
            </a:r>
            <a:endParaRPr lang="en-US" sz="7200" b="1" i="0" dirty="0" smtClean="0"/>
          </a:p>
        </p:txBody>
      </p:sp>
      <p:sp>
        <p:nvSpPr>
          <p:cNvPr id="2" name="Date Placeholder 1"/>
          <p:cNvSpPr>
            <a:spLocks noGrp="1"/>
          </p:cNvSpPr>
          <p:nvPr>
            <p:ph type="dt" sz="half" idx="10"/>
          </p:nvPr>
        </p:nvSpPr>
        <p:spPr/>
        <p:txBody>
          <a:bodyPr/>
          <a:lstStyle/>
          <a:p>
            <a:pPr>
              <a:defRPr/>
            </a:pPr>
            <a:fld id="{73DFE37F-B327-4646-B062-33342A06CE98}"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649DAF84-EA1C-4C2A-8DEC-D5B939442470}" type="slidenum">
              <a:rPr lang="en-US" smtClean="0"/>
              <a:pPr>
                <a:defRPr/>
              </a:pPr>
              <a:t>2</a:t>
            </a:fld>
            <a:endParaRPr lang="en-US"/>
          </a:p>
        </p:txBody>
      </p:sp>
    </p:spTree>
    <p:extLst>
      <p:ext uri="{BB962C8B-B14F-4D97-AF65-F5344CB8AC3E}">
        <p14:creationId xmlns:p14="http://schemas.microsoft.com/office/powerpoint/2010/main" xmlns="" val="6583230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animEffect transition="in" filter="barn(outVertical)">
                                      <p:cBhvr>
                                        <p:cTn id="7" dur="500"/>
                                        <p:tgtEl>
                                          <p:spTgt spid="5888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rtlCol="0">
            <a:normAutofit fontScale="90000"/>
          </a:bodyPr>
          <a:lstStyle/>
          <a:p>
            <a:pPr fontAlgn="auto">
              <a:spcAft>
                <a:spcPts val="0"/>
              </a:spcAft>
              <a:defRPr/>
            </a:pPr>
            <a:r>
              <a:rPr lang="en-US" dirty="0" smtClean="0">
                <a:solidFill>
                  <a:schemeClr val="tx2">
                    <a:satMod val="200000"/>
                  </a:schemeClr>
                </a:solidFill>
              </a:rPr>
              <a:t>What Happens to the Market of Pizza if…?</a:t>
            </a:r>
          </a:p>
        </p:txBody>
      </p:sp>
      <p:sp>
        <p:nvSpPr>
          <p:cNvPr id="20483" name="Text Box 3"/>
          <p:cNvSpPr txBox="1">
            <a:spLocks noChangeArrowheads="1"/>
          </p:cNvSpPr>
          <p:nvPr/>
        </p:nvSpPr>
        <p:spPr bwMode="auto">
          <a:xfrm>
            <a:off x="212725" y="2000250"/>
            <a:ext cx="8931275"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3200" dirty="0">
                <a:solidFill>
                  <a:schemeClr val="accent2"/>
                </a:solidFill>
                <a:latin typeface="Times New Roman" pitchFamily="18" charset="0"/>
              </a:rPr>
              <a:t>d</a:t>
            </a:r>
            <a:r>
              <a:rPr lang="en-US" sz="3200" dirty="0" smtClean="0">
                <a:solidFill>
                  <a:schemeClr val="accent2"/>
                </a:solidFill>
                <a:latin typeface="Times New Roman" pitchFamily="18" charset="0"/>
              </a:rPr>
              <a:t>. A report released states that pizza contributes to heart disease</a:t>
            </a:r>
            <a:endParaRPr lang="en-US" sz="3200" dirty="0">
              <a:solidFill>
                <a:schemeClr val="accent2"/>
              </a:solidFill>
              <a:latin typeface="Times New Roman" pitchFamily="18" charset="0"/>
            </a:endParaRPr>
          </a:p>
        </p:txBody>
      </p:sp>
      <p:sp>
        <p:nvSpPr>
          <p:cNvPr id="14341" name="Text Box 5"/>
          <p:cNvSpPr txBox="1">
            <a:spLocks noChangeArrowheads="1"/>
          </p:cNvSpPr>
          <p:nvPr/>
        </p:nvSpPr>
        <p:spPr bwMode="auto">
          <a:xfrm>
            <a:off x="593725" y="3321050"/>
            <a:ext cx="8245475"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3600" dirty="0" smtClean="0">
                <a:latin typeface="Times New Roman" pitchFamily="18" charset="0"/>
              </a:rPr>
              <a:t>Consumer’s declining preference shifts demand left</a:t>
            </a:r>
            <a:endParaRPr lang="en-US" sz="3600" dirty="0">
              <a:latin typeface="Times New Roman" pitchFamily="18" charset="0"/>
            </a:endParaRPr>
          </a:p>
        </p:txBody>
      </p:sp>
      <p:sp>
        <p:nvSpPr>
          <p:cNvPr id="2" name="Date Placeholder 1"/>
          <p:cNvSpPr>
            <a:spLocks noGrp="1"/>
          </p:cNvSpPr>
          <p:nvPr>
            <p:ph type="dt" sz="half" idx="10"/>
          </p:nvPr>
        </p:nvSpPr>
        <p:spPr/>
        <p:txBody>
          <a:bodyPr/>
          <a:lstStyle/>
          <a:p>
            <a:pPr>
              <a:defRPr/>
            </a:pPr>
            <a:fld id="{55D59CEA-1B56-46DA-B0D5-2EABFA67FEF7}"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DFEDCE0B-BCBE-4303-B07E-C7710E69B344}" type="slidenum">
              <a:rPr lang="en-US" smtClean="0"/>
              <a:pPr>
                <a:defRPr/>
              </a:pPr>
              <a:t>20</a:t>
            </a:fld>
            <a:endParaRPr lang="en-US"/>
          </a:p>
        </p:txBody>
      </p:sp>
    </p:spTree>
    <p:extLst>
      <p:ext uri="{BB962C8B-B14F-4D97-AF65-F5344CB8AC3E}">
        <p14:creationId xmlns:p14="http://schemas.microsoft.com/office/powerpoint/2010/main" xmlns="" val="3170495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p:cTn id="7" dur="500" fill="hold"/>
                                        <p:tgtEl>
                                          <p:spTgt spid="14341"/>
                                        </p:tgtEl>
                                        <p:attrNameLst>
                                          <p:attrName>ppt_w</p:attrName>
                                        </p:attrNameLst>
                                      </p:cBhvr>
                                      <p:tavLst>
                                        <p:tav tm="0">
                                          <p:val>
                                            <p:fltVal val="0"/>
                                          </p:val>
                                        </p:tav>
                                        <p:tav tm="100000">
                                          <p:val>
                                            <p:strVal val="#ppt_w"/>
                                          </p:val>
                                        </p:tav>
                                      </p:tavLst>
                                    </p:anim>
                                    <p:anim calcmode="lin" valueType="num">
                                      <p:cBhvr>
                                        <p:cTn id="8" dur="500" fill="hold"/>
                                        <p:tgtEl>
                                          <p:spTgt spid="14341"/>
                                        </p:tgtEl>
                                        <p:attrNameLst>
                                          <p:attrName>ppt_h</p:attrName>
                                        </p:attrNameLst>
                                      </p:cBhvr>
                                      <p:tavLst>
                                        <p:tav tm="0">
                                          <p:val>
                                            <p:fltVal val="0"/>
                                          </p:val>
                                        </p:tav>
                                        <p:tav tm="100000">
                                          <p:val>
                                            <p:strVal val="#ppt_h"/>
                                          </p:val>
                                        </p:tav>
                                      </p:tavLst>
                                    </p:anim>
                                    <p:anim calcmode="lin" valueType="num">
                                      <p:cBhvr>
                                        <p:cTn id="9" dur="500" fill="hold"/>
                                        <p:tgtEl>
                                          <p:spTgt spid="14341"/>
                                        </p:tgtEl>
                                        <p:attrNameLst>
                                          <p:attrName>ppt_x</p:attrName>
                                        </p:attrNameLst>
                                      </p:cBhvr>
                                      <p:tavLst>
                                        <p:tav tm="0">
                                          <p:val>
                                            <p:fltVal val="0.5"/>
                                          </p:val>
                                        </p:tav>
                                        <p:tav tm="100000">
                                          <p:val>
                                            <p:strVal val="#ppt_x"/>
                                          </p:val>
                                        </p:tav>
                                      </p:tavLst>
                                    </p:anim>
                                    <p:anim calcmode="lin" valueType="num">
                                      <p:cBhvr>
                                        <p:cTn id="10" dur="500" fill="hold"/>
                                        <p:tgtEl>
                                          <p:spTgt spid="1434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rtlCol="0">
            <a:normAutofit fontScale="90000"/>
          </a:bodyPr>
          <a:lstStyle/>
          <a:p>
            <a:pPr fontAlgn="auto">
              <a:spcAft>
                <a:spcPts val="0"/>
              </a:spcAft>
              <a:defRPr/>
            </a:pPr>
            <a:r>
              <a:rPr lang="en-US" dirty="0" smtClean="0">
                <a:solidFill>
                  <a:schemeClr val="tx2">
                    <a:satMod val="200000"/>
                  </a:schemeClr>
                </a:solidFill>
              </a:rPr>
              <a:t>What Happens to the Market of Pizza if…?</a:t>
            </a:r>
          </a:p>
        </p:txBody>
      </p:sp>
      <p:sp>
        <p:nvSpPr>
          <p:cNvPr id="20483" name="Text Box 3"/>
          <p:cNvSpPr txBox="1">
            <a:spLocks noChangeArrowheads="1"/>
          </p:cNvSpPr>
          <p:nvPr/>
        </p:nvSpPr>
        <p:spPr bwMode="auto">
          <a:xfrm>
            <a:off x="212725" y="2000250"/>
            <a:ext cx="893127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3200" dirty="0">
                <a:solidFill>
                  <a:schemeClr val="accent2"/>
                </a:solidFill>
                <a:latin typeface="Times New Roman" pitchFamily="18" charset="0"/>
              </a:rPr>
              <a:t>e</a:t>
            </a:r>
            <a:r>
              <a:rPr lang="en-US" sz="3200" dirty="0" smtClean="0">
                <a:solidFill>
                  <a:schemeClr val="accent2"/>
                </a:solidFill>
                <a:latin typeface="Times New Roman" pitchFamily="18" charset="0"/>
              </a:rPr>
              <a:t>. New pizza oven reduces cooking time</a:t>
            </a:r>
            <a:endParaRPr lang="en-US" sz="3200" dirty="0">
              <a:solidFill>
                <a:schemeClr val="accent2"/>
              </a:solidFill>
              <a:latin typeface="Times New Roman" pitchFamily="18" charset="0"/>
            </a:endParaRPr>
          </a:p>
        </p:txBody>
      </p:sp>
      <p:sp>
        <p:nvSpPr>
          <p:cNvPr id="14341" name="Text Box 5"/>
          <p:cNvSpPr txBox="1">
            <a:spLocks noChangeArrowheads="1"/>
          </p:cNvSpPr>
          <p:nvPr/>
        </p:nvSpPr>
        <p:spPr bwMode="auto">
          <a:xfrm>
            <a:off x="593725" y="3321050"/>
            <a:ext cx="8245475"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3600" dirty="0" smtClean="0">
                <a:latin typeface="Times New Roman" pitchFamily="18" charset="0"/>
              </a:rPr>
              <a:t>New technology</a:t>
            </a:r>
          </a:p>
          <a:p>
            <a:r>
              <a:rPr lang="en-US" sz="3600" dirty="0" smtClean="0">
                <a:latin typeface="Times New Roman" pitchFamily="18" charset="0"/>
              </a:rPr>
              <a:t>Supply shifts right</a:t>
            </a:r>
            <a:endParaRPr lang="en-US" sz="3600" dirty="0">
              <a:latin typeface="Times New Roman" pitchFamily="18" charset="0"/>
            </a:endParaRPr>
          </a:p>
        </p:txBody>
      </p:sp>
      <p:sp>
        <p:nvSpPr>
          <p:cNvPr id="2" name="Date Placeholder 1"/>
          <p:cNvSpPr>
            <a:spLocks noGrp="1"/>
          </p:cNvSpPr>
          <p:nvPr>
            <p:ph type="dt" sz="half" idx="10"/>
          </p:nvPr>
        </p:nvSpPr>
        <p:spPr/>
        <p:txBody>
          <a:bodyPr/>
          <a:lstStyle/>
          <a:p>
            <a:pPr>
              <a:defRPr/>
            </a:pPr>
            <a:fld id="{5E691171-C7C9-48A5-ACFB-4FC9745675EA}"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DFEDCE0B-BCBE-4303-B07E-C7710E69B344}" type="slidenum">
              <a:rPr lang="en-US" smtClean="0"/>
              <a:pPr>
                <a:defRPr/>
              </a:pPr>
              <a:t>21</a:t>
            </a:fld>
            <a:endParaRPr lang="en-US"/>
          </a:p>
        </p:txBody>
      </p:sp>
    </p:spTree>
    <p:extLst>
      <p:ext uri="{BB962C8B-B14F-4D97-AF65-F5344CB8AC3E}">
        <p14:creationId xmlns:p14="http://schemas.microsoft.com/office/powerpoint/2010/main" xmlns="" val="3170495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p:cTn id="7" dur="500" fill="hold"/>
                                        <p:tgtEl>
                                          <p:spTgt spid="14341"/>
                                        </p:tgtEl>
                                        <p:attrNameLst>
                                          <p:attrName>ppt_w</p:attrName>
                                        </p:attrNameLst>
                                      </p:cBhvr>
                                      <p:tavLst>
                                        <p:tav tm="0">
                                          <p:val>
                                            <p:fltVal val="0"/>
                                          </p:val>
                                        </p:tav>
                                        <p:tav tm="100000">
                                          <p:val>
                                            <p:strVal val="#ppt_w"/>
                                          </p:val>
                                        </p:tav>
                                      </p:tavLst>
                                    </p:anim>
                                    <p:anim calcmode="lin" valueType="num">
                                      <p:cBhvr>
                                        <p:cTn id="8" dur="500" fill="hold"/>
                                        <p:tgtEl>
                                          <p:spTgt spid="14341"/>
                                        </p:tgtEl>
                                        <p:attrNameLst>
                                          <p:attrName>ppt_h</p:attrName>
                                        </p:attrNameLst>
                                      </p:cBhvr>
                                      <p:tavLst>
                                        <p:tav tm="0">
                                          <p:val>
                                            <p:fltVal val="0"/>
                                          </p:val>
                                        </p:tav>
                                        <p:tav tm="100000">
                                          <p:val>
                                            <p:strVal val="#ppt_h"/>
                                          </p:val>
                                        </p:tav>
                                      </p:tavLst>
                                    </p:anim>
                                    <p:anim calcmode="lin" valueType="num">
                                      <p:cBhvr>
                                        <p:cTn id="9" dur="500" fill="hold"/>
                                        <p:tgtEl>
                                          <p:spTgt spid="14341"/>
                                        </p:tgtEl>
                                        <p:attrNameLst>
                                          <p:attrName>ppt_x</p:attrName>
                                        </p:attrNameLst>
                                      </p:cBhvr>
                                      <p:tavLst>
                                        <p:tav tm="0">
                                          <p:val>
                                            <p:fltVal val="0.5"/>
                                          </p:val>
                                        </p:tav>
                                        <p:tav tm="100000">
                                          <p:val>
                                            <p:strVal val="#ppt_x"/>
                                          </p:val>
                                        </p:tav>
                                      </p:tavLst>
                                    </p:anim>
                                    <p:anim calcmode="lin" valueType="num">
                                      <p:cBhvr>
                                        <p:cTn id="10" dur="500" fill="hold"/>
                                        <p:tgtEl>
                                          <p:spTgt spid="1434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rtlCol="0">
            <a:normAutofit fontScale="90000"/>
          </a:bodyPr>
          <a:lstStyle/>
          <a:p>
            <a:pPr fontAlgn="auto">
              <a:spcAft>
                <a:spcPts val="0"/>
              </a:spcAft>
              <a:defRPr/>
            </a:pPr>
            <a:r>
              <a:rPr lang="en-US" dirty="0" smtClean="0">
                <a:solidFill>
                  <a:schemeClr val="tx2">
                    <a:satMod val="200000"/>
                  </a:schemeClr>
                </a:solidFill>
              </a:rPr>
              <a:t>What Happens to the Market of Pizza if…?</a:t>
            </a:r>
          </a:p>
        </p:txBody>
      </p:sp>
      <p:sp>
        <p:nvSpPr>
          <p:cNvPr id="20483" name="Text Box 3"/>
          <p:cNvSpPr txBox="1">
            <a:spLocks noChangeArrowheads="1"/>
          </p:cNvSpPr>
          <p:nvPr/>
        </p:nvSpPr>
        <p:spPr bwMode="auto">
          <a:xfrm>
            <a:off x="212725" y="2000250"/>
            <a:ext cx="893127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3200" dirty="0" smtClean="0">
                <a:solidFill>
                  <a:schemeClr val="accent2"/>
                </a:solidFill>
                <a:latin typeface="Times New Roman" pitchFamily="18" charset="0"/>
              </a:rPr>
              <a:t>a. McDonalds lowers the price of burgers</a:t>
            </a:r>
            <a:endParaRPr lang="en-US" sz="3200" dirty="0">
              <a:solidFill>
                <a:schemeClr val="accent2"/>
              </a:solidFill>
              <a:latin typeface="Times New Roman" pitchFamily="18" charset="0"/>
            </a:endParaRPr>
          </a:p>
        </p:txBody>
      </p:sp>
      <p:sp>
        <p:nvSpPr>
          <p:cNvPr id="14341" name="Text Box 5"/>
          <p:cNvSpPr txBox="1">
            <a:spLocks noChangeArrowheads="1"/>
          </p:cNvSpPr>
          <p:nvPr/>
        </p:nvSpPr>
        <p:spPr bwMode="auto">
          <a:xfrm>
            <a:off x="593725" y="3321050"/>
            <a:ext cx="8245475"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3600" dirty="0" smtClean="0">
                <a:latin typeface="Times New Roman" pitchFamily="18" charset="0"/>
              </a:rPr>
              <a:t>Burgers is a substitute for pizza</a:t>
            </a:r>
          </a:p>
          <a:p>
            <a:r>
              <a:rPr lang="en-US" sz="3600" dirty="0" smtClean="0">
                <a:latin typeface="Times New Roman" pitchFamily="18" charset="0"/>
              </a:rPr>
              <a:t>Demand shifts left. Demand for pizza drops</a:t>
            </a:r>
            <a:endParaRPr lang="en-US" sz="3600" dirty="0">
              <a:latin typeface="Times New Roman" pitchFamily="18" charset="0"/>
            </a:endParaRPr>
          </a:p>
        </p:txBody>
      </p:sp>
      <p:sp>
        <p:nvSpPr>
          <p:cNvPr id="2" name="Date Placeholder 1"/>
          <p:cNvSpPr>
            <a:spLocks noGrp="1"/>
          </p:cNvSpPr>
          <p:nvPr>
            <p:ph type="dt" sz="half" idx="10"/>
          </p:nvPr>
        </p:nvSpPr>
        <p:spPr/>
        <p:txBody>
          <a:bodyPr/>
          <a:lstStyle/>
          <a:p>
            <a:pPr>
              <a:defRPr/>
            </a:pPr>
            <a:fld id="{C44355E8-C0A9-407A-9BB1-729788D0BC89}"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DFEDCE0B-BCBE-4303-B07E-C7710E69B344}" type="slidenum">
              <a:rPr lang="en-US" smtClean="0"/>
              <a:pPr>
                <a:defRPr/>
              </a:pPr>
              <a:t>22</a:t>
            </a:fld>
            <a:endParaRPr lang="en-US"/>
          </a:p>
        </p:txBody>
      </p:sp>
    </p:spTree>
    <p:extLst>
      <p:ext uri="{BB962C8B-B14F-4D97-AF65-F5344CB8AC3E}">
        <p14:creationId xmlns:p14="http://schemas.microsoft.com/office/powerpoint/2010/main" xmlns="" val="3170495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p:cTn id="7" dur="500" fill="hold"/>
                                        <p:tgtEl>
                                          <p:spTgt spid="14341"/>
                                        </p:tgtEl>
                                        <p:attrNameLst>
                                          <p:attrName>ppt_w</p:attrName>
                                        </p:attrNameLst>
                                      </p:cBhvr>
                                      <p:tavLst>
                                        <p:tav tm="0">
                                          <p:val>
                                            <p:fltVal val="0"/>
                                          </p:val>
                                        </p:tav>
                                        <p:tav tm="100000">
                                          <p:val>
                                            <p:strVal val="#ppt_w"/>
                                          </p:val>
                                        </p:tav>
                                      </p:tavLst>
                                    </p:anim>
                                    <p:anim calcmode="lin" valueType="num">
                                      <p:cBhvr>
                                        <p:cTn id="8" dur="500" fill="hold"/>
                                        <p:tgtEl>
                                          <p:spTgt spid="14341"/>
                                        </p:tgtEl>
                                        <p:attrNameLst>
                                          <p:attrName>ppt_h</p:attrName>
                                        </p:attrNameLst>
                                      </p:cBhvr>
                                      <p:tavLst>
                                        <p:tav tm="0">
                                          <p:val>
                                            <p:fltVal val="0"/>
                                          </p:val>
                                        </p:tav>
                                        <p:tav tm="100000">
                                          <p:val>
                                            <p:strVal val="#ppt_h"/>
                                          </p:val>
                                        </p:tav>
                                      </p:tavLst>
                                    </p:anim>
                                    <p:anim calcmode="lin" valueType="num">
                                      <p:cBhvr>
                                        <p:cTn id="9" dur="500" fill="hold"/>
                                        <p:tgtEl>
                                          <p:spTgt spid="14341"/>
                                        </p:tgtEl>
                                        <p:attrNameLst>
                                          <p:attrName>ppt_x</p:attrName>
                                        </p:attrNameLst>
                                      </p:cBhvr>
                                      <p:tavLst>
                                        <p:tav tm="0">
                                          <p:val>
                                            <p:fltVal val="0.5"/>
                                          </p:val>
                                        </p:tav>
                                        <p:tav tm="100000">
                                          <p:val>
                                            <p:strVal val="#ppt_x"/>
                                          </p:val>
                                        </p:tav>
                                      </p:tavLst>
                                    </p:anim>
                                    <p:anim calcmode="lin" valueType="num">
                                      <p:cBhvr>
                                        <p:cTn id="10" dur="500" fill="hold"/>
                                        <p:tgtEl>
                                          <p:spTgt spid="1434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4" name="Rectangle 3"/>
          <p:cNvSpPr/>
          <p:nvPr/>
        </p:nvSpPr>
        <p:spPr>
          <a:xfrm>
            <a:off x="616945" y="1682806"/>
            <a:ext cx="7899094" cy="3539430"/>
          </a:xfrm>
          <a:prstGeom prst="rect">
            <a:avLst/>
          </a:prstGeom>
        </p:spPr>
        <p:txBody>
          <a:bodyPr wrap="square">
            <a:spAutoFit/>
          </a:bodyPr>
          <a:lstStyle/>
          <a:p>
            <a:r>
              <a:rPr lang="en-AU" sz="3200" dirty="0" smtClean="0">
                <a:solidFill>
                  <a:srgbClr val="FF0000"/>
                </a:solidFill>
              </a:rPr>
              <a:t>Severe </a:t>
            </a:r>
            <a:r>
              <a:rPr lang="en-AU" sz="3200" dirty="0">
                <a:solidFill>
                  <a:srgbClr val="FF0000"/>
                </a:solidFill>
              </a:rPr>
              <a:t>floods in </a:t>
            </a:r>
            <a:r>
              <a:rPr lang="en-AU" sz="3200" dirty="0" smtClean="0">
                <a:solidFill>
                  <a:srgbClr val="FF0000"/>
                </a:solidFill>
              </a:rPr>
              <a:t>Northern regions of Bangladesh </a:t>
            </a:r>
            <a:r>
              <a:rPr lang="en-AU" sz="3200" dirty="0">
                <a:solidFill>
                  <a:srgbClr val="FF0000"/>
                </a:solidFill>
              </a:rPr>
              <a:t>caused vegetable prices to increase sharply in </a:t>
            </a:r>
            <a:r>
              <a:rPr lang="en-AU" sz="3200" dirty="0" smtClean="0">
                <a:solidFill>
                  <a:srgbClr val="FF0000"/>
                </a:solidFill>
              </a:rPr>
              <a:t>market.  </a:t>
            </a:r>
            <a:r>
              <a:rPr lang="en-AU" sz="3200" dirty="0">
                <a:solidFill>
                  <a:srgbClr val="FF0000"/>
                </a:solidFill>
              </a:rPr>
              <a:t>Use the model of demand and supply to illustrate the vegetable market and explain why prices have increased.  What would happen in substitute markets?</a:t>
            </a:r>
          </a:p>
        </p:txBody>
      </p:sp>
      <p:sp>
        <p:nvSpPr>
          <p:cNvPr id="3" name="Date Placeholder 2"/>
          <p:cNvSpPr>
            <a:spLocks noGrp="1"/>
          </p:cNvSpPr>
          <p:nvPr>
            <p:ph type="dt" sz="half" idx="10"/>
          </p:nvPr>
        </p:nvSpPr>
        <p:spPr/>
        <p:txBody>
          <a:bodyPr/>
          <a:lstStyle/>
          <a:p>
            <a:pPr>
              <a:defRPr/>
            </a:pPr>
            <a:fld id="{E9CD4642-243C-48E6-A9EF-79EF18D8ED7A}" type="datetime1">
              <a:rPr lang="en-US" smtClean="0"/>
              <a:pPr>
                <a:defRPr/>
              </a:pPr>
              <a:t>8/23/2017</a:t>
            </a:fld>
            <a:endParaRPr lang="en-US"/>
          </a:p>
        </p:txBody>
      </p:sp>
      <p:sp>
        <p:nvSpPr>
          <p:cNvPr id="5" name="Slide Number Placeholder 4"/>
          <p:cNvSpPr>
            <a:spLocks noGrp="1"/>
          </p:cNvSpPr>
          <p:nvPr>
            <p:ph type="sldNum" sz="quarter" idx="12"/>
          </p:nvPr>
        </p:nvSpPr>
        <p:spPr/>
        <p:txBody>
          <a:bodyPr/>
          <a:lstStyle/>
          <a:p>
            <a:pPr>
              <a:defRPr/>
            </a:pPr>
            <a:fld id="{DFEDCE0B-BCBE-4303-B07E-C7710E69B344}" type="slidenum">
              <a:rPr lang="en-US" smtClean="0"/>
              <a:pPr>
                <a:defRPr/>
              </a:pPr>
              <a:t>23</a:t>
            </a:fld>
            <a:endParaRPr lang="en-US"/>
          </a:p>
        </p:txBody>
      </p:sp>
    </p:spTree>
    <p:extLst>
      <p:ext uri="{BB962C8B-B14F-4D97-AF65-F5344CB8AC3E}">
        <p14:creationId xmlns:p14="http://schemas.microsoft.com/office/powerpoint/2010/main" xmlns="" val="1969817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09600" y="304800"/>
            <a:ext cx="7772400" cy="747713"/>
          </a:xfrm>
        </p:spPr>
        <p:txBody>
          <a:bodyPr/>
          <a:lstStyle/>
          <a:p>
            <a:pPr eaLnBrk="1" fontAlgn="auto" hangingPunct="1">
              <a:spcAft>
                <a:spcPts val="0"/>
              </a:spcAft>
              <a:defRPr/>
            </a:pPr>
            <a:r>
              <a:rPr lang="en-US" smtClean="0"/>
              <a:t>A decrease in supply</a:t>
            </a:r>
          </a:p>
        </p:txBody>
      </p:sp>
      <p:sp>
        <p:nvSpPr>
          <p:cNvPr id="73731" name="Text Box 3"/>
          <p:cNvSpPr txBox="1">
            <a:spLocks noChangeArrowheads="1"/>
          </p:cNvSpPr>
          <p:nvPr/>
        </p:nvSpPr>
        <p:spPr bwMode="auto">
          <a:xfrm>
            <a:off x="6564313" y="6680200"/>
            <a:ext cx="26416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ＭＳ Ｐゴシック" pitchFamily="34" charset="-128"/>
              </a:defRPr>
            </a:lvl1pPr>
            <a:lvl2pPr marL="742950" indent="-285750" eaLnBrk="0" hangingPunct="0">
              <a:defRPr sz="2400">
                <a:solidFill>
                  <a:schemeClr val="tx1"/>
                </a:solidFill>
                <a:latin typeface="Tahoma" pitchFamily="34" charset="0"/>
                <a:ea typeface="ＭＳ Ｐゴシック" pitchFamily="34" charset="-128"/>
              </a:defRPr>
            </a:lvl2pPr>
            <a:lvl3pPr marL="1143000" indent="-228600" eaLnBrk="0" hangingPunct="0">
              <a:defRPr sz="2400">
                <a:solidFill>
                  <a:schemeClr val="tx1"/>
                </a:solidFill>
                <a:latin typeface="Tahoma" pitchFamily="34" charset="0"/>
                <a:ea typeface="ＭＳ Ｐゴシック" pitchFamily="34" charset="-128"/>
              </a:defRPr>
            </a:lvl3pPr>
            <a:lvl4pPr marL="1600200" indent="-228600" eaLnBrk="0" hangingPunct="0">
              <a:defRPr sz="2400">
                <a:solidFill>
                  <a:schemeClr val="tx1"/>
                </a:solidFill>
                <a:latin typeface="Tahoma" pitchFamily="34" charset="0"/>
                <a:ea typeface="ＭＳ Ｐゴシック" pitchFamily="34" charset="-128"/>
              </a:defRPr>
            </a:lvl4pPr>
            <a:lvl5pPr marL="2057400" indent="-228600" eaLnBrk="0" hangingPunct="0">
              <a:defRPr sz="2400">
                <a:solidFill>
                  <a:schemeClr val="tx1"/>
                </a:solidFill>
                <a:latin typeface="Tahom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34" charset="-128"/>
              </a:defRPr>
            </a:lvl9pPr>
          </a:lstStyle>
          <a:p>
            <a:r>
              <a:rPr lang="en-US" altLang="en-US" sz="800" b="1">
                <a:solidFill>
                  <a:schemeClr val="bg1"/>
                </a:solidFill>
                <a:latin typeface="Arial" charset="0"/>
              </a:rPr>
              <a:t>Copyright©2003  Southwestern/Thomson Learning</a:t>
            </a:r>
          </a:p>
        </p:txBody>
      </p:sp>
      <p:sp>
        <p:nvSpPr>
          <p:cNvPr id="73732" name="Rectangle 4"/>
          <p:cNvSpPr>
            <a:spLocks noChangeArrowheads="1"/>
          </p:cNvSpPr>
          <p:nvPr/>
        </p:nvSpPr>
        <p:spPr bwMode="auto">
          <a:xfrm>
            <a:off x="1971675" y="1225550"/>
            <a:ext cx="6194425" cy="4778375"/>
          </a:xfrm>
          <a:prstGeom prst="rect">
            <a:avLst/>
          </a:prstGeom>
          <a:solidFill>
            <a:srgbClr val="E6E9EF"/>
          </a:solidFill>
          <a:ln w="17463">
            <a:solidFill>
              <a:srgbClr val="E6E9EF"/>
            </a:solidFill>
            <a:miter lim="800000"/>
            <a:headEnd/>
            <a:tailEnd/>
          </a:ln>
        </p:spPr>
        <p:txBody>
          <a:bodyPr/>
          <a:lstStyle/>
          <a:p>
            <a:endParaRPr lang="en-US"/>
          </a:p>
        </p:txBody>
      </p:sp>
      <p:sp>
        <p:nvSpPr>
          <p:cNvPr id="73733" name="Rectangle 5"/>
          <p:cNvSpPr>
            <a:spLocks noChangeArrowheads="1"/>
          </p:cNvSpPr>
          <p:nvPr/>
        </p:nvSpPr>
        <p:spPr bwMode="auto">
          <a:xfrm>
            <a:off x="1971675" y="1225550"/>
            <a:ext cx="6194425" cy="4778375"/>
          </a:xfrm>
          <a:prstGeom prst="rect">
            <a:avLst/>
          </a:prstGeom>
          <a:solidFill>
            <a:srgbClr val="F3F6F9"/>
          </a:solidFill>
          <a:ln w="193675">
            <a:solidFill>
              <a:srgbClr val="F3F6F9"/>
            </a:solidFill>
            <a:miter lim="800000"/>
            <a:headEnd/>
            <a:tailEnd/>
          </a:ln>
        </p:spPr>
        <p:txBody>
          <a:bodyPr/>
          <a:lstStyle/>
          <a:p>
            <a:endParaRPr lang="en-US"/>
          </a:p>
        </p:txBody>
      </p:sp>
      <p:sp>
        <p:nvSpPr>
          <p:cNvPr id="73734" name="Rectangle 6"/>
          <p:cNvSpPr>
            <a:spLocks noChangeArrowheads="1"/>
          </p:cNvSpPr>
          <p:nvPr/>
        </p:nvSpPr>
        <p:spPr bwMode="auto">
          <a:xfrm>
            <a:off x="1971675" y="1225550"/>
            <a:ext cx="6194425" cy="4778375"/>
          </a:xfrm>
          <a:prstGeom prst="rect">
            <a:avLst/>
          </a:prstGeom>
          <a:solidFill>
            <a:srgbClr val="F2F4F8"/>
          </a:solidFill>
          <a:ln w="176213">
            <a:solidFill>
              <a:srgbClr val="F2F4F8"/>
            </a:solidFill>
            <a:miter lim="800000"/>
            <a:headEnd/>
            <a:tailEnd/>
          </a:ln>
        </p:spPr>
        <p:txBody>
          <a:bodyPr/>
          <a:lstStyle/>
          <a:p>
            <a:endParaRPr lang="en-US"/>
          </a:p>
        </p:txBody>
      </p:sp>
      <p:sp>
        <p:nvSpPr>
          <p:cNvPr id="73735" name="Rectangle 7"/>
          <p:cNvSpPr>
            <a:spLocks noChangeArrowheads="1"/>
          </p:cNvSpPr>
          <p:nvPr/>
        </p:nvSpPr>
        <p:spPr bwMode="auto">
          <a:xfrm>
            <a:off x="1971675" y="1225550"/>
            <a:ext cx="6194425" cy="4778375"/>
          </a:xfrm>
          <a:prstGeom prst="rect">
            <a:avLst/>
          </a:prstGeom>
          <a:solidFill>
            <a:srgbClr val="F1F4F7"/>
          </a:solidFill>
          <a:ln w="158750">
            <a:solidFill>
              <a:srgbClr val="F1F4F7"/>
            </a:solidFill>
            <a:miter lim="800000"/>
            <a:headEnd/>
            <a:tailEnd/>
          </a:ln>
        </p:spPr>
        <p:txBody>
          <a:bodyPr/>
          <a:lstStyle/>
          <a:p>
            <a:endParaRPr lang="en-US"/>
          </a:p>
        </p:txBody>
      </p:sp>
      <p:sp>
        <p:nvSpPr>
          <p:cNvPr id="73736" name="Rectangle 8"/>
          <p:cNvSpPr>
            <a:spLocks noChangeArrowheads="1"/>
          </p:cNvSpPr>
          <p:nvPr/>
        </p:nvSpPr>
        <p:spPr bwMode="auto">
          <a:xfrm>
            <a:off x="1971675" y="1225550"/>
            <a:ext cx="6194425" cy="4778375"/>
          </a:xfrm>
          <a:prstGeom prst="rect">
            <a:avLst/>
          </a:prstGeom>
          <a:solidFill>
            <a:srgbClr val="F0F2F5"/>
          </a:solidFill>
          <a:ln w="141288">
            <a:solidFill>
              <a:srgbClr val="F0F2F5"/>
            </a:solidFill>
            <a:miter lim="800000"/>
            <a:headEnd/>
            <a:tailEnd/>
          </a:ln>
        </p:spPr>
        <p:txBody>
          <a:bodyPr/>
          <a:lstStyle/>
          <a:p>
            <a:endParaRPr lang="en-US"/>
          </a:p>
        </p:txBody>
      </p:sp>
      <p:sp>
        <p:nvSpPr>
          <p:cNvPr id="73737" name="Rectangle 9"/>
          <p:cNvSpPr>
            <a:spLocks noChangeArrowheads="1"/>
          </p:cNvSpPr>
          <p:nvPr/>
        </p:nvSpPr>
        <p:spPr bwMode="auto">
          <a:xfrm>
            <a:off x="1971675" y="1225550"/>
            <a:ext cx="6194425" cy="4778375"/>
          </a:xfrm>
          <a:prstGeom prst="rect">
            <a:avLst/>
          </a:prstGeom>
          <a:solidFill>
            <a:srgbClr val="EEF1F4"/>
          </a:solidFill>
          <a:ln w="123825">
            <a:solidFill>
              <a:srgbClr val="EEF1F4"/>
            </a:solidFill>
            <a:miter lim="800000"/>
            <a:headEnd/>
            <a:tailEnd/>
          </a:ln>
        </p:spPr>
        <p:txBody>
          <a:bodyPr/>
          <a:lstStyle/>
          <a:p>
            <a:endParaRPr lang="en-US"/>
          </a:p>
        </p:txBody>
      </p:sp>
      <p:sp>
        <p:nvSpPr>
          <p:cNvPr id="73738" name="Rectangle 10"/>
          <p:cNvSpPr>
            <a:spLocks noChangeArrowheads="1"/>
          </p:cNvSpPr>
          <p:nvPr/>
        </p:nvSpPr>
        <p:spPr bwMode="auto">
          <a:xfrm>
            <a:off x="1971675" y="1225550"/>
            <a:ext cx="6194425" cy="4778375"/>
          </a:xfrm>
          <a:prstGeom prst="rect">
            <a:avLst/>
          </a:prstGeom>
          <a:solidFill>
            <a:srgbClr val="EDEFF3"/>
          </a:solidFill>
          <a:ln w="106363">
            <a:solidFill>
              <a:srgbClr val="EDEFF3"/>
            </a:solidFill>
            <a:miter lim="800000"/>
            <a:headEnd/>
            <a:tailEnd/>
          </a:ln>
        </p:spPr>
        <p:txBody>
          <a:bodyPr/>
          <a:lstStyle/>
          <a:p>
            <a:endParaRPr lang="en-US"/>
          </a:p>
        </p:txBody>
      </p:sp>
      <p:sp>
        <p:nvSpPr>
          <p:cNvPr id="73739" name="Rectangle 11"/>
          <p:cNvSpPr>
            <a:spLocks noChangeArrowheads="1"/>
          </p:cNvSpPr>
          <p:nvPr/>
        </p:nvSpPr>
        <p:spPr bwMode="auto">
          <a:xfrm>
            <a:off x="1971675" y="1225550"/>
            <a:ext cx="6194425" cy="4778375"/>
          </a:xfrm>
          <a:prstGeom prst="rect">
            <a:avLst/>
          </a:prstGeom>
          <a:solidFill>
            <a:srgbClr val="EBEEF2"/>
          </a:solidFill>
          <a:ln w="88900">
            <a:solidFill>
              <a:srgbClr val="EBEEF2"/>
            </a:solidFill>
            <a:miter lim="800000"/>
            <a:headEnd/>
            <a:tailEnd/>
          </a:ln>
        </p:spPr>
        <p:txBody>
          <a:bodyPr/>
          <a:lstStyle/>
          <a:p>
            <a:endParaRPr lang="en-US"/>
          </a:p>
        </p:txBody>
      </p:sp>
      <p:sp>
        <p:nvSpPr>
          <p:cNvPr id="73740" name="Rectangle 12"/>
          <p:cNvSpPr>
            <a:spLocks noChangeArrowheads="1"/>
          </p:cNvSpPr>
          <p:nvPr/>
        </p:nvSpPr>
        <p:spPr bwMode="auto">
          <a:xfrm>
            <a:off x="1971675" y="1225550"/>
            <a:ext cx="6194425" cy="4778375"/>
          </a:xfrm>
          <a:prstGeom prst="rect">
            <a:avLst/>
          </a:prstGeom>
          <a:solidFill>
            <a:srgbClr val="EAECF1"/>
          </a:solidFill>
          <a:ln w="69850">
            <a:solidFill>
              <a:srgbClr val="EAECF1"/>
            </a:solidFill>
            <a:miter lim="800000"/>
            <a:headEnd/>
            <a:tailEnd/>
          </a:ln>
        </p:spPr>
        <p:txBody>
          <a:bodyPr/>
          <a:lstStyle/>
          <a:p>
            <a:endParaRPr lang="en-US"/>
          </a:p>
        </p:txBody>
      </p:sp>
      <p:sp>
        <p:nvSpPr>
          <p:cNvPr id="73741" name="Rectangle 13"/>
          <p:cNvSpPr>
            <a:spLocks noChangeArrowheads="1"/>
          </p:cNvSpPr>
          <p:nvPr/>
        </p:nvSpPr>
        <p:spPr bwMode="auto">
          <a:xfrm>
            <a:off x="1971675" y="1225550"/>
            <a:ext cx="6194425" cy="4778375"/>
          </a:xfrm>
          <a:prstGeom prst="rect">
            <a:avLst/>
          </a:prstGeom>
          <a:solidFill>
            <a:srgbClr val="E9EBF0"/>
          </a:solidFill>
          <a:ln w="52388">
            <a:solidFill>
              <a:srgbClr val="E9EBF0"/>
            </a:solidFill>
            <a:miter lim="800000"/>
            <a:headEnd/>
            <a:tailEnd/>
          </a:ln>
        </p:spPr>
        <p:txBody>
          <a:bodyPr/>
          <a:lstStyle/>
          <a:p>
            <a:endParaRPr lang="en-US"/>
          </a:p>
        </p:txBody>
      </p:sp>
      <p:sp>
        <p:nvSpPr>
          <p:cNvPr id="73742" name="Rectangle 14"/>
          <p:cNvSpPr>
            <a:spLocks noChangeArrowheads="1"/>
          </p:cNvSpPr>
          <p:nvPr/>
        </p:nvSpPr>
        <p:spPr bwMode="auto">
          <a:xfrm>
            <a:off x="1971675" y="1225550"/>
            <a:ext cx="6194425" cy="4778375"/>
          </a:xfrm>
          <a:prstGeom prst="rect">
            <a:avLst/>
          </a:prstGeom>
          <a:solidFill>
            <a:srgbClr val="E7EAEF"/>
          </a:solidFill>
          <a:ln w="34925">
            <a:solidFill>
              <a:srgbClr val="E7EAEF"/>
            </a:solidFill>
            <a:miter lim="800000"/>
            <a:headEnd/>
            <a:tailEnd/>
          </a:ln>
        </p:spPr>
        <p:txBody>
          <a:bodyPr/>
          <a:lstStyle/>
          <a:p>
            <a:endParaRPr lang="en-US"/>
          </a:p>
        </p:txBody>
      </p:sp>
      <p:sp>
        <p:nvSpPr>
          <p:cNvPr id="73743" name="Rectangle 15"/>
          <p:cNvSpPr>
            <a:spLocks noChangeArrowheads="1"/>
          </p:cNvSpPr>
          <p:nvPr/>
        </p:nvSpPr>
        <p:spPr bwMode="auto">
          <a:xfrm>
            <a:off x="1901825" y="1155700"/>
            <a:ext cx="6176963" cy="47593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73744" name="Freeform 16"/>
          <p:cNvSpPr>
            <a:spLocks/>
          </p:cNvSpPr>
          <p:nvPr/>
        </p:nvSpPr>
        <p:spPr bwMode="auto">
          <a:xfrm>
            <a:off x="1889125" y="1155700"/>
            <a:ext cx="6176963" cy="4759325"/>
          </a:xfrm>
          <a:custGeom>
            <a:avLst/>
            <a:gdLst>
              <a:gd name="T0" fmla="*/ 0 w 3891"/>
              <a:gd name="T1" fmla="*/ 0 h 2998"/>
              <a:gd name="T2" fmla="*/ 0 w 3891"/>
              <a:gd name="T3" fmla="*/ 2147483647 h 2998"/>
              <a:gd name="T4" fmla="*/ 2147483647 w 3891"/>
              <a:gd name="T5" fmla="*/ 2147483647 h 2998"/>
              <a:gd name="T6" fmla="*/ 0 60000 65536"/>
              <a:gd name="T7" fmla="*/ 0 60000 65536"/>
              <a:gd name="T8" fmla="*/ 0 60000 65536"/>
              <a:gd name="T9" fmla="*/ 0 w 3891"/>
              <a:gd name="T10" fmla="*/ 0 h 2998"/>
              <a:gd name="T11" fmla="*/ 3891 w 3891"/>
              <a:gd name="T12" fmla="*/ 2998 h 2998"/>
            </a:gdLst>
            <a:ahLst/>
            <a:cxnLst>
              <a:cxn ang="T6">
                <a:pos x="T0" y="T1"/>
              </a:cxn>
              <a:cxn ang="T7">
                <a:pos x="T2" y="T3"/>
              </a:cxn>
              <a:cxn ang="T8">
                <a:pos x="T4" y="T5"/>
              </a:cxn>
            </a:cxnLst>
            <a:rect l="T9" t="T10" r="T11" b="T12"/>
            <a:pathLst>
              <a:path w="3891" h="2998">
                <a:moveTo>
                  <a:pt x="0" y="0"/>
                </a:moveTo>
                <a:lnTo>
                  <a:pt x="0" y="2998"/>
                </a:lnTo>
                <a:lnTo>
                  <a:pt x="3891" y="2998"/>
                </a:lnTo>
              </a:path>
            </a:pathLst>
          </a:custGeom>
          <a:noFill/>
          <a:ln w="1746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AU"/>
          </a:p>
        </p:txBody>
      </p:sp>
      <p:sp>
        <p:nvSpPr>
          <p:cNvPr id="684050" name="Line 18"/>
          <p:cNvSpPr>
            <a:spLocks noChangeShapeType="1"/>
          </p:cNvSpPr>
          <p:nvPr/>
        </p:nvSpPr>
        <p:spPr bwMode="auto">
          <a:xfrm rot="10800000">
            <a:off x="3278188" y="6038850"/>
            <a:ext cx="811212" cy="1588"/>
          </a:xfrm>
          <a:prstGeom prst="line">
            <a:avLst/>
          </a:prstGeom>
          <a:noFill/>
          <a:ln w="17526">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AU"/>
          </a:p>
        </p:txBody>
      </p:sp>
      <p:sp>
        <p:nvSpPr>
          <p:cNvPr id="684051" name="Line 19"/>
          <p:cNvSpPr>
            <a:spLocks noChangeShapeType="1"/>
          </p:cNvSpPr>
          <p:nvPr/>
        </p:nvSpPr>
        <p:spPr bwMode="auto">
          <a:xfrm flipH="1" flipV="1">
            <a:off x="1614488" y="3490913"/>
            <a:ext cx="4762" cy="238125"/>
          </a:xfrm>
          <a:prstGeom prst="line">
            <a:avLst/>
          </a:prstGeom>
          <a:noFill/>
          <a:ln w="17526">
            <a:solidFill>
              <a:srgbClr val="000000"/>
            </a:solidFill>
            <a:round/>
            <a:headEnd/>
            <a:tailEnd type="stealth" w="med" len="med"/>
          </a:ln>
          <a:extLst>
            <a:ext uri="{909E8E84-426E-40DD-AFC4-6F175D3DCCD1}">
              <a14:hiddenFill xmlns:a14="http://schemas.microsoft.com/office/drawing/2010/main" xmlns="">
                <a:noFill/>
              </a14:hiddenFill>
            </a:ext>
          </a:extLst>
        </p:spPr>
        <p:txBody>
          <a:bodyPr/>
          <a:lstStyle/>
          <a:p>
            <a:endParaRPr lang="en-AU"/>
          </a:p>
        </p:txBody>
      </p:sp>
      <p:sp>
        <p:nvSpPr>
          <p:cNvPr id="73747" name="Rectangle 23"/>
          <p:cNvSpPr>
            <a:spLocks noChangeArrowheads="1"/>
          </p:cNvSpPr>
          <p:nvPr/>
        </p:nvSpPr>
        <p:spPr bwMode="auto">
          <a:xfrm>
            <a:off x="1830388" y="5957888"/>
            <a:ext cx="106362"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charset="0"/>
              </a:rPr>
              <a:t>0</a:t>
            </a:r>
            <a:endParaRPr lang="en-US">
              <a:latin typeface="Times New Roman" pitchFamily="18" charset="0"/>
            </a:endParaRPr>
          </a:p>
        </p:txBody>
      </p:sp>
      <p:grpSp>
        <p:nvGrpSpPr>
          <p:cNvPr id="2" name="Group 26"/>
          <p:cNvGrpSpPr>
            <a:grpSpLocks/>
          </p:cNvGrpSpPr>
          <p:nvPr/>
        </p:nvGrpSpPr>
        <p:grpSpPr bwMode="auto">
          <a:xfrm>
            <a:off x="2166938" y="2795588"/>
            <a:ext cx="4835525" cy="2327275"/>
            <a:chOff x="1365" y="1761"/>
            <a:chExt cx="3046" cy="1466"/>
          </a:xfrm>
        </p:grpSpPr>
        <p:sp>
          <p:nvSpPr>
            <p:cNvPr id="73772" name="Line 27"/>
            <p:cNvSpPr>
              <a:spLocks noChangeShapeType="1"/>
            </p:cNvSpPr>
            <p:nvPr/>
          </p:nvSpPr>
          <p:spPr bwMode="auto">
            <a:xfrm>
              <a:off x="1365" y="1761"/>
              <a:ext cx="2545" cy="1366"/>
            </a:xfrm>
            <a:prstGeom prst="line">
              <a:avLst/>
            </a:prstGeom>
            <a:noFill/>
            <a:ln w="52388">
              <a:solidFill>
                <a:srgbClr val="004C9F"/>
              </a:solidFill>
              <a:round/>
              <a:headEnd/>
              <a:tailEnd/>
            </a:ln>
            <a:extLst>
              <a:ext uri="{909E8E84-426E-40DD-AFC4-6F175D3DCCD1}">
                <a14:hiddenFill xmlns:a14="http://schemas.microsoft.com/office/drawing/2010/main" xmlns="">
                  <a:noFill/>
                </a14:hiddenFill>
              </a:ext>
            </a:extLst>
          </p:spPr>
          <p:txBody>
            <a:bodyPr/>
            <a:lstStyle/>
            <a:p>
              <a:endParaRPr lang="en-AU"/>
            </a:p>
          </p:txBody>
        </p:sp>
        <p:sp>
          <p:nvSpPr>
            <p:cNvPr id="73773" name="Rectangle 28"/>
            <p:cNvSpPr>
              <a:spLocks noChangeArrowheads="1"/>
            </p:cNvSpPr>
            <p:nvPr/>
          </p:nvSpPr>
          <p:spPr bwMode="auto">
            <a:xfrm>
              <a:off x="3956" y="3083"/>
              <a:ext cx="45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charset="0"/>
                </a:rPr>
                <a:t>Demand</a:t>
              </a:r>
              <a:endParaRPr lang="en-US">
                <a:latin typeface="Times New Roman" pitchFamily="18" charset="0"/>
              </a:endParaRPr>
            </a:p>
          </p:txBody>
        </p:sp>
      </p:grpSp>
      <p:grpSp>
        <p:nvGrpSpPr>
          <p:cNvPr id="3" name="Group 29"/>
          <p:cNvGrpSpPr>
            <a:grpSpLocks/>
          </p:cNvGrpSpPr>
          <p:nvPr/>
        </p:nvGrpSpPr>
        <p:grpSpPr bwMode="auto">
          <a:xfrm>
            <a:off x="3368675" y="2982913"/>
            <a:ext cx="925513" cy="461962"/>
            <a:chOff x="2122" y="1879"/>
            <a:chExt cx="583" cy="291"/>
          </a:xfrm>
        </p:grpSpPr>
        <p:sp>
          <p:nvSpPr>
            <p:cNvPr id="73770" name="Rectangle 30"/>
            <p:cNvSpPr>
              <a:spLocks noChangeArrowheads="1"/>
            </p:cNvSpPr>
            <p:nvPr/>
          </p:nvSpPr>
          <p:spPr bwMode="auto">
            <a:xfrm>
              <a:off x="2291" y="1879"/>
              <a:ext cx="241"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charset="0"/>
                </a:rPr>
                <a:t>New</a:t>
              </a:r>
              <a:endParaRPr lang="en-US">
                <a:latin typeface="Times New Roman" pitchFamily="18" charset="0"/>
              </a:endParaRPr>
            </a:p>
          </p:txBody>
        </p:sp>
        <p:sp>
          <p:nvSpPr>
            <p:cNvPr id="73771" name="Rectangle 31"/>
            <p:cNvSpPr>
              <a:spLocks noChangeArrowheads="1"/>
            </p:cNvSpPr>
            <p:nvPr/>
          </p:nvSpPr>
          <p:spPr bwMode="auto">
            <a:xfrm>
              <a:off x="2122" y="2026"/>
              <a:ext cx="583"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charset="0"/>
                </a:rPr>
                <a:t>equilibrium</a:t>
              </a:r>
              <a:endParaRPr lang="en-US">
                <a:latin typeface="Times New Roman" pitchFamily="18" charset="0"/>
              </a:endParaRPr>
            </a:p>
          </p:txBody>
        </p:sp>
      </p:grpSp>
      <p:sp>
        <p:nvSpPr>
          <p:cNvPr id="684064" name="Rectangle 32"/>
          <p:cNvSpPr>
            <a:spLocks noChangeArrowheads="1"/>
          </p:cNvSpPr>
          <p:nvPr/>
        </p:nvSpPr>
        <p:spPr bwMode="auto">
          <a:xfrm>
            <a:off x="4303713" y="3717925"/>
            <a:ext cx="1423987"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charset="0"/>
              </a:rPr>
              <a:t>Initial equilibrium</a:t>
            </a:r>
            <a:endParaRPr lang="en-US">
              <a:latin typeface="Times New Roman" pitchFamily="18" charset="0"/>
            </a:endParaRPr>
          </a:p>
        </p:txBody>
      </p:sp>
      <p:grpSp>
        <p:nvGrpSpPr>
          <p:cNvPr id="4" name="Group 33"/>
          <p:cNvGrpSpPr>
            <a:grpSpLocks/>
          </p:cNvGrpSpPr>
          <p:nvPr/>
        </p:nvGrpSpPr>
        <p:grpSpPr bwMode="auto">
          <a:xfrm>
            <a:off x="2519363" y="2117725"/>
            <a:ext cx="3459162" cy="3340100"/>
            <a:chOff x="1587" y="1334"/>
            <a:chExt cx="2179" cy="2104"/>
          </a:xfrm>
        </p:grpSpPr>
        <p:sp>
          <p:nvSpPr>
            <p:cNvPr id="73768" name="Line 34"/>
            <p:cNvSpPr>
              <a:spLocks noChangeShapeType="1"/>
            </p:cNvSpPr>
            <p:nvPr/>
          </p:nvSpPr>
          <p:spPr bwMode="auto">
            <a:xfrm flipH="1">
              <a:off x="1587" y="1438"/>
              <a:ext cx="2023" cy="2000"/>
            </a:xfrm>
            <a:prstGeom prst="line">
              <a:avLst/>
            </a:prstGeom>
            <a:noFill/>
            <a:ln w="52388">
              <a:solidFill>
                <a:srgbClr val="004C9F"/>
              </a:solidFill>
              <a:round/>
              <a:headEnd/>
              <a:tailEnd/>
            </a:ln>
            <a:extLst>
              <a:ext uri="{909E8E84-426E-40DD-AFC4-6F175D3DCCD1}">
                <a14:hiddenFill xmlns:a14="http://schemas.microsoft.com/office/drawing/2010/main" xmlns="">
                  <a:noFill/>
                </a14:hiddenFill>
              </a:ext>
            </a:extLst>
          </p:spPr>
          <p:txBody>
            <a:bodyPr/>
            <a:lstStyle/>
            <a:p>
              <a:endParaRPr lang="en-AU"/>
            </a:p>
          </p:txBody>
        </p:sp>
        <p:sp>
          <p:nvSpPr>
            <p:cNvPr id="73769" name="Rectangle 35"/>
            <p:cNvSpPr>
              <a:spLocks noChangeArrowheads="1"/>
            </p:cNvSpPr>
            <p:nvPr/>
          </p:nvSpPr>
          <p:spPr bwMode="auto">
            <a:xfrm>
              <a:off x="3642" y="1334"/>
              <a:ext cx="124"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500" i="1">
                  <a:solidFill>
                    <a:srgbClr val="000000"/>
                  </a:solidFill>
                  <a:latin typeface="Arial" charset="0"/>
                </a:rPr>
                <a:t>S</a:t>
              </a:r>
              <a:r>
                <a:rPr lang="en-US" sz="1500" baseline="-25000">
                  <a:solidFill>
                    <a:srgbClr val="000000"/>
                  </a:solidFill>
                  <a:latin typeface="Arial" charset="0"/>
                </a:rPr>
                <a:t>1</a:t>
              </a:r>
              <a:endParaRPr lang="en-US">
                <a:latin typeface="Times New Roman" pitchFamily="18" charset="0"/>
              </a:endParaRPr>
            </a:p>
          </p:txBody>
        </p:sp>
      </p:grpSp>
      <p:grpSp>
        <p:nvGrpSpPr>
          <p:cNvPr id="5" name="Group 36"/>
          <p:cNvGrpSpPr>
            <a:grpSpLocks/>
          </p:cNvGrpSpPr>
          <p:nvPr/>
        </p:nvGrpSpPr>
        <p:grpSpPr bwMode="auto">
          <a:xfrm>
            <a:off x="2130425" y="1854200"/>
            <a:ext cx="2614613" cy="2527300"/>
            <a:chOff x="1342" y="1168"/>
            <a:chExt cx="1647" cy="1592"/>
          </a:xfrm>
        </p:grpSpPr>
        <p:sp>
          <p:nvSpPr>
            <p:cNvPr id="73766" name="Line 37"/>
            <p:cNvSpPr>
              <a:spLocks noChangeShapeType="1"/>
            </p:cNvSpPr>
            <p:nvPr/>
          </p:nvSpPr>
          <p:spPr bwMode="auto">
            <a:xfrm flipH="1">
              <a:off x="1342" y="1272"/>
              <a:ext cx="1501" cy="1488"/>
            </a:xfrm>
            <a:prstGeom prst="line">
              <a:avLst/>
            </a:prstGeom>
            <a:noFill/>
            <a:ln w="52388">
              <a:solidFill>
                <a:srgbClr val="5F161D"/>
              </a:solidFill>
              <a:round/>
              <a:headEnd/>
              <a:tailEnd/>
            </a:ln>
            <a:extLst>
              <a:ext uri="{909E8E84-426E-40DD-AFC4-6F175D3DCCD1}">
                <a14:hiddenFill xmlns:a14="http://schemas.microsoft.com/office/drawing/2010/main" xmlns="">
                  <a:noFill/>
                </a14:hiddenFill>
              </a:ext>
            </a:extLst>
          </p:spPr>
          <p:txBody>
            <a:bodyPr/>
            <a:lstStyle/>
            <a:p>
              <a:endParaRPr lang="en-AU"/>
            </a:p>
          </p:txBody>
        </p:sp>
        <p:sp>
          <p:nvSpPr>
            <p:cNvPr id="73767" name="Rectangle 38"/>
            <p:cNvSpPr>
              <a:spLocks noChangeArrowheads="1"/>
            </p:cNvSpPr>
            <p:nvPr/>
          </p:nvSpPr>
          <p:spPr bwMode="auto">
            <a:xfrm>
              <a:off x="2865" y="1168"/>
              <a:ext cx="124"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500" i="1">
                  <a:solidFill>
                    <a:srgbClr val="000000"/>
                  </a:solidFill>
                  <a:latin typeface="Arial" charset="0"/>
                </a:rPr>
                <a:t>S</a:t>
              </a:r>
              <a:r>
                <a:rPr lang="en-US" sz="1500" baseline="-25000">
                  <a:solidFill>
                    <a:srgbClr val="000000"/>
                  </a:solidFill>
                  <a:latin typeface="Arial" charset="0"/>
                </a:rPr>
                <a:t>2</a:t>
              </a:r>
              <a:endParaRPr lang="en-US">
                <a:latin typeface="Times New Roman" pitchFamily="18" charset="0"/>
              </a:endParaRPr>
            </a:p>
          </p:txBody>
        </p:sp>
      </p:grpSp>
      <p:grpSp>
        <p:nvGrpSpPr>
          <p:cNvPr id="6" name="Group 61"/>
          <p:cNvGrpSpPr>
            <a:grpSpLocks/>
          </p:cNvGrpSpPr>
          <p:nvPr/>
        </p:nvGrpSpPr>
        <p:grpSpPr bwMode="auto">
          <a:xfrm>
            <a:off x="1449388" y="3778250"/>
            <a:ext cx="2900362" cy="2409825"/>
            <a:chOff x="913" y="2380"/>
            <a:chExt cx="1827" cy="1518"/>
          </a:xfrm>
        </p:grpSpPr>
        <p:sp>
          <p:nvSpPr>
            <p:cNvPr id="73762" name="Freeform 62"/>
            <p:cNvSpPr>
              <a:spLocks/>
            </p:cNvSpPr>
            <p:nvPr/>
          </p:nvSpPr>
          <p:spPr bwMode="auto">
            <a:xfrm>
              <a:off x="1209" y="2427"/>
              <a:ext cx="1401" cy="1299"/>
            </a:xfrm>
            <a:custGeom>
              <a:avLst/>
              <a:gdLst>
                <a:gd name="T0" fmla="*/ 0 w 1401"/>
                <a:gd name="T1" fmla="*/ 0 h 1299"/>
                <a:gd name="T2" fmla="*/ 1401 w 1401"/>
                <a:gd name="T3" fmla="*/ 0 h 1299"/>
                <a:gd name="T4" fmla="*/ 1401 w 1401"/>
                <a:gd name="T5" fmla="*/ 1299 h 1299"/>
                <a:gd name="T6" fmla="*/ 0 60000 65536"/>
                <a:gd name="T7" fmla="*/ 0 60000 65536"/>
                <a:gd name="T8" fmla="*/ 0 60000 65536"/>
                <a:gd name="T9" fmla="*/ 0 w 1401"/>
                <a:gd name="T10" fmla="*/ 0 h 1299"/>
                <a:gd name="T11" fmla="*/ 1401 w 1401"/>
                <a:gd name="T12" fmla="*/ 1299 h 1299"/>
              </a:gdLst>
              <a:ahLst/>
              <a:cxnLst>
                <a:cxn ang="T6">
                  <a:pos x="T0" y="T1"/>
                </a:cxn>
                <a:cxn ang="T7">
                  <a:pos x="T2" y="T3"/>
                </a:cxn>
                <a:cxn ang="T8">
                  <a:pos x="T4" y="T5"/>
                </a:cxn>
              </a:cxnLst>
              <a:rect l="T9" t="T10" r="T11" b="T12"/>
              <a:pathLst>
                <a:path w="1401" h="1299">
                  <a:moveTo>
                    <a:pt x="0" y="0"/>
                  </a:moveTo>
                  <a:lnTo>
                    <a:pt x="1401" y="0"/>
                  </a:lnTo>
                  <a:lnTo>
                    <a:pt x="1401" y="1299"/>
                  </a:lnTo>
                </a:path>
              </a:pathLst>
            </a:custGeom>
            <a:noFill/>
            <a:ln w="17463" cap="flat">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a:lstStyle/>
            <a:p>
              <a:endParaRPr lang="en-AU"/>
            </a:p>
          </p:txBody>
        </p:sp>
        <p:sp>
          <p:nvSpPr>
            <p:cNvPr id="73763" name="Oval 63"/>
            <p:cNvSpPr>
              <a:spLocks noChangeArrowheads="1"/>
            </p:cNvSpPr>
            <p:nvPr/>
          </p:nvSpPr>
          <p:spPr bwMode="auto">
            <a:xfrm>
              <a:off x="2576" y="2394"/>
              <a:ext cx="78" cy="66"/>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764" name="Rectangle 64"/>
            <p:cNvSpPr>
              <a:spLocks noChangeArrowheads="1"/>
            </p:cNvSpPr>
            <p:nvPr/>
          </p:nvSpPr>
          <p:spPr bwMode="auto">
            <a:xfrm>
              <a:off x="913" y="2380"/>
              <a:ext cx="148"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charset="0"/>
                </a:rPr>
                <a:t>P1</a:t>
              </a:r>
              <a:endParaRPr lang="en-US">
                <a:latin typeface="Times New Roman" pitchFamily="18" charset="0"/>
              </a:endParaRPr>
            </a:p>
          </p:txBody>
        </p:sp>
        <p:sp>
          <p:nvSpPr>
            <p:cNvPr id="73765" name="Rectangle 65"/>
            <p:cNvSpPr>
              <a:spLocks noChangeArrowheads="1"/>
            </p:cNvSpPr>
            <p:nvPr/>
          </p:nvSpPr>
          <p:spPr bwMode="auto">
            <a:xfrm>
              <a:off x="2578" y="3753"/>
              <a:ext cx="162"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charset="0"/>
                </a:rPr>
                <a:t>Q1</a:t>
              </a:r>
              <a:endParaRPr lang="en-US">
                <a:latin typeface="Times New Roman" pitchFamily="18" charset="0"/>
              </a:endParaRPr>
            </a:p>
          </p:txBody>
        </p:sp>
      </p:grpSp>
      <p:grpSp>
        <p:nvGrpSpPr>
          <p:cNvPr id="7" name="Group 66"/>
          <p:cNvGrpSpPr>
            <a:grpSpLocks/>
          </p:cNvGrpSpPr>
          <p:nvPr/>
        </p:nvGrpSpPr>
        <p:grpSpPr bwMode="auto">
          <a:xfrm>
            <a:off x="1500188" y="3214688"/>
            <a:ext cx="1828800" cy="3016250"/>
            <a:chOff x="945" y="2025"/>
            <a:chExt cx="1152" cy="1900"/>
          </a:xfrm>
        </p:grpSpPr>
        <p:sp>
          <p:nvSpPr>
            <p:cNvPr id="73758" name="Freeform 67"/>
            <p:cNvSpPr>
              <a:spLocks/>
            </p:cNvSpPr>
            <p:nvPr/>
          </p:nvSpPr>
          <p:spPr bwMode="auto">
            <a:xfrm>
              <a:off x="1198" y="2105"/>
              <a:ext cx="811" cy="1621"/>
            </a:xfrm>
            <a:custGeom>
              <a:avLst/>
              <a:gdLst>
                <a:gd name="T0" fmla="*/ 0 w 811"/>
                <a:gd name="T1" fmla="*/ 0 h 1621"/>
                <a:gd name="T2" fmla="*/ 811 w 811"/>
                <a:gd name="T3" fmla="*/ 0 h 1621"/>
                <a:gd name="T4" fmla="*/ 811 w 811"/>
                <a:gd name="T5" fmla="*/ 1621 h 1621"/>
                <a:gd name="T6" fmla="*/ 0 60000 65536"/>
                <a:gd name="T7" fmla="*/ 0 60000 65536"/>
                <a:gd name="T8" fmla="*/ 0 60000 65536"/>
                <a:gd name="T9" fmla="*/ 0 w 811"/>
                <a:gd name="T10" fmla="*/ 0 h 1621"/>
                <a:gd name="T11" fmla="*/ 811 w 811"/>
                <a:gd name="T12" fmla="*/ 1621 h 1621"/>
              </a:gdLst>
              <a:ahLst/>
              <a:cxnLst>
                <a:cxn ang="T6">
                  <a:pos x="T0" y="T1"/>
                </a:cxn>
                <a:cxn ang="T7">
                  <a:pos x="T2" y="T3"/>
                </a:cxn>
                <a:cxn ang="T8">
                  <a:pos x="T4" y="T5"/>
                </a:cxn>
              </a:cxnLst>
              <a:rect l="T9" t="T10" r="T11" b="T12"/>
              <a:pathLst>
                <a:path w="811" h="1621">
                  <a:moveTo>
                    <a:pt x="0" y="0"/>
                  </a:moveTo>
                  <a:lnTo>
                    <a:pt x="811" y="0"/>
                  </a:lnTo>
                  <a:lnTo>
                    <a:pt x="811" y="1621"/>
                  </a:lnTo>
                </a:path>
              </a:pathLst>
            </a:custGeom>
            <a:noFill/>
            <a:ln w="17463" cap="flat">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a:lstStyle/>
            <a:p>
              <a:endParaRPr lang="en-AU"/>
            </a:p>
          </p:txBody>
        </p:sp>
        <p:sp>
          <p:nvSpPr>
            <p:cNvPr id="73759" name="Oval 68"/>
            <p:cNvSpPr>
              <a:spLocks noChangeArrowheads="1"/>
            </p:cNvSpPr>
            <p:nvPr/>
          </p:nvSpPr>
          <p:spPr bwMode="auto">
            <a:xfrm>
              <a:off x="1965" y="2060"/>
              <a:ext cx="78" cy="78"/>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760" name="Rectangle 69"/>
            <p:cNvSpPr>
              <a:spLocks noChangeArrowheads="1"/>
            </p:cNvSpPr>
            <p:nvPr/>
          </p:nvSpPr>
          <p:spPr bwMode="auto">
            <a:xfrm>
              <a:off x="945" y="2025"/>
              <a:ext cx="148"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charset="0"/>
                </a:rPr>
                <a:t>P2</a:t>
              </a:r>
              <a:endParaRPr lang="en-US">
                <a:latin typeface="Times New Roman" pitchFamily="18" charset="0"/>
              </a:endParaRPr>
            </a:p>
          </p:txBody>
        </p:sp>
        <p:sp>
          <p:nvSpPr>
            <p:cNvPr id="73761" name="Rectangle 70"/>
            <p:cNvSpPr>
              <a:spLocks noChangeArrowheads="1"/>
            </p:cNvSpPr>
            <p:nvPr/>
          </p:nvSpPr>
          <p:spPr bwMode="auto">
            <a:xfrm>
              <a:off x="1935" y="3780"/>
              <a:ext cx="162"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charset="0"/>
                </a:rPr>
                <a:t>Q2</a:t>
              </a:r>
              <a:endParaRPr lang="en-US">
                <a:latin typeface="Times New Roman" pitchFamily="18" charset="0"/>
              </a:endParaRPr>
            </a:p>
          </p:txBody>
        </p:sp>
      </p:grpSp>
      <p:sp>
        <p:nvSpPr>
          <p:cNvPr id="73755" name="Rectangle 75"/>
          <p:cNvSpPr>
            <a:spLocks noChangeArrowheads="1"/>
          </p:cNvSpPr>
          <p:nvPr/>
        </p:nvSpPr>
        <p:spPr bwMode="auto">
          <a:xfrm>
            <a:off x="1187450" y="1052513"/>
            <a:ext cx="70532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500" b="1" dirty="0">
                <a:solidFill>
                  <a:srgbClr val="000000"/>
                </a:solidFill>
                <a:latin typeface="Arial" charset="0"/>
              </a:rPr>
              <a:t>Price of</a:t>
            </a:r>
          </a:p>
          <a:p>
            <a:pPr eaLnBrk="0" hangingPunct="0"/>
            <a:r>
              <a:rPr lang="en-US" sz="1500" b="1" dirty="0" smtClean="0">
                <a:solidFill>
                  <a:srgbClr val="000000"/>
                </a:solidFill>
                <a:latin typeface="Arial" charset="0"/>
              </a:rPr>
              <a:t>Veg</a:t>
            </a:r>
            <a:endParaRPr lang="en-US" dirty="0">
              <a:latin typeface="Times New Roman" pitchFamily="18" charset="0"/>
            </a:endParaRPr>
          </a:p>
        </p:txBody>
      </p:sp>
      <p:sp>
        <p:nvSpPr>
          <p:cNvPr id="73756" name="Rectangle 76"/>
          <p:cNvSpPr>
            <a:spLocks noChangeArrowheads="1"/>
          </p:cNvSpPr>
          <p:nvPr/>
        </p:nvSpPr>
        <p:spPr bwMode="auto">
          <a:xfrm>
            <a:off x="6804025" y="5949950"/>
            <a:ext cx="1397819"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500" b="1" dirty="0">
                <a:solidFill>
                  <a:srgbClr val="000000"/>
                </a:solidFill>
                <a:latin typeface="Arial" charset="0"/>
              </a:rPr>
              <a:t>Quantity of </a:t>
            </a:r>
            <a:r>
              <a:rPr lang="en-US" sz="1500" b="1" dirty="0" smtClean="0">
                <a:solidFill>
                  <a:srgbClr val="000000"/>
                </a:solidFill>
                <a:latin typeface="Arial" charset="0"/>
              </a:rPr>
              <a:t>veg</a:t>
            </a:r>
            <a:endParaRPr lang="en-US" dirty="0">
              <a:latin typeface="Times New Roman" pitchFamily="18" charset="0"/>
            </a:endParaRPr>
          </a:p>
        </p:txBody>
      </p:sp>
      <p:sp>
        <p:nvSpPr>
          <p:cNvPr id="46" name="Text Box 12"/>
          <p:cNvSpPr txBox="1">
            <a:spLocks noChangeArrowheads="1"/>
          </p:cNvSpPr>
          <p:nvPr/>
        </p:nvSpPr>
        <p:spPr bwMode="auto">
          <a:xfrm>
            <a:off x="2465388" y="1603375"/>
            <a:ext cx="1627187" cy="730250"/>
          </a:xfrm>
          <a:prstGeom prst="rect">
            <a:avLst/>
          </a:prstGeom>
          <a:solidFill>
            <a:schemeClr val="bg1"/>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400" dirty="0">
                <a:latin typeface="Arial" charset="0"/>
              </a:rPr>
              <a:t>Decrease in the number of firms decreases supply</a:t>
            </a:r>
            <a:endParaRPr lang="en-US" sz="2000" dirty="0">
              <a:latin typeface="Arial" charset="0"/>
            </a:endParaRPr>
          </a:p>
        </p:txBody>
      </p:sp>
      <p:sp>
        <p:nvSpPr>
          <p:cNvPr id="47" name="Line 18"/>
          <p:cNvSpPr>
            <a:spLocks noChangeShapeType="1"/>
          </p:cNvSpPr>
          <p:nvPr/>
        </p:nvSpPr>
        <p:spPr bwMode="auto">
          <a:xfrm flipH="1">
            <a:off x="4019551" y="2592794"/>
            <a:ext cx="1258092"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8" name="Date Placeholder 7"/>
          <p:cNvSpPr>
            <a:spLocks noGrp="1"/>
          </p:cNvSpPr>
          <p:nvPr>
            <p:ph type="dt" sz="half" idx="10"/>
          </p:nvPr>
        </p:nvSpPr>
        <p:spPr/>
        <p:txBody>
          <a:bodyPr/>
          <a:lstStyle/>
          <a:p>
            <a:pPr>
              <a:defRPr/>
            </a:pPr>
            <a:fld id="{72F35F82-BBF1-4ADE-A02C-C8087909FBE3}" type="datetime1">
              <a:rPr lang="en-US" smtClean="0"/>
              <a:pPr>
                <a:defRPr/>
              </a:pPr>
              <a:t>8/23/2017</a:t>
            </a:fld>
            <a:endParaRPr lang="en-US"/>
          </a:p>
        </p:txBody>
      </p:sp>
      <p:sp>
        <p:nvSpPr>
          <p:cNvPr id="9" name="Slide Number Placeholder 8"/>
          <p:cNvSpPr>
            <a:spLocks noGrp="1"/>
          </p:cNvSpPr>
          <p:nvPr>
            <p:ph type="sldNum" sz="quarter" idx="12"/>
          </p:nvPr>
        </p:nvSpPr>
        <p:spPr/>
        <p:txBody>
          <a:bodyPr/>
          <a:lstStyle/>
          <a:p>
            <a:pPr>
              <a:defRPr/>
            </a:pPr>
            <a:fld id="{DFEDCE0B-BCBE-4303-B07E-C7710E69B344}" type="slidenum">
              <a:rPr lang="en-US" smtClean="0"/>
              <a:pPr>
                <a:defRPr/>
              </a:pPr>
              <a:t>24</a:t>
            </a:fld>
            <a:endParaRPr lang="en-US"/>
          </a:p>
        </p:txBody>
      </p:sp>
    </p:spTree>
    <p:extLst>
      <p:ext uri="{BB962C8B-B14F-4D97-AF65-F5344CB8AC3E}">
        <p14:creationId xmlns:p14="http://schemas.microsoft.com/office/powerpoint/2010/main" xmlns="" val="1639654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upRigh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84064">
                                            <p:txEl>
                                              <p:pRg st="0" end="0"/>
                                            </p:txEl>
                                          </p:spTgt>
                                        </p:tgtEl>
                                        <p:attrNameLst>
                                          <p:attrName>style.visibility</p:attrName>
                                        </p:attrNameLst>
                                      </p:cBhvr>
                                      <p:to>
                                        <p:strVal val="visible"/>
                                      </p:to>
                                    </p:set>
                                    <p:animEffect transition="in" filter="dissolve">
                                      <p:cBhvr>
                                        <p:cTn id="22" dur="500"/>
                                        <p:tgtEl>
                                          <p:spTgt spid="68406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upRigh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upRigh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288" fill="hold" grpId="0" nodeType="clickEffect">
                                  <p:stCondLst>
                                    <p:cond delay="0"/>
                                  </p:stCondLst>
                                  <p:childTnLst>
                                    <p:set>
                                      <p:cBhvr>
                                        <p:cTn id="41" dur="1" fill="hold">
                                          <p:stCondLst>
                                            <p:cond delay="0"/>
                                          </p:stCondLst>
                                        </p:cTn>
                                        <p:tgtEl>
                                          <p:spTgt spid="684051"/>
                                        </p:tgtEl>
                                        <p:attrNameLst>
                                          <p:attrName>style.visibility</p:attrName>
                                        </p:attrNameLst>
                                      </p:cBhvr>
                                      <p:to>
                                        <p:strVal val="visible"/>
                                      </p:to>
                                    </p:set>
                                    <p:anim calcmode="lin" valueType="num">
                                      <p:cBhvr>
                                        <p:cTn id="42" dur="500" fill="hold"/>
                                        <p:tgtEl>
                                          <p:spTgt spid="684051"/>
                                        </p:tgtEl>
                                        <p:attrNameLst>
                                          <p:attrName>ppt_w</p:attrName>
                                        </p:attrNameLst>
                                      </p:cBhvr>
                                      <p:tavLst>
                                        <p:tav tm="0">
                                          <p:val>
                                            <p:strVal val="4/3*#ppt_w"/>
                                          </p:val>
                                        </p:tav>
                                        <p:tav tm="100000">
                                          <p:val>
                                            <p:strVal val="#ppt_w"/>
                                          </p:val>
                                        </p:tav>
                                      </p:tavLst>
                                    </p:anim>
                                    <p:anim calcmode="lin" valueType="num">
                                      <p:cBhvr>
                                        <p:cTn id="43" dur="500" fill="hold"/>
                                        <p:tgtEl>
                                          <p:spTgt spid="684051"/>
                                        </p:tgtEl>
                                        <p:attrNameLst>
                                          <p:attrName>ppt_h</p:attrName>
                                        </p:attrNameLst>
                                      </p:cBhvr>
                                      <p:tavLst>
                                        <p:tav tm="0">
                                          <p:val>
                                            <p:strVal val="4/3*#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684050"/>
                                        </p:tgtEl>
                                        <p:attrNameLst>
                                          <p:attrName>style.visibility</p:attrName>
                                        </p:attrNameLst>
                                      </p:cBhvr>
                                      <p:to>
                                        <p:strVal val="visible"/>
                                      </p:to>
                                    </p:set>
                                    <p:animEffect transition="in" filter="wipe(right)">
                                      <p:cBhvr>
                                        <p:cTn id="48" dur="500"/>
                                        <p:tgtEl>
                                          <p:spTgt spid="684050"/>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left)">
                                      <p:cBhvr>
                                        <p:cTn id="52" dur="500"/>
                                        <p:tgtEl>
                                          <p:spTgt spid="46"/>
                                        </p:tgtEl>
                                      </p:cBhvr>
                                    </p:animEffect>
                                  </p:childTnLst>
                                </p:cTn>
                              </p:par>
                            </p:childTnLst>
                          </p:cTn>
                        </p:par>
                        <p:par>
                          <p:cTn id="53" fill="hold">
                            <p:stCondLst>
                              <p:cond delay="1000"/>
                            </p:stCondLst>
                            <p:childTnLst>
                              <p:par>
                                <p:cTn id="54" presetID="22" presetClass="entr" presetSubtype="2"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right)">
                                      <p:cBhvr>
                                        <p:cTn id="5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50" grpId="0" animBg="1"/>
      <p:bldP spid="684051" grpId="0" animBg="1"/>
      <p:bldP spid="684064" grpId="0" build="p" autoUpdateAnimBg="0"/>
      <p:bldP spid="46" grpId="0" animBg="1" autoUpdateAnimBg="0"/>
      <p:bldP spid="4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8465" y="524507"/>
            <a:ext cx="8346558" cy="5509200"/>
          </a:xfrm>
          <a:prstGeom prst="rect">
            <a:avLst/>
          </a:prstGeom>
        </p:spPr>
        <p:txBody>
          <a:bodyPr wrap="square">
            <a:spAutoFit/>
          </a:bodyPr>
          <a:lstStyle/>
          <a:p>
            <a:pPr marL="342900" indent="-342900">
              <a:buFont typeface="Arial" panose="020B0604020202020204" pitchFamily="34" charset="0"/>
              <a:buChar char="•"/>
            </a:pPr>
            <a:r>
              <a:rPr lang="en-AU" sz="2200" dirty="0"/>
              <a:t>The price of vegetables has risen sharply due to severe </a:t>
            </a:r>
            <a:r>
              <a:rPr lang="en-AU" sz="2200" dirty="0" smtClean="0"/>
              <a:t>flooding. the </a:t>
            </a:r>
            <a:r>
              <a:rPr lang="en-AU" sz="2200" dirty="0"/>
              <a:t>floods have damaged vegetable crops and thus the supply curve in the vegetable market will shift to the left resulting in a higher equilibrium price and lower quantity.</a:t>
            </a:r>
          </a:p>
          <a:p>
            <a:pPr marL="342900" indent="-342900">
              <a:buFont typeface="Arial" panose="020B0604020202020204" pitchFamily="34" charset="0"/>
              <a:buChar char="•"/>
            </a:pPr>
            <a:r>
              <a:rPr lang="en-AU" sz="2200" dirty="0"/>
              <a:t>Substitutes are any goods that could be used instead of vegetables</a:t>
            </a:r>
          </a:p>
          <a:p>
            <a:pPr marL="342900" indent="-342900">
              <a:buFont typeface="Arial" panose="020B0604020202020204" pitchFamily="34" charset="0"/>
              <a:buChar char="•"/>
            </a:pPr>
            <a:r>
              <a:rPr lang="en-AU" sz="2200" dirty="0"/>
              <a:t>Still derive the same satisfaction of vegetables. </a:t>
            </a:r>
          </a:p>
          <a:p>
            <a:pPr marL="342900" indent="-342900">
              <a:buFont typeface="Arial" panose="020B0604020202020204" pitchFamily="34" charset="0"/>
              <a:buChar char="•"/>
            </a:pPr>
            <a:r>
              <a:rPr lang="en-AU" sz="2200" dirty="0"/>
              <a:t>In terms of vegetables, frozen vegetables and Vitamin C etc. These (perhaps) derive the same satisfaction from what we try to get from vegetables.</a:t>
            </a:r>
          </a:p>
          <a:p>
            <a:pPr marL="342900" indent="-342900">
              <a:buFont typeface="Arial" panose="020B0604020202020204" pitchFamily="34" charset="0"/>
              <a:buChar char="•"/>
            </a:pPr>
            <a:r>
              <a:rPr lang="en-AU" sz="2200" dirty="0"/>
              <a:t>In this market, the increased price of the substitute (vegetables) means that frozen vegetables and vitamin tablets are relatively cheaper. They become relatively more attractive to consumers than fresh vegetables. Therefore, the demand for these goods increases resulting in a higher price and higher quantity.</a:t>
            </a:r>
          </a:p>
        </p:txBody>
      </p:sp>
      <p:sp>
        <p:nvSpPr>
          <p:cNvPr id="2" name="Date Placeholder 1"/>
          <p:cNvSpPr>
            <a:spLocks noGrp="1"/>
          </p:cNvSpPr>
          <p:nvPr>
            <p:ph type="dt" sz="half" idx="10"/>
          </p:nvPr>
        </p:nvSpPr>
        <p:spPr/>
        <p:txBody>
          <a:bodyPr/>
          <a:lstStyle/>
          <a:p>
            <a:pPr>
              <a:defRPr/>
            </a:pPr>
            <a:fld id="{1AC2795F-FFE7-421F-850C-F14BD1013132}"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DFEDCE0B-BCBE-4303-B07E-C7710E69B344}" type="slidenum">
              <a:rPr lang="en-US" smtClean="0"/>
              <a:pPr>
                <a:defRPr/>
              </a:pPr>
              <a:t>25</a:t>
            </a:fld>
            <a:endParaRPr lang="en-US"/>
          </a:p>
        </p:txBody>
      </p:sp>
    </p:spTree>
    <p:extLst>
      <p:ext uri="{BB962C8B-B14F-4D97-AF65-F5344CB8AC3E}">
        <p14:creationId xmlns:p14="http://schemas.microsoft.com/office/powerpoint/2010/main" xmlns="" val="3095668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ext Box 3"/>
          <p:cNvSpPr txBox="1">
            <a:spLocks noChangeArrowheads="1"/>
          </p:cNvSpPr>
          <p:nvPr/>
        </p:nvSpPr>
        <p:spPr bwMode="auto">
          <a:xfrm>
            <a:off x="2734297" y="1817688"/>
            <a:ext cx="4297715" cy="307777"/>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a:r>
              <a:rPr lang="en-US" sz="1400" dirty="0">
                <a:latin typeface="Arial" charset="0"/>
              </a:rPr>
              <a:t>The </a:t>
            </a:r>
            <a:r>
              <a:rPr lang="en-US" sz="1400" dirty="0" smtClean="0">
                <a:latin typeface="Arial" charset="0"/>
              </a:rPr>
              <a:t>effects of increased </a:t>
            </a:r>
            <a:r>
              <a:rPr lang="en-US" sz="1400" dirty="0" smtClean="0">
                <a:solidFill>
                  <a:srgbClr val="FF3300"/>
                </a:solidFill>
                <a:latin typeface="Arial" charset="0"/>
              </a:rPr>
              <a:t>Price </a:t>
            </a:r>
            <a:r>
              <a:rPr lang="en-US" sz="1400" dirty="0">
                <a:solidFill>
                  <a:srgbClr val="FF3300"/>
                </a:solidFill>
                <a:latin typeface="Arial" charset="0"/>
              </a:rPr>
              <a:t>of </a:t>
            </a:r>
            <a:r>
              <a:rPr lang="en-US" sz="1400" dirty="0" smtClean="0">
                <a:solidFill>
                  <a:srgbClr val="FF3300"/>
                </a:solidFill>
                <a:latin typeface="Arial" charset="0"/>
              </a:rPr>
              <a:t>Veg on Substitute</a:t>
            </a:r>
            <a:endParaRPr lang="en-US" sz="1400" dirty="0">
              <a:latin typeface="Arial" charset="0"/>
            </a:endParaRPr>
          </a:p>
        </p:txBody>
      </p:sp>
      <p:sp>
        <p:nvSpPr>
          <p:cNvPr id="38918" name="Line 4"/>
          <p:cNvSpPr>
            <a:spLocks noChangeShapeType="1"/>
          </p:cNvSpPr>
          <p:nvPr/>
        </p:nvSpPr>
        <p:spPr bwMode="auto">
          <a:xfrm>
            <a:off x="3616325" y="3024188"/>
            <a:ext cx="2263775" cy="2224087"/>
          </a:xfrm>
          <a:prstGeom prst="line">
            <a:avLst/>
          </a:prstGeom>
          <a:noFill/>
          <a:ln w="28575">
            <a:solidFill>
              <a:srgbClr val="2D69AE"/>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8919" name="Text Box 5"/>
          <p:cNvSpPr txBox="1">
            <a:spLocks noChangeArrowheads="1"/>
          </p:cNvSpPr>
          <p:nvPr/>
        </p:nvSpPr>
        <p:spPr bwMode="auto">
          <a:xfrm>
            <a:off x="5764213" y="5249863"/>
            <a:ext cx="4333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D</a:t>
            </a:r>
            <a:r>
              <a:rPr lang="en-US" sz="1800" baseline="-25000">
                <a:latin typeface="Arial" charset="0"/>
              </a:rPr>
              <a:t>1</a:t>
            </a:r>
            <a:endParaRPr lang="en-US" sz="1800" i="1">
              <a:latin typeface="Arial" charset="0"/>
            </a:endParaRPr>
          </a:p>
        </p:txBody>
      </p:sp>
      <p:sp>
        <p:nvSpPr>
          <p:cNvPr id="38920" name="Line 6"/>
          <p:cNvSpPr>
            <a:spLocks noChangeShapeType="1"/>
          </p:cNvSpPr>
          <p:nvPr/>
        </p:nvSpPr>
        <p:spPr bwMode="auto">
          <a:xfrm>
            <a:off x="2635250" y="2360613"/>
            <a:ext cx="0" cy="370681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8921" name="Line 7"/>
          <p:cNvSpPr>
            <a:spLocks noChangeShapeType="1"/>
          </p:cNvSpPr>
          <p:nvPr/>
        </p:nvSpPr>
        <p:spPr bwMode="auto">
          <a:xfrm>
            <a:off x="2616200" y="6072188"/>
            <a:ext cx="461327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8922" name="Text Box 8"/>
          <p:cNvSpPr txBox="1">
            <a:spLocks noChangeArrowheads="1"/>
          </p:cNvSpPr>
          <p:nvPr/>
        </p:nvSpPr>
        <p:spPr bwMode="auto">
          <a:xfrm>
            <a:off x="6289675" y="6124575"/>
            <a:ext cx="139012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dirty="0" smtClean="0">
                <a:latin typeface="Arial" charset="0"/>
              </a:rPr>
              <a:t>Q/Sub Prod</a:t>
            </a:r>
            <a:endParaRPr lang="en-US" sz="1800" i="1" dirty="0">
              <a:latin typeface="Arial" charset="0"/>
            </a:endParaRPr>
          </a:p>
        </p:txBody>
      </p:sp>
      <p:sp>
        <p:nvSpPr>
          <p:cNvPr id="534537" name="Text Box 9"/>
          <p:cNvSpPr txBox="1">
            <a:spLocks noChangeArrowheads="1"/>
          </p:cNvSpPr>
          <p:nvPr/>
        </p:nvSpPr>
        <p:spPr bwMode="auto">
          <a:xfrm>
            <a:off x="5462588" y="2609850"/>
            <a:ext cx="2068512"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marL="114300" indent="-114300"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400" dirty="0" smtClean="0">
                <a:latin typeface="Arial" charset="0"/>
              </a:rPr>
              <a:t>• </a:t>
            </a:r>
            <a:r>
              <a:rPr lang="en-US" sz="1400" dirty="0">
                <a:latin typeface="Arial" charset="0"/>
              </a:rPr>
              <a:t>Price of </a:t>
            </a:r>
            <a:r>
              <a:rPr lang="en-US" sz="1400" dirty="0" smtClean="0">
                <a:latin typeface="Arial" charset="0"/>
              </a:rPr>
              <a:t>veg </a:t>
            </a:r>
            <a:r>
              <a:rPr lang="en-US" sz="1400" dirty="0">
                <a:latin typeface="Arial" charset="0"/>
              </a:rPr>
              <a:t>increases </a:t>
            </a:r>
          </a:p>
          <a:p>
            <a:r>
              <a:rPr lang="en-US" sz="1400" dirty="0">
                <a:latin typeface="Arial" charset="0"/>
              </a:rPr>
              <a:t>• Demand for </a:t>
            </a:r>
            <a:r>
              <a:rPr lang="en-US" sz="1400" dirty="0" smtClean="0">
                <a:latin typeface="Arial" charset="0"/>
              </a:rPr>
              <a:t>substitute  </a:t>
            </a:r>
            <a:r>
              <a:rPr lang="en-US" sz="1400" dirty="0">
                <a:latin typeface="Arial" charset="0"/>
              </a:rPr>
              <a:t>increases</a:t>
            </a:r>
            <a:endParaRPr lang="en-US" sz="2000" dirty="0">
              <a:latin typeface="Arial" charset="0"/>
            </a:endParaRPr>
          </a:p>
        </p:txBody>
      </p:sp>
      <p:grpSp>
        <p:nvGrpSpPr>
          <p:cNvPr id="2" name="Group 10"/>
          <p:cNvGrpSpPr>
            <a:grpSpLocks/>
          </p:cNvGrpSpPr>
          <p:nvPr/>
        </p:nvGrpSpPr>
        <p:grpSpPr bwMode="auto">
          <a:xfrm>
            <a:off x="4518025" y="3024188"/>
            <a:ext cx="2581275" cy="2592387"/>
            <a:chOff x="2394" y="1905"/>
            <a:chExt cx="1626" cy="1633"/>
          </a:xfrm>
        </p:grpSpPr>
        <p:sp>
          <p:nvSpPr>
            <p:cNvPr id="38927" name="Line 11"/>
            <p:cNvSpPr>
              <a:spLocks noChangeShapeType="1"/>
            </p:cNvSpPr>
            <p:nvPr/>
          </p:nvSpPr>
          <p:spPr bwMode="auto">
            <a:xfrm>
              <a:off x="2394" y="1905"/>
              <a:ext cx="1426" cy="1401"/>
            </a:xfrm>
            <a:prstGeom prst="line">
              <a:avLst/>
            </a:prstGeom>
            <a:noFill/>
            <a:ln w="28575">
              <a:solidFill>
                <a:srgbClr val="71A6CE"/>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8928" name="Text Box 12"/>
            <p:cNvSpPr txBox="1">
              <a:spLocks noChangeArrowheads="1"/>
            </p:cNvSpPr>
            <p:nvPr/>
          </p:nvSpPr>
          <p:spPr bwMode="auto">
            <a:xfrm>
              <a:off x="3747" y="3307"/>
              <a:ext cx="27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D</a:t>
              </a:r>
              <a:r>
                <a:rPr lang="en-US" sz="1800" baseline="-25000">
                  <a:latin typeface="Arial" charset="0"/>
                </a:rPr>
                <a:t>2</a:t>
              </a:r>
              <a:endParaRPr lang="en-US" sz="1800" i="1">
                <a:latin typeface="Arial" charset="0"/>
              </a:endParaRPr>
            </a:p>
          </p:txBody>
        </p:sp>
      </p:grpSp>
      <p:sp>
        <p:nvSpPr>
          <p:cNvPr id="38925" name="Text Box 13"/>
          <p:cNvSpPr txBox="1">
            <a:spLocks noChangeArrowheads="1"/>
          </p:cNvSpPr>
          <p:nvPr/>
        </p:nvSpPr>
        <p:spPr bwMode="auto">
          <a:xfrm>
            <a:off x="43711" y="2339975"/>
            <a:ext cx="250581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a:r>
              <a:rPr lang="en-US" sz="1800" dirty="0" smtClean="0">
                <a:latin typeface="Arial" charset="0"/>
              </a:rPr>
              <a:t>Price of Subs products</a:t>
            </a:r>
            <a:endParaRPr lang="en-US" sz="1800" i="1" dirty="0">
              <a:latin typeface="Arial" charset="0"/>
            </a:endParaRPr>
          </a:p>
        </p:txBody>
      </p:sp>
      <p:sp>
        <p:nvSpPr>
          <p:cNvPr id="534542" name="Line 14"/>
          <p:cNvSpPr>
            <a:spLocks noChangeShapeType="1"/>
          </p:cNvSpPr>
          <p:nvPr/>
        </p:nvSpPr>
        <p:spPr bwMode="auto">
          <a:xfrm>
            <a:off x="4479925" y="3762375"/>
            <a:ext cx="561975"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3" name="Title 2"/>
          <p:cNvSpPr>
            <a:spLocks noGrp="1"/>
          </p:cNvSpPr>
          <p:nvPr>
            <p:ph type="title"/>
          </p:nvPr>
        </p:nvSpPr>
        <p:spPr/>
        <p:txBody>
          <a:bodyPr/>
          <a:lstStyle/>
          <a:p>
            <a:r>
              <a:rPr lang="en-AU" dirty="0" smtClean="0"/>
              <a:t>                                 </a:t>
            </a:r>
            <a:endParaRPr lang="en-AU" dirty="0"/>
          </a:p>
        </p:txBody>
      </p:sp>
      <p:sp>
        <p:nvSpPr>
          <p:cNvPr id="4" name="Date Placeholder 3"/>
          <p:cNvSpPr>
            <a:spLocks noGrp="1"/>
          </p:cNvSpPr>
          <p:nvPr>
            <p:ph type="dt" sz="half" idx="10"/>
          </p:nvPr>
        </p:nvSpPr>
        <p:spPr/>
        <p:txBody>
          <a:bodyPr/>
          <a:lstStyle/>
          <a:p>
            <a:pPr>
              <a:defRPr/>
            </a:pPr>
            <a:fld id="{2ECB09DE-9DE5-4D30-A37C-E600C739B445}" type="datetime1">
              <a:rPr lang="en-US" smtClean="0"/>
              <a:pPr>
                <a:defRPr/>
              </a:pPr>
              <a:t>8/23/2017</a:t>
            </a:fld>
            <a:endParaRPr lang="en-US"/>
          </a:p>
        </p:txBody>
      </p:sp>
      <p:sp>
        <p:nvSpPr>
          <p:cNvPr id="5" name="Slide Number Placeholder 4"/>
          <p:cNvSpPr>
            <a:spLocks noGrp="1"/>
          </p:cNvSpPr>
          <p:nvPr>
            <p:ph type="sldNum" sz="quarter" idx="12"/>
          </p:nvPr>
        </p:nvSpPr>
        <p:spPr/>
        <p:txBody>
          <a:bodyPr/>
          <a:lstStyle/>
          <a:p>
            <a:pPr>
              <a:defRPr/>
            </a:pPr>
            <a:fld id="{DFEDCE0B-BCBE-4303-B07E-C7710E69B344}" type="slidenum">
              <a:rPr lang="en-US" smtClean="0"/>
              <a:pPr>
                <a:defRPr/>
              </a:pPr>
              <a:t>26</a:t>
            </a:fld>
            <a:endParaRPr lang="en-US"/>
          </a:p>
        </p:txBody>
      </p:sp>
    </p:spTree>
    <p:extLst>
      <p:ext uri="{BB962C8B-B14F-4D97-AF65-F5344CB8AC3E}">
        <p14:creationId xmlns:p14="http://schemas.microsoft.com/office/powerpoint/2010/main" xmlns="" val="6458785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34537"/>
                                        </p:tgtEl>
                                        <p:attrNameLst>
                                          <p:attrName>style.visibility</p:attrName>
                                        </p:attrNameLst>
                                      </p:cBhvr>
                                      <p:to>
                                        <p:strVal val="visible"/>
                                      </p:to>
                                    </p:set>
                                    <p:animEffect transition="in" filter="wipe(up)">
                                      <p:cBhvr>
                                        <p:cTn id="7" dur="500"/>
                                        <p:tgtEl>
                                          <p:spTgt spid="53453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34542"/>
                                        </p:tgtEl>
                                        <p:attrNameLst>
                                          <p:attrName>style.visibility</p:attrName>
                                        </p:attrNameLst>
                                      </p:cBhvr>
                                      <p:to>
                                        <p:strVal val="visible"/>
                                      </p:to>
                                    </p:set>
                                    <p:animEffect transition="in" filter="wipe(left)">
                                      <p:cBhvr>
                                        <p:cTn id="11" dur="500"/>
                                        <p:tgtEl>
                                          <p:spTgt spid="53454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7" grpId="0" autoUpdateAnimBg="0"/>
      <p:bldP spid="53454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882" y="274637"/>
            <a:ext cx="7987553" cy="2127903"/>
          </a:xfrm>
        </p:spPr>
        <p:txBody>
          <a:bodyPr/>
          <a:lstStyle/>
          <a:p>
            <a:pPr algn="l"/>
            <a:r>
              <a:rPr lang="en-AU" sz="2000" dirty="0" smtClean="0"/>
              <a:t>During </a:t>
            </a:r>
            <a:r>
              <a:rPr lang="en-AU" sz="2000" dirty="0"/>
              <a:t>times of economic downturns and recessions, when unemployment rates </a:t>
            </a:r>
            <a:r>
              <a:rPr lang="en-AU" sz="2000" dirty="0" smtClean="0"/>
              <a:t>are rising</a:t>
            </a:r>
            <a:r>
              <a:rPr lang="en-AU" sz="2000" dirty="0"/>
              <a:t>, it </a:t>
            </a:r>
            <a:r>
              <a:rPr lang="en-AU" sz="2000" dirty="0" smtClean="0"/>
              <a:t>has been </a:t>
            </a:r>
            <a:r>
              <a:rPr lang="en-AU" sz="2000" dirty="0"/>
              <a:t>observed that sales of cheap chocolates and other sweets increase.</a:t>
            </a:r>
            <a:br>
              <a:rPr lang="en-AU" sz="2000" dirty="0"/>
            </a:br>
            <a:r>
              <a:rPr lang="en-AU" sz="2000" dirty="0" smtClean="0"/>
              <a:t>	- </a:t>
            </a:r>
            <a:r>
              <a:rPr lang="en-AU" sz="2000" dirty="0"/>
              <a:t>If this is true, are chocolates and sweets normal goods or inferior </a:t>
            </a:r>
            <a:r>
              <a:rPr lang="en-AU" sz="2000" dirty="0" smtClean="0"/>
              <a:t>	goods</a:t>
            </a:r>
            <a:r>
              <a:rPr lang="en-AU" sz="2000" dirty="0"/>
              <a:t>?</a:t>
            </a:r>
            <a:br>
              <a:rPr lang="en-AU" sz="2000" dirty="0"/>
            </a:br>
            <a:r>
              <a:rPr lang="en-AU" sz="2000" dirty="0" smtClean="0"/>
              <a:t>	- </a:t>
            </a:r>
            <a:r>
              <a:rPr lang="en-AU" sz="2000" dirty="0"/>
              <a:t>Briefly explain what characteristics of chocolates and sweets </a:t>
            </a:r>
            <a:r>
              <a:rPr lang="en-AU" sz="2000" dirty="0" smtClean="0"/>
              <a:t>	relative </a:t>
            </a:r>
            <a:r>
              <a:rPr lang="en-AU" sz="2000" dirty="0"/>
              <a:t>to </a:t>
            </a:r>
            <a:r>
              <a:rPr lang="en-AU" sz="2000" dirty="0" smtClean="0"/>
              <a:t>other goods might </a:t>
            </a:r>
            <a:r>
              <a:rPr lang="en-AU" sz="2000" dirty="0"/>
              <a:t>make them normal goods or inferior </a:t>
            </a:r>
            <a:r>
              <a:rPr lang="en-AU" sz="2000" dirty="0" smtClean="0"/>
              <a:t>	goods</a:t>
            </a:r>
            <a:r>
              <a:rPr lang="en-AU" sz="2000" dirty="0"/>
              <a:t>.</a:t>
            </a:r>
          </a:p>
        </p:txBody>
      </p:sp>
      <p:sp>
        <p:nvSpPr>
          <p:cNvPr id="5" name="Rectangle 4"/>
          <p:cNvSpPr/>
          <p:nvPr/>
        </p:nvSpPr>
        <p:spPr>
          <a:xfrm>
            <a:off x="788892" y="2894992"/>
            <a:ext cx="7848331" cy="3108543"/>
          </a:xfrm>
          <a:prstGeom prst="rect">
            <a:avLst/>
          </a:prstGeom>
        </p:spPr>
        <p:txBody>
          <a:bodyPr wrap="square">
            <a:spAutoFit/>
          </a:bodyPr>
          <a:lstStyle/>
          <a:p>
            <a:r>
              <a:rPr lang="en-AU" i="0" dirty="0"/>
              <a:t>Cheap chocolates and sweets are </a:t>
            </a:r>
            <a:r>
              <a:rPr lang="en-AU" i="0" dirty="0">
                <a:solidFill>
                  <a:srgbClr val="FF0000"/>
                </a:solidFill>
              </a:rPr>
              <a:t>inferior goods</a:t>
            </a:r>
            <a:r>
              <a:rPr lang="en-AU" i="0" dirty="0"/>
              <a:t>. The relatively cheaper prices </a:t>
            </a:r>
            <a:r>
              <a:rPr lang="en-AU" i="0" dirty="0" smtClean="0"/>
              <a:t>of chocolates </a:t>
            </a:r>
            <a:r>
              <a:rPr lang="en-AU" i="0" dirty="0"/>
              <a:t>and sweets compared to more expensive confections makes them a </a:t>
            </a:r>
            <a:r>
              <a:rPr lang="en-AU" i="0" dirty="0" smtClean="0"/>
              <a:t>more attractive </a:t>
            </a:r>
            <a:r>
              <a:rPr lang="en-AU" i="0" dirty="0"/>
              <a:t>substitute when someone’s income declines, such as during a time </a:t>
            </a:r>
            <a:r>
              <a:rPr lang="en-AU" i="0" dirty="0" smtClean="0"/>
              <a:t>of unemployment </a:t>
            </a:r>
            <a:r>
              <a:rPr lang="en-AU" i="0" dirty="0"/>
              <a:t>and economic uncertainty.</a:t>
            </a:r>
          </a:p>
        </p:txBody>
      </p:sp>
      <p:sp>
        <p:nvSpPr>
          <p:cNvPr id="3" name="Date Placeholder 2"/>
          <p:cNvSpPr>
            <a:spLocks noGrp="1"/>
          </p:cNvSpPr>
          <p:nvPr>
            <p:ph type="dt" sz="half" idx="10"/>
          </p:nvPr>
        </p:nvSpPr>
        <p:spPr/>
        <p:txBody>
          <a:bodyPr/>
          <a:lstStyle/>
          <a:p>
            <a:pPr>
              <a:defRPr/>
            </a:pPr>
            <a:fld id="{FCE79FAE-994E-4343-8005-37FF83DA9F7D}" type="datetime1">
              <a:rPr lang="en-US" smtClean="0"/>
              <a:pPr>
                <a:defRPr/>
              </a:pPr>
              <a:t>8/23/2017</a:t>
            </a:fld>
            <a:endParaRPr lang="en-US"/>
          </a:p>
        </p:txBody>
      </p:sp>
      <p:sp>
        <p:nvSpPr>
          <p:cNvPr id="4" name="Slide Number Placeholder 3"/>
          <p:cNvSpPr>
            <a:spLocks noGrp="1"/>
          </p:cNvSpPr>
          <p:nvPr>
            <p:ph type="sldNum" sz="quarter" idx="12"/>
          </p:nvPr>
        </p:nvSpPr>
        <p:spPr/>
        <p:txBody>
          <a:bodyPr/>
          <a:lstStyle/>
          <a:p>
            <a:pPr>
              <a:defRPr/>
            </a:pPr>
            <a:fld id="{DFEDCE0B-BCBE-4303-B07E-C7710E69B344}" type="slidenum">
              <a:rPr lang="en-US" smtClean="0"/>
              <a:pPr>
                <a:defRPr/>
              </a:pPr>
              <a:t>27</a:t>
            </a:fld>
            <a:endParaRPr lang="en-US"/>
          </a:p>
        </p:txBody>
      </p:sp>
    </p:spTree>
    <p:extLst>
      <p:ext uri="{BB962C8B-B14F-4D97-AF65-F5344CB8AC3E}">
        <p14:creationId xmlns:p14="http://schemas.microsoft.com/office/powerpoint/2010/main" xmlns="" val="37861150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2629928"/>
          </a:xfrm>
        </p:spPr>
        <p:txBody>
          <a:bodyPr/>
          <a:lstStyle/>
          <a:p>
            <a:pPr algn="l"/>
            <a:r>
              <a:rPr lang="en-AU" sz="2000" dirty="0" smtClean="0">
                <a:solidFill>
                  <a:schemeClr val="accent6"/>
                </a:solidFill>
              </a:rPr>
              <a:t>Since </a:t>
            </a:r>
            <a:r>
              <a:rPr lang="en-AU" sz="2000" dirty="0">
                <a:solidFill>
                  <a:schemeClr val="accent6"/>
                </a:solidFill>
              </a:rPr>
              <a:t>1979 [to 2014], China had a policy that allows most couples to have only one child. </a:t>
            </a:r>
            <a:r>
              <a:rPr lang="en-AU" sz="2000" dirty="0" smtClean="0">
                <a:solidFill>
                  <a:schemeClr val="accent6"/>
                </a:solidFill>
              </a:rPr>
              <a:t>This policy </a:t>
            </a:r>
            <a:r>
              <a:rPr lang="en-AU" sz="2000" dirty="0">
                <a:solidFill>
                  <a:schemeClr val="accent6"/>
                </a:solidFill>
              </a:rPr>
              <a:t>has caused a change in the demographics of China. Between 2000 and 2010, the share </a:t>
            </a:r>
            <a:r>
              <a:rPr lang="en-AU" sz="2000" dirty="0" smtClean="0">
                <a:solidFill>
                  <a:schemeClr val="accent6"/>
                </a:solidFill>
              </a:rPr>
              <a:t>of population </a:t>
            </a:r>
            <a:r>
              <a:rPr lang="en-AU" sz="2000" dirty="0">
                <a:solidFill>
                  <a:schemeClr val="accent6"/>
                </a:solidFill>
              </a:rPr>
              <a:t>under the age of 14 decreased from 23 per cent to 17 per cent, and as many </a:t>
            </a:r>
            <a:r>
              <a:rPr lang="en-AU" sz="2000" dirty="0" smtClean="0">
                <a:solidFill>
                  <a:schemeClr val="accent6"/>
                </a:solidFill>
              </a:rPr>
              <a:t>parents attempt </a:t>
            </a:r>
            <a:r>
              <a:rPr lang="en-AU" sz="2000" dirty="0">
                <a:solidFill>
                  <a:schemeClr val="accent6"/>
                </a:solidFill>
              </a:rPr>
              <a:t>to ensure that the lone child is a son, the number of newborn males relative to </a:t>
            </a:r>
            <a:r>
              <a:rPr lang="en-AU" sz="2000" dirty="0" smtClean="0">
                <a:solidFill>
                  <a:schemeClr val="accent6"/>
                </a:solidFill>
              </a:rPr>
              <a:t>females has </a:t>
            </a:r>
            <a:r>
              <a:rPr lang="en-AU" sz="2000" dirty="0">
                <a:solidFill>
                  <a:schemeClr val="accent6"/>
                </a:solidFill>
              </a:rPr>
              <a:t>increased. How has the one-child policy changed the relative demand for goods and </a:t>
            </a:r>
            <a:r>
              <a:rPr lang="en-AU" sz="2000" dirty="0" smtClean="0">
                <a:solidFill>
                  <a:schemeClr val="accent6"/>
                </a:solidFill>
              </a:rPr>
              <a:t>services in </a:t>
            </a:r>
            <a:r>
              <a:rPr lang="en-AU" sz="2000" dirty="0">
                <a:solidFill>
                  <a:schemeClr val="accent6"/>
                </a:solidFill>
              </a:rPr>
              <a:t>China?</a:t>
            </a:r>
          </a:p>
        </p:txBody>
      </p:sp>
      <p:sp>
        <p:nvSpPr>
          <p:cNvPr id="4" name="Rectangle 3"/>
          <p:cNvSpPr/>
          <p:nvPr/>
        </p:nvSpPr>
        <p:spPr>
          <a:xfrm>
            <a:off x="690282" y="2848393"/>
            <a:ext cx="7404847" cy="2862322"/>
          </a:xfrm>
          <a:prstGeom prst="rect">
            <a:avLst/>
          </a:prstGeom>
        </p:spPr>
        <p:txBody>
          <a:bodyPr wrap="square">
            <a:spAutoFit/>
          </a:bodyPr>
          <a:lstStyle/>
          <a:p>
            <a:r>
              <a:rPr lang="en-AU" sz="2000" i="0" dirty="0"/>
              <a:t>China’s one‐child policy has increased the relative demand for goods and </a:t>
            </a:r>
            <a:r>
              <a:rPr lang="en-AU" sz="2000" i="0" dirty="0" smtClean="0"/>
              <a:t>services consumed </a:t>
            </a:r>
            <a:r>
              <a:rPr lang="en-AU" sz="2000" i="0" dirty="0"/>
              <a:t>by the population aged over 14 and has increased the relative demand </a:t>
            </a:r>
            <a:r>
              <a:rPr lang="en-AU" sz="2000" i="0" dirty="0" smtClean="0"/>
              <a:t>for goods </a:t>
            </a:r>
            <a:r>
              <a:rPr lang="en-AU" sz="2000" i="0" dirty="0"/>
              <a:t>and services consumed by boys relative to girls.</a:t>
            </a:r>
          </a:p>
          <a:p>
            <a:r>
              <a:rPr lang="en-AU" sz="2000" i="0" dirty="0"/>
              <a:t>	</a:t>
            </a:r>
            <a:r>
              <a:rPr lang="en-AU" sz="2000" i="0" dirty="0" smtClean="0"/>
              <a:t>- So </a:t>
            </a:r>
            <a:r>
              <a:rPr lang="en-AU" sz="2000" i="0" dirty="0"/>
              <a:t>the demand for children’s toys and children’s books </a:t>
            </a:r>
            <a:r>
              <a:rPr lang="en-AU" sz="2000" i="0" dirty="0" smtClean="0"/>
              <a:t>	will </a:t>
            </a:r>
            <a:r>
              <a:rPr lang="en-AU" sz="2000" i="0" dirty="0"/>
              <a:t>have decreased.</a:t>
            </a:r>
          </a:p>
          <a:p>
            <a:r>
              <a:rPr lang="en-AU" sz="2000" i="0" dirty="0"/>
              <a:t>	</a:t>
            </a:r>
            <a:r>
              <a:rPr lang="en-AU" sz="2000" i="0" dirty="0" smtClean="0"/>
              <a:t>- The </a:t>
            </a:r>
            <a:r>
              <a:rPr lang="en-AU" sz="2000" i="0" dirty="0"/>
              <a:t>demand for male clothing will have increased </a:t>
            </a:r>
            <a:r>
              <a:rPr lang="en-AU" sz="2000" i="0" dirty="0" smtClean="0"/>
              <a:t>	relative </a:t>
            </a:r>
            <a:r>
              <a:rPr lang="en-AU" sz="2000" i="0" dirty="0"/>
              <a:t>to the demand for</a:t>
            </a:r>
          </a:p>
          <a:p>
            <a:r>
              <a:rPr lang="en-AU" sz="2000" i="0" dirty="0" smtClean="0"/>
              <a:t>	female </a:t>
            </a:r>
            <a:r>
              <a:rPr lang="en-AU" sz="2000" i="0" dirty="0"/>
              <a:t>clothing.</a:t>
            </a:r>
          </a:p>
        </p:txBody>
      </p:sp>
      <p:sp>
        <p:nvSpPr>
          <p:cNvPr id="3" name="Date Placeholder 2"/>
          <p:cNvSpPr>
            <a:spLocks noGrp="1"/>
          </p:cNvSpPr>
          <p:nvPr>
            <p:ph type="dt" sz="half" idx="10"/>
          </p:nvPr>
        </p:nvSpPr>
        <p:spPr/>
        <p:txBody>
          <a:bodyPr/>
          <a:lstStyle/>
          <a:p>
            <a:pPr>
              <a:defRPr/>
            </a:pPr>
            <a:fld id="{8CC17C30-FA72-4305-9D95-AE27152AD76A}" type="datetime1">
              <a:rPr lang="en-US" smtClean="0"/>
              <a:pPr>
                <a:defRPr/>
              </a:pPr>
              <a:t>8/23/2017</a:t>
            </a:fld>
            <a:endParaRPr lang="en-US"/>
          </a:p>
        </p:txBody>
      </p:sp>
      <p:sp>
        <p:nvSpPr>
          <p:cNvPr id="5" name="Slide Number Placeholder 4"/>
          <p:cNvSpPr>
            <a:spLocks noGrp="1"/>
          </p:cNvSpPr>
          <p:nvPr>
            <p:ph type="sldNum" sz="quarter" idx="12"/>
          </p:nvPr>
        </p:nvSpPr>
        <p:spPr/>
        <p:txBody>
          <a:bodyPr/>
          <a:lstStyle/>
          <a:p>
            <a:pPr>
              <a:defRPr/>
            </a:pPr>
            <a:fld id="{DFEDCE0B-BCBE-4303-B07E-C7710E69B344}" type="slidenum">
              <a:rPr lang="en-US" smtClean="0"/>
              <a:pPr>
                <a:defRPr/>
              </a:pPr>
              <a:t>28</a:t>
            </a:fld>
            <a:endParaRPr lang="en-US"/>
          </a:p>
        </p:txBody>
      </p:sp>
    </p:spTree>
    <p:extLst>
      <p:ext uri="{BB962C8B-B14F-4D97-AF65-F5344CB8AC3E}">
        <p14:creationId xmlns:p14="http://schemas.microsoft.com/office/powerpoint/2010/main" xmlns="" val="5561638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AU" sz="2400" b="1" dirty="0" smtClean="0"/>
              <a:t>Suppose that the data in the following table shows the price and quantity of base model Holden Commodore vehicles. Do these data indicate that demand curve for commodores is upward sloping? Explain.</a:t>
            </a:r>
            <a:endParaRPr lang="en-AU" sz="2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967034619"/>
              </p:ext>
            </p:extLst>
          </p:nvPr>
        </p:nvGraphicFramePr>
        <p:xfrm>
          <a:off x="457200" y="1600200"/>
          <a:ext cx="8229600" cy="1483360"/>
        </p:xfrm>
        <a:graphic>
          <a:graphicData uri="http://schemas.openxmlformats.org/drawingml/2006/table">
            <a:tbl>
              <a:tblPr firstRow="1" bandRow="1">
                <a:tableStyleId>{8799B23B-EC83-4686-B30A-512413B5E67A}</a:tableStyleId>
              </a:tblPr>
              <a:tblGrid>
                <a:gridCol w="2743200"/>
                <a:gridCol w="2743200"/>
                <a:gridCol w="2743200"/>
              </a:tblGrid>
              <a:tr h="370840">
                <a:tc>
                  <a:txBody>
                    <a:bodyPr/>
                    <a:lstStyle/>
                    <a:p>
                      <a:r>
                        <a:rPr lang="en-AU" dirty="0" smtClean="0"/>
                        <a:t>Year</a:t>
                      </a:r>
                      <a:endParaRPr lang="en-AU" dirty="0"/>
                    </a:p>
                  </a:txBody>
                  <a:tcPr/>
                </a:tc>
                <a:tc>
                  <a:txBody>
                    <a:bodyPr/>
                    <a:lstStyle/>
                    <a:p>
                      <a:r>
                        <a:rPr lang="en-AU" dirty="0" smtClean="0"/>
                        <a:t>Price</a:t>
                      </a:r>
                      <a:endParaRPr lang="en-AU" dirty="0"/>
                    </a:p>
                  </a:txBody>
                  <a:tcPr/>
                </a:tc>
                <a:tc>
                  <a:txBody>
                    <a:bodyPr/>
                    <a:lstStyle/>
                    <a:p>
                      <a:r>
                        <a:rPr lang="en-AU" dirty="0" smtClean="0"/>
                        <a:t>Quantity</a:t>
                      </a:r>
                      <a:endParaRPr lang="en-AU" dirty="0"/>
                    </a:p>
                  </a:txBody>
                  <a:tcPr/>
                </a:tc>
              </a:tr>
              <a:tr h="370840">
                <a:tc>
                  <a:txBody>
                    <a:bodyPr/>
                    <a:lstStyle/>
                    <a:p>
                      <a:r>
                        <a:rPr lang="en-AU" dirty="0" smtClean="0"/>
                        <a:t>2010</a:t>
                      </a:r>
                      <a:endParaRPr lang="en-AU" dirty="0"/>
                    </a:p>
                  </a:txBody>
                  <a:tcPr/>
                </a:tc>
                <a:tc>
                  <a:txBody>
                    <a:bodyPr/>
                    <a:lstStyle/>
                    <a:p>
                      <a:r>
                        <a:rPr lang="en-AU" dirty="0" smtClean="0"/>
                        <a:t>35000</a:t>
                      </a:r>
                      <a:endParaRPr lang="en-AU" dirty="0"/>
                    </a:p>
                  </a:txBody>
                  <a:tcPr/>
                </a:tc>
                <a:tc>
                  <a:txBody>
                    <a:bodyPr/>
                    <a:lstStyle/>
                    <a:p>
                      <a:r>
                        <a:rPr lang="en-AU" dirty="0" smtClean="0"/>
                        <a:t>50000</a:t>
                      </a:r>
                      <a:endParaRPr lang="en-AU" dirty="0"/>
                    </a:p>
                  </a:txBody>
                  <a:tcPr/>
                </a:tc>
              </a:tr>
              <a:tr h="370840">
                <a:tc>
                  <a:txBody>
                    <a:bodyPr/>
                    <a:lstStyle/>
                    <a:p>
                      <a:r>
                        <a:rPr lang="en-AU" dirty="0" smtClean="0"/>
                        <a:t>2011</a:t>
                      </a:r>
                      <a:endParaRPr lang="en-AU" dirty="0"/>
                    </a:p>
                  </a:txBody>
                  <a:tcPr/>
                </a:tc>
                <a:tc>
                  <a:txBody>
                    <a:bodyPr/>
                    <a:lstStyle/>
                    <a:p>
                      <a:r>
                        <a:rPr lang="en-AU" dirty="0" smtClean="0"/>
                        <a:t>35700</a:t>
                      </a:r>
                      <a:endParaRPr lang="en-AU" dirty="0"/>
                    </a:p>
                  </a:txBody>
                  <a:tcPr/>
                </a:tc>
                <a:tc>
                  <a:txBody>
                    <a:bodyPr/>
                    <a:lstStyle/>
                    <a:p>
                      <a:r>
                        <a:rPr lang="en-AU" dirty="0" smtClean="0"/>
                        <a:t>51000</a:t>
                      </a:r>
                      <a:endParaRPr lang="en-AU" dirty="0"/>
                    </a:p>
                  </a:txBody>
                  <a:tcPr/>
                </a:tc>
              </a:tr>
              <a:tr h="370840">
                <a:tc>
                  <a:txBody>
                    <a:bodyPr/>
                    <a:lstStyle/>
                    <a:p>
                      <a:r>
                        <a:rPr lang="en-AU" dirty="0" smtClean="0"/>
                        <a:t>2012</a:t>
                      </a:r>
                      <a:endParaRPr lang="en-AU" dirty="0"/>
                    </a:p>
                  </a:txBody>
                  <a:tcPr/>
                </a:tc>
                <a:tc>
                  <a:txBody>
                    <a:bodyPr/>
                    <a:lstStyle/>
                    <a:p>
                      <a:r>
                        <a:rPr lang="en-AU" dirty="0" smtClean="0"/>
                        <a:t>36600</a:t>
                      </a:r>
                      <a:endParaRPr lang="en-AU" dirty="0"/>
                    </a:p>
                  </a:txBody>
                  <a:tcPr/>
                </a:tc>
                <a:tc>
                  <a:txBody>
                    <a:bodyPr/>
                    <a:lstStyle/>
                    <a:p>
                      <a:r>
                        <a:rPr lang="en-AU" dirty="0" smtClean="0"/>
                        <a:t>52500</a:t>
                      </a:r>
                      <a:endParaRPr lang="en-AU" dirty="0"/>
                    </a:p>
                  </a:txBody>
                  <a:tcPr/>
                </a:tc>
              </a:tr>
            </a:tbl>
          </a:graphicData>
        </a:graphic>
      </p:graphicFrame>
      <p:grpSp>
        <p:nvGrpSpPr>
          <p:cNvPr id="27" name="Group 26"/>
          <p:cNvGrpSpPr/>
          <p:nvPr/>
        </p:nvGrpSpPr>
        <p:grpSpPr>
          <a:xfrm>
            <a:off x="1162672" y="3609828"/>
            <a:ext cx="4383740" cy="2816061"/>
            <a:chOff x="2057400" y="1137166"/>
            <a:chExt cx="4215135" cy="3149550"/>
          </a:xfrm>
        </p:grpSpPr>
        <p:cxnSp>
          <p:nvCxnSpPr>
            <p:cNvPr id="28" name="Straight Connector 27"/>
            <p:cNvCxnSpPr/>
            <p:nvPr/>
          </p:nvCxnSpPr>
          <p:spPr>
            <a:xfrm>
              <a:off x="2057400" y="1251466"/>
              <a:ext cx="0" cy="263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057400" y="3886200"/>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590800" y="1752600"/>
              <a:ext cx="19050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38400" y="1828800"/>
              <a:ext cx="19050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819400" y="1447800"/>
              <a:ext cx="17526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200400" y="1137166"/>
              <a:ext cx="1752600" cy="1491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390900" y="2628900"/>
              <a:ext cx="0" cy="12573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810000" y="2286000"/>
              <a:ext cx="0" cy="1600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191000" y="1997332"/>
              <a:ext cx="0" cy="188886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2057400" y="2628900"/>
              <a:ext cx="13335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057400" y="2286000"/>
              <a:ext cx="1752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057400" y="1997332"/>
              <a:ext cx="2133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333999" y="3701534"/>
              <a:ext cx="938536" cy="585182"/>
            </a:xfrm>
            <a:prstGeom prst="rect">
              <a:avLst/>
            </a:prstGeom>
            <a:noFill/>
          </p:spPr>
          <p:txBody>
            <a:bodyPr wrap="square" rtlCol="0">
              <a:spAutoFit/>
            </a:bodyPr>
            <a:lstStyle/>
            <a:p>
              <a:r>
                <a:rPr lang="en-AU" dirty="0" err="1" smtClean="0"/>
                <a:t>Qty</a:t>
              </a:r>
              <a:endParaRPr lang="en-AU" dirty="0"/>
            </a:p>
          </p:txBody>
        </p:sp>
        <p:cxnSp>
          <p:nvCxnSpPr>
            <p:cNvPr id="41" name="Straight Arrow Connector 40"/>
            <p:cNvCxnSpPr/>
            <p:nvPr/>
          </p:nvCxnSpPr>
          <p:spPr>
            <a:xfrm flipV="1">
              <a:off x="2438400" y="1997332"/>
              <a:ext cx="0" cy="571501"/>
            </a:xfrm>
            <a:prstGeom prst="straightConnector1">
              <a:avLst/>
            </a:prstGeom>
            <a:ln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390900" y="3505200"/>
              <a:ext cx="8001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419599" y="3352604"/>
              <a:ext cx="762001" cy="585182"/>
            </a:xfrm>
            <a:prstGeom prst="rect">
              <a:avLst/>
            </a:prstGeom>
            <a:noFill/>
          </p:spPr>
          <p:txBody>
            <a:bodyPr wrap="square" rtlCol="0">
              <a:spAutoFit/>
            </a:bodyPr>
            <a:lstStyle/>
            <a:p>
              <a:r>
                <a:rPr lang="en-AU" dirty="0" smtClean="0"/>
                <a:t>D1</a:t>
              </a:r>
              <a:endParaRPr lang="en-AU" dirty="0"/>
            </a:p>
          </p:txBody>
        </p:sp>
        <p:sp>
          <p:nvSpPr>
            <p:cNvPr id="44" name="TextBox 43"/>
            <p:cNvSpPr txBox="1"/>
            <p:nvPr/>
          </p:nvSpPr>
          <p:spPr>
            <a:xfrm>
              <a:off x="4626429" y="2941766"/>
              <a:ext cx="650421" cy="585182"/>
            </a:xfrm>
            <a:prstGeom prst="rect">
              <a:avLst/>
            </a:prstGeom>
            <a:noFill/>
          </p:spPr>
          <p:txBody>
            <a:bodyPr wrap="square" rtlCol="0">
              <a:spAutoFit/>
            </a:bodyPr>
            <a:lstStyle/>
            <a:p>
              <a:r>
                <a:rPr lang="en-AU" dirty="0" smtClean="0"/>
                <a:t>D2</a:t>
              </a:r>
              <a:endParaRPr lang="en-AU" dirty="0"/>
            </a:p>
          </p:txBody>
        </p:sp>
        <p:sp>
          <p:nvSpPr>
            <p:cNvPr id="45" name="TextBox 44"/>
            <p:cNvSpPr txBox="1"/>
            <p:nvPr/>
          </p:nvSpPr>
          <p:spPr>
            <a:xfrm>
              <a:off x="4953000" y="2444233"/>
              <a:ext cx="647700" cy="585182"/>
            </a:xfrm>
            <a:prstGeom prst="rect">
              <a:avLst/>
            </a:prstGeom>
            <a:noFill/>
          </p:spPr>
          <p:txBody>
            <a:bodyPr wrap="square" rtlCol="0">
              <a:spAutoFit/>
            </a:bodyPr>
            <a:lstStyle/>
            <a:p>
              <a:r>
                <a:rPr lang="en-AU" dirty="0" smtClean="0"/>
                <a:t>D3</a:t>
              </a:r>
              <a:endParaRPr lang="en-AU" dirty="0"/>
            </a:p>
          </p:txBody>
        </p:sp>
        <p:sp>
          <p:nvSpPr>
            <p:cNvPr id="46" name="TextBox 45"/>
            <p:cNvSpPr txBox="1"/>
            <p:nvPr/>
          </p:nvSpPr>
          <p:spPr>
            <a:xfrm>
              <a:off x="4550229" y="1361497"/>
              <a:ext cx="304800" cy="369332"/>
            </a:xfrm>
            <a:prstGeom prst="rect">
              <a:avLst/>
            </a:prstGeom>
            <a:noFill/>
          </p:spPr>
          <p:txBody>
            <a:bodyPr wrap="square" rtlCol="0">
              <a:spAutoFit/>
            </a:bodyPr>
            <a:lstStyle/>
            <a:p>
              <a:r>
                <a:rPr lang="en-AU" dirty="0" smtClean="0"/>
                <a:t>S</a:t>
              </a:r>
              <a:endParaRPr lang="en-AU" dirty="0"/>
            </a:p>
          </p:txBody>
        </p:sp>
      </p:grpSp>
      <p:pic>
        <p:nvPicPr>
          <p:cNvPr id="4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5097" y="3918441"/>
            <a:ext cx="408467" cy="4877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pPr>
              <a:defRPr/>
            </a:pPr>
            <a:fld id="{34955447-D383-45E3-8C74-40DB6522D465}" type="datetime1">
              <a:rPr lang="en-US" smtClean="0"/>
              <a:pPr>
                <a:defRPr/>
              </a:pPr>
              <a:t>8/23/2017</a:t>
            </a:fld>
            <a:endParaRPr lang="en-US"/>
          </a:p>
        </p:txBody>
      </p:sp>
      <p:sp>
        <p:nvSpPr>
          <p:cNvPr id="5" name="Slide Number Placeholder 4"/>
          <p:cNvSpPr>
            <a:spLocks noGrp="1"/>
          </p:cNvSpPr>
          <p:nvPr>
            <p:ph type="sldNum" sz="quarter" idx="12"/>
          </p:nvPr>
        </p:nvSpPr>
        <p:spPr/>
        <p:txBody>
          <a:bodyPr/>
          <a:lstStyle/>
          <a:p>
            <a:pPr>
              <a:defRPr/>
            </a:pPr>
            <a:fld id="{649DAF84-EA1C-4C2A-8DEC-D5B939442470}" type="slidenum">
              <a:rPr lang="en-US" smtClean="0"/>
              <a:pPr>
                <a:defRPr/>
              </a:pPr>
              <a:t>29</a:t>
            </a:fld>
            <a:endParaRPr lang="en-US"/>
          </a:p>
        </p:txBody>
      </p:sp>
    </p:spTree>
    <p:extLst>
      <p:ext uri="{BB962C8B-B14F-4D97-AF65-F5344CB8AC3E}">
        <p14:creationId xmlns:p14="http://schemas.microsoft.com/office/powerpoint/2010/main" xmlns="" val="3265205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smtClean="0">
                <a:solidFill>
                  <a:srgbClr val="FF0000"/>
                </a:solidFill>
              </a:rPr>
              <a:t>Quantity Demanded (</a:t>
            </a:r>
            <a:r>
              <a:rPr lang="en-US" dirty="0" err="1" smtClean="0">
                <a:solidFill>
                  <a:srgbClr val="FF0000"/>
                </a:solidFill>
              </a:rPr>
              <a:t>Q</a:t>
            </a:r>
            <a:r>
              <a:rPr lang="en-US" baseline="-25000" dirty="0" err="1" smtClean="0">
                <a:solidFill>
                  <a:srgbClr val="FF0000"/>
                </a:solidFill>
              </a:rPr>
              <a:t>d</a:t>
            </a:r>
            <a:r>
              <a:rPr lang="en-US" dirty="0" smtClean="0">
                <a:solidFill>
                  <a:srgbClr val="FF0000"/>
                </a:solidFill>
              </a:rPr>
              <a:t>)</a:t>
            </a:r>
          </a:p>
        </p:txBody>
      </p:sp>
      <p:sp>
        <p:nvSpPr>
          <p:cNvPr id="31747" name="Rectangle 3"/>
          <p:cNvSpPr>
            <a:spLocks noGrp="1" noChangeArrowheads="1"/>
          </p:cNvSpPr>
          <p:nvPr>
            <p:ph type="body" idx="1"/>
          </p:nvPr>
        </p:nvSpPr>
        <p:spPr/>
        <p:txBody>
          <a:bodyPr/>
          <a:lstStyle/>
          <a:p>
            <a:pPr>
              <a:buFont typeface="Monotype Sorts" pitchFamily="2" charset="2"/>
              <a:buNone/>
              <a:defRPr/>
            </a:pPr>
            <a:r>
              <a:rPr lang="en-US" b="1" dirty="0" smtClean="0">
                <a:solidFill>
                  <a:srgbClr val="3164CB"/>
                </a:solidFill>
              </a:rPr>
              <a:t>	A change in quantity demanded is represented by a movement along the existing demand curve.</a:t>
            </a:r>
          </a:p>
          <a:p>
            <a:pPr>
              <a:buFont typeface="Monotype Sorts" pitchFamily="2" charset="2"/>
              <a:buNone/>
              <a:defRPr/>
            </a:pPr>
            <a:r>
              <a:rPr lang="en-US" b="1" dirty="0" smtClean="0"/>
              <a:t>       P</a:t>
            </a:r>
          </a:p>
        </p:txBody>
      </p:sp>
      <p:sp>
        <p:nvSpPr>
          <p:cNvPr id="28676" name="Line 4"/>
          <p:cNvSpPr>
            <a:spLocks noChangeShapeType="1"/>
          </p:cNvSpPr>
          <p:nvPr/>
        </p:nvSpPr>
        <p:spPr bwMode="auto">
          <a:xfrm>
            <a:off x="2209800" y="3683000"/>
            <a:ext cx="0" cy="2387600"/>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AU"/>
          </a:p>
        </p:txBody>
      </p:sp>
      <p:sp>
        <p:nvSpPr>
          <p:cNvPr id="28677" name="Line 5"/>
          <p:cNvSpPr>
            <a:spLocks noChangeShapeType="1"/>
          </p:cNvSpPr>
          <p:nvPr/>
        </p:nvSpPr>
        <p:spPr bwMode="auto">
          <a:xfrm>
            <a:off x="2235200" y="6096000"/>
            <a:ext cx="4749800" cy="0"/>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AU"/>
          </a:p>
        </p:txBody>
      </p:sp>
      <p:sp>
        <p:nvSpPr>
          <p:cNvPr id="28678" name="Line 6"/>
          <p:cNvSpPr>
            <a:spLocks noChangeShapeType="1"/>
          </p:cNvSpPr>
          <p:nvPr/>
        </p:nvSpPr>
        <p:spPr bwMode="auto">
          <a:xfrm>
            <a:off x="2552700" y="3848100"/>
            <a:ext cx="3505200" cy="1905000"/>
          </a:xfrm>
          <a:prstGeom prst="line">
            <a:avLst/>
          </a:prstGeom>
          <a:noFill/>
          <a:ln w="7620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AU"/>
          </a:p>
        </p:txBody>
      </p:sp>
      <p:sp>
        <p:nvSpPr>
          <p:cNvPr id="28679" name="Rectangle 7"/>
          <p:cNvSpPr>
            <a:spLocks noChangeArrowheads="1"/>
          </p:cNvSpPr>
          <p:nvPr/>
        </p:nvSpPr>
        <p:spPr bwMode="auto">
          <a:xfrm>
            <a:off x="7148513" y="5807075"/>
            <a:ext cx="477837" cy="515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800" b="1">
                <a:latin typeface="Book Antiqua" pitchFamily="18" charset="0"/>
              </a:rPr>
              <a:t>Q</a:t>
            </a:r>
          </a:p>
        </p:txBody>
      </p:sp>
      <p:sp>
        <p:nvSpPr>
          <p:cNvPr id="28680" name="Line 8"/>
          <p:cNvSpPr>
            <a:spLocks noChangeShapeType="1"/>
          </p:cNvSpPr>
          <p:nvPr/>
        </p:nvSpPr>
        <p:spPr bwMode="auto">
          <a:xfrm>
            <a:off x="3733800" y="4114800"/>
            <a:ext cx="1473200" cy="863600"/>
          </a:xfrm>
          <a:prstGeom prst="line">
            <a:avLst/>
          </a:prstGeom>
          <a:noFill/>
          <a:ln w="50800">
            <a:solidFill>
              <a:schemeClr val="folHlink"/>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AU"/>
          </a:p>
        </p:txBody>
      </p:sp>
      <p:sp>
        <p:nvSpPr>
          <p:cNvPr id="28681" name="Line 9"/>
          <p:cNvSpPr>
            <a:spLocks noChangeShapeType="1"/>
          </p:cNvSpPr>
          <p:nvPr/>
        </p:nvSpPr>
        <p:spPr bwMode="auto">
          <a:xfrm>
            <a:off x="3454400" y="4597400"/>
            <a:ext cx="1473200" cy="863600"/>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AU"/>
          </a:p>
        </p:txBody>
      </p:sp>
      <p:sp>
        <p:nvSpPr>
          <p:cNvPr id="2" name="Date Placeholder 1"/>
          <p:cNvSpPr>
            <a:spLocks noGrp="1"/>
          </p:cNvSpPr>
          <p:nvPr>
            <p:ph type="dt" sz="half" idx="10"/>
          </p:nvPr>
        </p:nvSpPr>
        <p:spPr/>
        <p:txBody>
          <a:bodyPr/>
          <a:lstStyle/>
          <a:p>
            <a:pPr>
              <a:defRPr/>
            </a:pPr>
            <a:fld id="{844F9D92-BB81-4353-A4FC-9E6EA86B1C10}"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649DAF84-EA1C-4C2A-8DEC-D5B939442470}" type="slidenum">
              <a:rPr lang="en-US" smtClean="0"/>
              <a:pPr>
                <a:defRPr/>
              </a:pPr>
              <a:t>3</a:t>
            </a:fld>
            <a:endParaRPr lang="en-US"/>
          </a:p>
        </p:txBody>
      </p:sp>
    </p:spTree>
    <p:extLst>
      <p:ext uri="{BB962C8B-B14F-4D97-AF65-F5344CB8AC3E}">
        <p14:creationId xmlns:p14="http://schemas.microsoft.com/office/powerpoint/2010/main" xmlns="" val="157639659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5597"/>
          </a:xfrm>
        </p:spPr>
        <p:txBody>
          <a:bodyPr>
            <a:normAutofit/>
          </a:bodyPr>
          <a:lstStyle/>
          <a:p>
            <a:pPr algn="l"/>
            <a:r>
              <a:rPr lang="en-AU" sz="2400" b="1" dirty="0" smtClean="0"/>
              <a:t>continue……</a:t>
            </a:r>
            <a:endParaRPr lang="en-AU" sz="2400" b="1" dirty="0"/>
          </a:p>
        </p:txBody>
      </p:sp>
      <p:sp>
        <p:nvSpPr>
          <p:cNvPr id="27" name="Content Placeholder 26"/>
          <p:cNvSpPr>
            <a:spLocks noGrp="1"/>
          </p:cNvSpPr>
          <p:nvPr>
            <p:ph idx="1"/>
          </p:nvPr>
        </p:nvSpPr>
        <p:spPr/>
        <p:txBody>
          <a:bodyPr>
            <a:normAutofit/>
          </a:bodyPr>
          <a:lstStyle/>
          <a:p>
            <a:r>
              <a:rPr lang="en-AU" sz="2200" b="1" dirty="0" smtClean="0"/>
              <a:t>No contradiction to the law of demand</a:t>
            </a:r>
          </a:p>
          <a:p>
            <a:r>
              <a:rPr lang="en-AU" sz="2200" b="1" dirty="0" smtClean="0"/>
              <a:t>D1, D2,D3 are demand curves for year 2010, 2011 and 2012 respectively. </a:t>
            </a:r>
          </a:p>
          <a:p>
            <a:r>
              <a:rPr lang="en-AU" sz="2200" b="1" dirty="0" smtClean="0"/>
              <a:t>Year wise trend data showing their respective equilibrium points only for price and quantity.</a:t>
            </a:r>
          </a:p>
          <a:p>
            <a:r>
              <a:rPr lang="en-AU" sz="2200" b="1" dirty="0" smtClean="0"/>
              <a:t>Quantity demanded is rising throughout years from 2010 to 2012</a:t>
            </a:r>
          </a:p>
          <a:p>
            <a:r>
              <a:rPr lang="en-AU" sz="2200" b="1" dirty="0" smtClean="0"/>
              <a:t>Or, Price of Holden vehicle is rising throughout years 2010 to 2012. </a:t>
            </a:r>
          </a:p>
          <a:p>
            <a:pPr marL="0" indent="0">
              <a:buNone/>
            </a:pPr>
            <a:endParaRPr lang="en-AU" sz="2200" dirty="0" smtClean="0"/>
          </a:p>
          <a:p>
            <a:endParaRPr lang="en-AU" sz="2200" dirty="0"/>
          </a:p>
        </p:txBody>
      </p:sp>
      <p:sp>
        <p:nvSpPr>
          <p:cNvPr id="3" name="Date Placeholder 2"/>
          <p:cNvSpPr>
            <a:spLocks noGrp="1"/>
          </p:cNvSpPr>
          <p:nvPr>
            <p:ph type="dt" sz="half" idx="10"/>
          </p:nvPr>
        </p:nvSpPr>
        <p:spPr/>
        <p:txBody>
          <a:bodyPr/>
          <a:lstStyle/>
          <a:p>
            <a:pPr>
              <a:defRPr/>
            </a:pPr>
            <a:fld id="{4BA992F7-5A49-4520-918D-4320E4B7D8B7}" type="datetime1">
              <a:rPr lang="en-US" smtClean="0"/>
              <a:pPr>
                <a:defRPr/>
              </a:pPr>
              <a:t>8/23/2017</a:t>
            </a:fld>
            <a:endParaRPr lang="en-US"/>
          </a:p>
        </p:txBody>
      </p:sp>
      <p:sp>
        <p:nvSpPr>
          <p:cNvPr id="4" name="Slide Number Placeholder 3"/>
          <p:cNvSpPr>
            <a:spLocks noGrp="1"/>
          </p:cNvSpPr>
          <p:nvPr>
            <p:ph type="sldNum" sz="quarter" idx="12"/>
          </p:nvPr>
        </p:nvSpPr>
        <p:spPr/>
        <p:txBody>
          <a:bodyPr/>
          <a:lstStyle/>
          <a:p>
            <a:pPr>
              <a:defRPr/>
            </a:pPr>
            <a:fld id="{649DAF84-EA1C-4C2A-8DEC-D5B939442470}" type="slidenum">
              <a:rPr lang="en-US" smtClean="0"/>
              <a:pPr>
                <a:defRPr/>
              </a:pPr>
              <a:t>30</a:t>
            </a:fld>
            <a:endParaRPr lang="en-US"/>
          </a:p>
        </p:txBody>
      </p:sp>
    </p:spTree>
    <p:extLst>
      <p:ext uri="{BB962C8B-B14F-4D97-AF65-F5344CB8AC3E}">
        <p14:creationId xmlns:p14="http://schemas.microsoft.com/office/powerpoint/2010/main" xmlns="" val="41409842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53035" y="274637"/>
            <a:ext cx="7602072" cy="4951787"/>
          </a:xfrm>
        </p:spPr>
        <p:txBody>
          <a:bodyPr/>
          <a:lstStyle/>
          <a:p>
            <a:pPr algn="l"/>
            <a:r>
              <a:rPr lang="en-AU" sz="2800" dirty="0" smtClean="0"/>
              <a:t>Look </a:t>
            </a:r>
            <a:r>
              <a:rPr lang="en-AU" sz="2800" dirty="0"/>
              <a:t>at the following four graphs and four market scenarios, each of which would cause </a:t>
            </a:r>
            <a:r>
              <a:rPr lang="en-AU" sz="2800" dirty="0" smtClean="0"/>
              <a:t>either a </a:t>
            </a:r>
            <a:r>
              <a:rPr lang="en-AU" sz="2800" dirty="0"/>
              <a:t>movement along the supply curve for Pepsi or a shift of the supply curve. Match each </a:t>
            </a:r>
            <a:r>
              <a:rPr lang="en-AU" sz="2800" dirty="0" smtClean="0"/>
              <a:t>scenario with </a:t>
            </a:r>
            <a:r>
              <a:rPr lang="en-AU" sz="2800" dirty="0"/>
              <a:t>the appropriate diagram.</a:t>
            </a:r>
            <a:br>
              <a:rPr lang="en-AU" sz="2800" dirty="0"/>
            </a:br>
            <a:r>
              <a:rPr lang="en-AU" sz="2800" dirty="0" smtClean="0"/>
              <a:t>	a</a:t>
            </a:r>
            <a:r>
              <a:rPr lang="en-AU" sz="2800" dirty="0"/>
              <a:t>. </a:t>
            </a:r>
            <a:r>
              <a:rPr lang="en-AU" sz="2800" dirty="0">
                <a:solidFill>
                  <a:schemeClr val="accent6"/>
                </a:solidFill>
              </a:rPr>
              <a:t>A decrease in the supply of </a:t>
            </a:r>
            <a:r>
              <a:rPr lang="en-AU" sz="2800" dirty="0" smtClean="0">
                <a:solidFill>
                  <a:schemeClr val="accent6"/>
                </a:solidFill>
              </a:rPr>
              <a:t>Coca-Cola </a:t>
            </a:r>
            <a:br>
              <a:rPr lang="en-AU" sz="2800" dirty="0" smtClean="0">
                <a:solidFill>
                  <a:schemeClr val="accent6"/>
                </a:solidFill>
              </a:rPr>
            </a:br>
            <a:r>
              <a:rPr lang="en-AU" sz="2800" dirty="0" smtClean="0">
                <a:solidFill>
                  <a:schemeClr val="accent6"/>
                </a:solidFill>
              </a:rPr>
              <a:t>	b</a:t>
            </a:r>
            <a:r>
              <a:rPr lang="en-AU" sz="2800" dirty="0">
                <a:solidFill>
                  <a:schemeClr val="accent6"/>
                </a:solidFill>
              </a:rPr>
              <a:t>. Average household income rises</a:t>
            </a:r>
            <a:br>
              <a:rPr lang="en-AU" sz="2800" dirty="0">
                <a:solidFill>
                  <a:schemeClr val="accent6"/>
                </a:solidFill>
              </a:rPr>
            </a:br>
            <a:r>
              <a:rPr lang="en-AU" sz="2800" dirty="0" smtClean="0">
                <a:solidFill>
                  <a:schemeClr val="accent6"/>
                </a:solidFill>
              </a:rPr>
              <a:t>	c</a:t>
            </a:r>
            <a:r>
              <a:rPr lang="en-AU" sz="2800" dirty="0">
                <a:solidFill>
                  <a:schemeClr val="accent6"/>
                </a:solidFill>
              </a:rPr>
              <a:t>. An improvement in soft-drink bottling </a:t>
            </a:r>
            <a:r>
              <a:rPr lang="en-AU" sz="2800" dirty="0" smtClean="0">
                <a:solidFill>
                  <a:schemeClr val="accent6"/>
                </a:solidFill>
              </a:rPr>
              <a:t>	technology</a:t>
            </a:r>
            <a:r>
              <a:rPr lang="en-AU" sz="2800" dirty="0">
                <a:solidFill>
                  <a:schemeClr val="accent6"/>
                </a:solidFill>
              </a:rPr>
              <a:t/>
            </a:r>
            <a:br>
              <a:rPr lang="en-AU" sz="2800" dirty="0">
                <a:solidFill>
                  <a:schemeClr val="accent6"/>
                </a:solidFill>
              </a:rPr>
            </a:br>
            <a:r>
              <a:rPr lang="en-AU" sz="2800" dirty="0" smtClean="0">
                <a:solidFill>
                  <a:schemeClr val="accent6"/>
                </a:solidFill>
              </a:rPr>
              <a:t>	d</a:t>
            </a:r>
            <a:r>
              <a:rPr lang="en-AU" sz="2800" dirty="0">
                <a:solidFill>
                  <a:schemeClr val="accent6"/>
                </a:solidFill>
              </a:rPr>
              <a:t>. An increase in the price of sugar</a:t>
            </a:r>
          </a:p>
        </p:txBody>
      </p:sp>
      <p:sp>
        <p:nvSpPr>
          <p:cNvPr id="3" name="Date Placeholder 2"/>
          <p:cNvSpPr>
            <a:spLocks noGrp="1"/>
          </p:cNvSpPr>
          <p:nvPr>
            <p:ph type="dt" sz="half" idx="10"/>
          </p:nvPr>
        </p:nvSpPr>
        <p:spPr/>
        <p:txBody>
          <a:bodyPr/>
          <a:lstStyle/>
          <a:p>
            <a:pPr>
              <a:defRPr/>
            </a:pPr>
            <a:fld id="{BC2E6227-09ED-4149-8884-88DAA2A89977}" type="datetime1">
              <a:rPr lang="en-US" smtClean="0"/>
              <a:pPr>
                <a:defRPr/>
              </a:pPr>
              <a:t>8/23/2017</a:t>
            </a:fld>
            <a:endParaRPr lang="en-US"/>
          </a:p>
        </p:txBody>
      </p:sp>
      <p:sp>
        <p:nvSpPr>
          <p:cNvPr id="4" name="Slide Number Placeholder 3"/>
          <p:cNvSpPr>
            <a:spLocks noGrp="1"/>
          </p:cNvSpPr>
          <p:nvPr>
            <p:ph type="sldNum" sz="quarter" idx="12"/>
          </p:nvPr>
        </p:nvSpPr>
        <p:spPr/>
        <p:txBody>
          <a:bodyPr/>
          <a:lstStyle/>
          <a:p>
            <a:pPr>
              <a:defRPr/>
            </a:pPr>
            <a:fld id="{649DAF84-EA1C-4C2A-8DEC-D5B939442470}" type="slidenum">
              <a:rPr lang="en-US" smtClean="0"/>
              <a:pPr>
                <a:defRPr/>
              </a:pPr>
              <a:t>31</a:t>
            </a:fld>
            <a:endParaRPr lang="en-US"/>
          </a:p>
        </p:txBody>
      </p:sp>
    </p:spTree>
    <p:extLst>
      <p:ext uri="{BB962C8B-B14F-4D97-AF65-F5344CB8AC3E}">
        <p14:creationId xmlns:p14="http://schemas.microsoft.com/office/powerpoint/2010/main" xmlns="" val="22687102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86943" y="378691"/>
            <a:ext cx="7411598" cy="23829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09964" y="3177309"/>
            <a:ext cx="7184014" cy="30018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1980507" y="2640917"/>
            <a:ext cx="960519" cy="276999"/>
          </a:xfrm>
          <a:prstGeom prst="rect">
            <a:avLst/>
          </a:prstGeom>
        </p:spPr>
        <p:txBody>
          <a:bodyPr wrap="none">
            <a:spAutoFit/>
          </a:bodyPr>
          <a:lstStyle/>
          <a:p>
            <a:r>
              <a:rPr lang="en-AU" sz="1200" dirty="0"/>
              <a:t>Figure 4.3a</a:t>
            </a:r>
          </a:p>
        </p:txBody>
      </p:sp>
      <p:sp>
        <p:nvSpPr>
          <p:cNvPr id="8" name="Rectangle 7"/>
          <p:cNvSpPr/>
          <p:nvPr/>
        </p:nvSpPr>
        <p:spPr>
          <a:xfrm>
            <a:off x="5735089" y="2672560"/>
            <a:ext cx="960519" cy="276999"/>
          </a:xfrm>
          <a:prstGeom prst="rect">
            <a:avLst/>
          </a:prstGeom>
        </p:spPr>
        <p:txBody>
          <a:bodyPr wrap="none">
            <a:spAutoFit/>
          </a:bodyPr>
          <a:lstStyle/>
          <a:p>
            <a:r>
              <a:rPr lang="en-AU" sz="1200" dirty="0"/>
              <a:t>Figure </a:t>
            </a:r>
            <a:r>
              <a:rPr lang="en-AU" sz="1200" dirty="0" smtClean="0"/>
              <a:t>4.3b</a:t>
            </a:r>
            <a:endParaRPr lang="en-AU" sz="1200" dirty="0"/>
          </a:p>
        </p:txBody>
      </p:sp>
      <p:sp>
        <p:nvSpPr>
          <p:cNvPr id="9" name="Rectangle 8"/>
          <p:cNvSpPr/>
          <p:nvPr/>
        </p:nvSpPr>
        <p:spPr>
          <a:xfrm>
            <a:off x="1851198" y="5902128"/>
            <a:ext cx="952505" cy="276999"/>
          </a:xfrm>
          <a:prstGeom prst="rect">
            <a:avLst/>
          </a:prstGeom>
        </p:spPr>
        <p:txBody>
          <a:bodyPr wrap="none">
            <a:spAutoFit/>
          </a:bodyPr>
          <a:lstStyle/>
          <a:p>
            <a:r>
              <a:rPr lang="en-AU" sz="1200" dirty="0"/>
              <a:t>Figure </a:t>
            </a:r>
            <a:r>
              <a:rPr lang="en-AU" sz="1200" dirty="0" smtClean="0"/>
              <a:t>4.3c</a:t>
            </a:r>
            <a:endParaRPr lang="en-AU" sz="1200" dirty="0"/>
          </a:p>
        </p:txBody>
      </p:sp>
      <p:sp>
        <p:nvSpPr>
          <p:cNvPr id="10" name="Rectangle 9"/>
          <p:cNvSpPr/>
          <p:nvPr/>
        </p:nvSpPr>
        <p:spPr>
          <a:xfrm>
            <a:off x="5494943" y="5920738"/>
            <a:ext cx="960519" cy="276999"/>
          </a:xfrm>
          <a:prstGeom prst="rect">
            <a:avLst/>
          </a:prstGeom>
        </p:spPr>
        <p:txBody>
          <a:bodyPr wrap="none">
            <a:spAutoFit/>
          </a:bodyPr>
          <a:lstStyle/>
          <a:p>
            <a:r>
              <a:rPr lang="en-AU" sz="1200" dirty="0"/>
              <a:t>Figure </a:t>
            </a:r>
            <a:r>
              <a:rPr lang="en-AU" sz="1200" dirty="0" smtClean="0"/>
              <a:t>4.3d</a:t>
            </a:r>
            <a:endParaRPr lang="en-AU" sz="1200" dirty="0"/>
          </a:p>
        </p:txBody>
      </p:sp>
      <p:sp>
        <p:nvSpPr>
          <p:cNvPr id="2" name="Date Placeholder 1"/>
          <p:cNvSpPr>
            <a:spLocks noGrp="1"/>
          </p:cNvSpPr>
          <p:nvPr>
            <p:ph type="dt" sz="half" idx="10"/>
          </p:nvPr>
        </p:nvSpPr>
        <p:spPr/>
        <p:txBody>
          <a:bodyPr/>
          <a:lstStyle/>
          <a:p>
            <a:pPr>
              <a:defRPr/>
            </a:pPr>
            <a:fld id="{D5500A4B-5920-49EF-9644-DB4AE45162DF}"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649DAF84-EA1C-4C2A-8DEC-D5B939442470}" type="slidenum">
              <a:rPr lang="en-US" smtClean="0"/>
              <a:pPr>
                <a:defRPr/>
              </a:pPr>
              <a:t>32</a:t>
            </a:fld>
            <a:endParaRPr lang="en-US"/>
          </a:p>
        </p:txBody>
      </p:sp>
    </p:spTree>
    <p:extLst>
      <p:ext uri="{BB962C8B-B14F-4D97-AF65-F5344CB8AC3E}">
        <p14:creationId xmlns:p14="http://schemas.microsoft.com/office/powerpoint/2010/main" xmlns="" val="423243064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013012" y="712955"/>
            <a:ext cx="7328960" cy="3539430"/>
          </a:xfrm>
          <a:prstGeom prst="rect">
            <a:avLst/>
          </a:prstGeom>
        </p:spPr>
        <p:txBody>
          <a:bodyPr wrap="square">
            <a:spAutoFit/>
          </a:bodyPr>
          <a:lstStyle/>
          <a:p>
            <a:r>
              <a:rPr lang="en-AU" i="0" dirty="0" smtClean="0">
                <a:solidFill>
                  <a:srgbClr val="FF0000"/>
                </a:solidFill>
              </a:rPr>
              <a:t>The </a:t>
            </a:r>
            <a:r>
              <a:rPr lang="en-AU" i="0" dirty="0">
                <a:solidFill>
                  <a:srgbClr val="FF0000"/>
                </a:solidFill>
              </a:rPr>
              <a:t>demand for watermelons is the highest during summer and lowest during winter. Yet watermelon prices are normally lower in summer than in winter. Use a demand and supply graph to demonstrate how this is possible. Carefully label the curves in your graph and clearly indicate the equilibrium summer price and equilibrium winter price. </a:t>
            </a:r>
          </a:p>
        </p:txBody>
      </p:sp>
      <p:sp>
        <p:nvSpPr>
          <p:cNvPr id="2" name="Date Placeholder 1"/>
          <p:cNvSpPr>
            <a:spLocks noGrp="1"/>
          </p:cNvSpPr>
          <p:nvPr>
            <p:ph type="dt" sz="half" idx="10"/>
          </p:nvPr>
        </p:nvSpPr>
        <p:spPr/>
        <p:txBody>
          <a:bodyPr/>
          <a:lstStyle/>
          <a:p>
            <a:pPr>
              <a:defRPr/>
            </a:pPr>
            <a:fld id="{3C3150A3-A68D-4119-833F-FB8F66A0F793}"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DFEDCE0B-BCBE-4303-B07E-C7710E69B344}" type="slidenum">
              <a:rPr lang="en-US" smtClean="0"/>
              <a:pPr>
                <a:defRPr/>
              </a:pPr>
              <a:t>33</a:t>
            </a:fld>
            <a:endParaRPr lang="en-US"/>
          </a:p>
        </p:txBody>
      </p:sp>
    </p:spTree>
    <p:extLst>
      <p:ext uri="{BB962C8B-B14F-4D97-AF65-F5344CB8AC3E}">
        <p14:creationId xmlns:p14="http://schemas.microsoft.com/office/powerpoint/2010/main" xmlns="" val="35964110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01468" y="883410"/>
            <a:ext cx="7793665" cy="4154984"/>
          </a:xfrm>
          <a:prstGeom prst="rect">
            <a:avLst/>
          </a:prstGeom>
        </p:spPr>
        <p:txBody>
          <a:bodyPr wrap="square">
            <a:spAutoFit/>
          </a:bodyPr>
          <a:lstStyle/>
          <a:p>
            <a:pPr marL="457200" indent="-457200">
              <a:buFont typeface="Arial" panose="020B0604020202020204" pitchFamily="34" charset="0"/>
              <a:buChar char="•"/>
            </a:pPr>
            <a:r>
              <a:rPr lang="en-AU" sz="2400" i="0" dirty="0"/>
              <a:t>Melon is considered a </a:t>
            </a:r>
            <a:r>
              <a:rPr lang="en-AU" sz="2400" i="0" dirty="0">
                <a:solidFill>
                  <a:srgbClr val="FF0000"/>
                </a:solidFill>
              </a:rPr>
              <a:t>summer fruit</a:t>
            </a:r>
          </a:p>
          <a:p>
            <a:r>
              <a:rPr lang="en-AU" sz="2400" i="0" dirty="0" smtClean="0"/>
              <a:t>	and </a:t>
            </a:r>
            <a:r>
              <a:rPr lang="en-AU" sz="2400" i="0" dirty="0"/>
              <a:t>the question already provides this info </a:t>
            </a:r>
            <a:r>
              <a:rPr lang="en-AU" sz="2400" i="0" dirty="0" smtClean="0"/>
              <a:t>	that </a:t>
            </a:r>
            <a:r>
              <a:rPr lang="en-AU" sz="2400" i="0" dirty="0">
                <a:solidFill>
                  <a:srgbClr val="FF0000"/>
                </a:solidFill>
              </a:rPr>
              <a:t>demand will be higher in su</a:t>
            </a:r>
            <a:r>
              <a:rPr lang="en-AU" sz="2400" i="0" dirty="0"/>
              <a:t>mmer.</a:t>
            </a:r>
            <a:endParaRPr lang="en-AU" sz="2400" i="0" dirty="0" smtClean="0"/>
          </a:p>
          <a:p>
            <a:pPr marL="457200" indent="-457200">
              <a:buFont typeface="Arial" panose="020B0604020202020204" pitchFamily="34" charset="0"/>
              <a:buChar char="•"/>
            </a:pPr>
            <a:r>
              <a:rPr lang="en-AU" sz="2400" i="0" dirty="0" smtClean="0"/>
              <a:t>The </a:t>
            </a:r>
            <a:r>
              <a:rPr lang="en-AU" sz="2400" i="0" dirty="0"/>
              <a:t>lower price is caused by a </a:t>
            </a:r>
            <a:r>
              <a:rPr lang="en-AU" sz="2400" i="0" dirty="0">
                <a:solidFill>
                  <a:srgbClr val="FF0000"/>
                </a:solidFill>
              </a:rPr>
              <a:t>severe rightward </a:t>
            </a:r>
            <a:r>
              <a:rPr lang="en-AU" sz="2400" i="0" dirty="0"/>
              <a:t>movement of the </a:t>
            </a:r>
            <a:r>
              <a:rPr lang="en-AU" sz="2400" i="0" dirty="0">
                <a:solidFill>
                  <a:srgbClr val="FF0000"/>
                </a:solidFill>
              </a:rPr>
              <a:t>supply curve </a:t>
            </a:r>
            <a:r>
              <a:rPr lang="en-AU" sz="2400" i="0" dirty="0"/>
              <a:t>in summer </a:t>
            </a:r>
            <a:r>
              <a:rPr lang="en-AU" sz="2400" i="0" dirty="0" smtClean="0"/>
              <a:t>in </a:t>
            </a:r>
            <a:r>
              <a:rPr lang="en-AU" sz="2400" i="0" dirty="0"/>
              <a:t>a </a:t>
            </a:r>
            <a:r>
              <a:rPr lang="en-AU" sz="2400" i="0" dirty="0">
                <a:solidFill>
                  <a:srgbClr val="FF0000"/>
                </a:solidFill>
              </a:rPr>
              <a:t>magnitude greater</a:t>
            </a:r>
            <a:r>
              <a:rPr lang="en-AU" sz="2400" i="0" dirty="0"/>
              <a:t> than the demand shift. </a:t>
            </a:r>
            <a:endParaRPr lang="en-AU" sz="2400" i="0" dirty="0" smtClean="0"/>
          </a:p>
          <a:p>
            <a:pPr marL="457200" indent="-457200">
              <a:buFont typeface="Arial" panose="020B0604020202020204" pitchFamily="34" charset="0"/>
              <a:buChar char="•"/>
            </a:pPr>
            <a:r>
              <a:rPr lang="en-AU" sz="2400" i="0" dirty="0" smtClean="0"/>
              <a:t>This </a:t>
            </a:r>
            <a:r>
              <a:rPr lang="en-AU" sz="2400" i="0" dirty="0"/>
              <a:t>is because in the summer, </a:t>
            </a:r>
            <a:endParaRPr lang="en-AU" sz="2400" i="0" dirty="0" smtClean="0"/>
          </a:p>
          <a:p>
            <a:r>
              <a:rPr lang="en-AU" sz="2400" i="0" dirty="0"/>
              <a:t>	</a:t>
            </a:r>
            <a:r>
              <a:rPr lang="en-AU" sz="2400" i="0" dirty="0" smtClean="0"/>
              <a:t>- the </a:t>
            </a:r>
            <a:r>
              <a:rPr lang="en-AU" sz="2400" i="0" dirty="0"/>
              <a:t>“</a:t>
            </a:r>
            <a:r>
              <a:rPr lang="en-AU" sz="2400" i="0" dirty="0">
                <a:solidFill>
                  <a:srgbClr val="FF0000"/>
                </a:solidFill>
              </a:rPr>
              <a:t>number of suppliers</a:t>
            </a:r>
            <a:r>
              <a:rPr lang="en-AU" sz="2400" i="0" dirty="0"/>
              <a:t>” increases as </a:t>
            </a:r>
            <a:r>
              <a:rPr lang="en-AU" sz="2400" i="0" dirty="0" smtClean="0"/>
              <a:t>	crops/yields</a:t>
            </a:r>
          </a:p>
          <a:p>
            <a:r>
              <a:rPr lang="en-AU" sz="2400" i="0" dirty="0" smtClean="0"/>
              <a:t>	-  </a:t>
            </a:r>
            <a:r>
              <a:rPr lang="en-AU" sz="2400" i="0" dirty="0"/>
              <a:t>and the melon is more likely to </a:t>
            </a:r>
            <a:r>
              <a:rPr lang="en-AU" sz="2400" i="0" dirty="0">
                <a:solidFill>
                  <a:srgbClr val="FF0000"/>
                </a:solidFill>
              </a:rPr>
              <a:t>grow </a:t>
            </a:r>
            <a:r>
              <a:rPr lang="en-AU" sz="2400" i="0" dirty="0" smtClean="0">
                <a:solidFill>
                  <a:srgbClr val="FF0000"/>
                </a:solidFill>
              </a:rPr>
              <a:t>	successful </a:t>
            </a:r>
            <a:r>
              <a:rPr lang="en-AU" sz="2400" i="0" dirty="0">
                <a:solidFill>
                  <a:srgbClr val="FF0000"/>
                </a:solidFill>
              </a:rPr>
              <a:t>in summer</a:t>
            </a:r>
            <a:r>
              <a:rPr lang="en-AU" sz="2400" i="0" dirty="0"/>
              <a:t> rather than winter. </a:t>
            </a:r>
            <a:endParaRPr lang="en-AU" sz="2400" i="0" dirty="0" smtClean="0"/>
          </a:p>
        </p:txBody>
      </p:sp>
      <p:sp>
        <p:nvSpPr>
          <p:cNvPr id="2" name="Date Placeholder 1"/>
          <p:cNvSpPr>
            <a:spLocks noGrp="1"/>
          </p:cNvSpPr>
          <p:nvPr>
            <p:ph type="dt" sz="half" idx="10"/>
          </p:nvPr>
        </p:nvSpPr>
        <p:spPr/>
        <p:txBody>
          <a:bodyPr/>
          <a:lstStyle/>
          <a:p>
            <a:pPr>
              <a:defRPr/>
            </a:pPr>
            <a:fld id="{A454B854-2561-481D-86A0-BDA3E7D84F83}"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DFEDCE0B-BCBE-4303-B07E-C7710E69B344}" type="slidenum">
              <a:rPr lang="en-US" smtClean="0"/>
              <a:pPr>
                <a:defRPr/>
              </a:pPr>
              <a:t>34</a:t>
            </a:fld>
            <a:endParaRPr lang="en-US"/>
          </a:p>
        </p:txBody>
      </p:sp>
    </p:spTree>
    <p:extLst>
      <p:ext uri="{BB962C8B-B14F-4D97-AF65-F5344CB8AC3E}">
        <p14:creationId xmlns:p14="http://schemas.microsoft.com/office/powerpoint/2010/main" xmlns="" val="4421342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ch3problem13"/>
          <p:cNvPicPr/>
          <p:nvPr/>
        </p:nvPicPr>
        <p:blipFill>
          <a:blip r:embed="rId2" cstate="print"/>
          <a:srcRect/>
          <a:stretch>
            <a:fillRect/>
          </a:stretch>
        </p:blipFill>
        <p:spPr bwMode="auto">
          <a:xfrm>
            <a:off x="1116418" y="1765005"/>
            <a:ext cx="6422065" cy="4061637"/>
          </a:xfrm>
          <a:prstGeom prst="rect">
            <a:avLst/>
          </a:prstGeom>
          <a:noFill/>
          <a:ln w="9525">
            <a:noFill/>
            <a:miter lim="800000"/>
            <a:headEnd/>
            <a:tailEnd/>
          </a:ln>
        </p:spPr>
      </p:pic>
      <p:sp>
        <p:nvSpPr>
          <p:cNvPr id="2" name="Date Placeholder 1"/>
          <p:cNvSpPr>
            <a:spLocks noGrp="1"/>
          </p:cNvSpPr>
          <p:nvPr>
            <p:ph type="dt" sz="half" idx="10"/>
          </p:nvPr>
        </p:nvSpPr>
        <p:spPr/>
        <p:txBody>
          <a:bodyPr/>
          <a:lstStyle/>
          <a:p>
            <a:pPr>
              <a:defRPr/>
            </a:pPr>
            <a:fld id="{FE9A868E-C047-4F08-A021-12A6F146C598}"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DFEDCE0B-BCBE-4303-B07E-C7710E69B344}" type="slidenum">
              <a:rPr lang="en-US" smtClean="0"/>
              <a:pPr>
                <a:defRPr/>
              </a:pPr>
              <a:t>35</a:t>
            </a:fld>
            <a:endParaRPr lang="en-US"/>
          </a:p>
        </p:txBody>
      </p:sp>
    </p:spTree>
    <p:extLst>
      <p:ext uri="{BB962C8B-B14F-4D97-AF65-F5344CB8AC3E}">
        <p14:creationId xmlns:p14="http://schemas.microsoft.com/office/powerpoint/2010/main" xmlns="" val="8336637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7"/>
          <p:cNvSpPr>
            <a:spLocks noGrp="1" noChangeArrowheads="1"/>
          </p:cNvSpPr>
          <p:nvPr>
            <p:ph type="body" idx="1"/>
          </p:nvPr>
        </p:nvSpPr>
        <p:spPr>
          <a:xfrm>
            <a:off x="574158" y="923365"/>
            <a:ext cx="8112641" cy="5202798"/>
          </a:xfrm>
          <a:noFill/>
        </p:spPr>
        <p:txBody>
          <a:bodyPr/>
          <a:lstStyle/>
          <a:p>
            <a:pPr marL="914400" lvl="2" indent="0">
              <a:spcBef>
                <a:spcPct val="60000"/>
              </a:spcBef>
              <a:buNone/>
            </a:pPr>
            <a:r>
              <a:rPr lang="en-US" sz="4000" dirty="0">
                <a:solidFill>
                  <a:srgbClr val="FF0000"/>
                </a:solidFill>
              </a:rPr>
              <a:t>Shifts in Demand</a:t>
            </a:r>
            <a:endParaRPr lang="en-US" sz="4000" dirty="0" smtClean="0">
              <a:solidFill>
                <a:srgbClr val="000099"/>
              </a:solidFill>
            </a:endParaRPr>
          </a:p>
          <a:p>
            <a:pPr marL="914400" lvl="2" indent="0">
              <a:spcBef>
                <a:spcPct val="60000"/>
              </a:spcBef>
              <a:buNone/>
            </a:pPr>
            <a:r>
              <a:rPr lang="en-US" sz="4000" dirty="0" smtClean="0">
                <a:solidFill>
                  <a:srgbClr val="000099"/>
                </a:solidFill>
              </a:rPr>
              <a:t>If some factor other than price changes, we can show its effect by moving the entire demand curve, shifting the curve left or right.</a:t>
            </a:r>
          </a:p>
        </p:txBody>
      </p:sp>
      <p:sp>
        <p:nvSpPr>
          <p:cNvPr id="2" name="Date Placeholder 1"/>
          <p:cNvSpPr>
            <a:spLocks noGrp="1"/>
          </p:cNvSpPr>
          <p:nvPr>
            <p:ph type="dt" sz="half" idx="10"/>
          </p:nvPr>
        </p:nvSpPr>
        <p:spPr/>
        <p:txBody>
          <a:bodyPr/>
          <a:lstStyle/>
          <a:p>
            <a:pPr>
              <a:defRPr/>
            </a:pPr>
            <a:fld id="{41B3CDEC-B8C7-4400-8435-F555AA2A3C64}"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649DAF84-EA1C-4C2A-8DEC-D5B939442470}" type="slidenum">
              <a:rPr lang="en-US" smtClean="0"/>
              <a:pPr>
                <a:defRPr/>
              </a:pPr>
              <a:t>4</a:t>
            </a:fld>
            <a:endParaRPr lang="en-US"/>
          </a:p>
        </p:txBody>
      </p:sp>
    </p:spTree>
    <p:extLst>
      <p:ext uri="{BB962C8B-B14F-4D97-AF65-F5344CB8AC3E}">
        <p14:creationId xmlns:p14="http://schemas.microsoft.com/office/powerpoint/2010/main" xmlns="" val="7065382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2867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37892" name="Rectangle 4"/>
          <p:cNvSpPr>
            <a:spLocks noGrp="1" noChangeArrowheads="1"/>
          </p:cNvSpPr>
          <p:nvPr>
            <p:ph type="title"/>
          </p:nvPr>
        </p:nvSpPr>
        <p:spPr>
          <a:xfrm>
            <a:off x="191386" y="152400"/>
            <a:ext cx="8484302" cy="828675"/>
          </a:xfrm>
        </p:spPr>
        <p:txBody>
          <a:bodyPr lIns="92075" tIns="46038" rIns="92075" bIns="46038">
            <a:noAutofit/>
          </a:bodyPr>
          <a:lstStyle/>
          <a:p>
            <a:pPr eaLnBrk="1" fontAlgn="auto" hangingPunct="1">
              <a:spcAft>
                <a:spcPts val="0"/>
              </a:spcAft>
              <a:defRPr/>
            </a:pPr>
            <a:r>
              <a:rPr lang="en-AU" sz="3200" dirty="0" smtClean="0">
                <a:solidFill>
                  <a:srgbClr val="3164CB"/>
                </a:solidFill>
              </a:rPr>
              <a:t>Determinants of Demand / Shift in demand curve</a:t>
            </a:r>
          </a:p>
        </p:txBody>
      </p:sp>
      <p:sp>
        <p:nvSpPr>
          <p:cNvPr id="291845" name="Rectangle 5" descr="Rectangle: Click to edit Master text styles&#10;Second level&#10;Third level&#10;Fourth level&#10;Fifth level"/>
          <p:cNvSpPr>
            <a:spLocks noGrp="1" noChangeArrowheads="1"/>
          </p:cNvSpPr>
          <p:nvPr>
            <p:ph idx="1"/>
          </p:nvPr>
        </p:nvSpPr>
        <p:spPr>
          <a:xfrm>
            <a:off x="684213" y="1125538"/>
            <a:ext cx="7926387" cy="5427662"/>
          </a:xfrm>
        </p:spPr>
        <p:txBody>
          <a:bodyPr lIns="92075" tIns="46038" rIns="92075" bIns="46038" rtlCol="0">
            <a:noAutofit/>
          </a:bodyPr>
          <a:lstStyle/>
          <a:p>
            <a:pPr marL="0" indent="0" eaLnBrk="1" fontAlgn="auto" hangingPunct="1">
              <a:spcAft>
                <a:spcPts val="0"/>
              </a:spcAft>
              <a:buFont typeface="Wingdings" pitchFamily="-108" charset="2"/>
              <a:buNone/>
              <a:tabLst>
                <a:tab pos="857250" algn="l"/>
              </a:tabLst>
              <a:defRPr/>
            </a:pPr>
            <a:r>
              <a:rPr lang="en-AU" sz="2800" dirty="0" smtClean="0"/>
              <a:t>Other than price, the 5 most important variables affecting demand are</a:t>
            </a:r>
          </a:p>
          <a:p>
            <a:pPr marL="508000" indent="-508000" eaLnBrk="1" fontAlgn="auto" hangingPunct="1">
              <a:spcAft>
                <a:spcPts val="0"/>
              </a:spcAft>
              <a:buFont typeface="Wingdings 3"/>
              <a:buChar char=""/>
              <a:tabLst>
                <a:tab pos="465138" algn="l"/>
                <a:tab pos="857250" algn="l"/>
              </a:tabLst>
              <a:defRPr/>
            </a:pPr>
            <a:r>
              <a:rPr lang="en-AU" sz="2800" i="1" dirty="0" smtClean="0">
                <a:solidFill>
                  <a:srgbClr val="FF0000"/>
                </a:solidFill>
              </a:rPr>
              <a:t>Prices of related goods </a:t>
            </a:r>
          </a:p>
          <a:p>
            <a:pPr lvl="2">
              <a:spcBef>
                <a:spcPct val="40000"/>
              </a:spcBef>
            </a:pPr>
            <a:r>
              <a:rPr lang="en-US" dirty="0" smtClean="0">
                <a:solidFill>
                  <a:srgbClr val="FF0000"/>
                </a:solidFill>
              </a:rPr>
              <a:t>Substitutes</a:t>
            </a:r>
            <a:endParaRPr lang="en-US" dirty="0">
              <a:solidFill>
                <a:srgbClr val="FF0000"/>
              </a:solidFill>
            </a:endParaRPr>
          </a:p>
          <a:p>
            <a:pPr lvl="2">
              <a:spcBef>
                <a:spcPct val="40000"/>
              </a:spcBef>
            </a:pPr>
            <a:r>
              <a:rPr lang="en-US" dirty="0">
                <a:solidFill>
                  <a:srgbClr val="FF0000"/>
                </a:solidFill>
              </a:rPr>
              <a:t>Complements</a:t>
            </a:r>
          </a:p>
          <a:p>
            <a:pPr marL="508000" indent="-508000" eaLnBrk="1" fontAlgn="auto" hangingPunct="1">
              <a:spcAft>
                <a:spcPts val="0"/>
              </a:spcAft>
              <a:buFont typeface="Wingdings 3"/>
              <a:buChar char=""/>
              <a:tabLst>
                <a:tab pos="465138" algn="l"/>
                <a:tab pos="857250" algn="l"/>
              </a:tabLst>
              <a:defRPr/>
            </a:pPr>
            <a:r>
              <a:rPr lang="en-AU" sz="2800" i="1" dirty="0" smtClean="0">
                <a:solidFill>
                  <a:srgbClr val="FF0000"/>
                </a:solidFill>
              </a:rPr>
              <a:t>Consumer </a:t>
            </a:r>
            <a:r>
              <a:rPr lang="en-AU" sz="2800" i="1" dirty="0">
                <a:solidFill>
                  <a:srgbClr val="FF0000"/>
                </a:solidFill>
              </a:rPr>
              <a:t>income</a:t>
            </a:r>
            <a:endParaRPr lang="en-AU" sz="2800" i="1" dirty="0" smtClean="0">
              <a:solidFill>
                <a:srgbClr val="FF0000"/>
              </a:solidFill>
            </a:endParaRPr>
          </a:p>
          <a:p>
            <a:pPr marL="508000" indent="-508000" eaLnBrk="1" fontAlgn="auto" hangingPunct="1">
              <a:spcAft>
                <a:spcPts val="0"/>
              </a:spcAft>
              <a:buFont typeface="Wingdings 3"/>
              <a:buChar char=""/>
              <a:tabLst>
                <a:tab pos="465138" algn="l"/>
                <a:tab pos="857250" algn="l"/>
              </a:tabLst>
              <a:defRPr/>
            </a:pPr>
            <a:r>
              <a:rPr lang="en-AU" sz="2800" i="1" dirty="0" smtClean="0">
                <a:solidFill>
                  <a:srgbClr val="FF0000"/>
                </a:solidFill>
              </a:rPr>
              <a:t>Tastes (preferences)</a:t>
            </a:r>
          </a:p>
          <a:p>
            <a:pPr marL="508000" indent="-508000" eaLnBrk="1" fontAlgn="auto" hangingPunct="1">
              <a:spcAft>
                <a:spcPts val="0"/>
              </a:spcAft>
              <a:buFont typeface="Wingdings 3"/>
              <a:buChar char=""/>
              <a:tabLst>
                <a:tab pos="465138" algn="l"/>
                <a:tab pos="857250" algn="l"/>
              </a:tabLst>
              <a:defRPr/>
            </a:pPr>
            <a:r>
              <a:rPr lang="en-AU" sz="2800" i="1" dirty="0" smtClean="0">
                <a:solidFill>
                  <a:srgbClr val="FF0000"/>
                </a:solidFill>
              </a:rPr>
              <a:t>Population &amp; demographics</a:t>
            </a:r>
            <a:r>
              <a:rPr lang="en-AU" sz="2800" i="1" dirty="0" smtClean="0"/>
              <a:t> </a:t>
            </a:r>
          </a:p>
          <a:p>
            <a:pPr marL="508000" indent="-508000" eaLnBrk="1" fontAlgn="auto" hangingPunct="1">
              <a:spcAft>
                <a:spcPts val="0"/>
              </a:spcAft>
              <a:buFont typeface="Wingdings 3"/>
              <a:buChar char=""/>
              <a:tabLst>
                <a:tab pos="465138" algn="l"/>
                <a:tab pos="857250" algn="l"/>
              </a:tabLst>
              <a:defRPr/>
            </a:pPr>
            <a:r>
              <a:rPr lang="en-AU" sz="2800" i="1" dirty="0" smtClean="0">
                <a:solidFill>
                  <a:srgbClr val="FF0000"/>
                </a:solidFill>
              </a:rPr>
              <a:t>Expected future prices / anticipated prices</a:t>
            </a:r>
          </a:p>
          <a:p>
            <a:pPr marL="0" indent="0" eaLnBrk="1" fontAlgn="auto" hangingPunct="1">
              <a:spcAft>
                <a:spcPts val="0"/>
              </a:spcAft>
              <a:buFont typeface="Wingdings" pitchFamily="-108" charset="2"/>
              <a:buNone/>
              <a:tabLst>
                <a:tab pos="857250" algn="l"/>
              </a:tabLst>
              <a:defRPr/>
            </a:pPr>
            <a:r>
              <a:rPr lang="en-AU" sz="2800" i="1" dirty="0" smtClean="0">
                <a:solidFill>
                  <a:schemeClr val="bg2">
                    <a:lumMod val="50000"/>
                  </a:schemeClr>
                </a:solidFill>
              </a:rPr>
              <a:t>A change in any of these factors will cause a  </a:t>
            </a:r>
            <a:r>
              <a:rPr lang="en-AU" sz="2800" i="1" u="sng" dirty="0" smtClean="0">
                <a:solidFill>
                  <a:srgbClr val="FF0000"/>
                </a:solidFill>
              </a:rPr>
              <a:t>Shift </a:t>
            </a:r>
            <a:r>
              <a:rPr lang="en-AU" sz="2800" i="1" dirty="0" smtClean="0">
                <a:solidFill>
                  <a:schemeClr val="bg2">
                    <a:lumMod val="50000"/>
                  </a:schemeClr>
                </a:solidFill>
              </a:rPr>
              <a:t>of the demand curve</a:t>
            </a:r>
          </a:p>
        </p:txBody>
      </p:sp>
      <p:sp>
        <p:nvSpPr>
          <p:cNvPr id="2" name="Date Placeholder 1"/>
          <p:cNvSpPr>
            <a:spLocks noGrp="1"/>
          </p:cNvSpPr>
          <p:nvPr>
            <p:ph type="dt" sz="half" idx="10"/>
          </p:nvPr>
        </p:nvSpPr>
        <p:spPr/>
        <p:txBody>
          <a:bodyPr/>
          <a:lstStyle/>
          <a:p>
            <a:pPr>
              <a:defRPr/>
            </a:pPr>
            <a:fld id="{7E95DE5F-0C5C-4FF1-B4B5-18DBC1D3588F}"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649DAF84-EA1C-4C2A-8DEC-D5B939442470}" type="slidenum">
              <a:rPr lang="en-US" smtClean="0"/>
              <a:pPr>
                <a:defRPr/>
              </a:pPr>
              <a:t>5</a:t>
            </a:fld>
            <a:endParaRPr lang="en-US"/>
          </a:p>
        </p:txBody>
      </p:sp>
    </p:spTree>
    <p:extLst>
      <p:ext uri="{BB962C8B-B14F-4D97-AF65-F5344CB8AC3E}">
        <p14:creationId xmlns:p14="http://schemas.microsoft.com/office/powerpoint/2010/main" xmlns="" val="2379602113"/>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a:lstStyle/>
          <a:p>
            <a:r>
              <a:rPr lang="en-US" smtClean="0"/>
              <a:t>Shifts in Demand</a:t>
            </a:r>
          </a:p>
        </p:txBody>
      </p:sp>
      <p:sp>
        <p:nvSpPr>
          <p:cNvPr id="32773" name="Rectangle 5"/>
          <p:cNvSpPr>
            <a:spLocks noGrp="1" noChangeArrowheads="1"/>
          </p:cNvSpPr>
          <p:nvPr>
            <p:ph type="body" idx="1"/>
          </p:nvPr>
        </p:nvSpPr>
        <p:spPr>
          <a:noFill/>
        </p:spPr>
        <p:txBody>
          <a:bodyPr/>
          <a:lstStyle/>
          <a:p>
            <a:r>
              <a:rPr lang="en-US" dirty="0" smtClean="0">
                <a:solidFill>
                  <a:srgbClr val="FF0000"/>
                </a:solidFill>
              </a:rPr>
              <a:t>Substitutes</a:t>
            </a:r>
          </a:p>
          <a:p>
            <a:pPr lvl="1">
              <a:spcBef>
                <a:spcPct val="60000"/>
              </a:spcBef>
            </a:pPr>
            <a:r>
              <a:rPr lang="en-US" dirty="0" smtClean="0"/>
              <a:t>Two goods are substitutes when a change in the price of one causes a shift in demand for the other in the same direction as the price change.</a:t>
            </a:r>
            <a:endParaRPr lang="en-US" dirty="0"/>
          </a:p>
          <a:p>
            <a:pPr>
              <a:spcBef>
                <a:spcPct val="60000"/>
              </a:spcBef>
            </a:pPr>
            <a:r>
              <a:rPr lang="en-US" dirty="0">
                <a:solidFill>
                  <a:srgbClr val="FF0000"/>
                </a:solidFill>
              </a:rPr>
              <a:t>Complements</a:t>
            </a:r>
          </a:p>
          <a:p>
            <a:pPr lvl="1">
              <a:spcBef>
                <a:spcPct val="60000"/>
              </a:spcBef>
            </a:pPr>
            <a:r>
              <a:rPr lang="en-US" dirty="0"/>
              <a:t>Two goods are complements when a change in the price of one causes an opposite shift in the demand curve for the other.</a:t>
            </a:r>
          </a:p>
          <a:p>
            <a:pPr marL="457200" lvl="1" indent="0">
              <a:spcBef>
                <a:spcPct val="60000"/>
              </a:spcBef>
              <a:buNone/>
            </a:pPr>
            <a:endParaRPr lang="en-US" dirty="0" smtClean="0"/>
          </a:p>
        </p:txBody>
      </p:sp>
      <p:sp>
        <p:nvSpPr>
          <p:cNvPr id="2" name="Date Placeholder 1"/>
          <p:cNvSpPr>
            <a:spLocks noGrp="1"/>
          </p:cNvSpPr>
          <p:nvPr>
            <p:ph type="dt" sz="half" idx="10"/>
          </p:nvPr>
        </p:nvSpPr>
        <p:spPr/>
        <p:txBody>
          <a:bodyPr/>
          <a:lstStyle/>
          <a:p>
            <a:pPr>
              <a:defRPr/>
            </a:pPr>
            <a:fld id="{512A8295-B7A3-4D96-9977-4E4A276FA5C4}" type="datetime1">
              <a:rPr lang="en-US" smtClean="0"/>
              <a:pPr>
                <a:defRPr/>
              </a:pPr>
              <a:t>8/23/2017</a:t>
            </a:fld>
            <a:endParaRPr lang="en-US"/>
          </a:p>
        </p:txBody>
      </p:sp>
      <p:sp>
        <p:nvSpPr>
          <p:cNvPr id="3" name="Slide Number Placeholder 2"/>
          <p:cNvSpPr>
            <a:spLocks noGrp="1"/>
          </p:cNvSpPr>
          <p:nvPr>
            <p:ph type="sldNum" sz="quarter" idx="12"/>
          </p:nvPr>
        </p:nvSpPr>
        <p:spPr/>
        <p:txBody>
          <a:bodyPr/>
          <a:lstStyle/>
          <a:p>
            <a:pPr>
              <a:defRPr/>
            </a:pPr>
            <a:fld id="{649DAF84-EA1C-4C2A-8DEC-D5B939442470}" type="slidenum">
              <a:rPr lang="en-US" smtClean="0"/>
              <a:pPr>
                <a:defRPr/>
              </a:pPr>
              <a:t>6</a:t>
            </a:fld>
            <a:endParaRPr lang="en-US"/>
          </a:p>
        </p:txBody>
      </p:sp>
    </p:spTree>
    <p:extLst>
      <p:ext uri="{BB962C8B-B14F-4D97-AF65-F5344CB8AC3E}">
        <p14:creationId xmlns:p14="http://schemas.microsoft.com/office/powerpoint/2010/main" xmlns="" val="359035140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noFill/>
        </p:spPr>
        <p:txBody>
          <a:bodyPr/>
          <a:lstStyle/>
          <a:p>
            <a:r>
              <a:rPr lang="en-US" smtClean="0"/>
              <a:t>Shifts in Demand</a:t>
            </a:r>
          </a:p>
        </p:txBody>
      </p:sp>
      <p:sp>
        <p:nvSpPr>
          <p:cNvPr id="35845" name="Text Box 3"/>
          <p:cNvSpPr txBox="1">
            <a:spLocks noChangeArrowheads="1"/>
          </p:cNvSpPr>
          <p:nvPr/>
        </p:nvSpPr>
        <p:spPr bwMode="auto">
          <a:xfrm>
            <a:off x="3521075" y="1817688"/>
            <a:ext cx="2535238" cy="5365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a:r>
              <a:rPr lang="en-US" sz="1400">
                <a:latin typeface="Arial" charset="0"/>
              </a:rPr>
              <a:t>The Determinants of Demand</a:t>
            </a:r>
          </a:p>
          <a:p>
            <a:pPr algn="ctr"/>
            <a:r>
              <a:rPr lang="en-US" sz="1400">
                <a:solidFill>
                  <a:srgbClr val="FF3300"/>
                </a:solidFill>
                <a:latin typeface="Arial" charset="0"/>
              </a:rPr>
              <a:t>Income: Normal Good</a:t>
            </a:r>
            <a:endParaRPr lang="en-US" sz="1400">
              <a:latin typeface="Arial" charset="0"/>
            </a:endParaRPr>
          </a:p>
        </p:txBody>
      </p:sp>
      <p:sp>
        <p:nvSpPr>
          <p:cNvPr id="35846" name="Line 4"/>
          <p:cNvSpPr>
            <a:spLocks noChangeShapeType="1"/>
          </p:cNvSpPr>
          <p:nvPr/>
        </p:nvSpPr>
        <p:spPr bwMode="auto">
          <a:xfrm>
            <a:off x="3625850" y="3024188"/>
            <a:ext cx="2263775" cy="2224087"/>
          </a:xfrm>
          <a:prstGeom prst="line">
            <a:avLst/>
          </a:prstGeom>
          <a:noFill/>
          <a:ln w="28575">
            <a:solidFill>
              <a:srgbClr val="2D69AE"/>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5847" name="Text Box 5"/>
          <p:cNvSpPr txBox="1">
            <a:spLocks noChangeArrowheads="1"/>
          </p:cNvSpPr>
          <p:nvPr/>
        </p:nvSpPr>
        <p:spPr bwMode="auto">
          <a:xfrm>
            <a:off x="5773738" y="5249863"/>
            <a:ext cx="4333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D</a:t>
            </a:r>
            <a:r>
              <a:rPr lang="en-US" sz="1800" i="1" baseline="-25000">
                <a:latin typeface="Arial" charset="0"/>
              </a:rPr>
              <a:t>1</a:t>
            </a:r>
            <a:endParaRPr lang="en-US" sz="1800" i="1">
              <a:latin typeface="Arial" charset="0"/>
            </a:endParaRPr>
          </a:p>
        </p:txBody>
      </p:sp>
      <p:sp>
        <p:nvSpPr>
          <p:cNvPr id="35848" name="Line 6"/>
          <p:cNvSpPr>
            <a:spLocks noChangeShapeType="1"/>
          </p:cNvSpPr>
          <p:nvPr/>
        </p:nvSpPr>
        <p:spPr bwMode="auto">
          <a:xfrm>
            <a:off x="2644775" y="2366963"/>
            <a:ext cx="0" cy="370681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5849" name="Line 7"/>
          <p:cNvSpPr>
            <a:spLocks noChangeShapeType="1"/>
          </p:cNvSpPr>
          <p:nvPr/>
        </p:nvSpPr>
        <p:spPr bwMode="auto">
          <a:xfrm>
            <a:off x="2628900" y="6072188"/>
            <a:ext cx="461327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5850" name="Text Box 8"/>
          <p:cNvSpPr txBox="1">
            <a:spLocks noChangeArrowheads="1"/>
          </p:cNvSpPr>
          <p:nvPr/>
        </p:nvSpPr>
        <p:spPr bwMode="auto">
          <a:xfrm>
            <a:off x="6489700" y="6124575"/>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a:latin typeface="Arial" charset="0"/>
              </a:rPr>
              <a:t>Q/Units</a:t>
            </a:r>
            <a:endParaRPr lang="en-US" sz="1800" i="1">
              <a:latin typeface="Arial" charset="0"/>
            </a:endParaRPr>
          </a:p>
        </p:txBody>
      </p:sp>
      <p:grpSp>
        <p:nvGrpSpPr>
          <p:cNvPr id="2" name="Group 9"/>
          <p:cNvGrpSpPr>
            <a:grpSpLocks/>
          </p:cNvGrpSpPr>
          <p:nvPr/>
        </p:nvGrpSpPr>
        <p:grpSpPr bwMode="auto">
          <a:xfrm>
            <a:off x="4527550" y="3024188"/>
            <a:ext cx="2581275" cy="2592387"/>
            <a:chOff x="2562" y="1905"/>
            <a:chExt cx="1626" cy="1633"/>
          </a:xfrm>
        </p:grpSpPr>
        <p:sp>
          <p:nvSpPr>
            <p:cNvPr id="35862" name="Line 10"/>
            <p:cNvSpPr>
              <a:spLocks noChangeShapeType="1"/>
            </p:cNvSpPr>
            <p:nvPr/>
          </p:nvSpPr>
          <p:spPr bwMode="auto">
            <a:xfrm>
              <a:off x="2562" y="1905"/>
              <a:ext cx="1426" cy="1401"/>
            </a:xfrm>
            <a:prstGeom prst="line">
              <a:avLst/>
            </a:prstGeom>
            <a:noFill/>
            <a:ln w="28575">
              <a:solidFill>
                <a:srgbClr val="71A6CE"/>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5863" name="Text Box 11"/>
            <p:cNvSpPr txBox="1">
              <a:spLocks noChangeArrowheads="1"/>
            </p:cNvSpPr>
            <p:nvPr/>
          </p:nvSpPr>
          <p:spPr bwMode="auto">
            <a:xfrm>
              <a:off x="3915" y="3307"/>
              <a:ext cx="27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D</a:t>
              </a:r>
              <a:r>
                <a:rPr lang="en-US" sz="1800" i="1" baseline="-25000">
                  <a:latin typeface="Arial" charset="0"/>
                </a:rPr>
                <a:t>2</a:t>
              </a:r>
              <a:endParaRPr lang="en-US" sz="1800" i="1">
                <a:latin typeface="Arial" charset="0"/>
              </a:endParaRPr>
            </a:p>
          </p:txBody>
        </p:sp>
      </p:grpSp>
      <p:grpSp>
        <p:nvGrpSpPr>
          <p:cNvPr id="3" name="Group 12"/>
          <p:cNvGrpSpPr>
            <a:grpSpLocks/>
          </p:cNvGrpSpPr>
          <p:nvPr/>
        </p:nvGrpSpPr>
        <p:grpSpPr bwMode="auto">
          <a:xfrm>
            <a:off x="2724150" y="3024188"/>
            <a:ext cx="2606675" cy="2592387"/>
            <a:chOff x="1426" y="1905"/>
            <a:chExt cx="1642" cy="1633"/>
          </a:xfrm>
        </p:grpSpPr>
        <p:sp>
          <p:nvSpPr>
            <p:cNvPr id="35860" name="Line 13"/>
            <p:cNvSpPr>
              <a:spLocks noChangeShapeType="1"/>
            </p:cNvSpPr>
            <p:nvPr/>
          </p:nvSpPr>
          <p:spPr bwMode="auto">
            <a:xfrm>
              <a:off x="1426" y="1905"/>
              <a:ext cx="1426" cy="1401"/>
            </a:xfrm>
            <a:prstGeom prst="line">
              <a:avLst/>
            </a:prstGeom>
            <a:noFill/>
            <a:ln w="28575">
              <a:solidFill>
                <a:srgbClr val="ADCBE2"/>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5861" name="Text Box 14"/>
            <p:cNvSpPr txBox="1">
              <a:spLocks noChangeArrowheads="1"/>
            </p:cNvSpPr>
            <p:nvPr/>
          </p:nvSpPr>
          <p:spPr bwMode="auto">
            <a:xfrm>
              <a:off x="2795" y="3307"/>
              <a:ext cx="27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D</a:t>
              </a:r>
              <a:r>
                <a:rPr lang="en-US" sz="1800" i="1" baseline="-25000">
                  <a:latin typeface="Arial" charset="0"/>
                </a:rPr>
                <a:t>3</a:t>
              </a:r>
              <a:endParaRPr lang="en-US" sz="1800" i="1">
                <a:latin typeface="Arial" charset="0"/>
              </a:endParaRPr>
            </a:p>
          </p:txBody>
        </p:sp>
      </p:grpSp>
      <p:sp>
        <p:nvSpPr>
          <p:cNvPr id="35853" name="Text Box 15"/>
          <p:cNvSpPr txBox="1">
            <a:spLocks noChangeArrowheads="1"/>
          </p:cNvSpPr>
          <p:nvPr/>
        </p:nvSpPr>
        <p:spPr bwMode="auto">
          <a:xfrm>
            <a:off x="1816100" y="2339975"/>
            <a:ext cx="704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a:r>
              <a:rPr lang="en-US" sz="1800">
                <a:latin typeface="Arial" charset="0"/>
              </a:rPr>
              <a:t>Price</a:t>
            </a:r>
            <a:endParaRPr lang="en-US" sz="1800" i="1">
              <a:latin typeface="Arial" charset="0"/>
            </a:endParaRPr>
          </a:p>
        </p:txBody>
      </p:sp>
      <p:grpSp>
        <p:nvGrpSpPr>
          <p:cNvPr id="4" name="Group 16"/>
          <p:cNvGrpSpPr>
            <a:grpSpLocks/>
          </p:cNvGrpSpPr>
          <p:nvPr/>
        </p:nvGrpSpPr>
        <p:grpSpPr bwMode="auto">
          <a:xfrm>
            <a:off x="2687638" y="3721100"/>
            <a:ext cx="1779587" cy="1657350"/>
            <a:chOff x="1403" y="2344"/>
            <a:chExt cx="1121" cy="1044"/>
          </a:xfrm>
        </p:grpSpPr>
        <p:sp>
          <p:nvSpPr>
            <p:cNvPr id="35858" name="Text Box 17"/>
            <p:cNvSpPr txBox="1">
              <a:spLocks noChangeArrowheads="1"/>
            </p:cNvSpPr>
            <p:nvPr/>
          </p:nvSpPr>
          <p:spPr bwMode="auto">
            <a:xfrm>
              <a:off x="1403" y="3062"/>
              <a:ext cx="1121"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400">
                  <a:latin typeface="Arial" charset="0"/>
                </a:rPr>
                <a:t>Decrease in income</a:t>
              </a:r>
            </a:p>
            <a:p>
              <a:r>
                <a:rPr lang="en-US" sz="1400">
                  <a:latin typeface="Arial" charset="0"/>
                </a:rPr>
                <a:t>decreases demand</a:t>
              </a:r>
              <a:endParaRPr lang="en-US" sz="2000">
                <a:latin typeface="Arial" charset="0"/>
              </a:endParaRPr>
            </a:p>
          </p:txBody>
        </p:sp>
        <p:sp>
          <p:nvSpPr>
            <p:cNvPr id="35859" name="Line 18"/>
            <p:cNvSpPr>
              <a:spLocks noChangeShapeType="1"/>
            </p:cNvSpPr>
            <p:nvPr/>
          </p:nvSpPr>
          <p:spPr bwMode="auto">
            <a:xfrm flipH="1">
              <a:off x="1912" y="2344"/>
              <a:ext cx="424" cy="0"/>
            </a:xfrm>
            <a:prstGeom prst="line">
              <a:avLst/>
            </a:prstGeom>
            <a:noFill/>
            <a:ln w="19050">
              <a:solidFill>
                <a:srgbClr val="000000"/>
              </a:solidFill>
              <a:round/>
              <a:headEnd type="none" w="sm" len="sm"/>
              <a:tailEnd type="triangle" w="sm" len="med"/>
            </a:ln>
            <a:extLst>
              <a:ext uri="{909E8E84-426E-40DD-AFC4-6F175D3DCCD1}">
                <a14:hiddenFill xmlns:a14="http://schemas.microsoft.com/office/drawing/2010/main" xmlns="">
                  <a:noFill/>
                </a14:hiddenFill>
              </a:ext>
            </a:extLst>
          </p:spPr>
          <p:txBody>
            <a:bodyPr/>
            <a:lstStyle/>
            <a:p>
              <a:endParaRPr lang="en-AU"/>
            </a:p>
          </p:txBody>
        </p:sp>
      </p:grpSp>
      <p:grpSp>
        <p:nvGrpSpPr>
          <p:cNvPr id="5" name="Group 19"/>
          <p:cNvGrpSpPr>
            <a:grpSpLocks/>
          </p:cNvGrpSpPr>
          <p:nvPr/>
        </p:nvGrpSpPr>
        <p:grpSpPr bwMode="auto">
          <a:xfrm>
            <a:off x="4460875" y="3219450"/>
            <a:ext cx="2638425" cy="517525"/>
            <a:chOff x="2520" y="2028"/>
            <a:chExt cx="1662" cy="326"/>
          </a:xfrm>
        </p:grpSpPr>
        <p:sp>
          <p:nvSpPr>
            <p:cNvPr id="35856" name="Text Box 20"/>
            <p:cNvSpPr txBox="1">
              <a:spLocks noChangeArrowheads="1"/>
            </p:cNvSpPr>
            <p:nvPr/>
          </p:nvSpPr>
          <p:spPr bwMode="auto">
            <a:xfrm>
              <a:off x="3117" y="2028"/>
              <a:ext cx="106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400">
                  <a:latin typeface="Arial" charset="0"/>
                </a:rPr>
                <a:t>Increase in income</a:t>
              </a:r>
            </a:p>
            <a:p>
              <a:r>
                <a:rPr lang="en-US" sz="1400">
                  <a:latin typeface="Arial" charset="0"/>
                </a:rPr>
                <a:t>increases demand</a:t>
              </a:r>
              <a:endParaRPr lang="en-US" sz="2000">
                <a:latin typeface="Arial" charset="0"/>
              </a:endParaRPr>
            </a:p>
          </p:txBody>
        </p:sp>
        <p:sp>
          <p:nvSpPr>
            <p:cNvPr id="35857" name="Line 21"/>
            <p:cNvSpPr>
              <a:spLocks noChangeShapeType="1"/>
            </p:cNvSpPr>
            <p:nvPr/>
          </p:nvSpPr>
          <p:spPr bwMode="auto">
            <a:xfrm>
              <a:off x="2520" y="2344"/>
              <a:ext cx="37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AU"/>
            </a:p>
          </p:txBody>
        </p:sp>
      </p:grpSp>
      <p:sp>
        <p:nvSpPr>
          <p:cNvPr id="6" name="Date Placeholder 5"/>
          <p:cNvSpPr>
            <a:spLocks noGrp="1"/>
          </p:cNvSpPr>
          <p:nvPr>
            <p:ph type="dt" sz="half" idx="10"/>
          </p:nvPr>
        </p:nvSpPr>
        <p:spPr/>
        <p:txBody>
          <a:bodyPr/>
          <a:lstStyle/>
          <a:p>
            <a:pPr>
              <a:defRPr/>
            </a:pPr>
            <a:fld id="{362E03FD-2EF6-4137-86E3-42EA14C90C54}" type="datetime1">
              <a:rPr lang="en-US" smtClean="0"/>
              <a:pPr>
                <a:defRPr/>
              </a:pPr>
              <a:t>8/23/2017</a:t>
            </a:fld>
            <a:endParaRPr lang="en-US"/>
          </a:p>
        </p:txBody>
      </p:sp>
      <p:sp>
        <p:nvSpPr>
          <p:cNvPr id="7" name="Slide Number Placeholder 6"/>
          <p:cNvSpPr>
            <a:spLocks noGrp="1"/>
          </p:cNvSpPr>
          <p:nvPr>
            <p:ph type="sldNum" sz="quarter" idx="12"/>
          </p:nvPr>
        </p:nvSpPr>
        <p:spPr/>
        <p:txBody>
          <a:bodyPr/>
          <a:lstStyle/>
          <a:p>
            <a:pPr>
              <a:defRPr/>
            </a:pPr>
            <a:fld id="{DFEDCE0B-BCBE-4303-B07E-C7710E69B344}" type="slidenum">
              <a:rPr lang="en-US" smtClean="0"/>
              <a:pPr>
                <a:defRPr/>
              </a:pPr>
              <a:t>7</a:t>
            </a:fld>
            <a:endParaRPr lang="en-US"/>
          </a:p>
        </p:txBody>
      </p:sp>
    </p:spTree>
    <p:extLst>
      <p:ext uri="{BB962C8B-B14F-4D97-AF65-F5344CB8AC3E}">
        <p14:creationId xmlns:p14="http://schemas.microsoft.com/office/powerpoint/2010/main" xmlns="" val="40539265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noFill/>
        </p:spPr>
        <p:txBody>
          <a:bodyPr/>
          <a:lstStyle/>
          <a:p>
            <a:r>
              <a:rPr lang="en-US" smtClean="0"/>
              <a:t>Shifts in Demand</a:t>
            </a:r>
          </a:p>
        </p:txBody>
      </p:sp>
      <p:sp>
        <p:nvSpPr>
          <p:cNvPr id="38917" name="Text Box 3"/>
          <p:cNvSpPr txBox="1">
            <a:spLocks noChangeArrowheads="1"/>
          </p:cNvSpPr>
          <p:nvPr/>
        </p:nvSpPr>
        <p:spPr bwMode="auto">
          <a:xfrm>
            <a:off x="3373438" y="1817688"/>
            <a:ext cx="3019425" cy="5365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a:r>
              <a:rPr lang="en-US" sz="1400">
                <a:latin typeface="Arial" charset="0"/>
              </a:rPr>
              <a:t>The Determinants of Demand</a:t>
            </a:r>
          </a:p>
          <a:p>
            <a:pPr algn="ctr"/>
            <a:r>
              <a:rPr lang="en-US" sz="1400">
                <a:solidFill>
                  <a:srgbClr val="FF3300"/>
                </a:solidFill>
                <a:latin typeface="Arial" charset="0"/>
              </a:rPr>
              <a:t>Price of Related Goods: Substitutes</a:t>
            </a:r>
            <a:endParaRPr lang="en-US" sz="1400">
              <a:latin typeface="Arial" charset="0"/>
            </a:endParaRPr>
          </a:p>
        </p:txBody>
      </p:sp>
      <p:sp>
        <p:nvSpPr>
          <p:cNvPr id="38918" name="Line 4"/>
          <p:cNvSpPr>
            <a:spLocks noChangeShapeType="1"/>
          </p:cNvSpPr>
          <p:nvPr/>
        </p:nvSpPr>
        <p:spPr bwMode="auto">
          <a:xfrm>
            <a:off x="3616325" y="3024188"/>
            <a:ext cx="2263775" cy="2224087"/>
          </a:xfrm>
          <a:prstGeom prst="line">
            <a:avLst/>
          </a:prstGeom>
          <a:noFill/>
          <a:ln w="28575">
            <a:solidFill>
              <a:srgbClr val="2D69AE"/>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8919" name="Text Box 5"/>
          <p:cNvSpPr txBox="1">
            <a:spLocks noChangeArrowheads="1"/>
          </p:cNvSpPr>
          <p:nvPr/>
        </p:nvSpPr>
        <p:spPr bwMode="auto">
          <a:xfrm>
            <a:off x="5764213" y="5249863"/>
            <a:ext cx="4333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D</a:t>
            </a:r>
            <a:r>
              <a:rPr lang="en-US" sz="1800" baseline="-25000">
                <a:latin typeface="Arial" charset="0"/>
              </a:rPr>
              <a:t>1</a:t>
            </a:r>
            <a:endParaRPr lang="en-US" sz="1800" i="1">
              <a:latin typeface="Arial" charset="0"/>
            </a:endParaRPr>
          </a:p>
        </p:txBody>
      </p:sp>
      <p:sp>
        <p:nvSpPr>
          <p:cNvPr id="38920" name="Line 6"/>
          <p:cNvSpPr>
            <a:spLocks noChangeShapeType="1"/>
          </p:cNvSpPr>
          <p:nvPr/>
        </p:nvSpPr>
        <p:spPr bwMode="auto">
          <a:xfrm>
            <a:off x="2635250" y="2360613"/>
            <a:ext cx="0" cy="370681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8921" name="Line 7"/>
          <p:cNvSpPr>
            <a:spLocks noChangeShapeType="1"/>
          </p:cNvSpPr>
          <p:nvPr/>
        </p:nvSpPr>
        <p:spPr bwMode="auto">
          <a:xfrm>
            <a:off x="2616200" y="6072188"/>
            <a:ext cx="461327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8922" name="Text Box 8"/>
          <p:cNvSpPr txBox="1">
            <a:spLocks noChangeArrowheads="1"/>
          </p:cNvSpPr>
          <p:nvPr/>
        </p:nvSpPr>
        <p:spPr bwMode="auto">
          <a:xfrm>
            <a:off x="6289675" y="6124575"/>
            <a:ext cx="1035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a:latin typeface="Arial" charset="0"/>
              </a:rPr>
              <a:t>Q/Butter</a:t>
            </a:r>
            <a:endParaRPr lang="en-US" sz="1800" i="1">
              <a:latin typeface="Arial" charset="0"/>
            </a:endParaRPr>
          </a:p>
        </p:txBody>
      </p:sp>
      <p:sp>
        <p:nvSpPr>
          <p:cNvPr id="534537" name="Text Box 9"/>
          <p:cNvSpPr txBox="1">
            <a:spLocks noChangeArrowheads="1"/>
          </p:cNvSpPr>
          <p:nvPr/>
        </p:nvSpPr>
        <p:spPr bwMode="auto">
          <a:xfrm>
            <a:off x="5462588" y="2609850"/>
            <a:ext cx="2068512" cy="136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marL="114300" indent="-114300"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400">
                <a:latin typeface="Arial" charset="0"/>
              </a:rPr>
              <a:t>Butter and Margarine</a:t>
            </a:r>
          </a:p>
          <a:p>
            <a:r>
              <a:rPr lang="en-US" sz="1400">
                <a:latin typeface="Arial" charset="0"/>
              </a:rPr>
              <a:t>• Price of both = $2/lb</a:t>
            </a:r>
          </a:p>
          <a:p>
            <a:r>
              <a:rPr lang="en-US" sz="1400">
                <a:latin typeface="Arial" charset="0"/>
              </a:rPr>
              <a:t>• Price of margarine increases to $3/lb</a:t>
            </a:r>
          </a:p>
          <a:p>
            <a:r>
              <a:rPr lang="en-US" sz="1400">
                <a:latin typeface="Arial" charset="0"/>
              </a:rPr>
              <a:t>• Demand for butter increases</a:t>
            </a:r>
            <a:endParaRPr lang="en-US" sz="2000">
              <a:latin typeface="Arial" charset="0"/>
            </a:endParaRPr>
          </a:p>
        </p:txBody>
      </p:sp>
      <p:grpSp>
        <p:nvGrpSpPr>
          <p:cNvPr id="2" name="Group 10"/>
          <p:cNvGrpSpPr>
            <a:grpSpLocks/>
          </p:cNvGrpSpPr>
          <p:nvPr/>
        </p:nvGrpSpPr>
        <p:grpSpPr bwMode="auto">
          <a:xfrm>
            <a:off x="4518025" y="3024188"/>
            <a:ext cx="2581275" cy="2592387"/>
            <a:chOff x="2394" y="1905"/>
            <a:chExt cx="1626" cy="1633"/>
          </a:xfrm>
        </p:grpSpPr>
        <p:sp>
          <p:nvSpPr>
            <p:cNvPr id="38927" name="Line 11"/>
            <p:cNvSpPr>
              <a:spLocks noChangeShapeType="1"/>
            </p:cNvSpPr>
            <p:nvPr/>
          </p:nvSpPr>
          <p:spPr bwMode="auto">
            <a:xfrm>
              <a:off x="2394" y="1905"/>
              <a:ext cx="1426" cy="1401"/>
            </a:xfrm>
            <a:prstGeom prst="line">
              <a:avLst/>
            </a:prstGeom>
            <a:noFill/>
            <a:ln w="28575">
              <a:solidFill>
                <a:srgbClr val="71A6CE"/>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8928" name="Text Box 12"/>
            <p:cNvSpPr txBox="1">
              <a:spLocks noChangeArrowheads="1"/>
            </p:cNvSpPr>
            <p:nvPr/>
          </p:nvSpPr>
          <p:spPr bwMode="auto">
            <a:xfrm>
              <a:off x="3747" y="3307"/>
              <a:ext cx="27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D</a:t>
              </a:r>
              <a:r>
                <a:rPr lang="en-US" sz="1800" baseline="-25000">
                  <a:latin typeface="Arial" charset="0"/>
                </a:rPr>
                <a:t>2</a:t>
              </a:r>
              <a:endParaRPr lang="en-US" sz="1800" i="1">
                <a:latin typeface="Arial" charset="0"/>
              </a:endParaRPr>
            </a:p>
          </p:txBody>
        </p:sp>
      </p:grpSp>
      <p:sp>
        <p:nvSpPr>
          <p:cNvPr id="38925" name="Text Box 13"/>
          <p:cNvSpPr txBox="1">
            <a:spLocks noChangeArrowheads="1"/>
          </p:cNvSpPr>
          <p:nvPr/>
        </p:nvSpPr>
        <p:spPr bwMode="auto">
          <a:xfrm>
            <a:off x="1844675" y="2339975"/>
            <a:ext cx="704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a:r>
              <a:rPr lang="en-US" sz="1800">
                <a:latin typeface="Arial" charset="0"/>
              </a:rPr>
              <a:t>Price</a:t>
            </a:r>
            <a:endParaRPr lang="en-US" sz="1800" i="1">
              <a:latin typeface="Arial" charset="0"/>
            </a:endParaRPr>
          </a:p>
        </p:txBody>
      </p:sp>
      <p:sp>
        <p:nvSpPr>
          <p:cNvPr id="534542" name="Line 14"/>
          <p:cNvSpPr>
            <a:spLocks noChangeShapeType="1"/>
          </p:cNvSpPr>
          <p:nvPr/>
        </p:nvSpPr>
        <p:spPr bwMode="auto">
          <a:xfrm>
            <a:off x="4479925" y="3762375"/>
            <a:ext cx="561975"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3" name="Date Placeholder 2"/>
          <p:cNvSpPr>
            <a:spLocks noGrp="1"/>
          </p:cNvSpPr>
          <p:nvPr>
            <p:ph type="dt" sz="half" idx="10"/>
          </p:nvPr>
        </p:nvSpPr>
        <p:spPr/>
        <p:txBody>
          <a:bodyPr/>
          <a:lstStyle/>
          <a:p>
            <a:pPr>
              <a:defRPr/>
            </a:pPr>
            <a:fld id="{6E21F4ED-5E7E-4854-9723-DDA7BC4C9565}" type="datetime1">
              <a:rPr lang="en-US" smtClean="0"/>
              <a:pPr>
                <a:defRPr/>
              </a:pPr>
              <a:t>8/23/2017</a:t>
            </a:fld>
            <a:endParaRPr lang="en-US"/>
          </a:p>
        </p:txBody>
      </p:sp>
      <p:sp>
        <p:nvSpPr>
          <p:cNvPr id="4" name="Slide Number Placeholder 3"/>
          <p:cNvSpPr>
            <a:spLocks noGrp="1"/>
          </p:cNvSpPr>
          <p:nvPr>
            <p:ph type="sldNum" sz="quarter" idx="12"/>
          </p:nvPr>
        </p:nvSpPr>
        <p:spPr/>
        <p:txBody>
          <a:bodyPr/>
          <a:lstStyle/>
          <a:p>
            <a:pPr>
              <a:defRPr/>
            </a:pPr>
            <a:fld id="{DFEDCE0B-BCBE-4303-B07E-C7710E69B344}" type="slidenum">
              <a:rPr lang="en-US" smtClean="0"/>
              <a:pPr>
                <a:defRPr/>
              </a:pPr>
              <a:t>8</a:t>
            </a:fld>
            <a:endParaRPr lang="en-US"/>
          </a:p>
        </p:txBody>
      </p:sp>
    </p:spTree>
    <p:extLst>
      <p:ext uri="{BB962C8B-B14F-4D97-AF65-F5344CB8AC3E}">
        <p14:creationId xmlns:p14="http://schemas.microsoft.com/office/powerpoint/2010/main" xmlns="" val="36957220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34537"/>
                                        </p:tgtEl>
                                        <p:attrNameLst>
                                          <p:attrName>style.visibility</p:attrName>
                                        </p:attrNameLst>
                                      </p:cBhvr>
                                      <p:to>
                                        <p:strVal val="visible"/>
                                      </p:to>
                                    </p:set>
                                    <p:animEffect transition="in" filter="wipe(up)">
                                      <p:cBhvr>
                                        <p:cTn id="7" dur="500"/>
                                        <p:tgtEl>
                                          <p:spTgt spid="53453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34542"/>
                                        </p:tgtEl>
                                        <p:attrNameLst>
                                          <p:attrName>style.visibility</p:attrName>
                                        </p:attrNameLst>
                                      </p:cBhvr>
                                      <p:to>
                                        <p:strVal val="visible"/>
                                      </p:to>
                                    </p:set>
                                    <p:animEffect transition="in" filter="wipe(left)">
                                      <p:cBhvr>
                                        <p:cTn id="11" dur="500"/>
                                        <p:tgtEl>
                                          <p:spTgt spid="53454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7" grpId="0" autoUpdateAnimBg="0"/>
      <p:bldP spid="5345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noFill/>
        </p:spPr>
        <p:txBody>
          <a:bodyPr/>
          <a:lstStyle/>
          <a:p>
            <a:r>
              <a:rPr lang="en-US" smtClean="0"/>
              <a:t>Shifts in Demand</a:t>
            </a:r>
          </a:p>
        </p:txBody>
      </p:sp>
      <p:sp>
        <p:nvSpPr>
          <p:cNvPr id="37893" name="Text Box 3"/>
          <p:cNvSpPr txBox="1">
            <a:spLocks noChangeArrowheads="1"/>
          </p:cNvSpPr>
          <p:nvPr/>
        </p:nvSpPr>
        <p:spPr bwMode="auto">
          <a:xfrm>
            <a:off x="3622675" y="1817688"/>
            <a:ext cx="2535238" cy="5365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a:r>
              <a:rPr lang="en-US" sz="1400">
                <a:latin typeface="Arial" charset="0"/>
              </a:rPr>
              <a:t>The Determinants of Demand</a:t>
            </a:r>
          </a:p>
          <a:p>
            <a:pPr algn="ctr"/>
            <a:r>
              <a:rPr lang="en-US" sz="1400">
                <a:solidFill>
                  <a:srgbClr val="FF0000"/>
                </a:solidFill>
                <a:latin typeface="Arial" charset="0"/>
              </a:rPr>
              <a:t>Tastes and Preferences</a:t>
            </a:r>
          </a:p>
        </p:txBody>
      </p:sp>
      <p:sp>
        <p:nvSpPr>
          <p:cNvPr id="37894" name="Line 4"/>
          <p:cNvSpPr>
            <a:spLocks noChangeShapeType="1"/>
          </p:cNvSpPr>
          <p:nvPr/>
        </p:nvSpPr>
        <p:spPr bwMode="auto">
          <a:xfrm>
            <a:off x="3638550" y="3024188"/>
            <a:ext cx="2263775" cy="2224087"/>
          </a:xfrm>
          <a:prstGeom prst="line">
            <a:avLst/>
          </a:prstGeom>
          <a:noFill/>
          <a:ln w="28575">
            <a:solidFill>
              <a:srgbClr val="2D69AE"/>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7895" name="Text Box 5"/>
          <p:cNvSpPr txBox="1">
            <a:spLocks noChangeArrowheads="1"/>
          </p:cNvSpPr>
          <p:nvPr/>
        </p:nvSpPr>
        <p:spPr bwMode="auto">
          <a:xfrm>
            <a:off x="5786438" y="5249863"/>
            <a:ext cx="4333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D</a:t>
            </a:r>
            <a:r>
              <a:rPr lang="en-US" sz="1800" baseline="-25000">
                <a:latin typeface="Arial" charset="0"/>
              </a:rPr>
              <a:t>1</a:t>
            </a:r>
            <a:endParaRPr lang="en-US" sz="1800" i="1">
              <a:latin typeface="Arial" charset="0"/>
            </a:endParaRPr>
          </a:p>
        </p:txBody>
      </p:sp>
      <p:sp>
        <p:nvSpPr>
          <p:cNvPr id="37896" name="Line 6"/>
          <p:cNvSpPr>
            <a:spLocks noChangeShapeType="1"/>
          </p:cNvSpPr>
          <p:nvPr/>
        </p:nvSpPr>
        <p:spPr bwMode="auto">
          <a:xfrm>
            <a:off x="2657475" y="2360613"/>
            <a:ext cx="0" cy="370681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7897" name="Line 7"/>
          <p:cNvSpPr>
            <a:spLocks noChangeShapeType="1"/>
          </p:cNvSpPr>
          <p:nvPr/>
        </p:nvSpPr>
        <p:spPr bwMode="auto">
          <a:xfrm>
            <a:off x="2638425" y="6072188"/>
            <a:ext cx="461327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7898" name="Text Box 8"/>
          <p:cNvSpPr txBox="1">
            <a:spLocks noChangeArrowheads="1"/>
          </p:cNvSpPr>
          <p:nvPr/>
        </p:nvSpPr>
        <p:spPr bwMode="auto">
          <a:xfrm>
            <a:off x="6502400" y="6124575"/>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a:latin typeface="Arial" charset="0"/>
              </a:rPr>
              <a:t>Q/Units</a:t>
            </a:r>
            <a:endParaRPr lang="en-US" sz="1800" i="1">
              <a:latin typeface="Arial" charset="0"/>
            </a:endParaRPr>
          </a:p>
        </p:txBody>
      </p:sp>
      <p:sp>
        <p:nvSpPr>
          <p:cNvPr id="37899" name="Text Box 9"/>
          <p:cNvSpPr txBox="1">
            <a:spLocks noChangeArrowheads="1"/>
          </p:cNvSpPr>
          <p:nvPr/>
        </p:nvSpPr>
        <p:spPr bwMode="auto">
          <a:xfrm>
            <a:off x="1828800" y="2339975"/>
            <a:ext cx="704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a:r>
              <a:rPr lang="en-US" sz="1800">
                <a:latin typeface="Arial" charset="0"/>
              </a:rPr>
              <a:t>Price</a:t>
            </a:r>
            <a:endParaRPr lang="en-US" sz="1800" i="1">
              <a:latin typeface="Arial" charset="0"/>
            </a:endParaRPr>
          </a:p>
        </p:txBody>
      </p:sp>
      <p:grpSp>
        <p:nvGrpSpPr>
          <p:cNvPr id="2" name="Group 10"/>
          <p:cNvGrpSpPr>
            <a:grpSpLocks/>
          </p:cNvGrpSpPr>
          <p:nvPr/>
        </p:nvGrpSpPr>
        <p:grpSpPr bwMode="auto">
          <a:xfrm>
            <a:off x="4311650" y="3024188"/>
            <a:ext cx="3289300" cy="2592387"/>
            <a:chOff x="2418" y="1905"/>
            <a:chExt cx="2072" cy="1633"/>
          </a:xfrm>
        </p:grpSpPr>
        <p:sp>
          <p:nvSpPr>
            <p:cNvPr id="37906" name="Text Box 11"/>
            <p:cNvSpPr txBox="1">
              <a:spLocks noChangeArrowheads="1"/>
            </p:cNvSpPr>
            <p:nvPr/>
          </p:nvSpPr>
          <p:spPr bwMode="auto">
            <a:xfrm>
              <a:off x="3297" y="2274"/>
              <a:ext cx="1193"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400">
                  <a:latin typeface="Arial" charset="0"/>
                </a:rPr>
                <a:t>Hybrid vehicles</a:t>
              </a:r>
            </a:p>
            <a:p>
              <a:r>
                <a:rPr lang="en-US" sz="1400">
                  <a:latin typeface="Arial" charset="0"/>
                </a:rPr>
                <a:t>• Increase in demand</a:t>
              </a:r>
              <a:endParaRPr lang="en-US" sz="2000">
                <a:latin typeface="Arial" charset="0"/>
              </a:endParaRPr>
            </a:p>
          </p:txBody>
        </p:sp>
        <p:sp>
          <p:nvSpPr>
            <p:cNvPr id="37907" name="Line 12"/>
            <p:cNvSpPr>
              <a:spLocks noChangeShapeType="1"/>
            </p:cNvSpPr>
            <p:nvPr/>
          </p:nvSpPr>
          <p:spPr bwMode="auto">
            <a:xfrm>
              <a:off x="2562" y="1905"/>
              <a:ext cx="1426" cy="1401"/>
            </a:xfrm>
            <a:prstGeom prst="line">
              <a:avLst/>
            </a:prstGeom>
            <a:noFill/>
            <a:ln w="28575">
              <a:solidFill>
                <a:srgbClr val="71A6CE"/>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7908" name="Text Box 13"/>
            <p:cNvSpPr txBox="1">
              <a:spLocks noChangeArrowheads="1"/>
            </p:cNvSpPr>
            <p:nvPr/>
          </p:nvSpPr>
          <p:spPr bwMode="auto">
            <a:xfrm>
              <a:off x="3915" y="3307"/>
              <a:ext cx="27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D</a:t>
              </a:r>
              <a:r>
                <a:rPr lang="en-US" sz="1800" baseline="-25000">
                  <a:latin typeface="Arial" charset="0"/>
                </a:rPr>
                <a:t>2</a:t>
              </a:r>
              <a:endParaRPr lang="en-US" sz="1800" i="1">
                <a:latin typeface="Arial" charset="0"/>
              </a:endParaRPr>
            </a:p>
          </p:txBody>
        </p:sp>
        <p:sp>
          <p:nvSpPr>
            <p:cNvPr id="37909" name="Line 14"/>
            <p:cNvSpPr>
              <a:spLocks noChangeShapeType="1"/>
            </p:cNvSpPr>
            <p:nvPr/>
          </p:nvSpPr>
          <p:spPr bwMode="auto">
            <a:xfrm>
              <a:off x="2418" y="2220"/>
              <a:ext cx="342"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grpSp>
      <p:grpSp>
        <p:nvGrpSpPr>
          <p:cNvPr id="3" name="Group 15"/>
          <p:cNvGrpSpPr>
            <a:grpSpLocks/>
          </p:cNvGrpSpPr>
          <p:nvPr/>
        </p:nvGrpSpPr>
        <p:grpSpPr bwMode="auto">
          <a:xfrm>
            <a:off x="2736850" y="3024188"/>
            <a:ext cx="2606675" cy="2592387"/>
            <a:chOff x="1426" y="1905"/>
            <a:chExt cx="1642" cy="1633"/>
          </a:xfrm>
        </p:grpSpPr>
        <p:sp>
          <p:nvSpPr>
            <p:cNvPr id="37902" name="Text Box 16"/>
            <p:cNvSpPr txBox="1">
              <a:spLocks noChangeArrowheads="1"/>
            </p:cNvSpPr>
            <p:nvPr/>
          </p:nvSpPr>
          <p:spPr bwMode="auto">
            <a:xfrm>
              <a:off x="1451" y="3110"/>
              <a:ext cx="1233"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400">
                  <a:latin typeface="Arial" charset="0"/>
                </a:rPr>
                <a:t>SUVs</a:t>
              </a:r>
            </a:p>
            <a:p>
              <a:r>
                <a:rPr lang="en-US" sz="1400">
                  <a:latin typeface="Arial" charset="0"/>
                </a:rPr>
                <a:t>• Decrease in demand</a:t>
              </a:r>
              <a:endParaRPr lang="en-US" sz="2000">
                <a:latin typeface="Arial" charset="0"/>
              </a:endParaRPr>
            </a:p>
          </p:txBody>
        </p:sp>
        <p:sp>
          <p:nvSpPr>
            <p:cNvPr id="37903" name="Line 17"/>
            <p:cNvSpPr>
              <a:spLocks noChangeShapeType="1"/>
            </p:cNvSpPr>
            <p:nvPr/>
          </p:nvSpPr>
          <p:spPr bwMode="auto">
            <a:xfrm>
              <a:off x="1426" y="1905"/>
              <a:ext cx="1426" cy="1401"/>
            </a:xfrm>
            <a:prstGeom prst="line">
              <a:avLst/>
            </a:prstGeom>
            <a:noFill/>
            <a:ln w="28575">
              <a:solidFill>
                <a:srgbClr val="ADCBE2"/>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37904" name="Text Box 18"/>
            <p:cNvSpPr txBox="1">
              <a:spLocks noChangeArrowheads="1"/>
            </p:cNvSpPr>
            <p:nvPr/>
          </p:nvSpPr>
          <p:spPr bwMode="auto">
            <a:xfrm>
              <a:off x="2795" y="3307"/>
              <a:ext cx="27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en-US" sz="1800" i="1">
                  <a:latin typeface="Arial" charset="0"/>
                </a:rPr>
                <a:t>D</a:t>
              </a:r>
              <a:r>
                <a:rPr lang="en-US" sz="1800" baseline="-25000">
                  <a:latin typeface="Arial" charset="0"/>
                </a:rPr>
                <a:t>3</a:t>
              </a:r>
              <a:endParaRPr lang="en-US" sz="1800" i="1">
                <a:latin typeface="Arial" charset="0"/>
              </a:endParaRPr>
            </a:p>
          </p:txBody>
        </p:sp>
        <p:sp>
          <p:nvSpPr>
            <p:cNvPr id="37905" name="Line 19"/>
            <p:cNvSpPr>
              <a:spLocks noChangeShapeType="1"/>
            </p:cNvSpPr>
            <p:nvPr/>
          </p:nvSpPr>
          <p:spPr bwMode="auto">
            <a:xfrm flipH="1">
              <a:off x="1860" y="2238"/>
              <a:ext cx="390"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grpSp>
      <p:sp>
        <p:nvSpPr>
          <p:cNvPr id="4" name="Date Placeholder 3"/>
          <p:cNvSpPr>
            <a:spLocks noGrp="1"/>
          </p:cNvSpPr>
          <p:nvPr>
            <p:ph type="dt" sz="half" idx="10"/>
          </p:nvPr>
        </p:nvSpPr>
        <p:spPr/>
        <p:txBody>
          <a:bodyPr/>
          <a:lstStyle/>
          <a:p>
            <a:pPr>
              <a:defRPr/>
            </a:pPr>
            <a:fld id="{3AB66BD9-C420-4254-9C37-5E5343E8FF2A}" type="datetime1">
              <a:rPr lang="en-US" smtClean="0"/>
              <a:pPr>
                <a:defRPr/>
              </a:pPr>
              <a:t>8/23/2017</a:t>
            </a:fld>
            <a:endParaRPr lang="en-US"/>
          </a:p>
        </p:txBody>
      </p:sp>
      <p:sp>
        <p:nvSpPr>
          <p:cNvPr id="5" name="Slide Number Placeholder 4"/>
          <p:cNvSpPr>
            <a:spLocks noGrp="1"/>
          </p:cNvSpPr>
          <p:nvPr>
            <p:ph type="sldNum" sz="quarter" idx="12"/>
          </p:nvPr>
        </p:nvSpPr>
        <p:spPr/>
        <p:txBody>
          <a:bodyPr/>
          <a:lstStyle/>
          <a:p>
            <a:pPr>
              <a:defRPr/>
            </a:pPr>
            <a:fld id="{DFEDCE0B-BCBE-4303-B07E-C7710E69B344}" type="slidenum">
              <a:rPr lang="en-US" smtClean="0"/>
              <a:pPr>
                <a:defRPr/>
              </a:pPr>
              <a:t>9</a:t>
            </a:fld>
            <a:endParaRPr lang="en-US"/>
          </a:p>
        </p:txBody>
      </p:sp>
    </p:spTree>
    <p:extLst>
      <p:ext uri="{BB962C8B-B14F-4D97-AF65-F5344CB8AC3E}">
        <p14:creationId xmlns:p14="http://schemas.microsoft.com/office/powerpoint/2010/main" xmlns="" val="31392181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E:\Mankiw Lecture PPT\template file.pot</Template>
  <TotalTime>1408</TotalTime>
  <Pages>64</Pages>
  <Words>1491</Words>
  <Application>Microsoft Office PowerPoint</Application>
  <PresentationFormat>On-screen Show (4:3)</PresentationFormat>
  <Paragraphs>320</Paragraphs>
  <Slides>35</Slides>
  <Notes>15</Notes>
  <HiddenSlides>8</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Demand and Supply</vt:lpstr>
      <vt:lpstr>Law of demand?</vt:lpstr>
      <vt:lpstr>Quantity Demanded (Qd)</vt:lpstr>
      <vt:lpstr>Slide 4</vt:lpstr>
      <vt:lpstr>Determinants of Demand / Shift in demand curve</vt:lpstr>
      <vt:lpstr>Shifts in Demand</vt:lpstr>
      <vt:lpstr>Shifts in Demand</vt:lpstr>
      <vt:lpstr>Shifts in Demand</vt:lpstr>
      <vt:lpstr>Shifts in Demand</vt:lpstr>
      <vt:lpstr>Shifts in Demand</vt:lpstr>
      <vt:lpstr>the law of supply</vt:lpstr>
      <vt:lpstr>Determinants of Supply / Shifts in Supply Curve</vt:lpstr>
      <vt:lpstr>A Shift in the Supply Curve</vt:lpstr>
      <vt:lpstr>Shifts in Supply</vt:lpstr>
      <vt:lpstr>Shifts in Supply</vt:lpstr>
      <vt:lpstr>Shifts in Supply</vt:lpstr>
      <vt:lpstr>1. Using the demand/supply model explain the effects of the following on the market for pizza:</vt:lpstr>
      <vt:lpstr>What Happens to the Market of Pizza if…?</vt:lpstr>
      <vt:lpstr>What Happens to the Market of Pizza if…?</vt:lpstr>
      <vt:lpstr>What Happens to the Market of Pizza if…?</vt:lpstr>
      <vt:lpstr>What Happens to the Market of Pizza if…?</vt:lpstr>
      <vt:lpstr>What Happens to the Market of Pizza if…?</vt:lpstr>
      <vt:lpstr>Slide 23</vt:lpstr>
      <vt:lpstr>A decrease in supply</vt:lpstr>
      <vt:lpstr>Slide 25</vt:lpstr>
      <vt:lpstr>                                 </vt:lpstr>
      <vt:lpstr>During times of economic downturns and recessions, when unemployment rates are rising, it has been observed that sales of cheap chocolates and other sweets increase.  - If this is true, are chocolates and sweets normal goods or inferior  goods?  - Briefly explain what characteristics of chocolates and sweets  relative to other goods might make them normal goods or inferior  goods.</vt:lpstr>
      <vt:lpstr>Since 1979 [to 2014], China had a policy that allows most couples to have only one child. This policy has caused a change in the demographics of China. Between 2000 and 2010, the share of population under the age of 14 decreased from 23 per cent to 17 per cent, and as many parents attempt to ensure that the lone child is a son, the number of newborn males relative to females has increased. How has the one-child policy changed the relative demand for goods and services in China?</vt:lpstr>
      <vt:lpstr>Suppose that the data in the following table shows the price and quantity of base model Holden Commodore vehicles. Do these data indicate that demand curve for commodores is upward sloping? Explain.</vt:lpstr>
      <vt:lpstr>continue……</vt:lpstr>
      <vt:lpstr>Look at the following four graphs and four market scenarios, each of which would cause either a movement along the supply curve for Pepsi or a shift of the supply curve. Match each scenario with the appropriate diagram.  a. A decrease in the supply of Coca-Cola   b. Average household income rises  c. An improvement in soft-drink bottling  technology  d. An increase in the price of sugar</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Ten Principles of Economics</dc:subject>
  <dc:creator>Mark P. Karscig</dc:creator>
  <cp:keywords>price elasticity</cp:keywords>
  <cp:lastModifiedBy>MD MAHADE HASAN </cp:lastModifiedBy>
  <cp:revision>471</cp:revision>
  <cp:lastPrinted>2003-01-26T00:25:56Z</cp:lastPrinted>
  <dcterms:created xsi:type="dcterms:W3CDTF">1998-06-22T00:04:04Z</dcterms:created>
  <dcterms:modified xsi:type="dcterms:W3CDTF">2017-08-23T08:08:32Z</dcterms:modified>
</cp:coreProperties>
</file>