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9" r:id="rId5"/>
    <p:sldId id="258" r:id="rId6"/>
    <p:sldId id="260" r:id="rId7"/>
    <p:sldId id="290" r:id="rId8"/>
    <p:sldId id="261" r:id="rId9"/>
    <p:sldId id="262" r:id="rId10"/>
    <p:sldId id="263" r:id="rId11"/>
    <p:sldId id="264" r:id="rId12"/>
    <p:sldId id="265" r:id="rId13"/>
    <p:sldId id="293" r:id="rId14"/>
    <p:sldId id="291" r:id="rId15"/>
    <p:sldId id="29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82F938C-F2BB-4BB2-8422-30D203CDCFC0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54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57A415E-2C13-48FF-A953-BDEF29A212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87692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7772400" y="6400800"/>
            <a:ext cx="533160" cy="151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FF086BA-1AF2-447E-A841-AEFCB09641D2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87512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50440" y="0"/>
            <a:ext cx="229320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3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358308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414840" y="6400800"/>
            <a:ext cx="456840" cy="151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66DBFA-AA33-441C-9510-AA8AD1ACD237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58128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72880"/>
            <a:ext cx="8229240" cy="114588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>
              <a:lnSpc>
                <a:spcPct val="100000"/>
              </a:lnSpc>
            </a:pPr>
            <a:r>
              <a:rPr lang="en-US" sz="3300" b="1" dirty="0">
                <a:latin typeface="Cambria math"/>
              </a:rPr>
              <a:t>                                   </a:t>
            </a:r>
            <a:r>
              <a:rPr lang="en-US" sz="3300" b="1" dirty="0" smtClean="0">
                <a:latin typeface="Cambria math"/>
              </a:rPr>
              <a:t>Chapter-20-21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0" y="1604880"/>
            <a:ext cx="8229240" cy="397620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en-US" sz="4800" dirty="0" smtClean="0"/>
              <a:t>I/O Stream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Abu Saleh Musa Miah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M.Sc. </a:t>
            </a:r>
            <a:r>
              <a:rPr lang="en-US" sz="2800" dirty="0" err="1">
                <a:latin typeface="Calibri"/>
              </a:rPr>
              <a:t>Engg</a:t>
            </a:r>
            <a:r>
              <a:rPr lang="en-US" sz="2800" dirty="0">
                <a:latin typeface="Calibri"/>
              </a:rPr>
              <a:t>(On going)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University of Rajshahi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 dirty="0"/>
              <a:t>Detecting EOF</a:t>
            </a:r>
            <a:endParaRPr dirty="0"/>
          </a:p>
        </p:txBody>
      </p:sp>
      <p:sp>
        <p:nvSpPr>
          <p:cNvPr id="110" name="CustomShape 3"/>
          <p:cNvSpPr/>
          <p:nvPr/>
        </p:nvSpPr>
        <p:spPr>
          <a:xfrm>
            <a:off x="401662" y="838200"/>
            <a:ext cx="8218898" cy="281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dirty="0" err="1"/>
              <a:t>bool</a:t>
            </a:r>
            <a:r>
              <a:rPr lang="en-US" sz="3200" b="1" dirty="0"/>
              <a:t> </a:t>
            </a:r>
            <a:r>
              <a:rPr lang="en-US" sz="3200" b="1" dirty="0" err="1"/>
              <a:t>eof</a:t>
            </a:r>
            <a:r>
              <a:rPr lang="en-US" sz="3200" b="1" dirty="0"/>
              <a:t>( );</a:t>
            </a:r>
            <a:endParaRPr lang="en-US" sz="3200" dirty="0"/>
          </a:p>
          <a:p>
            <a:r>
              <a:rPr lang="en-US" sz="3200" dirty="0"/>
              <a:t>It returns true when the end of the file has been reached; otherwise it returns false. The following program uses </a:t>
            </a:r>
            <a:r>
              <a:rPr lang="en-US" sz="3200" b="1" dirty="0" err="1"/>
              <a:t>eof</a:t>
            </a:r>
            <a:r>
              <a:rPr lang="en-US" sz="3200" b="1" dirty="0"/>
              <a:t>() </a:t>
            </a:r>
            <a:r>
              <a:rPr lang="en-US" sz="3200" dirty="0"/>
              <a:t>to display the contents of a file in </a:t>
            </a:r>
            <a:r>
              <a:rPr lang="en-US" sz="3200" dirty="0" smtClean="0"/>
              <a:t>both hexadecimal </a:t>
            </a:r>
            <a:r>
              <a:rPr lang="en-US" sz="3200" dirty="0"/>
              <a:t>and ASCII.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err="1" smtClean="0">
                <a:latin typeface="Calibri"/>
              </a:rPr>
              <a:t>Seekg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Seedp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Tellp</a:t>
            </a:r>
            <a:r>
              <a:rPr lang="en-US" sz="4400" b="1" u="sng" dirty="0" smtClean="0">
                <a:latin typeface="Calibri"/>
              </a:rPr>
              <a:t> Function</a:t>
            </a:r>
            <a:endParaRPr sz="3200" dirty="0"/>
          </a:p>
        </p:txBody>
      </p:sp>
      <p:sp>
        <p:nvSpPr>
          <p:cNvPr id="112" name="CustomShape 2"/>
          <p:cNvSpPr/>
          <p:nvPr/>
        </p:nvSpPr>
        <p:spPr>
          <a:xfrm>
            <a:off x="242455" y="1143000"/>
            <a:ext cx="8672945" cy="548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b="1" dirty="0"/>
              <a:t>F</a:t>
            </a:r>
            <a:r>
              <a:rPr lang="en-US" sz="3600" b="1" dirty="0" smtClean="0"/>
              <a:t>unctions </a:t>
            </a:r>
            <a:r>
              <a:rPr lang="en-US" sz="3600" b="1" dirty="0" err="1"/>
              <a:t>seekg,seekp</a:t>
            </a:r>
            <a:r>
              <a:rPr lang="en-US" sz="3600" b="1" dirty="0"/>
              <a:t>, </a:t>
            </a:r>
            <a:r>
              <a:rPr lang="en-US" sz="3600" b="1" dirty="0" err="1"/>
              <a:t>tellg,tellp</a:t>
            </a:r>
            <a:r>
              <a:rPr lang="en-US" sz="3600" b="1" dirty="0"/>
              <a:t> used for setting pointers during file </a:t>
            </a:r>
            <a:r>
              <a:rPr lang="en-US" sz="3600" b="1" dirty="0" smtClean="0"/>
              <a:t>operation.</a:t>
            </a:r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b="1" dirty="0" smtClean="0"/>
              <a:t>All are use for Random Access</a:t>
            </a:r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 lang="en-US" sz="3600" b="1" dirty="0"/>
          </a:p>
          <a:p>
            <a:r>
              <a:rPr lang="en-US" sz="2000" b="1" u="sng" dirty="0" err="1"/>
              <a:t>Seekg</a:t>
            </a:r>
            <a:r>
              <a:rPr lang="en-US" sz="2000" b="1" u="sng" dirty="0"/>
              <a:t>() function:</a:t>
            </a:r>
            <a:endParaRPr lang="en-US" sz="2000" dirty="0"/>
          </a:p>
          <a:p>
            <a:r>
              <a:rPr lang="en-US" sz="2000" b="1" dirty="0"/>
              <a:t>                                           The </a:t>
            </a:r>
            <a:r>
              <a:rPr lang="en-US" sz="2000" b="1" dirty="0" err="1"/>
              <a:t>seekg</a:t>
            </a:r>
            <a:r>
              <a:rPr lang="en-US" sz="2000" b="1" dirty="0"/>
              <a:t>() function moves the associated file's current get pointer offset number of characters from the specified origin,</a:t>
            </a:r>
            <a:r>
              <a:rPr lang="en-US" sz="2000" dirty="0"/>
              <a:t> which must be one of these three </a:t>
            </a:r>
            <a:r>
              <a:rPr lang="en-US" sz="2000" dirty="0" smtClean="0"/>
              <a:t>values.</a:t>
            </a:r>
          </a:p>
          <a:p>
            <a:pPr lvl="4"/>
            <a:r>
              <a:rPr lang="en-US" sz="2000" dirty="0" err="1"/>
              <a:t>ios</a:t>
            </a:r>
            <a:r>
              <a:rPr lang="en-US" sz="2000" dirty="0"/>
              <a:t>::beg Beginning-of-file</a:t>
            </a:r>
          </a:p>
          <a:p>
            <a:pPr lvl="4"/>
            <a:r>
              <a:rPr lang="en-US" sz="2000" dirty="0" err="1"/>
              <a:t>ios</a:t>
            </a:r>
            <a:r>
              <a:rPr lang="en-US" sz="2000" dirty="0"/>
              <a:t>::cur Current location</a:t>
            </a:r>
          </a:p>
          <a:p>
            <a:pPr lvl="4"/>
            <a:r>
              <a:rPr lang="en-US" sz="2000" dirty="0" err="1"/>
              <a:t>ios</a:t>
            </a:r>
            <a:r>
              <a:rPr lang="en-US" sz="2000" dirty="0"/>
              <a:t>::end End-of-file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err="1" smtClean="0">
                <a:latin typeface="Calibri"/>
              </a:rPr>
              <a:t>Seekg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Seedp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Tellp</a:t>
            </a:r>
            <a:r>
              <a:rPr lang="en-US" sz="4400" b="1" u="sng" dirty="0" smtClean="0">
                <a:latin typeface="Calibri"/>
              </a:rPr>
              <a:t> Function</a:t>
            </a:r>
            <a:endParaRPr sz="3200" dirty="0"/>
          </a:p>
        </p:txBody>
      </p:sp>
      <p:sp>
        <p:nvSpPr>
          <p:cNvPr id="112" name="CustomShape 2"/>
          <p:cNvSpPr/>
          <p:nvPr/>
        </p:nvSpPr>
        <p:spPr>
          <a:xfrm>
            <a:off x="242455" y="1143000"/>
            <a:ext cx="8672945" cy="548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dirty="0" smtClean="0"/>
              <a:t>Perform Random Access By Using The </a:t>
            </a:r>
            <a:r>
              <a:rPr lang="en-US" sz="2000" dirty="0" err="1" smtClean="0"/>
              <a:t>Seekg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Seekp</a:t>
            </a:r>
            <a:r>
              <a:rPr lang="en-US" sz="2000" dirty="0" smtClean="0"/>
              <a:t>() Functions. Their Most Common Forms Are.</a:t>
            </a:r>
          </a:p>
          <a:p>
            <a:endParaRPr lang="en-US" sz="2000" dirty="0"/>
          </a:p>
          <a:p>
            <a:pPr lvl="2"/>
            <a:r>
              <a:rPr lang="en-US" sz="2400" b="1" dirty="0" err="1"/>
              <a:t>istream</a:t>
            </a:r>
            <a:r>
              <a:rPr lang="en-US" sz="2400" b="1" dirty="0"/>
              <a:t> &amp;</a:t>
            </a:r>
            <a:r>
              <a:rPr lang="en-US" sz="2400" b="1" dirty="0" err="1"/>
              <a:t>seekg</a:t>
            </a:r>
            <a:r>
              <a:rPr lang="en-US" sz="2400" b="1" dirty="0"/>
              <a:t>(</a:t>
            </a:r>
            <a:r>
              <a:rPr lang="en-US" sz="2400" b="1" dirty="0" err="1"/>
              <a:t>off_type</a:t>
            </a:r>
            <a:r>
              <a:rPr lang="en-US" sz="2400" b="1" dirty="0"/>
              <a:t> offset, </a:t>
            </a:r>
            <a:r>
              <a:rPr lang="en-US" sz="2400" b="1" dirty="0" err="1"/>
              <a:t>seekdir</a:t>
            </a:r>
            <a:r>
              <a:rPr lang="en-US" sz="2400" b="1" dirty="0"/>
              <a:t> origin);</a:t>
            </a:r>
            <a:endParaRPr lang="en-US" sz="2400" dirty="0"/>
          </a:p>
          <a:p>
            <a:pPr lvl="2"/>
            <a:r>
              <a:rPr lang="en-US" sz="2400" b="1" dirty="0" err="1"/>
              <a:t>ostream</a:t>
            </a:r>
            <a:r>
              <a:rPr lang="en-US" sz="2400" b="1" dirty="0"/>
              <a:t> &amp;</a:t>
            </a:r>
            <a:r>
              <a:rPr lang="en-US" sz="2400" b="1" dirty="0" err="1"/>
              <a:t>seekp</a:t>
            </a:r>
            <a:r>
              <a:rPr lang="en-US" sz="2400" b="1" dirty="0"/>
              <a:t>(</a:t>
            </a:r>
            <a:r>
              <a:rPr lang="en-US" sz="2400" b="1" dirty="0" err="1"/>
              <a:t>off_type</a:t>
            </a:r>
            <a:r>
              <a:rPr lang="en-US" sz="2400" b="1" dirty="0"/>
              <a:t> offset, </a:t>
            </a:r>
            <a:r>
              <a:rPr lang="en-US" sz="2400" b="1" dirty="0" err="1"/>
              <a:t>seekdir</a:t>
            </a:r>
            <a:r>
              <a:rPr lang="en-US" sz="2400" b="1" dirty="0"/>
              <a:t> origin</a:t>
            </a:r>
            <a:r>
              <a:rPr lang="en-US" sz="2400" b="1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Here, </a:t>
            </a:r>
            <a:r>
              <a:rPr lang="en-US" sz="2000" dirty="0" err="1"/>
              <a:t>off_type</a:t>
            </a:r>
            <a:r>
              <a:rPr lang="en-US" sz="2000" dirty="0"/>
              <a:t> is an integer type defined by </a:t>
            </a:r>
            <a:r>
              <a:rPr lang="en-US" sz="2000" dirty="0" err="1"/>
              <a:t>ios</a:t>
            </a:r>
            <a:r>
              <a:rPr lang="en-US" sz="2000" dirty="0"/>
              <a:t> that is capable of containing the largest valid value that offset can have. </a:t>
            </a:r>
            <a:r>
              <a:rPr lang="en-US" sz="2000" dirty="0" err="1"/>
              <a:t>seekdir</a:t>
            </a:r>
            <a:r>
              <a:rPr lang="en-US" sz="2000" dirty="0"/>
              <a:t> is an enumeration defined by </a:t>
            </a:r>
            <a:r>
              <a:rPr lang="en-US" sz="2000" dirty="0" err="1"/>
              <a:t>ios</a:t>
            </a:r>
            <a:r>
              <a:rPr lang="en-US" sz="2000" dirty="0"/>
              <a:t> that determines how the seek will take place.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2085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err="1" smtClean="0">
                <a:latin typeface="Calibri"/>
              </a:rPr>
              <a:t>Seekg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Seedp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Tellp</a:t>
            </a:r>
            <a:r>
              <a:rPr lang="en-US" sz="4400" b="1" u="sng" dirty="0" smtClean="0">
                <a:latin typeface="Calibri"/>
              </a:rPr>
              <a:t> Function</a:t>
            </a:r>
            <a:endParaRPr sz="3200" dirty="0"/>
          </a:p>
        </p:txBody>
      </p:sp>
      <p:sp>
        <p:nvSpPr>
          <p:cNvPr id="112" name="CustomShape 2"/>
          <p:cNvSpPr/>
          <p:nvPr/>
        </p:nvSpPr>
        <p:spPr>
          <a:xfrm>
            <a:off x="242455" y="1143000"/>
            <a:ext cx="8672945" cy="548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u="sng" dirty="0" err="1"/>
              <a:t>seekp</a:t>
            </a:r>
            <a:r>
              <a:rPr lang="en-US" sz="3600" b="1" u="sng" dirty="0"/>
              <a:t>() function:</a:t>
            </a:r>
            <a:endParaRPr lang="en-US" sz="3600" dirty="0"/>
          </a:p>
          <a:p>
            <a:r>
              <a:rPr lang="en-US" sz="3600" b="1" dirty="0"/>
              <a:t>                                      </a:t>
            </a:r>
            <a:r>
              <a:rPr lang="en-US" sz="3600" dirty="0"/>
              <a:t> </a:t>
            </a:r>
            <a:r>
              <a:rPr lang="en-US" sz="3600" b="1" dirty="0"/>
              <a:t>The </a:t>
            </a:r>
            <a:r>
              <a:rPr lang="en-US" sz="3600" b="1" dirty="0" err="1"/>
              <a:t>seekp</a:t>
            </a:r>
            <a:r>
              <a:rPr lang="en-US" sz="3600" b="1" dirty="0"/>
              <a:t>() function moves the associated file's current put pointer offset number of characters from the specified origin,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6437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 err="1" smtClean="0">
                <a:latin typeface="Calibri"/>
              </a:rPr>
              <a:t>Seekg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Seedp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Tellg</a:t>
            </a:r>
            <a:r>
              <a:rPr lang="en-US" sz="4400" b="1" u="sng" dirty="0" smtClean="0">
                <a:latin typeface="Calibri"/>
              </a:rPr>
              <a:t>, </a:t>
            </a:r>
            <a:r>
              <a:rPr lang="en-US" sz="4400" b="1" u="sng" dirty="0" err="1" smtClean="0">
                <a:latin typeface="Calibri"/>
              </a:rPr>
              <a:t>Tellp</a:t>
            </a:r>
            <a:r>
              <a:rPr lang="en-US" sz="4400" b="1" u="sng" dirty="0" smtClean="0">
                <a:latin typeface="Calibri"/>
              </a:rPr>
              <a:t> Function</a:t>
            </a:r>
            <a:endParaRPr sz="3200" dirty="0"/>
          </a:p>
        </p:txBody>
      </p:sp>
      <p:sp>
        <p:nvSpPr>
          <p:cNvPr id="112" name="CustomShape 2"/>
          <p:cNvSpPr/>
          <p:nvPr/>
        </p:nvSpPr>
        <p:spPr>
          <a:xfrm>
            <a:off x="242455" y="1143000"/>
            <a:ext cx="8672945" cy="548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u="sng" dirty="0" err="1"/>
              <a:t>Tellg</a:t>
            </a:r>
            <a:r>
              <a:rPr lang="en-US" sz="2000" b="1" u="sng" dirty="0"/>
              <a:t>() and </a:t>
            </a:r>
            <a:r>
              <a:rPr lang="en-US" sz="2000" b="1" u="sng" dirty="0" err="1"/>
              <a:t>tellp</a:t>
            </a:r>
            <a:r>
              <a:rPr lang="en-US" sz="2000" b="1" u="sng" dirty="0"/>
              <a:t>():</a:t>
            </a:r>
            <a:endParaRPr lang="en-US" sz="2000" dirty="0"/>
          </a:p>
          <a:p>
            <a:r>
              <a:rPr lang="en-US" sz="2000" dirty="0"/>
              <a:t>        You can determine the current position of each file pointer by using these functions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lvl="3"/>
            <a:r>
              <a:rPr lang="en-US" sz="3200" b="1" dirty="0" err="1"/>
              <a:t>pos_type</a:t>
            </a:r>
            <a:r>
              <a:rPr lang="en-US" sz="3200" b="1" dirty="0"/>
              <a:t> </a:t>
            </a:r>
            <a:r>
              <a:rPr lang="en-US" sz="3200" b="1" dirty="0" err="1"/>
              <a:t>tellg</a:t>
            </a:r>
            <a:r>
              <a:rPr lang="en-US" sz="3200" b="1" dirty="0"/>
              <a:t>( );</a:t>
            </a:r>
            <a:endParaRPr lang="en-US" sz="3200" dirty="0"/>
          </a:p>
          <a:p>
            <a:pPr lvl="3"/>
            <a:r>
              <a:rPr lang="en-US" sz="3200" b="1" dirty="0" err="1"/>
              <a:t>pos_type</a:t>
            </a:r>
            <a:r>
              <a:rPr lang="en-US" sz="3200" b="1" dirty="0"/>
              <a:t> </a:t>
            </a:r>
            <a:r>
              <a:rPr lang="en-US" sz="3200" b="1" dirty="0" err="1"/>
              <a:t>tellp</a:t>
            </a:r>
            <a:r>
              <a:rPr lang="en-US" sz="3200" b="1" dirty="0"/>
              <a:t>( </a:t>
            </a:r>
            <a:r>
              <a:rPr lang="en-US" sz="3200" b="1" dirty="0" smtClean="0"/>
              <a:t>);</a:t>
            </a:r>
          </a:p>
          <a:p>
            <a:endParaRPr lang="en-US" sz="2000" dirty="0"/>
          </a:p>
          <a:p>
            <a:r>
              <a:rPr lang="en-US" sz="2000" dirty="0"/>
              <a:t>Here, </a:t>
            </a:r>
            <a:r>
              <a:rPr lang="en-US" sz="2000" dirty="0" err="1"/>
              <a:t>pos_type</a:t>
            </a:r>
            <a:r>
              <a:rPr lang="en-US" sz="2000" dirty="0"/>
              <a:t> is a type defined by </a:t>
            </a:r>
            <a:r>
              <a:rPr lang="en-US" sz="2000" dirty="0" err="1"/>
              <a:t>ios</a:t>
            </a:r>
            <a:r>
              <a:rPr lang="en-US" sz="2000" dirty="0"/>
              <a:t> that is capable of holding the largest value that either function can return. </a:t>
            </a:r>
            <a:r>
              <a:rPr lang="en-US" sz="2000" b="1" dirty="0"/>
              <a:t>You can use the values returned by </a:t>
            </a:r>
            <a:r>
              <a:rPr lang="en-US" sz="2000" b="1" dirty="0" err="1"/>
              <a:t>tellg</a:t>
            </a:r>
            <a:r>
              <a:rPr lang="en-US" sz="2000" b="1" dirty="0"/>
              <a:t>() and </a:t>
            </a:r>
            <a:r>
              <a:rPr lang="en-US" sz="2000" b="1" dirty="0" err="1"/>
              <a:t>tellp</a:t>
            </a:r>
            <a:r>
              <a:rPr lang="en-US" sz="2000" b="1" dirty="0"/>
              <a:t>() as arguments to the following forms of  </a:t>
            </a:r>
            <a:r>
              <a:rPr lang="en-US" sz="2000" b="1" dirty="0" err="1"/>
              <a:t>seekg</a:t>
            </a:r>
            <a:r>
              <a:rPr lang="en-US" sz="2000" b="1" dirty="0"/>
              <a:t>() and </a:t>
            </a:r>
            <a:r>
              <a:rPr lang="en-US" sz="2000" b="1" dirty="0" err="1"/>
              <a:t>seekp</a:t>
            </a:r>
            <a:r>
              <a:rPr lang="en-US" sz="2000" b="1" dirty="0"/>
              <a:t>() , respectively.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istream</a:t>
            </a:r>
            <a:r>
              <a:rPr lang="en-US" sz="2000" dirty="0"/>
              <a:t> &amp;</a:t>
            </a:r>
            <a:r>
              <a:rPr lang="en-US" sz="2000" dirty="0" err="1"/>
              <a:t>seekg</a:t>
            </a:r>
            <a:r>
              <a:rPr lang="en-US" sz="2000" dirty="0"/>
              <a:t>(</a:t>
            </a:r>
            <a:r>
              <a:rPr lang="en-US" sz="2000" dirty="0" err="1"/>
              <a:t>pos_type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ostream</a:t>
            </a:r>
            <a:r>
              <a:rPr lang="en-US" sz="2000" dirty="0"/>
              <a:t> &amp;</a:t>
            </a:r>
            <a:r>
              <a:rPr lang="en-US" sz="2000" dirty="0" err="1"/>
              <a:t>seekp</a:t>
            </a:r>
            <a:r>
              <a:rPr lang="en-US" sz="2000" dirty="0"/>
              <a:t>(</a:t>
            </a:r>
            <a:r>
              <a:rPr lang="en-US" sz="2000" dirty="0" err="1"/>
              <a:t>pos_type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882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2"/>
          <p:cNvSpPr txBox="1"/>
          <p:nvPr/>
        </p:nvSpPr>
        <p:spPr>
          <a:xfrm>
            <a:off x="2324160" y="2209680"/>
            <a:ext cx="3962160" cy="213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0"/>
            <a:ext cx="740628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u="sng" dirty="0"/>
              <a:t>Stream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152400" y="1905000"/>
            <a:ext cx="7924800" cy="266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03840" tIns="250560" rIns="106560" bIns="53280" anchor="ctr"/>
          <a:lstStyle/>
          <a:p>
            <a:pPr>
              <a:lnSpc>
                <a:spcPct val="90000"/>
              </a:lnSpc>
            </a:pPr>
            <a:r>
              <a:rPr lang="en-US" sz="2800" b="1" dirty="0"/>
              <a:t>A stream is a logical device that either produces or consumes information. A stream is linked to a physical device by the I/O system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u="sng" dirty="0"/>
              <a:t>Name The streams Generally used file I/O</a:t>
            </a:r>
            <a:endParaRPr sz="2000" u="sng" dirty="0"/>
          </a:p>
        </p:txBody>
      </p:sp>
      <p:sp>
        <p:nvSpPr>
          <p:cNvPr id="95" name="CustomShape 3"/>
          <p:cNvSpPr/>
          <p:nvPr/>
        </p:nvSpPr>
        <p:spPr>
          <a:xfrm>
            <a:off x="914400" y="1676400"/>
            <a:ext cx="6933840" cy="457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/>
              <a:t> </a:t>
            </a:r>
            <a:r>
              <a:rPr lang="en-US" sz="3600" b="1" dirty="0">
                <a:latin typeface="Cambria Math" pitchFamily="18" charset="0"/>
                <a:ea typeface="Cambria Math" pitchFamily="18" charset="0"/>
              </a:rPr>
              <a:t>There are three types of streams: </a:t>
            </a:r>
            <a:endParaRPr lang="en-US" sz="3600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3600" b="1" dirty="0">
              <a:latin typeface="Cambria Math" pitchFamily="18" charset="0"/>
              <a:ea typeface="Cambria Math" pitchFamily="18" charset="0"/>
            </a:endParaRPr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6000" b="1" dirty="0">
                <a:latin typeface="Cambria Math" pitchFamily="18" charset="0"/>
                <a:ea typeface="Cambria Math" pitchFamily="18" charset="0"/>
              </a:rPr>
              <a:t>Input, </a:t>
            </a:r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6000" b="1" dirty="0">
                <a:latin typeface="Cambria Math" pitchFamily="18" charset="0"/>
                <a:ea typeface="Cambria Math" pitchFamily="18" charset="0"/>
              </a:rPr>
              <a:t>Output, and </a:t>
            </a:r>
          </a:p>
          <a:p>
            <a:pPr marL="571500" lvl="0" indent="-571500">
              <a:buFont typeface="Wingdings" pitchFamily="2" charset="2"/>
              <a:buChar char="v"/>
            </a:pPr>
            <a:r>
              <a:rPr lang="en-US" sz="6000" b="1" dirty="0">
                <a:latin typeface="Cambria Math" pitchFamily="18" charset="0"/>
                <a:ea typeface="Cambria Math" pitchFamily="18" charset="0"/>
              </a:rPr>
              <a:t>Input/output. </a:t>
            </a:r>
            <a:endParaRPr lang="en-US" sz="13800" b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b="1" dirty="0" smtClean="0">
                <a:latin typeface="Calibri"/>
              </a:rPr>
              <a:t>Generally used IO</a:t>
            </a:r>
            <a:endParaRPr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87079"/>
              </p:ext>
            </p:extLst>
          </p:nvPr>
        </p:nvGraphicFramePr>
        <p:xfrm>
          <a:off x="762000" y="1243621"/>
          <a:ext cx="7467600" cy="5573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280"/>
                <a:gridCol w="5227320"/>
              </a:tblGrid>
              <a:tr h="728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Data Type</a:t>
                      </a:r>
                      <a:endParaRPr lang="en-U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Description</a:t>
                      </a:r>
                      <a:endParaRPr lang="en-U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166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Ofstream</a:t>
                      </a:r>
                      <a:endParaRPr lang="en-US" sz="3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This data type represents the output file stream and is used to create files and to write information to files.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166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effectLst/>
                        </a:rPr>
                        <a:t>Ifstream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This data type represents the input file stream and is used to read information from files.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20438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effectLst/>
                        </a:rPr>
                        <a:t>Fstream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data type represents the file stream generally, and has the capabilities of both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ofstream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ifstream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which means it can create files, write information to files, and read information from files.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/>
              <a:t>Opening a </a:t>
            </a:r>
            <a:r>
              <a:rPr lang="en-US" sz="4400" b="1" u="sng" dirty="0" smtClean="0"/>
              <a:t>File/Closing File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380880" y="1066320"/>
            <a:ext cx="8153520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ifstream</a:t>
            </a:r>
            <a:r>
              <a:rPr lang="en-US" sz="3200" b="1" dirty="0"/>
              <a:t> in;   // input</a:t>
            </a:r>
          </a:p>
          <a:p>
            <a:r>
              <a:rPr lang="en-US" sz="3200" b="1" dirty="0" err="1"/>
              <a:t>ofstream</a:t>
            </a:r>
            <a:r>
              <a:rPr lang="en-US" sz="3200" b="1" dirty="0"/>
              <a:t> out;  // output</a:t>
            </a:r>
          </a:p>
          <a:p>
            <a:r>
              <a:rPr lang="en-US" sz="3200" b="1" dirty="0" err="1"/>
              <a:t>fstream</a:t>
            </a:r>
            <a:r>
              <a:rPr lang="en-US" sz="3200" b="1" dirty="0"/>
              <a:t> </a:t>
            </a:r>
            <a:r>
              <a:rPr lang="en-US" sz="3200" b="1" dirty="0" err="1"/>
              <a:t>io</a:t>
            </a:r>
            <a:r>
              <a:rPr lang="en-US" sz="3200" b="1" dirty="0"/>
              <a:t>;   // input and </a:t>
            </a:r>
            <a:r>
              <a:rPr lang="en-US" sz="3200" b="1" dirty="0" smtClean="0"/>
              <a:t>output</a:t>
            </a:r>
          </a:p>
          <a:p>
            <a:r>
              <a:rPr lang="en-US" sz="3200" dirty="0" smtClean="0"/>
              <a:t>void </a:t>
            </a:r>
            <a:r>
              <a:rPr lang="en-US" sz="3200" dirty="0"/>
              <a:t>open(</a:t>
            </a:r>
            <a:r>
              <a:rPr lang="en-US" sz="3200" dirty="0" err="1"/>
              <a:t>const</a:t>
            </a:r>
            <a:r>
              <a:rPr lang="en-US" sz="3200" dirty="0"/>
              <a:t> char *</a:t>
            </a:r>
            <a:r>
              <a:rPr lang="en-US" sz="3200" dirty="0" err="1" smtClean="0"/>
              <a:t>filename,ios</a:t>
            </a:r>
            <a:r>
              <a:rPr lang="en-US" sz="3200" dirty="0"/>
              <a:t>::</a:t>
            </a:r>
            <a:r>
              <a:rPr lang="en-US" sz="3200" dirty="0" err="1"/>
              <a:t>openmode</a:t>
            </a:r>
            <a:r>
              <a:rPr lang="en-US" sz="3200" dirty="0"/>
              <a:t> mode</a:t>
            </a:r>
            <a:r>
              <a:rPr lang="en-US" sz="3200" dirty="0" smtClean="0"/>
              <a:t>);</a:t>
            </a:r>
          </a:p>
          <a:p>
            <a:r>
              <a:rPr lang="en-US" sz="3200" b="1" dirty="0" err="1"/>
              <a:t>ofstream</a:t>
            </a:r>
            <a:r>
              <a:rPr lang="en-US" sz="3200" b="1" dirty="0"/>
              <a:t> </a:t>
            </a:r>
            <a:r>
              <a:rPr lang="en-US" sz="3200" b="1" dirty="0" err="1"/>
              <a:t>outfile</a:t>
            </a:r>
            <a:r>
              <a:rPr lang="en-US" sz="3200" b="1" dirty="0"/>
              <a:t>;</a:t>
            </a:r>
          </a:p>
          <a:p>
            <a:r>
              <a:rPr lang="en-US" sz="3200" dirty="0" err="1"/>
              <a:t>outfile.open</a:t>
            </a:r>
            <a:r>
              <a:rPr lang="en-US" sz="3200" dirty="0"/>
              <a:t>("file.dat", </a:t>
            </a:r>
            <a:r>
              <a:rPr lang="en-US" sz="3200" dirty="0" err="1"/>
              <a:t>ios</a:t>
            </a:r>
            <a:r>
              <a:rPr lang="en-US" sz="3200" dirty="0"/>
              <a:t>::out | </a:t>
            </a:r>
            <a:r>
              <a:rPr lang="en-US" sz="3200" dirty="0" err="1"/>
              <a:t>ios</a:t>
            </a:r>
            <a:r>
              <a:rPr lang="en-US" sz="3200" dirty="0"/>
              <a:t>::</a:t>
            </a:r>
            <a:r>
              <a:rPr lang="en-US" sz="3200" dirty="0" err="1"/>
              <a:t>trunc</a:t>
            </a:r>
            <a:r>
              <a:rPr lang="en-US" sz="3200" dirty="0"/>
              <a:t> );</a:t>
            </a:r>
          </a:p>
          <a:p>
            <a:r>
              <a:rPr lang="en-US" sz="3200" dirty="0"/>
              <a:t>Similar way, you can open a file for reading and writing purpose as follows:</a:t>
            </a:r>
          </a:p>
          <a:p>
            <a:r>
              <a:rPr lang="en-US" sz="3200" dirty="0" err="1"/>
              <a:t>fstream</a:t>
            </a:r>
            <a:r>
              <a:rPr lang="en-US" sz="3200" dirty="0"/>
              <a:t>  </a:t>
            </a:r>
            <a:r>
              <a:rPr lang="en-US" sz="3200" dirty="0" err="1"/>
              <a:t>afile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afile.open</a:t>
            </a:r>
            <a:r>
              <a:rPr lang="en-US" sz="3200" dirty="0"/>
              <a:t>("file.dat", </a:t>
            </a:r>
            <a:r>
              <a:rPr lang="en-US" sz="3200" dirty="0" err="1"/>
              <a:t>ios</a:t>
            </a:r>
            <a:r>
              <a:rPr lang="en-US" sz="3200" dirty="0"/>
              <a:t>::out | </a:t>
            </a:r>
            <a:r>
              <a:rPr lang="en-US" sz="3200" dirty="0" err="1"/>
              <a:t>ios</a:t>
            </a:r>
            <a:r>
              <a:rPr lang="en-US" sz="3200" dirty="0"/>
              <a:t>::in );</a:t>
            </a:r>
          </a:p>
          <a:p>
            <a:endParaRPr lang="en-US" sz="3200" dirty="0"/>
          </a:p>
          <a:p>
            <a:endParaRPr lang="en-US" sz="32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u="sng" dirty="0"/>
              <a:t>Opening a </a:t>
            </a:r>
            <a:r>
              <a:rPr lang="en-US" sz="4400" b="1" u="sng" dirty="0" smtClean="0"/>
              <a:t>File/Closing File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380880" y="2209800"/>
            <a:ext cx="8153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 void close();</a:t>
            </a:r>
          </a:p>
        </p:txBody>
      </p:sp>
    </p:spTree>
    <p:extLst>
      <p:ext uri="{BB962C8B-B14F-4D97-AF65-F5344CB8AC3E}">
        <p14:creationId xmlns:p14="http://schemas.microsoft.com/office/powerpoint/2010/main" val="7609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u="sng" dirty="0" smtClean="0">
                <a:solidFill>
                  <a:srgbClr val="FF0000"/>
                </a:solidFill>
              </a:rPr>
              <a:t>Different Mode</a:t>
            </a:r>
            <a:endParaRPr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89712"/>
              </p:ext>
            </p:extLst>
          </p:nvPr>
        </p:nvGraphicFramePr>
        <p:xfrm>
          <a:off x="380880" y="1066319"/>
          <a:ext cx="8229720" cy="510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916"/>
                <a:gridCol w="5760804"/>
              </a:tblGrid>
              <a:tr h="65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 Flag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047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ios</a:t>
                      </a:r>
                      <a:r>
                        <a:rPr lang="en-US" sz="2400" dirty="0">
                          <a:effectLst/>
                        </a:rPr>
                        <a:t>::app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Append mode. All output to that file to be appended to the end.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047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ios</a:t>
                      </a:r>
                      <a:r>
                        <a:rPr lang="en-US" sz="2400" dirty="0">
                          <a:effectLst/>
                        </a:rPr>
                        <a:t>::ate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Open a file for output and move the read/write control to the end of the file.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5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ios::in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Open a file for reading.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5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ios::out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Open a file for writing.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047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ios::trunk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If the file already exists, its contents will be truncated before opening the file.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/>
          <p:cNvSpPr/>
          <p:nvPr/>
        </p:nvSpPr>
        <p:spPr>
          <a:xfrm>
            <a:off x="305280" y="457200"/>
            <a:ext cx="8838720" cy="252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u="sng" dirty="0" err="1"/>
              <a:t>ios</a:t>
            </a:r>
            <a:r>
              <a:rPr lang="en-US" sz="2000" b="1" u="sng" dirty="0"/>
              <a:t> (General input/output stream class):</a:t>
            </a:r>
            <a:endParaRPr lang="en-US" sz="2000" dirty="0"/>
          </a:p>
          <a:p>
            <a:pPr lvl="0"/>
            <a:r>
              <a:rPr lang="en-US" sz="2000" dirty="0"/>
              <a:t>Contains basic facilities that are used by all other input and output classes.</a:t>
            </a:r>
          </a:p>
          <a:p>
            <a:pPr lvl="0"/>
            <a:r>
              <a:rPr lang="en-US" sz="2000" dirty="0"/>
              <a:t>Also contains a pointer to a buffer object(</a:t>
            </a:r>
            <a:r>
              <a:rPr lang="en-US" sz="2000" dirty="0" err="1"/>
              <a:t>streambuf</a:t>
            </a:r>
            <a:r>
              <a:rPr lang="en-US" sz="2000" dirty="0"/>
              <a:t> object).</a:t>
            </a:r>
          </a:p>
          <a:p>
            <a:pPr lvl="0"/>
            <a:r>
              <a:rPr lang="en-US" sz="2000" dirty="0"/>
              <a:t>Declares constants and functions that are necessary for handling formatted input and output operation.</a:t>
            </a:r>
          </a:p>
          <a:p>
            <a:r>
              <a:rPr lang="en-US" sz="2000" b="1" u="sng" dirty="0" err="1"/>
              <a:t>istream</a:t>
            </a:r>
            <a:r>
              <a:rPr lang="en-US" sz="2000" b="1" u="sng" dirty="0"/>
              <a:t>(input stream):</a:t>
            </a:r>
            <a:endParaRPr lang="en-US" sz="2000" dirty="0"/>
          </a:p>
          <a:p>
            <a:pPr lvl="0"/>
            <a:r>
              <a:rPr lang="en-US" sz="2000" dirty="0"/>
              <a:t>Inherits the properties of </a:t>
            </a:r>
            <a:r>
              <a:rPr lang="en-US" sz="2000" dirty="0" err="1"/>
              <a:t>ios</a:t>
            </a:r>
            <a:endParaRPr lang="en-US" sz="2000" dirty="0"/>
          </a:p>
          <a:p>
            <a:pPr lvl="0"/>
            <a:r>
              <a:rPr lang="en-US" sz="2000" dirty="0"/>
              <a:t>Declares input functions such as get(),</a:t>
            </a:r>
            <a:r>
              <a:rPr lang="en-US" sz="2000" dirty="0" err="1"/>
              <a:t>getline</a:t>
            </a:r>
            <a:r>
              <a:rPr lang="en-US" sz="2000" dirty="0"/>
              <a:t>() and read().</a:t>
            </a:r>
          </a:p>
          <a:p>
            <a:pPr lvl="0"/>
            <a:r>
              <a:rPr lang="en-US" sz="2000" dirty="0"/>
              <a:t>Contains overloaded extraction operator.</a:t>
            </a:r>
          </a:p>
          <a:p>
            <a:r>
              <a:rPr lang="en-US" sz="2000" b="1" u="sng" dirty="0" err="1"/>
              <a:t>ostream</a:t>
            </a:r>
            <a:r>
              <a:rPr lang="en-US" sz="2000" b="1" u="sng" dirty="0"/>
              <a:t>(output stream):</a:t>
            </a:r>
            <a:endParaRPr lang="en-US" sz="2000" dirty="0"/>
          </a:p>
          <a:p>
            <a:pPr lvl="0"/>
            <a:r>
              <a:rPr lang="en-US" sz="2000" dirty="0"/>
              <a:t>Inherits the properties of </a:t>
            </a:r>
            <a:r>
              <a:rPr lang="en-US" sz="2000" dirty="0" err="1"/>
              <a:t>ios</a:t>
            </a:r>
            <a:endParaRPr lang="en-US" sz="2000" dirty="0"/>
          </a:p>
          <a:p>
            <a:pPr lvl="0"/>
            <a:r>
              <a:rPr lang="en-US" sz="2000" dirty="0"/>
              <a:t>Declares output functions such as put() and write().</a:t>
            </a:r>
          </a:p>
          <a:p>
            <a:pPr lvl="0"/>
            <a:r>
              <a:rPr lang="en-US" sz="2000" dirty="0"/>
              <a:t>Contains overloaded initiation operator.</a:t>
            </a:r>
          </a:p>
          <a:p>
            <a:r>
              <a:rPr lang="en-US" sz="2000" b="1" u="sng" dirty="0"/>
              <a:t>iostream(input/output stream):</a:t>
            </a:r>
            <a:endParaRPr lang="en-US" sz="2000" dirty="0"/>
          </a:p>
          <a:p>
            <a:pPr lvl="0"/>
            <a:r>
              <a:rPr lang="en-US" sz="2000" dirty="0"/>
              <a:t>Inherits the properties of </a:t>
            </a:r>
            <a:r>
              <a:rPr lang="en-US" sz="2000" dirty="0" err="1"/>
              <a:t>ios</a:t>
            </a:r>
            <a:r>
              <a:rPr lang="en-US" sz="2000" dirty="0"/>
              <a:t> </a:t>
            </a:r>
            <a:r>
              <a:rPr lang="en-US" sz="2000" dirty="0" err="1"/>
              <a:t>istream</a:t>
            </a:r>
            <a:r>
              <a:rPr lang="en-US" sz="2000" dirty="0"/>
              <a:t> and </a:t>
            </a:r>
            <a:r>
              <a:rPr lang="en-US" sz="2000" dirty="0" err="1"/>
              <a:t>ostream</a:t>
            </a:r>
            <a:r>
              <a:rPr lang="en-US" sz="2000" dirty="0"/>
              <a:t> through multiple inheritance and thus contains all the input and output functions.</a:t>
            </a:r>
          </a:p>
          <a:p>
            <a:r>
              <a:rPr lang="en-US" sz="2000" b="1" u="sng" dirty="0" err="1"/>
              <a:t>Streambuf</a:t>
            </a:r>
            <a:r>
              <a:rPr lang="en-US" sz="2000" b="1" u="sng" dirty="0" smtClean="0"/>
              <a:t>:</a:t>
            </a:r>
            <a:endParaRPr lang="en-US" sz="2000" dirty="0"/>
          </a:p>
          <a:p>
            <a:pPr lvl="0"/>
            <a:r>
              <a:rPr lang="en-US" sz="2000" dirty="0"/>
              <a:t>Provides an interface to physical devices through buffers.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 dirty="0"/>
              <a:t>put( ) and get( 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p:sp>
        <p:nvSpPr>
          <p:cNvPr id="107" name="CustomShape 3"/>
          <p:cNvSpPr/>
          <p:nvPr/>
        </p:nvSpPr>
        <p:spPr>
          <a:xfrm>
            <a:off x="228600" y="762120"/>
            <a:ext cx="8458200" cy="51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That is,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200" b="1" dirty="0" smtClean="0"/>
              <a:t>get() </a:t>
            </a:r>
            <a:r>
              <a:rPr lang="en-US" sz="3200" dirty="0" smtClean="0"/>
              <a:t>will read a character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b="1" dirty="0" smtClean="0"/>
              <a:t>put() </a:t>
            </a:r>
            <a:r>
              <a:rPr lang="en-US" sz="3200" dirty="0" smtClean="0"/>
              <a:t>will write a character.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 </a:t>
            </a:r>
            <a:r>
              <a:rPr lang="en-US" dirty="0"/>
              <a:t>course, if you have opened the file for binary operations and are operating on a </a:t>
            </a:r>
            <a:r>
              <a:rPr lang="en-US" b="1" dirty="0"/>
              <a:t>char </a:t>
            </a:r>
            <a:r>
              <a:rPr lang="en-US" dirty="0"/>
              <a:t>(rather than a </a:t>
            </a:r>
            <a:r>
              <a:rPr lang="en-US" b="1" dirty="0" err="1"/>
              <a:t>wchar_t</a:t>
            </a:r>
            <a:r>
              <a:rPr lang="en-US" b="1" dirty="0"/>
              <a:t> </a:t>
            </a:r>
            <a:r>
              <a:rPr lang="en-US" dirty="0"/>
              <a:t>stream), then these functions read and write bytes of data. The </a:t>
            </a:r>
            <a:r>
              <a:rPr lang="en-US" b="1" dirty="0"/>
              <a:t>get() </a:t>
            </a:r>
            <a:r>
              <a:rPr lang="en-US" dirty="0"/>
              <a:t>function has many forms, but the most commonly used version is shown here along with </a:t>
            </a:r>
            <a:r>
              <a:rPr lang="en-US" b="1" dirty="0"/>
              <a:t>put() </a:t>
            </a:r>
            <a:r>
              <a:rPr lang="en-US" dirty="0" smtClean="0"/>
              <a:t>:</a:t>
            </a:r>
          </a:p>
          <a:p>
            <a:endParaRPr lang="en-US" b="1" dirty="0" smtClean="0"/>
          </a:p>
          <a:p>
            <a:r>
              <a:rPr lang="en-US" b="1" dirty="0"/>
              <a:t>char </a:t>
            </a:r>
            <a:r>
              <a:rPr lang="en-US" b="1" dirty="0" err="1"/>
              <a:t>ch</a:t>
            </a:r>
            <a:r>
              <a:rPr lang="en-US" b="1" dirty="0"/>
              <a:t>;</a:t>
            </a:r>
          </a:p>
          <a:p>
            <a:r>
              <a:rPr lang="en-US" b="1" dirty="0" err="1"/>
              <a:t>ifstream</a:t>
            </a:r>
            <a:r>
              <a:rPr lang="en-US" b="1" dirty="0"/>
              <a:t> in(</a:t>
            </a:r>
            <a:r>
              <a:rPr lang="en-US" b="1" dirty="0" err="1"/>
              <a:t>argv</a:t>
            </a:r>
            <a:r>
              <a:rPr lang="en-US" b="1" dirty="0"/>
              <a:t>[1], </a:t>
            </a:r>
            <a:r>
              <a:rPr lang="en-US" b="1" dirty="0" err="1"/>
              <a:t>ios</a:t>
            </a:r>
            <a:r>
              <a:rPr lang="en-US" b="1" dirty="0"/>
              <a:t>::in | </a:t>
            </a:r>
            <a:r>
              <a:rPr lang="en-US" b="1" dirty="0" err="1"/>
              <a:t>ios</a:t>
            </a:r>
            <a:r>
              <a:rPr lang="en-US" b="1" dirty="0"/>
              <a:t>::binary);</a:t>
            </a:r>
          </a:p>
          <a:p>
            <a:r>
              <a:rPr lang="en-US" b="1" dirty="0" err="1"/>
              <a:t>in.get</a:t>
            </a:r>
            <a:r>
              <a:rPr lang="en-US" b="1" dirty="0"/>
              <a:t>(</a:t>
            </a:r>
            <a:r>
              <a:rPr lang="en-US" b="1" dirty="0" err="1"/>
              <a:t>ch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ch</a:t>
            </a:r>
            <a:r>
              <a:rPr lang="en-US" b="1" dirty="0" smtClean="0"/>
              <a:t>;</a:t>
            </a:r>
            <a:endParaRPr lang="en-US" b="1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875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Abid</cp:lastModifiedBy>
  <cp:revision>37</cp:revision>
  <dcterms:modified xsi:type="dcterms:W3CDTF">2017-11-06T18:15:08Z</dcterms:modified>
</cp:coreProperties>
</file>