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9"/>
  </p:notesMasterIdLst>
  <p:handoutMasterIdLst>
    <p:handoutMasterId r:id="rId20"/>
  </p:handoutMasterIdLst>
  <p:sldIdLst>
    <p:sldId id="256" r:id="rId2"/>
    <p:sldId id="271" r:id="rId3"/>
    <p:sldId id="272" r:id="rId4"/>
    <p:sldId id="273" r:id="rId5"/>
    <p:sldId id="257" r:id="rId6"/>
    <p:sldId id="258" r:id="rId7"/>
    <p:sldId id="259" r:id="rId8"/>
    <p:sldId id="260" r:id="rId9"/>
    <p:sldId id="261" r:id="rId10"/>
    <p:sldId id="263" r:id="rId11"/>
    <p:sldId id="262" r:id="rId12"/>
    <p:sldId id="264" r:id="rId13"/>
    <p:sldId id="265" r:id="rId14"/>
    <p:sldId id="266" r:id="rId15"/>
    <p:sldId id="267" r:id="rId16"/>
    <p:sldId id="269" r:id="rId17"/>
    <p:sldId id="270" r:id="rId1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16" y="30"/>
      </p:cViewPr>
      <p:guideLst>
        <p:guide orient="horz" pos="2381"/>
        <p:guide pos="317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46E8BF07-031A-4BFD-A1AD-098EEDABE251}" type="slidenum">
              <a:t>‹#›</a:t>
            </a:fld>
            <a:endParaRPr lang="en-US" sz="1400" b="0" i="0" u="none" strike="noStrike" kern="1200">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1151821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8DE88189-03A2-4235-8738-90EE6F5AB97A}" type="slidenum">
              <a:t>‹#›</a:t>
            </a:fld>
            <a:endParaRPr lang="en-US"/>
          </a:p>
        </p:txBody>
      </p:sp>
    </p:spTree>
    <p:extLst>
      <p:ext uri="{BB962C8B-B14F-4D97-AF65-F5344CB8AC3E}">
        <p14:creationId xmlns:p14="http://schemas.microsoft.com/office/powerpoint/2010/main" val="1429096952"/>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099910"/>
            <a:ext cx="8316516" cy="2859377"/>
          </a:xfrm>
        </p:spPr>
        <p:txBody>
          <a:bodyPr anchor="b"/>
          <a:lstStyle>
            <a:lvl1pPr>
              <a:defRPr sz="73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56047" y="5039784"/>
            <a:ext cx="7123642" cy="1175949"/>
          </a:xfrm>
        </p:spPr>
        <p:txBody>
          <a:bodyPr anchor="t">
            <a:normAutofit/>
          </a:bodyPr>
          <a:lstStyle>
            <a:lvl1pPr marL="0" indent="0" algn="l">
              <a:buNone/>
              <a:defRPr sz="22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5E2B367-DCC8-4CC0-A107-C365633D76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EDB8814-5F14-41E4-A08C-26B2DF4A95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302738"/>
            <a:ext cx="1932120" cy="645022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4031" y="302738"/>
            <a:ext cx="6636411" cy="64502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B2DF2E9-BF02-44F2-B6E8-2EDA271E2D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66E41C1-4AF4-401D-9644-5D452002FF5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6047740"/>
            <a:ext cx="8444273" cy="1287945"/>
          </a:xfrm>
        </p:spPr>
        <p:txBody>
          <a:bodyPr anchor="t"/>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96300" y="4247068"/>
            <a:ext cx="6764169" cy="1800673"/>
          </a:xfrm>
        </p:spPr>
        <p:txBody>
          <a:bodyPr anchor="b"/>
          <a:lstStyle>
            <a:lvl1pPr marL="0" indent="0">
              <a:buNone/>
              <a:defRPr sz="22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CEA5CE7-B415-4EEA-B523-77ADDD0C6D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693367"/>
            <a:ext cx="4032250" cy="5059942"/>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72302" y="1693367"/>
            <a:ext cx="4032250" cy="5059942"/>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E6A6832-6E50-4282-802E-747011A87D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8"/>
            <a:ext cx="4032250" cy="705219"/>
          </a:xfrm>
        </p:spPr>
        <p:txBody>
          <a:bodyPr anchor="b">
            <a:noAutofit/>
          </a:bodyPr>
          <a:lstStyle>
            <a:lvl1pPr marL="0" indent="0" algn="ctr">
              <a:buNone/>
              <a:defRPr sz="2200" b="1">
                <a:solidFill>
                  <a:schemeClr val="tx2"/>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4031" y="2397397"/>
            <a:ext cx="4032250"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72302" y="1692178"/>
            <a:ext cx="4032250" cy="705219"/>
          </a:xfrm>
        </p:spPr>
        <p:txBody>
          <a:bodyPr anchor="b">
            <a:noAutofit/>
          </a:bodyPr>
          <a:lstStyle>
            <a:lvl1pPr marL="0" indent="0" algn="ctr">
              <a:buNone/>
              <a:defRPr sz="2200" b="1">
                <a:solidFill>
                  <a:schemeClr val="tx2"/>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4872302" y="2397397"/>
            <a:ext cx="4032250"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F35F70AD-C455-40AF-B5E6-38AF164148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24EB608-DF85-4C64-AB98-B8BB3BD488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735C4E2-65DA-486D-B77E-55F4E2DA341F}"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6022" y="6057819"/>
            <a:ext cx="8568531" cy="655172"/>
          </a:xfrm>
        </p:spPr>
        <p:txBody>
          <a:bodyPr anchor="b"/>
          <a:lstStyle>
            <a:lvl1pPr algn="ctr">
              <a:defRPr sz="24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36020" y="6719711"/>
            <a:ext cx="8568532" cy="671971"/>
          </a:xfrm>
        </p:spPr>
        <p:txBody>
          <a:bodyPr>
            <a:normAutofit/>
          </a:bodyPr>
          <a:lstStyle>
            <a:lvl1pPr marL="0" indent="0" algn="ctr">
              <a:buNone/>
              <a:defRPr sz="18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FB3C7A6-E9B8-49B6-9BE0-44D90A06321D}" type="slidenum">
              <a:rPr lang="en-US" smtClean="0"/>
              <a:t>‹#›</a:t>
            </a:fld>
            <a:endParaRPr lang="en-US"/>
          </a:p>
        </p:txBody>
      </p:sp>
      <p:sp>
        <p:nvSpPr>
          <p:cNvPr id="9" name="Content Placeholder 8"/>
          <p:cNvSpPr>
            <a:spLocks noGrp="1"/>
          </p:cNvSpPr>
          <p:nvPr>
            <p:ph sz="quarter" idx="13"/>
          </p:nvPr>
        </p:nvSpPr>
        <p:spPr>
          <a:xfrm>
            <a:off x="336021" y="419982"/>
            <a:ext cx="8568531" cy="54485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2661" y="6057526"/>
            <a:ext cx="8568531" cy="655465"/>
          </a:xfrm>
        </p:spPr>
        <p:txBody>
          <a:bodyPr anchor="b"/>
          <a:lstStyle>
            <a:lvl1pPr algn="ctr">
              <a:defRPr sz="24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9324578" cy="6047740"/>
          </a:xfrm>
        </p:spPr>
        <p:txBody>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332661" y="6719711"/>
            <a:ext cx="8568531" cy="675331"/>
          </a:xfrm>
        </p:spPr>
        <p:txBody>
          <a:bodyPr>
            <a:normAutofit/>
          </a:bodyPr>
          <a:lstStyle>
            <a:lvl1pPr marL="0" indent="0" algn="ctr">
              <a:buNone/>
              <a:defRPr sz="18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lvl="0"/>
            <a:endParaRPr lang="en-US"/>
          </a:p>
        </p:txBody>
      </p:sp>
      <p:sp>
        <p:nvSpPr>
          <p:cNvPr id="9" name="Slide Number Placeholder 8"/>
          <p:cNvSpPr>
            <a:spLocks noGrp="1"/>
          </p:cNvSpPr>
          <p:nvPr>
            <p:ph type="sldNum" sz="quarter" idx="11"/>
          </p:nvPr>
        </p:nvSpPr>
        <p:spPr/>
        <p:txBody>
          <a:bodyPr/>
          <a:lstStyle/>
          <a:p>
            <a:pPr lvl="0"/>
            <a:fld id="{4CEBEF2A-CB96-41D5-B9AB-9F6E73F9A2D3}" type="slidenum">
              <a:rPr lang="en-US" smtClean="0"/>
              <a:t>‹#›</a:t>
            </a:fld>
            <a:endParaRPr lang="en-US"/>
          </a:p>
        </p:txBody>
      </p:sp>
      <p:sp>
        <p:nvSpPr>
          <p:cNvPr id="10" name="Footer Placeholder 9"/>
          <p:cNvSpPr>
            <a:spLocks noGrp="1"/>
          </p:cNvSpPr>
          <p:nvPr>
            <p:ph type="ftr" sz="quarter" idx="12"/>
          </p:nvPr>
        </p:nvSpPr>
        <p:spPr/>
        <p:txBody>
          <a:bodyPr/>
          <a:lstStyle/>
          <a:p>
            <a:pPr lvl="0"/>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302737"/>
            <a:ext cx="8400521" cy="1259946"/>
          </a:xfrm>
          <a:prstGeom prst="rect">
            <a:avLst/>
          </a:prstGeom>
        </p:spPr>
        <p:txBody>
          <a:bodyPr vert="horz" lIns="100794" tIns="50397" rIns="100794" bIns="50397"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4031" y="1763924"/>
            <a:ext cx="8400521" cy="5291773"/>
          </a:xfrm>
          <a:prstGeom prst="rect">
            <a:avLst/>
          </a:prstGeom>
        </p:spPr>
        <p:txBody>
          <a:bodyPr vert="horz" lIns="100794" tIns="50397" rIns="100794" bIns="5039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9324578" y="0"/>
            <a:ext cx="756047" cy="75596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sp>
        <p:nvSpPr>
          <p:cNvPr id="8" name="Rectangle 7"/>
          <p:cNvSpPr/>
          <p:nvPr/>
        </p:nvSpPr>
        <p:spPr>
          <a:xfrm>
            <a:off x="9324578" y="6047740"/>
            <a:ext cx="756047" cy="755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lang="en-US"/>
          </a:p>
        </p:txBody>
      </p:sp>
      <p:sp>
        <p:nvSpPr>
          <p:cNvPr id="6" name="Slide Number Placeholder 5"/>
          <p:cNvSpPr>
            <a:spLocks noGrp="1"/>
          </p:cNvSpPr>
          <p:nvPr>
            <p:ph type="sldNum" sz="quarter" idx="4"/>
          </p:nvPr>
        </p:nvSpPr>
        <p:spPr>
          <a:xfrm>
            <a:off x="9405704" y="6226932"/>
            <a:ext cx="604838" cy="436781"/>
          </a:xfrm>
          <a:prstGeom prst="bracketPair">
            <a:avLst>
              <a:gd name="adj" fmla="val 17949"/>
            </a:avLst>
          </a:prstGeom>
          <a:ln w="19050">
            <a:solidFill>
              <a:srgbClr val="FFFFFF"/>
            </a:solidFill>
          </a:ln>
        </p:spPr>
        <p:txBody>
          <a:bodyPr vert="horz" lIns="0" tIns="0" rIns="0" bIns="0" rtlCol="0" anchor="ctr"/>
          <a:lstStyle>
            <a:lvl1pPr algn="ctr">
              <a:defRPr sz="2000">
                <a:solidFill>
                  <a:srgbClr val="FFFFFF"/>
                </a:solidFill>
              </a:defRPr>
            </a:lvl1pPr>
          </a:lstStyle>
          <a:p>
            <a:pPr lvl="0"/>
            <a:fld id="{859A82C8-FCA3-4C6A-82D4-2E6E81EAA8EB}" type="slidenum">
              <a:rPr lang="en-US" smtClean="0"/>
              <a:t>‹#›</a:t>
            </a:fld>
            <a:endParaRPr lang="en-US"/>
          </a:p>
        </p:txBody>
      </p:sp>
      <p:sp>
        <p:nvSpPr>
          <p:cNvPr id="5" name="Footer Placeholder 4"/>
          <p:cNvSpPr>
            <a:spLocks noGrp="1"/>
          </p:cNvSpPr>
          <p:nvPr>
            <p:ph type="ftr" sz="quarter" idx="3"/>
          </p:nvPr>
        </p:nvSpPr>
        <p:spPr>
          <a:xfrm rot="16200000">
            <a:off x="8364179" y="4462987"/>
            <a:ext cx="2609489" cy="403225"/>
          </a:xfrm>
          <a:prstGeom prst="rect">
            <a:avLst/>
          </a:prstGeom>
        </p:spPr>
        <p:txBody>
          <a:bodyPr vert="horz" lIns="100794" tIns="50397" rIns="100794" bIns="50397" rtlCol="0" anchor="ctr"/>
          <a:lstStyle>
            <a:lvl1pPr algn="r">
              <a:defRPr sz="1300">
                <a:solidFill>
                  <a:schemeClr val="bg2"/>
                </a:solidFill>
              </a:defRPr>
            </a:lvl1pPr>
          </a:lstStyle>
          <a:p>
            <a:pPr lvl="0"/>
            <a:endParaRPr lang="en-US"/>
          </a:p>
        </p:txBody>
      </p:sp>
      <p:sp>
        <p:nvSpPr>
          <p:cNvPr id="4" name="Date Placeholder 3"/>
          <p:cNvSpPr>
            <a:spLocks noGrp="1"/>
          </p:cNvSpPr>
          <p:nvPr>
            <p:ph type="dt" sz="half" idx="2"/>
          </p:nvPr>
        </p:nvSpPr>
        <p:spPr>
          <a:xfrm rot="16200000">
            <a:off x="8324982" y="1814301"/>
            <a:ext cx="2687883" cy="403225"/>
          </a:xfrm>
          <a:prstGeom prst="rect">
            <a:avLst/>
          </a:prstGeom>
        </p:spPr>
        <p:txBody>
          <a:bodyPr vert="horz" lIns="100794" tIns="50397" rIns="100794" bIns="50397" rtlCol="0" anchor="ctr"/>
          <a:lstStyle>
            <a:lvl1pPr algn="l">
              <a:defRPr sz="1300">
                <a:solidFill>
                  <a:schemeClr val="bg2"/>
                </a:solidFill>
              </a:defRPr>
            </a:lvl1pPr>
          </a:lstStyle>
          <a:p>
            <a:pPr lvl="0"/>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1007943" rtl="0" eaLnBrk="1" latinLnBrk="0" hangingPunct="1">
        <a:spcBef>
          <a:spcPct val="0"/>
        </a:spcBef>
        <a:buNone/>
        <a:defRPr sz="5100" kern="1200" cap="none" spc="-110" baseline="0">
          <a:ln>
            <a:noFill/>
          </a:ln>
          <a:solidFill>
            <a:schemeClr val="tx2"/>
          </a:solidFill>
          <a:effectLst/>
          <a:latin typeface="+mj-lt"/>
          <a:ea typeface="+mj-ea"/>
          <a:cs typeface="+mj-cs"/>
        </a:defRPr>
      </a:lvl1pPr>
    </p:titleStyle>
    <p:bodyStyle>
      <a:lvl1pPr marL="377979" indent="-251986" algn="l" defTabSz="1007943"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705560" indent="-251986" algn="l" defTabSz="1007943" rtl="0" eaLnBrk="1" latinLnBrk="0" hangingPunct="1">
        <a:spcBef>
          <a:spcPct val="20000"/>
        </a:spcBef>
        <a:buClr>
          <a:schemeClr val="accent2"/>
        </a:buClr>
        <a:buFont typeface="Arial" pitchFamily="34" charset="0"/>
        <a:buChar char="•"/>
        <a:defRPr sz="2200" kern="1200">
          <a:solidFill>
            <a:schemeClr val="tx1"/>
          </a:solidFill>
          <a:latin typeface="+mn-lt"/>
          <a:ea typeface="+mn-ea"/>
          <a:cs typeface="+mn-cs"/>
        </a:defRPr>
      </a:lvl2pPr>
      <a:lvl3pPr marL="1108737" indent="-251986" algn="l" defTabSz="1007943"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411120" indent="-251986" algn="l" defTabSz="1007943"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713503" indent="-251986" algn="l" defTabSz="1007943" rtl="0" eaLnBrk="1" latinLnBrk="0" hangingPunct="1">
        <a:spcBef>
          <a:spcPct val="20000"/>
        </a:spcBef>
        <a:buClr>
          <a:schemeClr val="accent5"/>
        </a:buClr>
        <a:buFont typeface="Arial" pitchFamily="34" charset="0"/>
        <a:buChar char="•"/>
        <a:defRPr sz="1500" kern="1200" baseline="0">
          <a:solidFill>
            <a:schemeClr val="tx1"/>
          </a:solidFill>
          <a:latin typeface="+mn-lt"/>
          <a:ea typeface="+mn-ea"/>
          <a:cs typeface="+mn-cs"/>
        </a:defRPr>
      </a:lvl5pPr>
      <a:lvl6pPr marL="1915092" indent="-201589" algn="l" defTabSz="1007943" rtl="0" eaLnBrk="1" latinLnBrk="0" hangingPunct="1">
        <a:spcBef>
          <a:spcPct val="20000"/>
        </a:spcBef>
        <a:buClr>
          <a:schemeClr val="accent1"/>
        </a:buClr>
        <a:buFont typeface="Arial" pitchFamily="34" charset="0"/>
        <a:buChar char="•"/>
        <a:defRPr sz="1500" kern="1200" baseline="0">
          <a:solidFill>
            <a:schemeClr val="tx1"/>
          </a:solidFill>
          <a:latin typeface="+mn-lt"/>
          <a:ea typeface="+mn-ea"/>
          <a:cs typeface="+mn-cs"/>
        </a:defRPr>
      </a:lvl6pPr>
      <a:lvl7pPr marL="2116681" indent="-201589" algn="l" defTabSz="1007943" rtl="0" eaLnBrk="1" latinLnBrk="0" hangingPunct="1">
        <a:spcBef>
          <a:spcPct val="20000"/>
        </a:spcBef>
        <a:buClr>
          <a:schemeClr val="accent2"/>
        </a:buClr>
        <a:buFont typeface="Arial" pitchFamily="34" charset="0"/>
        <a:buChar char="•"/>
        <a:defRPr sz="1500" kern="1200">
          <a:solidFill>
            <a:schemeClr val="tx1"/>
          </a:solidFill>
          <a:latin typeface="+mn-lt"/>
          <a:ea typeface="+mn-ea"/>
          <a:cs typeface="+mn-cs"/>
        </a:defRPr>
      </a:lvl7pPr>
      <a:lvl8pPr marL="2318269" indent="-201589" algn="l" defTabSz="1007943" rtl="0" eaLnBrk="1" latinLnBrk="0" hangingPunct="1">
        <a:spcBef>
          <a:spcPct val="20000"/>
        </a:spcBef>
        <a:buClr>
          <a:schemeClr val="accent3"/>
        </a:buClr>
        <a:buFont typeface="Arial" pitchFamily="34" charset="0"/>
        <a:buChar char="•"/>
        <a:defRPr sz="1500" kern="1200">
          <a:solidFill>
            <a:schemeClr val="tx1"/>
          </a:solidFill>
          <a:latin typeface="+mn-lt"/>
          <a:ea typeface="+mn-ea"/>
          <a:cs typeface="+mn-cs"/>
        </a:defRPr>
      </a:lvl8pPr>
      <a:lvl9pPr marL="2519858" indent="-201589" algn="l" defTabSz="1007943" rtl="0" eaLnBrk="1" latinLnBrk="0" hangingPunct="1">
        <a:spcBef>
          <a:spcPct val="20000"/>
        </a:spcBef>
        <a:buClr>
          <a:schemeClr val="accent4"/>
        </a:buClr>
        <a:buFont typeface="Arial" pitchFamily="34" charset="0"/>
        <a:buChar char="•"/>
        <a:defRPr sz="1500" kern="1200">
          <a:solidFill>
            <a:schemeClr val="tx1"/>
          </a:solidFill>
          <a:latin typeface="+mn-lt"/>
          <a:ea typeface="+mn-ea"/>
          <a:cs typeface="+mn-cs"/>
        </a:defRPr>
      </a:lvl9pPr>
    </p:bodyStyle>
    <p:otherStyle>
      <a:defPPr>
        <a:defRPr lang="en-US"/>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301625"/>
            <a:ext cx="9072563" cy="1262063"/>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b="1" dirty="0" smtClean="0">
                <a:latin typeface="Cambria math" pitchFamily="18"/>
              </a:rPr>
              <a:t>                                   Chapter-12</a:t>
            </a:r>
            <a:endParaRPr lang="en-US" sz="3600" b="1" dirty="0">
              <a:latin typeface="Cambria math" pitchFamily="18"/>
            </a:endParaRPr>
          </a:p>
        </p:txBody>
      </p:sp>
      <p:sp>
        <p:nvSpPr>
          <p:cNvPr id="3" name="Subtitle 2"/>
          <p:cNvSpPr txBox="1">
            <a:spLocks noGrp="1"/>
          </p:cNvSpPr>
          <p:nvPr>
            <p:ph type="subTitle" idx="4294967295"/>
          </p:nvPr>
        </p:nvSpPr>
        <p:spPr>
          <a:xfrm>
            <a:off x="0" y="1768475"/>
            <a:ext cx="9072563" cy="4384675"/>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lang="en-US" dirty="0"/>
              <a:t>Abu </a:t>
            </a:r>
            <a:r>
              <a:rPr lang="en-US" dirty="0" err="1"/>
              <a:t>Saleh</a:t>
            </a:r>
            <a:r>
              <a:rPr lang="en-US" dirty="0"/>
              <a:t> Musa </a:t>
            </a:r>
            <a:r>
              <a:rPr lang="en-US" dirty="0" err="1"/>
              <a:t>Miah</a:t>
            </a:r>
            <a:endParaRPr lang="en-US" dirty="0"/>
          </a:p>
          <a:p>
            <a:pPr marL="0" lvl="0" indent="0" algn="ctr">
              <a:buNone/>
            </a:pPr>
            <a:r>
              <a:rPr lang="en-US" dirty="0"/>
              <a:t>M.Sc. </a:t>
            </a:r>
            <a:r>
              <a:rPr lang="en-US" dirty="0" err="1"/>
              <a:t>Engg</a:t>
            </a:r>
            <a:r>
              <a:rPr lang="en-US" dirty="0"/>
              <a:t>(On going)</a:t>
            </a:r>
          </a:p>
          <a:p>
            <a:pPr marL="0" lvl="0" indent="0" algn="ctr">
              <a:buNone/>
            </a:pPr>
            <a:r>
              <a:rPr lang="en-US" dirty="0"/>
              <a:t>University of </a:t>
            </a:r>
            <a:r>
              <a:rPr lang="en-US" dirty="0" err="1"/>
              <a:t>Rajshahi</a:t>
            </a:r>
            <a:endParaRPr lang="en-US" dirty="0"/>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nchor="t"/>
          <a:lstStyle/>
          <a:p>
            <a:pPr algn="ctr"/>
            <a:r>
              <a:rPr lang="en-US" b="1" dirty="0"/>
              <a:t>Static data member:</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4735512" y="3741697"/>
            <a:ext cx="4847272" cy="2677656"/>
          </a:xfrm>
          <a:prstGeom prst="rect">
            <a:avLst/>
          </a:prstGeom>
          <a:noFill/>
        </p:spPr>
        <p:txBody>
          <a:bodyPr wrap="square" rtlCol="0">
            <a:spAutoFit/>
          </a:bodyPr>
          <a:lstStyle/>
          <a:p>
            <a:r>
              <a:rPr lang="en-US" sz="2400" dirty="0"/>
              <a:t>static a: 1</a:t>
            </a:r>
          </a:p>
          <a:p>
            <a:r>
              <a:rPr lang="en-US" sz="2400" dirty="0"/>
              <a:t>non-static b: 1</a:t>
            </a:r>
          </a:p>
          <a:p>
            <a:r>
              <a:rPr lang="en-US" sz="2400" dirty="0"/>
              <a:t>static a: 2</a:t>
            </a:r>
          </a:p>
          <a:p>
            <a:r>
              <a:rPr lang="en-US" sz="2400" dirty="0"/>
              <a:t>non-static b: 2</a:t>
            </a:r>
          </a:p>
          <a:p>
            <a:r>
              <a:rPr lang="en-US" sz="2400" dirty="0"/>
              <a:t>static a: 2</a:t>
            </a:r>
          </a:p>
          <a:p>
            <a:r>
              <a:rPr lang="en-US" sz="2400" dirty="0"/>
              <a:t>non-static b: 1</a:t>
            </a:r>
          </a:p>
          <a:p>
            <a:r>
              <a:rPr lang="en-US" sz="2400" dirty="0"/>
              <a:t> </a:t>
            </a:r>
          </a:p>
        </p:txBody>
      </p:sp>
      <p:sp>
        <p:nvSpPr>
          <p:cNvPr id="12" name="TextBox 11"/>
          <p:cNvSpPr txBox="1"/>
          <p:nvPr/>
        </p:nvSpPr>
        <p:spPr>
          <a:xfrm>
            <a:off x="239712" y="1074439"/>
            <a:ext cx="4495800" cy="5693866"/>
          </a:xfrm>
          <a:prstGeom prst="rect">
            <a:avLst/>
          </a:prstGeom>
          <a:noFill/>
        </p:spPr>
        <p:txBody>
          <a:bodyPr wrap="square" rtlCol="0">
            <a:spAutoFit/>
          </a:bodyPr>
          <a:lstStyle/>
          <a:p>
            <a:r>
              <a:rPr lang="en-US" sz="2800" dirty="0" err="1" smtClean="0"/>
              <a:t>int</a:t>
            </a:r>
            <a:r>
              <a:rPr lang="en-US" sz="2800" dirty="0" smtClean="0"/>
              <a:t> main()</a:t>
            </a:r>
          </a:p>
          <a:p>
            <a:r>
              <a:rPr lang="en-US" sz="2800" dirty="0" smtClean="0"/>
              <a:t>{</a:t>
            </a:r>
          </a:p>
          <a:p>
            <a:r>
              <a:rPr lang="en-US" sz="2800" dirty="0" smtClean="0"/>
              <a:t>shared x, y;</a:t>
            </a:r>
          </a:p>
          <a:p>
            <a:r>
              <a:rPr lang="en-US" sz="2800" dirty="0" err="1" smtClean="0"/>
              <a:t>x.set</a:t>
            </a:r>
            <a:r>
              <a:rPr lang="en-US" sz="2800" dirty="0" smtClean="0"/>
              <a:t>(1, 1); // set a to 1</a:t>
            </a:r>
          </a:p>
          <a:p>
            <a:r>
              <a:rPr lang="en-US" sz="2800" dirty="0" err="1" smtClean="0"/>
              <a:t>x.show</a:t>
            </a:r>
            <a:r>
              <a:rPr lang="en-US" sz="2800" dirty="0" smtClean="0"/>
              <a:t>();</a:t>
            </a:r>
          </a:p>
          <a:p>
            <a:r>
              <a:rPr lang="en-US" sz="2800" dirty="0" err="1" smtClean="0"/>
              <a:t>y.set</a:t>
            </a:r>
            <a:r>
              <a:rPr lang="en-US" sz="2800" dirty="0" smtClean="0"/>
              <a:t>(2, 2); // change a to 2</a:t>
            </a:r>
          </a:p>
          <a:p>
            <a:r>
              <a:rPr lang="en-US" sz="2800" dirty="0" err="1" smtClean="0"/>
              <a:t>y.show</a:t>
            </a:r>
            <a:r>
              <a:rPr lang="en-US" sz="2800" dirty="0" smtClean="0"/>
              <a:t>();</a:t>
            </a:r>
          </a:p>
          <a:p>
            <a:r>
              <a:rPr lang="en-US" sz="2800" dirty="0" err="1" smtClean="0"/>
              <a:t>x.show</a:t>
            </a:r>
            <a:r>
              <a:rPr lang="en-US" sz="2800" dirty="0" smtClean="0"/>
              <a:t>(); /* Here, a has been changed for both x and y</a:t>
            </a:r>
          </a:p>
          <a:p>
            <a:r>
              <a:rPr lang="en-US" sz="2800" dirty="0" smtClean="0"/>
              <a:t>because a is shared by both objects. */</a:t>
            </a:r>
          </a:p>
          <a:p>
            <a:r>
              <a:rPr lang="en-US" sz="2800" dirty="0" smtClean="0"/>
              <a:t>return 0;</a:t>
            </a:r>
          </a:p>
          <a:p>
            <a:r>
              <a:rPr lang="en-US" sz="2800" dirty="0" smtClean="0"/>
              <a:t>}</a:t>
            </a:r>
            <a:endParaRPr lang="en-US" sz="2800" dirty="0"/>
          </a:p>
        </p:txBody>
      </p:sp>
    </p:spTree>
    <p:extLst>
      <p:ext uri="{BB962C8B-B14F-4D97-AF65-F5344CB8AC3E}">
        <p14:creationId xmlns:p14="http://schemas.microsoft.com/office/powerpoint/2010/main" val="186114715"/>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nchor="t">
            <a:normAutofit fontScale="90000"/>
          </a:bodyPr>
          <a:lstStyle/>
          <a:p>
            <a:pPr algn="ctr"/>
            <a:r>
              <a:rPr lang="en-US" sz="6700" b="1" dirty="0"/>
              <a:t>Static member function</a:t>
            </a:r>
            <a:r>
              <a:rPr lang="en-US" b="1" dirty="0"/>
              <a:t>:</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994368"/>
            <a:ext cx="9677400" cy="1200329"/>
          </a:xfrm>
          <a:prstGeom prst="rect">
            <a:avLst/>
          </a:prstGeom>
          <a:noFill/>
        </p:spPr>
        <p:txBody>
          <a:bodyPr wrap="square" rtlCol="0">
            <a:spAutoFit/>
          </a:bodyPr>
          <a:lstStyle/>
          <a:p>
            <a:r>
              <a:rPr lang="en-US" sz="2400" dirty="0"/>
              <a:t>Member functions may also be declared as static. There are several restrictions placed on static member functions. They may only directly refer to other static members of the class.</a:t>
            </a:r>
          </a:p>
        </p:txBody>
      </p:sp>
      <p:sp>
        <p:nvSpPr>
          <p:cNvPr id="11" name="TextBox 10"/>
          <p:cNvSpPr txBox="1"/>
          <p:nvPr/>
        </p:nvSpPr>
        <p:spPr>
          <a:xfrm>
            <a:off x="4811712" y="2334735"/>
            <a:ext cx="5105400" cy="4893647"/>
          </a:xfrm>
          <a:prstGeom prst="rect">
            <a:avLst/>
          </a:prstGeom>
          <a:noFill/>
        </p:spPr>
        <p:txBody>
          <a:bodyPr wrap="square" rtlCol="0">
            <a:spAutoFit/>
          </a:bodyPr>
          <a:lstStyle/>
          <a:p>
            <a:r>
              <a:rPr lang="en-US" sz="2400" dirty="0" err="1"/>
              <a:t>int</a:t>
            </a:r>
            <a:r>
              <a:rPr lang="en-US" sz="2400" dirty="0"/>
              <a:t> main()</a:t>
            </a:r>
          </a:p>
          <a:p>
            <a:r>
              <a:rPr lang="en-US" sz="2400" dirty="0"/>
              <a:t>{</a:t>
            </a:r>
          </a:p>
          <a:p>
            <a:r>
              <a:rPr lang="en-US" sz="2400" dirty="0"/>
              <a:t>cl ob1, ob2;</a:t>
            </a:r>
          </a:p>
          <a:p>
            <a:r>
              <a:rPr lang="en-US" sz="2400" dirty="0" smtClean="0"/>
              <a:t>if(cl</a:t>
            </a:r>
            <a:r>
              <a:rPr lang="en-US" sz="2400" dirty="0"/>
              <a:t>::</a:t>
            </a:r>
            <a:r>
              <a:rPr lang="en-US" sz="2400" dirty="0" err="1"/>
              <a:t>get_resource</a:t>
            </a:r>
            <a:r>
              <a:rPr lang="en-US" sz="2400" dirty="0"/>
              <a:t>()) </a:t>
            </a:r>
            <a:r>
              <a:rPr lang="en-US" sz="2400" dirty="0" err="1"/>
              <a:t>cout</a:t>
            </a:r>
            <a:r>
              <a:rPr lang="en-US" sz="2400" dirty="0"/>
              <a:t> &lt;&lt; "ob1 has resource\n";</a:t>
            </a:r>
          </a:p>
          <a:p>
            <a:r>
              <a:rPr lang="en-US" sz="2400" dirty="0"/>
              <a:t>       if(!cl::</a:t>
            </a:r>
            <a:r>
              <a:rPr lang="en-US" sz="2400" dirty="0" err="1"/>
              <a:t>get_resource</a:t>
            </a:r>
            <a:r>
              <a:rPr lang="en-US" sz="2400" dirty="0"/>
              <a:t>()) </a:t>
            </a:r>
            <a:r>
              <a:rPr lang="en-US" sz="2400" dirty="0" err="1"/>
              <a:t>cout</a:t>
            </a:r>
            <a:r>
              <a:rPr lang="en-US" sz="2400" dirty="0"/>
              <a:t> &lt;&lt; "ob2 denied resource\n";</a:t>
            </a:r>
          </a:p>
          <a:p>
            <a:r>
              <a:rPr lang="en-US" sz="2400" dirty="0"/>
              <a:t>            ob1.free_resource();</a:t>
            </a:r>
          </a:p>
          <a:p>
            <a:r>
              <a:rPr lang="en-US" sz="2400" dirty="0"/>
              <a:t>           if(ob2.get_resource()) </a:t>
            </a:r>
            <a:endParaRPr lang="en-US" sz="2400" dirty="0" smtClean="0"/>
          </a:p>
          <a:p>
            <a:endParaRPr lang="en-US" sz="2400" dirty="0"/>
          </a:p>
          <a:p>
            <a:r>
              <a:rPr lang="en-US" sz="2400" dirty="0" err="1" smtClean="0"/>
              <a:t>cout</a:t>
            </a:r>
            <a:r>
              <a:rPr lang="en-US" sz="2400" dirty="0" smtClean="0"/>
              <a:t> </a:t>
            </a:r>
            <a:r>
              <a:rPr lang="en-US" sz="2400" dirty="0"/>
              <a:t>&lt;&lt; "ob2 can now use resource\n";</a:t>
            </a:r>
          </a:p>
          <a:p>
            <a:r>
              <a:rPr lang="en-US" sz="2400" dirty="0"/>
              <a:t>return 0;</a:t>
            </a:r>
          </a:p>
          <a:p>
            <a:r>
              <a:rPr lang="en-US" sz="2400" dirty="0"/>
              <a:t>}</a:t>
            </a:r>
          </a:p>
        </p:txBody>
      </p:sp>
      <p:sp>
        <p:nvSpPr>
          <p:cNvPr id="12" name="TextBox 11"/>
          <p:cNvSpPr txBox="1"/>
          <p:nvPr/>
        </p:nvSpPr>
        <p:spPr>
          <a:xfrm>
            <a:off x="239712" y="2334735"/>
            <a:ext cx="4591368" cy="5016758"/>
          </a:xfrm>
          <a:prstGeom prst="rect">
            <a:avLst/>
          </a:prstGeom>
          <a:noFill/>
        </p:spPr>
        <p:txBody>
          <a:bodyPr wrap="square" rtlCol="0">
            <a:spAutoFit/>
          </a:bodyPr>
          <a:lstStyle/>
          <a:p>
            <a:r>
              <a:rPr lang="en-US" sz="2000" dirty="0"/>
              <a:t>#include &lt;</a:t>
            </a:r>
            <a:r>
              <a:rPr lang="en-US" sz="2000" dirty="0" err="1"/>
              <a:t>iostream</a:t>
            </a:r>
            <a:r>
              <a:rPr lang="en-US" sz="2000" dirty="0"/>
              <a:t>&gt;</a:t>
            </a:r>
          </a:p>
          <a:p>
            <a:r>
              <a:rPr lang="en-US" sz="2000" dirty="0"/>
              <a:t>using namespace </a:t>
            </a:r>
            <a:r>
              <a:rPr lang="en-US" sz="2000" dirty="0" err="1"/>
              <a:t>std</a:t>
            </a:r>
            <a:r>
              <a:rPr lang="en-US" sz="2000" dirty="0"/>
              <a:t>;</a:t>
            </a:r>
          </a:p>
          <a:p>
            <a:r>
              <a:rPr lang="en-US" sz="2000" dirty="0"/>
              <a:t>class cl {</a:t>
            </a:r>
          </a:p>
          <a:p>
            <a:r>
              <a:rPr lang="en-US" sz="2000" dirty="0"/>
              <a:t>           static </a:t>
            </a:r>
            <a:r>
              <a:rPr lang="en-US" sz="2000" dirty="0" err="1"/>
              <a:t>int</a:t>
            </a:r>
            <a:r>
              <a:rPr lang="en-US" sz="2000" dirty="0"/>
              <a:t> resource;</a:t>
            </a:r>
          </a:p>
          <a:p>
            <a:r>
              <a:rPr lang="en-US" sz="2000" dirty="0"/>
              <a:t> public:</a:t>
            </a:r>
          </a:p>
          <a:p>
            <a:r>
              <a:rPr lang="en-US" sz="2000" dirty="0"/>
              <a:t>           static </a:t>
            </a:r>
            <a:r>
              <a:rPr lang="en-US" sz="2000" dirty="0" err="1"/>
              <a:t>int</a:t>
            </a:r>
            <a:r>
              <a:rPr lang="en-US" sz="2000" dirty="0"/>
              <a:t> </a:t>
            </a:r>
            <a:r>
              <a:rPr lang="en-US" sz="2000" dirty="0" err="1"/>
              <a:t>get_resourc</a:t>
            </a:r>
            <a:r>
              <a:rPr lang="en-US" sz="2000" dirty="0"/>
              <a:t> ();</a:t>
            </a:r>
          </a:p>
          <a:p>
            <a:r>
              <a:rPr lang="en-US" sz="2000" dirty="0"/>
              <a:t>            void </a:t>
            </a:r>
            <a:r>
              <a:rPr lang="en-US" sz="2000" dirty="0" err="1"/>
              <a:t>free_resource</a:t>
            </a:r>
            <a:r>
              <a:rPr lang="en-US" sz="2000" dirty="0"/>
              <a:t>() { resource = 0; </a:t>
            </a:r>
            <a:r>
              <a:rPr lang="en-US" sz="2000" dirty="0" smtClean="0"/>
              <a:t>}     };</a:t>
            </a:r>
            <a:endParaRPr lang="en-US" sz="2000" dirty="0"/>
          </a:p>
          <a:p>
            <a:r>
              <a:rPr lang="en-US" sz="2000" dirty="0" err="1"/>
              <a:t>int</a:t>
            </a:r>
            <a:r>
              <a:rPr lang="en-US" sz="2000" dirty="0"/>
              <a:t> cl::resource; // define resource</a:t>
            </a:r>
          </a:p>
          <a:p>
            <a:r>
              <a:rPr lang="en-US" sz="2000" dirty="0" err="1"/>
              <a:t>int</a:t>
            </a:r>
            <a:r>
              <a:rPr lang="en-US" sz="2000" dirty="0"/>
              <a:t> cl::</a:t>
            </a:r>
            <a:r>
              <a:rPr lang="en-US" sz="2000" dirty="0" err="1"/>
              <a:t>get_resource</a:t>
            </a:r>
            <a:r>
              <a:rPr lang="en-US" sz="2000" dirty="0"/>
              <a:t>()</a:t>
            </a:r>
          </a:p>
          <a:p>
            <a:r>
              <a:rPr lang="en-US" sz="2000" dirty="0"/>
              <a:t>{</a:t>
            </a:r>
          </a:p>
          <a:p>
            <a:r>
              <a:rPr lang="en-US" sz="2000" dirty="0"/>
              <a:t>               if(resource) return 0; </a:t>
            </a:r>
            <a:endParaRPr lang="en-US" sz="2000" dirty="0" smtClean="0"/>
          </a:p>
          <a:p>
            <a:r>
              <a:rPr lang="en-US" sz="2000" dirty="0" smtClean="0"/>
              <a:t>else </a:t>
            </a:r>
            <a:r>
              <a:rPr lang="en-US" sz="2000" dirty="0"/>
              <a:t>{</a:t>
            </a:r>
          </a:p>
          <a:p>
            <a:r>
              <a:rPr lang="en-US" sz="2000" dirty="0"/>
              <a:t>              resource = 1;</a:t>
            </a:r>
          </a:p>
          <a:p>
            <a:r>
              <a:rPr lang="en-US" sz="2000" dirty="0"/>
              <a:t>             return 1</a:t>
            </a:r>
            <a:r>
              <a:rPr lang="en-US" sz="2000" dirty="0" smtClean="0"/>
              <a:t>;</a:t>
            </a:r>
          </a:p>
          <a:p>
            <a:r>
              <a:rPr lang="en-US" sz="2000" dirty="0" smtClean="0"/>
              <a:t>      }               }</a:t>
            </a:r>
            <a:endParaRPr lang="en-US" sz="2000" dirty="0"/>
          </a:p>
        </p:txBody>
      </p:sp>
    </p:spTree>
    <p:extLst>
      <p:ext uri="{BB962C8B-B14F-4D97-AF65-F5344CB8AC3E}">
        <p14:creationId xmlns:p14="http://schemas.microsoft.com/office/powerpoint/2010/main" val="583490736"/>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712" y="122237"/>
            <a:ext cx="9677399" cy="1112837"/>
          </a:xfrm>
        </p:spPr>
        <p:txBody>
          <a:bodyPr anchor="t">
            <a:normAutofit fontScale="90000"/>
          </a:bodyPr>
          <a:lstStyle/>
          <a:p>
            <a:pPr algn="ctr">
              <a:buNone/>
            </a:pPr>
            <a:r>
              <a:rPr lang="en-US" sz="3600" b="1" dirty="0"/>
              <a:t>When Constructor and destructor are Execution:</a:t>
            </a:r>
            <a:endParaRPr lang="en-US" sz="3600"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994368"/>
            <a:ext cx="9677400" cy="1200329"/>
          </a:xfrm>
          <a:prstGeom prst="rect">
            <a:avLst/>
          </a:prstGeom>
          <a:noFill/>
        </p:spPr>
        <p:txBody>
          <a:bodyPr wrap="square" rtlCol="0">
            <a:spAutoFit/>
          </a:bodyPr>
          <a:lstStyle/>
          <a:p>
            <a:r>
              <a:rPr lang="en-US" sz="2400" dirty="0"/>
              <a:t> As a general rule, an object's constructor is called when the object comes into existence, and an object's destructor is called when the object is destroyed. Precisely when these events occur is discussed here.</a:t>
            </a:r>
          </a:p>
        </p:txBody>
      </p:sp>
      <p:sp>
        <p:nvSpPr>
          <p:cNvPr id="11" name="TextBox 10"/>
          <p:cNvSpPr txBox="1"/>
          <p:nvPr/>
        </p:nvSpPr>
        <p:spPr>
          <a:xfrm>
            <a:off x="4811712" y="2334735"/>
            <a:ext cx="5105400" cy="5632311"/>
          </a:xfrm>
          <a:prstGeom prst="rect">
            <a:avLst/>
          </a:prstGeom>
          <a:noFill/>
        </p:spPr>
        <p:txBody>
          <a:bodyPr wrap="square" rtlCol="0">
            <a:spAutoFit/>
          </a:bodyPr>
          <a:lstStyle/>
          <a:p>
            <a:r>
              <a:rPr lang="en-US" sz="2400" dirty="0" err="1"/>
              <a:t>int</a:t>
            </a:r>
            <a:r>
              <a:rPr lang="en-US" sz="2400" dirty="0"/>
              <a:t> main()</a:t>
            </a:r>
          </a:p>
          <a:p>
            <a:r>
              <a:rPr lang="en-US" sz="2400" dirty="0"/>
              <a:t>{</a:t>
            </a:r>
          </a:p>
          <a:p>
            <a:r>
              <a:rPr lang="en-US" sz="2400" dirty="0" err="1"/>
              <a:t>myclass</a:t>
            </a:r>
            <a:r>
              <a:rPr lang="en-US" sz="2400" dirty="0"/>
              <a:t> local_ob1(3);</a:t>
            </a:r>
          </a:p>
          <a:p>
            <a:pPr algn="just"/>
            <a:r>
              <a:rPr lang="en-US" sz="2400" dirty="0" err="1"/>
              <a:t>cout</a:t>
            </a:r>
            <a:r>
              <a:rPr lang="en-US" sz="2400" dirty="0"/>
              <a:t> &lt;&lt; "This will not be first line displayed.\n";</a:t>
            </a:r>
          </a:p>
          <a:p>
            <a:r>
              <a:rPr lang="en-US" sz="2400" dirty="0" err="1"/>
              <a:t>myclass</a:t>
            </a:r>
            <a:r>
              <a:rPr lang="en-US" sz="2400" dirty="0"/>
              <a:t> local_ob2(4);</a:t>
            </a:r>
          </a:p>
          <a:p>
            <a:r>
              <a:rPr lang="en-US" sz="2400" dirty="0"/>
              <a:t>return 0;</a:t>
            </a:r>
          </a:p>
          <a:p>
            <a:r>
              <a:rPr lang="en-US" sz="2400" dirty="0"/>
              <a:t>}</a:t>
            </a:r>
          </a:p>
          <a:p>
            <a:r>
              <a:rPr lang="en-US" sz="2400" dirty="0"/>
              <a:t>It displays this output:</a:t>
            </a:r>
          </a:p>
          <a:p>
            <a:r>
              <a:rPr lang="en-US" sz="2400" dirty="0"/>
              <a:t>Initializing 1</a:t>
            </a:r>
          </a:p>
          <a:p>
            <a:r>
              <a:rPr lang="en-US" sz="2400" dirty="0"/>
              <a:t>Initializing 2</a:t>
            </a:r>
          </a:p>
          <a:p>
            <a:r>
              <a:rPr lang="en-US" sz="2400" dirty="0"/>
              <a:t>Initializing 3</a:t>
            </a:r>
          </a:p>
          <a:p>
            <a:r>
              <a:rPr lang="en-US" sz="2400" dirty="0"/>
              <a:t>This will not be first line displayed.</a:t>
            </a:r>
          </a:p>
          <a:p>
            <a:r>
              <a:rPr lang="en-US" sz="2400" dirty="0"/>
              <a:t>Initializing 4</a:t>
            </a:r>
          </a:p>
          <a:p>
            <a:r>
              <a:rPr lang="en-US" sz="2400" b="1" dirty="0"/>
              <a:t>Destructing 4</a:t>
            </a:r>
            <a:endParaRPr lang="en-US" sz="2400" dirty="0"/>
          </a:p>
        </p:txBody>
      </p:sp>
      <p:sp>
        <p:nvSpPr>
          <p:cNvPr id="12" name="TextBox 11"/>
          <p:cNvSpPr txBox="1"/>
          <p:nvPr/>
        </p:nvSpPr>
        <p:spPr>
          <a:xfrm>
            <a:off x="220344" y="2196235"/>
            <a:ext cx="4591368" cy="5909310"/>
          </a:xfrm>
          <a:prstGeom prst="rect">
            <a:avLst/>
          </a:prstGeom>
          <a:noFill/>
        </p:spPr>
        <p:txBody>
          <a:bodyPr wrap="square" rtlCol="0">
            <a:spAutoFit/>
          </a:bodyPr>
          <a:lstStyle/>
          <a:p>
            <a:r>
              <a:rPr lang="en-US" sz="2000" dirty="0"/>
              <a:t>#include &lt;</a:t>
            </a:r>
            <a:r>
              <a:rPr lang="en-US" sz="2000" dirty="0" err="1"/>
              <a:t>iostream</a:t>
            </a:r>
            <a:r>
              <a:rPr lang="en-US" sz="2000" dirty="0"/>
              <a:t>&gt;</a:t>
            </a:r>
          </a:p>
          <a:p>
            <a:r>
              <a:rPr lang="en-US" sz="2000" dirty="0"/>
              <a:t>using namespace </a:t>
            </a:r>
            <a:r>
              <a:rPr lang="en-US" sz="2000" dirty="0" err="1"/>
              <a:t>std</a:t>
            </a:r>
            <a:r>
              <a:rPr lang="en-US" sz="2000" dirty="0"/>
              <a:t>;</a:t>
            </a:r>
          </a:p>
          <a:p>
            <a:r>
              <a:rPr lang="en-US" sz="2000" dirty="0"/>
              <a:t>                 class </a:t>
            </a:r>
            <a:r>
              <a:rPr lang="en-US" sz="2000" dirty="0" err="1"/>
              <a:t>myclass</a:t>
            </a:r>
            <a:r>
              <a:rPr lang="en-US" sz="2000" dirty="0"/>
              <a:t> {</a:t>
            </a:r>
          </a:p>
          <a:p>
            <a:r>
              <a:rPr lang="en-US" sz="2000" dirty="0"/>
              <a:t>                                  public:</a:t>
            </a:r>
          </a:p>
          <a:p>
            <a:r>
              <a:rPr lang="en-US" sz="2000" dirty="0" smtClean="0"/>
              <a:t>                </a:t>
            </a:r>
            <a:r>
              <a:rPr lang="en-US" sz="2000" dirty="0" err="1" smtClean="0"/>
              <a:t>int</a:t>
            </a:r>
            <a:r>
              <a:rPr lang="en-US" sz="2000" dirty="0" smtClean="0"/>
              <a:t> </a:t>
            </a:r>
            <a:r>
              <a:rPr lang="en-US" sz="2000" dirty="0"/>
              <a:t>who;</a:t>
            </a:r>
          </a:p>
          <a:p>
            <a:r>
              <a:rPr lang="en-US" sz="2000" dirty="0" smtClean="0"/>
              <a:t>                    </a:t>
            </a:r>
            <a:r>
              <a:rPr lang="en-US" sz="2000" dirty="0" err="1" smtClean="0"/>
              <a:t>myclass</a:t>
            </a:r>
            <a:r>
              <a:rPr lang="en-US" sz="2000" dirty="0" smtClean="0"/>
              <a:t>(</a:t>
            </a:r>
            <a:r>
              <a:rPr lang="en-US" sz="2000" dirty="0" err="1" smtClean="0"/>
              <a:t>int</a:t>
            </a:r>
            <a:r>
              <a:rPr lang="en-US" sz="2000" dirty="0" smtClean="0"/>
              <a:t> </a:t>
            </a:r>
            <a:r>
              <a:rPr lang="en-US" sz="2000" dirty="0"/>
              <a:t>id);</a:t>
            </a:r>
          </a:p>
          <a:p>
            <a:r>
              <a:rPr lang="en-US" sz="2000" dirty="0" smtClean="0"/>
              <a:t>                         ~</a:t>
            </a:r>
            <a:r>
              <a:rPr lang="en-US" sz="2000" dirty="0" err="1"/>
              <a:t>myclass</a:t>
            </a:r>
            <a:r>
              <a:rPr lang="en-US" sz="2000" dirty="0"/>
              <a:t>();</a:t>
            </a:r>
          </a:p>
          <a:p>
            <a:r>
              <a:rPr lang="en-US" sz="2000" dirty="0" smtClean="0"/>
              <a:t>                 } </a:t>
            </a:r>
            <a:r>
              <a:rPr lang="en-US" sz="2000" dirty="0"/>
              <a:t>glob_ob1(1), glob_ob2(2);</a:t>
            </a:r>
          </a:p>
          <a:p>
            <a:r>
              <a:rPr lang="en-US" sz="2000" dirty="0" err="1"/>
              <a:t>myclass</a:t>
            </a:r>
            <a:r>
              <a:rPr lang="en-US" sz="2000" dirty="0"/>
              <a:t>::</a:t>
            </a:r>
            <a:r>
              <a:rPr lang="en-US" sz="2000" dirty="0" err="1"/>
              <a:t>myclass</a:t>
            </a:r>
            <a:r>
              <a:rPr lang="en-US" sz="2000" dirty="0"/>
              <a:t>(</a:t>
            </a:r>
            <a:r>
              <a:rPr lang="en-US" sz="2000" dirty="0" err="1"/>
              <a:t>int</a:t>
            </a:r>
            <a:r>
              <a:rPr lang="en-US" sz="2000" dirty="0"/>
              <a:t> id)</a:t>
            </a:r>
          </a:p>
          <a:p>
            <a:r>
              <a:rPr lang="en-US" sz="2000" dirty="0"/>
              <a:t>             {</a:t>
            </a:r>
          </a:p>
          <a:p>
            <a:r>
              <a:rPr lang="en-US" sz="2000" dirty="0"/>
              <a:t>                       </a:t>
            </a:r>
            <a:r>
              <a:rPr lang="en-US" sz="2000" dirty="0" err="1"/>
              <a:t>cout</a:t>
            </a:r>
            <a:r>
              <a:rPr lang="en-US" sz="2000" dirty="0"/>
              <a:t> &lt;&lt; "Initializing " &lt;&lt; id &lt;&lt; "\n";</a:t>
            </a:r>
          </a:p>
          <a:p>
            <a:r>
              <a:rPr lang="en-US" sz="2000" dirty="0"/>
              <a:t>                      who = id;</a:t>
            </a:r>
          </a:p>
          <a:p>
            <a:r>
              <a:rPr lang="en-US" sz="2000" dirty="0"/>
              <a:t>}</a:t>
            </a:r>
          </a:p>
          <a:p>
            <a:r>
              <a:rPr lang="en-US" sz="2000" dirty="0"/>
              <a:t> </a:t>
            </a:r>
            <a:r>
              <a:rPr lang="en-US" sz="2000" dirty="0" err="1"/>
              <a:t>myclass</a:t>
            </a:r>
            <a:r>
              <a:rPr lang="en-US" sz="2000" dirty="0"/>
              <a:t>::~</a:t>
            </a:r>
            <a:r>
              <a:rPr lang="en-US" sz="2000" dirty="0" err="1"/>
              <a:t>myclass</a:t>
            </a:r>
            <a:r>
              <a:rPr lang="en-US" sz="2000" dirty="0"/>
              <a:t>()</a:t>
            </a:r>
          </a:p>
          <a:p>
            <a:r>
              <a:rPr lang="en-US" sz="2000" dirty="0"/>
              <a:t>           {</a:t>
            </a:r>
          </a:p>
          <a:p>
            <a:r>
              <a:rPr lang="en-US" sz="2000" dirty="0"/>
              <a:t>                  </a:t>
            </a:r>
            <a:r>
              <a:rPr lang="en-US" sz="2000" dirty="0" err="1"/>
              <a:t>cout</a:t>
            </a:r>
            <a:r>
              <a:rPr lang="en-US" sz="2000" dirty="0"/>
              <a:t> &lt;&lt; "Destructing " &lt;&lt; who &lt;&lt; "\n";</a:t>
            </a:r>
          </a:p>
          <a:p>
            <a:r>
              <a:rPr lang="en-US" sz="2000" dirty="0"/>
              <a:t>}</a:t>
            </a:r>
          </a:p>
        </p:txBody>
      </p:sp>
    </p:spTree>
    <p:extLst>
      <p:ext uri="{BB962C8B-B14F-4D97-AF65-F5344CB8AC3E}">
        <p14:creationId xmlns:p14="http://schemas.microsoft.com/office/powerpoint/2010/main" val="2022342508"/>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712" y="122237"/>
            <a:ext cx="9677399" cy="1112837"/>
          </a:xfrm>
        </p:spPr>
        <p:txBody>
          <a:bodyPr anchor="t"/>
          <a:lstStyle/>
          <a:p>
            <a:pPr algn="ctr"/>
            <a:r>
              <a:rPr lang="en-US" sz="3600" b="1" dirty="0"/>
              <a:t>The scope resolution operator:</a:t>
            </a:r>
            <a:endParaRPr lang="en-US" sz="3600"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994368"/>
            <a:ext cx="9677400" cy="1569660"/>
          </a:xfrm>
          <a:prstGeom prst="rect">
            <a:avLst/>
          </a:prstGeom>
          <a:noFill/>
        </p:spPr>
        <p:txBody>
          <a:bodyPr wrap="square" rtlCol="0">
            <a:spAutoFit/>
          </a:bodyPr>
          <a:lstStyle/>
          <a:p>
            <a:r>
              <a:rPr lang="en-US" sz="2400" dirty="0"/>
              <a:t>The :: operator links a class name with a member name in order to tell the compiler what class the member belongs to. However, the scope resolution operator has another related use: it can allow access to a name in an enclosing scope that is "hidden" by a local declaration of the same name.</a:t>
            </a:r>
          </a:p>
        </p:txBody>
      </p:sp>
      <p:sp>
        <p:nvSpPr>
          <p:cNvPr id="11" name="TextBox 10"/>
          <p:cNvSpPr txBox="1"/>
          <p:nvPr/>
        </p:nvSpPr>
        <p:spPr>
          <a:xfrm>
            <a:off x="4811712" y="2334735"/>
            <a:ext cx="5105400" cy="5632311"/>
          </a:xfrm>
          <a:prstGeom prst="rect">
            <a:avLst/>
          </a:prstGeom>
          <a:noFill/>
        </p:spPr>
        <p:txBody>
          <a:bodyPr wrap="square" rtlCol="0">
            <a:spAutoFit/>
          </a:bodyPr>
          <a:lstStyle/>
          <a:p>
            <a:r>
              <a:rPr lang="en-US" sz="2400" dirty="0" err="1"/>
              <a:t>int</a:t>
            </a:r>
            <a:r>
              <a:rPr lang="en-US" sz="2400" dirty="0"/>
              <a:t> main()</a:t>
            </a:r>
          </a:p>
          <a:p>
            <a:r>
              <a:rPr lang="en-US" sz="2400" dirty="0"/>
              <a:t>{</a:t>
            </a:r>
          </a:p>
          <a:p>
            <a:r>
              <a:rPr lang="en-US" sz="2400" dirty="0" err="1"/>
              <a:t>myclass</a:t>
            </a:r>
            <a:r>
              <a:rPr lang="en-US" sz="2400" dirty="0"/>
              <a:t> local_ob1(3);</a:t>
            </a:r>
          </a:p>
          <a:p>
            <a:r>
              <a:rPr lang="en-US" sz="2400" dirty="0" err="1"/>
              <a:t>cout</a:t>
            </a:r>
            <a:r>
              <a:rPr lang="en-US" sz="2400" dirty="0"/>
              <a:t> &lt;&lt; "This will not be first line displayed.\n";</a:t>
            </a:r>
          </a:p>
          <a:p>
            <a:r>
              <a:rPr lang="en-US" sz="2400" dirty="0" err="1"/>
              <a:t>myclass</a:t>
            </a:r>
            <a:r>
              <a:rPr lang="en-US" sz="2400" dirty="0"/>
              <a:t> local_ob2(4);</a:t>
            </a:r>
          </a:p>
          <a:p>
            <a:r>
              <a:rPr lang="en-US" sz="2400" dirty="0"/>
              <a:t>return 0;</a:t>
            </a:r>
          </a:p>
          <a:p>
            <a:r>
              <a:rPr lang="en-US" sz="2400" dirty="0"/>
              <a:t>}</a:t>
            </a:r>
          </a:p>
          <a:p>
            <a:r>
              <a:rPr lang="en-US" sz="2400" dirty="0"/>
              <a:t>It displays this output:</a:t>
            </a:r>
          </a:p>
          <a:p>
            <a:r>
              <a:rPr lang="en-US" sz="2400" dirty="0"/>
              <a:t>Initializing 1</a:t>
            </a:r>
          </a:p>
          <a:p>
            <a:r>
              <a:rPr lang="en-US" sz="2400" dirty="0"/>
              <a:t>Initializing 2</a:t>
            </a:r>
          </a:p>
          <a:p>
            <a:r>
              <a:rPr lang="en-US" sz="2400" dirty="0"/>
              <a:t>Initializing 3</a:t>
            </a:r>
          </a:p>
          <a:p>
            <a:r>
              <a:rPr lang="en-US" sz="2400" dirty="0"/>
              <a:t>This will not be first line displayed.</a:t>
            </a:r>
          </a:p>
          <a:p>
            <a:r>
              <a:rPr lang="en-US" sz="2400" dirty="0"/>
              <a:t>Initializing 4</a:t>
            </a:r>
          </a:p>
          <a:p>
            <a:r>
              <a:rPr lang="en-US" sz="2400" b="1" dirty="0"/>
              <a:t>Destructing 4</a:t>
            </a:r>
            <a:endParaRPr lang="en-US" sz="2400" dirty="0"/>
          </a:p>
        </p:txBody>
      </p:sp>
      <p:sp>
        <p:nvSpPr>
          <p:cNvPr id="12" name="TextBox 11"/>
          <p:cNvSpPr txBox="1"/>
          <p:nvPr/>
        </p:nvSpPr>
        <p:spPr>
          <a:xfrm>
            <a:off x="0" y="2941637"/>
            <a:ext cx="4591368" cy="5355312"/>
          </a:xfrm>
          <a:prstGeom prst="rect">
            <a:avLst/>
          </a:prstGeom>
          <a:noFill/>
        </p:spPr>
        <p:txBody>
          <a:bodyPr wrap="square" rtlCol="0">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class </a:t>
            </a:r>
            <a:r>
              <a:rPr lang="en-US" dirty="0" err="1"/>
              <a:t>myclass</a:t>
            </a:r>
            <a:r>
              <a:rPr lang="en-US" dirty="0"/>
              <a:t> {</a:t>
            </a:r>
          </a:p>
          <a:p>
            <a:r>
              <a:rPr lang="en-US" dirty="0"/>
              <a:t>                                  public:</a:t>
            </a:r>
          </a:p>
          <a:p>
            <a:r>
              <a:rPr lang="en-US" dirty="0" smtClean="0"/>
              <a:t>                </a:t>
            </a:r>
            <a:r>
              <a:rPr lang="en-US" dirty="0" err="1" smtClean="0"/>
              <a:t>int</a:t>
            </a:r>
            <a:r>
              <a:rPr lang="en-US" dirty="0" smtClean="0"/>
              <a:t> </a:t>
            </a:r>
            <a:r>
              <a:rPr lang="en-US" dirty="0"/>
              <a:t>who;</a:t>
            </a:r>
          </a:p>
          <a:p>
            <a:r>
              <a:rPr lang="en-US" dirty="0" smtClean="0"/>
              <a:t>                    </a:t>
            </a:r>
            <a:r>
              <a:rPr lang="en-US" dirty="0" err="1" smtClean="0"/>
              <a:t>myclass</a:t>
            </a:r>
            <a:r>
              <a:rPr lang="en-US" dirty="0" smtClean="0"/>
              <a:t>(</a:t>
            </a:r>
            <a:r>
              <a:rPr lang="en-US" dirty="0" err="1" smtClean="0"/>
              <a:t>int</a:t>
            </a:r>
            <a:r>
              <a:rPr lang="en-US" dirty="0" smtClean="0"/>
              <a:t> </a:t>
            </a:r>
            <a:r>
              <a:rPr lang="en-US" dirty="0"/>
              <a:t>id);</a:t>
            </a:r>
          </a:p>
          <a:p>
            <a:r>
              <a:rPr lang="en-US" dirty="0" smtClean="0"/>
              <a:t>                         ~</a:t>
            </a:r>
            <a:r>
              <a:rPr lang="en-US" dirty="0" err="1"/>
              <a:t>myclass</a:t>
            </a:r>
            <a:r>
              <a:rPr lang="en-US" dirty="0"/>
              <a:t>();</a:t>
            </a:r>
          </a:p>
          <a:p>
            <a:r>
              <a:rPr lang="en-US" dirty="0" smtClean="0"/>
              <a:t>                 } </a:t>
            </a:r>
            <a:r>
              <a:rPr lang="en-US" dirty="0"/>
              <a:t>glob_ob1(1), glob_ob2(2);</a:t>
            </a:r>
          </a:p>
          <a:p>
            <a:r>
              <a:rPr lang="en-US" dirty="0" err="1"/>
              <a:t>myclass</a:t>
            </a:r>
            <a:r>
              <a:rPr lang="en-US" dirty="0"/>
              <a:t>::</a:t>
            </a:r>
            <a:r>
              <a:rPr lang="en-US" dirty="0" err="1"/>
              <a:t>myclass</a:t>
            </a:r>
            <a:r>
              <a:rPr lang="en-US" dirty="0"/>
              <a:t>(</a:t>
            </a:r>
            <a:r>
              <a:rPr lang="en-US" dirty="0" err="1"/>
              <a:t>int</a:t>
            </a:r>
            <a:r>
              <a:rPr lang="en-US" dirty="0"/>
              <a:t> id)</a:t>
            </a:r>
          </a:p>
          <a:p>
            <a:r>
              <a:rPr lang="en-US" dirty="0"/>
              <a:t>             {</a:t>
            </a:r>
          </a:p>
          <a:p>
            <a:r>
              <a:rPr lang="en-US" dirty="0"/>
              <a:t>                       </a:t>
            </a:r>
            <a:r>
              <a:rPr lang="en-US" dirty="0" err="1"/>
              <a:t>cout</a:t>
            </a:r>
            <a:r>
              <a:rPr lang="en-US" dirty="0"/>
              <a:t> &lt;&lt; "Initializing " &lt;&lt; id &lt;&lt; "\n";</a:t>
            </a:r>
          </a:p>
          <a:p>
            <a:r>
              <a:rPr lang="en-US" dirty="0"/>
              <a:t>                      who = id;</a:t>
            </a:r>
          </a:p>
          <a:p>
            <a:r>
              <a:rPr lang="en-US" dirty="0"/>
              <a:t>}</a:t>
            </a:r>
          </a:p>
          <a:p>
            <a:r>
              <a:rPr lang="en-US" dirty="0"/>
              <a:t> </a:t>
            </a:r>
            <a:r>
              <a:rPr lang="en-US" dirty="0" err="1"/>
              <a:t>myclass</a:t>
            </a:r>
            <a:r>
              <a:rPr lang="en-US" dirty="0"/>
              <a:t>::~</a:t>
            </a:r>
            <a:r>
              <a:rPr lang="en-US" dirty="0" err="1"/>
              <a:t>myclass</a:t>
            </a:r>
            <a:r>
              <a:rPr lang="en-US" dirty="0"/>
              <a:t>()</a:t>
            </a:r>
          </a:p>
          <a:p>
            <a:r>
              <a:rPr lang="en-US" dirty="0"/>
              <a:t>           {</a:t>
            </a:r>
          </a:p>
          <a:p>
            <a:r>
              <a:rPr lang="en-US" dirty="0"/>
              <a:t>                  </a:t>
            </a:r>
            <a:r>
              <a:rPr lang="en-US" dirty="0" err="1"/>
              <a:t>cout</a:t>
            </a:r>
            <a:r>
              <a:rPr lang="en-US" dirty="0"/>
              <a:t> &lt;&lt; "Destructing " &lt;&lt; who &lt;&lt; "\n";</a:t>
            </a:r>
          </a:p>
          <a:p>
            <a:r>
              <a:rPr lang="en-US" dirty="0"/>
              <a:t>}</a:t>
            </a:r>
          </a:p>
        </p:txBody>
      </p:sp>
    </p:spTree>
    <p:extLst>
      <p:ext uri="{BB962C8B-B14F-4D97-AF65-F5344CB8AC3E}">
        <p14:creationId xmlns:p14="http://schemas.microsoft.com/office/powerpoint/2010/main" val="1952802435"/>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712" y="122237"/>
            <a:ext cx="9677399" cy="1112837"/>
          </a:xfrm>
        </p:spPr>
        <p:txBody>
          <a:bodyPr anchor="t"/>
          <a:lstStyle/>
          <a:p>
            <a:pPr algn="ctr"/>
            <a:r>
              <a:rPr lang="en-US" sz="3600" b="1" dirty="0"/>
              <a:t>The scope resolution operator:</a:t>
            </a:r>
            <a:endParaRPr lang="en-US" sz="3600"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20344" y="2229185"/>
            <a:ext cx="9677400" cy="3539430"/>
          </a:xfrm>
          <a:prstGeom prst="rect">
            <a:avLst/>
          </a:prstGeom>
          <a:noFill/>
        </p:spPr>
        <p:txBody>
          <a:bodyPr wrap="square" rtlCol="0">
            <a:spAutoFit/>
          </a:bodyPr>
          <a:lstStyle/>
          <a:p>
            <a:r>
              <a:rPr lang="en-US" sz="3200" dirty="0"/>
              <a:t>The :: operator links a class name with a member name in order to tell the compiler </a:t>
            </a:r>
            <a:endParaRPr lang="en-US" sz="3200" dirty="0" smtClean="0"/>
          </a:p>
          <a:p>
            <a:pPr marL="457200" indent="-457200">
              <a:buFont typeface="Wingdings" pitchFamily="2" charset="2"/>
              <a:buChar char="v"/>
            </a:pPr>
            <a:r>
              <a:rPr lang="en-US" sz="3200" dirty="0" smtClean="0"/>
              <a:t>what </a:t>
            </a:r>
            <a:r>
              <a:rPr lang="en-US" sz="3200" dirty="0"/>
              <a:t>class the member belongs to. </a:t>
            </a:r>
            <a:endParaRPr lang="en-US" sz="3200" dirty="0" smtClean="0"/>
          </a:p>
          <a:p>
            <a:pPr marL="457200" indent="-457200">
              <a:buFont typeface="Wingdings" pitchFamily="2" charset="2"/>
              <a:buChar char="v"/>
            </a:pPr>
            <a:r>
              <a:rPr lang="en-US" sz="3200" dirty="0" smtClean="0"/>
              <a:t>the </a:t>
            </a:r>
            <a:r>
              <a:rPr lang="en-US" sz="3200" dirty="0"/>
              <a:t>scope resolution operator has another related use: it can allow access to a name in an enclosing scope that is "hidden" by a local declaration of the same name.</a:t>
            </a:r>
          </a:p>
        </p:txBody>
      </p:sp>
    </p:spTree>
    <p:extLst>
      <p:ext uri="{BB962C8B-B14F-4D97-AF65-F5344CB8AC3E}">
        <p14:creationId xmlns:p14="http://schemas.microsoft.com/office/powerpoint/2010/main" val="3669044020"/>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712" y="122237"/>
            <a:ext cx="9677399" cy="1112837"/>
          </a:xfrm>
        </p:spPr>
        <p:txBody>
          <a:bodyPr anchor="t"/>
          <a:lstStyle/>
          <a:p>
            <a:pPr algn="ctr"/>
            <a:r>
              <a:rPr lang="en-US" sz="3600" b="1" dirty="0"/>
              <a:t>Nested class</a:t>
            </a:r>
            <a:endParaRPr lang="en-US" sz="3600"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20344" y="2229185"/>
            <a:ext cx="9677400" cy="3046988"/>
          </a:xfrm>
          <a:prstGeom prst="rect">
            <a:avLst/>
          </a:prstGeom>
          <a:noFill/>
        </p:spPr>
        <p:txBody>
          <a:bodyPr wrap="square" rtlCol="0">
            <a:spAutoFit/>
          </a:bodyPr>
          <a:lstStyle/>
          <a:p>
            <a:pPr marL="457200" indent="-457200">
              <a:buFont typeface="Wingdings" pitchFamily="2" charset="2"/>
              <a:buChar char="v"/>
            </a:pPr>
            <a:r>
              <a:rPr lang="en-US" sz="3200" dirty="0"/>
              <a:t>It is possible to define one class within another</a:t>
            </a:r>
            <a:r>
              <a:rPr lang="en-US" sz="3200" dirty="0" smtClean="0"/>
              <a:t>.</a:t>
            </a:r>
          </a:p>
          <a:p>
            <a:pPr marL="457200" indent="-457200">
              <a:buFont typeface="Wingdings" pitchFamily="2" charset="2"/>
              <a:buChar char="v"/>
            </a:pPr>
            <a:r>
              <a:rPr lang="en-US" sz="3200" dirty="0" smtClean="0"/>
              <a:t> </a:t>
            </a:r>
            <a:r>
              <a:rPr lang="en-US" sz="3200" dirty="0"/>
              <a:t>Doing so creates a nested class. </a:t>
            </a:r>
            <a:endParaRPr lang="en-US" sz="3200" dirty="0" smtClean="0"/>
          </a:p>
          <a:p>
            <a:pPr marL="457200" indent="-457200">
              <a:buFont typeface="Wingdings" pitchFamily="2" charset="2"/>
              <a:buChar char="v"/>
            </a:pPr>
            <a:r>
              <a:rPr lang="en-US" sz="3200" dirty="0" smtClean="0"/>
              <a:t>Since </a:t>
            </a:r>
            <a:r>
              <a:rPr lang="en-US" sz="3200" dirty="0"/>
              <a:t>a class declaration does, in fact, define a scope, a nested class is valid only within the scope of the enclosing class</a:t>
            </a:r>
            <a:r>
              <a:rPr lang="en-US" sz="3200" dirty="0" smtClean="0"/>
              <a:t>.</a:t>
            </a:r>
          </a:p>
          <a:p>
            <a:pPr marL="457200" indent="-457200">
              <a:buFont typeface="Wingdings" pitchFamily="2" charset="2"/>
              <a:buChar char="v"/>
            </a:pPr>
            <a:r>
              <a:rPr lang="en-US" sz="3200" dirty="0" smtClean="0"/>
              <a:t> </a:t>
            </a:r>
            <a:r>
              <a:rPr lang="en-US" sz="3200" dirty="0"/>
              <a:t>Frankly, nested classes are seldom used.</a:t>
            </a:r>
          </a:p>
        </p:txBody>
      </p:sp>
    </p:spTree>
    <p:extLst>
      <p:ext uri="{BB962C8B-B14F-4D97-AF65-F5344CB8AC3E}">
        <p14:creationId xmlns:p14="http://schemas.microsoft.com/office/powerpoint/2010/main" val="2051724584"/>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nchor="t"/>
          <a:lstStyle/>
          <a:p>
            <a:pPr algn="ctr"/>
            <a:r>
              <a:rPr lang="en-US" b="1" dirty="0"/>
              <a:t>Nested class</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994368"/>
            <a:ext cx="9677400" cy="1200329"/>
          </a:xfrm>
          <a:prstGeom prst="rect">
            <a:avLst/>
          </a:prstGeom>
          <a:noFill/>
        </p:spPr>
        <p:txBody>
          <a:bodyPr wrap="square" rtlCol="0">
            <a:spAutoFit/>
          </a:bodyPr>
          <a:lstStyle/>
          <a:p>
            <a:r>
              <a:rPr lang="en-US" sz="2400" dirty="0"/>
              <a:t>Member functions may also be declared as static. There are several restrictions placed on static member functions. They may only directly refer to other static members of the class.</a:t>
            </a:r>
          </a:p>
        </p:txBody>
      </p:sp>
      <p:sp>
        <p:nvSpPr>
          <p:cNvPr id="11" name="TextBox 10"/>
          <p:cNvSpPr txBox="1"/>
          <p:nvPr/>
        </p:nvSpPr>
        <p:spPr>
          <a:xfrm>
            <a:off x="4811712" y="2334735"/>
            <a:ext cx="5105400" cy="4154984"/>
          </a:xfrm>
          <a:prstGeom prst="rect">
            <a:avLst/>
          </a:prstGeom>
          <a:noFill/>
        </p:spPr>
        <p:txBody>
          <a:bodyPr wrap="square" rtlCol="0">
            <a:spAutoFit/>
          </a:bodyPr>
          <a:lstStyle/>
          <a:p>
            <a:pPr fontAlgn="auto"/>
            <a:r>
              <a:rPr lang="en-US" sz="2400" dirty="0"/>
              <a:t>void f()</a:t>
            </a:r>
          </a:p>
          <a:p>
            <a:pPr fontAlgn="auto"/>
            <a:r>
              <a:rPr lang="en-US" sz="2400" dirty="0"/>
              <a:t>{</a:t>
            </a:r>
          </a:p>
          <a:p>
            <a:pPr fontAlgn="auto"/>
            <a:r>
              <a:rPr lang="en-US" sz="2400" dirty="0"/>
              <a:t>  class </a:t>
            </a:r>
            <a:r>
              <a:rPr lang="en-US" sz="2400" dirty="0" err="1"/>
              <a:t>myclass</a:t>
            </a:r>
            <a:r>
              <a:rPr lang="en-US" sz="2400" dirty="0"/>
              <a:t> {</a:t>
            </a:r>
          </a:p>
          <a:p>
            <a:pPr fontAlgn="auto"/>
            <a:r>
              <a:rPr lang="en-US" sz="2400" dirty="0"/>
              <a:t>              </a:t>
            </a:r>
            <a:r>
              <a:rPr lang="en-US" sz="2400" dirty="0" err="1"/>
              <a:t>int</a:t>
            </a:r>
            <a:r>
              <a:rPr lang="en-US" sz="2400" dirty="0"/>
              <a:t> i;</a:t>
            </a:r>
          </a:p>
          <a:p>
            <a:pPr fontAlgn="auto"/>
            <a:r>
              <a:rPr lang="en-US" sz="2400" dirty="0"/>
              <a:t>           public:</a:t>
            </a:r>
          </a:p>
          <a:p>
            <a:pPr fontAlgn="auto"/>
            <a:r>
              <a:rPr lang="en-US" sz="2400" dirty="0"/>
              <a:t>                void </a:t>
            </a:r>
            <a:r>
              <a:rPr lang="en-US" sz="2400" dirty="0" err="1"/>
              <a:t>put_i</a:t>
            </a:r>
            <a:r>
              <a:rPr lang="en-US" sz="2400" dirty="0"/>
              <a:t>(</a:t>
            </a:r>
            <a:r>
              <a:rPr lang="en-US" sz="2400" dirty="0" err="1"/>
              <a:t>int</a:t>
            </a:r>
            <a:r>
              <a:rPr lang="en-US" sz="2400" dirty="0"/>
              <a:t> n) { i=n; }</a:t>
            </a:r>
          </a:p>
          <a:p>
            <a:pPr fontAlgn="auto"/>
            <a:r>
              <a:rPr lang="en-US" sz="2400" dirty="0" err="1"/>
              <a:t>int</a:t>
            </a:r>
            <a:r>
              <a:rPr lang="en-US" sz="2400" dirty="0"/>
              <a:t> </a:t>
            </a:r>
            <a:r>
              <a:rPr lang="en-US" sz="2400" dirty="0" err="1"/>
              <a:t>get_i</a:t>
            </a:r>
            <a:r>
              <a:rPr lang="en-US" sz="2400" dirty="0"/>
              <a:t>() { return i; }</a:t>
            </a:r>
          </a:p>
          <a:p>
            <a:pPr fontAlgn="auto"/>
            <a:r>
              <a:rPr lang="en-US" sz="2400" dirty="0"/>
              <a:t>} </a:t>
            </a:r>
            <a:r>
              <a:rPr lang="en-US" sz="2400" dirty="0" err="1"/>
              <a:t>ob</a:t>
            </a:r>
            <a:r>
              <a:rPr lang="en-US" sz="2400" dirty="0"/>
              <a:t>;</a:t>
            </a:r>
          </a:p>
          <a:p>
            <a:pPr fontAlgn="auto"/>
            <a:r>
              <a:rPr lang="en-US" sz="2400" dirty="0" err="1"/>
              <a:t>ob.put_i</a:t>
            </a:r>
            <a:r>
              <a:rPr lang="en-US" sz="2400" dirty="0"/>
              <a:t>(10);</a:t>
            </a:r>
          </a:p>
          <a:p>
            <a:pPr fontAlgn="auto"/>
            <a:r>
              <a:rPr lang="en-US" sz="2400" dirty="0" err="1"/>
              <a:t>cout</a:t>
            </a:r>
            <a:r>
              <a:rPr lang="en-US" sz="2400" dirty="0"/>
              <a:t> &lt;&lt; </a:t>
            </a:r>
            <a:r>
              <a:rPr lang="en-US" sz="2400" dirty="0" err="1"/>
              <a:t>ob.get_i</a:t>
            </a:r>
            <a:r>
              <a:rPr lang="en-US" sz="2400" dirty="0"/>
              <a:t>();</a:t>
            </a:r>
          </a:p>
          <a:p>
            <a:pPr fontAlgn="auto"/>
            <a:r>
              <a:rPr lang="en-US" sz="2400" dirty="0"/>
              <a:t>}</a:t>
            </a:r>
          </a:p>
        </p:txBody>
      </p:sp>
      <p:sp>
        <p:nvSpPr>
          <p:cNvPr id="12" name="TextBox 11"/>
          <p:cNvSpPr txBox="1"/>
          <p:nvPr/>
        </p:nvSpPr>
        <p:spPr>
          <a:xfrm>
            <a:off x="239712" y="2334735"/>
            <a:ext cx="4591368" cy="2862322"/>
          </a:xfrm>
          <a:prstGeom prst="rect">
            <a:avLst/>
          </a:prstGeom>
          <a:noFill/>
        </p:spPr>
        <p:txBody>
          <a:bodyPr wrap="square" rtlCol="0">
            <a:spAutoFit/>
          </a:bodyPr>
          <a:lstStyle/>
          <a:p>
            <a:pPr fontAlgn="auto"/>
            <a:r>
              <a:rPr lang="en-US" sz="2000" dirty="0"/>
              <a:t>#include &lt;</a:t>
            </a:r>
            <a:r>
              <a:rPr lang="en-US" sz="2000" dirty="0" err="1"/>
              <a:t>iostream</a:t>
            </a:r>
            <a:r>
              <a:rPr lang="en-US" sz="2000" dirty="0"/>
              <a:t>&gt;</a:t>
            </a:r>
          </a:p>
          <a:p>
            <a:pPr fontAlgn="auto"/>
            <a:r>
              <a:rPr lang="en-US" sz="2000" dirty="0"/>
              <a:t>using namespace </a:t>
            </a:r>
            <a:r>
              <a:rPr lang="en-US" sz="2000" dirty="0" err="1"/>
              <a:t>std</a:t>
            </a:r>
            <a:r>
              <a:rPr lang="en-US" sz="2000" dirty="0"/>
              <a:t>;</a:t>
            </a:r>
          </a:p>
          <a:p>
            <a:pPr fontAlgn="auto"/>
            <a:r>
              <a:rPr lang="en-US" sz="2000" dirty="0"/>
              <a:t>               void f();</a:t>
            </a:r>
          </a:p>
          <a:p>
            <a:pPr fontAlgn="auto"/>
            <a:r>
              <a:rPr lang="en-US" sz="2000" dirty="0" err="1"/>
              <a:t>int</a:t>
            </a:r>
            <a:r>
              <a:rPr lang="en-US" sz="2000" dirty="0"/>
              <a:t> main()</a:t>
            </a:r>
          </a:p>
          <a:p>
            <a:pPr fontAlgn="auto"/>
            <a:r>
              <a:rPr lang="en-US" sz="2000" dirty="0"/>
              <a:t>               {</a:t>
            </a:r>
          </a:p>
          <a:p>
            <a:pPr fontAlgn="auto"/>
            <a:r>
              <a:rPr lang="en-US" sz="2000" dirty="0"/>
              <a:t>                      f();</a:t>
            </a:r>
          </a:p>
          <a:p>
            <a:pPr fontAlgn="auto"/>
            <a:r>
              <a:rPr lang="en-US" sz="2000" dirty="0"/>
              <a:t>                         // </a:t>
            </a:r>
            <a:r>
              <a:rPr lang="en-US" sz="2000" dirty="0" err="1"/>
              <a:t>myclass</a:t>
            </a:r>
            <a:r>
              <a:rPr lang="en-US" sz="2000" dirty="0"/>
              <a:t> not known here</a:t>
            </a:r>
          </a:p>
          <a:p>
            <a:pPr fontAlgn="auto"/>
            <a:r>
              <a:rPr lang="en-US" sz="2000" dirty="0"/>
              <a:t>return 0;</a:t>
            </a:r>
          </a:p>
          <a:p>
            <a:pPr fontAlgn="auto"/>
            <a:r>
              <a:rPr lang="en-US" sz="2000" dirty="0"/>
              <a:t>}</a:t>
            </a:r>
          </a:p>
        </p:txBody>
      </p:sp>
    </p:spTree>
    <p:extLst>
      <p:ext uri="{BB962C8B-B14F-4D97-AF65-F5344CB8AC3E}">
        <p14:creationId xmlns:p14="http://schemas.microsoft.com/office/powerpoint/2010/main" val="932409387"/>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nchor="t">
            <a:noAutofit/>
          </a:bodyPr>
          <a:lstStyle/>
          <a:p>
            <a:pPr algn="ctr">
              <a:buNone/>
            </a:pPr>
            <a:r>
              <a:rPr lang="en-US" sz="5400" b="1" dirty="0" smtClean="0"/>
              <a:t>Passing object to function</a:t>
            </a:r>
            <a:endParaRPr lang="en-US" sz="5400"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994368"/>
            <a:ext cx="9677400" cy="1569660"/>
          </a:xfrm>
          <a:prstGeom prst="rect">
            <a:avLst/>
          </a:prstGeom>
          <a:noFill/>
        </p:spPr>
        <p:txBody>
          <a:bodyPr wrap="square" rtlCol="0">
            <a:spAutoFit/>
          </a:bodyPr>
          <a:lstStyle/>
          <a:p>
            <a:r>
              <a:rPr lang="en-US" sz="2400" dirty="0"/>
              <a:t>Objects may be passed to functions in just the same way that any other type of variable can. Objects are passed to functions through the use of the standard call-by value mechanism. This means that a copy of an object is made when it is passed to a function. </a:t>
            </a:r>
          </a:p>
        </p:txBody>
      </p:sp>
      <p:sp>
        <p:nvSpPr>
          <p:cNvPr id="11" name="TextBox 10"/>
          <p:cNvSpPr txBox="1"/>
          <p:nvPr/>
        </p:nvSpPr>
        <p:spPr>
          <a:xfrm>
            <a:off x="4807584" y="2941637"/>
            <a:ext cx="5105400" cy="4832092"/>
          </a:xfrm>
          <a:prstGeom prst="rect">
            <a:avLst/>
          </a:prstGeom>
          <a:noFill/>
        </p:spPr>
        <p:txBody>
          <a:bodyPr wrap="square" rtlCol="0">
            <a:spAutoFit/>
          </a:bodyPr>
          <a:lstStyle/>
          <a:p>
            <a:pPr fontAlgn="auto"/>
            <a:r>
              <a:rPr lang="en-US" sz="2800" dirty="0" err="1"/>
              <a:t>myclass</a:t>
            </a:r>
            <a:r>
              <a:rPr lang="en-US" sz="2800" dirty="0"/>
              <a:t>::</a:t>
            </a:r>
            <a:r>
              <a:rPr lang="en-US" sz="2800" dirty="0" err="1"/>
              <a:t>myclass</a:t>
            </a:r>
            <a:r>
              <a:rPr lang="en-US" sz="2800" dirty="0"/>
              <a:t>(</a:t>
            </a:r>
            <a:r>
              <a:rPr lang="en-US" sz="2800" dirty="0" err="1"/>
              <a:t>int</a:t>
            </a:r>
            <a:r>
              <a:rPr lang="en-US" sz="2800" dirty="0"/>
              <a:t> n)</a:t>
            </a:r>
          </a:p>
          <a:p>
            <a:pPr fontAlgn="auto"/>
            <a:r>
              <a:rPr lang="en-US" sz="2800" dirty="0"/>
              <a:t>{</a:t>
            </a:r>
          </a:p>
          <a:p>
            <a:pPr fontAlgn="auto"/>
            <a:r>
              <a:rPr lang="en-US" sz="2800" dirty="0"/>
              <a:t>i = n;</a:t>
            </a:r>
          </a:p>
          <a:p>
            <a:pPr fontAlgn="auto"/>
            <a:r>
              <a:rPr lang="en-US" sz="2800" dirty="0" err="1"/>
              <a:t>cout</a:t>
            </a:r>
            <a:r>
              <a:rPr lang="en-US" sz="2800" dirty="0"/>
              <a:t> &lt;&lt; "Constructing " &lt;&lt; i &lt;&lt; "\n";</a:t>
            </a:r>
          </a:p>
          <a:p>
            <a:pPr fontAlgn="auto"/>
            <a:r>
              <a:rPr lang="en-US" sz="2800" dirty="0"/>
              <a:t>}</a:t>
            </a:r>
          </a:p>
          <a:p>
            <a:pPr fontAlgn="auto"/>
            <a:r>
              <a:rPr lang="en-US" sz="2800" dirty="0" err="1"/>
              <a:t>myclass</a:t>
            </a:r>
            <a:r>
              <a:rPr lang="en-US" sz="2800" dirty="0"/>
              <a:t>::~</a:t>
            </a:r>
            <a:r>
              <a:rPr lang="en-US" sz="2800" dirty="0" err="1"/>
              <a:t>myclass</a:t>
            </a:r>
            <a:r>
              <a:rPr lang="en-US" sz="2800" dirty="0"/>
              <a:t>()</a:t>
            </a:r>
          </a:p>
          <a:p>
            <a:pPr fontAlgn="auto"/>
            <a:r>
              <a:rPr lang="en-US" sz="2800" dirty="0"/>
              <a:t>{</a:t>
            </a:r>
          </a:p>
          <a:p>
            <a:pPr fontAlgn="auto"/>
            <a:r>
              <a:rPr lang="en-US" sz="2800" dirty="0" err="1"/>
              <a:t>cout</a:t>
            </a:r>
            <a:r>
              <a:rPr lang="en-US" sz="2800" dirty="0"/>
              <a:t> &lt;&lt; "Destroying " &lt;&lt; i &lt;&lt; "\n";</a:t>
            </a:r>
          </a:p>
          <a:p>
            <a:pPr fontAlgn="auto"/>
            <a:r>
              <a:rPr lang="en-US" sz="2800" dirty="0"/>
              <a:t>}</a:t>
            </a:r>
          </a:p>
          <a:p>
            <a:r>
              <a:rPr lang="en-US" sz="2800" dirty="0"/>
              <a:t>void f(</a:t>
            </a:r>
            <a:r>
              <a:rPr lang="en-US" sz="2800" dirty="0" err="1"/>
              <a:t>myclass</a:t>
            </a:r>
            <a:r>
              <a:rPr lang="en-US" sz="2800" dirty="0"/>
              <a:t> </a:t>
            </a:r>
            <a:r>
              <a:rPr lang="en-US" sz="2800" dirty="0" err="1"/>
              <a:t>ob</a:t>
            </a:r>
            <a:r>
              <a:rPr lang="en-US" sz="2800" dirty="0"/>
              <a:t>);</a:t>
            </a:r>
          </a:p>
        </p:txBody>
      </p:sp>
      <p:sp>
        <p:nvSpPr>
          <p:cNvPr id="12" name="TextBox 11"/>
          <p:cNvSpPr txBox="1"/>
          <p:nvPr/>
        </p:nvSpPr>
        <p:spPr>
          <a:xfrm>
            <a:off x="216216" y="3134954"/>
            <a:ext cx="4366896" cy="4031873"/>
          </a:xfrm>
          <a:prstGeom prst="rect">
            <a:avLst/>
          </a:prstGeom>
          <a:noFill/>
        </p:spPr>
        <p:txBody>
          <a:bodyPr wrap="square" rtlCol="0">
            <a:spAutoFit/>
          </a:bodyPr>
          <a:lstStyle/>
          <a:p>
            <a:pPr fontAlgn="auto"/>
            <a:r>
              <a:rPr lang="en-US" sz="3200" dirty="0"/>
              <a:t>class </a:t>
            </a:r>
            <a:r>
              <a:rPr lang="en-US" sz="3200" dirty="0" err="1"/>
              <a:t>myclass</a:t>
            </a:r>
            <a:r>
              <a:rPr lang="en-US" sz="3200" dirty="0"/>
              <a:t> {</a:t>
            </a:r>
          </a:p>
          <a:p>
            <a:pPr fontAlgn="auto"/>
            <a:r>
              <a:rPr lang="en-US" sz="3200" dirty="0" err="1"/>
              <a:t>int</a:t>
            </a:r>
            <a:r>
              <a:rPr lang="en-US" sz="3200" dirty="0"/>
              <a:t> i;</a:t>
            </a:r>
          </a:p>
          <a:p>
            <a:pPr fontAlgn="auto"/>
            <a:r>
              <a:rPr lang="en-US" sz="3200" dirty="0"/>
              <a:t>public:</a:t>
            </a:r>
          </a:p>
          <a:p>
            <a:pPr fontAlgn="auto"/>
            <a:r>
              <a:rPr lang="en-US" sz="3200" dirty="0" err="1"/>
              <a:t>myclass</a:t>
            </a:r>
            <a:r>
              <a:rPr lang="en-US" sz="3200" dirty="0"/>
              <a:t>(</a:t>
            </a:r>
            <a:r>
              <a:rPr lang="en-US" sz="3200" dirty="0" err="1"/>
              <a:t>int</a:t>
            </a:r>
            <a:r>
              <a:rPr lang="en-US" sz="3200" dirty="0"/>
              <a:t> n);</a:t>
            </a:r>
          </a:p>
          <a:p>
            <a:pPr fontAlgn="auto"/>
            <a:r>
              <a:rPr lang="en-US" sz="3200" dirty="0"/>
              <a:t>~</a:t>
            </a:r>
            <a:r>
              <a:rPr lang="en-US" sz="3200" dirty="0" err="1"/>
              <a:t>myclass</a:t>
            </a:r>
            <a:r>
              <a:rPr lang="en-US" sz="3200" dirty="0"/>
              <a:t>();</a:t>
            </a:r>
          </a:p>
          <a:p>
            <a:pPr fontAlgn="auto"/>
            <a:r>
              <a:rPr lang="en-US" sz="3200" dirty="0"/>
              <a:t>void </a:t>
            </a:r>
            <a:r>
              <a:rPr lang="en-US" sz="3200" dirty="0" err="1"/>
              <a:t>set_i</a:t>
            </a:r>
            <a:r>
              <a:rPr lang="en-US" sz="3200" dirty="0"/>
              <a:t>(</a:t>
            </a:r>
            <a:r>
              <a:rPr lang="en-US" sz="3200" dirty="0" err="1"/>
              <a:t>int</a:t>
            </a:r>
            <a:r>
              <a:rPr lang="en-US" sz="3200" dirty="0"/>
              <a:t> n) { i=n; }</a:t>
            </a:r>
          </a:p>
          <a:p>
            <a:pPr fontAlgn="auto"/>
            <a:r>
              <a:rPr lang="en-US" sz="3200" dirty="0" err="1"/>
              <a:t>int</a:t>
            </a:r>
            <a:r>
              <a:rPr lang="en-US" sz="3200" dirty="0"/>
              <a:t> </a:t>
            </a:r>
            <a:r>
              <a:rPr lang="en-US" sz="3200" dirty="0" err="1"/>
              <a:t>get_i</a:t>
            </a:r>
            <a:r>
              <a:rPr lang="en-US" sz="3200" dirty="0"/>
              <a:t>() { return i; }</a:t>
            </a:r>
          </a:p>
          <a:p>
            <a:pPr fontAlgn="auto"/>
            <a:r>
              <a:rPr lang="en-US" sz="3200" dirty="0"/>
              <a:t>};</a:t>
            </a:r>
          </a:p>
        </p:txBody>
      </p:sp>
    </p:spTree>
    <p:extLst>
      <p:ext uri="{BB962C8B-B14F-4D97-AF65-F5344CB8AC3E}">
        <p14:creationId xmlns:p14="http://schemas.microsoft.com/office/powerpoint/2010/main" val="3138380058"/>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8312" y="198437"/>
            <a:ext cx="9072563" cy="1262063"/>
          </a:xfrm>
        </p:spPr>
        <p:txBody>
          <a:bodyPr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3600" b="1" dirty="0" smtClean="0">
                <a:latin typeface="Cambria math" pitchFamily="18"/>
              </a:rPr>
              <a:t>Class and  Object</a:t>
            </a:r>
            <a:endParaRPr lang="en-US" sz="3600" b="1" dirty="0">
              <a:latin typeface="Cambria math" pitchFamily="18"/>
            </a:endParaRPr>
          </a:p>
        </p:txBody>
      </p:sp>
      <p:sp>
        <p:nvSpPr>
          <p:cNvPr id="3" name="Subtitle 2"/>
          <p:cNvSpPr txBox="1">
            <a:spLocks noGrp="1"/>
          </p:cNvSpPr>
          <p:nvPr>
            <p:ph type="subTitle" idx="4294967295"/>
          </p:nvPr>
        </p:nvSpPr>
        <p:spPr>
          <a:xfrm>
            <a:off x="239712" y="1417637"/>
            <a:ext cx="9072563" cy="4114800"/>
          </a:xfrm>
        </p:spPr>
        <p:txBody>
          <a:bodyPr anchor="ctr">
            <a:normAutofit fontScale="77500" lnSpcReduction="2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125993" indent="0">
              <a:buNone/>
            </a:pPr>
            <a:r>
              <a:rPr lang="en-US" b="1" u="sng" dirty="0"/>
              <a:t>Class:</a:t>
            </a:r>
            <a:endParaRPr lang="en-US" dirty="0"/>
          </a:p>
          <a:p>
            <a:r>
              <a:rPr lang="en-US" b="1" dirty="0"/>
              <a:t>                     Class is a collection of data member and member function. Class is a user define data </a:t>
            </a:r>
            <a:r>
              <a:rPr lang="en-US" b="1" dirty="0" smtClean="0"/>
              <a:t>type</a:t>
            </a:r>
          </a:p>
          <a:p>
            <a:endParaRPr lang="en-US" b="1" dirty="0" smtClean="0"/>
          </a:p>
          <a:p>
            <a:r>
              <a:rPr lang="en-US" dirty="0"/>
              <a:t>class class-name {</a:t>
            </a:r>
          </a:p>
          <a:p>
            <a:r>
              <a:rPr lang="en-US" dirty="0"/>
              <a:t>private data and functions</a:t>
            </a:r>
          </a:p>
          <a:p>
            <a:r>
              <a:rPr lang="en-US" dirty="0"/>
              <a:t>access-</a:t>
            </a:r>
            <a:r>
              <a:rPr lang="en-US" dirty="0" err="1"/>
              <a:t>specifier</a:t>
            </a:r>
            <a:r>
              <a:rPr lang="en-US" dirty="0"/>
              <a:t>:</a:t>
            </a:r>
          </a:p>
          <a:p>
            <a:r>
              <a:rPr lang="en-US" dirty="0"/>
              <a:t>data and functions</a:t>
            </a:r>
          </a:p>
          <a:p>
            <a:r>
              <a:rPr lang="en-US" dirty="0"/>
              <a:t>access-</a:t>
            </a:r>
            <a:r>
              <a:rPr lang="en-US" dirty="0" err="1"/>
              <a:t>specifier</a:t>
            </a:r>
            <a:r>
              <a:rPr lang="en-US" dirty="0"/>
              <a:t>:</a:t>
            </a:r>
          </a:p>
          <a:p>
            <a:r>
              <a:rPr lang="en-US" dirty="0"/>
              <a:t>data and functions</a:t>
            </a:r>
          </a:p>
          <a:p>
            <a:r>
              <a:rPr lang="en-US" dirty="0"/>
              <a:t>// ...</a:t>
            </a:r>
          </a:p>
          <a:p>
            <a:r>
              <a:rPr lang="en-US" dirty="0"/>
              <a:t>access-</a:t>
            </a:r>
            <a:r>
              <a:rPr lang="en-US" dirty="0" err="1"/>
              <a:t>specifier</a:t>
            </a:r>
            <a:r>
              <a:rPr lang="en-US" dirty="0"/>
              <a:t>:</a:t>
            </a:r>
          </a:p>
          <a:p>
            <a:r>
              <a:rPr lang="en-US" dirty="0"/>
              <a:t>data and functions</a:t>
            </a:r>
          </a:p>
          <a:p>
            <a:r>
              <a:rPr lang="en-US" dirty="0"/>
              <a:t>} object-list;</a:t>
            </a:r>
          </a:p>
          <a:p>
            <a:endParaRPr lang="en-US" b="1" dirty="0"/>
          </a:p>
          <a:p>
            <a:endParaRPr lang="en-US" b="1" dirty="0" smtClean="0"/>
          </a:p>
          <a:p>
            <a:endParaRPr lang="en-US" dirty="0"/>
          </a:p>
        </p:txBody>
      </p:sp>
      <p:sp>
        <p:nvSpPr>
          <p:cNvPr id="4" name="Rectangle 3"/>
          <p:cNvSpPr/>
          <p:nvPr/>
        </p:nvSpPr>
        <p:spPr>
          <a:xfrm>
            <a:off x="468312" y="5608637"/>
            <a:ext cx="8686800" cy="1200329"/>
          </a:xfrm>
          <a:prstGeom prst="rect">
            <a:avLst/>
          </a:prstGeom>
        </p:spPr>
        <p:txBody>
          <a:bodyPr wrap="square">
            <a:spAutoFit/>
          </a:bodyPr>
          <a:lstStyle/>
          <a:p>
            <a:r>
              <a:rPr lang="en-US" b="1" u="sng" dirty="0"/>
              <a:t>Object</a:t>
            </a:r>
            <a:r>
              <a:rPr lang="en-US" b="1" u="sng" dirty="0" smtClean="0"/>
              <a:t>:</a:t>
            </a:r>
          </a:p>
          <a:p>
            <a:endParaRPr lang="en-US" dirty="0"/>
          </a:p>
          <a:p>
            <a:r>
              <a:rPr lang="en-US" b="1" dirty="0"/>
              <a:t>Object</a:t>
            </a:r>
            <a:r>
              <a:rPr lang="en-US" dirty="0"/>
              <a:t> is a class type variable. </a:t>
            </a:r>
            <a:r>
              <a:rPr lang="en-US" b="1" dirty="0"/>
              <a:t>Objects</a:t>
            </a:r>
            <a:r>
              <a:rPr lang="en-US" dirty="0"/>
              <a:t> are also called instance of the class. Each </a:t>
            </a:r>
            <a:r>
              <a:rPr lang="en-US" b="1" dirty="0"/>
              <a:t>object</a:t>
            </a:r>
            <a:r>
              <a:rPr lang="en-US" dirty="0"/>
              <a:t> contains all members(variables and functions) declared in the class.</a:t>
            </a:r>
          </a:p>
        </p:txBody>
      </p:sp>
    </p:spTree>
    <p:extLst>
      <p:ext uri="{BB962C8B-B14F-4D97-AF65-F5344CB8AC3E}">
        <p14:creationId xmlns:p14="http://schemas.microsoft.com/office/powerpoint/2010/main" val="3353345702"/>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300" y="1731872"/>
            <a:ext cx="7162800" cy="2246769"/>
          </a:xfrm>
          <a:prstGeom prst="rect">
            <a:avLst/>
          </a:prstGeom>
        </p:spPr>
        <p:txBody>
          <a:bodyPr wrap="square">
            <a:spAutoFit/>
          </a:bodyPr>
          <a:lstStyle/>
          <a:p>
            <a:r>
              <a:rPr lang="en-US" sz="2800" b="1" dirty="0" smtClean="0"/>
              <a:t>Access-</a:t>
            </a:r>
            <a:r>
              <a:rPr lang="en-US" sz="2800" b="1" dirty="0" err="1" smtClean="0"/>
              <a:t>specifier</a:t>
            </a:r>
            <a:r>
              <a:rPr lang="en-US" sz="2800" b="1" dirty="0" smtClean="0"/>
              <a:t>  </a:t>
            </a:r>
            <a:r>
              <a:rPr lang="en-US" sz="2800" b="1" dirty="0"/>
              <a:t>is one of these three</a:t>
            </a:r>
            <a:r>
              <a:rPr lang="en-US" sz="2800" dirty="0"/>
              <a:t> C++ keywords:</a:t>
            </a:r>
          </a:p>
          <a:p>
            <a:r>
              <a:rPr lang="en-US" sz="2800" dirty="0"/>
              <a:t>public</a:t>
            </a:r>
          </a:p>
          <a:p>
            <a:r>
              <a:rPr lang="en-US" sz="2800" dirty="0"/>
              <a:t>private</a:t>
            </a:r>
          </a:p>
          <a:p>
            <a:r>
              <a:rPr lang="en-US" sz="2800" dirty="0"/>
              <a:t>protected</a:t>
            </a:r>
          </a:p>
        </p:txBody>
      </p:sp>
      <p:sp>
        <p:nvSpPr>
          <p:cNvPr id="3" name="Rectangle 2"/>
          <p:cNvSpPr/>
          <p:nvPr/>
        </p:nvSpPr>
        <p:spPr>
          <a:xfrm>
            <a:off x="392113" y="4160837"/>
            <a:ext cx="8458200" cy="923330"/>
          </a:xfrm>
          <a:prstGeom prst="rect">
            <a:avLst/>
          </a:prstGeom>
        </p:spPr>
        <p:txBody>
          <a:bodyPr wrap="square">
            <a:spAutoFit/>
          </a:bodyPr>
          <a:lstStyle/>
          <a:p>
            <a:r>
              <a:rPr lang="en-US" b="1" dirty="0" smtClean="0"/>
              <a:t>Private:</a:t>
            </a:r>
          </a:p>
          <a:p>
            <a:r>
              <a:rPr lang="en-US" b="1" dirty="0" smtClean="0"/>
              <a:t>A </a:t>
            </a:r>
            <a:r>
              <a:rPr lang="en-US" b="1" dirty="0"/>
              <a:t>private member variable or function cannot be accessed, or even viewed from outside the class. Only the class and friend functions can access private members.</a:t>
            </a:r>
            <a:endParaRPr lang="en-US" dirty="0"/>
          </a:p>
        </p:txBody>
      </p:sp>
      <p:sp>
        <p:nvSpPr>
          <p:cNvPr id="4" name="Rectangle 3"/>
          <p:cNvSpPr/>
          <p:nvPr/>
        </p:nvSpPr>
        <p:spPr>
          <a:xfrm>
            <a:off x="441022" y="5227636"/>
            <a:ext cx="8131779" cy="646331"/>
          </a:xfrm>
          <a:prstGeom prst="rect">
            <a:avLst/>
          </a:prstGeom>
        </p:spPr>
        <p:txBody>
          <a:bodyPr wrap="square">
            <a:spAutoFit/>
          </a:bodyPr>
          <a:lstStyle/>
          <a:p>
            <a:r>
              <a:rPr lang="en-US" dirty="0"/>
              <a:t>A </a:t>
            </a:r>
            <a:r>
              <a:rPr lang="en-US" b="1" dirty="0"/>
              <a:t>public member is accessible from anywhere outside the class but within a program</a:t>
            </a:r>
            <a:r>
              <a:rPr lang="en-US" dirty="0"/>
              <a:t>. </a:t>
            </a:r>
          </a:p>
        </p:txBody>
      </p:sp>
      <p:sp>
        <p:nvSpPr>
          <p:cNvPr id="5" name="Rectangle 4"/>
          <p:cNvSpPr/>
          <p:nvPr/>
        </p:nvSpPr>
        <p:spPr>
          <a:xfrm>
            <a:off x="403225" y="6080776"/>
            <a:ext cx="8447088" cy="923330"/>
          </a:xfrm>
          <a:prstGeom prst="rect">
            <a:avLst/>
          </a:prstGeom>
        </p:spPr>
        <p:txBody>
          <a:bodyPr wrap="square">
            <a:spAutoFit/>
          </a:bodyPr>
          <a:lstStyle/>
          <a:p>
            <a:r>
              <a:rPr lang="en-US" b="1" dirty="0"/>
              <a:t>The protected access </a:t>
            </a:r>
            <a:r>
              <a:rPr lang="en-US" b="1" dirty="0" err="1"/>
              <a:t>specifier</a:t>
            </a:r>
            <a:r>
              <a:rPr lang="en-US" b="1" dirty="0"/>
              <a:t> is needed only when inheritance is involved </a:t>
            </a:r>
            <a:r>
              <a:rPr lang="en-US" dirty="0"/>
              <a:t>. </a:t>
            </a:r>
            <a:r>
              <a:rPr lang="en-US" b="1" dirty="0"/>
              <a:t>Once an access </a:t>
            </a:r>
            <a:r>
              <a:rPr lang="en-US" b="1" dirty="0" err="1"/>
              <a:t>specifier</a:t>
            </a:r>
            <a:r>
              <a:rPr lang="en-US" b="1" dirty="0"/>
              <a:t> has been used, it remains in effect until either another access </a:t>
            </a:r>
            <a:r>
              <a:rPr lang="en-US" b="1" dirty="0" err="1"/>
              <a:t>specifier</a:t>
            </a:r>
            <a:r>
              <a:rPr lang="en-US" b="1" dirty="0"/>
              <a:t> is encountered or the end of the class declaration is reached. </a:t>
            </a:r>
            <a:endParaRPr lang="en-US" dirty="0"/>
          </a:p>
        </p:txBody>
      </p:sp>
      <p:sp>
        <p:nvSpPr>
          <p:cNvPr id="6" name="Rectangle 5"/>
          <p:cNvSpPr/>
          <p:nvPr/>
        </p:nvSpPr>
        <p:spPr>
          <a:xfrm>
            <a:off x="2220912" y="427037"/>
            <a:ext cx="4572000" cy="646331"/>
          </a:xfrm>
          <a:prstGeom prst="rect">
            <a:avLst/>
          </a:prstGeom>
        </p:spPr>
        <p:txBody>
          <a:bodyPr wrap="square">
            <a:spAutoFit/>
          </a:bodyPr>
          <a:lstStyle/>
          <a:p>
            <a:pPr algn="ctr"/>
            <a:r>
              <a:rPr lang="en-US" sz="3600" b="1" dirty="0"/>
              <a:t>Class </a:t>
            </a:r>
            <a:r>
              <a:rPr lang="en-US" sz="3600" b="1" dirty="0" err="1"/>
              <a:t>specifier</a:t>
            </a:r>
            <a:r>
              <a:rPr lang="en-US" sz="3600" b="1" dirty="0"/>
              <a:t>:</a:t>
            </a:r>
            <a:endParaRPr lang="en-US" sz="3600" dirty="0"/>
          </a:p>
        </p:txBody>
      </p:sp>
    </p:spTree>
    <p:extLst>
      <p:ext uri="{BB962C8B-B14F-4D97-AF65-F5344CB8AC3E}">
        <p14:creationId xmlns:p14="http://schemas.microsoft.com/office/powerpoint/2010/main" val="255227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171" y="20638"/>
            <a:ext cx="8569325" cy="1092200"/>
          </a:xfrm>
        </p:spPr>
        <p:txBody>
          <a:bodyPr anchor="t">
            <a:normAutofit fontScale="90000"/>
          </a:bodyPr>
          <a:lstStyle/>
          <a:p>
            <a:pPr algn="ctr"/>
            <a:r>
              <a:rPr lang="en-US" b="1" u="sng" dirty="0"/>
              <a:t>Friend </a:t>
            </a:r>
            <a:r>
              <a:rPr lang="en-US" b="1" u="sng" dirty="0" err="1" smtClean="0"/>
              <a:t>Funciotn</a:t>
            </a:r>
            <a:r>
              <a:rPr lang="en-US" b="1" u="sng" dirty="0" smtClean="0"/>
              <a:t>:</a:t>
            </a:r>
            <a:r>
              <a:rPr lang="en-US" dirty="0"/>
              <a:t/>
            </a:r>
            <a:br>
              <a:rPr lang="en-US" dirty="0"/>
            </a:br>
            <a:endParaRPr lang="en-US" dirty="0"/>
          </a:p>
        </p:txBody>
      </p:sp>
      <p:sp>
        <p:nvSpPr>
          <p:cNvPr id="3" name="Subtitle 2"/>
          <p:cNvSpPr>
            <a:spLocks noGrp="1"/>
          </p:cNvSpPr>
          <p:nvPr>
            <p:ph type="subTitle" idx="1"/>
          </p:nvPr>
        </p:nvSpPr>
        <p:spPr>
          <a:xfrm>
            <a:off x="163512" y="1189037"/>
            <a:ext cx="9601200" cy="5715000"/>
          </a:xfrm>
        </p:spPr>
        <p:txBody>
          <a:bodyPr/>
          <a:lstStyle/>
          <a:p>
            <a:r>
              <a:rPr lang="en-US" b="1" dirty="0">
                <a:solidFill>
                  <a:schemeClr val="tx1"/>
                </a:solidFill>
              </a:rPr>
              <a:t> A friend function that is a "friend" of a given class is allowed access to private and protected data in that class that it would not normally be able to as if the data was public .</a:t>
            </a:r>
            <a:endParaRPr lang="en-US" dirty="0" smtClean="0">
              <a:solidFill>
                <a:schemeClr val="tx1"/>
              </a:solidFill>
            </a:endParaRPr>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544512" y="36274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458787" y="2865437"/>
            <a:ext cx="5038725" cy="3970318"/>
          </a:xfrm>
          <a:prstGeom prst="rect">
            <a:avLst/>
          </a:prstGeom>
        </p:spPr>
        <p:txBody>
          <a:bodyPr>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class </a:t>
            </a:r>
            <a:r>
              <a:rPr lang="en-US" dirty="0" err="1"/>
              <a:t>myclass</a:t>
            </a:r>
            <a:r>
              <a:rPr lang="en-US" dirty="0"/>
              <a:t> {</a:t>
            </a:r>
          </a:p>
          <a:p>
            <a:r>
              <a:rPr lang="en-US" dirty="0"/>
              <a:t>            </a:t>
            </a:r>
            <a:r>
              <a:rPr lang="en-US" dirty="0" err="1"/>
              <a:t>int</a:t>
            </a:r>
            <a:r>
              <a:rPr lang="en-US" dirty="0"/>
              <a:t> a, b;</a:t>
            </a:r>
          </a:p>
          <a:p>
            <a:r>
              <a:rPr lang="en-US" dirty="0"/>
              <a:t>public:</a:t>
            </a:r>
          </a:p>
          <a:p>
            <a:r>
              <a:rPr lang="en-US" dirty="0"/>
              <a:t>           friend </a:t>
            </a:r>
            <a:r>
              <a:rPr lang="en-US" dirty="0" err="1"/>
              <a:t>int</a:t>
            </a:r>
            <a:r>
              <a:rPr lang="en-US" dirty="0"/>
              <a:t> sum(</a:t>
            </a:r>
            <a:r>
              <a:rPr lang="en-US" dirty="0" err="1"/>
              <a:t>myclass</a:t>
            </a:r>
            <a:r>
              <a:rPr lang="en-US" dirty="0"/>
              <a:t> x);</a:t>
            </a:r>
          </a:p>
          <a:p>
            <a:r>
              <a:rPr lang="en-US" dirty="0"/>
              <a:t>           void </a:t>
            </a:r>
            <a:r>
              <a:rPr lang="en-US" dirty="0" err="1"/>
              <a:t>set_ab</a:t>
            </a:r>
            <a:r>
              <a:rPr lang="en-US" dirty="0"/>
              <a:t>(</a:t>
            </a:r>
            <a:r>
              <a:rPr lang="en-US" dirty="0" err="1"/>
              <a:t>int</a:t>
            </a:r>
            <a:r>
              <a:rPr lang="en-US" dirty="0"/>
              <a:t> i, </a:t>
            </a:r>
            <a:r>
              <a:rPr lang="en-US" dirty="0" err="1"/>
              <a:t>int</a:t>
            </a:r>
            <a:r>
              <a:rPr lang="en-US" dirty="0"/>
              <a:t> j);</a:t>
            </a:r>
          </a:p>
          <a:p>
            <a:r>
              <a:rPr lang="en-US" dirty="0"/>
              <a:t>};</a:t>
            </a:r>
          </a:p>
          <a:p>
            <a:r>
              <a:rPr lang="en-US" dirty="0"/>
              <a:t>void </a:t>
            </a:r>
            <a:r>
              <a:rPr lang="en-US" dirty="0" err="1"/>
              <a:t>myclass</a:t>
            </a:r>
            <a:r>
              <a:rPr lang="en-US" dirty="0"/>
              <a:t>::</a:t>
            </a:r>
            <a:r>
              <a:rPr lang="en-US" dirty="0" err="1"/>
              <a:t>set_ab</a:t>
            </a:r>
            <a:r>
              <a:rPr lang="en-US" dirty="0"/>
              <a:t>(</a:t>
            </a:r>
            <a:r>
              <a:rPr lang="en-US" dirty="0" err="1"/>
              <a:t>int</a:t>
            </a:r>
            <a:r>
              <a:rPr lang="en-US" dirty="0"/>
              <a:t> i, </a:t>
            </a:r>
            <a:r>
              <a:rPr lang="en-US" dirty="0" err="1"/>
              <a:t>int</a:t>
            </a:r>
            <a:r>
              <a:rPr lang="en-US" dirty="0"/>
              <a:t> j)</a:t>
            </a:r>
          </a:p>
          <a:p>
            <a:r>
              <a:rPr lang="en-US" dirty="0"/>
              <a:t>{</a:t>
            </a:r>
          </a:p>
          <a:p>
            <a:r>
              <a:rPr lang="en-US" dirty="0"/>
              <a:t>a = i;</a:t>
            </a:r>
          </a:p>
          <a:p>
            <a:r>
              <a:rPr lang="en-US" dirty="0"/>
              <a:t>b = j;</a:t>
            </a:r>
          </a:p>
          <a:p>
            <a:r>
              <a:rPr lang="en-US" dirty="0"/>
              <a:t>}</a:t>
            </a:r>
          </a:p>
          <a:p>
            <a:endParaRPr lang="en-US" dirty="0" smtClean="0"/>
          </a:p>
        </p:txBody>
      </p:sp>
      <p:sp>
        <p:nvSpPr>
          <p:cNvPr id="9" name="Rectangle 8"/>
          <p:cNvSpPr/>
          <p:nvPr/>
        </p:nvSpPr>
        <p:spPr>
          <a:xfrm>
            <a:off x="4506912" y="3401987"/>
            <a:ext cx="5038725" cy="2862322"/>
          </a:xfrm>
          <a:prstGeom prst="rect">
            <a:avLst/>
          </a:prstGeom>
        </p:spPr>
        <p:txBody>
          <a:bodyPr>
            <a:spAutoFit/>
          </a:bodyPr>
          <a:lstStyle/>
          <a:p>
            <a:r>
              <a:rPr lang="en-US" dirty="0" err="1"/>
              <a:t>int</a:t>
            </a:r>
            <a:r>
              <a:rPr lang="en-US" dirty="0"/>
              <a:t> sum(</a:t>
            </a:r>
            <a:r>
              <a:rPr lang="en-US" dirty="0" err="1"/>
              <a:t>myclass</a:t>
            </a:r>
            <a:r>
              <a:rPr lang="en-US" dirty="0"/>
              <a:t> x)</a:t>
            </a:r>
          </a:p>
          <a:p>
            <a:r>
              <a:rPr lang="en-US" dirty="0"/>
              <a:t>{</a:t>
            </a:r>
          </a:p>
          <a:p>
            <a:r>
              <a:rPr lang="en-US" dirty="0"/>
              <a:t>return </a:t>
            </a:r>
            <a:r>
              <a:rPr lang="en-US" dirty="0" err="1"/>
              <a:t>x.a</a:t>
            </a:r>
            <a:r>
              <a:rPr lang="en-US" dirty="0"/>
              <a:t> + </a:t>
            </a:r>
            <a:r>
              <a:rPr lang="en-US" dirty="0" err="1"/>
              <a:t>x.b</a:t>
            </a:r>
            <a:r>
              <a:rPr lang="en-US" dirty="0"/>
              <a:t>;</a:t>
            </a:r>
          </a:p>
          <a:p>
            <a:r>
              <a:rPr lang="en-US" dirty="0"/>
              <a:t>}</a:t>
            </a:r>
          </a:p>
          <a:p>
            <a:r>
              <a:rPr lang="en-US" dirty="0" err="1"/>
              <a:t>int</a:t>
            </a:r>
            <a:r>
              <a:rPr lang="en-US" dirty="0"/>
              <a:t> main()</a:t>
            </a:r>
          </a:p>
          <a:p>
            <a:r>
              <a:rPr lang="en-US" dirty="0"/>
              <a:t>{</a:t>
            </a:r>
          </a:p>
          <a:p>
            <a:r>
              <a:rPr lang="en-US" dirty="0" err="1"/>
              <a:t>myclass</a:t>
            </a:r>
            <a:r>
              <a:rPr lang="en-US" dirty="0"/>
              <a:t> n;</a:t>
            </a:r>
          </a:p>
          <a:p>
            <a:r>
              <a:rPr lang="en-US" dirty="0" err="1"/>
              <a:t>n.set_ab</a:t>
            </a:r>
            <a:r>
              <a:rPr lang="en-US" dirty="0"/>
              <a:t>(3, 4);</a:t>
            </a:r>
          </a:p>
          <a:p>
            <a:r>
              <a:rPr lang="en-US" dirty="0" err="1"/>
              <a:t>cout</a:t>
            </a:r>
            <a:r>
              <a:rPr lang="en-US" dirty="0"/>
              <a:t> &lt;&lt; sum(n);</a:t>
            </a:r>
          </a:p>
          <a:p>
            <a:r>
              <a:rPr lang="en-US" dirty="0"/>
              <a:t>return 0;</a:t>
            </a:r>
          </a:p>
        </p:txBody>
      </p:sp>
    </p:spTree>
    <p:extLst>
      <p:ext uri="{BB962C8B-B14F-4D97-AF65-F5344CB8AC3E}">
        <p14:creationId xmlns:p14="http://schemas.microsoft.com/office/powerpoint/2010/main" val="2787911421"/>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171" y="20638"/>
            <a:ext cx="8569325" cy="1092200"/>
          </a:xfrm>
        </p:spPr>
        <p:txBody>
          <a:bodyPr anchor="t">
            <a:normAutofit fontScale="90000"/>
          </a:bodyPr>
          <a:lstStyle/>
          <a:p>
            <a:pPr algn="ctr"/>
            <a:r>
              <a:rPr lang="en-US" b="1" u="sng" dirty="0"/>
              <a:t>Friend class Example:</a:t>
            </a:r>
            <a:r>
              <a:rPr lang="en-US" dirty="0"/>
              <a:t/>
            </a:r>
            <a:br>
              <a:rPr lang="en-US" dirty="0"/>
            </a:br>
            <a:endParaRPr lang="en-US" dirty="0"/>
          </a:p>
        </p:txBody>
      </p:sp>
      <p:sp>
        <p:nvSpPr>
          <p:cNvPr id="3" name="Subtitle 2"/>
          <p:cNvSpPr>
            <a:spLocks noGrp="1"/>
          </p:cNvSpPr>
          <p:nvPr>
            <p:ph type="subTitle" idx="1"/>
          </p:nvPr>
        </p:nvSpPr>
        <p:spPr>
          <a:xfrm>
            <a:off x="163512" y="1189037"/>
            <a:ext cx="9601200" cy="5715000"/>
          </a:xfrm>
        </p:spPr>
        <p:txBody>
          <a:bodyPr/>
          <a:lstStyle/>
          <a:p>
            <a:pPr algn="l"/>
            <a:r>
              <a:rPr lang="en-US" dirty="0" smtClean="0">
                <a:solidFill>
                  <a:schemeClr val="tx1"/>
                </a:solidFill>
              </a:rPr>
              <a:t>It is possible for one class to be a friend of another class. When this is the case, the friend class and all of its member functions have access to the private members defined within the other class.</a:t>
            </a:r>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544512" y="36274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544512" y="3551237"/>
            <a:ext cx="3962400" cy="3505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smtClean="0">
                <a:solidFill>
                  <a:schemeClr val="tx1"/>
                </a:solidFill>
                <a:latin typeface="Cambria Math" pitchFamily="18" charset="0"/>
                <a:ea typeface="Cambria Math" pitchFamily="18" charset="0"/>
              </a:rPr>
              <a:t>include &lt;</a:t>
            </a:r>
            <a:r>
              <a:rPr lang="en-US" dirty="0" err="1" smtClean="0">
                <a:solidFill>
                  <a:schemeClr val="tx1"/>
                </a:solidFill>
                <a:latin typeface="Cambria Math" pitchFamily="18" charset="0"/>
                <a:ea typeface="Cambria Math" pitchFamily="18" charset="0"/>
              </a:rPr>
              <a:t>iostream</a:t>
            </a:r>
            <a:r>
              <a:rPr lang="en-US" dirty="0" smtClean="0">
                <a:solidFill>
                  <a:schemeClr val="tx1"/>
                </a:solidFill>
                <a:latin typeface="Cambria Math" pitchFamily="18" charset="0"/>
                <a:ea typeface="Cambria Math" pitchFamily="18" charset="0"/>
              </a:rPr>
              <a:t>&gt;</a:t>
            </a:r>
          </a:p>
          <a:p>
            <a:pPr lvl="1"/>
            <a:r>
              <a:rPr lang="en-US" dirty="0" smtClean="0">
                <a:solidFill>
                  <a:schemeClr val="tx1"/>
                </a:solidFill>
                <a:latin typeface="Cambria Math" pitchFamily="18" charset="0"/>
                <a:ea typeface="Cambria Math" pitchFamily="18" charset="0"/>
              </a:rPr>
              <a:t>using namespace </a:t>
            </a:r>
            <a:r>
              <a:rPr lang="en-US" dirty="0" err="1" smtClean="0">
                <a:solidFill>
                  <a:schemeClr val="tx1"/>
                </a:solidFill>
                <a:latin typeface="Cambria Math" pitchFamily="18" charset="0"/>
                <a:ea typeface="Cambria Math" pitchFamily="18" charset="0"/>
              </a:rPr>
              <a:t>std</a:t>
            </a:r>
            <a:r>
              <a:rPr lang="en-US" dirty="0" smtClean="0">
                <a:solidFill>
                  <a:schemeClr val="tx1"/>
                </a:solidFill>
                <a:latin typeface="Cambria Math" pitchFamily="18" charset="0"/>
                <a:ea typeface="Cambria Math" pitchFamily="18" charset="0"/>
              </a:rPr>
              <a:t>;</a:t>
            </a:r>
          </a:p>
          <a:p>
            <a:pPr lvl="1"/>
            <a:r>
              <a:rPr lang="en-US" dirty="0" smtClean="0">
                <a:solidFill>
                  <a:schemeClr val="tx1"/>
                </a:solidFill>
                <a:latin typeface="Cambria Math" pitchFamily="18" charset="0"/>
                <a:ea typeface="Cambria Math" pitchFamily="18" charset="0"/>
              </a:rPr>
              <a:t>  class </a:t>
            </a:r>
            <a:r>
              <a:rPr lang="en-US" dirty="0" err="1" smtClean="0">
                <a:solidFill>
                  <a:schemeClr val="tx1"/>
                </a:solidFill>
                <a:latin typeface="Cambria Math" pitchFamily="18" charset="0"/>
                <a:ea typeface="Cambria Math" pitchFamily="18" charset="0"/>
              </a:rPr>
              <a:t>TwoValues</a:t>
            </a:r>
            <a:r>
              <a:rPr lang="en-US" dirty="0" smtClean="0">
                <a:solidFill>
                  <a:schemeClr val="tx1"/>
                </a:solidFill>
                <a:latin typeface="Cambria Math" pitchFamily="18" charset="0"/>
                <a:ea typeface="Cambria Math" pitchFamily="18" charset="0"/>
              </a:rPr>
              <a:t> {</a:t>
            </a:r>
          </a:p>
          <a:p>
            <a:pPr lvl="1"/>
            <a:r>
              <a:rPr lang="en-US" dirty="0" smtClean="0">
                <a:solidFill>
                  <a:schemeClr val="tx1"/>
                </a:solidFill>
                <a:latin typeface="Cambria Math" pitchFamily="18" charset="0"/>
                <a:ea typeface="Cambria Math" pitchFamily="18" charset="0"/>
              </a:rPr>
              <a:t>     </a:t>
            </a:r>
            <a:r>
              <a:rPr lang="en-US" dirty="0" err="1" smtClean="0">
                <a:solidFill>
                  <a:schemeClr val="tx1"/>
                </a:solidFill>
                <a:latin typeface="Cambria Math" pitchFamily="18" charset="0"/>
                <a:ea typeface="Cambria Math" pitchFamily="18" charset="0"/>
              </a:rPr>
              <a:t>int</a:t>
            </a:r>
            <a:r>
              <a:rPr lang="en-US" dirty="0" smtClean="0">
                <a:solidFill>
                  <a:schemeClr val="tx1"/>
                </a:solidFill>
                <a:latin typeface="Cambria Math" pitchFamily="18" charset="0"/>
                <a:ea typeface="Cambria Math" pitchFamily="18" charset="0"/>
              </a:rPr>
              <a:t> a;</a:t>
            </a:r>
          </a:p>
          <a:p>
            <a:pPr lvl="1"/>
            <a:r>
              <a:rPr lang="en-US" dirty="0" smtClean="0">
                <a:solidFill>
                  <a:schemeClr val="tx1"/>
                </a:solidFill>
                <a:latin typeface="Cambria Math" pitchFamily="18" charset="0"/>
                <a:ea typeface="Cambria Math" pitchFamily="18" charset="0"/>
              </a:rPr>
              <a:t>      </a:t>
            </a:r>
            <a:r>
              <a:rPr lang="en-US" dirty="0" err="1" smtClean="0">
                <a:solidFill>
                  <a:schemeClr val="tx1"/>
                </a:solidFill>
                <a:latin typeface="Cambria Math" pitchFamily="18" charset="0"/>
                <a:ea typeface="Cambria Math" pitchFamily="18" charset="0"/>
              </a:rPr>
              <a:t>Int</a:t>
            </a:r>
            <a:r>
              <a:rPr lang="en-US" dirty="0" smtClean="0">
                <a:solidFill>
                  <a:schemeClr val="tx1"/>
                </a:solidFill>
                <a:latin typeface="Cambria Math" pitchFamily="18" charset="0"/>
                <a:ea typeface="Cambria Math" pitchFamily="18" charset="0"/>
              </a:rPr>
              <a:t> b;</a:t>
            </a:r>
          </a:p>
          <a:p>
            <a:pPr lvl="1"/>
            <a:r>
              <a:rPr lang="en-US" dirty="0" smtClean="0">
                <a:solidFill>
                  <a:schemeClr val="tx1"/>
                </a:solidFill>
                <a:latin typeface="Cambria Math" pitchFamily="18" charset="0"/>
                <a:ea typeface="Cambria Math" pitchFamily="18" charset="0"/>
              </a:rPr>
              <a:t>public:</a:t>
            </a:r>
          </a:p>
          <a:p>
            <a:pPr lvl="1"/>
            <a:r>
              <a:rPr lang="en-US" dirty="0" err="1" smtClean="0">
                <a:solidFill>
                  <a:schemeClr val="tx1"/>
                </a:solidFill>
                <a:latin typeface="Cambria Math" pitchFamily="18" charset="0"/>
                <a:ea typeface="Cambria Math" pitchFamily="18" charset="0"/>
              </a:rPr>
              <a:t>TwoValues</a:t>
            </a:r>
            <a:r>
              <a:rPr lang="en-US" dirty="0" smtClean="0">
                <a:solidFill>
                  <a:schemeClr val="tx1"/>
                </a:solidFill>
                <a:latin typeface="Cambria Math" pitchFamily="18" charset="0"/>
                <a:ea typeface="Cambria Math" pitchFamily="18" charset="0"/>
              </a:rPr>
              <a:t>(</a:t>
            </a:r>
            <a:r>
              <a:rPr lang="en-US" dirty="0" err="1" smtClean="0">
                <a:solidFill>
                  <a:schemeClr val="tx1"/>
                </a:solidFill>
                <a:latin typeface="Cambria Math" pitchFamily="18" charset="0"/>
                <a:ea typeface="Cambria Math" pitchFamily="18" charset="0"/>
              </a:rPr>
              <a:t>int</a:t>
            </a:r>
            <a:r>
              <a:rPr lang="en-US" dirty="0" smtClean="0">
                <a:solidFill>
                  <a:schemeClr val="tx1"/>
                </a:solidFill>
                <a:latin typeface="Cambria Math" pitchFamily="18" charset="0"/>
                <a:ea typeface="Cambria Math" pitchFamily="18" charset="0"/>
              </a:rPr>
              <a:t> i, </a:t>
            </a:r>
            <a:r>
              <a:rPr lang="en-US" dirty="0" err="1" smtClean="0">
                <a:solidFill>
                  <a:schemeClr val="tx1"/>
                </a:solidFill>
                <a:latin typeface="Cambria Math" pitchFamily="18" charset="0"/>
                <a:ea typeface="Cambria Math" pitchFamily="18" charset="0"/>
              </a:rPr>
              <a:t>int</a:t>
            </a:r>
            <a:r>
              <a:rPr lang="en-US" dirty="0" smtClean="0">
                <a:solidFill>
                  <a:schemeClr val="tx1"/>
                </a:solidFill>
                <a:latin typeface="Cambria Math" pitchFamily="18" charset="0"/>
                <a:ea typeface="Cambria Math" pitchFamily="18" charset="0"/>
              </a:rPr>
              <a:t> j) { a = i; b = j; }</a:t>
            </a:r>
          </a:p>
          <a:p>
            <a:pPr lvl="1"/>
            <a:r>
              <a:rPr lang="en-US" dirty="0" smtClean="0">
                <a:solidFill>
                  <a:schemeClr val="tx1"/>
                </a:solidFill>
                <a:latin typeface="Cambria Math" pitchFamily="18" charset="0"/>
                <a:ea typeface="Cambria Math" pitchFamily="18" charset="0"/>
              </a:rPr>
              <a:t> friend class Min; };</a:t>
            </a:r>
          </a:p>
          <a:p>
            <a:endParaRPr lang="en-US" dirty="0" smtClean="0">
              <a:solidFill>
                <a:schemeClr val="tx1"/>
              </a:solidFill>
            </a:endParaRPr>
          </a:p>
          <a:p>
            <a:pPr algn="ctr"/>
            <a:endParaRPr lang="en-US" dirty="0"/>
          </a:p>
        </p:txBody>
      </p:sp>
      <p:sp>
        <p:nvSpPr>
          <p:cNvPr id="7" name="Rectangle 6"/>
          <p:cNvSpPr/>
          <p:nvPr/>
        </p:nvSpPr>
        <p:spPr>
          <a:xfrm>
            <a:off x="4746624" y="3551237"/>
            <a:ext cx="4724400" cy="381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schemeClr val="tx1"/>
              </a:solidFill>
            </a:endParaRPr>
          </a:p>
          <a:p>
            <a:pPr lvl="1"/>
            <a:r>
              <a:rPr lang="en-US" sz="1200" dirty="0">
                <a:solidFill>
                  <a:schemeClr val="tx1"/>
                </a:solidFill>
              </a:rPr>
              <a:t> </a:t>
            </a:r>
          </a:p>
          <a:p>
            <a:pPr lvl="1"/>
            <a:r>
              <a:rPr lang="en-US" sz="1600" dirty="0">
                <a:solidFill>
                  <a:schemeClr val="tx1"/>
                </a:solidFill>
              </a:rPr>
              <a:t>class Min {</a:t>
            </a:r>
            <a:endParaRPr lang="en-US" sz="1400" dirty="0">
              <a:solidFill>
                <a:schemeClr val="tx1"/>
              </a:solidFill>
            </a:endParaRPr>
          </a:p>
          <a:p>
            <a:pPr lvl="1"/>
            <a:r>
              <a:rPr lang="en-US" sz="1600" dirty="0">
                <a:solidFill>
                  <a:schemeClr val="tx1"/>
                </a:solidFill>
              </a:rPr>
              <a:t>        public:</a:t>
            </a:r>
            <a:endParaRPr lang="en-US" sz="1400" dirty="0">
              <a:solidFill>
                <a:schemeClr val="tx1"/>
              </a:solidFill>
            </a:endParaRPr>
          </a:p>
          <a:p>
            <a:pPr lvl="1"/>
            <a:r>
              <a:rPr lang="en-US" sz="1600" dirty="0">
                <a:solidFill>
                  <a:schemeClr val="tx1"/>
                </a:solidFill>
              </a:rPr>
              <a:t>                   </a:t>
            </a:r>
            <a:r>
              <a:rPr lang="en-US" sz="1600" dirty="0" err="1">
                <a:solidFill>
                  <a:schemeClr val="tx1"/>
                </a:solidFill>
              </a:rPr>
              <a:t>int</a:t>
            </a:r>
            <a:r>
              <a:rPr lang="en-US" sz="1600" dirty="0">
                <a:solidFill>
                  <a:schemeClr val="tx1"/>
                </a:solidFill>
              </a:rPr>
              <a:t> min(</a:t>
            </a:r>
            <a:r>
              <a:rPr lang="en-US" sz="1600" dirty="0" err="1">
                <a:solidFill>
                  <a:schemeClr val="tx1"/>
                </a:solidFill>
              </a:rPr>
              <a:t>TwoValues</a:t>
            </a:r>
            <a:r>
              <a:rPr lang="en-US" sz="1600" dirty="0">
                <a:solidFill>
                  <a:schemeClr val="tx1"/>
                </a:solidFill>
              </a:rPr>
              <a:t> x);</a:t>
            </a:r>
            <a:endParaRPr lang="en-US" sz="1400" dirty="0">
              <a:solidFill>
                <a:schemeClr val="tx1"/>
              </a:solidFill>
            </a:endParaRPr>
          </a:p>
          <a:p>
            <a:pPr lvl="1"/>
            <a:r>
              <a:rPr lang="en-US" sz="1600" dirty="0">
                <a:solidFill>
                  <a:schemeClr val="tx1"/>
                </a:solidFill>
              </a:rPr>
              <a:t>              };</a:t>
            </a:r>
            <a:endParaRPr lang="en-US" sz="1400" dirty="0">
              <a:solidFill>
                <a:schemeClr val="tx1"/>
              </a:solidFill>
            </a:endParaRPr>
          </a:p>
          <a:p>
            <a:pPr lvl="1"/>
            <a:r>
              <a:rPr lang="en-US" sz="1600" dirty="0" err="1">
                <a:solidFill>
                  <a:schemeClr val="tx1"/>
                </a:solidFill>
              </a:rPr>
              <a:t>int</a:t>
            </a:r>
            <a:r>
              <a:rPr lang="en-US" sz="1600" dirty="0">
                <a:solidFill>
                  <a:schemeClr val="tx1"/>
                </a:solidFill>
              </a:rPr>
              <a:t> min(</a:t>
            </a:r>
            <a:r>
              <a:rPr lang="en-US" sz="1600" dirty="0" err="1">
                <a:solidFill>
                  <a:schemeClr val="tx1"/>
                </a:solidFill>
              </a:rPr>
              <a:t>TwoValues</a:t>
            </a:r>
            <a:r>
              <a:rPr lang="en-US" sz="1600" dirty="0">
                <a:solidFill>
                  <a:schemeClr val="tx1"/>
                </a:solidFill>
              </a:rPr>
              <a:t> x)</a:t>
            </a:r>
            <a:endParaRPr lang="en-US" sz="1400" dirty="0">
              <a:solidFill>
                <a:schemeClr val="tx1"/>
              </a:solidFill>
            </a:endParaRPr>
          </a:p>
          <a:p>
            <a:pPr lvl="1"/>
            <a:r>
              <a:rPr lang="en-US" sz="1600" dirty="0">
                <a:solidFill>
                  <a:schemeClr val="tx1"/>
                </a:solidFill>
              </a:rPr>
              <a:t>      {</a:t>
            </a:r>
            <a:endParaRPr lang="en-US" sz="1400" dirty="0">
              <a:solidFill>
                <a:schemeClr val="tx1"/>
              </a:solidFill>
            </a:endParaRPr>
          </a:p>
          <a:p>
            <a:pPr lvl="1"/>
            <a:r>
              <a:rPr lang="en-US" sz="1600" dirty="0">
                <a:solidFill>
                  <a:schemeClr val="tx1"/>
                </a:solidFill>
              </a:rPr>
              <a:t>        return </a:t>
            </a:r>
            <a:r>
              <a:rPr lang="en-US" sz="1600" dirty="0" err="1">
                <a:solidFill>
                  <a:schemeClr val="tx1"/>
                </a:solidFill>
              </a:rPr>
              <a:t>x.a</a:t>
            </a:r>
            <a:r>
              <a:rPr lang="en-US" sz="1600" dirty="0">
                <a:solidFill>
                  <a:schemeClr val="tx1"/>
                </a:solidFill>
              </a:rPr>
              <a:t> &lt; </a:t>
            </a:r>
            <a:r>
              <a:rPr lang="en-US" sz="1600" dirty="0" err="1">
                <a:solidFill>
                  <a:schemeClr val="tx1"/>
                </a:solidFill>
              </a:rPr>
              <a:t>x.b</a:t>
            </a:r>
            <a:r>
              <a:rPr lang="en-US" sz="1600" dirty="0">
                <a:solidFill>
                  <a:schemeClr val="tx1"/>
                </a:solidFill>
              </a:rPr>
              <a:t> ? </a:t>
            </a:r>
            <a:r>
              <a:rPr lang="en-US" sz="1600" dirty="0" err="1">
                <a:solidFill>
                  <a:schemeClr val="tx1"/>
                </a:solidFill>
              </a:rPr>
              <a:t>x.a</a:t>
            </a:r>
            <a:r>
              <a:rPr lang="en-US" sz="1600" dirty="0">
                <a:solidFill>
                  <a:schemeClr val="tx1"/>
                </a:solidFill>
              </a:rPr>
              <a:t> : </a:t>
            </a:r>
            <a:r>
              <a:rPr lang="en-US" sz="1600" dirty="0" err="1">
                <a:solidFill>
                  <a:schemeClr val="tx1"/>
                </a:solidFill>
              </a:rPr>
              <a:t>x.b</a:t>
            </a:r>
            <a:r>
              <a:rPr lang="en-US" sz="1600" dirty="0">
                <a:solidFill>
                  <a:schemeClr val="tx1"/>
                </a:solidFill>
              </a:rPr>
              <a:t>;</a:t>
            </a:r>
            <a:endParaRPr lang="en-US" sz="1400" dirty="0">
              <a:solidFill>
                <a:schemeClr val="tx1"/>
              </a:solidFill>
            </a:endParaRPr>
          </a:p>
          <a:p>
            <a:pPr lvl="1"/>
            <a:r>
              <a:rPr lang="en-US" sz="1600" dirty="0">
                <a:solidFill>
                  <a:schemeClr val="tx1"/>
                </a:solidFill>
              </a:rPr>
              <a:t>        }</a:t>
            </a:r>
            <a:endParaRPr lang="en-US" sz="1400" dirty="0">
              <a:solidFill>
                <a:schemeClr val="tx1"/>
              </a:solidFill>
            </a:endParaRPr>
          </a:p>
          <a:p>
            <a:pPr lvl="1"/>
            <a:r>
              <a:rPr lang="en-US" sz="1600" dirty="0" err="1">
                <a:solidFill>
                  <a:schemeClr val="tx1"/>
                </a:solidFill>
              </a:rPr>
              <a:t>int</a:t>
            </a:r>
            <a:r>
              <a:rPr lang="en-US" sz="1600" dirty="0">
                <a:solidFill>
                  <a:schemeClr val="tx1"/>
                </a:solidFill>
              </a:rPr>
              <a:t> main()</a:t>
            </a:r>
            <a:endParaRPr lang="en-US" sz="1400" dirty="0">
              <a:solidFill>
                <a:schemeClr val="tx1"/>
              </a:solidFill>
            </a:endParaRPr>
          </a:p>
          <a:p>
            <a:pPr lvl="1"/>
            <a:r>
              <a:rPr lang="en-US" sz="1600" dirty="0">
                <a:solidFill>
                  <a:schemeClr val="tx1"/>
                </a:solidFill>
              </a:rPr>
              <a:t>{</a:t>
            </a:r>
            <a:endParaRPr lang="en-US" sz="1400" dirty="0">
              <a:solidFill>
                <a:schemeClr val="tx1"/>
              </a:solidFill>
            </a:endParaRPr>
          </a:p>
          <a:p>
            <a:pPr lvl="1"/>
            <a:r>
              <a:rPr lang="en-US" sz="1600" dirty="0" err="1">
                <a:solidFill>
                  <a:schemeClr val="tx1"/>
                </a:solidFill>
              </a:rPr>
              <a:t>TwoValues</a:t>
            </a:r>
            <a:r>
              <a:rPr lang="en-US" sz="1600" dirty="0">
                <a:solidFill>
                  <a:schemeClr val="tx1"/>
                </a:solidFill>
              </a:rPr>
              <a:t> </a:t>
            </a:r>
            <a:r>
              <a:rPr lang="en-US" sz="1600" dirty="0" err="1">
                <a:solidFill>
                  <a:schemeClr val="tx1"/>
                </a:solidFill>
              </a:rPr>
              <a:t>ob</a:t>
            </a:r>
            <a:r>
              <a:rPr lang="en-US" sz="1600" dirty="0">
                <a:solidFill>
                  <a:schemeClr val="tx1"/>
                </a:solidFill>
              </a:rPr>
              <a:t>(10, 20);</a:t>
            </a:r>
            <a:endParaRPr lang="en-US" sz="1400" dirty="0">
              <a:solidFill>
                <a:schemeClr val="tx1"/>
              </a:solidFill>
            </a:endParaRPr>
          </a:p>
          <a:p>
            <a:pPr lvl="1"/>
            <a:r>
              <a:rPr lang="en-US" sz="1600" dirty="0">
                <a:solidFill>
                  <a:schemeClr val="tx1"/>
                </a:solidFill>
              </a:rPr>
              <a:t>Min m;</a:t>
            </a:r>
            <a:endParaRPr lang="en-US" sz="1400" dirty="0">
              <a:solidFill>
                <a:schemeClr val="tx1"/>
              </a:solidFill>
            </a:endParaRPr>
          </a:p>
          <a:p>
            <a:pPr lvl="1"/>
            <a:r>
              <a:rPr lang="en-US" sz="1600" dirty="0" err="1">
                <a:solidFill>
                  <a:schemeClr val="tx1"/>
                </a:solidFill>
              </a:rPr>
              <a:t>cout</a:t>
            </a:r>
            <a:r>
              <a:rPr lang="en-US" sz="1600" dirty="0">
                <a:solidFill>
                  <a:schemeClr val="tx1"/>
                </a:solidFill>
              </a:rPr>
              <a:t> &lt;&lt; </a:t>
            </a:r>
            <a:r>
              <a:rPr lang="en-US" sz="1600" dirty="0" err="1">
                <a:solidFill>
                  <a:schemeClr val="tx1"/>
                </a:solidFill>
              </a:rPr>
              <a:t>m.min</a:t>
            </a:r>
            <a:r>
              <a:rPr lang="en-US" sz="1600" dirty="0">
                <a:solidFill>
                  <a:schemeClr val="tx1"/>
                </a:solidFill>
              </a:rPr>
              <a:t>(</a:t>
            </a:r>
            <a:r>
              <a:rPr lang="en-US" sz="1600" dirty="0" err="1">
                <a:solidFill>
                  <a:schemeClr val="tx1"/>
                </a:solidFill>
              </a:rPr>
              <a:t>ob</a:t>
            </a:r>
            <a:r>
              <a:rPr lang="en-US" sz="1600" dirty="0">
                <a:solidFill>
                  <a:schemeClr val="tx1"/>
                </a:solidFill>
              </a:rPr>
              <a:t>);</a:t>
            </a:r>
            <a:endParaRPr lang="en-US" sz="1400" dirty="0">
              <a:solidFill>
                <a:schemeClr val="tx1"/>
              </a:solidFill>
            </a:endParaRPr>
          </a:p>
          <a:p>
            <a:pPr lvl="1"/>
            <a:r>
              <a:rPr lang="en-US" sz="1600" dirty="0">
                <a:solidFill>
                  <a:schemeClr val="tx1"/>
                </a:solidFill>
              </a:rPr>
              <a:t>  return 0;</a:t>
            </a:r>
            <a:endParaRPr lang="en-US" sz="1400" dirty="0">
              <a:solidFill>
                <a:schemeClr val="tx1"/>
              </a:solidFill>
            </a:endParaRPr>
          </a:p>
          <a:p>
            <a:pPr lvl="1"/>
            <a:r>
              <a:rPr lang="en-US" sz="1600" dirty="0">
                <a:solidFill>
                  <a:schemeClr val="tx1"/>
                </a:solidFill>
              </a:rPr>
              <a:t>}</a:t>
            </a:r>
          </a:p>
        </p:txBody>
      </p:sp>
    </p:spTree>
    <p:extLst>
      <p:ext uri="{BB962C8B-B14F-4D97-AF65-F5344CB8AC3E}">
        <p14:creationId xmlns:p14="http://schemas.microsoft.com/office/powerpoint/2010/main" val="282687542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nchor="t"/>
          <a:lstStyle/>
          <a:p>
            <a:pPr algn="ctr">
              <a:buNone/>
            </a:pPr>
            <a:r>
              <a:rPr lang="en-US" b="1" dirty="0"/>
              <a:t>Inline function:</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4583112" y="2758361"/>
            <a:ext cx="4847272" cy="4801314"/>
          </a:xfrm>
          <a:prstGeom prst="rect">
            <a:avLst/>
          </a:prstGeom>
          <a:noFill/>
        </p:spPr>
        <p:txBody>
          <a:bodyPr wrap="square" rtlCol="0">
            <a:spAutoFit/>
          </a:bodyPr>
          <a:lstStyle/>
          <a:p>
            <a:r>
              <a:rPr lang="en-US" sz="2400" dirty="0"/>
              <a:t>inline void </a:t>
            </a:r>
            <a:r>
              <a:rPr lang="en-US" sz="2400" dirty="0" err="1"/>
              <a:t>myclass</a:t>
            </a:r>
            <a:r>
              <a:rPr lang="en-US" sz="2400" dirty="0"/>
              <a:t>::show()</a:t>
            </a:r>
          </a:p>
          <a:p>
            <a:r>
              <a:rPr lang="en-US" sz="2400" dirty="0"/>
              <a:t>{</a:t>
            </a:r>
          </a:p>
          <a:p>
            <a:r>
              <a:rPr lang="en-US" sz="2400" dirty="0" err="1"/>
              <a:t>cout</a:t>
            </a:r>
            <a:r>
              <a:rPr lang="en-US" sz="2400" dirty="0"/>
              <a:t> &lt;&lt; a &lt;&lt; " " &lt;&lt; b &lt;&lt; "\n";</a:t>
            </a:r>
          </a:p>
          <a:p>
            <a:r>
              <a:rPr lang="en-US" sz="2400" dirty="0"/>
              <a:t>}</a:t>
            </a:r>
          </a:p>
          <a:p>
            <a:r>
              <a:rPr lang="en-US" sz="2400" dirty="0"/>
              <a:t> </a:t>
            </a:r>
          </a:p>
          <a:p>
            <a:r>
              <a:rPr lang="en-US" sz="2400" dirty="0" err="1"/>
              <a:t>int</a:t>
            </a:r>
            <a:r>
              <a:rPr lang="en-US" sz="2400" dirty="0"/>
              <a:t> main()</a:t>
            </a:r>
          </a:p>
          <a:p>
            <a:r>
              <a:rPr lang="en-US" sz="2400" dirty="0"/>
              <a:t>{</a:t>
            </a:r>
          </a:p>
          <a:p>
            <a:r>
              <a:rPr lang="en-US" sz="2400" dirty="0" err="1"/>
              <a:t>myclass</a:t>
            </a:r>
            <a:r>
              <a:rPr lang="en-US" sz="2400" dirty="0"/>
              <a:t> x;</a:t>
            </a:r>
          </a:p>
          <a:p>
            <a:r>
              <a:rPr lang="en-US" sz="2400" dirty="0"/>
              <a:t>             </a:t>
            </a:r>
            <a:r>
              <a:rPr lang="en-US" sz="2400" dirty="0" err="1"/>
              <a:t>x.init</a:t>
            </a:r>
            <a:r>
              <a:rPr lang="en-US" sz="2400" dirty="0"/>
              <a:t>(10, 20);</a:t>
            </a:r>
          </a:p>
          <a:p>
            <a:r>
              <a:rPr lang="en-US" sz="2400" dirty="0"/>
              <a:t>             </a:t>
            </a:r>
            <a:r>
              <a:rPr lang="en-US" sz="2400" dirty="0" err="1"/>
              <a:t>x.show</a:t>
            </a:r>
            <a:r>
              <a:rPr lang="en-US" sz="2400" dirty="0"/>
              <a:t>();</a:t>
            </a:r>
          </a:p>
          <a:p>
            <a:r>
              <a:rPr lang="en-US" sz="2400" dirty="0"/>
              <a:t>return 0;</a:t>
            </a:r>
          </a:p>
          <a:p>
            <a:r>
              <a:rPr lang="en-US" sz="2400" dirty="0"/>
              <a:t>}</a:t>
            </a:r>
          </a:p>
          <a:p>
            <a:endParaRPr lang="en-US" dirty="0"/>
          </a:p>
        </p:txBody>
      </p:sp>
      <p:sp>
        <p:nvSpPr>
          <p:cNvPr id="12" name="TextBox 11"/>
          <p:cNvSpPr txBox="1"/>
          <p:nvPr/>
        </p:nvSpPr>
        <p:spPr>
          <a:xfrm>
            <a:off x="272446" y="2636837"/>
            <a:ext cx="4038600" cy="4678204"/>
          </a:xfrm>
          <a:prstGeom prst="rect">
            <a:avLst/>
          </a:prstGeom>
          <a:noFill/>
        </p:spPr>
        <p:txBody>
          <a:bodyPr wrap="square" rtlCol="0">
            <a:spAutoFit/>
          </a:bodyPr>
          <a:lstStyle/>
          <a:p>
            <a:r>
              <a:rPr lang="en-US" sz="2000" dirty="0"/>
              <a:t>#include &lt;</a:t>
            </a:r>
            <a:r>
              <a:rPr lang="en-US" sz="2000" dirty="0" err="1"/>
              <a:t>iostream</a:t>
            </a:r>
            <a:r>
              <a:rPr lang="en-US" sz="2000" dirty="0"/>
              <a:t>&gt;</a:t>
            </a:r>
          </a:p>
          <a:p>
            <a:r>
              <a:rPr lang="en-US" sz="2000" dirty="0"/>
              <a:t>using namespace </a:t>
            </a:r>
            <a:r>
              <a:rPr lang="en-US" sz="2000" dirty="0" err="1"/>
              <a:t>std</a:t>
            </a:r>
            <a:r>
              <a:rPr lang="en-US" sz="2000" dirty="0"/>
              <a:t>;</a:t>
            </a:r>
          </a:p>
          <a:p>
            <a:r>
              <a:rPr lang="en-US" sz="2000" dirty="0"/>
              <a:t>class </a:t>
            </a:r>
            <a:r>
              <a:rPr lang="en-US" sz="2000" dirty="0" err="1"/>
              <a:t>myclass</a:t>
            </a:r>
            <a:r>
              <a:rPr lang="en-US" sz="2000" dirty="0"/>
              <a:t> {</a:t>
            </a:r>
          </a:p>
          <a:p>
            <a:r>
              <a:rPr lang="en-US" sz="2000" dirty="0" err="1"/>
              <a:t>int</a:t>
            </a:r>
            <a:r>
              <a:rPr lang="en-US" sz="2000" dirty="0"/>
              <a:t> a, b;</a:t>
            </a:r>
          </a:p>
          <a:p>
            <a:r>
              <a:rPr lang="en-US" sz="2000" dirty="0"/>
              <a:t>                     public:</a:t>
            </a:r>
          </a:p>
          <a:p>
            <a:r>
              <a:rPr lang="en-US" sz="2000" dirty="0"/>
              <a:t>void </a:t>
            </a:r>
            <a:r>
              <a:rPr lang="en-US" sz="2000" dirty="0" err="1"/>
              <a:t>init</a:t>
            </a:r>
            <a:r>
              <a:rPr lang="en-US" sz="2000" dirty="0"/>
              <a:t>(</a:t>
            </a:r>
            <a:r>
              <a:rPr lang="en-US" sz="2000" dirty="0" err="1"/>
              <a:t>int</a:t>
            </a:r>
            <a:r>
              <a:rPr lang="en-US" sz="2000" dirty="0"/>
              <a:t> i, </a:t>
            </a:r>
            <a:r>
              <a:rPr lang="en-US" sz="2000" dirty="0" err="1"/>
              <a:t>int</a:t>
            </a:r>
            <a:r>
              <a:rPr lang="en-US" sz="2000" dirty="0"/>
              <a:t> j);</a:t>
            </a:r>
          </a:p>
          <a:p>
            <a:r>
              <a:rPr lang="en-US" sz="2000" dirty="0"/>
              <a:t>void show();</a:t>
            </a:r>
          </a:p>
          <a:p>
            <a:r>
              <a:rPr lang="en-US" sz="2000" dirty="0"/>
              <a:t>                       </a:t>
            </a:r>
            <a:r>
              <a:rPr lang="en-US" sz="2000" dirty="0" smtClean="0"/>
              <a:t>};</a:t>
            </a:r>
            <a:r>
              <a:rPr lang="en-US" sz="2000" dirty="0"/>
              <a:t> </a:t>
            </a:r>
          </a:p>
          <a:p>
            <a:r>
              <a:rPr lang="en-US" sz="2000" dirty="0"/>
              <a:t>// Create an inline function.</a:t>
            </a:r>
          </a:p>
          <a:p>
            <a:r>
              <a:rPr lang="en-US" sz="2000" dirty="0"/>
              <a:t>inline void </a:t>
            </a:r>
            <a:r>
              <a:rPr lang="en-US" sz="2000" dirty="0" err="1"/>
              <a:t>myclass</a:t>
            </a:r>
            <a:r>
              <a:rPr lang="en-US" sz="2000" dirty="0"/>
              <a:t>::</a:t>
            </a:r>
            <a:r>
              <a:rPr lang="en-US" sz="2000" dirty="0" err="1"/>
              <a:t>init</a:t>
            </a:r>
            <a:r>
              <a:rPr lang="en-US" sz="2000" dirty="0"/>
              <a:t>(</a:t>
            </a:r>
            <a:r>
              <a:rPr lang="en-US" sz="2000" dirty="0" err="1"/>
              <a:t>int</a:t>
            </a:r>
            <a:r>
              <a:rPr lang="en-US" sz="2000" dirty="0"/>
              <a:t> i, </a:t>
            </a:r>
            <a:r>
              <a:rPr lang="en-US" sz="2000" dirty="0" err="1"/>
              <a:t>int</a:t>
            </a:r>
            <a:r>
              <a:rPr lang="en-US" sz="2000" dirty="0"/>
              <a:t> j)</a:t>
            </a:r>
          </a:p>
          <a:p>
            <a:r>
              <a:rPr lang="en-US" sz="2000" dirty="0"/>
              <a:t>{</a:t>
            </a:r>
          </a:p>
          <a:p>
            <a:r>
              <a:rPr lang="en-US" sz="2000" dirty="0"/>
              <a:t>a = i;</a:t>
            </a:r>
          </a:p>
          <a:p>
            <a:r>
              <a:rPr lang="en-US" sz="2000" dirty="0"/>
              <a:t>b = j;</a:t>
            </a:r>
          </a:p>
          <a:p>
            <a:r>
              <a:rPr lang="en-US" sz="2000" dirty="0"/>
              <a:t>}</a:t>
            </a:r>
          </a:p>
          <a:p>
            <a:r>
              <a:rPr lang="en-US" sz="2000" dirty="0"/>
              <a:t>// Create another inline function.</a:t>
            </a:r>
          </a:p>
        </p:txBody>
      </p:sp>
      <p:sp>
        <p:nvSpPr>
          <p:cNvPr id="3" name="Rectangle 2"/>
          <p:cNvSpPr/>
          <p:nvPr/>
        </p:nvSpPr>
        <p:spPr>
          <a:xfrm>
            <a:off x="274472" y="1253467"/>
            <a:ext cx="8414572" cy="923330"/>
          </a:xfrm>
          <a:prstGeom prst="rect">
            <a:avLst/>
          </a:prstGeom>
        </p:spPr>
        <p:txBody>
          <a:bodyPr wrap="square">
            <a:spAutoFit/>
          </a:bodyPr>
          <a:lstStyle/>
          <a:p>
            <a:pPr algn="just"/>
            <a:r>
              <a:rPr lang="en-US" dirty="0">
                <a:latin typeface="Times New Roman" pitchFamily="18" charset="0"/>
                <a:cs typeface="Times New Roman" pitchFamily="18" charset="0"/>
              </a:rPr>
              <a:t>C++ </a:t>
            </a:r>
            <a:r>
              <a:rPr lang="en-US" b="1" dirty="0">
                <a:latin typeface="Times New Roman" pitchFamily="18" charset="0"/>
                <a:cs typeface="Times New Roman" pitchFamily="18" charset="0"/>
              </a:rPr>
              <a:t>inline function</a:t>
            </a:r>
            <a:r>
              <a:rPr lang="en-US" dirty="0">
                <a:latin typeface="Times New Roman" pitchFamily="18" charset="0"/>
                <a:cs typeface="Times New Roman" pitchFamily="18" charset="0"/>
              </a:rPr>
              <a:t> is powerful concept that is commonly used with classes. If a </a:t>
            </a:r>
            <a:r>
              <a:rPr lang="en-US" b="1" dirty="0">
                <a:latin typeface="Times New Roman" pitchFamily="18" charset="0"/>
                <a:cs typeface="Times New Roman" pitchFamily="18" charset="0"/>
              </a:rPr>
              <a:t>function</a:t>
            </a:r>
            <a:r>
              <a:rPr lang="en-US" dirty="0">
                <a:latin typeface="Times New Roman" pitchFamily="18" charset="0"/>
                <a:cs typeface="Times New Roman" pitchFamily="18" charset="0"/>
              </a:rPr>
              <a:t> is </a:t>
            </a:r>
            <a:r>
              <a:rPr lang="en-US" b="1" dirty="0">
                <a:latin typeface="Times New Roman" pitchFamily="18" charset="0"/>
                <a:cs typeface="Times New Roman" pitchFamily="18" charset="0"/>
              </a:rPr>
              <a:t>inline</a:t>
            </a:r>
            <a:r>
              <a:rPr lang="en-US" dirty="0">
                <a:latin typeface="Times New Roman" pitchFamily="18" charset="0"/>
                <a:cs typeface="Times New Roman" pitchFamily="18" charset="0"/>
              </a:rPr>
              <a:t>, the compiler places a copy of the code of that </a:t>
            </a:r>
            <a:r>
              <a:rPr lang="en-US" b="1" dirty="0">
                <a:latin typeface="Times New Roman" pitchFamily="18" charset="0"/>
                <a:cs typeface="Times New Roman" pitchFamily="18" charset="0"/>
              </a:rPr>
              <a:t>function</a:t>
            </a:r>
            <a:r>
              <a:rPr lang="en-US" dirty="0">
                <a:latin typeface="Times New Roman" pitchFamily="18" charset="0"/>
                <a:cs typeface="Times New Roman" pitchFamily="18" charset="0"/>
              </a:rPr>
              <a:t> at each point where the </a:t>
            </a:r>
            <a:r>
              <a:rPr lang="en-US" b="1" dirty="0">
                <a:latin typeface="Times New Roman" pitchFamily="18" charset="0"/>
                <a:cs typeface="Times New Roman" pitchFamily="18" charset="0"/>
              </a:rPr>
              <a:t>function</a:t>
            </a:r>
            <a:r>
              <a:rPr lang="en-US" dirty="0">
                <a:latin typeface="Times New Roman" pitchFamily="18" charset="0"/>
                <a:cs typeface="Times New Roman" pitchFamily="18" charset="0"/>
              </a:rPr>
              <a:t> is called at compile time.</a:t>
            </a:r>
          </a:p>
        </p:txBody>
      </p:sp>
    </p:spTree>
    <p:extLst>
      <p:ext uri="{BB962C8B-B14F-4D97-AF65-F5344CB8AC3E}">
        <p14:creationId xmlns:p14="http://schemas.microsoft.com/office/powerpoint/2010/main" val="1000201763"/>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nchor="t">
            <a:normAutofit/>
          </a:bodyPr>
          <a:lstStyle/>
          <a:p>
            <a:r>
              <a:rPr lang="en-US" sz="4000" b="1" dirty="0"/>
              <a:t>Parameterized Constructor:</a:t>
            </a:r>
            <a:endParaRPr lang="en-US" sz="4000"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1341437"/>
            <a:ext cx="9677400" cy="1200329"/>
          </a:xfrm>
          <a:prstGeom prst="rect">
            <a:avLst/>
          </a:prstGeom>
          <a:noFill/>
        </p:spPr>
        <p:txBody>
          <a:bodyPr wrap="square" rtlCol="0">
            <a:spAutoFit/>
          </a:bodyPr>
          <a:lstStyle/>
          <a:p>
            <a:r>
              <a:rPr lang="en-US" dirty="0"/>
              <a:t>It is possible to pass arguments to constructor functions. Typically, these arguments help initialize an object when it is created. To create a parameterized constructor, simply add parameters to it the way you would to any other function. When you define the constructor's body, use the parameters to initialize the object.</a:t>
            </a:r>
          </a:p>
        </p:txBody>
      </p:sp>
      <p:sp>
        <p:nvSpPr>
          <p:cNvPr id="11" name="TextBox 10"/>
          <p:cNvSpPr txBox="1"/>
          <p:nvPr/>
        </p:nvSpPr>
        <p:spPr>
          <a:xfrm>
            <a:off x="4583112" y="3312358"/>
            <a:ext cx="4847272" cy="2677656"/>
          </a:xfrm>
          <a:prstGeom prst="rect">
            <a:avLst/>
          </a:prstGeom>
          <a:noFill/>
        </p:spPr>
        <p:txBody>
          <a:bodyPr wrap="square" rtlCol="0">
            <a:spAutoFit/>
          </a:bodyPr>
          <a:lstStyle/>
          <a:p>
            <a:r>
              <a:rPr lang="en-US" sz="2400" dirty="0" err="1"/>
              <a:t>int</a:t>
            </a:r>
            <a:r>
              <a:rPr lang="en-US" sz="2400" dirty="0"/>
              <a:t> main()</a:t>
            </a:r>
          </a:p>
          <a:p>
            <a:r>
              <a:rPr lang="en-US" sz="2400" dirty="0"/>
              <a:t>{</a:t>
            </a:r>
          </a:p>
          <a:p>
            <a:r>
              <a:rPr lang="en-US" sz="2400" dirty="0" err="1"/>
              <a:t>myclass</a:t>
            </a:r>
            <a:r>
              <a:rPr lang="en-US" sz="2400" dirty="0"/>
              <a:t> </a:t>
            </a:r>
            <a:r>
              <a:rPr lang="en-US" sz="2400" dirty="0" err="1"/>
              <a:t>ob</a:t>
            </a:r>
            <a:r>
              <a:rPr lang="en-US" sz="2400" dirty="0"/>
              <a:t>(3, 5);</a:t>
            </a:r>
          </a:p>
          <a:p>
            <a:r>
              <a:rPr lang="en-US" sz="2400" dirty="0" err="1"/>
              <a:t>ob.show</a:t>
            </a:r>
            <a:r>
              <a:rPr lang="en-US" sz="2400" dirty="0"/>
              <a:t>();</a:t>
            </a:r>
          </a:p>
          <a:p>
            <a:r>
              <a:rPr lang="en-US" sz="2400" dirty="0"/>
              <a:t>return 0;</a:t>
            </a:r>
          </a:p>
          <a:p>
            <a:r>
              <a:rPr lang="en-US" sz="2400" dirty="0"/>
              <a:t>}</a:t>
            </a:r>
          </a:p>
          <a:p>
            <a:r>
              <a:rPr lang="en-US" sz="2400" b="1" dirty="0"/>
              <a:t> </a:t>
            </a:r>
            <a:endParaRPr lang="en-US" sz="2400" dirty="0"/>
          </a:p>
        </p:txBody>
      </p:sp>
      <p:sp>
        <p:nvSpPr>
          <p:cNvPr id="12" name="TextBox 11"/>
          <p:cNvSpPr txBox="1"/>
          <p:nvPr/>
        </p:nvSpPr>
        <p:spPr>
          <a:xfrm>
            <a:off x="239712" y="3312358"/>
            <a:ext cx="4038600" cy="2554545"/>
          </a:xfrm>
          <a:prstGeom prst="rect">
            <a:avLst/>
          </a:prstGeom>
          <a:noFill/>
        </p:spPr>
        <p:txBody>
          <a:bodyPr wrap="square" rtlCol="0">
            <a:spAutoFit/>
          </a:bodyPr>
          <a:lstStyle/>
          <a:p>
            <a:r>
              <a:rPr lang="en-US" sz="2000" dirty="0"/>
              <a:t> #include &lt;</a:t>
            </a:r>
            <a:r>
              <a:rPr lang="en-US" sz="2000" dirty="0" err="1"/>
              <a:t>iostream</a:t>
            </a:r>
            <a:r>
              <a:rPr lang="en-US" sz="2000" dirty="0"/>
              <a:t>&gt;</a:t>
            </a:r>
          </a:p>
          <a:p>
            <a:r>
              <a:rPr lang="en-US" sz="2000" dirty="0"/>
              <a:t>using namespace </a:t>
            </a:r>
            <a:r>
              <a:rPr lang="en-US" sz="2000" dirty="0" err="1"/>
              <a:t>std</a:t>
            </a:r>
            <a:r>
              <a:rPr lang="en-US" sz="2000" dirty="0"/>
              <a:t>;</a:t>
            </a:r>
          </a:p>
          <a:p>
            <a:r>
              <a:rPr lang="en-US" sz="2000" dirty="0"/>
              <a:t>class </a:t>
            </a:r>
            <a:r>
              <a:rPr lang="en-US" sz="2000" dirty="0" err="1"/>
              <a:t>myclass</a:t>
            </a:r>
            <a:r>
              <a:rPr lang="en-US" sz="2000" dirty="0"/>
              <a:t> {</a:t>
            </a:r>
          </a:p>
          <a:p>
            <a:r>
              <a:rPr lang="en-US" sz="2000" dirty="0" err="1"/>
              <a:t>int</a:t>
            </a:r>
            <a:r>
              <a:rPr lang="en-US" sz="2000" dirty="0"/>
              <a:t> a, b;</a:t>
            </a:r>
          </a:p>
          <a:p>
            <a:r>
              <a:rPr lang="en-US" sz="2000" dirty="0"/>
              <a:t>public:</a:t>
            </a:r>
          </a:p>
          <a:p>
            <a:r>
              <a:rPr lang="en-US" sz="2000" dirty="0" err="1"/>
              <a:t>myclass</a:t>
            </a:r>
            <a:r>
              <a:rPr lang="en-US" sz="2000" dirty="0"/>
              <a:t>(</a:t>
            </a:r>
            <a:r>
              <a:rPr lang="en-US" sz="2000" dirty="0" err="1"/>
              <a:t>int</a:t>
            </a:r>
            <a:r>
              <a:rPr lang="en-US" sz="2000" dirty="0"/>
              <a:t> i, </a:t>
            </a:r>
            <a:r>
              <a:rPr lang="en-US" sz="2000" dirty="0" err="1"/>
              <a:t>int</a:t>
            </a:r>
            <a:r>
              <a:rPr lang="en-US" sz="2000" dirty="0"/>
              <a:t> j) {a=i; b=j;}</a:t>
            </a:r>
          </a:p>
          <a:p>
            <a:r>
              <a:rPr lang="en-US" sz="2000" dirty="0"/>
              <a:t>void show() {</a:t>
            </a:r>
            <a:r>
              <a:rPr lang="en-US" sz="2000" dirty="0" err="1"/>
              <a:t>cout</a:t>
            </a:r>
            <a:r>
              <a:rPr lang="en-US" sz="2000" dirty="0"/>
              <a:t> &lt;&lt; a &lt;&lt; " " &lt;&lt; b;}</a:t>
            </a:r>
          </a:p>
          <a:p>
            <a:r>
              <a:rPr lang="en-US" sz="2000" dirty="0"/>
              <a:t>                        };</a:t>
            </a:r>
          </a:p>
        </p:txBody>
      </p:sp>
    </p:spTree>
    <p:extLst>
      <p:ext uri="{BB962C8B-B14F-4D97-AF65-F5344CB8AC3E}">
        <p14:creationId xmlns:p14="http://schemas.microsoft.com/office/powerpoint/2010/main" val="1786465435"/>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nchor="t"/>
          <a:lstStyle/>
          <a:p>
            <a:pPr algn="ctr"/>
            <a:r>
              <a:rPr lang="en-US" b="1" dirty="0"/>
              <a:t>Static Class Member:</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2098654"/>
            <a:ext cx="9677400" cy="3416320"/>
          </a:xfrm>
          <a:prstGeom prst="rect">
            <a:avLst/>
          </a:prstGeom>
          <a:noFill/>
        </p:spPr>
        <p:txBody>
          <a:bodyPr wrap="square" rtlCol="0">
            <a:spAutoFit/>
          </a:bodyPr>
          <a:lstStyle/>
          <a:p>
            <a:r>
              <a:rPr lang="en-US" dirty="0"/>
              <a:t> </a:t>
            </a:r>
            <a:r>
              <a:rPr lang="en-US" sz="5400" dirty="0"/>
              <a:t>Both function and data members of a class can be made static. This section explains the consequences of each.</a:t>
            </a:r>
          </a:p>
        </p:txBody>
      </p:sp>
    </p:spTree>
    <p:extLst>
      <p:ext uri="{BB962C8B-B14F-4D97-AF65-F5344CB8AC3E}">
        <p14:creationId xmlns:p14="http://schemas.microsoft.com/office/powerpoint/2010/main" val="3803738540"/>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22237"/>
            <a:ext cx="8569325" cy="1112837"/>
          </a:xfrm>
        </p:spPr>
        <p:txBody>
          <a:bodyPr anchor="t"/>
          <a:lstStyle/>
          <a:p>
            <a:pPr algn="ctr">
              <a:buNone/>
            </a:pPr>
            <a:r>
              <a:rPr lang="en-US" b="1" dirty="0"/>
              <a:t>Static data member:</a:t>
            </a:r>
            <a:endParaRPr lang="en-US" dirty="0"/>
          </a:p>
        </p:txBody>
      </p:sp>
      <p:sp>
        <p:nvSpPr>
          <p:cNvPr id="4" name="Rectangle 3"/>
          <p:cNvSpPr/>
          <p:nvPr/>
        </p:nvSpPr>
        <p:spPr>
          <a:xfrm>
            <a:off x="5497512" y="3779837"/>
            <a:ext cx="3962400" cy="3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9712" y="1341437"/>
            <a:ext cx="9677400" cy="923330"/>
          </a:xfrm>
          <a:prstGeom prst="rect">
            <a:avLst/>
          </a:prstGeom>
          <a:noFill/>
        </p:spPr>
        <p:txBody>
          <a:bodyPr wrap="square" rtlCol="0">
            <a:spAutoFit/>
          </a:bodyPr>
          <a:lstStyle/>
          <a:p>
            <a:r>
              <a:rPr lang="en-US" dirty="0"/>
              <a:t>When you precede a member variable's declaration with static, you are </a:t>
            </a:r>
            <a:r>
              <a:rPr lang="en-US" dirty="0" smtClean="0"/>
              <a:t> telling </a:t>
            </a:r>
            <a:r>
              <a:rPr lang="en-US" dirty="0"/>
              <a:t>the compiler that only one copy of that variable will exist and that all objects of the class will share that variable All static variables are initialized to zero before the first object</a:t>
            </a:r>
          </a:p>
        </p:txBody>
      </p:sp>
      <p:sp>
        <p:nvSpPr>
          <p:cNvPr id="11" name="TextBox 10"/>
          <p:cNvSpPr txBox="1"/>
          <p:nvPr/>
        </p:nvSpPr>
        <p:spPr>
          <a:xfrm>
            <a:off x="4583112" y="2666028"/>
            <a:ext cx="4847272" cy="2677656"/>
          </a:xfrm>
          <a:prstGeom prst="rect">
            <a:avLst/>
          </a:prstGeom>
          <a:noFill/>
        </p:spPr>
        <p:txBody>
          <a:bodyPr wrap="square" rtlCol="0">
            <a:spAutoFit/>
          </a:bodyPr>
          <a:lstStyle/>
          <a:p>
            <a:r>
              <a:rPr lang="en-US" sz="2400" dirty="0" err="1" smtClean="0"/>
              <a:t>int</a:t>
            </a:r>
            <a:r>
              <a:rPr lang="en-US" sz="2400" dirty="0" smtClean="0"/>
              <a:t> shared::a; // define a</a:t>
            </a:r>
          </a:p>
          <a:p>
            <a:r>
              <a:rPr lang="en-US" sz="2400" dirty="0" smtClean="0"/>
              <a:t>void shared::show()</a:t>
            </a:r>
          </a:p>
          <a:p>
            <a:r>
              <a:rPr lang="en-US" sz="2400" dirty="0" smtClean="0"/>
              <a:t>{</a:t>
            </a:r>
          </a:p>
          <a:p>
            <a:r>
              <a:rPr lang="en-US" sz="2400" dirty="0" err="1" smtClean="0"/>
              <a:t>cout</a:t>
            </a:r>
            <a:r>
              <a:rPr lang="en-US" sz="2400" dirty="0" smtClean="0"/>
              <a:t> &lt;&lt; "This is static a: " &lt;&lt; a;</a:t>
            </a:r>
          </a:p>
          <a:p>
            <a:r>
              <a:rPr lang="en-US" sz="2400" dirty="0" err="1" smtClean="0"/>
              <a:t>cout</a:t>
            </a:r>
            <a:r>
              <a:rPr lang="en-US" sz="2400" dirty="0" smtClean="0"/>
              <a:t> &lt;&lt; "\</a:t>
            </a:r>
            <a:r>
              <a:rPr lang="en-US" sz="2400" dirty="0" err="1" smtClean="0"/>
              <a:t>nThis</a:t>
            </a:r>
            <a:r>
              <a:rPr lang="en-US" sz="2400" dirty="0" smtClean="0"/>
              <a:t> is non-static b: " &lt;&lt; b;</a:t>
            </a:r>
          </a:p>
          <a:p>
            <a:r>
              <a:rPr lang="en-US" sz="2400" dirty="0" err="1" smtClean="0"/>
              <a:t>cout</a:t>
            </a:r>
            <a:r>
              <a:rPr lang="en-US" sz="2400" dirty="0" smtClean="0"/>
              <a:t> &lt;&lt; "\n";</a:t>
            </a:r>
          </a:p>
          <a:p>
            <a:r>
              <a:rPr lang="en-US" sz="2400" dirty="0" smtClean="0"/>
              <a:t>                    }</a:t>
            </a:r>
            <a:endParaRPr lang="en-US" sz="2400" dirty="0"/>
          </a:p>
        </p:txBody>
      </p:sp>
      <p:sp>
        <p:nvSpPr>
          <p:cNvPr id="12" name="TextBox 11"/>
          <p:cNvSpPr txBox="1"/>
          <p:nvPr/>
        </p:nvSpPr>
        <p:spPr>
          <a:xfrm>
            <a:off x="239712" y="2325925"/>
            <a:ext cx="4038600" cy="3785652"/>
          </a:xfrm>
          <a:prstGeom prst="rect">
            <a:avLst/>
          </a:prstGeom>
          <a:noFill/>
        </p:spPr>
        <p:txBody>
          <a:bodyPr wrap="square" rtlCol="0">
            <a:spAutoFit/>
          </a:bodyPr>
          <a:lstStyle/>
          <a:p>
            <a:r>
              <a:rPr lang="en-US" sz="2000" dirty="0"/>
              <a:t> #include &lt;</a:t>
            </a:r>
            <a:r>
              <a:rPr lang="en-US" sz="2000" dirty="0" err="1"/>
              <a:t>iostream</a:t>
            </a:r>
            <a:r>
              <a:rPr lang="en-US" sz="2000" dirty="0"/>
              <a:t>&gt;</a:t>
            </a:r>
          </a:p>
          <a:p>
            <a:r>
              <a:rPr lang="en-US" sz="2000" dirty="0"/>
              <a:t>using namespace </a:t>
            </a:r>
            <a:r>
              <a:rPr lang="en-US" sz="2000" dirty="0" err="1"/>
              <a:t>std</a:t>
            </a:r>
            <a:r>
              <a:rPr lang="en-US" sz="2000" dirty="0"/>
              <a:t>;</a:t>
            </a:r>
          </a:p>
          <a:p>
            <a:r>
              <a:rPr lang="en-US" sz="2000" dirty="0"/>
              <a:t>class shared {</a:t>
            </a:r>
          </a:p>
          <a:p>
            <a:r>
              <a:rPr lang="en-US" sz="2000" dirty="0"/>
              <a:t>                    static </a:t>
            </a:r>
            <a:r>
              <a:rPr lang="en-US" sz="2000" dirty="0" err="1"/>
              <a:t>int</a:t>
            </a:r>
            <a:r>
              <a:rPr lang="en-US" sz="2000" dirty="0"/>
              <a:t> a;</a:t>
            </a:r>
          </a:p>
          <a:p>
            <a:r>
              <a:rPr lang="en-US" sz="2000" dirty="0"/>
              <a:t>                    </a:t>
            </a:r>
            <a:r>
              <a:rPr lang="en-US" sz="2000" dirty="0" smtClean="0"/>
              <a:t>            </a:t>
            </a:r>
            <a:r>
              <a:rPr lang="en-US" sz="2000" dirty="0" err="1"/>
              <a:t>int</a:t>
            </a:r>
            <a:r>
              <a:rPr lang="en-US" sz="2000" dirty="0"/>
              <a:t> b;</a:t>
            </a:r>
          </a:p>
          <a:p>
            <a:r>
              <a:rPr lang="en-US" sz="2000" dirty="0"/>
              <a:t>           public:</a:t>
            </a:r>
          </a:p>
          <a:p>
            <a:pPr lvl="1"/>
            <a:r>
              <a:rPr lang="en-US" sz="2000" dirty="0"/>
              <a:t>     </a:t>
            </a:r>
            <a:r>
              <a:rPr lang="en-US" sz="2000" dirty="0" smtClean="0"/>
              <a:t>void </a:t>
            </a:r>
            <a:r>
              <a:rPr lang="en-US" sz="2000" dirty="0"/>
              <a:t>set(</a:t>
            </a:r>
            <a:r>
              <a:rPr lang="en-US" sz="2000" dirty="0" err="1"/>
              <a:t>int</a:t>
            </a:r>
            <a:r>
              <a:rPr lang="en-US" sz="2000" dirty="0"/>
              <a:t> i, </a:t>
            </a:r>
            <a:r>
              <a:rPr lang="en-US" sz="2000" dirty="0" err="1"/>
              <a:t>int</a:t>
            </a:r>
            <a:r>
              <a:rPr lang="en-US" sz="2000" dirty="0"/>
              <a:t> j) </a:t>
            </a:r>
            <a:r>
              <a:rPr lang="en-US" sz="2000" dirty="0" smtClean="0"/>
              <a:t>  </a:t>
            </a:r>
          </a:p>
          <a:p>
            <a:pPr lvl="1"/>
            <a:r>
              <a:rPr lang="en-US" sz="2000" dirty="0" smtClean="0"/>
              <a:t>    {</a:t>
            </a:r>
            <a:r>
              <a:rPr lang="en-US" sz="2000" dirty="0"/>
              <a:t>a=i; </a:t>
            </a:r>
            <a:r>
              <a:rPr lang="en-US" sz="2000" dirty="0" smtClean="0"/>
              <a:t>                   </a:t>
            </a:r>
          </a:p>
          <a:p>
            <a:pPr lvl="1"/>
            <a:r>
              <a:rPr lang="en-US" sz="2000" dirty="0"/>
              <a:t> </a:t>
            </a:r>
            <a:r>
              <a:rPr lang="en-US" sz="2000" dirty="0" smtClean="0"/>
              <a:t> b=j</a:t>
            </a:r>
            <a:r>
              <a:rPr lang="en-US" sz="2000" dirty="0"/>
              <a:t>;}</a:t>
            </a:r>
          </a:p>
          <a:p>
            <a:r>
              <a:rPr lang="en-US" sz="2000" dirty="0"/>
              <a:t>                   </a:t>
            </a:r>
            <a:endParaRPr lang="en-US" sz="2000" dirty="0" smtClean="0"/>
          </a:p>
          <a:p>
            <a:r>
              <a:rPr lang="en-US" sz="2000" dirty="0" smtClean="0"/>
              <a:t>  </a:t>
            </a:r>
            <a:r>
              <a:rPr lang="en-US" sz="2000" dirty="0"/>
              <a:t>void show();</a:t>
            </a:r>
          </a:p>
          <a:p>
            <a:r>
              <a:rPr lang="en-US" sz="2000" dirty="0" smtClean="0"/>
              <a:t>                         } ;</a:t>
            </a:r>
            <a:endParaRPr lang="en-US" sz="2000" dirty="0"/>
          </a:p>
        </p:txBody>
      </p:sp>
    </p:spTree>
    <p:extLst>
      <p:ext uri="{BB962C8B-B14F-4D97-AF65-F5344CB8AC3E}">
        <p14:creationId xmlns:p14="http://schemas.microsoft.com/office/powerpoint/2010/main" val="81670531"/>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159</TotalTime>
  <Words>1774</Words>
  <Application>Microsoft Office PowerPoint</Application>
  <PresentationFormat>Custom</PresentationFormat>
  <Paragraphs>316</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                                   Chapter-12</vt:lpstr>
      <vt:lpstr>Class and  Object</vt:lpstr>
      <vt:lpstr>PowerPoint Presentation</vt:lpstr>
      <vt:lpstr>Friend Funciotn: </vt:lpstr>
      <vt:lpstr>Friend class Example: </vt:lpstr>
      <vt:lpstr>Inline function:</vt:lpstr>
      <vt:lpstr>Parameterized Constructor:</vt:lpstr>
      <vt:lpstr>Static Class Member:</vt:lpstr>
      <vt:lpstr>Static data member:</vt:lpstr>
      <vt:lpstr>Static data member:</vt:lpstr>
      <vt:lpstr>Static member function:</vt:lpstr>
      <vt:lpstr>When Constructor and destructor are Execution:</vt:lpstr>
      <vt:lpstr>The scope resolution operator:</vt:lpstr>
      <vt:lpstr>The scope resolution operator:</vt:lpstr>
      <vt:lpstr>Nested class</vt:lpstr>
      <vt:lpstr>Nested class</vt:lpstr>
      <vt:lpstr>Passing object to function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Lecture-4</dc:title>
  <dc:creator>abid</dc:creator>
  <cp:lastModifiedBy>Abid</cp:lastModifiedBy>
  <cp:revision>19</cp:revision>
  <dcterms:created xsi:type="dcterms:W3CDTF">2016-09-03T03:19:51Z</dcterms:created>
  <dcterms:modified xsi:type="dcterms:W3CDTF">2017-10-26T02:34:55Z</dcterms:modified>
</cp:coreProperties>
</file>