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82F938C-F2BB-4BB2-8422-30D203CDCFC0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54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57A415E-2C13-48FF-A953-BDEF29A212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38280" y="1447920"/>
            <a:ext cx="3962160" cy="9890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87692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7772400" y="6400800"/>
            <a:ext cx="533160" cy="151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FF086BA-1AF2-447E-A841-AEFCB09641D2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87512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8823600" y="0"/>
            <a:ext cx="3200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50440" y="0"/>
            <a:ext cx="229320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1447920"/>
            <a:ext cx="3962160" cy="21333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3583080" y="6426360"/>
            <a:ext cx="2819160" cy="126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808080"/>
                </a:solidFill>
                <a:latin typeface="Calibri"/>
              </a:rPr>
              <a:t>10/23/16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414840" y="6400800"/>
            <a:ext cx="456840" cy="151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66DBFA-AA33-441C-9510-AA8AD1ACD237}" type="slidenum">
              <a:rPr lang="en-US" sz="1050">
                <a:solidFill>
                  <a:srgbClr val="80808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581280" y="6296400"/>
            <a:ext cx="2820600" cy="15192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72880"/>
            <a:ext cx="8229240" cy="114588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>
              <a:lnSpc>
                <a:spcPct val="100000"/>
              </a:lnSpc>
            </a:pPr>
            <a:r>
              <a:rPr lang="en-US" sz="3300" b="1" dirty="0">
                <a:latin typeface="Cambria math"/>
              </a:rPr>
              <a:t>                                   </a:t>
            </a:r>
            <a:r>
              <a:rPr lang="en-US" sz="3300" b="1" dirty="0" smtClean="0">
                <a:latin typeface="Cambria math"/>
              </a:rPr>
              <a:t>Chapter-17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0" y="1604880"/>
            <a:ext cx="8229240" cy="3976200"/>
          </a:xfrm>
          <a:prstGeom prst="rect">
            <a:avLst/>
          </a:prstGeom>
        </p:spPr>
        <p:txBody>
          <a:bodyPr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en-US" sz="4800" dirty="0" smtClean="0"/>
              <a:t>Virtual Function and polymorphism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Abu Saleh Musa Miah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M.Sc. </a:t>
            </a:r>
            <a:r>
              <a:rPr lang="en-US" sz="2800" dirty="0" err="1">
                <a:latin typeface="Calibri"/>
              </a:rPr>
              <a:t>Engg</a:t>
            </a:r>
            <a:r>
              <a:rPr lang="en-US" sz="2800" dirty="0">
                <a:latin typeface="Calibri"/>
              </a:rPr>
              <a:t>(On going)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Calibri"/>
              </a:rPr>
              <a:t>University of Rajshahi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45440" y="762120"/>
            <a:ext cx="8838720" cy="545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when a function is declared as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by a base class.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 it may be overridden by a derived class. 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 the function does not have to be overridden.  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When a derived class fails to override a virtual function, then when an object of that derived class accesses that function, the function defined by the base class is used.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-316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758480" y="710640"/>
            <a:ext cx="4571640" cy="703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base *p, 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derived1 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derived2 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base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derived1's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use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return 0;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115" name="CustomShape 3"/>
          <p:cNvSpPr/>
          <p:nvPr/>
        </p:nvSpPr>
        <p:spPr>
          <a:xfrm>
            <a:off x="205560" y="525960"/>
            <a:ext cx="4571640" cy="777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virtual void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&lt;&lt; "This is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derived1 : public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&lt;&lt; "This is derived1's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class derived2 : public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0880" y="-316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Virtual Functions Are Hierarchical: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295280" y="990720"/>
            <a:ext cx="7238520" cy="30164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152400" y="990720"/>
            <a:ext cx="8763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The program produces this output: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base's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derived1's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r>
              <a:rPr lang="en-US" sz="3200" dirty="0">
                <a:latin typeface="Cambria Math" pitchFamily="18" charset="0"/>
                <a:ea typeface="Cambria Math" pitchFamily="18" charset="0"/>
              </a:rPr>
              <a:t>This is base's </a:t>
            </a:r>
            <a:r>
              <a:rPr lang="en-US" sz="3200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().</a:t>
            </a:r>
          </a:p>
          <a:p>
            <a:pPr algn="just"/>
            <a:r>
              <a:rPr lang="en-US" sz="4400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derived2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does not override </a:t>
            </a:r>
            <a:r>
              <a:rPr lang="en-US" sz="4400" b="1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()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, the function defined by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base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is used when </a:t>
            </a:r>
            <a:r>
              <a:rPr lang="en-US" sz="4400" b="1" dirty="0" err="1"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() </a:t>
            </a:r>
            <a:r>
              <a:rPr lang="en-US" sz="4400" dirty="0">
                <a:latin typeface="Cambria Math" pitchFamily="18" charset="0"/>
                <a:ea typeface="Cambria Math" pitchFamily="18" charset="0"/>
              </a:rPr>
              <a:t>is referenced relative to objects of type </a:t>
            </a:r>
            <a:r>
              <a:rPr lang="en-US" sz="4400" b="1" dirty="0">
                <a:latin typeface="Cambria Math" pitchFamily="18" charset="0"/>
                <a:ea typeface="Cambria Math" pitchFamily="18" charset="0"/>
              </a:rPr>
              <a:t>derived2</a:t>
            </a:r>
            <a:endParaRPr lang="en-US" sz="4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2"/>
          <p:cNvSpPr txBox="1"/>
          <p:nvPr/>
        </p:nvSpPr>
        <p:spPr>
          <a:xfrm>
            <a:off x="2324160" y="2209680"/>
            <a:ext cx="3962160" cy="213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8000">
                <a:solidFill>
                  <a:srgbClr val="5B6973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0"/>
            <a:ext cx="7406280" cy="914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smtClean="0"/>
              <a:t>Virtual Function Fundamentals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385200" y="838080"/>
            <a:ext cx="8677800" cy="4038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15840">
            <a:solidFill>
              <a:srgbClr val="FFFFFF"/>
            </a:solidFill>
            <a:round/>
          </a:ln>
        </p:spPr>
        <p:txBody>
          <a:bodyPr lIns="303840" tIns="250560" rIns="106560" bIns="53280" anchor="ctr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 </a:t>
            </a:r>
            <a:r>
              <a:rPr lang="en-US" sz="2800" b="1" i="1" dirty="0">
                <a:solidFill>
                  <a:srgbClr val="FFFFFF"/>
                </a:solidFill>
                <a:latin typeface="Calibri"/>
              </a:rPr>
              <a:t>virtual function</a:t>
            </a:r>
            <a:r>
              <a:rPr lang="en-US" sz="2800" i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is a member function that is declared within a base class and redefined by a derived class.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To create a virtual function, write keyword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virtual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precede the function name.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When a class containing a virtual function is inherited, the derived class redefines the virtual function to fit its own needs.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>
                <a:latin typeface="Calibri"/>
              </a:rPr>
              <a:t>Example of virtual function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18329" y="618442"/>
            <a:ext cx="4571640" cy="710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include &lt;iostream&gt;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class base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public: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virtual void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&lt;&lt; "This is base's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().\n";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class derived1 : public base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public: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&lt;&lt; "This is derived1's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().\n";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class derived2 : public base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public: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&lt;&lt; "This is derived2's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().\n";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};</a:t>
            </a:r>
            <a:endParaRPr b="1" dirty="0"/>
          </a:p>
        </p:txBody>
      </p:sp>
      <p:sp>
        <p:nvSpPr>
          <p:cNvPr id="92" name="CustomShape 3"/>
          <p:cNvSpPr/>
          <p:nvPr/>
        </p:nvSpPr>
        <p:spPr>
          <a:xfrm>
            <a:off x="4803824" y="228600"/>
            <a:ext cx="4035376" cy="703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{base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*p, 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derived1 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derived2 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base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&amp;b;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base's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derived1's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// point to derived2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 = &amp;d2;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p-&gt;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(); // access derived2's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return 0;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>
                <a:latin typeface="Calibri"/>
              </a:rPr>
              <a:t>Example of virtual function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80880" y="826560"/>
            <a:ext cx="4571640" cy="19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This program displays the following:</a:t>
            </a:r>
            <a:endParaRPr sz="20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This is base's </a:t>
            </a:r>
            <a:r>
              <a:rPr lang="en-US" sz="2400" dirty="0" err="1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().</a:t>
            </a:r>
            <a:endParaRPr sz="20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This is derived1's </a:t>
            </a:r>
            <a:r>
              <a:rPr lang="en-US" sz="2400" dirty="0" err="1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().</a:t>
            </a:r>
            <a:endParaRPr sz="20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This is derived2's </a:t>
            </a:r>
            <a:r>
              <a:rPr lang="en-US" sz="2400" dirty="0" err="1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vfunc</a:t>
            </a: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().</a:t>
            </a:r>
            <a:endParaRPr sz="20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 </a:t>
            </a:r>
            <a:endParaRPr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52280" y="2895480"/>
            <a:ext cx="853416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inside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base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, the virtual function </a:t>
            </a: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is declared. </a:t>
            </a:r>
            <a:endParaRPr sz="28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Notice that the keyword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precedes the rest of the function declaration. When</a:t>
            </a:r>
            <a:endParaRPr sz="28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is redefined by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derived1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derived2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, the keyword 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is not needed.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b="1" u="sng">
                <a:latin typeface="Calibri"/>
              </a:rPr>
              <a:t>Calling a Virtual Function Through a Base Class Reference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52280" y="826560"/>
            <a:ext cx="8838720" cy="161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virtual function was called through a base-class pointer, but the polymorphic nature of a virtual function is also available when called through a base-class reference.</a:t>
            </a:r>
            <a:endParaRPr b="1" dirty="0"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a virtual function is invoked through a base class reference is when the reference is a function parameter.</a:t>
            </a:r>
            <a:endParaRPr b="1" dirty="0"/>
          </a:p>
        </p:txBody>
      </p:sp>
      <p:sp>
        <p:nvSpPr>
          <p:cNvPr id="98" name="CustomShape 3"/>
          <p:cNvSpPr/>
          <p:nvPr/>
        </p:nvSpPr>
        <p:spPr>
          <a:xfrm>
            <a:off x="1905120" y="2286000"/>
            <a:ext cx="5714880" cy="478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class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virtual void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&lt;&lt; "This is base's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class derived1 : public base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public: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cout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&lt;&lt; "This is derived1's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().\n";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b="1" u="sng">
                <a:latin typeface="Calibri"/>
              </a:rPr>
              <a:t>Calling a Virtual Function Through a Base Class Reference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228600" y="838080"/>
            <a:ext cx="4419360" cy="59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class derived2 : public base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vfunc()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cout &lt;&lt; "This is derived2's vfunc().\n";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Use a base class reference parameter.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f(base &amp;r)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r.vfunc();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4419720" y="838080"/>
            <a:ext cx="4723920" cy="484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base b;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derived1 d1;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derived2 d2;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f(b); // pass a base object to f()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f(d1); // pass a derived1 object to f()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f(d2); // pass a derived2 object to f()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247680" y="5562720"/>
            <a:ext cx="8895960" cy="146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b="1">
                <a:solidFill>
                  <a:srgbClr val="000000"/>
                </a:solidFill>
                <a:latin typeface="Calibri"/>
              </a:rPr>
              <a:t>f() </a:t>
            </a:r>
            <a:r>
              <a:rPr lang="en-US">
                <a:solidFill>
                  <a:srgbClr val="000000"/>
                </a:solidFill>
                <a:latin typeface="Calibri"/>
              </a:rPr>
              <a:t>defines a reference parameter of type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base</a:t>
            </a:r>
            <a:r>
              <a:rPr lang="en-US">
                <a:solidFill>
                  <a:srgbClr val="000000"/>
                </a:solidFill>
                <a:latin typeface="Calibri"/>
              </a:rPr>
              <a:t>. This  function is called using objects of type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base</a:t>
            </a:r>
            <a:r>
              <a:rPr lang="en-US">
                <a:solidFill>
                  <a:srgbClr val="000000"/>
                </a:solidFill>
                <a:latin typeface="Calibri"/>
              </a:rPr>
              <a:t>, </a:t>
            </a:r>
            <a:r>
              <a:rPr lang="en-US" b="1">
                <a:solidFill>
                  <a:srgbClr val="000000"/>
                </a:solidFill>
                <a:latin typeface="Calibri"/>
              </a:rPr>
              <a:t>derived1</a:t>
            </a:r>
            <a:r>
              <a:rPr lang="en-US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b="1">
                <a:solidFill>
                  <a:srgbClr val="000000"/>
                </a:solidFill>
                <a:latin typeface="Calibri"/>
              </a:rPr>
              <a:t>derived2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Calibri"/>
              </a:rPr>
              <a:t> Inside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f() </a:t>
            </a:r>
            <a:r>
              <a:rPr lang="en-US">
                <a:solidFill>
                  <a:srgbClr val="000000"/>
                </a:solidFill>
                <a:latin typeface="Calibri"/>
              </a:rPr>
              <a:t>, the specific version of </a:t>
            </a:r>
            <a:r>
              <a:rPr lang="en-US" b="1">
                <a:solidFill>
                  <a:srgbClr val="000000"/>
                </a:solidFill>
                <a:latin typeface="Calibri"/>
              </a:rPr>
              <a:t>vfunc() </a:t>
            </a:r>
            <a:r>
              <a:rPr lang="en-US">
                <a:solidFill>
                  <a:srgbClr val="000000"/>
                </a:solidFill>
                <a:latin typeface="Calibri"/>
              </a:rPr>
              <a:t>that is called is determined by the type of object being referenced when the function is called.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The Virtual Attribute Is Inherited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62720" y="889200"/>
            <a:ext cx="8838720" cy="252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 When a virtual function is inherited, its virtual nature is also inherited. This means that when a derived class that has inherited a virtual function is itself used as a base class for another derived class, the virtual function can still be overridden. </a:t>
            </a:r>
            <a:endParaRPr sz="3200" dirty="0"/>
          </a:p>
          <a:p>
            <a:pPr>
              <a:lnSpc>
                <a:spcPct val="100000"/>
              </a:lnSpc>
            </a:pPr>
            <a:endParaRPr sz="3200" dirty="0"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Put differently, no matter how many times a virtual function is inherited, it remains virtual.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The Virtual Attribute Is Inherited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171400" y="889200"/>
            <a:ext cx="3972240" cy="588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base *p, b;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derived1 d1;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derived2 d2;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// point to base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 = &amp;b;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p-&gt;vfunc(); // access base's vfunc()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// point to derived1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 = &amp;d1;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p-&gt;vfunc(); // access derived1's vfunc()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// point to derived2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 = &amp;d2;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p-&gt;vfunc(); // access derived2's vfunc()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228600" y="762120"/>
            <a:ext cx="4571640" cy="722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using namespace std;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class base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virtual void vfunc()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cout &lt;&lt; "This is base's vfunc().\n";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class derived1 : public base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void vfunc()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cout &lt;&lt; "This is derived1's vfunc().\n";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/* derived2 inherits virtual function vfunc()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from derived1.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class derived2 : public derived1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// vfunc() is still virtual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void vfunc()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cout &lt;&lt; "This is derived2's vfunc().\n";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762760" cy="91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>
                <a:latin typeface="Calibri"/>
              </a:rPr>
              <a:t>The Virtual Attribute Is Inherited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01662" y="4495800"/>
            <a:ext cx="8218898" cy="13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Calibri"/>
              </a:rPr>
              <a:t>In this case,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derived2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inherits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derived1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rather than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base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, but </a:t>
            </a:r>
            <a:r>
              <a:rPr lang="en-US" sz="4000" b="1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is still virtual.</a:t>
            </a:r>
            <a:endParaRPr sz="3600" dirty="0"/>
          </a:p>
        </p:txBody>
      </p:sp>
      <p:sp>
        <p:nvSpPr>
          <p:cNvPr id="110" name="CustomShape 3"/>
          <p:cNvSpPr/>
          <p:nvPr/>
        </p:nvSpPr>
        <p:spPr>
          <a:xfrm>
            <a:off x="401662" y="838200"/>
            <a:ext cx="8218898" cy="281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expected, the preceding program displays this output: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base's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derived1's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This is derived2's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().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1102</Words>
  <Application>Microsoft Office PowerPoint</Application>
  <PresentationFormat>On-screen Show (4:3)</PresentationFormat>
  <Paragraphs>188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Abid</cp:lastModifiedBy>
  <cp:revision>14</cp:revision>
  <dcterms:modified xsi:type="dcterms:W3CDTF">2017-11-06T18:16:28Z</dcterms:modified>
</cp:coreProperties>
</file>