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270" r:id="rId15"/>
  </p:sldIdLst>
  <p:sldSz cx="10080625" cy="7559675"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90" y="-3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46E8BF07-031A-4BFD-A1AD-098EEDABE251}" type="slidenum">
              <a:t>‹#›</a:t>
            </a:fld>
            <a:endParaRPr lang="en-US" sz="1400" b="0" i="0" u="none" strike="noStrike" kern="1200">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151821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8DE88189-03A2-4235-8738-90EE6F5AB97A}" type="slidenum">
              <a:t>‹#›</a:t>
            </a:fld>
            <a:endParaRPr lang="en-US"/>
          </a:p>
        </p:txBody>
      </p:sp>
    </p:spTree>
    <p:extLst>
      <p:ext uri="{BB962C8B-B14F-4D97-AF65-F5344CB8AC3E}">
        <p14:creationId xmlns:p14="http://schemas.microsoft.com/office/powerpoint/2010/main" val="1429096952"/>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5E2B367-DCC8-4CC0-A107-C365633D762B}" type="slidenum">
              <a:t>‹#›</a:t>
            </a:fld>
            <a:endParaRPr lang="en-US"/>
          </a:p>
        </p:txBody>
      </p:sp>
    </p:spTree>
    <p:extLst>
      <p:ext uri="{BB962C8B-B14F-4D97-AF65-F5344CB8AC3E}">
        <p14:creationId xmlns:p14="http://schemas.microsoft.com/office/powerpoint/2010/main" val="2146530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EDB8814-5F14-41E4-A08C-26B2DF4A9574}" type="slidenum">
              <a:t>‹#›</a:t>
            </a:fld>
            <a:endParaRPr lang="en-US"/>
          </a:p>
        </p:txBody>
      </p:sp>
    </p:spTree>
    <p:extLst>
      <p:ext uri="{BB962C8B-B14F-4D97-AF65-F5344CB8AC3E}">
        <p14:creationId xmlns:p14="http://schemas.microsoft.com/office/powerpoint/2010/main" val="483446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B2DF2E9-BF02-44F2-B6E8-2EDA271E2D51}" type="slidenum">
              <a:t>‹#›</a:t>
            </a:fld>
            <a:endParaRPr lang="en-US"/>
          </a:p>
        </p:txBody>
      </p:sp>
    </p:spTree>
    <p:extLst>
      <p:ext uri="{BB962C8B-B14F-4D97-AF65-F5344CB8AC3E}">
        <p14:creationId xmlns:p14="http://schemas.microsoft.com/office/powerpoint/2010/main" val="191960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66E41C1-4AF4-401D-9644-5D452002FF53}" type="slidenum">
              <a:t>‹#›</a:t>
            </a:fld>
            <a:endParaRPr lang="en-US"/>
          </a:p>
        </p:txBody>
      </p:sp>
    </p:spTree>
    <p:extLst>
      <p:ext uri="{BB962C8B-B14F-4D97-AF65-F5344CB8AC3E}">
        <p14:creationId xmlns:p14="http://schemas.microsoft.com/office/powerpoint/2010/main" val="758074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CEA5CE7-B415-4EEA-B523-77ADDD0C6D53}" type="slidenum">
              <a:t>‹#›</a:t>
            </a:fld>
            <a:endParaRPr lang="en-US"/>
          </a:p>
        </p:txBody>
      </p:sp>
    </p:spTree>
    <p:extLst>
      <p:ext uri="{BB962C8B-B14F-4D97-AF65-F5344CB8AC3E}">
        <p14:creationId xmlns:p14="http://schemas.microsoft.com/office/powerpoint/2010/main" val="1286014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E6A6832-6E50-4282-802E-747011A87D8C}" type="slidenum">
              <a:t>‹#›</a:t>
            </a:fld>
            <a:endParaRPr lang="en-US"/>
          </a:p>
        </p:txBody>
      </p:sp>
    </p:spTree>
    <p:extLst>
      <p:ext uri="{BB962C8B-B14F-4D97-AF65-F5344CB8AC3E}">
        <p14:creationId xmlns:p14="http://schemas.microsoft.com/office/powerpoint/2010/main" val="4079767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35F70AD-C455-40AF-B5E6-38AF1641488E}" type="slidenum">
              <a:t>‹#›</a:t>
            </a:fld>
            <a:endParaRPr lang="en-US"/>
          </a:p>
        </p:txBody>
      </p:sp>
    </p:spTree>
    <p:extLst>
      <p:ext uri="{BB962C8B-B14F-4D97-AF65-F5344CB8AC3E}">
        <p14:creationId xmlns:p14="http://schemas.microsoft.com/office/powerpoint/2010/main" val="2422988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4EB608-DF85-4C64-AB98-B8BB3BD488B3}" type="slidenum">
              <a:t>‹#›</a:t>
            </a:fld>
            <a:endParaRPr lang="en-US"/>
          </a:p>
        </p:txBody>
      </p:sp>
    </p:spTree>
    <p:extLst>
      <p:ext uri="{BB962C8B-B14F-4D97-AF65-F5344CB8AC3E}">
        <p14:creationId xmlns:p14="http://schemas.microsoft.com/office/powerpoint/2010/main" val="157566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735C4E2-65DA-486D-B77E-55F4E2DA341F}" type="slidenum">
              <a:t>‹#›</a:t>
            </a:fld>
            <a:endParaRPr lang="en-US"/>
          </a:p>
        </p:txBody>
      </p:sp>
    </p:spTree>
    <p:extLst>
      <p:ext uri="{BB962C8B-B14F-4D97-AF65-F5344CB8AC3E}">
        <p14:creationId xmlns:p14="http://schemas.microsoft.com/office/powerpoint/2010/main" val="3796413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FB3C7A6-E9B8-49B6-9BE0-44D90A06321D}" type="slidenum">
              <a:t>‹#›</a:t>
            </a:fld>
            <a:endParaRPr lang="en-US"/>
          </a:p>
        </p:txBody>
      </p:sp>
    </p:spTree>
    <p:extLst>
      <p:ext uri="{BB962C8B-B14F-4D97-AF65-F5344CB8AC3E}">
        <p14:creationId xmlns:p14="http://schemas.microsoft.com/office/powerpoint/2010/main" val="1896242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CEBEF2A-CB96-41D5-B9AB-9F6E73F9A2D3}" type="slidenum">
              <a:t>‹#›</a:t>
            </a:fld>
            <a:endParaRPr lang="en-US"/>
          </a:p>
        </p:txBody>
      </p:sp>
    </p:spTree>
    <p:extLst>
      <p:ext uri="{BB962C8B-B14F-4D97-AF65-F5344CB8AC3E}">
        <p14:creationId xmlns:p14="http://schemas.microsoft.com/office/powerpoint/2010/main" val="595633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859A82C8-FCA3-4C6A-82D4-2E6E81EAA8EB}"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US" sz="4400" b="0" i="0" u="none" strike="noStrike" kern="1200">
          <a:ln>
            <a:noFill/>
          </a:ln>
          <a:latin typeface="Liberation Sans" pitchFamily="18"/>
        </a:defRPr>
      </a:lvl1pPr>
    </p:titleStyle>
    <p:bodyStyle>
      <a:lvl1pPr rtl="0" hangingPunct="0">
        <a:spcBef>
          <a:spcPts val="0"/>
        </a:spcBef>
        <a:spcAft>
          <a:spcPts val="1417"/>
        </a:spcAft>
        <a:tabLst/>
        <a:defRPr lang="en-US" sz="3200" b="0" i="0" u="none" strike="noStrike" kern="1200">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b="1">
                <a:latin typeface="Cambria math" pitchFamily="18"/>
              </a:rPr>
              <a:t>Lecture-4  </a:t>
            </a:r>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en-US"/>
              <a:t>Abu Saleh Musa Miah</a:t>
            </a:r>
          </a:p>
          <a:p>
            <a:pPr marL="0" lvl="0" indent="0" algn="ctr">
              <a:buNone/>
            </a:pPr>
            <a:r>
              <a:rPr lang="en-US"/>
              <a:t>M.Sc. Engg(On going)</a:t>
            </a:r>
          </a:p>
          <a:p>
            <a:pPr marL="0" lvl="0" indent="0" algn="ctr">
              <a:buNone/>
            </a:pPr>
            <a:r>
              <a:rPr lang="en-US"/>
              <a:t>University of Rajshahi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lstStyle/>
          <a:p>
            <a:r>
              <a:rPr lang="en-US" sz="3600" b="1" dirty="0"/>
              <a:t>The scope resolution operator:</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569660"/>
          </a:xfrm>
          <a:prstGeom prst="rect">
            <a:avLst/>
          </a:prstGeom>
          <a:noFill/>
        </p:spPr>
        <p:txBody>
          <a:bodyPr wrap="square" rtlCol="0">
            <a:spAutoFit/>
          </a:bodyPr>
          <a:lstStyle/>
          <a:p>
            <a:r>
              <a:rPr lang="en-US" sz="2400" dirty="0"/>
              <a:t>The :: operator links a class name with a member name in order to tell the compiler what class the member belongs to. However, the scope resolution operator has another related use: it can allow access to a name in an enclosing scope that is "hidden" by a local declaration of the same name.</a:t>
            </a:r>
          </a:p>
        </p:txBody>
      </p:sp>
      <p:sp>
        <p:nvSpPr>
          <p:cNvPr id="11" name="TextBox 10"/>
          <p:cNvSpPr txBox="1"/>
          <p:nvPr/>
        </p:nvSpPr>
        <p:spPr>
          <a:xfrm>
            <a:off x="4811712" y="2334735"/>
            <a:ext cx="5105400" cy="5632311"/>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err="1"/>
              <a:t>myclass</a:t>
            </a:r>
            <a:r>
              <a:rPr lang="en-US" sz="2400" dirty="0"/>
              <a:t> local_ob1(3);</a:t>
            </a:r>
          </a:p>
          <a:p>
            <a:r>
              <a:rPr lang="en-US" sz="2400" dirty="0" err="1"/>
              <a:t>cout</a:t>
            </a:r>
            <a:r>
              <a:rPr lang="en-US" sz="2400" dirty="0"/>
              <a:t> &lt;&lt; "This will not be first line displayed.\n";</a:t>
            </a:r>
          </a:p>
          <a:p>
            <a:r>
              <a:rPr lang="en-US" sz="2400" dirty="0" err="1"/>
              <a:t>myclass</a:t>
            </a:r>
            <a:r>
              <a:rPr lang="en-US" sz="2400" dirty="0"/>
              <a:t> local_ob2(4);</a:t>
            </a:r>
          </a:p>
          <a:p>
            <a:r>
              <a:rPr lang="en-US" sz="2400" dirty="0"/>
              <a:t>return 0;</a:t>
            </a:r>
          </a:p>
          <a:p>
            <a:r>
              <a:rPr lang="en-US" sz="2400" dirty="0"/>
              <a:t>}</a:t>
            </a:r>
          </a:p>
          <a:p>
            <a:r>
              <a:rPr lang="en-US" sz="2400" dirty="0"/>
              <a:t>It displays this output:</a:t>
            </a:r>
          </a:p>
          <a:p>
            <a:r>
              <a:rPr lang="en-US" sz="2400" dirty="0"/>
              <a:t>Initializing 1</a:t>
            </a:r>
          </a:p>
          <a:p>
            <a:r>
              <a:rPr lang="en-US" sz="2400" dirty="0"/>
              <a:t>Initializing 2</a:t>
            </a:r>
          </a:p>
          <a:p>
            <a:r>
              <a:rPr lang="en-US" sz="2400" dirty="0"/>
              <a:t>Initializing 3</a:t>
            </a:r>
          </a:p>
          <a:p>
            <a:r>
              <a:rPr lang="en-US" sz="2400" dirty="0"/>
              <a:t>This will not be first line displayed.</a:t>
            </a:r>
          </a:p>
          <a:p>
            <a:r>
              <a:rPr lang="en-US" sz="2400" dirty="0"/>
              <a:t>Initializing 4</a:t>
            </a:r>
          </a:p>
          <a:p>
            <a:r>
              <a:rPr lang="en-US" sz="2400" b="1" dirty="0"/>
              <a:t>Destructing 4</a:t>
            </a:r>
            <a:endParaRPr lang="en-US" sz="2400" dirty="0"/>
          </a:p>
        </p:txBody>
      </p:sp>
      <p:sp>
        <p:nvSpPr>
          <p:cNvPr id="12" name="TextBox 11"/>
          <p:cNvSpPr txBox="1"/>
          <p:nvPr/>
        </p:nvSpPr>
        <p:spPr>
          <a:xfrm>
            <a:off x="220344" y="2196235"/>
            <a:ext cx="4591368" cy="5909310"/>
          </a:xfrm>
          <a:prstGeom prst="rect">
            <a:avLst/>
          </a:prstGeom>
          <a:noFill/>
        </p:spPr>
        <p:txBody>
          <a:bodyPr wrap="square" rtlCol="0">
            <a:sp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                 class </a:t>
            </a:r>
            <a:r>
              <a:rPr lang="en-US" sz="2000" dirty="0" err="1"/>
              <a:t>myclass</a:t>
            </a:r>
            <a:r>
              <a:rPr lang="en-US" sz="2000" dirty="0"/>
              <a:t> {</a:t>
            </a:r>
          </a:p>
          <a:p>
            <a:r>
              <a:rPr lang="en-US" sz="2000" dirty="0"/>
              <a:t>                                  public:</a:t>
            </a:r>
          </a:p>
          <a:p>
            <a:r>
              <a:rPr lang="en-US" sz="2000" dirty="0" smtClean="0"/>
              <a:t>                </a:t>
            </a:r>
            <a:r>
              <a:rPr lang="en-US" sz="2000" dirty="0" err="1" smtClean="0"/>
              <a:t>int</a:t>
            </a:r>
            <a:r>
              <a:rPr lang="en-US" sz="2000" dirty="0" smtClean="0"/>
              <a:t> </a:t>
            </a:r>
            <a:r>
              <a:rPr lang="en-US" sz="2000" dirty="0"/>
              <a:t>who;</a:t>
            </a:r>
          </a:p>
          <a:p>
            <a:r>
              <a:rPr lang="en-US" sz="2000" dirty="0" smtClean="0"/>
              <a:t>                    </a:t>
            </a:r>
            <a:r>
              <a:rPr lang="en-US" sz="2000" dirty="0" err="1" smtClean="0"/>
              <a:t>myclass</a:t>
            </a:r>
            <a:r>
              <a:rPr lang="en-US" sz="2000" dirty="0" smtClean="0"/>
              <a:t>(</a:t>
            </a:r>
            <a:r>
              <a:rPr lang="en-US" sz="2000" dirty="0" err="1" smtClean="0"/>
              <a:t>int</a:t>
            </a:r>
            <a:r>
              <a:rPr lang="en-US" sz="2000" dirty="0" smtClean="0"/>
              <a:t> </a:t>
            </a:r>
            <a:r>
              <a:rPr lang="en-US" sz="2000" dirty="0"/>
              <a:t>id);</a:t>
            </a:r>
          </a:p>
          <a:p>
            <a:r>
              <a:rPr lang="en-US" sz="2000" dirty="0" smtClean="0"/>
              <a:t>                         ~</a:t>
            </a:r>
            <a:r>
              <a:rPr lang="en-US" sz="2000" dirty="0" err="1"/>
              <a:t>myclass</a:t>
            </a:r>
            <a:r>
              <a:rPr lang="en-US" sz="2000" dirty="0"/>
              <a:t>();</a:t>
            </a:r>
          </a:p>
          <a:p>
            <a:r>
              <a:rPr lang="en-US" sz="2000" dirty="0" smtClean="0"/>
              <a:t>                 } </a:t>
            </a:r>
            <a:r>
              <a:rPr lang="en-US" sz="2000" dirty="0"/>
              <a:t>glob_ob1(1), glob_ob2(2);</a:t>
            </a:r>
          </a:p>
          <a:p>
            <a:r>
              <a:rPr lang="en-US" sz="2000" dirty="0" err="1"/>
              <a:t>myclass</a:t>
            </a:r>
            <a:r>
              <a:rPr lang="en-US" sz="2000" dirty="0"/>
              <a:t>::</a:t>
            </a:r>
            <a:r>
              <a:rPr lang="en-US" sz="2000" dirty="0" err="1"/>
              <a:t>myclass</a:t>
            </a:r>
            <a:r>
              <a:rPr lang="en-US" sz="2000" dirty="0"/>
              <a:t>(</a:t>
            </a:r>
            <a:r>
              <a:rPr lang="en-US" sz="2000" dirty="0" err="1"/>
              <a:t>int</a:t>
            </a:r>
            <a:r>
              <a:rPr lang="en-US" sz="2000" dirty="0"/>
              <a:t> id)</a:t>
            </a:r>
          </a:p>
          <a:p>
            <a:r>
              <a:rPr lang="en-US" sz="2000" dirty="0"/>
              <a:t>             {</a:t>
            </a:r>
          </a:p>
          <a:p>
            <a:r>
              <a:rPr lang="en-US" sz="2000" dirty="0"/>
              <a:t>                       </a:t>
            </a:r>
            <a:r>
              <a:rPr lang="en-US" sz="2000" dirty="0" err="1"/>
              <a:t>cout</a:t>
            </a:r>
            <a:r>
              <a:rPr lang="en-US" sz="2000" dirty="0"/>
              <a:t> &lt;&lt; "Initializing " &lt;&lt; id &lt;&lt; "\n";</a:t>
            </a:r>
          </a:p>
          <a:p>
            <a:r>
              <a:rPr lang="en-US" sz="2000" dirty="0"/>
              <a:t>                      who = id;</a:t>
            </a:r>
          </a:p>
          <a:p>
            <a:r>
              <a:rPr lang="en-US" sz="2000" dirty="0"/>
              <a:t>}</a:t>
            </a:r>
          </a:p>
          <a:p>
            <a:r>
              <a:rPr lang="en-US" sz="2000" dirty="0"/>
              <a:t> </a:t>
            </a:r>
            <a:r>
              <a:rPr lang="en-US" sz="2000" dirty="0" err="1"/>
              <a:t>myclass</a:t>
            </a:r>
            <a:r>
              <a:rPr lang="en-US" sz="2000" dirty="0"/>
              <a:t>::~</a:t>
            </a:r>
            <a:r>
              <a:rPr lang="en-US" sz="2000" dirty="0" err="1"/>
              <a:t>myclass</a:t>
            </a:r>
            <a:r>
              <a:rPr lang="en-US" sz="2000" dirty="0"/>
              <a:t>()</a:t>
            </a:r>
          </a:p>
          <a:p>
            <a:r>
              <a:rPr lang="en-US" sz="2000" dirty="0"/>
              <a:t>           {</a:t>
            </a:r>
          </a:p>
          <a:p>
            <a:r>
              <a:rPr lang="en-US" sz="2000" dirty="0"/>
              <a:t>                  </a:t>
            </a:r>
            <a:r>
              <a:rPr lang="en-US" sz="2000" dirty="0" err="1"/>
              <a:t>cout</a:t>
            </a:r>
            <a:r>
              <a:rPr lang="en-US" sz="2000" dirty="0"/>
              <a:t> &lt;&lt; "Destructing " &lt;&lt; who &lt;&lt; "\n";</a:t>
            </a:r>
          </a:p>
          <a:p>
            <a:r>
              <a:rPr lang="en-US" sz="2000" dirty="0"/>
              <a:t>}</a:t>
            </a:r>
          </a:p>
        </p:txBody>
      </p:sp>
    </p:spTree>
    <p:extLst>
      <p:ext uri="{BB962C8B-B14F-4D97-AF65-F5344CB8AC3E}">
        <p14:creationId xmlns:p14="http://schemas.microsoft.com/office/powerpoint/2010/main" val="1952802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lstStyle/>
          <a:p>
            <a:r>
              <a:rPr lang="en-US" sz="3600" b="1" dirty="0"/>
              <a:t>The scope resolution operator:</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20344" y="2229185"/>
            <a:ext cx="9677400" cy="3539430"/>
          </a:xfrm>
          <a:prstGeom prst="rect">
            <a:avLst/>
          </a:prstGeom>
          <a:noFill/>
        </p:spPr>
        <p:txBody>
          <a:bodyPr wrap="square" rtlCol="0">
            <a:spAutoFit/>
          </a:bodyPr>
          <a:lstStyle/>
          <a:p>
            <a:r>
              <a:rPr lang="en-US" sz="3200" dirty="0"/>
              <a:t>The :: operator links a class name with a member name in order to tell the compiler </a:t>
            </a:r>
            <a:endParaRPr lang="en-US" sz="3200" dirty="0" smtClean="0"/>
          </a:p>
          <a:p>
            <a:pPr marL="457200" indent="-457200">
              <a:buFont typeface="Wingdings" pitchFamily="2" charset="2"/>
              <a:buChar char="v"/>
            </a:pPr>
            <a:r>
              <a:rPr lang="en-US" sz="3200" dirty="0" smtClean="0"/>
              <a:t>what </a:t>
            </a:r>
            <a:r>
              <a:rPr lang="en-US" sz="3200" dirty="0"/>
              <a:t>class the member belongs to. </a:t>
            </a:r>
            <a:endParaRPr lang="en-US" sz="3200" dirty="0" smtClean="0"/>
          </a:p>
          <a:p>
            <a:pPr marL="457200" indent="-457200">
              <a:buFont typeface="Wingdings" pitchFamily="2" charset="2"/>
              <a:buChar char="v"/>
            </a:pPr>
            <a:r>
              <a:rPr lang="en-US" sz="3200" dirty="0" smtClean="0"/>
              <a:t>the </a:t>
            </a:r>
            <a:r>
              <a:rPr lang="en-US" sz="3200" dirty="0"/>
              <a:t>scope resolution operator has another related use: it can allow access to a name in an enclosing scope that is "hidden" by a local declaration of the same name.</a:t>
            </a:r>
          </a:p>
        </p:txBody>
      </p:sp>
    </p:spTree>
    <p:extLst>
      <p:ext uri="{BB962C8B-B14F-4D97-AF65-F5344CB8AC3E}">
        <p14:creationId xmlns:p14="http://schemas.microsoft.com/office/powerpoint/2010/main" val="3669044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lstStyle/>
          <a:p>
            <a:r>
              <a:rPr lang="en-US" sz="3600" b="1" dirty="0"/>
              <a:t>Nested class</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20344" y="2229185"/>
            <a:ext cx="9677400" cy="3046988"/>
          </a:xfrm>
          <a:prstGeom prst="rect">
            <a:avLst/>
          </a:prstGeom>
          <a:noFill/>
        </p:spPr>
        <p:txBody>
          <a:bodyPr wrap="square" rtlCol="0">
            <a:spAutoFit/>
          </a:bodyPr>
          <a:lstStyle/>
          <a:p>
            <a:pPr marL="457200" indent="-457200">
              <a:buFont typeface="Wingdings" pitchFamily="2" charset="2"/>
              <a:buChar char="v"/>
            </a:pPr>
            <a:r>
              <a:rPr lang="en-US" sz="3200" dirty="0"/>
              <a:t>It is possible to define one class within another</a:t>
            </a:r>
            <a:r>
              <a:rPr lang="en-US" sz="3200" dirty="0" smtClean="0"/>
              <a:t>.</a:t>
            </a:r>
          </a:p>
          <a:p>
            <a:pPr marL="457200" indent="-457200">
              <a:buFont typeface="Wingdings" pitchFamily="2" charset="2"/>
              <a:buChar char="v"/>
            </a:pPr>
            <a:r>
              <a:rPr lang="en-US" sz="3200" dirty="0" smtClean="0"/>
              <a:t> </a:t>
            </a:r>
            <a:r>
              <a:rPr lang="en-US" sz="3200" dirty="0"/>
              <a:t>Doing so creates a nested class. </a:t>
            </a:r>
            <a:endParaRPr lang="en-US" sz="3200" dirty="0" smtClean="0"/>
          </a:p>
          <a:p>
            <a:pPr marL="457200" indent="-457200">
              <a:buFont typeface="Wingdings" pitchFamily="2" charset="2"/>
              <a:buChar char="v"/>
            </a:pPr>
            <a:r>
              <a:rPr lang="en-US" sz="3200" dirty="0" smtClean="0"/>
              <a:t>Since </a:t>
            </a:r>
            <a:r>
              <a:rPr lang="en-US" sz="3200" dirty="0"/>
              <a:t>a class declaration does, in fact, define a scope, a nested class is valid only within the scope of the enclosing class</a:t>
            </a:r>
            <a:r>
              <a:rPr lang="en-US" sz="3200" dirty="0" smtClean="0"/>
              <a:t>.</a:t>
            </a:r>
          </a:p>
          <a:p>
            <a:pPr marL="457200" indent="-457200">
              <a:buFont typeface="Wingdings" pitchFamily="2" charset="2"/>
              <a:buChar char="v"/>
            </a:pPr>
            <a:r>
              <a:rPr lang="en-US" sz="3200" dirty="0" smtClean="0"/>
              <a:t> </a:t>
            </a:r>
            <a:r>
              <a:rPr lang="en-US" sz="3200" dirty="0"/>
              <a:t>Frankly, nested classes are seldom used.</a:t>
            </a:r>
          </a:p>
        </p:txBody>
      </p:sp>
    </p:spTree>
    <p:extLst>
      <p:ext uri="{BB962C8B-B14F-4D97-AF65-F5344CB8AC3E}">
        <p14:creationId xmlns:p14="http://schemas.microsoft.com/office/powerpoint/2010/main" val="2051724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r>
              <a:rPr lang="en-US" b="1" dirty="0"/>
              <a:t>Nested class</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200329"/>
          </a:xfrm>
          <a:prstGeom prst="rect">
            <a:avLst/>
          </a:prstGeom>
          <a:noFill/>
        </p:spPr>
        <p:txBody>
          <a:bodyPr wrap="square" rtlCol="0">
            <a:spAutoFit/>
          </a:bodyPr>
          <a:lstStyle/>
          <a:p>
            <a:r>
              <a:rPr lang="en-US" sz="2400" dirty="0"/>
              <a:t>Member functions may also be declared as static. There are several restrictions placed on static member functions. They may only directly refer to other static members of the class.</a:t>
            </a:r>
          </a:p>
        </p:txBody>
      </p:sp>
      <p:sp>
        <p:nvSpPr>
          <p:cNvPr id="11" name="TextBox 10"/>
          <p:cNvSpPr txBox="1"/>
          <p:nvPr/>
        </p:nvSpPr>
        <p:spPr>
          <a:xfrm>
            <a:off x="4811712" y="2334735"/>
            <a:ext cx="5105400" cy="4154984"/>
          </a:xfrm>
          <a:prstGeom prst="rect">
            <a:avLst/>
          </a:prstGeom>
          <a:noFill/>
        </p:spPr>
        <p:txBody>
          <a:bodyPr wrap="square" rtlCol="0">
            <a:spAutoFit/>
          </a:bodyPr>
          <a:lstStyle/>
          <a:p>
            <a:pPr fontAlgn="auto"/>
            <a:r>
              <a:rPr lang="en-US" sz="2400" dirty="0"/>
              <a:t>void f()</a:t>
            </a:r>
          </a:p>
          <a:p>
            <a:pPr fontAlgn="auto"/>
            <a:r>
              <a:rPr lang="en-US" sz="2400" dirty="0"/>
              <a:t>{</a:t>
            </a:r>
          </a:p>
          <a:p>
            <a:pPr fontAlgn="auto"/>
            <a:r>
              <a:rPr lang="en-US" sz="2400" dirty="0"/>
              <a:t>  class </a:t>
            </a:r>
            <a:r>
              <a:rPr lang="en-US" sz="2400" dirty="0" err="1"/>
              <a:t>myclass</a:t>
            </a:r>
            <a:r>
              <a:rPr lang="en-US" sz="2400" dirty="0"/>
              <a:t> {</a:t>
            </a:r>
          </a:p>
          <a:p>
            <a:pPr fontAlgn="auto"/>
            <a:r>
              <a:rPr lang="en-US" sz="2400" dirty="0"/>
              <a:t>              </a:t>
            </a:r>
            <a:r>
              <a:rPr lang="en-US" sz="2400" dirty="0" err="1"/>
              <a:t>int</a:t>
            </a:r>
            <a:r>
              <a:rPr lang="en-US" sz="2400" dirty="0"/>
              <a:t> i;</a:t>
            </a:r>
          </a:p>
          <a:p>
            <a:pPr fontAlgn="auto"/>
            <a:r>
              <a:rPr lang="en-US" sz="2400" dirty="0"/>
              <a:t>           public:</a:t>
            </a:r>
          </a:p>
          <a:p>
            <a:pPr fontAlgn="auto"/>
            <a:r>
              <a:rPr lang="en-US" sz="2400" dirty="0"/>
              <a:t>                void </a:t>
            </a:r>
            <a:r>
              <a:rPr lang="en-US" sz="2400" dirty="0" err="1"/>
              <a:t>put_i</a:t>
            </a:r>
            <a:r>
              <a:rPr lang="en-US" sz="2400" dirty="0"/>
              <a:t>(</a:t>
            </a:r>
            <a:r>
              <a:rPr lang="en-US" sz="2400" dirty="0" err="1"/>
              <a:t>int</a:t>
            </a:r>
            <a:r>
              <a:rPr lang="en-US" sz="2400" dirty="0"/>
              <a:t> n) { i=n; }</a:t>
            </a:r>
          </a:p>
          <a:p>
            <a:pPr fontAlgn="auto"/>
            <a:r>
              <a:rPr lang="en-US" sz="2400" dirty="0" err="1"/>
              <a:t>int</a:t>
            </a:r>
            <a:r>
              <a:rPr lang="en-US" sz="2400" dirty="0"/>
              <a:t> </a:t>
            </a:r>
            <a:r>
              <a:rPr lang="en-US" sz="2400" dirty="0" err="1"/>
              <a:t>get_i</a:t>
            </a:r>
            <a:r>
              <a:rPr lang="en-US" sz="2400" dirty="0"/>
              <a:t>() { return i; }</a:t>
            </a:r>
          </a:p>
          <a:p>
            <a:pPr fontAlgn="auto"/>
            <a:r>
              <a:rPr lang="en-US" sz="2400" dirty="0"/>
              <a:t>} </a:t>
            </a:r>
            <a:r>
              <a:rPr lang="en-US" sz="2400" dirty="0" err="1"/>
              <a:t>ob</a:t>
            </a:r>
            <a:r>
              <a:rPr lang="en-US" sz="2400" dirty="0"/>
              <a:t>;</a:t>
            </a:r>
          </a:p>
          <a:p>
            <a:pPr fontAlgn="auto"/>
            <a:r>
              <a:rPr lang="en-US" sz="2400" dirty="0" err="1"/>
              <a:t>ob.put_i</a:t>
            </a:r>
            <a:r>
              <a:rPr lang="en-US" sz="2400" dirty="0"/>
              <a:t>(10);</a:t>
            </a:r>
          </a:p>
          <a:p>
            <a:pPr fontAlgn="auto"/>
            <a:r>
              <a:rPr lang="en-US" sz="2400" dirty="0" err="1"/>
              <a:t>cout</a:t>
            </a:r>
            <a:r>
              <a:rPr lang="en-US" sz="2400" dirty="0"/>
              <a:t> &lt;&lt; </a:t>
            </a:r>
            <a:r>
              <a:rPr lang="en-US" sz="2400" dirty="0" err="1"/>
              <a:t>ob.get_i</a:t>
            </a:r>
            <a:r>
              <a:rPr lang="en-US" sz="2400" dirty="0"/>
              <a:t>();</a:t>
            </a:r>
          </a:p>
          <a:p>
            <a:pPr fontAlgn="auto"/>
            <a:r>
              <a:rPr lang="en-US" sz="2400" dirty="0"/>
              <a:t>}</a:t>
            </a:r>
          </a:p>
        </p:txBody>
      </p:sp>
      <p:sp>
        <p:nvSpPr>
          <p:cNvPr id="12" name="TextBox 11"/>
          <p:cNvSpPr txBox="1"/>
          <p:nvPr/>
        </p:nvSpPr>
        <p:spPr>
          <a:xfrm>
            <a:off x="239712" y="2334735"/>
            <a:ext cx="4591368" cy="2862322"/>
          </a:xfrm>
          <a:prstGeom prst="rect">
            <a:avLst/>
          </a:prstGeom>
          <a:noFill/>
        </p:spPr>
        <p:txBody>
          <a:bodyPr wrap="square" rtlCol="0">
            <a:spAutoFit/>
          </a:bodyPr>
          <a:lstStyle/>
          <a:p>
            <a:pPr fontAlgn="auto"/>
            <a:r>
              <a:rPr lang="en-US" sz="2000" dirty="0"/>
              <a:t>#include &lt;</a:t>
            </a:r>
            <a:r>
              <a:rPr lang="en-US" sz="2000" dirty="0" err="1"/>
              <a:t>iostream</a:t>
            </a:r>
            <a:r>
              <a:rPr lang="en-US" sz="2000" dirty="0"/>
              <a:t>&gt;</a:t>
            </a:r>
          </a:p>
          <a:p>
            <a:pPr fontAlgn="auto"/>
            <a:r>
              <a:rPr lang="en-US" sz="2000" dirty="0"/>
              <a:t>using namespace </a:t>
            </a:r>
            <a:r>
              <a:rPr lang="en-US" sz="2000" dirty="0" err="1"/>
              <a:t>std</a:t>
            </a:r>
            <a:r>
              <a:rPr lang="en-US" sz="2000" dirty="0"/>
              <a:t>;</a:t>
            </a:r>
          </a:p>
          <a:p>
            <a:pPr fontAlgn="auto"/>
            <a:r>
              <a:rPr lang="en-US" sz="2000" dirty="0"/>
              <a:t>               void f();</a:t>
            </a:r>
          </a:p>
          <a:p>
            <a:pPr fontAlgn="auto"/>
            <a:r>
              <a:rPr lang="en-US" sz="2000" dirty="0" err="1"/>
              <a:t>int</a:t>
            </a:r>
            <a:r>
              <a:rPr lang="en-US" sz="2000" dirty="0"/>
              <a:t> main()</a:t>
            </a:r>
          </a:p>
          <a:p>
            <a:pPr fontAlgn="auto"/>
            <a:r>
              <a:rPr lang="en-US" sz="2000" dirty="0"/>
              <a:t>               {</a:t>
            </a:r>
          </a:p>
          <a:p>
            <a:pPr fontAlgn="auto"/>
            <a:r>
              <a:rPr lang="en-US" sz="2000" dirty="0"/>
              <a:t>                      f();</a:t>
            </a:r>
          </a:p>
          <a:p>
            <a:pPr fontAlgn="auto"/>
            <a:r>
              <a:rPr lang="en-US" sz="2000" dirty="0"/>
              <a:t>                         // </a:t>
            </a:r>
            <a:r>
              <a:rPr lang="en-US" sz="2000" dirty="0" err="1"/>
              <a:t>myclass</a:t>
            </a:r>
            <a:r>
              <a:rPr lang="en-US" sz="2000" dirty="0"/>
              <a:t> not known here</a:t>
            </a:r>
          </a:p>
          <a:p>
            <a:pPr fontAlgn="auto"/>
            <a:r>
              <a:rPr lang="en-US" sz="2000" dirty="0"/>
              <a:t>return 0;</a:t>
            </a:r>
          </a:p>
          <a:p>
            <a:pPr fontAlgn="auto"/>
            <a:r>
              <a:rPr lang="en-US" sz="2000" dirty="0"/>
              <a:t>}</a:t>
            </a:r>
          </a:p>
        </p:txBody>
      </p:sp>
    </p:spTree>
    <p:extLst>
      <p:ext uri="{BB962C8B-B14F-4D97-AF65-F5344CB8AC3E}">
        <p14:creationId xmlns:p14="http://schemas.microsoft.com/office/powerpoint/2010/main" val="932409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pPr>
              <a:buNone/>
            </a:pPr>
            <a:r>
              <a:rPr lang="en-US" b="1" dirty="0" smtClean="0"/>
              <a:t>Passing object to function</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569660"/>
          </a:xfrm>
          <a:prstGeom prst="rect">
            <a:avLst/>
          </a:prstGeom>
          <a:noFill/>
        </p:spPr>
        <p:txBody>
          <a:bodyPr wrap="square" rtlCol="0">
            <a:spAutoFit/>
          </a:bodyPr>
          <a:lstStyle/>
          <a:p>
            <a:r>
              <a:rPr lang="en-US" sz="2400" dirty="0"/>
              <a:t>Objects may be passed to functions in just the same way that any other type of variable can. Objects are passed to functions through the use of the standard call-by value mechanism. This means that a copy of an object is made when it is passed to a function. </a:t>
            </a:r>
          </a:p>
        </p:txBody>
      </p:sp>
      <p:sp>
        <p:nvSpPr>
          <p:cNvPr id="11" name="TextBox 10"/>
          <p:cNvSpPr txBox="1"/>
          <p:nvPr/>
        </p:nvSpPr>
        <p:spPr>
          <a:xfrm>
            <a:off x="4807584" y="2941637"/>
            <a:ext cx="5105400" cy="4832092"/>
          </a:xfrm>
          <a:prstGeom prst="rect">
            <a:avLst/>
          </a:prstGeom>
          <a:noFill/>
        </p:spPr>
        <p:txBody>
          <a:bodyPr wrap="square" rtlCol="0">
            <a:spAutoFit/>
          </a:bodyPr>
          <a:lstStyle/>
          <a:p>
            <a:pPr fontAlgn="auto"/>
            <a:r>
              <a:rPr lang="en-US" sz="2800" dirty="0" err="1"/>
              <a:t>myclass</a:t>
            </a:r>
            <a:r>
              <a:rPr lang="en-US" sz="2800" dirty="0"/>
              <a:t>::</a:t>
            </a:r>
            <a:r>
              <a:rPr lang="en-US" sz="2800" dirty="0" err="1"/>
              <a:t>myclass</a:t>
            </a:r>
            <a:r>
              <a:rPr lang="en-US" sz="2800" dirty="0"/>
              <a:t>(</a:t>
            </a:r>
            <a:r>
              <a:rPr lang="en-US" sz="2800" dirty="0" err="1"/>
              <a:t>int</a:t>
            </a:r>
            <a:r>
              <a:rPr lang="en-US" sz="2800" dirty="0"/>
              <a:t> n)</a:t>
            </a:r>
          </a:p>
          <a:p>
            <a:pPr fontAlgn="auto"/>
            <a:r>
              <a:rPr lang="en-US" sz="2800" dirty="0"/>
              <a:t>{</a:t>
            </a:r>
          </a:p>
          <a:p>
            <a:pPr fontAlgn="auto"/>
            <a:r>
              <a:rPr lang="en-US" sz="2800" dirty="0"/>
              <a:t>i = n;</a:t>
            </a:r>
          </a:p>
          <a:p>
            <a:pPr fontAlgn="auto"/>
            <a:r>
              <a:rPr lang="en-US" sz="2800" dirty="0" err="1"/>
              <a:t>cout</a:t>
            </a:r>
            <a:r>
              <a:rPr lang="en-US" sz="2800" dirty="0"/>
              <a:t> &lt;&lt; "Constructing " &lt;&lt; i &lt;&lt; "\n";</a:t>
            </a:r>
          </a:p>
          <a:p>
            <a:pPr fontAlgn="auto"/>
            <a:r>
              <a:rPr lang="en-US" sz="2800" dirty="0"/>
              <a:t>}</a:t>
            </a:r>
          </a:p>
          <a:p>
            <a:pPr fontAlgn="auto"/>
            <a:r>
              <a:rPr lang="en-US" sz="2800" dirty="0" err="1"/>
              <a:t>myclass</a:t>
            </a:r>
            <a:r>
              <a:rPr lang="en-US" sz="2800" dirty="0"/>
              <a:t>::~</a:t>
            </a:r>
            <a:r>
              <a:rPr lang="en-US" sz="2800" dirty="0" err="1"/>
              <a:t>myclass</a:t>
            </a:r>
            <a:r>
              <a:rPr lang="en-US" sz="2800" dirty="0"/>
              <a:t>()</a:t>
            </a:r>
          </a:p>
          <a:p>
            <a:pPr fontAlgn="auto"/>
            <a:r>
              <a:rPr lang="en-US" sz="2800" dirty="0"/>
              <a:t>{</a:t>
            </a:r>
          </a:p>
          <a:p>
            <a:pPr fontAlgn="auto"/>
            <a:r>
              <a:rPr lang="en-US" sz="2800" dirty="0" err="1"/>
              <a:t>cout</a:t>
            </a:r>
            <a:r>
              <a:rPr lang="en-US" sz="2800" dirty="0"/>
              <a:t> &lt;&lt; "Destroying " &lt;&lt; i &lt;&lt; "\n";</a:t>
            </a:r>
          </a:p>
          <a:p>
            <a:pPr fontAlgn="auto"/>
            <a:r>
              <a:rPr lang="en-US" sz="2800" dirty="0"/>
              <a:t>}</a:t>
            </a:r>
          </a:p>
          <a:p>
            <a:r>
              <a:rPr lang="en-US" sz="2800" dirty="0"/>
              <a:t>void f(</a:t>
            </a:r>
            <a:r>
              <a:rPr lang="en-US" sz="2800" dirty="0" err="1"/>
              <a:t>myclass</a:t>
            </a:r>
            <a:r>
              <a:rPr lang="en-US" sz="2800" dirty="0"/>
              <a:t> </a:t>
            </a:r>
            <a:r>
              <a:rPr lang="en-US" sz="2800" dirty="0" err="1"/>
              <a:t>ob</a:t>
            </a:r>
            <a:r>
              <a:rPr lang="en-US" sz="2800" dirty="0"/>
              <a:t>);</a:t>
            </a:r>
          </a:p>
        </p:txBody>
      </p:sp>
      <p:sp>
        <p:nvSpPr>
          <p:cNvPr id="12" name="TextBox 11"/>
          <p:cNvSpPr txBox="1"/>
          <p:nvPr/>
        </p:nvSpPr>
        <p:spPr>
          <a:xfrm>
            <a:off x="216216" y="3134954"/>
            <a:ext cx="4366896" cy="4031873"/>
          </a:xfrm>
          <a:prstGeom prst="rect">
            <a:avLst/>
          </a:prstGeom>
          <a:noFill/>
        </p:spPr>
        <p:txBody>
          <a:bodyPr wrap="square" rtlCol="0">
            <a:spAutoFit/>
          </a:bodyPr>
          <a:lstStyle/>
          <a:p>
            <a:pPr fontAlgn="auto"/>
            <a:r>
              <a:rPr lang="en-US" sz="3200" dirty="0"/>
              <a:t>class </a:t>
            </a:r>
            <a:r>
              <a:rPr lang="en-US" sz="3200" dirty="0" err="1"/>
              <a:t>myclass</a:t>
            </a:r>
            <a:r>
              <a:rPr lang="en-US" sz="3200" dirty="0"/>
              <a:t> {</a:t>
            </a:r>
          </a:p>
          <a:p>
            <a:pPr fontAlgn="auto"/>
            <a:r>
              <a:rPr lang="en-US" sz="3200" dirty="0" err="1"/>
              <a:t>int</a:t>
            </a:r>
            <a:r>
              <a:rPr lang="en-US" sz="3200" dirty="0"/>
              <a:t> i;</a:t>
            </a:r>
          </a:p>
          <a:p>
            <a:pPr fontAlgn="auto"/>
            <a:r>
              <a:rPr lang="en-US" sz="3200" dirty="0"/>
              <a:t>public:</a:t>
            </a:r>
          </a:p>
          <a:p>
            <a:pPr fontAlgn="auto"/>
            <a:r>
              <a:rPr lang="en-US" sz="3200" dirty="0" err="1"/>
              <a:t>myclass</a:t>
            </a:r>
            <a:r>
              <a:rPr lang="en-US" sz="3200" dirty="0"/>
              <a:t>(</a:t>
            </a:r>
            <a:r>
              <a:rPr lang="en-US" sz="3200" dirty="0" err="1"/>
              <a:t>int</a:t>
            </a:r>
            <a:r>
              <a:rPr lang="en-US" sz="3200" dirty="0"/>
              <a:t> n);</a:t>
            </a:r>
          </a:p>
          <a:p>
            <a:pPr fontAlgn="auto"/>
            <a:r>
              <a:rPr lang="en-US" sz="3200" dirty="0"/>
              <a:t>~</a:t>
            </a:r>
            <a:r>
              <a:rPr lang="en-US" sz="3200" dirty="0" err="1"/>
              <a:t>myclass</a:t>
            </a:r>
            <a:r>
              <a:rPr lang="en-US" sz="3200" dirty="0"/>
              <a:t>();</a:t>
            </a:r>
          </a:p>
          <a:p>
            <a:pPr fontAlgn="auto"/>
            <a:r>
              <a:rPr lang="en-US" sz="3200" dirty="0"/>
              <a:t>void </a:t>
            </a:r>
            <a:r>
              <a:rPr lang="en-US" sz="3200" dirty="0" err="1"/>
              <a:t>set_i</a:t>
            </a:r>
            <a:r>
              <a:rPr lang="en-US" sz="3200" dirty="0"/>
              <a:t>(</a:t>
            </a:r>
            <a:r>
              <a:rPr lang="en-US" sz="3200" dirty="0" err="1"/>
              <a:t>int</a:t>
            </a:r>
            <a:r>
              <a:rPr lang="en-US" sz="3200" dirty="0"/>
              <a:t> n) { i=n; }</a:t>
            </a:r>
          </a:p>
          <a:p>
            <a:pPr fontAlgn="auto"/>
            <a:r>
              <a:rPr lang="en-US" sz="3200" dirty="0" err="1"/>
              <a:t>int</a:t>
            </a:r>
            <a:r>
              <a:rPr lang="en-US" sz="3200" dirty="0"/>
              <a:t> </a:t>
            </a:r>
            <a:r>
              <a:rPr lang="en-US" sz="3200" dirty="0" err="1"/>
              <a:t>get_i</a:t>
            </a:r>
            <a:r>
              <a:rPr lang="en-US" sz="3200" dirty="0"/>
              <a:t>() { return i; }</a:t>
            </a:r>
          </a:p>
          <a:p>
            <a:pPr fontAlgn="auto"/>
            <a:r>
              <a:rPr lang="en-US" sz="3200" dirty="0"/>
              <a:t>};</a:t>
            </a:r>
          </a:p>
        </p:txBody>
      </p:sp>
    </p:spTree>
    <p:extLst>
      <p:ext uri="{BB962C8B-B14F-4D97-AF65-F5344CB8AC3E}">
        <p14:creationId xmlns:p14="http://schemas.microsoft.com/office/powerpoint/2010/main" val="3138380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71" y="20637"/>
            <a:ext cx="8569325" cy="1620837"/>
          </a:xfrm>
        </p:spPr>
        <p:txBody>
          <a:bodyPr/>
          <a:lstStyle/>
          <a:p>
            <a:r>
              <a:rPr lang="en-US" b="1" u="sng" dirty="0"/>
              <a:t>Friend class Example:</a:t>
            </a:r>
            <a:r>
              <a:rPr lang="en-US" dirty="0"/>
              <a:t/>
            </a:r>
            <a:br>
              <a:rPr lang="en-US" dirty="0"/>
            </a:br>
            <a:endParaRPr lang="en-US" dirty="0"/>
          </a:p>
        </p:txBody>
      </p:sp>
      <p:sp>
        <p:nvSpPr>
          <p:cNvPr id="3" name="Subtitle 2"/>
          <p:cNvSpPr>
            <a:spLocks noGrp="1"/>
          </p:cNvSpPr>
          <p:nvPr>
            <p:ph type="subTitle" idx="1"/>
          </p:nvPr>
        </p:nvSpPr>
        <p:spPr>
          <a:xfrm>
            <a:off x="163512" y="1646237"/>
            <a:ext cx="9601200" cy="5715000"/>
          </a:xfrm>
        </p:spPr>
        <p:txBody>
          <a:bodyPr/>
          <a:lstStyle/>
          <a:p>
            <a:pPr algn="l"/>
            <a:r>
              <a:rPr lang="en-US" dirty="0" smtClean="0">
                <a:solidFill>
                  <a:schemeClr val="tx1"/>
                </a:solidFill>
              </a:rPr>
              <a:t>It is possible for one class to be a friend of another class. When this is the case, the friend class and all of its member functions have access to the private members defined within the other class.</a:t>
            </a:r>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44512" y="36274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544512" y="3932237"/>
            <a:ext cx="3962400"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solidFill>
                  <a:schemeClr val="tx1"/>
                </a:solidFill>
                <a:latin typeface="Cambria Math" pitchFamily="18" charset="0"/>
                <a:ea typeface="Cambria Math" pitchFamily="18" charset="0"/>
              </a:rPr>
              <a:t>include &lt;</a:t>
            </a:r>
            <a:r>
              <a:rPr lang="en-US" dirty="0" err="1" smtClean="0">
                <a:solidFill>
                  <a:schemeClr val="tx1"/>
                </a:solidFill>
                <a:latin typeface="Cambria Math" pitchFamily="18" charset="0"/>
                <a:ea typeface="Cambria Math" pitchFamily="18" charset="0"/>
              </a:rPr>
              <a:t>iostream</a:t>
            </a:r>
            <a:r>
              <a:rPr lang="en-US" dirty="0" smtClean="0">
                <a:solidFill>
                  <a:schemeClr val="tx1"/>
                </a:solidFill>
                <a:latin typeface="Cambria Math" pitchFamily="18" charset="0"/>
                <a:ea typeface="Cambria Math" pitchFamily="18" charset="0"/>
              </a:rPr>
              <a:t>&gt;</a:t>
            </a:r>
          </a:p>
          <a:p>
            <a:pPr lvl="1"/>
            <a:r>
              <a:rPr lang="en-US" dirty="0" smtClean="0">
                <a:solidFill>
                  <a:schemeClr val="tx1"/>
                </a:solidFill>
                <a:latin typeface="Cambria Math" pitchFamily="18" charset="0"/>
                <a:ea typeface="Cambria Math" pitchFamily="18" charset="0"/>
              </a:rPr>
              <a:t>using namespace </a:t>
            </a:r>
            <a:r>
              <a:rPr lang="en-US" dirty="0" err="1" smtClean="0">
                <a:solidFill>
                  <a:schemeClr val="tx1"/>
                </a:solidFill>
                <a:latin typeface="Cambria Math" pitchFamily="18" charset="0"/>
                <a:ea typeface="Cambria Math" pitchFamily="18" charset="0"/>
              </a:rPr>
              <a:t>std</a:t>
            </a:r>
            <a:r>
              <a:rPr lang="en-US" dirty="0" smtClean="0">
                <a:solidFill>
                  <a:schemeClr val="tx1"/>
                </a:solidFill>
                <a:latin typeface="Cambria Math" pitchFamily="18" charset="0"/>
                <a:ea typeface="Cambria Math" pitchFamily="18" charset="0"/>
              </a:rPr>
              <a:t>;</a:t>
            </a:r>
          </a:p>
          <a:p>
            <a:pPr lvl="1"/>
            <a:r>
              <a:rPr lang="en-US" dirty="0" smtClean="0">
                <a:solidFill>
                  <a:schemeClr val="tx1"/>
                </a:solidFill>
                <a:latin typeface="Cambria Math" pitchFamily="18" charset="0"/>
                <a:ea typeface="Cambria Math" pitchFamily="18" charset="0"/>
              </a:rPr>
              <a:t>  class </a:t>
            </a:r>
            <a:r>
              <a:rPr lang="en-US" dirty="0" err="1" smtClean="0">
                <a:solidFill>
                  <a:schemeClr val="tx1"/>
                </a:solidFill>
                <a:latin typeface="Cambria Math" pitchFamily="18" charset="0"/>
                <a:ea typeface="Cambria Math" pitchFamily="18" charset="0"/>
              </a:rPr>
              <a:t>TwoValues</a:t>
            </a:r>
            <a:r>
              <a:rPr lang="en-US" dirty="0" smtClean="0">
                <a:solidFill>
                  <a:schemeClr val="tx1"/>
                </a:solidFill>
                <a:latin typeface="Cambria Math" pitchFamily="18" charset="0"/>
                <a:ea typeface="Cambria Math" pitchFamily="18" charset="0"/>
              </a:rPr>
              <a:t> {</a:t>
            </a:r>
          </a:p>
          <a:p>
            <a:pPr lvl="1"/>
            <a:r>
              <a:rPr lang="en-US" dirty="0" smtClean="0">
                <a:solidFill>
                  <a:schemeClr val="tx1"/>
                </a:solidFill>
                <a:latin typeface="Cambria Math" pitchFamily="18" charset="0"/>
                <a:ea typeface="Cambria Math" pitchFamily="18" charset="0"/>
              </a:rPr>
              <a:t>     </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a;</a:t>
            </a:r>
          </a:p>
          <a:p>
            <a:pPr lvl="1"/>
            <a:r>
              <a:rPr lang="en-US" dirty="0" smtClean="0">
                <a:solidFill>
                  <a:schemeClr val="tx1"/>
                </a:solidFill>
                <a:latin typeface="Cambria Math" pitchFamily="18" charset="0"/>
                <a:ea typeface="Cambria Math" pitchFamily="18" charset="0"/>
              </a:rPr>
              <a:t>      </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b;</a:t>
            </a:r>
          </a:p>
          <a:p>
            <a:pPr lvl="1"/>
            <a:r>
              <a:rPr lang="en-US" dirty="0" smtClean="0">
                <a:solidFill>
                  <a:schemeClr val="tx1"/>
                </a:solidFill>
                <a:latin typeface="Cambria Math" pitchFamily="18" charset="0"/>
                <a:ea typeface="Cambria Math" pitchFamily="18" charset="0"/>
              </a:rPr>
              <a:t>public:</a:t>
            </a:r>
          </a:p>
          <a:p>
            <a:pPr lvl="1"/>
            <a:r>
              <a:rPr lang="en-US" dirty="0" err="1" smtClean="0">
                <a:solidFill>
                  <a:schemeClr val="tx1"/>
                </a:solidFill>
                <a:latin typeface="Cambria Math" pitchFamily="18" charset="0"/>
                <a:ea typeface="Cambria Math" pitchFamily="18" charset="0"/>
              </a:rPr>
              <a:t>TwoValues</a:t>
            </a:r>
            <a:r>
              <a:rPr lang="en-US" dirty="0" smtClean="0">
                <a:solidFill>
                  <a:schemeClr val="tx1"/>
                </a:solidFill>
                <a:latin typeface="Cambria Math" pitchFamily="18" charset="0"/>
                <a:ea typeface="Cambria Math" pitchFamily="18" charset="0"/>
              </a:rPr>
              <a:t>(</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i, </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j) { a = i; b = j; }</a:t>
            </a:r>
          </a:p>
          <a:p>
            <a:pPr lvl="1"/>
            <a:r>
              <a:rPr lang="en-US" dirty="0" smtClean="0">
                <a:solidFill>
                  <a:schemeClr val="tx1"/>
                </a:solidFill>
                <a:latin typeface="Cambria Math" pitchFamily="18" charset="0"/>
                <a:ea typeface="Cambria Math" pitchFamily="18" charset="0"/>
              </a:rPr>
              <a:t> friend class Min; };</a:t>
            </a:r>
          </a:p>
          <a:p>
            <a:endParaRPr lang="en-US" dirty="0" smtClean="0">
              <a:solidFill>
                <a:schemeClr val="tx1"/>
              </a:solidFill>
            </a:endParaRPr>
          </a:p>
          <a:p>
            <a:pPr algn="ctr"/>
            <a:endParaRPr lang="en-US" dirty="0"/>
          </a:p>
        </p:txBody>
      </p:sp>
      <p:sp>
        <p:nvSpPr>
          <p:cNvPr id="7" name="Rectangle 6"/>
          <p:cNvSpPr/>
          <p:nvPr/>
        </p:nvSpPr>
        <p:spPr>
          <a:xfrm>
            <a:off x="4746624" y="3627437"/>
            <a:ext cx="4724400" cy="3733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schemeClr val="tx1"/>
              </a:solidFill>
            </a:endParaRPr>
          </a:p>
          <a:p>
            <a:pPr lvl="1"/>
            <a:r>
              <a:rPr lang="en-US" sz="1200" dirty="0">
                <a:solidFill>
                  <a:schemeClr val="tx1"/>
                </a:solidFill>
              </a:rPr>
              <a:t> </a:t>
            </a:r>
          </a:p>
          <a:p>
            <a:pPr lvl="1"/>
            <a:r>
              <a:rPr lang="en-US" sz="1600" dirty="0">
                <a:solidFill>
                  <a:schemeClr val="tx1"/>
                </a:solidFill>
              </a:rPr>
              <a:t>class Min {</a:t>
            </a:r>
            <a:endParaRPr lang="en-US" sz="1400" dirty="0">
              <a:solidFill>
                <a:schemeClr val="tx1"/>
              </a:solidFill>
            </a:endParaRPr>
          </a:p>
          <a:p>
            <a:pPr lvl="1"/>
            <a:r>
              <a:rPr lang="en-US" sz="1600" dirty="0">
                <a:solidFill>
                  <a:schemeClr val="tx1"/>
                </a:solidFill>
              </a:rPr>
              <a:t>        public:</a:t>
            </a:r>
            <a:endParaRPr lang="en-US" sz="1400" dirty="0">
              <a:solidFill>
                <a:schemeClr val="tx1"/>
              </a:solidFill>
            </a:endParaRPr>
          </a:p>
          <a:p>
            <a:pPr lvl="1"/>
            <a:r>
              <a:rPr lang="en-US" sz="1600" dirty="0">
                <a:solidFill>
                  <a:schemeClr val="tx1"/>
                </a:solidFill>
              </a:rPr>
              <a:t>                   </a:t>
            </a:r>
            <a:r>
              <a:rPr lang="en-US" sz="1600" dirty="0" err="1">
                <a:solidFill>
                  <a:schemeClr val="tx1"/>
                </a:solidFill>
              </a:rPr>
              <a:t>int</a:t>
            </a:r>
            <a:r>
              <a:rPr lang="en-US" sz="1600" dirty="0">
                <a:solidFill>
                  <a:schemeClr val="tx1"/>
                </a:solidFill>
              </a:rPr>
              <a:t> min(</a:t>
            </a:r>
            <a:r>
              <a:rPr lang="en-US" sz="1600" dirty="0" err="1">
                <a:solidFill>
                  <a:schemeClr val="tx1"/>
                </a:solidFill>
              </a:rPr>
              <a:t>TwoValues</a:t>
            </a:r>
            <a:r>
              <a:rPr lang="en-US" sz="1600" dirty="0">
                <a:solidFill>
                  <a:schemeClr val="tx1"/>
                </a:solidFill>
              </a:rPr>
              <a:t> x);</a:t>
            </a:r>
            <a:endParaRPr lang="en-US" sz="1400" dirty="0">
              <a:solidFill>
                <a:schemeClr val="tx1"/>
              </a:solidFill>
            </a:endParaRPr>
          </a:p>
          <a:p>
            <a:pPr lvl="1"/>
            <a:r>
              <a:rPr lang="en-US" sz="1600" dirty="0">
                <a:solidFill>
                  <a:schemeClr val="tx1"/>
                </a:solidFill>
              </a:rPr>
              <a:t>              };</a:t>
            </a:r>
            <a:endParaRPr lang="en-US" sz="1400" dirty="0">
              <a:solidFill>
                <a:schemeClr val="tx1"/>
              </a:solidFill>
            </a:endParaRPr>
          </a:p>
          <a:p>
            <a:pPr lvl="1"/>
            <a:r>
              <a:rPr lang="en-US" sz="1600" dirty="0" err="1">
                <a:solidFill>
                  <a:schemeClr val="tx1"/>
                </a:solidFill>
              </a:rPr>
              <a:t>int</a:t>
            </a:r>
            <a:r>
              <a:rPr lang="en-US" sz="1600" dirty="0">
                <a:solidFill>
                  <a:schemeClr val="tx1"/>
                </a:solidFill>
              </a:rPr>
              <a:t> min(</a:t>
            </a:r>
            <a:r>
              <a:rPr lang="en-US" sz="1600" dirty="0" err="1">
                <a:solidFill>
                  <a:schemeClr val="tx1"/>
                </a:solidFill>
              </a:rPr>
              <a:t>TwoValues</a:t>
            </a:r>
            <a:r>
              <a:rPr lang="en-US" sz="1600" dirty="0">
                <a:solidFill>
                  <a:schemeClr val="tx1"/>
                </a:solidFill>
              </a:rPr>
              <a:t> x)</a:t>
            </a:r>
            <a:endParaRPr lang="en-US" sz="1400" dirty="0">
              <a:solidFill>
                <a:schemeClr val="tx1"/>
              </a:solidFill>
            </a:endParaRPr>
          </a:p>
          <a:p>
            <a:pPr lvl="1"/>
            <a:r>
              <a:rPr lang="en-US" sz="1600" dirty="0">
                <a:solidFill>
                  <a:schemeClr val="tx1"/>
                </a:solidFill>
              </a:rPr>
              <a:t>      {</a:t>
            </a:r>
            <a:endParaRPr lang="en-US" sz="1400" dirty="0">
              <a:solidFill>
                <a:schemeClr val="tx1"/>
              </a:solidFill>
            </a:endParaRPr>
          </a:p>
          <a:p>
            <a:pPr lvl="1"/>
            <a:r>
              <a:rPr lang="en-US" sz="1600" dirty="0">
                <a:solidFill>
                  <a:schemeClr val="tx1"/>
                </a:solidFill>
              </a:rPr>
              <a:t>        return </a:t>
            </a:r>
            <a:r>
              <a:rPr lang="en-US" sz="1600" dirty="0" err="1">
                <a:solidFill>
                  <a:schemeClr val="tx1"/>
                </a:solidFill>
              </a:rPr>
              <a:t>x.a</a:t>
            </a:r>
            <a:r>
              <a:rPr lang="en-US" sz="1600" dirty="0">
                <a:solidFill>
                  <a:schemeClr val="tx1"/>
                </a:solidFill>
              </a:rPr>
              <a:t> &lt; </a:t>
            </a:r>
            <a:r>
              <a:rPr lang="en-US" sz="1600" dirty="0" err="1">
                <a:solidFill>
                  <a:schemeClr val="tx1"/>
                </a:solidFill>
              </a:rPr>
              <a:t>x.b</a:t>
            </a:r>
            <a:r>
              <a:rPr lang="en-US" sz="1600" dirty="0">
                <a:solidFill>
                  <a:schemeClr val="tx1"/>
                </a:solidFill>
              </a:rPr>
              <a:t> ? </a:t>
            </a:r>
            <a:r>
              <a:rPr lang="en-US" sz="1600" dirty="0" err="1">
                <a:solidFill>
                  <a:schemeClr val="tx1"/>
                </a:solidFill>
              </a:rPr>
              <a:t>x.a</a:t>
            </a:r>
            <a:r>
              <a:rPr lang="en-US" sz="1600" dirty="0">
                <a:solidFill>
                  <a:schemeClr val="tx1"/>
                </a:solidFill>
              </a:rPr>
              <a:t> : </a:t>
            </a:r>
            <a:r>
              <a:rPr lang="en-US" sz="1600" dirty="0" err="1">
                <a:solidFill>
                  <a:schemeClr val="tx1"/>
                </a:solidFill>
              </a:rPr>
              <a:t>x.b</a:t>
            </a:r>
            <a:r>
              <a:rPr lang="en-US" sz="1600" dirty="0">
                <a:solidFill>
                  <a:schemeClr val="tx1"/>
                </a:solidFill>
              </a:rPr>
              <a:t>;</a:t>
            </a:r>
            <a:endParaRPr lang="en-US" sz="1400" dirty="0">
              <a:solidFill>
                <a:schemeClr val="tx1"/>
              </a:solidFill>
            </a:endParaRPr>
          </a:p>
          <a:p>
            <a:pPr lvl="1"/>
            <a:r>
              <a:rPr lang="en-US" sz="1600" dirty="0">
                <a:solidFill>
                  <a:schemeClr val="tx1"/>
                </a:solidFill>
              </a:rPr>
              <a:t>        }</a:t>
            </a:r>
            <a:endParaRPr lang="en-US" sz="1400" dirty="0">
              <a:solidFill>
                <a:schemeClr val="tx1"/>
              </a:solidFill>
            </a:endParaRPr>
          </a:p>
          <a:p>
            <a:pPr lvl="1"/>
            <a:r>
              <a:rPr lang="en-US" sz="1600" dirty="0" err="1">
                <a:solidFill>
                  <a:schemeClr val="tx1"/>
                </a:solidFill>
              </a:rPr>
              <a:t>int</a:t>
            </a:r>
            <a:r>
              <a:rPr lang="en-US" sz="1600" dirty="0">
                <a:solidFill>
                  <a:schemeClr val="tx1"/>
                </a:solidFill>
              </a:rPr>
              <a:t> main()</a:t>
            </a:r>
            <a:endParaRPr lang="en-US" sz="1400" dirty="0">
              <a:solidFill>
                <a:schemeClr val="tx1"/>
              </a:solidFill>
            </a:endParaRPr>
          </a:p>
          <a:p>
            <a:pPr lvl="1"/>
            <a:r>
              <a:rPr lang="en-US" sz="1600" dirty="0">
                <a:solidFill>
                  <a:schemeClr val="tx1"/>
                </a:solidFill>
              </a:rPr>
              <a:t>{</a:t>
            </a:r>
            <a:endParaRPr lang="en-US" sz="1400" dirty="0">
              <a:solidFill>
                <a:schemeClr val="tx1"/>
              </a:solidFill>
            </a:endParaRPr>
          </a:p>
          <a:p>
            <a:pPr lvl="1"/>
            <a:r>
              <a:rPr lang="en-US" sz="1600" dirty="0" err="1">
                <a:solidFill>
                  <a:schemeClr val="tx1"/>
                </a:solidFill>
              </a:rPr>
              <a:t>TwoValues</a:t>
            </a:r>
            <a:r>
              <a:rPr lang="en-US" sz="1600" dirty="0">
                <a:solidFill>
                  <a:schemeClr val="tx1"/>
                </a:solidFill>
              </a:rPr>
              <a:t> </a:t>
            </a:r>
            <a:r>
              <a:rPr lang="en-US" sz="1600" dirty="0" err="1">
                <a:solidFill>
                  <a:schemeClr val="tx1"/>
                </a:solidFill>
              </a:rPr>
              <a:t>ob</a:t>
            </a:r>
            <a:r>
              <a:rPr lang="en-US" sz="1600" dirty="0">
                <a:solidFill>
                  <a:schemeClr val="tx1"/>
                </a:solidFill>
              </a:rPr>
              <a:t>(10, 20);</a:t>
            </a:r>
            <a:endParaRPr lang="en-US" sz="1400" dirty="0">
              <a:solidFill>
                <a:schemeClr val="tx1"/>
              </a:solidFill>
            </a:endParaRPr>
          </a:p>
          <a:p>
            <a:pPr lvl="1"/>
            <a:r>
              <a:rPr lang="en-US" sz="1600" dirty="0">
                <a:solidFill>
                  <a:schemeClr val="tx1"/>
                </a:solidFill>
              </a:rPr>
              <a:t>Min m;</a:t>
            </a:r>
            <a:endParaRPr lang="en-US" sz="1400" dirty="0">
              <a:solidFill>
                <a:schemeClr val="tx1"/>
              </a:solidFill>
            </a:endParaRPr>
          </a:p>
          <a:p>
            <a:pPr lvl="1"/>
            <a:r>
              <a:rPr lang="en-US" sz="1600" dirty="0" err="1">
                <a:solidFill>
                  <a:schemeClr val="tx1"/>
                </a:solidFill>
              </a:rPr>
              <a:t>cout</a:t>
            </a:r>
            <a:r>
              <a:rPr lang="en-US" sz="1600" dirty="0">
                <a:solidFill>
                  <a:schemeClr val="tx1"/>
                </a:solidFill>
              </a:rPr>
              <a:t> &lt;&lt; </a:t>
            </a:r>
            <a:r>
              <a:rPr lang="en-US" sz="1600" dirty="0" err="1">
                <a:solidFill>
                  <a:schemeClr val="tx1"/>
                </a:solidFill>
              </a:rPr>
              <a:t>m.min</a:t>
            </a:r>
            <a:r>
              <a:rPr lang="en-US" sz="1600" dirty="0">
                <a:solidFill>
                  <a:schemeClr val="tx1"/>
                </a:solidFill>
              </a:rPr>
              <a:t>(</a:t>
            </a:r>
            <a:r>
              <a:rPr lang="en-US" sz="1600" dirty="0" err="1">
                <a:solidFill>
                  <a:schemeClr val="tx1"/>
                </a:solidFill>
              </a:rPr>
              <a:t>ob</a:t>
            </a:r>
            <a:r>
              <a:rPr lang="en-US" sz="1600" dirty="0">
                <a:solidFill>
                  <a:schemeClr val="tx1"/>
                </a:solidFill>
              </a:rPr>
              <a:t>);</a:t>
            </a:r>
            <a:endParaRPr lang="en-US" sz="1400" dirty="0">
              <a:solidFill>
                <a:schemeClr val="tx1"/>
              </a:solidFill>
            </a:endParaRPr>
          </a:p>
          <a:p>
            <a:pPr lvl="1"/>
            <a:r>
              <a:rPr lang="en-US" sz="1600" dirty="0">
                <a:solidFill>
                  <a:schemeClr val="tx1"/>
                </a:solidFill>
              </a:rPr>
              <a:t>  return 0;</a:t>
            </a:r>
            <a:endParaRPr lang="en-US" sz="1400" dirty="0">
              <a:solidFill>
                <a:schemeClr val="tx1"/>
              </a:solidFill>
            </a:endParaRPr>
          </a:p>
          <a:p>
            <a:pPr lvl="1"/>
            <a:r>
              <a:rPr lang="en-US" sz="1600" dirty="0">
                <a:solidFill>
                  <a:schemeClr val="tx1"/>
                </a:solidFill>
              </a:rPr>
              <a:t>}</a:t>
            </a:r>
          </a:p>
        </p:txBody>
      </p:sp>
    </p:spTree>
    <p:extLst>
      <p:ext uri="{BB962C8B-B14F-4D97-AF65-F5344CB8AC3E}">
        <p14:creationId xmlns:p14="http://schemas.microsoft.com/office/powerpoint/2010/main" val="2826875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pPr>
              <a:buNone/>
            </a:pPr>
            <a:r>
              <a:rPr lang="en-US" b="1" dirty="0"/>
              <a:t>Inline function:</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1341437"/>
            <a:ext cx="9220200" cy="1754326"/>
          </a:xfrm>
          <a:prstGeom prst="rect">
            <a:avLst/>
          </a:prstGeom>
          <a:noFill/>
        </p:spPr>
        <p:txBody>
          <a:bodyPr wrap="square" rtlCol="0">
            <a:spAutoFit/>
          </a:bodyPr>
          <a:lstStyle/>
          <a:p>
            <a:r>
              <a:rPr lang="en-US" b="1" dirty="0"/>
              <a:t>There is an important feature in C++, called an inline function, that is commonly used with classes. you can create short functions that are not actually called;</a:t>
            </a:r>
            <a:r>
              <a:rPr lang="en-US" dirty="0"/>
              <a:t> rather, their code is expanded in line at the point of each invocation. This process is similar to using a function-like macro. To cause a function to be expanded in line rather than </a:t>
            </a:r>
            <a:r>
              <a:rPr lang="en-US" dirty="0" err="1"/>
              <a:t>called,precede</a:t>
            </a:r>
            <a:r>
              <a:rPr lang="en-US" dirty="0"/>
              <a:t> its definition with the inline keyword.</a:t>
            </a:r>
          </a:p>
          <a:p>
            <a:endParaRPr lang="en-US" dirty="0"/>
          </a:p>
        </p:txBody>
      </p:sp>
      <p:sp>
        <p:nvSpPr>
          <p:cNvPr id="11" name="TextBox 10"/>
          <p:cNvSpPr txBox="1"/>
          <p:nvPr/>
        </p:nvSpPr>
        <p:spPr>
          <a:xfrm>
            <a:off x="4583112" y="3312358"/>
            <a:ext cx="4847272" cy="4801314"/>
          </a:xfrm>
          <a:prstGeom prst="rect">
            <a:avLst/>
          </a:prstGeom>
          <a:noFill/>
        </p:spPr>
        <p:txBody>
          <a:bodyPr wrap="square" rtlCol="0">
            <a:spAutoFit/>
          </a:bodyPr>
          <a:lstStyle/>
          <a:p>
            <a:r>
              <a:rPr lang="en-US" sz="2400" dirty="0"/>
              <a:t>inline void </a:t>
            </a:r>
            <a:r>
              <a:rPr lang="en-US" sz="2400" dirty="0" err="1"/>
              <a:t>myclass</a:t>
            </a:r>
            <a:r>
              <a:rPr lang="en-US" sz="2400" dirty="0"/>
              <a:t>::show()</a:t>
            </a:r>
          </a:p>
          <a:p>
            <a:r>
              <a:rPr lang="en-US" sz="2400" dirty="0"/>
              <a:t>{</a:t>
            </a:r>
          </a:p>
          <a:p>
            <a:r>
              <a:rPr lang="en-US" sz="2400" dirty="0" err="1"/>
              <a:t>cout</a:t>
            </a:r>
            <a:r>
              <a:rPr lang="en-US" sz="2400" dirty="0"/>
              <a:t> &lt;&lt; a &lt;&lt; " " &lt;&lt; b &lt;&lt; "\n";</a:t>
            </a:r>
          </a:p>
          <a:p>
            <a:r>
              <a:rPr lang="en-US" sz="2400" dirty="0"/>
              <a:t>}</a:t>
            </a:r>
          </a:p>
          <a:p>
            <a:r>
              <a:rPr lang="en-US" sz="2400" dirty="0"/>
              <a:t> </a:t>
            </a:r>
          </a:p>
          <a:p>
            <a:r>
              <a:rPr lang="en-US" sz="2400" dirty="0" err="1"/>
              <a:t>int</a:t>
            </a:r>
            <a:r>
              <a:rPr lang="en-US" sz="2400" dirty="0"/>
              <a:t> main()</a:t>
            </a:r>
          </a:p>
          <a:p>
            <a:r>
              <a:rPr lang="en-US" sz="2400" dirty="0"/>
              <a:t>{</a:t>
            </a:r>
          </a:p>
          <a:p>
            <a:r>
              <a:rPr lang="en-US" sz="2400" dirty="0" err="1"/>
              <a:t>myclass</a:t>
            </a:r>
            <a:r>
              <a:rPr lang="en-US" sz="2400" dirty="0"/>
              <a:t> x;</a:t>
            </a:r>
          </a:p>
          <a:p>
            <a:r>
              <a:rPr lang="en-US" sz="2400" dirty="0"/>
              <a:t>             </a:t>
            </a:r>
            <a:r>
              <a:rPr lang="en-US" sz="2400" dirty="0" err="1"/>
              <a:t>x.init</a:t>
            </a:r>
            <a:r>
              <a:rPr lang="en-US" sz="2400" dirty="0"/>
              <a:t>(10, 20);</a:t>
            </a:r>
          </a:p>
          <a:p>
            <a:r>
              <a:rPr lang="en-US" sz="2400" dirty="0"/>
              <a:t>             </a:t>
            </a:r>
            <a:r>
              <a:rPr lang="en-US" sz="2400" dirty="0" err="1"/>
              <a:t>x.show</a:t>
            </a:r>
            <a:r>
              <a:rPr lang="en-US" sz="2400" dirty="0"/>
              <a:t>();</a:t>
            </a:r>
          </a:p>
          <a:p>
            <a:r>
              <a:rPr lang="en-US" sz="2400" dirty="0"/>
              <a:t>return 0;</a:t>
            </a:r>
          </a:p>
          <a:p>
            <a:r>
              <a:rPr lang="en-US" sz="2400" dirty="0"/>
              <a:t>}</a:t>
            </a:r>
          </a:p>
          <a:p>
            <a:endParaRPr lang="en-US" dirty="0"/>
          </a:p>
        </p:txBody>
      </p:sp>
      <p:sp>
        <p:nvSpPr>
          <p:cNvPr id="12" name="TextBox 11"/>
          <p:cNvSpPr txBox="1"/>
          <p:nvPr/>
        </p:nvSpPr>
        <p:spPr>
          <a:xfrm>
            <a:off x="239712" y="3312358"/>
            <a:ext cx="4038600" cy="4678204"/>
          </a:xfrm>
          <a:prstGeom prst="rect">
            <a:avLst/>
          </a:prstGeom>
          <a:noFill/>
        </p:spPr>
        <p:txBody>
          <a:bodyPr wrap="square" rtlCol="0">
            <a:sp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a:t>
            </a:r>
            <a:r>
              <a:rPr lang="en-US" sz="2000" dirty="0" err="1"/>
              <a:t>myclass</a:t>
            </a:r>
            <a:r>
              <a:rPr lang="en-US" sz="2000" dirty="0"/>
              <a:t> {</a:t>
            </a:r>
          </a:p>
          <a:p>
            <a:r>
              <a:rPr lang="en-US" sz="2000" dirty="0" err="1"/>
              <a:t>int</a:t>
            </a:r>
            <a:r>
              <a:rPr lang="en-US" sz="2000" dirty="0"/>
              <a:t> a, b;</a:t>
            </a:r>
          </a:p>
          <a:p>
            <a:r>
              <a:rPr lang="en-US" sz="2000" dirty="0"/>
              <a:t>                     public:</a:t>
            </a:r>
          </a:p>
          <a:p>
            <a:r>
              <a:rPr lang="en-US" sz="2000" dirty="0"/>
              <a:t>void </a:t>
            </a:r>
            <a:r>
              <a:rPr lang="en-US" sz="2000" dirty="0" err="1"/>
              <a:t>init</a:t>
            </a:r>
            <a:r>
              <a:rPr lang="en-US" sz="2000" dirty="0"/>
              <a:t>(</a:t>
            </a:r>
            <a:r>
              <a:rPr lang="en-US" sz="2000" dirty="0" err="1"/>
              <a:t>int</a:t>
            </a:r>
            <a:r>
              <a:rPr lang="en-US" sz="2000" dirty="0"/>
              <a:t> i, </a:t>
            </a:r>
            <a:r>
              <a:rPr lang="en-US" sz="2000" dirty="0" err="1"/>
              <a:t>int</a:t>
            </a:r>
            <a:r>
              <a:rPr lang="en-US" sz="2000" dirty="0"/>
              <a:t> j);</a:t>
            </a:r>
          </a:p>
          <a:p>
            <a:r>
              <a:rPr lang="en-US" sz="2000" dirty="0"/>
              <a:t>void show();</a:t>
            </a:r>
          </a:p>
          <a:p>
            <a:r>
              <a:rPr lang="en-US" sz="2000" dirty="0"/>
              <a:t>                       </a:t>
            </a:r>
            <a:r>
              <a:rPr lang="en-US" sz="2000" dirty="0" smtClean="0"/>
              <a:t>};</a:t>
            </a:r>
            <a:r>
              <a:rPr lang="en-US" sz="2000" dirty="0"/>
              <a:t> </a:t>
            </a:r>
          </a:p>
          <a:p>
            <a:r>
              <a:rPr lang="en-US" sz="2000" dirty="0"/>
              <a:t>// Create an inline function.</a:t>
            </a:r>
          </a:p>
          <a:p>
            <a:r>
              <a:rPr lang="en-US" sz="2000" dirty="0"/>
              <a:t>inline void </a:t>
            </a:r>
            <a:r>
              <a:rPr lang="en-US" sz="2000" dirty="0" err="1"/>
              <a:t>myclass</a:t>
            </a:r>
            <a:r>
              <a:rPr lang="en-US" sz="2000" dirty="0"/>
              <a:t>::</a:t>
            </a:r>
            <a:r>
              <a:rPr lang="en-US" sz="2000" dirty="0" err="1"/>
              <a:t>init</a:t>
            </a:r>
            <a:r>
              <a:rPr lang="en-US" sz="2000" dirty="0"/>
              <a:t>(</a:t>
            </a:r>
            <a:r>
              <a:rPr lang="en-US" sz="2000" dirty="0" err="1"/>
              <a:t>int</a:t>
            </a:r>
            <a:r>
              <a:rPr lang="en-US" sz="2000" dirty="0"/>
              <a:t> i, </a:t>
            </a:r>
            <a:r>
              <a:rPr lang="en-US" sz="2000" dirty="0" err="1"/>
              <a:t>int</a:t>
            </a:r>
            <a:r>
              <a:rPr lang="en-US" sz="2000" dirty="0"/>
              <a:t> j)</a:t>
            </a:r>
          </a:p>
          <a:p>
            <a:r>
              <a:rPr lang="en-US" sz="2000" dirty="0"/>
              <a:t>{</a:t>
            </a:r>
          </a:p>
          <a:p>
            <a:r>
              <a:rPr lang="en-US" sz="2000" dirty="0"/>
              <a:t>a = i;</a:t>
            </a:r>
          </a:p>
          <a:p>
            <a:r>
              <a:rPr lang="en-US" sz="2000" dirty="0"/>
              <a:t>b = j;</a:t>
            </a:r>
          </a:p>
          <a:p>
            <a:r>
              <a:rPr lang="en-US" sz="2000" dirty="0"/>
              <a:t>}</a:t>
            </a:r>
          </a:p>
          <a:p>
            <a:r>
              <a:rPr lang="en-US" sz="2000" dirty="0"/>
              <a:t>// Create another inline function.</a:t>
            </a:r>
          </a:p>
        </p:txBody>
      </p:sp>
    </p:spTree>
    <p:extLst>
      <p:ext uri="{BB962C8B-B14F-4D97-AF65-F5344CB8AC3E}">
        <p14:creationId xmlns:p14="http://schemas.microsoft.com/office/powerpoint/2010/main" val="1000201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r>
              <a:rPr lang="en-US" b="1" dirty="0"/>
              <a:t>Parameterized Constructor:</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1341437"/>
            <a:ext cx="9677400" cy="1200329"/>
          </a:xfrm>
          <a:prstGeom prst="rect">
            <a:avLst/>
          </a:prstGeom>
          <a:noFill/>
        </p:spPr>
        <p:txBody>
          <a:bodyPr wrap="square" rtlCol="0">
            <a:spAutoFit/>
          </a:bodyPr>
          <a:lstStyle/>
          <a:p>
            <a:r>
              <a:rPr lang="en-US" dirty="0"/>
              <a:t>It is possible to pass arguments to constructor functions. Typically, these arguments help initialize an object when it is created. To create a parameterized constructor, simply add parameters to it the way you would to any other function. When you define the constructor's body, use the parameters to initialize the object.</a:t>
            </a:r>
          </a:p>
        </p:txBody>
      </p:sp>
      <p:sp>
        <p:nvSpPr>
          <p:cNvPr id="11" name="TextBox 10"/>
          <p:cNvSpPr txBox="1"/>
          <p:nvPr/>
        </p:nvSpPr>
        <p:spPr>
          <a:xfrm>
            <a:off x="4583112" y="3312358"/>
            <a:ext cx="4847272" cy="2677656"/>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err="1"/>
              <a:t>myclass</a:t>
            </a:r>
            <a:r>
              <a:rPr lang="en-US" sz="2400" dirty="0"/>
              <a:t> </a:t>
            </a:r>
            <a:r>
              <a:rPr lang="en-US" sz="2400" dirty="0" err="1"/>
              <a:t>ob</a:t>
            </a:r>
            <a:r>
              <a:rPr lang="en-US" sz="2400" dirty="0"/>
              <a:t>(3, 5);</a:t>
            </a:r>
          </a:p>
          <a:p>
            <a:r>
              <a:rPr lang="en-US" sz="2400" dirty="0" err="1"/>
              <a:t>ob.show</a:t>
            </a:r>
            <a:r>
              <a:rPr lang="en-US" sz="2400" dirty="0"/>
              <a:t>();</a:t>
            </a:r>
          </a:p>
          <a:p>
            <a:r>
              <a:rPr lang="en-US" sz="2400" dirty="0"/>
              <a:t>return 0;</a:t>
            </a:r>
          </a:p>
          <a:p>
            <a:r>
              <a:rPr lang="en-US" sz="2400" dirty="0"/>
              <a:t>}</a:t>
            </a:r>
          </a:p>
          <a:p>
            <a:r>
              <a:rPr lang="en-US" sz="2400" b="1" dirty="0"/>
              <a:t> </a:t>
            </a:r>
            <a:endParaRPr lang="en-US" sz="2400" dirty="0"/>
          </a:p>
        </p:txBody>
      </p:sp>
      <p:sp>
        <p:nvSpPr>
          <p:cNvPr id="12" name="TextBox 11"/>
          <p:cNvSpPr txBox="1"/>
          <p:nvPr/>
        </p:nvSpPr>
        <p:spPr>
          <a:xfrm>
            <a:off x="239712" y="3312358"/>
            <a:ext cx="4038600" cy="2554545"/>
          </a:xfrm>
          <a:prstGeom prst="rect">
            <a:avLst/>
          </a:prstGeom>
          <a:noFill/>
        </p:spPr>
        <p:txBody>
          <a:bodyPr wrap="square" rtlCol="0">
            <a:spAutoFit/>
          </a:bodyPr>
          <a:lstStyle/>
          <a:p>
            <a:r>
              <a:rPr lang="en-US" sz="2000" dirty="0"/>
              <a:t> #include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a:t>
            </a:r>
            <a:r>
              <a:rPr lang="en-US" sz="2000" dirty="0" err="1"/>
              <a:t>myclass</a:t>
            </a:r>
            <a:r>
              <a:rPr lang="en-US" sz="2000" dirty="0"/>
              <a:t> {</a:t>
            </a:r>
          </a:p>
          <a:p>
            <a:r>
              <a:rPr lang="en-US" sz="2000" dirty="0" err="1"/>
              <a:t>int</a:t>
            </a:r>
            <a:r>
              <a:rPr lang="en-US" sz="2000" dirty="0"/>
              <a:t> a, b;</a:t>
            </a:r>
          </a:p>
          <a:p>
            <a:r>
              <a:rPr lang="en-US" sz="2000" dirty="0"/>
              <a:t>public:</a:t>
            </a:r>
          </a:p>
          <a:p>
            <a:r>
              <a:rPr lang="en-US" sz="2000" dirty="0" err="1"/>
              <a:t>myclass</a:t>
            </a:r>
            <a:r>
              <a:rPr lang="en-US" sz="2000" dirty="0"/>
              <a:t>(</a:t>
            </a:r>
            <a:r>
              <a:rPr lang="en-US" sz="2000" dirty="0" err="1"/>
              <a:t>int</a:t>
            </a:r>
            <a:r>
              <a:rPr lang="en-US" sz="2000" dirty="0"/>
              <a:t> i, </a:t>
            </a:r>
            <a:r>
              <a:rPr lang="en-US" sz="2000" dirty="0" err="1"/>
              <a:t>int</a:t>
            </a:r>
            <a:r>
              <a:rPr lang="en-US" sz="2000" dirty="0"/>
              <a:t> j) {a=i; b=j;}</a:t>
            </a:r>
          </a:p>
          <a:p>
            <a:r>
              <a:rPr lang="en-US" sz="2000" dirty="0"/>
              <a:t>void show() {</a:t>
            </a:r>
            <a:r>
              <a:rPr lang="en-US" sz="2000" dirty="0" err="1"/>
              <a:t>cout</a:t>
            </a:r>
            <a:r>
              <a:rPr lang="en-US" sz="2000" dirty="0"/>
              <a:t> &lt;&lt; a &lt;&lt; " " &lt;&lt; b;}</a:t>
            </a:r>
          </a:p>
          <a:p>
            <a:r>
              <a:rPr lang="en-US" sz="2000" dirty="0"/>
              <a:t>                        };</a:t>
            </a:r>
          </a:p>
        </p:txBody>
      </p:sp>
    </p:spTree>
    <p:extLst>
      <p:ext uri="{BB962C8B-B14F-4D97-AF65-F5344CB8AC3E}">
        <p14:creationId xmlns:p14="http://schemas.microsoft.com/office/powerpoint/2010/main" val="1786465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r>
              <a:rPr lang="en-US" b="1" dirty="0"/>
              <a:t>Static Class Member:</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2098654"/>
            <a:ext cx="9677400" cy="3416320"/>
          </a:xfrm>
          <a:prstGeom prst="rect">
            <a:avLst/>
          </a:prstGeom>
          <a:noFill/>
        </p:spPr>
        <p:txBody>
          <a:bodyPr wrap="square" rtlCol="0">
            <a:spAutoFit/>
          </a:bodyPr>
          <a:lstStyle/>
          <a:p>
            <a:r>
              <a:rPr lang="en-US" dirty="0"/>
              <a:t> </a:t>
            </a:r>
            <a:r>
              <a:rPr lang="en-US" sz="5400" dirty="0"/>
              <a:t>Both function and data members of a class can be made static. This section explains the consequences of each.</a:t>
            </a:r>
          </a:p>
        </p:txBody>
      </p:sp>
    </p:spTree>
    <p:extLst>
      <p:ext uri="{BB962C8B-B14F-4D97-AF65-F5344CB8AC3E}">
        <p14:creationId xmlns:p14="http://schemas.microsoft.com/office/powerpoint/2010/main" val="3803738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pPr>
              <a:buNone/>
            </a:pPr>
            <a:r>
              <a:rPr lang="en-US" b="1" dirty="0"/>
              <a:t>Static data member:</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1341437"/>
            <a:ext cx="9677400" cy="923330"/>
          </a:xfrm>
          <a:prstGeom prst="rect">
            <a:avLst/>
          </a:prstGeom>
          <a:noFill/>
        </p:spPr>
        <p:txBody>
          <a:bodyPr wrap="square" rtlCol="0">
            <a:spAutoFit/>
          </a:bodyPr>
          <a:lstStyle/>
          <a:p>
            <a:r>
              <a:rPr lang="en-US" dirty="0"/>
              <a:t>When you precede a member variable's declaration with static, you are </a:t>
            </a:r>
            <a:r>
              <a:rPr lang="en-US" dirty="0" smtClean="0"/>
              <a:t> telling </a:t>
            </a:r>
            <a:r>
              <a:rPr lang="en-US" dirty="0"/>
              <a:t>the compiler that only one copy of that variable will exist and that all objects of the class will share that variable All static variables are initialized to zero before the first object</a:t>
            </a:r>
          </a:p>
        </p:txBody>
      </p:sp>
      <p:sp>
        <p:nvSpPr>
          <p:cNvPr id="11" name="TextBox 10"/>
          <p:cNvSpPr txBox="1"/>
          <p:nvPr/>
        </p:nvSpPr>
        <p:spPr>
          <a:xfrm>
            <a:off x="4583112" y="2666028"/>
            <a:ext cx="4847272" cy="2677656"/>
          </a:xfrm>
          <a:prstGeom prst="rect">
            <a:avLst/>
          </a:prstGeom>
          <a:noFill/>
        </p:spPr>
        <p:txBody>
          <a:bodyPr wrap="square" rtlCol="0">
            <a:spAutoFit/>
          </a:bodyPr>
          <a:lstStyle/>
          <a:p>
            <a:r>
              <a:rPr lang="en-US" sz="2400" dirty="0" err="1" smtClean="0"/>
              <a:t>int</a:t>
            </a:r>
            <a:r>
              <a:rPr lang="en-US" sz="2400" dirty="0" smtClean="0"/>
              <a:t> shared::a; // define a</a:t>
            </a:r>
          </a:p>
          <a:p>
            <a:r>
              <a:rPr lang="en-US" sz="2400" dirty="0" smtClean="0"/>
              <a:t>void shared::show()</a:t>
            </a:r>
          </a:p>
          <a:p>
            <a:r>
              <a:rPr lang="en-US" sz="2400" dirty="0" smtClean="0"/>
              <a:t>{</a:t>
            </a:r>
          </a:p>
          <a:p>
            <a:r>
              <a:rPr lang="en-US" sz="2400" dirty="0" err="1" smtClean="0"/>
              <a:t>cout</a:t>
            </a:r>
            <a:r>
              <a:rPr lang="en-US" sz="2400" dirty="0" smtClean="0"/>
              <a:t> &lt;&lt; "This is static a: " &lt;&lt; a;</a:t>
            </a:r>
          </a:p>
          <a:p>
            <a:r>
              <a:rPr lang="en-US" sz="2400" dirty="0" err="1" smtClean="0"/>
              <a:t>cout</a:t>
            </a:r>
            <a:r>
              <a:rPr lang="en-US" sz="2400" dirty="0" smtClean="0"/>
              <a:t> &lt;&lt; "\</a:t>
            </a:r>
            <a:r>
              <a:rPr lang="en-US" sz="2400" dirty="0" err="1" smtClean="0"/>
              <a:t>nThis</a:t>
            </a:r>
            <a:r>
              <a:rPr lang="en-US" sz="2400" dirty="0" smtClean="0"/>
              <a:t> is non-static b: " &lt;&lt; b;</a:t>
            </a:r>
          </a:p>
          <a:p>
            <a:r>
              <a:rPr lang="en-US" sz="2400" dirty="0" err="1" smtClean="0"/>
              <a:t>cout</a:t>
            </a:r>
            <a:r>
              <a:rPr lang="en-US" sz="2400" dirty="0" smtClean="0"/>
              <a:t> &lt;&lt; "\n";</a:t>
            </a:r>
          </a:p>
          <a:p>
            <a:r>
              <a:rPr lang="en-US" sz="2400" dirty="0" smtClean="0"/>
              <a:t>                    }</a:t>
            </a:r>
            <a:endParaRPr lang="en-US" sz="2400" dirty="0"/>
          </a:p>
        </p:txBody>
      </p:sp>
      <p:sp>
        <p:nvSpPr>
          <p:cNvPr id="12" name="TextBox 11"/>
          <p:cNvSpPr txBox="1"/>
          <p:nvPr/>
        </p:nvSpPr>
        <p:spPr>
          <a:xfrm>
            <a:off x="239712" y="2325925"/>
            <a:ext cx="4038600" cy="3785652"/>
          </a:xfrm>
          <a:prstGeom prst="rect">
            <a:avLst/>
          </a:prstGeom>
          <a:noFill/>
        </p:spPr>
        <p:txBody>
          <a:bodyPr wrap="square" rtlCol="0">
            <a:spAutoFit/>
          </a:bodyPr>
          <a:lstStyle/>
          <a:p>
            <a:r>
              <a:rPr lang="en-US" sz="2000" dirty="0"/>
              <a:t> #include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shared {</a:t>
            </a:r>
          </a:p>
          <a:p>
            <a:r>
              <a:rPr lang="en-US" sz="2000" dirty="0"/>
              <a:t>                    static </a:t>
            </a:r>
            <a:r>
              <a:rPr lang="en-US" sz="2000" dirty="0" err="1"/>
              <a:t>int</a:t>
            </a:r>
            <a:r>
              <a:rPr lang="en-US" sz="2000" dirty="0"/>
              <a:t> a;</a:t>
            </a:r>
          </a:p>
          <a:p>
            <a:r>
              <a:rPr lang="en-US" sz="2000" dirty="0"/>
              <a:t>                    </a:t>
            </a:r>
            <a:r>
              <a:rPr lang="en-US" sz="2000" dirty="0" smtClean="0"/>
              <a:t>            </a:t>
            </a:r>
            <a:r>
              <a:rPr lang="en-US" sz="2000" dirty="0" err="1"/>
              <a:t>int</a:t>
            </a:r>
            <a:r>
              <a:rPr lang="en-US" sz="2000" dirty="0"/>
              <a:t> b;</a:t>
            </a:r>
          </a:p>
          <a:p>
            <a:r>
              <a:rPr lang="en-US" sz="2000" dirty="0"/>
              <a:t>           public:</a:t>
            </a:r>
          </a:p>
          <a:p>
            <a:pPr lvl="1"/>
            <a:r>
              <a:rPr lang="en-US" sz="2000" dirty="0"/>
              <a:t>     </a:t>
            </a:r>
            <a:r>
              <a:rPr lang="en-US" sz="2000" dirty="0" smtClean="0"/>
              <a:t>void </a:t>
            </a:r>
            <a:r>
              <a:rPr lang="en-US" sz="2000" dirty="0"/>
              <a:t>set(</a:t>
            </a:r>
            <a:r>
              <a:rPr lang="en-US" sz="2000" dirty="0" err="1"/>
              <a:t>int</a:t>
            </a:r>
            <a:r>
              <a:rPr lang="en-US" sz="2000" dirty="0"/>
              <a:t> i, </a:t>
            </a:r>
            <a:r>
              <a:rPr lang="en-US" sz="2000" dirty="0" err="1"/>
              <a:t>int</a:t>
            </a:r>
            <a:r>
              <a:rPr lang="en-US" sz="2000" dirty="0"/>
              <a:t> j) </a:t>
            </a:r>
            <a:r>
              <a:rPr lang="en-US" sz="2000" dirty="0" smtClean="0"/>
              <a:t>  </a:t>
            </a:r>
          </a:p>
          <a:p>
            <a:pPr lvl="1"/>
            <a:r>
              <a:rPr lang="en-US" sz="2000" dirty="0" smtClean="0"/>
              <a:t>    {</a:t>
            </a:r>
            <a:r>
              <a:rPr lang="en-US" sz="2000" dirty="0"/>
              <a:t>a=i; </a:t>
            </a:r>
            <a:r>
              <a:rPr lang="en-US" sz="2000" dirty="0" smtClean="0"/>
              <a:t>                   </a:t>
            </a:r>
          </a:p>
          <a:p>
            <a:pPr lvl="1"/>
            <a:r>
              <a:rPr lang="en-US" sz="2000" dirty="0"/>
              <a:t> </a:t>
            </a:r>
            <a:r>
              <a:rPr lang="en-US" sz="2000" dirty="0" smtClean="0"/>
              <a:t> b=j</a:t>
            </a:r>
            <a:r>
              <a:rPr lang="en-US" sz="2000" dirty="0"/>
              <a:t>;}</a:t>
            </a:r>
          </a:p>
          <a:p>
            <a:r>
              <a:rPr lang="en-US" sz="2000" dirty="0"/>
              <a:t>                   </a:t>
            </a:r>
            <a:endParaRPr lang="en-US" sz="2000" dirty="0" smtClean="0"/>
          </a:p>
          <a:p>
            <a:r>
              <a:rPr lang="en-US" sz="2000" dirty="0" smtClean="0"/>
              <a:t>  </a:t>
            </a:r>
            <a:r>
              <a:rPr lang="en-US" sz="2000" dirty="0"/>
              <a:t>void show();</a:t>
            </a:r>
          </a:p>
          <a:p>
            <a:r>
              <a:rPr lang="en-US" sz="2000" dirty="0" smtClean="0"/>
              <a:t>                         } ;</a:t>
            </a:r>
            <a:endParaRPr lang="en-US" sz="2000" dirty="0"/>
          </a:p>
        </p:txBody>
      </p:sp>
    </p:spTree>
    <p:extLst>
      <p:ext uri="{BB962C8B-B14F-4D97-AF65-F5344CB8AC3E}">
        <p14:creationId xmlns:p14="http://schemas.microsoft.com/office/powerpoint/2010/main" val="81670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r>
              <a:rPr lang="en-US" b="1" dirty="0"/>
              <a:t>Static data member:</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4735512" y="3741697"/>
            <a:ext cx="4847272" cy="2677656"/>
          </a:xfrm>
          <a:prstGeom prst="rect">
            <a:avLst/>
          </a:prstGeom>
          <a:noFill/>
        </p:spPr>
        <p:txBody>
          <a:bodyPr wrap="square" rtlCol="0">
            <a:spAutoFit/>
          </a:bodyPr>
          <a:lstStyle/>
          <a:p>
            <a:r>
              <a:rPr lang="en-US" sz="2400" dirty="0"/>
              <a:t>static a: 1</a:t>
            </a:r>
          </a:p>
          <a:p>
            <a:r>
              <a:rPr lang="en-US" sz="2400" dirty="0"/>
              <a:t>non-static b: 1</a:t>
            </a:r>
          </a:p>
          <a:p>
            <a:r>
              <a:rPr lang="en-US" sz="2400" dirty="0"/>
              <a:t>static a: 2</a:t>
            </a:r>
          </a:p>
          <a:p>
            <a:r>
              <a:rPr lang="en-US" sz="2400" dirty="0"/>
              <a:t>non-static b: 2</a:t>
            </a:r>
          </a:p>
          <a:p>
            <a:r>
              <a:rPr lang="en-US" sz="2400" dirty="0"/>
              <a:t>static a: 2</a:t>
            </a:r>
          </a:p>
          <a:p>
            <a:r>
              <a:rPr lang="en-US" sz="2400" dirty="0"/>
              <a:t>non-static b: 1</a:t>
            </a:r>
          </a:p>
          <a:p>
            <a:r>
              <a:rPr lang="en-US" sz="2400" dirty="0"/>
              <a:t> </a:t>
            </a:r>
          </a:p>
        </p:txBody>
      </p:sp>
      <p:sp>
        <p:nvSpPr>
          <p:cNvPr id="12" name="TextBox 11"/>
          <p:cNvSpPr txBox="1"/>
          <p:nvPr/>
        </p:nvSpPr>
        <p:spPr>
          <a:xfrm>
            <a:off x="239712" y="1074439"/>
            <a:ext cx="4038600" cy="6555641"/>
          </a:xfrm>
          <a:prstGeom prst="rect">
            <a:avLst/>
          </a:prstGeom>
          <a:noFill/>
        </p:spPr>
        <p:txBody>
          <a:bodyPr wrap="square" rtlCol="0">
            <a:spAutoFit/>
          </a:bodyPr>
          <a:lstStyle/>
          <a:p>
            <a:r>
              <a:rPr lang="en-US" sz="2800" dirty="0" err="1" smtClean="0"/>
              <a:t>int</a:t>
            </a:r>
            <a:r>
              <a:rPr lang="en-US" sz="2800" dirty="0" smtClean="0"/>
              <a:t> main()</a:t>
            </a:r>
          </a:p>
          <a:p>
            <a:r>
              <a:rPr lang="en-US" sz="2800" dirty="0" smtClean="0"/>
              <a:t>{</a:t>
            </a:r>
          </a:p>
          <a:p>
            <a:r>
              <a:rPr lang="en-US" sz="2800" dirty="0" smtClean="0"/>
              <a:t>shared x, y;</a:t>
            </a:r>
          </a:p>
          <a:p>
            <a:r>
              <a:rPr lang="en-US" sz="2800" dirty="0" err="1" smtClean="0"/>
              <a:t>x.set</a:t>
            </a:r>
            <a:r>
              <a:rPr lang="en-US" sz="2800" dirty="0" smtClean="0"/>
              <a:t>(1, 1); // set a to 1</a:t>
            </a:r>
          </a:p>
          <a:p>
            <a:r>
              <a:rPr lang="en-US" sz="2800" dirty="0" err="1" smtClean="0"/>
              <a:t>x.show</a:t>
            </a:r>
            <a:r>
              <a:rPr lang="en-US" sz="2800" dirty="0" smtClean="0"/>
              <a:t>();</a:t>
            </a:r>
          </a:p>
          <a:p>
            <a:r>
              <a:rPr lang="en-US" sz="2800" dirty="0" err="1" smtClean="0"/>
              <a:t>y.set</a:t>
            </a:r>
            <a:r>
              <a:rPr lang="en-US" sz="2800" dirty="0" smtClean="0"/>
              <a:t>(2, 2); // change a to 2</a:t>
            </a:r>
          </a:p>
          <a:p>
            <a:r>
              <a:rPr lang="en-US" sz="2800" dirty="0" err="1" smtClean="0"/>
              <a:t>y.show</a:t>
            </a:r>
            <a:r>
              <a:rPr lang="en-US" sz="2800" dirty="0" smtClean="0"/>
              <a:t>();</a:t>
            </a:r>
          </a:p>
          <a:p>
            <a:r>
              <a:rPr lang="en-US" sz="2800" dirty="0" err="1" smtClean="0"/>
              <a:t>x.show</a:t>
            </a:r>
            <a:r>
              <a:rPr lang="en-US" sz="2800" dirty="0" smtClean="0"/>
              <a:t>(); /* Here, a has been changed for both x and y</a:t>
            </a:r>
          </a:p>
          <a:p>
            <a:r>
              <a:rPr lang="en-US" sz="2800" dirty="0" smtClean="0"/>
              <a:t>because a is shared by both objects. */</a:t>
            </a:r>
          </a:p>
          <a:p>
            <a:r>
              <a:rPr lang="en-US" sz="2800" dirty="0" smtClean="0"/>
              <a:t>return 0;</a:t>
            </a:r>
          </a:p>
          <a:p>
            <a:r>
              <a:rPr lang="en-US" sz="2800" dirty="0" smtClean="0"/>
              <a:t>}</a:t>
            </a:r>
            <a:endParaRPr lang="en-US" sz="2800" dirty="0"/>
          </a:p>
        </p:txBody>
      </p:sp>
    </p:spTree>
    <p:extLst>
      <p:ext uri="{BB962C8B-B14F-4D97-AF65-F5344CB8AC3E}">
        <p14:creationId xmlns:p14="http://schemas.microsoft.com/office/powerpoint/2010/main" val="1861147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lstStyle/>
          <a:p>
            <a:r>
              <a:rPr lang="en-US" b="1" dirty="0"/>
              <a:t>Static member function:</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200329"/>
          </a:xfrm>
          <a:prstGeom prst="rect">
            <a:avLst/>
          </a:prstGeom>
          <a:noFill/>
        </p:spPr>
        <p:txBody>
          <a:bodyPr wrap="square" rtlCol="0">
            <a:spAutoFit/>
          </a:bodyPr>
          <a:lstStyle/>
          <a:p>
            <a:r>
              <a:rPr lang="en-US" sz="2400" dirty="0"/>
              <a:t>Member functions may also be declared as static. There are several restrictions placed on static member functions. They may only directly refer to other static members of the class.</a:t>
            </a:r>
          </a:p>
        </p:txBody>
      </p:sp>
      <p:sp>
        <p:nvSpPr>
          <p:cNvPr id="11" name="TextBox 10"/>
          <p:cNvSpPr txBox="1"/>
          <p:nvPr/>
        </p:nvSpPr>
        <p:spPr>
          <a:xfrm>
            <a:off x="4811712" y="2334735"/>
            <a:ext cx="5105400" cy="4893647"/>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a:t>cl ob1, ob2;</a:t>
            </a:r>
          </a:p>
          <a:p>
            <a:r>
              <a:rPr lang="en-US" sz="2400" dirty="0" smtClean="0"/>
              <a:t>if(cl</a:t>
            </a:r>
            <a:r>
              <a:rPr lang="en-US" sz="2400" dirty="0"/>
              <a:t>::</a:t>
            </a:r>
            <a:r>
              <a:rPr lang="en-US" sz="2400" dirty="0" err="1"/>
              <a:t>get_resource</a:t>
            </a:r>
            <a:r>
              <a:rPr lang="en-US" sz="2400" dirty="0"/>
              <a:t>()) </a:t>
            </a:r>
            <a:r>
              <a:rPr lang="en-US" sz="2400" dirty="0" err="1"/>
              <a:t>cout</a:t>
            </a:r>
            <a:r>
              <a:rPr lang="en-US" sz="2400" dirty="0"/>
              <a:t> &lt;&lt; "ob1 has resource\n";</a:t>
            </a:r>
          </a:p>
          <a:p>
            <a:r>
              <a:rPr lang="en-US" sz="2400" dirty="0"/>
              <a:t>       if(!cl::</a:t>
            </a:r>
            <a:r>
              <a:rPr lang="en-US" sz="2400" dirty="0" err="1"/>
              <a:t>get_resource</a:t>
            </a:r>
            <a:r>
              <a:rPr lang="en-US" sz="2400" dirty="0"/>
              <a:t>()) </a:t>
            </a:r>
            <a:r>
              <a:rPr lang="en-US" sz="2400" dirty="0" err="1"/>
              <a:t>cout</a:t>
            </a:r>
            <a:r>
              <a:rPr lang="en-US" sz="2400" dirty="0"/>
              <a:t> &lt;&lt; "ob2 denied resource\n";</a:t>
            </a:r>
          </a:p>
          <a:p>
            <a:r>
              <a:rPr lang="en-US" sz="2400" dirty="0"/>
              <a:t>            ob1.free_resource();</a:t>
            </a:r>
          </a:p>
          <a:p>
            <a:r>
              <a:rPr lang="en-US" sz="2400" dirty="0"/>
              <a:t>           if(ob2.get_resource()) </a:t>
            </a:r>
            <a:endParaRPr lang="en-US" sz="2400" dirty="0" smtClean="0"/>
          </a:p>
          <a:p>
            <a:endParaRPr lang="en-US" sz="2400" dirty="0"/>
          </a:p>
          <a:p>
            <a:r>
              <a:rPr lang="en-US" sz="2400" dirty="0" err="1" smtClean="0"/>
              <a:t>cout</a:t>
            </a:r>
            <a:r>
              <a:rPr lang="en-US" sz="2400" dirty="0" smtClean="0"/>
              <a:t> </a:t>
            </a:r>
            <a:r>
              <a:rPr lang="en-US" sz="2400" dirty="0"/>
              <a:t>&lt;&lt; "ob2 can now use resource\n";</a:t>
            </a:r>
          </a:p>
          <a:p>
            <a:r>
              <a:rPr lang="en-US" sz="2400" dirty="0"/>
              <a:t>return 0;</a:t>
            </a:r>
          </a:p>
          <a:p>
            <a:r>
              <a:rPr lang="en-US" sz="2400" dirty="0"/>
              <a:t>}</a:t>
            </a:r>
          </a:p>
        </p:txBody>
      </p:sp>
      <p:sp>
        <p:nvSpPr>
          <p:cNvPr id="12" name="TextBox 11"/>
          <p:cNvSpPr txBox="1"/>
          <p:nvPr/>
        </p:nvSpPr>
        <p:spPr>
          <a:xfrm>
            <a:off x="239712" y="2334735"/>
            <a:ext cx="4591368" cy="5016758"/>
          </a:xfrm>
          <a:prstGeom prst="rect">
            <a:avLst/>
          </a:prstGeom>
          <a:noFill/>
        </p:spPr>
        <p:txBody>
          <a:bodyPr wrap="square" rtlCol="0">
            <a:sp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cl {</a:t>
            </a:r>
          </a:p>
          <a:p>
            <a:r>
              <a:rPr lang="en-US" sz="2000" dirty="0"/>
              <a:t>           static </a:t>
            </a:r>
            <a:r>
              <a:rPr lang="en-US" sz="2000" dirty="0" err="1"/>
              <a:t>int</a:t>
            </a:r>
            <a:r>
              <a:rPr lang="en-US" sz="2000" dirty="0"/>
              <a:t> resource;</a:t>
            </a:r>
          </a:p>
          <a:p>
            <a:r>
              <a:rPr lang="en-US" sz="2000" dirty="0"/>
              <a:t> public:</a:t>
            </a:r>
          </a:p>
          <a:p>
            <a:r>
              <a:rPr lang="en-US" sz="2000" dirty="0"/>
              <a:t>           static </a:t>
            </a:r>
            <a:r>
              <a:rPr lang="en-US" sz="2000" dirty="0" err="1"/>
              <a:t>int</a:t>
            </a:r>
            <a:r>
              <a:rPr lang="en-US" sz="2000" dirty="0"/>
              <a:t> </a:t>
            </a:r>
            <a:r>
              <a:rPr lang="en-US" sz="2000" dirty="0" err="1"/>
              <a:t>get_resourc</a:t>
            </a:r>
            <a:r>
              <a:rPr lang="en-US" sz="2000" dirty="0"/>
              <a:t> ();</a:t>
            </a:r>
          </a:p>
          <a:p>
            <a:r>
              <a:rPr lang="en-US" sz="2000" dirty="0"/>
              <a:t>            void </a:t>
            </a:r>
            <a:r>
              <a:rPr lang="en-US" sz="2000" dirty="0" err="1"/>
              <a:t>free_resource</a:t>
            </a:r>
            <a:r>
              <a:rPr lang="en-US" sz="2000" dirty="0"/>
              <a:t>() { resource = 0; </a:t>
            </a:r>
            <a:r>
              <a:rPr lang="en-US" sz="2000" dirty="0" smtClean="0"/>
              <a:t>}     };</a:t>
            </a:r>
            <a:endParaRPr lang="en-US" sz="2000" dirty="0"/>
          </a:p>
          <a:p>
            <a:r>
              <a:rPr lang="en-US" sz="2000" dirty="0" err="1"/>
              <a:t>int</a:t>
            </a:r>
            <a:r>
              <a:rPr lang="en-US" sz="2000" dirty="0"/>
              <a:t> cl::resource; // define resource</a:t>
            </a:r>
          </a:p>
          <a:p>
            <a:r>
              <a:rPr lang="en-US" sz="2000" dirty="0" err="1"/>
              <a:t>int</a:t>
            </a:r>
            <a:r>
              <a:rPr lang="en-US" sz="2000" dirty="0"/>
              <a:t> cl::</a:t>
            </a:r>
            <a:r>
              <a:rPr lang="en-US" sz="2000" dirty="0" err="1"/>
              <a:t>get_resource</a:t>
            </a:r>
            <a:r>
              <a:rPr lang="en-US" sz="2000" dirty="0"/>
              <a:t>()</a:t>
            </a:r>
          </a:p>
          <a:p>
            <a:r>
              <a:rPr lang="en-US" sz="2000" dirty="0"/>
              <a:t>{</a:t>
            </a:r>
          </a:p>
          <a:p>
            <a:r>
              <a:rPr lang="en-US" sz="2000" dirty="0"/>
              <a:t>               if(resource) return 0; </a:t>
            </a:r>
            <a:endParaRPr lang="en-US" sz="2000" dirty="0" smtClean="0"/>
          </a:p>
          <a:p>
            <a:r>
              <a:rPr lang="en-US" sz="2000" dirty="0" smtClean="0"/>
              <a:t>else </a:t>
            </a:r>
            <a:r>
              <a:rPr lang="en-US" sz="2000" dirty="0"/>
              <a:t>{</a:t>
            </a:r>
          </a:p>
          <a:p>
            <a:r>
              <a:rPr lang="en-US" sz="2000" dirty="0"/>
              <a:t>              resource = 1;</a:t>
            </a:r>
          </a:p>
          <a:p>
            <a:r>
              <a:rPr lang="en-US" sz="2000" dirty="0"/>
              <a:t>             return 1</a:t>
            </a:r>
            <a:r>
              <a:rPr lang="en-US" sz="2000" dirty="0" smtClean="0"/>
              <a:t>;</a:t>
            </a:r>
          </a:p>
          <a:p>
            <a:r>
              <a:rPr lang="en-US" sz="2000" dirty="0" smtClean="0"/>
              <a:t>      }               }</a:t>
            </a:r>
            <a:endParaRPr lang="en-US" sz="2000" dirty="0"/>
          </a:p>
        </p:txBody>
      </p:sp>
    </p:spTree>
    <p:extLst>
      <p:ext uri="{BB962C8B-B14F-4D97-AF65-F5344CB8AC3E}">
        <p14:creationId xmlns:p14="http://schemas.microsoft.com/office/powerpoint/2010/main" val="583490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lstStyle/>
          <a:p>
            <a:pPr>
              <a:buNone/>
            </a:pPr>
            <a:r>
              <a:rPr lang="en-US" sz="3600" b="1" dirty="0"/>
              <a:t>When Constructor and destructor are Execution:</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200329"/>
          </a:xfrm>
          <a:prstGeom prst="rect">
            <a:avLst/>
          </a:prstGeom>
          <a:noFill/>
        </p:spPr>
        <p:txBody>
          <a:bodyPr wrap="square" rtlCol="0">
            <a:spAutoFit/>
          </a:bodyPr>
          <a:lstStyle/>
          <a:p>
            <a:r>
              <a:rPr lang="en-US" sz="2400" dirty="0"/>
              <a:t> As a general rule, an object's constructor is called when the object comes into existence, and an object's destructor is called when the object is destroyed. Precisely when these events occur is discussed here.</a:t>
            </a:r>
          </a:p>
        </p:txBody>
      </p:sp>
      <p:sp>
        <p:nvSpPr>
          <p:cNvPr id="11" name="TextBox 10"/>
          <p:cNvSpPr txBox="1"/>
          <p:nvPr/>
        </p:nvSpPr>
        <p:spPr>
          <a:xfrm>
            <a:off x="4811712" y="2334735"/>
            <a:ext cx="5105400" cy="5632311"/>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err="1"/>
              <a:t>myclass</a:t>
            </a:r>
            <a:r>
              <a:rPr lang="en-US" sz="2400" dirty="0"/>
              <a:t> local_ob1(3);</a:t>
            </a:r>
          </a:p>
          <a:p>
            <a:r>
              <a:rPr lang="en-US" sz="2400" dirty="0" err="1"/>
              <a:t>cout</a:t>
            </a:r>
            <a:r>
              <a:rPr lang="en-US" sz="2400" dirty="0"/>
              <a:t> &lt;&lt; "This will not be first line displayed.\n";</a:t>
            </a:r>
          </a:p>
          <a:p>
            <a:r>
              <a:rPr lang="en-US" sz="2400" dirty="0" err="1"/>
              <a:t>myclass</a:t>
            </a:r>
            <a:r>
              <a:rPr lang="en-US" sz="2400" dirty="0"/>
              <a:t> local_ob2(4);</a:t>
            </a:r>
          </a:p>
          <a:p>
            <a:r>
              <a:rPr lang="en-US" sz="2400" dirty="0"/>
              <a:t>return 0;</a:t>
            </a:r>
          </a:p>
          <a:p>
            <a:r>
              <a:rPr lang="en-US" sz="2400" dirty="0"/>
              <a:t>}</a:t>
            </a:r>
          </a:p>
          <a:p>
            <a:r>
              <a:rPr lang="en-US" sz="2400" dirty="0"/>
              <a:t>It displays this output:</a:t>
            </a:r>
          </a:p>
          <a:p>
            <a:r>
              <a:rPr lang="en-US" sz="2400" dirty="0"/>
              <a:t>Initializing 1</a:t>
            </a:r>
          </a:p>
          <a:p>
            <a:r>
              <a:rPr lang="en-US" sz="2400" dirty="0"/>
              <a:t>Initializing 2</a:t>
            </a:r>
          </a:p>
          <a:p>
            <a:r>
              <a:rPr lang="en-US" sz="2400" dirty="0"/>
              <a:t>Initializing 3</a:t>
            </a:r>
          </a:p>
          <a:p>
            <a:r>
              <a:rPr lang="en-US" sz="2400" dirty="0"/>
              <a:t>This will not be first line displayed.</a:t>
            </a:r>
          </a:p>
          <a:p>
            <a:r>
              <a:rPr lang="en-US" sz="2400" dirty="0"/>
              <a:t>Initializing 4</a:t>
            </a:r>
          </a:p>
          <a:p>
            <a:r>
              <a:rPr lang="en-US" sz="2400" b="1" dirty="0"/>
              <a:t>Destructing 4</a:t>
            </a:r>
            <a:endParaRPr lang="en-US" sz="2400" dirty="0"/>
          </a:p>
        </p:txBody>
      </p:sp>
      <p:sp>
        <p:nvSpPr>
          <p:cNvPr id="12" name="TextBox 11"/>
          <p:cNvSpPr txBox="1"/>
          <p:nvPr/>
        </p:nvSpPr>
        <p:spPr>
          <a:xfrm>
            <a:off x="220344" y="2196235"/>
            <a:ext cx="4591368" cy="5909310"/>
          </a:xfrm>
          <a:prstGeom prst="rect">
            <a:avLst/>
          </a:prstGeom>
          <a:noFill/>
        </p:spPr>
        <p:txBody>
          <a:bodyPr wrap="square" rtlCol="0">
            <a:sp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                 class </a:t>
            </a:r>
            <a:r>
              <a:rPr lang="en-US" sz="2000" dirty="0" err="1"/>
              <a:t>myclass</a:t>
            </a:r>
            <a:r>
              <a:rPr lang="en-US" sz="2000" dirty="0"/>
              <a:t> {</a:t>
            </a:r>
          </a:p>
          <a:p>
            <a:r>
              <a:rPr lang="en-US" sz="2000" dirty="0"/>
              <a:t>                                  public:</a:t>
            </a:r>
          </a:p>
          <a:p>
            <a:r>
              <a:rPr lang="en-US" sz="2000" dirty="0" smtClean="0"/>
              <a:t>                </a:t>
            </a:r>
            <a:r>
              <a:rPr lang="en-US" sz="2000" dirty="0" err="1" smtClean="0"/>
              <a:t>int</a:t>
            </a:r>
            <a:r>
              <a:rPr lang="en-US" sz="2000" dirty="0" smtClean="0"/>
              <a:t> </a:t>
            </a:r>
            <a:r>
              <a:rPr lang="en-US" sz="2000" dirty="0"/>
              <a:t>who;</a:t>
            </a:r>
          </a:p>
          <a:p>
            <a:r>
              <a:rPr lang="en-US" sz="2000" dirty="0" smtClean="0"/>
              <a:t>                    </a:t>
            </a:r>
            <a:r>
              <a:rPr lang="en-US" sz="2000" dirty="0" err="1" smtClean="0"/>
              <a:t>myclass</a:t>
            </a:r>
            <a:r>
              <a:rPr lang="en-US" sz="2000" dirty="0" smtClean="0"/>
              <a:t>(</a:t>
            </a:r>
            <a:r>
              <a:rPr lang="en-US" sz="2000" dirty="0" err="1" smtClean="0"/>
              <a:t>int</a:t>
            </a:r>
            <a:r>
              <a:rPr lang="en-US" sz="2000" dirty="0" smtClean="0"/>
              <a:t> </a:t>
            </a:r>
            <a:r>
              <a:rPr lang="en-US" sz="2000" dirty="0"/>
              <a:t>id);</a:t>
            </a:r>
          </a:p>
          <a:p>
            <a:r>
              <a:rPr lang="en-US" sz="2000" dirty="0" smtClean="0"/>
              <a:t>                         ~</a:t>
            </a:r>
            <a:r>
              <a:rPr lang="en-US" sz="2000" dirty="0" err="1"/>
              <a:t>myclass</a:t>
            </a:r>
            <a:r>
              <a:rPr lang="en-US" sz="2000" dirty="0"/>
              <a:t>();</a:t>
            </a:r>
          </a:p>
          <a:p>
            <a:r>
              <a:rPr lang="en-US" sz="2000" dirty="0" smtClean="0"/>
              <a:t>                 } </a:t>
            </a:r>
            <a:r>
              <a:rPr lang="en-US" sz="2000" dirty="0"/>
              <a:t>glob_ob1(1), glob_ob2(2);</a:t>
            </a:r>
          </a:p>
          <a:p>
            <a:r>
              <a:rPr lang="en-US" sz="2000" dirty="0" err="1"/>
              <a:t>myclass</a:t>
            </a:r>
            <a:r>
              <a:rPr lang="en-US" sz="2000" dirty="0"/>
              <a:t>::</a:t>
            </a:r>
            <a:r>
              <a:rPr lang="en-US" sz="2000" dirty="0" err="1"/>
              <a:t>myclass</a:t>
            </a:r>
            <a:r>
              <a:rPr lang="en-US" sz="2000" dirty="0"/>
              <a:t>(</a:t>
            </a:r>
            <a:r>
              <a:rPr lang="en-US" sz="2000" dirty="0" err="1"/>
              <a:t>int</a:t>
            </a:r>
            <a:r>
              <a:rPr lang="en-US" sz="2000" dirty="0"/>
              <a:t> id)</a:t>
            </a:r>
          </a:p>
          <a:p>
            <a:r>
              <a:rPr lang="en-US" sz="2000" dirty="0"/>
              <a:t>             {</a:t>
            </a:r>
          </a:p>
          <a:p>
            <a:r>
              <a:rPr lang="en-US" sz="2000" dirty="0"/>
              <a:t>                       </a:t>
            </a:r>
            <a:r>
              <a:rPr lang="en-US" sz="2000" dirty="0" err="1"/>
              <a:t>cout</a:t>
            </a:r>
            <a:r>
              <a:rPr lang="en-US" sz="2000" dirty="0"/>
              <a:t> &lt;&lt; "Initializing " &lt;&lt; id &lt;&lt; "\n";</a:t>
            </a:r>
          </a:p>
          <a:p>
            <a:r>
              <a:rPr lang="en-US" sz="2000" dirty="0"/>
              <a:t>                      who = id;</a:t>
            </a:r>
          </a:p>
          <a:p>
            <a:r>
              <a:rPr lang="en-US" sz="2000" dirty="0"/>
              <a:t>}</a:t>
            </a:r>
          </a:p>
          <a:p>
            <a:r>
              <a:rPr lang="en-US" sz="2000" dirty="0"/>
              <a:t> </a:t>
            </a:r>
            <a:r>
              <a:rPr lang="en-US" sz="2000" dirty="0" err="1"/>
              <a:t>myclass</a:t>
            </a:r>
            <a:r>
              <a:rPr lang="en-US" sz="2000" dirty="0"/>
              <a:t>::~</a:t>
            </a:r>
            <a:r>
              <a:rPr lang="en-US" sz="2000" dirty="0" err="1"/>
              <a:t>myclass</a:t>
            </a:r>
            <a:r>
              <a:rPr lang="en-US" sz="2000" dirty="0"/>
              <a:t>()</a:t>
            </a:r>
          </a:p>
          <a:p>
            <a:r>
              <a:rPr lang="en-US" sz="2000" dirty="0"/>
              <a:t>           {</a:t>
            </a:r>
          </a:p>
          <a:p>
            <a:r>
              <a:rPr lang="en-US" sz="2000" dirty="0"/>
              <a:t>                  </a:t>
            </a:r>
            <a:r>
              <a:rPr lang="en-US" sz="2000" dirty="0" err="1"/>
              <a:t>cout</a:t>
            </a:r>
            <a:r>
              <a:rPr lang="en-US" sz="2000" dirty="0"/>
              <a:t> &lt;&lt; "Destructing " &lt;&lt; who &lt;&lt; "\n";</a:t>
            </a:r>
          </a:p>
          <a:p>
            <a:r>
              <a:rPr lang="en-US" sz="2000" dirty="0"/>
              <a:t>}</a:t>
            </a:r>
          </a:p>
        </p:txBody>
      </p:sp>
    </p:spTree>
    <p:extLst>
      <p:ext uri="{BB962C8B-B14F-4D97-AF65-F5344CB8AC3E}">
        <p14:creationId xmlns:p14="http://schemas.microsoft.com/office/powerpoint/2010/main" val="2022342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1494</Words>
  <Application>Microsoft Office PowerPoint</Application>
  <PresentationFormat>On-screen Show (4:3)</PresentationFormat>
  <Paragraphs>264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vt:lpstr>
      <vt:lpstr>Lecture-4  </vt:lpstr>
      <vt:lpstr>Friend class Example: </vt:lpstr>
      <vt:lpstr>Inline function:</vt:lpstr>
      <vt:lpstr>Parameterized Constructor:</vt:lpstr>
      <vt:lpstr>Static Class Member:</vt:lpstr>
      <vt:lpstr>Static data member:</vt:lpstr>
      <vt:lpstr>Static data member:</vt:lpstr>
      <vt:lpstr>Static member function:</vt:lpstr>
      <vt:lpstr>When Constructor and destructor are Execution:</vt:lpstr>
      <vt:lpstr>The scope resolution operator:</vt:lpstr>
      <vt:lpstr>The scope resolution operator:</vt:lpstr>
      <vt:lpstr>Nested class</vt:lpstr>
      <vt:lpstr>Nested class</vt:lpstr>
      <vt:lpstr>Passing object to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Lecture-4  </dc:title>
  <dc:creator>abid</dc:creator>
  <cp:lastModifiedBy>abid</cp:lastModifiedBy>
  <cp:revision>13</cp:revision>
  <dcterms:created xsi:type="dcterms:W3CDTF">2016-09-03T03:19:51Z</dcterms:created>
  <dcterms:modified xsi:type="dcterms:W3CDTF">2016-09-04T01:31:41Z</dcterms:modified>
</cp:coreProperties>
</file>