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9" r:id="rId2"/>
    <p:sldId id="257" r:id="rId3"/>
    <p:sldId id="305" r:id="rId4"/>
    <p:sldId id="306" r:id="rId5"/>
    <p:sldId id="281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2" r:id="rId15"/>
    <p:sldId id="283" r:id="rId16"/>
    <p:sldId id="284" r:id="rId17"/>
    <p:sldId id="287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CF709-0836-4140-AC91-284DC5F923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B115F-3E28-43BD-A1D5-A5F6C15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18544B-0843-4134-BFA4-32ECA09AF83B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374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B115F-3E28-43BD-A1D5-A5F6C1517A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A3A14-CC2C-49BE-8E2C-F7792B027F1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B922-B975-4A9B-AE11-EE9F5409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CE-RU-04042015\3rd%20Year\%5bBook%5d%20Optical-fiber-communications-principles-and-practice-third-edition-john-m-senior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talk" TargetMode="External"/><Relationship Id="rId2" Type="http://schemas.openxmlformats.org/officeDocument/2006/relationships/hyperlink" Target="https://en.wikipedia.org/wiki/Bandwidth_(comput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omagnetic_interference" TargetMode="External"/><Relationship Id="rId4" Type="http://schemas.openxmlformats.org/officeDocument/2006/relationships/hyperlink" Target="https://en.wikipedia.org/wiki/Transmission_li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388" y="555625"/>
            <a:ext cx="10253734" cy="1981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Communication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10000"/>
            <a:ext cx="78486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Chandra Roy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CSE, REC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2438400" y="3810000"/>
            <a:ext cx="5715000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620000" cy="914400"/>
          </a:xfrm>
        </p:spPr>
        <p:txBody>
          <a:bodyPr/>
          <a:lstStyle/>
          <a:p>
            <a:pPr algn="ctr"/>
            <a:r>
              <a:rPr lang="en-US" sz="4000" b="1" dirty="0"/>
              <a:t>The general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867" y="914400"/>
            <a:ext cx="9889264" cy="5486400"/>
          </a:xfrm>
        </p:spPr>
        <p:txBody>
          <a:bodyPr/>
          <a:lstStyle/>
          <a:p>
            <a:r>
              <a:rPr lang="en-US" dirty="0"/>
              <a:t>An optical fiber communication system is similar in basic concept to any type of </a:t>
            </a:r>
            <a:r>
              <a:rPr lang="en-US" dirty="0" smtClean="0"/>
              <a:t>communication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block schematic of a general communication system is shown in </a:t>
            </a:r>
            <a:r>
              <a:rPr lang="en-US" dirty="0" smtClean="0"/>
              <a:t>Figure 1.2(a</a:t>
            </a:r>
            <a:r>
              <a:rPr lang="en-US" dirty="0"/>
              <a:t>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1122" r="14084" b="7459"/>
          <a:stretch/>
        </p:blipFill>
        <p:spPr bwMode="auto">
          <a:xfrm>
            <a:off x="4424150" y="2232229"/>
            <a:ext cx="7445667" cy="398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8382000" cy="56388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</a:rPr>
              <a:t>Information source</a:t>
            </a:r>
            <a:r>
              <a:rPr lang="en-US" sz="3200" b="1" dirty="0"/>
              <a:t>-  </a:t>
            </a:r>
            <a:r>
              <a:rPr lang="en-US" sz="3200" dirty="0"/>
              <a:t>it provides an electrical signal to a transmitter comprising an electrical stage.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</a:rPr>
              <a:t>Electrical transmitter</a:t>
            </a:r>
            <a:r>
              <a:rPr lang="en-US" sz="3200" b="1" dirty="0"/>
              <a:t>- </a:t>
            </a:r>
            <a:r>
              <a:rPr lang="en-US" sz="3200" dirty="0"/>
              <a:t>It drives an optical source to give an modulation of the light wave carrier.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</a:rPr>
              <a:t>Optical source</a:t>
            </a:r>
            <a:r>
              <a:rPr lang="en-US" sz="3200" b="1" dirty="0"/>
              <a:t>- </a:t>
            </a:r>
            <a:r>
              <a:rPr lang="en-US" sz="3200" dirty="0"/>
              <a:t>It provides the electrical-optical conversion .It may be a semiconductor laser or an LED.</a:t>
            </a:r>
            <a:endParaRPr lang="en-US" sz="3200" b="1" dirty="0"/>
          </a:p>
          <a:p>
            <a:pPr algn="just"/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Optical cable:</a:t>
            </a:r>
            <a:r>
              <a:rPr lang="en-US" dirty="0"/>
              <a:t> It serves as transmission medium.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Optical detector:</a:t>
            </a:r>
            <a:r>
              <a:rPr lang="en-US" b="1" dirty="0"/>
              <a:t> </a:t>
            </a:r>
            <a:r>
              <a:rPr lang="en-US" dirty="0"/>
              <a:t>It is responsible for optical to electrical conversion of data and hence responsible for demodulation of the optical carrier. It may be a photodiodes, phototransistor, and photoconductors.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Electrical receiver:</a:t>
            </a:r>
            <a:r>
              <a:rPr lang="en-US" b="1" dirty="0"/>
              <a:t> </a:t>
            </a:r>
            <a:r>
              <a:rPr lang="en-US" dirty="0"/>
              <a:t>It is used for electrical interfacing at the receiver end of the optical link and to perform the signal processing electrically.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Destination:</a:t>
            </a:r>
            <a:r>
              <a:rPr lang="en-US" dirty="0"/>
              <a:t> It is the final point at which we receive the information in the form of electrical signal.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8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4" t="29704" r="9183" b="23564"/>
          <a:stretch/>
        </p:blipFill>
        <p:spPr bwMode="auto">
          <a:xfrm>
            <a:off x="1600201" y="2037030"/>
            <a:ext cx="8372947" cy="320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a Fiber Optic Communication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412"/>
            <a:ext cx="11353800" cy="503055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Unlike copper wire based transmission where the transmission entirely depends </a:t>
            </a:r>
            <a:r>
              <a:rPr lang="en-US" dirty="0" smtClean="0"/>
              <a:t>on electrical </a:t>
            </a:r>
            <a:r>
              <a:rPr lang="en-US" dirty="0"/>
              <a:t>signals passing through the cable, the fiber optics transmission </a:t>
            </a:r>
            <a:r>
              <a:rPr lang="en-US" dirty="0" smtClean="0"/>
              <a:t>involves transmission </a:t>
            </a:r>
            <a:r>
              <a:rPr lang="en-US" dirty="0"/>
              <a:t>of signals in the form of light from one point to the other. Furthermore, </a:t>
            </a:r>
            <a:r>
              <a:rPr lang="en-US" dirty="0" smtClean="0"/>
              <a:t>a fiber </a:t>
            </a:r>
            <a:r>
              <a:rPr lang="en-US" dirty="0"/>
              <a:t>optic communication network consists of transmitting and receiving circuitry, </a:t>
            </a:r>
            <a:r>
              <a:rPr lang="en-US" dirty="0" smtClean="0"/>
              <a:t>a light </a:t>
            </a:r>
            <a:r>
              <a:rPr lang="en-US" dirty="0"/>
              <a:t>source and detector devices like the ones shown </a:t>
            </a:r>
            <a:r>
              <a:rPr lang="en-US" b="1" dirty="0"/>
              <a:t>in the figure</a:t>
            </a:r>
            <a:r>
              <a:rPr lang="en-US" b="1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When the input data, in the form of electrical signals, is given to the </a:t>
            </a:r>
            <a:r>
              <a:rPr lang="en-US" dirty="0" smtClean="0"/>
              <a:t>transmitter circuitry</a:t>
            </a:r>
            <a:r>
              <a:rPr lang="en-US" dirty="0"/>
              <a:t>, it converts them into light signal with the help of a light source. This </a:t>
            </a:r>
            <a:r>
              <a:rPr lang="en-US" dirty="0" smtClean="0"/>
              <a:t>source is </a:t>
            </a:r>
            <a:r>
              <a:rPr lang="en-US" dirty="0"/>
              <a:t>of LED whose amplitude, frequency and phases must remain stable and free </a:t>
            </a:r>
            <a:r>
              <a:rPr lang="en-US" dirty="0" smtClean="0"/>
              <a:t>from fluctuation </a:t>
            </a:r>
            <a:r>
              <a:rPr lang="en-US" dirty="0"/>
              <a:t>in order to have efficient transmission. The light beam from the source </a:t>
            </a:r>
            <a:r>
              <a:rPr lang="en-US" dirty="0" smtClean="0"/>
              <a:t>is carried </a:t>
            </a:r>
            <a:r>
              <a:rPr lang="en-US" dirty="0"/>
              <a:t>by a fiber optic cable to the destination circuitry wherein the information </a:t>
            </a:r>
            <a:r>
              <a:rPr lang="en-US" dirty="0" smtClean="0"/>
              <a:t>is transmitted </a:t>
            </a:r>
            <a:r>
              <a:rPr lang="en-US" dirty="0"/>
              <a:t>back to the electrical signal by a receiver circuit.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"/>
            <a:ext cx="10515600" cy="6026838"/>
          </a:xfrm>
        </p:spPr>
        <p:txBody>
          <a:bodyPr/>
          <a:lstStyle/>
          <a:p>
            <a:pPr algn="just"/>
            <a:r>
              <a:rPr lang="en-US" sz="2400" dirty="0"/>
              <a:t>The Receiver circuit consists of a photo detector along with an appropriate </a:t>
            </a:r>
            <a:r>
              <a:rPr lang="en-US" sz="2400" dirty="0" smtClean="0"/>
              <a:t>electronic circuit</a:t>
            </a:r>
            <a:r>
              <a:rPr lang="en-US" sz="2400" dirty="0"/>
              <a:t>, which is capable of measuring magnitude, frequency and phase of the </a:t>
            </a:r>
            <a:r>
              <a:rPr lang="en-US" sz="2400" dirty="0" smtClean="0"/>
              <a:t>optic field</a:t>
            </a:r>
            <a:r>
              <a:rPr lang="en-US" sz="2400" dirty="0"/>
              <a:t>. This type of communication uses the wave lengths near to the infrared band </a:t>
            </a:r>
            <a:r>
              <a:rPr lang="en-US" sz="2400" dirty="0" smtClean="0"/>
              <a:t>that are </a:t>
            </a:r>
            <a:r>
              <a:rPr lang="en-US" sz="2400" dirty="0"/>
              <a:t>just above the visible range. Both LED and Laser can be used as light </a:t>
            </a:r>
            <a:r>
              <a:rPr lang="en-US" sz="2400" dirty="0" smtClean="0"/>
              <a:t>sources based </a:t>
            </a:r>
            <a:r>
              <a:rPr lang="en-US" sz="2400" dirty="0"/>
              <a:t>on the application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8" y="2057094"/>
            <a:ext cx="10396611" cy="41198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26696"/>
          </a:xfrm>
        </p:spPr>
        <p:txBody>
          <a:bodyPr/>
          <a:lstStyle/>
          <a:p>
            <a:r>
              <a:rPr lang="en-US" dirty="0"/>
              <a:t>Glass and Plastic fibers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887105"/>
            <a:ext cx="11080845" cy="52898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materials in which the fibers are made it is classified into two types as follows</a:t>
            </a:r>
            <a:r>
              <a:rPr lang="en-US" dirty="0" smtClean="0"/>
              <a:t>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Glass fibers : If the fibers are made up of mixture of metal oxides </a:t>
            </a:r>
            <a:r>
              <a:rPr lang="en-US" dirty="0" smtClean="0"/>
              <a:t>and silica </a:t>
            </a:r>
            <a:r>
              <a:rPr lang="en-US" dirty="0"/>
              <a:t>glasses are called glass fibers</a:t>
            </a:r>
            <a:r>
              <a:rPr lang="en-US" dirty="0" smtClean="0"/>
              <a:t>.</a:t>
            </a:r>
          </a:p>
          <a:p>
            <a:r>
              <a:rPr lang="en-US" b="1" dirty="0"/>
              <a:t>Examples</a:t>
            </a:r>
            <a:r>
              <a:rPr lang="en-US" b="1" dirty="0" smtClean="0"/>
              <a:t>:- </a:t>
            </a:r>
            <a:r>
              <a:rPr lang="it-IT" dirty="0" smtClean="0"/>
              <a:t>(</a:t>
            </a:r>
            <a:r>
              <a:rPr lang="it-IT" dirty="0"/>
              <a:t>i) </a:t>
            </a:r>
            <a:r>
              <a:rPr lang="it-IT" b="1" dirty="0"/>
              <a:t>Core: </a:t>
            </a:r>
            <a:r>
              <a:rPr lang="it-IT" dirty="0"/>
              <a:t>SiO</a:t>
            </a:r>
            <a:r>
              <a:rPr lang="it-IT" sz="1600" dirty="0"/>
              <a:t>2</a:t>
            </a:r>
            <a:r>
              <a:rPr lang="it-IT" dirty="0"/>
              <a:t> ; </a:t>
            </a:r>
            <a:r>
              <a:rPr lang="it-IT" b="1" dirty="0"/>
              <a:t>cladding: </a:t>
            </a:r>
            <a:r>
              <a:rPr lang="it-IT" dirty="0" smtClean="0"/>
              <a:t>P</a:t>
            </a:r>
            <a:r>
              <a:rPr lang="it-IT" sz="1400" dirty="0" smtClean="0"/>
              <a:t>2</a:t>
            </a:r>
            <a:r>
              <a:rPr lang="it-IT" dirty="0" smtClean="0"/>
              <a:t>O</a:t>
            </a:r>
            <a:r>
              <a:rPr lang="it-IT" sz="14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– </a:t>
            </a:r>
            <a:r>
              <a:rPr lang="it-IT" dirty="0" smtClean="0"/>
              <a:t> SiO</a:t>
            </a:r>
            <a:r>
              <a:rPr lang="it-IT" sz="1600" dirty="0" smtClean="0"/>
              <a:t>2</a:t>
            </a:r>
            <a:endParaRPr lang="it-IT" sz="1600" dirty="0"/>
          </a:p>
          <a:p>
            <a:pPr marL="0" indent="0">
              <a:buNone/>
            </a:pPr>
            <a:r>
              <a:rPr lang="en-US" dirty="0" smtClean="0"/>
              <a:t>                      (</a:t>
            </a:r>
            <a:r>
              <a:rPr lang="en-US" dirty="0"/>
              <a:t>ii) </a:t>
            </a:r>
            <a:r>
              <a:rPr lang="en-US" b="1" dirty="0"/>
              <a:t>Core</a:t>
            </a:r>
            <a:r>
              <a:rPr lang="en-US" dirty="0"/>
              <a:t>: </a:t>
            </a:r>
            <a:r>
              <a:rPr lang="en-US" dirty="0" smtClean="0"/>
              <a:t>GeO</a:t>
            </a:r>
            <a:r>
              <a:rPr lang="en-US" sz="1600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SiO</a:t>
            </a:r>
            <a:r>
              <a:rPr lang="en-US" sz="16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; </a:t>
            </a:r>
            <a:r>
              <a:rPr lang="en-US" b="1" dirty="0"/>
              <a:t>cladding: </a:t>
            </a:r>
            <a:r>
              <a:rPr lang="en-US" dirty="0" smtClean="0"/>
              <a:t>SiO</a:t>
            </a:r>
            <a:r>
              <a:rPr lang="en-US" sz="1400" dirty="0" smtClean="0"/>
              <a:t>2</a:t>
            </a:r>
          </a:p>
          <a:p>
            <a:pPr marL="0" indent="0" algn="just">
              <a:buNone/>
            </a:pPr>
            <a:r>
              <a:rPr lang="en-US" b="1" dirty="0" smtClean="0"/>
              <a:t>ii. Plastic </a:t>
            </a:r>
            <a:r>
              <a:rPr lang="en-US" b="1" dirty="0"/>
              <a:t>fibers: </a:t>
            </a:r>
            <a:r>
              <a:rPr lang="en-US" dirty="0"/>
              <a:t>If the fibers are made up plastics which can be </a:t>
            </a:r>
            <a:r>
              <a:rPr lang="en-US" dirty="0" smtClean="0"/>
              <a:t>handled without </a:t>
            </a:r>
            <a:r>
              <a:rPr lang="en-US" dirty="0"/>
              <a:t>any care due to its toughness </a:t>
            </a:r>
            <a:r>
              <a:rPr lang="en-US" dirty="0" smtClean="0"/>
              <a:t>and </a:t>
            </a:r>
            <a:r>
              <a:rPr lang="en-US" dirty="0"/>
              <a:t>durability it is called plastic </a:t>
            </a:r>
            <a:r>
              <a:rPr lang="en-US" dirty="0" smtClean="0"/>
              <a:t>fiber.</a:t>
            </a:r>
          </a:p>
          <a:p>
            <a:pPr marL="0" indent="0">
              <a:buNone/>
            </a:pPr>
            <a:r>
              <a:rPr lang="en-US" b="1" dirty="0" smtClean="0"/>
              <a:t>          Examples:- </a:t>
            </a:r>
            <a:r>
              <a:rPr lang="en-US" dirty="0" smtClean="0"/>
              <a:t>The </a:t>
            </a:r>
            <a:r>
              <a:rPr lang="en-US" dirty="0"/>
              <a:t>plastic fibers are made by any one of the following </a:t>
            </a:r>
            <a:r>
              <a:rPr lang="en-US" dirty="0" smtClean="0"/>
              <a:t>combinations of </a:t>
            </a:r>
            <a:r>
              <a:rPr lang="en-US" dirty="0"/>
              <a:t>core and cladding.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Core: </a:t>
            </a:r>
            <a:r>
              <a:rPr lang="en-US" dirty="0"/>
              <a:t>Polymethylmethacrylate</a:t>
            </a:r>
            <a:r>
              <a:rPr lang="en-US" b="1" dirty="0"/>
              <a:t>; </a:t>
            </a:r>
            <a:r>
              <a:rPr lang="en-US" b="1" dirty="0" smtClean="0"/>
              <a:t>   cladding</a:t>
            </a:r>
            <a:r>
              <a:rPr lang="en-US" b="1" dirty="0"/>
              <a:t>: </a:t>
            </a:r>
            <a:r>
              <a:rPr lang="en-US" dirty="0"/>
              <a:t>co-polymer.</a:t>
            </a:r>
          </a:p>
          <a:p>
            <a:pPr marL="0" indent="0">
              <a:buNone/>
            </a:pPr>
            <a:r>
              <a:rPr lang="en-US" b="1" dirty="0"/>
              <a:t>(ii) Core: </a:t>
            </a:r>
            <a:r>
              <a:rPr lang="en-US" dirty="0"/>
              <a:t>Polystyrene</a:t>
            </a:r>
            <a:r>
              <a:rPr lang="en-US" dirty="0" smtClean="0"/>
              <a:t>;     </a:t>
            </a:r>
            <a:r>
              <a:rPr lang="en-US" b="1" dirty="0"/>
              <a:t>cladding: </a:t>
            </a:r>
            <a:r>
              <a:rPr lang="en-US" dirty="0"/>
              <a:t>Methyl methacrylate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378773"/>
            <a:ext cx="10807890" cy="1313549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Differentiate between glass and plastic fiber cables.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1484431"/>
            <a:ext cx="1191904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Fiber </a:t>
            </a:r>
            <a:r>
              <a:rPr lang="en-US" dirty="0"/>
              <a:t>optic cables are made from glass and fiber. Glass has the lowest loss but it is </a:t>
            </a:r>
            <a:r>
              <a:rPr lang="en-US" dirty="0" smtClean="0"/>
              <a:t>brittle. Plastic </a:t>
            </a:r>
            <a:r>
              <a:rPr lang="en-US" dirty="0"/>
              <a:t>is cheaper and more flexible but has high attenuation.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Advantages of optical fiber communication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(a) Enormous potential </a:t>
            </a:r>
            <a:r>
              <a:rPr lang="en-US" b="1" i="1" dirty="0" smtClean="0">
                <a:solidFill>
                  <a:srgbClr val="FF0000"/>
                </a:solidFill>
              </a:rPr>
              <a:t>bandwidth:</a:t>
            </a:r>
            <a:r>
              <a:rPr lang="en-US" i="1" dirty="0" smtClean="0"/>
              <a:t> </a:t>
            </a:r>
            <a:r>
              <a:rPr lang="en-US" dirty="0"/>
              <a:t>The optical carrier frequency in the range 10</a:t>
            </a:r>
            <a:r>
              <a:rPr lang="en-US" baseline="30000" dirty="0"/>
              <a:t>13</a:t>
            </a:r>
            <a:r>
              <a:rPr lang="en-US" dirty="0"/>
              <a:t> </a:t>
            </a:r>
            <a:r>
              <a:rPr lang="en-US" dirty="0" smtClean="0"/>
              <a:t>to 10</a:t>
            </a:r>
            <a:r>
              <a:rPr lang="en-US" baseline="3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Hz </a:t>
            </a:r>
            <a:r>
              <a:rPr lang="en-US" dirty="0" smtClean="0"/>
              <a:t>yields; &gt;&gt; metallic </a:t>
            </a:r>
            <a:r>
              <a:rPr lang="en-US" dirty="0"/>
              <a:t>cable systems </a:t>
            </a:r>
            <a:r>
              <a:rPr lang="en-US" dirty="0" smtClean="0"/>
              <a:t>or </a:t>
            </a:r>
            <a:r>
              <a:rPr lang="en-US" dirty="0"/>
              <a:t>even </a:t>
            </a:r>
            <a:r>
              <a:rPr lang="en-US" dirty="0" smtClean="0"/>
              <a:t>millimeter wave </a:t>
            </a:r>
            <a:r>
              <a:rPr lang="en-US" dirty="0"/>
              <a:t>radio </a:t>
            </a:r>
            <a:r>
              <a:rPr lang="en-US" dirty="0" smtClean="0"/>
              <a:t>systems.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b) Small size and </a:t>
            </a:r>
            <a:r>
              <a:rPr lang="en-US" b="1" i="1" dirty="0" smtClean="0">
                <a:solidFill>
                  <a:srgbClr val="FF0000"/>
                </a:solidFill>
              </a:rPr>
              <a:t>weight:</a:t>
            </a:r>
            <a:r>
              <a:rPr lang="en-US" i="1" dirty="0" smtClean="0"/>
              <a:t> </a:t>
            </a:r>
            <a:r>
              <a:rPr lang="en-US" dirty="0"/>
              <a:t>small diameters &lt; diameter of a human hair. </a:t>
            </a:r>
          </a:p>
          <a:p>
            <a:r>
              <a:rPr lang="en-US" dirty="0" smtClean="0"/>
              <a:t>Therefore </a:t>
            </a:r>
            <a:r>
              <a:rPr lang="en-US" dirty="0"/>
              <a:t>it is useful for such as aircraft, satellites and even ships.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650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 Electrical </a:t>
            </a:r>
            <a:r>
              <a:rPr lang="en-US" b="1" i="1" dirty="0" smtClean="0">
                <a:solidFill>
                  <a:srgbClr val="FF0000"/>
                </a:solidFill>
              </a:rPr>
              <a:t>isolation:</a:t>
            </a:r>
            <a:r>
              <a:rPr lang="en-US" i="1" dirty="0" smtClean="0"/>
              <a:t> </a:t>
            </a:r>
            <a:r>
              <a:rPr lang="en-US" dirty="0" smtClean="0"/>
              <a:t>electrical </a:t>
            </a:r>
            <a:r>
              <a:rPr lang="en-US" dirty="0"/>
              <a:t>insulators and therefore, </a:t>
            </a:r>
            <a:r>
              <a:rPr lang="en-US" dirty="0" smtClean="0"/>
              <a:t>do </a:t>
            </a:r>
            <a:r>
              <a:rPr lang="en-US" dirty="0"/>
              <a:t>not exhibit </a:t>
            </a:r>
            <a:r>
              <a:rPr lang="en-US" dirty="0" smtClean="0"/>
              <a:t>interface </a:t>
            </a:r>
            <a:r>
              <a:rPr lang="en-US" dirty="0"/>
              <a:t>problems. </a:t>
            </a:r>
            <a:endParaRPr lang="en-US" dirty="0" smtClean="0"/>
          </a:p>
          <a:p>
            <a:r>
              <a:rPr lang="en-US" dirty="0" smtClean="0"/>
              <a:t>Transmission </a:t>
            </a:r>
            <a:r>
              <a:rPr lang="en-US" dirty="0"/>
              <a:t>ideally suited for communication in electrically hazardous </a:t>
            </a:r>
            <a:r>
              <a:rPr lang="en-US" dirty="0" smtClean="0"/>
              <a:t>environments.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(d) Immunity to interference and </a:t>
            </a:r>
            <a:r>
              <a:rPr lang="en-US" b="1" i="1" dirty="0" smtClean="0">
                <a:solidFill>
                  <a:srgbClr val="FF0000"/>
                </a:solidFill>
              </a:rPr>
              <a:t>crosstalk:</a:t>
            </a:r>
            <a:r>
              <a:rPr lang="en-US" i="1" dirty="0" smtClean="0"/>
              <a:t> </a:t>
            </a:r>
            <a:r>
              <a:rPr lang="en-US" dirty="0"/>
              <a:t>Optical fibers form a dielectric waveguide and are therefore free from electromagnetic interference (EMI), radio-frequency interference (</a:t>
            </a:r>
            <a:r>
              <a:rPr lang="en-US" dirty="0" smtClean="0"/>
              <a:t>RFI). </a:t>
            </a:r>
            <a:endParaRPr lang="en-US" dirty="0"/>
          </a:p>
          <a:p>
            <a:pPr algn="just"/>
            <a:r>
              <a:rPr lang="en-US" dirty="0"/>
              <a:t>Hence the system is unaffected by transmission through an electrically noisy environment and the fiber cable requires no shielding from EMI. </a:t>
            </a:r>
          </a:p>
          <a:p>
            <a:pPr algn="just"/>
            <a:r>
              <a:rPr lang="en-US" dirty="0"/>
              <a:t>Moreover, there is no optical interference between fibers and hence, crosstalk is negligible.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Fiber-optic communication</a:t>
            </a:r>
            <a:r>
              <a:rPr lang="en-US" dirty="0" smtClean="0"/>
              <a:t> is a method of transmitting information from one place to another by sending pulses of light through an optical fiber.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light forms an electromagnetic carrier wave that is modulated to carry information.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Optical fiber is used by many telecommunications companies to transmit telephone signals, Internet communication, and cable television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03405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(e) Signal </a:t>
            </a:r>
            <a:r>
              <a:rPr lang="en-US" b="1" i="1" dirty="0" smtClean="0">
                <a:solidFill>
                  <a:srgbClr val="FF0000"/>
                </a:solidFill>
              </a:rPr>
              <a:t>security:</a:t>
            </a:r>
            <a:r>
              <a:rPr lang="en-US" i="1" dirty="0" smtClean="0"/>
              <a:t> </a:t>
            </a:r>
            <a:r>
              <a:rPr lang="en-US" dirty="0"/>
              <a:t>The light from optical fibers does not radiate significantly and </a:t>
            </a:r>
            <a:r>
              <a:rPr lang="en-US" dirty="0" smtClean="0"/>
              <a:t>therefore they </a:t>
            </a:r>
            <a:r>
              <a:rPr lang="en-US" dirty="0"/>
              <a:t>provide a high degree of signal security. 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(f) Low transmission loss:</a:t>
            </a:r>
            <a:r>
              <a:rPr lang="en-US" i="1" dirty="0" smtClean="0"/>
              <a:t> It </a:t>
            </a:r>
            <a:r>
              <a:rPr lang="en-US" dirty="0" smtClean="0"/>
              <a:t>exhibits very low attenuation or transmission loss in comparison with the best copper conductors. </a:t>
            </a:r>
          </a:p>
          <a:p>
            <a:r>
              <a:rPr lang="en-US" dirty="0" smtClean="0"/>
              <a:t>Fibers have been fabricated with losses as low as 0.15 dB km</a:t>
            </a:r>
            <a:r>
              <a:rPr lang="en-US" baseline="30000" dirty="0" smtClean="0"/>
              <a:t>−1</a:t>
            </a:r>
            <a:r>
              <a:rPr lang="en-US" dirty="0" smtClean="0"/>
              <a:t> and this feature has become a major advantage of optical fiber communications.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(g) Ruggedness and flexibility:</a:t>
            </a:r>
            <a:r>
              <a:rPr lang="en-US" i="1" dirty="0" smtClean="0"/>
              <a:t> T</a:t>
            </a:r>
            <a:r>
              <a:rPr lang="en-US" dirty="0" smtClean="0"/>
              <a:t>he fibers may be bent to quite small radii or twisted without damage.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(h) System reliability and ease of </a:t>
            </a:r>
            <a:r>
              <a:rPr lang="en-US" b="1" i="1" dirty="0" smtClean="0">
                <a:solidFill>
                  <a:srgbClr val="FF0000"/>
                </a:solidFill>
              </a:rPr>
              <a:t>maintenance:</a:t>
            </a:r>
            <a:r>
              <a:rPr lang="en-US" i="1" dirty="0" smtClean="0"/>
              <a:t> </a:t>
            </a:r>
            <a:r>
              <a:rPr lang="en-US" dirty="0" smtClean="0"/>
              <a:t>the low-loss </a:t>
            </a:r>
            <a:r>
              <a:rPr lang="en-US" dirty="0"/>
              <a:t>property of optical fiber cables </a:t>
            </a:r>
            <a:r>
              <a:rPr lang="en-US" dirty="0" smtClean="0"/>
              <a:t>reduces </a:t>
            </a:r>
            <a:r>
              <a:rPr lang="en-US" dirty="0"/>
              <a:t>the requirement for </a:t>
            </a:r>
            <a:r>
              <a:rPr lang="en-US" dirty="0" smtClean="0"/>
              <a:t>intermediate repeaters </a:t>
            </a:r>
            <a:r>
              <a:rPr lang="en-US" dirty="0"/>
              <a:t>or line amplifiers to boost the transmitted signal strength. 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i="1" dirty="0">
                <a:solidFill>
                  <a:srgbClr val="FF0000"/>
                </a:solidFill>
              </a:rPr>
              <a:t>) Potential low </a:t>
            </a:r>
            <a:r>
              <a:rPr lang="en-US" b="1" i="1" dirty="0" smtClean="0">
                <a:solidFill>
                  <a:srgbClr val="FF0000"/>
                </a:solidFill>
              </a:rPr>
              <a:t>cost: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made </a:t>
            </a:r>
            <a:r>
              <a:rPr lang="en-US" dirty="0"/>
              <a:t>from </a:t>
            </a:r>
            <a:r>
              <a:rPr lang="en-US" dirty="0" smtClean="0"/>
              <a:t>sand, potential </a:t>
            </a:r>
            <a:r>
              <a:rPr lang="en-US" dirty="0"/>
              <a:t>for low-cost line communication. </a:t>
            </a:r>
            <a:endParaRPr lang="en-US" dirty="0" smtClean="0"/>
          </a:p>
          <a:p>
            <a:r>
              <a:rPr lang="en-US" dirty="0" smtClean="0"/>
              <a:t>Bulk purchase </a:t>
            </a:r>
            <a:r>
              <a:rPr lang="en-US" dirty="0"/>
              <a:t>has become competitive with copper </a:t>
            </a:r>
            <a:r>
              <a:rPr lang="en-US" dirty="0" smtClean="0"/>
              <a:t>wires.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Disadvantage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48006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Highly skilled staff would be required for maintenance</a:t>
            </a:r>
          </a:p>
          <a:p>
            <a:pPr marL="514350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point to point working is possible on optical fiber</a:t>
            </a:r>
          </a:p>
          <a:p>
            <a:pPr marL="514350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Precise and costly instruments would be required</a:t>
            </a:r>
          </a:p>
          <a:p>
            <a:pPr marL="514350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Costly if under utilized. </a:t>
            </a:r>
          </a:p>
          <a:p>
            <a:pPr marL="514350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Accept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unipolar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codes only.</a:t>
            </a:r>
          </a:p>
          <a:p>
            <a:pPr marL="514350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Jointing of fiber and splicing is also time consuming.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6858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Applications</a:t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55838"/>
            <a:ext cx="8229600" cy="3840163"/>
          </a:xfrm>
        </p:spPr>
        <p:txBody>
          <a:bodyPr>
            <a:normAutofit/>
          </a:bodyPr>
          <a:lstStyle/>
          <a:p>
            <a:r>
              <a:rPr lang="en-US" dirty="0"/>
              <a:t>In telecommunication field</a:t>
            </a:r>
          </a:p>
          <a:p>
            <a:r>
              <a:rPr lang="en-US" dirty="0"/>
              <a:t>In space applications</a:t>
            </a:r>
          </a:p>
          <a:p>
            <a:r>
              <a:rPr lang="en-US" dirty="0"/>
              <a:t>Broadband applications</a:t>
            </a:r>
          </a:p>
          <a:p>
            <a:r>
              <a:rPr lang="en-US" dirty="0"/>
              <a:t>Computer applications industrial applications </a:t>
            </a:r>
          </a:p>
          <a:p>
            <a:r>
              <a:rPr lang="en-US" dirty="0"/>
              <a:t>Mining applications</a:t>
            </a:r>
          </a:p>
          <a:p>
            <a:r>
              <a:rPr lang="en-US" dirty="0"/>
              <a:t>In medical applications</a:t>
            </a:r>
          </a:p>
          <a:p>
            <a:r>
              <a:rPr lang="en-US" dirty="0"/>
              <a:t>In military applications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73050"/>
            <a:ext cx="8229600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04958" y="900090"/>
            <a:ext cx="8101042" cy="611031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Optical fiber have wider range of application in almost all field, some are been specified below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1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4800600"/>
          </a:xfrm>
        </p:spPr>
        <p:txBody>
          <a:bodyPr/>
          <a:lstStyle/>
          <a:p>
            <a:r>
              <a:rPr lang="en-US" dirty="0"/>
              <a:t>This is the mechanism </a:t>
            </a:r>
            <a:r>
              <a:rPr lang="en-US" dirty="0" smtClean="0"/>
              <a:t>of propagating light via an optical fiber with </a:t>
            </a:r>
            <a:r>
              <a:rPr lang="en-US" dirty="0"/>
              <a:t>low loss. </a:t>
            </a:r>
            <a:endParaRPr lang="en-US" dirty="0" smtClean="0"/>
          </a:p>
          <a:p>
            <a:r>
              <a:rPr lang="en-US" dirty="0" smtClean="0"/>
              <a:t>Figure </a:t>
            </a:r>
            <a:r>
              <a:rPr lang="en-US" dirty="0"/>
              <a:t>2.3 illustrates the transmission of a light ray in an optical fiber via </a:t>
            </a:r>
            <a:r>
              <a:rPr lang="en-US" dirty="0" smtClean="0"/>
              <a:t>a series </a:t>
            </a:r>
            <a:r>
              <a:rPr lang="en-US" dirty="0"/>
              <a:t>of total internal reflections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ray has an angle of incidence φ at the interface </a:t>
            </a:r>
            <a:r>
              <a:rPr lang="en-US" dirty="0" smtClean="0"/>
              <a:t>which is </a:t>
            </a:r>
            <a:r>
              <a:rPr lang="en-US" dirty="0"/>
              <a:t>greater than the critical angle and is reflected at the same angle to the normal.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93236"/>
              </p:ext>
            </p:extLst>
          </p:nvPr>
        </p:nvGraphicFramePr>
        <p:xfrm>
          <a:off x="1741186" y="4267200"/>
          <a:ext cx="793621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Acrobat Document" r:id="rId3" imgW="2941207" imgH="678024" progId="AcroExch.Document.7">
                  <p:link updateAutomatic="1"/>
                </p:oleObj>
              </mc:Choice>
              <mc:Fallback>
                <p:oleObj name="Acrobat Document" r:id="rId3" imgW="2941207" imgH="678024" progId="AcroExch.Document.7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186" y="4267200"/>
                        <a:ext cx="7936214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620000" cy="792162"/>
          </a:xfrm>
        </p:spPr>
        <p:txBody>
          <a:bodyPr/>
          <a:lstStyle/>
          <a:p>
            <a:pPr algn="ctr"/>
            <a:r>
              <a:rPr lang="en-US" b="1" dirty="0" smtClean="0"/>
              <a:t>Acceptance angle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914400"/>
            <a:ext cx="11805313" cy="5486400"/>
          </a:xfrm>
        </p:spPr>
        <p:txBody>
          <a:bodyPr/>
          <a:lstStyle/>
          <a:p>
            <a:pPr algn="just"/>
            <a:r>
              <a:rPr lang="en-US" dirty="0" smtClean="0"/>
              <a:t>For transition of light by </a:t>
            </a:r>
            <a:r>
              <a:rPr lang="en-US" dirty="0"/>
              <a:t>total </a:t>
            </a:r>
            <a:r>
              <a:rPr lang="en-US" dirty="0" smtClean="0"/>
              <a:t>internal reflection </a:t>
            </a:r>
            <a:r>
              <a:rPr lang="en-US" dirty="0"/>
              <a:t>within the fiber </a:t>
            </a:r>
            <a:r>
              <a:rPr lang="en-US" dirty="0" smtClean="0"/>
              <a:t>core, light must </a:t>
            </a:r>
            <a:r>
              <a:rPr lang="en-US" dirty="0"/>
              <a:t>be incident on the fiber core within an </a:t>
            </a:r>
            <a:r>
              <a:rPr lang="en-US" dirty="0" smtClean="0"/>
              <a:t>acceptance cone </a:t>
            </a:r>
            <a:r>
              <a:rPr lang="en-US" dirty="0"/>
              <a:t>defined by the </a:t>
            </a:r>
            <a:r>
              <a:rPr lang="en-US" b="1" dirty="0">
                <a:solidFill>
                  <a:srgbClr val="FF0000"/>
                </a:solidFill>
              </a:rPr>
              <a:t>conical half angle </a:t>
            </a:r>
            <a:r>
              <a:rPr lang="en-US" b="1" dirty="0" err="1" smtClean="0">
                <a:solidFill>
                  <a:srgbClr val="FF0000"/>
                </a:solidFill>
              </a:rPr>
              <a:t>θ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Hence </a:t>
            </a:r>
            <a:r>
              <a:rPr lang="en-US" dirty="0" err="1"/>
              <a:t>θ</a:t>
            </a:r>
            <a:r>
              <a:rPr lang="en-US" baseline="-25000" dirty="0" err="1"/>
              <a:t>a</a:t>
            </a:r>
            <a:r>
              <a:rPr lang="en-US" dirty="0"/>
              <a:t> is the maximum angle to the </a:t>
            </a:r>
            <a:r>
              <a:rPr lang="en-US" dirty="0" smtClean="0"/>
              <a:t>axis at </a:t>
            </a:r>
            <a:r>
              <a:rPr lang="en-US" dirty="0"/>
              <a:t>which light may enter the fiber in order to be propagated, and is often referred to as </a:t>
            </a:r>
            <a:r>
              <a:rPr lang="en-US" dirty="0" smtClean="0"/>
              <a:t>the acceptance angle </a:t>
            </a:r>
            <a:r>
              <a:rPr lang="en-US" dirty="0"/>
              <a:t>for the fiber.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7" t="16501" r="18540" b="28977"/>
          <a:stretch/>
        </p:blipFill>
        <p:spPr bwMode="auto">
          <a:xfrm>
            <a:off x="3824787" y="2982393"/>
            <a:ext cx="7152237" cy="373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Numerical Aperture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In </a:t>
                </a:r>
                <a:r>
                  <a:rPr lang="en-US" dirty="0">
                    <a:hlinkClick r:id="" tooltip="Optics"/>
                  </a:rPr>
                  <a:t>optics</a:t>
                </a:r>
                <a:r>
                  <a:rPr lang="en-US" dirty="0"/>
                  <a:t>, the </a:t>
                </a:r>
                <a:r>
                  <a:rPr lang="en-US" b="1" dirty="0"/>
                  <a:t>numerical aperture</a:t>
                </a:r>
                <a:r>
                  <a:rPr lang="en-US" dirty="0"/>
                  <a:t> (</a:t>
                </a:r>
                <a:r>
                  <a:rPr lang="en-US" b="1" dirty="0"/>
                  <a:t>NA</a:t>
                </a:r>
                <a:r>
                  <a:rPr lang="en-US" dirty="0"/>
                  <a:t>) </a:t>
                </a:r>
                <a:r>
                  <a:rPr lang="en-US" dirty="0" smtClean="0"/>
                  <a:t>- a</a:t>
                </a:r>
                <a:r>
                  <a:rPr lang="en-US" dirty="0"/>
                  <a:t> </a:t>
                </a:r>
                <a:r>
                  <a:rPr lang="en-US" dirty="0">
                    <a:hlinkClick r:id="" tooltip="Dimensionless number"/>
                  </a:rPr>
                  <a:t>dimensionless number</a:t>
                </a:r>
                <a:r>
                  <a:rPr lang="en-US" dirty="0"/>
                  <a:t> </a:t>
                </a:r>
                <a:r>
                  <a:rPr lang="en-US" dirty="0" smtClean="0"/>
                  <a:t>. </a:t>
                </a:r>
              </a:p>
              <a:p>
                <a:pPr algn="just"/>
                <a:r>
                  <a:rPr lang="en-US" dirty="0" smtClean="0"/>
                  <a:t>In</a:t>
                </a:r>
                <a:r>
                  <a:rPr lang="en-US" dirty="0"/>
                  <a:t> </a:t>
                </a:r>
                <a:r>
                  <a:rPr lang="en-US" dirty="0">
                    <a:hlinkClick r:id="" tooltip="Fiber optics"/>
                  </a:rPr>
                  <a:t>fiber optics</a:t>
                </a:r>
                <a:r>
                  <a:rPr lang="en-US" dirty="0"/>
                  <a:t>, </a:t>
                </a:r>
                <a:r>
                  <a:rPr lang="en-US" dirty="0" smtClean="0"/>
                  <a:t>it </a:t>
                </a:r>
                <a:r>
                  <a:rPr lang="en-US" dirty="0"/>
                  <a:t>describes the range of angles within which light that is incident on the fiber will be transmitted along it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/>
                  <a:t>In most areas of optics, and especially in microscopy, the numerical aperture of an optical system such as an objective lens is defined </a:t>
                </a:r>
                <a:r>
                  <a:rPr lang="en-US" dirty="0" smtClean="0"/>
                  <a:t>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𝑛𝑆𝑖𝑛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/>
                  <a:t>where </a:t>
                </a:r>
                <a:r>
                  <a:rPr lang="en-US" i="1" dirty="0"/>
                  <a:t>n</a:t>
                </a:r>
                <a:r>
                  <a:rPr lang="en-US" dirty="0"/>
                  <a:t> is the </a:t>
                </a:r>
                <a:r>
                  <a:rPr lang="en-US" dirty="0">
                    <a:hlinkClick r:id="" tooltip="Refractive index"/>
                  </a:rPr>
                  <a:t>index of refraction</a:t>
                </a:r>
                <a:r>
                  <a:rPr lang="en-US" dirty="0"/>
                  <a:t> of the </a:t>
                </a:r>
                <a:r>
                  <a:rPr lang="en-US" dirty="0" smtClean="0"/>
                  <a:t>medium and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 is the maximal half-angle of the cone of light that can enter or exit the lens.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324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https://en.wikipedia.org/wiki/Numerical_aperture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868362"/>
          </a:xfrm>
        </p:spPr>
        <p:txBody>
          <a:bodyPr/>
          <a:lstStyle/>
          <a:p>
            <a:pPr algn="ctr"/>
            <a:r>
              <a:rPr lang="en-US" b="1" dirty="0" smtClean="0"/>
              <a:t>Numerical Aperture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7620000" cy="5486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 </a:t>
                </a:r>
                <a:r>
                  <a:rPr lang="en-US" dirty="0">
                    <a:hlinkClick r:id="" tooltip="Multi-mode optical fiber"/>
                  </a:rPr>
                  <a:t>multi-mode optical fiber</a:t>
                </a:r>
                <a:r>
                  <a:rPr lang="en-US" dirty="0"/>
                  <a:t> will only propagate light that enters the fiber within a certain cone, known as the </a:t>
                </a:r>
                <a:r>
                  <a:rPr lang="en-US" dirty="0">
                    <a:hlinkClick r:id="" tooltip="Acceptance cone"/>
                  </a:rPr>
                  <a:t>acceptance cone</a:t>
                </a:r>
                <a:r>
                  <a:rPr lang="en-US" dirty="0"/>
                  <a:t> of the fiber.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half-angle of this cone is called the </a:t>
                </a:r>
                <a:r>
                  <a:rPr lang="en-US" dirty="0">
                    <a:hlinkClick r:id="" tooltip="Acceptance angle (optical fiber)"/>
                  </a:rPr>
                  <a:t>acceptance angle</a:t>
                </a:r>
                <a:r>
                  <a:rPr lang="en-US" dirty="0"/>
                  <a:t>, 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baseline="-25000" dirty="0" smtClean="0"/>
                  <a:t>max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i="1" dirty="0"/>
                  <a:t>NA </a:t>
                </a:r>
                <a:r>
                  <a:rPr lang="en-US" dirty="0"/>
                  <a:t>may also be given in terms of the relative refractive index difference Δ </a:t>
                </a:r>
                <a:r>
                  <a:rPr lang="en-US" dirty="0" smtClean="0"/>
                  <a:t>between the </a:t>
                </a:r>
                <a:r>
                  <a:rPr lang="en-US" dirty="0"/>
                  <a:t>core and the cladding which is defined as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Example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2.1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Example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2.2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7620000" cy="5486400"/>
              </a:xfrm>
              <a:blipFill rotWithShape="0">
                <a:blip r:embed="rId2"/>
                <a:stretch>
                  <a:fillRect l="-1040" t="-25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2" t="30495" r="17648" b="51155"/>
          <a:stretch/>
        </p:blipFill>
        <p:spPr bwMode="auto">
          <a:xfrm>
            <a:off x="1828800" y="3649868"/>
            <a:ext cx="7924800" cy="18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Single-mode fiber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Fiber supporting only one mode is called </a:t>
            </a:r>
            <a:r>
              <a:rPr lang="en-US" i="1" dirty="0" smtClean="0"/>
              <a:t>single-ode</a:t>
            </a:r>
            <a:r>
              <a:rPr lang="en-US" dirty="0"/>
              <a:t> or </a:t>
            </a:r>
            <a:r>
              <a:rPr lang="en-US" i="1" dirty="0"/>
              <a:t>mono-mode fiber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 fiber-optic communication, a </a:t>
            </a:r>
            <a:r>
              <a:rPr lang="en-US" b="1" dirty="0"/>
              <a:t>single-mode optical fiber</a:t>
            </a:r>
            <a:r>
              <a:rPr lang="en-US" dirty="0"/>
              <a:t> (</a:t>
            </a:r>
            <a:r>
              <a:rPr lang="en-US" b="1" dirty="0"/>
              <a:t>SMF</a:t>
            </a:r>
            <a:r>
              <a:rPr lang="en-US" dirty="0"/>
              <a:t>) is an optical fiber designed to carry light only directly down the </a:t>
            </a:r>
            <a:r>
              <a:rPr lang="en-US" dirty="0" smtClean="0"/>
              <a:t>fiber.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AutoShape 2" descr="https://upload.wikimedia.org/wikipedia/commons/thumb/b/b0/Laser_in_fibre.jpg/220px-Laser_in_fibre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59" y="4021991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35052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Signle</a:t>
            </a:r>
            <a:r>
              <a:rPr lang="en-US" sz="2000" dirty="0"/>
              <a:t> mode fibers are constructed by letting dimensions of the core diameter be a few wavelength and by having small index differences between the core and the cladding.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Multi-mode fiber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8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Fiber with large core diameter (greater than 10 micrometers) may be analyzed by geometrical optics. Such fiber is called </a:t>
            </a:r>
            <a:r>
              <a:rPr lang="en-US" i="1" dirty="0"/>
              <a:t>multi-mode fiber</a:t>
            </a:r>
            <a:r>
              <a:rPr lang="en-US" dirty="0"/>
              <a:t>, from the electromagnetic </a:t>
            </a:r>
            <a:r>
              <a:rPr lang="en-US" dirty="0" smtClean="0"/>
              <a:t>analysis.</a:t>
            </a:r>
          </a:p>
          <a:p>
            <a:pPr algn="just"/>
            <a:r>
              <a:rPr lang="en-US" b="1" dirty="0"/>
              <a:t>Multi-mode optical fiber</a:t>
            </a:r>
            <a:r>
              <a:rPr lang="en-US" dirty="0"/>
              <a:t> is a type of optical fiber mostly used for communication over short distances, such as within a building or on a campus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800"/>
            <a:ext cx="378011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5" y="187704"/>
            <a:ext cx="10515600" cy="794935"/>
          </a:xfrm>
        </p:spPr>
        <p:txBody>
          <a:bodyPr/>
          <a:lstStyle/>
          <a:p>
            <a:r>
              <a:rPr lang="en-US" dirty="0"/>
              <a:t>Why optical fiber?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119116"/>
            <a:ext cx="11641540" cy="50578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Because of rapidly increasing demands for telephone communications throughout the </a:t>
            </a:r>
            <a:r>
              <a:rPr lang="en-US" dirty="0" smtClean="0"/>
              <a:t>world, multi </a:t>
            </a:r>
            <a:r>
              <a:rPr lang="en-US" dirty="0"/>
              <a:t>conductor copper cables have become not only very expensive but also an </a:t>
            </a:r>
            <a:r>
              <a:rPr lang="en-US" dirty="0" smtClean="0"/>
              <a:t>inefficient way </a:t>
            </a:r>
            <a:r>
              <a:rPr lang="en-US" dirty="0"/>
              <a:t>to meet these information requirements. The following examples illustrate </a:t>
            </a:r>
            <a:r>
              <a:rPr lang="en-US" dirty="0" smtClean="0"/>
              <a:t>and emphasize </a:t>
            </a:r>
            <a:r>
              <a:rPr lang="en-US" dirty="0"/>
              <a:t>the reasons for using optical fibers</a:t>
            </a:r>
            <a:r>
              <a:rPr lang="en-US" dirty="0" smtClean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The lightweight and non-corrosiveness of the fiber make it </a:t>
            </a:r>
            <a:r>
              <a:rPr lang="en-US" dirty="0" smtClean="0"/>
              <a:t>very practical </a:t>
            </a:r>
            <a:r>
              <a:rPr lang="en-US" dirty="0"/>
              <a:t>for aircraft an automotive </a:t>
            </a:r>
            <a:r>
              <a:rPr lang="en-US" dirty="0" smtClean="0"/>
              <a:t>application.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simple fiber can handle as many voice channels as a 1500-pair </a:t>
            </a:r>
            <a:r>
              <a:rPr lang="en-US" dirty="0" smtClean="0"/>
              <a:t>cable can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 </a:t>
            </a:r>
            <a:r>
              <a:rPr lang="en-US" dirty="0"/>
              <a:t>spacing of repeaters from 35 to 80 Km for fibers, as opposed </a:t>
            </a:r>
            <a:r>
              <a:rPr lang="en-US" dirty="0" smtClean="0"/>
              <a:t>to form </a:t>
            </a:r>
            <a:r>
              <a:rPr lang="en-US" dirty="0"/>
              <a:t>1 to 1.5 Km for wire, is a great </a:t>
            </a:r>
            <a:r>
              <a:rPr lang="en-US" dirty="0" smtClean="0"/>
              <a:t>advantage.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Fiber </a:t>
            </a:r>
            <a:r>
              <a:rPr lang="en-US" dirty="0"/>
              <a:t>is immune to interference from lightning, cross talk </a:t>
            </a:r>
            <a:r>
              <a:rPr lang="en-US" dirty="0" smtClean="0"/>
              <a:t>and electromagnetic </a:t>
            </a:r>
            <a:r>
              <a:rPr lang="en-US" dirty="0"/>
              <a:t>radiation.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9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1143000"/>
          </a:xfrm>
        </p:spPr>
        <p:txBody>
          <a:bodyPr/>
          <a:lstStyle/>
          <a:p>
            <a:r>
              <a:rPr lang="es-ES" dirty="0" smtClean="0"/>
              <a:t>Single </a:t>
            </a:r>
            <a:r>
              <a:rPr lang="es-ES" dirty="0" err="1" smtClean="0"/>
              <a:t>mode</a:t>
            </a:r>
            <a:r>
              <a:rPr lang="es-ES" dirty="0" smtClean="0"/>
              <a:t> vs. </a:t>
            </a:r>
            <a:r>
              <a:rPr lang="es-ES" dirty="0" err="1" smtClean="0"/>
              <a:t>Multimode</a:t>
            </a:r>
            <a:r>
              <a:rPr lang="es-ES" dirty="0" smtClean="0"/>
              <a:t> </a:t>
            </a:r>
            <a:r>
              <a:rPr lang="es-ES" dirty="0" err="1" smtClean="0"/>
              <a:t>Fibers</a:t>
            </a:r>
            <a:endParaRPr lang="es-V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6781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981200" y="3169920"/>
          <a:ext cx="84582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823"/>
                <a:gridCol w="4269377"/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Single-</a:t>
                      </a:r>
                      <a:r>
                        <a:rPr lang="es-ES" sz="2000" dirty="0" err="1" smtClean="0"/>
                        <a:t>Mode</a:t>
                      </a:r>
                      <a:endParaRPr lang="es-V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 smtClean="0"/>
                        <a:t>Multimode</a:t>
                      </a:r>
                      <a:endParaRPr lang="es-V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dirty="0" smtClean="0"/>
                        <a:t>Small </a:t>
                      </a:r>
                      <a:r>
                        <a:rPr lang="es-ES" sz="2000" dirty="0" err="1" smtClean="0"/>
                        <a:t>core</a:t>
                      </a:r>
                      <a:r>
                        <a:rPr lang="es-ES" sz="2000" baseline="0" dirty="0" smtClean="0"/>
                        <a:t>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Less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dispersion</a:t>
                      </a:r>
                      <a:r>
                        <a:rPr lang="es-ES" sz="2000" baseline="0" dirty="0" smtClean="0"/>
                        <a:t>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Carry</a:t>
                      </a:r>
                      <a:r>
                        <a:rPr lang="es-ES" sz="2000" baseline="0" dirty="0" smtClean="0"/>
                        <a:t> a single </a:t>
                      </a:r>
                      <a:r>
                        <a:rPr lang="es-ES" sz="2000" baseline="0" dirty="0" err="1" smtClean="0"/>
                        <a:t>ray</a:t>
                      </a:r>
                      <a:r>
                        <a:rPr lang="es-ES" sz="2000" baseline="0" dirty="0" smtClean="0"/>
                        <a:t> of light, </a:t>
                      </a:r>
                      <a:r>
                        <a:rPr lang="es-ES" sz="2000" baseline="0" dirty="0" err="1" smtClean="0"/>
                        <a:t>usually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generated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from</a:t>
                      </a:r>
                      <a:r>
                        <a:rPr lang="es-ES" sz="2000" baseline="0" dirty="0" smtClean="0"/>
                        <a:t> a laser.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Employ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for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long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distance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applications</a:t>
                      </a:r>
                      <a:r>
                        <a:rPr lang="es-ES" sz="2000" baseline="0" dirty="0" smtClean="0"/>
                        <a:t> (100Km)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smtClean="0"/>
                        <a:t>Uses as </a:t>
                      </a:r>
                      <a:r>
                        <a:rPr lang="es-ES" sz="2000" baseline="0" dirty="0" err="1" smtClean="0"/>
                        <a:t>Backbone</a:t>
                      </a:r>
                      <a:r>
                        <a:rPr lang="es-ES" sz="2000" baseline="0" dirty="0" smtClean="0"/>
                        <a:t> and </a:t>
                      </a:r>
                      <a:r>
                        <a:rPr lang="es-ES" sz="2000" baseline="0" dirty="0" err="1" smtClean="0"/>
                        <a:t>distances</a:t>
                      </a:r>
                      <a:r>
                        <a:rPr lang="es-ES" sz="2000" baseline="0" dirty="0" smtClean="0"/>
                        <a:t> of </a:t>
                      </a:r>
                      <a:r>
                        <a:rPr lang="es-ES" sz="2000" baseline="0" dirty="0" err="1" smtClean="0"/>
                        <a:t>several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thousands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meters</a:t>
                      </a:r>
                      <a:r>
                        <a:rPr lang="es-ES" sz="2000" baseline="0" dirty="0" smtClean="0"/>
                        <a:t>. </a:t>
                      </a:r>
                      <a:endParaRPr lang="es-V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dirty="0" err="1" smtClean="0"/>
                        <a:t>Larger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core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than</a:t>
                      </a:r>
                      <a:r>
                        <a:rPr lang="es-ES" sz="2000" baseline="0" dirty="0" smtClean="0"/>
                        <a:t> single </a:t>
                      </a:r>
                      <a:r>
                        <a:rPr lang="es-ES" sz="2000" baseline="0" dirty="0" err="1" smtClean="0"/>
                        <a:t>mode</a:t>
                      </a:r>
                      <a:r>
                        <a:rPr lang="es-ES" sz="2000" baseline="0" dirty="0" smtClean="0"/>
                        <a:t> cable.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Allows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greater</a:t>
                      </a:r>
                      <a:r>
                        <a:rPr lang="es-ES" sz="2000" baseline="0" dirty="0" smtClean="0"/>
                        <a:t>  </a:t>
                      </a:r>
                      <a:r>
                        <a:rPr lang="es-ES" sz="2000" baseline="0" dirty="0" err="1" smtClean="0"/>
                        <a:t>dispersion</a:t>
                      </a:r>
                      <a:r>
                        <a:rPr lang="es-ES" sz="2000" baseline="0" dirty="0" smtClean="0"/>
                        <a:t> and </a:t>
                      </a:r>
                      <a:r>
                        <a:rPr lang="es-ES" sz="2000" baseline="0" dirty="0" err="1" smtClean="0"/>
                        <a:t>therefore</a:t>
                      </a:r>
                      <a:r>
                        <a:rPr lang="es-ES" sz="2000" baseline="0" dirty="0" smtClean="0"/>
                        <a:t>, </a:t>
                      </a:r>
                      <a:r>
                        <a:rPr lang="es-ES" sz="2000" baseline="0" dirty="0" err="1" smtClean="0"/>
                        <a:t>loss</a:t>
                      </a:r>
                      <a:r>
                        <a:rPr lang="es-ES" sz="2000" baseline="0" dirty="0" smtClean="0"/>
                        <a:t> of </a:t>
                      </a:r>
                      <a:r>
                        <a:rPr lang="es-ES" sz="2000" baseline="0" dirty="0" err="1" smtClean="0"/>
                        <a:t>signal</a:t>
                      </a:r>
                      <a:r>
                        <a:rPr lang="es-ES" sz="2000" baseline="0" dirty="0" smtClean="0"/>
                        <a:t>.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Used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for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shorter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distance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application</a:t>
                      </a:r>
                      <a:r>
                        <a:rPr lang="es-ES" sz="2000" baseline="0" dirty="0" smtClean="0"/>
                        <a:t>, </a:t>
                      </a:r>
                      <a:r>
                        <a:rPr lang="es-ES" sz="2000" baseline="0" dirty="0" err="1" smtClean="0"/>
                        <a:t>but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shorter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than</a:t>
                      </a:r>
                      <a:r>
                        <a:rPr lang="es-ES" sz="2000" baseline="0" dirty="0" smtClean="0"/>
                        <a:t> single-</a:t>
                      </a:r>
                      <a:r>
                        <a:rPr lang="es-ES" sz="2000" baseline="0" dirty="0" err="1" smtClean="0"/>
                        <a:t>mode</a:t>
                      </a:r>
                      <a:r>
                        <a:rPr lang="es-ES" sz="2000" baseline="0" dirty="0" smtClean="0"/>
                        <a:t> (up </a:t>
                      </a:r>
                      <a:r>
                        <a:rPr lang="es-ES" sz="2000" baseline="0" dirty="0" err="1" smtClean="0"/>
                        <a:t>to</a:t>
                      </a:r>
                      <a:r>
                        <a:rPr lang="es-ES" sz="2000" baseline="0" dirty="0" smtClean="0"/>
                        <a:t> 2Km)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It</a:t>
                      </a:r>
                      <a:r>
                        <a:rPr lang="es-ES" sz="2000" baseline="0" dirty="0" smtClean="0"/>
                        <a:t> uses LED </a:t>
                      </a:r>
                      <a:r>
                        <a:rPr lang="es-ES" sz="2000" baseline="0" dirty="0" err="1" smtClean="0"/>
                        <a:t>source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that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generates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differtes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angles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along</a:t>
                      </a:r>
                      <a:r>
                        <a:rPr lang="es-ES" sz="2000" baseline="0" dirty="0" smtClean="0"/>
                        <a:t> cable.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ES" sz="2000" baseline="0" dirty="0" err="1" smtClean="0"/>
                        <a:t>Often</a:t>
                      </a:r>
                      <a:r>
                        <a:rPr lang="es-ES" sz="2000" baseline="0" dirty="0" smtClean="0"/>
                        <a:t> uses in </a:t>
                      </a:r>
                      <a:r>
                        <a:rPr lang="es-ES" sz="2000" baseline="0" dirty="0" err="1" smtClean="0"/>
                        <a:t>LANs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or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small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distances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such</a:t>
                      </a:r>
                      <a:r>
                        <a:rPr lang="es-ES" sz="2000" baseline="0" dirty="0" smtClean="0"/>
                        <a:t> as campus </a:t>
                      </a:r>
                      <a:r>
                        <a:rPr lang="es-ES" sz="2000" baseline="0" dirty="0" err="1" smtClean="0"/>
                        <a:t>networks</a:t>
                      </a:r>
                      <a:r>
                        <a:rPr lang="es-ES" sz="2000" baseline="0" dirty="0" smtClean="0"/>
                        <a:t>. </a:t>
                      </a:r>
                      <a:endParaRPr lang="es-V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Photo detector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3" y="1146270"/>
            <a:ext cx="8947640" cy="513786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light </a:t>
            </a:r>
            <a:r>
              <a:rPr lang="en-US" dirty="0"/>
              <a:t>source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830" y="1541902"/>
            <a:ext cx="114777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Three main types of optical light source are available. These are:</a:t>
            </a:r>
          </a:p>
          <a:p>
            <a:r>
              <a:rPr lang="en-US" sz="3200" dirty="0"/>
              <a:t>(a) wideband ‘continuous spectra’ sources</a:t>
            </a:r>
          </a:p>
          <a:p>
            <a:r>
              <a:rPr lang="en-US" sz="3200" dirty="0"/>
              <a:t>(b) monochromatic incoherent sources (light-emitting diodes, LEDs);</a:t>
            </a:r>
          </a:p>
          <a:p>
            <a:r>
              <a:rPr lang="en-US" sz="3200" dirty="0"/>
              <a:t>(c) monochromatic coherent sources (lasers).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2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29"/>
            <a:ext cx="10515600" cy="613012"/>
          </a:xfrm>
        </p:spPr>
        <p:txBody>
          <a:bodyPr/>
          <a:lstStyle/>
          <a:p>
            <a:r>
              <a:rPr lang="en-US" sz="3200" b="1" dirty="0"/>
              <a:t>Major requirements for an optical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536"/>
            <a:ext cx="12039600" cy="5105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size and configuration compatible with launching light into an optical fiber. Ideally, the light output should be highly directional.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Must accurately track the electrical input signal to minimize distortion and noise. Ideally, the source should be linear.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Should emit light at wavelengths where the fiber has low losses and low dispersion and where the detectors are efficient.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Preferably capable of simple signal modulation over a wide bandwidth extending from audio frequencies to beyond the gigahertz range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Must couple sufficient optical power to overcome attenuation in the fiber plus additional connector losses and leave adequate power to drive the detector.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Should have a very narrow spectral bandwidth (line width) in order to minimize dispersion in the fiber.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Must be capable of maintaining a stable optical output which is largely unaffected by changes in ambient conditions (e.g. temperature).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It is essential that the source is comparatively cheap and highly reliable in order to compete with conventional transmission techniques.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466" y="1811788"/>
            <a:ext cx="5535304" cy="1325563"/>
          </a:xfrm>
        </p:spPr>
        <p:txBody>
          <a:bodyPr/>
          <a:lstStyle/>
          <a:p>
            <a:r>
              <a:rPr lang="en-US" dirty="0" smtClean="0"/>
              <a:t>Losses in fiber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9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620000" cy="762000"/>
          </a:xfrm>
        </p:spPr>
        <p:txBody>
          <a:bodyPr/>
          <a:lstStyle/>
          <a:p>
            <a:pPr algn="ctr"/>
            <a:r>
              <a:rPr lang="en-US" altLang="ja-JP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00628"/>
            <a:ext cx="8686800" cy="507157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-&gt; transmission loss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the input (transmitted) optical power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fiber to the output (received) optical power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optical fiber communications the attenuation is usually expressed in decibels per unit length (i.e. dB km−1) following: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α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signal attenuation per unit length in decibels which is also referred to as the fiber loss parameter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fiber length.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81" y="2286000"/>
            <a:ext cx="5701420" cy="10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 b="12741"/>
          <a:stretch/>
        </p:blipFill>
        <p:spPr bwMode="auto">
          <a:xfrm>
            <a:off x="3922604" y="4191000"/>
            <a:ext cx="3064975" cy="85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57400" y="152400"/>
            <a:ext cx="23622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3000" b="1" u="sng" dirty="0">
                <a:solidFill>
                  <a:srgbClr val="005A2D"/>
                </a:solidFill>
                <a:latin typeface="Times New Roman" pitchFamily="18" charset="0"/>
              </a:rPr>
              <a:t>Attenuation 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09800" y="14478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Absorption (Intrinsic and extrinsic)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Scattering (Rayleigh and Mie)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Bending (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Micro bend </a:t>
            </a: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Macro bend</a:t>
            </a: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</a:t>
            </a:r>
            <a:endParaRPr lang="en-US" altLang="ja-JP" sz="23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8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9144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Attenuation in optical fiber is caused by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5760"/>
            <a:ext cx="7734300" cy="548640"/>
          </a:xfrm>
        </p:spPr>
        <p:txBody>
          <a:bodyPr/>
          <a:lstStyle/>
          <a:p>
            <a:r>
              <a:rPr lang="en-US" sz="2800" b="1" dirty="0"/>
              <a:t>Material absorption losses in silica glass fibers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458200" cy="4919172"/>
          </a:xfrm>
        </p:spPr>
        <p:txBody>
          <a:bodyPr>
            <a:noAutofit/>
          </a:bodyPr>
          <a:lstStyle/>
          <a:p>
            <a:r>
              <a:rPr lang="en-US" sz="2400" b="1" dirty="0"/>
              <a:t>Material absorption is a loss mechanism related to the material composition and the fabrication process for the fiber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Two types:</a:t>
            </a:r>
          </a:p>
          <a:p>
            <a:r>
              <a:rPr lang="en-US" sz="2400" b="1" dirty="0"/>
              <a:t>Intrinsic - interaction with one or more of the major components of the glass</a:t>
            </a:r>
          </a:p>
          <a:p>
            <a:r>
              <a:rPr lang="en-US" sz="2400" b="1" dirty="0"/>
              <a:t>Extrinsic - impurities within the glass</a:t>
            </a:r>
          </a:p>
          <a:p>
            <a:endParaRPr lang="en-US" sz="2400" b="1" dirty="0"/>
          </a:p>
          <a:p>
            <a:r>
              <a:rPr lang="en-US" sz="2400" b="1" u="sng" dirty="0">
                <a:solidFill>
                  <a:srgbClr val="391FFB"/>
                </a:solidFill>
              </a:rPr>
              <a:t>Intrinsic absorption: </a:t>
            </a:r>
          </a:p>
          <a:p>
            <a:r>
              <a:rPr lang="en-US" sz="2400" b="1" dirty="0"/>
              <a:t>An absolutely pure silicate glass has little intrinsic absorption due to its basic material structure in the near-infrared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scattering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55" y="1591948"/>
            <a:ext cx="10857932" cy="3579849"/>
          </a:xfrm>
        </p:spPr>
        <p:txBody>
          <a:bodyPr/>
          <a:lstStyle/>
          <a:p>
            <a:r>
              <a:rPr lang="en-US" sz="2400" b="1" dirty="0"/>
              <a:t>One propagating mode to be transferred linearly into a different mode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Two major types: </a:t>
            </a:r>
          </a:p>
          <a:p>
            <a:r>
              <a:rPr lang="en-US" sz="2400" b="1" dirty="0"/>
              <a:t>Rayleigh and Mie scattering.</a:t>
            </a:r>
          </a:p>
          <a:p>
            <a:r>
              <a:rPr lang="en-US" sz="2400" b="1" u="sng" dirty="0">
                <a:solidFill>
                  <a:srgbClr val="391FFB"/>
                </a:solidFill>
              </a:rPr>
              <a:t>Rayleigh scattering:</a:t>
            </a:r>
          </a:p>
          <a:p>
            <a:r>
              <a:rPr lang="en-US" sz="2400" b="1" dirty="0"/>
              <a:t>Rayleigh scattering is the dominant intrinsic loss mechanism in the low-absorption window between the ultraviolet and infrared absorption tails.</a:t>
            </a:r>
          </a:p>
          <a:p>
            <a:endParaRPr lang="en-US" sz="2400" b="1" dirty="0"/>
          </a:p>
          <a:p>
            <a:endParaRPr lang="en-US" sz="2000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00628"/>
            <a:ext cx="8420100" cy="5223972"/>
          </a:xfrm>
        </p:spPr>
        <p:txBody>
          <a:bodyPr>
            <a:noAutofit/>
          </a:bodyPr>
          <a:lstStyle/>
          <a:p>
            <a:r>
              <a:rPr lang="en-US" sz="2000" b="1" dirty="0"/>
              <a:t>In optical fiber, for a single-component glass this is given by: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where </a:t>
            </a:r>
            <a:r>
              <a:rPr lang="en-US" sz="2000" b="1" dirty="0" err="1"/>
              <a:t>γ</a:t>
            </a:r>
            <a:r>
              <a:rPr lang="en-US" sz="2000" b="1" baseline="-25000" dirty="0" err="1"/>
              <a:t>R</a:t>
            </a:r>
            <a:r>
              <a:rPr lang="en-US" sz="2000" b="1" dirty="0"/>
              <a:t> is the Rayleigh scattering coefficient, λ is the optical wavelength, </a:t>
            </a:r>
            <a:r>
              <a:rPr lang="en-US" sz="2000" b="1" i="1" dirty="0"/>
              <a:t>n </a:t>
            </a:r>
            <a:r>
              <a:rPr lang="en-US" sz="2000" b="1" dirty="0"/>
              <a:t>is the refractive index of the medium, </a:t>
            </a:r>
            <a:r>
              <a:rPr lang="en-US" sz="2000" b="1" i="1" dirty="0"/>
              <a:t>p </a:t>
            </a:r>
            <a:r>
              <a:rPr lang="en-US" sz="2000" b="1" dirty="0"/>
              <a:t>is the average </a:t>
            </a:r>
            <a:r>
              <a:rPr lang="en-US" sz="2000" b="1" dirty="0" err="1"/>
              <a:t>photoelastic</a:t>
            </a:r>
            <a:r>
              <a:rPr lang="en-US" sz="2000" b="1" dirty="0"/>
              <a:t> coefficient, β</a:t>
            </a:r>
            <a:r>
              <a:rPr lang="en-US" sz="2000" b="1" baseline="-25000" dirty="0"/>
              <a:t>c</a:t>
            </a:r>
            <a:r>
              <a:rPr lang="en-US" sz="2000" b="1" dirty="0"/>
              <a:t> is the isothermal compressibility at a fictive temperature </a:t>
            </a:r>
            <a:r>
              <a:rPr lang="en-US" sz="2000" b="1" i="1" dirty="0"/>
              <a:t>T</a:t>
            </a:r>
            <a:r>
              <a:rPr lang="en-US" sz="2000" b="1" baseline="-25000" dirty="0"/>
              <a:t>F</a:t>
            </a:r>
            <a:r>
              <a:rPr lang="en-US" sz="2000" b="1" dirty="0"/>
              <a:t>, and </a:t>
            </a:r>
            <a:r>
              <a:rPr lang="en-US" sz="2000" b="1" i="1" dirty="0"/>
              <a:t>K </a:t>
            </a:r>
            <a:r>
              <a:rPr lang="en-US" sz="2000" b="1" dirty="0"/>
              <a:t>is Boltzmann’s constant. </a:t>
            </a:r>
          </a:p>
          <a:p>
            <a:endParaRPr lang="en-US" sz="2000" b="1" dirty="0"/>
          </a:p>
          <a:p>
            <a:r>
              <a:rPr lang="en-US" sz="2000" b="1" dirty="0"/>
              <a:t>The fictive temperature is defined as the temperature at which the glass can reach a state of </a:t>
            </a:r>
            <a:r>
              <a:rPr lang="en-US" sz="2000" b="1" dirty="0">
                <a:solidFill>
                  <a:srgbClr val="391FFB"/>
                </a:solidFill>
              </a:rPr>
              <a:t>thermal equilibrium </a:t>
            </a:r>
            <a:r>
              <a:rPr lang="en-US" sz="2000" b="1" dirty="0"/>
              <a:t>and is closely related to the anneal temperature.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3648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Need of fiber optic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255594"/>
            <a:ext cx="11121788" cy="4921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Fiber optic communication system has emerged as most important </a:t>
            </a:r>
            <a:r>
              <a:rPr lang="en-US" dirty="0" smtClean="0"/>
              <a:t>communication system</a:t>
            </a:r>
            <a:r>
              <a:rPr lang="en-US" dirty="0"/>
              <a:t>. Compared to traditional system because of following requirements </a:t>
            </a:r>
            <a:r>
              <a:rPr lang="en-US" dirty="0" smtClean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In long haul transmission system there is need of </a:t>
            </a:r>
            <a:r>
              <a:rPr lang="en-US" b="1" dirty="0"/>
              <a:t>low loss </a:t>
            </a:r>
            <a:r>
              <a:rPr lang="en-US" dirty="0" smtClean="0"/>
              <a:t>transmission </a:t>
            </a:r>
            <a:r>
              <a:rPr lang="nn-NO" dirty="0" smtClean="0"/>
              <a:t>medium</a:t>
            </a:r>
            <a:r>
              <a:rPr lang="nn-NO" dirty="0"/>
              <a:t>. ( </a:t>
            </a:r>
            <a:r>
              <a:rPr lang="nn-NO" dirty="0" smtClean="0"/>
              <a:t>almost </a:t>
            </a:r>
            <a:r>
              <a:rPr lang="nn-NO" dirty="0" smtClean="0"/>
              <a:t>0.25 </a:t>
            </a:r>
            <a:r>
              <a:rPr lang="nn-NO" dirty="0"/>
              <a:t>dB @1550 nm</a:t>
            </a:r>
            <a:r>
              <a:rPr lang="nn-NO" dirty="0" smtClean="0"/>
              <a:t>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There is need of compact and least weight transmitters and </a:t>
            </a:r>
            <a:r>
              <a:rPr lang="en-US" dirty="0" smtClean="0"/>
              <a:t>receivers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There is need of increased span of </a:t>
            </a:r>
            <a:r>
              <a:rPr lang="en-US" dirty="0" smtClean="0"/>
              <a:t>transmission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There </a:t>
            </a:r>
            <a:r>
              <a:rPr lang="en-US" dirty="0"/>
              <a:t>is need of increased bit rate-distance product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It has very high bandwidth ( </a:t>
            </a:r>
            <a:r>
              <a:rPr lang="en-US" dirty="0" smtClean="0"/>
              <a:t>30 </a:t>
            </a:r>
            <a:r>
              <a:rPr lang="en-US" dirty="0"/>
              <a:t>THz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A fiber optic communication system fulfills these requirements, hence most</a:t>
            </a:r>
          </a:p>
          <a:p>
            <a:pPr marL="0" indent="0">
              <a:buNone/>
            </a:pPr>
            <a:r>
              <a:rPr lang="en-US" dirty="0"/>
              <a:t>widely acceptation.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2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100629"/>
            <a:ext cx="8267700" cy="3579849"/>
          </a:xfrm>
        </p:spPr>
        <p:txBody>
          <a:bodyPr>
            <a:normAutofit/>
          </a:bodyPr>
          <a:lstStyle/>
          <a:p>
            <a:r>
              <a:rPr lang="en-US" sz="2000" b="1" dirty="0"/>
              <a:t>Furthermore, the Rayleigh scattering coefficient is related to the transmission loss factor (</a:t>
            </a:r>
            <a:r>
              <a:rPr lang="en-US" sz="2000" b="1" dirty="0" err="1"/>
              <a:t>transmissivity</a:t>
            </a:r>
            <a:r>
              <a:rPr lang="en-US" sz="2000" b="1" dirty="0"/>
              <a:t>) of the fiber following the relation: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where </a:t>
            </a:r>
            <a:r>
              <a:rPr lang="en-US" sz="2000" b="1" i="1" dirty="0"/>
              <a:t>L </a:t>
            </a:r>
            <a:r>
              <a:rPr lang="en-US" sz="2000" b="1" dirty="0"/>
              <a:t>is the length of the fiber.</a:t>
            </a:r>
          </a:p>
          <a:p>
            <a:endParaRPr lang="en-US" sz="2000" b="1" dirty="0"/>
          </a:p>
          <a:p>
            <a:r>
              <a:rPr lang="en-US" b="1" dirty="0"/>
              <a:t>Example </a:t>
            </a:r>
            <a:r>
              <a:rPr lang="en-US" b="1" dirty="0" smtClean="0"/>
              <a:t>3.1 (John M. Senior)</a:t>
            </a:r>
            <a:endParaRPr lang="en-US" b="1" dirty="0"/>
          </a:p>
          <a:p>
            <a:r>
              <a:rPr lang="en-US" b="1" dirty="0" smtClean="0"/>
              <a:t>Example </a:t>
            </a:r>
            <a:r>
              <a:rPr lang="en-US" b="1" dirty="0"/>
              <a:t>3.2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01" y="1718998"/>
            <a:ext cx="2781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627797"/>
            <a:ext cx="11162731" cy="554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391FFB"/>
                </a:solidFill>
              </a:rPr>
              <a:t>Mie scattering: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The scattering created by </a:t>
            </a:r>
            <a:r>
              <a:rPr lang="en-US" sz="2000" b="1" dirty="0" err="1" smtClean="0"/>
              <a:t>inhomogeneities</a:t>
            </a:r>
            <a:r>
              <a:rPr lang="en-US" sz="2000" b="1" dirty="0" smtClean="0"/>
              <a:t> </a:t>
            </a:r>
            <a:r>
              <a:rPr lang="en-US" sz="2000" b="1" dirty="0"/>
              <a:t>is called Mie scattering. Depending upon the fiber material, design and manufacture, Mie scattering can cause significant losses. 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 </a:t>
            </a:r>
            <a:r>
              <a:rPr lang="en-US" sz="2000" b="1" dirty="0" err="1" smtClean="0"/>
              <a:t>inhomogeneities</a:t>
            </a:r>
            <a:r>
              <a:rPr lang="en-US" sz="2000" b="1" dirty="0" smtClean="0"/>
              <a:t> </a:t>
            </a:r>
            <a:r>
              <a:rPr lang="en-US" sz="2000" b="1" dirty="0"/>
              <a:t>may be reduced by:</a:t>
            </a:r>
          </a:p>
          <a:p>
            <a:pPr marL="0" indent="0">
              <a:buNone/>
            </a:pPr>
            <a:r>
              <a:rPr lang="en-US" sz="2000" b="1" dirty="0"/>
              <a:t>(a) removing imperfections due to the glass manufacturing process;</a:t>
            </a:r>
          </a:p>
          <a:p>
            <a:pPr marL="0" indent="0">
              <a:buNone/>
            </a:pPr>
            <a:r>
              <a:rPr lang="en-US" sz="2000" b="1" dirty="0"/>
              <a:t>(b) carefully controlled extrusion and coating of the fiber;</a:t>
            </a:r>
          </a:p>
          <a:p>
            <a:pPr marL="0" indent="0">
              <a:buNone/>
            </a:pPr>
            <a:r>
              <a:rPr lang="en-US" sz="2000" b="1" dirty="0"/>
              <a:t>(c) increasing the fiber guidance by increasing the relative refractive index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44557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99EC14-733C-4417-A5C0-9A57F4A03885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981200" y="228600"/>
            <a:ext cx="26670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3200" b="1" u="sng">
                <a:solidFill>
                  <a:srgbClr val="005A2D"/>
                </a:solidFill>
                <a:latin typeface="Times New Roman" pitchFamily="18" charset="0"/>
              </a:rPr>
              <a:t>Dispersion   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95785" y="914400"/>
            <a:ext cx="1161424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b="1" dirty="0"/>
              <a:t>Dispersion of the transmitted optical signal causes distortion for both digital and analog transmission along optical fibers.</a:t>
            </a:r>
          </a:p>
          <a:p>
            <a:endParaRPr lang="en-US" altLang="ja-JP" sz="28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altLang="ja-JP" sz="28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altLang="ja-JP" sz="2800" b="1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ja-JP" sz="2800" b="1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Intermodal </a:t>
            </a: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dispersion 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Intra-modal dispersion 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Material dispersion 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8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Waveguide dispersion </a:t>
            </a:r>
            <a:endParaRPr lang="en-US" altLang="ja-JP" sz="23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3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8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1" y="1828800"/>
            <a:ext cx="322465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4305300" y="4802045"/>
            <a:ext cx="304800" cy="838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41194"/>
            <a:ext cx="11354937" cy="6288206"/>
          </a:xfrm>
        </p:spPr>
        <p:txBody>
          <a:bodyPr>
            <a:normAutofit/>
          </a:bodyPr>
          <a:lstStyle/>
          <a:p>
            <a:r>
              <a:rPr lang="en-US" b="1" dirty="0"/>
              <a:t>For no overlapping of light pulses down on an optical fiber link the digital bit rate </a:t>
            </a:r>
            <a:r>
              <a:rPr lang="en-US" b="1" i="1" dirty="0" smtClean="0"/>
              <a:t>B</a:t>
            </a:r>
            <a:r>
              <a:rPr lang="en-US" b="1" baseline="-25000" dirty="0" smtClean="0"/>
              <a:t>T</a:t>
            </a:r>
            <a:r>
              <a:rPr lang="en-US" b="1" dirty="0" smtClean="0"/>
              <a:t> must </a:t>
            </a:r>
            <a:r>
              <a:rPr lang="en-US" b="1" dirty="0"/>
              <a:t>be less than the reciprocal of the broadened (through </a:t>
            </a:r>
            <a:r>
              <a:rPr lang="en-US" b="1" dirty="0" smtClean="0"/>
              <a:t>dispersion</a:t>
            </a:r>
            <a:r>
              <a:rPr lang="en-US" b="1" dirty="0"/>
              <a:t>) pulse duration (2τ</a:t>
            </a:r>
            <a:r>
              <a:rPr lang="en-US" b="1" dirty="0" smtClean="0"/>
              <a:t>).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This is the conservative estimate. </a:t>
            </a:r>
          </a:p>
          <a:p>
            <a:pPr algn="just"/>
            <a:r>
              <a:rPr lang="en-US" b="1" dirty="0"/>
              <a:t>The </a:t>
            </a:r>
            <a:r>
              <a:rPr lang="en-US" b="1" dirty="0" smtClean="0"/>
              <a:t>maximum bit </a:t>
            </a:r>
            <a:r>
              <a:rPr lang="en-US" b="1" dirty="0"/>
              <a:t>rate is given approximately </a:t>
            </a:r>
            <a:r>
              <a:rPr lang="en-US" b="1" dirty="0" smtClean="0"/>
              <a:t>by considering </a:t>
            </a:r>
            <a:r>
              <a:rPr lang="en-US" b="1" dirty="0"/>
              <a:t>the light pulses at the output to have </a:t>
            </a:r>
            <a:r>
              <a:rPr lang="en-US" b="1" dirty="0" smtClean="0"/>
              <a:t>a Gaussian </a:t>
            </a:r>
            <a:r>
              <a:rPr lang="en-US" b="1" dirty="0"/>
              <a:t>shape with an </a:t>
            </a:r>
            <a:r>
              <a:rPr lang="en-US" b="1" dirty="0" err="1"/>
              <a:t>rms</a:t>
            </a:r>
            <a:r>
              <a:rPr lang="en-US" b="1" dirty="0"/>
              <a:t> width of σ.</a:t>
            </a: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32" y="1327091"/>
            <a:ext cx="182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4145199"/>
            <a:ext cx="3733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57400" y="152400"/>
            <a:ext cx="4038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3000" b="1" u="sng" dirty="0">
                <a:solidFill>
                  <a:srgbClr val="005A2D"/>
                </a:solidFill>
                <a:latin typeface="Times New Roman" pitchFamily="18" charset="0"/>
              </a:rPr>
              <a:t>Intermodal  dispersion 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5000" y="756354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Results from the propagation delay difference between modes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Modes of light pulses that enter the fiber at one time, exit the fiber at different times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pulse width at the output is dependent upon the transmission times of the slowest and fastest order modes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5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5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25602" name="Picture 2" descr="http://www.tpub.com/neets/tm/30NVM02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3581400"/>
            <a:ext cx="7420271" cy="22098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A73F2-0D9A-4D9C-B868-92D0C87D5D39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057400" y="152400"/>
            <a:ext cx="80772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3000" b="1" u="sng" dirty="0">
                <a:solidFill>
                  <a:srgbClr val="005A2D"/>
                </a:solidFill>
                <a:latin typeface="Times New Roman" pitchFamily="18" charset="0"/>
              </a:rPr>
              <a:t>Intra-modal or chromatic dispersion 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905000" y="9144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Optical source emits a band of frequencies 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This type of dispersion depends primarily on fiber materials 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Different spectral components travel trough different materials and different waveguide structures at different speeds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There are two types of chromatic dispersion (material dispersion and waveguide dispersion)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Material dispersion is a function of the spectral width.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5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WD occurs because propagation constant is a function of the wavelength of operation</a:t>
            </a: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ja-JP" sz="25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5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ja-JP" sz="25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sz="2500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bend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See John M. Senior book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b="1" dirty="0"/>
              <a:t>Construction/ Different parts: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79" y="1875666"/>
            <a:ext cx="8307805" cy="451932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713048"/>
          </a:xfrm>
        </p:spPr>
        <p:txBody>
          <a:bodyPr/>
          <a:lstStyle/>
          <a:p>
            <a:r>
              <a:rPr lang="en-US" b="1" dirty="0"/>
              <a:t>Construction/ Different parts: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900752"/>
            <a:ext cx="11067197" cy="5276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fiber </a:t>
            </a:r>
            <a:r>
              <a:rPr lang="en-US" dirty="0" smtClean="0"/>
              <a:t>consists </a:t>
            </a:r>
            <a:r>
              <a:rPr lang="en-US" dirty="0"/>
              <a:t>of the following</a:t>
            </a:r>
            <a:r>
              <a:rPr lang="en-US" dirty="0" smtClean="0"/>
              <a:t>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b="1" dirty="0"/>
              <a:t>Core </a:t>
            </a:r>
            <a:r>
              <a:rPr lang="en-US" b="1" dirty="0" smtClean="0"/>
              <a:t>(n</a:t>
            </a:r>
            <a:r>
              <a:rPr lang="en-US" sz="1600" b="1" dirty="0" smtClean="0"/>
              <a:t>1</a:t>
            </a:r>
            <a:r>
              <a:rPr lang="en-US" b="1" dirty="0" smtClean="0"/>
              <a:t> ): </a:t>
            </a:r>
            <a:r>
              <a:rPr lang="en-US" dirty="0"/>
              <a:t>Core is the highly refractive central region of </a:t>
            </a:r>
            <a:r>
              <a:rPr lang="en-US" dirty="0" smtClean="0"/>
              <a:t>an optical </a:t>
            </a:r>
            <a:r>
              <a:rPr lang="en-US" dirty="0"/>
              <a:t>fiber through which light is transmitted. Diameter </a:t>
            </a:r>
            <a:r>
              <a:rPr lang="en-US" dirty="0" smtClean="0"/>
              <a:t>of core </a:t>
            </a:r>
            <a:r>
              <a:rPr lang="en-US" dirty="0"/>
              <a:t>in use with single mode fiber is 8 to10 </a:t>
            </a:r>
            <a:r>
              <a:rPr lang="en-US" dirty="0" err="1"/>
              <a:t>μm</a:t>
            </a:r>
            <a:r>
              <a:rPr lang="en-US" dirty="0"/>
              <a:t> and </a:t>
            </a:r>
            <a:r>
              <a:rPr lang="en-US" dirty="0" smtClean="0"/>
              <a:t>with multimode </a:t>
            </a:r>
            <a:r>
              <a:rPr lang="en-US" dirty="0"/>
              <a:t>fiber is between 50 to 62.5 </a:t>
            </a:r>
            <a:r>
              <a:rPr lang="en-US" dirty="0" err="1"/>
              <a:t>μm</a:t>
            </a:r>
            <a:r>
              <a:rPr lang="en-US" dirty="0"/>
              <a:t>. The core is made </a:t>
            </a:r>
            <a:r>
              <a:rPr lang="en-US" dirty="0" smtClean="0"/>
              <a:t>of silica </a:t>
            </a:r>
            <a:r>
              <a:rPr lang="en-US" dirty="0"/>
              <a:t>glass or plastic</a:t>
            </a:r>
            <a:r>
              <a:rPr lang="en-US" dirty="0" smtClean="0"/>
              <a:t>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b="1" dirty="0"/>
              <a:t>Cladding </a:t>
            </a:r>
            <a:r>
              <a:rPr lang="en-US" b="1" dirty="0" smtClean="0"/>
              <a:t>(n</a:t>
            </a:r>
            <a:r>
              <a:rPr lang="en-US" sz="1600" b="1" dirty="0" smtClean="0"/>
              <a:t>2</a:t>
            </a:r>
            <a:r>
              <a:rPr lang="en-US" b="1" dirty="0" smtClean="0"/>
              <a:t>): </a:t>
            </a:r>
            <a:r>
              <a:rPr lang="en-US" dirty="0"/>
              <a:t>Outer optical material surrounding the </a:t>
            </a:r>
            <a:r>
              <a:rPr lang="en-US" dirty="0" smtClean="0"/>
              <a:t>core that </a:t>
            </a:r>
            <a:r>
              <a:rPr lang="en-US" dirty="0"/>
              <a:t>reflects the light back into the core. Its index of </a:t>
            </a:r>
            <a:r>
              <a:rPr lang="en-US" dirty="0" smtClean="0"/>
              <a:t>refractive is </a:t>
            </a:r>
            <a:r>
              <a:rPr lang="en-US" dirty="0"/>
              <a:t>lower than the core. The diameter of the </a:t>
            </a:r>
            <a:r>
              <a:rPr lang="en-US" dirty="0" smtClean="0"/>
              <a:t>cladding surrounding </a:t>
            </a:r>
            <a:r>
              <a:rPr lang="en-US" dirty="0"/>
              <a:t>core is 125 </a:t>
            </a:r>
            <a:r>
              <a:rPr lang="en-US" dirty="0" err="1"/>
              <a:t>μm</a:t>
            </a:r>
            <a:r>
              <a:rPr lang="en-US" dirty="0" smtClean="0"/>
              <a:t>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b="1" dirty="0"/>
              <a:t>Coating or Buffer coating or jacket </a:t>
            </a:r>
            <a:r>
              <a:rPr lang="en-US" dirty="0"/>
              <a:t>(applied by the </a:t>
            </a:r>
            <a:r>
              <a:rPr lang="en-US" dirty="0" smtClean="0"/>
              <a:t>fiber manufactured </a:t>
            </a:r>
            <a:r>
              <a:rPr lang="en-US" dirty="0"/>
              <a:t>to protect the core and cladding): Plastic </a:t>
            </a:r>
            <a:r>
              <a:rPr lang="en-US" dirty="0" smtClean="0"/>
              <a:t>coating that </a:t>
            </a:r>
            <a:r>
              <a:rPr lang="en-US" dirty="0"/>
              <a:t>protects the fiber from damage and moisture. Standard </a:t>
            </a:r>
            <a:r>
              <a:rPr lang="en-US" dirty="0" smtClean="0"/>
              <a:t>size is </a:t>
            </a:r>
            <a:r>
              <a:rPr lang="en-US" dirty="0"/>
              <a:t>250μm-900μm.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305800" cy="715962"/>
          </a:xfrm>
        </p:spPr>
        <p:txBody>
          <a:bodyPr/>
          <a:lstStyle/>
          <a:p>
            <a:r>
              <a:rPr lang="en-US" sz="3600" b="1" dirty="0"/>
              <a:t>Comparison with electrical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1144534" cy="5186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Depend on applications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Optical fiber is generally chosen for systems requiring higher </a:t>
            </a:r>
            <a:r>
              <a:rPr lang="en-US" dirty="0" smtClean="0">
                <a:hlinkClick r:id="rId2" tooltip="Bandwidth (computing)"/>
              </a:rPr>
              <a:t>bandwidth</a:t>
            </a:r>
            <a:r>
              <a:rPr lang="en-US" dirty="0" smtClean="0"/>
              <a:t> or spanning longer distances than electrical cabling can accommodate.</a:t>
            </a:r>
          </a:p>
          <a:p>
            <a:pPr algn="just"/>
            <a:r>
              <a:rPr lang="en-US" dirty="0" smtClean="0"/>
              <a:t>The main benefits of fiber are its exceptionally low loss.</a:t>
            </a:r>
          </a:p>
          <a:p>
            <a:pPr algn="just"/>
            <a:r>
              <a:rPr lang="en-US" dirty="0" smtClean="0"/>
              <a:t>Its inherently high data-carrying capacity.</a:t>
            </a:r>
          </a:p>
          <a:p>
            <a:pPr algn="just"/>
            <a:r>
              <a:rPr lang="en-US" dirty="0" smtClean="0"/>
              <a:t>Thousands of electrical links would be required to replace a single high bandwidth fiber cable. </a:t>
            </a:r>
          </a:p>
          <a:p>
            <a:pPr algn="just"/>
            <a:r>
              <a:rPr lang="en-US" dirty="0" smtClean="0"/>
              <a:t>Fiber cables experience effectively no </a:t>
            </a:r>
            <a:r>
              <a:rPr lang="en-US" dirty="0" smtClean="0">
                <a:hlinkClick r:id="rId3" tooltip="Crosstalk"/>
              </a:rPr>
              <a:t>crosstalk</a:t>
            </a:r>
            <a:r>
              <a:rPr lang="en-US" dirty="0" smtClean="0"/>
              <a:t>, in contrast to some types of electrical </a:t>
            </a:r>
            <a:r>
              <a:rPr lang="en-US" dirty="0" smtClean="0">
                <a:hlinkClick r:id="rId4" tooltip="Transmission line"/>
              </a:rPr>
              <a:t>transmission lines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Fiber can be installed in areas with high </a:t>
            </a:r>
            <a:r>
              <a:rPr lang="en-US" dirty="0" smtClean="0">
                <a:hlinkClick r:id="rId5" tooltip="Electromagnetic interference"/>
              </a:rPr>
              <a:t>electromagnetic interference</a:t>
            </a:r>
            <a:r>
              <a:rPr lang="en-US" dirty="0" smtClean="0"/>
              <a:t> (EMI), such as alongside utility lines, power lines, and railroad tracks.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34A39-73F0-4B1C-9FEB-2CA6EA8A2EE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1" u="sng" dirty="0"/>
              <a:t>Total Internal </a:t>
            </a:r>
            <a:r>
              <a:rPr lang="en-US" b="1" i="1" u="sng" dirty="0" smtClean="0"/>
              <a:t>Reflection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9182" y="1825625"/>
            <a:ext cx="11244618" cy="4351338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When </a:t>
            </a:r>
            <a:r>
              <a:rPr lang="en-US" sz="2600" dirty="0"/>
              <a:t>a ray of light travels from a denser to a rarer medium such that the angle of incidence is greater than the critical angle, the ray reflects back into the same medium this phenomena is called total internal reflection.</a:t>
            </a:r>
          </a:p>
          <a:p>
            <a:pPr algn="just"/>
            <a:r>
              <a:rPr lang="en-US" sz="2600" dirty="0"/>
              <a:t>In the optical fiber  the rays undergo repeated total number of reflections until it emerges out of the other end of the fiber, even if the fiber is bent.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26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286000" y="0"/>
            <a:ext cx="7391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 internal reflection in optical fiber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4" descr="C:\Documents and Settings\Administrator\Desktop\FibreOptics\fiber-optic-transmission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8766412" cy="515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Sujan Chandra Roy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B922-B975-4A9B-AE11-EE9F54091916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2983</Words>
  <Application>Microsoft Office PowerPoint</Application>
  <PresentationFormat>Widescreen</PresentationFormat>
  <Paragraphs>391</Paragraphs>
  <Slides>46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D:\ICE-RU-04042015\3rd Year\[Book] Optical-fiber-communications-principles-and-practice-third-edition-john-m-senior.pdf</vt:lpstr>
      <vt:lpstr>Fiber Optic Communication</vt:lpstr>
      <vt:lpstr>Definition </vt:lpstr>
      <vt:lpstr>Why optical fiber?</vt:lpstr>
      <vt:lpstr>Need of fiber optic communication</vt:lpstr>
      <vt:lpstr>Construction/ Different parts:</vt:lpstr>
      <vt:lpstr>Construction/ Different parts:</vt:lpstr>
      <vt:lpstr>Comparison with electrical transmission</vt:lpstr>
      <vt:lpstr> Total Internal Reflection </vt:lpstr>
      <vt:lpstr> Total internal reflection in optical fiber </vt:lpstr>
      <vt:lpstr>The general system</vt:lpstr>
      <vt:lpstr>PowerPoint Presentation</vt:lpstr>
      <vt:lpstr>PowerPoint Presentation</vt:lpstr>
      <vt:lpstr>PowerPoint Presentation</vt:lpstr>
      <vt:lpstr>How a Fiber Optic Communication Works?</vt:lpstr>
      <vt:lpstr>PowerPoint Presentation</vt:lpstr>
      <vt:lpstr>Glass and Plastic fibers</vt:lpstr>
      <vt:lpstr>Differentiate between glass and plastic fiber cables. </vt:lpstr>
      <vt:lpstr>Advantages of optical fiber communication</vt:lpstr>
      <vt:lpstr>PowerPoint Presentation</vt:lpstr>
      <vt:lpstr>PowerPoint Presentation</vt:lpstr>
      <vt:lpstr>PowerPoint Presentation</vt:lpstr>
      <vt:lpstr>Disadvantage </vt:lpstr>
      <vt:lpstr>Applications </vt:lpstr>
      <vt:lpstr>PowerPoint Presentation</vt:lpstr>
      <vt:lpstr>Acceptance angle</vt:lpstr>
      <vt:lpstr>Numerical Aperture</vt:lpstr>
      <vt:lpstr>Numerical Aperture</vt:lpstr>
      <vt:lpstr>Single-mode fiber </vt:lpstr>
      <vt:lpstr>Multi-mode fiber </vt:lpstr>
      <vt:lpstr>Single mode vs. Multimode Fibers</vt:lpstr>
      <vt:lpstr>Photo detector</vt:lpstr>
      <vt:lpstr>Optical light source</vt:lpstr>
      <vt:lpstr>Major requirements for an optical source</vt:lpstr>
      <vt:lpstr>Losses in fiber</vt:lpstr>
      <vt:lpstr>Attenuation</vt:lpstr>
      <vt:lpstr>PowerPoint Presentation</vt:lpstr>
      <vt:lpstr>Material absorption losses in silica glass fibers</vt:lpstr>
      <vt:lpstr>Linear scattering losses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Fiber bend loss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Sky_Touch</dc:creator>
  <cp:lastModifiedBy>Sky_Touch</cp:lastModifiedBy>
  <cp:revision>78</cp:revision>
  <dcterms:created xsi:type="dcterms:W3CDTF">2019-05-19T05:37:04Z</dcterms:created>
  <dcterms:modified xsi:type="dcterms:W3CDTF">2019-05-20T05:54:09Z</dcterms:modified>
</cp:coreProperties>
</file>