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4" r:id="rId15"/>
    <p:sldId id="406" r:id="rId16"/>
    <p:sldId id="408" r:id="rId17"/>
    <p:sldId id="407" r:id="rId18"/>
    <p:sldId id="409" r:id="rId19"/>
    <p:sldId id="410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3548" autoAdjust="0"/>
  </p:normalViewPr>
  <p:slideViewPr>
    <p:cSldViewPr>
      <p:cViewPr varScale="1">
        <p:scale>
          <a:sx n="81" d="100"/>
          <a:sy n="81" d="100"/>
        </p:scale>
        <p:origin x="9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B1D4-A4A7-4988-A577-FF6F6CCEC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328-24D7-4B72-B9EA-CD59BEEBD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0DF3C-FF3F-4318-B55F-23B0B9C2B0CC}" type="slidenum">
              <a:rPr lang="en-US" smtClean="0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2682F-4C9A-4E16-8150-1A34EDCC23C5}" type="slidenum">
              <a:rPr lang="en-US" smtClean="0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6E04A-BBA3-4F3C-B9DC-3CB178AB12A7}" type="slidenum">
              <a:rPr lang="en-US" smtClean="0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6C80C-65DC-4DD5-A3B7-2B9315DE15F6}" type="slidenum">
              <a:rPr lang="en-US" smtClean="0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D6B93-0D2B-4C00-A914-A8EF79A5F6D1}" type="slidenum">
              <a:rPr lang="en-US" smtClean="0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D08B5-C22A-4CB5-8122-BE321717C6BB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2AC6E-110C-4A48-A75D-885454D75A7D}" type="slidenum">
              <a:rPr lang="en-US" smtClean="0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ABB3D-465D-4286-A604-8A839B4FC783}" type="slidenum">
              <a:rPr lang="en-US" smtClean="0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3429A-4BC4-4CD6-B2D0-103A547BD132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03EFB-B04C-4334-A57E-4A5A6867B20F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AEE37-73F2-4938-AE5F-5FCBDF3F1742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B420B-BFC8-496E-BAE7-1D0EF1D358A0}" type="slidenum">
              <a:rPr lang="en-US" smtClean="0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1230F-AE07-4ED8-80D9-DCFFBCDF6EC8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6948A-F6D1-4C90-9D44-DCE26DE18241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F27BE-17A0-4955-A74C-CCBF96F5D505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69C0E-0E65-4104-8EAB-D7CDA04F3C87}" type="slidenum">
              <a:rPr lang="en-US" smtClean="0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D2AC6388-B831-4D78-BCE8-80B581AE63F5}" type="slidenum">
              <a:rPr kumimoji="0" lang="en-US" sz="1200"/>
              <a:pPr algn="r"/>
              <a:t>10</a:t>
            </a:fld>
            <a:endParaRPr kumimoji="0"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/>
              <a:t>4/14/2008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077200" cy="16192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2060"/>
                </a:solidFill>
              </a:rPr>
              <a:t>Multimedia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20000" cy="2895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endParaRPr lang="en-GB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2920" y="0"/>
            <a:ext cx="818388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Coding Redundancy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Data compression can be achieved using an appropriate </a:t>
            </a:r>
            <a:r>
              <a:rPr lang="en-US" u="sng" dirty="0"/>
              <a:t>encoding scheme</a:t>
            </a:r>
            <a:r>
              <a:rPr lang="en-US" dirty="0"/>
              <a:t>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 l="9459" t="30501" r="48648"/>
          <a:stretch>
            <a:fillRect/>
          </a:stretch>
        </p:blipFill>
        <p:spPr bwMode="auto">
          <a:xfrm>
            <a:off x="2590800" y="3962400"/>
            <a:ext cx="3629025" cy="2133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209800" y="3429000"/>
            <a:ext cx="422583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u="sng" dirty="0"/>
              <a:t>Example:</a:t>
            </a:r>
            <a:r>
              <a:rPr lang="en-US" sz="2400" dirty="0"/>
              <a:t> binary encoding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Schemes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1148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Elements of an encoding scheme: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Code: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list of symbols (letters, numbers, bits etc.)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Code word: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sequence of symbols used to represent a piece of information or an event (e.g., gray levels)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Code word length: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number of symbols in each code word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962400"/>
            <a:ext cx="6664325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Definitions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52800"/>
            <a:ext cx="8154218" cy="2667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4340" name="TextBox 9"/>
          <p:cNvSpPr txBox="1">
            <a:spLocks noChangeArrowheads="1"/>
          </p:cNvSpPr>
          <p:nvPr/>
        </p:nvSpPr>
        <p:spPr bwMode="auto">
          <a:xfrm>
            <a:off x="457200" y="990600"/>
            <a:ext cx="4648200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N x M image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r</a:t>
            </a:r>
            <a:r>
              <a:rPr lang="en-US" sz="2800" baseline="-25000" dirty="0" err="1"/>
              <a:t>k</a:t>
            </a:r>
            <a:r>
              <a:rPr lang="en-US" sz="2800" dirty="0"/>
              <a:t>: k-</a:t>
            </a:r>
            <a:r>
              <a:rPr lang="en-US" sz="2800" dirty="0" err="1"/>
              <a:t>th</a:t>
            </a:r>
            <a:r>
              <a:rPr lang="en-US" sz="2800" dirty="0"/>
              <a:t> gray level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P(</a:t>
            </a:r>
            <a:r>
              <a:rPr lang="en-US" sz="2800" dirty="0" err="1"/>
              <a:t>r</a:t>
            </a:r>
            <a:r>
              <a:rPr lang="en-US" sz="2800" baseline="-25000" dirty="0" err="1"/>
              <a:t>k</a:t>
            </a:r>
            <a:r>
              <a:rPr lang="en-US" sz="2800" dirty="0"/>
              <a:t>): probability of </a:t>
            </a:r>
            <a:r>
              <a:rPr lang="en-US" sz="2800" dirty="0" err="1"/>
              <a:t>r</a:t>
            </a:r>
            <a:r>
              <a:rPr lang="en-US" sz="2800" baseline="-25000" dirty="0" err="1"/>
              <a:t>k</a:t>
            </a:r>
            <a:endParaRPr lang="en-US" sz="2800" baseline="-25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 : # of gray levels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8388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Avoiding Coding Redundancy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83880" cy="4187952"/>
          </a:xfrm>
        </p:spPr>
        <p:txBody>
          <a:bodyPr/>
          <a:lstStyle/>
          <a:p>
            <a:pPr algn="just"/>
            <a:r>
              <a:rPr lang="en-US" dirty="0"/>
              <a:t>To avoid coding redundancy, codes should be selected according to the probabilities of the events.</a:t>
            </a:r>
          </a:p>
          <a:p>
            <a:pPr algn="just">
              <a:buFontTx/>
              <a:buNone/>
            </a:pPr>
            <a:endParaRPr lang="en-US" dirty="0"/>
          </a:p>
          <a:p>
            <a:pPr marL="342900" lvl="1" indent="-342900" algn="just">
              <a:buFontTx/>
              <a:buChar char="•"/>
            </a:pPr>
            <a:r>
              <a:rPr lang="en-US" sz="2600" dirty="0"/>
              <a:t>Variable Length Coding</a:t>
            </a:r>
          </a:p>
          <a:p>
            <a:pPr marL="342900" lvl="1" indent="-342900" algn="just"/>
            <a:r>
              <a:rPr lang="en-US" dirty="0"/>
              <a:t>Assign fewer symbols (bits) to the more probable events (e.g., gray levels for images)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Constant Length Coding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r>
              <a:rPr lang="en-US" sz="3200" dirty="0"/>
              <a:t>l(</a:t>
            </a:r>
            <a:r>
              <a:rPr lang="en-US" sz="3200" dirty="0" err="1"/>
              <a:t>r</a:t>
            </a:r>
            <a:r>
              <a:rPr lang="en-US" sz="3200" baseline="-25000" dirty="0" err="1"/>
              <a:t>k</a:t>
            </a:r>
            <a:r>
              <a:rPr lang="en-US" sz="3200" dirty="0"/>
              <a:t>) = c   which implies that </a:t>
            </a:r>
            <a:r>
              <a:rPr lang="en-US" sz="3200" dirty="0" err="1"/>
              <a:t>L</a:t>
            </a:r>
            <a:r>
              <a:rPr lang="en-US" sz="3200" baseline="-25000" dirty="0" err="1"/>
              <a:t>avg</a:t>
            </a:r>
            <a:r>
              <a:rPr lang="en-US" sz="3200" dirty="0"/>
              <a:t>= c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800600"/>
            <a:ext cx="5875338" cy="1222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6096000"/>
            <a:ext cx="37496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5366" name="Picture 7" descr="gonz_p311"/>
          <p:cNvPicPr>
            <a:picLocks noChangeAspect="1" noChangeArrowheads="1"/>
          </p:cNvPicPr>
          <p:nvPr/>
        </p:nvPicPr>
        <p:blipFill>
          <a:blip r:embed="rId5"/>
          <a:srcRect l="9959" t="18298" r="34473" b="11937"/>
          <a:stretch>
            <a:fillRect/>
          </a:stretch>
        </p:blipFill>
        <p:spPr bwMode="auto">
          <a:xfrm>
            <a:off x="2743200" y="2286000"/>
            <a:ext cx="48514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81000" y="3352800"/>
            <a:ext cx="2351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Length Coding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3276600"/>
          </a:xfrm>
        </p:spPr>
        <p:txBody>
          <a:bodyPr/>
          <a:lstStyle/>
          <a:p>
            <a:r>
              <a:rPr lang="en-US"/>
              <a:t>Consider the probability of the gray levels:</a:t>
            </a:r>
          </a:p>
        </p:txBody>
      </p:sp>
      <p:pic>
        <p:nvPicPr>
          <p:cNvPr id="17412" name="Picture 6" descr="gonz_p311"/>
          <p:cNvPicPr>
            <a:picLocks noChangeAspect="1" noChangeArrowheads="1"/>
          </p:cNvPicPr>
          <p:nvPr/>
        </p:nvPicPr>
        <p:blipFill>
          <a:blip r:embed="rId3"/>
          <a:srcRect l="8696" t="6671" r="2899" b="9938"/>
          <a:stretch>
            <a:fillRect/>
          </a:stretch>
        </p:blipFill>
        <p:spPr bwMode="auto">
          <a:xfrm>
            <a:off x="304800" y="2743200"/>
            <a:ext cx="53340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743200"/>
            <a:ext cx="3195638" cy="2133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038600" y="2667000"/>
            <a:ext cx="124618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variable length</a:t>
            </a:r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3886200" y="2590800"/>
            <a:ext cx="46038" cy="2438400"/>
          </a:xfrm>
          <a:prstGeom prst="line">
            <a:avLst/>
          </a:prstGeom>
          <a:noFill/>
          <a:ln w="5715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7416" name="Picture 7"/>
          <p:cNvPicPr>
            <a:picLocks noChangeAspect="1" noChangeArrowheads="1"/>
          </p:cNvPicPr>
          <p:nvPr/>
        </p:nvPicPr>
        <p:blipFill>
          <a:blip r:embed="rId4"/>
          <a:srcRect r="26080" b="71429"/>
          <a:stretch>
            <a:fillRect/>
          </a:stretch>
        </p:blipFill>
        <p:spPr bwMode="auto">
          <a:xfrm>
            <a:off x="0" y="5334000"/>
            <a:ext cx="2362200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362200" y="5410200"/>
            <a:ext cx="647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2*.19 + 2*.25 + 2*.21 + 3*.16 + 4*.08 + 5*.06 + 6*.03 + 6*.02 = 2.7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-76200"/>
            <a:ext cx="8183880" cy="105156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Interpixel redundancy (cont’d)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4114800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To reduce </a:t>
            </a:r>
            <a:r>
              <a:rPr lang="en-US" sz="2400" dirty="0" err="1"/>
              <a:t>interpixel</a:t>
            </a:r>
            <a:r>
              <a:rPr lang="en-US" sz="2400" dirty="0"/>
              <a:t> </a:t>
            </a:r>
            <a:r>
              <a:rPr lang="en-US" sz="2400" dirty="0" err="1"/>
              <a:t>redundnacy</a:t>
            </a:r>
            <a:r>
              <a:rPr lang="en-US" sz="2400" dirty="0"/>
              <a:t>, the data must be transformed in another format (i.e., through a transformation)</a:t>
            </a:r>
          </a:p>
          <a:p>
            <a:pPr lvl="1" algn="just">
              <a:defRPr/>
            </a:pPr>
            <a:r>
              <a:rPr lang="en-US" sz="1800" dirty="0"/>
              <a:t>e.g., </a:t>
            </a:r>
            <a:r>
              <a:rPr lang="en-US" sz="1800" dirty="0" err="1"/>
              <a:t>thresholding</a:t>
            </a:r>
            <a:r>
              <a:rPr lang="en-US" sz="1800" dirty="0"/>
              <a:t>, or differences between adjacent pixels, or DFT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Example:</a:t>
            </a:r>
          </a:p>
        </p:txBody>
      </p:sp>
      <p:pic>
        <p:nvPicPr>
          <p:cNvPr id="19460" name="Picture 4" descr="gonz_p316"/>
          <p:cNvPicPr>
            <a:picLocks noChangeAspect="1" noChangeArrowheads="1"/>
          </p:cNvPicPr>
          <p:nvPr/>
        </p:nvPicPr>
        <p:blipFill>
          <a:blip r:embed="rId3"/>
          <a:srcRect t="1529" b="42816"/>
          <a:stretch>
            <a:fillRect/>
          </a:stretch>
        </p:blipFill>
        <p:spPr bwMode="auto">
          <a:xfrm>
            <a:off x="3048000" y="3505200"/>
            <a:ext cx="4419600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981200" y="4038600"/>
            <a:ext cx="954088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Original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1676400" y="5334000"/>
            <a:ext cx="1338263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Thresholded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-60960"/>
            <a:ext cx="8183880" cy="105156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Interpixel</a:t>
            </a:r>
            <a:r>
              <a:rPr lang="en-US" dirty="0">
                <a:solidFill>
                  <a:schemeClr val="tx1"/>
                </a:solidFill>
              </a:rPr>
              <a:t> redundancy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r>
              <a:rPr lang="en-US" sz="2400" dirty="0" err="1"/>
              <a:t>Interpixel</a:t>
            </a:r>
            <a:r>
              <a:rPr lang="en-US" sz="2400" dirty="0"/>
              <a:t> redundancy implies that any pixel value can be reasonably predicted by its neighbors (i.e., correlated).</a:t>
            </a:r>
          </a:p>
          <a:p>
            <a:endParaRPr lang="en-US" sz="2400" dirty="0"/>
          </a:p>
        </p:txBody>
      </p:sp>
      <p:pic>
        <p:nvPicPr>
          <p:cNvPr id="18436" name="Picture 4" descr="gonz_p314"/>
          <p:cNvPicPr>
            <a:picLocks noChangeAspect="1" noChangeArrowheads="1"/>
          </p:cNvPicPr>
          <p:nvPr/>
        </p:nvPicPr>
        <p:blipFill>
          <a:blip r:embed="rId3"/>
          <a:srcRect l="6862" t="2499" r="53682" b="68750"/>
          <a:stretch>
            <a:fillRect/>
          </a:stretch>
        </p:blipFill>
        <p:spPr bwMode="auto">
          <a:xfrm>
            <a:off x="685800" y="32004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gonz_p314"/>
          <p:cNvPicPr>
            <a:picLocks noChangeAspect="1" noChangeArrowheads="1"/>
          </p:cNvPicPr>
          <p:nvPr/>
        </p:nvPicPr>
        <p:blipFill>
          <a:blip r:embed="rId3"/>
          <a:srcRect t="35001"/>
          <a:stretch>
            <a:fillRect/>
          </a:stretch>
        </p:blipFill>
        <p:spPr bwMode="auto">
          <a:xfrm>
            <a:off x="4800600" y="2819400"/>
            <a:ext cx="3603625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946" y="5181600"/>
            <a:ext cx="3978054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8439" name="Picture 7" descr="gonz_p314"/>
          <p:cNvPicPr>
            <a:picLocks noChangeAspect="1" noChangeArrowheads="1"/>
          </p:cNvPicPr>
          <p:nvPr/>
        </p:nvPicPr>
        <p:blipFill>
          <a:blip r:embed="rId3"/>
          <a:srcRect l="53181" t="2499" r="9077" b="68750"/>
          <a:stretch>
            <a:fillRect/>
          </a:stretch>
        </p:blipFill>
        <p:spPr bwMode="auto">
          <a:xfrm>
            <a:off x="2514600" y="3200400"/>
            <a:ext cx="167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Psychovisual</a:t>
            </a:r>
            <a:r>
              <a:rPr lang="en-US" dirty="0">
                <a:solidFill>
                  <a:schemeClr val="tx1"/>
                </a:solidFill>
              </a:rPr>
              <a:t> redundancy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7244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Takes into advantage the peculiarities of the human visual system.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eye </a:t>
            </a:r>
            <a:r>
              <a:rPr lang="en-US" u="sng" dirty="0"/>
              <a:t>does not</a:t>
            </a:r>
            <a:r>
              <a:rPr lang="en-US" dirty="0"/>
              <a:t> respond with equal sensitivity to all visual information.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Humans search for important features (e.g., edges, texture, etc.) and do not perform quantitative analysis of every pixel in the image.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Psychovisual</a:t>
            </a:r>
            <a:r>
              <a:rPr lang="en-US" sz="3200" dirty="0">
                <a:solidFill>
                  <a:schemeClr val="tx1"/>
                </a:solidFill>
              </a:rPr>
              <a:t> redundancy (cont’d)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Example: Quantization</a:t>
            </a:r>
          </a:p>
        </p:txBody>
      </p:sp>
      <p:pic>
        <p:nvPicPr>
          <p:cNvPr id="21507" name="Picture 4" descr="gonz_p317"/>
          <p:cNvPicPr>
            <a:picLocks noChangeAspect="1" noChangeArrowheads="1"/>
          </p:cNvPicPr>
          <p:nvPr/>
        </p:nvPicPr>
        <p:blipFill>
          <a:blip r:embed="rId3"/>
          <a:srcRect l="2376" t="5682" r="70297" b="7182"/>
          <a:stretch>
            <a:fillRect/>
          </a:stretch>
        </p:blipFill>
        <p:spPr bwMode="auto">
          <a:xfrm>
            <a:off x="541337" y="2209800"/>
            <a:ext cx="1752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 descr="gonz_p317"/>
          <p:cNvPicPr>
            <a:picLocks noChangeAspect="1" noChangeArrowheads="1"/>
          </p:cNvPicPr>
          <p:nvPr/>
        </p:nvPicPr>
        <p:blipFill>
          <a:blip r:embed="rId3"/>
          <a:srcRect l="35645" t="5682" r="38219" b="5289"/>
          <a:stretch>
            <a:fillRect/>
          </a:stretch>
        </p:blipFill>
        <p:spPr bwMode="auto">
          <a:xfrm>
            <a:off x="3055937" y="2209800"/>
            <a:ext cx="1676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6" descr="gonz_p317"/>
          <p:cNvPicPr>
            <a:picLocks noChangeAspect="1" noChangeArrowheads="1"/>
          </p:cNvPicPr>
          <p:nvPr/>
        </p:nvPicPr>
        <p:blipFill>
          <a:blip r:embed="rId3"/>
          <a:srcRect l="67723" t="5682" r="3763" b="7182"/>
          <a:stretch>
            <a:fillRect/>
          </a:stretch>
        </p:blipFill>
        <p:spPr bwMode="auto">
          <a:xfrm>
            <a:off x="5418137" y="2209800"/>
            <a:ext cx="1828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93737" y="1828800"/>
            <a:ext cx="14287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256 gray levels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164137" y="1676400"/>
            <a:ext cx="2913063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         16 gray levels</a:t>
            </a:r>
          </a:p>
          <a:p>
            <a:r>
              <a:rPr lang="en-US" sz="1600"/>
              <a:t>improved gray-scale quantization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3208337" y="1828800"/>
            <a:ext cx="13271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16 gray levels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430462" y="3089275"/>
            <a:ext cx="57308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8/4</a:t>
            </a:r>
          </a:p>
          <a:p>
            <a:r>
              <a:rPr lang="en-US"/>
              <a:t> =</a:t>
            </a:r>
          </a:p>
          <a:p>
            <a:r>
              <a:rPr lang="en-US"/>
              <a:t>2:1</a:t>
            </a:r>
          </a:p>
          <a:p>
            <a:endParaRPr lang="en-US"/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5402262" y="5676900"/>
            <a:ext cx="2362200" cy="915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i.e., add to each pixel a</a:t>
            </a:r>
          </a:p>
          <a:p>
            <a:r>
              <a:rPr lang="en-US" sz="1800"/>
              <a:t>pseudo-random number</a:t>
            </a:r>
          </a:p>
          <a:p>
            <a:r>
              <a:rPr lang="en-US" sz="1800"/>
              <a:t>prior to quantization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914400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4222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Image Compression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057400"/>
            <a:ext cx="8183880" cy="685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Information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971800"/>
            <a:ext cx="8183880" cy="685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Redundancy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4038600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/>
              <a:t>Coding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 err="1"/>
              <a:t>Interpixel</a:t>
            </a:r>
            <a:r>
              <a:rPr lang="en-US" sz="2400" dirty="0"/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 err="1"/>
              <a:t>Psychovisual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83880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4114800"/>
          </a:xfrm>
        </p:spPr>
        <p:txBody>
          <a:bodyPr/>
          <a:lstStyle/>
          <a:p>
            <a:pPr algn="just"/>
            <a:r>
              <a:rPr lang="en-US" dirty="0"/>
              <a:t>The goal of image compression is to reduce the amount of data required to represent a digital image.</a:t>
            </a:r>
          </a:p>
          <a:p>
            <a:pPr algn="just"/>
            <a:r>
              <a:rPr lang="en-US" dirty="0"/>
              <a:t>Important for reducing  </a:t>
            </a:r>
            <a:r>
              <a:rPr lang="en-US" b="1" u="sng" dirty="0"/>
              <a:t>storage</a:t>
            </a:r>
            <a:r>
              <a:rPr lang="en-US" dirty="0"/>
              <a:t> requirements and improving </a:t>
            </a:r>
            <a:r>
              <a:rPr lang="en-US" b="1" u="sng" dirty="0"/>
              <a:t>transmission</a:t>
            </a:r>
            <a:r>
              <a:rPr lang="en-US" b="1" dirty="0"/>
              <a:t> </a:t>
            </a:r>
            <a:r>
              <a:rPr lang="en-US" dirty="0"/>
              <a:t>rates.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038600"/>
            <a:ext cx="6705600" cy="2401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88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Lossless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Information preserving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Low compression ratios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e.g., Huffman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Lossy</a:t>
            </a:r>
            <a:endParaRPr lang="en-US" sz="28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Does not preserve information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High compression ratios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e.g., JPEG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0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u="sng" dirty="0"/>
              <a:t>Tradeoff:</a:t>
            </a:r>
            <a:r>
              <a:rPr lang="en-US" sz="2800" dirty="0"/>
              <a:t> image quality </a:t>
            </a:r>
            <a:r>
              <a:rPr lang="en-US" sz="2800" b="1" dirty="0" err="1"/>
              <a:t>vs</a:t>
            </a:r>
            <a:r>
              <a:rPr lang="en-US" sz="2800" b="1" dirty="0"/>
              <a:t> </a:t>
            </a:r>
            <a:r>
              <a:rPr lang="en-US" sz="2800" dirty="0"/>
              <a:t>compression ratio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88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err="1">
                <a:solidFill>
                  <a:schemeClr val="tx1"/>
                </a:solidFill>
              </a:rPr>
              <a:t>vs</a:t>
            </a:r>
            <a:r>
              <a:rPr lang="en-US" dirty="0">
                <a:solidFill>
                  <a:schemeClr val="tx1"/>
                </a:solidFill>
              </a:rPr>
              <a:t> 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83880" cy="44165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Data and information </a:t>
            </a:r>
            <a:r>
              <a:rPr lang="en-US" u="sng" dirty="0"/>
              <a:t>are not</a:t>
            </a:r>
            <a:r>
              <a:rPr lang="en-US" dirty="0"/>
              <a:t> synonymous terms!</a:t>
            </a:r>
          </a:p>
          <a:p>
            <a:pPr algn="just">
              <a:buFontTx/>
              <a:buNone/>
            </a:pPr>
            <a:endParaRPr lang="en-US" dirty="0"/>
          </a:p>
          <a:p>
            <a:pPr algn="just"/>
            <a:r>
              <a:rPr lang="en-US" b="1" dirty="0"/>
              <a:t>Data </a:t>
            </a:r>
            <a:r>
              <a:rPr lang="en-US" dirty="0"/>
              <a:t>is the means by which </a:t>
            </a:r>
            <a:r>
              <a:rPr lang="en-US" b="1" dirty="0"/>
              <a:t>information</a:t>
            </a:r>
            <a:r>
              <a:rPr lang="en-US" dirty="0"/>
              <a:t> is conveyed.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compression aims to reduce the amount of data required to represent a given quantity of information while </a:t>
            </a:r>
            <a:r>
              <a:rPr lang="en-US" u="sng" dirty="0"/>
              <a:t>preserving as much information as possible.</a:t>
            </a:r>
          </a:p>
          <a:p>
            <a:pPr algn="just"/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83880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err="1">
                <a:solidFill>
                  <a:schemeClr val="tx1"/>
                </a:solidFill>
              </a:rPr>
              <a:t>vs</a:t>
            </a:r>
            <a:r>
              <a:rPr lang="en-US" dirty="0">
                <a:solidFill>
                  <a:schemeClr val="tx1"/>
                </a:solidFill>
              </a:rPr>
              <a:t> Information (cont’d)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4572000"/>
          </a:xfrm>
        </p:spPr>
        <p:txBody>
          <a:bodyPr/>
          <a:lstStyle/>
          <a:p>
            <a:pPr algn="just"/>
            <a:r>
              <a:rPr lang="en-US" dirty="0"/>
              <a:t>The same amount of </a:t>
            </a:r>
            <a:r>
              <a:rPr lang="en-US" u="sng" dirty="0"/>
              <a:t>information</a:t>
            </a:r>
            <a:r>
              <a:rPr lang="en-US" dirty="0"/>
              <a:t> can be represented by various amount of data, e.g.: </a:t>
            </a:r>
          </a:p>
          <a:p>
            <a:pPr algn="just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95400" y="2971800"/>
            <a:ext cx="7239000" cy="25853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en-US" i="1" dirty="0"/>
              <a:t>Your wife, Helen, will meet you at Logan Airport in Boston at 5 minutes past 6:00 pm tomorrow night</a:t>
            </a:r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Your wife will meet you at Logan Airport at 5 minutes past 6:00 pm tomorrow night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Helen will meet you at Logan at 6:00 pm tomorrow night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29718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sng"/>
              <a:t>Ex1: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sng"/>
              <a:t>Ex2: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81000" y="51816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sng" dirty="0"/>
              <a:t>Ex3: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83880" cy="83820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Data Redundancy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redundancy is a mathematically quantifiable entity!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,  n</a:t>
            </a:r>
            <a:r>
              <a:rPr lang="en-US" baseline="-25000" dirty="0"/>
              <a:t>2</a:t>
            </a:r>
            <a:r>
              <a:rPr lang="en-US" dirty="0"/>
              <a:t> =  #  information carrying units in two datasets.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 r="52893"/>
          <a:stretch>
            <a:fillRect/>
          </a:stretch>
        </p:blipFill>
        <p:spPr bwMode="auto">
          <a:xfrm>
            <a:off x="1252537" y="1944687"/>
            <a:ext cx="2209800" cy="300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51981"/>
          <a:stretch>
            <a:fillRect/>
          </a:stretch>
        </p:blipFill>
        <p:spPr bwMode="auto">
          <a:xfrm>
            <a:off x="5748337" y="1944687"/>
            <a:ext cx="2252663" cy="300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4224337" y="3087687"/>
            <a:ext cx="990600" cy="533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67137" y="2554287"/>
            <a:ext cx="173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Data Redundancy (cont’d)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772400" cy="4114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Compression ratio:</a:t>
            </a:r>
          </a:p>
          <a:p>
            <a:endParaRPr lang="en-US" dirty="0"/>
          </a:p>
          <a:p>
            <a:r>
              <a:rPr lang="en-US" dirty="0"/>
              <a:t>Relative data redundancy: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 l="11838" t="8136" r="5302" b="10509"/>
          <a:stretch>
            <a:fillRect/>
          </a:stretch>
        </p:blipFill>
        <p:spPr bwMode="auto">
          <a:xfrm>
            <a:off x="4114800" y="1676400"/>
            <a:ext cx="1066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9712" y="2667000"/>
            <a:ext cx="1538288" cy="666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159250"/>
            <a:ext cx="3878263" cy="1403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159250"/>
            <a:ext cx="4562475" cy="1295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752600" y="3702050"/>
            <a:ext cx="1349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88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 of Data Redundancy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83880" cy="46482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800" dirty="0"/>
              <a:t>	(1) Coding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800" dirty="0"/>
              <a:t>	(2) </a:t>
            </a:r>
            <a:r>
              <a:rPr lang="en-US" sz="2800" dirty="0" err="1"/>
              <a:t>Interpixel</a:t>
            </a:r>
            <a:r>
              <a:rPr lang="en-US" sz="2800" dirty="0"/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800" dirty="0"/>
              <a:t>	(3) </a:t>
            </a:r>
            <a:r>
              <a:rPr lang="en-US" sz="2800" dirty="0" err="1"/>
              <a:t>Psychovisual</a:t>
            </a:r>
            <a:r>
              <a:rPr lang="en-US" sz="2800" dirty="0"/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role of compression is to reduce one or more of these redundancy types.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Dept. of Computer Science and Engineering, University of Rajshahi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6452</TotalTime>
  <Words>867</Words>
  <Application>Microsoft Office PowerPoint</Application>
  <PresentationFormat>On-screen Show (4:3)</PresentationFormat>
  <Paragraphs>159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Times New Roman</vt:lpstr>
      <vt:lpstr>Verdana</vt:lpstr>
      <vt:lpstr>Wingdings 2</vt:lpstr>
      <vt:lpstr>Aspect</vt:lpstr>
      <vt:lpstr>Multimedia System</vt:lpstr>
      <vt:lpstr>Outline</vt:lpstr>
      <vt:lpstr>Introduction</vt:lpstr>
      <vt:lpstr>Approaches</vt:lpstr>
      <vt:lpstr>Data vs Information</vt:lpstr>
      <vt:lpstr>Data vs Information (cont’d)</vt:lpstr>
      <vt:lpstr>Data Redundancy</vt:lpstr>
      <vt:lpstr>Data Redundancy (cont’d)</vt:lpstr>
      <vt:lpstr>Types of Data Redundancy</vt:lpstr>
      <vt:lpstr>Coding Redundancy</vt:lpstr>
      <vt:lpstr>Encoding Schemes</vt:lpstr>
      <vt:lpstr>Definitions </vt:lpstr>
      <vt:lpstr>Avoiding Coding Redundancy</vt:lpstr>
      <vt:lpstr>Constant Length Coding</vt:lpstr>
      <vt:lpstr>Variable Length Coding</vt:lpstr>
      <vt:lpstr>Interpixel redundancy (cont’d)</vt:lpstr>
      <vt:lpstr>Interpixel redundancy</vt:lpstr>
      <vt:lpstr>Psychovisual redundancy</vt:lpstr>
      <vt:lpstr>Psychovisual redundancy (cont’d) Example: Quantization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and Bangladesh</dc:title>
  <dc:creator> </dc:creator>
  <cp:lastModifiedBy>Sanjoy Kumar Chakravarty</cp:lastModifiedBy>
  <cp:revision>1221</cp:revision>
  <dcterms:created xsi:type="dcterms:W3CDTF">2008-04-12T04:53:58Z</dcterms:created>
  <dcterms:modified xsi:type="dcterms:W3CDTF">2021-06-14T05:15:32Z</dcterms:modified>
</cp:coreProperties>
</file>