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6" r:id="rId12"/>
    <p:sldId id="287" r:id="rId13"/>
    <p:sldId id="267" r:id="rId14"/>
    <p:sldId id="284" r:id="rId15"/>
    <p:sldId id="268" r:id="rId16"/>
    <p:sldId id="270" r:id="rId17"/>
    <p:sldId id="272" r:id="rId18"/>
    <p:sldId id="271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5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39077-6436-4400-BD0E-0CE16D7F9DB6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6"/>
            <p14:sldId id="287"/>
            <p14:sldId id="267"/>
            <p14:sldId id="284"/>
            <p14:sldId id="268"/>
          </p14:sldIdLst>
        </p14:section>
        <p14:section name="Characteristics" id="{0E0FB3A5-A9B4-4B76-839B-1E6CE193ED1A}">
          <p14:sldIdLst>
            <p14:sldId id="270"/>
            <p14:sldId id="272"/>
            <p14:sldId id="271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5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0" autoAdjust="0"/>
    <p:restoredTop sz="69534" autoAdjust="0"/>
  </p:normalViewPr>
  <p:slideViewPr>
    <p:cSldViewPr snapToGrid="0">
      <p:cViewPr varScale="1">
        <p:scale>
          <a:sx n="52" d="100"/>
          <a:sy n="5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EB08-BC36-49CF-A534-CE01466F17F9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61B1-0569-445E-86B6-0FD470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Web services, are not Web applications, but they can be part of one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without software components, such as static HTML pages, are not Web applications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An 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of this would be displaying the menu of the day on the mobile devices of all users entering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restaurant between 11 am and 2 pm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For this type of system it is </a:t>
            </a:r>
            <a:r>
              <a:rPr lang="en-US" b="1" dirty="0"/>
              <a:t>important to take into account the limitations of mobile devices </a:t>
            </a:r>
            <a:r>
              <a:rPr lang="en-US" b="0" dirty="0"/>
              <a:t>(bandwidth, screen size, memory, immaturity of software, etc.) and </a:t>
            </a:r>
            <a:r>
              <a:rPr lang="en-US" b="1" dirty="0"/>
              <a:t>the context in which the Web application is currently being used</a:t>
            </a:r>
            <a:r>
              <a:rPr lang="en-US" b="0" dirty="0"/>
              <a:t>. Based on this dynamic adjustments according to the users’ situation can be made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near future where ubiquitous applications will dominate the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goal of the Semantic Web is to present information on the Web not merely for humans, but also in a machine-readable form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7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Workflow-based applications are transaction-based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higher level of development requires the previous development of a less complex category.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Exception : </a:t>
            </a:r>
            <a:r>
              <a:rPr lang="en-US" b="1" baseline="0" dirty="0"/>
              <a:t> </a:t>
            </a:r>
            <a:r>
              <a:rPr lang="en-US" b="0" baseline="0" dirty="0"/>
              <a:t>S</a:t>
            </a:r>
            <a:r>
              <a:rPr lang="en-US" dirty="0"/>
              <a:t>ome of the categories (e.g. the portal-oriented applications) are historically rather recent while having a lower degree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 can be started in any of these categories and later expanded to increasing degrees of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Newer categories are generally more complex, but this does not mean they can fully replace the older generation.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applications can typically be assigned to several categories at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sites requiring </a:t>
            </a:r>
            <a:r>
              <a:rPr lang="en-US" b="1" dirty="0"/>
              <a:t>frequent changes </a:t>
            </a:r>
            <a:r>
              <a:rPr lang="en-US" dirty="0"/>
              <a:t>or for sites with </a:t>
            </a:r>
            <a:r>
              <a:rPr lang="en-US" b="1" dirty="0"/>
              <a:t>huge numbers of pages </a:t>
            </a:r>
            <a:r>
              <a:rPr lang="en-US" dirty="0"/>
              <a:t>this is a significant </a:t>
            </a:r>
            <a:r>
              <a:rPr lang="en-US" b="1" dirty="0"/>
              <a:t>cost factor </a:t>
            </a:r>
            <a:r>
              <a:rPr lang="en-US" dirty="0"/>
              <a:t>and often results in </a:t>
            </a:r>
            <a:r>
              <a:rPr lang="en-US" b="1" dirty="0"/>
              <a:t>outdated information.</a:t>
            </a:r>
            <a:r>
              <a:rPr lang="en-US" dirty="0"/>
              <a:t> Additionally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Danger of inconsistencies</a:t>
            </a:r>
            <a:r>
              <a:rPr lang="en-US" dirty="0"/>
              <a:t> : some content is frequently represented redundantly on several Web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easy </a:t>
            </a:r>
            <a:r>
              <a:rPr lang="en-US" dirty="0" err="1"/>
              <a:t>acces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 the pages are already stored on the Web server.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Example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: Static homepages, webcasts, and simple web presences for small businesses belong in this category.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Web applications emerged, offering a first, simple, form of interactivity by means of forms, radio buttons and selection menus.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Web pages and links to other pages are generated dynamically according to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more interactivity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baseline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0" dirty="0"/>
              <a:t>not only interacting with the application in a read-only manner, but also by performing updates on the underlying content.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Data Driven :</a:t>
            </a:r>
            <a:r>
              <a:rPr lang="en-US" dirty="0"/>
              <a:t> prerequisite for this are database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handling of workflows :</a:t>
            </a:r>
            <a:r>
              <a:rPr lang="en-US" b="0" dirty="0"/>
              <a:t>  companies, public authorities, and private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Interoperability :</a:t>
            </a:r>
            <a:r>
              <a:rPr lang="en-US" b="0" dirty="0"/>
              <a:t> A driving force for this is the availability of appropriate Web services to guarantee interoperability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Challenges :</a:t>
            </a:r>
            <a:r>
              <a:rPr lang="en-US" b="0" dirty="0"/>
              <a:t> The complexity of the services in question, the autonomy of the participating companies and the necessity for the workflows to be robust and flexible are the main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groupware</a:t>
            </a:r>
            <a:r>
              <a:rPr lang="en-US" dirty="0"/>
              <a:t> employed especially for co-operation purposes in unstructured operations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support shared information and workspaces </a:t>
            </a:r>
            <a:r>
              <a:rPr lang="en-US" dirty="0"/>
              <a:t>in order to generate, edit, and manage shared information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are also used to keep logs of many small entries and edits (as in Weblogs), to mediate meetings or make decisions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Business portals</a:t>
            </a:r>
            <a:r>
              <a:rPr lang="en-US" b="0" dirty="0"/>
              <a:t> give employees</a:t>
            </a:r>
            <a:r>
              <a:rPr lang="bn-BD" b="0" dirty="0"/>
              <a:t> </a:t>
            </a:r>
            <a:r>
              <a:rPr lang="en-US" b="0" dirty="0"/>
              <a:t>and/or business partners focused access to different sources of information and services through</a:t>
            </a:r>
            <a:r>
              <a:rPr lang="bn-BD" b="0" dirty="0"/>
              <a:t> </a:t>
            </a:r>
            <a:r>
              <a:rPr lang="en-US" b="0" dirty="0"/>
              <a:t>an intranet or extranet.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Marketplace portals</a:t>
            </a:r>
            <a:r>
              <a:rPr lang="en-US" b="0" dirty="0"/>
              <a:t> are divided into </a:t>
            </a:r>
            <a:r>
              <a:rPr lang="en-US" b="1" dirty="0"/>
              <a:t>horizontal </a:t>
            </a:r>
            <a:r>
              <a:rPr lang="en-US" b="0" dirty="0"/>
              <a:t>and </a:t>
            </a:r>
            <a:r>
              <a:rPr lang="en-US" b="1" dirty="0"/>
              <a:t>vertical </a:t>
            </a:r>
            <a:r>
              <a:rPr lang="en-US" b="0" dirty="0"/>
              <a:t>market</a:t>
            </a:r>
            <a:r>
              <a:rPr lang="bn-BD" b="0" dirty="0"/>
              <a:t>  </a:t>
            </a:r>
            <a:r>
              <a:rPr lang="en-US" b="0" dirty="0"/>
              <a:t>places. </a:t>
            </a:r>
            <a:endParaRPr lang="bn-BD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bn-BD" b="0" baseline="0" dirty="0"/>
              <a:t>         </a:t>
            </a:r>
            <a:r>
              <a:rPr lang="en-US" b="1" dirty="0"/>
              <a:t>Horizontal marketplaces</a:t>
            </a:r>
            <a:r>
              <a:rPr lang="en-US" b="0" dirty="0"/>
              <a:t> operate on the b2c</a:t>
            </a:r>
            <a:r>
              <a:rPr lang="bn-BD" b="0" dirty="0"/>
              <a:t> </a:t>
            </a:r>
            <a:r>
              <a:rPr lang="en-US" b="0" dirty="0"/>
              <a:t>and</a:t>
            </a:r>
            <a:r>
              <a:rPr lang="bn-BD" b="0" dirty="0"/>
              <a:t> </a:t>
            </a:r>
            <a:r>
              <a:rPr lang="en-US" b="0" dirty="0"/>
              <a:t>b2b selling their products to companies from other sectors.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Vertical marketplaces:</a:t>
            </a:r>
            <a:r>
              <a:rPr lang="en-US" b="0" dirty="0"/>
              <a:t> companies from a single sector,  suppliers on one side and manufacturing companies on the 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         </a:t>
            </a:r>
            <a:r>
              <a:rPr lang="en-US" b="1" dirty="0"/>
              <a:t>Community portals </a:t>
            </a:r>
            <a:r>
              <a:rPr lang="en-US" b="0" dirty="0"/>
              <a:t>are directed at specific target groups (young people) try to create customer loyalty through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user interaction or to provide individual offers through appropriate user management (one-to-one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marketing).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C9F-1BA5-4815-A8FE-7819114C9991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7138"/>
            <a:ext cx="6858000" cy="1655762"/>
          </a:xfrm>
        </p:spPr>
        <p:txBody>
          <a:bodyPr/>
          <a:lstStyle/>
          <a:p>
            <a:r>
              <a:rPr lang="en-US" dirty="0"/>
              <a:t>Chapter -1</a:t>
            </a:r>
          </a:p>
        </p:txBody>
      </p:sp>
    </p:spTree>
    <p:extLst>
      <p:ext uri="{BB962C8B-B14F-4D97-AF65-F5344CB8AC3E}">
        <p14:creationId xmlns:p14="http://schemas.microsoft.com/office/powerpoint/2010/main" val="31600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Portal-oriented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Central hubs to access web</a:t>
            </a:r>
          </a:p>
          <a:p>
            <a:r>
              <a:rPr lang="en-US" dirty="0"/>
              <a:t>Provides single point of access to separate, potentially heterogeneous sources of information</a:t>
            </a:r>
            <a:endParaRPr lang="bn-BD" dirty="0"/>
          </a:p>
          <a:p>
            <a:r>
              <a:rPr lang="en-US" dirty="0"/>
              <a:t>specialized portals</a:t>
            </a:r>
            <a:endParaRPr lang="bn-BD" dirty="0"/>
          </a:p>
          <a:p>
            <a:pPr lvl="1"/>
            <a:r>
              <a:rPr lang="en-US" dirty="0"/>
              <a:t>business portals</a:t>
            </a:r>
            <a:endParaRPr lang="bn-BD" dirty="0"/>
          </a:p>
          <a:p>
            <a:pPr lvl="1"/>
            <a:r>
              <a:rPr lang="en-US" dirty="0"/>
              <a:t>marketplace portals</a:t>
            </a:r>
            <a:endParaRPr lang="bn-BD" dirty="0"/>
          </a:p>
          <a:p>
            <a:pPr lvl="1"/>
            <a:r>
              <a:rPr lang="en-US" dirty="0"/>
              <a:t>community portals</a:t>
            </a:r>
            <a:endParaRPr lang="bn-BD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8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FA0E-E267-4B95-838D-122245B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192"/>
            <a:ext cx="8515350" cy="916497"/>
          </a:xfrm>
        </p:spPr>
        <p:txBody>
          <a:bodyPr/>
          <a:lstStyle/>
          <a:p>
            <a:r>
              <a:rPr lang="en-US" dirty="0"/>
              <a:t>Yahoo!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F28-CB48-474B-AF41-436BC417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4BDDD-3984-4EC1-A7F1-72ADCBF2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-5324" r="-2078" b="16614"/>
          <a:stretch/>
        </p:blipFill>
        <p:spPr>
          <a:xfrm>
            <a:off x="2481834" y="93155"/>
            <a:ext cx="6455040" cy="60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60E8-6651-4D7C-BE8B-6D11A6B6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013-0640-4C23-9304-E3B4A0E8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CA0F8-78E7-4C19-9FC8-EE5965FD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1" y="2287571"/>
            <a:ext cx="8471617" cy="13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Ubiquitous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280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Customized services anytime anywhere and for any device</a:t>
            </a:r>
          </a:p>
          <a:p>
            <a:r>
              <a:rPr lang="en-US" dirty="0"/>
              <a:t>personalization (dynamic adjustments according to the users’ situation )</a:t>
            </a:r>
          </a:p>
          <a:p>
            <a:r>
              <a:rPr lang="en-US" dirty="0"/>
              <a:t>location-aware services</a:t>
            </a:r>
            <a:endParaRPr lang="bn-BD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Limitations Of Mobile devices </a:t>
            </a:r>
          </a:p>
          <a:p>
            <a:pPr lvl="1"/>
            <a:r>
              <a:rPr lang="en-US" dirty="0"/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16915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576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Ubiquitous Web App </a:t>
            </a:r>
            <a:r>
              <a:rPr lang="en-US" sz="3600" dirty="0"/>
              <a:t>(Google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7" y="1508255"/>
            <a:ext cx="8032305" cy="49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2783"/>
          </a:xfrm>
        </p:spPr>
        <p:txBody>
          <a:bodyPr>
            <a:normAutofit/>
          </a:bodyPr>
          <a:lstStyle/>
          <a:p>
            <a:r>
              <a:rPr lang="en-US" b="1" dirty="0"/>
              <a:t>Semantic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7910"/>
            <a:ext cx="7886700" cy="32721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Presenting information on the Web not only for humans, but also in a machine-readable form</a:t>
            </a:r>
          </a:p>
          <a:p>
            <a:r>
              <a:rPr lang="en-US" dirty="0"/>
              <a:t>Facilitate knowledge management on the Web</a:t>
            </a:r>
          </a:p>
          <a:p>
            <a:r>
              <a:rPr lang="en-US" dirty="0"/>
              <a:t>Content syndication</a:t>
            </a:r>
          </a:p>
          <a:p>
            <a:r>
              <a:rPr lang="en-US" dirty="0"/>
              <a:t>Locating new relevant knowledge, e.g. by means of recommender systems</a:t>
            </a:r>
          </a:p>
          <a:p>
            <a:r>
              <a:rPr lang="en-US" dirty="0"/>
              <a:t>Supports more ubiquitous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6125" y="4643920"/>
            <a:ext cx="3811749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 </a:t>
            </a:r>
          </a:p>
          <a:p>
            <a:r>
              <a:rPr lang="en-US" dirty="0"/>
              <a:t>	price, spec, photo 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Internet 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</a:t>
            </a:r>
            <a:r>
              <a:rPr lang="en-US" dirty="0" err="1"/>
              <a:t>product_name</a:t>
            </a:r>
            <a:r>
              <a:rPr lang="en-US" dirty="0"/>
              <a:t>  LIKE ‘</a:t>
            </a:r>
            <a:r>
              <a:rPr lang="en-US" dirty="0" err="1"/>
              <a:t>iphone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2789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50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229"/>
            <a:ext cx="7886700" cy="4674734"/>
          </a:xfrm>
        </p:spPr>
        <p:txBody>
          <a:bodyPr>
            <a:normAutofit/>
          </a:bodyPr>
          <a:lstStyle/>
          <a:p>
            <a:r>
              <a:rPr lang="en-US" sz="2400" dirty="0"/>
              <a:t>Web applications differ from traditional, non-Web-based applications in a variety of features worth looking into</a:t>
            </a:r>
          </a:p>
          <a:p>
            <a:r>
              <a:rPr lang="en-US" sz="2400" dirty="0"/>
              <a:t>Characteristics and arranged along 4 dimensions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Evolution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680" y="2938872"/>
            <a:ext cx="4015011" cy="29394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984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537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 err="1"/>
              <a:t>hypertextual</a:t>
            </a:r>
            <a:r>
              <a:rPr lang="en-US" dirty="0"/>
              <a:t> structure (navigational structure)</a:t>
            </a:r>
          </a:p>
          <a:p>
            <a:pPr lvl="1"/>
            <a:r>
              <a:rPr lang="en-US" dirty="0"/>
              <a:t>presentation (the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259444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Content </a:t>
            </a:r>
          </a:p>
          <a:p>
            <a:pPr lvl="1"/>
            <a:r>
              <a:rPr lang="en-US" dirty="0"/>
              <a:t>Content is equally important as the Web application</a:t>
            </a:r>
          </a:p>
          <a:p>
            <a:pPr lvl="1"/>
            <a:r>
              <a:rPr lang="en-US" dirty="0"/>
              <a:t>Web application developers : programmers and authors</a:t>
            </a:r>
          </a:p>
          <a:p>
            <a:pPr lvl="1"/>
            <a:r>
              <a:rPr lang="en-US" dirty="0"/>
              <a:t>provided as tables, text, graphics, animations, audio, or video</a:t>
            </a:r>
          </a:p>
          <a:p>
            <a:pPr lvl="1"/>
            <a:r>
              <a:rPr lang="en-US" dirty="0"/>
              <a:t>Targeted to certain user groups</a:t>
            </a:r>
          </a:p>
          <a:p>
            <a:pPr lvl="1"/>
            <a:r>
              <a:rPr lang="en-US" dirty="0"/>
              <a:t>Content Quality</a:t>
            </a:r>
          </a:p>
          <a:p>
            <a:pPr lvl="2"/>
            <a:r>
              <a:rPr lang="en-US" dirty="0"/>
              <a:t>Update frequency</a:t>
            </a:r>
          </a:p>
          <a:p>
            <a:pPr lvl="2"/>
            <a:r>
              <a:rPr lang="en-US" dirty="0"/>
              <a:t>exact, consistent and reliable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6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7543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Hyper-text</a:t>
            </a:r>
          </a:p>
          <a:p>
            <a:pPr lvl="1"/>
            <a:r>
              <a:rPr lang="en-US" dirty="0"/>
              <a:t>a basis for the structuring and presentation of information</a:t>
            </a:r>
          </a:p>
          <a:p>
            <a:pPr lvl="1"/>
            <a:r>
              <a:rPr lang="en-US" dirty="0"/>
              <a:t>Non linear</a:t>
            </a:r>
          </a:p>
          <a:p>
            <a:pPr lvl="1"/>
            <a:r>
              <a:rPr lang="en-US" dirty="0"/>
              <a:t>Basic elements</a:t>
            </a:r>
          </a:p>
          <a:p>
            <a:pPr lvl="2"/>
            <a:r>
              <a:rPr lang="en-US" b="1" dirty="0"/>
              <a:t>Nodes :</a:t>
            </a:r>
            <a:r>
              <a:rPr lang="en-US" dirty="0"/>
              <a:t> uniquely identifiable info unit</a:t>
            </a:r>
          </a:p>
          <a:p>
            <a:pPr lvl="2"/>
            <a:r>
              <a:rPr lang="en-US" b="1" dirty="0"/>
              <a:t>Links :</a:t>
            </a:r>
            <a:r>
              <a:rPr lang="en-US" dirty="0"/>
              <a:t> path form one node to another</a:t>
            </a:r>
          </a:p>
          <a:p>
            <a:pPr lvl="2"/>
            <a:r>
              <a:rPr lang="en-US" dirty="0"/>
              <a:t>Anchor : </a:t>
            </a:r>
          </a:p>
          <a:p>
            <a:pPr lvl="1"/>
            <a:r>
              <a:rPr lang="en-US" dirty="0"/>
              <a:t>Problem:</a:t>
            </a:r>
          </a:p>
          <a:p>
            <a:pPr lvl="2"/>
            <a:r>
              <a:rPr lang="en-US" dirty="0"/>
              <a:t>Disorientation: lose ones focus while browsing</a:t>
            </a:r>
          </a:p>
          <a:p>
            <a:pPr lvl="2"/>
            <a:r>
              <a:rPr lang="en-US" dirty="0"/>
              <a:t>cognitive overload :  overwhelmed by the amount of info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1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info medium to Application medium</a:t>
            </a:r>
          </a:p>
          <a:p>
            <a:r>
              <a:rPr lang="en-US" dirty="0"/>
              <a:t>Web applications today are full-fledged, complex software systems</a:t>
            </a:r>
          </a:p>
          <a:p>
            <a:r>
              <a:rPr lang="en-US" dirty="0"/>
              <a:t>Technologies and standards are used as a development platform and as a user platform at the same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19637"/>
            <a:ext cx="7886700" cy="102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Presentation</a:t>
            </a:r>
          </a:p>
          <a:p>
            <a:pPr marL="457200" lvl="1" indent="0">
              <a:buNone/>
            </a:pPr>
            <a:r>
              <a:rPr lang="en-US" dirty="0"/>
              <a:t>Two special features of Web applications at the presentation level</a:t>
            </a:r>
          </a:p>
          <a:p>
            <a:pPr lvl="1"/>
            <a:r>
              <a:rPr lang="en-US" b="1" dirty="0"/>
              <a:t>Aesthetics</a:t>
            </a:r>
          </a:p>
          <a:p>
            <a:pPr lvl="2"/>
            <a:r>
              <a:rPr lang="en-US" dirty="0"/>
              <a:t>Look-and-feel</a:t>
            </a:r>
          </a:p>
          <a:p>
            <a:pPr lvl="2"/>
            <a:r>
              <a:rPr lang="en-US" dirty="0"/>
              <a:t>Visual presentation of web pages</a:t>
            </a:r>
          </a:p>
          <a:p>
            <a:pPr lvl="2"/>
            <a:r>
              <a:rPr lang="en-US" dirty="0"/>
              <a:t>often determines success or failure</a:t>
            </a:r>
          </a:p>
          <a:p>
            <a:pPr lvl="1"/>
            <a:r>
              <a:rPr lang="en-US" b="1" dirty="0"/>
              <a:t>self-explanation</a:t>
            </a:r>
          </a:p>
          <a:p>
            <a:pPr lvl="2"/>
            <a:r>
              <a:rPr lang="en-US" dirty="0"/>
              <a:t>should be possible to use without documentation.</a:t>
            </a:r>
          </a:p>
          <a:p>
            <a:pPr lvl="2"/>
            <a:r>
              <a:rPr lang="en-US" dirty="0"/>
              <a:t>interaction behavior must be consistent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Heterogeneous usages</a:t>
            </a:r>
          </a:p>
          <a:p>
            <a:r>
              <a:rPr lang="en-US" dirty="0"/>
              <a:t>Users vary in numbers and cultural background</a:t>
            </a:r>
          </a:p>
          <a:p>
            <a:r>
              <a:rPr lang="en-US" dirty="0"/>
              <a:t>devices have differing hardware and software characteristics</a:t>
            </a:r>
          </a:p>
          <a:p>
            <a:r>
              <a:rPr lang="en-US" dirty="0"/>
              <a:t>The usage of Web applications is characterized by the necessity to continuously adapt to specific usage situations, so-called contexts</a:t>
            </a:r>
          </a:p>
        </p:txBody>
      </p:sp>
    </p:spTree>
    <p:extLst>
      <p:ext uri="{BB962C8B-B14F-4D97-AF65-F5344CB8AC3E}">
        <p14:creationId xmlns:p14="http://schemas.microsoft.com/office/powerpoint/2010/main" val="355127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Social Context: Users</a:t>
            </a:r>
          </a:p>
          <a:p>
            <a:r>
              <a:rPr lang="en-US" dirty="0"/>
              <a:t>Technical Context: Network and Devices</a:t>
            </a:r>
          </a:p>
          <a:p>
            <a:r>
              <a:rPr lang="en-US" dirty="0"/>
              <a:t>Natural Context: Location and Time</a:t>
            </a:r>
          </a:p>
        </p:txBody>
      </p:sp>
    </p:spTree>
    <p:extLst>
      <p:ext uri="{BB962C8B-B14F-4D97-AF65-F5344CB8AC3E}">
        <p14:creationId xmlns:p14="http://schemas.microsoft.com/office/powerpoint/2010/main" val="418910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8243"/>
          </a:xfrm>
        </p:spPr>
        <p:txBody>
          <a:bodyPr/>
          <a:lstStyle/>
          <a:p>
            <a:r>
              <a:rPr lang="en-US" dirty="0"/>
              <a:t>Social Context: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369"/>
            <a:ext cx="7886700" cy="4996657"/>
          </a:xfrm>
        </p:spPr>
        <p:txBody>
          <a:bodyPr>
            <a:normAutofit/>
          </a:bodyPr>
          <a:lstStyle/>
          <a:p>
            <a:r>
              <a:rPr lang="en-US" dirty="0"/>
              <a:t>Spontaneity: </a:t>
            </a:r>
          </a:p>
          <a:p>
            <a:pPr lvl="1"/>
            <a:r>
              <a:rPr lang="en-US" dirty="0"/>
              <a:t>user cannot be expected to be loyal</a:t>
            </a:r>
          </a:p>
          <a:p>
            <a:pPr lvl="1"/>
            <a:r>
              <a:rPr lang="en-US" dirty="0"/>
              <a:t>users will only use if it appears to bring them immediate advantage.</a:t>
            </a:r>
          </a:p>
          <a:p>
            <a:pPr lvl="1"/>
            <a:r>
              <a:rPr lang="en-US" dirty="0"/>
              <a:t>Unpredictable user load</a:t>
            </a:r>
          </a:p>
          <a:p>
            <a:pPr lvl="1"/>
            <a:r>
              <a:rPr lang="en-US" dirty="0"/>
              <a:t>Scalability is extremely important</a:t>
            </a:r>
          </a:p>
          <a:p>
            <a:r>
              <a:rPr lang="en-US" dirty="0" err="1"/>
              <a:t>Multiculturality</a:t>
            </a:r>
            <a:endParaRPr lang="en-US" dirty="0"/>
          </a:p>
          <a:p>
            <a:pPr lvl="1"/>
            <a:r>
              <a:rPr lang="en-US" dirty="0"/>
              <a:t>developed for different user groups </a:t>
            </a:r>
          </a:p>
          <a:p>
            <a:pPr lvl="1"/>
            <a:r>
              <a:rPr lang="en-US" dirty="0"/>
              <a:t>large and hardly foreseeable heterogeneities in terms of abilities, knowledge and preferences 			</a:t>
            </a:r>
          </a:p>
          <a:p>
            <a:pPr lvl="1"/>
            <a:r>
              <a:rPr lang="en-US" dirty="0"/>
              <a:t>Personalization is difficult</a:t>
            </a:r>
          </a:p>
          <a:p>
            <a:pPr lvl="1"/>
            <a:r>
              <a:rPr lang="en-US" dirty="0"/>
              <a:t>User context must be made a development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Technical Context: Network and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bn-BD" dirty="0" err="1"/>
              <a:t>Quality</a:t>
            </a:r>
            <a:r>
              <a:rPr lang="bn-BD" dirty="0"/>
              <a:t> of </a:t>
            </a:r>
            <a:r>
              <a:rPr lang="bn-BD" dirty="0" err="1"/>
              <a:t>Service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bandwidth, reliability, and varying stability of the connection are independent factors that must be considered to guarantee appropriate quality of service</a:t>
            </a:r>
          </a:p>
          <a:p>
            <a:pPr lvl="1"/>
            <a:endParaRPr lang="en-US" dirty="0"/>
          </a:p>
          <a:p>
            <a:r>
              <a:rPr lang="en-US" dirty="0"/>
              <a:t>Multi platform </a:t>
            </a:r>
            <a:r>
              <a:rPr lang="en-US" dirty="0" err="1"/>
              <a:t>delivary</a:t>
            </a:r>
            <a:endParaRPr lang="en-US" dirty="0"/>
          </a:p>
          <a:p>
            <a:pPr lvl="1"/>
            <a:r>
              <a:rPr lang="en-US" dirty="0"/>
              <a:t>offer services to devices with very different specifications (e.g. monitor size, memory capacity, installed software)</a:t>
            </a:r>
          </a:p>
          <a:p>
            <a:pPr lvl="1"/>
            <a:r>
              <a:rPr lang="en-US" dirty="0"/>
              <a:t>different browser</a:t>
            </a:r>
          </a:p>
          <a:p>
            <a:pPr lvl="1"/>
            <a:r>
              <a:rPr lang="en-US" dirty="0"/>
              <a:t>difficulties in creating a consistent user interface and in testing Web applications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7247"/>
          </a:xfrm>
        </p:spPr>
        <p:txBody>
          <a:bodyPr>
            <a:normAutofit/>
          </a:bodyPr>
          <a:lstStyle/>
          <a:p>
            <a:r>
              <a:rPr lang="en-US" sz="3600" dirty="0"/>
              <a:t>Natural Context: Location and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2373"/>
            <a:ext cx="7886700" cy="5027653"/>
          </a:xfrm>
        </p:spPr>
        <p:txBody>
          <a:bodyPr>
            <a:normAutofit/>
          </a:bodyPr>
          <a:lstStyle/>
          <a:p>
            <a:r>
              <a:rPr lang="en-US" dirty="0" err="1"/>
              <a:t>Globality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internationalization</a:t>
            </a:r>
          </a:p>
          <a:p>
            <a:pPr lvl="1"/>
            <a:r>
              <a:rPr lang="en-US" dirty="0"/>
              <a:t>location-aware services</a:t>
            </a:r>
          </a:p>
          <a:p>
            <a:pPr lvl="1"/>
            <a:r>
              <a:rPr lang="en-US" dirty="0"/>
              <a:t>security of Web applications (content restriction)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Immediately available</a:t>
            </a:r>
          </a:p>
          <a:p>
            <a:pPr lvl="1"/>
            <a:r>
              <a:rPr lang="en-US" dirty="0"/>
              <a:t>Permanent availability demand stability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Development-related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606"/>
            <a:ext cx="7886700" cy="4609420"/>
          </a:xfrm>
        </p:spPr>
        <p:txBody>
          <a:bodyPr>
            <a:normAutofit/>
          </a:bodyPr>
          <a:lstStyle/>
          <a:p>
            <a:r>
              <a:rPr lang="en-US" sz="3200" dirty="0"/>
              <a:t>The Development Team</a:t>
            </a:r>
          </a:p>
          <a:p>
            <a:r>
              <a:rPr lang="en-US" dirty="0"/>
              <a:t>Technical Infrastructure</a:t>
            </a:r>
          </a:p>
          <a:p>
            <a:r>
              <a:rPr lang="en-US" dirty="0"/>
              <a:t>Process</a:t>
            </a:r>
          </a:p>
          <a:p>
            <a:r>
              <a:rPr lang="en-US" dirty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10614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7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Development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4"/>
            <a:ext cx="7886700" cy="4950162"/>
          </a:xfrm>
        </p:spPr>
        <p:txBody>
          <a:bodyPr>
            <a:normAutofit/>
          </a:bodyPr>
          <a:lstStyle/>
          <a:p>
            <a:r>
              <a:rPr lang="en-US" dirty="0"/>
              <a:t>Multidisciplinary</a:t>
            </a:r>
          </a:p>
        </p:txBody>
      </p:sp>
    </p:spTree>
    <p:extLst>
      <p:ext uri="{BB962C8B-B14F-4D97-AF65-F5344CB8AC3E}">
        <p14:creationId xmlns:p14="http://schemas.microsoft.com/office/powerpoint/2010/main" val="297972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SafeHomeAssured.com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Pressman </a:t>
            </a:r>
            <a:r>
              <a:rPr lang="en-US"/>
              <a:t>(page-4)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798" y="120001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Are </a:t>
            </a:r>
            <a:r>
              <a:rPr lang="en-US" sz="4800" dirty="0" err="1"/>
              <a:t>WebApps</a:t>
            </a:r>
            <a:r>
              <a:rPr lang="en-US" sz="4800" dirty="0"/>
              <a:t> Really </a:t>
            </a:r>
            <a:br>
              <a:rPr lang="en-US" sz="4800" dirty="0"/>
            </a:br>
            <a:r>
              <a:rPr lang="en-US" sz="4800" dirty="0"/>
              <a:t>Computer Software?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7798" y="422150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How they are different from </a:t>
            </a:r>
          </a:p>
          <a:p>
            <a:pPr algn="ctr"/>
            <a:r>
              <a:rPr lang="en-US" sz="2800" dirty="0"/>
              <a:t>conventional Software? </a:t>
            </a:r>
          </a:p>
        </p:txBody>
      </p:sp>
    </p:spTree>
    <p:extLst>
      <p:ext uri="{BB962C8B-B14F-4D97-AF65-F5344CB8AC3E}">
        <p14:creationId xmlns:p14="http://schemas.microsoft.com/office/powerpoint/2010/main" val="30984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8484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Categories of Web Applications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1000"/>
                    </a14:imgEffect>
                    <a14:imgEffect>
                      <a14:colorTemperature colorTemp="6505"/>
                    </a14:imgEffect>
                    <a14:imgEffect>
                      <a14:brightnessContrast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602" y="1155815"/>
            <a:ext cx="6528513" cy="5203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14508" y="1815737"/>
            <a:ext cx="2229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centric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Portal-oriented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Ubiquitous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41743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4" y="259618"/>
            <a:ext cx="7886700" cy="637197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Attributes that distinguishes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5227"/>
            <a:ext cx="8198828" cy="55365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</a:bodyPr>
          <a:lstStyle/>
          <a:p>
            <a:r>
              <a:rPr lang="en-US" b="1" dirty="0"/>
              <a:t>Network intensiveness</a:t>
            </a:r>
          </a:p>
          <a:p>
            <a:r>
              <a:rPr lang="en-US" b="1" dirty="0"/>
              <a:t>Concurrency</a:t>
            </a:r>
          </a:p>
          <a:p>
            <a:r>
              <a:rPr lang="en-US" b="1" dirty="0"/>
              <a:t>Unpredictable load</a:t>
            </a:r>
          </a:p>
          <a:p>
            <a:r>
              <a:rPr lang="en-US" b="1" dirty="0"/>
              <a:t>Performance</a:t>
            </a:r>
          </a:p>
          <a:p>
            <a:r>
              <a:rPr lang="en-US" b="1" dirty="0"/>
              <a:t>Availability</a:t>
            </a:r>
          </a:p>
          <a:p>
            <a:r>
              <a:rPr lang="en-US" b="1" dirty="0"/>
              <a:t>Data driven</a:t>
            </a:r>
          </a:p>
          <a:p>
            <a:r>
              <a:rPr lang="en-US" b="1" dirty="0"/>
              <a:t>Content sensitive. </a:t>
            </a:r>
          </a:p>
          <a:p>
            <a:r>
              <a:rPr lang="en-US" b="1" dirty="0"/>
              <a:t>Continuous evolution</a:t>
            </a:r>
          </a:p>
          <a:p>
            <a:r>
              <a:rPr lang="en-US" b="1" dirty="0"/>
              <a:t>Immediacy. </a:t>
            </a:r>
          </a:p>
          <a:p>
            <a:r>
              <a:rPr lang="en-US" b="1" dirty="0"/>
              <a:t>Security</a:t>
            </a:r>
          </a:p>
          <a:p>
            <a:r>
              <a:rPr lang="en-US" b="1" dirty="0"/>
              <a:t>Aesthetics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Document centric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precursor to Web applications</a:t>
            </a:r>
          </a:p>
          <a:p>
            <a:r>
              <a:rPr lang="en-US" dirty="0"/>
              <a:t>stored on a Web server as static HTML docs and sent to the Web client in response to a request</a:t>
            </a:r>
          </a:p>
          <a:p>
            <a:r>
              <a:rPr lang="en-US" dirty="0"/>
              <a:t>updated manually</a:t>
            </a:r>
          </a:p>
          <a:p>
            <a:r>
              <a:rPr lang="en-US" dirty="0">
                <a:solidFill>
                  <a:srgbClr val="FF0000"/>
                </a:solidFill>
              </a:rPr>
              <a:t>often results in outdated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Danger of inconsistencies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simplicity and stability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 response time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Static homepages, simple web presences for small businesses belong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15586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Interactive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/>
          </a:bodyPr>
          <a:lstStyle/>
          <a:p>
            <a:r>
              <a:rPr lang="en-US" dirty="0"/>
              <a:t>CGI  (Common Gateway Interface) and HTML forms based</a:t>
            </a:r>
          </a:p>
          <a:p>
            <a:pPr marL="171450" indent="-171450"/>
            <a:r>
              <a:rPr lang="en-US" dirty="0"/>
              <a:t>Dynamically generated Web pages and links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virtual exhibitions, </a:t>
            </a:r>
          </a:p>
          <a:p>
            <a:r>
              <a:rPr lang="en-US" dirty="0"/>
              <a:t>news sites, </a:t>
            </a:r>
          </a:p>
          <a:p>
            <a:r>
              <a:rPr lang="en-US" dirty="0"/>
              <a:t>timetable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746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Transactional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46483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more interactivity</a:t>
            </a:r>
          </a:p>
          <a:p>
            <a:pPr marL="171450" indent="-171450"/>
            <a:r>
              <a:rPr lang="en-US" dirty="0"/>
              <a:t>Data Driven</a:t>
            </a:r>
          </a:p>
          <a:p>
            <a:pPr marL="171450" indent="-171450"/>
            <a:r>
              <a:rPr lang="en-US" dirty="0"/>
              <a:t>Allow info. update by user</a:t>
            </a:r>
          </a:p>
          <a:p>
            <a:pPr marL="171450" indent="-171450"/>
            <a:r>
              <a:rPr lang="en-US" dirty="0"/>
              <a:t>efficient and consistent handling of the increasing amount of content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Online banking, </a:t>
            </a:r>
          </a:p>
          <a:p>
            <a:r>
              <a:rPr lang="en-US" dirty="0"/>
              <a:t>online shopping</a:t>
            </a:r>
          </a:p>
          <a:p>
            <a:r>
              <a:rPr lang="en-US" dirty="0"/>
              <a:t>booking systems</a:t>
            </a:r>
          </a:p>
          <a:p>
            <a:r>
              <a:rPr lang="en-US" dirty="0"/>
              <a:t>Hotel </a:t>
            </a:r>
            <a:r>
              <a:rPr lang="en-US" dirty="0" err="1"/>
              <a:t>website+room</a:t>
            </a:r>
            <a:r>
              <a:rPr lang="en-US" dirty="0"/>
              <a:t>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475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Workflow-based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80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handling of workflows within or between different entities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require a certain structuring of the automated processes and operations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complexity of the services</a:t>
            </a:r>
          </a:p>
          <a:p>
            <a:pPr lvl="1"/>
            <a:r>
              <a:rPr lang="en-US" dirty="0"/>
              <a:t>the autonomy of the participating companies</a:t>
            </a:r>
          </a:p>
          <a:p>
            <a:pPr lvl="1"/>
            <a:r>
              <a:rPr lang="en-US" dirty="0"/>
              <a:t>robust and flexible workflow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B2B solutions in e-commerce</a:t>
            </a:r>
          </a:p>
          <a:p>
            <a:r>
              <a:rPr lang="en-US" dirty="0"/>
              <a:t>e-government applications in the area of public administration</a:t>
            </a:r>
          </a:p>
          <a:p>
            <a:r>
              <a:rPr lang="en-US" dirty="0"/>
              <a:t>Web-based support of patient workflows in the health sector.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1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dirty="0"/>
              <a:t>Collaborative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Groupware</a:t>
            </a:r>
          </a:p>
          <a:p>
            <a:r>
              <a:rPr lang="en-US" dirty="0"/>
              <a:t>High degree of communication between the co-operating entities</a:t>
            </a:r>
          </a:p>
          <a:p>
            <a:r>
              <a:rPr lang="en-US" dirty="0"/>
              <a:t>support shared information and workspaces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Wiki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E-learning platforms (google classroom)</a:t>
            </a:r>
          </a:p>
          <a:p>
            <a:r>
              <a:rPr lang="en-US" dirty="0"/>
              <a:t>Scheduling systems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2599"/>
          </a:xfrm>
        </p:spPr>
        <p:txBody>
          <a:bodyPr>
            <a:normAutofit/>
          </a:bodyPr>
          <a:lstStyle/>
          <a:p>
            <a:r>
              <a:rPr lang="en-US" b="1" dirty="0"/>
              <a:t>Social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8"/>
            <a:ext cx="7886700" cy="5095499"/>
          </a:xfrm>
        </p:spPr>
        <p:txBody>
          <a:bodyPr>
            <a:normAutofit/>
          </a:bodyPr>
          <a:lstStyle/>
          <a:p>
            <a:r>
              <a:rPr lang="en-US" dirty="0"/>
              <a:t>Find Related objects of interest</a:t>
            </a:r>
          </a:p>
          <a:p>
            <a:r>
              <a:rPr lang="en-US" dirty="0"/>
              <a:t>Find people with similar interests</a:t>
            </a:r>
          </a:p>
          <a:p>
            <a:r>
              <a:rPr lang="en-US" dirty="0"/>
              <a:t>people provide their identity to a community of others with similar interests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Friendster</a:t>
            </a:r>
          </a:p>
          <a:p>
            <a:r>
              <a:rPr lang="en-US" dirty="0"/>
              <a:t>Facebook</a:t>
            </a:r>
          </a:p>
          <a:p>
            <a:r>
              <a:rPr lang="en-US" dirty="0" err="1"/>
              <a:t>Quora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1489</Words>
  <Application>Microsoft Office PowerPoint</Application>
  <PresentationFormat>On-screen Show (4:3)</PresentationFormat>
  <Paragraphs>267</Paragraphs>
  <Slides>30</Slides>
  <Notes>13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Vrinda</vt:lpstr>
      <vt:lpstr>Office Theme</vt:lpstr>
      <vt:lpstr>An introduction to Web Engineering</vt:lpstr>
      <vt:lpstr>Why web engineering?</vt:lpstr>
      <vt:lpstr>Categories of Web Applications</vt:lpstr>
      <vt:lpstr>Document centric Web application</vt:lpstr>
      <vt:lpstr>Interactive Web application</vt:lpstr>
      <vt:lpstr>Transactional Web application</vt:lpstr>
      <vt:lpstr>Workflow-based Web application</vt:lpstr>
      <vt:lpstr>Collaborative Web application</vt:lpstr>
      <vt:lpstr>Social Web application</vt:lpstr>
      <vt:lpstr>Portal-oriented Web application</vt:lpstr>
      <vt:lpstr>Yahoo!</vt:lpstr>
      <vt:lpstr>MSN</vt:lpstr>
      <vt:lpstr>Ubiquitous Web application</vt:lpstr>
      <vt:lpstr>Example of Ubiquitous Web App (Google Now)</vt:lpstr>
      <vt:lpstr>Semantic Web application</vt:lpstr>
      <vt:lpstr>Characteristics of Web Applications</vt:lpstr>
      <vt:lpstr>Characteristics of Web Applications</vt:lpstr>
      <vt:lpstr>Product-related Characteristics</vt:lpstr>
      <vt:lpstr>Product-related Characteristics</vt:lpstr>
      <vt:lpstr>Product-related Characteristics</vt:lpstr>
      <vt:lpstr>User-related Characteristics</vt:lpstr>
      <vt:lpstr>User-related Characteristics</vt:lpstr>
      <vt:lpstr>Social Context: Users</vt:lpstr>
      <vt:lpstr>Technical Context: Network and Devices</vt:lpstr>
      <vt:lpstr>Natural Context: Location and Time</vt:lpstr>
      <vt:lpstr>Development-related Characteristics</vt:lpstr>
      <vt:lpstr>The Development Team</vt:lpstr>
      <vt:lpstr>Case Study</vt:lpstr>
      <vt:lpstr>Are WebApps Really  Computer Software?</vt:lpstr>
      <vt:lpstr>Attributes that distinguishes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MR. Noyon</cp:lastModifiedBy>
  <cp:revision>137</cp:revision>
  <dcterms:created xsi:type="dcterms:W3CDTF">2013-08-20T02:25:45Z</dcterms:created>
  <dcterms:modified xsi:type="dcterms:W3CDTF">2022-02-12T19:29:15Z</dcterms:modified>
</cp:coreProperties>
</file>