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256" r:id="rId2"/>
    <p:sldId id="302" r:id="rId3"/>
    <p:sldId id="303" r:id="rId4"/>
    <p:sldId id="304" r:id="rId5"/>
    <p:sldId id="260" r:id="rId6"/>
    <p:sldId id="261" r:id="rId7"/>
    <p:sldId id="262" r:id="rId8"/>
    <p:sldId id="267" r:id="rId9"/>
    <p:sldId id="263" r:id="rId10"/>
    <p:sldId id="264" r:id="rId11"/>
    <p:sldId id="269" r:id="rId12"/>
    <p:sldId id="271" r:id="rId13"/>
    <p:sldId id="286" r:id="rId14"/>
    <p:sldId id="268" r:id="rId15"/>
    <p:sldId id="287" r:id="rId16"/>
    <p:sldId id="285" r:id="rId17"/>
    <p:sldId id="289" r:id="rId18"/>
    <p:sldId id="288" r:id="rId19"/>
    <p:sldId id="290" r:id="rId20"/>
    <p:sldId id="272" r:id="rId21"/>
    <p:sldId id="273" r:id="rId22"/>
    <p:sldId id="274" r:id="rId23"/>
    <p:sldId id="276" r:id="rId24"/>
    <p:sldId id="277" r:id="rId25"/>
    <p:sldId id="278" r:id="rId26"/>
    <p:sldId id="275" r:id="rId27"/>
    <p:sldId id="279" r:id="rId28"/>
    <p:sldId id="280" r:id="rId29"/>
    <p:sldId id="281" r:id="rId30"/>
    <p:sldId id="282" r:id="rId31"/>
    <p:sldId id="283" r:id="rId32"/>
    <p:sldId id="284" r:id="rId33"/>
    <p:sldId id="291" r:id="rId34"/>
    <p:sldId id="292" r:id="rId35"/>
    <p:sldId id="293" r:id="rId36"/>
    <p:sldId id="294" r:id="rId37"/>
    <p:sldId id="295" r:id="rId38"/>
    <p:sldId id="296" r:id="rId39"/>
    <p:sldId id="300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F34CB-5D65-4526-B61C-1F26B0B46FA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FCBF2-EE45-43B4-9BF5-EFF48EA1EAC5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mtClean="0"/>
            <a:t>Representation of Linear Array in Memory</a:t>
          </a:r>
          <a:endParaRPr lang="en-US"/>
        </a:p>
      </dgm:t>
    </dgm:pt>
    <dgm:pt modelId="{FDE1F1D1-0660-4BE0-A9E8-A248B01AA6B3}" type="parTrans" cxnId="{66A385B1-D6C7-4D92-AE34-138F1748DF3A}">
      <dgm:prSet/>
      <dgm:spPr/>
      <dgm:t>
        <a:bodyPr/>
        <a:lstStyle/>
        <a:p>
          <a:endParaRPr lang="en-US"/>
        </a:p>
      </dgm:t>
    </dgm:pt>
    <dgm:pt modelId="{0F678852-B8EE-4DDE-89E3-F6C92D3C1F7F}" type="sibTrans" cxnId="{66A385B1-D6C7-4D92-AE34-138F1748DF3A}">
      <dgm:prSet/>
      <dgm:spPr/>
      <dgm:t>
        <a:bodyPr/>
        <a:lstStyle/>
        <a:p>
          <a:endParaRPr lang="en-US"/>
        </a:p>
      </dgm:t>
    </dgm:pt>
    <dgm:pt modelId="{5B017A13-36E5-4093-96CB-3215D9C37B84}" type="pres">
      <dgm:prSet presAssocID="{E2CF34CB-5D65-4526-B61C-1F26B0B46FA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2D4B98-6746-48DF-A06B-C81704C09B46}" type="pres">
      <dgm:prSet presAssocID="{668FCBF2-EE45-43B4-9BF5-EFF48EA1EAC5}" presName="circle1" presStyleLbl="node1" presStyleIdx="0" presStyleCnt="1"/>
      <dgm:spPr/>
    </dgm:pt>
    <dgm:pt modelId="{4131F9E9-F1AD-4BB8-97B2-0328C6D8983B}" type="pres">
      <dgm:prSet presAssocID="{668FCBF2-EE45-43B4-9BF5-EFF48EA1EAC5}" presName="space" presStyleCnt="0"/>
      <dgm:spPr/>
    </dgm:pt>
    <dgm:pt modelId="{FB750557-871F-4C1A-9F32-300F03B2F09F}" type="pres">
      <dgm:prSet presAssocID="{668FCBF2-EE45-43B4-9BF5-EFF48EA1EAC5}" presName="rect1" presStyleLbl="alignAcc1" presStyleIdx="0" presStyleCnt="1" custLinFactNeighborX="56" custLinFactNeighborY="-7524"/>
      <dgm:spPr/>
      <dgm:t>
        <a:bodyPr/>
        <a:lstStyle/>
        <a:p>
          <a:endParaRPr lang="en-US"/>
        </a:p>
      </dgm:t>
    </dgm:pt>
    <dgm:pt modelId="{7FBDCD29-2F2E-4D6A-9D14-86C1A58E7EC4}" type="pres">
      <dgm:prSet presAssocID="{668FCBF2-EE45-43B4-9BF5-EFF48EA1EAC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ABE407-BAF2-470A-A3F3-311179A3C452}" type="presOf" srcId="{668FCBF2-EE45-43B4-9BF5-EFF48EA1EAC5}" destId="{FB750557-871F-4C1A-9F32-300F03B2F09F}" srcOrd="0" destOrd="0" presId="urn:microsoft.com/office/officeart/2005/8/layout/target3"/>
    <dgm:cxn modelId="{356E4FAF-6583-4EEA-97C0-359F343C7BF8}" type="presOf" srcId="{668FCBF2-EE45-43B4-9BF5-EFF48EA1EAC5}" destId="{7FBDCD29-2F2E-4D6A-9D14-86C1A58E7EC4}" srcOrd="1" destOrd="0" presId="urn:microsoft.com/office/officeart/2005/8/layout/target3"/>
    <dgm:cxn modelId="{66A385B1-D6C7-4D92-AE34-138F1748DF3A}" srcId="{E2CF34CB-5D65-4526-B61C-1F26B0B46FAF}" destId="{668FCBF2-EE45-43B4-9BF5-EFF48EA1EAC5}" srcOrd="0" destOrd="0" parTransId="{FDE1F1D1-0660-4BE0-A9E8-A248B01AA6B3}" sibTransId="{0F678852-B8EE-4DDE-89E3-F6C92D3C1F7F}"/>
    <dgm:cxn modelId="{B27597C2-AD1E-489D-9921-5E08A84EC746}" type="presOf" srcId="{E2CF34CB-5D65-4526-B61C-1F26B0B46FAF}" destId="{5B017A13-36E5-4093-96CB-3215D9C37B84}" srcOrd="0" destOrd="0" presId="urn:microsoft.com/office/officeart/2005/8/layout/target3"/>
    <dgm:cxn modelId="{DBB81E17-0F99-4428-B445-3A087DECCF63}" type="presParOf" srcId="{5B017A13-36E5-4093-96CB-3215D9C37B84}" destId="{792D4B98-6746-48DF-A06B-C81704C09B46}" srcOrd="0" destOrd="0" presId="urn:microsoft.com/office/officeart/2005/8/layout/target3"/>
    <dgm:cxn modelId="{A77E2607-95FA-4ACD-84A3-9D2C02752A0A}" type="presParOf" srcId="{5B017A13-36E5-4093-96CB-3215D9C37B84}" destId="{4131F9E9-F1AD-4BB8-97B2-0328C6D8983B}" srcOrd="1" destOrd="0" presId="urn:microsoft.com/office/officeart/2005/8/layout/target3"/>
    <dgm:cxn modelId="{B89F65C2-6CD7-4096-84DC-651149B344D8}" type="presParOf" srcId="{5B017A13-36E5-4093-96CB-3215D9C37B84}" destId="{FB750557-871F-4C1A-9F32-300F03B2F09F}" srcOrd="2" destOrd="0" presId="urn:microsoft.com/office/officeart/2005/8/layout/target3"/>
    <dgm:cxn modelId="{2C1FF2DE-0BBE-4EA4-9CF6-23672B72CB70}" type="presParOf" srcId="{5B017A13-36E5-4093-96CB-3215D9C37B84}" destId="{7FBDCD29-2F2E-4D6A-9D14-86C1A58E7EC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D4B98-6746-48DF-A06B-C81704C09B46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50557-871F-4C1A-9F32-300F03B2F09F}">
      <dsp:nvSpPr>
        <dsp:cNvPr id="0" name=""/>
        <dsp:cNvSpPr/>
      </dsp:nvSpPr>
      <dsp:spPr>
        <a:xfrm>
          <a:off x="571500" y="0"/>
          <a:ext cx="8182676" cy="1143000"/>
        </a:xfrm>
        <a:prstGeom prst="rect">
          <a:avLst/>
        </a:prstGeom>
        <a:gradFill rotWithShape="1">
          <a:gsLst>
            <a:gs pos="0">
              <a:schemeClr val="accent4">
                <a:tint val="35000"/>
                <a:satMod val="253000"/>
              </a:schemeClr>
            </a:gs>
            <a:gs pos="50000">
              <a:schemeClr val="accent4">
                <a:tint val="42000"/>
                <a:satMod val="255000"/>
              </a:schemeClr>
            </a:gs>
            <a:gs pos="97000">
              <a:schemeClr val="accent4">
                <a:tint val="53000"/>
                <a:satMod val="260000"/>
              </a:schemeClr>
            </a:gs>
            <a:gs pos="100000">
              <a:schemeClr val="accent4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Representation of Linear Array in Memory</a:t>
          </a:r>
          <a:endParaRPr lang="en-US" sz="3600" kern="1200"/>
        </a:p>
      </dsp:txBody>
      <dsp:txXfrm>
        <a:off x="571500" y="0"/>
        <a:ext cx="8182676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1BB02-4594-447E-9E91-2D2554D57CFA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3F06-F546-4D51-A3E9-3D313B19B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8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4776A-E88B-4EB2-86B4-872E4DBFB2E4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74D08-0407-492E-BFC9-0505206C852C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E4EB0-3277-4959-AC08-9E43B7AB7F82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C855D-56E1-4F4E-B6F7-3C76016901E4}" type="datetime1">
              <a:rPr lang="en-IN" smtClean="0"/>
              <a:pPr/>
              <a:t>15-02-2018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E8FD1-5D04-46D8-92C9-F589AE2D20B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73897-C9B5-4C8E-BE9D-75BB6F0AE408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50591-B32C-409F-AAA2-13C7DC36951B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7E454-50F2-4180-A814-0A0867DC829F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6FBCD-90BD-4A89-B411-2580DE6C0E70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3DFD1-ABAF-4E25-9306-5E8D6CD4D1F1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6BC81B-B349-40CE-9197-C435DD6927EA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0FE691-4358-4CE2-8C8E-348D22370545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B5F316D-1D0D-4916-950C-4B7F50DF547B}" type="datetime1">
              <a:rPr lang="en-IN" smtClean="0"/>
              <a:pPr/>
              <a:t>15-02-2018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7406640" cy="1752600"/>
          </a:xfrm>
        </p:spPr>
        <p:txBody>
          <a:bodyPr/>
          <a:lstStyle/>
          <a:p>
            <a:r>
              <a:rPr lang="en-IN" dirty="0" smtClean="0"/>
              <a:t>Abu Saleh Musa Miah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992888" cy="223224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LOC(LA[K]) = Base(LA) + w(K – lower bound)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is the number of words per memory cell of the array LA [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is </a:t>
            </a:r>
            <a:r>
              <a:rPr lang="en-US" dirty="0" smtClean="0"/>
              <a:t>aka size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FF0000"/>
                </a:solidFill>
              </a:rPr>
              <a:t>data type</a:t>
            </a:r>
            <a:r>
              <a:rPr lang="en-US" dirty="0" smtClean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11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16" y="20716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LA[1]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28574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32146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LA[4]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LA[5]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LA[6]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42862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LA[7]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7148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LA[8]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16" y="24288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LA[2]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address for LA[6]</a:t>
            </a:r>
          </a:p>
          <a:p>
            <a:r>
              <a:rPr lang="en-US" sz="2000" dirty="0" smtClean="0"/>
              <a:t>Each element of the array occupy 1 byte 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LOC(LA[K]) = Base(LA) + w(K – lower bound)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LOC(LA[6]) = 200 + 1(6 – 1)  = 205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12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9454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LA[1]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30003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LA[2]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LA[3]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LA[4]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address for LA[16]</a:t>
            </a:r>
          </a:p>
          <a:p>
            <a:r>
              <a:rPr lang="en-US" sz="2000" dirty="0" smtClean="0"/>
              <a:t>Each element of the array occupy 2 byte 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LOC(LA[K]) = Base(LA) + w(K – lower bound)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LOC(LA[16]) = 200 + 2(16 – 1)  = 230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357290" y="4857760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15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43902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16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17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18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71553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19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42991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4546" y="5429264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Repeat for K = LB to UB</a:t>
            </a:r>
          </a:p>
          <a:p>
            <a:pPr marL="342900" indent="-342900"/>
            <a:r>
              <a:rPr lang="en-US" dirty="0" smtClean="0"/>
              <a:t>	Apply PROCESS to LA[K]</a:t>
            </a:r>
          </a:p>
          <a:p>
            <a:pPr marL="342900" indent="-342900"/>
            <a:r>
              <a:rPr lang="en-US" dirty="0" smtClean="0"/>
              <a:t>	[End of Loop]</a:t>
            </a:r>
          </a:p>
          <a:p>
            <a:pPr marL="342900" indent="-342900"/>
            <a:r>
              <a:rPr lang="en-US" dirty="0" smtClean="0"/>
              <a:t>2. 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Data Structure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Linear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Non-Linear </a:t>
            </a:r>
          </a:p>
          <a:p>
            <a:pPr lvl="1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structure </a:t>
            </a:r>
            <a:r>
              <a:rPr lang="en-US" dirty="0" smtClean="0"/>
              <a:t>is said to be </a:t>
            </a:r>
            <a:r>
              <a:rPr lang="en-US" b="1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 if its elements from a sequence or in other words form a linear list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5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46158"/>
          </a:xfrm>
        </p:spPr>
        <p:txBody>
          <a:bodyPr/>
          <a:lstStyle/>
          <a:p>
            <a:r>
              <a:rPr lang="en-US" dirty="0" smtClean="0"/>
              <a:t>Inserting and Deleting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Insertion</a:t>
            </a:r>
            <a:r>
              <a:rPr lang="en-US" dirty="0" smtClean="0"/>
              <a:t>: Adding an element</a:t>
            </a:r>
          </a:p>
          <a:p>
            <a:pPr lvl="1"/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Middle</a:t>
            </a:r>
          </a:p>
          <a:p>
            <a:pPr lvl="1"/>
            <a:r>
              <a:rPr lang="en-US" dirty="0" smtClean="0"/>
              <a:t>End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Deletion</a:t>
            </a:r>
            <a:r>
              <a:rPr lang="en-US" dirty="0" smtClean="0"/>
              <a:t>: Removing an element </a:t>
            </a:r>
          </a:p>
          <a:p>
            <a:pPr lvl="1"/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Middle</a:t>
            </a:r>
          </a:p>
          <a:p>
            <a:pPr lvl="1"/>
            <a:r>
              <a:rPr lang="en-US" dirty="0" smtClean="0"/>
              <a:t>End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21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Ford at the  End  of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22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57173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507207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Ford as the  3</a:t>
            </a:r>
            <a:r>
              <a:rPr lang="en-US" baseline="30000" dirty="0" smtClean="0"/>
              <a:t>rd</a:t>
            </a:r>
            <a:r>
              <a:rPr lang="en-US" dirty="0" smtClean="0"/>
              <a:t> Element  of Array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143108" y="3357562"/>
            <a:ext cx="286546" cy="358778"/>
            <a:chOff x="2500298" y="3286124"/>
            <a:chExt cx="286546" cy="358778"/>
          </a:xfrm>
        </p:grpSpPr>
        <p:grpSp>
          <p:nvGrpSpPr>
            <p:cNvPr id="19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286248" y="3000372"/>
            <a:ext cx="286546" cy="358778"/>
            <a:chOff x="2500298" y="3286124"/>
            <a:chExt cx="286546" cy="358778"/>
          </a:xfrm>
        </p:grpSpPr>
        <p:grpSp>
          <p:nvGrpSpPr>
            <p:cNvPr id="22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4"/>
          <p:cNvGraphicFramePr>
            <a:graphicFrameLocks/>
          </p:cNvGraphicFramePr>
          <p:nvPr/>
        </p:nvGraphicFramePr>
        <p:xfrm>
          <a:off x="464343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357950" y="2714620"/>
            <a:ext cx="286546" cy="358778"/>
            <a:chOff x="2500298" y="3286124"/>
            <a:chExt cx="286546" cy="358778"/>
          </a:xfrm>
        </p:grpSpPr>
        <p:grpSp>
          <p:nvGrpSpPr>
            <p:cNvPr id="28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Content Placeholder 4"/>
          <p:cNvGraphicFramePr>
            <a:graphicFrameLocks/>
          </p:cNvGraphicFramePr>
          <p:nvPr/>
        </p:nvGraphicFramePr>
        <p:xfrm>
          <a:off x="6715140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500958" y="25717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43042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Insertion is not Possible without loss of data if the array is FULL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23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Wagner  at the  End  of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282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24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14546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 Davis  from the  Array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00496" y="2428868"/>
            <a:ext cx="215108" cy="501654"/>
            <a:chOff x="5286380" y="2214554"/>
            <a:chExt cx="215108" cy="501654"/>
          </a:xfrm>
        </p:grpSpPr>
        <p:grpSp>
          <p:nvGrpSpPr>
            <p:cNvPr id="1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Content Placeholder 4"/>
          <p:cNvGraphicFramePr>
            <a:graphicFrameLocks/>
          </p:cNvGraphicFramePr>
          <p:nvPr/>
        </p:nvGraphicFramePr>
        <p:xfrm>
          <a:off x="428624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072198" y="2714620"/>
            <a:ext cx="215108" cy="501654"/>
            <a:chOff x="5286380" y="2214554"/>
            <a:chExt cx="215108" cy="501654"/>
          </a:xfrm>
        </p:grpSpPr>
        <p:grpSp>
          <p:nvGrpSpPr>
            <p:cNvPr id="20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4"/>
          <p:cNvGraphicFramePr>
            <a:graphicFrameLocks/>
          </p:cNvGraphicFramePr>
          <p:nvPr/>
        </p:nvGraphicFramePr>
        <p:xfrm>
          <a:off x="6429388" y="2000240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Johnson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8215338" y="3286124"/>
            <a:ext cx="215108" cy="501654"/>
            <a:chOff x="5286380" y="2214554"/>
            <a:chExt cx="215108" cy="501654"/>
          </a:xfrm>
        </p:grpSpPr>
        <p:grpSp>
          <p:nvGrpSpPr>
            <p:cNvPr id="2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143240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5072074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No data item can be deleted from an empty  array 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(LA, N , K , ITEM) </a:t>
            </a:r>
            <a:r>
              <a:rPr lang="en-US" sz="2400" dirty="0" smtClean="0"/>
              <a:t>[LA is a linear array with N elements and K is a positive integers such that K ≤ N. This algorithm insert an element ITEM into the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position in LA ] </a:t>
            </a:r>
          </a:p>
          <a:p>
            <a:pPr>
              <a:buNone/>
            </a:pPr>
            <a:r>
              <a:rPr lang="en-US" sz="2400" dirty="0" smtClean="0"/>
              <a:t>	1. 	[Initialize Counter] Set J := N</a:t>
            </a:r>
          </a:p>
          <a:p>
            <a:pPr>
              <a:buNone/>
            </a:pPr>
            <a:r>
              <a:rPr lang="en-US" sz="2400" dirty="0" smtClean="0"/>
              <a:t>	2. 	Repeat Steps 3 and 4 while J ≥ K</a:t>
            </a:r>
          </a:p>
          <a:p>
            <a:pPr>
              <a:buNone/>
            </a:pPr>
            <a:r>
              <a:rPr lang="en-US" sz="2400" dirty="0" smtClean="0"/>
              <a:t>	3. 	[Move the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downward ] Set LA[J + 1] 	:= LA[J] </a:t>
            </a:r>
          </a:p>
          <a:p>
            <a:pPr>
              <a:buNone/>
            </a:pPr>
            <a:r>
              <a:rPr lang="en-US" sz="2400" dirty="0" smtClean="0"/>
              <a:t>	4. 	[Decrease Counter] Set J := J -1</a:t>
            </a:r>
          </a:p>
          <a:p>
            <a:pPr>
              <a:buNone/>
            </a:pPr>
            <a:r>
              <a:rPr lang="en-US" sz="2400" dirty="0" smtClean="0"/>
              <a:t>	5 	[Insert Element] Set LA[K] := ITEM</a:t>
            </a:r>
          </a:p>
          <a:p>
            <a:pPr>
              <a:buNone/>
            </a:pPr>
            <a:r>
              <a:rPr lang="en-US" sz="2400" dirty="0" smtClean="0"/>
              <a:t>	6. 	[Reset N] Set N := N +1;</a:t>
            </a:r>
          </a:p>
          <a:p>
            <a:pPr>
              <a:buNone/>
            </a:pPr>
            <a:r>
              <a:rPr lang="en-US" sz="2400" dirty="0" smtClean="0"/>
              <a:t>	7. 	Exit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 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(LA, N , K , ITEM) </a:t>
            </a:r>
            <a:r>
              <a:rPr lang="en-US" sz="2400" dirty="0" smtClean="0"/>
              <a:t>[LA is a linear array with N elements and K is a positive integers such that K ≤ N. This algorithm deletes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from  LA ] </a:t>
            </a:r>
          </a:p>
          <a:p>
            <a:pPr>
              <a:buNone/>
            </a:pPr>
            <a:r>
              <a:rPr lang="en-US" sz="2400" dirty="0" smtClean="0"/>
              <a:t>	1.   Set ITEM := LA[K]</a:t>
            </a:r>
          </a:p>
          <a:p>
            <a:pPr>
              <a:buNone/>
            </a:pPr>
            <a:r>
              <a:rPr lang="en-US" sz="2400" dirty="0" smtClean="0"/>
              <a:t>	2. 	Repeat for J = K to N -1:</a:t>
            </a:r>
          </a:p>
          <a:p>
            <a:pPr>
              <a:buNone/>
            </a:pPr>
            <a:r>
              <a:rPr lang="en-US" sz="2400" dirty="0" smtClean="0"/>
              <a:t>	 	[Move the J + 1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element upward] Set LA[J] 	:= LA[J + 1] </a:t>
            </a:r>
          </a:p>
          <a:p>
            <a:pPr>
              <a:buNone/>
            </a:pPr>
            <a:r>
              <a:rPr lang="en-US" sz="2400" dirty="0" smtClean="0"/>
              <a:t>	3. 	[Reset the number N of elements] Set N := N - 1;</a:t>
            </a:r>
          </a:p>
          <a:p>
            <a:pPr>
              <a:buNone/>
            </a:pPr>
            <a:r>
              <a:rPr lang="en-US" sz="2400" dirty="0" smtClean="0"/>
              <a:t>	4. 	Exit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</a:p>
          <a:p>
            <a:r>
              <a:rPr lang="en-US" dirty="0" smtClean="0"/>
              <a:t>Two-Dimensional Array</a:t>
            </a:r>
          </a:p>
          <a:p>
            <a:r>
              <a:rPr lang="en-US" dirty="0" smtClean="0"/>
              <a:t>Three-Dimensional Array</a:t>
            </a:r>
          </a:p>
          <a:p>
            <a:r>
              <a:rPr lang="en-US" dirty="0" smtClean="0"/>
              <a:t>Some programming Language allows as many as 7 dimension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Two-Dimensional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26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Two-Dimensional </a:t>
            </a:r>
            <a:r>
              <a:rPr lang="en-US" b="1" dirty="0" smtClean="0">
                <a:solidFill>
                  <a:srgbClr val="FF0000"/>
                </a:solidFill>
              </a:rPr>
              <a:t>m x n </a:t>
            </a:r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a collection of </a:t>
            </a:r>
            <a:r>
              <a:rPr lang="en-US" b="1" dirty="0" smtClean="0">
                <a:solidFill>
                  <a:srgbClr val="FF0000"/>
                </a:solidFill>
              </a:rPr>
              <a:t>m . n </a:t>
            </a:r>
            <a:r>
              <a:rPr lang="en-US" dirty="0" smtClean="0"/>
              <a:t>data elements such that each element is specified by a pair of integer (such as J, K) called subscript with property that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1 ≤ J ≤ m  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1 ≤ K ≤ 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element of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with first subscript </a:t>
            </a:r>
            <a:r>
              <a:rPr lang="en-US" b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 and second subscript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will be denoted by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J,K</a:t>
            </a:r>
            <a:r>
              <a:rPr lang="en-US" baseline="-25000" dirty="0" smtClean="0"/>
              <a:t>  </a:t>
            </a:r>
            <a:r>
              <a:rPr lang="en-US" baseline="30000" dirty="0" smtClean="0"/>
              <a:t> 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A[J][K] 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Two basic representation in memory </a:t>
            </a:r>
          </a:p>
          <a:p>
            <a:pPr lvl="1"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Have a linear relationship between the elements represented by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means of sequential memory locations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 Arrays]</a:t>
            </a:r>
          </a:p>
          <a:p>
            <a:pPr lvl="1" algn="just"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Have the linear relationship between the elements represented by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means of pointer or links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 Linked List] </a:t>
            </a:r>
            <a:endParaRPr lang="en-I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4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2910" y="214290"/>
            <a:ext cx="7772400" cy="857256"/>
          </a:xfrm>
          <a:noFill/>
          <a:ln/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57298"/>
            <a:ext cx="8153400" cy="4714908"/>
          </a:xfrm>
          <a:noFill/>
          <a:ln/>
        </p:spPr>
        <p:txBody>
          <a:bodyPr>
            <a:normAutofit/>
          </a:bodyPr>
          <a:lstStyle/>
          <a:p>
            <a:pPr marL="342900" indent="-342900" algn="l"/>
            <a:r>
              <a:rPr lang="en-US" dirty="0"/>
              <a:t>The elements of a 2-dimensional array </a:t>
            </a:r>
            <a:r>
              <a:rPr lang="en-US" dirty="0">
                <a:solidFill>
                  <a:schemeClr val="hlink"/>
                </a:solidFill>
              </a:rPr>
              <a:t>a </a:t>
            </a:r>
            <a:r>
              <a:rPr lang="en-US" dirty="0" smtClean="0"/>
              <a:t>is shown as below </a:t>
            </a:r>
            <a:endParaRPr lang="en-US" dirty="0"/>
          </a:p>
          <a:p>
            <a:pPr marL="342900" indent="-342900"/>
            <a:endParaRPr lang="en-US" dirty="0" smtClean="0">
              <a:solidFill>
                <a:schemeClr val="hlink"/>
              </a:solidFill>
            </a:endParaRPr>
          </a:p>
          <a:p>
            <a:pPr marL="342900" indent="-342900"/>
            <a:r>
              <a:rPr lang="en-US" sz="3600" dirty="0" smtClean="0">
                <a:solidFill>
                  <a:schemeClr val="hlink"/>
                </a:solidFill>
              </a:rPr>
              <a:t>a[0</a:t>
            </a:r>
            <a:r>
              <a:rPr lang="en-US" sz="3600" dirty="0">
                <a:solidFill>
                  <a:schemeClr val="hlink"/>
                </a:solidFill>
              </a:rPr>
              <a:t>][0]     a[0][1]    a[0][2]    a[0][3]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Rows Of A 2D 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285992"/>
            <a:ext cx="8839200" cy="2428892"/>
          </a:xfrm>
          <a:noFill/>
          <a:ln/>
        </p:spPr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solidFill>
                  <a:schemeClr val="hlink"/>
                </a:solidFill>
              </a:rPr>
              <a:t>a[0</a:t>
            </a:r>
            <a:r>
              <a:rPr lang="en-US" dirty="0">
                <a:solidFill>
                  <a:schemeClr val="hlink"/>
                </a:solidFill>
              </a:rPr>
              <a:t>][0]     a[0][1]    a[0][2]    a[0][3]       </a:t>
            </a:r>
            <a:r>
              <a:rPr lang="en-US" dirty="0"/>
              <a:t>row 0</a:t>
            </a: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a[1][0]     a[1][1]    a[1][2]    a[1][3]       </a:t>
            </a:r>
            <a:r>
              <a:rPr lang="en-US" dirty="0"/>
              <a:t>row 1</a:t>
            </a:r>
            <a:endParaRPr lang="en-US" dirty="0">
              <a:solidFill>
                <a:schemeClr val="hlink"/>
              </a:solidFill>
            </a:endParaRP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a[2][0]     a[2][1]    a[2][2]    a[2][3]       </a:t>
            </a:r>
            <a:r>
              <a:rPr lang="en-US" dirty="0"/>
              <a:t>row 2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81000" y="2590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81000" y="31242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81000" y="3733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/>
              <a:t>Columns Of A 2D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0"/>
            <a:ext cx="81534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>
                <a:solidFill>
                  <a:schemeClr val="hlink"/>
                </a:solidFill>
              </a:rPr>
              <a:t>a[0][0]     a[0][1]    a[0][2]    a[0][3]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>
              <a:solidFill>
                <a:schemeClr val="hlink"/>
              </a:solidFill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2098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8100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340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71538" y="4714884"/>
            <a:ext cx="21098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928926" y="4714884"/>
            <a:ext cx="1714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714876" y="4786322"/>
            <a:ext cx="16668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286512" y="4714884"/>
            <a:ext cx="17383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be a two-dimensional array </a:t>
            </a:r>
            <a:r>
              <a:rPr lang="en-US" b="1" dirty="0" smtClean="0">
                <a:solidFill>
                  <a:srgbClr val="FF0000"/>
                </a:solidFill>
              </a:rPr>
              <a:t>m x n</a:t>
            </a:r>
          </a:p>
          <a:p>
            <a:r>
              <a:rPr lang="en-US" dirty="0" smtClean="0"/>
              <a:t>The  array 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will be represented in the memory by a block of </a:t>
            </a:r>
            <a:r>
              <a:rPr lang="en-US" b="1" dirty="0" smtClean="0">
                <a:solidFill>
                  <a:srgbClr val="FF0000"/>
                </a:solidFill>
              </a:rPr>
              <a:t>m x n </a:t>
            </a:r>
            <a:r>
              <a:rPr lang="en-US" dirty="0" smtClean="0"/>
              <a:t>sequential memory location</a:t>
            </a:r>
          </a:p>
          <a:p>
            <a:r>
              <a:rPr lang="en-US" dirty="0" smtClean="0"/>
              <a:t>Programming language will store 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either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Column by Column </a:t>
            </a:r>
            <a:r>
              <a:rPr lang="en-US" dirty="0" smtClean="0"/>
              <a:t>(Called Column-Major Order) Ex: Fortran, MATLAB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Row by Row  </a:t>
            </a:r>
            <a:r>
              <a:rPr lang="en-US" dirty="0" smtClean="0"/>
              <a:t>(Called Row-Major Order) Ex: C, C++ , Java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2D Array in Memory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/>
                <a:gridCol w="142876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Subscript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(2,1)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(3,1)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(1,2)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(2,2)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(3,2)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(1,3)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(3,3)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(1,4)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(2,4)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20002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Column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307181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Column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407194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Column 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51435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Column 4</a:t>
            </a:r>
            <a:endParaRPr lang="en-US" b="1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4857752" y="1214422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/>
                <a:gridCol w="142876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Subscript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(1,2)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(1,3)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(1,4)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(2,1)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(2,2)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(2,4)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(3,1)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(3,2)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2264" y="207167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Row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140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3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364331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Row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62150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Column-Major Order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9190" y="628652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Row-Major Order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LOC(LA[K]) = Base(LA) + w(K -1)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LOC(A[J,K]) of A[J,K]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Column-Major Order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LOC(A[J,K]) = Base(A) + w[m(K-1) + (J-1)]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F0"/>
                </a:solidFill>
              </a:rPr>
              <a:t>Row-Major Order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LOC(A[J,K]) = Base(A) + w[n(J-1) + (K-1)]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25 x 4 array A. Suppose the Base(A) = 200 and w =4. Suppose the programming store 2D array using row-major. Compute LOC(A[12,3])</a:t>
            </a:r>
          </a:p>
          <a:p>
            <a:pPr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LOC(A[J,K]) = Base(A) + w[n(J-1) + (K-1)]</a:t>
            </a:r>
          </a:p>
          <a:p>
            <a:endParaRPr lang="en-US" dirty="0" smtClean="0"/>
          </a:p>
          <a:p>
            <a:r>
              <a:rPr lang="en-US" dirty="0" smtClean="0"/>
              <a:t>LOC(A[12,3]) = 200 + 4[4(12-1) + (3 -1)]</a:t>
            </a:r>
          </a:p>
          <a:p>
            <a:pPr lvl="1">
              <a:buNone/>
            </a:pPr>
            <a:r>
              <a:rPr lang="en-US" dirty="0" smtClean="0"/>
              <a:t>= 384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-dimensional m</a:t>
            </a:r>
            <a:r>
              <a:rPr lang="en-US" baseline="-25000" dirty="0" smtClean="0"/>
              <a:t>1</a:t>
            </a:r>
            <a:r>
              <a:rPr lang="en-US" dirty="0" smtClean="0"/>
              <a:t> x m</a:t>
            </a:r>
            <a:r>
              <a:rPr lang="en-US" baseline="-25000" dirty="0" smtClean="0"/>
              <a:t>2</a:t>
            </a:r>
            <a:r>
              <a:rPr lang="en-US" dirty="0" smtClean="0"/>
              <a:t> x …. X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n</a:t>
            </a:r>
            <a:r>
              <a:rPr lang="en-US" dirty="0" smtClean="0"/>
              <a:t>  array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is a collection of m</a:t>
            </a:r>
            <a:r>
              <a:rPr lang="en-US" baseline="-25000" dirty="0" smtClean="0"/>
              <a:t>1</a:t>
            </a:r>
            <a:r>
              <a:rPr lang="en-US" dirty="0" smtClean="0"/>
              <a:t>.m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m</a:t>
            </a:r>
            <a:r>
              <a:rPr lang="en-US" baseline="-25000" dirty="0" err="1" smtClean="0"/>
              <a:t>n</a:t>
            </a:r>
            <a:r>
              <a:rPr lang="en-US" dirty="0" smtClean="0"/>
              <a:t> data elements in which each element is specified by a list of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integers – such as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– called subscript with the property that</a:t>
            </a:r>
          </a:p>
          <a:p>
            <a:pPr>
              <a:buNone/>
            </a:pPr>
            <a:r>
              <a:rPr lang="en-US" dirty="0" smtClean="0"/>
              <a:t>	1≤K</a:t>
            </a:r>
            <a:r>
              <a:rPr lang="en-US" baseline="-25000" dirty="0" smtClean="0"/>
              <a:t>1</a:t>
            </a:r>
            <a:r>
              <a:rPr lang="en-US" dirty="0" smtClean="0"/>
              <a:t>≤m</a:t>
            </a:r>
            <a:r>
              <a:rPr lang="en-US" baseline="-25000" dirty="0" smtClean="0"/>
              <a:t>1</a:t>
            </a:r>
            <a:r>
              <a:rPr lang="en-US" dirty="0" smtClean="0"/>
              <a:t>,  1≤K</a:t>
            </a:r>
            <a:r>
              <a:rPr lang="en-US" baseline="-25000" dirty="0" smtClean="0"/>
              <a:t>2</a:t>
            </a:r>
            <a:r>
              <a:rPr lang="en-US" dirty="0" smtClean="0"/>
              <a:t>≤m</a:t>
            </a:r>
            <a:r>
              <a:rPr lang="en-US" baseline="-25000" dirty="0" smtClean="0"/>
              <a:t>2</a:t>
            </a:r>
            <a:r>
              <a:rPr lang="en-US" dirty="0" smtClean="0"/>
              <a:t>,  ….   1≤K</a:t>
            </a:r>
            <a:r>
              <a:rPr lang="en-US" baseline="-25000" dirty="0" smtClean="0"/>
              <a:t>n</a:t>
            </a:r>
            <a:r>
              <a:rPr lang="en-US" dirty="0" smtClean="0"/>
              <a:t>≤m</a:t>
            </a:r>
            <a:r>
              <a:rPr lang="en-US" baseline="-25000" dirty="0" smtClean="0"/>
              <a:t>n</a:t>
            </a:r>
          </a:p>
          <a:p>
            <a:pPr>
              <a:buNone/>
            </a:pPr>
            <a:r>
              <a:rPr lang="en-US" dirty="0" smtClean="0"/>
              <a:t>The Element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with subscript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…,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will be denoted by</a:t>
            </a:r>
          </a:p>
          <a:p>
            <a:pPr>
              <a:buNone/>
            </a:pPr>
            <a:r>
              <a:rPr lang="en-US" dirty="0" smtClean="0"/>
              <a:t>		B</a:t>
            </a:r>
            <a:r>
              <a:rPr lang="en-US" baseline="-25000" dirty="0" smtClean="0"/>
              <a:t>K1,K2, …,</a:t>
            </a:r>
            <a:r>
              <a:rPr lang="en-US" baseline="-25000" dirty="0" err="1" smtClean="0"/>
              <a:t>Kn</a:t>
            </a:r>
            <a:r>
              <a:rPr lang="en-US" dirty="0" smtClean="0"/>
              <a:t>      or   B[K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,….,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be a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-dimensional array</a:t>
            </a:r>
          </a:p>
          <a:p>
            <a:r>
              <a:rPr lang="en-US" dirty="0" smtClean="0"/>
              <a:t>Length 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of dimension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is the number of elements in the index set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= UB – LB + 1</a:t>
            </a:r>
          </a:p>
          <a:p>
            <a:r>
              <a:rPr lang="en-US" dirty="0" smtClean="0"/>
              <a:t>For a given subscript </a:t>
            </a:r>
            <a:r>
              <a:rPr lang="en-US" b="1" dirty="0" err="1" smtClean="0">
                <a:solidFill>
                  <a:srgbClr val="00B050"/>
                </a:solidFill>
              </a:rPr>
              <a:t>K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,  the effective index </a:t>
            </a:r>
            <a:r>
              <a:rPr lang="en-US" b="1" dirty="0" err="1" smtClean="0">
                <a:solidFill>
                  <a:srgbClr val="00B050"/>
                </a:solidFill>
              </a:rPr>
              <a:t>E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is the number of indices preceding </a:t>
            </a:r>
            <a:r>
              <a:rPr lang="en-US" b="1" dirty="0" err="1" smtClean="0">
                <a:solidFill>
                  <a:srgbClr val="00B050"/>
                </a:solidFill>
              </a:rPr>
              <a:t>K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in the index set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– LB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Pointer, Pointer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be any array</a:t>
            </a:r>
          </a:p>
          <a:p>
            <a:r>
              <a:rPr lang="en-US" dirty="0" smtClean="0"/>
              <a:t>A variable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is called a pointer if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points to an element in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contains  the address of an element in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 array </a:t>
            </a:r>
            <a:r>
              <a:rPr lang="en-US" b="1" dirty="0" smtClean="0">
                <a:solidFill>
                  <a:srgbClr val="FF0000"/>
                </a:solidFill>
              </a:rPr>
              <a:t>PTR</a:t>
            </a:r>
            <a:r>
              <a:rPr lang="en-US" dirty="0" smtClean="0"/>
              <a:t> is called a pointer array if each element of </a:t>
            </a:r>
            <a:r>
              <a:rPr lang="en-US" b="1" dirty="0" smtClean="0">
                <a:solidFill>
                  <a:srgbClr val="FF0000"/>
                </a:solidFill>
              </a:rPr>
              <a:t>PTR</a:t>
            </a:r>
            <a:r>
              <a:rPr lang="en-US" dirty="0" smtClean="0"/>
              <a:t> is a pointer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on Linear Structure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Traversal </a:t>
            </a:r>
            <a:r>
              <a:rPr lang="en-US" dirty="0" smtClean="0"/>
              <a:t>: Processing each element in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Search </a:t>
            </a:r>
            <a:r>
              <a:rPr lang="en-US" dirty="0" smtClean="0"/>
              <a:t>: Finding the location of the element with a given value or the record with a given key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Insertion</a:t>
            </a:r>
            <a:r>
              <a:rPr lang="en-US" dirty="0" smtClean="0"/>
              <a:t>: Adding a new element to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Deletion</a:t>
            </a:r>
            <a:r>
              <a:rPr lang="en-US" dirty="0" smtClean="0"/>
              <a:t>: Removing an elements from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Sorting</a:t>
            </a:r>
            <a:r>
              <a:rPr lang="en-US" dirty="0" smtClean="0"/>
              <a:t> : Arranging the elements in some type of order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Merging</a:t>
            </a:r>
            <a:r>
              <a:rPr lang="en-US" dirty="0" smtClean="0"/>
              <a:t> : Combining two list into a single list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64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71538" y="2000240"/>
          <a:ext cx="48577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143008"/>
                <a:gridCol w="1071570"/>
                <a:gridCol w="142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Lewis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40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2357430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 Dimensional 4x9 or 9x4 array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linear array is a list of a finite number of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homogeneous data elements ( that is data elements of the same type) such that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elements are of the arrays are referenced respectively by an index set consisting of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consecutive numbers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elements of the arrays are stored respectively in </a:t>
            </a:r>
            <a:r>
              <a:rPr lang="en-US" b="1" dirty="0" smtClean="0">
                <a:solidFill>
                  <a:srgbClr val="FF0000"/>
                </a:solidFill>
              </a:rPr>
              <a:t>successive memory locations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of elements is called the length or size of the array.  </a:t>
            </a:r>
          </a:p>
          <a:p>
            <a:r>
              <a:rPr lang="en-US" dirty="0" smtClean="0"/>
              <a:t>The index set consists of the integer </a:t>
            </a:r>
            <a:r>
              <a:rPr lang="en-US" b="1" dirty="0" smtClean="0">
                <a:solidFill>
                  <a:srgbClr val="FF0000"/>
                </a:solidFill>
              </a:rPr>
              <a:t>1, 2, … 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or the number of data elements of the array can be obtained from the index set by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Length = UB – LB + 1 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UB</a:t>
            </a:r>
            <a:r>
              <a:rPr lang="en-US" dirty="0" smtClean="0"/>
              <a:t> is the largest index called the </a:t>
            </a:r>
            <a:r>
              <a:rPr lang="en-US" b="1" dirty="0" smtClean="0">
                <a:solidFill>
                  <a:srgbClr val="FF0000"/>
                </a:solidFill>
              </a:rPr>
              <a:t>upper bound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LB</a:t>
            </a:r>
            <a:r>
              <a:rPr lang="en-US" dirty="0" smtClean="0"/>
              <a:t> is the smallest index called the </a:t>
            </a:r>
            <a:r>
              <a:rPr lang="en-US" b="1" dirty="0" smtClean="0">
                <a:solidFill>
                  <a:srgbClr val="FF0000"/>
                </a:solidFill>
              </a:rPr>
              <a:t>lower bound </a:t>
            </a:r>
            <a:r>
              <a:rPr lang="en-US" dirty="0" smtClean="0"/>
              <a:t>of the arrays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of an 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may be denoted by </a:t>
            </a:r>
          </a:p>
          <a:p>
            <a:pPr lvl="1"/>
            <a:r>
              <a:rPr lang="en-US" dirty="0" smtClean="0"/>
              <a:t>Subscript notation </a:t>
            </a:r>
          </a:p>
          <a:p>
            <a:pPr marL="402336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A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A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, , …. , A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dirty="0" smtClean="0"/>
              <a:t>Parenthesis notation </a:t>
            </a:r>
            <a:r>
              <a:rPr lang="en-US" b="1" dirty="0" smtClean="0">
                <a:solidFill>
                  <a:srgbClr val="FF0000"/>
                </a:solidFill>
              </a:rPr>
              <a:t>A(1), A(2), …. , A(n)</a:t>
            </a:r>
          </a:p>
          <a:p>
            <a:pPr lvl="1"/>
            <a:r>
              <a:rPr lang="en-US" dirty="0" smtClean="0"/>
              <a:t>Bracket notation </a:t>
            </a:r>
            <a:r>
              <a:rPr lang="en-US" b="1" dirty="0" smtClean="0">
                <a:solidFill>
                  <a:srgbClr val="FF0000"/>
                </a:solidFill>
              </a:rPr>
              <a:t>A[1], A[2], ….. , A[n] </a:t>
            </a:r>
          </a:p>
          <a:p>
            <a:pPr lvl="1"/>
            <a:endParaRPr lang="en-US" dirty="0"/>
          </a:p>
          <a:p>
            <a:r>
              <a:rPr lang="en-US" dirty="0" smtClean="0"/>
              <a:t>The number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in A[K] is called subscript or an index and A[K] is called a </a:t>
            </a:r>
            <a:r>
              <a:rPr lang="en-US" b="1" dirty="0" smtClean="0">
                <a:solidFill>
                  <a:srgbClr val="FF0000"/>
                </a:solidFill>
              </a:rPr>
              <a:t>subscripted variable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43636" y="2285992"/>
          <a:ext cx="857256" cy="22860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72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8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628" y="2285993"/>
          <a:ext cx="761984" cy="229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84"/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8" y="52863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Memory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442913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6503542"/>
              </p:ext>
            </p:extLst>
          </p:nvPr>
        </p:nvGraphicFramePr>
        <p:xfrm>
          <a:off x="179512" y="274638"/>
          <a:ext cx="8754176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be a linear array in the memory of the computer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LOC(LA[K]) = address of the element LA[K] of the array LA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element of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are stored in the successive memory cells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Computer does not need to keep  track of the address of every element of </a:t>
            </a:r>
            <a:r>
              <a:rPr lang="en-US" b="1" dirty="0" smtClean="0">
                <a:solidFill>
                  <a:srgbClr val="FF0000"/>
                </a:solidFill>
              </a:rPr>
              <a:t>LA,</a:t>
            </a:r>
            <a:r>
              <a:rPr lang="en-US" b="1" dirty="0" smtClean="0"/>
              <a:t> </a:t>
            </a:r>
            <a:r>
              <a:rPr lang="en-US" dirty="0" smtClean="0"/>
              <a:t>but need to track only the address of the first element of the array denoted by </a:t>
            </a:r>
            <a:r>
              <a:rPr lang="en-US" b="1" dirty="0" smtClean="0">
                <a:solidFill>
                  <a:srgbClr val="FF0000"/>
                </a:solidFill>
              </a:rPr>
              <a:t>Base(LA) </a:t>
            </a:r>
            <a:r>
              <a:rPr lang="en-US" dirty="0" smtClean="0"/>
              <a:t>called the </a:t>
            </a:r>
            <a:r>
              <a:rPr lang="en-US" b="1" dirty="0" smtClean="0">
                <a:solidFill>
                  <a:srgbClr val="FF0000"/>
                </a:solidFill>
              </a:rPr>
              <a:t>base address </a:t>
            </a:r>
            <a:r>
              <a:rPr lang="en-US" dirty="0" smtClean="0"/>
              <a:t>of LA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1005</TotalTime>
  <Words>1755</Words>
  <Application>Microsoft Office PowerPoint</Application>
  <PresentationFormat>On-screen Show (4:3)</PresentationFormat>
  <Paragraphs>508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Solstice</vt:lpstr>
      <vt:lpstr>Array </vt:lpstr>
      <vt:lpstr>Classification </vt:lpstr>
      <vt:lpstr>Representation in Memory</vt:lpstr>
      <vt:lpstr>Operation on Linear Structure </vt:lpstr>
      <vt:lpstr>Linear  Arrays</vt:lpstr>
      <vt:lpstr>Linear  Arrays</vt:lpstr>
      <vt:lpstr>Linear  Arrays</vt:lpstr>
      <vt:lpstr>Representation of Linear Array in Memory</vt:lpstr>
      <vt:lpstr>PowerPoint Presentation</vt:lpstr>
      <vt:lpstr>Representation of Linear Array in Memory</vt:lpstr>
      <vt:lpstr>Example 1  </vt:lpstr>
      <vt:lpstr>Example 2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Inserting and Deleting </vt:lpstr>
      <vt:lpstr>Insertion </vt:lpstr>
      <vt:lpstr>Insertion </vt:lpstr>
      <vt:lpstr>Deletion </vt:lpstr>
      <vt:lpstr>Deletion </vt:lpstr>
      <vt:lpstr>Deletion </vt:lpstr>
      <vt:lpstr>Insertion Algorithm  </vt:lpstr>
      <vt:lpstr>Deletion  Algorithm  </vt:lpstr>
      <vt:lpstr>Multidimensional Array </vt:lpstr>
      <vt:lpstr>Two-Dimensional Array </vt:lpstr>
      <vt:lpstr>2D Arrays</vt:lpstr>
      <vt:lpstr>Rows Of A 2D Array</vt:lpstr>
      <vt:lpstr>Columns Of A 2D Array</vt:lpstr>
      <vt:lpstr>2D Array </vt:lpstr>
      <vt:lpstr>2D Array in Memory</vt:lpstr>
      <vt:lpstr>2D Array </vt:lpstr>
      <vt:lpstr>2D Array Example</vt:lpstr>
      <vt:lpstr>Multidimensional Array </vt:lpstr>
      <vt:lpstr>Multidimensional Array </vt:lpstr>
      <vt:lpstr>Pointer, Pointer Array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rrays</dc:title>
  <dc:creator>Dr A K TURUK</dc:creator>
  <cp:lastModifiedBy>Abid</cp:lastModifiedBy>
  <cp:revision>74</cp:revision>
  <dcterms:created xsi:type="dcterms:W3CDTF">2011-01-09T23:32:13Z</dcterms:created>
  <dcterms:modified xsi:type="dcterms:W3CDTF">2018-02-15T07:10:55Z</dcterms:modified>
</cp:coreProperties>
</file>