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343" r:id="rId9"/>
    <p:sldId id="344" r:id="rId10"/>
    <p:sldId id="345" r:id="rId11"/>
    <p:sldId id="346" r:id="rId12"/>
    <p:sldId id="347" r:id="rId13"/>
    <p:sldId id="348" r:id="rId14"/>
    <p:sldId id="287" r:id="rId15"/>
    <p:sldId id="288" r:id="rId16"/>
    <p:sldId id="289" r:id="rId17"/>
    <p:sldId id="290" r:id="rId18"/>
    <p:sldId id="291" r:id="rId19"/>
    <p:sldId id="292" r:id="rId20"/>
    <p:sldId id="349" r:id="rId21"/>
    <p:sldId id="293" r:id="rId22"/>
    <p:sldId id="352" r:id="rId23"/>
    <p:sldId id="351" r:id="rId24"/>
    <p:sldId id="294" r:id="rId25"/>
    <p:sldId id="295" r:id="rId26"/>
    <p:sldId id="296" r:id="rId27"/>
    <p:sldId id="297" r:id="rId28"/>
    <p:sldId id="350" r:id="rId29"/>
    <p:sldId id="299" r:id="rId30"/>
    <p:sldId id="300" r:id="rId31"/>
    <p:sldId id="309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337" r:id="rId59"/>
    <p:sldId id="338" r:id="rId60"/>
    <p:sldId id="339" r:id="rId61"/>
    <p:sldId id="340" r:id="rId62"/>
    <p:sldId id="341" r:id="rId63"/>
    <p:sldId id="342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EF9D2-88D2-47C2-AECE-54F742937921}" type="datetimeFigureOut">
              <a:rPr lang="en-US" smtClean="0"/>
              <a:pPr/>
              <a:t>2/11/2017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A0786-6FC4-436E-B547-C8CC5D9D79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0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65F49-6A32-4602-8A3C-3291728624E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93913D3-718C-4A92-9B37-F82D9456A215}" type="datetime1">
              <a:rPr lang="en-US" smtClean="0"/>
              <a:pPr/>
              <a:t>2/11/2017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3F2F5AC-F41E-4036-89B8-9C4F45F83E95}" type="slidenum">
              <a:rPr lang="en-US" smtClean="0"/>
              <a:pPr/>
              <a:t>‹#›</a:t>
            </a:fld>
            <a:fld id="{E5897237-1E3E-413F-8174-A7071501D7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3E5C-2737-49CA-8E4B-7752D2B07C53}" type="datetime1">
              <a:rPr lang="en-US" smtClean="0"/>
              <a:pPr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F5AC-F41E-4036-89B8-9C4F45F83E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FAC9-A78B-4716-A663-DD80FF1BCC7A}" type="datetime1">
              <a:rPr lang="en-US" smtClean="0"/>
              <a:pPr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F5AC-F41E-4036-89B8-9C4F45F83E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EE144B2-4618-411D-80AE-76E3FD627B87}" type="datetime1">
              <a:rPr lang="en-US" smtClean="0"/>
              <a:pPr/>
              <a:t>2/11/2017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3F2F5AC-F41E-4036-89B8-9C4F45F83E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1F4300D-41F7-4824-A77F-BA2BAD55374A}" type="datetime1">
              <a:rPr lang="en-US" smtClean="0"/>
              <a:pPr/>
              <a:t>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3F2F5AC-F41E-4036-89B8-9C4F45F83E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8ED23-0A94-4C89-A3B3-F06021269006}" type="datetime1">
              <a:rPr lang="en-US" smtClean="0"/>
              <a:pPr/>
              <a:t>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F5AC-F41E-4036-89B8-9C4F45F83E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6DAD-5AE3-43BB-8590-E1F6A56E5CD3}" type="datetime1">
              <a:rPr lang="en-US" smtClean="0"/>
              <a:pPr/>
              <a:t>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F5AC-F41E-4036-89B8-9C4F45F83E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ACAEF59-C434-4761-9BA6-8F3466B22B0B}" type="datetime1">
              <a:rPr lang="en-US" smtClean="0"/>
              <a:pPr/>
              <a:t>2/11/2017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3F2F5AC-F41E-4036-89B8-9C4F45F83E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060A-9998-48A9-B170-47BF025D697B}" type="datetime1">
              <a:rPr lang="en-US" smtClean="0"/>
              <a:pPr/>
              <a:t>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2F5AC-F41E-4036-89B8-9C4F45F83E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402197-D46E-4D01-B135-F56F62EF0199}" type="datetime1">
              <a:rPr lang="en-US" smtClean="0"/>
              <a:pPr/>
              <a:t>2/11/2017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3F2F5AC-F41E-4036-89B8-9C4F45F83E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66ABB58-9B59-4B5A-A832-45E28FEF9CC4}" type="datetime1">
              <a:rPr lang="en-US" smtClean="0"/>
              <a:pPr/>
              <a:t>2/11/2017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3F2F5AC-F41E-4036-89B8-9C4F45F83E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419E1B0-153A-4E25-9756-71731F161D8F}" type="datetime1">
              <a:rPr lang="en-US" smtClean="0"/>
              <a:pPr/>
              <a:t>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3F2F5AC-F41E-4036-89B8-9C4F45F83E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066800"/>
            <a:ext cx="8001000" cy="2209800"/>
          </a:xfrm>
        </p:spPr>
        <p:txBody>
          <a:bodyPr anchor="t">
            <a:normAutofit/>
          </a:bodyPr>
          <a:lstStyle/>
          <a:p>
            <a:pPr algn="ctr"/>
            <a:r>
              <a:rPr lang="en-US" sz="6600" dirty="0" smtClean="0">
                <a:solidFill>
                  <a:schemeClr val="tx1"/>
                </a:solidFill>
              </a:rPr>
              <a:t>Linked List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Abu Saleh Musa Miah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F2F5AC-F41E-4036-89B8-9C4F45F83E9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4800" y="304800"/>
            <a:ext cx="838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REPRESENTATION OF LINKED LISTS IN MEMORY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52400" y="1524000"/>
            <a:ext cx="845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Let LIST he a linked list. Then LIST will be maintained in memory. </a:t>
            </a:r>
            <a:r>
              <a:rPr lang="en-US" dirty="0" err="1"/>
              <a:t>unlcss</a:t>
            </a:r>
            <a:r>
              <a:rPr lang="en-US" dirty="0"/>
              <a:t> otherwise specified </a:t>
            </a:r>
            <a:r>
              <a:rPr lang="en-US" dirty="0" smtClean="0"/>
              <a:t>Or implied</a:t>
            </a:r>
            <a:r>
              <a:rPr lang="en-US" dirty="0"/>
              <a:t>, as follows. First of all, LIST requires two linear arrays—we will call them here INFO </a:t>
            </a:r>
            <a:r>
              <a:rPr lang="en-US" dirty="0" smtClean="0"/>
              <a:t>and LINK—such </a:t>
            </a:r>
            <a:r>
              <a:rPr lang="en-US" dirty="0"/>
              <a:t>that INFO[K] and LINK[K] contain, respectively, the information part and </a:t>
            </a:r>
            <a:r>
              <a:rPr lang="en-US" dirty="0" smtClean="0"/>
              <a:t>the next </a:t>
            </a:r>
            <a:r>
              <a:rPr lang="en-US" dirty="0" err="1" smtClean="0"/>
              <a:t>pointcr</a:t>
            </a:r>
            <a:r>
              <a:rPr lang="en-US" dirty="0" smtClean="0"/>
              <a:t> </a:t>
            </a:r>
            <a:r>
              <a:rPr lang="en-US" dirty="0"/>
              <a:t>field of a node of LIST.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2"/>
          <a:stretch/>
        </p:blipFill>
        <p:spPr bwMode="auto">
          <a:xfrm>
            <a:off x="2689326" y="2724329"/>
            <a:ext cx="3482874" cy="3676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9781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F2F5AC-F41E-4036-89B8-9C4F45F83E9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10166" y="304800"/>
            <a:ext cx="838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REPRESENTATION OF LINKED LISTS IN MEMORY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500666" y="1382018"/>
            <a:ext cx="8001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EXAMPLE 5.2</a:t>
            </a:r>
          </a:p>
          <a:p>
            <a:r>
              <a:rPr lang="en-US" dirty="0"/>
              <a:t>Figure 5-4 pictures a linked list in memory where each node of the list contains a single character. We can</a:t>
            </a:r>
          </a:p>
          <a:p>
            <a:r>
              <a:rPr lang="en-US" dirty="0"/>
              <a:t>obtain the actual list of characters, or, in other words, the string, as follows:</a:t>
            </a:r>
          </a:p>
          <a:p>
            <a:r>
              <a:rPr lang="en-US" dirty="0"/>
              <a:t>START = 9, so INFO[9] = N is the first character.</a:t>
            </a:r>
          </a:p>
          <a:p>
            <a:r>
              <a:rPr lang="en-US" dirty="0"/>
              <a:t>LINKLO] = 3, so 1NF0131 0 is the second character.</a:t>
            </a:r>
          </a:p>
          <a:p>
            <a:r>
              <a:rPr lang="en-US" dirty="0"/>
              <a:t>LINK(31 = 6, so INFO(6] = Li (blank) is the third character.</a:t>
            </a:r>
          </a:p>
          <a:p>
            <a:r>
              <a:rPr lang="en-US" dirty="0"/>
              <a:t>LINK161 11, so INFO[ II) E is the fourth character.</a:t>
            </a:r>
          </a:p>
          <a:p>
            <a:r>
              <a:rPr lang="en-US" dirty="0"/>
              <a:t>LINKI! 11 = 7, so INFOI71 = X is the fifth character.</a:t>
            </a:r>
          </a:p>
          <a:p>
            <a:r>
              <a:rPr lang="en-US" dirty="0"/>
              <a:t>LINK[7] = 10, so INFOLIOJ = I is the sixth character.</a:t>
            </a:r>
          </a:p>
          <a:p>
            <a:r>
              <a:rPr lang="en-US" dirty="0"/>
              <a:t>LINK[ 101 4, so INFO[41 = T is the seventh character.</a:t>
            </a:r>
          </a:p>
          <a:p>
            <a:r>
              <a:rPr lang="en-US" dirty="0"/>
              <a:t>LINK(4] = 0. the NULL value, so the list has </a:t>
            </a:r>
            <a:r>
              <a:rPr lang="en-US" dirty="0" err="1"/>
              <a:t>cniIcd</a:t>
            </a:r>
            <a:r>
              <a:rPr lang="en-US" dirty="0"/>
              <a:t>.</a:t>
            </a:r>
          </a:p>
          <a:p>
            <a:r>
              <a:rPr lang="en-US" dirty="0"/>
              <a:t>In other words, NO EXIT is the character string.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79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F2F5AC-F41E-4036-89B8-9C4F45F83E9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10166" y="304800"/>
            <a:ext cx="838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Operation of Link List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475963" y="1447800"/>
            <a:ext cx="205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b="1" dirty="0" smtClean="0"/>
              <a:t>Traversing.</a:t>
            </a:r>
          </a:p>
          <a:p>
            <a:pPr marL="342900" indent="-342900" algn="just">
              <a:buAutoNum type="arabicPeriod"/>
            </a:pPr>
            <a:r>
              <a:rPr lang="en-US" b="1" dirty="0" smtClean="0"/>
              <a:t>Searching.</a:t>
            </a:r>
          </a:p>
          <a:p>
            <a:pPr marL="342900" indent="-342900" algn="just">
              <a:buAutoNum type="arabicPeriod"/>
            </a:pPr>
            <a:r>
              <a:rPr lang="en-US" b="1" dirty="0" smtClean="0"/>
              <a:t>Inserting.</a:t>
            </a:r>
          </a:p>
          <a:p>
            <a:pPr marL="342900" indent="-342900" algn="just">
              <a:buAutoNum type="arabicPeriod"/>
            </a:pPr>
            <a:r>
              <a:rPr lang="en-US" b="1" dirty="0" smtClean="0"/>
              <a:t>Deleting.</a:t>
            </a:r>
          </a:p>
          <a:p>
            <a:pPr marL="342900" indent="-342900" algn="just">
              <a:buAutoNum type="arabicPeriod"/>
            </a:pPr>
            <a:r>
              <a:rPr lang="en-US" b="1" dirty="0" smtClean="0"/>
              <a:t>Sorting.</a:t>
            </a:r>
          </a:p>
        </p:txBody>
      </p:sp>
    </p:spTree>
    <p:extLst>
      <p:ext uri="{BB962C8B-B14F-4D97-AF65-F5344CB8AC3E}">
        <p14:creationId xmlns:p14="http://schemas.microsoft.com/office/powerpoint/2010/main" val="1060004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F2F5AC-F41E-4036-89B8-9C4F45F83E9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10166" y="304800"/>
            <a:ext cx="838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Traversing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306946" y="1066800"/>
            <a:ext cx="86084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Let LIST be a </a:t>
            </a:r>
            <a:r>
              <a:rPr lang="en-US" dirty="0" err="1"/>
              <a:t>liir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 list in memory stored in linear arrays INFO arid LINK with START </a:t>
            </a:r>
            <a:r>
              <a:rPr lang="en-US" dirty="0" smtClean="0"/>
              <a:t>pointing to </a:t>
            </a:r>
            <a:r>
              <a:rPr lang="en-US" dirty="0"/>
              <a:t>the first clement and NULL indicating the end of LIST.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2049199"/>
            <a:ext cx="815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PTR which points to the node that is </a:t>
            </a:r>
            <a:r>
              <a:rPr lang="en-US" dirty="0" smtClean="0"/>
              <a:t>currently being </a:t>
            </a:r>
            <a:r>
              <a:rPr lang="en-US" dirty="0" err="1" smtClean="0"/>
              <a:t>processe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LINK [PTR] </a:t>
            </a:r>
            <a:r>
              <a:rPr lang="en-US" dirty="0"/>
              <a:t>points to the next node to be processed. Thus </a:t>
            </a:r>
            <a:r>
              <a:rPr lang="en-US" dirty="0" smtClean="0"/>
              <a:t>the assignment.</a:t>
            </a:r>
          </a:p>
          <a:p>
            <a:endParaRPr lang="en-US" dirty="0"/>
          </a:p>
          <a:p>
            <a:r>
              <a:rPr lang="en-US" b="1" dirty="0" smtClean="0"/>
              <a:t>                                    PTR </a:t>
            </a:r>
            <a:r>
              <a:rPr lang="en-US" b="1" dirty="0"/>
              <a:t>: = </a:t>
            </a:r>
            <a:r>
              <a:rPr lang="en-US" b="1" dirty="0" smtClean="0"/>
              <a:t>LINK[PTR]</a:t>
            </a:r>
          </a:p>
          <a:p>
            <a:r>
              <a:rPr lang="en-US" dirty="0"/>
              <a:t>moves the pointer to the next node in the list, as pictured in Fig. 5-8.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86199"/>
            <a:ext cx="7467600" cy="2102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307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List Traversal 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28600" y="2590800"/>
            <a:ext cx="121920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 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05000" y="2590800"/>
            <a:ext cx="1371600" cy="64633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2590800"/>
            <a:ext cx="14478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Link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4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4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914400" y="4267200"/>
            <a:ext cx="152400" cy="381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1447800" y="4267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668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066800" y="3810000"/>
            <a:ext cx="4572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876300" y="4000500"/>
            <a:ext cx="3810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8600" y="2590800"/>
            <a:ext cx="121920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 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05000" y="2590800"/>
            <a:ext cx="1371600" cy="64633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2590800"/>
            <a:ext cx="14478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Link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28600" y="46482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PTR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1589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0668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=</a:t>
            </a:r>
            <a:endParaRPr lang="en-US" b="1" dirty="0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4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914400" y="4267200"/>
            <a:ext cx="152400" cy="381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1447800" y="4267200"/>
            <a:ext cx="152400" cy="381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066800" y="3810000"/>
            <a:ext cx="457200" cy="1588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876300" y="4000500"/>
            <a:ext cx="381000" cy="1588"/>
          </a:xfrm>
          <a:prstGeom prst="line">
            <a:avLst/>
          </a:prstGeom>
          <a:ln w="25400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28600" y="2590800"/>
            <a:ext cx="121920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 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05000" y="2590800"/>
            <a:ext cx="1371600" cy="64633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2590800"/>
            <a:ext cx="14478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Link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28600" y="46482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PTR = PTR - &gt; Link </a:t>
            </a:r>
            <a:endParaRPr lang="en-US" sz="3600" dirty="0"/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914400" y="4114800"/>
            <a:ext cx="1524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90600" y="4038600"/>
            <a:ext cx="16002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 flipH="1" flipV="1">
            <a:off x="2476500" y="3924300"/>
            <a:ext cx="2286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590800" y="3810000"/>
            <a:ext cx="2286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66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 anchor="t">
            <a:norm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List Traversal 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382000" cy="4983163"/>
          </a:xfrm>
        </p:spPr>
        <p:txBody>
          <a:bodyPr/>
          <a:lstStyle/>
          <a:p>
            <a:pPr marL="914400" lvl="1" indent="-457200">
              <a:buNone/>
            </a:pPr>
            <a:r>
              <a:rPr lang="en-US" sz="3600" b="1" dirty="0" smtClean="0">
                <a:solidFill>
                  <a:srgbClr val="00B050"/>
                </a:solidFill>
              </a:rPr>
              <a:t>Algorithm</a:t>
            </a:r>
          </a:p>
          <a:p>
            <a:pPr marL="895350" lvl="1" indent="-381000">
              <a:buFontTx/>
              <a:buAutoNum type="arabicPeriod"/>
            </a:pPr>
            <a:r>
              <a:rPr lang="en-US" sz="4000" dirty="0" smtClean="0"/>
              <a:t> set  PTR = Head </a:t>
            </a:r>
          </a:p>
          <a:p>
            <a:pPr marL="895350" lvl="1" indent="-381000">
              <a:buFontTx/>
              <a:buAutoNum type="arabicPeriod"/>
            </a:pPr>
            <a:r>
              <a:rPr lang="en-US" sz="4000" dirty="0" smtClean="0"/>
              <a:t> Repeat step 3 and 4 while PTR </a:t>
            </a:r>
            <a:r>
              <a:rPr lang="en-US" sz="4000" dirty="0" smtClean="0">
                <a:sym typeface="Symbol" pitchFamily="18" charset="2"/>
              </a:rPr>
              <a:t> NULL</a:t>
            </a:r>
          </a:p>
          <a:p>
            <a:pPr marL="895350" lvl="1" indent="-381000">
              <a:buFontTx/>
              <a:buAutoNum type="arabicPeriod"/>
            </a:pPr>
            <a:r>
              <a:rPr lang="en-US" sz="4000" dirty="0" smtClean="0"/>
              <a:t> 	Print PTR-&gt;DATA</a:t>
            </a:r>
          </a:p>
          <a:p>
            <a:pPr marL="895350" lvl="1" indent="-381000">
              <a:buFontTx/>
              <a:buAutoNum type="arabicPeriod"/>
            </a:pPr>
            <a:r>
              <a:rPr lang="en-US" sz="4000" dirty="0" smtClean="0"/>
              <a:t> 	Set PTR = PTR -&gt; LINK</a:t>
            </a:r>
          </a:p>
          <a:p>
            <a:pPr marL="895350" lvl="1" indent="-381000">
              <a:buFontTx/>
              <a:buAutoNum type="arabicPeriod"/>
            </a:pPr>
            <a:r>
              <a:rPr lang="en-US" sz="4000" dirty="0" smtClean="0"/>
              <a:t>      Stop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5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4000" b="1" dirty="0">
                <a:solidFill>
                  <a:schemeClr val="tx1"/>
                </a:solidFill>
              </a:rPr>
              <a:t>SEARCHING A LINKED LIST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9927" y="1339334"/>
            <a:ext cx="1850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LIST Is </a:t>
            </a:r>
            <a:r>
              <a:rPr lang="en-US" b="1" u="sng" dirty="0" smtClean="0"/>
              <a:t>Unsorted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9927" y="1828800"/>
            <a:ext cx="84592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Suppose the data in LIST are not necessarily sorted. Then one searches for ITEM in LIST </a:t>
            </a:r>
            <a:r>
              <a:rPr lang="en-US" dirty="0" smtClean="0"/>
              <a:t>by traversing </a:t>
            </a:r>
            <a:r>
              <a:rPr lang="en-US" dirty="0"/>
              <a:t>through the list using a pointer variable P1'R and comparing ITEM with the </a:t>
            </a:r>
            <a:r>
              <a:rPr lang="en-US" dirty="0" smtClean="0"/>
              <a:t>contents INFO(PTR</a:t>
            </a:r>
            <a:r>
              <a:rPr lang="en-US" dirty="0"/>
              <a:t>] of each node, one by one, of LIST. Before we update the pointer PTR </a:t>
            </a:r>
            <a:r>
              <a:rPr lang="en-US" dirty="0" smtClean="0"/>
              <a:t>by </a:t>
            </a:r>
            <a:endParaRPr lang="en-US" b="1" dirty="0"/>
          </a:p>
          <a:p>
            <a:r>
              <a:rPr lang="en-US" b="1" dirty="0" smtClean="0"/>
              <a:t>                                                           PTR</a:t>
            </a:r>
            <a:r>
              <a:rPr lang="en-US" b="1" dirty="0"/>
              <a:t>:= LINK[PTJ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685800" y="3429000"/>
            <a:ext cx="7620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require two tests. First we have to check to see whether we have reached the end of the list; i.e.,</a:t>
            </a:r>
          </a:p>
          <a:p>
            <a:pPr algn="just"/>
            <a:r>
              <a:rPr lang="en-US" dirty="0" smtClean="0"/>
              <a:t>                 First we check to sec whether</a:t>
            </a:r>
          </a:p>
          <a:p>
            <a:r>
              <a:rPr lang="en-US" dirty="0" smtClean="0"/>
              <a:t>                                                    </a:t>
            </a:r>
            <a:r>
              <a:rPr lang="en-US" b="1" dirty="0" smtClean="0"/>
              <a:t>PTR </a:t>
            </a:r>
            <a:r>
              <a:rPr lang="en-US" b="1" dirty="0"/>
              <a:t>= NULL</a:t>
            </a:r>
          </a:p>
          <a:p>
            <a:pPr algn="just"/>
            <a:r>
              <a:rPr lang="en-US" dirty="0"/>
              <a:t>If not, then we check to see whether</a:t>
            </a:r>
          </a:p>
          <a:p>
            <a:r>
              <a:rPr lang="en-US" dirty="0" smtClean="0"/>
              <a:t>                                                </a:t>
            </a:r>
            <a:r>
              <a:rPr lang="en-US" b="1" dirty="0" smtClean="0"/>
              <a:t>INFO[PTR</a:t>
            </a:r>
            <a:r>
              <a:rPr lang="en-US" b="1" dirty="0"/>
              <a:t>] = ITEM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355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71596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tx1"/>
                </a:solidFill>
              </a:rPr>
              <a:t>Search for an ITEM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Algorithm 5.2 SEARCH(INFO, LINK, START, ITEM, LOC)</a:t>
            </a:r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algorithm finds the location LOC of the node</a:t>
            </a:r>
          </a:p>
          <a:p>
            <a:pPr marL="0" indent="0">
              <a:buNone/>
            </a:pPr>
            <a:r>
              <a:rPr lang="en-US" dirty="0" smtClean="0"/>
              <a:t>                    where </a:t>
            </a:r>
            <a:r>
              <a:rPr lang="en-US" dirty="0"/>
              <a:t>ITEM first appears in LIST, or Sets LOC = NULL.</a:t>
            </a:r>
          </a:p>
          <a:p>
            <a:pPr marL="0" indent="0">
              <a:buNone/>
            </a:pPr>
            <a:r>
              <a:rPr lang="en-US" dirty="0"/>
              <a:t>1. Set PTR</a:t>
            </a:r>
            <a:r>
              <a:rPr lang="en-US" dirty="0" smtClean="0"/>
              <a:t>:=START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2. Repeat Step </a:t>
            </a:r>
            <a:r>
              <a:rPr lang="en-US" sz="2000" i="1" dirty="0"/>
              <a:t>3 </a:t>
            </a:r>
            <a:r>
              <a:rPr lang="en-US" dirty="0"/>
              <a:t>while PTR </a:t>
            </a:r>
            <a:r>
              <a:rPr lang="en-US" dirty="0" smtClean="0"/>
              <a:t>!=NULL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3. If ITEM </a:t>
            </a:r>
            <a:r>
              <a:rPr lang="en-US" dirty="0" smtClean="0"/>
              <a:t>=INFO[PTR</a:t>
            </a:r>
            <a:r>
              <a:rPr lang="en-US" dirty="0"/>
              <a:t>], then:</a:t>
            </a:r>
          </a:p>
          <a:p>
            <a:pPr marL="0" indent="0">
              <a:buNone/>
            </a:pPr>
            <a:r>
              <a:rPr lang="en-US" dirty="0" smtClean="0"/>
              <a:t>                    Set </a:t>
            </a:r>
            <a:r>
              <a:rPr lang="en-US" dirty="0"/>
              <a:t>LOC:=PTR, and Exit.</a:t>
            </a:r>
          </a:p>
          <a:p>
            <a:pPr marL="0" indent="0">
              <a:buNone/>
            </a:pPr>
            <a:r>
              <a:rPr lang="en-US" dirty="0" smtClean="0"/>
              <a:t>              Else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                Set </a:t>
            </a:r>
            <a:r>
              <a:rPr lang="en-US" dirty="0"/>
              <a:t>PTR:=LINK[PTR]. [PTR now points to the next </a:t>
            </a:r>
            <a:r>
              <a:rPr lang="en-US" dirty="0" err="1"/>
              <a:t>node.I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[</a:t>
            </a:r>
            <a:r>
              <a:rPr lang="en-US" dirty="0"/>
              <a:t>End of If structure.]</a:t>
            </a:r>
          </a:p>
          <a:p>
            <a:pPr marL="0" indent="0">
              <a:buNone/>
            </a:pPr>
            <a:r>
              <a:rPr lang="en-US" dirty="0" smtClean="0"/>
              <a:t>         [</a:t>
            </a:r>
            <a:r>
              <a:rPr lang="en-US" dirty="0"/>
              <a:t>End of Step </a:t>
            </a:r>
            <a:r>
              <a:rPr lang="en-US" sz="2000" i="1" dirty="0"/>
              <a:t>2 loop.]</a:t>
            </a:r>
          </a:p>
          <a:p>
            <a:pPr marL="0" indent="0">
              <a:buNone/>
            </a:pPr>
            <a:r>
              <a:rPr lang="en-US" dirty="0"/>
              <a:t>4. [Search is unsuccessful.] Set LOC: </a:t>
            </a:r>
            <a:r>
              <a:rPr lang="en-US" dirty="0" smtClean="0"/>
              <a:t>=NULL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5. Exit.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6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P</a:t>
            </a:r>
            <a:r>
              <a:rPr lang="en-US" sz="5400" b="1" dirty="0" smtClean="0">
                <a:solidFill>
                  <a:schemeClr val="tx1"/>
                </a:solidFill>
              </a:rPr>
              <a:t>roblem With Array 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algn="just"/>
            <a:r>
              <a:rPr lang="en-US" dirty="0" smtClean="0"/>
              <a:t>Fixed Length (Occupy a Block of memory) [</a:t>
            </a:r>
            <a:r>
              <a:rPr lang="en-US" b="1" dirty="0" smtClean="0">
                <a:solidFill>
                  <a:srgbClr val="FF0000"/>
                </a:solidFill>
              </a:rPr>
              <a:t>Are also called Dense List</a:t>
            </a:r>
            <a:r>
              <a:rPr lang="en-US" dirty="0" smtClean="0"/>
              <a:t>]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lnSpc>
                <a:spcPct val="90000"/>
              </a:lnSpc>
            </a:pPr>
            <a:r>
              <a:rPr lang="en-US" dirty="0" smtClean="0">
                <a:latin typeface="Comic Sans MS" pitchFamily="66" charset="0"/>
              </a:rPr>
              <a:t>To expand an Array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>
                <a:latin typeface="Comic Sans MS" pitchFamily="66" charset="0"/>
              </a:rPr>
              <a:t>create a new array, longer in size  and 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>
                <a:latin typeface="Comic Sans MS" pitchFamily="66" charset="0"/>
              </a:rPr>
              <a:t>copy the contents of the old array into the new array</a:t>
            </a:r>
          </a:p>
          <a:p>
            <a:pPr lvl="1" algn="just">
              <a:lnSpc>
                <a:spcPct val="90000"/>
              </a:lnSpc>
              <a:buNone/>
            </a:pPr>
            <a:endParaRPr lang="en-US" dirty="0" smtClean="0">
              <a:latin typeface="Comic Sans MS" pitchFamily="66" charset="0"/>
            </a:endParaRPr>
          </a:p>
          <a:p>
            <a:pPr algn="just">
              <a:lnSpc>
                <a:spcPct val="90000"/>
              </a:lnSpc>
            </a:pPr>
            <a:r>
              <a:rPr lang="en-US" dirty="0" smtClean="0">
                <a:latin typeface="Comic Sans MS" pitchFamily="66" charset="0"/>
              </a:rPr>
              <a:t>Insertion or Deletion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F2F5AC-F41E-4036-89B8-9C4F45F83E9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71596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Searching Algorithm when </a:t>
            </a:r>
            <a:r>
              <a:rPr lang="en-US" b="1" dirty="0" smtClean="0">
                <a:solidFill>
                  <a:schemeClr val="tx1"/>
                </a:solidFill>
              </a:rPr>
              <a:t>LIST </a:t>
            </a:r>
            <a:r>
              <a:rPr lang="en-US" b="1" dirty="0">
                <a:solidFill>
                  <a:schemeClr val="tx1"/>
                </a:solidFill>
              </a:rPr>
              <a:t>Is Sorted</a:t>
            </a: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1143000"/>
            <a:ext cx="883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Suppose the data in LIST are sorted. Again we search for ITEM in LIST by traversing the list </a:t>
            </a:r>
            <a:r>
              <a:rPr lang="en-US" dirty="0" smtClean="0"/>
              <a:t>using a </a:t>
            </a:r>
            <a:r>
              <a:rPr lang="en-US" dirty="0"/>
              <a:t>pointer variable PTR and comparing ITEM with the contents INFO[PTR) of each node, one by </a:t>
            </a:r>
            <a:r>
              <a:rPr lang="en-US" dirty="0" smtClean="0"/>
              <a:t>one of </a:t>
            </a:r>
            <a:r>
              <a:rPr lang="en-US" dirty="0"/>
              <a:t>LIST.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220980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Algorithm </a:t>
            </a:r>
            <a:r>
              <a:rPr lang="en-US" dirty="0" smtClean="0"/>
              <a:t>5.3 </a:t>
            </a:r>
            <a:r>
              <a:rPr lang="en-US" dirty="0"/>
              <a:t>SEARCH(INFO, LINK, START, ITEM, LOC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1</a:t>
            </a:r>
            <a:r>
              <a:rPr lang="en-US" dirty="0"/>
              <a:t>. Set PTR:=START.</a:t>
            </a:r>
          </a:p>
          <a:p>
            <a:r>
              <a:rPr lang="en-US" dirty="0"/>
              <a:t>2. Repeat Step </a:t>
            </a:r>
            <a:r>
              <a:rPr lang="en-US" sz="1600" i="1" dirty="0"/>
              <a:t>3 </a:t>
            </a:r>
            <a:r>
              <a:rPr lang="en-US" sz="1600" i="1" dirty="0" smtClean="0"/>
              <a:t> </a:t>
            </a:r>
            <a:r>
              <a:rPr lang="en-US" dirty="0" smtClean="0"/>
              <a:t>while </a:t>
            </a:r>
            <a:r>
              <a:rPr lang="en-US" dirty="0"/>
              <a:t>PTR !=NULL:</a:t>
            </a:r>
          </a:p>
          <a:p>
            <a:r>
              <a:rPr lang="en-US" dirty="0"/>
              <a:t>3. If ITEM </a:t>
            </a:r>
            <a:r>
              <a:rPr lang="en-US" dirty="0" smtClean="0"/>
              <a:t>&lt;INFO[PTR</a:t>
            </a:r>
            <a:r>
              <a:rPr lang="en-US" dirty="0"/>
              <a:t>], then:</a:t>
            </a:r>
          </a:p>
          <a:p>
            <a:r>
              <a:rPr lang="en-US" dirty="0"/>
              <a:t>                    Set LOC:=PTR, and Exit.</a:t>
            </a:r>
          </a:p>
          <a:p>
            <a:r>
              <a:rPr lang="en-US" dirty="0"/>
              <a:t>              Else:</a:t>
            </a:r>
          </a:p>
          <a:p>
            <a:r>
              <a:rPr lang="en-US" dirty="0"/>
              <a:t>                  Set PTR:=LINK[PTR]. [PTR now points to the next node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               [End of If structure.]</a:t>
            </a:r>
          </a:p>
          <a:p>
            <a:r>
              <a:rPr lang="en-US" dirty="0"/>
              <a:t>         [End of Step </a:t>
            </a:r>
            <a:r>
              <a:rPr lang="en-US" sz="1600" i="1" dirty="0"/>
              <a:t>2 loop.]</a:t>
            </a:r>
          </a:p>
          <a:p>
            <a:r>
              <a:rPr lang="en-US" dirty="0"/>
              <a:t>4. [Search is unsuccessful.] Set LOC: =NULL.</a:t>
            </a:r>
          </a:p>
          <a:p>
            <a:r>
              <a:rPr lang="en-US" dirty="0"/>
              <a:t>5. Exit.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6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136" y="304800"/>
            <a:ext cx="5696464" cy="563562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n-lt"/>
              </a:rPr>
              <a:t>Insertion </a:t>
            </a:r>
            <a:r>
              <a:rPr lang="en-US" b="1" dirty="0" smtClean="0">
                <a:solidFill>
                  <a:schemeClr val="tx1"/>
                </a:solidFill>
                <a:latin typeface="+mn-lt"/>
              </a:rPr>
              <a:t>Into </a:t>
            </a:r>
            <a:r>
              <a:rPr lang="en-US" b="1" dirty="0" smtClean="0">
                <a:solidFill>
                  <a:schemeClr val="tx1"/>
                </a:solidFill>
                <a:latin typeface="+mn-lt"/>
              </a:rPr>
              <a:t>a Linked List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4" name="Group 6"/>
          <p:cNvGrpSpPr/>
          <p:nvPr/>
        </p:nvGrpSpPr>
        <p:grpSpPr>
          <a:xfrm>
            <a:off x="1790700" y="2183014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3086100" y="2183014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028700" y="2183014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972300" y="2183014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381500" y="2183014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676900" y="2183014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1105659" y="2359278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696459" y="2359277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401059" y="2359277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582659" y="2359279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287259" y="2359278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991859" y="2359278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95300" y="1268614"/>
            <a:ext cx="121920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 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2171700" y="1268614"/>
            <a:ext cx="1371600" cy="64633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3619500" y="1268614"/>
            <a:ext cx="14478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Link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69874" y="2895600"/>
            <a:ext cx="8569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Let LIST be a linked list with successive nodes A and B, as pictured in Fig. </a:t>
            </a:r>
            <a:r>
              <a:rPr lang="en-US" i="1" dirty="0"/>
              <a:t>5-14(a). </a:t>
            </a:r>
            <a:r>
              <a:rPr lang="en-US" dirty="0"/>
              <a:t>Suppose </a:t>
            </a:r>
            <a:r>
              <a:rPr lang="en-US" dirty="0" smtClean="0"/>
              <a:t>a node </a:t>
            </a:r>
            <a:r>
              <a:rPr lang="en-US" dirty="0"/>
              <a:t>N is to be inserted into the list between nodes A and B.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2" y="3544077"/>
            <a:ext cx="8569325" cy="2967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206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Insertion After a Given Node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458200" cy="2667000"/>
          </a:xfrm>
        </p:spPr>
        <p:txBody>
          <a:bodyPr/>
          <a:lstStyle/>
          <a:p>
            <a:pPr marL="914400" lvl="1" indent="-457200" algn="just">
              <a:buNone/>
            </a:pPr>
            <a:r>
              <a:rPr lang="en-US" sz="3200" dirty="0" smtClean="0"/>
              <a:t>Let </a:t>
            </a:r>
            <a:r>
              <a:rPr lang="en-US" sz="3200" b="1" dirty="0" smtClean="0">
                <a:solidFill>
                  <a:srgbClr val="FF0000"/>
                </a:solidFill>
              </a:rPr>
              <a:t>Head</a:t>
            </a:r>
            <a:r>
              <a:rPr lang="en-US" sz="3200" dirty="0" smtClean="0"/>
              <a:t>  be a pointer to a linked list in memory. Write an algorithm to insert </a:t>
            </a:r>
            <a:r>
              <a:rPr lang="en-US" sz="3200" b="1" dirty="0" smtClean="0">
                <a:solidFill>
                  <a:srgbClr val="00B050"/>
                </a:solidFill>
              </a:rPr>
              <a:t>ITEM</a:t>
            </a:r>
            <a:r>
              <a:rPr lang="en-US" sz="3200" dirty="0" smtClean="0"/>
              <a:t> so that ITEM follows the node with location </a:t>
            </a:r>
            <a:r>
              <a:rPr lang="en-US" sz="3200" b="1" dirty="0" smtClean="0">
                <a:solidFill>
                  <a:srgbClr val="00B050"/>
                </a:solidFill>
              </a:rPr>
              <a:t>LOC</a:t>
            </a:r>
            <a:r>
              <a:rPr lang="en-US" sz="3200" dirty="0" smtClean="0"/>
              <a:t> or insert  ITEM as the first node when </a:t>
            </a:r>
            <a:r>
              <a:rPr lang="en-US" sz="3200" b="1" dirty="0" smtClean="0">
                <a:solidFill>
                  <a:srgbClr val="00B050"/>
                </a:solidFill>
              </a:rPr>
              <a:t>LOC == NULL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9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Insertion After a Given Node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458200" cy="5257800"/>
          </a:xfrm>
        </p:spPr>
        <p:txBody>
          <a:bodyPr>
            <a:normAutofit/>
          </a:bodyPr>
          <a:lstStyle/>
          <a:p>
            <a:pPr marL="914400" lvl="1" indent="-457200">
              <a:buNone/>
            </a:pPr>
            <a:r>
              <a:rPr lang="en-US" sz="3600" b="1" dirty="0" smtClean="0">
                <a:solidFill>
                  <a:srgbClr val="00B050"/>
                </a:solidFill>
              </a:rPr>
              <a:t>Algorithm</a:t>
            </a:r>
            <a:endParaRPr lang="en-US" dirty="0" smtClean="0"/>
          </a:p>
          <a:p>
            <a:pPr marL="495300" indent="-381000">
              <a:spcBef>
                <a:spcPct val="0"/>
              </a:spcBef>
              <a:buFontTx/>
              <a:buAutoNum type="arabicPeriod"/>
            </a:pPr>
            <a:r>
              <a:rPr lang="en-US" sz="3600" dirty="0" smtClean="0"/>
              <a:t>  If  PTR == NULL , then  Write Overflow and Exit</a:t>
            </a:r>
          </a:p>
          <a:p>
            <a:pPr marL="495300" indent="-381000">
              <a:spcBef>
                <a:spcPct val="0"/>
              </a:spcBef>
              <a:buFontTx/>
              <a:buAutoNum type="arabicPeriod"/>
            </a:pPr>
            <a:r>
              <a:rPr lang="en-US" sz="3600" dirty="0" smtClean="0"/>
              <a:t>  Set PTR -&gt; DATA  = ITEM </a:t>
            </a:r>
            <a:endParaRPr lang="en-US" sz="3600" dirty="0" smtClean="0">
              <a:sym typeface="Symbol" pitchFamily="18" charset="2"/>
            </a:endParaRPr>
          </a:p>
          <a:p>
            <a:pPr marL="495300" indent="-381000">
              <a:spcBef>
                <a:spcPct val="0"/>
              </a:spcBef>
              <a:buFontTx/>
              <a:buAutoNum type="arabicPeriod"/>
            </a:pPr>
            <a:r>
              <a:rPr lang="en-US" sz="3600" dirty="0" smtClean="0">
                <a:sym typeface="Symbol" pitchFamily="18" charset="2"/>
              </a:rPr>
              <a:t>  If LOC == NULL</a:t>
            </a:r>
          </a:p>
          <a:p>
            <a:pPr marL="895350" lvl="1" indent="-381000">
              <a:spcBef>
                <a:spcPct val="0"/>
              </a:spcBef>
              <a:buNone/>
            </a:pPr>
            <a:r>
              <a:rPr lang="en-US" dirty="0" smtClean="0">
                <a:sym typeface="Symbol" pitchFamily="18" charset="2"/>
              </a:rPr>
              <a:t>			Set PTR -&gt; LINK = Head</a:t>
            </a:r>
          </a:p>
          <a:p>
            <a:pPr marL="895350" lvl="1" indent="-381000">
              <a:spcBef>
                <a:spcPct val="0"/>
              </a:spcBef>
              <a:buNone/>
            </a:pPr>
            <a:r>
              <a:rPr lang="en-US" dirty="0" smtClean="0">
                <a:sym typeface="Symbol" pitchFamily="18" charset="2"/>
              </a:rPr>
              <a:t>			Set Head = PTR</a:t>
            </a:r>
          </a:p>
          <a:p>
            <a:pPr marL="895350" lvl="1" indent="-381000">
              <a:spcBef>
                <a:spcPct val="0"/>
              </a:spcBef>
              <a:buNone/>
            </a:pPr>
            <a:r>
              <a:rPr lang="en-US" dirty="0" smtClean="0">
                <a:sym typeface="Symbol" pitchFamily="18" charset="2"/>
              </a:rPr>
              <a:t>   Else 	Set PTR-&gt;Link = LOC-&gt;Link</a:t>
            </a:r>
          </a:p>
          <a:p>
            <a:pPr marL="895350" lvl="1" indent="-381000">
              <a:spcBef>
                <a:spcPct val="0"/>
              </a:spcBef>
              <a:buNone/>
            </a:pPr>
            <a:r>
              <a:rPr lang="en-US" dirty="0" smtClean="0">
                <a:sym typeface="Symbol" pitchFamily="18" charset="2"/>
              </a:rPr>
              <a:t>			Set LOC-&gt;Link = PTR</a:t>
            </a:r>
            <a:endParaRPr lang="en-US" sz="3600" dirty="0" smtClean="0">
              <a:sym typeface="Symbol" pitchFamily="18" charset="2"/>
            </a:endParaRPr>
          </a:p>
          <a:p>
            <a:pPr marL="495300" indent="-381000">
              <a:spcBef>
                <a:spcPct val="0"/>
              </a:spcBef>
              <a:buFontTx/>
              <a:buAutoNum type="arabicPeriod"/>
            </a:pPr>
            <a:r>
              <a:rPr lang="en-US" sz="3600" dirty="0" smtClean="0">
                <a:sym typeface="Symbol" pitchFamily="18" charset="2"/>
              </a:rPr>
              <a:t>   Exit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7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Insertion to Beginning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4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28600" y="2590800"/>
            <a:ext cx="121920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 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05000" y="2590800"/>
            <a:ext cx="1371600" cy="64633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2590800"/>
            <a:ext cx="14478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Link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34" name="Group 9"/>
          <p:cNvGrpSpPr/>
          <p:nvPr/>
        </p:nvGrpSpPr>
        <p:grpSpPr>
          <a:xfrm>
            <a:off x="1371600" y="4724400"/>
            <a:ext cx="765175" cy="384175"/>
            <a:chOff x="2667000" y="3124200"/>
            <a:chExt cx="765175" cy="384175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838200" y="4724400"/>
            <a:ext cx="1524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39" name="Straight Arrow Connector 38"/>
          <p:cNvCxnSpPr>
            <a:stCxn id="37" idx="3"/>
            <a:endCxn id="36" idx="1"/>
          </p:cNvCxnSpPr>
          <p:nvPr/>
        </p:nvCxnSpPr>
        <p:spPr>
          <a:xfrm>
            <a:off x="990600" y="4914900"/>
            <a:ext cx="3810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76400" y="51054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New Node 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304800" y="51816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PTR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268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/>
      <p:bldP spid="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Insertion to Beginning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4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8" y="36052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28600" y="2590800"/>
            <a:ext cx="121920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 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05000" y="2590800"/>
            <a:ext cx="1371600" cy="64633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2590800"/>
            <a:ext cx="14478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Link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3" name="Group 9"/>
          <p:cNvGrpSpPr/>
          <p:nvPr/>
        </p:nvGrpSpPr>
        <p:grpSpPr>
          <a:xfrm>
            <a:off x="1371600" y="4724400"/>
            <a:ext cx="765175" cy="384175"/>
            <a:chOff x="2667000" y="3124200"/>
            <a:chExt cx="765175" cy="384175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838200" y="4724400"/>
            <a:ext cx="1524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39" name="Straight Arrow Connector 38"/>
          <p:cNvCxnSpPr>
            <a:stCxn id="37" idx="3"/>
            <a:endCxn id="36" idx="1"/>
          </p:cNvCxnSpPr>
          <p:nvPr/>
        </p:nvCxnSpPr>
        <p:spPr>
          <a:xfrm>
            <a:off x="990600" y="4914900"/>
            <a:ext cx="381000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76400" y="51054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New Node 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304800" y="51816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PTR</a:t>
            </a:r>
            <a:endParaRPr lang="en-US" sz="32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981200" y="4876800"/>
            <a:ext cx="457200" cy="1588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2247900" y="4686300"/>
            <a:ext cx="381000" cy="1588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0800000">
            <a:off x="1295400" y="4495800"/>
            <a:ext cx="1143000" cy="1588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 flipH="1" flipV="1">
            <a:off x="914400" y="4114800"/>
            <a:ext cx="762000" cy="1588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295400" y="3733800"/>
            <a:ext cx="304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66800" y="58674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PTR-&gt;Link = Head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4334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Insertion to Beginning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4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096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6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686837" y="3597326"/>
            <a:ext cx="458221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28600" y="2590800"/>
            <a:ext cx="1219200" cy="58477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 </a:t>
            </a:r>
            <a:endParaRPr lang="en-US" sz="3200" dirty="0"/>
          </a:p>
        </p:txBody>
      </p:sp>
      <p:sp>
        <p:nvSpPr>
          <p:cNvPr id="45" name="TextBox 44"/>
          <p:cNvSpPr txBox="1"/>
          <p:nvPr/>
        </p:nvSpPr>
        <p:spPr>
          <a:xfrm>
            <a:off x="1905000" y="2590800"/>
            <a:ext cx="1371600" cy="64633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3352800" y="2590800"/>
            <a:ext cx="144780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Link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3" name="Group 9"/>
          <p:cNvGrpSpPr/>
          <p:nvPr/>
        </p:nvGrpSpPr>
        <p:grpSpPr>
          <a:xfrm>
            <a:off x="1371600" y="4724400"/>
            <a:ext cx="765175" cy="384175"/>
            <a:chOff x="2667000" y="3124200"/>
            <a:chExt cx="765175" cy="384175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457200" y="4724400"/>
            <a:ext cx="152400" cy="381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143000" y="4876800"/>
            <a:ext cx="228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76400" y="51054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New Node 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304800" y="5181600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PTR</a:t>
            </a:r>
            <a:endParaRPr lang="en-US" sz="32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981200" y="4876800"/>
            <a:ext cx="457200" cy="1588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2247900" y="4686300"/>
            <a:ext cx="381000" cy="1588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0800000">
            <a:off x="1295400" y="4495800"/>
            <a:ext cx="1143000" cy="1588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 flipH="1" flipV="1">
            <a:off x="914400" y="4114800"/>
            <a:ext cx="762000" cy="1588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295400" y="3733800"/>
            <a:ext cx="304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66800" y="58674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PTR-&gt;Link = Head , Head = PTR </a:t>
            </a:r>
            <a:endParaRPr lang="en-US" sz="3200" b="1" dirty="0"/>
          </a:p>
        </p:txBody>
      </p:sp>
      <p:cxnSp>
        <p:nvCxnSpPr>
          <p:cNvPr id="70" name="Straight Connector 69"/>
          <p:cNvCxnSpPr>
            <a:stCxn id="28" idx="1"/>
          </p:cNvCxnSpPr>
          <p:nvPr/>
        </p:nvCxnSpPr>
        <p:spPr>
          <a:xfrm rot="5400000">
            <a:off x="512829" y="4243535"/>
            <a:ext cx="1263436" cy="30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8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1783" y="1443840"/>
            <a:ext cx="8153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INSFIRST(INFO, LINK, START, AVAIL, ITEM)</a:t>
            </a:r>
          </a:p>
          <a:p>
            <a:r>
              <a:rPr lang="en-US" dirty="0" smtClean="0"/>
              <a:t>                                     This </a:t>
            </a:r>
            <a:r>
              <a:rPr lang="en-US" dirty="0"/>
              <a:t>algorithm inserts ITEM as the first node in the list.</a:t>
            </a:r>
          </a:p>
          <a:p>
            <a:r>
              <a:rPr lang="en-US" dirty="0"/>
              <a:t>I. [OVERFLOW?] If AVAIL = NULL, then: Write: OVERFLOW, and Exit.</a:t>
            </a:r>
          </a:p>
          <a:p>
            <a:r>
              <a:rPr lang="en-US" dirty="0"/>
              <a:t>2. [Remove first node from AVAIL list.]</a:t>
            </a:r>
          </a:p>
          <a:p>
            <a:r>
              <a:rPr lang="en-US" dirty="0" smtClean="0"/>
              <a:t>                                   Set </a:t>
            </a:r>
            <a:r>
              <a:rPr lang="en-US" dirty="0"/>
              <a:t>NEW:= AVAIL and AVA1L:'LINK(</a:t>
            </a:r>
            <a:r>
              <a:rPr lang="en-US" dirty="0" err="1"/>
              <a:t>AVAILj</a:t>
            </a:r>
            <a:r>
              <a:rPr lang="en-US" dirty="0"/>
              <a:t>.</a:t>
            </a:r>
          </a:p>
          <a:p>
            <a:r>
              <a:rPr lang="en-US" dirty="0"/>
              <a:t>3. Set INFO[NEWI := ITEM. [Copies new data into new node.]</a:t>
            </a:r>
          </a:p>
          <a:p>
            <a:r>
              <a:rPr lang="en-US" dirty="0"/>
              <a:t>4. Set LINK[NEW] := START. [New node now points to original first node.]</a:t>
            </a:r>
          </a:p>
          <a:p>
            <a:r>
              <a:rPr lang="en-US" dirty="0"/>
              <a:t>5. Set START:= NEW. [Changes START so it points to the new </a:t>
            </a:r>
            <a:r>
              <a:rPr lang="en-US" dirty="0" err="1"/>
              <a:t>nodc</a:t>
            </a:r>
            <a:r>
              <a:rPr lang="en-US" dirty="0"/>
              <a:t>]</a:t>
            </a:r>
          </a:p>
          <a:p>
            <a:r>
              <a:rPr lang="en-US" dirty="0"/>
              <a:t>6. Exit.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00200" y="304800"/>
            <a:ext cx="495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Insertion  Algorithm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1054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Overflow and Underflow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82000" cy="2286000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Overflow</a:t>
            </a:r>
            <a:r>
              <a:rPr lang="en-US" dirty="0" smtClean="0"/>
              <a:t> : A new Data to be inserted into a data structure but there is no available space.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Underflow</a:t>
            </a:r>
            <a:r>
              <a:rPr lang="en-US" dirty="0" smtClean="0"/>
              <a:t>: A situation where one wants to delete data from a data structure that is empty.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3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Insertion at the Beginning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914400" lvl="1" indent="-457200">
              <a:buNone/>
            </a:pPr>
            <a:endParaRPr lang="en-US" sz="3200" dirty="0" smtClean="0"/>
          </a:p>
          <a:p>
            <a:pPr marL="914400" lvl="1" indent="-457200">
              <a:buNone/>
            </a:pPr>
            <a:endParaRPr lang="en-US" sz="3200" dirty="0" smtClean="0"/>
          </a:p>
          <a:p>
            <a:pPr marL="914400" lvl="1" indent="-457200">
              <a:buNone/>
            </a:pPr>
            <a:r>
              <a:rPr lang="en-US" sz="3200" dirty="0" smtClean="0"/>
              <a:t>Let </a:t>
            </a:r>
            <a:r>
              <a:rPr lang="en-US" sz="3200" b="1" dirty="0" smtClean="0">
                <a:solidFill>
                  <a:srgbClr val="FF0000"/>
                </a:solidFill>
              </a:rPr>
              <a:t>Head</a:t>
            </a:r>
            <a:r>
              <a:rPr lang="en-US" sz="3200" dirty="0" smtClean="0"/>
              <a:t> be a pointer to a linked list in memory. Write an algorithm to insert </a:t>
            </a:r>
            <a:r>
              <a:rPr lang="en-US" sz="3200" b="1" dirty="0" smtClean="0">
                <a:solidFill>
                  <a:srgbClr val="FF0000"/>
                </a:solidFill>
              </a:rPr>
              <a:t>node PTR </a:t>
            </a:r>
            <a:r>
              <a:rPr lang="en-US" sz="3200" dirty="0" smtClean="0"/>
              <a:t> at the </a:t>
            </a:r>
            <a:r>
              <a:rPr lang="en-US" sz="3200" b="1" dirty="0" smtClean="0">
                <a:solidFill>
                  <a:srgbClr val="00B050"/>
                </a:solidFill>
              </a:rPr>
              <a:t>beginning</a:t>
            </a:r>
            <a:r>
              <a:rPr lang="en-US" sz="3200" dirty="0" smtClean="0"/>
              <a:t> of the List.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7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 anchor="t">
            <a:norm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Solution 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pPr algn="just"/>
            <a:r>
              <a:rPr lang="en-US" sz="4000" dirty="0" smtClean="0">
                <a:latin typeface="Comic Sans MS" pitchFamily="66" charset="0"/>
              </a:rPr>
              <a:t>Attach a pointer to each item in the array, which points to the next item</a:t>
            </a:r>
          </a:p>
          <a:p>
            <a:pPr algn="just"/>
            <a:endParaRPr lang="en-US" sz="4000" dirty="0" smtClean="0">
              <a:latin typeface="Comic Sans MS" pitchFamily="66" charset="0"/>
            </a:endParaRPr>
          </a:p>
          <a:p>
            <a:pPr lvl="1" algn="just"/>
            <a:r>
              <a:rPr lang="en-US" sz="4000" dirty="0" smtClean="0">
                <a:latin typeface="Comic Sans MS" pitchFamily="66" charset="0"/>
              </a:rPr>
              <a:t>This is a </a:t>
            </a:r>
            <a:r>
              <a:rPr lang="en-US" sz="4000" i="1" dirty="0" smtClean="0">
                <a:latin typeface="Comic Sans MS" pitchFamily="66" charset="0"/>
              </a:rPr>
              <a:t>linked list</a:t>
            </a:r>
          </a:p>
          <a:p>
            <a:pPr lvl="1" algn="just"/>
            <a:r>
              <a:rPr lang="en-US" sz="4000" dirty="0" smtClean="0">
                <a:latin typeface="Comic Sans MS" pitchFamily="66" charset="0"/>
              </a:rPr>
              <a:t>An data item plus its pointer is called a </a:t>
            </a:r>
            <a:r>
              <a:rPr lang="en-US" sz="4000" b="1" i="1" dirty="0" smtClean="0">
                <a:solidFill>
                  <a:srgbClr val="FF0000"/>
                </a:solidFill>
                <a:latin typeface="Comic Sans MS" pitchFamily="66" charset="0"/>
              </a:rPr>
              <a:t>node</a:t>
            </a:r>
            <a:endParaRPr lang="en-US" sz="4000" b="1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F2F5AC-F41E-4036-89B8-9C4F45F83E9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Insertion at the Beginning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458200" cy="5105400"/>
          </a:xfrm>
        </p:spPr>
        <p:txBody>
          <a:bodyPr>
            <a:normAutofit/>
          </a:bodyPr>
          <a:lstStyle/>
          <a:p>
            <a:pPr marL="914400" lvl="1" indent="-457200">
              <a:buNone/>
            </a:pPr>
            <a:r>
              <a:rPr lang="en-US" sz="3600" b="1" dirty="0" smtClean="0">
                <a:solidFill>
                  <a:srgbClr val="00B050"/>
                </a:solidFill>
              </a:rPr>
              <a:t>Algorithm</a:t>
            </a:r>
          </a:p>
          <a:p>
            <a:pPr marL="914400" lvl="1" indent="-457200">
              <a:buNone/>
            </a:pPr>
            <a:endParaRPr lang="en-US" dirty="0" smtClean="0"/>
          </a:p>
          <a:p>
            <a:pPr marL="495300" indent="-381000">
              <a:spcBef>
                <a:spcPct val="0"/>
              </a:spcBef>
              <a:buFontTx/>
              <a:buAutoNum type="arabicPeriod"/>
            </a:pPr>
            <a:r>
              <a:rPr lang="en-US" sz="3600" dirty="0" smtClean="0"/>
              <a:t>  If  PTR == NULL , then  Write Overflow and Exit</a:t>
            </a:r>
          </a:p>
          <a:p>
            <a:pPr marL="495300" indent="-381000">
              <a:spcBef>
                <a:spcPct val="0"/>
              </a:spcBef>
              <a:buFontTx/>
              <a:buAutoNum type="arabicPeriod"/>
            </a:pPr>
            <a:r>
              <a:rPr lang="en-US" sz="3600" dirty="0" smtClean="0"/>
              <a:t>  Set PTR -&gt; DATA  = ITEM </a:t>
            </a:r>
            <a:endParaRPr lang="en-US" sz="3600" dirty="0" smtClean="0">
              <a:sym typeface="Symbol" pitchFamily="18" charset="2"/>
            </a:endParaRPr>
          </a:p>
          <a:p>
            <a:pPr marL="495300" indent="-381000">
              <a:spcBef>
                <a:spcPct val="0"/>
              </a:spcBef>
              <a:buFontTx/>
              <a:buAutoNum type="arabicPeriod"/>
            </a:pPr>
            <a:r>
              <a:rPr lang="en-US" sz="3600" dirty="0" smtClean="0">
                <a:sym typeface="Symbol" pitchFamily="18" charset="2"/>
              </a:rPr>
              <a:t>  Set PTR -&gt; LINK = Head -&gt; LINK</a:t>
            </a:r>
          </a:p>
          <a:p>
            <a:pPr marL="495300" indent="-381000">
              <a:spcBef>
                <a:spcPct val="0"/>
              </a:spcBef>
              <a:buFontTx/>
              <a:buAutoNum type="arabicPeriod"/>
            </a:pPr>
            <a:r>
              <a:rPr lang="en-US" sz="3600" dirty="0" smtClean="0">
                <a:sym typeface="Symbol" pitchFamily="18" charset="2"/>
              </a:rPr>
              <a:t>  Set Head  = PTR </a:t>
            </a:r>
          </a:p>
          <a:p>
            <a:pPr marL="495300" indent="-381000">
              <a:spcBef>
                <a:spcPct val="0"/>
              </a:spcBef>
              <a:buFontTx/>
              <a:buAutoNum type="arabicPeriod"/>
            </a:pPr>
            <a:r>
              <a:rPr lang="en-US" sz="3600" dirty="0" smtClean="0">
                <a:sym typeface="Symbol" pitchFamily="18" charset="2"/>
              </a:rPr>
              <a:t>   Exit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Deletion Algorithm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5658" y="1066800"/>
            <a:ext cx="7962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Suppose our linked list is maintained in memory in the </a:t>
            </a:r>
            <a:r>
              <a:rPr lang="en-US" dirty="0" smtClean="0"/>
              <a:t>form.</a:t>
            </a:r>
            <a:endParaRPr lang="en-US" dirty="0"/>
          </a:p>
          <a:p>
            <a:pPr algn="ctr"/>
            <a:r>
              <a:rPr lang="en-US" b="1" dirty="0" smtClean="0"/>
              <a:t>                                                 LIST(INFO</a:t>
            </a:r>
            <a:r>
              <a:rPr lang="en-US" b="1" dirty="0"/>
              <a:t>. LINK, START, AVAIL)</a:t>
            </a:r>
            <a:endParaRPr 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15" y="1895474"/>
            <a:ext cx="7904596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59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Delete the Node Following a Given Node 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58200" cy="4873752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/>
              <a:t>an Algorithm that deletes the </a:t>
            </a:r>
            <a:r>
              <a:rPr lang="en-US" b="1" dirty="0" smtClean="0">
                <a:solidFill>
                  <a:srgbClr val="FF0000"/>
                </a:solidFill>
              </a:rPr>
              <a:t>Node N</a:t>
            </a:r>
            <a:r>
              <a:rPr lang="en-US" dirty="0" smtClean="0"/>
              <a:t> with location </a:t>
            </a:r>
            <a:r>
              <a:rPr lang="en-US" dirty="0" smtClean="0">
                <a:solidFill>
                  <a:srgbClr val="FF0000"/>
                </a:solidFill>
              </a:rPr>
              <a:t>LOC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FF0000"/>
                </a:solidFill>
              </a:rPr>
              <a:t>LOCP</a:t>
            </a:r>
            <a:r>
              <a:rPr lang="en-US" dirty="0" smtClean="0"/>
              <a:t> is the location of the node which precedes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or when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is the first node </a:t>
            </a:r>
            <a:r>
              <a:rPr lang="en-US" b="1" dirty="0" smtClean="0">
                <a:solidFill>
                  <a:srgbClr val="FF0000"/>
                </a:solidFill>
              </a:rPr>
              <a:t>LOCP = </a:t>
            </a:r>
            <a:r>
              <a:rPr lang="en-US" b="1" dirty="0" smtClean="0">
                <a:solidFill>
                  <a:srgbClr val="FF0000"/>
                </a:solidFill>
              </a:rPr>
              <a:t>NULL.</a:t>
            </a:r>
          </a:p>
          <a:p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1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just"/>
            <a:r>
              <a:rPr lang="en-US" b="1" dirty="0" smtClean="0">
                <a:solidFill>
                  <a:schemeClr val="tx1"/>
                </a:solidFill>
              </a:rPr>
              <a:t>Delete the Node Following a Given Node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Algorithm: Delete(Head, LOC, LOCP)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</a:p>
          <a:p>
            <a:pPr marL="514350" indent="-514350">
              <a:buNone/>
            </a:pPr>
            <a:r>
              <a:rPr lang="en-US" dirty="0" smtClean="0"/>
              <a:t>1	If LOCP = NULL then</a:t>
            </a:r>
          </a:p>
          <a:p>
            <a:pPr marL="914400" lvl="1" indent="-514350">
              <a:buNone/>
            </a:pPr>
            <a:r>
              <a:rPr lang="en-US" dirty="0" smtClean="0"/>
              <a:t>	Set Head = Head -&gt;Link. [</a:t>
            </a:r>
            <a:r>
              <a:rPr lang="en-US" b="1" dirty="0" smtClean="0">
                <a:solidFill>
                  <a:srgbClr val="FF0000"/>
                </a:solidFill>
              </a:rPr>
              <a:t>Deletes the 1</a:t>
            </a:r>
            <a:r>
              <a:rPr lang="en-US" b="1" baseline="30000" dirty="0" smtClean="0">
                <a:solidFill>
                  <a:srgbClr val="FF0000"/>
                </a:solidFill>
              </a:rPr>
              <a:t>st</a:t>
            </a:r>
            <a:r>
              <a:rPr lang="en-US" b="1" dirty="0" smtClean="0">
                <a:solidFill>
                  <a:srgbClr val="FF0000"/>
                </a:solidFill>
              </a:rPr>
              <a:t>  Node]</a:t>
            </a:r>
          </a:p>
          <a:p>
            <a:pPr marL="914400" lvl="1" indent="-514350">
              <a:buNone/>
            </a:pPr>
            <a:r>
              <a:rPr lang="en-US" dirty="0" smtClean="0"/>
              <a:t>Else </a:t>
            </a:r>
          </a:p>
          <a:p>
            <a:pPr marL="914400" lvl="1" indent="-514350">
              <a:buNone/>
            </a:pPr>
            <a:r>
              <a:rPr lang="en-US" dirty="0" smtClean="0"/>
              <a:t>	Set LOCP-&gt;Link = LOC-&gt;Link [</a:t>
            </a:r>
            <a:r>
              <a:rPr lang="en-US" b="1" dirty="0" smtClean="0">
                <a:solidFill>
                  <a:srgbClr val="FF0000"/>
                </a:solidFill>
              </a:rPr>
              <a:t>Deletes Node N</a:t>
            </a:r>
            <a:r>
              <a:rPr lang="en-US" dirty="0" smtClean="0"/>
              <a:t>] </a:t>
            </a:r>
          </a:p>
          <a:p>
            <a:pPr marL="914400" lvl="1" indent="-514350">
              <a:buNone/>
            </a:pPr>
            <a:endParaRPr lang="en-US" dirty="0" smtClean="0"/>
          </a:p>
          <a:p>
            <a:pPr marL="914400" lvl="1" indent="-514350">
              <a:buNone/>
            </a:pPr>
            <a:r>
              <a:rPr lang="en-US" dirty="0" smtClean="0"/>
              <a:t>2. Exit </a:t>
            </a:r>
            <a:endParaRPr lang="en-IN" dirty="0" smtClean="0"/>
          </a:p>
          <a:p>
            <a:pPr marL="914400" lvl="1" indent="-514350">
              <a:buNone/>
            </a:pPr>
            <a:r>
              <a:rPr lang="en-US" dirty="0" smtClean="0"/>
              <a:t>	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7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Delete an Item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endParaRPr lang="en-US" sz="1800" dirty="0" smtClean="0"/>
          </a:p>
          <a:p>
            <a:pPr marL="342900" lvl="1" indent="-342900">
              <a:buNone/>
            </a:pPr>
            <a:r>
              <a:rPr lang="en-US" sz="3600" dirty="0" smtClean="0"/>
              <a:t>	Let </a:t>
            </a:r>
            <a:r>
              <a:rPr lang="en-US" sz="3600" b="1" dirty="0" smtClean="0">
                <a:solidFill>
                  <a:srgbClr val="FF0000"/>
                </a:solidFill>
              </a:rPr>
              <a:t>Head</a:t>
            </a:r>
            <a:r>
              <a:rPr lang="en-US" sz="3600" dirty="0" smtClean="0"/>
              <a:t> be a pointer to a linked list in memory that contains integer data.  Write an algorithm to delete node which contains </a:t>
            </a:r>
            <a:r>
              <a:rPr lang="en-US" sz="3600" b="1" dirty="0" smtClean="0">
                <a:solidFill>
                  <a:srgbClr val="FF0000"/>
                </a:solidFill>
              </a:rPr>
              <a:t>ITEM</a:t>
            </a:r>
            <a:r>
              <a:rPr lang="en-US" sz="3600" dirty="0" smtClean="0"/>
              <a:t>.</a:t>
            </a:r>
          </a:p>
          <a:p>
            <a:pPr>
              <a:buNone/>
            </a:pP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0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Delete an Item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3" name="Group 6"/>
          <p:cNvGrpSpPr/>
          <p:nvPr/>
        </p:nvGrpSpPr>
        <p:grpSpPr>
          <a:xfrm>
            <a:off x="1524000" y="3505200"/>
            <a:ext cx="765175" cy="384175"/>
            <a:chOff x="2667000" y="3124200"/>
            <a:chExt cx="765175" cy="384175"/>
          </a:xfrm>
        </p:grpSpPr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9"/>
          <p:cNvGrpSpPr/>
          <p:nvPr/>
        </p:nvGrpSpPr>
        <p:grpSpPr>
          <a:xfrm>
            <a:off x="2819400" y="3505200"/>
            <a:ext cx="765175" cy="384175"/>
            <a:chOff x="2667000" y="3124200"/>
            <a:chExt cx="765175" cy="384175"/>
          </a:xfrm>
        </p:grpSpPr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0" y="3505200"/>
            <a:ext cx="1524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5" name="Group 18"/>
          <p:cNvGrpSpPr/>
          <p:nvPr/>
        </p:nvGrpSpPr>
        <p:grpSpPr>
          <a:xfrm>
            <a:off x="6705600" y="3505200"/>
            <a:ext cx="765175" cy="384175"/>
            <a:chOff x="2667000" y="3124200"/>
            <a:chExt cx="765175" cy="384175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4114800" y="3505200"/>
            <a:ext cx="765175" cy="384175"/>
            <a:chOff x="2667000" y="3124200"/>
            <a:chExt cx="765175" cy="384175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4"/>
          <p:cNvGrpSpPr/>
          <p:nvPr/>
        </p:nvGrpSpPr>
        <p:grpSpPr>
          <a:xfrm>
            <a:off x="5410200" y="3505200"/>
            <a:ext cx="765175" cy="384175"/>
            <a:chOff x="2667000" y="3124200"/>
            <a:chExt cx="765175" cy="38417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048000" y="3124200"/>
              <a:ext cx="384175" cy="3841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2667000" y="3124200"/>
              <a:ext cx="381000" cy="38100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rot="240000" flipV="1">
            <a:off x="8389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rot="240000" flipV="1">
            <a:off x="34297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rot="240000" flipV="1">
            <a:off x="2134359" y="3681463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rot="240000" flipV="1">
            <a:off x="7315959" y="3681465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rot="240000" flipV="1">
            <a:off x="60205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" name="Line 25"/>
          <p:cNvSpPr>
            <a:spLocks noChangeShapeType="1"/>
          </p:cNvSpPr>
          <p:nvPr/>
        </p:nvSpPr>
        <p:spPr bwMode="auto">
          <a:xfrm rot="240000" flipV="1">
            <a:off x="4725159" y="36814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4478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1000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26670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2000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39624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3000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53340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4000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6629400" y="41148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5000</a:t>
            </a:r>
            <a:endParaRPr lang="en-US" sz="28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5181600" y="3886200"/>
            <a:ext cx="228600" cy="1219200"/>
            <a:chOff x="5181600" y="3886200"/>
            <a:chExt cx="228600" cy="1219200"/>
          </a:xfrm>
        </p:grpSpPr>
        <p:cxnSp>
          <p:nvCxnSpPr>
            <p:cNvPr id="51" name="Straight Connector 50"/>
            <p:cNvCxnSpPr>
              <a:stCxn id="43" idx="0"/>
            </p:cNvCxnSpPr>
            <p:nvPr/>
          </p:nvCxnSpPr>
          <p:spPr>
            <a:xfrm rot="5400000" flipH="1" flipV="1">
              <a:off x="4838700" y="4305300"/>
              <a:ext cx="838200" cy="1588"/>
            </a:xfrm>
            <a:prstGeom prst="line">
              <a:avLst/>
            </a:prstGeom>
            <a:ln w="254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5181600" y="3886200"/>
              <a:ext cx="228600" cy="1219200"/>
              <a:chOff x="5181600" y="3886200"/>
              <a:chExt cx="228600" cy="1219200"/>
            </a:xfrm>
          </p:grpSpPr>
          <p:sp>
            <p:nvSpPr>
              <p:cNvPr id="43" name="Rectangle 18"/>
              <p:cNvSpPr>
                <a:spLocks noChangeArrowheads="1"/>
              </p:cNvSpPr>
              <p:nvPr/>
            </p:nvSpPr>
            <p:spPr bwMode="auto">
              <a:xfrm>
                <a:off x="5181600" y="4724400"/>
                <a:ext cx="152400" cy="381000"/>
              </a:xfrm>
              <a:prstGeom prst="rect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5257800" y="3886200"/>
                <a:ext cx="152400" cy="158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TextBox 53"/>
          <p:cNvSpPr txBox="1"/>
          <p:nvPr/>
        </p:nvSpPr>
        <p:spPr>
          <a:xfrm>
            <a:off x="4114800" y="5562600"/>
            <a:ext cx="18288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4000</a:t>
            </a:r>
            <a:endParaRPr lang="en-US" sz="3600" dirty="0"/>
          </a:p>
        </p:txBody>
      </p:sp>
      <p:sp>
        <p:nvSpPr>
          <p:cNvPr id="55" name="TextBox 54"/>
          <p:cNvSpPr txBox="1"/>
          <p:nvPr/>
        </p:nvSpPr>
        <p:spPr>
          <a:xfrm>
            <a:off x="5562600" y="46482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</a:t>
            </a:r>
            <a:endParaRPr lang="en-US" sz="3600" dirty="0"/>
          </a:p>
        </p:txBody>
      </p:sp>
      <p:sp>
        <p:nvSpPr>
          <p:cNvPr id="56" name="TextBox 55"/>
          <p:cNvSpPr txBox="1"/>
          <p:nvPr/>
        </p:nvSpPr>
        <p:spPr>
          <a:xfrm>
            <a:off x="4191000" y="4648200"/>
            <a:ext cx="68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57" name="TextBox 56"/>
          <p:cNvSpPr txBox="1"/>
          <p:nvPr/>
        </p:nvSpPr>
        <p:spPr>
          <a:xfrm>
            <a:off x="228600" y="16002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To delete a Node [</a:t>
            </a:r>
            <a:r>
              <a:rPr lang="en-US" sz="3200" b="1" dirty="0" smtClean="0">
                <a:solidFill>
                  <a:srgbClr val="FF0000"/>
                </a:solidFill>
              </a:rPr>
              <a:t>Node B</a:t>
            </a:r>
            <a:r>
              <a:rPr lang="en-US" sz="3200" dirty="0" smtClean="0"/>
              <a:t>]  We have to Remember the </a:t>
            </a:r>
            <a:r>
              <a:rPr lang="en-US" sz="3200" dirty="0" smtClean="0">
                <a:solidFill>
                  <a:srgbClr val="FF0000"/>
                </a:solidFill>
              </a:rPr>
              <a:t>Pointer</a:t>
            </a:r>
            <a:r>
              <a:rPr lang="en-US" sz="3200" dirty="0" smtClean="0"/>
              <a:t> to its predecessor [</a:t>
            </a:r>
            <a:r>
              <a:rPr lang="en-US" sz="3200" dirty="0" smtClean="0">
                <a:solidFill>
                  <a:srgbClr val="FF0000"/>
                </a:solidFill>
              </a:rPr>
              <a:t>Node A]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1092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Deletion of an ITEM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85000" lnSpcReduction="20000"/>
          </a:bodyPr>
          <a:lstStyle/>
          <a:p>
            <a:pPr marL="914400" lvl="1" indent="-457200">
              <a:buNone/>
            </a:pPr>
            <a:r>
              <a:rPr lang="en-US" sz="4100" dirty="0" smtClean="0"/>
              <a:t>Algorithm</a:t>
            </a:r>
          </a:p>
          <a:p>
            <a:pPr marL="914400" lvl="1" indent="-457200">
              <a:buNone/>
            </a:pPr>
            <a:endParaRPr lang="en-US" sz="3600" dirty="0" smtClean="0"/>
          </a:p>
          <a:p>
            <a:pPr marL="495300" indent="-381000">
              <a:buFontTx/>
              <a:buAutoNum type="arabicPeriod"/>
            </a:pPr>
            <a:r>
              <a:rPr lang="en-US" sz="4000" dirty="0" smtClean="0"/>
              <a:t>   Set PTR=Head and TEMP = Head</a:t>
            </a:r>
          </a:p>
          <a:p>
            <a:pPr marL="495300" indent="-381000">
              <a:buFontTx/>
              <a:buAutoNum type="arabicPeriod"/>
            </a:pPr>
            <a:r>
              <a:rPr lang="en-US" sz="4000" dirty="0" smtClean="0"/>
              <a:t>    Repeat step 3 while PTR </a:t>
            </a:r>
            <a:r>
              <a:rPr lang="en-US" sz="4000" dirty="0" smtClean="0">
                <a:sym typeface="Symbol" pitchFamily="18" charset="2"/>
              </a:rPr>
              <a:t> NULL</a:t>
            </a:r>
          </a:p>
          <a:p>
            <a:pPr marL="495300" indent="-381000">
              <a:buFontTx/>
              <a:buAutoNum type="arabicPeriod"/>
            </a:pPr>
            <a:r>
              <a:rPr lang="en-US" sz="4000" dirty="0" smtClean="0">
                <a:sym typeface="Symbol" pitchFamily="18" charset="2"/>
              </a:rPr>
              <a:t>    If PTR-&gt;DATA == ITEM, then</a:t>
            </a:r>
          </a:p>
          <a:p>
            <a:pPr marL="495300" indent="-381000">
              <a:buNone/>
            </a:pPr>
            <a:r>
              <a:rPr lang="en-US" sz="4000" dirty="0" smtClean="0">
                <a:sym typeface="Symbol" pitchFamily="18" charset="2"/>
              </a:rPr>
              <a:t>		Set TEMP-&gt;LINK = PTR -&gt; LINK, exit</a:t>
            </a:r>
          </a:p>
          <a:p>
            <a:pPr marL="495300" indent="-381000">
              <a:buNone/>
            </a:pPr>
            <a:r>
              <a:rPr lang="en-US" sz="4000" dirty="0" smtClean="0">
                <a:sym typeface="Symbol" pitchFamily="18" charset="2"/>
              </a:rPr>
              <a:t>	   else</a:t>
            </a:r>
          </a:p>
          <a:p>
            <a:pPr marL="495300" indent="-381000">
              <a:buNone/>
            </a:pPr>
            <a:r>
              <a:rPr lang="en-US" sz="4000" dirty="0" smtClean="0">
                <a:sym typeface="Symbol" pitchFamily="18" charset="2"/>
              </a:rPr>
              <a:t>	 	TEMP = PTR</a:t>
            </a:r>
          </a:p>
          <a:p>
            <a:pPr marL="495300" indent="-381000">
              <a:buNone/>
            </a:pPr>
            <a:r>
              <a:rPr lang="en-US" sz="4000" dirty="0" smtClean="0">
                <a:sym typeface="Symbol" pitchFamily="18" charset="2"/>
              </a:rPr>
              <a:t>	 	PTR = PTR -&gt; LINK</a:t>
            </a:r>
          </a:p>
          <a:p>
            <a:pPr marL="495300" indent="-381000">
              <a:buNone/>
            </a:pPr>
            <a:r>
              <a:rPr lang="en-US" sz="4000" dirty="0" smtClean="0">
                <a:sym typeface="Symbol" pitchFamily="18" charset="2"/>
              </a:rPr>
              <a:t>4.   Stop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3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dirty="0" smtClean="0"/>
              <a:t>Deletion of an ITEM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914400" lvl="1" indent="-457200">
              <a:buNone/>
            </a:pPr>
            <a:r>
              <a:rPr lang="en-US" sz="4100" dirty="0" smtClean="0"/>
              <a:t>Algorithm</a:t>
            </a:r>
          </a:p>
          <a:p>
            <a:pPr marL="1200150" lvl="1" indent="-742950">
              <a:buAutoNum type="arabicPeriod"/>
            </a:pPr>
            <a:r>
              <a:rPr lang="en-US" sz="3600" b="1" dirty="0" smtClean="0">
                <a:solidFill>
                  <a:srgbClr val="FF0000"/>
                </a:solidFill>
              </a:rPr>
              <a:t>If Head == NULL , then Write ITEM is not in the List, Exit </a:t>
            </a:r>
          </a:p>
          <a:p>
            <a:pPr marL="1200150" lvl="1" indent="-742950">
              <a:buAutoNum type="arabicPeriod"/>
            </a:pPr>
            <a:r>
              <a:rPr lang="en-US" sz="3600" b="1" dirty="0" smtClean="0">
                <a:solidFill>
                  <a:srgbClr val="00B050"/>
                </a:solidFill>
              </a:rPr>
              <a:t>If Head -&gt;Data == Item </a:t>
            </a:r>
          </a:p>
          <a:p>
            <a:pPr marL="1200150" lvl="1" indent="-742950">
              <a:buNone/>
            </a:pPr>
            <a:r>
              <a:rPr lang="en-US" sz="3600" b="1" dirty="0" smtClean="0">
                <a:solidFill>
                  <a:srgbClr val="00B050"/>
                </a:solidFill>
              </a:rPr>
              <a:t>		Head = Head -&gt; Link </a:t>
            </a:r>
          </a:p>
          <a:p>
            <a:pPr marL="1200150" lvl="1" indent="-742950">
              <a:buAutoNum type="arabicPeriod" startAt="3"/>
            </a:pPr>
            <a:r>
              <a:rPr lang="en-US" sz="4000" dirty="0" smtClean="0"/>
              <a:t>Set </a:t>
            </a:r>
            <a:r>
              <a:rPr lang="en-US" sz="4000" dirty="0" smtClean="0">
                <a:solidFill>
                  <a:srgbClr val="FF0000"/>
                </a:solidFill>
              </a:rPr>
              <a:t>PTR=Head</a:t>
            </a:r>
            <a:r>
              <a:rPr lang="en-US" sz="4000" dirty="0" smtClean="0"/>
              <a:t> and </a:t>
            </a:r>
            <a:r>
              <a:rPr lang="en-US" sz="4000" b="1" dirty="0" smtClean="0">
                <a:solidFill>
                  <a:srgbClr val="00B050"/>
                </a:solidFill>
              </a:rPr>
              <a:t>TEMP = Head</a:t>
            </a:r>
          </a:p>
          <a:p>
            <a:pPr marL="1200150" lvl="1" indent="-742950">
              <a:buAutoNum type="arabicPeriod" startAt="3"/>
            </a:pPr>
            <a:endParaRPr lang="en-US" sz="4000" dirty="0" smtClean="0"/>
          </a:p>
          <a:p>
            <a:pPr marL="495300" indent="-381000">
              <a:buFontTx/>
              <a:buAutoNum type="arabicPeriod"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dirty="0" smtClean="0"/>
              <a:t>Deletion of an ITEM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458200" cy="5059363"/>
          </a:xfrm>
        </p:spPr>
        <p:txBody>
          <a:bodyPr>
            <a:normAutofit fontScale="92500" lnSpcReduction="20000"/>
          </a:bodyPr>
          <a:lstStyle/>
          <a:p>
            <a:pPr marL="914400" lvl="1" indent="-457200">
              <a:buNone/>
            </a:pPr>
            <a:r>
              <a:rPr lang="en-US" sz="4100" dirty="0" smtClean="0"/>
              <a:t>Algorithm</a:t>
            </a:r>
          </a:p>
          <a:p>
            <a:pPr marL="495300" indent="-381000">
              <a:buNone/>
            </a:pPr>
            <a:r>
              <a:rPr lang="en-US" sz="4000" dirty="0" smtClean="0"/>
              <a:t>	</a:t>
            </a:r>
          </a:p>
          <a:p>
            <a:pPr marL="495300" indent="-381000">
              <a:buNone/>
            </a:pPr>
            <a:r>
              <a:rPr lang="en-US" sz="4000" dirty="0" smtClean="0"/>
              <a:t>	4. Repeat step 4 while PTR </a:t>
            </a:r>
            <a:r>
              <a:rPr lang="en-US" sz="4000" dirty="0" smtClean="0">
                <a:sym typeface="Symbol" pitchFamily="18" charset="2"/>
              </a:rPr>
              <a:t> NULL</a:t>
            </a:r>
          </a:p>
          <a:p>
            <a:pPr marL="495300" indent="-381000">
              <a:buNone/>
            </a:pPr>
            <a:r>
              <a:rPr lang="en-US" sz="4000" dirty="0" smtClean="0">
                <a:sym typeface="Symbol" pitchFamily="18" charset="2"/>
              </a:rPr>
              <a:t>	   	If </a:t>
            </a:r>
            <a:r>
              <a:rPr lang="en-US" sz="4000" b="1" dirty="0" smtClean="0">
                <a:solidFill>
                  <a:srgbClr val="FF0000"/>
                </a:solidFill>
                <a:sym typeface="Symbol" pitchFamily="18" charset="2"/>
              </a:rPr>
              <a:t>PTR-&gt;DATA == ITEM</a:t>
            </a:r>
            <a:r>
              <a:rPr lang="en-US" sz="4000" dirty="0" smtClean="0">
                <a:sym typeface="Symbol" pitchFamily="18" charset="2"/>
              </a:rPr>
              <a:t>, then</a:t>
            </a:r>
          </a:p>
          <a:p>
            <a:pPr marL="495300" indent="-381000">
              <a:buNone/>
            </a:pPr>
            <a:r>
              <a:rPr lang="en-US" sz="4000" dirty="0" smtClean="0">
                <a:sym typeface="Symbol" pitchFamily="18" charset="2"/>
              </a:rPr>
              <a:t>		</a:t>
            </a:r>
            <a:r>
              <a:rPr lang="en-US" sz="3300" b="1" dirty="0" smtClean="0">
                <a:solidFill>
                  <a:srgbClr val="FF0000"/>
                </a:solidFill>
                <a:sym typeface="Symbol" pitchFamily="18" charset="2"/>
              </a:rPr>
              <a:t>Set TEMP-&gt;LINK = PTR -&gt; LINK, exit</a:t>
            </a:r>
          </a:p>
          <a:p>
            <a:pPr marL="495300" indent="-381000">
              <a:buNone/>
            </a:pPr>
            <a:r>
              <a:rPr lang="en-US" sz="4000" dirty="0" smtClean="0">
                <a:sym typeface="Symbol" pitchFamily="18" charset="2"/>
              </a:rPr>
              <a:t>	   </a:t>
            </a:r>
            <a:r>
              <a:rPr lang="en-US" sz="4000" b="1" dirty="0" smtClean="0">
                <a:solidFill>
                  <a:srgbClr val="00B050"/>
                </a:solidFill>
                <a:sym typeface="Symbol" pitchFamily="18" charset="2"/>
              </a:rPr>
              <a:t>else</a:t>
            </a:r>
          </a:p>
          <a:p>
            <a:pPr marL="495300" indent="-381000">
              <a:buNone/>
            </a:pPr>
            <a:r>
              <a:rPr lang="en-US" sz="4000" b="1" dirty="0" smtClean="0">
                <a:solidFill>
                  <a:srgbClr val="00B050"/>
                </a:solidFill>
                <a:sym typeface="Symbol" pitchFamily="18" charset="2"/>
              </a:rPr>
              <a:t>	 	TEMP = PTR</a:t>
            </a:r>
          </a:p>
          <a:p>
            <a:pPr marL="495300" indent="-381000">
              <a:buNone/>
            </a:pPr>
            <a:r>
              <a:rPr lang="en-US" sz="4000" b="1" dirty="0" smtClean="0">
                <a:solidFill>
                  <a:srgbClr val="00B050"/>
                </a:solidFill>
                <a:sym typeface="Symbol" pitchFamily="18" charset="2"/>
              </a:rPr>
              <a:t>	 	PTR = PTR -&gt; LINK</a:t>
            </a:r>
          </a:p>
          <a:p>
            <a:pPr marL="495300" indent="-381000">
              <a:buNone/>
            </a:pPr>
            <a:r>
              <a:rPr lang="en-US" sz="4000" dirty="0" smtClean="0">
                <a:sym typeface="Symbol" pitchFamily="18" charset="2"/>
              </a:rPr>
              <a:t>   5.   Stop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8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Header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00B050"/>
                </a:solidFill>
              </a:rPr>
              <a:t>header linked </a:t>
            </a:r>
            <a:r>
              <a:rPr lang="en-US" dirty="0" smtClean="0"/>
              <a:t>list is a linked list which always contains a </a:t>
            </a:r>
            <a:r>
              <a:rPr lang="en-US" b="1" dirty="0" smtClean="0">
                <a:solidFill>
                  <a:srgbClr val="00B050"/>
                </a:solidFill>
              </a:rPr>
              <a:t>special node </a:t>
            </a:r>
            <a:r>
              <a:rPr lang="en-US" dirty="0" smtClean="0"/>
              <a:t>called </a:t>
            </a:r>
            <a:r>
              <a:rPr lang="en-US" b="1" dirty="0" smtClean="0">
                <a:solidFill>
                  <a:srgbClr val="FF0000"/>
                </a:solidFill>
              </a:rPr>
              <a:t>header node </a:t>
            </a: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Grounded Header List: </a:t>
            </a:r>
            <a:r>
              <a:rPr lang="en-US" dirty="0" smtClean="0"/>
              <a:t>A header list where the last node contains the NULL pointer.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90600" y="5105400"/>
            <a:ext cx="6708775" cy="384175"/>
            <a:chOff x="762000" y="3505200"/>
            <a:chExt cx="6708775" cy="384175"/>
          </a:xfrm>
        </p:grpSpPr>
        <p:grpSp>
          <p:nvGrpSpPr>
            <p:cNvPr id="5" name="Group 6"/>
            <p:cNvGrpSpPr/>
            <p:nvPr/>
          </p:nvGrpSpPr>
          <p:grpSpPr>
            <a:xfrm>
              <a:off x="1524000" y="3505200"/>
              <a:ext cx="765175" cy="384175"/>
              <a:chOff x="2667000" y="3124200"/>
              <a:chExt cx="765175" cy="384175"/>
            </a:xfrm>
          </p:grpSpPr>
          <p:sp>
            <p:nvSpPr>
              <p:cNvPr id="24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9"/>
            <p:cNvGrpSpPr/>
            <p:nvPr/>
          </p:nvGrpSpPr>
          <p:grpSpPr>
            <a:xfrm>
              <a:off x="2819400" y="3505200"/>
              <a:ext cx="765175" cy="384175"/>
              <a:chOff x="2667000" y="3124200"/>
              <a:chExt cx="765175" cy="384175"/>
            </a:xfrm>
          </p:grpSpPr>
          <p:sp>
            <p:nvSpPr>
              <p:cNvPr id="22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762000" y="3505200"/>
              <a:ext cx="152400" cy="3810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8" name="Group 18"/>
            <p:cNvGrpSpPr/>
            <p:nvPr/>
          </p:nvGrpSpPr>
          <p:grpSpPr>
            <a:xfrm>
              <a:off x="6705600" y="3505200"/>
              <a:ext cx="765175" cy="384175"/>
              <a:chOff x="2667000" y="3124200"/>
              <a:chExt cx="765175" cy="384175"/>
            </a:xfrm>
          </p:grpSpPr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1"/>
            <p:cNvGrpSpPr/>
            <p:nvPr/>
          </p:nvGrpSpPr>
          <p:grpSpPr>
            <a:xfrm>
              <a:off x="4114800" y="3505200"/>
              <a:ext cx="765175" cy="384175"/>
              <a:chOff x="2667000" y="3124200"/>
              <a:chExt cx="765175" cy="384175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4"/>
            <p:cNvGrpSpPr/>
            <p:nvPr/>
          </p:nvGrpSpPr>
          <p:grpSpPr>
            <a:xfrm>
              <a:off x="5410200" y="3505200"/>
              <a:ext cx="765175" cy="384175"/>
              <a:chOff x="2667000" y="3124200"/>
              <a:chExt cx="765175" cy="384175"/>
            </a:xfrm>
          </p:grpSpPr>
          <p:sp>
            <p:nvSpPr>
              <p:cNvPr id="16" name="Rectangle 17"/>
              <p:cNvSpPr>
                <a:spLocks noChangeArrowheads="1"/>
              </p:cNvSpPr>
              <p:nvPr/>
            </p:nvSpPr>
            <p:spPr bwMode="auto">
              <a:xfrm>
                <a:off x="3048000" y="3124200"/>
                <a:ext cx="384175" cy="384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18"/>
              <p:cNvSpPr>
                <a:spLocks noChangeArrowheads="1"/>
              </p:cNvSpPr>
              <p:nvPr/>
            </p:nvSpPr>
            <p:spPr bwMode="auto">
              <a:xfrm>
                <a:off x="2667000" y="3124200"/>
                <a:ext cx="3810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" name="Line 25"/>
            <p:cNvSpPr>
              <a:spLocks noChangeShapeType="1"/>
            </p:cNvSpPr>
            <p:nvPr/>
          </p:nvSpPr>
          <p:spPr bwMode="auto">
            <a:xfrm rot="240000" flipV="1">
              <a:off x="838959" y="3681464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 rot="240000" flipV="1">
              <a:off x="3429759" y="3681463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r>
                <a:rPr lang="en-US" dirty="0" smtClean="0"/>
                <a:t>         </a:t>
              </a:r>
              <a:endParaRPr lang="en-US" dirty="0"/>
            </a:p>
          </p:txBody>
        </p: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 rot="240000" flipV="1">
              <a:off x="2134359" y="3681463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4" name="Line 25"/>
            <p:cNvSpPr>
              <a:spLocks noChangeShapeType="1"/>
            </p:cNvSpPr>
            <p:nvPr/>
          </p:nvSpPr>
          <p:spPr bwMode="auto">
            <a:xfrm rot="240000" flipV="1">
              <a:off x="6020559" y="3681464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 rot="240000" flipV="1">
              <a:off x="4725159" y="3681464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" name="Group 50"/>
          <p:cNvGrpSpPr>
            <a:grpSpLocks/>
          </p:cNvGrpSpPr>
          <p:nvPr/>
        </p:nvGrpSpPr>
        <p:grpSpPr bwMode="auto">
          <a:xfrm>
            <a:off x="7620000" y="5257800"/>
            <a:ext cx="304800" cy="381000"/>
            <a:chOff x="3696" y="1776"/>
            <a:chExt cx="336" cy="288"/>
          </a:xfrm>
        </p:grpSpPr>
        <p:sp>
          <p:nvSpPr>
            <p:cNvPr id="27" name="Line 51"/>
            <p:cNvSpPr>
              <a:spLocks noChangeShapeType="1"/>
            </p:cNvSpPr>
            <p:nvPr/>
          </p:nvSpPr>
          <p:spPr bwMode="auto">
            <a:xfrm>
              <a:off x="3696" y="17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28" name="Group 52"/>
            <p:cNvGrpSpPr>
              <a:grpSpLocks/>
            </p:cNvGrpSpPr>
            <p:nvPr/>
          </p:nvGrpSpPr>
          <p:grpSpPr bwMode="auto">
            <a:xfrm>
              <a:off x="3792" y="1968"/>
              <a:ext cx="240" cy="96"/>
              <a:chOff x="2928" y="2880"/>
              <a:chExt cx="240" cy="96"/>
            </a:xfrm>
          </p:grpSpPr>
          <p:sp>
            <p:nvSpPr>
              <p:cNvPr id="30" name="Line 53"/>
              <p:cNvSpPr>
                <a:spLocks noChangeShapeType="1"/>
              </p:cNvSpPr>
              <p:nvPr/>
            </p:nvSpPr>
            <p:spPr bwMode="auto">
              <a:xfrm>
                <a:off x="2928" y="288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" name="Line 54"/>
              <p:cNvSpPr>
                <a:spLocks noChangeShapeType="1"/>
              </p:cNvSpPr>
              <p:nvPr/>
            </p:nvSpPr>
            <p:spPr bwMode="auto">
              <a:xfrm>
                <a:off x="2976" y="292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" name="Line 55"/>
              <p:cNvSpPr>
                <a:spLocks noChangeShapeType="1"/>
              </p:cNvSpPr>
              <p:nvPr/>
            </p:nvSpPr>
            <p:spPr bwMode="auto">
              <a:xfrm>
                <a:off x="3024" y="297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9" name="Line 56"/>
            <p:cNvSpPr>
              <a:spLocks noChangeShapeType="1"/>
            </p:cNvSpPr>
            <p:nvPr/>
          </p:nvSpPr>
          <p:spPr bwMode="auto">
            <a:xfrm>
              <a:off x="3936" y="17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143000" y="5638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Header Node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881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 anchor="t">
            <a:noAutofit/>
          </a:bodyPr>
          <a:lstStyle/>
          <a:p>
            <a:pPr algn="ctr"/>
            <a:r>
              <a:rPr lang="en-US" sz="6600" b="1" u="sng" dirty="0" smtClean="0">
                <a:solidFill>
                  <a:schemeClr val="tx1"/>
                </a:solidFill>
              </a:rPr>
              <a:t>Linked List </a:t>
            </a:r>
            <a:endParaRPr lang="en-US" sz="6600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n-US" dirty="0" smtClean="0">
              <a:latin typeface="Comic Sans MS" pitchFamily="66" charset="0"/>
            </a:endParaRPr>
          </a:p>
          <a:p>
            <a:pPr algn="just"/>
            <a:r>
              <a:rPr lang="en-US" sz="3600" dirty="0" smtClean="0">
                <a:latin typeface="Comic Sans MS" pitchFamily="66" charset="0"/>
              </a:rPr>
              <a:t>A linked list, or one-way list, is a linear collection of data elements , called </a:t>
            </a:r>
            <a:r>
              <a:rPr lang="en-US" sz="3600" b="1" dirty="0" smtClean="0">
                <a:solidFill>
                  <a:srgbClr val="FF0000"/>
                </a:solidFill>
                <a:latin typeface="Comic Sans MS" pitchFamily="66" charset="0"/>
              </a:rPr>
              <a:t>nodes</a:t>
            </a:r>
            <a:r>
              <a:rPr lang="en-US" sz="3600" dirty="0" smtClean="0">
                <a:latin typeface="Comic Sans MS" pitchFamily="66" charset="0"/>
              </a:rPr>
              <a:t>, where the linear order is given by means of </a:t>
            </a:r>
            <a:r>
              <a:rPr lang="en-US" sz="3600" b="1" dirty="0" smtClean="0">
                <a:solidFill>
                  <a:srgbClr val="FF0000"/>
                </a:solidFill>
                <a:latin typeface="Comic Sans MS" pitchFamily="66" charset="0"/>
              </a:rPr>
              <a:t>pointer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F2F5AC-F41E-4036-89B8-9C4F45F83E9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Header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Circular Header List: </a:t>
            </a:r>
            <a:r>
              <a:rPr lang="en-US" dirty="0" smtClean="0"/>
              <a:t>A header list where the </a:t>
            </a:r>
            <a:r>
              <a:rPr lang="en-US" b="1" dirty="0" smtClean="0">
                <a:solidFill>
                  <a:srgbClr val="00B050"/>
                </a:solidFill>
              </a:rPr>
              <a:t>last node </a:t>
            </a:r>
            <a:r>
              <a:rPr lang="en-US" dirty="0" smtClean="0"/>
              <a:t>points back to the </a:t>
            </a:r>
            <a:r>
              <a:rPr lang="en-US" b="1" dirty="0" smtClean="0">
                <a:solidFill>
                  <a:srgbClr val="00B050"/>
                </a:solidFill>
              </a:rPr>
              <a:t>header node</a:t>
            </a:r>
            <a:r>
              <a:rPr lang="en-US" dirty="0" smtClean="0"/>
              <a:t>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914400" y="3962400"/>
            <a:ext cx="7163594" cy="1220788"/>
            <a:chOff x="914400" y="3962400"/>
            <a:chExt cx="7163594" cy="1220788"/>
          </a:xfrm>
        </p:grpSpPr>
        <p:grpSp>
          <p:nvGrpSpPr>
            <p:cNvPr id="53" name="Group 52"/>
            <p:cNvGrpSpPr/>
            <p:nvPr/>
          </p:nvGrpSpPr>
          <p:grpSpPr>
            <a:xfrm>
              <a:off x="914400" y="3962400"/>
              <a:ext cx="7163594" cy="1220788"/>
              <a:chOff x="914400" y="3962400"/>
              <a:chExt cx="7163594" cy="1220788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990600" y="4572000"/>
                <a:ext cx="2590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Header Node </a:t>
                </a:r>
                <a:endParaRPr lang="en-US" sz="2800" dirty="0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914400" y="3962400"/>
                <a:ext cx="7163594" cy="1220788"/>
                <a:chOff x="914400" y="3962400"/>
                <a:chExt cx="7163594" cy="1220788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914400" y="3962400"/>
                  <a:ext cx="6708775" cy="384175"/>
                  <a:chOff x="762000" y="3505200"/>
                  <a:chExt cx="6708775" cy="384175"/>
                </a:xfrm>
              </p:grpSpPr>
              <p:grpSp>
                <p:nvGrpSpPr>
                  <p:cNvPr id="5" name="Group 6"/>
                  <p:cNvGrpSpPr/>
                  <p:nvPr/>
                </p:nvGrpSpPr>
                <p:grpSpPr>
                  <a:xfrm>
                    <a:off x="1524000" y="3505200"/>
                    <a:ext cx="765175" cy="384175"/>
                    <a:chOff x="2667000" y="3124200"/>
                    <a:chExt cx="765175" cy="384175"/>
                  </a:xfrm>
                </p:grpSpPr>
                <p:sp>
                  <p:nvSpPr>
                    <p:cNvPr id="24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48000" y="3124200"/>
                      <a:ext cx="384175" cy="384175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67000" y="3124200"/>
                      <a:ext cx="381000" cy="381000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" name="Group 9"/>
                  <p:cNvGrpSpPr/>
                  <p:nvPr/>
                </p:nvGrpSpPr>
                <p:grpSpPr>
                  <a:xfrm>
                    <a:off x="2819400" y="3505200"/>
                    <a:ext cx="765175" cy="384175"/>
                    <a:chOff x="2667000" y="3124200"/>
                    <a:chExt cx="765175" cy="384175"/>
                  </a:xfrm>
                </p:grpSpPr>
                <p:sp>
                  <p:nvSpPr>
                    <p:cNvPr id="22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48000" y="3124200"/>
                      <a:ext cx="384175" cy="384175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67000" y="3124200"/>
                      <a:ext cx="381000" cy="38100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762000" y="3505200"/>
                    <a:ext cx="152400" cy="381000"/>
                  </a:xfrm>
                  <a:prstGeom prst="rect">
                    <a:avLst/>
                  </a:prstGeom>
                  <a:solidFill>
                    <a:srgbClr val="00B050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grpSp>
                <p:nvGrpSpPr>
                  <p:cNvPr id="8" name="Group 18"/>
                  <p:cNvGrpSpPr/>
                  <p:nvPr/>
                </p:nvGrpSpPr>
                <p:grpSpPr>
                  <a:xfrm>
                    <a:off x="6705600" y="3505200"/>
                    <a:ext cx="765175" cy="384175"/>
                    <a:chOff x="2667000" y="3124200"/>
                    <a:chExt cx="765175" cy="384175"/>
                  </a:xfrm>
                </p:grpSpPr>
                <p:sp>
                  <p:nvSpPr>
                    <p:cNvPr id="20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48000" y="3124200"/>
                      <a:ext cx="384175" cy="384175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67000" y="3124200"/>
                      <a:ext cx="381000" cy="38100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9" name="Group 21"/>
                  <p:cNvGrpSpPr/>
                  <p:nvPr/>
                </p:nvGrpSpPr>
                <p:grpSpPr>
                  <a:xfrm>
                    <a:off x="4114800" y="3505200"/>
                    <a:ext cx="765175" cy="384175"/>
                    <a:chOff x="2667000" y="3124200"/>
                    <a:chExt cx="765175" cy="384175"/>
                  </a:xfrm>
                </p:grpSpPr>
                <p:sp>
                  <p:nvSpPr>
                    <p:cNvPr id="18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48000" y="3124200"/>
                      <a:ext cx="384175" cy="384175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67000" y="3124200"/>
                      <a:ext cx="381000" cy="38100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0" name="Group 24"/>
                  <p:cNvGrpSpPr/>
                  <p:nvPr/>
                </p:nvGrpSpPr>
                <p:grpSpPr>
                  <a:xfrm>
                    <a:off x="5410200" y="3505200"/>
                    <a:ext cx="765175" cy="384175"/>
                    <a:chOff x="2667000" y="3124200"/>
                    <a:chExt cx="765175" cy="384175"/>
                  </a:xfrm>
                </p:grpSpPr>
                <p:sp>
                  <p:nvSpPr>
                    <p:cNvPr id="16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48000" y="3124200"/>
                      <a:ext cx="384175" cy="384175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67000" y="3124200"/>
                      <a:ext cx="381000" cy="38100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1" name="Line 25"/>
                  <p:cNvSpPr>
                    <a:spLocks noChangeShapeType="1"/>
                  </p:cNvSpPr>
                  <p:nvPr/>
                </p:nvSpPr>
                <p:spPr bwMode="auto">
                  <a:xfrm rot="240000" flipV="1">
                    <a:off x="838959" y="3681464"/>
                    <a:ext cx="685800" cy="45719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oval" w="med" len="med"/>
                    <a:tailEnd type="triangle" w="med" len="med"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12" name="Line 25"/>
                  <p:cNvSpPr>
                    <a:spLocks noChangeShapeType="1"/>
                  </p:cNvSpPr>
                  <p:nvPr/>
                </p:nvSpPr>
                <p:spPr bwMode="auto">
                  <a:xfrm rot="240000" flipV="1">
                    <a:off x="3429759" y="3681463"/>
                    <a:ext cx="685800" cy="45719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oval" w="med" len="med"/>
                    <a:tailEnd type="triangle" w="med" len="med"/>
                  </a:ln>
                  <a:effectLst/>
                </p:spPr>
                <p:txBody>
                  <a:bodyPr wrap="none"/>
                  <a:lstStyle/>
                  <a:p>
                    <a:r>
                      <a:rPr lang="en-US" dirty="0" smtClean="0"/>
                      <a:t>         </a:t>
                    </a:r>
                    <a:endParaRPr lang="en-US" dirty="0"/>
                  </a:p>
                </p:txBody>
              </p:sp>
              <p:sp>
                <p:nvSpPr>
                  <p:cNvPr id="13" name="Line 25"/>
                  <p:cNvSpPr>
                    <a:spLocks noChangeShapeType="1"/>
                  </p:cNvSpPr>
                  <p:nvPr/>
                </p:nvSpPr>
                <p:spPr bwMode="auto">
                  <a:xfrm rot="240000" flipV="1">
                    <a:off x="2134359" y="3681463"/>
                    <a:ext cx="685800" cy="45719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oval" w="med" len="med"/>
                    <a:tailEnd type="triangle" w="med" len="med"/>
                  </a:ln>
                  <a:effectLst/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14" name="Line 25"/>
                  <p:cNvSpPr>
                    <a:spLocks noChangeShapeType="1"/>
                  </p:cNvSpPr>
                  <p:nvPr/>
                </p:nvSpPr>
                <p:spPr bwMode="auto">
                  <a:xfrm rot="240000" flipV="1">
                    <a:off x="6020559" y="3681464"/>
                    <a:ext cx="685800" cy="45719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oval" w="med" len="med"/>
                    <a:tailEnd type="triangle" w="med" len="med"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15" name="Line 25"/>
                  <p:cNvSpPr>
                    <a:spLocks noChangeShapeType="1"/>
                  </p:cNvSpPr>
                  <p:nvPr/>
                </p:nvSpPr>
                <p:spPr bwMode="auto">
                  <a:xfrm rot="240000" flipV="1">
                    <a:off x="4725159" y="3681464"/>
                    <a:ext cx="685800" cy="45719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oval" w="med" len="med"/>
                    <a:tailEnd type="triangle" w="med" len="med"/>
                  </a:ln>
                  <a:effectLst/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371600" y="5181600"/>
                  <a:ext cx="67056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7391400" y="4191000"/>
                  <a:ext cx="6858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rot="5400000">
                  <a:off x="7581900" y="4686300"/>
                  <a:ext cx="9906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Straight Connector 41"/>
            <p:cNvCxnSpPr/>
            <p:nvPr/>
          </p:nvCxnSpPr>
          <p:spPr>
            <a:xfrm rot="5400000">
              <a:off x="875506" y="4686300"/>
              <a:ext cx="991394" cy="794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33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Header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Pointer </a:t>
            </a:r>
            <a:r>
              <a:rPr lang="en-US" b="1" dirty="0" smtClean="0">
                <a:solidFill>
                  <a:srgbClr val="FF0000"/>
                </a:solidFill>
              </a:rPr>
              <a:t>Head</a:t>
            </a:r>
            <a:r>
              <a:rPr lang="en-US" dirty="0" smtClean="0"/>
              <a:t> always points to the </a:t>
            </a:r>
            <a:r>
              <a:rPr lang="en-US" b="1" dirty="0" smtClean="0">
                <a:solidFill>
                  <a:srgbClr val="FF0000"/>
                </a:solidFill>
              </a:rPr>
              <a:t>header node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Head-&gt;Link == NULL </a:t>
            </a:r>
            <a:r>
              <a:rPr lang="en-US" dirty="0" smtClean="0"/>
              <a:t>indicates that a grounded header list is empty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Head-&gt;Link == Head </a:t>
            </a:r>
            <a:r>
              <a:rPr lang="en-US" dirty="0" smtClean="0"/>
              <a:t>indicates that a circular header list is empty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4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Header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first node </a:t>
            </a:r>
            <a:r>
              <a:rPr lang="en-US" dirty="0" smtClean="0"/>
              <a:t>in a header list is the node following the </a:t>
            </a:r>
            <a:r>
              <a:rPr lang="en-US" b="1" dirty="0" smtClean="0">
                <a:solidFill>
                  <a:srgbClr val="FF0000"/>
                </a:solidFill>
              </a:rPr>
              <a:t>header node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Circular Header </a:t>
            </a:r>
            <a:r>
              <a:rPr lang="en-US" dirty="0" smtClean="0"/>
              <a:t>list are frequently used instead of ordinary linked list</a:t>
            </a:r>
          </a:p>
          <a:p>
            <a:pPr lvl="1"/>
            <a:r>
              <a:rPr lang="en-US" dirty="0" smtClean="0"/>
              <a:t>Null pointer are not used, hence all pointer contain valid addresses</a:t>
            </a:r>
          </a:p>
          <a:p>
            <a:pPr lvl="1"/>
            <a:r>
              <a:rPr lang="en-US" dirty="0" smtClean="0"/>
              <a:t>Every node has a predecessor, so the first node may not require a special case.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6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Traversing a Circular Header 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 </a:t>
            </a:r>
            <a:r>
              <a:rPr lang="en-US" b="1" dirty="0" smtClean="0">
                <a:solidFill>
                  <a:srgbClr val="FF0000"/>
                </a:solidFill>
              </a:rPr>
              <a:t>Head</a:t>
            </a:r>
            <a:r>
              <a:rPr lang="en-US" dirty="0" smtClean="0"/>
              <a:t> be a circular header list in memory. Write an algorithm to </a:t>
            </a:r>
            <a:r>
              <a:rPr lang="en-US" b="1" dirty="0" smtClean="0">
                <a:solidFill>
                  <a:srgbClr val="FF0000"/>
                </a:solidFill>
              </a:rPr>
              <a:t>print Data </a:t>
            </a:r>
            <a:r>
              <a:rPr lang="en-US" dirty="0" smtClean="0"/>
              <a:t>in each node in the list.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3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Traversing a Circular Header 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514350" indent="-51435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Algorithm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PTR = Head-&gt;Link;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Steps 3 and 4 while PTR </a:t>
            </a:r>
            <a:r>
              <a:rPr lang="en-US" dirty="0" smtClean="0">
                <a:sym typeface="Symbol" pitchFamily="18" charset="2"/>
              </a:rPr>
              <a:t> Head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Symbol" pitchFamily="18" charset="2"/>
              </a:rPr>
              <a:t>Print PTR-&gt;Data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Symbol" pitchFamily="18" charset="2"/>
              </a:rPr>
              <a:t>Set PTR = PTR -&gt;Link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Symbol" pitchFamily="18" charset="2"/>
              </a:rPr>
              <a:t>Exit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0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Locating an ITEM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 </a:t>
            </a:r>
            <a:r>
              <a:rPr lang="en-US" b="1" dirty="0" smtClean="0">
                <a:solidFill>
                  <a:srgbClr val="FF0000"/>
                </a:solidFill>
              </a:rPr>
              <a:t>Head</a:t>
            </a:r>
            <a:r>
              <a:rPr lang="en-US" dirty="0" smtClean="0"/>
              <a:t> be a circular header list in memory. Write an algorithm to find the location LOC of the first node in Head which contains ITEM or return LOC = NULL when the item is not present.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5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dirty="0" smtClean="0"/>
              <a:t>Locating an ITEM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181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Algorithm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100" dirty="0" smtClean="0"/>
              <a:t>Set PTR = Head-&gt;Link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100" dirty="0" smtClean="0"/>
              <a:t>Repeat while </a:t>
            </a:r>
            <a:r>
              <a:rPr lang="en-US" sz="3100" b="1" dirty="0" smtClean="0">
                <a:solidFill>
                  <a:srgbClr val="FF0000"/>
                </a:solidFill>
              </a:rPr>
              <a:t>PTR -&gt;Data </a:t>
            </a:r>
            <a:r>
              <a:rPr lang="en-US" sz="3100" b="1" dirty="0" smtClean="0">
                <a:solidFill>
                  <a:srgbClr val="FF0000"/>
                </a:solidFill>
                <a:sym typeface="Symbol" pitchFamily="18" charset="2"/>
              </a:rPr>
              <a:t> ITEM </a:t>
            </a:r>
            <a:r>
              <a:rPr lang="en-US" sz="3100" dirty="0" smtClean="0">
                <a:sym typeface="Symbol" pitchFamily="18" charset="2"/>
              </a:rPr>
              <a:t>and </a:t>
            </a:r>
            <a:r>
              <a:rPr lang="en-US" sz="3100" b="1" dirty="0" smtClean="0">
                <a:solidFill>
                  <a:srgbClr val="FF0000"/>
                </a:solidFill>
                <a:sym typeface="Symbol" pitchFamily="18" charset="2"/>
              </a:rPr>
              <a:t>PTR  Head </a:t>
            </a:r>
          </a:p>
          <a:p>
            <a:pPr marL="914400" lvl="1" indent="-514350">
              <a:buNone/>
            </a:pPr>
            <a:r>
              <a:rPr lang="en-US" dirty="0" smtClean="0">
                <a:sym typeface="Symbol" pitchFamily="18" charset="2"/>
              </a:rPr>
              <a:t>	</a:t>
            </a:r>
            <a:r>
              <a:rPr lang="en-US" sz="3500" dirty="0" smtClean="0">
                <a:sym typeface="Symbol" pitchFamily="18" charset="2"/>
              </a:rPr>
              <a:t>Set PTR = PTR -&gt;Link </a:t>
            </a:r>
          </a:p>
          <a:p>
            <a:pPr marL="914400" lvl="1" indent="-514350">
              <a:buNone/>
            </a:pPr>
            <a:r>
              <a:rPr lang="en-US" sz="3500" dirty="0" smtClean="0">
                <a:sym typeface="Symbol" pitchFamily="18" charset="2"/>
              </a:rPr>
              <a:t>3. If PTR-&gt;Data == ITEM then</a:t>
            </a:r>
          </a:p>
          <a:p>
            <a:pPr marL="914400" lvl="1" indent="-514350">
              <a:buNone/>
            </a:pPr>
            <a:r>
              <a:rPr lang="en-US" sz="3500" dirty="0" smtClean="0">
                <a:sym typeface="Symbol" pitchFamily="18" charset="2"/>
              </a:rPr>
              <a:t>		Set LOC = PTR</a:t>
            </a:r>
          </a:p>
          <a:p>
            <a:pPr marL="914400" lvl="1" indent="-514350">
              <a:buNone/>
            </a:pPr>
            <a:r>
              <a:rPr lang="en-US" sz="3500" dirty="0" smtClean="0">
                <a:sym typeface="Symbol" pitchFamily="18" charset="2"/>
              </a:rPr>
              <a:t>	else</a:t>
            </a:r>
          </a:p>
          <a:p>
            <a:pPr marL="914400" lvl="1" indent="-514350">
              <a:buNone/>
            </a:pPr>
            <a:r>
              <a:rPr lang="en-US" sz="3500" dirty="0" smtClean="0">
                <a:sym typeface="Symbol" pitchFamily="18" charset="2"/>
              </a:rPr>
              <a:t>		Set LOC = NULL</a:t>
            </a:r>
          </a:p>
          <a:p>
            <a:pPr marL="914400" lvl="1" indent="-514350">
              <a:buNone/>
            </a:pPr>
            <a:r>
              <a:rPr lang="en-US" sz="3500" dirty="0" smtClean="0">
                <a:sym typeface="Symbol" pitchFamily="18" charset="2"/>
              </a:rPr>
              <a:t>4. Exit 			</a:t>
            </a:r>
            <a:r>
              <a:rPr lang="en-US" dirty="0" smtClean="0">
                <a:sym typeface="Symbol" pitchFamily="18" charset="2"/>
              </a:rPr>
              <a:t>	</a:t>
            </a:r>
          </a:p>
          <a:p>
            <a:pPr marL="914400" lvl="1" indent="-514350">
              <a:buNone/>
            </a:pPr>
            <a:r>
              <a:rPr lang="en-US" dirty="0" smtClean="0"/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5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Other variation of Linked List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linked list whose last node points back to the first node instead of containing a NULL pointer called a </a:t>
            </a:r>
            <a:r>
              <a:rPr lang="en-US" b="1" dirty="0" smtClean="0">
                <a:solidFill>
                  <a:srgbClr val="FF0000"/>
                </a:solidFill>
              </a:rPr>
              <a:t>circular list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4400" y="3886200"/>
            <a:ext cx="7163594" cy="1220788"/>
            <a:chOff x="914400" y="3962400"/>
            <a:chExt cx="7163594" cy="1220788"/>
          </a:xfrm>
        </p:grpSpPr>
        <p:grpSp>
          <p:nvGrpSpPr>
            <p:cNvPr id="9" name="Group 51"/>
            <p:cNvGrpSpPr/>
            <p:nvPr/>
          </p:nvGrpSpPr>
          <p:grpSpPr>
            <a:xfrm>
              <a:off x="914400" y="3962400"/>
              <a:ext cx="7163594" cy="1220788"/>
              <a:chOff x="914400" y="3962400"/>
              <a:chExt cx="7163594" cy="1220788"/>
            </a:xfrm>
          </p:grpSpPr>
          <p:grpSp>
            <p:nvGrpSpPr>
              <p:cNvPr id="10" name="Group 3"/>
              <p:cNvGrpSpPr/>
              <p:nvPr/>
            </p:nvGrpSpPr>
            <p:grpSpPr>
              <a:xfrm>
                <a:off x="914400" y="3962400"/>
                <a:ext cx="6708775" cy="384175"/>
                <a:chOff x="762000" y="3505200"/>
                <a:chExt cx="6708775" cy="384175"/>
              </a:xfrm>
            </p:grpSpPr>
            <p:grpSp>
              <p:nvGrpSpPr>
                <p:cNvPr id="14" name="Group 6"/>
                <p:cNvGrpSpPr/>
                <p:nvPr/>
              </p:nvGrpSpPr>
              <p:grpSpPr>
                <a:xfrm>
                  <a:off x="1524000" y="3505200"/>
                  <a:ext cx="765175" cy="384175"/>
                  <a:chOff x="2667000" y="3124200"/>
                  <a:chExt cx="765175" cy="384175"/>
                </a:xfrm>
              </p:grpSpPr>
              <p:sp>
                <p:nvSpPr>
                  <p:cNvPr id="33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048000" y="3124200"/>
                    <a:ext cx="384175" cy="38417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667000" y="3124200"/>
                    <a:ext cx="381000" cy="381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" name="Group 9"/>
                <p:cNvGrpSpPr/>
                <p:nvPr/>
              </p:nvGrpSpPr>
              <p:grpSpPr>
                <a:xfrm>
                  <a:off x="2819400" y="3505200"/>
                  <a:ext cx="765175" cy="384175"/>
                  <a:chOff x="2667000" y="3124200"/>
                  <a:chExt cx="765175" cy="384175"/>
                </a:xfrm>
              </p:grpSpPr>
              <p:sp>
                <p:nvSpPr>
                  <p:cNvPr id="3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048000" y="3124200"/>
                    <a:ext cx="384175" cy="38417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667000" y="3124200"/>
                    <a:ext cx="381000" cy="381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" name="Rectangle 18"/>
                <p:cNvSpPr>
                  <a:spLocks noChangeArrowheads="1"/>
                </p:cNvSpPr>
                <p:nvPr/>
              </p:nvSpPr>
              <p:spPr bwMode="auto">
                <a:xfrm>
                  <a:off x="762000" y="3505200"/>
                  <a:ext cx="152400" cy="381000"/>
                </a:xfrm>
                <a:prstGeom prst="rect">
                  <a:avLst/>
                </a:prstGeom>
                <a:solidFill>
                  <a:srgbClr val="00B050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grpSp>
              <p:nvGrpSpPr>
                <p:cNvPr id="17" name="Group 18"/>
                <p:cNvGrpSpPr/>
                <p:nvPr/>
              </p:nvGrpSpPr>
              <p:grpSpPr>
                <a:xfrm>
                  <a:off x="6705600" y="3505200"/>
                  <a:ext cx="765175" cy="384175"/>
                  <a:chOff x="2667000" y="3124200"/>
                  <a:chExt cx="765175" cy="384175"/>
                </a:xfrm>
              </p:grpSpPr>
              <p:sp>
                <p:nvSpPr>
                  <p:cNvPr id="29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048000" y="3124200"/>
                    <a:ext cx="384175" cy="38417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667000" y="3124200"/>
                    <a:ext cx="381000" cy="381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" name="Group 21"/>
                <p:cNvGrpSpPr/>
                <p:nvPr/>
              </p:nvGrpSpPr>
              <p:grpSpPr>
                <a:xfrm>
                  <a:off x="4114800" y="3505200"/>
                  <a:ext cx="765175" cy="384175"/>
                  <a:chOff x="2667000" y="3124200"/>
                  <a:chExt cx="765175" cy="384175"/>
                </a:xfrm>
              </p:grpSpPr>
              <p:sp>
                <p:nvSpPr>
                  <p:cNvPr id="27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048000" y="3124200"/>
                    <a:ext cx="384175" cy="38417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667000" y="3124200"/>
                    <a:ext cx="381000" cy="381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" name="Group 24"/>
                <p:cNvGrpSpPr/>
                <p:nvPr/>
              </p:nvGrpSpPr>
              <p:grpSpPr>
                <a:xfrm>
                  <a:off x="5410200" y="3505200"/>
                  <a:ext cx="765175" cy="384175"/>
                  <a:chOff x="2667000" y="3124200"/>
                  <a:chExt cx="765175" cy="384175"/>
                </a:xfrm>
              </p:grpSpPr>
              <p:sp>
                <p:nvSpPr>
                  <p:cNvPr id="2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048000" y="3124200"/>
                    <a:ext cx="384175" cy="38417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667000" y="3124200"/>
                    <a:ext cx="381000" cy="381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" name="Line 25"/>
                <p:cNvSpPr>
                  <a:spLocks noChangeShapeType="1"/>
                </p:cNvSpPr>
                <p:nvPr/>
              </p:nvSpPr>
              <p:spPr bwMode="auto">
                <a:xfrm rot="240000" flipV="1">
                  <a:off x="838959" y="3681464"/>
                  <a:ext cx="685800" cy="4571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" name="Line 25"/>
                <p:cNvSpPr>
                  <a:spLocks noChangeShapeType="1"/>
                </p:cNvSpPr>
                <p:nvPr/>
              </p:nvSpPr>
              <p:spPr bwMode="auto">
                <a:xfrm rot="240000" flipV="1">
                  <a:off x="3429759" y="3681463"/>
                  <a:ext cx="685800" cy="4571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r>
                    <a:rPr lang="en-US" dirty="0" smtClean="0"/>
                    <a:t>         </a:t>
                  </a:r>
                  <a:endParaRPr lang="en-US" dirty="0"/>
                </a:p>
              </p:txBody>
            </p:sp>
            <p:sp>
              <p:nvSpPr>
                <p:cNvPr id="22" name="Line 25"/>
                <p:cNvSpPr>
                  <a:spLocks noChangeShapeType="1"/>
                </p:cNvSpPr>
                <p:nvPr/>
              </p:nvSpPr>
              <p:spPr bwMode="auto">
                <a:xfrm rot="240000" flipV="1">
                  <a:off x="2134359" y="3681463"/>
                  <a:ext cx="685800" cy="4571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23" name="Line 25"/>
                <p:cNvSpPr>
                  <a:spLocks noChangeShapeType="1"/>
                </p:cNvSpPr>
                <p:nvPr/>
              </p:nvSpPr>
              <p:spPr bwMode="auto">
                <a:xfrm rot="240000" flipV="1">
                  <a:off x="6020559" y="3681464"/>
                  <a:ext cx="685800" cy="4571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" name="Line 25"/>
                <p:cNvSpPr>
                  <a:spLocks noChangeShapeType="1"/>
                </p:cNvSpPr>
                <p:nvPr/>
              </p:nvSpPr>
              <p:spPr bwMode="auto">
                <a:xfrm rot="240000" flipV="1">
                  <a:off x="4725159" y="3681464"/>
                  <a:ext cx="685800" cy="4571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cxnSp>
            <p:nvCxnSpPr>
              <p:cNvPr id="11" name="Straight Connector 10"/>
              <p:cNvCxnSpPr/>
              <p:nvPr/>
            </p:nvCxnSpPr>
            <p:spPr>
              <a:xfrm>
                <a:off x="1371600" y="5181600"/>
                <a:ext cx="67056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7391400" y="4191000"/>
                <a:ext cx="6858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>
                <a:off x="7581900" y="4686300"/>
                <a:ext cx="9906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/>
            <p:nvPr/>
          </p:nvCxnSpPr>
          <p:spPr>
            <a:xfrm rot="5400000">
              <a:off x="875506" y="4686300"/>
              <a:ext cx="991394" cy="794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5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609600"/>
          </a:xfrm>
          <a:noFill/>
          <a:ln>
            <a:noFill/>
          </a:ln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/>
              <a:t>Applications of Linked Lists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685800"/>
            <a:ext cx="8382000" cy="5943600"/>
          </a:xfrm>
          <a:noFill/>
          <a:ln>
            <a:noFill/>
          </a:ln>
        </p:spPr>
        <p:txBody>
          <a:bodyPr>
            <a:normAutofit fontScale="85000" lnSpcReduction="10000"/>
          </a:bodyPr>
          <a:lstStyle/>
          <a:p>
            <a:pPr marL="609600" indent="-609600" eaLnBrk="1" hangingPunct="1">
              <a:buFontTx/>
              <a:buAutoNum type="arabicPeriod"/>
            </a:pPr>
            <a:endParaRPr lang="en-US" sz="1800" b="1" dirty="0" smtClean="0"/>
          </a:p>
          <a:p>
            <a:pPr marL="609600" indent="-609600" eaLnBrk="1" hangingPunct="1">
              <a:buFontTx/>
              <a:buAutoNum type="arabicPeriod"/>
            </a:pPr>
            <a:endParaRPr lang="en-US" sz="1800" b="1" dirty="0" smtClean="0"/>
          </a:p>
          <a:p>
            <a:pPr marL="609600" indent="-609600" eaLnBrk="1" hangingPunct="1">
              <a:buFontTx/>
              <a:buAutoNum type="arabicPeriod"/>
            </a:pPr>
            <a:r>
              <a:rPr lang="en-US" sz="2800" b="1" dirty="0" smtClean="0"/>
              <a:t>Polynomial Representation and operation on Polynomials</a:t>
            </a:r>
          </a:p>
          <a:p>
            <a:pPr marL="609600" indent="-609600" eaLnBrk="1" hangingPunct="1">
              <a:buNone/>
            </a:pPr>
            <a:endParaRPr lang="en-US" sz="2800" b="1" dirty="0" smtClean="0"/>
          </a:p>
          <a:p>
            <a:pPr marL="990600" lvl="1" indent="-533400" eaLnBrk="1" hangingPunct="1">
              <a:buFontTx/>
              <a:buNone/>
            </a:pPr>
            <a:r>
              <a:rPr lang="en-US" dirty="0" smtClean="0"/>
              <a:t>   </a:t>
            </a:r>
            <a:r>
              <a:rPr lang="en-US" b="1" dirty="0" smtClean="0"/>
              <a:t>Ex:  </a:t>
            </a:r>
            <a:r>
              <a:rPr lang="en-US" b="1" dirty="0" smtClean="0">
                <a:solidFill>
                  <a:srgbClr val="000000"/>
                </a:solidFill>
                <a:ea typeface="Times New Roman (Arabic)"/>
                <a:cs typeface="Times New Roman (Arabic)"/>
              </a:rPr>
              <a:t>10 X </a:t>
            </a:r>
            <a:r>
              <a:rPr lang="en-US" b="1" baseline="30000" dirty="0" smtClean="0">
                <a:solidFill>
                  <a:srgbClr val="000000"/>
                </a:solidFill>
                <a:ea typeface="Times New Roman (Arabic)"/>
                <a:cs typeface="Times New Roman (Arabic)"/>
              </a:rPr>
              <a:t>6 </a:t>
            </a:r>
            <a:r>
              <a:rPr lang="en-US" b="1" dirty="0" smtClean="0">
                <a:solidFill>
                  <a:srgbClr val="000000"/>
                </a:solidFill>
                <a:ea typeface="Times New Roman (Arabic)"/>
                <a:cs typeface="Times New Roman (Arabic)"/>
              </a:rPr>
              <a:t>+20 X </a:t>
            </a:r>
            <a:r>
              <a:rPr lang="en-US" b="1" baseline="30000" dirty="0" smtClean="0">
                <a:solidFill>
                  <a:srgbClr val="000000"/>
                </a:solidFill>
                <a:ea typeface="Times New Roman (Arabic)"/>
                <a:cs typeface="Times New Roman (Arabic)"/>
              </a:rPr>
              <a:t>3 </a:t>
            </a:r>
            <a:r>
              <a:rPr lang="en-US" b="1" dirty="0" smtClean="0">
                <a:solidFill>
                  <a:srgbClr val="000000"/>
                </a:solidFill>
                <a:ea typeface="Times New Roman (Arabic)"/>
                <a:cs typeface="Times New Roman (Arabic)"/>
              </a:rPr>
              <a:t> + 55</a:t>
            </a:r>
            <a:endParaRPr lang="en-US" b="1" dirty="0" smtClean="0">
              <a:cs typeface="Times New Roman" pitchFamily="18" charset="0"/>
            </a:endParaRPr>
          </a:p>
          <a:p>
            <a:pPr marL="609600" indent="-609600" eaLnBrk="1" hangingPunct="1">
              <a:buFontTx/>
              <a:buNone/>
            </a:pPr>
            <a:r>
              <a:rPr lang="en-US" sz="2800" b="1" dirty="0" smtClean="0">
                <a:cs typeface="Times New Roman" pitchFamily="18" charset="0"/>
              </a:rPr>
              <a:t> </a:t>
            </a:r>
          </a:p>
          <a:p>
            <a:pPr marL="609600" indent="-609600" eaLnBrk="1" hangingPunct="1">
              <a:buFontTx/>
              <a:buNone/>
            </a:pPr>
            <a:endParaRPr lang="en-US" sz="2000" b="1" dirty="0" smtClean="0">
              <a:cs typeface="Times New Roman" pitchFamily="18" charset="0"/>
            </a:endParaRPr>
          </a:p>
          <a:p>
            <a:pPr marL="609600" indent="-609600" eaLnBrk="1" hangingPunct="1">
              <a:buFontTx/>
              <a:buNone/>
            </a:pPr>
            <a:endParaRPr lang="en-US" sz="2000" b="1" dirty="0" smtClean="0">
              <a:cs typeface="Times New Roman" pitchFamily="18" charset="0"/>
            </a:endParaRPr>
          </a:p>
          <a:p>
            <a:pPr marL="609600" indent="-609600" eaLnBrk="1" hangingPunct="1">
              <a:buFontTx/>
              <a:buAutoNum type="arabicPeriod" startAt="2"/>
            </a:pPr>
            <a:r>
              <a:rPr lang="en-US" sz="3000" b="1" dirty="0" smtClean="0"/>
              <a:t>Sparse Matrix Representation</a:t>
            </a:r>
          </a:p>
          <a:p>
            <a:pPr marL="609600" indent="-609600" eaLnBrk="1" hangingPunct="1">
              <a:buNone/>
            </a:pPr>
            <a:r>
              <a:rPr lang="en-US" sz="3000" b="1" dirty="0" smtClean="0"/>
              <a:t>		</a:t>
            </a:r>
          </a:p>
          <a:p>
            <a:pPr marL="609600" indent="-609600" eaLnBrk="1" hangingPunct="1">
              <a:buFontTx/>
              <a:buNone/>
            </a:pPr>
            <a:r>
              <a:rPr lang="en-US" sz="3000" b="1" dirty="0" smtClean="0">
                <a:cs typeface="Arial" pitchFamily="34" charset="0"/>
              </a:rPr>
              <a:t>						0	0	11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3000" b="1" dirty="0" smtClean="0">
                <a:cs typeface="Arial" pitchFamily="34" charset="0"/>
              </a:rPr>
              <a:t>						22	0	0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3000" b="1" dirty="0" smtClean="0">
                <a:cs typeface="Arial" pitchFamily="34" charset="0"/>
              </a:rPr>
              <a:t>						0	0	66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000" b="1" dirty="0" smtClean="0"/>
              <a:t> </a:t>
            </a:r>
          </a:p>
          <a:p>
            <a:pPr marL="609600" indent="-609600" eaLnBrk="1" hangingPunct="1">
              <a:buFontTx/>
              <a:buNone/>
            </a:pPr>
            <a:endParaRPr lang="en-US" sz="2000" b="1" dirty="0" smtClean="0"/>
          </a:p>
          <a:p>
            <a:pPr marL="990600" lvl="1" indent="-533400" eaLnBrk="1" hangingPunct="1">
              <a:buFontTx/>
              <a:buNone/>
            </a:pPr>
            <a:r>
              <a:rPr lang="en-US" sz="1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233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/>
              <a:t>Sparse Matrix </a:t>
            </a: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36563" y="1524000"/>
            <a:ext cx="80010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3600" b="1" dirty="0"/>
              <a:t>A sparse matrix is a very large matrix that contains lot of </a:t>
            </a:r>
            <a:r>
              <a:rPr lang="en-US" sz="3600" b="1" dirty="0">
                <a:solidFill>
                  <a:srgbClr val="FF0000"/>
                </a:solidFill>
              </a:rPr>
              <a:t>zero’s.</a:t>
            </a:r>
            <a:r>
              <a:rPr lang="en-US" sz="3600" b="1" dirty="0"/>
              <a:t> In order to save storage space, a sparse matrix stores only the </a:t>
            </a:r>
            <a:r>
              <a:rPr lang="en-US" sz="3600" b="1" dirty="0">
                <a:solidFill>
                  <a:srgbClr val="FF0000"/>
                </a:solidFill>
              </a:rPr>
              <a:t>nonzero</a:t>
            </a:r>
            <a:r>
              <a:rPr lang="en-US" sz="3600" b="1" dirty="0"/>
              <a:t> elements.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6598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Linked List 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Each node is divided into two parts</a:t>
            </a:r>
          </a:p>
          <a:p>
            <a:pPr lvl="1" algn="just"/>
            <a:r>
              <a:rPr lang="en-US" sz="3600" dirty="0" smtClean="0"/>
              <a:t>First part contains the </a:t>
            </a:r>
            <a:r>
              <a:rPr lang="en-US" sz="3600" b="1" dirty="0" smtClean="0">
                <a:solidFill>
                  <a:srgbClr val="FF0000"/>
                </a:solidFill>
              </a:rPr>
              <a:t>information</a:t>
            </a:r>
            <a:r>
              <a:rPr lang="en-US" sz="3600" dirty="0" smtClean="0"/>
              <a:t> of the element, and </a:t>
            </a:r>
          </a:p>
          <a:p>
            <a:pPr lvl="1" algn="just"/>
            <a:r>
              <a:rPr lang="en-US" sz="3600" dirty="0" smtClean="0"/>
              <a:t>Second part called the </a:t>
            </a:r>
            <a:r>
              <a:rPr lang="en-US" sz="3600" b="1" dirty="0" smtClean="0">
                <a:solidFill>
                  <a:srgbClr val="FF0000"/>
                </a:solidFill>
              </a:rPr>
              <a:t>link field </a:t>
            </a:r>
            <a:r>
              <a:rPr lang="en-US" sz="3600" dirty="0" smtClean="0"/>
              <a:t>or </a:t>
            </a:r>
            <a:r>
              <a:rPr lang="en-US" sz="3600" b="1" dirty="0" err="1" smtClean="0">
                <a:solidFill>
                  <a:srgbClr val="FF0000"/>
                </a:solidFill>
              </a:rPr>
              <a:t>nextpointer</a:t>
            </a:r>
            <a:r>
              <a:rPr lang="en-US" sz="3600" b="1" dirty="0" smtClean="0">
                <a:solidFill>
                  <a:srgbClr val="FF0000"/>
                </a:solidFill>
              </a:rPr>
              <a:t> field </a:t>
            </a:r>
            <a:r>
              <a:rPr lang="en-US" sz="3600" dirty="0" smtClean="0"/>
              <a:t>contains the address of the next node in the list. 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F2F5AC-F41E-4036-89B8-9C4F45F83E9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mtClean="0"/>
              <a:t>Linked list representation</a:t>
            </a:r>
            <a:br>
              <a:rPr lang="en-US" smtClean="0"/>
            </a:br>
            <a:r>
              <a:rPr lang="en-US" smtClean="0"/>
              <a:t>Sparse Matrix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04800" y="2057400"/>
            <a:ext cx="8153400" cy="609600"/>
            <a:chOff x="192" y="2016"/>
            <a:chExt cx="5136" cy="384"/>
          </a:xfrm>
        </p:grpSpPr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192" y="2016"/>
              <a:ext cx="1920" cy="384"/>
              <a:chOff x="192" y="2016"/>
              <a:chExt cx="1920" cy="384"/>
            </a:xfrm>
          </p:grpSpPr>
          <p:sp>
            <p:nvSpPr>
              <p:cNvPr id="31747" name="Rectangle 26"/>
              <p:cNvSpPr>
                <a:spLocks noChangeArrowheads="1"/>
              </p:cNvSpPr>
              <p:nvPr/>
            </p:nvSpPr>
            <p:spPr bwMode="auto">
              <a:xfrm>
                <a:off x="480" y="2016"/>
                <a:ext cx="1152" cy="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2400" dirty="0"/>
                  <a:t>m  </a:t>
                </a:r>
                <a:r>
                  <a:rPr lang="en-US" sz="2400" dirty="0" smtClean="0"/>
                  <a:t>n   </a:t>
                </a:r>
                <a:r>
                  <a:rPr lang="en-US" sz="2400" dirty="0"/>
                  <a:t>--</a:t>
                </a:r>
              </a:p>
            </p:txBody>
          </p:sp>
          <p:sp>
            <p:nvSpPr>
              <p:cNvPr id="31752" name="Line 33"/>
              <p:cNvSpPr>
                <a:spLocks noChangeShapeType="1"/>
              </p:cNvSpPr>
              <p:nvPr/>
            </p:nvSpPr>
            <p:spPr bwMode="auto">
              <a:xfrm>
                <a:off x="720" y="2016"/>
                <a:ext cx="0" cy="3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60" name="Line 16"/>
              <p:cNvSpPr>
                <a:spLocks noChangeShapeType="1"/>
              </p:cNvSpPr>
              <p:nvPr/>
            </p:nvSpPr>
            <p:spPr bwMode="auto">
              <a:xfrm flipV="1">
                <a:off x="192" y="220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1" name="Line 33"/>
              <p:cNvSpPr>
                <a:spLocks noChangeShapeType="1"/>
              </p:cNvSpPr>
              <p:nvPr/>
            </p:nvSpPr>
            <p:spPr bwMode="auto">
              <a:xfrm>
                <a:off x="960" y="2016"/>
                <a:ext cx="0" cy="3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62" name="Line 33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3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64" name="Line 20"/>
              <p:cNvSpPr>
                <a:spLocks noChangeShapeType="1"/>
              </p:cNvSpPr>
              <p:nvPr/>
            </p:nvSpPr>
            <p:spPr bwMode="auto">
              <a:xfrm>
                <a:off x="1440" y="220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30"/>
            <p:cNvGrpSpPr>
              <a:grpSpLocks/>
            </p:cNvGrpSpPr>
            <p:nvPr/>
          </p:nvGrpSpPr>
          <p:grpSpPr bwMode="auto">
            <a:xfrm>
              <a:off x="2112" y="2016"/>
              <a:ext cx="1152" cy="384"/>
              <a:chOff x="2112" y="2016"/>
              <a:chExt cx="1152" cy="384"/>
            </a:xfrm>
          </p:grpSpPr>
          <p:sp>
            <p:nvSpPr>
              <p:cNvPr id="31767" name="Rectangle 26"/>
              <p:cNvSpPr>
                <a:spLocks noChangeArrowheads="1"/>
              </p:cNvSpPr>
              <p:nvPr/>
            </p:nvSpPr>
            <p:spPr bwMode="auto">
              <a:xfrm>
                <a:off x="2112" y="2016"/>
                <a:ext cx="1152" cy="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2400" dirty="0" err="1"/>
                  <a:t>i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  </a:t>
                </a:r>
                <a:r>
                  <a:rPr lang="en-US" sz="2400" dirty="0"/>
                  <a:t>j   </a:t>
                </a:r>
                <a:r>
                  <a:rPr lang="en-US" sz="2400" dirty="0" err="1"/>
                  <a:t>val</a:t>
                </a:r>
                <a:endParaRPr lang="en-US" sz="2400" dirty="0"/>
              </a:p>
            </p:txBody>
          </p:sp>
          <p:sp>
            <p:nvSpPr>
              <p:cNvPr id="31768" name="Line 33"/>
              <p:cNvSpPr>
                <a:spLocks noChangeShapeType="1"/>
              </p:cNvSpPr>
              <p:nvPr/>
            </p:nvSpPr>
            <p:spPr bwMode="auto">
              <a:xfrm>
                <a:off x="2352" y="2016"/>
                <a:ext cx="0" cy="3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0" name="Line 33"/>
              <p:cNvSpPr>
                <a:spLocks noChangeShapeType="1"/>
              </p:cNvSpPr>
              <p:nvPr/>
            </p:nvSpPr>
            <p:spPr bwMode="auto">
              <a:xfrm>
                <a:off x="2592" y="2016"/>
                <a:ext cx="0" cy="3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1" name="Line 33"/>
              <p:cNvSpPr>
                <a:spLocks noChangeShapeType="1"/>
              </p:cNvSpPr>
              <p:nvPr/>
            </p:nvSpPr>
            <p:spPr bwMode="auto">
              <a:xfrm>
                <a:off x="2880" y="2016"/>
                <a:ext cx="0" cy="3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72" name="Line 28"/>
            <p:cNvSpPr>
              <a:spLocks noChangeShapeType="1"/>
            </p:cNvSpPr>
            <p:nvPr/>
          </p:nvSpPr>
          <p:spPr bwMode="auto">
            <a:xfrm>
              <a:off x="3072" y="220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31"/>
            <p:cNvGrpSpPr>
              <a:grpSpLocks/>
            </p:cNvGrpSpPr>
            <p:nvPr/>
          </p:nvGrpSpPr>
          <p:grpSpPr bwMode="auto">
            <a:xfrm>
              <a:off x="4176" y="2016"/>
              <a:ext cx="1152" cy="384"/>
              <a:chOff x="2112" y="2016"/>
              <a:chExt cx="1152" cy="384"/>
            </a:xfrm>
          </p:grpSpPr>
          <p:sp>
            <p:nvSpPr>
              <p:cNvPr id="31776" name="Rectangle 26"/>
              <p:cNvSpPr>
                <a:spLocks noChangeArrowheads="1"/>
              </p:cNvSpPr>
              <p:nvPr/>
            </p:nvSpPr>
            <p:spPr bwMode="auto">
              <a:xfrm>
                <a:off x="2112" y="2016"/>
                <a:ext cx="1152" cy="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2400" dirty="0" err="1" smtClean="0"/>
                  <a:t>i</a:t>
                </a:r>
                <a:r>
                  <a:rPr lang="en-US" sz="2400" dirty="0" smtClean="0"/>
                  <a:t>   j   </a:t>
                </a:r>
                <a:r>
                  <a:rPr lang="en-US" sz="2400" dirty="0" err="1"/>
                  <a:t>val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Null</a:t>
                </a:r>
                <a:endParaRPr lang="en-US" sz="2400" dirty="0"/>
              </a:p>
            </p:txBody>
          </p:sp>
          <p:sp>
            <p:nvSpPr>
              <p:cNvPr id="31777" name="Line 33"/>
              <p:cNvSpPr>
                <a:spLocks noChangeShapeType="1"/>
              </p:cNvSpPr>
              <p:nvPr/>
            </p:nvSpPr>
            <p:spPr bwMode="auto">
              <a:xfrm>
                <a:off x="2352" y="2016"/>
                <a:ext cx="0" cy="3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8" name="Line 33"/>
              <p:cNvSpPr>
                <a:spLocks noChangeShapeType="1"/>
              </p:cNvSpPr>
              <p:nvPr/>
            </p:nvSpPr>
            <p:spPr bwMode="auto">
              <a:xfrm>
                <a:off x="2592" y="2016"/>
                <a:ext cx="0" cy="3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9" name="Line 33"/>
              <p:cNvSpPr>
                <a:spLocks noChangeShapeType="1"/>
              </p:cNvSpPr>
              <p:nvPr/>
            </p:nvSpPr>
            <p:spPr bwMode="auto">
              <a:xfrm>
                <a:off x="2880" y="2016"/>
                <a:ext cx="0" cy="3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80" name="Line 36"/>
            <p:cNvSpPr>
              <a:spLocks noChangeShapeType="1"/>
            </p:cNvSpPr>
            <p:nvPr/>
          </p:nvSpPr>
          <p:spPr bwMode="auto">
            <a:xfrm>
              <a:off x="3984" y="22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31782" name="Object 1"/>
          <p:cNvGraphicFramePr>
            <a:graphicFrameLocks noChangeAspect="1"/>
          </p:cNvGraphicFramePr>
          <p:nvPr/>
        </p:nvGraphicFramePr>
        <p:xfrm>
          <a:off x="762000" y="2933700"/>
          <a:ext cx="2060575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3" imgW="1155600" imgH="914400" progId="Equation.3">
                  <p:embed/>
                </p:oleObj>
              </mc:Choice>
              <mc:Fallback>
                <p:oleObj name="Equation" r:id="rId3" imgW="11556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33700"/>
                        <a:ext cx="2060575" cy="163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381000" y="4953000"/>
            <a:ext cx="8153400" cy="609600"/>
            <a:chOff x="192" y="2016"/>
            <a:chExt cx="5136" cy="384"/>
          </a:xfrm>
        </p:grpSpPr>
        <p:grpSp>
          <p:nvGrpSpPr>
            <p:cNvPr id="7" name="Group 40"/>
            <p:cNvGrpSpPr>
              <a:grpSpLocks/>
            </p:cNvGrpSpPr>
            <p:nvPr/>
          </p:nvGrpSpPr>
          <p:grpSpPr bwMode="auto">
            <a:xfrm>
              <a:off x="192" y="2016"/>
              <a:ext cx="1920" cy="384"/>
              <a:chOff x="192" y="2016"/>
              <a:chExt cx="1920" cy="384"/>
            </a:xfrm>
          </p:grpSpPr>
          <p:sp>
            <p:nvSpPr>
              <p:cNvPr id="31785" name="Rectangle 26"/>
              <p:cNvSpPr>
                <a:spLocks noChangeArrowheads="1"/>
              </p:cNvSpPr>
              <p:nvPr/>
            </p:nvSpPr>
            <p:spPr bwMode="auto">
              <a:xfrm>
                <a:off x="480" y="2016"/>
                <a:ext cx="1152" cy="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2400" b="1" dirty="0">
                    <a:solidFill>
                      <a:schemeClr val="accent2"/>
                    </a:solidFill>
                  </a:rPr>
                  <a:t>4  </a:t>
                </a:r>
                <a:r>
                  <a:rPr lang="en-US" sz="2400" b="1" dirty="0" smtClean="0">
                    <a:solidFill>
                      <a:schemeClr val="accent2"/>
                    </a:solidFill>
                  </a:rPr>
                  <a:t>4  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--</a:t>
                </a:r>
              </a:p>
            </p:txBody>
          </p:sp>
          <p:sp>
            <p:nvSpPr>
              <p:cNvPr id="31786" name="Line 33"/>
              <p:cNvSpPr>
                <a:spLocks noChangeShapeType="1"/>
              </p:cNvSpPr>
              <p:nvPr/>
            </p:nvSpPr>
            <p:spPr bwMode="auto">
              <a:xfrm>
                <a:off x="720" y="2016"/>
                <a:ext cx="0" cy="3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7" name="Line 43"/>
              <p:cNvSpPr>
                <a:spLocks noChangeShapeType="1"/>
              </p:cNvSpPr>
              <p:nvPr/>
            </p:nvSpPr>
            <p:spPr bwMode="auto">
              <a:xfrm flipV="1">
                <a:off x="192" y="220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8" name="Line 33"/>
              <p:cNvSpPr>
                <a:spLocks noChangeShapeType="1"/>
              </p:cNvSpPr>
              <p:nvPr/>
            </p:nvSpPr>
            <p:spPr bwMode="auto">
              <a:xfrm>
                <a:off x="960" y="2016"/>
                <a:ext cx="0" cy="3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89" name="Line 33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3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0" name="Line 46"/>
              <p:cNvSpPr>
                <a:spLocks noChangeShapeType="1"/>
              </p:cNvSpPr>
              <p:nvPr/>
            </p:nvSpPr>
            <p:spPr bwMode="auto">
              <a:xfrm>
                <a:off x="1440" y="220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47"/>
            <p:cNvGrpSpPr>
              <a:grpSpLocks/>
            </p:cNvGrpSpPr>
            <p:nvPr/>
          </p:nvGrpSpPr>
          <p:grpSpPr bwMode="auto">
            <a:xfrm>
              <a:off x="2112" y="2016"/>
              <a:ext cx="1152" cy="384"/>
              <a:chOff x="2112" y="2016"/>
              <a:chExt cx="1152" cy="384"/>
            </a:xfrm>
          </p:grpSpPr>
          <p:sp>
            <p:nvSpPr>
              <p:cNvPr id="31792" name="Rectangle 26"/>
              <p:cNvSpPr>
                <a:spLocks noChangeArrowheads="1"/>
              </p:cNvSpPr>
              <p:nvPr/>
            </p:nvSpPr>
            <p:spPr bwMode="auto">
              <a:xfrm>
                <a:off x="2112" y="2016"/>
                <a:ext cx="1152" cy="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2400" b="1" dirty="0">
                    <a:solidFill>
                      <a:schemeClr val="accent2"/>
                    </a:solidFill>
                  </a:rPr>
                  <a:t>0 </a:t>
                </a:r>
                <a:r>
                  <a:rPr lang="en-US" sz="2400" b="1" dirty="0" smtClean="0">
                    <a:solidFill>
                      <a:schemeClr val="accent2"/>
                    </a:solidFill>
                  </a:rPr>
                  <a:t> 2 5</a:t>
                </a:r>
                <a:endParaRPr lang="en-US" sz="2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1793" name="Line 33"/>
              <p:cNvSpPr>
                <a:spLocks noChangeShapeType="1"/>
              </p:cNvSpPr>
              <p:nvPr/>
            </p:nvSpPr>
            <p:spPr bwMode="auto">
              <a:xfrm>
                <a:off x="2352" y="2016"/>
                <a:ext cx="0" cy="3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4" name="Line 33"/>
              <p:cNvSpPr>
                <a:spLocks noChangeShapeType="1"/>
              </p:cNvSpPr>
              <p:nvPr/>
            </p:nvSpPr>
            <p:spPr bwMode="auto">
              <a:xfrm>
                <a:off x="2592" y="2016"/>
                <a:ext cx="0" cy="3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5" name="Line 33"/>
              <p:cNvSpPr>
                <a:spLocks noChangeShapeType="1"/>
              </p:cNvSpPr>
              <p:nvPr/>
            </p:nvSpPr>
            <p:spPr bwMode="auto">
              <a:xfrm>
                <a:off x="2880" y="2016"/>
                <a:ext cx="0" cy="3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96" name="Line 52"/>
            <p:cNvSpPr>
              <a:spLocks noChangeShapeType="1"/>
            </p:cNvSpPr>
            <p:nvPr/>
          </p:nvSpPr>
          <p:spPr bwMode="auto">
            <a:xfrm>
              <a:off x="3072" y="220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53"/>
            <p:cNvGrpSpPr>
              <a:grpSpLocks/>
            </p:cNvGrpSpPr>
            <p:nvPr/>
          </p:nvGrpSpPr>
          <p:grpSpPr bwMode="auto">
            <a:xfrm>
              <a:off x="4176" y="2016"/>
              <a:ext cx="1152" cy="384"/>
              <a:chOff x="2112" y="2016"/>
              <a:chExt cx="1152" cy="384"/>
            </a:xfrm>
          </p:grpSpPr>
          <p:sp>
            <p:nvSpPr>
              <p:cNvPr id="31798" name="Rectangle 26"/>
              <p:cNvSpPr>
                <a:spLocks noChangeArrowheads="1"/>
              </p:cNvSpPr>
              <p:nvPr/>
            </p:nvSpPr>
            <p:spPr bwMode="auto">
              <a:xfrm>
                <a:off x="2112" y="2016"/>
                <a:ext cx="1152" cy="3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2400" b="1" dirty="0">
                    <a:solidFill>
                      <a:schemeClr val="accent2"/>
                    </a:solidFill>
                  </a:rPr>
                  <a:t>3 </a:t>
                </a:r>
                <a:r>
                  <a:rPr lang="en-US" sz="2400" b="1" dirty="0" smtClean="0">
                    <a:solidFill>
                      <a:schemeClr val="accent2"/>
                    </a:solidFill>
                  </a:rPr>
                  <a:t>2  8  Null</a:t>
                </a:r>
                <a:endParaRPr lang="en-US" sz="2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1799" name="Line 33"/>
              <p:cNvSpPr>
                <a:spLocks noChangeShapeType="1"/>
              </p:cNvSpPr>
              <p:nvPr/>
            </p:nvSpPr>
            <p:spPr bwMode="auto">
              <a:xfrm>
                <a:off x="2352" y="2016"/>
                <a:ext cx="0" cy="3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00" name="Line 33"/>
              <p:cNvSpPr>
                <a:spLocks noChangeShapeType="1"/>
              </p:cNvSpPr>
              <p:nvPr/>
            </p:nvSpPr>
            <p:spPr bwMode="auto">
              <a:xfrm>
                <a:off x="2592" y="2016"/>
                <a:ext cx="0" cy="3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01" name="Line 33"/>
              <p:cNvSpPr>
                <a:spLocks noChangeShapeType="1"/>
              </p:cNvSpPr>
              <p:nvPr/>
            </p:nvSpPr>
            <p:spPr bwMode="auto">
              <a:xfrm>
                <a:off x="2880" y="2016"/>
                <a:ext cx="0" cy="3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802" name="Line 58"/>
            <p:cNvSpPr>
              <a:spLocks noChangeShapeType="1"/>
            </p:cNvSpPr>
            <p:nvPr/>
          </p:nvSpPr>
          <p:spPr bwMode="auto">
            <a:xfrm>
              <a:off x="3984" y="22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932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Linked list representation</a:t>
            </a:r>
            <a:br>
              <a:rPr lang="en-US" smtClean="0"/>
            </a:br>
            <a:r>
              <a:rPr lang="en-US" smtClean="0"/>
              <a:t>Sparse Matrix</a:t>
            </a:r>
          </a:p>
        </p:txBody>
      </p:sp>
      <p:sp>
        <p:nvSpPr>
          <p:cNvPr id="19459" name="Rectangle 26"/>
          <p:cNvSpPr>
            <a:spLocks noChangeArrowheads="1"/>
          </p:cNvSpPr>
          <p:nvPr/>
        </p:nvSpPr>
        <p:spPr bwMode="auto">
          <a:xfrm>
            <a:off x="2362200" y="3276600"/>
            <a:ext cx="4170363" cy="11128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Line 27"/>
          <p:cNvSpPr>
            <a:spLocks noChangeShapeType="1"/>
          </p:cNvSpPr>
          <p:nvPr/>
        </p:nvSpPr>
        <p:spPr bwMode="auto">
          <a:xfrm flipV="1">
            <a:off x="2355850" y="3846513"/>
            <a:ext cx="4184650" cy="7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Line 28"/>
          <p:cNvSpPr>
            <a:spLocks noChangeShapeType="1"/>
          </p:cNvSpPr>
          <p:nvPr/>
        </p:nvSpPr>
        <p:spPr bwMode="auto">
          <a:xfrm>
            <a:off x="5618163" y="3859213"/>
            <a:ext cx="0" cy="557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31"/>
          <p:cNvSpPr>
            <a:spLocks noChangeArrowheads="1"/>
          </p:cNvSpPr>
          <p:nvPr/>
        </p:nvSpPr>
        <p:spPr bwMode="auto">
          <a:xfrm>
            <a:off x="3979863" y="3917950"/>
            <a:ext cx="43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/>
              <a:t>a</a:t>
            </a:r>
            <a:r>
              <a:rPr kumimoji="1" lang="en-US" altLang="zh-TW" sz="1600"/>
              <a:t>ij</a:t>
            </a:r>
          </a:p>
        </p:txBody>
      </p:sp>
      <p:sp>
        <p:nvSpPr>
          <p:cNvPr id="19463" name="Rectangle 32"/>
          <p:cNvSpPr>
            <a:spLocks noChangeArrowheads="1"/>
          </p:cNvSpPr>
          <p:nvPr/>
        </p:nvSpPr>
        <p:spPr bwMode="auto">
          <a:xfrm>
            <a:off x="3048000" y="33528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defTabSz="762000"/>
            <a:r>
              <a:rPr kumimoji="1" lang="en-US" altLang="zh-TW"/>
              <a:t>i</a:t>
            </a:r>
          </a:p>
        </p:txBody>
      </p:sp>
      <p:sp>
        <p:nvSpPr>
          <p:cNvPr id="19464" name="Line 33"/>
          <p:cNvSpPr>
            <a:spLocks noChangeShapeType="1"/>
          </p:cNvSpPr>
          <p:nvPr/>
        </p:nvSpPr>
        <p:spPr bwMode="auto">
          <a:xfrm>
            <a:off x="4124325" y="3270250"/>
            <a:ext cx="0" cy="585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Rectangle 34"/>
          <p:cNvSpPr>
            <a:spLocks noChangeArrowheads="1"/>
          </p:cNvSpPr>
          <p:nvPr/>
        </p:nvSpPr>
        <p:spPr bwMode="auto">
          <a:xfrm>
            <a:off x="4648200" y="3352800"/>
            <a:ext cx="265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/>
            <a:r>
              <a:rPr kumimoji="1" lang="en-US" altLang="zh-TW"/>
              <a:t>j</a:t>
            </a:r>
          </a:p>
        </p:txBody>
      </p:sp>
      <p:sp>
        <p:nvSpPr>
          <p:cNvPr id="19466" name="Line 35"/>
          <p:cNvSpPr>
            <a:spLocks noChangeShapeType="1"/>
          </p:cNvSpPr>
          <p:nvPr/>
        </p:nvSpPr>
        <p:spPr bwMode="auto">
          <a:xfrm>
            <a:off x="5610225" y="3279775"/>
            <a:ext cx="0" cy="57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Line 38"/>
          <p:cNvSpPr>
            <a:spLocks noChangeShapeType="1"/>
          </p:cNvSpPr>
          <p:nvPr/>
        </p:nvSpPr>
        <p:spPr bwMode="auto">
          <a:xfrm flipH="1">
            <a:off x="6172200" y="4114800"/>
            <a:ext cx="1588" cy="530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39"/>
          <p:cNvSpPr>
            <a:spLocks noChangeShapeType="1"/>
          </p:cNvSpPr>
          <p:nvPr/>
        </p:nvSpPr>
        <p:spPr bwMode="auto">
          <a:xfrm>
            <a:off x="6065838" y="3575050"/>
            <a:ext cx="1001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TextBox 13"/>
          <p:cNvSpPr txBox="1">
            <a:spLocks noChangeArrowheads="1"/>
          </p:cNvSpPr>
          <p:nvPr/>
        </p:nvSpPr>
        <p:spPr bwMode="auto">
          <a:xfrm>
            <a:off x="5800725" y="2782888"/>
            <a:ext cx="1447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ROWLINK</a:t>
            </a:r>
          </a:p>
        </p:txBody>
      </p:sp>
      <p:sp>
        <p:nvSpPr>
          <p:cNvPr id="19470" name="TextBox 14"/>
          <p:cNvSpPr txBox="1">
            <a:spLocks noChangeArrowheads="1"/>
          </p:cNvSpPr>
          <p:nvPr/>
        </p:nvSpPr>
        <p:spPr bwMode="auto">
          <a:xfrm>
            <a:off x="6172200" y="472440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COLLINK</a:t>
            </a:r>
          </a:p>
        </p:txBody>
      </p:sp>
    </p:spTree>
    <p:extLst>
      <p:ext uri="{BB962C8B-B14F-4D97-AF65-F5344CB8AC3E}">
        <p14:creationId xmlns:p14="http://schemas.microsoft.com/office/powerpoint/2010/main" val="425392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Linked list representation</a:t>
            </a:r>
            <a:br>
              <a:rPr lang="en-US" smtClean="0"/>
            </a:br>
            <a:r>
              <a:rPr lang="en-US" smtClean="0"/>
              <a:t>Sparse Matrix</a:t>
            </a:r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/>
        </p:nvGraphicFramePr>
        <p:xfrm>
          <a:off x="762000" y="2895600"/>
          <a:ext cx="2060575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3" imgW="1155700" imgH="914400" progId="Equation.3">
                  <p:embed/>
                </p:oleObj>
              </mc:Choice>
              <mc:Fallback>
                <p:oleObj name="Equation" r:id="rId3" imgW="11557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95600"/>
                        <a:ext cx="2060575" cy="163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581400" y="2133600"/>
            <a:ext cx="4800600" cy="3352800"/>
            <a:chOff x="3120" y="1680"/>
            <a:chExt cx="2496" cy="1830"/>
          </a:xfrm>
        </p:grpSpPr>
        <p:sp>
          <p:nvSpPr>
            <p:cNvPr id="3079" name="Text Box 33"/>
            <p:cNvSpPr txBox="1">
              <a:spLocks noChangeArrowheads="1"/>
            </p:cNvSpPr>
            <p:nvPr/>
          </p:nvSpPr>
          <p:spPr bwMode="auto">
            <a:xfrm>
              <a:off x="3120" y="1680"/>
              <a:ext cx="240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Tahoma" pitchFamily="34" charset="0"/>
                  <a:ea typeface="Times New Roman" pitchFamily="18" charset="0"/>
                  <a:cs typeface="Tahoma" pitchFamily="34" charset="0"/>
                </a:rPr>
                <a:t>0</a:t>
              </a:r>
              <a:endParaRPr lang="en-US" sz="2000">
                <a:ea typeface="Times New Roman" pitchFamily="18" charset="0"/>
                <a:cs typeface="Tahoma" pitchFamily="34" charset="0"/>
              </a:endParaRPr>
            </a:p>
          </p:txBody>
        </p:sp>
        <p:sp>
          <p:nvSpPr>
            <p:cNvPr id="3080" name="Text Box 32"/>
            <p:cNvSpPr txBox="1">
              <a:spLocks noChangeArrowheads="1"/>
            </p:cNvSpPr>
            <p:nvPr/>
          </p:nvSpPr>
          <p:spPr bwMode="auto">
            <a:xfrm>
              <a:off x="3120" y="2154"/>
              <a:ext cx="240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Tahoma" pitchFamily="34" charset="0"/>
                  <a:ea typeface="Times New Roman" pitchFamily="18" charset="0"/>
                  <a:cs typeface="Tahoma" pitchFamily="34" charset="0"/>
                </a:rPr>
                <a:t>1</a:t>
              </a:r>
              <a:endParaRPr lang="en-US" sz="2000">
                <a:ea typeface="Times New Roman" pitchFamily="18" charset="0"/>
                <a:cs typeface="Tahoma" pitchFamily="34" charset="0"/>
              </a:endParaRPr>
            </a:p>
          </p:txBody>
        </p:sp>
        <p:sp>
          <p:nvSpPr>
            <p:cNvPr id="3081" name="Text Box 31"/>
            <p:cNvSpPr txBox="1">
              <a:spLocks noChangeArrowheads="1"/>
            </p:cNvSpPr>
            <p:nvPr/>
          </p:nvSpPr>
          <p:spPr bwMode="auto">
            <a:xfrm>
              <a:off x="3120" y="2682"/>
              <a:ext cx="240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Tahoma" pitchFamily="34" charset="0"/>
                  <a:ea typeface="Times New Roman" pitchFamily="18" charset="0"/>
                  <a:cs typeface="Tahoma" pitchFamily="34" charset="0"/>
                </a:rPr>
                <a:t>2</a:t>
              </a:r>
              <a:endParaRPr lang="en-US" sz="2000">
                <a:ea typeface="Times New Roman" pitchFamily="18" charset="0"/>
                <a:cs typeface="Tahoma" pitchFamily="34" charset="0"/>
              </a:endParaRPr>
            </a:p>
          </p:txBody>
        </p:sp>
        <p:sp>
          <p:nvSpPr>
            <p:cNvPr id="3082" name="Text Box 30"/>
            <p:cNvSpPr txBox="1">
              <a:spLocks noChangeArrowheads="1"/>
            </p:cNvSpPr>
            <p:nvPr/>
          </p:nvSpPr>
          <p:spPr bwMode="auto">
            <a:xfrm>
              <a:off x="3120" y="3216"/>
              <a:ext cx="240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>
                  <a:solidFill>
                    <a:srgbClr val="000000"/>
                  </a:solidFill>
                  <a:latin typeface="Tahoma" pitchFamily="34" charset="0"/>
                  <a:ea typeface="Times New Roman" pitchFamily="18" charset="0"/>
                  <a:cs typeface="Tahoma" pitchFamily="34" charset="0"/>
                </a:rPr>
                <a:t>3</a:t>
              </a:r>
              <a:endParaRPr lang="en-US" sz="2000">
                <a:ea typeface="Times New Roman" pitchFamily="18" charset="0"/>
                <a:cs typeface="Tahoma" pitchFamily="34" charset="0"/>
              </a:endParaRPr>
            </a:p>
          </p:txBody>
        </p:sp>
        <p:sp>
          <p:nvSpPr>
            <p:cNvPr id="3083" name="Line 29"/>
            <p:cNvSpPr>
              <a:spLocks noChangeShapeType="1"/>
            </p:cNvSpPr>
            <p:nvPr/>
          </p:nvSpPr>
          <p:spPr bwMode="auto">
            <a:xfrm>
              <a:off x="3264" y="1968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28"/>
            <p:cNvSpPr>
              <a:spLocks noChangeShapeType="1"/>
            </p:cNvSpPr>
            <p:nvPr/>
          </p:nvSpPr>
          <p:spPr bwMode="auto">
            <a:xfrm>
              <a:off x="3264" y="2448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Line 27"/>
            <p:cNvSpPr>
              <a:spLocks noChangeShapeType="1"/>
            </p:cNvSpPr>
            <p:nvPr/>
          </p:nvSpPr>
          <p:spPr bwMode="auto">
            <a:xfrm>
              <a:off x="3264" y="2976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Line 26"/>
            <p:cNvSpPr>
              <a:spLocks noChangeShapeType="1"/>
            </p:cNvSpPr>
            <p:nvPr/>
          </p:nvSpPr>
          <p:spPr bwMode="auto">
            <a:xfrm>
              <a:off x="3360" y="1824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" name="Line 25"/>
            <p:cNvSpPr>
              <a:spLocks noChangeShapeType="1"/>
            </p:cNvSpPr>
            <p:nvPr/>
          </p:nvSpPr>
          <p:spPr bwMode="auto">
            <a:xfrm>
              <a:off x="3360" y="2304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8" name="Line 24"/>
            <p:cNvSpPr>
              <a:spLocks noChangeShapeType="1"/>
            </p:cNvSpPr>
            <p:nvPr/>
          </p:nvSpPr>
          <p:spPr bwMode="auto">
            <a:xfrm>
              <a:off x="4128" y="2304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Line 23"/>
            <p:cNvSpPr>
              <a:spLocks noChangeShapeType="1"/>
            </p:cNvSpPr>
            <p:nvPr/>
          </p:nvSpPr>
          <p:spPr bwMode="auto">
            <a:xfrm>
              <a:off x="4848" y="2304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0" name="Line 22"/>
            <p:cNvSpPr>
              <a:spLocks noChangeShapeType="1"/>
            </p:cNvSpPr>
            <p:nvPr/>
          </p:nvSpPr>
          <p:spPr bwMode="auto">
            <a:xfrm>
              <a:off x="3360" y="3360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Line 21"/>
            <p:cNvSpPr>
              <a:spLocks noChangeShapeType="1"/>
            </p:cNvSpPr>
            <p:nvPr/>
          </p:nvSpPr>
          <p:spPr bwMode="auto">
            <a:xfrm>
              <a:off x="4128" y="3360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648" y="1680"/>
              <a:ext cx="480" cy="294"/>
              <a:chOff x="3792" y="1680"/>
              <a:chExt cx="480" cy="294"/>
            </a:xfrm>
          </p:grpSpPr>
          <p:sp>
            <p:nvSpPr>
              <p:cNvPr id="3108" name="Text Box 20"/>
              <p:cNvSpPr txBox="1">
                <a:spLocks noChangeArrowheads="1"/>
              </p:cNvSpPr>
              <p:nvPr/>
            </p:nvSpPr>
            <p:spPr bwMode="auto">
              <a:xfrm>
                <a:off x="3792" y="1680"/>
                <a:ext cx="240" cy="2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2000" dirty="0">
                    <a:solidFill>
                      <a:srgbClr val="000000"/>
                    </a:solidFill>
                    <a:latin typeface="Tahoma" pitchFamily="34" charset="0"/>
                    <a:ea typeface="Times New Roman" pitchFamily="18" charset="0"/>
                    <a:cs typeface="Tahoma" pitchFamily="34" charset="0"/>
                  </a:rPr>
                  <a:t>2</a:t>
                </a:r>
                <a:endParaRPr lang="en-US" sz="2000" dirty="0">
                  <a:ea typeface="Times New Roman" pitchFamily="18" charset="0"/>
                  <a:cs typeface="Tahoma" pitchFamily="34" charset="0"/>
                </a:endParaRPr>
              </a:p>
            </p:txBody>
          </p:sp>
          <p:sp>
            <p:nvSpPr>
              <p:cNvPr id="3109" name="Text Box 19"/>
              <p:cNvSpPr txBox="1">
                <a:spLocks noChangeArrowheads="1"/>
              </p:cNvSpPr>
              <p:nvPr/>
            </p:nvSpPr>
            <p:spPr bwMode="auto">
              <a:xfrm>
                <a:off x="4032" y="1680"/>
                <a:ext cx="240" cy="2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2000" dirty="0">
                    <a:solidFill>
                      <a:srgbClr val="000000"/>
                    </a:solidFill>
                    <a:latin typeface="Tahoma" pitchFamily="34" charset="0"/>
                    <a:ea typeface="Times New Roman" pitchFamily="18" charset="0"/>
                    <a:cs typeface="Tahoma" pitchFamily="34" charset="0"/>
                  </a:rPr>
                  <a:t>5</a:t>
                </a:r>
                <a:endParaRPr lang="en-US" sz="2000" dirty="0">
                  <a:ea typeface="Times New Roman" pitchFamily="18" charset="0"/>
                  <a:cs typeface="Tahoma" pitchFamily="34" charset="0"/>
                </a:endParaRP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3648" y="2160"/>
              <a:ext cx="480" cy="294"/>
              <a:chOff x="3792" y="1680"/>
              <a:chExt cx="480" cy="294"/>
            </a:xfrm>
          </p:grpSpPr>
          <p:sp>
            <p:nvSpPr>
              <p:cNvPr id="3106" name="Text Box 17"/>
              <p:cNvSpPr txBox="1">
                <a:spLocks noChangeArrowheads="1"/>
              </p:cNvSpPr>
              <p:nvPr/>
            </p:nvSpPr>
            <p:spPr bwMode="auto">
              <a:xfrm>
                <a:off x="3792" y="1680"/>
                <a:ext cx="240" cy="2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2000" dirty="0">
                    <a:solidFill>
                      <a:srgbClr val="000000"/>
                    </a:solidFill>
                    <a:latin typeface="Tahoma" pitchFamily="34" charset="0"/>
                    <a:ea typeface="Times New Roman" pitchFamily="18" charset="0"/>
                    <a:cs typeface="Tahoma" pitchFamily="34" charset="0"/>
                  </a:rPr>
                  <a:t>0</a:t>
                </a:r>
                <a:endParaRPr lang="en-US" sz="2000" dirty="0">
                  <a:ea typeface="Times New Roman" pitchFamily="18" charset="0"/>
                  <a:cs typeface="Tahoma" pitchFamily="34" charset="0"/>
                </a:endParaRPr>
              </a:p>
            </p:txBody>
          </p:sp>
          <p:sp>
            <p:nvSpPr>
              <p:cNvPr id="3107" name="Text Box 16"/>
              <p:cNvSpPr txBox="1">
                <a:spLocks noChangeArrowheads="1"/>
              </p:cNvSpPr>
              <p:nvPr/>
            </p:nvSpPr>
            <p:spPr bwMode="auto">
              <a:xfrm>
                <a:off x="4032" y="1680"/>
                <a:ext cx="240" cy="2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2000" dirty="0">
                    <a:solidFill>
                      <a:srgbClr val="000000"/>
                    </a:solidFill>
                    <a:latin typeface="Tahoma" pitchFamily="34" charset="0"/>
                    <a:ea typeface="Times New Roman" pitchFamily="18" charset="0"/>
                    <a:cs typeface="Tahoma" pitchFamily="34" charset="0"/>
                  </a:rPr>
                  <a:t>2</a:t>
                </a:r>
                <a:endParaRPr lang="en-US" sz="2000" dirty="0">
                  <a:ea typeface="Times New Roman" pitchFamily="18" charset="0"/>
                  <a:cs typeface="Tahoma" pitchFamily="34" charset="0"/>
                </a:endParaRP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4368" y="2160"/>
              <a:ext cx="480" cy="294"/>
              <a:chOff x="3792" y="1680"/>
              <a:chExt cx="480" cy="294"/>
            </a:xfrm>
          </p:grpSpPr>
          <p:sp>
            <p:nvSpPr>
              <p:cNvPr id="3104" name="Text Box 14"/>
              <p:cNvSpPr txBox="1">
                <a:spLocks noChangeArrowheads="1"/>
              </p:cNvSpPr>
              <p:nvPr/>
            </p:nvSpPr>
            <p:spPr bwMode="auto">
              <a:xfrm>
                <a:off x="3792" y="1680"/>
                <a:ext cx="240" cy="2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2000" dirty="0">
                    <a:solidFill>
                      <a:srgbClr val="000000"/>
                    </a:solidFill>
                    <a:latin typeface="Tahoma" pitchFamily="34" charset="0"/>
                    <a:ea typeface="Times New Roman" pitchFamily="18" charset="0"/>
                    <a:cs typeface="Tahoma" pitchFamily="34" charset="0"/>
                  </a:rPr>
                  <a:t>1</a:t>
                </a:r>
                <a:endParaRPr lang="en-US" sz="2000" dirty="0">
                  <a:ea typeface="Times New Roman" pitchFamily="18" charset="0"/>
                  <a:cs typeface="Tahoma" pitchFamily="34" charset="0"/>
                </a:endParaRPr>
              </a:p>
            </p:txBody>
          </p:sp>
          <p:sp>
            <p:nvSpPr>
              <p:cNvPr id="3105" name="Text Box 13"/>
              <p:cNvSpPr txBox="1">
                <a:spLocks noChangeArrowheads="1"/>
              </p:cNvSpPr>
              <p:nvPr/>
            </p:nvSpPr>
            <p:spPr bwMode="auto">
              <a:xfrm>
                <a:off x="4032" y="1680"/>
                <a:ext cx="240" cy="2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2000" dirty="0">
                    <a:solidFill>
                      <a:srgbClr val="000000"/>
                    </a:solidFill>
                    <a:latin typeface="Tahoma" pitchFamily="34" charset="0"/>
                    <a:ea typeface="Times New Roman" pitchFamily="18" charset="0"/>
                    <a:cs typeface="Tahoma" pitchFamily="34" charset="0"/>
                  </a:rPr>
                  <a:t>7</a:t>
                </a:r>
                <a:endParaRPr lang="en-US" sz="2000" dirty="0">
                  <a:ea typeface="Times New Roman" pitchFamily="18" charset="0"/>
                  <a:cs typeface="Tahoma" pitchFamily="34" charset="0"/>
                </a:endParaRPr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5136" y="2160"/>
              <a:ext cx="480" cy="294"/>
              <a:chOff x="3792" y="1680"/>
              <a:chExt cx="480" cy="294"/>
            </a:xfrm>
          </p:grpSpPr>
          <p:sp>
            <p:nvSpPr>
              <p:cNvPr id="3102" name="Text Box 11"/>
              <p:cNvSpPr txBox="1">
                <a:spLocks noChangeArrowheads="1"/>
              </p:cNvSpPr>
              <p:nvPr/>
            </p:nvSpPr>
            <p:spPr bwMode="auto">
              <a:xfrm>
                <a:off x="3792" y="1680"/>
                <a:ext cx="240" cy="2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2000" dirty="0">
                    <a:solidFill>
                      <a:srgbClr val="000000"/>
                    </a:solidFill>
                    <a:latin typeface="Tahoma" pitchFamily="34" charset="0"/>
                    <a:ea typeface="Times New Roman" pitchFamily="18" charset="0"/>
                    <a:cs typeface="Tahoma" pitchFamily="34" charset="0"/>
                  </a:rPr>
                  <a:t>3</a:t>
                </a:r>
                <a:endParaRPr lang="en-US" sz="2000" dirty="0">
                  <a:ea typeface="Times New Roman" pitchFamily="18" charset="0"/>
                  <a:cs typeface="Tahoma" pitchFamily="34" charset="0"/>
                </a:endParaRPr>
              </a:p>
            </p:txBody>
          </p:sp>
          <p:sp>
            <p:nvSpPr>
              <p:cNvPr id="3103" name="Text Box 10"/>
              <p:cNvSpPr txBox="1">
                <a:spLocks noChangeArrowheads="1"/>
              </p:cNvSpPr>
              <p:nvPr/>
            </p:nvSpPr>
            <p:spPr bwMode="auto">
              <a:xfrm>
                <a:off x="4032" y="1680"/>
                <a:ext cx="240" cy="2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2000" dirty="0">
                    <a:solidFill>
                      <a:srgbClr val="000000"/>
                    </a:solidFill>
                    <a:latin typeface="Tahoma" pitchFamily="34" charset="0"/>
                    <a:ea typeface="Times New Roman" pitchFamily="18" charset="0"/>
                    <a:cs typeface="Tahoma" pitchFamily="34" charset="0"/>
                  </a:rPr>
                  <a:t>9</a:t>
                </a:r>
                <a:endParaRPr lang="en-US" sz="2000" dirty="0">
                  <a:ea typeface="Times New Roman" pitchFamily="18" charset="0"/>
                  <a:cs typeface="Tahoma" pitchFamily="34" charset="0"/>
                </a:endParaRPr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3648" y="3216"/>
              <a:ext cx="480" cy="294"/>
              <a:chOff x="3792" y="1680"/>
              <a:chExt cx="480" cy="294"/>
            </a:xfrm>
          </p:grpSpPr>
          <p:sp>
            <p:nvSpPr>
              <p:cNvPr id="3100" name="Text Box 8"/>
              <p:cNvSpPr txBox="1">
                <a:spLocks noChangeArrowheads="1"/>
              </p:cNvSpPr>
              <p:nvPr/>
            </p:nvSpPr>
            <p:spPr bwMode="auto">
              <a:xfrm>
                <a:off x="3792" y="1680"/>
                <a:ext cx="240" cy="2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2000" dirty="0">
                    <a:solidFill>
                      <a:srgbClr val="000000"/>
                    </a:solidFill>
                    <a:latin typeface="Tahoma" pitchFamily="34" charset="0"/>
                    <a:ea typeface="Times New Roman" pitchFamily="18" charset="0"/>
                    <a:cs typeface="Tahoma" pitchFamily="34" charset="0"/>
                  </a:rPr>
                  <a:t>1</a:t>
                </a:r>
                <a:endParaRPr lang="en-US" sz="2000" dirty="0">
                  <a:ea typeface="Times New Roman" pitchFamily="18" charset="0"/>
                  <a:cs typeface="Tahoma" pitchFamily="34" charset="0"/>
                </a:endParaRPr>
              </a:p>
            </p:txBody>
          </p:sp>
          <p:sp>
            <p:nvSpPr>
              <p:cNvPr id="3101" name="Text Box 7"/>
              <p:cNvSpPr txBox="1">
                <a:spLocks noChangeArrowheads="1"/>
              </p:cNvSpPr>
              <p:nvPr/>
            </p:nvSpPr>
            <p:spPr bwMode="auto">
              <a:xfrm>
                <a:off x="4032" y="1680"/>
                <a:ext cx="240" cy="2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2000" dirty="0">
                    <a:solidFill>
                      <a:srgbClr val="000000"/>
                    </a:solidFill>
                    <a:latin typeface="Tahoma" pitchFamily="34" charset="0"/>
                    <a:ea typeface="Times New Roman" pitchFamily="18" charset="0"/>
                    <a:cs typeface="Tahoma" pitchFamily="34" charset="0"/>
                  </a:rPr>
                  <a:t>3</a:t>
                </a:r>
                <a:endParaRPr lang="en-US" sz="2000" dirty="0">
                  <a:ea typeface="Times New Roman" pitchFamily="18" charset="0"/>
                  <a:cs typeface="Tahoma" pitchFamily="34" charset="0"/>
                </a:endParaRPr>
              </a:p>
            </p:txBody>
          </p:sp>
        </p:grpSp>
        <p:grpSp>
          <p:nvGrpSpPr>
            <p:cNvPr id="8" name="Group 3"/>
            <p:cNvGrpSpPr>
              <a:grpSpLocks/>
            </p:cNvGrpSpPr>
            <p:nvPr/>
          </p:nvGrpSpPr>
          <p:grpSpPr bwMode="auto">
            <a:xfrm>
              <a:off x="4416" y="3210"/>
              <a:ext cx="480" cy="294"/>
              <a:chOff x="3792" y="1680"/>
              <a:chExt cx="480" cy="294"/>
            </a:xfrm>
          </p:grpSpPr>
          <p:sp>
            <p:nvSpPr>
              <p:cNvPr id="3098" name="Text Box 5"/>
              <p:cNvSpPr txBox="1">
                <a:spLocks noChangeArrowheads="1"/>
              </p:cNvSpPr>
              <p:nvPr/>
            </p:nvSpPr>
            <p:spPr bwMode="auto">
              <a:xfrm>
                <a:off x="3792" y="1680"/>
                <a:ext cx="240" cy="2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2000" dirty="0">
                    <a:solidFill>
                      <a:srgbClr val="000000"/>
                    </a:solidFill>
                    <a:latin typeface="Tahoma" pitchFamily="34" charset="0"/>
                    <a:ea typeface="Times New Roman" pitchFamily="18" charset="0"/>
                    <a:cs typeface="Tahoma" pitchFamily="34" charset="0"/>
                  </a:rPr>
                  <a:t>2</a:t>
                </a:r>
                <a:endParaRPr lang="en-US" sz="2000" dirty="0">
                  <a:ea typeface="Times New Roman" pitchFamily="18" charset="0"/>
                  <a:cs typeface="Tahoma" pitchFamily="34" charset="0"/>
                </a:endParaRPr>
              </a:p>
            </p:txBody>
          </p:sp>
          <p:sp>
            <p:nvSpPr>
              <p:cNvPr id="3099" name="Text Box 4"/>
              <p:cNvSpPr txBox="1">
                <a:spLocks noChangeArrowheads="1"/>
              </p:cNvSpPr>
              <p:nvPr/>
            </p:nvSpPr>
            <p:spPr bwMode="auto">
              <a:xfrm>
                <a:off x="4032" y="1680"/>
                <a:ext cx="240" cy="2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2000" dirty="0">
                    <a:solidFill>
                      <a:srgbClr val="000000"/>
                    </a:solidFill>
                    <a:latin typeface="Tahoma" pitchFamily="34" charset="0"/>
                    <a:ea typeface="Times New Roman" pitchFamily="18" charset="0"/>
                    <a:cs typeface="Tahoma" pitchFamily="34" charset="0"/>
                  </a:rPr>
                  <a:t>8</a:t>
                </a:r>
                <a:endParaRPr lang="en-US" sz="2000" dirty="0">
                  <a:ea typeface="Times New Roman" pitchFamily="18" charset="0"/>
                  <a:cs typeface="Tahoma" pitchFamily="34" charset="0"/>
                </a:endParaRPr>
              </a:p>
            </p:txBody>
          </p:sp>
        </p:grpSp>
      </p:grpSp>
      <p:sp>
        <p:nvSpPr>
          <p:cNvPr id="3077" name="Rectangle 51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3078" name="Rectangle 52"/>
          <p:cNvSpPr>
            <a:spLocks noChangeArrowheads="1"/>
          </p:cNvSpPr>
          <p:nvPr/>
        </p:nvSpPr>
        <p:spPr bwMode="auto">
          <a:xfrm>
            <a:off x="0" y="1638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200">
              <a:cs typeface="Times New Roman" pitchFamily="18" charset="0"/>
            </a:endParaRPr>
          </a:p>
          <a:p>
            <a:pPr eaLnBrk="0" hangingPunct="0"/>
            <a:r>
              <a:rPr lang="en-US" sz="1200">
                <a:cs typeface="Times New Roman" pitchFamily="18" charset="0"/>
              </a:rPr>
              <a:t>	</a:t>
            </a:r>
            <a:r>
              <a:rPr lang="en-US" sz="90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7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What we have discussed till now is a </a:t>
            </a:r>
            <a:r>
              <a:rPr lang="en-US" b="1" dirty="0" smtClean="0">
                <a:solidFill>
                  <a:srgbClr val="FF0000"/>
                </a:solidFill>
              </a:rPr>
              <a:t>one-way </a:t>
            </a:r>
            <a:r>
              <a:rPr lang="en-US" dirty="0" smtClean="0"/>
              <a:t>list [ Only one way we can traversed the list] </a:t>
            </a:r>
          </a:p>
          <a:p>
            <a:r>
              <a:rPr lang="en-US" dirty="0" smtClean="0"/>
              <a:t>Two-way List : Can be traversed in two direction </a:t>
            </a:r>
          </a:p>
          <a:p>
            <a:pPr lvl="1"/>
            <a:r>
              <a:rPr lang="en-US" dirty="0" smtClean="0"/>
              <a:t>Forward : From beginning of the list to end</a:t>
            </a:r>
          </a:p>
          <a:p>
            <a:pPr lvl="1"/>
            <a:r>
              <a:rPr lang="en-US" dirty="0" smtClean="0"/>
              <a:t>Backward: From end to beginning of the list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8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Two-Way 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two-way list </a:t>
            </a:r>
            <a:r>
              <a:rPr lang="en-US" dirty="0" smtClean="0"/>
              <a:t>is a linear collection of data element called nodes where each node </a:t>
            </a:r>
            <a:r>
              <a:rPr lang="en-US" b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is divided into </a:t>
            </a:r>
            <a:r>
              <a:rPr lang="en-US" b="1" dirty="0" smtClean="0">
                <a:solidFill>
                  <a:srgbClr val="FF0000"/>
                </a:solidFill>
              </a:rPr>
              <a:t>three parts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information field  </a:t>
            </a:r>
            <a:r>
              <a:rPr lang="en-US" dirty="0" smtClean="0"/>
              <a:t>INFO  which contains the data of N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pointer field </a:t>
            </a:r>
            <a:r>
              <a:rPr lang="en-US" dirty="0" smtClean="0"/>
              <a:t>FORW which contains the location of the next node in the list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pointer field </a:t>
            </a:r>
            <a:r>
              <a:rPr lang="en-US" dirty="0" smtClean="0"/>
              <a:t>BACK which contains the location of the preceding node in the list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8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Two-Way 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List requires two pointer variables: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FIRST</a:t>
            </a:r>
            <a:r>
              <a:rPr lang="en-US" dirty="0" smtClean="0"/>
              <a:t>: which points to the first node in the list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LAST</a:t>
            </a:r>
            <a:r>
              <a:rPr lang="en-US" dirty="0" smtClean="0"/>
              <a:t>: which points to the last node in the list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55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429000" y="4800600"/>
            <a:ext cx="1146175" cy="384175"/>
            <a:chOff x="3429000" y="4800600"/>
            <a:chExt cx="1146175" cy="384175"/>
          </a:xfrm>
        </p:grpSpPr>
        <p:grpSp>
          <p:nvGrpSpPr>
            <p:cNvPr id="19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0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5257800" y="5334000"/>
            <a:ext cx="384175" cy="384175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5254625" y="4800600"/>
            <a:ext cx="3841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5257800" y="4267200"/>
            <a:ext cx="3810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791200" y="411480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INFO field 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67400" y="47244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BACK pointer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43600" y="52578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FORW pointer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36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  <p:bldP spid="17" grpId="0"/>
      <p:bldP spid="1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List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0600" y="3276600"/>
            <a:ext cx="1146175" cy="384175"/>
            <a:chOff x="3429000" y="4800600"/>
            <a:chExt cx="1146175" cy="384175"/>
          </a:xfrm>
        </p:grpSpPr>
        <p:grpSp>
          <p:nvGrpSpPr>
            <p:cNvPr id="6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667000" y="3276600"/>
            <a:ext cx="1146175" cy="384175"/>
            <a:chOff x="3429000" y="4800600"/>
            <a:chExt cx="1146175" cy="384175"/>
          </a:xfrm>
        </p:grpSpPr>
        <p:grpSp>
          <p:nvGrpSpPr>
            <p:cNvPr id="11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43400" y="3276600"/>
            <a:ext cx="1146175" cy="384175"/>
            <a:chOff x="3429000" y="4800600"/>
            <a:chExt cx="1146175" cy="384175"/>
          </a:xfrm>
        </p:grpSpPr>
        <p:grpSp>
          <p:nvGrpSpPr>
            <p:cNvPr id="16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019800" y="3276600"/>
            <a:ext cx="1146175" cy="384175"/>
            <a:chOff x="3429000" y="4800600"/>
            <a:chExt cx="1146175" cy="384175"/>
          </a:xfrm>
        </p:grpSpPr>
        <p:grpSp>
          <p:nvGrpSpPr>
            <p:cNvPr id="21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Line 25"/>
          <p:cNvSpPr>
            <a:spLocks noChangeShapeType="1"/>
          </p:cNvSpPr>
          <p:nvPr/>
        </p:nvSpPr>
        <p:spPr bwMode="auto">
          <a:xfrm rot="240000" flipV="1">
            <a:off x="19819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rot="240000" flipV="1">
            <a:off x="36583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rot="240000" flipV="1">
            <a:off x="53347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136775" y="3544888"/>
            <a:ext cx="1063625" cy="493712"/>
          </a:xfrm>
          <a:prstGeom prst="line">
            <a:avLst/>
          </a:prstGeom>
          <a:ln w="22225">
            <a:solidFill>
              <a:srgbClr val="FF0000"/>
            </a:solidFill>
            <a:miter lim="800000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10000" y="3544888"/>
            <a:ext cx="1063625" cy="493712"/>
          </a:xfrm>
          <a:prstGeom prst="line">
            <a:avLst/>
          </a:prstGeom>
          <a:ln w="22225">
            <a:solidFill>
              <a:srgbClr val="FF0000"/>
            </a:solidFill>
            <a:miter lim="800000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4707732" y="3826669"/>
            <a:ext cx="377825" cy="396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6288088" y="3694113"/>
            <a:ext cx="606426" cy="76201"/>
          </a:xfrm>
          <a:prstGeom prst="line">
            <a:avLst/>
          </a:prstGeom>
          <a:ln w="25400" cap="rnd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489575" y="3544888"/>
            <a:ext cx="1063625" cy="493712"/>
          </a:xfrm>
          <a:prstGeom prst="line">
            <a:avLst/>
          </a:prstGeom>
          <a:ln w="22225">
            <a:solidFill>
              <a:srgbClr val="FF0000"/>
            </a:solidFill>
            <a:miter lim="800000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18"/>
          <p:cNvSpPr>
            <a:spLocks noChangeArrowheads="1"/>
          </p:cNvSpPr>
          <p:nvPr/>
        </p:nvSpPr>
        <p:spPr bwMode="auto">
          <a:xfrm flipH="1">
            <a:off x="152400" y="3276600"/>
            <a:ext cx="2286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 rot="240000" flipV="1">
            <a:off x="305559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 flipH="1">
            <a:off x="7772400" y="3276600"/>
            <a:ext cx="228600" cy="381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 rot="11040000" flipV="1">
            <a:off x="7162040" y="3452863"/>
            <a:ext cx="685800" cy="457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rot="5400000" flipH="1" flipV="1">
            <a:off x="4611686" y="3694113"/>
            <a:ext cx="606426" cy="76201"/>
          </a:xfrm>
          <a:prstGeom prst="line">
            <a:avLst/>
          </a:prstGeom>
          <a:ln w="25400" cap="rnd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 flipV="1">
            <a:off x="2935288" y="3694113"/>
            <a:ext cx="606426" cy="76201"/>
          </a:xfrm>
          <a:prstGeom prst="line">
            <a:avLst/>
          </a:prstGeom>
          <a:ln w="25400" cap="rnd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73"/>
          <p:cNvGrpSpPr/>
          <p:nvPr/>
        </p:nvGrpSpPr>
        <p:grpSpPr>
          <a:xfrm>
            <a:off x="6781800" y="3505200"/>
            <a:ext cx="349250" cy="393700"/>
            <a:chOff x="8039100" y="2508250"/>
            <a:chExt cx="349250" cy="393700"/>
          </a:xfrm>
        </p:grpSpPr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" name="Group 73"/>
          <p:cNvGrpSpPr/>
          <p:nvPr/>
        </p:nvGrpSpPr>
        <p:grpSpPr>
          <a:xfrm>
            <a:off x="1371600" y="3505200"/>
            <a:ext cx="349250" cy="393700"/>
            <a:chOff x="8039100" y="2508250"/>
            <a:chExt cx="349250" cy="393700"/>
          </a:xfrm>
        </p:grpSpPr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0" y="25908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FIRST 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91400" y="26670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LAST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72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 smtClean="0"/>
              <a:t>Two-Way List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143000"/>
            <a:ext cx="8610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Suppose </a:t>
            </a:r>
            <a:r>
              <a:rPr lang="en-US" sz="3200" b="1" dirty="0" smtClean="0">
                <a:solidFill>
                  <a:srgbClr val="FF0000"/>
                </a:solidFill>
              </a:rPr>
              <a:t>LOCA</a:t>
            </a:r>
            <a:r>
              <a:rPr lang="en-US" sz="3200" dirty="0" smtClean="0"/>
              <a:t> and </a:t>
            </a:r>
            <a:r>
              <a:rPr lang="en-US" sz="3200" b="1" dirty="0" smtClean="0">
                <a:solidFill>
                  <a:srgbClr val="FF0000"/>
                </a:solidFill>
              </a:rPr>
              <a:t>LOCB</a:t>
            </a:r>
            <a:r>
              <a:rPr lang="en-US" sz="3200" dirty="0" smtClean="0"/>
              <a:t> are the locations of </a:t>
            </a:r>
            <a:r>
              <a:rPr lang="en-US" sz="3200" b="1" dirty="0" smtClean="0">
                <a:solidFill>
                  <a:srgbClr val="FF0000"/>
                </a:solidFill>
              </a:rPr>
              <a:t>nodes A </a:t>
            </a:r>
            <a:r>
              <a:rPr lang="en-US" sz="3200" b="1" dirty="0" smtClean="0"/>
              <a:t>and</a:t>
            </a:r>
            <a:r>
              <a:rPr lang="en-US" sz="3200" b="1" dirty="0" smtClean="0">
                <a:solidFill>
                  <a:srgbClr val="FF0000"/>
                </a:solidFill>
              </a:rPr>
              <a:t> B </a:t>
            </a:r>
            <a:r>
              <a:rPr lang="en-US" sz="3200" dirty="0" smtClean="0"/>
              <a:t>respectively in a two-way list.  </a:t>
            </a:r>
          </a:p>
          <a:p>
            <a:endParaRPr lang="en-US" sz="3200" dirty="0" smtClean="0"/>
          </a:p>
          <a:p>
            <a:r>
              <a:rPr lang="en-US" sz="3200" dirty="0" smtClean="0"/>
              <a:t>The statement that node B follows node A is equivalent to the statement that node A precedes node B </a:t>
            </a:r>
          </a:p>
          <a:p>
            <a:endParaRPr lang="en-US" sz="3200" dirty="0" smtClean="0"/>
          </a:p>
          <a:p>
            <a:r>
              <a:rPr lang="en-US" sz="3200" dirty="0" smtClean="0"/>
              <a:t>Pointer Property: </a:t>
            </a:r>
            <a:r>
              <a:rPr lang="en-US" sz="3200" b="1" dirty="0" smtClean="0">
                <a:solidFill>
                  <a:srgbClr val="FF0000"/>
                </a:solidFill>
              </a:rPr>
              <a:t>LOCA-&gt;FORW</a:t>
            </a:r>
            <a:r>
              <a:rPr lang="en-US" sz="3200" dirty="0" smtClean="0"/>
              <a:t> = </a:t>
            </a:r>
            <a:r>
              <a:rPr lang="en-US" sz="3200" b="1" dirty="0" smtClean="0">
                <a:solidFill>
                  <a:srgbClr val="FF0000"/>
                </a:solidFill>
              </a:rPr>
              <a:t>LOCB</a:t>
            </a:r>
            <a:r>
              <a:rPr lang="en-US" sz="3200" dirty="0" smtClean="0"/>
              <a:t> if and only if  </a:t>
            </a:r>
            <a:r>
              <a:rPr lang="en-US" sz="3200" b="1" dirty="0" smtClean="0">
                <a:solidFill>
                  <a:srgbClr val="FF0000"/>
                </a:solidFill>
              </a:rPr>
              <a:t>LOCB-&gt;BACK </a:t>
            </a:r>
            <a:r>
              <a:rPr lang="en-US" sz="3200" dirty="0" smtClean="0"/>
              <a:t>= </a:t>
            </a:r>
            <a:r>
              <a:rPr lang="en-US" sz="3200" b="1" dirty="0" smtClean="0">
                <a:solidFill>
                  <a:srgbClr val="FF0000"/>
                </a:solidFill>
              </a:rPr>
              <a:t>LOCA</a:t>
            </a:r>
            <a:r>
              <a:rPr lang="en-US" sz="3200" dirty="0" smtClean="0"/>
              <a:t>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7702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List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58</a:t>
            </a:fld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990600" y="3276600"/>
            <a:ext cx="1146175" cy="384175"/>
            <a:chOff x="3429000" y="4800600"/>
            <a:chExt cx="1146175" cy="384175"/>
          </a:xfrm>
        </p:grpSpPr>
        <p:grpSp>
          <p:nvGrpSpPr>
            <p:cNvPr id="5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9"/>
          <p:cNvGrpSpPr/>
          <p:nvPr/>
        </p:nvGrpSpPr>
        <p:grpSpPr>
          <a:xfrm>
            <a:off x="2667000" y="3276600"/>
            <a:ext cx="1146175" cy="384175"/>
            <a:chOff x="3429000" y="4800600"/>
            <a:chExt cx="1146175" cy="384175"/>
          </a:xfrm>
        </p:grpSpPr>
        <p:grpSp>
          <p:nvGrpSpPr>
            <p:cNvPr id="10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4"/>
          <p:cNvGrpSpPr/>
          <p:nvPr/>
        </p:nvGrpSpPr>
        <p:grpSpPr>
          <a:xfrm>
            <a:off x="4343400" y="3276600"/>
            <a:ext cx="1146175" cy="384175"/>
            <a:chOff x="3429000" y="4800600"/>
            <a:chExt cx="1146175" cy="384175"/>
          </a:xfrm>
        </p:grpSpPr>
        <p:grpSp>
          <p:nvGrpSpPr>
            <p:cNvPr id="15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9"/>
          <p:cNvGrpSpPr/>
          <p:nvPr/>
        </p:nvGrpSpPr>
        <p:grpSpPr>
          <a:xfrm>
            <a:off x="6019800" y="3276600"/>
            <a:ext cx="1146175" cy="384175"/>
            <a:chOff x="3429000" y="4800600"/>
            <a:chExt cx="1146175" cy="384175"/>
          </a:xfrm>
        </p:grpSpPr>
        <p:grpSp>
          <p:nvGrpSpPr>
            <p:cNvPr id="20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Line 25"/>
          <p:cNvSpPr>
            <a:spLocks noChangeShapeType="1"/>
          </p:cNvSpPr>
          <p:nvPr/>
        </p:nvSpPr>
        <p:spPr bwMode="auto">
          <a:xfrm rot="240000" flipV="1">
            <a:off x="19819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rot="240000" flipV="1">
            <a:off x="36583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rot="240000" flipV="1">
            <a:off x="53347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rot="5400000" flipH="1" flipV="1">
            <a:off x="4707732" y="3826669"/>
            <a:ext cx="377825" cy="396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5489575" y="3429001"/>
            <a:ext cx="1139826" cy="609599"/>
            <a:chOff x="5489575" y="3429001"/>
            <a:chExt cx="1139826" cy="609599"/>
          </a:xfrm>
        </p:grpSpPr>
        <p:cxnSp>
          <p:nvCxnSpPr>
            <p:cNvPr id="36" name="Straight Connector 35"/>
            <p:cNvCxnSpPr/>
            <p:nvPr/>
          </p:nvCxnSpPr>
          <p:spPr>
            <a:xfrm rot="5400000" flipH="1" flipV="1">
              <a:off x="6288088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489575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18"/>
          <p:cNvSpPr>
            <a:spLocks noChangeArrowheads="1"/>
          </p:cNvSpPr>
          <p:nvPr/>
        </p:nvSpPr>
        <p:spPr bwMode="auto">
          <a:xfrm flipH="1">
            <a:off x="152400" y="3276600"/>
            <a:ext cx="2286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 rot="240000" flipV="1">
            <a:off x="305559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 flipH="1">
            <a:off x="7772400" y="3276600"/>
            <a:ext cx="228600" cy="381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 rot="11040000" flipV="1">
            <a:off x="7162040" y="3452863"/>
            <a:ext cx="685800" cy="457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3810000" y="3429001"/>
            <a:ext cx="1142999" cy="609599"/>
            <a:chOff x="3810000" y="3429001"/>
            <a:chExt cx="1142999" cy="609599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810000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4611686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136775" y="3429001"/>
            <a:ext cx="1139826" cy="609599"/>
            <a:chOff x="2136775" y="3429001"/>
            <a:chExt cx="1139826" cy="609599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136775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 flipH="1" flipV="1">
              <a:off x="2935288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73"/>
          <p:cNvGrpSpPr/>
          <p:nvPr/>
        </p:nvGrpSpPr>
        <p:grpSpPr>
          <a:xfrm>
            <a:off x="6781800" y="3505200"/>
            <a:ext cx="349250" cy="393700"/>
            <a:chOff x="8039100" y="2508250"/>
            <a:chExt cx="349250" cy="393700"/>
          </a:xfrm>
        </p:grpSpPr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73"/>
          <p:cNvGrpSpPr/>
          <p:nvPr/>
        </p:nvGrpSpPr>
        <p:grpSpPr>
          <a:xfrm>
            <a:off x="1371600" y="3505200"/>
            <a:ext cx="349250" cy="393700"/>
            <a:chOff x="8039100" y="2508250"/>
            <a:chExt cx="349250" cy="393700"/>
          </a:xfrm>
        </p:grpSpPr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0" y="25908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FIRST 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91400" y="26670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LAST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19400" y="40386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4419600" y="39624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2286000" y="3429000"/>
            <a:ext cx="152400" cy="1218406"/>
            <a:chOff x="5181600" y="3886994"/>
            <a:chExt cx="152400" cy="1218406"/>
          </a:xfrm>
          <a:solidFill>
            <a:srgbClr val="00B050"/>
          </a:solidFill>
        </p:grpSpPr>
        <p:cxnSp>
          <p:nvCxnSpPr>
            <p:cNvPr id="65" name="Straight Connector 64"/>
            <p:cNvCxnSpPr>
              <a:stCxn id="67" idx="0"/>
            </p:cNvCxnSpPr>
            <p:nvPr/>
          </p:nvCxnSpPr>
          <p:spPr>
            <a:xfrm rot="5400000" flipH="1" flipV="1">
              <a:off x="4838700" y="4305300"/>
              <a:ext cx="838200" cy="1588"/>
            </a:xfrm>
            <a:prstGeom prst="line">
              <a:avLst/>
            </a:prstGeom>
            <a:grpFill/>
            <a:ln w="25400" cap="rnd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18"/>
            <p:cNvSpPr>
              <a:spLocks noChangeArrowheads="1"/>
            </p:cNvSpPr>
            <p:nvPr/>
          </p:nvSpPr>
          <p:spPr bwMode="auto">
            <a:xfrm>
              <a:off x="5181600" y="4724400"/>
              <a:ext cx="1524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267200" y="3810000"/>
            <a:ext cx="152400" cy="1218406"/>
            <a:chOff x="5181600" y="3886994"/>
            <a:chExt cx="152400" cy="1218406"/>
          </a:xfrm>
          <a:solidFill>
            <a:srgbClr val="00B050"/>
          </a:solidFill>
        </p:grpSpPr>
        <p:cxnSp>
          <p:nvCxnSpPr>
            <p:cNvPr id="70" name="Straight Connector 69"/>
            <p:cNvCxnSpPr>
              <a:stCxn id="71" idx="0"/>
            </p:cNvCxnSpPr>
            <p:nvPr/>
          </p:nvCxnSpPr>
          <p:spPr>
            <a:xfrm rot="5400000" flipH="1" flipV="1">
              <a:off x="4838700" y="4305300"/>
              <a:ext cx="838200" cy="1588"/>
            </a:xfrm>
            <a:prstGeom prst="line">
              <a:avLst/>
            </a:prstGeom>
            <a:grpFill/>
            <a:ln w="25400" cap="rnd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18"/>
            <p:cNvSpPr>
              <a:spLocks noChangeArrowheads="1"/>
            </p:cNvSpPr>
            <p:nvPr/>
          </p:nvSpPr>
          <p:spPr bwMode="auto">
            <a:xfrm>
              <a:off x="5181600" y="4724400"/>
              <a:ext cx="1524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52400" y="4648200"/>
            <a:ext cx="3352800" cy="10772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Forward Pointer Node A </a:t>
            </a:r>
            <a:endParaRPr lang="en-US" sz="3200" dirty="0"/>
          </a:p>
        </p:txBody>
      </p:sp>
      <p:sp>
        <p:nvSpPr>
          <p:cNvPr id="73" name="TextBox 72"/>
          <p:cNvSpPr txBox="1"/>
          <p:nvPr/>
        </p:nvSpPr>
        <p:spPr>
          <a:xfrm>
            <a:off x="4038600" y="4953000"/>
            <a:ext cx="4114800" cy="10772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Backward Pointer Node A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7840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72" grpId="0" animBg="1"/>
      <p:bldP spid="7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List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59</a:t>
            </a:fld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990600" y="3276600"/>
            <a:ext cx="1146175" cy="384175"/>
            <a:chOff x="3429000" y="4800600"/>
            <a:chExt cx="1146175" cy="384175"/>
          </a:xfrm>
        </p:grpSpPr>
        <p:grpSp>
          <p:nvGrpSpPr>
            <p:cNvPr id="5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9"/>
          <p:cNvGrpSpPr/>
          <p:nvPr/>
        </p:nvGrpSpPr>
        <p:grpSpPr>
          <a:xfrm>
            <a:off x="2667000" y="3276600"/>
            <a:ext cx="1146175" cy="384175"/>
            <a:chOff x="3429000" y="4800600"/>
            <a:chExt cx="1146175" cy="384175"/>
          </a:xfrm>
        </p:grpSpPr>
        <p:grpSp>
          <p:nvGrpSpPr>
            <p:cNvPr id="10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4"/>
          <p:cNvGrpSpPr/>
          <p:nvPr/>
        </p:nvGrpSpPr>
        <p:grpSpPr>
          <a:xfrm>
            <a:off x="4343400" y="3276600"/>
            <a:ext cx="1146175" cy="384175"/>
            <a:chOff x="3429000" y="4800600"/>
            <a:chExt cx="1146175" cy="384175"/>
          </a:xfrm>
        </p:grpSpPr>
        <p:grpSp>
          <p:nvGrpSpPr>
            <p:cNvPr id="15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9"/>
          <p:cNvGrpSpPr/>
          <p:nvPr/>
        </p:nvGrpSpPr>
        <p:grpSpPr>
          <a:xfrm>
            <a:off x="6019800" y="3276600"/>
            <a:ext cx="1146175" cy="384175"/>
            <a:chOff x="3429000" y="4800600"/>
            <a:chExt cx="1146175" cy="384175"/>
          </a:xfrm>
        </p:grpSpPr>
        <p:grpSp>
          <p:nvGrpSpPr>
            <p:cNvPr id="20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Line 25"/>
          <p:cNvSpPr>
            <a:spLocks noChangeShapeType="1"/>
          </p:cNvSpPr>
          <p:nvPr/>
        </p:nvSpPr>
        <p:spPr bwMode="auto">
          <a:xfrm rot="240000" flipV="1">
            <a:off x="19819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rot="240000" flipV="1">
            <a:off x="36583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rot="240000" flipV="1">
            <a:off x="53347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rot="5400000" flipH="1" flipV="1">
            <a:off x="4707732" y="3826669"/>
            <a:ext cx="377825" cy="396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55"/>
          <p:cNvGrpSpPr/>
          <p:nvPr/>
        </p:nvGrpSpPr>
        <p:grpSpPr>
          <a:xfrm>
            <a:off x="5489575" y="3429001"/>
            <a:ext cx="1139826" cy="609599"/>
            <a:chOff x="5489575" y="3429001"/>
            <a:chExt cx="1139826" cy="609599"/>
          </a:xfrm>
        </p:grpSpPr>
        <p:cxnSp>
          <p:nvCxnSpPr>
            <p:cNvPr id="36" name="Straight Connector 35"/>
            <p:cNvCxnSpPr/>
            <p:nvPr/>
          </p:nvCxnSpPr>
          <p:spPr>
            <a:xfrm rot="5400000" flipH="1" flipV="1">
              <a:off x="6288088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489575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18"/>
          <p:cNvSpPr>
            <a:spLocks noChangeArrowheads="1"/>
          </p:cNvSpPr>
          <p:nvPr/>
        </p:nvSpPr>
        <p:spPr bwMode="auto">
          <a:xfrm flipH="1">
            <a:off x="152400" y="3276600"/>
            <a:ext cx="2286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 rot="240000" flipV="1">
            <a:off x="305559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 flipH="1">
            <a:off x="7772400" y="3276600"/>
            <a:ext cx="228600" cy="381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 rot="11040000" flipV="1">
            <a:off x="7162040" y="3452863"/>
            <a:ext cx="685800" cy="457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grpSp>
        <p:nvGrpSpPr>
          <p:cNvPr id="28" name="Group 51"/>
          <p:cNvGrpSpPr/>
          <p:nvPr/>
        </p:nvGrpSpPr>
        <p:grpSpPr>
          <a:xfrm>
            <a:off x="3810000" y="3429001"/>
            <a:ext cx="1142999" cy="609599"/>
            <a:chOff x="3810000" y="3429001"/>
            <a:chExt cx="1142999" cy="609599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810000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4611686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47"/>
          <p:cNvGrpSpPr/>
          <p:nvPr/>
        </p:nvGrpSpPr>
        <p:grpSpPr>
          <a:xfrm>
            <a:off x="2136775" y="3429001"/>
            <a:ext cx="1139826" cy="609599"/>
            <a:chOff x="2136775" y="3429001"/>
            <a:chExt cx="1139826" cy="609599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136775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 flipH="1" flipV="1">
              <a:off x="2935288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73"/>
          <p:cNvGrpSpPr/>
          <p:nvPr/>
        </p:nvGrpSpPr>
        <p:grpSpPr>
          <a:xfrm>
            <a:off x="6781800" y="3505200"/>
            <a:ext cx="349250" cy="393700"/>
            <a:chOff x="8039100" y="2508250"/>
            <a:chExt cx="349250" cy="393700"/>
          </a:xfrm>
        </p:grpSpPr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73"/>
          <p:cNvGrpSpPr/>
          <p:nvPr/>
        </p:nvGrpSpPr>
        <p:grpSpPr>
          <a:xfrm>
            <a:off x="1371600" y="3505200"/>
            <a:ext cx="349250" cy="393700"/>
            <a:chOff x="8039100" y="2508250"/>
            <a:chExt cx="349250" cy="393700"/>
          </a:xfrm>
        </p:grpSpPr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0" y="25908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FIRST 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91400" y="26670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LAST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19400" y="40386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4419600" y="39624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grpSp>
        <p:nvGrpSpPr>
          <p:cNvPr id="33" name="Group 63"/>
          <p:cNvGrpSpPr/>
          <p:nvPr/>
        </p:nvGrpSpPr>
        <p:grpSpPr>
          <a:xfrm>
            <a:off x="2286000" y="3429000"/>
            <a:ext cx="152400" cy="1218406"/>
            <a:chOff x="5181600" y="3886994"/>
            <a:chExt cx="152400" cy="1218406"/>
          </a:xfrm>
          <a:solidFill>
            <a:srgbClr val="00B050"/>
          </a:solidFill>
        </p:grpSpPr>
        <p:cxnSp>
          <p:nvCxnSpPr>
            <p:cNvPr id="65" name="Straight Connector 64"/>
            <p:cNvCxnSpPr>
              <a:stCxn id="67" idx="0"/>
            </p:cNvCxnSpPr>
            <p:nvPr/>
          </p:nvCxnSpPr>
          <p:spPr>
            <a:xfrm rot="5400000" flipH="1" flipV="1">
              <a:off x="4838700" y="4305300"/>
              <a:ext cx="838200" cy="1588"/>
            </a:xfrm>
            <a:prstGeom prst="line">
              <a:avLst/>
            </a:prstGeom>
            <a:grpFill/>
            <a:ln w="25400" cap="rnd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18"/>
            <p:cNvSpPr>
              <a:spLocks noChangeArrowheads="1"/>
            </p:cNvSpPr>
            <p:nvPr/>
          </p:nvSpPr>
          <p:spPr bwMode="auto">
            <a:xfrm>
              <a:off x="5181600" y="4724400"/>
              <a:ext cx="1524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1" name="Group 68"/>
          <p:cNvGrpSpPr/>
          <p:nvPr/>
        </p:nvGrpSpPr>
        <p:grpSpPr>
          <a:xfrm>
            <a:off x="3962400" y="3429000"/>
            <a:ext cx="152400" cy="1218406"/>
            <a:chOff x="5181600" y="3886994"/>
            <a:chExt cx="152400" cy="1218406"/>
          </a:xfrm>
          <a:solidFill>
            <a:srgbClr val="00B050"/>
          </a:solidFill>
        </p:grpSpPr>
        <p:cxnSp>
          <p:nvCxnSpPr>
            <p:cNvPr id="70" name="Straight Connector 69"/>
            <p:cNvCxnSpPr>
              <a:stCxn id="71" idx="0"/>
            </p:cNvCxnSpPr>
            <p:nvPr/>
          </p:nvCxnSpPr>
          <p:spPr>
            <a:xfrm rot="5400000" flipH="1" flipV="1">
              <a:off x="4838700" y="4305300"/>
              <a:ext cx="838200" cy="1588"/>
            </a:xfrm>
            <a:prstGeom prst="line">
              <a:avLst/>
            </a:prstGeom>
            <a:grpFill/>
            <a:ln w="25400" cap="rnd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18"/>
            <p:cNvSpPr>
              <a:spLocks noChangeArrowheads="1"/>
            </p:cNvSpPr>
            <p:nvPr/>
          </p:nvSpPr>
          <p:spPr bwMode="auto">
            <a:xfrm>
              <a:off x="5181600" y="4724400"/>
              <a:ext cx="1524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524000" y="47244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LOCA</a:t>
            </a:r>
            <a:endParaRPr lang="en-US" sz="3200" dirty="0"/>
          </a:p>
        </p:txBody>
      </p:sp>
      <p:sp>
        <p:nvSpPr>
          <p:cNvPr id="73" name="TextBox 72"/>
          <p:cNvSpPr txBox="1"/>
          <p:nvPr/>
        </p:nvSpPr>
        <p:spPr>
          <a:xfrm>
            <a:off x="3429000" y="47244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LOCB</a:t>
            </a:r>
            <a:endParaRPr lang="en-US" sz="3200" dirty="0"/>
          </a:p>
        </p:txBody>
      </p:sp>
      <p:sp>
        <p:nvSpPr>
          <p:cNvPr id="61" name="TextBox 60"/>
          <p:cNvSpPr txBox="1"/>
          <p:nvPr/>
        </p:nvSpPr>
        <p:spPr>
          <a:xfrm>
            <a:off x="609600" y="5486400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LOCA-&gt;FORW = LOCB if and only if  LOCB-&gt;BACK = LOCA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1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pPr algn="just"/>
            <a:r>
              <a:rPr lang="en-US" altLang="zh-CN" sz="5400" b="1" dirty="0">
                <a:solidFill>
                  <a:schemeClr val="tx1"/>
                </a:solidFill>
                <a:ea typeface="宋体" pitchFamily="2" charset="-122"/>
              </a:rPr>
              <a:t>Linked Lists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2971800"/>
            <a:ext cx="7848600" cy="30480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A </a:t>
            </a:r>
            <a:r>
              <a:rPr lang="en-US" altLang="zh-CN" b="1" dirty="0">
                <a:solidFill>
                  <a:srgbClr val="00B050"/>
                </a:solidFill>
                <a:ea typeface="宋体" pitchFamily="2" charset="-122"/>
              </a:rPr>
              <a:t>linked list </a:t>
            </a:r>
            <a:r>
              <a:rPr lang="en-US" altLang="zh-CN" dirty="0">
                <a:ea typeface="宋体" pitchFamily="2" charset="-122"/>
              </a:rPr>
              <a:t>is a series of connected </a:t>
            </a:r>
            <a:r>
              <a:rPr lang="en-US" altLang="zh-CN" b="1" dirty="0">
                <a:solidFill>
                  <a:srgbClr val="00B050"/>
                </a:solidFill>
                <a:ea typeface="宋体" pitchFamily="2" charset="-122"/>
              </a:rPr>
              <a:t>nodes</a:t>
            </a:r>
          </a:p>
          <a:p>
            <a:r>
              <a:rPr lang="en-US" altLang="zh-CN" b="1" dirty="0" smtClean="0">
                <a:solidFill>
                  <a:srgbClr val="00B050"/>
                </a:solidFill>
                <a:ea typeface="宋体" pitchFamily="2" charset="-122"/>
              </a:rPr>
              <a:t>Head</a:t>
            </a:r>
            <a:r>
              <a:rPr lang="en-US" altLang="zh-CN" i="1" dirty="0" smtClean="0">
                <a:solidFill>
                  <a:srgbClr val="FFCC00"/>
                </a:solidFill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:  pointer </a:t>
            </a:r>
            <a:r>
              <a:rPr lang="en-US" altLang="zh-CN" dirty="0">
                <a:ea typeface="宋体" pitchFamily="2" charset="-122"/>
              </a:rPr>
              <a:t>to the first node</a:t>
            </a:r>
          </a:p>
          <a:p>
            <a:r>
              <a:rPr lang="en-US" altLang="zh-CN" dirty="0">
                <a:ea typeface="宋体" pitchFamily="2" charset="-122"/>
              </a:rPr>
              <a:t>The last node points to </a:t>
            </a:r>
            <a:r>
              <a:rPr lang="en-US" altLang="zh-CN" b="1" dirty="0">
                <a:solidFill>
                  <a:srgbClr val="00B050"/>
                </a:solidFill>
                <a:latin typeface="Courier New" pitchFamily="49" charset="0"/>
                <a:ea typeface="宋体" pitchFamily="2" charset="-122"/>
              </a:rPr>
              <a:t>NULL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F2F5AC-F41E-4036-89B8-9C4F45F83E95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219200" y="1447800"/>
            <a:ext cx="6162675" cy="1338481"/>
            <a:chOff x="1371600" y="1828800"/>
            <a:chExt cx="6162675" cy="1338481"/>
          </a:xfrm>
        </p:grpSpPr>
        <p:sp>
          <p:nvSpPr>
            <p:cNvPr id="9250" name="Text Box 34"/>
            <p:cNvSpPr txBox="1">
              <a:spLocks noChangeArrowheads="1"/>
            </p:cNvSpPr>
            <p:nvPr/>
          </p:nvSpPr>
          <p:spPr bwMode="auto">
            <a:xfrm>
              <a:off x="1371600" y="2520950"/>
              <a:ext cx="123623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600" b="0" dirty="0">
                  <a:solidFill>
                    <a:schemeClr val="folHlink"/>
                  </a:solidFill>
                  <a:latin typeface="Tahoma" pitchFamily="34" charset="0"/>
                  <a:ea typeface="宋体" pitchFamily="2" charset="-122"/>
                </a:rPr>
                <a:t>Head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438275" y="1828800"/>
              <a:ext cx="6096000" cy="666750"/>
              <a:chOff x="1438275" y="1828800"/>
              <a:chExt cx="6096000" cy="666750"/>
            </a:xfrm>
          </p:grpSpPr>
          <p:sp>
            <p:nvSpPr>
              <p:cNvPr id="9237" name="Rectangle 21"/>
              <p:cNvSpPr>
                <a:spLocks noChangeArrowheads="1"/>
              </p:cNvSpPr>
              <p:nvPr/>
            </p:nvSpPr>
            <p:spPr bwMode="auto">
              <a:xfrm>
                <a:off x="6924675" y="1835150"/>
                <a:ext cx="609600" cy="60960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5" name="Text Box 29"/>
              <p:cNvSpPr txBox="1">
                <a:spLocks noChangeArrowheads="1"/>
              </p:cNvSpPr>
              <p:nvPr/>
            </p:nvSpPr>
            <p:spPr bwMode="auto">
              <a:xfrm>
                <a:off x="7050088" y="1943100"/>
                <a:ext cx="437941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dirty="0">
                    <a:latin typeface="Tahoma" pitchFamily="34" charset="0"/>
                    <a:ea typeface="宋体" pitchFamily="2" charset="-122"/>
                    <a:sym typeface="Symbol" pitchFamily="18" charset="2"/>
                  </a:rPr>
                  <a:t></a:t>
                </a:r>
                <a:endParaRPr lang="zh-CN" altLang="en-US" sz="2400" dirty="0">
                  <a:latin typeface="Tahoma" pitchFamily="34" charset="0"/>
                  <a:ea typeface="宋体" pitchFamily="2" charset="-122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1438275" y="1828800"/>
                <a:ext cx="5486400" cy="666750"/>
                <a:chOff x="1438275" y="1828800"/>
                <a:chExt cx="5486400" cy="666750"/>
              </a:xfrm>
            </p:grpSpPr>
            <p:sp>
              <p:nvSpPr>
                <p:cNvPr id="9231" name="Rectangle 15"/>
                <p:cNvSpPr>
                  <a:spLocks noChangeArrowheads="1"/>
                </p:cNvSpPr>
                <p:nvPr/>
              </p:nvSpPr>
              <p:spPr bwMode="auto">
                <a:xfrm>
                  <a:off x="3267075" y="1835150"/>
                  <a:ext cx="609600" cy="609600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2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571875" y="2139950"/>
                  <a:ext cx="9144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9234" name="Rectangle 18"/>
                <p:cNvSpPr>
                  <a:spLocks noChangeArrowheads="1"/>
                </p:cNvSpPr>
                <p:nvPr/>
              </p:nvSpPr>
              <p:spPr bwMode="auto">
                <a:xfrm>
                  <a:off x="5095875" y="1835150"/>
                  <a:ext cx="609600" cy="609600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5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5400675" y="2139950"/>
                  <a:ext cx="9144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2" name="Group 36"/>
                <p:cNvGrpSpPr>
                  <a:grpSpLocks/>
                </p:cNvGrpSpPr>
                <p:nvPr/>
              </p:nvGrpSpPr>
              <p:grpSpPr bwMode="auto">
                <a:xfrm>
                  <a:off x="2657475" y="1835150"/>
                  <a:ext cx="609600" cy="660400"/>
                  <a:chOff x="1728" y="2880"/>
                  <a:chExt cx="384" cy="416"/>
                </a:xfrm>
              </p:grpSpPr>
              <p:sp>
                <p:nvSpPr>
                  <p:cNvPr id="9230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880"/>
                    <a:ext cx="384" cy="38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39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19" y="2966"/>
                    <a:ext cx="252" cy="3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800" b="0" dirty="0">
                        <a:solidFill>
                          <a:schemeClr val="bg1"/>
                        </a:solidFill>
                        <a:latin typeface="Tahoma" pitchFamily="34" charset="0"/>
                        <a:ea typeface="宋体" pitchFamily="2" charset="-122"/>
                      </a:rPr>
                      <a:t>A</a:t>
                    </a:r>
                  </a:p>
                </p:txBody>
              </p:sp>
            </p:grpSp>
            <p:sp>
              <p:nvSpPr>
                <p:cNvPr id="9247" name="Rectangle 31"/>
                <p:cNvSpPr>
                  <a:spLocks noChangeArrowheads="1"/>
                </p:cNvSpPr>
                <p:nvPr/>
              </p:nvSpPr>
              <p:spPr bwMode="auto">
                <a:xfrm>
                  <a:off x="1438275" y="1828800"/>
                  <a:ext cx="609600" cy="609600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29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743075" y="2139950"/>
                  <a:ext cx="9144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3" name="Group 37"/>
                <p:cNvGrpSpPr>
                  <a:grpSpLocks/>
                </p:cNvGrpSpPr>
                <p:nvPr/>
              </p:nvGrpSpPr>
              <p:grpSpPr bwMode="auto">
                <a:xfrm>
                  <a:off x="4486275" y="1835150"/>
                  <a:ext cx="609600" cy="609600"/>
                  <a:chOff x="1728" y="2880"/>
                  <a:chExt cx="384" cy="384"/>
                </a:xfrm>
              </p:grpSpPr>
              <p:sp>
                <p:nvSpPr>
                  <p:cNvPr id="9254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880"/>
                    <a:ext cx="384" cy="38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55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0" y="2966"/>
                    <a:ext cx="230" cy="2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400" b="0" dirty="0">
                        <a:solidFill>
                          <a:schemeClr val="bg1"/>
                        </a:solidFill>
                        <a:latin typeface="Tahoma" pitchFamily="34" charset="0"/>
                        <a:ea typeface="宋体" pitchFamily="2" charset="-122"/>
                      </a:rPr>
                      <a:t>B</a:t>
                    </a:r>
                  </a:p>
                </p:txBody>
              </p:sp>
            </p:grpSp>
            <p:grpSp>
              <p:nvGrpSpPr>
                <p:cNvPr id="4" name="Group 40"/>
                <p:cNvGrpSpPr>
                  <a:grpSpLocks/>
                </p:cNvGrpSpPr>
                <p:nvPr/>
              </p:nvGrpSpPr>
              <p:grpSpPr bwMode="auto">
                <a:xfrm>
                  <a:off x="6315075" y="1835150"/>
                  <a:ext cx="609600" cy="609600"/>
                  <a:chOff x="1728" y="2880"/>
                  <a:chExt cx="384" cy="384"/>
                </a:xfrm>
              </p:grpSpPr>
              <p:sp>
                <p:nvSpPr>
                  <p:cNvPr id="9257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880"/>
                    <a:ext cx="384" cy="38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58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19" y="2966"/>
                    <a:ext cx="232" cy="2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400" b="0" dirty="0">
                        <a:solidFill>
                          <a:schemeClr val="bg1"/>
                        </a:solidFill>
                        <a:latin typeface="Tahoma" pitchFamily="34" charset="0"/>
                        <a:ea typeface="宋体" pitchFamily="2" charset="-122"/>
                      </a:rPr>
                      <a:t>C</a:t>
                    </a:r>
                  </a:p>
                </p:txBody>
              </p: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Operation in two-way 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endParaRPr lang="en-US" dirty="0" smtClean="0"/>
          </a:p>
          <a:p>
            <a:r>
              <a:rPr lang="en-US" sz="3600" dirty="0" smtClean="0"/>
              <a:t>Traversing </a:t>
            </a:r>
          </a:p>
          <a:p>
            <a:r>
              <a:rPr lang="en-US" sz="3600" dirty="0" smtClean="0"/>
              <a:t>Searching </a:t>
            </a:r>
          </a:p>
          <a:p>
            <a:r>
              <a:rPr lang="en-US" sz="3600" dirty="0" smtClean="0"/>
              <a:t>Deleting </a:t>
            </a:r>
          </a:p>
          <a:p>
            <a:r>
              <a:rPr lang="en-US" sz="3600" dirty="0" smtClean="0"/>
              <a:t>Inserting 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9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Deletion in Two-Way List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61</a:t>
            </a:fld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990600" y="3276600"/>
            <a:ext cx="1146175" cy="384175"/>
            <a:chOff x="3429000" y="4800600"/>
            <a:chExt cx="1146175" cy="384175"/>
          </a:xfrm>
        </p:grpSpPr>
        <p:grpSp>
          <p:nvGrpSpPr>
            <p:cNvPr id="5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9"/>
          <p:cNvGrpSpPr/>
          <p:nvPr/>
        </p:nvGrpSpPr>
        <p:grpSpPr>
          <a:xfrm>
            <a:off x="2667000" y="3276600"/>
            <a:ext cx="1146175" cy="384175"/>
            <a:chOff x="3429000" y="4800600"/>
            <a:chExt cx="1146175" cy="384175"/>
          </a:xfrm>
        </p:grpSpPr>
        <p:grpSp>
          <p:nvGrpSpPr>
            <p:cNvPr id="10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4"/>
          <p:cNvGrpSpPr/>
          <p:nvPr/>
        </p:nvGrpSpPr>
        <p:grpSpPr>
          <a:xfrm>
            <a:off x="4343400" y="3276600"/>
            <a:ext cx="1146175" cy="384175"/>
            <a:chOff x="3429000" y="4800600"/>
            <a:chExt cx="1146175" cy="384175"/>
          </a:xfrm>
        </p:grpSpPr>
        <p:grpSp>
          <p:nvGrpSpPr>
            <p:cNvPr id="15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9"/>
          <p:cNvGrpSpPr/>
          <p:nvPr/>
        </p:nvGrpSpPr>
        <p:grpSpPr>
          <a:xfrm>
            <a:off x="6019800" y="3276600"/>
            <a:ext cx="1146175" cy="384175"/>
            <a:chOff x="3429000" y="4800600"/>
            <a:chExt cx="1146175" cy="384175"/>
          </a:xfrm>
        </p:grpSpPr>
        <p:grpSp>
          <p:nvGrpSpPr>
            <p:cNvPr id="20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Line 25"/>
          <p:cNvSpPr>
            <a:spLocks noChangeShapeType="1"/>
          </p:cNvSpPr>
          <p:nvPr/>
        </p:nvSpPr>
        <p:spPr bwMode="auto">
          <a:xfrm rot="240000" flipV="1">
            <a:off x="19819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rot="240000" flipV="1">
            <a:off x="36583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rot="240000" flipV="1">
            <a:off x="53347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rot="5400000" flipH="1" flipV="1">
            <a:off x="4707732" y="3826669"/>
            <a:ext cx="377825" cy="396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55"/>
          <p:cNvGrpSpPr/>
          <p:nvPr/>
        </p:nvGrpSpPr>
        <p:grpSpPr>
          <a:xfrm>
            <a:off x="5489575" y="3429001"/>
            <a:ext cx="1139826" cy="609599"/>
            <a:chOff x="5489575" y="3429001"/>
            <a:chExt cx="1139826" cy="609599"/>
          </a:xfrm>
        </p:grpSpPr>
        <p:cxnSp>
          <p:nvCxnSpPr>
            <p:cNvPr id="36" name="Straight Connector 35"/>
            <p:cNvCxnSpPr/>
            <p:nvPr/>
          </p:nvCxnSpPr>
          <p:spPr>
            <a:xfrm rot="5400000" flipH="1" flipV="1">
              <a:off x="6288088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489575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18"/>
          <p:cNvSpPr>
            <a:spLocks noChangeArrowheads="1"/>
          </p:cNvSpPr>
          <p:nvPr/>
        </p:nvSpPr>
        <p:spPr bwMode="auto">
          <a:xfrm flipH="1">
            <a:off x="152400" y="3276600"/>
            <a:ext cx="2286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 rot="240000" flipV="1">
            <a:off x="305559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 flipH="1">
            <a:off x="7772400" y="3276600"/>
            <a:ext cx="228600" cy="381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 rot="11040000" flipV="1">
            <a:off x="7162040" y="3452863"/>
            <a:ext cx="685800" cy="457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grpSp>
        <p:nvGrpSpPr>
          <p:cNvPr id="28" name="Group 51"/>
          <p:cNvGrpSpPr/>
          <p:nvPr/>
        </p:nvGrpSpPr>
        <p:grpSpPr>
          <a:xfrm>
            <a:off x="3810000" y="3429001"/>
            <a:ext cx="1142999" cy="609599"/>
            <a:chOff x="3810000" y="3429001"/>
            <a:chExt cx="1142999" cy="609599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810000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4611686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47"/>
          <p:cNvGrpSpPr/>
          <p:nvPr/>
        </p:nvGrpSpPr>
        <p:grpSpPr>
          <a:xfrm>
            <a:off x="2136775" y="3429001"/>
            <a:ext cx="1139826" cy="609599"/>
            <a:chOff x="2136775" y="3429001"/>
            <a:chExt cx="1139826" cy="609599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136775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 flipH="1" flipV="1">
              <a:off x="2935288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73"/>
          <p:cNvGrpSpPr/>
          <p:nvPr/>
        </p:nvGrpSpPr>
        <p:grpSpPr>
          <a:xfrm>
            <a:off x="6781800" y="3505200"/>
            <a:ext cx="349250" cy="393700"/>
            <a:chOff x="8039100" y="2508250"/>
            <a:chExt cx="349250" cy="393700"/>
          </a:xfrm>
        </p:grpSpPr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73"/>
          <p:cNvGrpSpPr/>
          <p:nvPr/>
        </p:nvGrpSpPr>
        <p:grpSpPr>
          <a:xfrm>
            <a:off x="1371600" y="3505200"/>
            <a:ext cx="349250" cy="393700"/>
            <a:chOff x="8039100" y="2508250"/>
            <a:chExt cx="349250" cy="393700"/>
          </a:xfrm>
        </p:grpSpPr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0" y="25908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FIRST 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91400" y="26670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LAST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19400" y="40386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4419600" y="39624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grpSp>
        <p:nvGrpSpPr>
          <p:cNvPr id="41" name="Group 68"/>
          <p:cNvGrpSpPr/>
          <p:nvPr/>
        </p:nvGrpSpPr>
        <p:grpSpPr>
          <a:xfrm>
            <a:off x="3962400" y="3429000"/>
            <a:ext cx="152400" cy="1218406"/>
            <a:chOff x="5181600" y="3886994"/>
            <a:chExt cx="152400" cy="1218406"/>
          </a:xfrm>
          <a:solidFill>
            <a:srgbClr val="00B050"/>
          </a:solidFill>
        </p:grpSpPr>
        <p:cxnSp>
          <p:nvCxnSpPr>
            <p:cNvPr id="70" name="Straight Connector 69"/>
            <p:cNvCxnSpPr>
              <a:stCxn id="71" idx="0"/>
            </p:cNvCxnSpPr>
            <p:nvPr/>
          </p:nvCxnSpPr>
          <p:spPr>
            <a:xfrm rot="5400000" flipH="1" flipV="1">
              <a:off x="4838700" y="4305300"/>
              <a:ext cx="838200" cy="1588"/>
            </a:xfrm>
            <a:prstGeom prst="line">
              <a:avLst/>
            </a:prstGeom>
            <a:grpFill/>
            <a:ln w="25400" cap="rnd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18"/>
            <p:cNvSpPr>
              <a:spLocks noChangeArrowheads="1"/>
            </p:cNvSpPr>
            <p:nvPr/>
          </p:nvSpPr>
          <p:spPr bwMode="auto">
            <a:xfrm>
              <a:off x="5181600" y="4724400"/>
              <a:ext cx="1524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429000" y="47244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LOCB</a:t>
            </a:r>
            <a:endParaRPr 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2590800" y="14478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DELETE NODE B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172200" y="40386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64" name="TextBox 63"/>
          <p:cNvSpPr txBox="1"/>
          <p:nvPr/>
        </p:nvSpPr>
        <p:spPr>
          <a:xfrm>
            <a:off x="76200" y="5410200"/>
            <a:ext cx="4343400" cy="584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LOCB-&gt;BACK-&gt;FORW</a:t>
            </a:r>
            <a:endParaRPr lang="en-US" sz="3200" dirty="0"/>
          </a:p>
        </p:txBody>
      </p:sp>
      <p:sp>
        <p:nvSpPr>
          <p:cNvPr id="66" name="TextBox 65"/>
          <p:cNvSpPr txBox="1"/>
          <p:nvPr/>
        </p:nvSpPr>
        <p:spPr>
          <a:xfrm>
            <a:off x="5257800" y="5435025"/>
            <a:ext cx="3352800" cy="584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LOCB-&gt;FORW</a:t>
            </a:r>
            <a:endParaRPr lang="en-US" sz="3200" dirty="0"/>
          </a:p>
        </p:txBody>
      </p:sp>
      <p:sp>
        <p:nvSpPr>
          <p:cNvPr id="68" name="TextBox 67"/>
          <p:cNvSpPr txBox="1"/>
          <p:nvPr/>
        </p:nvSpPr>
        <p:spPr>
          <a:xfrm>
            <a:off x="4495800" y="54102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=</a:t>
            </a:r>
            <a:endParaRPr lang="en-US" sz="3600" dirty="0"/>
          </a:p>
        </p:txBody>
      </p:sp>
      <p:cxnSp>
        <p:nvCxnSpPr>
          <p:cNvPr id="74" name="Straight Arrow Connector 73"/>
          <p:cNvCxnSpPr/>
          <p:nvPr/>
        </p:nvCxnSpPr>
        <p:spPr>
          <a:xfrm rot="5400000" flipH="1" flipV="1">
            <a:off x="2400300" y="4152900"/>
            <a:ext cx="1828800" cy="533400"/>
          </a:xfrm>
          <a:prstGeom prst="straightConnector1">
            <a:avLst/>
          </a:prstGeom>
          <a:ln w="349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6200000" flipV="1">
            <a:off x="4724400" y="4038600"/>
            <a:ext cx="1828800" cy="762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0" y="5181600"/>
            <a:ext cx="2971800" cy="9906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1905000" y="3886200"/>
            <a:ext cx="2438400" cy="1295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9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 animBg="1"/>
      <p:bldP spid="66" grpId="0" animBg="1"/>
      <p:bldP spid="68" grpId="0"/>
      <p:bldP spid="78" grpId="0" animBg="1"/>
      <p:bldP spid="78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Deletion in Two-Way List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62</a:t>
            </a:fld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990600" y="3276600"/>
            <a:ext cx="1146175" cy="384175"/>
            <a:chOff x="3429000" y="4800600"/>
            <a:chExt cx="1146175" cy="384175"/>
          </a:xfrm>
        </p:grpSpPr>
        <p:grpSp>
          <p:nvGrpSpPr>
            <p:cNvPr id="5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9"/>
          <p:cNvGrpSpPr/>
          <p:nvPr/>
        </p:nvGrpSpPr>
        <p:grpSpPr>
          <a:xfrm>
            <a:off x="2667000" y="3276600"/>
            <a:ext cx="1146175" cy="384175"/>
            <a:chOff x="3429000" y="4800600"/>
            <a:chExt cx="1146175" cy="384175"/>
          </a:xfrm>
        </p:grpSpPr>
        <p:grpSp>
          <p:nvGrpSpPr>
            <p:cNvPr id="10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4"/>
          <p:cNvGrpSpPr/>
          <p:nvPr/>
        </p:nvGrpSpPr>
        <p:grpSpPr>
          <a:xfrm>
            <a:off x="4343400" y="3276600"/>
            <a:ext cx="1146175" cy="384175"/>
            <a:chOff x="3429000" y="4800600"/>
            <a:chExt cx="1146175" cy="384175"/>
          </a:xfrm>
        </p:grpSpPr>
        <p:grpSp>
          <p:nvGrpSpPr>
            <p:cNvPr id="15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9"/>
          <p:cNvGrpSpPr/>
          <p:nvPr/>
        </p:nvGrpSpPr>
        <p:grpSpPr>
          <a:xfrm>
            <a:off x="6019800" y="3276600"/>
            <a:ext cx="1146175" cy="384175"/>
            <a:chOff x="3429000" y="4800600"/>
            <a:chExt cx="1146175" cy="384175"/>
          </a:xfrm>
        </p:grpSpPr>
        <p:grpSp>
          <p:nvGrpSpPr>
            <p:cNvPr id="20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Line 25"/>
          <p:cNvSpPr>
            <a:spLocks noChangeShapeType="1"/>
          </p:cNvSpPr>
          <p:nvPr/>
        </p:nvSpPr>
        <p:spPr bwMode="auto">
          <a:xfrm rot="240000" flipV="1">
            <a:off x="19819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rot="240000" flipV="1">
            <a:off x="36583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rot="240000" flipV="1">
            <a:off x="53347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rot="5400000" flipH="1" flipV="1">
            <a:off x="4707732" y="3826669"/>
            <a:ext cx="377825" cy="396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55"/>
          <p:cNvGrpSpPr/>
          <p:nvPr/>
        </p:nvGrpSpPr>
        <p:grpSpPr>
          <a:xfrm>
            <a:off x="5489575" y="3429001"/>
            <a:ext cx="1139826" cy="609599"/>
            <a:chOff x="5489575" y="3429001"/>
            <a:chExt cx="1139826" cy="609599"/>
          </a:xfrm>
        </p:grpSpPr>
        <p:cxnSp>
          <p:nvCxnSpPr>
            <p:cNvPr id="36" name="Straight Connector 35"/>
            <p:cNvCxnSpPr/>
            <p:nvPr/>
          </p:nvCxnSpPr>
          <p:spPr>
            <a:xfrm rot="5400000" flipH="1" flipV="1">
              <a:off x="6288088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489575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18"/>
          <p:cNvSpPr>
            <a:spLocks noChangeArrowheads="1"/>
          </p:cNvSpPr>
          <p:nvPr/>
        </p:nvSpPr>
        <p:spPr bwMode="auto">
          <a:xfrm flipH="1">
            <a:off x="152400" y="3276600"/>
            <a:ext cx="2286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 rot="240000" flipV="1">
            <a:off x="305559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 flipH="1">
            <a:off x="7772400" y="3276600"/>
            <a:ext cx="228600" cy="381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 rot="11040000" flipV="1">
            <a:off x="7162040" y="3452863"/>
            <a:ext cx="685800" cy="457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grpSp>
        <p:nvGrpSpPr>
          <p:cNvPr id="28" name="Group 51"/>
          <p:cNvGrpSpPr/>
          <p:nvPr/>
        </p:nvGrpSpPr>
        <p:grpSpPr>
          <a:xfrm>
            <a:off x="3810000" y="3429001"/>
            <a:ext cx="1142999" cy="609599"/>
            <a:chOff x="3810000" y="3429001"/>
            <a:chExt cx="1142999" cy="609599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810000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4611686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47"/>
          <p:cNvGrpSpPr/>
          <p:nvPr/>
        </p:nvGrpSpPr>
        <p:grpSpPr>
          <a:xfrm>
            <a:off x="2136775" y="3429001"/>
            <a:ext cx="1139826" cy="609599"/>
            <a:chOff x="2136775" y="3429001"/>
            <a:chExt cx="1139826" cy="609599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136775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 flipH="1" flipV="1">
              <a:off x="2935288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73"/>
          <p:cNvGrpSpPr/>
          <p:nvPr/>
        </p:nvGrpSpPr>
        <p:grpSpPr>
          <a:xfrm>
            <a:off x="6781800" y="3505200"/>
            <a:ext cx="349250" cy="393700"/>
            <a:chOff x="8039100" y="2508250"/>
            <a:chExt cx="349250" cy="393700"/>
          </a:xfrm>
        </p:grpSpPr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73"/>
          <p:cNvGrpSpPr/>
          <p:nvPr/>
        </p:nvGrpSpPr>
        <p:grpSpPr>
          <a:xfrm>
            <a:off x="1371600" y="3505200"/>
            <a:ext cx="349250" cy="393700"/>
            <a:chOff x="8039100" y="2508250"/>
            <a:chExt cx="349250" cy="393700"/>
          </a:xfrm>
        </p:grpSpPr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0" y="25908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FIRST 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91400" y="26670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LAST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19400" y="40386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4419600" y="39624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grpSp>
        <p:nvGrpSpPr>
          <p:cNvPr id="33" name="Group 68"/>
          <p:cNvGrpSpPr/>
          <p:nvPr/>
        </p:nvGrpSpPr>
        <p:grpSpPr>
          <a:xfrm>
            <a:off x="3962400" y="3429000"/>
            <a:ext cx="152400" cy="1218406"/>
            <a:chOff x="5181600" y="3886994"/>
            <a:chExt cx="152400" cy="1218406"/>
          </a:xfrm>
          <a:solidFill>
            <a:srgbClr val="00B050"/>
          </a:solidFill>
        </p:grpSpPr>
        <p:cxnSp>
          <p:nvCxnSpPr>
            <p:cNvPr id="70" name="Straight Connector 69"/>
            <p:cNvCxnSpPr>
              <a:stCxn id="71" idx="0"/>
            </p:cNvCxnSpPr>
            <p:nvPr/>
          </p:nvCxnSpPr>
          <p:spPr>
            <a:xfrm rot="5400000" flipH="1" flipV="1">
              <a:off x="4838700" y="4305300"/>
              <a:ext cx="838200" cy="1588"/>
            </a:xfrm>
            <a:prstGeom prst="line">
              <a:avLst/>
            </a:prstGeom>
            <a:grpFill/>
            <a:ln w="25400" cap="rnd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18"/>
            <p:cNvSpPr>
              <a:spLocks noChangeArrowheads="1"/>
            </p:cNvSpPr>
            <p:nvPr/>
          </p:nvSpPr>
          <p:spPr bwMode="auto">
            <a:xfrm>
              <a:off x="5181600" y="4724400"/>
              <a:ext cx="1524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429000" y="47244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LOCB</a:t>
            </a:r>
            <a:endParaRPr 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2590800" y="14478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DELETE NODE B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172200" y="40386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sp>
        <p:nvSpPr>
          <p:cNvPr id="64" name="TextBox 63"/>
          <p:cNvSpPr txBox="1"/>
          <p:nvPr/>
        </p:nvSpPr>
        <p:spPr>
          <a:xfrm>
            <a:off x="76200" y="5410200"/>
            <a:ext cx="4419600" cy="584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LOCB-&gt;FORW-&gt;BACK</a:t>
            </a:r>
            <a:endParaRPr lang="en-US" sz="3200" dirty="0"/>
          </a:p>
        </p:txBody>
      </p:sp>
      <p:sp>
        <p:nvSpPr>
          <p:cNvPr id="66" name="TextBox 65"/>
          <p:cNvSpPr txBox="1"/>
          <p:nvPr/>
        </p:nvSpPr>
        <p:spPr>
          <a:xfrm>
            <a:off x="5257800" y="5435025"/>
            <a:ext cx="3352800" cy="584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LOCB-&gt;BACK</a:t>
            </a:r>
            <a:endParaRPr lang="en-US" sz="3200" dirty="0"/>
          </a:p>
        </p:txBody>
      </p:sp>
      <p:sp>
        <p:nvSpPr>
          <p:cNvPr id="68" name="TextBox 67"/>
          <p:cNvSpPr txBox="1"/>
          <p:nvPr/>
        </p:nvSpPr>
        <p:spPr>
          <a:xfrm>
            <a:off x="4495800" y="5410200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=</a:t>
            </a:r>
            <a:endParaRPr lang="en-US" sz="3600" dirty="0"/>
          </a:p>
        </p:txBody>
      </p:sp>
      <p:sp>
        <p:nvSpPr>
          <p:cNvPr id="78" name="Rectangle 77"/>
          <p:cNvSpPr/>
          <p:nvPr/>
        </p:nvSpPr>
        <p:spPr>
          <a:xfrm>
            <a:off x="0" y="5257800"/>
            <a:ext cx="2971800" cy="9906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 rot="16200000" flipV="1">
            <a:off x="4876800" y="3886200"/>
            <a:ext cx="1447800" cy="1295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819400" y="3505200"/>
            <a:ext cx="2971800" cy="1752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3810000" y="3810000"/>
            <a:ext cx="2133600" cy="1600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63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6" grpId="0" animBg="1"/>
      <p:bldP spid="68" grpId="0"/>
      <p:bldP spid="78" grpId="0" animBg="1"/>
      <p:bldP spid="78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Insertion in Two-Way List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F90FCD-EF11-4534-9E0A-F42B7BB2FFDF}" type="slidenum">
              <a:rPr lang="en-US" smtClean="0"/>
              <a:pPr/>
              <a:t>63</a:t>
            </a:fld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990600" y="3276600"/>
            <a:ext cx="1146175" cy="384175"/>
            <a:chOff x="3429000" y="4800600"/>
            <a:chExt cx="1146175" cy="384175"/>
          </a:xfrm>
        </p:grpSpPr>
        <p:grpSp>
          <p:nvGrpSpPr>
            <p:cNvPr id="5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9"/>
          <p:cNvGrpSpPr/>
          <p:nvPr/>
        </p:nvGrpSpPr>
        <p:grpSpPr>
          <a:xfrm>
            <a:off x="2667000" y="3276600"/>
            <a:ext cx="1146175" cy="384175"/>
            <a:chOff x="3429000" y="4800600"/>
            <a:chExt cx="1146175" cy="384175"/>
          </a:xfrm>
        </p:grpSpPr>
        <p:grpSp>
          <p:nvGrpSpPr>
            <p:cNvPr id="10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4"/>
          <p:cNvGrpSpPr/>
          <p:nvPr/>
        </p:nvGrpSpPr>
        <p:grpSpPr>
          <a:xfrm>
            <a:off x="4343400" y="3276600"/>
            <a:ext cx="1146175" cy="384175"/>
            <a:chOff x="3429000" y="4800600"/>
            <a:chExt cx="1146175" cy="384175"/>
          </a:xfrm>
        </p:grpSpPr>
        <p:grpSp>
          <p:nvGrpSpPr>
            <p:cNvPr id="15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9"/>
          <p:cNvGrpSpPr/>
          <p:nvPr/>
        </p:nvGrpSpPr>
        <p:grpSpPr>
          <a:xfrm>
            <a:off x="6019800" y="3276600"/>
            <a:ext cx="1146175" cy="384175"/>
            <a:chOff x="3429000" y="4800600"/>
            <a:chExt cx="1146175" cy="384175"/>
          </a:xfrm>
        </p:grpSpPr>
        <p:grpSp>
          <p:nvGrpSpPr>
            <p:cNvPr id="20" name="Group 18"/>
            <p:cNvGrpSpPr/>
            <p:nvPr/>
          </p:nvGrpSpPr>
          <p:grpSpPr>
            <a:xfrm>
              <a:off x="3429000" y="4800600"/>
              <a:ext cx="765175" cy="384175"/>
              <a:chOff x="3429000" y="4800600"/>
              <a:chExt cx="765175" cy="384175"/>
            </a:xfrm>
          </p:grpSpPr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3810000" y="4800600"/>
                <a:ext cx="384175" cy="3841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3429000" y="4800600"/>
                <a:ext cx="381000" cy="38100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4191000" y="4800600"/>
              <a:ext cx="384175" cy="384175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Line 25"/>
          <p:cNvSpPr>
            <a:spLocks noChangeShapeType="1"/>
          </p:cNvSpPr>
          <p:nvPr/>
        </p:nvSpPr>
        <p:spPr bwMode="auto">
          <a:xfrm rot="240000" flipV="1">
            <a:off x="19819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rot="240000" flipV="1">
            <a:off x="36583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rot="240000" flipV="1">
            <a:off x="5334760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rot="5400000" flipH="1" flipV="1">
            <a:off x="4707732" y="3826669"/>
            <a:ext cx="377825" cy="396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55"/>
          <p:cNvGrpSpPr/>
          <p:nvPr/>
        </p:nvGrpSpPr>
        <p:grpSpPr>
          <a:xfrm>
            <a:off x="5489575" y="3429001"/>
            <a:ext cx="1139826" cy="609599"/>
            <a:chOff x="5489575" y="3429001"/>
            <a:chExt cx="1139826" cy="609599"/>
          </a:xfrm>
        </p:grpSpPr>
        <p:cxnSp>
          <p:nvCxnSpPr>
            <p:cNvPr id="36" name="Straight Connector 35"/>
            <p:cNvCxnSpPr/>
            <p:nvPr/>
          </p:nvCxnSpPr>
          <p:spPr>
            <a:xfrm rot="5400000" flipH="1" flipV="1">
              <a:off x="6288088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489575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18"/>
          <p:cNvSpPr>
            <a:spLocks noChangeArrowheads="1"/>
          </p:cNvSpPr>
          <p:nvPr/>
        </p:nvSpPr>
        <p:spPr bwMode="auto">
          <a:xfrm flipH="1">
            <a:off x="152400" y="3276600"/>
            <a:ext cx="228600" cy="381000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 rot="240000" flipV="1">
            <a:off x="305559" y="3452864"/>
            <a:ext cx="6858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 flipH="1">
            <a:off x="7772400" y="3276600"/>
            <a:ext cx="228600" cy="381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 rot="11040000" flipV="1">
            <a:off x="7162040" y="3452863"/>
            <a:ext cx="685800" cy="457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r>
              <a:rPr lang="en-US" dirty="0" smtClean="0"/>
              <a:t>         </a:t>
            </a:r>
            <a:endParaRPr lang="en-US" dirty="0"/>
          </a:p>
        </p:txBody>
      </p:sp>
      <p:grpSp>
        <p:nvGrpSpPr>
          <p:cNvPr id="28" name="Group 51"/>
          <p:cNvGrpSpPr/>
          <p:nvPr/>
        </p:nvGrpSpPr>
        <p:grpSpPr>
          <a:xfrm>
            <a:off x="3810000" y="3429001"/>
            <a:ext cx="1142999" cy="609599"/>
            <a:chOff x="3810000" y="3429001"/>
            <a:chExt cx="1142999" cy="609599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810000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4611686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47"/>
          <p:cNvGrpSpPr/>
          <p:nvPr/>
        </p:nvGrpSpPr>
        <p:grpSpPr>
          <a:xfrm>
            <a:off x="2136775" y="3429001"/>
            <a:ext cx="1139826" cy="609599"/>
            <a:chOff x="2136775" y="3429001"/>
            <a:chExt cx="1139826" cy="609599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2136775" y="3544888"/>
              <a:ext cx="1063625" cy="493712"/>
            </a:xfrm>
            <a:prstGeom prst="line">
              <a:avLst/>
            </a:prstGeom>
            <a:ln w="22225">
              <a:solidFill>
                <a:srgbClr val="FF0000"/>
              </a:solidFill>
              <a:miter lim="800000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 flipH="1" flipV="1">
              <a:off x="2935288" y="3694113"/>
              <a:ext cx="606426" cy="76201"/>
            </a:xfrm>
            <a:prstGeom prst="line">
              <a:avLst/>
            </a:prstGeom>
            <a:ln w="25400" cap="rnd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73"/>
          <p:cNvGrpSpPr/>
          <p:nvPr/>
        </p:nvGrpSpPr>
        <p:grpSpPr>
          <a:xfrm>
            <a:off x="6781800" y="3505200"/>
            <a:ext cx="349250" cy="393700"/>
            <a:chOff x="8039100" y="2508250"/>
            <a:chExt cx="349250" cy="393700"/>
          </a:xfrm>
        </p:grpSpPr>
        <p:sp>
          <p:nvSpPr>
            <p:cNvPr id="49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73"/>
          <p:cNvGrpSpPr/>
          <p:nvPr/>
        </p:nvGrpSpPr>
        <p:grpSpPr>
          <a:xfrm>
            <a:off x="1371600" y="3505200"/>
            <a:ext cx="349250" cy="393700"/>
            <a:chOff x="8039100" y="2508250"/>
            <a:chExt cx="349250" cy="393700"/>
          </a:xfrm>
        </p:grpSpPr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8232775" y="2508250"/>
              <a:ext cx="1588" cy="3238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8039100" y="2806700"/>
              <a:ext cx="3492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20"/>
            <p:cNvSpPr>
              <a:spLocks noChangeShapeType="1"/>
            </p:cNvSpPr>
            <p:nvPr/>
          </p:nvSpPr>
          <p:spPr bwMode="auto">
            <a:xfrm>
              <a:off x="8208963" y="2901950"/>
              <a:ext cx="492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0" y="25908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FIRST 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620000" y="266700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LAST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19400" y="40386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4419600" y="3962400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grpSp>
        <p:nvGrpSpPr>
          <p:cNvPr id="33" name="Group 68"/>
          <p:cNvGrpSpPr/>
          <p:nvPr/>
        </p:nvGrpSpPr>
        <p:grpSpPr>
          <a:xfrm>
            <a:off x="2362200" y="3429000"/>
            <a:ext cx="152400" cy="1218406"/>
            <a:chOff x="5181600" y="3886994"/>
            <a:chExt cx="152400" cy="1218406"/>
          </a:xfrm>
          <a:solidFill>
            <a:srgbClr val="00B050"/>
          </a:solidFill>
        </p:grpSpPr>
        <p:cxnSp>
          <p:nvCxnSpPr>
            <p:cNvPr id="70" name="Straight Connector 69"/>
            <p:cNvCxnSpPr>
              <a:stCxn id="71" idx="0"/>
            </p:cNvCxnSpPr>
            <p:nvPr/>
          </p:nvCxnSpPr>
          <p:spPr>
            <a:xfrm rot="5400000" flipH="1" flipV="1">
              <a:off x="4838700" y="4305300"/>
              <a:ext cx="838200" cy="1588"/>
            </a:xfrm>
            <a:prstGeom prst="line">
              <a:avLst/>
            </a:prstGeom>
            <a:grpFill/>
            <a:ln w="25400" cap="rnd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18"/>
            <p:cNvSpPr>
              <a:spLocks noChangeArrowheads="1"/>
            </p:cNvSpPr>
            <p:nvPr/>
          </p:nvSpPr>
          <p:spPr bwMode="auto">
            <a:xfrm>
              <a:off x="5181600" y="4724400"/>
              <a:ext cx="152400" cy="3810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066800" y="4191000"/>
            <a:ext cx="144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LOCA</a:t>
            </a:r>
            <a:endParaRPr lang="en-US" sz="3200" dirty="0"/>
          </a:p>
        </p:txBody>
      </p:sp>
      <p:sp>
        <p:nvSpPr>
          <p:cNvPr id="62" name="TextBox 61"/>
          <p:cNvSpPr txBox="1"/>
          <p:nvPr/>
        </p:nvSpPr>
        <p:spPr>
          <a:xfrm>
            <a:off x="2286000" y="12192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INSERT NODE </a:t>
            </a:r>
            <a:r>
              <a:rPr lang="en-US" sz="3600" b="1" dirty="0" smtClean="0">
                <a:solidFill>
                  <a:srgbClr val="00B050"/>
                </a:solidFill>
              </a:rPr>
              <a:t>NEW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172200" y="40386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0" y="5257800"/>
            <a:ext cx="3279775" cy="584775"/>
            <a:chOff x="1600200" y="5334000"/>
            <a:chExt cx="3279775" cy="584775"/>
          </a:xfrm>
        </p:grpSpPr>
        <p:grpSp>
          <p:nvGrpSpPr>
            <p:cNvPr id="67" name="Group 14"/>
            <p:cNvGrpSpPr/>
            <p:nvPr/>
          </p:nvGrpSpPr>
          <p:grpSpPr>
            <a:xfrm>
              <a:off x="3733800" y="5334000"/>
              <a:ext cx="1146175" cy="384175"/>
              <a:chOff x="3429000" y="4800600"/>
              <a:chExt cx="1146175" cy="384175"/>
            </a:xfrm>
          </p:grpSpPr>
          <p:grpSp>
            <p:nvGrpSpPr>
              <p:cNvPr id="69" name="Group 18"/>
              <p:cNvGrpSpPr/>
              <p:nvPr/>
            </p:nvGrpSpPr>
            <p:grpSpPr>
              <a:xfrm>
                <a:off x="3429000" y="4800600"/>
                <a:ext cx="765175" cy="384175"/>
                <a:chOff x="3429000" y="4800600"/>
                <a:chExt cx="765175" cy="384175"/>
              </a:xfrm>
            </p:grpSpPr>
            <p:sp>
              <p:nvSpPr>
                <p:cNvPr id="74" name="Rectangle 73"/>
                <p:cNvSpPr>
                  <a:spLocks noChangeArrowheads="1"/>
                </p:cNvSpPr>
                <p:nvPr/>
              </p:nvSpPr>
              <p:spPr bwMode="auto">
                <a:xfrm>
                  <a:off x="3810000" y="4800600"/>
                  <a:ext cx="384175" cy="384175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Rectangle 75"/>
                <p:cNvSpPr>
                  <a:spLocks noChangeArrowheads="1"/>
                </p:cNvSpPr>
                <p:nvPr/>
              </p:nvSpPr>
              <p:spPr bwMode="auto">
                <a:xfrm>
                  <a:off x="3429000" y="4800600"/>
                  <a:ext cx="381000" cy="381000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2" name="Rectangle 17"/>
              <p:cNvSpPr>
                <a:spLocks noChangeArrowheads="1"/>
              </p:cNvSpPr>
              <p:nvPr/>
            </p:nvSpPr>
            <p:spPr bwMode="auto">
              <a:xfrm>
                <a:off x="4191000" y="4800600"/>
                <a:ext cx="384175" cy="384175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" name="Rectangle 18"/>
            <p:cNvSpPr>
              <a:spLocks noChangeArrowheads="1"/>
            </p:cNvSpPr>
            <p:nvPr/>
          </p:nvSpPr>
          <p:spPr bwMode="auto">
            <a:xfrm flipH="1">
              <a:off x="2895600" y="5334000"/>
              <a:ext cx="228600" cy="38100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Line 25"/>
            <p:cNvSpPr>
              <a:spLocks noChangeShapeType="1"/>
            </p:cNvSpPr>
            <p:nvPr/>
          </p:nvSpPr>
          <p:spPr bwMode="auto">
            <a:xfrm rot="240000" flipV="1">
              <a:off x="3048760" y="5510264"/>
              <a:ext cx="685800" cy="457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 wrap="none"/>
            <a:lstStyle/>
            <a:p>
              <a:r>
                <a:rPr lang="en-US" dirty="0" smtClean="0"/>
                <a:t>         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600200" y="5334000"/>
              <a:ext cx="1219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NEW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447800" y="1905000"/>
            <a:ext cx="6096000" cy="1077218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LOCA-&gt;FORW-&gt;BACK = NEW</a:t>
            </a:r>
          </a:p>
          <a:p>
            <a:r>
              <a:rPr lang="en-US" sz="3200" dirty="0" smtClean="0"/>
              <a:t>NEW-&gt;FORW = LOCA-&gt;FORW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10000" y="4800600"/>
            <a:ext cx="4953000" cy="10772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LOCA-&gt;FORW = NEW </a:t>
            </a:r>
          </a:p>
          <a:p>
            <a:r>
              <a:rPr lang="en-US" sz="3200" dirty="0" smtClean="0"/>
              <a:t>NEW-&gt;BACK = LOCA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255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 anchor="t">
            <a:normAutofit/>
          </a:bodyPr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  <a:ea typeface="宋体" pitchFamily="2" charset="-122"/>
              </a:rPr>
              <a:t>Linked Lists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2971800"/>
            <a:ext cx="7848600" cy="3276600"/>
          </a:xfrm>
        </p:spPr>
        <p:txBody>
          <a:bodyPr>
            <a:normAutofit/>
          </a:bodyPr>
          <a:lstStyle/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sz="3600" dirty="0" smtClean="0">
                <a:ea typeface="宋体" pitchFamily="2" charset="-122"/>
              </a:rPr>
              <a:t>Each </a:t>
            </a:r>
            <a:r>
              <a:rPr lang="en-US" altLang="zh-CN" sz="3600" dirty="0">
                <a:ea typeface="宋体" pitchFamily="2" charset="-122"/>
              </a:rPr>
              <a:t>node contains at </a:t>
            </a:r>
            <a:r>
              <a:rPr lang="en-US" altLang="zh-CN" sz="3600" dirty="0" smtClean="0">
                <a:ea typeface="宋体" pitchFamily="2" charset="-122"/>
              </a:rPr>
              <a:t>least</a:t>
            </a:r>
          </a:p>
          <a:p>
            <a:pPr lvl="1"/>
            <a:r>
              <a:rPr lang="en-US" altLang="zh-CN" sz="3200" dirty="0" smtClean="0">
                <a:ea typeface="宋体" pitchFamily="2" charset="-122"/>
              </a:rPr>
              <a:t>A piece of data (any type)</a:t>
            </a:r>
          </a:p>
          <a:p>
            <a:pPr lvl="1"/>
            <a:r>
              <a:rPr lang="en-US" altLang="zh-CN" sz="3200" dirty="0" smtClean="0">
                <a:ea typeface="宋体" pitchFamily="2" charset="-122"/>
              </a:rPr>
              <a:t>Pointer to the next node in the list</a:t>
            </a:r>
            <a:endParaRPr lang="en-US" altLang="zh-CN" sz="3200" dirty="0">
              <a:ea typeface="宋体" pitchFamily="2" charset="-122"/>
            </a:endParaRP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F2F5AC-F41E-4036-89B8-9C4F45F83E95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8" name="Group 33"/>
          <p:cNvGrpSpPr/>
          <p:nvPr/>
        </p:nvGrpSpPr>
        <p:grpSpPr>
          <a:xfrm>
            <a:off x="2038774" y="1143000"/>
            <a:ext cx="5886027" cy="1651575"/>
            <a:chOff x="5791200" y="3962400"/>
            <a:chExt cx="3352800" cy="1651575"/>
          </a:xfrm>
        </p:grpSpPr>
        <p:sp>
          <p:nvSpPr>
            <p:cNvPr id="35" name="Rectangle 54"/>
            <p:cNvSpPr>
              <a:spLocks noChangeArrowheads="1"/>
            </p:cNvSpPr>
            <p:nvPr/>
          </p:nvSpPr>
          <p:spPr bwMode="auto">
            <a:xfrm>
              <a:off x="5791200" y="3962400"/>
              <a:ext cx="3352800" cy="1600200"/>
            </a:xfrm>
            <a:prstGeom prst="rect">
              <a:avLst/>
            </a:prstGeom>
            <a:noFill/>
            <a:ln w="31750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34"/>
            <p:cNvGrpSpPr/>
            <p:nvPr/>
          </p:nvGrpSpPr>
          <p:grpSpPr>
            <a:xfrm>
              <a:off x="5801810" y="4038600"/>
              <a:ext cx="3342190" cy="1575375"/>
              <a:chOff x="5725610" y="5119688"/>
              <a:chExt cx="3342190" cy="1575375"/>
            </a:xfrm>
          </p:grpSpPr>
          <p:grpSp>
            <p:nvGrpSpPr>
              <p:cNvPr id="10" name="Group 33"/>
              <p:cNvGrpSpPr/>
              <p:nvPr/>
            </p:nvGrpSpPr>
            <p:grpSpPr>
              <a:xfrm>
                <a:off x="5725610" y="5119688"/>
                <a:ext cx="2987233" cy="1575375"/>
                <a:chOff x="5725610" y="5119688"/>
                <a:chExt cx="2987233" cy="1575375"/>
              </a:xfrm>
            </p:grpSpPr>
            <p:sp>
              <p:nvSpPr>
                <p:cNvPr id="44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6781800" y="6110288"/>
                  <a:ext cx="685800" cy="58477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buFont typeface="Monotype Sorts" pitchFamily="2" charset="2"/>
                    <a:buNone/>
                  </a:pPr>
                  <a:r>
                    <a:rPr lang="en-US" altLang="zh-CN" sz="3200" b="1" dirty="0">
                      <a:ea typeface="宋体" pitchFamily="2" charset="-122"/>
                    </a:rPr>
                    <a:t>data</a:t>
                  </a:r>
                </a:p>
              </p:txBody>
            </p:sp>
            <p:sp>
              <p:nvSpPr>
                <p:cNvPr id="45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7722243" y="6110288"/>
                  <a:ext cx="990600" cy="58477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buFont typeface="Monotype Sorts" pitchFamily="2" charset="2"/>
                    <a:buNone/>
                  </a:pPr>
                  <a:r>
                    <a:rPr lang="en-US" altLang="zh-CN" sz="3200" dirty="0">
                      <a:ea typeface="宋体" pitchFamily="2" charset="-122"/>
                    </a:rPr>
                    <a:t>pointer</a:t>
                  </a:r>
                </a:p>
              </p:txBody>
            </p:sp>
            <p:sp>
              <p:nvSpPr>
                <p:cNvPr id="46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5725610" y="5119688"/>
                  <a:ext cx="1315656" cy="58477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  <a:buFont typeface="Monotype Sorts" pitchFamily="2" charset="2"/>
                    <a:buNone/>
                  </a:pPr>
                  <a:r>
                    <a:rPr lang="en-US" altLang="zh-CN" sz="3200" b="1" dirty="0">
                      <a:ea typeface="宋体" pitchFamily="2" charset="-122"/>
                    </a:rPr>
                    <a:t>node</a:t>
                  </a:r>
                </a:p>
              </p:txBody>
            </p:sp>
          </p:grpSp>
          <p:grpSp>
            <p:nvGrpSpPr>
              <p:cNvPr id="11" name="Group 32"/>
              <p:cNvGrpSpPr/>
              <p:nvPr/>
            </p:nvGrpSpPr>
            <p:grpSpPr>
              <a:xfrm>
                <a:off x="6578600" y="5422900"/>
                <a:ext cx="2489200" cy="609600"/>
                <a:chOff x="6578600" y="5422900"/>
                <a:chExt cx="2489200" cy="609600"/>
              </a:xfrm>
            </p:grpSpPr>
            <p:sp>
              <p:nvSpPr>
                <p:cNvPr id="39" name="Rectangle 43"/>
                <p:cNvSpPr>
                  <a:spLocks noChangeArrowheads="1"/>
                </p:cNvSpPr>
                <p:nvPr/>
              </p:nvSpPr>
              <p:spPr bwMode="auto">
                <a:xfrm>
                  <a:off x="7645400" y="5422900"/>
                  <a:ext cx="914400" cy="609600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2" name="Group 44"/>
                <p:cNvGrpSpPr>
                  <a:grpSpLocks/>
                </p:cNvGrpSpPr>
                <p:nvPr/>
              </p:nvGrpSpPr>
              <p:grpSpPr bwMode="auto">
                <a:xfrm>
                  <a:off x="6578600" y="5422900"/>
                  <a:ext cx="1066800" cy="609600"/>
                  <a:chOff x="1728" y="2880"/>
                  <a:chExt cx="384" cy="384"/>
                </a:xfrm>
              </p:grpSpPr>
              <p:sp>
                <p:nvSpPr>
                  <p:cNvPr id="42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880"/>
                    <a:ext cx="384" cy="38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64" y="2966"/>
                    <a:ext cx="133" cy="2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400" b="0" dirty="0">
                        <a:solidFill>
                          <a:schemeClr val="bg1"/>
                        </a:solidFill>
                        <a:latin typeface="Tahoma" pitchFamily="34" charset="0"/>
                        <a:ea typeface="宋体" pitchFamily="2" charset="-122"/>
                      </a:rPr>
                      <a:t>A</a:t>
                    </a:r>
                  </a:p>
                </p:txBody>
              </p:sp>
            </p:grpSp>
            <p:sp>
              <p:nvSpPr>
                <p:cNvPr id="41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8153400" y="5715000"/>
                  <a:ext cx="9144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F2F5AC-F41E-4036-89B8-9C4F45F83E9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78" y="0"/>
            <a:ext cx="890587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07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F2F5AC-F41E-4036-89B8-9C4F45F83E9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"/>
            <a:ext cx="7110413" cy="6008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5765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ustom 1">
      <a:majorFont>
        <a:latin typeface="Cambri math"/>
        <a:ea typeface=""/>
        <a:cs typeface="Cambria math"/>
      </a:majorFont>
      <a:minorFont>
        <a:latin typeface="Cambria Math"/>
        <a:ea typeface=""/>
        <a:cs typeface="Cambria math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615</TotalTime>
  <Words>2368</Words>
  <Application>Microsoft Office PowerPoint</Application>
  <PresentationFormat>On-screen Show (4:3)</PresentationFormat>
  <Paragraphs>526</Paragraphs>
  <Slides>63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5" baseType="lpstr">
      <vt:lpstr>Oriel</vt:lpstr>
      <vt:lpstr>Equation</vt:lpstr>
      <vt:lpstr>Linked List</vt:lpstr>
      <vt:lpstr>Problem With Array </vt:lpstr>
      <vt:lpstr>Solution </vt:lpstr>
      <vt:lpstr>Linked List </vt:lpstr>
      <vt:lpstr>Linked List </vt:lpstr>
      <vt:lpstr>Linked Lists</vt:lpstr>
      <vt:lpstr>Linked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 Traversal </vt:lpstr>
      <vt:lpstr>PowerPoint Presentation</vt:lpstr>
      <vt:lpstr>PowerPoint Presentation</vt:lpstr>
      <vt:lpstr>List Traversal </vt:lpstr>
      <vt:lpstr> SEARCHING A LINKED LIST </vt:lpstr>
      <vt:lpstr> Search for an ITEM </vt:lpstr>
      <vt:lpstr> Searching Algorithm when LIST Is Sorted </vt:lpstr>
      <vt:lpstr>Insertion Into a Linked List</vt:lpstr>
      <vt:lpstr>Insertion After a Given Node </vt:lpstr>
      <vt:lpstr>Insertion After a Given Node </vt:lpstr>
      <vt:lpstr>Insertion to Beginning </vt:lpstr>
      <vt:lpstr>Insertion to Beginning </vt:lpstr>
      <vt:lpstr>Insertion to Beginning </vt:lpstr>
      <vt:lpstr>PowerPoint Presentation</vt:lpstr>
      <vt:lpstr>Overflow and Underflow</vt:lpstr>
      <vt:lpstr>Insertion at the Beginning</vt:lpstr>
      <vt:lpstr>Insertion at the Beginning</vt:lpstr>
      <vt:lpstr>Deletion Algorithm </vt:lpstr>
      <vt:lpstr>Delete the Node Following a Given Node </vt:lpstr>
      <vt:lpstr>Delete the Node Following a Given Node </vt:lpstr>
      <vt:lpstr>Delete an Item</vt:lpstr>
      <vt:lpstr>Delete an Item</vt:lpstr>
      <vt:lpstr>Deletion of an ITEM</vt:lpstr>
      <vt:lpstr>Deletion of an ITEM</vt:lpstr>
      <vt:lpstr>Deletion of an ITEM</vt:lpstr>
      <vt:lpstr>Header Linked Lists</vt:lpstr>
      <vt:lpstr>Header Linked Lists</vt:lpstr>
      <vt:lpstr>Header Linked Lists</vt:lpstr>
      <vt:lpstr>Header Linked Lists</vt:lpstr>
      <vt:lpstr>Traversing a Circular Header List </vt:lpstr>
      <vt:lpstr>Traversing a Circular Header List </vt:lpstr>
      <vt:lpstr>Locating an ITEM </vt:lpstr>
      <vt:lpstr>Locating an ITEM </vt:lpstr>
      <vt:lpstr>Other variation of Linked List </vt:lpstr>
      <vt:lpstr>Applications of Linked Lists</vt:lpstr>
      <vt:lpstr>Sparse Matrix </vt:lpstr>
      <vt:lpstr>Linked list representation Sparse Matrix</vt:lpstr>
      <vt:lpstr>Linked list representation Sparse Matrix</vt:lpstr>
      <vt:lpstr>Linked list representation Sparse Matrix</vt:lpstr>
      <vt:lpstr>Two-Way List </vt:lpstr>
      <vt:lpstr>Two-Way List </vt:lpstr>
      <vt:lpstr>Two-Way List </vt:lpstr>
      <vt:lpstr>Two-Way List </vt:lpstr>
      <vt:lpstr>Two-Way List </vt:lpstr>
      <vt:lpstr>Two-Way List </vt:lpstr>
      <vt:lpstr>Two-Way List </vt:lpstr>
      <vt:lpstr>Operation in two-way list </vt:lpstr>
      <vt:lpstr>Deletion in Two-Way List </vt:lpstr>
      <vt:lpstr>Deletion in Two-Way List </vt:lpstr>
      <vt:lpstr>Insertion in Two-Way List </vt:lpstr>
    </vt:vector>
  </TitlesOfParts>
  <Company>NIT Rourkela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 (CS 102)</dc:title>
  <dc:creator>A K Turuk</dc:creator>
  <cp:lastModifiedBy>abid</cp:lastModifiedBy>
  <cp:revision>65</cp:revision>
  <dcterms:created xsi:type="dcterms:W3CDTF">2011-01-18T04:22:33Z</dcterms:created>
  <dcterms:modified xsi:type="dcterms:W3CDTF">2017-02-11T06:34:03Z</dcterms:modified>
</cp:coreProperties>
</file>