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97"/>
  </p:notesMasterIdLst>
  <p:sldIdLst>
    <p:sldId id="256" r:id="rId2"/>
    <p:sldId id="258" r:id="rId3"/>
    <p:sldId id="270" r:id="rId4"/>
    <p:sldId id="269" r:id="rId5"/>
    <p:sldId id="275" r:id="rId6"/>
    <p:sldId id="272" r:id="rId7"/>
    <p:sldId id="268" r:id="rId8"/>
    <p:sldId id="259" r:id="rId9"/>
    <p:sldId id="260" r:id="rId10"/>
    <p:sldId id="261" r:id="rId11"/>
    <p:sldId id="263" r:id="rId12"/>
    <p:sldId id="264" r:id="rId13"/>
    <p:sldId id="265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2" r:id="rId22"/>
    <p:sldId id="281" r:id="rId23"/>
    <p:sldId id="283" r:id="rId24"/>
    <p:sldId id="284" r:id="rId25"/>
    <p:sldId id="286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7" r:id="rId47"/>
    <p:sldId id="308" r:id="rId48"/>
    <p:sldId id="306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3" r:id="rId83"/>
    <p:sldId id="342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D88F0-7F77-494B-86EB-F08A4C531718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1DFD1-FC69-4ADF-BDD6-707911D5D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05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8F6E85-AEE6-4F75-8992-5D63E0DD1038}" type="datetime1">
              <a:rPr lang="en-US" smtClean="0"/>
              <a:t>2/10/2017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9A7574-72DD-404C-912E-C071AEAE730D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3F5F0C-0FC0-4E58-BDB8-F2D2E4048B48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5225BD1-1C18-4690-8119-EB21C5AC6D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5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851510-1C20-40F3-8D4E-040F2A00E42A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FE21AE-F305-4282-9FE9-4E8F448834CC}" type="datetime1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11A81C-2EA1-4438-8F01-4EA9DAB54F3B}" type="datetime1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B7E294-482A-4871-A3F2-D1D453A34F5F}" type="datetime1">
              <a:rPr lang="en-US" smtClean="0"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4524DD-FC36-4596-A4C3-6BF17E06B593}" type="datetime1">
              <a:rPr lang="en-US" smtClean="0"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5A3087-E85C-462D-BECE-20BC8F124652}" type="datetime1">
              <a:rPr lang="en-US" smtClean="0"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06D836-5E8D-453B-B42A-45CF8949C4C8}" type="datetime1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17CEB5-16B4-4EC5-AA31-9E9CD1134356}" type="datetime1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75048D2-E552-4D87-B7C4-36F1A87A99B5}" type="datetime1">
              <a:rPr lang="en-US" smtClean="0"/>
              <a:t>2/10/2017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Tree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733800"/>
            <a:ext cx="7406640" cy="1752600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Abu Saleh Musa Miah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Terminology (continued)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95300" indent="-495300" eaLnBrk="1" hangingPunct="1"/>
            <a:r>
              <a:rPr lang="en-US" dirty="0" smtClean="0"/>
              <a:t>The predecessor of a node is called its </a:t>
            </a:r>
            <a:r>
              <a:rPr lang="en-US" b="1" dirty="0" smtClean="0">
                <a:solidFill>
                  <a:srgbClr val="FF0000"/>
                </a:solidFill>
              </a:rPr>
              <a:t>parent</a:t>
            </a:r>
          </a:p>
          <a:p>
            <a:pPr marL="495300" indent="-495300" eaLnBrk="1" hangingPunct="1"/>
            <a:endParaRPr lang="en-US" dirty="0" smtClean="0"/>
          </a:p>
          <a:p>
            <a:pPr marL="495300" indent="-495300" eaLnBrk="1" hangingPunct="1"/>
            <a:r>
              <a:rPr lang="en-US" dirty="0" smtClean="0"/>
              <a:t>A </a:t>
            </a:r>
            <a:r>
              <a:rPr lang="en-US" b="1" dirty="0" err="1" smtClean="0">
                <a:solidFill>
                  <a:srgbClr val="FF0000"/>
                </a:solidFill>
              </a:rPr>
              <a:t>subtree</a:t>
            </a:r>
            <a:r>
              <a:rPr lang="en-US" dirty="0" smtClean="0"/>
              <a:t> of a node is a tree whose root is a child of that node</a:t>
            </a:r>
          </a:p>
          <a:p>
            <a:pPr marL="495300" indent="-495300" eaLnBrk="1" hangingPunct="1"/>
            <a:endParaRPr lang="en-US" dirty="0" smtClean="0"/>
          </a:p>
          <a:p>
            <a:pPr marL="495300" indent="-495300" eaLnBrk="1" hangingPunct="1"/>
            <a:r>
              <a:rPr lang="en-US" dirty="0" smtClean="0"/>
              <a:t>The level of a node is a measure of its distance from the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Terminology (continued)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Node: stores the actual data and links to other nodes</a:t>
            </a:r>
          </a:p>
          <a:p>
            <a:pPr eaLnBrk="1" hangingPunct="1"/>
            <a:r>
              <a:rPr lang="en-US" smtClean="0"/>
              <a:t>Parent: immediate predecessor of a node</a:t>
            </a:r>
          </a:p>
          <a:p>
            <a:pPr eaLnBrk="1" hangingPunct="1"/>
            <a:r>
              <a:rPr lang="en-US" smtClean="0"/>
              <a:t>Root: specially designated node which has no parent</a:t>
            </a:r>
          </a:p>
          <a:p>
            <a:pPr eaLnBrk="1" hangingPunct="1"/>
            <a:r>
              <a:rPr lang="en-US" smtClean="0"/>
              <a:t>Child:immediate successor of a node.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Terminology(continued)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Leaf: </a:t>
            </a:r>
            <a:r>
              <a:rPr lang="en-US" dirty="0" smtClean="0"/>
              <a:t>node without any child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Level: </a:t>
            </a:r>
            <a:r>
              <a:rPr lang="en-US" dirty="0" smtClean="0"/>
              <a:t>rank of the hierarchy and root node has level zero(0). Node at level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has the level </a:t>
            </a:r>
            <a:r>
              <a:rPr lang="en-US" b="1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+1 for its child and </a:t>
            </a:r>
            <a:r>
              <a:rPr lang="en-US" b="1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-1 </a:t>
            </a:r>
            <a:r>
              <a:rPr lang="en-US" dirty="0" smtClean="0"/>
              <a:t> for its parent. This is true for all nodes except the root</a:t>
            </a:r>
            <a:endParaRPr lang="en-US" sz="7200" i="1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Terminology (continued)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b="1" dirty="0" smtClean="0"/>
              <a:t>Height (depth): </a:t>
            </a:r>
            <a:r>
              <a:rPr lang="en-US" dirty="0" smtClean="0"/>
              <a:t>Maximum number of nodes possible in a path starting from root node to leaf node. Height of a tree given by </a:t>
            </a:r>
            <a:r>
              <a:rPr lang="en-US" b="1" dirty="0" smtClean="0">
                <a:solidFill>
                  <a:srgbClr val="FF0000"/>
                </a:solidFill>
              </a:rPr>
              <a:t>h </a:t>
            </a:r>
            <a:r>
              <a:rPr lang="en-US" dirty="0" smtClean="0"/>
              <a:t>=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max</a:t>
            </a:r>
            <a:r>
              <a:rPr lang="en-US" dirty="0" smtClean="0"/>
              <a:t>,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max</a:t>
            </a:r>
            <a:r>
              <a:rPr lang="en-US" dirty="0" smtClean="0"/>
              <a:t> is the maximum level of the tree.</a:t>
            </a:r>
          </a:p>
          <a:p>
            <a:pPr algn="just" eaLnBrk="1" hangingPunct="1"/>
            <a:r>
              <a:rPr lang="en-US" dirty="0" smtClean="0"/>
              <a:t>Degree of node</a:t>
            </a:r>
            <a:r>
              <a:rPr lang="en-US" dirty="0" smtClean="0">
                <a:sym typeface="Wingdings" pitchFamily="2" charset="2"/>
              </a:rPr>
              <a:t> maximum number of children  possible for a node</a:t>
            </a:r>
          </a:p>
          <a:p>
            <a:pPr algn="just" eaLnBrk="1" hangingPunct="1"/>
            <a:r>
              <a:rPr lang="en-US" dirty="0" smtClean="0">
                <a:sym typeface="Wingdings" pitchFamily="2" charset="2"/>
              </a:rPr>
              <a:t>Siblings  nodes having the same parent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Tree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b="1" dirty="0" smtClean="0"/>
              <a:t>Ancestor of a Node: </a:t>
            </a:r>
            <a:r>
              <a:rPr lang="en-US" dirty="0" smtClean="0"/>
              <a:t>Those nodes that occur on the path from the root to the given node</a:t>
            </a:r>
          </a:p>
          <a:p>
            <a:endParaRPr lang="en-US" dirty="0"/>
          </a:p>
          <a:p>
            <a:r>
              <a:rPr lang="en-US" b="1" dirty="0" smtClean="0"/>
              <a:t>Degree of a Tree: </a:t>
            </a:r>
            <a:r>
              <a:rPr lang="en-US" dirty="0" smtClean="0"/>
              <a:t>Maximum degree of the node in the tree </a:t>
            </a:r>
          </a:p>
          <a:p>
            <a:endParaRPr lang="en-US" dirty="0"/>
          </a:p>
          <a:p>
            <a:r>
              <a:rPr lang="en-US" b="1" dirty="0" smtClean="0"/>
              <a:t>Forest : </a:t>
            </a:r>
            <a:r>
              <a:rPr lang="en-US" dirty="0" smtClean="0"/>
              <a:t>A set of Zero or more Disjoint trees.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04800" y="304800"/>
            <a:ext cx="8610600" cy="5943600"/>
            <a:chOff x="1800" y="1440"/>
            <a:chExt cx="8640" cy="5040"/>
          </a:xfrm>
        </p:grpSpPr>
        <p:sp>
          <p:nvSpPr>
            <p:cNvPr id="7173" name="AutoShape 5"/>
            <p:cNvSpPr>
              <a:spLocks noChangeAspect="1" noChangeArrowheads="1"/>
            </p:cNvSpPr>
            <p:nvPr/>
          </p:nvSpPr>
          <p:spPr bwMode="auto">
            <a:xfrm>
              <a:off x="1800" y="1440"/>
              <a:ext cx="8640" cy="5040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" name="Oval 6"/>
            <p:cNvSpPr>
              <a:spLocks noChangeArrowheads="1"/>
            </p:cNvSpPr>
            <p:nvPr/>
          </p:nvSpPr>
          <p:spPr bwMode="auto">
            <a:xfrm>
              <a:off x="5580" y="162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800" dirty="0"/>
                <a:t>A</a:t>
              </a:r>
            </a:p>
          </p:txBody>
        </p:sp>
        <p:sp>
          <p:nvSpPr>
            <p:cNvPr id="7175" name="Oval 7"/>
            <p:cNvSpPr>
              <a:spLocks noChangeArrowheads="1"/>
            </p:cNvSpPr>
            <p:nvPr/>
          </p:nvSpPr>
          <p:spPr bwMode="auto">
            <a:xfrm>
              <a:off x="3780" y="288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7176" name="Oval 8"/>
            <p:cNvSpPr>
              <a:spLocks noChangeArrowheads="1"/>
            </p:cNvSpPr>
            <p:nvPr/>
          </p:nvSpPr>
          <p:spPr bwMode="auto">
            <a:xfrm>
              <a:off x="5040" y="288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7177" name="Oval 9"/>
            <p:cNvSpPr>
              <a:spLocks noChangeArrowheads="1"/>
            </p:cNvSpPr>
            <p:nvPr/>
          </p:nvSpPr>
          <p:spPr bwMode="auto">
            <a:xfrm>
              <a:off x="6120" y="288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7380" y="288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E</a:t>
              </a:r>
            </a:p>
          </p:txBody>
        </p:sp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>
              <a:off x="3015" y="411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F</a:t>
              </a:r>
            </a:p>
          </p:txBody>
        </p:sp>
        <p:sp>
          <p:nvSpPr>
            <p:cNvPr id="7180" name="Oval 12"/>
            <p:cNvSpPr>
              <a:spLocks noChangeArrowheads="1"/>
            </p:cNvSpPr>
            <p:nvPr/>
          </p:nvSpPr>
          <p:spPr bwMode="auto">
            <a:xfrm>
              <a:off x="372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G</a:t>
              </a:r>
            </a:p>
          </p:txBody>
        </p:sp>
        <p:sp>
          <p:nvSpPr>
            <p:cNvPr id="7181" name="Oval 13"/>
            <p:cNvSpPr>
              <a:spLocks noChangeArrowheads="1"/>
            </p:cNvSpPr>
            <p:nvPr/>
          </p:nvSpPr>
          <p:spPr bwMode="auto">
            <a:xfrm>
              <a:off x="441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H</a:t>
              </a:r>
            </a:p>
          </p:txBody>
        </p:sp>
        <p:sp>
          <p:nvSpPr>
            <p:cNvPr id="7182" name="Oval 14"/>
            <p:cNvSpPr>
              <a:spLocks noChangeArrowheads="1"/>
            </p:cNvSpPr>
            <p:nvPr/>
          </p:nvSpPr>
          <p:spPr bwMode="auto">
            <a:xfrm>
              <a:off x="594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I</a:t>
              </a:r>
            </a:p>
          </p:txBody>
        </p:sp>
        <p:sp>
          <p:nvSpPr>
            <p:cNvPr id="7183" name="Oval 15"/>
            <p:cNvSpPr>
              <a:spLocks noChangeArrowheads="1"/>
            </p:cNvSpPr>
            <p:nvPr/>
          </p:nvSpPr>
          <p:spPr bwMode="auto">
            <a:xfrm>
              <a:off x="699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J</a:t>
              </a:r>
            </a:p>
          </p:txBody>
        </p:sp>
        <p:sp>
          <p:nvSpPr>
            <p:cNvPr id="7184" name="Oval 16"/>
            <p:cNvSpPr>
              <a:spLocks noChangeArrowheads="1"/>
            </p:cNvSpPr>
            <p:nvPr/>
          </p:nvSpPr>
          <p:spPr bwMode="auto">
            <a:xfrm>
              <a:off x="792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K</a:t>
              </a:r>
            </a:p>
          </p:txBody>
        </p:sp>
        <p:sp>
          <p:nvSpPr>
            <p:cNvPr id="7185" name="Oval 17"/>
            <p:cNvSpPr>
              <a:spLocks noChangeArrowheads="1"/>
            </p:cNvSpPr>
            <p:nvPr/>
          </p:nvSpPr>
          <p:spPr bwMode="auto">
            <a:xfrm>
              <a:off x="7425" y="5415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L</a:t>
              </a:r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H="1">
              <a:off x="4140" y="1980"/>
              <a:ext cx="144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flipH="1">
              <a:off x="5400" y="216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5940" y="216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>
              <a:off x="6120" y="1980"/>
              <a:ext cx="144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H="1">
              <a:off x="3330" y="3375"/>
              <a:ext cx="54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>
              <a:off x="4020" y="3405"/>
              <a:ext cx="1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flipH="1">
              <a:off x="6180" y="3420"/>
              <a:ext cx="18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H="1">
              <a:off x="7275" y="342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>
              <a:off x="7740" y="342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flipH="1">
              <a:off x="7740" y="468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>
              <a:off x="4155" y="3405"/>
              <a:ext cx="54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>
              <a:off x="6300" y="1800"/>
              <a:ext cx="270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8" name="Rectangle 30"/>
            <p:cNvSpPr>
              <a:spLocks noChangeArrowheads="1"/>
            </p:cNvSpPr>
            <p:nvPr/>
          </p:nvSpPr>
          <p:spPr bwMode="auto">
            <a:xfrm>
              <a:off x="8681" y="1620"/>
              <a:ext cx="1579" cy="36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/>
                <a:t>Level 1</a:t>
              </a:r>
            </a:p>
          </p:txBody>
        </p:sp>
        <p:sp>
          <p:nvSpPr>
            <p:cNvPr id="7199" name="Rectangle 31"/>
            <p:cNvSpPr>
              <a:spLocks noChangeArrowheads="1"/>
            </p:cNvSpPr>
            <p:nvPr/>
          </p:nvSpPr>
          <p:spPr bwMode="auto">
            <a:xfrm>
              <a:off x="8911" y="2880"/>
              <a:ext cx="1349" cy="36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/>
                <a:t>Level 2</a:t>
              </a:r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>
              <a:off x="8610" y="4425"/>
              <a:ext cx="39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Rectangle 33"/>
            <p:cNvSpPr>
              <a:spLocks noChangeArrowheads="1"/>
            </p:cNvSpPr>
            <p:nvPr/>
          </p:nvSpPr>
          <p:spPr bwMode="auto">
            <a:xfrm>
              <a:off x="8911" y="4140"/>
              <a:ext cx="1349" cy="36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/>
                <a:t>Level 3</a:t>
              </a:r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>
              <a:off x="8100" y="5715"/>
              <a:ext cx="90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Rectangle 35"/>
            <p:cNvSpPr>
              <a:spLocks noChangeArrowheads="1"/>
            </p:cNvSpPr>
            <p:nvPr/>
          </p:nvSpPr>
          <p:spPr bwMode="auto">
            <a:xfrm>
              <a:off x="8834" y="5580"/>
              <a:ext cx="1426" cy="36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/>
                <a:t>Level 4</a:t>
              </a:r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>
              <a:off x="7993" y="3120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7200" y="3048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Degree of the tree = 4 ( Max degree of A)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0" y="48768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Height of the tree = 4 (Max level) 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 smtClean="0">
                <a:solidFill>
                  <a:srgbClr val="000099"/>
                </a:solidFill>
              </a:rPr>
              <a:t>Representation of a tree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 lnSpcReduction="10000"/>
          </a:bodyPr>
          <a:lstStyle/>
          <a:p>
            <a:pPr eaLnBrk="1" hangingPunct="1">
              <a:buClr>
                <a:srgbClr val="FF6600"/>
              </a:buClr>
              <a:buSzPct val="120000"/>
              <a:defRPr/>
            </a:pPr>
            <a:r>
              <a:rPr lang="en-US" sz="2800" dirty="0" smtClean="0"/>
              <a:t>List  Representation</a:t>
            </a:r>
          </a:p>
          <a:p>
            <a:pPr eaLnBrk="1" hangingPunct="1">
              <a:buClr>
                <a:srgbClr val="FF6600"/>
              </a:buClr>
              <a:buSzPct val="120000"/>
              <a:buFontTx/>
              <a:buNone/>
              <a:defRPr/>
            </a:pPr>
            <a:endParaRPr lang="en-US" sz="2800" dirty="0" smtClean="0"/>
          </a:p>
          <a:p>
            <a:pPr eaLnBrk="1" hangingPunct="1">
              <a:buClr>
                <a:srgbClr val="FF6600"/>
              </a:buClr>
              <a:buSzPct val="120000"/>
              <a:buFontTx/>
              <a:buNone/>
              <a:defRPr/>
            </a:pPr>
            <a:r>
              <a:rPr lang="en-US" sz="2800" dirty="0" smtClean="0"/>
              <a:t>(A (</a:t>
            </a:r>
            <a:r>
              <a:rPr lang="en-US" sz="2800" b="1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00B050"/>
                </a:solidFill>
              </a:rPr>
              <a:t>F,G,H</a:t>
            </a:r>
            <a:r>
              <a:rPr lang="en-US" sz="2800" dirty="0" smtClean="0"/>
              <a:t>), </a:t>
            </a:r>
            <a:r>
              <a:rPr lang="en-US" sz="2800" b="1" dirty="0" smtClean="0">
                <a:solidFill>
                  <a:srgbClr val="FF0000"/>
                </a:solidFill>
              </a:rPr>
              <a:t>C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FF0000"/>
                </a:solidFill>
              </a:rPr>
              <a:t>D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0070C0"/>
                </a:solidFill>
              </a:rPr>
              <a:t>I</a:t>
            </a:r>
            <a:r>
              <a:rPr lang="en-US" sz="2800" dirty="0" smtClean="0"/>
              <a:t>), </a:t>
            </a:r>
            <a:r>
              <a:rPr lang="en-US" sz="2800" b="1" dirty="0" smtClean="0">
                <a:solidFill>
                  <a:srgbClr val="FF0000"/>
                </a:solidFill>
              </a:rPr>
              <a:t>E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7030A0"/>
                </a:solidFill>
              </a:rPr>
              <a:t>J,K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sz="2800" dirty="0" smtClean="0"/>
              <a:t>))) )  for the tree Considered in the Example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533400" y="41910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6600"/>
              </a:buClr>
              <a:buSzPct val="115000"/>
              <a:buFontTx/>
              <a:buChar char="•"/>
            </a:pPr>
            <a:r>
              <a:rPr lang="en-US" sz="2800" dirty="0"/>
              <a:t>   Linked List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0" y="838200"/>
            <a:ext cx="8686800" cy="5715000"/>
            <a:chOff x="2040" y="3240"/>
            <a:chExt cx="10080" cy="5220"/>
          </a:xfrm>
          <a:noFill/>
        </p:grpSpPr>
        <p:sp>
          <p:nvSpPr>
            <p:cNvPr id="11267" name="AutoShape 5"/>
            <p:cNvSpPr>
              <a:spLocks noChangeAspect="1" noChangeArrowheads="1"/>
            </p:cNvSpPr>
            <p:nvPr/>
          </p:nvSpPr>
          <p:spPr bwMode="auto">
            <a:xfrm>
              <a:off x="2040" y="3240"/>
              <a:ext cx="10080" cy="52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074" y="3398"/>
              <a:ext cx="6985" cy="395"/>
              <a:chOff x="4074" y="3398"/>
              <a:chExt cx="6985" cy="395"/>
            </a:xfrm>
            <a:grpFill/>
          </p:grpSpPr>
          <p:sp>
            <p:nvSpPr>
              <p:cNvPr id="11532" name="Rectangle 7"/>
              <p:cNvSpPr>
                <a:spLocks noChangeArrowheads="1"/>
              </p:cNvSpPr>
              <p:nvPr/>
            </p:nvSpPr>
            <p:spPr bwMode="auto">
              <a:xfrm>
                <a:off x="4074" y="3420"/>
                <a:ext cx="1506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dirty="0"/>
                  <a:t>DATA</a:t>
                </a:r>
              </a:p>
            </p:txBody>
          </p:sp>
          <p:sp>
            <p:nvSpPr>
              <p:cNvPr id="11533" name="Rectangle 8"/>
              <p:cNvSpPr>
                <a:spLocks noChangeArrowheads="1"/>
              </p:cNvSpPr>
              <p:nvPr/>
            </p:nvSpPr>
            <p:spPr bwMode="auto">
              <a:xfrm>
                <a:off x="5580" y="3420"/>
                <a:ext cx="1500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dirty="0"/>
                  <a:t>LINK 1</a:t>
                </a:r>
              </a:p>
            </p:txBody>
          </p:sp>
          <p:sp>
            <p:nvSpPr>
              <p:cNvPr id="11534" name="Rectangle 9"/>
              <p:cNvSpPr>
                <a:spLocks noChangeArrowheads="1"/>
              </p:cNvSpPr>
              <p:nvPr/>
            </p:nvSpPr>
            <p:spPr bwMode="auto">
              <a:xfrm>
                <a:off x="7080" y="3398"/>
                <a:ext cx="1503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dirty="0"/>
                  <a:t>LINK 2</a:t>
                </a:r>
              </a:p>
            </p:txBody>
          </p:sp>
          <p:sp>
            <p:nvSpPr>
              <p:cNvPr id="11535" name="Rectangle 10"/>
              <p:cNvSpPr>
                <a:spLocks noChangeArrowheads="1"/>
              </p:cNvSpPr>
              <p:nvPr/>
            </p:nvSpPr>
            <p:spPr bwMode="auto">
              <a:xfrm>
                <a:off x="8583" y="3398"/>
                <a:ext cx="720" cy="359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200"/>
                  <a:t>…</a:t>
                </a:r>
                <a:endParaRPr lang="en-US"/>
              </a:p>
            </p:txBody>
          </p:sp>
          <p:sp>
            <p:nvSpPr>
              <p:cNvPr id="11536" name="Rectangle 11"/>
              <p:cNvSpPr>
                <a:spLocks noChangeArrowheads="1"/>
              </p:cNvSpPr>
              <p:nvPr/>
            </p:nvSpPr>
            <p:spPr bwMode="auto">
              <a:xfrm>
                <a:off x="9291" y="3398"/>
                <a:ext cx="1768" cy="395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dirty="0"/>
                  <a:t>LINK  n</a:t>
                </a:r>
              </a:p>
            </p:txBody>
          </p:sp>
        </p:grpSp>
        <p:sp>
          <p:nvSpPr>
            <p:cNvPr id="11269" name="Rectangle 12"/>
            <p:cNvSpPr>
              <a:spLocks noChangeArrowheads="1"/>
            </p:cNvSpPr>
            <p:nvPr/>
          </p:nvSpPr>
          <p:spPr bwMode="auto">
            <a:xfrm>
              <a:off x="5580" y="4140"/>
              <a:ext cx="5037" cy="36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dirty="0"/>
                <a:t>(a</a:t>
              </a:r>
              <a:r>
                <a:rPr lang="en-US" sz="2400" dirty="0"/>
                <a:t>) General node structure</a:t>
              </a:r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2055" y="6840"/>
              <a:ext cx="1235" cy="361"/>
              <a:chOff x="5640" y="4860"/>
              <a:chExt cx="1235" cy="361"/>
            </a:xfrm>
            <a:grpFill/>
          </p:grpSpPr>
          <p:sp>
            <p:nvSpPr>
              <p:cNvPr id="11527" name="Rectangle 14"/>
              <p:cNvSpPr>
                <a:spLocks noChangeArrowheads="1"/>
              </p:cNvSpPr>
              <p:nvPr/>
            </p:nvSpPr>
            <p:spPr bwMode="auto">
              <a:xfrm>
                <a:off x="5640" y="4860"/>
                <a:ext cx="360" cy="360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 dirty="0"/>
                  <a:t>F</a:t>
                </a:r>
              </a:p>
              <a:p>
                <a:endParaRPr lang="en-US" sz="1400" dirty="0"/>
              </a:p>
            </p:txBody>
          </p:sp>
          <p:sp>
            <p:nvSpPr>
              <p:cNvPr id="11528" name="Rectangle 15"/>
              <p:cNvSpPr>
                <a:spLocks noChangeArrowheads="1"/>
              </p:cNvSpPr>
              <p:nvPr/>
            </p:nvSpPr>
            <p:spPr bwMode="auto">
              <a:xfrm>
                <a:off x="6000" y="4860"/>
                <a:ext cx="230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9" name="Rectangle 16"/>
              <p:cNvSpPr>
                <a:spLocks noChangeArrowheads="1"/>
              </p:cNvSpPr>
              <p:nvPr/>
            </p:nvSpPr>
            <p:spPr bwMode="auto">
              <a:xfrm>
                <a:off x="6210" y="4860"/>
                <a:ext cx="230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30" name="Rectangle 17"/>
              <p:cNvSpPr>
                <a:spLocks noChangeArrowheads="1"/>
              </p:cNvSpPr>
              <p:nvPr/>
            </p:nvSpPr>
            <p:spPr bwMode="auto">
              <a:xfrm>
                <a:off x="6435" y="4860"/>
                <a:ext cx="230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31" name="Rectangle 18"/>
              <p:cNvSpPr>
                <a:spLocks noChangeArrowheads="1"/>
              </p:cNvSpPr>
              <p:nvPr/>
            </p:nvSpPr>
            <p:spPr bwMode="auto">
              <a:xfrm>
                <a:off x="6645" y="4860"/>
                <a:ext cx="230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10335" y="6840"/>
              <a:ext cx="1235" cy="361"/>
              <a:chOff x="5640" y="4860"/>
              <a:chExt cx="1235" cy="361"/>
            </a:xfrm>
            <a:grpFill/>
          </p:grpSpPr>
          <p:sp>
            <p:nvSpPr>
              <p:cNvPr id="11522" name="Rectangle 20"/>
              <p:cNvSpPr>
                <a:spLocks noChangeArrowheads="1"/>
              </p:cNvSpPr>
              <p:nvPr/>
            </p:nvSpPr>
            <p:spPr bwMode="auto">
              <a:xfrm>
                <a:off x="5640" y="4860"/>
                <a:ext cx="360" cy="360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 dirty="0"/>
                  <a:t>K</a:t>
                </a:r>
              </a:p>
              <a:p>
                <a:endParaRPr lang="en-US" sz="1400" dirty="0"/>
              </a:p>
            </p:txBody>
          </p:sp>
          <p:sp>
            <p:nvSpPr>
              <p:cNvPr id="11523" name="Rectangle 21"/>
              <p:cNvSpPr>
                <a:spLocks noChangeArrowheads="1"/>
              </p:cNvSpPr>
              <p:nvPr/>
            </p:nvSpPr>
            <p:spPr bwMode="auto">
              <a:xfrm>
                <a:off x="6000" y="4860"/>
                <a:ext cx="230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4" name="Rectangle 22"/>
              <p:cNvSpPr>
                <a:spLocks noChangeArrowheads="1"/>
              </p:cNvSpPr>
              <p:nvPr/>
            </p:nvSpPr>
            <p:spPr bwMode="auto">
              <a:xfrm>
                <a:off x="6210" y="4860"/>
                <a:ext cx="230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5" name="Rectangle 23"/>
              <p:cNvSpPr>
                <a:spLocks noChangeArrowheads="1"/>
              </p:cNvSpPr>
              <p:nvPr/>
            </p:nvSpPr>
            <p:spPr bwMode="auto">
              <a:xfrm>
                <a:off x="6435" y="4860"/>
                <a:ext cx="230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6" name="Rectangle 24"/>
              <p:cNvSpPr>
                <a:spLocks noChangeArrowheads="1"/>
              </p:cNvSpPr>
              <p:nvPr/>
            </p:nvSpPr>
            <p:spPr bwMode="auto">
              <a:xfrm>
                <a:off x="6645" y="4860"/>
                <a:ext cx="230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11385" y="6990"/>
              <a:ext cx="180" cy="421"/>
              <a:chOff x="2775" y="7035"/>
              <a:chExt cx="180" cy="421"/>
            </a:xfrm>
            <a:grpFill/>
          </p:grpSpPr>
          <p:sp>
            <p:nvSpPr>
              <p:cNvPr id="11519" name="Line 26"/>
              <p:cNvSpPr>
                <a:spLocks noChangeShapeType="1"/>
              </p:cNvSpPr>
              <p:nvPr/>
            </p:nvSpPr>
            <p:spPr bwMode="auto">
              <a:xfrm>
                <a:off x="2865" y="7035"/>
                <a:ext cx="1" cy="36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0" name="Line 27"/>
              <p:cNvSpPr>
                <a:spLocks noChangeShapeType="1"/>
              </p:cNvSpPr>
              <p:nvPr/>
            </p:nvSpPr>
            <p:spPr bwMode="auto">
              <a:xfrm>
                <a:off x="2775" y="7395"/>
                <a:ext cx="180" cy="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1" name="Line 28"/>
              <p:cNvSpPr>
                <a:spLocks noChangeShapeType="1"/>
              </p:cNvSpPr>
              <p:nvPr/>
            </p:nvSpPr>
            <p:spPr bwMode="auto">
              <a:xfrm>
                <a:off x="2775" y="7455"/>
                <a:ext cx="180" cy="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3" name="Rectangle 29"/>
            <p:cNvSpPr>
              <a:spLocks noChangeArrowheads="1"/>
            </p:cNvSpPr>
            <p:nvPr/>
          </p:nvSpPr>
          <p:spPr bwMode="auto">
            <a:xfrm>
              <a:off x="4740" y="4680"/>
              <a:ext cx="540" cy="36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T</a:t>
              </a:r>
              <a:endParaRPr lang="en-US"/>
            </a:p>
          </p:txBody>
        </p:sp>
        <p:sp>
          <p:nvSpPr>
            <p:cNvPr id="11274" name="Line 30"/>
            <p:cNvSpPr>
              <a:spLocks noChangeShapeType="1"/>
            </p:cNvSpPr>
            <p:nvPr/>
          </p:nvSpPr>
          <p:spPr bwMode="auto">
            <a:xfrm>
              <a:off x="2250" y="6480"/>
              <a:ext cx="1335" cy="1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2265" y="5130"/>
              <a:ext cx="9140" cy="3121"/>
              <a:chOff x="2445" y="5040"/>
              <a:chExt cx="8960" cy="3211"/>
            </a:xfrm>
            <a:grpFill/>
          </p:grpSpPr>
          <p:grpSp>
            <p:nvGrpSpPr>
              <p:cNvPr id="8" name="Group 32"/>
              <p:cNvGrpSpPr>
                <a:grpSpLocks/>
              </p:cNvGrpSpPr>
              <p:nvPr/>
            </p:nvGrpSpPr>
            <p:grpSpPr bwMode="auto">
              <a:xfrm>
                <a:off x="2445" y="6990"/>
                <a:ext cx="180" cy="421"/>
                <a:chOff x="2775" y="7035"/>
                <a:chExt cx="180" cy="421"/>
              </a:xfrm>
              <a:grpFill/>
            </p:grpSpPr>
            <p:sp>
              <p:nvSpPr>
                <p:cNvPr id="11516" name="Line 33"/>
                <p:cNvSpPr>
                  <a:spLocks noChangeShapeType="1"/>
                </p:cNvSpPr>
                <p:nvPr/>
              </p:nvSpPr>
              <p:spPr bwMode="auto">
                <a:xfrm>
                  <a:off x="2865" y="7035"/>
                  <a:ext cx="1" cy="3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17" name="Line 34"/>
                <p:cNvSpPr>
                  <a:spLocks noChangeShapeType="1"/>
                </p:cNvSpPr>
                <p:nvPr/>
              </p:nvSpPr>
              <p:spPr bwMode="auto">
                <a:xfrm>
                  <a:off x="2775" y="7395"/>
                  <a:ext cx="180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18" name="Line 35"/>
                <p:cNvSpPr>
                  <a:spLocks noChangeShapeType="1"/>
                </p:cNvSpPr>
                <p:nvPr/>
              </p:nvSpPr>
              <p:spPr bwMode="auto">
                <a:xfrm>
                  <a:off x="2775" y="7455"/>
                  <a:ext cx="180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36"/>
              <p:cNvGrpSpPr>
                <a:grpSpLocks/>
              </p:cNvGrpSpPr>
              <p:nvPr/>
            </p:nvGrpSpPr>
            <p:grpSpPr bwMode="auto">
              <a:xfrm>
                <a:off x="2655" y="6990"/>
                <a:ext cx="180" cy="421"/>
                <a:chOff x="2775" y="7035"/>
                <a:chExt cx="180" cy="421"/>
              </a:xfrm>
              <a:grpFill/>
            </p:grpSpPr>
            <p:sp>
              <p:nvSpPr>
                <p:cNvPr id="11513" name="Line 37"/>
                <p:cNvSpPr>
                  <a:spLocks noChangeShapeType="1"/>
                </p:cNvSpPr>
                <p:nvPr/>
              </p:nvSpPr>
              <p:spPr bwMode="auto">
                <a:xfrm>
                  <a:off x="2865" y="7035"/>
                  <a:ext cx="1" cy="3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14" name="Line 38"/>
                <p:cNvSpPr>
                  <a:spLocks noChangeShapeType="1"/>
                </p:cNvSpPr>
                <p:nvPr/>
              </p:nvSpPr>
              <p:spPr bwMode="auto">
                <a:xfrm>
                  <a:off x="2775" y="7395"/>
                  <a:ext cx="180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15" name="Line 39"/>
                <p:cNvSpPr>
                  <a:spLocks noChangeShapeType="1"/>
                </p:cNvSpPr>
                <p:nvPr/>
              </p:nvSpPr>
              <p:spPr bwMode="auto">
                <a:xfrm>
                  <a:off x="2775" y="7455"/>
                  <a:ext cx="180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40"/>
              <p:cNvGrpSpPr>
                <a:grpSpLocks/>
              </p:cNvGrpSpPr>
              <p:nvPr/>
            </p:nvGrpSpPr>
            <p:grpSpPr bwMode="auto">
              <a:xfrm>
                <a:off x="2880" y="5040"/>
                <a:ext cx="8525" cy="3211"/>
                <a:chOff x="2880" y="5040"/>
                <a:chExt cx="8525" cy="3211"/>
              </a:xfrm>
              <a:grpFill/>
            </p:grpSpPr>
            <p:grpSp>
              <p:nvGrpSpPr>
                <p:cNvPr id="11" name="Group 41"/>
                <p:cNvGrpSpPr>
                  <a:grpSpLocks/>
                </p:cNvGrpSpPr>
                <p:nvPr/>
              </p:nvGrpSpPr>
              <p:grpSpPr bwMode="auto">
                <a:xfrm>
                  <a:off x="5850" y="5040"/>
                  <a:ext cx="1235" cy="361"/>
                  <a:chOff x="5640" y="4860"/>
                  <a:chExt cx="1235" cy="361"/>
                </a:xfrm>
                <a:grpFill/>
              </p:grpSpPr>
              <p:sp>
                <p:nvSpPr>
                  <p:cNvPr id="11508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5640" y="4860"/>
                    <a:ext cx="360" cy="36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sz="2400" b="1" dirty="0"/>
                      <a:t>A</a:t>
                    </a:r>
                  </a:p>
                  <a:p>
                    <a:endParaRPr lang="en-US" sz="1400" dirty="0"/>
                  </a:p>
                </p:txBody>
              </p:sp>
              <p:sp>
                <p:nvSpPr>
                  <p:cNvPr id="11509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6000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10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6210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11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6435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12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6645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47"/>
                <p:cNvGrpSpPr>
                  <a:grpSpLocks/>
                </p:cNvGrpSpPr>
                <p:nvPr/>
              </p:nvGrpSpPr>
              <p:grpSpPr bwMode="auto">
                <a:xfrm>
                  <a:off x="3090" y="5940"/>
                  <a:ext cx="1235" cy="361"/>
                  <a:chOff x="5640" y="4860"/>
                  <a:chExt cx="1235" cy="361"/>
                </a:xfrm>
                <a:grpFill/>
              </p:grpSpPr>
              <p:sp>
                <p:nvSpPr>
                  <p:cNvPr id="11503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5640" y="4860"/>
                    <a:ext cx="360" cy="36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sz="2400" b="1" dirty="0"/>
                      <a:t>B</a:t>
                    </a:r>
                  </a:p>
                  <a:p>
                    <a:endParaRPr lang="en-US" sz="1400" dirty="0"/>
                  </a:p>
                </p:txBody>
              </p:sp>
              <p:sp>
                <p:nvSpPr>
                  <p:cNvPr id="11504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6000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05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6210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06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6435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07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6645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283" name="Line 53"/>
                <p:cNvSpPr>
                  <a:spLocks noChangeShapeType="1"/>
                </p:cNvSpPr>
                <p:nvPr/>
              </p:nvSpPr>
              <p:spPr bwMode="auto">
                <a:xfrm>
                  <a:off x="6315" y="5220"/>
                  <a:ext cx="1" cy="3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84" name="Line 54"/>
                <p:cNvSpPr>
                  <a:spLocks noChangeShapeType="1"/>
                </p:cNvSpPr>
                <p:nvPr/>
              </p:nvSpPr>
              <p:spPr bwMode="auto">
                <a:xfrm>
                  <a:off x="3330" y="5580"/>
                  <a:ext cx="2985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85" name="Line 55"/>
                <p:cNvSpPr>
                  <a:spLocks noChangeShapeType="1"/>
                </p:cNvSpPr>
                <p:nvPr/>
              </p:nvSpPr>
              <p:spPr bwMode="auto">
                <a:xfrm>
                  <a:off x="3330" y="5595"/>
                  <a:ext cx="1" cy="3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86" name="Freeform 56"/>
                <p:cNvSpPr>
                  <a:spLocks/>
                </p:cNvSpPr>
                <p:nvPr/>
              </p:nvSpPr>
              <p:spPr bwMode="auto">
                <a:xfrm>
                  <a:off x="5295" y="5040"/>
                  <a:ext cx="550" cy="180"/>
                </a:xfrm>
                <a:custGeom>
                  <a:avLst/>
                  <a:gdLst>
                    <a:gd name="T0" fmla="*/ 0 w 480"/>
                    <a:gd name="T1" fmla="*/ 0 h 210"/>
                    <a:gd name="T2" fmla="*/ 480 w 480"/>
                    <a:gd name="T3" fmla="*/ 210 h 210"/>
                    <a:gd name="T4" fmla="*/ 0 60000 65536"/>
                    <a:gd name="T5" fmla="*/ 0 60000 65536"/>
                    <a:gd name="T6" fmla="*/ 0 w 480"/>
                    <a:gd name="T7" fmla="*/ 0 h 210"/>
                    <a:gd name="T8" fmla="*/ 480 w 480"/>
                    <a:gd name="T9" fmla="*/ 210 h 21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80" h="210">
                      <a:moveTo>
                        <a:pt x="0" y="0"/>
                      </a:moveTo>
                      <a:lnTo>
                        <a:pt x="480" y="210"/>
                      </a:lnTo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" name="Group 57"/>
                <p:cNvGrpSpPr>
                  <a:grpSpLocks/>
                </p:cNvGrpSpPr>
                <p:nvPr/>
              </p:nvGrpSpPr>
              <p:grpSpPr bwMode="auto">
                <a:xfrm>
                  <a:off x="3510" y="6840"/>
                  <a:ext cx="1235" cy="571"/>
                  <a:chOff x="3840" y="6840"/>
                  <a:chExt cx="1235" cy="571"/>
                </a:xfrm>
                <a:grpFill/>
              </p:grpSpPr>
              <p:grpSp>
                <p:nvGrpSpPr>
                  <p:cNvPr id="14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3840" y="6840"/>
                    <a:ext cx="1235" cy="361"/>
                    <a:chOff x="5640" y="4860"/>
                    <a:chExt cx="1235" cy="361"/>
                  </a:xfrm>
                  <a:grpFill/>
                </p:grpSpPr>
                <p:sp>
                  <p:nvSpPr>
                    <p:cNvPr id="11498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0" y="4860"/>
                      <a:ext cx="360" cy="360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sz="2400" b="1" dirty="0"/>
                        <a:t>G</a:t>
                      </a:r>
                    </a:p>
                    <a:p>
                      <a:endParaRPr lang="en-US" dirty="0"/>
                    </a:p>
                  </p:txBody>
                </p:sp>
                <p:sp>
                  <p:nvSpPr>
                    <p:cNvPr id="11499" name="Rectangle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0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500" name="Rectangl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1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501" name="Rectangle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3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502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4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5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421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95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96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97" name="Line 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6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442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92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93" name="Line 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94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7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4650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89" name="Line 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90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9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8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487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86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87" name="Line 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88" name="Line 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9" name="Group 80"/>
                <p:cNvGrpSpPr>
                  <a:grpSpLocks/>
                </p:cNvGrpSpPr>
                <p:nvPr/>
              </p:nvGrpSpPr>
              <p:grpSpPr bwMode="auto">
                <a:xfrm>
                  <a:off x="2880" y="6990"/>
                  <a:ext cx="180" cy="421"/>
                  <a:chOff x="2775" y="7035"/>
                  <a:chExt cx="180" cy="421"/>
                </a:xfrm>
                <a:grpFill/>
              </p:grpSpPr>
              <p:sp>
                <p:nvSpPr>
                  <p:cNvPr id="11478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7035"/>
                    <a:ext cx="1" cy="3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79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39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80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45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" name="Group 84"/>
                <p:cNvGrpSpPr>
                  <a:grpSpLocks/>
                </p:cNvGrpSpPr>
                <p:nvPr/>
              </p:nvGrpSpPr>
              <p:grpSpPr bwMode="auto">
                <a:xfrm>
                  <a:off x="3105" y="6990"/>
                  <a:ext cx="180" cy="421"/>
                  <a:chOff x="2775" y="7035"/>
                  <a:chExt cx="180" cy="421"/>
                </a:xfrm>
                <a:grpFill/>
              </p:grpSpPr>
              <p:sp>
                <p:nvSpPr>
                  <p:cNvPr id="11475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7035"/>
                    <a:ext cx="1" cy="3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76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39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77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45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" name="Group 88"/>
                <p:cNvGrpSpPr>
                  <a:grpSpLocks/>
                </p:cNvGrpSpPr>
                <p:nvPr/>
              </p:nvGrpSpPr>
              <p:grpSpPr bwMode="auto">
                <a:xfrm>
                  <a:off x="4950" y="6840"/>
                  <a:ext cx="1235" cy="571"/>
                  <a:chOff x="3840" y="6840"/>
                  <a:chExt cx="1235" cy="571"/>
                </a:xfrm>
                <a:grpFill/>
              </p:grpSpPr>
              <p:grpSp>
                <p:nvGrpSpPr>
                  <p:cNvPr id="22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3840" y="6840"/>
                    <a:ext cx="1235" cy="361"/>
                    <a:chOff x="5640" y="4860"/>
                    <a:chExt cx="1235" cy="361"/>
                  </a:xfrm>
                  <a:grpFill/>
                </p:grpSpPr>
                <p:sp>
                  <p:nvSpPr>
                    <p:cNvPr id="11470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0" y="4860"/>
                      <a:ext cx="360" cy="360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sz="2400" b="1" dirty="0"/>
                        <a:t>H</a:t>
                      </a:r>
                    </a:p>
                    <a:p>
                      <a:endParaRPr lang="en-US" dirty="0"/>
                    </a:p>
                  </p:txBody>
                </p:sp>
                <p:sp>
                  <p:nvSpPr>
                    <p:cNvPr id="11471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0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72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1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73" name="Rectangl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3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74" name="Rectangl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4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421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67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68" name="Line 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69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4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442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64" name="Line 1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65" name="Line 1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66" name="Line 1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5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4650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61" name="Line 1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62" name="Line 1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63" name="Line 1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6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487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58" name="Line 1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59" name="Line 1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60" name="Line 1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7" name="Group 111"/>
                <p:cNvGrpSpPr>
                  <a:grpSpLocks/>
                </p:cNvGrpSpPr>
                <p:nvPr/>
              </p:nvGrpSpPr>
              <p:grpSpPr bwMode="auto">
                <a:xfrm>
                  <a:off x="7110" y="6840"/>
                  <a:ext cx="1235" cy="571"/>
                  <a:chOff x="3840" y="6840"/>
                  <a:chExt cx="1235" cy="571"/>
                </a:xfrm>
                <a:grpFill/>
              </p:grpSpPr>
              <p:grpSp>
                <p:nvGrpSpPr>
                  <p:cNvPr id="28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3840" y="6840"/>
                    <a:ext cx="1235" cy="361"/>
                    <a:chOff x="5640" y="4860"/>
                    <a:chExt cx="1235" cy="361"/>
                  </a:xfrm>
                  <a:grpFill/>
                </p:grpSpPr>
                <p:sp>
                  <p:nvSpPr>
                    <p:cNvPr id="11448" name="Rectangle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0" y="4860"/>
                      <a:ext cx="360" cy="360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sz="2400" b="1" dirty="0"/>
                        <a:t>I</a:t>
                      </a:r>
                    </a:p>
                    <a:p>
                      <a:endParaRPr lang="en-US" sz="1400" dirty="0"/>
                    </a:p>
                  </p:txBody>
                </p:sp>
                <p:sp>
                  <p:nvSpPr>
                    <p:cNvPr id="11449" name="Rectangle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0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50" name="Rectangle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1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51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3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52" name="Rectangl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4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9" name="Group 118"/>
                  <p:cNvGrpSpPr>
                    <a:grpSpLocks/>
                  </p:cNvGrpSpPr>
                  <p:nvPr/>
                </p:nvGrpSpPr>
                <p:grpSpPr bwMode="auto">
                  <a:xfrm>
                    <a:off x="421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45" name="Line 1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46" name="Line 1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47" name="Line 1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0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442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42" name="Line 1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43" name="Line 1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44" name="Line 1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1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4650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39" name="Line 1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40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41" name="Line 1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431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487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36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37" name="Line 1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38" name="Line 1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432" name="Group 134"/>
                <p:cNvGrpSpPr>
                  <a:grpSpLocks/>
                </p:cNvGrpSpPr>
                <p:nvPr/>
              </p:nvGrpSpPr>
              <p:grpSpPr bwMode="auto">
                <a:xfrm>
                  <a:off x="5490" y="5940"/>
                  <a:ext cx="1235" cy="571"/>
                  <a:chOff x="3840" y="6840"/>
                  <a:chExt cx="1235" cy="571"/>
                </a:xfrm>
                <a:grpFill/>
              </p:grpSpPr>
              <p:grpSp>
                <p:nvGrpSpPr>
                  <p:cNvPr id="11433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3840" y="6840"/>
                    <a:ext cx="1235" cy="361"/>
                    <a:chOff x="5640" y="4860"/>
                    <a:chExt cx="1235" cy="361"/>
                  </a:xfrm>
                  <a:grpFill/>
                </p:grpSpPr>
                <p:sp>
                  <p:nvSpPr>
                    <p:cNvPr id="11426" name="Rectangle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0" y="4860"/>
                      <a:ext cx="360" cy="360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  <a:p>
                      <a:endParaRPr lang="en-US" sz="1400" dirty="0"/>
                    </a:p>
                  </p:txBody>
                </p:sp>
                <p:sp>
                  <p:nvSpPr>
                    <p:cNvPr id="11427" name="Rectangle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0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28" name="Rectangle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1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29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3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30" name="Rectangl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4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434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421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23" name="Line 1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24" name="Line 1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25" name="Line 1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435" name="Group 145"/>
                  <p:cNvGrpSpPr>
                    <a:grpSpLocks/>
                  </p:cNvGrpSpPr>
                  <p:nvPr/>
                </p:nvGrpSpPr>
                <p:grpSpPr bwMode="auto">
                  <a:xfrm>
                    <a:off x="442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20" name="Line 1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21" name="Line 1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22" name="Line 1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453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4650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17" name="Line 1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18" name="Line 1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19" name="Line 1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454" name="Group 153"/>
                  <p:cNvGrpSpPr>
                    <a:grpSpLocks/>
                  </p:cNvGrpSpPr>
                  <p:nvPr/>
                </p:nvGrpSpPr>
                <p:grpSpPr bwMode="auto">
                  <a:xfrm>
                    <a:off x="487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14" name="Line 1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15" name="Line 1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16" name="Line 1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455" name="Group 157"/>
                <p:cNvGrpSpPr>
                  <a:grpSpLocks/>
                </p:cNvGrpSpPr>
                <p:nvPr/>
              </p:nvGrpSpPr>
              <p:grpSpPr bwMode="auto">
                <a:xfrm>
                  <a:off x="7110" y="5940"/>
                  <a:ext cx="1235" cy="361"/>
                  <a:chOff x="5640" y="4860"/>
                  <a:chExt cx="1235" cy="361"/>
                </a:xfrm>
                <a:grpFill/>
              </p:grpSpPr>
              <p:sp>
                <p:nvSpPr>
                  <p:cNvPr id="11404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5640" y="4860"/>
                    <a:ext cx="360" cy="36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sz="2400" b="1" dirty="0"/>
                      <a:t>D</a:t>
                    </a:r>
                  </a:p>
                  <a:p>
                    <a:endParaRPr lang="en-US" sz="1400" dirty="0"/>
                  </a:p>
                </p:txBody>
              </p:sp>
              <p:sp>
                <p:nvSpPr>
                  <p:cNvPr id="11405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6000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06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6210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07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6435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08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6645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56" name="Group 163"/>
                <p:cNvGrpSpPr>
                  <a:grpSpLocks/>
                </p:cNvGrpSpPr>
                <p:nvPr/>
              </p:nvGrpSpPr>
              <p:grpSpPr bwMode="auto">
                <a:xfrm>
                  <a:off x="7695" y="6090"/>
                  <a:ext cx="180" cy="421"/>
                  <a:chOff x="2775" y="7035"/>
                  <a:chExt cx="180" cy="421"/>
                </a:xfrm>
                <a:grpFill/>
              </p:grpSpPr>
              <p:sp>
                <p:nvSpPr>
                  <p:cNvPr id="11401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7035"/>
                    <a:ext cx="1" cy="3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02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39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03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45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57" name="Group 167"/>
                <p:cNvGrpSpPr>
                  <a:grpSpLocks/>
                </p:cNvGrpSpPr>
                <p:nvPr/>
              </p:nvGrpSpPr>
              <p:grpSpPr bwMode="auto">
                <a:xfrm>
                  <a:off x="7920" y="6090"/>
                  <a:ext cx="180" cy="421"/>
                  <a:chOff x="2775" y="7035"/>
                  <a:chExt cx="180" cy="421"/>
                </a:xfrm>
                <a:grpFill/>
              </p:grpSpPr>
              <p:sp>
                <p:nvSpPr>
                  <p:cNvPr id="11398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7035"/>
                    <a:ext cx="1" cy="3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99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39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00" name="Line 170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45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81" name="Group 171"/>
                <p:cNvGrpSpPr>
                  <a:grpSpLocks/>
                </p:cNvGrpSpPr>
                <p:nvPr/>
              </p:nvGrpSpPr>
              <p:grpSpPr bwMode="auto">
                <a:xfrm>
                  <a:off x="8145" y="6090"/>
                  <a:ext cx="180" cy="421"/>
                  <a:chOff x="2775" y="7035"/>
                  <a:chExt cx="180" cy="421"/>
                </a:xfrm>
                <a:grpFill/>
              </p:grpSpPr>
              <p:sp>
                <p:nvSpPr>
                  <p:cNvPr id="11395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7035"/>
                    <a:ext cx="1" cy="3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96" name="Line 173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39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97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45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82" name="Group 175"/>
                <p:cNvGrpSpPr>
                  <a:grpSpLocks/>
                </p:cNvGrpSpPr>
                <p:nvPr/>
              </p:nvGrpSpPr>
              <p:grpSpPr bwMode="auto">
                <a:xfrm>
                  <a:off x="9630" y="5940"/>
                  <a:ext cx="1235" cy="361"/>
                  <a:chOff x="5640" y="4860"/>
                  <a:chExt cx="1235" cy="361"/>
                </a:xfrm>
                <a:grpFill/>
              </p:grpSpPr>
              <p:sp>
                <p:nvSpPr>
                  <p:cNvPr id="11390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5640" y="4860"/>
                    <a:ext cx="360" cy="36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sz="2400" b="1" dirty="0"/>
                      <a:t>E</a:t>
                    </a:r>
                  </a:p>
                  <a:p>
                    <a:endParaRPr lang="en-US" sz="1400" dirty="0"/>
                  </a:p>
                </p:txBody>
              </p:sp>
              <p:sp>
                <p:nvSpPr>
                  <p:cNvPr id="11391" name="Rectangle 177"/>
                  <p:cNvSpPr>
                    <a:spLocks noChangeArrowheads="1"/>
                  </p:cNvSpPr>
                  <p:nvPr/>
                </p:nvSpPr>
                <p:spPr bwMode="auto">
                  <a:xfrm>
                    <a:off x="6000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92" name="Rectangle 178"/>
                  <p:cNvSpPr>
                    <a:spLocks noChangeArrowheads="1"/>
                  </p:cNvSpPr>
                  <p:nvPr/>
                </p:nvSpPr>
                <p:spPr bwMode="auto">
                  <a:xfrm>
                    <a:off x="6210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93" name="Rectangle 179"/>
                  <p:cNvSpPr>
                    <a:spLocks noChangeArrowheads="1"/>
                  </p:cNvSpPr>
                  <p:nvPr/>
                </p:nvSpPr>
                <p:spPr bwMode="auto">
                  <a:xfrm>
                    <a:off x="6435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94" name="Rectangle 180"/>
                  <p:cNvSpPr>
                    <a:spLocks noChangeArrowheads="1"/>
                  </p:cNvSpPr>
                  <p:nvPr/>
                </p:nvSpPr>
                <p:spPr bwMode="auto">
                  <a:xfrm>
                    <a:off x="6645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83" name="Group 181"/>
                <p:cNvGrpSpPr>
                  <a:grpSpLocks/>
                </p:cNvGrpSpPr>
                <p:nvPr/>
              </p:nvGrpSpPr>
              <p:grpSpPr bwMode="auto">
                <a:xfrm>
                  <a:off x="10440" y="6090"/>
                  <a:ext cx="180" cy="421"/>
                  <a:chOff x="2775" y="7035"/>
                  <a:chExt cx="180" cy="421"/>
                </a:xfrm>
                <a:grpFill/>
              </p:grpSpPr>
              <p:sp>
                <p:nvSpPr>
                  <p:cNvPr id="11387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7035"/>
                    <a:ext cx="1" cy="3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88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39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89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45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84" name="Group 185"/>
                <p:cNvGrpSpPr>
                  <a:grpSpLocks/>
                </p:cNvGrpSpPr>
                <p:nvPr/>
              </p:nvGrpSpPr>
              <p:grpSpPr bwMode="auto">
                <a:xfrm>
                  <a:off x="10665" y="6090"/>
                  <a:ext cx="180" cy="421"/>
                  <a:chOff x="2775" y="7035"/>
                  <a:chExt cx="180" cy="421"/>
                </a:xfrm>
                <a:grpFill/>
              </p:grpSpPr>
              <p:sp>
                <p:nvSpPr>
                  <p:cNvPr id="11384" name="Line 186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7035"/>
                    <a:ext cx="1" cy="3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85" name="Line 187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39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86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45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85" name="Group 189"/>
                <p:cNvGrpSpPr>
                  <a:grpSpLocks/>
                </p:cNvGrpSpPr>
                <p:nvPr/>
              </p:nvGrpSpPr>
              <p:grpSpPr bwMode="auto">
                <a:xfrm>
                  <a:off x="10170" y="7680"/>
                  <a:ext cx="1235" cy="571"/>
                  <a:chOff x="3840" y="6840"/>
                  <a:chExt cx="1235" cy="571"/>
                </a:xfrm>
                <a:grpFill/>
              </p:grpSpPr>
              <p:grpSp>
                <p:nvGrpSpPr>
                  <p:cNvPr id="11264" name="Group 190"/>
                  <p:cNvGrpSpPr>
                    <a:grpSpLocks/>
                  </p:cNvGrpSpPr>
                  <p:nvPr/>
                </p:nvGrpSpPr>
                <p:grpSpPr bwMode="auto">
                  <a:xfrm>
                    <a:off x="3840" y="6840"/>
                    <a:ext cx="1235" cy="361"/>
                    <a:chOff x="5640" y="4860"/>
                    <a:chExt cx="1235" cy="361"/>
                  </a:xfrm>
                  <a:grpFill/>
                </p:grpSpPr>
                <p:sp>
                  <p:nvSpPr>
                    <p:cNvPr id="11379" name="Rectangle 1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0" y="4860"/>
                      <a:ext cx="360" cy="360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  <a:p>
                      <a:endParaRPr lang="en-US" sz="1400" dirty="0"/>
                    </a:p>
                  </p:txBody>
                </p:sp>
                <p:sp>
                  <p:nvSpPr>
                    <p:cNvPr id="11380" name="Rectangle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0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81" name="Rectangle 1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1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82" name="Rectangle 1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3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83" name="Rectangle 1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4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265" name="Group 196"/>
                  <p:cNvGrpSpPr>
                    <a:grpSpLocks/>
                  </p:cNvGrpSpPr>
                  <p:nvPr/>
                </p:nvGrpSpPr>
                <p:grpSpPr bwMode="auto">
                  <a:xfrm>
                    <a:off x="421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376" name="Line 1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77" name="Line 1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78" name="Line 1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266" name="Group 200"/>
                  <p:cNvGrpSpPr>
                    <a:grpSpLocks/>
                  </p:cNvGrpSpPr>
                  <p:nvPr/>
                </p:nvGrpSpPr>
                <p:grpSpPr bwMode="auto">
                  <a:xfrm>
                    <a:off x="442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373" name="Line 2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74" name="Line 2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75" name="Line 2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268" name="Group 204"/>
                  <p:cNvGrpSpPr>
                    <a:grpSpLocks/>
                  </p:cNvGrpSpPr>
                  <p:nvPr/>
                </p:nvGrpSpPr>
                <p:grpSpPr bwMode="auto">
                  <a:xfrm>
                    <a:off x="4650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370" name="Line 2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71" name="Line 2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72" name="Line 2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270" name="Group 208"/>
                  <p:cNvGrpSpPr>
                    <a:grpSpLocks/>
                  </p:cNvGrpSpPr>
                  <p:nvPr/>
                </p:nvGrpSpPr>
                <p:grpSpPr bwMode="auto">
                  <a:xfrm>
                    <a:off x="487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367" name="Line 2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68" name="Line 2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69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01" name="Line 212"/>
                <p:cNvSpPr>
                  <a:spLocks noChangeShapeType="1"/>
                </p:cNvSpPr>
                <p:nvPr/>
              </p:nvSpPr>
              <p:spPr bwMode="auto">
                <a:xfrm>
                  <a:off x="6540" y="5235"/>
                  <a:ext cx="1" cy="52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02" name="Line 213"/>
                <p:cNvSpPr>
                  <a:spLocks noChangeShapeType="1"/>
                </p:cNvSpPr>
                <p:nvPr/>
              </p:nvSpPr>
              <p:spPr bwMode="auto">
                <a:xfrm>
                  <a:off x="6765" y="5235"/>
                  <a:ext cx="2" cy="52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03" name="Line 214"/>
                <p:cNvSpPr>
                  <a:spLocks noChangeShapeType="1"/>
                </p:cNvSpPr>
                <p:nvPr/>
              </p:nvSpPr>
              <p:spPr bwMode="auto">
                <a:xfrm>
                  <a:off x="6990" y="5235"/>
                  <a:ext cx="1" cy="3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04" name="Line 215"/>
                <p:cNvSpPr>
                  <a:spLocks noChangeShapeType="1"/>
                </p:cNvSpPr>
                <p:nvPr/>
              </p:nvSpPr>
              <p:spPr bwMode="auto">
                <a:xfrm>
                  <a:off x="6990" y="5595"/>
                  <a:ext cx="2820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05" name="Line 216"/>
                <p:cNvSpPr>
                  <a:spLocks noChangeShapeType="1"/>
                </p:cNvSpPr>
                <p:nvPr/>
              </p:nvSpPr>
              <p:spPr bwMode="auto">
                <a:xfrm>
                  <a:off x="9825" y="5580"/>
                  <a:ext cx="1" cy="3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1271" name="Group 217"/>
                <p:cNvGrpSpPr>
                  <a:grpSpLocks/>
                </p:cNvGrpSpPr>
                <p:nvPr/>
              </p:nvGrpSpPr>
              <p:grpSpPr bwMode="auto">
                <a:xfrm>
                  <a:off x="8730" y="6840"/>
                  <a:ext cx="1235" cy="571"/>
                  <a:chOff x="3840" y="6840"/>
                  <a:chExt cx="1235" cy="571"/>
                </a:xfrm>
                <a:grpFill/>
              </p:grpSpPr>
              <p:grpSp>
                <p:nvGrpSpPr>
                  <p:cNvPr id="11272" name="Group 218"/>
                  <p:cNvGrpSpPr>
                    <a:grpSpLocks/>
                  </p:cNvGrpSpPr>
                  <p:nvPr/>
                </p:nvGrpSpPr>
                <p:grpSpPr bwMode="auto">
                  <a:xfrm>
                    <a:off x="3840" y="6840"/>
                    <a:ext cx="1235" cy="361"/>
                    <a:chOff x="5640" y="4860"/>
                    <a:chExt cx="1235" cy="361"/>
                  </a:xfrm>
                  <a:grpFill/>
                </p:grpSpPr>
                <p:sp>
                  <p:nvSpPr>
                    <p:cNvPr id="11357" name="Rectangle 2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0" y="4860"/>
                      <a:ext cx="360" cy="360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sz="2400" b="1" dirty="0"/>
                        <a:t>J</a:t>
                      </a:r>
                    </a:p>
                    <a:p>
                      <a:endParaRPr lang="en-US" sz="1400" dirty="0"/>
                    </a:p>
                  </p:txBody>
                </p:sp>
                <p:sp>
                  <p:nvSpPr>
                    <p:cNvPr id="11358" name="Rectangle 2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0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59" name="Rectangle 2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1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60" name="Rectangle 2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3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61" name="Rectangle 2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4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275" name="Group 224"/>
                  <p:cNvGrpSpPr>
                    <a:grpSpLocks/>
                  </p:cNvGrpSpPr>
                  <p:nvPr/>
                </p:nvGrpSpPr>
                <p:grpSpPr bwMode="auto">
                  <a:xfrm>
                    <a:off x="421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354" name="Line 2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55" name="Line 2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56" name="Line 2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278" name="Group 228"/>
                  <p:cNvGrpSpPr>
                    <a:grpSpLocks/>
                  </p:cNvGrpSpPr>
                  <p:nvPr/>
                </p:nvGrpSpPr>
                <p:grpSpPr bwMode="auto">
                  <a:xfrm>
                    <a:off x="442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351" name="Line 2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52" name="Line 2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53" name="Line 2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279" name="Group 232"/>
                  <p:cNvGrpSpPr>
                    <a:grpSpLocks/>
                  </p:cNvGrpSpPr>
                  <p:nvPr/>
                </p:nvGrpSpPr>
                <p:grpSpPr bwMode="auto">
                  <a:xfrm>
                    <a:off x="4650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348" name="Line 2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49" name="Line 2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50" name="Line 2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280" name="Group 236"/>
                  <p:cNvGrpSpPr>
                    <a:grpSpLocks/>
                  </p:cNvGrpSpPr>
                  <p:nvPr/>
                </p:nvGrpSpPr>
                <p:grpSpPr bwMode="auto">
                  <a:xfrm>
                    <a:off x="487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345" name="Line 2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46" name="Line 2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47" name="Line 2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281" name="Group 240"/>
                <p:cNvGrpSpPr>
                  <a:grpSpLocks/>
                </p:cNvGrpSpPr>
                <p:nvPr/>
              </p:nvGrpSpPr>
              <p:grpSpPr bwMode="auto">
                <a:xfrm>
                  <a:off x="10935" y="6990"/>
                  <a:ext cx="180" cy="421"/>
                  <a:chOff x="2775" y="7035"/>
                  <a:chExt cx="180" cy="421"/>
                </a:xfrm>
                <a:grpFill/>
              </p:grpSpPr>
              <p:sp>
                <p:nvSpPr>
                  <p:cNvPr id="11337" name="Line 241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7035"/>
                    <a:ext cx="1" cy="3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38" name="Line 242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39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39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45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282" name="Group 244"/>
                <p:cNvGrpSpPr>
                  <a:grpSpLocks/>
                </p:cNvGrpSpPr>
                <p:nvPr/>
              </p:nvGrpSpPr>
              <p:grpSpPr bwMode="auto">
                <a:xfrm>
                  <a:off x="11160" y="6990"/>
                  <a:ext cx="180" cy="421"/>
                  <a:chOff x="2775" y="7035"/>
                  <a:chExt cx="180" cy="421"/>
                </a:xfrm>
                <a:grpFill/>
              </p:grpSpPr>
              <p:sp>
                <p:nvSpPr>
                  <p:cNvPr id="11334" name="Line 245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7035"/>
                    <a:ext cx="1" cy="3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35" name="Line 246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39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36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45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287" name="Group 248"/>
                <p:cNvGrpSpPr>
                  <a:grpSpLocks/>
                </p:cNvGrpSpPr>
                <p:nvPr/>
              </p:nvGrpSpPr>
              <p:grpSpPr bwMode="auto">
                <a:xfrm>
                  <a:off x="4140" y="6135"/>
                  <a:ext cx="180" cy="421"/>
                  <a:chOff x="2775" y="7035"/>
                  <a:chExt cx="180" cy="421"/>
                </a:xfrm>
                <a:grpFill/>
              </p:grpSpPr>
              <p:sp>
                <p:nvSpPr>
                  <p:cNvPr id="11331" name="Line 249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7035"/>
                    <a:ext cx="1" cy="3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32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39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33" name="Line 251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45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310" name="Line 252"/>
                <p:cNvSpPr>
                  <a:spLocks noChangeShapeType="1"/>
                </p:cNvSpPr>
                <p:nvPr/>
              </p:nvSpPr>
              <p:spPr bwMode="auto">
                <a:xfrm>
                  <a:off x="5655" y="5760"/>
                  <a:ext cx="900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1" name="Line 253"/>
                <p:cNvSpPr>
                  <a:spLocks noChangeShapeType="1"/>
                </p:cNvSpPr>
                <p:nvPr/>
              </p:nvSpPr>
              <p:spPr bwMode="auto">
                <a:xfrm>
                  <a:off x="5655" y="5760"/>
                  <a:ext cx="1" cy="18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2" name="Line 254"/>
                <p:cNvSpPr>
                  <a:spLocks noChangeShapeType="1"/>
                </p:cNvSpPr>
                <p:nvPr/>
              </p:nvSpPr>
              <p:spPr bwMode="auto">
                <a:xfrm>
                  <a:off x="6765" y="5760"/>
                  <a:ext cx="525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3" name="Line 255"/>
                <p:cNvSpPr>
                  <a:spLocks noChangeShapeType="1"/>
                </p:cNvSpPr>
                <p:nvPr/>
              </p:nvSpPr>
              <p:spPr bwMode="auto">
                <a:xfrm>
                  <a:off x="7275" y="5775"/>
                  <a:ext cx="1" cy="18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4" name="Line 256"/>
                <p:cNvSpPr>
                  <a:spLocks noChangeShapeType="1"/>
                </p:cNvSpPr>
                <p:nvPr/>
              </p:nvSpPr>
              <p:spPr bwMode="auto">
                <a:xfrm>
                  <a:off x="10109" y="6120"/>
                  <a:ext cx="2" cy="52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5" name="Line 257"/>
                <p:cNvSpPr>
                  <a:spLocks noChangeShapeType="1"/>
                </p:cNvSpPr>
                <p:nvPr/>
              </p:nvSpPr>
              <p:spPr bwMode="auto">
                <a:xfrm>
                  <a:off x="8895" y="6645"/>
                  <a:ext cx="1230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6" name="Line 258"/>
                <p:cNvSpPr>
                  <a:spLocks noChangeShapeType="1"/>
                </p:cNvSpPr>
                <p:nvPr/>
              </p:nvSpPr>
              <p:spPr bwMode="auto">
                <a:xfrm>
                  <a:off x="8895" y="6645"/>
                  <a:ext cx="1" cy="18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7" name="Line 259"/>
                <p:cNvSpPr>
                  <a:spLocks noChangeShapeType="1"/>
                </p:cNvSpPr>
                <p:nvPr/>
              </p:nvSpPr>
              <p:spPr bwMode="auto">
                <a:xfrm>
                  <a:off x="10335" y="6120"/>
                  <a:ext cx="2" cy="52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8" name="Line 260"/>
                <p:cNvSpPr>
                  <a:spLocks noChangeShapeType="1"/>
                </p:cNvSpPr>
                <p:nvPr/>
              </p:nvSpPr>
              <p:spPr bwMode="auto">
                <a:xfrm>
                  <a:off x="10335" y="6645"/>
                  <a:ext cx="195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9" name="Line 261"/>
                <p:cNvSpPr>
                  <a:spLocks noChangeShapeType="1"/>
                </p:cNvSpPr>
                <p:nvPr/>
              </p:nvSpPr>
              <p:spPr bwMode="auto">
                <a:xfrm>
                  <a:off x="10530" y="6660"/>
                  <a:ext cx="1" cy="18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0" name="Line 262"/>
                <p:cNvSpPr>
                  <a:spLocks noChangeShapeType="1"/>
                </p:cNvSpPr>
                <p:nvPr/>
              </p:nvSpPr>
              <p:spPr bwMode="auto">
                <a:xfrm>
                  <a:off x="10815" y="6990"/>
                  <a:ext cx="2" cy="52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1" name="Line 263"/>
                <p:cNvSpPr>
                  <a:spLocks noChangeShapeType="1"/>
                </p:cNvSpPr>
                <p:nvPr/>
              </p:nvSpPr>
              <p:spPr bwMode="auto">
                <a:xfrm>
                  <a:off x="10350" y="7514"/>
                  <a:ext cx="465" cy="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2" name="Line 264"/>
                <p:cNvSpPr>
                  <a:spLocks noChangeShapeType="1"/>
                </p:cNvSpPr>
                <p:nvPr/>
              </p:nvSpPr>
              <p:spPr bwMode="auto">
                <a:xfrm>
                  <a:off x="10350" y="7500"/>
                  <a:ext cx="1" cy="18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3" name="Line 265"/>
                <p:cNvSpPr>
                  <a:spLocks noChangeShapeType="1"/>
                </p:cNvSpPr>
                <p:nvPr/>
              </p:nvSpPr>
              <p:spPr bwMode="auto">
                <a:xfrm>
                  <a:off x="7575" y="6090"/>
                  <a:ext cx="2" cy="52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4" name="Line 266"/>
                <p:cNvSpPr>
                  <a:spLocks noChangeShapeType="1"/>
                </p:cNvSpPr>
                <p:nvPr/>
              </p:nvSpPr>
              <p:spPr bwMode="auto">
                <a:xfrm>
                  <a:off x="7230" y="6630"/>
                  <a:ext cx="360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5" name="Line 267"/>
                <p:cNvSpPr>
                  <a:spLocks noChangeShapeType="1"/>
                </p:cNvSpPr>
                <p:nvPr/>
              </p:nvSpPr>
              <p:spPr bwMode="auto">
                <a:xfrm>
                  <a:off x="7230" y="6645"/>
                  <a:ext cx="1" cy="19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6" name="Line 268"/>
                <p:cNvSpPr>
                  <a:spLocks noChangeShapeType="1"/>
                </p:cNvSpPr>
                <p:nvPr/>
              </p:nvSpPr>
              <p:spPr bwMode="auto">
                <a:xfrm>
                  <a:off x="3570" y="6135"/>
                  <a:ext cx="1" cy="34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7" name="Line 269"/>
                <p:cNvSpPr>
                  <a:spLocks noChangeShapeType="1"/>
                </p:cNvSpPr>
                <p:nvPr/>
              </p:nvSpPr>
              <p:spPr bwMode="auto">
                <a:xfrm>
                  <a:off x="3765" y="6120"/>
                  <a:ext cx="1" cy="72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8" name="Line 270"/>
                <p:cNvSpPr>
                  <a:spLocks noChangeShapeType="1"/>
                </p:cNvSpPr>
                <p:nvPr/>
              </p:nvSpPr>
              <p:spPr bwMode="auto">
                <a:xfrm>
                  <a:off x="3990" y="6120"/>
                  <a:ext cx="1" cy="54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9" name="Line 271"/>
                <p:cNvSpPr>
                  <a:spLocks noChangeShapeType="1"/>
                </p:cNvSpPr>
                <p:nvPr/>
              </p:nvSpPr>
              <p:spPr bwMode="auto">
                <a:xfrm>
                  <a:off x="3990" y="6660"/>
                  <a:ext cx="1140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0" name="Line 272"/>
                <p:cNvSpPr>
                  <a:spLocks noChangeShapeType="1"/>
                </p:cNvSpPr>
                <p:nvPr/>
              </p:nvSpPr>
              <p:spPr bwMode="auto">
                <a:xfrm>
                  <a:off x="5130" y="6660"/>
                  <a:ext cx="0" cy="18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276" name="Line 273"/>
            <p:cNvSpPr>
              <a:spLocks noChangeShapeType="1"/>
            </p:cNvSpPr>
            <p:nvPr/>
          </p:nvSpPr>
          <p:spPr bwMode="auto">
            <a:xfrm>
              <a:off x="2250" y="6480"/>
              <a:ext cx="0" cy="36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Rectangle 274"/>
            <p:cNvSpPr>
              <a:spLocks noChangeArrowheads="1"/>
            </p:cNvSpPr>
            <p:nvPr/>
          </p:nvSpPr>
          <p:spPr bwMode="auto">
            <a:xfrm>
              <a:off x="3120" y="8100"/>
              <a:ext cx="7020" cy="36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dirty="0"/>
                <a:t>(b) </a:t>
              </a:r>
              <a:r>
                <a:rPr lang="en-US" sz="2400" dirty="0"/>
                <a:t>Linked list representation of the tree </a:t>
              </a:r>
            </a:p>
            <a:p>
              <a:endParaRPr lang="en-US" sz="2000" dirty="0"/>
            </a:p>
          </p:txBody>
        </p:sp>
      </p:grpSp>
      <p:sp>
        <p:nvSpPr>
          <p:cNvPr id="273" name="Slide Number Placeholder 2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33400" y="609600"/>
            <a:ext cx="8382000" cy="5867400"/>
            <a:chOff x="1800" y="1440"/>
            <a:chExt cx="9720" cy="5760"/>
          </a:xfrm>
        </p:grpSpPr>
        <p:sp>
          <p:nvSpPr>
            <p:cNvPr id="12293" name="AutoShape 5"/>
            <p:cNvSpPr>
              <a:spLocks noChangeAspect="1" noChangeArrowheads="1"/>
            </p:cNvSpPr>
            <p:nvPr/>
          </p:nvSpPr>
          <p:spPr bwMode="auto">
            <a:xfrm>
              <a:off x="1800" y="1440"/>
              <a:ext cx="9720" cy="5760"/>
            </a:xfrm>
            <a:prstGeom prst="rect">
              <a:avLst/>
            </a:prstGeom>
            <a:solidFill>
              <a:srgbClr val="B6AAF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4186" y="4058"/>
              <a:ext cx="5655" cy="5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>
                  <a:solidFill>
                    <a:srgbClr val="080808"/>
                  </a:solidFill>
                </a:rPr>
                <a:t>(a) </a:t>
              </a:r>
              <a:r>
                <a:rPr lang="en-US" sz="2400" dirty="0">
                  <a:solidFill>
                    <a:srgbClr val="080808"/>
                  </a:solidFill>
                </a:rPr>
                <a:t>General node structure</a:t>
              </a:r>
            </a:p>
          </p:txBody>
        </p:sp>
        <p:sp>
          <p:nvSpPr>
            <p:cNvPr id="12349" name="Text Box 124"/>
            <p:cNvSpPr txBox="1">
              <a:spLocks noChangeArrowheads="1"/>
            </p:cNvSpPr>
            <p:nvPr/>
          </p:nvSpPr>
          <p:spPr bwMode="auto">
            <a:xfrm>
              <a:off x="3302" y="2562"/>
              <a:ext cx="6804" cy="36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dirty="0">
                  <a:solidFill>
                    <a:srgbClr val="080808"/>
                  </a:solidFill>
                </a:rPr>
                <a:t> </a:t>
              </a:r>
              <a:r>
                <a:rPr lang="en-US" sz="2400" dirty="0">
                  <a:solidFill>
                    <a:srgbClr val="080808"/>
                  </a:solidFill>
                </a:rPr>
                <a:t>TAG      DATA / </a:t>
              </a:r>
              <a:r>
                <a:rPr lang="en-US" sz="2400" dirty="0" smtClean="0">
                  <a:solidFill>
                    <a:srgbClr val="080808"/>
                  </a:solidFill>
                </a:rPr>
                <a:t>DOWNLINK</a:t>
              </a:r>
              <a:endParaRPr lang="en-US" sz="2400" dirty="0">
                <a:solidFill>
                  <a:srgbClr val="080808"/>
                </a:solidFill>
              </a:endParaRPr>
            </a:p>
          </p:txBody>
        </p:sp>
        <p:sp>
          <p:nvSpPr>
            <p:cNvPr id="12350" name="Text Box 125"/>
            <p:cNvSpPr txBox="1">
              <a:spLocks noChangeArrowheads="1"/>
            </p:cNvSpPr>
            <p:nvPr/>
          </p:nvSpPr>
          <p:spPr bwMode="auto">
            <a:xfrm>
              <a:off x="3479" y="3011"/>
              <a:ext cx="1060" cy="540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 smtClean="0">
                  <a:solidFill>
                    <a:srgbClr val="080808"/>
                  </a:solidFill>
                </a:rPr>
                <a:t>1/0</a:t>
              </a:r>
              <a:endParaRPr lang="en-US" sz="2400" dirty="0">
                <a:solidFill>
                  <a:srgbClr val="080808"/>
                </a:solidFill>
              </a:endParaRPr>
            </a:p>
          </p:txBody>
        </p:sp>
        <p:sp>
          <p:nvSpPr>
            <p:cNvPr id="12351" name="Line 126"/>
            <p:cNvSpPr>
              <a:spLocks noChangeShapeType="1"/>
            </p:cNvSpPr>
            <p:nvPr/>
          </p:nvSpPr>
          <p:spPr bwMode="auto">
            <a:xfrm>
              <a:off x="4451" y="256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2" name="Line 127"/>
            <p:cNvSpPr>
              <a:spLocks noChangeShapeType="1"/>
            </p:cNvSpPr>
            <p:nvPr/>
          </p:nvSpPr>
          <p:spPr bwMode="auto">
            <a:xfrm>
              <a:off x="8604" y="256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2" name="Text Box 129"/>
          <p:cNvSpPr txBox="1">
            <a:spLocks noChangeArrowheads="1"/>
          </p:cNvSpPr>
          <p:nvPr/>
        </p:nvSpPr>
        <p:spPr bwMode="auto">
          <a:xfrm>
            <a:off x="838200" y="152400"/>
            <a:ext cx="777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An alternative elegant  linked representation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781800" y="1752600"/>
            <a:ext cx="955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80808"/>
                </a:solidFill>
              </a:rPr>
              <a:t>LINK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33400" y="609600"/>
            <a:ext cx="8382000" cy="5867400"/>
            <a:chOff x="1800" y="1440"/>
            <a:chExt cx="9720" cy="5760"/>
          </a:xfrm>
        </p:grpSpPr>
        <p:sp>
          <p:nvSpPr>
            <p:cNvPr id="12293" name="AutoShape 5"/>
            <p:cNvSpPr>
              <a:spLocks noChangeAspect="1" noChangeArrowheads="1"/>
            </p:cNvSpPr>
            <p:nvPr/>
          </p:nvSpPr>
          <p:spPr bwMode="auto">
            <a:xfrm>
              <a:off x="1800" y="1440"/>
              <a:ext cx="9720" cy="5760"/>
            </a:xfrm>
            <a:prstGeom prst="rect">
              <a:avLst/>
            </a:prstGeom>
            <a:solidFill>
              <a:srgbClr val="B6AAF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5640" y="2130"/>
              <a:ext cx="991" cy="302"/>
              <a:chOff x="5700" y="2160"/>
              <a:chExt cx="991" cy="302"/>
            </a:xfrm>
          </p:grpSpPr>
          <p:sp>
            <p:nvSpPr>
              <p:cNvPr id="12413" name="Rectangle 8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414" name="Rectangle 9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A</a:t>
                </a:r>
              </a:p>
            </p:txBody>
          </p:sp>
          <p:sp>
            <p:nvSpPr>
              <p:cNvPr id="12415" name="Rectangle 10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6780" y="2130"/>
              <a:ext cx="991" cy="302"/>
              <a:chOff x="5700" y="2160"/>
              <a:chExt cx="991" cy="302"/>
            </a:xfrm>
          </p:grpSpPr>
          <p:sp>
            <p:nvSpPr>
              <p:cNvPr id="12410" name="Rectangle 12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0</a:t>
                </a:r>
              </a:p>
            </p:txBody>
          </p:sp>
          <p:sp>
            <p:nvSpPr>
              <p:cNvPr id="12411" name="Rectangle 13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12" name="Rectangle 14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7935" y="2130"/>
              <a:ext cx="991" cy="302"/>
              <a:chOff x="5700" y="2160"/>
              <a:chExt cx="991" cy="302"/>
            </a:xfrm>
          </p:grpSpPr>
          <p:sp>
            <p:nvSpPr>
              <p:cNvPr id="12407" name="Rectangle 16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408" name="Rectangle 17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C</a:t>
                </a:r>
              </a:p>
            </p:txBody>
          </p:sp>
          <p:sp>
            <p:nvSpPr>
              <p:cNvPr id="12409" name="Rectangle 18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9090" y="2130"/>
              <a:ext cx="991" cy="302"/>
              <a:chOff x="5700" y="2160"/>
              <a:chExt cx="991" cy="302"/>
            </a:xfrm>
          </p:grpSpPr>
          <p:sp>
            <p:nvSpPr>
              <p:cNvPr id="12404" name="Rectangle 20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  <a:latin typeface="Franklin Gothic Medium" pitchFamily="34" charset="0"/>
                  </a:rPr>
                  <a:t>0</a:t>
                </a:r>
              </a:p>
            </p:txBody>
          </p:sp>
          <p:sp>
            <p:nvSpPr>
              <p:cNvPr id="12405" name="Rectangle 21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06" name="Rectangle 22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10260" y="2130"/>
              <a:ext cx="991" cy="302"/>
              <a:chOff x="5700" y="2160"/>
              <a:chExt cx="991" cy="302"/>
            </a:xfrm>
          </p:grpSpPr>
          <p:sp>
            <p:nvSpPr>
              <p:cNvPr id="12401" name="Rectangle 24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0</a:t>
                </a:r>
              </a:p>
            </p:txBody>
          </p:sp>
          <p:sp>
            <p:nvSpPr>
              <p:cNvPr id="12402" name="Rectangle 25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03" name="Rectangle 26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00" name="Line 27"/>
            <p:cNvSpPr>
              <a:spLocks noChangeShapeType="1"/>
            </p:cNvSpPr>
            <p:nvPr/>
          </p:nvSpPr>
          <p:spPr bwMode="auto">
            <a:xfrm>
              <a:off x="6435" y="2280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28"/>
            <p:cNvSpPr>
              <a:spLocks noChangeShapeType="1"/>
            </p:cNvSpPr>
            <p:nvPr/>
          </p:nvSpPr>
          <p:spPr bwMode="auto">
            <a:xfrm>
              <a:off x="7575" y="2295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Line 29"/>
            <p:cNvSpPr>
              <a:spLocks noChangeShapeType="1"/>
            </p:cNvSpPr>
            <p:nvPr/>
          </p:nvSpPr>
          <p:spPr bwMode="auto">
            <a:xfrm>
              <a:off x="8745" y="2295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Line 30"/>
            <p:cNvSpPr>
              <a:spLocks noChangeShapeType="1"/>
            </p:cNvSpPr>
            <p:nvPr/>
          </p:nvSpPr>
          <p:spPr bwMode="auto">
            <a:xfrm>
              <a:off x="9900" y="2295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11325" y="2295"/>
              <a:ext cx="180" cy="421"/>
              <a:chOff x="2775" y="7035"/>
              <a:chExt cx="180" cy="421"/>
            </a:xfrm>
          </p:grpSpPr>
          <p:sp>
            <p:nvSpPr>
              <p:cNvPr id="12398" name="Line 32"/>
              <p:cNvSpPr>
                <a:spLocks noChangeShapeType="1"/>
              </p:cNvSpPr>
              <p:nvPr/>
            </p:nvSpPr>
            <p:spPr bwMode="auto">
              <a:xfrm>
                <a:off x="2865" y="7035"/>
                <a:ext cx="1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9" name="Line 33"/>
              <p:cNvSpPr>
                <a:spLocks noChangeShapeType="1"/>
              </p:cNvSpPr>
              <p:nvPr/>
            </p:nvSpPr>
            <p:spPr bwMode="auto">
              <a:xfrm>
                <a:off x="2775" y="7395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00" name="Line 34"/>
              <p:cNvSpPr>
                <a:spLocks noChangeShapeType="1"/>
              </p:cNvSpPr>
              <p:nvPr/>
            </p:nvSpPr>
            <p:spPr bwMode="auto">
              <a:xfrm>
                <a:off x="2775" y="7455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05" name="Line 35"/>
            <p:cNvSpPr>
              <a:spLocks noChangeShapeType="1"/>
            </p:cNvSpPr>
            <p:nvPr/>
          </p:nvSpPr>
          <p:spPr bwMode="auto">
            <a:xfrm>
              <a:off x="11055" y="2295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5625" y="3255"/>
              <a:ext cx="991" cy="302"/>
              <a:chOff x="5700" y="2160"/>
              <a:chExt cx="991" cy="302"/>
            </a:xfrm>
          </p:grpSpPr>
          <p:sp>
            <p:nvSpPr>
              <p:cNvPr id="12395" name="Rectangle 37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396" name="Rectangle 38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 smtClean="0">
                    <a:solidFill>
                      <a:srgbClr val="080808"/>
                    </a:solidFill>
                  </a:rPr>
                  <a:t>B</a:t>
                </a:r>
                <a:endParaRPr lang="en-US" dirty="0"/>
              </a:p>
            </p:txBody>
          </p:sp>
          <p:sp>
            <p:nvSpPr>
              <p:cNvPr id="12397" name="Rectangle 39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6765" y="3255"/>
              <a:ext cx="991" cy="302"/>
              <a:chOff x="5700" y="2160"/>
              <a:chExt cx="991" cy="302"/>
            </a:xfrm>
          </p:grpSpPr>
          <p:sp>
            <p:nvSpPr>
              <p:cNvPr id="12392" name="Rectangle 41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393" name="Rectangle 42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F</a:t>
                </a:r>
              </a:p>
            </p:txBody>
          </p:sp>
          <p:sp>
            <p:nvSpPr>
              <p:cNvPr id="12394" name="Rectangle 43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44"/>
            <p:cNvGrpSpPr>
              <a:grpSpLocks/>
            </p:cNvGrpSpPr>
            <p:nvPr/>
          </p:nvGrpSpPr>
          <p:grpSpPr bwMode="auto">
            <a:xfrm>
              <a:off x="7920" y="3255"/>
              <a:ext cx="991" cy="302"/>
              <a:chOff x="5700" y="2160"/>
              <a:chExt cx="991" cy="302"/>
            </a:xfrm>
          </p:grpSpPr>
          <p:sp>
            <p:nvSpPr>
              <p:cNvPr id="12389" name="Rectangle 45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390" name="Rectangle 46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G</a:t>
                </a:r>
              </a:p>
            </p:txBody>
          </p:sp>
          <p:sp>
            <p:nvSpPr>
              <p:cNvPr id="12391" name="Rectangle 47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48"/>
            <p:cNvGrpSpPr>
              <a:grpSpLocks/>
            </p:cNvGrpSpPr>
            <p:nvPr/>
          </p:nvGrpSpPr>
          <p:grpSpPr bwMode="auto">
            <a:xfrm>
              <a:off x="9075" y="3255"/>
              <a:ext cx="991" cy="302"/>
              <a:chOff x="5700" y="2160"/>
              <a:chExt cx="991" cy="302"/>
            </a:xfrm>
          </p:grpSpPr>
          <p:sp>
            <p:nvSpPr>
              <p:cNvPr id="12386" name="Rectangle 49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387" name="Rectangle 50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H</a:t>
                </a:r>
              </a:p>
            </p:txBody>
          </p:sp>
          <p:sp>
            <p:nvSpPr>
              <p:cNvPr id="12388" name="Rectangle 51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10" name="Line 52"/>
            <p:cNvSpPr>
              <a:spLocks noChangeShapeType="1"/>
            </p:cNvSpPr>
            <p:nvPr/>
          </p:nvSpPr>
          <p:spPr bwMode="auto">
            <a:xfrm>
              <a:off x="6420" y="3405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53"/>
            <p:cNvSpPr>
              <a:spLocks noChangeShapeType="1"/>
            </p:cNvSpPr>
            <p:nvPr/>
          </p:nvSpPr>
          <p:spPr bwMode="auto">
            <a:xfrm>
              <a:off x="7560" y="3420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54"/>
            <p:cNvSpPr>
              <a:spLocks noChangeShapeType="1"/>
            </p:cNvSpPr>
            <p:nvPr/>
          </p:nvSpPr>
          <p:spPr bwMode="auto">
            <a:xfrm>
              <a:off x="8730" y="3420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55"/>
            <p:cNvGrpSpPr>
              <a:grpSpLocks/>
            </p:cNvGrpSpPr>
            <p:nvPr/>
          </p:nvGrpSpPr>
          <p:grpSpPr bwMode="auto">
            <a:xfrm>
              <a:off x="10155" y="3405"/>
              <a:ext cx="180" cy="421"/>
              <a:chOff x="2775" y="7035"/>
              <a:chExt cx="180" cy="421"/>
            </a:xfrm>
          </p:grpSpPr>
          <p:sp>
            <p:nvSpPr>
              <p:cNvPr id="12383" name="Line 56"/>
              <p:cNvSpPr>
                <a:spLocks noChangeShapeType="1"/>
              </p:cNvSpPr>
              <p:nvPr/>
            </p:nvSpPr>
            <p:spPr bwMode="auto">
              <a:xfrm>
                <a:off x="2865" y="7035"/>
                <a:ext cx="1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4" name="Line 57"/>
              <p:cNvSpPr>
                <a:spLocks noChangeShapeType="1"/>
              </p:cNvSpPr>
              <p:nvPr/>
            </p:nvSpPr>
            <p:spPr bwMode="auto">
              <a:xfrm>
                <a:off x="2775" y="7395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5" name="Line 58"/>
              <p:cNvSpPr>
                <a:spLocks noChangeShapeType="1"/>
              </p:cNvSpPr>
              <p:nvPr/>
            </p:nvSpPr>
            <p:spPr bwMode="auto">
              <a:xfrm>
                <a:off x="2775" y="7455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14" name="Line 59"/>
            <p:cNvSpPr>
              <a:spLocks noChangeShapeType="1"/>
            </p:cNvSpPr>
            <p:nvPr/>
          </p:nvSpPr>
          <p:spPr bwMode="auto">
            <a:xfrm>
              <a:off x="9885" y="3405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Line 60"/>
            <p:cNvSpPr>
              <a:spLocks noChangeShapeType="1"/>
            </p:cNvSpPr>
            <p:nvPr/>
          </p:nvSpPr>
          <p:spPr bwMode="auto">
            <a:xfrm>
              <a:off x="7290" y="2265"/>
              <a:ext cx="1" cy="6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Line 61"/>
            <p:cNvSpPr>
              <a:spLocks noChangeShapeType="1"/>
            </p:cNvSpPr>
            <p:nvPr/>
          </p:nvSpPr>
          <p:spPr bwMode="auto">
            <a:xfrm>
              <a:off x="6120" y="2880"/>
              <a:ext cx="118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62"/>
            <p:cNvGrpSpPr>
              <a:grpSpLocks/>
            </p:cNvGrpSpPr>
            <p:nvPr/>
          </p:nvGrpSpPr>
          <p:grpSpPr bwMode="auto">
            <a:xfrm>
              <a:off x="7020" y="4320"/>
              <a:ext cx="991" cy="302"/>
              <a:chOff x="5700" y="2160"/>
              <a:chExt cx="991" cy="302"/>
            </a:xfrm>
          </p:grpSpPr>
          <p:sp>
            <p:nvSpPr>
              <p:cNvPr id="12380" name="Rectangle 63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381" name="Rectangle 64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  <a:latin typeface="Arial" pitchFamily="34" charset="0"/>
                  </a:rPr>
                  <a:t>D</a:t>
                </a:r>
              </a:p>
            </p:txBody>
          </p:sp>
          <p:sp>
            <p:nvSpPr>
              <p:cNvPr id="12382" name="Rectangle 65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66"/>
            <p:cNvGrpSpPr>
              <a:grpSpLocks/>
            </p:cNvGrpSpPr>
            <p:nvPr/>
          </p:nvGrpSpPr>
          <p:grpSpPr bwMode="auto">
            <a:xfrm>
              <a:off x="8160" y="4320"/>
              <a:ext cx="991" cy="302"/>
              <a:chOff x="5700" y="2160"/>
              <a:chExt cx="991" cy="302"/>
            </a:xfrm>
          </p:grpSpPr>
          <p:sp>
            <p:nvSpPr>
              <p:cNvPr id="12377" name="Rectangle 67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8" name="Rectangle 68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  <a:latin typeface="Arial" pitchFamily="34" charset="0"/>
                  </a:rPr>
                  <a:t>I</a:t>
                </a:r>
              </a:p>
            </p:txBody>
          </p:sp>
          <p:sp>
            <p:nvSpPr>
              <p:cNvPr id="12379" name="Rectangle 69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19" name="Line 70"/>
            <p:cNvSpPr>
              <a:spLocks noChangeShapeType="1"/>
            </p:cNvSpPr>
            <p:nvPr/>
          </p:nvSpPr>
          <p:spPr bwMode="auto">
            <a:xfrm>
              <a:off x="7815" y="4470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71"/>
            <p:cNvGrpSpPr>
              <a:grpSpLocks/>
            </p:cNvGrpSpPr>
            <p:nvPr/>
          </p:nvGrpSpPr>
          <p:grpSpPr bwMode="auto">
            <a:xfrm>
              <a:off x="9255" y="4485"/>
              <a:ext cx="180" cy="421"/>
              <a:chOff x="2775" y="7035"/>
              <a:chExt cx="180" cy="421"/>
            </a:xfrm>
          </p:grpSpPr>
          <p:sp>
            <p:nvSpPr>
              <p:cNvPr id="12374" name="Line 72"/>
              <p:cNvSpPr>
                <a:spLocks noChangeShapeType="1"/>
              </p:cNvSpPr>
              <p:nvPr/>
            </p:nvSpPr>
            <p:spPr bwMode="auto">
              <a:xfrm>
                <a:off x="2865" y="7035"/>
                <a:ext cx="1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5" name="Line 73"/>
              <p:cNvSpPr>
                <a:spLocks noChangeShapeType="1"/>
              </p:cNvSpPr>
              <p:nvPr/>
            </p:nvSpPr>
            <p:spPr bwMode="auto">
              <a:xfrm>
                <a:off x="2775" y="7395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6" name="Line 74"/>
              <p:cNvSpPr>
                <a:spLocks noChangeShapeType="1"/>
              </p:cNvSpPr>
              <p:nvPr/>
            </p:nvSpPr>
            <p:spPr bwMode="auto">
              <a:xfrm>
                <a:off x="2775" y="7455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21" name="Line 75"/>
            <p:cNvSpPr>
              <a:spLocks noChangeShapeType="1"/>
            </p:cNvSpPr>
            <p:nvPr/>
          </p:nvSpPr>
          <p:spPr bwMode="auto">
            <a:xfrm>
              <a:off x="8985" y="4485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2" name="Line 76"/>
            <p:cNvSpPr>
              <a:spLocks noChangeShapeType="1"/>
            </p:cNvSpPr>
            <p:nvPr/>
          </p:nvSpPr>
          <p:spPr bwMode="auto">
            <a:xfrm>
              <a:off x="9600" y="2280"/>
              <a:ext cx="1" cy="6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3" name="Line 77"/>
            <p:cNvSpPr>
              <a:spLocks noChangeShapeType="1"/>
            </p:cNvSpPr>
            <p:nvPr/>
          </p:nvSpPr>
          <p:spPr bwMode="auto">
            <a:xfrm>
              <a:off x="9585" y="2895"/>
              <a:ext cx="118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4" name="Line 78"/>
            <p:cNvSpPr>
              <a:spLocks noChangeShapeType="1"/>
            </p:cNvSpPr>
            <p:nvPr/>
          </p:nvSpPr>
          <p:spPr bwMode="auto">
            <a:xfrm>
              <a:off x="10785" y="2880"/>
              <a:ext cx="1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Line 79"/>
            <p:cNvSpPr>
              <a:spLocks noChangeShapeType="1"/>
            </p:cNvSpPr>
            <p:nvPr/>
          </p:nvSpPr>
          <p:spPr bwMode="auto">
            <a:xfrm>
              <a:off x="7185" y="4140"/>
              <a:ext cx="36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6" name="Line 80"/>
            <p:cNvSpPr>
              <a:spLocks noChangeShapeType="1"/>
            </p:cNvSpPr>
            <p:nvPr/>
          </p:nvSpPr>
          <p:spPr bwMode="auto">
            <a:xfrm>
              <a:off x="7185" y="4155"/>
              <a:ext cx="1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7" name="Line 81"/>
            <p:cNvSpPr>
              <a:spLocks noChangeShapeType="1"/>
            </p:cNvSpPr>
            <p:nvPr/>
          </p:nvSpPr>
          <p:spPr bwMode="auto">
            <a:xfrm>
              <a:off x="6119" y="2880"/>
              <a:ext cx="2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" name="Group 82"/>
            <p:cNvGrpSpPr>
              <a:grpSpLocks/>
            </p:cNvGrpSpPr>
            <p:nvPr/>
          </p:nvGrpSpPr>
          <p:grpSpPr bwMode="auto">
            <a:xfrm>
              <a:off x="7020" y="5220"/>
              <a:ext cx="991" cy="302"/>
              <a:chOff x="5700" y="2160"/>
              <a:chExt cx="991" cy="302"/>
            </a:xfrm>
          </p:grpSpPr>
          <p:sp>
            <p:nvSpPr>
              <p:cNvPr id="12371" name="Rectangle 83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372" name="Rectangle 84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</a:rPr>
                  <a:t>E</a:t>
                </a:r>
              </a:p>
            </p:txBody>
          </p:sp>
          <p:sp>
            <p:nvSpPr>
              <p:cNvPr id="12373" name="Rectangle 85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86"/>
            <p:cNvGrpSpPr>
              <a:grpSpLocks/>
            </p:cNvGrpSpPr>
            <p:nvPr/>
          </p:nvGrpSpPr>
          <p:grpSpPr bwMode="auto">
            <a:xfrm>
              <a:off x="8130" y="5208"/>
              <a:ext cx="1080" cy="323"/>
              <a:chOff x="5700" y="2160"/>
              <a:chExt cx="991" cy="302"/>
            </a:xfrm>
          </p:grpSpPr>
          <p:sp>
            <p:nvSpPr>
              <p:cNvPr id="12368" name="Rectangle 87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369" name="Rectangle 88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</a:rPr>
                  <a:t>J</a:t>
                </a:r>
              </a:p>
            </p:txBody>
          </p:sp>
          <p:sp>
            <p:nvSpPr>
              <p:cNvPr id="12370" name="Rectangle 89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30" name="Line 90"/>
            <p:cNvSpPr>
              <a:spLocks noChangeShapeType="1"/>
            </p:cNvSpPr>
            <p:nvPr/>
          </p:nvSpPr>
          <p:spPr bwMode="auto">
            <a:xfrm>
              <a:off x="7815" y="5370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1" name="Line 91"/>
            <p:cNvSpPr>
              <a:spLocks noChangeShapeType="1"/>
            </p:cNvSpPr>
            <p:nvPr/>
          </p:nvSpPr>
          <p:spPr bwMode="auto">
            <a:xfrm>
              <a:off x="9000" y="5349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92"/>
            <p:cNvGrpSpPr>
              <a:grpSpLocks/>
            </p:cNvGrpSpPr>
            <p:nvPr/>
          </p:nvGrpSpPr>
          <p:grpSpPr bwMode="auto">
            <a:xfrm>
              <a:off x="9360" y="5220"/>
              <a:ext cx="1080" cy="317"/>
              <a:chOff x="5700" y="2160"/>
              <a:chExt cx="991" cy="302"/>
            </a:xfrm>
          </p:grpSpPr>
          <p:sp>
            <p:nvSpPr>
              <p:cNvPr id="12365" name="Rectangle 93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</a:rPr>
                  <a:t>O</a:t>
                </a:r>
              </a:p>
            </p:txBody>
          </p:sp>
          <p:sp>
            <p:nvSpPr>
              <p:cNvPr id="12366" name="Rectangle 94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7" name="Rectangle 95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96"/>
            <p:cNvGrpSpPr>
              <a:grpSpLocks/>
            </p:cNvGrpSpPr>
            <p:nvPr/>
          </p:nvGrpSpPr>
          <p:grpSpPr bwMode="auto">
            <a:xfrm>
              <a:off x="10425" y="5385"/>
              <a:ext cx="180" cy="421"/>
              <a:chOff x="2775" y="7035"/>
              <a:chExt cx="180" cy="421"/>
            </a:xfrm>
          </p:grpSpPr>
          <p:sp>
            <p:nvSpPr>
              <p:cNvPr id="12362" name="Line 97"/>
              <p:cNvSpPr>
                <a:spLocks noChangeShapeType="1"/>
              </p:cNvSpPr>
              <p:nvPr/>
            </p:nvSpPr>
            <p:spPr bwMode="auto">
              <a:xfrm>
                <a:off x="2865" y="7035"/>
                <a:ext cx="1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3" name="Line 98"/>
              <p:cNvSpPr>
                <a:spLocks noChangeShapeType="1"/>
              </p:cNvSpPr>
              <p:nvPr/>
            </p:nvSpPr>
            <p:spPr bwMode="auto">
              <a:xfrm>
                <a:off x="2775" y="7395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4" name="Line 99"/>
              <p:cNvSpPr>
                <a:spLocks noChangeShapeType="1"/>
              </p:cNvSpPr>
              <p:nvPr/>
            </p:nvSpPr>
            <p:spPr bwMode="auto">
              <a:xfrm>
                <a:off x="2775" y="7455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34" name="Line 100"/>
            <p:cNvSpPr>
              <a:spLocks noChangeShapeType="1"/>
            </p:cNvSpPr>
            <p:nvPr/>
          </p:nvSpPr>
          <p:spPr bwMode="auto">
            <a:xfrm>
              <a:off x="10155" y="5385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Line 101"/>
            <p:cNvSpPr>
              <a:spLocks noChangeShapeType="1"/>
            </p:cNvSpPr>
            <p:nvPr/>
          </p:nvSpPr>
          <p:spPr bwMode="auto">
            <a:xfrm>
              <a:off x="10770" y="2265"/>
              <a:ext cx="1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6" name="Line 102"/>
            <p:cNvSpPr>
              <a:spLocks noChangeShapeType="1"/>
            </p:cNvSpPr>
            <p:nvPr/>
          </p:nvSpPr>
          <p:spPr bwMode="auto">
            <a:xfrm>
              <a:off x="10785" y="2520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7" name="Line 103"/>
            <p:cNvSpPr>
              <a:spLocks noChangeShapeType="1"/>
            </p:cNvSpPr>
            <p:nvPr/>
          </p:nvSpPr>
          <p:spPr bwMode="auto">
            <a:xfrm>
              <a:off x="11160" y="2505"/>
              <a:ext cx="2" cy="25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8" name="Line 104"/>
            <p:cNvSpPr>
              <a:spLocks noChangeShapeType="1"/>
            </p:cNvSpPr>
            <p:nvPr/>
          </p:nvSpPr>
          <p:spPr bwMode="auto">
            <a:xfrm>
              <a:off x="7200" y="5040"/>
              <a:ext cx="39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9" name="Line 105"/>
            <p:cNvSpPr>
              <a:spLocks noChangeShapeType="1"/>
            </p:cNvSpPr>
            <p:nvPr/>
          </p:nvSpPr>
          <p:spPr bwMode="auto">
            <a:xfrm>
              <a:off x="7200" y="5040"/>
              <a:ext cx="1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" name="Group 106"/>
            <p:cNvGrpSpPr>
              <a:grpSpLocks/>
            </p:cNvGrpSpPr>
            <p:nvPr/>
          </p:nvGrpSpPr>
          <p:grpSpPr bwMode="auto">
            <a:xfrm>
              <a:off x="9000" y="6240"/>
              <a:ext cx="991" cy="302"/>
              <a:chOff x="5700" y="2160"/>
              <a:chExt cx="991" cy="302"/>
            </a:xfrm>
          </p:grpSpPr>
          <p:sp>
            <p:nvSpPr>
              <p:cNvPr id="12359" name="Rectangle 107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360" name="Rectangle 108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</a:rPr>
                  <a:t>K</a:t>
                </a:r>
              </a:p>
            </p:txBody>
          </p:sp>
          <p:sp>
            <p:nvSpPr>
              <p:cNvPr id="12361" name="Rectangle 109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41" name="Line 110"/>
            <p:cNvSpPr>
              <a:spLocks noChangeShapeType="1"/>
            </p:cNvSpPr>
            <p:nvPr/>
          </p:nvSpPr>
          <p:spPr bwMode="auto">
            <a:xfrm>
              <a:off x="9810" y="6405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111"/>
            <p:cNvGrpSpPr>
              <a:grpSpLocks/>
            </p:cNvGrpSpPr>
            <p:nvPr/>
          </p:nvGrpSpPr>
          <p:grpSpPr bwMode="auto">
            <a:xfrm>
              <a:off x="10170" y="6255"/>
              <a:ext cx="991" cy="302"/>
              <a:chOff x="5700" y="2160"/>
              <a:chExt cx="991" cy="302"/>
            </a:xfrm>
          </p:grpSpPr>
          <p:sp>
            <p:nvSpPr>
              <p:cNvPr id="12356" name="Rectangle 112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357" name="Rectangle 113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</a:rPr>
                  <a:t>L</a:t>
                </a:r>
              </a:p>
            </p:txBody>
          </p:sp>
          <p:sp>
            <p:nvSpPr>
              <p:cNvPr id="12358" name="Rectangle 114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115"/>
            <p:cNvGrpSpPr>
              <a:grpSpLocks/>
            </p:cNvGrpSpPr>
            <p:nvPr/>
          </p:nvGrpSpPr>
          <p:grpSpPr bwMode="auto">
            <a:xfrm>
              <a:off x="11265" y="6405"/>
              <a:ext cx="180" cy="421"/>
              <a:chOff x="2775" y="7035"/>
              <a:chExt cx="180" cy="421"/>
            </a:xfrm>
          </p:grpSpPr>
          <p:sp>
            <p:nvSpPr>
              <p:cNvPr id="12353" name="Line 116"/>
              <p:cNvSpPr>
                <a:spLocks noChangeShapeType="1"/>
              </p:cNvSpPr>
              <p:nvPr/>
            </p:nvSpPr>
            <p:spPr bwMode="auto">
              <a:xfrm>
                <a:off x="2865" y="7035"/>
                <a:ext cx="1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4" name="Line 117"/>
              <p:cNvSpPr>
                <a:spLocks noChangeShapeType="1"/>
              </p:cNvSpPr>
              <p:nvPr/>
            </p:nvSpPr>
            <p:spPr bwMode="auto">
              <a:xfrm>
                <a:off x="2775" y="7395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5" name="Line 118"/>
              <p:cNvSpPr>
                <a:spLocks noChangeShapeType="1"/>
              </p:cNvSpPr>
              <p:nvPr/>
            </p:nvSpPr>
            <p:spPr bwMode="auto">
              <a:xfrm>
                <a:off x="2775" y="7455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44" name="Line 119"/>
            <p:cNvSpPr>
              <a:spLocks noChangeShapeType="1"/>
            </p:cNvSpPr>
            <p:nvPr/>
          </p:nvSpPr>
          <p:spPr bwMode="auto">
            <a:xfrm>
              <a:off x="10995" y="6405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5" name="Line 120"/>
            <p:cNvSpPr>
              <a:spLocks noChangeShapeType="1"/>
            </p:cNvSpPr>
            <p:nvPr/>
          </p:nvSpPr>
          <p:spPr bwMode="auto">
            <a:xfrm>
              <a:off x="9840" y="5355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6" name="Line 121"/>
            <p:cNvSpPr>
              <a:spLocks noChangeShapeType="1"/>
            </p:cNvSpPr>
            <p:nvPr/>
          </p:nvSpPr>
          <p:spPr bwMode="auto">
            <a:xfrm>
              <a:off x="9180" y="5895"/>
              <a:ext cx="6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7" name="Line 122"/>
            <p:cNvSpPr>
              <a:spLocks noChangeShapeType="1"/>
            </p:cNvSpPr>
            <p:nvPr/>
          </p:nvSpPr>
          <p:spPr bwMode="auto">
            <a:xfrm>
              <a:off x="9180" y="5895"/>
              <a:ext cx="2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8" name="Rectangle 123"/>
            <p:cNvSpPr>
              <a:spLocks noChangeArrowheads="1"/>
            </p:cNvSpPr>
            <p:nvPr/>
          </p:nvSpPr>
          <p:spPr bwMode="auto">
            <a:xfrm>
              <a:off x="5760" y="6840"/>
              <a:ext cx="558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solidFill>
                    <a:srgbClr val="080808"/>
                  </a:solidFill>
                </a:rPr>
                <a:t>(b) Linked representation of the tree</a:t>
              </a:r>
            </a:p>
          </p:txBody>
        </p:sp>
      </p:grpSp>
      <p:sp>
        <p:nvSpPr>
          <p:cNvPr id="12291" name="Rectangle 128"/>
          <p:cNvSpPr>
            <a:spLocks noChangeArrowheads="1"/>
          </p:cNvSpPr>
          <p:nvPr/>
        </p:nvSpPr>
        <p:spPr bwMode="auto">
          <a:xfrm>
            <a:off x="6019800" y="3581400"/>
            <a:ext cx="228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80808"/>
                </a:solidFill>
              </a:rPr>
              <a:t>1</a:t>
            </a:r>
          </a:p>
        </p:txBody>
      </p:sp>
      <p:sp>
        <p:nvSpPr>
          <p:cNvPr id="12292" name="Text Box 129"/>
          <p:cNvSpPr txBox="1">
            <a:spLocks noChangeArrowheads="1"/>
          </p:cNvSpPr>
          <p:nvPr/>
        </p:nvSpPr>
        <p:spPr bwMode="auto">
          <a:xfrm>
            <a:off x="838200" y="152400"/>
            <a:ext cx="777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</a:rPr>
              <a:t>An alternative elegant  linked representation</a:t>
            </a:r>
          </a:p>
        </p:txBody>
      </p:sp>
      <p:sp>
        <p:nvSpPr>
          <p:cNvPr id="123" name="Slide Number Placeholder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Discussed So fa</a:t>
            </a:r>
            <a:r>
              <a:rPr lang="en-US" b="1" dirty="0">
                <a:solidFill>
                  <a:schemeClr val="tx1"/>
                </a:solidFill>
              </a:rPr>
              <a:t>r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Here are some of the data structures we have studied so far:</a:t>
            </a:r>
          </a:p>
          <a:p>
            <a:pPr lvl="1" eaLnBrk="1" hangingPunct="1"/>
            <a:r>
              <a:rPr lang="en-US" dirty="0" smtClean="0"/>
              <a:t>Arrays	</a:t>
            </a:r>
          </a:p>
          <a:p>
            <a:pPr lvl="1" eaLnBrk="1" hangingPunct="1"/>
            <a:r>
              <a:rPr lang="en-US" dirty="0" smtClean="0"/>
              <a:t>Stacks, Queues and </a:t>
            </a:r>
            <a:r>
              <a:rPr lang="en-US" dirty="0" err="1" smtClean="0"/>
              <a:t>deques</a:t>
            </a:r>
            <a:endParaRPr lang="en-US" dirty="0" smtClean="0"/>
          </a:p>
          <a:p>
            <a:pPr lvl="1" eaLnBrk="1" hangingPunct="1"/>
            <a:r>
              <a:rPr lang="en-US" dirty="0"/>
              <a:t>L</a:t>
            </a:r>
            <a:r>
              <a:rPr lang="en-US" dirty="0" smtClean="0"/>
              <a:t>inked list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Inherently </a:t>
            </a:r>
            <a:r>
              <a:rPr lang="en-US" dirty="0" err="1" smtClean="0"/>
              <a:t>uni</a:t>
            </a:r>
            <a:r>
              <a:rPr lang="en-US" dirty="0" smtClean="0"/>
              <a:t>-dimensional in structure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Binary Trees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 binary tree T is defined as a  finite set of elements called nodes such that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[a] T is empty (Called the Null tree or Empty tree) or </a:t>
            </a:r>
          </a:p>
          <a:p>
            <a:pPr>
              <a:buNone/>
            </a:pPr>
            <a:r>
              <a:rPr lang="en-US" dirty="0" smtClean="0"/>
              <a:t>[b] T contains a distinguished node R called the root of T and the remaining nodes of T form an ordered pair of disjoint binary trees T</a:t>
            </a:r>
            <a:r>
              <a:rPr lang="en-US" baseline="-25000" dirty="0" smtClean="0"/>
              <a:t>1 </a:t>
            </a:r>
            <a:r>
              <a:rPr lang="en-US" dirty="0" smtClean="0"/>
              <a:t> and T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>
                <a:solidFill>
                  <a:schemeClr val="tx1"/>
                </a:solidFill>
              </a:rPr>
              <a:t>Binary Trees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Clr>
                <a:srgbClr val="FF6600"/>
              </a:buClr>
              <a:buSzPct val="120000"/>
              <a:defRPr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binary tree </a:t>
            </a:r>
            <a:r>
              <a:rPr lang="en-US" dirty="0" smtClean="0"/>
              <a:t>has the characteristic of all nodes having at most two branches, that is, all nodes have a </a:t>
            </a:r>
            <a:r>
              <a:rPr lang="en-US" b="1" dirty="0" smtClean="0">
                <a:solidFill>
                  <a:srgbClr val="FF0000"/>
                </a:solidFill>
              </a:rPr>
              <a:t>degree of at most 2</a:t>
            </a:r>
            <a:r>
              <a:rPr lang="en-US" i="1" dirty="0" smtClean="0"/>
              <a:t>. </a:t>
            </a:r>
          </a:p>
          <a:p>
            <a:pPr eaLnBrk="1" hangingPunct="1">
              <a:buClr>
                <a:srgbClr val="FF6600"/>
              </a:buClr>
              <a:buSzPct val="120000"/>
              <a:buFontTx/>
              <a:buNone/>
              <a:defRPr/>
            </a:pPr>
            <a:endParaRPr lang="en-US" i="1" dirty="0" smtClean="0"/>
          </a:p>
          <a:p>
            <a:pPr eaLnBrk="1" hangingPunct="1">
              <a:buClr>
                <a:srgbClr val="FF6600"/>
              </a:buClr>
              <a:buSzPct val="120000"/>
              <a:defRPr/>
            </a:pPr>
            <a:r>
              <a:rPr lang="en-US" dirty="0" smtClean="0"/>
              <a:t>A binary tree can therefore be</a:t>
            </a:r>
            <a:r>
              <a:rPr lang="en-US" i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empty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smtClean="0"/>
              <a:t>or consist of a root node and two disjoint binary trees termed</a:t>
            </a:r>
            <a:r>
              <a:rPr lang="en-US" i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left </a:t>
            </a:r>
            <a:r>
              <a:rPr lang="en-US" b="1" dirty="0" err="1" smtClean="0">
                <a:solidFill>
                  <a:srgbClr val="FF0000"/>
                </a:solidFill>
              </a:rPr>
              <a:t>subtree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</a:t>
            </a:r>
            <a:r>
              <a:rPr lang="en-US" i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right </a:t>
            </a:r>
            <a:r>
              <a:rPr lang="en-US" b="1" dirty="0" err="1" smtClean="0">
                <a:solidFill>
                  <a:srgbClr val="FF0000"/>
                </a:solidFill>
              </a:rPr>
              <a:t>subtree</a:t>
            </a:r>
            <a:r>
              <a:rPr lang="en-US" i="1" dirty="0" smtClean="0"/>
              <a:t>.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-1066800" y="304800"/>
            <a:ext cx="10363200" cy="5715000"/>
            <a:chOff x="1980" y="1378"/>
            <a:chExt cx="8460" cy="3482"/>
          </a:xfrm>
        </p:grpSpPr>
        <p:sp>
          <p:nvSpPr>
            <p:cNvPr id="14340" name="AutoShape 5"/>
            <p:cNvSpPr>
              <a:spLocks noChangeAspect="1" noChangeArrowheads="1"/>
            </p:cNvSpPr>
            <p:nvPr/>
          </p:nvSpPr>
          <p:spPr bwMode="auto">
            <a:xfrm>
              <a:off x="1980" y="1378"/>
              <a:ext cx="8460" cy="3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1" name="Oval 6"/>
            <p:cNvSpPr>
              <a:spLocks noChangeArrowheads="1"/>
            </p:cNvSpPr>
            <p:nvPr/>
          </p:nvSpPr>
          <p:spPr bwMode="auto">
            <a:xfrm>
              <a:off x="5760" y="1801"/>
              <a:ext cx="540" cy="54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dirty="0">
                  <a:latin typeface="Arial Black" pitchFamily="34" charset="0"/>
                </a:rPr>
                <a:t>A</a:t>
              </a:r>
            </a:p>
          </p:txBody>
        </p:sp>
        <p:sp>
          <p:nvSpPr>
            <p:cNvPr id="14342" name="Oval 7"/>
            <p:cNvSpPr>
              <a:spLocks noChangeArrowheads="1"/>
            </p:cNvSpPr>
            <p:nvPr/>
          </p:nvSpPr>
          <p:spPr bwMode="auto">
            <a:xfrm>
              <a:off x="7560" y="3825"/>
              <a:ext cx="540" cy="54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>
                  <a:latin typeface="Arial Black" pitchFamily="34" charset="0"/>
                </a:rPr>
                <a:t>G</a:t>
              </a:r>
            </a:p>
          </p:txBody>
        </p:sp>
        <p:sp>
          <p:nvSpPr>
            <p:cNvPr id="14343" name="Line 8"/>
            <p:cNvSpPr>
              <a:spLocks noChangeShapeType="1"/>
            </p:cNvSpPr>
            <p:nvPr/>
          </p:nvSpPr>
          <p:spPr bwMode="auto">
            <a:xfrm>
              <a:off x="6300" y="2175"/>
              <a:ext cx="72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6510" y="2880"/>
              <a:ext cx="1260" cy="944"/>
              <a:chOff x="5640" y="2041"/>
              <a:chExt cx="1260" cy="944"/>
            </a:xfrm>
          </p:grpSpPr>
          <p:sp>
            <p:nvSpPr>
              <p:cNvPr id="14360" name="Oval 10"/>
              <p:cNvSpPr>
                <a:spLocks noChangeArrowheads="1"/>
              </p:cNvSpPr>
              <p:nvPr/>
            </p:nvSpPr>
            <p:spPr bwMode="auto">
              <a:xfrm>
                <a:off x="6000" y="2041"/>
                <a:ext cx="540" cy="540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 dirty="0">
                    <a:latin typeface="Arial Black" pitchFamily="34" charset="0"/>
                  </a:rPr>
                  <a:t>C</a:t>
                </a:r>
              </a:p>
            </p:txBody>
          </p:sp>
          <p:sp>
            <p:nvSpPr>
              <p:cNvPr id="14361" name="Line 11"/>
              <p:cNvSpPr>
                <a:spLocks noChangeShapeType="1"/>
              </p:cNvSpPr>
              <p:nvPr/>
            </p:nvSpPr>
            <p:spPr bwMode="auto">
              <a:xfrm flipV="1">
                <a:off x="5640" y="2520"/>
                <a:ext cx="435" cy="4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2" name="Line 12"/>
              <p:cNvSpPr>
                <a:spLocks noChangeShapeType="1"/>
              </p:cNvSpPr>
              <p:nvPr/>
            </p:nvSpPr>
            <p:spPr bwMode="auto">
              <a:xfrm>
                <a:off x="6450" y="2535"/>
                <a:ext cx="45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960" y="2175"/>
              <a:ext cx="1965" cy="2160"/>
              <a:chOff x="3945" y="2175"/>
              <a:chExt cx="1965" cy="2160"/>
            </a:xfrm>
          </p:grpSpPr>
          <p:sp>
            <p:nvSpPr>
              <p:cNvPr id="14353" name="Oval 14"/>
              <p:cNvSpPr>
                <a:spLocks noChangeArrowheads="1"/>
              </p:cNvSpPr>
              <p:nvPr/>
            </p:nvSpPr>
            <p:spPr bwMode="auto">
              <a:xfrm>
                <a:off x="3945" y="3765"/>
                <a:ext cx="540" cy="540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>
                    <a:latin typeface="Arial Black" pitchFamily="34" charset="0"/>
                  </a:rPr>
                  <a:t>D</a:t>
                </a:r>
              </a:p>
            </p:txBody>
          </p:sp>
          <p:sp>
            <p:nvSpPr>
              <p:cNvPr id="14354" name="Line 15"/>
              <p:cNvSpPr>
                <a:spLocks noChangeShapeType="1"/>
              </p:cNvSpPr>
              <p:nvPr/>
            </p:nvSpPr>
            <p:spPr bwMode="auto">
              <a:xfrm flipV="1">
                <a:off x="5055" y="2175"/>
                <a:ext cx="705" cy="7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4305" y="2866"/>
                <a:ext cx="1260" cy="944"/>
                <a:chOff x="5640" y="2041"/>
                <a:chExt cx="1260" cy="944"/>
              </a:xfrm>
            </p:grpSpPr>
            <p:sp>
              <p:nvSpPr>
                <p:cNvPr id="14357" name="Oval 17"/>
                <p:cNvSpPr>
                  <a:spLocks noChangeArrowheads="1"/>
                </p:cNvSpPr>
                <p:nvPr/>
              </p:nvSpPr>
              <p:spPr bwMode="auto">
                <a:xfrm>
                  <a:off x="6000" y="2041"/>
                  <a:ext cx="540" cy="540"/>
                </a:xfrm>
                <a:prstGeom prst="ellips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000" dirty="0">
                      <a:latin typeface="Arial Black" pitchFamily="34" charset="0"/>
                    </a:rPr>
                    <a:t>B</a:t>
                  </a:r>
                </a:p>
              </p:txBody>
            </p:sp>
            <p:sp>
              <p:nvSpPr>
                <p:cNvPr id="14358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5640" y="2520"/>
                  <a:ext cx="435" cy="4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9" name="Line 19"/>
                <p:cNvSpPr>
                  <a:spLocks noChangeShapeType="1"/>
                </p:cNvSpPr>
                <p:nvPr/>
              </p:nvSpPr>
              <p:spPr bwMode="auto">
                <a:xfrm>
                  <a:off x="6450" y="2535"/>
                  <a:ext cx="450" cy="4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356" name="Oval 20"/>
              <p:cNvSpPr>
                <a:spLocks noChangeArrowheads="1"/>
              </p:cNvSpPr>
              <p:nvPr/>
            </p:nvSpPr>
            <p:spPr bwMode="auto">
              <a:xfrm>
                <a:off x="5370" y="3795"/>
                <a:ext cx="540" cy="540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>
                    <a:latin typeface="Arial Black" pitchFamily="34" charset="0"/>
                  </a:rPr>
                  <a:t>E</a:t>
                </a:r>
              </a:p>
            </p:txBody>
          </p:sp>
        </p:grpSp>
        <p:sp>
          <p:nvSpPr>
            <p:cNvPr id="14346" name="Oval 21"/>
            <p:cNvSpPr>
              <a:spLocks noChangeArrowheads="1"/>
            </p:cNvSpPr>
            <p:nvPr/>
          </p:nvSpPr>
          <p:spPr bwMode="auto">
            <a:xfrm>
              <a:off x="6240" y="3795"/>
              <a:ext cx="540" cy="54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>
                  <a:latin typeface="Arial Black" pitchFamily="34" charset="0"/>
                </a:rPr>
                <a:t>F</a:t>
              </a:r>
            </a:p>
          </p:txBody>
        </p:sp>
        <p:sp>
          <p:nvSpPr>
            <p:cNvPr id="14347" name="Line 22"/>
            <p:cNvSpPr>
              <a:spLocks noChangeShapeType="1"/>
            </p:cNvSpPr>
            <p:nvPr/>
          </p:nvSpPr>
          <p:spPr bwMode="auto">
            <a:xfrm>
              <a:off x="6435" y="2040"/>
              <a:ext cx="234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Rectangle 23"/>
            <p:cNvSpPr>
              <a:spLocks noChangeArrowheads="1"/>
            </p:cNvSpPr>
            <p:nvPr/>
          </p:nvSpPr>
          <p:spPr bwMode="auto">
            <a:xfrm>
              <a:off x="8955" y="1860"/>
              <a:ext cx="1080" cy="3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latin typeface="Arial Black" pitchFamily="34" charset="0"/>
                </a:rPr>
                <a:t>Level 1</a:t>
              </a:r>
            </a:p>
          </p:txBody>
        </p:sp>
        <p:sp>
          <p:nvSpPr>
            <p:cNvPr id="14349" name="Line 24"/>
            <p:cNvSpPr>
              <a:spLocks noChangeShapeType="1"/>
            </p:cNvSpPr>
            <p:nvPr/>
          </p:nvSpPr>
          <p:spPr bwMode="auto">
            <a:xfrm>
              <a:off x="7530" y="3120"/>
              <a:ext cx="129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Rectangle 25"/>
            <p:cNvSpPr>
              <a:spLocks noChangeArrowheads="1"/>
            </p:cNvSpPr>
            <p:nvPr/>
          </p:nvSpPr>
          <p:spPr bwMode="auto">
            <a:xfrm>
              <a:off x="8910" y="2910"/>
              <a:ext cx="1080" cy="3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latin typeface="Arial Black" pitchFamily="34" charset="0"/>
                </a:rPr>
                <a:t>Level 2</a:t>
              </a:r>
            </a:p>
          </p:txBody>
        </p:sp>
        <p:sp>
          <p:nvSpPr>
            <p:cNvPr id="14351" name="Line 26"/>
            <p:cNvSpPr>
              <a:spLocks noChangeShapeType="1"/>
            </p:cNvSpPr>
            <p:nvPr/>
          </p:nvSpPr>
          <p:spPr bwMode="auto">
            <a:xfrm>
              <a:off x="8220" y="4066"/>
              <a:ext cx="54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Rectangle 27"/>
            <p:cNvSpPr>
              <a:spLocks noChangeArrowheads="1"/>
            </p:cNvSpPr>
            <p:nvPr/>
          </p:nvSpPr>
          <p:spPr bwMode="auto">
            <a:xfrm>
              <a:off x="8910" y="3855"/>
              <a:ext cx="1080" cy="3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latin typeface="Arial Black" pitchFamily="34" charset="0"/>
                </a:rPr>
                <a:t>Level 3</a:t>
              </a:r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762000" y="838200"/>
            <a:ext cx="8001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71475" indent="-371475"/>
            <a:r>
              <a:rPr lang="en-US" sz="2800" dirty="0"/>
              <a:t>Important observations regarding binary trees:</a:t>
            </a:r>
          </a:p>
          <a:p>
            <a:pPr marL="371475" indent="-371475"/>
            <a:endParaRPr lang="en-US" sz="2800" dirty="0"/>
          </a:p>
          <a:p>
            <a:pPr marL="371475" indent="-371475">
              <a:buClr>
                <a:srgbClr val="FF6600"/>
              </a:buClr>
              <a:buSzPct val="115000"/>
              <a:buFont typeface="Wingdings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/>
              <a:t>maximum number of nodes on level </a:t>
            </a:r>
            <a:r>
              <a:rPr lang="en-US" sz="2800" b="1" dirty="0" err="1">
                <a:solidFill>
                  <a:srgbClr val="FF0000"/>
                </a:solidFill>
              </a:rPr>
              <a:t>i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of a binary tree is 2</a:t>
            </a:r>
            <a:r>
              <a:rPr lang="en-US" sz="2800" b="1" baseline="30000" dirty="0">
                <a:solidFill>
                  <a:srgbClr val="FF0000"/>
                </a:solidFill>
              </a:rPr>
              <a:t>i-1</a:t>
            </a:r>
            <a:r>
              <a:rPr lang="en-US" sz="2800" dirty="0"/>
              <a:t>,  </a:t>
            </a:r>
            <a:r>
              <a:rPr lang="en-US" sz="2800" b="1" dirty="0" err="1">
                <a:solidFill>
                  <a:srgbClr val="FF0000"/>
                </a:solidFill>
              </a:rPr>
              <a:t>i</a:t>
            </a:r>
            <a:r>
              <a:rPr lang="en-US" sz="2800" b="1" u="sng" dirty="0">
                <a:solidFill>
                  <a:srgbClr val="FF0000"/>
                </a:solidFill>
              </a:rPr>
              <a:t>&gt;</a:t>
            </a:r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  <a:p>
            <a:pPr marL="371475" indent="-371475">
              <a:buClr>
                <a:srgbClr val="FF6600"/>
              </a:buClr>
              <a:buSzPct val="115000"/>
              <a:buFont typeface="Wingdings" pitchFamily="2" charset="2"/>
              <a:buChar char="§"/>
            </a:pPr>
            <a:endParaRPr lang="en-US" sz="2800" dirty="0"/>
          </a:p>
          <a:p>
            <a:pPr marL="371475" indent="-371475">
              <a:buClr>
                <a:srgbClr val="FF6600"/>
              </a:buClr>
              <a:buSzPct val="115000"/>
              <a:buFont typeface="Wingdings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/>
              <a:t>maximum number of nodes in a binary tree of height </a:t>
            </a:r>
            <a:r>
              <a:rPr lang="en-US" sz="2800" b="1" dirty="0">
                <a:solidFill>
                  <a:srgbClr val="FF0000"/>
                </a:solidFill>
              </a:rPr>
              <a:t>h</a:t>
            </a:r>
            <a:r>
              <a:rPr lang="en-US" sz="2800" dirty="0"/>
              <a:t> is </a:t>
            </a:r>
            <a:r>
              <a:rPr lang="en-US" sz="2800" b="1" dirty="0">
                <a:solidFill>
                  <a:srgbClr val="FF0000"/>
                </a:solidFill>
              </a:rPr>
              <a:t>2</a:t>
            </a:r>
            <a:r>
              <a:rPr lang="en-US" sz="2800" b="1" baseline="30000" dirty="0">
                <a:solidFill>
                  <a:srgbClr val="FF0000"/>
                </a:solidFill>
              </a:rPr>
              <a:t>h</a:t>
            </a:r>
            <a:r>
              <a:rPr lang="en-US" sz="2800" b="1" dirty="0">
                <a:solidFill>
                  <a:srgbClr val="FF0000"/>
                </a:solidFill>
              </a:rPr>
              <a:t>-1, h</a:t>
            </a:r>
            <a:r>
              <a:rPr lang="en-US" sz="2800" b="1" u="sng" dirty="0">
                <a:solidFill>
                  <a:srgbClr val="FF0000"/>
                </a:solidFill>
              </a:rPr>
              <a:t>&gt;</a:t>
            </a:r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  <a:p>
            <a:pPr marL="371475" indent="-371475">
              <a:buClr>
                <a:srgbClr val="FF6600"/>
              </a:buClr>
              <a:buSzPct val="115000"/>
              <a:buFont typeface="Wingdings" pitchFamily="2" charset="2"/>
              <a:buChar char="§"/>
            </a:pPr>
            <a:endParaRPr lang="en-US" sz="2800" dirty="0"/>
          </a:p>
          <a:p>
            <a:pPr marL="371475" indent="-371475">
              <a:buClr>
                <a:srgbClr val="FF6600"/>
              </a:buClr>
              <a:buSzPct val="115000"/>
              <a:buFont typeface="Wingdings" pitchFamily="2" charset="2"/>
              <a:buChar char="§"/>
            </a:pPr>
            <a:r>
              <a:rPr lang="en-US" sz="2800" dirty="0" smtClean="0"/>
              <a:t>For </a:t>
            </a:r>
            <a:r>
              <a:rPr lang="en-US" sz="2800" dirty="0"/>
              <a:t>any non empty binary tree, if </a:t>
            </a:r>
            <a:r>
              <a:rPr lang="en-US" sz="2800" b="1" dirty="0" smtClean="0">
                <a:solidFill>
                  <a:srgbClr val="FF0000"/>
                </a:solidFill>
              </a:rPr>
              <a:t>t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o </a:t>
            </a:r>
            <a:r>
              <a:rPr lang="en-US" sz="2800" dirty="0" smtClean="0"/>
              <a:t>is </a:t>
            </a:r>
            <a:r>
              <a:rPr lang="en-US" sz="2800" dirty="0"/>
              <a:t>the number of terminal nodes and </a:t>
            </a:r>
            <a:r>
              <a:rPr lang="en-US" sz="2800" b="1" dirty="0">
                <a:solidFill>
                  <a:srgbClr val="FF0000"/>
                </a:solidFill>
              </a:rPr>
              <a:t>t</a:t>
            </a:r>
            <a:r>
              <a:rPr lang="en-US" sz="2800" b="1" i="1" baseline="-25000" dirty="0">
                <a:solidFill>
                  <a:srgbClr val="FF0000"/>
                </a:solidFill>
              </a:rPr>
              <a:t>2</a:t>
            </a:r>
            <a:r>
              <a:rPr lang="en-US" sz="2800" dirty="0"/>
              <a:t> is the </a:t>
            </a:r>
            <a:r>
              <a:rPr lang="en-US" sz="2800" dirty="0" smtClean="0"/>
              <a:t>number </a:t>
            </a:r>
            <a:r>
              <a:rPr lang="en-US" sz="2800" dirty="0"/>
              <a:t>of nodes of degree 2,  then </a:t>
            </a:r>
            <a:r>
              <a:rPr lang="en-US" sz="2800" b="1" dirty="0" smtClean="0">
                <a:solidFill>
                  <a:srgbClr val="FF0000"/>
                </a:solidFill>
              </a:rPr>
              <a:t>t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o</a:t>
            </a:r>
            <a:r>
              <a:rPr lang="en-US" sz="2800" b="1" dirty="0" smtClean="0">
                <a:solidFill>
                  <a:srgbClr val="FF0000"/>
                </a:solidFill>
              </a:rPr>
              <a:t>=t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</a:rPr>
              <a:t>+1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534400" cy="5638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buNone/>
              <a:defRPr/>
            </a:pPr>
            <a:r>
              <a:rPr lang="en-US" dirty="0" smtClean="0"/>
              <a:t>A binary tree of height </a:t>
            </a:r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 which has all its permissible maximum number of nodes viz., 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b="1" baseline="30000" dirty="0" smtClean="0">
                <a:solidFill>
                  <a:srgbClr val="FF0000"/>
                </a:solidFill>
              </a:rPr>
              <a:t>h</a:t>
            </a:r>
            <a:r>
              <a:rPr lang="en-US" b="1" dirty="0" smtClean="0">
                <a:solidFill>
                  <a:srgbClr val="FF0000"/>
                </a:solidFill>
              </a:rPr>
              <a:t>-1 </a:t>
            </a:r>
            <a:r>
              <a:rPr lang="en-US" b="1" dirty="0" smtClean="0"/>
              <a:t>i</a:t>
            </a:r>
            <a:r>
              <a:rPr lang="en-US" dirty="0" smtClean="0"/>
              <a:t>ntact is known as a  </a:t>
            </a:r>
            <a:r>
              <a:rPr lang="en-US" b="1" dirty="0" smtClean="0">
                <a:solidFill>
                  <a:srgbClr val="FF0000"/>
                </a:solidFill>
              </a:rPr>
              <a:t>full binary tree of height h. </a:t>
            </a:r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buNone/>
              <a:defRPr/>
            </a:pPr>
            <a:r>
              <a:rPr lang="en-US" dirty="0" smtClean="0"/>
              <a:t>  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990600" y="3048000"/>
            <a:ext cx="4213697" cy="3340451"/>
            <a:chOff x="3960" y="1801"/>
            <a:chExt cx="4140" cy="2564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760" y="1801"/>
              <a:ext cx="540" cy="54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dirty="0">
                  <a:latin typeface="Arial Black" pitchFamily="34" charset="0"/>
                </a:rPr>
                <a:t>A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7560" y="3825"/>
              <a:ext cx="540" cy="54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>
                  <a:latin typeface="Arial Black" pitchFamily="34" charset="0"/>
                </a:rPr>
                <a:t>G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6300" y="2175"/>
              <a:ext cx="72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6510" y="2880"/>
              <a:ext cx="1260" cy="944"/>
              <a:chOff x="5640" y="2041"/>
              <a:chExt cx="1260" cy="944"/>
            </a:xfrm>
          </p:grpSpPr>
          <p:sp>
            <p:nvSpPr>
              <p:cNvPr id="26" name="Oval 10"/>
              <p:cNvSpPr>
                <a:spLocks noChangeArrowheads="1"/>
              </p:cNvSpPr>
              <p:nvPr/>
            </p:nvSpPr>
            <p:spPr bwMode="auto">
              <a:xfrm>
                <a:off x="6000" y="2041"/>
                <a:ext cx="540" cy="540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>
                    <a:latin typeface="Arial Black" pitchFamily="34" charset="0"/>
                  </a:rPr>
                  <a:t>C</a:t>
                </a:r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 flipV="1">
                <a:off x="5640" y="2520"/>
                <a:ext cx="435" cy="4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>
                <a:off x="6450" y="2535"/>
                <a:ext cx="45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3960" y="2175"/>
              <a:ext cx="1965" cy="2160"/>
              <a:chOff x="3945" y="2175"/>
              <a:chExt cx="1965" cy="2160"/>
            </a:xfrm>
          </p:grpSpPr>
          <p:sp>
            <p:nvSpPr>
              <p:cNvPr id="19" name="Oval 14"/>
              <p:cNvSpPr>
                <a:spLocks noChangeArrowheads="1"/>
              </p:cNvSpPr>
              <p:nvPr/>
            </p:nvSpPr>
            <p:spPr bwMode="auto">
              <a:xfrm>
                <a:off x="3945" y="3765"/>
                <a:ext cx="540" cy="540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>
                    <a:latin typeface="Arial Black" pitchFamily="34" charset="0"/>
                  </a:rPr>
                  <a:t>D</a:t>
                </a:r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 flipV="1">
                <a:off x="5055" y="2175"/>
                <a:ext cx="705" cy="7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" name="Group 20"/>
              <p:cNvGrpSpPr>
                <a:grpSpLocks/>
              </p:cNvGrpSpPr>
              <p:nvPr/>
            </p:nvGrpSpPr>
            <p:grpSpPr bwMode="auto">
              <a:xfrm>
                <a:off x="4305" y="2866"/>
                <a:ext cx="1260" cy="944"/>
                <a:chOff x="5640" y="2041"/>
                <a:chExt cx="1260" cy="944"/>
              </a:xfrm>
            </p:grpSpPr>
            <p:sp>
              <p:nvSpPr>
                <p:cNvPr id="23" name="Oval 17"/>
                <p:cNvSpPr>
                  <a:spLocks noChangeArrowheads="1"/>
                </p:cNvSpPr>
                <p:nvPr/>
              </p:nvSpPr>
              <p:spPr bwMode="auto">
                <a:xfrm>
                  <a:off x="6000" y="2041"/>
                  <a:ext cx="540" cy="540"/>
                </a:xfrm>
                <a:prstGeom prst="ellips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000">
                      <a:latin typeface="Arial Black" pitchFamily="34" charset="0"/>
                    </a:rPr>
                    <a:t>B</a:t>
                  </a:r>
                </a:p>
              </p:txBody>
            </p:sp>
            <p:sp>
              <p:nvSpPr>
                <p:cNvPr id="2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5640" y="2520"/>
                  <a:ext cx="435" cy="4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Line 19"/>
                <p:cNvSpPr>
                  <a:spLocks noChangeShapeType="1"/>
                </p:cNvSpPr>
                <p:nvPr/>
              </p:nvSpPr>
              <p:spPr bwMode="auto">
                <a:xfrm>
                  <a:off x="6450" y="2535"/>
                  <a:ext cx="450" cy="4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" name="Oval 20"/>
              <p:cNvSpPr>
                <a:spLocks noChangeArrowheads="1"/>
              </p:cNvSpPr>
              <p:nvPr/>
            </p:nvSpPr>
            <p:spPr bwMode="auto">
              <a:xfrm>
                <a:off x="5370" y="3795"/>
                <a:ext cx="540" cy="540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>
                    <a:latin typeface="Arial Black" pitchFamily="34" charset="0"/>
                  </a:rPr>
                  <a:t>E</a:t>
                </a:r>
              </a:p>
            </p:txBody>
          </p:sp>
        </p:grpSp>
        <p:sp>
          <p:nvSpPr>
            <p:cNvPr id="12" name="Oval 21"/>
            <p:cNvSpPr>
              <a:spLocks noChangeArrowheads="1"/>
            </p:cNvSpPr>
            <p:nvPr/>
          </p:nvSpPr>
          <p:spPr bwMode="auto">
            <a:xfrm>
              <a:off x="6240" y="3795"/>
              <a:ext cx="540" cy="54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>
                  <a:latin typeface="Arial Black" pitchFamily="34" charset="0"/>
                </a:rPr>
                <a:t>F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286000" y="3048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1295400" y="4419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495800" y="4343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533400" y="5791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2057400" y="5867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971800" y="5715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4267200" y="5867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04800"/>
            <a:ext cx="8534400" cy="6096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buNone/>
              <a:defRPr/>
            </a:pPr>
            <a:r>
              <a:rPr lang="en-US" sz="2800" dirty="0" smtClean="0"/>
              <a:t>A binary tree with </a:t>
            </a:r>
            <a:r>
              <a:rPr lang="en-US" sz="2800" b="1" dirty="0" smtClean="0">
                <a:solidFill>
                  <a:srgbClr val="FF0000"/>
                </a:solidFill>
              </a:rPr>
              <a:t>n’ </a:t>
            </a:r>
            <a:r>
              <a:rPr lang="en-US" sz="2800" dirty="0" smtClean="0"/>
              <a:t>nodes and height </a:t>
            </a:r>
            <a:r>
              <a:rPr lang="en-US" sz="2800" b="1" dirty="0" smtClean="0">
                <a:solidFill>
                  <a:srgbClr val="FF0000"/>
                </a:solidFill>
              </a:rPr>
              <a:t>h</a:t>
            </a:r>
            <a:r>
              <a:rPr lang="en-US" sz="2800" dirty="0" smtClean="0"/>
              <a:t> is </a:t>
            </a:r>
            <a:r>
              <a:rPr lang="en-US" sz="2800" b="1" dirty="0" smtClean="0">
                <a:solidFill>
                  <a:srgbClr val="FF0000"/>
                </a:solidFill>
              </a:rPr>
              <a:t>complete </a:t>
            </a:r>
            <a:r>
              <a:rPr lang="en-US" sz="2800" dirty="0" smtClean="0"/>
              <a:t>if its nodes correspond to the nodes which are numbered </a:t>
            </a:r>
            <a:r>
              <a:rPr lang="en-US" sz="2800" b="1" dirty="0" smtClean="0">
                <a:solidFill>
                  <a:srgbClr val="FF0000"/>
                </a:solidFill>
              </a:rPr>
              <a:t>1 </a:t>
            </a:r>
            <a:r>
              <a:rPr lang="en-US" sz="2800" dirty="0" smtClean="0"/>
              <a:t>to </a:t>
            </a:r>
            <a:r>
              <a:rPr lang="en-US" sz="2800" b="1" dirty="0" smtClean="0">
                <a:solidFill>
                  <a:srgbClr val="FF0000"/>
                </a:solidFill>
              </a:rPr>
              <a:t>n</a:t>
            </a:r>
            <a:r>
              <a:rPr lang="en-US" sz="2800" i="1" dirty="0" smtClean="0"/>
              <a:t> (</a:t>
            </a:r>
            <a:r>
              <a:rPr lang="en-US" sz="2800" b="1" dirty="0" smtClean="0">
                <a:solidFill>
                  <a:srgbClr val="FF0000"/>
                </a:solidFill>
              </a:rPr>
              <a:t>n’</a:t>
            </a:r>
            <a:r>
              <a:rPr lang="en-US" sz="2800" b="1" dirty="0" smtClean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sz="2800" b="1" dirty="0" smtClean="0">
                <a:solidFill>
                  <a:srgbClr val="FF0000"/>
                </a:solidFill>
              </a:rPr>
              <a:t> n</a:t>
            </a:r>
            <a:r>
              <a:rPr lang="en-US" sz="2800" i="1" dirty="0" smtClean="0"/>
              <a:t>)</a:t>
            </a:r>
            <a:r>
              <a:rPr lang="en-US" sz="2800" dirty="0" smtClean="0"/>
              <a:t> in a full binary tree of height </a:t>
            </a:r>
            <a:r>
              <a:rPr lang="en-US" sz="2800" b="1" dirty="0" smtClean="0">
                <a:solidFill>
                  <a:srgbClr val="FF0000"/>
                </a:solidFill>
              </a:rPr>
              <a:t>h</a:t>
            </a:r>
            <a:r>
              <a:rPr lang="en-US" sz="2800" dirty="0" smtClean="0"/>
              <a:t>. </a:t>
            </a:r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buNone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buNone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defRPr/>
            </a:pPr>
            <a:endParaRPr lang="en-US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838201" y="2362200"/>
            <a:ext cx="3511415" cy="3301366"/>
            <a:chOff x="3960" y="1801"/>
            <a:chExt cx="3450" cy="253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5760" y="1801"/>
              <a:ext cx="540" cy="54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dirty="0">
                  <a:latin typeface="Arial Black" pitchFamily="34" charset="0"/>
                </a:rPr>
                <a:t>A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6300" y="2175"/>
              <a:ext cx="72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6510" y="2880"/>
              <a:ext cx="900" cy="914"/>
              <a:chOff x="5640" y="2041"/>
              <a:chExt cx="900" cy="914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6000" y="2041"/>
                <a:ext cx="540" cy="540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>
                    <a:latin typeface="Arial Black" pitchFamily="34" charset="0"/>
                  </a:rPr>
                  <a:t>C</a:t>
                </a:r>
              </a:p>
            </p:txBody>
          </p:sp>
          <p:sp>
            <p:nvSpPr>
              <p:cNvPr id="26" name="Line 11"/>
              <p:cNvSpPr>
                <a:spLocks noChangeShapeType="1"/>
              </p:cNvSpPr>
              <p:nvPr/>
            </p:nvSpPr>
            <p:spPr bwMode="auto">
              <a:xfrm flipV="1">
                <a:off x="5640" y="2520"/>
                <a:ext cx="435" cy="4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3960" y="2175"/>
              <a:ext cx="1965" cy="2160"/>
              <a:chOff x="3945" y="2175"/>
              <a:chExt cx="1965" cy="2160"/>
            </a:xfrm>
          </p:grpSpPr>
          <p:sp>
            <p:nvSpPr>
              <p:cNvPr id="18" name="Oval 14"/>
              <p:cNvSpPr>
                <a:spLocks noChangeArrowheads="1"/>
              </p:cNvSpPr>
              <p:nvPr/>
            </p:nvSpPr>
            <p:spPr bwMode="auto">
              <a:xfrm>
                <a:off x="3945" y="3765"/>
                <a:ext cx="540" cy="540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>
                    <a:latin typeface="Arial Black" pitchFamily="34" charset="0"/>
                  </a:rPr>
                  <a:t>D</a:t>
                </a: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 flipV="1">
                <a:off x="5055" y="2175"/>
                <a:ext cx="705" cy="7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" name="Group 19"/>
              <p:cNvGrpSpPr>
                <a:grpSpLocks/>
              </p:cNvGrpSpPr>
              <p:nvPr/>
            </p:nvGrpSpPr>
            <p:grpSpPr bwMode="auto">
              <a:xfrm>
                <a:off x="4305" y="2866"/>
                <a:ext cx="1260" cy="944"/>
                <a:chOff x="5640" y="2041"/>
                <a:chExt cx="1260" cy="944"/>
              </a:xfrm>
            </p:grpSpPr>
            <p:sp>
              <p:nvSpPr>
                <p:cNvPr id="22" name="Oval 17"/>
                <p:cNvSpPr>
                  <a:spLocks noChangeArrowheads="1"/>
                </p:cNvSpPr>
                <p:nvPr/>
              </p:nvSpPr>
              <p:spPr bwMode="auto">
                <a:xfrm>
                  <a:off x="6000" y="2041"/>
                  <a:ext cx="540" cy="540"/>
                </a:xfrm>
                <a:prstGeom prst="ellips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000">
                      <a:latin typeface="Arial Black" pitchFamily="34" charset="0"/>
                    </a:rPr>
                    <a:t>B</a:t>
                  </a:r>
                </a:p>
              </p:txBody>
            </p:sp>
            <p:sp>
              <p:nvSpPr>
                <p:cNvPr id="2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5640" y="2520"/>
                  <a:ext cx="435" cy="4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Line 19"/>
                <p:cNvSpPr>
                  <a:spLocks noChangeShapeType="1"/>
                </p:cNvSpPr>
                <p:nvPr/>
              </p:nvSpPr>
              <p:spPr bwMode="auto">
                <a:xfrm>
                  <a:off x="6450" y="2535"/>
                  <a:ext cx="450" cy="4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5370" y="3795"/>
                <a:ext cx="540" cy="540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>
                    <a:latin typeface="Arial Black" pitchFamily="34" charset="0"/>
                  </a:rPr>
                  <a:t>E</a:t>
                </a:r>
              </a:p>
            </p:txBody>
          </p:sp>
        </p:grpSp>
        <p:sp>
          <p:nvSpPr>
            <p:cNvPr id="11" name="Oval 21"/>
            <p:cNvSpPr>
              <a:spLocks noChangeArrowheads="1"/>
            </p:cNvSpPr>
            <p:nvPr/>
          </p:nvSpPr>
          <p:spPr bwMode="auto">
            <a:xfrm>
              <a:off x="6240" y="3795"/>
              <a:ext cx="540" cy="54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>
                  <a:latin typeface="Arial Black" pitchFamily="34" charset="0"/>
                </a:rPr>
                <a:t>F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86000" y="2514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219200" y="3886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4267200" y="37338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0" y="5105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2895600" y="5105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3810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105400" y="21336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Height of a complete binary tree with </a:t>
            </a:r>
            <a:r>
              <a:rPr lang="en-US" sz="2400" b="1" dirty="0" smtClean="0">
                <a:solidFill>
                  <a:srgbClr val="FF0000"/>
                </a:solidFill>
              </a:rPr>
              <a:t>n </a:t>
            </a:r>
            <a:r>
              <a:rPr lang="en-US" sz="2400" dirty="0" smtClean="0"/>
              <a:t>given by  </a:t>
            </a:r>
          </a:p>
          <a:p>
            <a:endParaRPr lang="en-US" dirty="0"/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5334000" y="3733800"/>
          <a:ext cx="3352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1498320" imgH="291960" progId="Equation.3">
                  <p:embed/>
                </p:oleObj>
              </mc:Choice>
              <mc:Fallback>
                <p:oleObj name="Equation" r:id="rId3" imgW="149832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733800"/>
                        <a:ext cx="3352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685800" y="457200"/>
            <a:ext cx="8077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71475" indent="-371475"/>
            <a:r>
              <a:rPr lang="en-US" sz="2800" dirty="0" smtClean="0"/>
              <a:t>A complete binary tree obeys the following properties with regard to its node numbering:</a:t>
            </a:r>
          </a:p>
          <a:p>
            <a:pPr marL="371475" indent="-371475"/>
            <a:endParaRPr lang="en-US" sz="2800" dirty="0"/>
          </a:p>
          <a:p>
            <a:pPr marL="371475" indent="-371475">
              <a:buClr>
                <a:srgbClr val="FF6600"/>
              </a:buClr>
              <a:buSzPct val="120000"/>
            </a:pPr>
            <a:r>
              <a:rPr lang="en-US" sz="2800" dirty="0" smtClean="0"/>
              <a:t>[a] If </a:t>
            </a:r>
            <a:r>
              <a:rPr lang="en-US" sz="2800" dirty="0"/>
              <a:t>a parent node has a number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then its left child has the number 2</a:t>
            </a:r>
            <a:r>
              <a:rPr lang="en-US" sz="2800" dirty="0">
                <a:solidFill>
                  <a:srgbClr val="FF0000"/>
                </a:solidFill>
              </a:rPr>
              <a:t>i</a:t>
            </a:r>
            <a:r>
              <a:rPr lang="en-US" sz="2800" dirty="0"/>
              <a:t> (</a:t>
            </a:r>
            <a:r>
              <a:rPr lang="en-US" sz="2800" dirty="0" smtClean="0"/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i </a:t>
            </a:r>
            <a:r>
              <a:rPr lang="en-US" sz="2800" u="sng" dirty="0" smtClean="0"/>
              <a:t>&lt; </a:t>
            </a:r>
            <a:r>
              <a:rPr lang="en-US" sz="2800" dirty="0" smtClean="0"/>
              <a:t>n</a:t>
            </a:r>
            <a:r>
              <a:rPr lang="en-US" sz="2800" dirty="0"/>
              <a:t>). If </a:t>
            </a:r>
            <a:r>
              <a:rPr lang="en-US" sz="2800" dirty="0" smtClean="0"/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i </a:t>
            </a:r>
            <a:r>
              <a:rPr lang="en-US" sz="2800" dirty="0" smtClean="0"/>
              <a:t>&gt; n </a:t>
            </a:r>
            <a:r>
              <a:rPr lang="en-US" sz="2800" dirty="0"/>
              <a:t>then 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/>
              <a:t> has no left child.</a:t>
            </a:r>
          </a:p>
          <a:p>
            <a:pPr marL="371475" indent="-371475">
              <a:buClr>
                <a:srgbClr val="FF6600"/>
              </a:buClr>
              <a:buSzPct val="120000"/>
              <a:buFont typeface="Wingdings" pitchFamily="2" charset="2"/>
              <a:buNone/>
            </a:pPr>
            <a:endParaRPr lang="en-US" sz="2800" dirty="0"/>
          </a:p>
          <a:p>
            <a:pPr marL="371475" indent="-371475">
              <a:buClr>
                <a:srgbClr val="FF6600"/>
              </a:buClr>
              <a:buSzPct val="120000"/>
            </a:pPr>
            <a:r>
              <a:rPr lang="en-US" sz="2800" dirty="0" smtClean="0"/>
              <a:t>[b] If </a:t>
            </a:r>
            <a:r>
              <a:rPr lang="en-US" sz="2800" dirty="0"/>
              <a:t>a parent node has a number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,</a:t>
            </a:r>
            <a:r>
              <a:rPr lang="en-US" sz="2800" dirty="0"/>
              <a:t> then its right child has the number 2</a:t>
            </a:r>
            <a:r>
              <a:rPr lang="en-US" sz="2800" dirty="0">
                <a:solidFill>
                  <a:srgbClr val="FF0000"/>
                </a:solidFill>
              </a:rPr>
              <a:t>i</a:t>
            </a:r>
            <a:r>
              <a:rPr lang="en-US" sz="2800" dirty="0"/>
              <a:t>+1 (</a:t>
            </a:r>
            <a:r>
              <a:rPr lang="en-US" sz="2800" dirty="0" smtClean="0"/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i </a:t>
            </a:r>
            <a:r>
              <a:rPr lang="en-US" sz="2800" dirty="0" smtClean="0"/>
              <a:t>+ 1 </a:t>
            </a:r>
            <a:r>
              <a:rPr lang="en-US" sz="2800" u="sng" dirty="0" smtClean="0"/>
              <a:t>&lt;</a:t>
            </a:r>
            <a:r>
              <a:rPr lang="en-US" sz="2800" dirty="0" smtClean="0"/>
              <a:t>n</a:t>
            </a:r>
            <a:r>
              <a:rPr lang="en-US" sz="2800" dirty="0"/>
              <a:t>). If </a:t>
            </a:r>
            <a:r>
              <a:rPr lang="en-US" sz="2800" dirty="0" smtClean="0"/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i </a:t>
            </a:r>
            <a:r>
              <a:rPr lang="en-US" sz="2800" dirty="0" smtClean="0"/>
              <a:t>+ 1 &gt; n </a:t>
            </a:r>
            <a:r>
              <a:rPr lang="en-US" sz="2800" dirty="0"/>
              <a:t>then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has no right child.</a:t>
            </a:r>
          </a:p>
          <a:p>
            <a:pPr marL="371475" indent="-371475">
              <a:buClr>
                <a:srgbClr val="FF6600"/>
              </a:buClr>
              <a:buSzPct val="120000"/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685800" y="457200"/>
            <a:ext cx="80772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71475" indent="-371475"/>
            <a:r>
              <a:rPr lang="en-US" sz="2800" dirty="0" smtClean="0"/>
              <a:t>A complete binary tree obeys the following properties with regard to its node numbering:</a:t>
            </a:r>
          </a:p>
          <a:p>
            <a:pPr marL="371475" indent="-371475"/>
            <a:endParaRPr lang="en-US" sz="2800" dirty="0"/>
          </a:p>
          <a:p>
            <a:pPr marL="371475" indent="-371475">
              <a:buClr>
                <a:srgbClr val="FF6600"/>
              </a:buClr>
              <a:buSzPct val="120000"/>
              <a:buFont typeface="Wingdings" pitchFamily="2" charset="2"/>
              <a:buNone/>
            </a:pPr>
            <a:endParaRPr lang="en-US" sz="2800" dirty="0"/>
          </a:p>
          <a:p>
            <a:pPr marL="371475" indent="-371475">
              <a:buClr>
                <a:srgbClr val="FF6600"/>
              </a:buClr>
              <a:buSzPct val="120000"/>
            </a:pPr>
            <a:r>
              <a:rPr lang="en-US" sz="2800" dirty="0" smtClean="0"/>
              <a:t>[c] If </a:t>
            </a:r>
            <a:r>
              <a:rPr lang="en-US" sz="2800" dirty="0"/>
              <a:t>a child node (left or right) has a number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then the parent node has the number </a:t>
            </a:r>
            <a:r>
              <a:rPr lang="en-US" sz="2800" dirty="0" smtClean="0"/>
              <a:t> </a:t>
            </a:r>
            <a:r>
              <a:rPr lang="en-US" sz="2800" dirty="0">
                <a:sym typeface="Symbol" pitchFamily="18" charset="2"/>
              </a:rPr>
              <a:t>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/2</a:t>
            </a:r>
            <a:r>
              <a:rPr lang="en-US" sz="2800" dirty="0">
                <a:sym typeface="Symbol" pitchFamily="18" charset="2"/>
              </a:rPr>
              <a:t></a:t>
            </a:r>
            <a:r>
              <a:rPr lang="en-US" sz="2800" dirty="0"/>
              <a:t> if 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/>
              <a:t>. If </a:t>
            </a:r>
            <a:r>
              <a:rPr lang="en-US" sz="2800" i="1" dirty="0" err="1"/>
              <a:t>i</a:t>
            </a:r>
            <a:r>
              <a:rPr lang="en-US" sz="2800" i="1" dirty="0"/>
              <a:t> =1</a:t>
            </a:r>
            <a:r>
              <a:rPr lang="en-US" sz="2800" dirty="0"/>
              <a:t> then </a:t>
            </a:r>
            <a:r>
              <a:rPr lang="en-US" sz="2800" b="1" dirty="0" err="1">
                <a:solidFill>
                  <a:srgbClr val="FF0000"/>
                </a:solidFill>
              </a:rPr>
              <a:t>i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is the root and hence has no parent.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533400" y="381000"/>
            <a:ext cx="80772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A binary tree which is dominated solely by left child nodes or right child nodes is called a </a:t>
            </a:r>
            <a:r>
              <a:rPr lang="en-US" sz="2800" b="1" dirty="0">
                <a:solidFill>
                  <a:srgbClr val="FF0000"/>
                </a:solidFill>
              </a:rPr>
              <a:t>skewed binary tree </a:t>
            </a:r>
            <a:r>
              <a:rPr lang="en-US" sz="2800" dirty="0"/>
              <a:t>or more specifically </a:t>
            </a:r>
            <a:r>
              <a:rPr lang="en-US" sz="2800" b="1" dirty="0">
                <a:solidFill>
                  <a:srgbClr val="FF0000"/>
                </a:solidFill>
              </a:rPr>
              <a:t>left skewed binary tree</a:t>
            </a:r>
            <a:r>
              <a:rPr lang="en-US" sz="2800" i="1" dirty="0"/>
              <a:t> </a:t>
            </a:r>
            <a:r>
              <a:rPr lang="en-US" sz="2800" dirty="0"/>
              <a:t>or </a:t>
            </a:r>
            <a:r>
              <a:rPr lang="en-US" sz="2800" b="1" dirty="0">
                <a:solidFill>
                  <a:srgbClr val="FF0000"/>
                </a:solidFill>
              </a:rPr>
              <a:t>right skewed binary tree </a:t>
            </a:r>
            <a:r>
              <a:rPr lang="en-US" sz="2800" dirty="0"/>
              <a:t>respectively. 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762000" y="2895600"/>
            <a:ext cx="7315200" cy="3467100"/>
            <a:chOff x="2160" y="1800"/>
            <a:chExt cx="7560" cy="3780"/>
          </a:xfrm>
          <a:noFill/>
        </p:grpSpPr>
        <p:sp>
          <p:nvSpPr>
            <p:cNvPr id="17414" name="AutoShape 6"/>
            <p:cNvSpPr>
              <a:spLocks noChangeAspect="1" noChangeArrowheads="1"/>
            </p:cNvSpPr>
            <p:nvPr/>
          </p:nvSpPr>
          <p:spPr bwMode="auto">
            <a:xfrm>
              <a:off x="2160" y="1800"/>
              <a:ext cx="7560" cy="378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7380" y="2325"/>
              <a:ext cx="540" cy="72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4020" y="1876"/>
              <a:ext cx="540" cy="539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solidFill>
                    <a:srgbClr val="080808"/>
                  </a:solidFill>
                </a:rPr>
                <a:t>a</a:t>
              </a: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 flipH="1">
              <a:off x="3888" y="2415"/>
              <a:ext cx="312" cy="54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3495" y="2940"/>
              <a:ext cx="540" cy="539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solidFill>
                    <a:srgbClr val="080808"/>
                  </a:solidFill>
                </a:rPr>
                <a:t>b</a:t>
              </a:r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 flipH="1">
              <a:off x="3363" y="3479"/>
              <a:ext cx="312" cy="54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2970" y="4005"/>
              <a:ext cx="540" cy="539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solidFill>
                    <a:srgbClr val="080808"/>
                  </a:solidFill>
                </a:rPr>
                <a:t>c</a:t>
              </a:r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 flipH="1">
              <a:off x="2838" y="4544"/>
              <a:ext cx="312" cy="54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Oval 14"/>
            <p:cNvSpPr>
              <a:spLocks noChangeArrowheads="1"/>
            </p:cNvSpPr>
            <p:nvPr/>
          </p:nvSpPr>
          <p:spPr bwMode="auto">
            <a:xfrm>
              <a:off x="2520" y="5040"/>
              <a:ext cx="540" cy="539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1">
                  <a:solidFill>
                    <a:srgbClr val="080808"/>
                  </a:solidFill>
                </a:rPr>
                <a:t>d</a:t>
              </a:r>
            </a:p>
          </p:txBody>
        </p:sp>
        <p:sp>
          <p:nvSpPr>
            <p:cNvPr id="17423" name="Oval 15"/>
            <p:cNvSpPr>
              <a:spLocks noChangeArrowheads="1"/>
            </p:cNvSpPr>
            <p:nvPr/>
          </p:nvSpPr>
          <p:spPr bwMode="auto">
            <a:xfrm>
              <a:off x="6975" y="1875"/>
              <a:ext cx="540" cy="539"/>
            </a:xfrm>
            <a:prstGeom prst="ellipse">
              <a:avLst/>
            </a:prstGeom>
            <a:grpFill/>
            <a:ln w="9525" algn="ctr">
              <a:solidFill>
                <a:srgbClr val="080808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2000"/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8145" y="3345"/>
              <a:ext cx="540" cy="72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Oval 17"/>
            <p:cNvSpPr>
              <a:spLocks noChangeArrowheads="1"/>
            </p:cNvSpPr>
            <p:nvPr/>
          </p:nvSpPr>
          <p:spPr bwMode="auto">
            <a:xfrm>
              <a:off x="7740" y="2895"/>
              <a:ext cx="540" cy="539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080808"/>
                  </a:solidFill>
                </a:rPr>
                <a:t>n</a:t>
              </a:r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>
              <a:off x="8865" y="4335"/>
              <a:ext cx="540" cy="72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Oval 19"/>
            <p:cNvSpPr>
              <a:spLocks noChangeArrowheads="1"/>
            </p:cNvSpPr>
            <p:nvPr/>
          </p:nvSpPr>
          <p:spPr bwMode="auto">
            <a:xfrm>
              <a:off x="8460" y="3885"/>
              <a:ext cx="540" cy="539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solidFill>
                    <a:srgbClr val="080808"/>
                  </a:solidFill>
                </a:rPr>
                <a:t>o</a:t>
              </a:r>
            </a:p>
          </p:txBody>
        </p:sp>
        <p:sp>
          <p:nvSpPr>
            <p:cNvPr id="17428" name="Oval 20"/>
            <p:cNvSpPr>
              <a:spLocks noChangeArrowheads="1"/>
            </p:cNvSpPr>
            <p:nvPr/>
          </p:nvSpPr>
          <p:spPr bwMode="auto">
            <a:xfrm>
              <a:off x="9060" y="4875"/>
              <a:ext cx="540" cy="539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3240" y="5040"/>
              <a:ext cx="1980" cy="36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Left skewed</a:t>
              </a:r>
            </a:p>
          </p:txBody>
        </p:sp>
        <p:sp>
          <p:nvSpPr>
            <p:cNvPr id="17430" name="Rectangle 22"/>
            <p:cNvSpPr>
              <a:spLocks noChangeArrowheads="1"/>
            </p:cNvSpPr>
            <p:nvPr/>
          </p:nvSpPr>
          <p:spPr bwMode="auto">
            <a:xfrm>
              <a:off x="6840" y="5040"/>
              <a:ext cx="1980" cy="54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solidFill>
                    <a:srgbClr val="080808"/>
                  </a:solidFill>
                </a:rPr>
                <a:t>Right skewed</a:t>
              </a:r>
            </a:p>
          </p:txBody>
        </p:sp>
      </p:grpSp>
      <p:sp>
        <p:nvSpPr>
          <p:cNvPr id="17412" name="Text Box 24"/>
          <p:cNvSpPr txBox="1">
            <a:spLocks noChangeArrowheads="1"/>
          </p:cNvSpPr>
          <p:nvPr/>
        </p:nvSpPr>
        <p:spPr bwMode="auto">
          <a:xfrm>
            <a:off x="5486400" y="29718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80808"/>
                </a:solidFill>
              </a:rPr>
              <a:t>m</a:t>
            </a:r>
          </a:p>
        </p:txBody>
      </p:sp>
      <p:sp>
        <p:nvSpPr>
          <p:cNvPr id="17413" name="Text Box 25"/>
          <p:cNvSpPr txBox="1">
            <a:spLocks noChangeArrowheads="1"/>
          </p:cNvSpPr>
          <p:nvPr/>
        </p:nvSpPr>
        <p:spPr bwMode="auto">
          <a:xfrm>
            <a:off x="7543800" y="5791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80808"/>
                </a:solidFill>
              </a:rPr>
              <a:t>p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Extended Binary Tree: 2-Tree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 binary tree 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is said to be 2-Tree or an extended binary tree if each node </a:t>
            </a:r>
            <a:r>
              <a:rPr lang="en-US" b="1" dirty="0" smtClean="0">
                <a:solidFill>
                  <a:srgbClr val="FF0000"/>
                </a:solidFill>
              </a:rPr>
              <a:t>N </a:t>
            </a:r>
            <a:r>
              <a:rPr lang="en-US" dirty="0" smtClean="0"/>
              <a:t>has either 0 or 2 children.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Nodes with 2 children are called internal nodes and the nodes with 0 children are called external nodes.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60400" indent="-660400" algn="just">
              <a:lnSpc>
                <a:spcPct val="90000"/>
              </a:lnSpc>
              <a:buClr>
                <a:srgbClr val="FF6600"/>
              </a:buClr>
              <a:buSzPct val="115000"/>
              <a:buNone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tree</a:t>
            </a:r>
            <a:r>
              <a:rPr lang="en-US" dirty="0" smtClean="0"/>
              <a:t> is defined as a finite set of one or more nodes such that </a:t>
            </a:r>
          </a:p>
          <a:p>
            <a:pPr marL="660400" indent="-660400" algn="just">
              <a:lnSpc>
                <a:spcPct val="90000"/>
              </a:lnSpc>
              <a:buClr>
                <a:srgbClr val="FF6600"/>
              </a:buClr>
              <a:buSzPct val="115000"/>
              <a:buNone/>
            </a:pPr>
            <a:r>
              <a:rPr lang="en-US" dirty="0" smtClean="0"/>
              <a:t>	[a] There is a specially designated </a:t>
            </a:r>
            <a:r>
              <a:rPr lang="en-US" b="1" dirty="0" smtClean="0">
                <a:solidFill>
                  <a:srgbClr val="FF0000"/>
                </a:solidFill>
              </a:rPr>
              <a:t>node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smtClean="0"/>
              <a:t>called the </a:t>
            </a:r>
            <a:r>
              <a:rPr lang="en-US" b="1" dirty="0" smtClean="0">
                <a:solidFill>
                  <a:srgbClr val="FF0000"/>
                </a:solidFill>
              </a:rPr>
              <a:t>root</a:t>
            </a:r>
            <a:r>
              <a:rPr lang="en-US" dirty="0" smtClean="0"/>
              <a:t> and</a:t>
            </a:r>
          </a:p>
          <a:p>
            <a:pPr marL="660400" indent="-660400" algn="just">
              <a:lnSpc>
                <a:spcPct val="90000"/>
              </a:lnSpc>
              <a:buClr>
                <a:srgbClr val="FF6600"/>
              </a:buClr>
              <a:buSzPct val="115000"/>
              <a:buNone/>
            </a:pPr>
            <a:endParaRPr lang="en-US" dirty="0" smtClean="0"/>
          </a:p>
          <a:p>
            <a:pPr marL="660400" indent="-660400" algn="just">
              <a:lnSpc>
                <a:spcPct val="90000"/>
              </a:lnSpc>
              <a:buClr>
                <a:srgbClr val="FF6600"/>
              </a:buClr>
              <a:buSzPct val="115000"/>
              <a:buNone/>
            </a:pPr>
            <a:r>
              <a:rPr lang="en-US" dirty="0" smtClean="0"/>
              <a:t>	[b] The rest of the nodes could be partitioned into 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disjoint sets (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</a:t>
            </a:r>
            <a:r>
              <a:rPr lang="en-US" u="sng" dirty="0" smtClean="0"/>
              <a:t>&gt;</a:t>
            </a:r>
            <a:r>
              <a:rPr lang="en-US" dirty="0" smtClean="0"/>
              <a:t>0) each set representing a tree T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=1,2, . . .  t  known as </a:t>
            </a:r>
            <a:r>
              <a:rPr lang="en-US" b="1" dirty="0" err="1" smtClean="0">
                <a:solidFill>
                  <a:srgbClr val="FF0000"/>
                </a:solidFill>
              </a:rPr>
              <a:t>subtree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smtClean="0"/>
              <a:t>of the tree.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Representation of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Binary tree can be represented by means of </a:t>
            </a:r>
          </a:p>
          <a:p>
            <a:pPr>
              <a:buNone/>
            </a:pPr>
            <a:r>
              <a:rPr lang="en-US" dirty="0" smtClean="0"/>
              <a:t>[a] Array</a:t>
            </a:r>
          </a:p>
          <a:p>
            <a:pPr>
              <a:buNone/>
            </a:pPr>
            <a:r>
              <a:rPr lang="en-US" dirty="0" smtClean="0"/>
              <a:t>[b] linked list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marL="838200" indent="-838200" eaLnBrk="1" hangingPunct="1">
              <a:defRPr/>
            </a:pPr>
            <a:r>
              <a:rPr lang="en-US" sz="3200" smtClean="0">
                <a:solidFill>
                  <a:schemeClr val="tx1"/>
                </a:solidFill>
              </a:rPr>
              <a:t>Representation Of  Binary Trees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229600" cy="6858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dirty="0" smtClean="0"/>
              <a:t>Array Representation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3" name="Group 162"/>
          <p:cNvGrpSpPr>
            <a:grpSpLocks/>
          </p:cNvGrpSpPr>
          <p:nvPr/>
        </p:nvGrpSpPr>
        <p:grpSpPr bwMode="auto">
          <a:xfrm>
            <a:off x="381000" y="2362200"/>
            <a:ext cx="3733800" cy="2590800"/>
            <a:chOff x="2130" y="2040"/>
            <a:chExt cx="2160" cy="3312"/>
          </a:xfrm>
        </p:grpSpPr>
        <p:sp>
          <p:nvSpPr>
            <p:cNvPr id="18439" name="Rectangle 163"/>
            <p:cNvSpPr>
              <a:spLocks noChangeArrowheads="1"/>
            </p:cNvSpPr>
            <p:nvPr/>
          </p:nvSpPr>
          <p:spPr bwMode="auto">
            <a:xfrm>
              <a:off x="2490" y="4590"/>
              <a:ext cx="660" cy="3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solidFill>
                    <a:srgbClr val="080808"/>
                  </a:solidFill>
                </a:rPr>
                <a:t>10</a:t>
              </a:r>
            </a:p>
          </p:txBody>
        </p:sp>
        <p:sp>
          <p:nvSpPr>
            <p:cNvPr id="18440" name="Rectangle 164"/>
            <p:cNvSpPr>
              <a:spLocks noChangeArrowheads="1"/>
            </p:cNvSpPr>
            <p:nvPr/>
          </p:nvSpPr>
          <p:spPr bwMode="auto">
            <a:xfrm>
              <a:off x="3630" y="3690"/>
              <a:ext cx="660" cy="3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solidFill>
                    <a:srgbClr val="080808"/>
                  </a:solidFill>
                </a:rPr>
                <a:t>5</a:t>
              </a:r>
            </a:p>
          </p:txBody>
        </p:sp>
        <p:sp>
          <p:nvSpPr>
            <p:cNvPr id="18441" name="Rectangle 165"/>
            <p:cNvSpPr>
              <a:spLocks noChangeArrowheads="1"/>
            </p:cNvSpPr>
            <p:nvPr/>
          </p:nvSpPr>
          <p:spPr bwMode="auto">
            <a:xfrm>
              <a:off x="2130" y="3660"/>
              <a:ext cx="660" cy="3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solidFill>
                    <a:srgbClr val="080808"/>
                  </a:solidFill>
                </a:rPr>
                <a:t>4</a:t>
              </a:r>
            </a:p>
          </p:txBody>
        </p:sp>
        <p:sp>
          <p:nvSpPr>
            <p:cNvPr id="18442" name="Rectangle 166"/>
            <p:cNvSpPr>
              <a:spLocks noChangeArrowheads="1"/>
            </p:cNvSpPr>
            <p:nvPr/>
          </p:nvSpPr>
          <p:spPr bwMode="auto">
            <a:xfrm>
              <a:off x="2505" y="2790"/>
              <a:ext cx="660" cy="3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solidFill>
                    <a:srgbClr val="080808"/>
                  </a:solidFill>
                </a:rPr>
                <a:t>2</a:t>
              </a:r>
            </a:p>
          </p:txBody>
        </p:sp>
        <p:sp>
          <p:nvSpPr>
            <p:cNvPr id="18443" name="Rectangle 167"/>
            <p:cNvSpPr>
              <a:spLocks noChangeArrowheads="1"/>
            </p:cNvSpPr>
            <p:nvPr/>
          </p:nvSpPr>
          <p:spPr bwMode="auto">
            <a:xfrm>
              <a:off x="2910" y="2040"/>
              <a:ext cx="660" cy="3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solidFill>
                    <a:srgbClr val="080808"/>
                  </a:solidFill>
                </a:rPr>
                <a:t>1</a:t>
              </a:r>
            </a:p>
          </p:txBody>
        </p:sp>
        <p:sp>
          <p:nvSpPr>
            <p:cNvPr id="18444" name="Oval 168"/>
            <p:cNvSpPr>
              <a:spLocks noChangeArrowheads="1"/>
            </p:cNvSpPr>
            <p:nvPr/>
          </p:nvSpPr>
          <p:spPr bwMode="auto">
            <a:xfrm>
              <a:off x="3240" y="2175"/>
              <a:ext cx="541" cy="53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1">
                  <a:solidFill>
                    <a:srgbClr val="080808"/>
                  </a:solidFill>
                </a:rPr>
                <a:t>a</a:t>
              </a:r>
            </a:p>
          </p:txBody>
        </p:sp>
        <p:sp>
          <p:nvSpPr>
            <p:cNvPr id="18445" name="Line 169"/>
            <p:cNvSpPr>
              <a:spLocks noChangeShapeType="1"/>
            </p:cNvSpPr>
            <p:nvPr/>
          </p:nvSpPr>
          <p:spPr bwMode="auto">
            <a:xfrm flipH="1">
              <a:off x="3046" y="2700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Oval 170"/>
            <p:cNvSpPr>
              <a:spLocks noChangeArrowheads="1"/>
            </p:cNvSpPr>
            <p:nvPr/>
          </p:nvSpPr>
          <p:spPr bwMode="auto">
            <a:xfrm>
              <a:off x="2355" y="3913"/>
              <a:ext cx="540" cy="53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1">
                  <a:solidFill>
                    <a:srgbClr val="080808"/>
                  </a:solidFill>
                </a:rPr>
                <a:t>c</a:t>
              </a:r>
            </a:p>
          </p:txBody>
        </p:sp>
        <p:sp>
          <p:nvSpPr>
            <p:cNvPr id="18447" name="Oval 171"/>
            <p:cNvSpPr>
              <a:spLocks noChangeArrowheads="1"/>
            </p:cNvSpPr>
            <p:nvPr/>
          </p:nvSpPr>
          <p:spPr bwMode="auto">
            <a:xfrm>
              <a:off x="2805" y="3016"/>
              <a:ext cx="541" cy="53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1">
                  <a:solidFill>
                    <a:srgbClr val="080808"/>
                  </a:solidFill>
                </a:rPr>
                <a:t>b</a:t>
              </a:r>
            </a:p>
          </p:txBody>
        </p:sp>
        <p:sp>
          <p:nvSpPr>
            <p:cNvPr id="18448" name="Line 172"/>
            <p:cNvSpPr>
              <a:spLocks noChangeShapeType="1"/>
            </p:cNvSpPr>
            <p:nvPr/>
          </p:nvSpPr>
          <p:spPr bwMode="auto">
            <a:xfrm flipH="1">
              <a:off x="2611" y="3541"/>
              <a:ext cx="360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Line 173"/>
            <p:cNvSpPr>
              <a:spLocks noChangeShapeType="1"/>
            </p:cNvSpPr>
            <p:nvPr/>
          </p:nvSpPr>
          <p:spPr bwMode="auto">
            <a:xfrm>
              <a:off x="3151" y="3541"/>
              <a:ext cx="360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Oval 174"/>
            <p:cNvSpPr>
              <a:spLocks noChangeArrowheads="1"/>
            </p:cNvSpPr>
            <p:nvPr/>
          </p:nvSpPr>
          <p:spPr bwMode="auto">
            <a:xfrm>
              <a:off x="2745" y="4813"/>
              <a:ext cx="540" cy="53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1">
                  <a:solidFill>
                    <a:srgbClr val="080808"/>
                  </a:solidFill>
                </a:rPr>
                <a:t>e</a:t>
              </a:r>
            </a:p>
          </p:txBody>
        </p:sp>
        <p:sp>
          <p:nvSpPr>
            <p:cNvPr id="18451" name="Oval 175"/>
            <p:cNvSpPr>
              <a:spLocks noChangeArrowheads="1"/>
            </p:cNvSpPr>
            <p:nvPr/>
          </p:nvSpPr>
          <p:spPr bwMode="auto">
            <a:xfrm>
              <a:off x="3180" y="3915"/>
              <a:ext cx="541" cy="53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1">
                  <a:solidFill>
                    <a:srgbClr val="080808"/>
                  </a:solidFill>
                </a:rPr>
                <a:t>d</a:t>
              </a:r>
            </a:p>
          </p:txBody>
        </p:sp>
        <p:sp>
          <p:nvSpPr>
            <p:cNvPr id="18452" name="Oval 176"/>
            <p:cNvSpPr>
              <a:spLocks noChangeArrowheads="1"/>
            </p:cNvSpPr>
            <p:nvPr/>
          </p:nvSpPr>
          <p:spPr bwMode="auto">
            <a:xfrm>
              <a:off x="3586" y="4813"/>
              <a:ext cx="540" cy="53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1">
                  <a:solidFill>
                    <a:srgbClr val="080808"/>
                  </a:solidFill>
                </a:rPr>
                <a:t>f</a:t>
              </a:r>
            </a:p>
          </p:txBody>
        </p:sp>
        <p:sp>
          <p:nvSpPr>
            <p:cNvPr id="18453" name="Line 177"/>
            <p:cNvSpPr>
              <a:spLocks noChangeShapeType="1"/>
            </p:cNvSpPr>
            <p:nvPr/>
          </p:nvSpPr>
          <p:spPr bwMode="auto">
            <a:xfrm flipH="1">
              <a:off x="3000" y="4440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Line 178"/>
            <p:cNvSpPr>
              <a:spLocks noChangeShapeType="1"/>
            </p:cNvSpPr>
            <p:nvPr/>
          </p:nvSpPr>
          <p:spPr bwMode="auto">
            <a:xfrm>
              <a:off x="3540" y="4440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8" name="Text Box 179"/>
          <p:cNvSpPr txBox="1">
            <a:spLocks noChangeArrowheads="1"/>
          </p:cNvSpPr>
          <p:nvPr/>
        </p:nvSpPr>
        <p:spPr bwMode="auto">
          <a:xfrm>
            <a:off x="3657600" y="4953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80808"/>
                </a:solidFill>
              </a:rPr>
              <a:t>11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1524000" y="5486400"/>
          <a:ext cx="678179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27"/>
                <a:gridCol w="616527"/>
                <a:gridCol w="616527"/>
                <a:gridCol w="616527"/>
                <a:gridCol w="616527"/>
                <a:gridCol w="616527"/>
                <a:gridCol w="616527"/>
                <a:gridCol w="616527"/>
                <a:gridCol w="477984"/>
                <a:gridCol w="685800"/>
                <a:gridCol w="6857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14800" y="2286000"/>
            <a:ext cx="487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Sequential representation of a tree with depth </a:t>
            </a:r>
            <a:r>
              <a:rPr lang="en-US" sz="2800" b="1" dirty="0" smtClean="0">
                <a:solidFill>
                  <a:srgbClr val="FF0000"/>
                </a:solidFill>
              </a:rPr>
              <a:t>d </a:t>
            </a:r>
            <a:r>
              <a:rPr lang="en-US" sz="2800" dirty="0" smtClean="0"/>
              <a:t>will require an array with approx </a:t>
            </a:r>
            <a:r>
              <a:rPr lang="en-US" sz="2800" b="1" dirty="0" smtClean="0">
                <a:solidFill>
                  <a:srgbClr val="FF0000"/>
                </a:solidFill>
              </a:rPr>
              <a:t>2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d + 1   </a:t>
            </a:r>
            <a:r>
              <a:rPr lang="en-US" sz="2800" b="1" dirty="0" smtClean="0">
                <a:solidFill>
                  <a:srgbClr val="FF0000"/>
                </a:solidFill>
              </a:rPr>
              <a:t>  </a:t>
            </a:r>
            <a:r>
              <a:rPr lang="en-US" sz="2800" dirty="0" smtClean="0"/>
              <a:t>elements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340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dirty="0" smtClean="0"/>
              <a:t>Linked representation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1828800"/>
            <a:ext cx="5028631" cy="800100"/>
            <a:chOff x="1553" y="11833"/>
            <a:chExt cx="3536" cy="362"/>
          </a:xfrm>
        </p:grpSpPr>
        <p:sp>
          <p:nvSpPr>
            <p:cNvPr id="19514" name="Rectangle 5"/>
            <p:cNvSpPr>
              <a:spLocks noChangeArrowheads="1"/>
            </p:cNvSpPr>
            <p:nvPr/>
          </p:nvSpPr>
          <p:spPr bwMode="auto">
            <a:xfrm>
              <a:off x="1553" y="11833"/>
              <a:ext cx="1507" cy="36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800" b="1" dirty="0">
                  <a:solidFill>
                    <a:srgbClr val="080808"/>
                  </a:solidFill>
                </a:rPr>
                <a:t>LCHILD</a:t>
              </a:r>
            </a:p>
          </p:txBody>
        </p:sp>
        <p:sp>
          <p:nvSpPr>
            <p:cNvPr id="19515" name="Rectangle 6"/>
            <p:cNvSpPr>
              <a:spLocks noChangeArrowheads="1"/>
            </p:cNvSpPr>
            <p:nvPr/>
          </p:nvSpPr>
          <p:spPr bwMode="auto">
            <a:xfrm>
              <a:off x="2761" y="11833"/>
              <a:ext cx="1090" cy="36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800" b="1" dirty="0">
                  <a:solidFill>
                    <a:srgbClr val="080808"/>
                  </a:solidFill>
                </a:rPr>
                <a:t>DATA</a:t>
              </a:r>
            </a:p>
          </p:txBody>
        </p:sp>
        <p:sp>
          <p:nvSpPr>
            <p:cNvPr id="19516" name="Rectangle 7"/>
            <p:cNvSpPr>
              <a:spLocks noChangeArrowheads="1"/>
            </p:cNvSpPr>
            <p:nvPr/>
          </p:nvSpPr>
          <p:spPr bwMode="auto">
            <a:xfrm>
              <a:off x="3851" y="11833"/>
              <a:ext cx="1238" cy="36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800" b="1" dirty="0">
                  <a:solidFill>
                    <a:srgbClr val="080808"/>
                  </a:solidFill>
                </a:rPr>
                <a:t>RCHILD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191000" y="2590800"/>
            <a:ext cx="4419600" cy="2895600"/>
            <a:chOff x="5685" y="11353"/>
            <a:chExt cx="4440" cy="2430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7560" y="11353"/>
              <a:ext cx="1080" cy="360"/>
              <a:chOff x="7740" y="3348"/>
              <a:chExt cx="1080" cy="360"/>
            </a:xfrm>
          </p:grpSpPr>
          <p:sp>
            <p:nvSpPr>
              <p:cNvPr id="19511" name="Rectangle 10"/>
              <p:cNvSpPr>
                <a:spLocks noChangeArrowheads="1"/>
              </p:cNvSpPr>
              <p:nvPr/>
            </p:nvSpPr>
            <p:spPr bwMode="auto">
              <a:xfrm>
                <a:off x="7740" y="3348"/>
                <a:ext cx="360" cy="360"/>
              </a:xfrm>
              <a:prstGeom prst="rect">
                <a:avLst/>
              </a:prstGeom>
              <a:solidFill>
                <a:srgbClr val="B2B2B2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80808"/>
                  </a:solidFill>
                </a:endParaRPr>
              </a:p>
            </p:txBody>
          </p:sp>
          <p:sp>
            <p:nvSpPr>
              <p:cNvPr id="19512" name="Rectangle 11"/>
              <p:cNvSpPr>
                <a:spLocks noChangeArrowheads="1"/>
              </p:cNvSpPr>
              <p:nvPr/>
            </p:nvSpPr>
            <p:spPr bwMode="auto">
              <a:xfrm>
                <a:off x="8100" y="3348"/>
                <a:ext cx="444" cy="360"/>
              </a:xfrm>
              <a:prstGeom prst="rect">
                <a:avLst/>
              </a:prstGeom>
              <a:solidFill>
                <a:srgbClr val="B2B2B2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800" b="1" dirty="0">
                    <a:solidFill>
                      <a:srgbClr val="080808"/>
                    </a:solidFill>
                  </a:rPr>
                  <a:t>a</a:t>
                </a:r>
              </a:p>
            </p:txBody>
          </p:sp>
          <p:sp>
            <p:nvSpPr>
              <p:cNvPr id="19513" name="Rectangle 12"/>
              <p:cNvSpPr>
                <a:spLocks noChangeArrowheads="1"/>
              </p:cNvSpPr>
              <p:nvPr/>
            </p:nvSpPr>
            <p:spPr bwMode="auto">
              <a:xfrm>
                <a:off x="8460" y="3348"/>
                <a:ext cx="360" cy="360"/>
              </a:xfrm>
              <a:prstGeom prst="rect">
                <a:avLst/>
              </a:prstGeom>
              <a:solidFill>
                <a:srgbClr val="B2B2B2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9462" name="Line 13"/>
            <p:cNvSpPr>
              <a:spLocks noChangeShapeType="1"/>
            </p:cNvSpPr>
            <p:nvPr/>
          </p:nvSpPr>
          <p:spPr bwMode="auto">
            <a:xfrm>
              <a:off x="8438" y="11511"/>
              <a:ext cx="330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Line 14"/>
            <p:cNvSpPr>
              <a:spLocks noChangeShapeType="1"/>
            </p:cNvSpPr>
            <p:nvPr/>
          </p:nvSpPr>
          <p:spPr bwMode="auto">
            <a:xfrm flipV="1">
              <a:off x="8693" y="11797"/>
              <a:ext cx="180" cy="1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Line 15"/>
            <p:cNvSpPr>
              <a:spLocks noChangeShapeType="1"/>
            </p:cNvSpPr>
            <p:nvPr/>
          </p:nvSpPr>
          <p:spPr bwMode="auto">
            <a:xfrm flipV="1">
              <a:off x="8723" y="11827"/>
              <a:ext cx="180" cy="1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Line 16"/>
            <p:cNvSpPr>
              <a:spLocks noChangeShapeType="1"/>
            </p:cNvSpPr>
            <p:nvPr/>
          </p:nvSpPr>
          <p:spPr bwMode="auto">
            <a:xfrm flipH="1">
              <a:off x="7335" y="11534"/>
              <a:ext cx="405" cy="4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6780" y="11953"/>
              <a:ext cx="1080" cy="360"/>
              <a:chOff x="7740" y="3348"/>
              <a:chExt cx="1080" cy="360"/>
            </a:xfrm>
          </p:grpSpPr>
          <p:sp>
            <p:nvSpPr>
              <p:cNvPr id="19508" name="Rectangle 18"/>
              <p:cNvSpPr>
                <a:spLocks noChangeArrowheads="1"/>
              </p:cNvSpPr>
              <p:nvPr/>
            </p:nvSpPr>
            <p:spPr bwMode="auto">
              <a:xfrm>
                <a:off x="7740" y="3348"/>
                <a:ext cx="360" cy="360"/>
              </a:xfrm>
              <a:prstGeom prst="rect">
                <a:avLst/>
              </a:prstGeom>
              <a:solidFill>
                <a:srgbClr val="B2B2B2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80808"/>
                  </a:solidFill>
                </a:endParaRPr>
              </a:p>
            </p:txBody>
          </p:sp>
          <p:sp>
            <p:nvSpPr>
              <p:cNvPr id="19509" name="Rectangle 19"/>
              <p:cNvSpPr>
                <a:spLocks noChangeArrowheads="1"/>
              </p:cNvSpPr>
              <p:nvPr/>
            </p:nvSpPr>
            <p:spPr bwMode="auto">
              <a:xfrm>
                <a:off x="8100" y="3348"/>
                <a:ext cx="360" cy="360"/>
              </a:xfrm>
              <a:prstGeom prst="rect">
                <a:avLst/>
              </a:prstGeom>
              <a:solidFill>
                <a:srgbClr val="B2B2B2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800" b="1" dirty="0">
                    <a:solidFill>
                      <a:srgbClr val="080808"/>
                    </a:solidFill>
                  </a:rPr>
                  <a:t>b</a:t>
                </a:r>
              </a:p>
            </p:txBody>
          </p:sp>
          <p:sp>
            <p:nvSpPr>
              <p:cNvPr id="19510" name="Rectangle 20"/>
              <p:cNvSpPr>
                <a:spLocks noChangeArrowheads="1"/>
              </p:cNvSpPr>
              <p:nvPr/>
            </p:nvSpPr>
            <p:spPr bwMode="auto">
              <a:xfrm>
                <a:off x="8460" y="3348"/>
                <a:ext cx="360" cy="360"/>
              </a:xfrm>
              <a:prstGeom prst="rect">
                <a:avLst/>
              </a:prstGeom>
              <a:solidFill>
                <a:srgbClr val="B2B2B2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9467" name="Line 21"/>
            <p:cNvSpPr>
              <a:spLocks noChangeShapeType="1"/>
            </p:cNvSpPr>
            <p:nvPr/>
          </p:nvSpPr>
          <p:spPr bwMode="auto">
            <a:xfrm flipH="1">
              <a:off x="6608" y="12126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Line 22"/>
            <p:cNvSpPr>
              <a:spLocks noChangeShapeType="1"/>
            </p:cNvSpPr>
            <p:nvPr/>
          </p:nvSpPr>
          <p:spPr bwMode="auto">
            <a:xfrm>
              <a:off x="7755" y="12163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7710" y="12538"/>
              <a:ext cx="1080" cy="360"/>
              <a:chOff x="7740" y="3348"/>
              <a:chExt cx="1080" cy="360"/>
            </a:xfrm>
          </p:grpSpPr>
          <p:sp>
            <p:nvSpPr>
              <p:cNvPr id="19505" name="Rectangle 24"/>
              <p:cNvSpPr>
                <a:spLocks noChangeArrowheads="1"/>
              </p:cNvSpPr>
              <p:nvPr/>
            </p:nvSpPr>
            <p:spPr bwMode="auto">
              <a:xfrm>
                <a:off x="7740" y="3348"/>
                <a:ext cx="360" cy="360"/>
              </a:xfrm>
              <a:prstGeom prst="rect">
                <a:avLst/>
              </a:prstGeom>
              <a:solidFill>
                <a:srgbClr val="B2B2B2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80808"/>
                  </a:solidFill>
                </a:endParaRPr>
              </a:p>
            </p:txBody>
          </p:sp>
          <p:sp>
            <p:nvSpPr>
              <p:cNvPr id="19506" name="Rectangle 25"/>
              <p:cNvSpPr>
                <a:spLocks noChangeArrowheads="1"/>
              </p:cNvSpPr>
              <p:nvPr/>
            </p:nvSpPr>
            <p:spPr bwMode="auto">
              <a:xfrm>
                <a:off x="8100" y="3348"/>
                <a:ext cx="360" cy="360"/>
              </a:xfrm>
              <a:prstGeom prst="rect">
                <a:avLst/>
              </a:prstGeom>
              <a:solidFill>
                <a:srgbClr val="B2B2B2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800" b="1" dirty="0">
                    <a:solidFill>
                      <a:srgbClr val="080808"/>
                    </a:solidFill>
                  </a:rPr>
                  <a:t>d</a:t>
                </a:r>
              </a:p>
            </p:txBody>
          </p:sp>
          <p:sp>
            <p:nvSpPr>
              <p:cNvPr id="19507" name="Rectangle 26"/>
              <p:cNvSpPr>
                <a:spLocks noChangeArrowheads="1"/>
              </p:cNvSpPr>
              <p:nvPr/>
            </p:nvSpPr>
            <p:spPr bwMode="auto">
              <a:xfrm>
                <a:off x="8460" y="3348"/>
                <a:ext cx="360" cy="360"/>
              </a:xfrm>
              <a:prstGeom prst="rect">
                <a:avLst/>
              </a:prstGeom>
              <a:solidFill>
                <a:srgbClr val="B2B2B2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9470" name="Line 27"/>
            <p:cNvSpPr>
              <a:spLocks noChangeShapeType="1"/>
            </p:cNvSpPr>
            <p:nvPr/>
          </p:nvSpPr>
          <p:spPr bwMode="auto">
            <a:xfrm flipH="1">
              <a:off x="7515" y="12763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Line 28"/>
            <p:cNvSpPr>
              <a:spLocks noChangeShapeType="1"/>
            </p:cNvSpPr>
            <p:nvPr/>
          </p:nvSpPr>
          <p:spPr bwMode="auto">
            <a:xfrm>
              <a:off x="8655" y="12748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5685" y="12493"/>
              <a:ext cx="1650" cy="645"/>
              <a:chOff x="5760" y="12448"/>
              <a:chExt cx="1650" cy="645"/>
            </a:xfrm>
          </p:grpSpPr>
          <p:grpSp>
            <p:nvGrpSpPr>
              <p:cNvPr id="8" name="Group 30"/>
              <p:cNvGrpSpPr>
                <a:grpSpLocks/>
              </p:cNvGrpSpPr>
              <p:nvPr/>
            </p:nvGrpSpPr>
            <p:grpSpPr bwMode="auto">
              <a:xfrm>
                <a:off x="6045" y="12448"/>
                <a:ext cx="1080" cy="360"/>
                <a:chOff x="7740" y="3348"/>
                <a:chExt cx="1080" cy="360"/>
              </a:xfrm>
            </p:grpSpPr>
            <p:sp>
              <p:nvSpPr>
                <p:cNvPr id="19502" name="Rectangle 31"/>
                <p:cNvSpPr>
                  <a:spLocks noChangeArrowheads="1"/>
                </p:cNvSpPr>
                <p:nvPr/>
              </p:nvSpPr>
              <p:spPr bwMode="auto">
                <a:xfrm>
                  <a:off x="7740" y="3348"/>
                  <a:ext cx="360" cy="360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9503" name="Rectangle 32"/>
                <p:cNvSpPr>
                  <a:spLocks noChangeArrowheads="1"/>
                </p:cNvSpPr>
                <p:nvPr/>
              </p:nvSpPr>
              <p:spPr bwMode="auto">
                <a:xfrm>
                  <a:off x="8100" y="3348"/>
                  <a:ext cx="360" cy="360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2800" b="1" dirty="0">
                      <a:solidFill>
                        <a:srgbClr val="080808"/>
                      </a:solidFill>
                    </a:rPr>
                    <a:t>c</a:t>
                  </a:r>
                </a:p>
              </p:txBody>
            </p:sp>
            <p:sp>
              <p:nvSpPr>
                <p:cNvPr id="19504" name="Rectangle 33"/>
                <p:cNvSpPr>
                  <a:spLocks noChangeArrowheads="1"/>
                </p:cNvSpPr>
                <p:nvPr/>
              </p:nvSpPr>
              <p:spPr bwMode="auto">
                <a:xfrm>
                  <a:off x="8460" y="3348"/>
                  <a:ext cx="360" cy="360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9496" name="Line 34"/>
              <p:cNvSpPr>
                <a:spLocks noChangeShapeType="1"/>
              </p:cNvSpPr>
              <p:nvPr/>
            </p:nvSpPr>
            <p:spPr bwMode="auto">
              <a:xfrm>
                <a:off x="6945" y="12628"/>
                <a:ext cx="330" cy="3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7" name="Line 35"/>
              <p:cNvSpPr>
                <a:spLocks noChangeShapeType="1"/>
              </p:cNvSpPr>
              <p:nvPr/>
            </p:nvSpPr>
            <p:spPr bwMode="auto">
              <a:xfrm flipV="1">
                <a:off x="7200" y="12914"/>
                <a:ext cx="180" cy="1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8" name="Line 36"/>
              <p:cNvSpPr>
                <a:spLocks noChangeShapeType="1"/>
              </p:cNvSpPr>
              <p:nvPr/>
            </p:nvSpPr>
            <p:spPr bwMode="auto">
              <a:xfrm flipV="1">
                <a:off x="7230" y="12944"/>
                <a:ext cx="180" cy="1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9" name="Line 37"/>
              <p:cNvSpPr>
                <a:spLocks noChangeShapeType="1"/>
              </p:cNvSpPr>
              <p:nvPr/>
            </p:nvSpPr>
            <p:spPr bwMode="auto">
              <a:xfrm flipH="1">
                <a:off x="5895" y="12643"/>
                <a:ext cx="331" cy="3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0" name="Line 38"/>
              <p:cNvSpPr>
                <a:spLocks noChangeShapeType="1"/>
              </p:cNvSpPr>
              <p:nvPr/>
            </p:nvSpPr>
            <p:spPr bwMode="auto">
              <a:xfrm>
                <a:off x="5790" y="12883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1" name="Line 39"/>
              <p:cNvSpPr>
                <a:spLocks noChangeShapeType="1"/>
              </p:cNvSpPr>
              <p:nvPr/>
            </p:nvSpPr>
            <p:spPr bwMode="auto">
              <a:xfrm>
                <a:off x="5760" y="12913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40"/>
            <p:cNvGrpSpPr>
              <a:grpSpLocks/>
            </p:cNvGrpSpPr>
            <p:nvPr/>
          </p:nvGrpSpPr>
          <p:grpSpPr bwMode="auto">
            <a:xfrm>
              <a:off x="6720" y="13138"/>
              <a:ext cx="1650" cy="645"/>
              <a:chOff x="5760" y="12448"/>
              <a:chExt cx="1650" cy="645"/>
            </a:xfrm>
          </p:grpSpPr>
          <p:grpSp>
            <p:nvGrpSpPr>
              <p:cNvPr id="10" name="Group 41"/>
              <p:cNvGrpSpPr>
                <a:grpSpLocks/>
              </p:cNvGrpSpPr>
              <p:nvPr/>
            </p:nvGrpSpPr>
            <p:grpSpPr bwMode="auto">
              <a:xfrm>
                <a:off x="6045" y="12448"/>
                <a:ext cx="1080" cy="360"/>
                <a:chOff x="7740" y="3348"/>
                <a:chExt cx="1080" cy="360"/>
              </a:xfrm>
            </p:grpSpPr>
            <p:sp>
              <p:nvSpPr>
                <p:cNvPr id="19492" name="Rectangle 42"/>
                <p:cNvSpPr>
                  <a:spLocks noChangeArrowheads="1"/>
                </p:cNvSpPr>
                <p:nvPr/>
              </p:nvSpPr>
              <p:spPr bwMode="auto">
                <a:xfrm>
                  <a:off x="7740" y="3348"/>
                  <a:ext cx="360" cy="360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9493" name="Rectangle 43"/>
                <p:cNvSpPr>
                  <a:spLocks noChangeArrowheads="1"/>
                </p:cNvSpPr>
                <p:nvPr/>
              </p:nvSpPr>
              <p:spPr bwMode="auto">
                <a:xfrm>
                  <a:off x="8100" y="3348"/>
                  <a:ext cx="360" cy="360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2800" b="1" dirty="0">
                      <a:solidFill>
                        <a:srgbClr val="080808"/>
                      </a:solidFill>
                    </a:rPr>
                    <a:t>e</a:t>
                  </a:r>
                </a:p>
              </p:txBody>
            </p:sp>
            <p:sp>
              <p:nvSpPr>
                <p:cNvPr id="19494" name="Rectangle 44"/>
                <p:cNvSpPr>
                  <a:spLocks noChangeArrowheads="1"/>
                </p:cNvSpPr>
                <p:nvPr/>
              </p:nvSpPr>
              <p:spPr bwMode="auto">
                <a:xfrm>
                  <a:off x="8460" y="3348"/>
                  <a:ext cx="360" cy="360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9486" name="Line 45"/>
              <p:cNvSpPr>
                <a:spLocks noChangeShapeType="1"/>
              </p:cNvSpPr>
              <p:nvPr/>
            </p:nvSpPr>
            <p:spPr bwMode="auto">
              <a:xfrm>
                <a:off x="6945" y="12628"/>
                <a:ext cx="330" cy="3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7" name="Line 46"/>
              <p:cNvSpPr>
                <a:spLocks noChangeShapeType="1"/>
              </p:cNvSpPr>
              <p:nvPr/>
            </p:nvSpPr>
            <p:spPr bwMode="auto">
              <a:xfrm flipV="1">
                <a:off x="7200" y="12914"/>
                <a:ext cx="180" cy="1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8" name="Line 47"/>
              <p:cNvSpPr>
                <a:spLocks noChangeShapeType="1"/>
              </p:cNvSpPr>
              <p:nvPr/>
            </p:nvSpPr>
            <p:spPr bwMode="auto">
              <a:xfrm flipV="1">
                <a:off x="7230" y="12944"/>
                <a:ext cx="180" cy="1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9" name="Line 48"/>
              <p:cNvSpPr>
                <a:spLocks noChangeShapeType="1"/>
              </p:cNvSpPr>
              <p:nvPr/>
            </p:nvSpPr>
            <p:spPr bwMode="auto">
              <a:xfrm flipH="1">
                <a:off x="5895" y="12643"/>
                <a:ext cx="331" cy="3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0" name="Line 49"/>
              <p:cNvSpPr>
                <a:spLocks noChangeShapeType="1"/>
              </p:cNvSpPr>
              <p:nvPr/>
            </p:nvSpPr>
            <p:spPr bwMode="auto">
              <a:xfrm>
                <a:off x="5790" y="12883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1" name="Line 50"/>
              <p:cNvSpPr>
                <a:spLocks noChangeShapeType="1"/>
              </p:cNvSpPr>
              <p:nvPr/>
            </p:nvSpPr>
            <p:spPr bwMode="auto">
              <a:xfrm>
                <a:off x="5760" y="12913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51"/>
            <p:cNvGrpSpPr>
              <a:grpSpLocks/>
            </p:cNvGrpSpPr>
            <p:nvPr/>
          </p:nvGrpSpPr>
          <p:grpSpPr bwMode="auto">
            <a:xfrm>
              <a:off x="8475" y="13123"/>
              <a:ext cx="1650" cy="645"/>
              <a:chOff x="5760" y="12448"/>
              <a:chExt cx="1650" cy="645"/>
            </a:xfrm>
          </p:grpSpPr>
          <p:grpSp>
            <p:nvGrpSpPr>
              <p:cNvPr id="12" name="Group 52"/>
              <p:cNvGrpSpPr>
                <a:grpSpLocks/>
              </p:cNvGrpSpPr>
              <p:nvPr/>
            </p:nvGrpSpPr>
            <p:grpSpPr bwMode="auto">
              <a:xfrm>
                <a:off x="6045" y="12448"/>
                <a:ext cx="1080" cy="360"/>
                <a:chOff x="7740" y="3348"/>
                <a:chExt cx="1080" cy="360"/>
              </a:xfrm>
            </p:grpSpPr>
            <p:sp>
              <p:nvSpPr>
                <p:cNvPr id="19482" name="Rectangle 53"/>
                <p:cNvSpPr>
                  <a:spLocks noChangeArrowheads="1"/>
                </p:cNvSpPr>
                <p:nvPr/>
              </p:nvSpPr>
              <p:spPr bwMode="auto">
                <a:xfrm>
                  <a:off x="7740" y="3348"/>
                  <a:ext cx="360" cy="360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9483" name="Rectangle 54"/>
                <p:cNvSpPr>
                  <a:spLocks noChangeArrowheads="1"/>
                </p:cNvSpPr>
                <p:nvPr/>
              </p:nvSpPr>
              <p:spPr bwMode="auto">
                <a:xfrm>
                  <a:off x="8100" y="3348"/>
                  <a:ext cx="360" cy="360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2800" b="1" dirty="0">
                      <a:solidFill>
                        <a:srgbClr val="080808"/>
                      </a:solidFill>
                    </a:rPr>
                    <a:t>f</a:t>
                  </a:r>
                </a:p>
              </p:txBody>
            </p:sp>
            <p:sp>
              <p:nvSpPr>
                <p:cNvPr id="19484" name="Rectangle 55"/>
                <p:cNvSpPr>
                  <a:spLocks noChangeArrowheads="1"/>
                </p:cNvSpPr>
                <p:nvPr/>
              </p:nvSpPr>
              <p:spPr bwMode="auto">
                <a:xfrm>
                  <a:off x="8460" y="3348"/>
                  <a:ext cx="360" cy="360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9476" name="Line 56"/>
              <p:cNvSpPr>
                <a:spLocks noChangeShapeType="1"/>
              </p:cNvSpPr>
              <p:nvPr/>
            </p:nvSpPr>
            <p:spPr bwMode="auto">
              <a:xfrm>
                <a:off x="6945" y="12628"/>
                <a:ext cx="330" cy="3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7" name="Line 57"/>
              <p:cNvSpPr>
                <a:spLocks noChangeShapeType="1"/>
              </p:cNvSpPr>
              <p:nvPr/>
            </p:nvSpPr>
            <p:spPr bwMode="auto">
              <a:xfrm flipV="1">
                <a:off x="7200" y="12914"/>
                <a:ext cx="180" cy="1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8" name="Line 58"/>
              <p:cNvSpPr>
                <a:spLocks noChangeShapeType="1"/>
              </p:cNvSpPr>
              <p:nvPr/>
            </p:nvSpPr>
            <p:spPr bwMode="auto">
              <a:xfrm flipV="1">
                <a:off x="7230" y="12944"/>
                <a:ext cx="180" cy="1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9" name="Line 59"/>
              <p:cNvSpPr>
                <a:spLocks noChangeShapeType="1"/>
              </p:cNvSpPr>
              <p:nvPr/>
            </p:nvSpPr>
            <p:spPr bwMode="auto">
              <a:xfrm flipH="1">
                <a:off x="5895" y="12643"/>
                <a:ext cx="331" cy="3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0" name="Line 60"/>
              <p:cNvSpPr>
                <a:spLocks noChangeShapeType="1"/>
              </p:cNvSpPr>
              <p:nvPr/>
            </p:nvSpPr>
            <p:spPr bwMode="auto">
              <a:xfrm>
                <a:off x="5790" y="12883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1" name="Line 61"/>
              <p:cNvSpPr>
                <a:spLocks noChangeShapeType="1"/>
              </p:cNvSpPr>
              <p:nvPr/>
            </p:nvSpPr>
            <p:spPr bwMode="auto">
              <a:xfrm>
                <a:off x="5760" y="12913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62" name="Straight Arrow Connector 61"/>
          <p:cNvCxnSpPr/>
          <p:nvPr/>
        </p:nvCxnSpPr>
        <p:spPr>
          <a:xfrm rot="5400000">
            <a:off x="6248400" y="1752600"/>
            <a:ext cx="914400" cy="60960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010400" y="12954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Observation regarding the linked representation of Binary Tree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[a] If a binary tree has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nodes then the number of pointers used in its linked representation is </a:t>
            </a:r>
            <a:r>
              <a:rPr lang="en-US" b="1" dirty="0" smtClean="0">
                <a:solidFill>
                  <a:srgbClr val="FF0000"/>
                </a:solidFill>
              </a:rPr>
              <a:t>2 * n </a:t>
            </a:r>
          </a:p>
          <a:p>
            <a:pPr>
              <a:buNone/>
            </a:pPr>
            <a:r>
              <a:rPr lang="en-US" dirty="0" smtClean="0"/>
              <a:t>[b] The  number of null pointers used in the linked representation of a binary tree with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nodes is </a:t>
            </a:r>
            <a:r>
              <a:rPr lang="en-US" b="1" dirty="0" smtClean="0">
                <a:solidFill>
                  <a:srgbClr val="FF0000"/>
                </a:solidFill>
              </a:rPr>
              <a:t>n + 1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Traversing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Three ways of traversing the binary tree 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with root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Preorder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[a] Process the root </a:t>
            </a:r>
            <a:r>
              <a:rPr lang="en-US" b="1" dirty="0" smtClean="0">
                <a:solidFill>
                  <a:srgbClr val="FF0000"/>
                </a:solidFill>
              </a:rPr>
              <a:t>R </a:t>
            </a:r>
          </a:p>
          <a:p>
            <a:pPr>
              <a:buNone/>
            </a:pPr>
            <a:r>
              <a:rPr lang="en-US" dirty="0" smtClean="0"/>
              <a:t>[b] Traverse the left sub-tree of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in preorder </a:t>
            </a:r>
          </a:p>
          <a:p>
            <a:pPr>
              <a:buNone/>
            </a:pPr>
            <a:r>
              <a:rPr lang="en-US" dirty="0" smtClean="0"/>
              <a:t>[c] Traverse the right sub-tree of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in preorder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57150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a. k. a node-left-right traversal (NLR)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Traversing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In-order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[a] Traverse the left sub-tree of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in in-order </a:t>
            </a:r>
          </a:p>
          <a:p>
            <a:pPr>
              <a:buNone/>
            </a:pPr>
            <a:r>
              <a:rPr lang="en-US" dirty="0" smtClean="0"/>
              <a:t>[b] Process the root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</a:p>
          <a:p>
            <a:pPr>
              <a:buNone/>
            </a:pPr>
            <a:r>
              <a:rPr lang="en-US" dirty="0" smtClean="0"/>
              <a:t>[c] Traverse the right sub-tree of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in in-order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57150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a. k. a left-node-right traversal (LNR)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Traversing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Post-order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[a] Traverse the left sub-tree of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in post-order </a:t>
            </a:r>
          </a:p>
          <a:p>
            <a:pPr>
              <a:buNone/>
            </a:pPr>
            <a:r>
              <a:rPr lang="en-US" dirty="0" smtClean="0"/>
              <a:t>[b] Traverse the right sub-tree of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in post-order </a:t>
            </a:r>
          </a:p>
          <a:p>
            <a:pPr>
              <a:buNone/>
            </a:pPr>
            <a:r>
              <a:rPr lang="en-US" dirty="0" smtClean="0"/>
              <a:t>[c] Process the root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57150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a. k. a left-right-node traversal (LRN)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38200"/>
          </a:xfrm>
        </p:spPr>
        <p:txBody>
          <a:bodyPr/>
          <a:lstStyle/>
          <a:p>
            <a:pPr eaLnBrk="1" hangingPunct="1"/>
            <a:r>
              <a:rPr lang="en-US" b="1" smtClean="0"/>
              <a:t>Illustrations for Traversals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Assume: visiting a node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 is printing its </a:t>
            </a:r>
            <a:r>
              <a:rPr lang="en-US" u="sng" dirty="0" smtClean="0"/>
              <a:t>label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Preorder</a:t>
            </a:r>
            <a:r>
              <a:rPr lang="en-US" dirty="0" smtClean="0"/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1 3 5 4 6 7 8 9 10 11 12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err="1" smtClean="0">
                <a:solidFill>
                  <a:srgbClr val="FF0000"/>
                </a:solidFill>
              </a:rPr>
              <a:t>Inorder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4 5 6 3 1 8 7 9 11 10 12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err="1" smtClean="0">
                <a:solidFill>
                  <a:srgbClr val="FF0000"/>
                </a:solidFill>
              </a:rPr>
              <a:t>Postorder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4 6 5 3 8 11 12 10 9 7 1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86400" y="1600200"/>
            <a:ext cx="3365500" cy="3124200"/>
            <a:chOff x="3168" y="1008"/>
            <a:chExt cx="2120" cy="196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168" y="1008"/>
              <a:ext cx="2120" cy="1968"/>
              <a:chOff x="3168" y="1584"/>
              <a:chExt cx="2120" cy="1968"/>
            </a:xfrm>
          </p:grpSpPr>
          <p:sp>
            <p:nvSpPr>
              <p:cNvPr id="47111" name="Oval 6"/>
              <p:cNvSpPr>
                <a:spLocks noChangeArrowheads="1"/>
              </p:cNvSpPr>
              <p:nvPr/>
            </p:nvSpPr>
            <p:spPr bwMode="auto">
              <a:xfrm>
                <a:off x="4176" y="1776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2" name="Oval 7"/>
              <p:cNvSpPr>
                <a:spLocks noChangeArrowheads="1"/>
              </p:cNvSpPr>
              <p:nvPr/>
            </p:nvSpPr>
            <p:spPr bwMode="auto">
              <a:xfrm>
                <a:off x="3792" y="2016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3" name="Oval 8"/>
              <p:cNvSpPr>
                <a:spLocks noChangeArrowheads="1"/>
              </p:cNvSpPr>
              <p:nvPr/>
            </p:nvSpPr>
            <p:spPr bwMode="auto">
              <a:xfrm>
                <a:off x="4704" y="2016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4" name="Oval 9"/>
              <p:cNvSpPr>
                <a:spLocks noChangeArrowheads="1"/>
              </p:cNvSpPr>
              <p:nvPr/>
            </p:nvSpPr>
            <p:spPr bwMode="auto">
              <a:xfrm>
                <a:off x="3600" y="2496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5" name="Oval 10"/>
              <p:cNvSpPr>
                <a:spLocks noChangeArrowheads="1"/>
              </p:cNvSpPr>
              <p:nvPr/>
            </p:nvSpPr>
            <p:spPr bwMode="auto">
              <a:xfrm>
                <a:off x="4416" y="2496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6" name="Oval 11"/>
              <p:cNvSpPr>
                <a:spLocks noChangeArrowheads="1"/>
              </p:cNvSpPr>
              <p:nvPr/>
            </p:nvSpPr>
            <p:spPr bwMode="auto">
              <a:xfrm>
                <a:off x="5184" y="2880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7" name="Oval 12"/>
              <p:cNvSpPr>
                <a:spLocks noChangeArrowheads="1"/>
              </p:cNvSpPr>
              <p:nvPr/>
            </p:nvSpPr>
            <p:spPr bwMode="auto">
              <a:xfrm>
                <a:off x="4944" y="2496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8" name="Oval 13"/>
              <p:cNvSpPr>
                <a:spLocks noChangeArrowheads="1"/>
              </p:cNvSpPr>
              <p:nvPr/>
            </p:nvSpPr>
            <p:spPr bwMode="auto">
              <a:xfrm>
                <a:off x="4512" y="3360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9" name="Oval 14"/>
              <p:cNvSpPr>
                <a:spLocks noChangeArrowheads="1"/>
              </p:cNvSpPr>
              <p:nvPr/>
            </p:nvSpPr>
            <p:spPr bwMode="auto">
              <a:xfrm>
                <a:off x="3840" y="2928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0" name="Oval 15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1" name="Text Box 16"/>
              <p:cNvSpPr txBox="1">
                <a:spLocks noChangeArrowheads="1"/>
              </p:cNvSpPr>
              <p:nvPr/>
            </p:nvSpPr>
            <p:spPr bwMode="auto">
              <a:xfrm>
                <a:off x="4224" y="158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7122" name="Text Box 17"/>
              <p:cNvSpPr txBox="1">
                <a:spLocks noChangeArrowheads="1"/>
              </p:cNvSpPr>
              <p:nvPr/>
            </p:nvSpPr>
            <p:spPr bwMode="auto">
              <a:xfrm>
                <a:off x="3600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7123" name="Text Box 18"/>
              <p:cNvSpPr txBox="1">
                <a:spLocks noChangeArrowheads="1"/>
              </p:cNvSpPr>
              <p:nvPr/>
            </p:nvSpPr>
            <p:spPr bwMode="auto">
              <a:xfrm>
                <a:off x="4176" y="3264"/>
                <a:ext cx="3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11</a:t>
                </a:r>
              </a:p>
            </p:txBody>
          </p:sp>
          <p:sp>
            <p:nvSpPr>
              <p:cNvPr id="47124" name="Text Box 19"/>
              <p:cNvSpPr txBox="1">
                <a:spLocks noChangeArrowheads="1"/>
              </p:cNvSpPr>
              <p:nvPr/>
            </p:nvSpPr>
            <p:spPr bwMode="auto">
              <a:xfrm>
                <a:off x="5040" y="240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9</a:t>
                </a:r>
              </a:p>
            </p:txBody>
          </p:sp>
          <p:sp>
            <p:nvSpPr>
              <p:cNvPr id="47125" name="Text Box 20"/>
              <p:cNvSpPr txBox="1">
                <a:spLocks noChangeArrowheads="1"/>
              </p:cNvSpPr>
              <p:nvPr/>
            </p:nvSpPr>
            <p:spPr bwMode="auto">
              <a:xfrm>
                <a:off x="4224" y="240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47126" name="Text Box 21"/>
              <p:cNvSpPr txBox="1">
                <a:spLocks noChangeArrowheads="1"/>
              </p:cNvSpPr>
              <p:nvPr/>
            </p:nvSpPr>
            <p:spPr bwMode="auto">
              <a:xfrm>
                <a:off x="3168" y="28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7127" name="Text Box 22"/>
              <p:cNvSpPr txBox="1">
                <a:spLocks noChangeArrowheads="1"/>
              </p:cNvSpPr>
              <p:nvPr/>
            </p:nvSpPr>
            <p:spPr bwMode="auto">
              <a:xfrm>
                <a:off x="3936" y="28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6</a:t>
                </a:r>
              </a:p>
            </p:txBody>
          </p:sp>
          <p:sp>
            <p:nvSpPr>
              <p:cNvPr id="47128" name="Text Box 23"/>
              <p:cNvSpPr txBox="1">
                <a:spLocks noChangeArrowheads="1"/>
              </p:cNvSpPr>
              <p:nvPr/>
            </p:nvSpPr>
            <p:spPr bwMode="auto">
              <a:xfrm>
                <a:off x="3408" y="240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47129" name="Text Box 24"/>
              <p:cNvSpPr txBox="1">
                <a:spLocks noChangeArrowheads="1"/>
              </p:cNvSpPr>
              <p:nvPr/>
            </p:nvSpPr>
            <p:spPr bwMode="auto">
              <a:xfrm>
                <a:off x="4800" y="1920"/>
                <a:ext cx="1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7</a:t>
                </a:r>
              </a:p>
            </p:txBody>
          </p:sp>
          <p:sp>
            <p:nvSpPr>
              <p:cNvPr id="47130" name="Oval 25"/>
              <p:cNvSpPr>
                <a:spLocks noChangeArrowheads="1"/>
              </p:cNvSpPr>
              <p:nvPr/>
            </p:nvSpPr>
            <p:spPr bwMode="auto">
              <a:xfrm>
                <a:off x="5184" y="3360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31" name="Text Box 26"/>
              <p:cNvSpPr txBox="1">
                <a:spLocks noChangeArrowheads="1"/>
              </p:cNvSpPr>
              <p:nvPr/>
            </p:nvSpPr>
            <p:spPr bwMode="auto">
              <a:xfrm>
                <a:off x="4896" y="3264"/>
                <a:ext cx="3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12</a:t>
                </a:r>
              </a:p>
            </p:txBody>
          </p:sp>
          <p:sp>
            <p:nvSpPr>
              <p:cNvPr id="47132" name="Line 27"/>
              <p:cNvSpPr>
                <a:spLocks noChangeShapeType="1"/>
              </p:cNvSpPr>
              <p:nvPr/>
            </p:nvSpPr>
            <p:spPr bwMode="auto">
              <a:xfrm flipH="1">
                <a:off x="3840" y="1776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3" name="Line 28"/>
              <p:cNvSpPr>
                <a:spLocks noChangeShapeType="1"/>
              </p:cNvSpPr>
              <p:nvPr/>
            </p:nvSpPr>
            <p:spPr bwMode="auto">
              <a:xfrm>
                <a:off x="4272" y="1824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4" name="Line 29"/>
              <p:cNvSpPr>
                <a:spLocks noChangeShapeType="1"/>
              </p:cNvSpPr>
              <p:nvPr/>
            </p:nvSpPr>
            <p:spPr bwMode="auto">
              <a:xfrm flipH="1">
                <a:off x="3648" y="2016"/>
                <a:ext cx="19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5" name="Line 30"/>
              <p:cNvSpPr>
                <a:spLocks noChangeShapeType="1"/>
              </p:cNvSpPr>
              <p:nvPr/>
            </p:nvSpPr>
            <p:spPr bwMode="auto">
              <a:xfrm flipH="1">
                <a:off x="4464" y="2064"/>
                <a:ext cx="28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6" name="Line 31"/>
              <p:cNvSpPr>
                <a:spLocks noChangeShapeType="1"/>
              </p:cNvSpPr>
              <p:nvPr/>
            </p:nvSpPr>
            <p:spPr bwMode="auto">
              <a:xfrm>
                <a:off x="4800" y="2016"/>
                <a:ext cx="19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7" name="Line 32"/>
              <p:cNvSpPr>
                <a:spLocks noChangeShapeType="1"/>
              </p:cNvSpPr>
              <p:nvPr/>
            </p:nvSpPr>
            <p:spPr bwMode="auto">
              <a:xfrm flipH="1">
                <a:off x="3408" y="2496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8" name="Line 33"/>
              <p:cNvSpPr>
                <a:spLocks noChangeShapeType="1"/>
              </p:cNvSpPr>
              <p:nvPr/>
            </p:nvSpPr>
            <p:spPr bwMode="auto">
              <a:xfrm>
                <a:off x="3648" y="2496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9" name="Line 34"/>
              <p:cNvSpPr>
                <a:spLocks noChangeShapeType="1"/>
              </p:cNvSpPr>
              <p:nvPr/>
            </p:nvSpPr>
            <p:spPr bwMode="auto">
              <a:xfrm>
                <a:off x="4992" y="2544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0" name="Line 35"/>
              <p:cNvSpPr>
                <a:spLocks noChangeShapeType="1"/>
              </p:cNvSpPr>
              <p:nvPr/>
            </p:nvSpPr>
            <p:spPr bwMode="auto">
              <a:xfrm flipH="1">
                <a:off x="4560" y="2928"/>
                <a:ext cx="67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1" name="Line 36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10" name="Text Box 37"/>
            <p:cNvSpPr txBox="1">
              <a:spLocks noChangeArrowheads="1"/>
            </p:cNvSpPr>
            <p:nvPr/>
          </p:nvSpPr>
          <p:spPr bwMode="auto">
            <a:xfrm>
              <a:off x="4848" y="216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u="none">
                  <a:latin typeface="Times New Roman" pitchFamily="18" charset="0"/>
                  <a:cs typeface="Arial" charset="0"/>
                </a:rPr>
                <a:t>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smtClean="0"/>
              <a:t>Illustrations for Traversals (Contd.)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Assume: visiting a node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 is printing its </a:t>
            </a:r>
            <a:r>
              <a:rPr lang="en-US" u="sng" dirty="0" smtClean="0"/>
              <a:t>data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Preorder</a:t>
            </a:r>
            <a:r>
              <a:rPr lang="en-US" dirty="0" smtClean="0"/>
              <a:t>: 15 8 2 6 3 7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11 10 12 14 20 27 22 30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err="1" smtClean="0">
                <a:solidFill>
                  <a:srgbClr val="FF0000"/>
                </a:solidFill>
              </a:rPr>
              <a:t>Inorder</a:t>
            </a:r>
            <a:r>
              <a:rPr lang="en-US" dirty="0" smtClean="0"/>
              <a:t>: 2 3 6 7 8 10 11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12 14 15 20 22 27 30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err="1" smtClean="0">
                <a:solidFill>
                  <a:srgbClr val="FF0000"/>
                </a:solidFill>
              </a:rPr>
              <a:t>Postorder</a:t>
            </a:r>
            <a:r>
              <a:rPr lang="en-US" dirty="0" smtClean="0"/>
              <a:t>: 3 7 6 2 10 14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12 11 8 22 30 27 20 15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37225" y="1752600"/>
            <a:ext cx="3371850" cy="3482975"/>
            <a:chOff x="912" y="1056"/>
            <a:chExt cx="4244" cy="2784"/>
          </a:xfrm>
        </p:grpSpPr>
        <p:sp>
          <p:nvSpPr>
            <p:cNvPr id="48133" name="Text Box 6"/>
            <p:cNvSpPr txBox="1">
              <a:spLocks noChangeArrowheads="1"/>
            </p:cNvSpPr>
            <p:nvPr/>
          </p:nvSpPr>
          <p:spPr bwMode="auto">
            <a:xfrm>
              <a:off x="1513" y="2857"/>
              <a:ext cx="42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u="none">
                  <a:latin typeface="Times New Roman" pitchFamily="18" charset="0"/>
                  <a:cs typeface="Arial" charset="0"/>
                </a:rPr>
                <a:t>6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912" y="1056"/>
              <a:ext cx="4244" cy="2784"/>
              <a:chOff x="912" y="1056"/>
              <a:chExt cx="4244" cy="2784"/>
            </a:xfrm>
          </p:grpSpPr>
          <p:sp>
            <p:nvSpPr>
              <p:cNvPr id="48135" name="Oval 8"/>
              <p:cNvSpPr>
                <a:spLocks noChangeArrowheads="1"/>
              </p:cNvSpPr>
              <p:nvPr/>
            </p:nvSpPr>
            <p:spPr bwMode="auto">
              <a:xfrm>
                <a:off x="2544" y="1056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6" name="Text Box 9"/>
              <p:cNvSpPr txBox="1">
                <a:spLocks noChangeArrowheads="1"/>
              </p:cNvSpPr>
              <p:nvPr/>
            </p:nvSpPr>
            <p:spPr bwMode="auto">
              <a:xfrm>
                <a:off x="2530" y="1102"/>
                <a:ext cx="61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15</a:t>
                </a:r>
              </a:p>
            </p:txBody>
          </p:sp>
          <p:sp>
            <p:nvSpPr>
              <p:cNvPr id="48137" name="Oval 10"/>
              <p:cNvSpPr>
                <a:spLocks noChangeArrowheads="1"/>
              </p:cNvSpPr>
              <p:nvPr/>
            </p:nvSpPr>
            <p:spPr bwMode="auto">
              <a:xfrm>
                <a:off x="3360" y="1440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8" name="Oval 11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9" name="Oval 12"/>
              <p:cNvSpPr>
                <a:spLocks noChangeArrowheads="1"/>
              </p:cNvSpPr>
              <p:nvPr/>
            </p:nvSpPr>
            <p:spPr bwMode="auto">
              <a:xfrm>
                <a:off x="1104" y="2112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0" name="Oval 13"/>
              <p:cNvSpPr>
                <a:spLocks noChangeArrowheads="1"/>
              </p:cNvSpPr>
              <p:nvPr/>
            </p:nvSpPr>
            <p:spPr bwMode="auto">
              <a:xfrm>
                <a:off x="1728" y="1488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1" name="Oval 14"/>
              <p:cNvSpPr>
                <a:spLocks noChangeArrowheads="1"/>
              </p:cNvSpPr>
              <p:nvPr/>
            </p:nvSpPr>
            <p:spPr bwMode="auto">
              <a:xfrm>
                <a:off x="2784" y="2832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2" name="Oval 15"/>
              <p:cNvSpPr>
                <a:spLocks noChangeArrowheads="1"/>
              </p:cNvSpPr>
              <p:nvPr/>
            </p:nvSpPr>
            <p:spPr bwMode="auto">
              <a:xfrm>
                <a:off x="2064" y="2832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3" name="Oval 16"/>
              <p:cNvSpPr>
                <a:spLocks noChangeArrowheads="1"/>
              </p:cNvSpPr>
              <p:nvPr/>
            </p:nvSpPr>
            <p:spPr bwMode="auto">
              <a:xfrm>
                <a:off x="4080" y="2064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4" name="Oval 17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5" name="Oval 18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6" name="Oval 19"/>
              <p:cNvSpPr>
                <a:spLocks noChangeArrowheads="1"/>
              </p:cNvSpPr>
              <p:nvPr/>
            </p:nvSpPr>
            <p:spPr bwMode="auto">
              <a:xfrm>
                <a:off x="3264" y="3408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7" name="Oval 20"/>
              <p:cNvSpPr>
                <a:spLocks noChangeArrowheads="1"/>
              </p:cNvSpPr>
              <p:nvPr/>
            </p:nvSpPr>
            <p:spPr bwMode="auto">
              <a:xfrm>
                <a:off x="1824" y="3408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8" name="Oval 21"/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9" name="Oval 22"/>
              <p:cNvSpPr>
                <a:spLocks noChangeArrowheads="1"/>
              </p:cNvSpPr>
              <p:nvPr/>
            </p:nvSpPr>
            <p:spPr bwMode="auto">
              <a:xfrm>
                <a:off x="4560" y="2784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0" name="Line 23"/>
              <p:cNvSpPr>
                <a:spLocks noChangeShapeType="1"/>
              </p:cNvSpPr>
              <p:nvPr/>
            </p:nvSpPr>
            <p:spPr bwMode="auto">
              <a:xfrm flipH="1">
                <a:off x="2256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1" name="Line 24"/>
              <p:cNvSpPr>
                <a:spLocks noChangeShapeType="1"/>
              </p:cNvSpPr>
              <p:nvPr/>
            </p:nvSpPr>
            <p:spPr bwMode="auto">
              <a:xfrm>
                <a:off x="3120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2" name="Line 25"/>
              <p:cNvSpPr>
                <a:spLocks noChangeShapeType="1"/>
              </p:cNvSpPr>
              <p:nvPr/>
            </p:nvSpPr>
            <p:spPr bwMode="auto">
              <a:xfrm flipH="1">
                <a:off x="1584" y="1824"/>
                <a:ext cx="1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3" name="Line 26"/>
              <p:cNvSpPr>
                <a:spLocks noChangeShapeType="1"/>
              </p:cNvSpPr>
              <p:nvPr/>
            </p:nvSpPr>
            <p:spPr bwMode="auto">
              <a:xfrm>
                <a:off x="2256" y="1824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4" name="Line 27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5" name="Line 28"/>
              <p:cNvSpPr>
                <a:spLocks noChangeShapeType="1"/>
              </p:cNvSpPr>
              <p:nvPr/>
            </p:nvSpPr>
            <p:spPr bwMode="auto">
              <a:xfrm flipH="1">
                <a:off x="2448" y="2544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6" name="Line 29"/>
              <p:cNvSpPr>
                <a:spLocks noChangeShapeType="1"/>
              </p:cNvSpPr>
              <p:nvPr/>
            </p:nvSpPr>
            <p:spPr bwMode="auto">
              <a:xfrm>
                <a:off x="2832" y="249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7" name="Line 30"/>
              <p:cNvSpPr>
                <a:spLocks noChangeShapeType="1"/>
              </p:cNvSpPr>
              <p:nvPr/>
            </p:nvSpPr>
            <p:spPr bwMode="auto">
              <a:xfrm>
                <a:off x="1872" y="3216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8" name="Line 31"/>
              <p:cNvSpPr>
                <a:spLocks noChangeShapeType="1"/>
              </p:cNvSpPr>
              <p:nvPr/>
            </p:nvSpPr>
            <p:spPr bwMode="auto">
              <a:xfrm flipH="1">
                <a:off x="1344" y="321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9" name="Line 32"/>
              <p:cNvSpPr>
                <a:spLocks noChangeShapeType="1"/>
              </p:cNvSpPr>
              <p:nvPr/>
            </p:nvSpPr>
            <p:spPr bwMode="auto">
              <a:xfrm>
                <a:off x="3888" y="1776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0" name="Line 33"/>
              <p:cNvSpPr>
                <a:spLocks noChangeShapeType="1"/>
              </p:cNvSpPr>
              <p:nvPr/>
            </p:nvSpPr>
            <p:spPr bwMode="auto">
              <a:xfrm flipH="1">
                <a:off x="4128" y="2496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1" name="Line 34"/>
              <p:cNvSpPr>
                <a:spLocks noChangeShapeType="1"/>
              </p:cNvSpPr>
              <p:nvPr/>
            </p:nvSpPr>
            <p:spPr bwMode="auto">
              <a:xfrm>
                <a:off x="4560" y="2448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2" name="Line 35"/>
              <p:cNvSpPr>
                <a:spLocks noChangeShapeType="1"/>
              </p:cNvSpPr>
              <p:nvPr/>
            </p:nvSpPr>
            <p:spPr bwMode="auto">
              <a:xfrm>
                <a:off x="3264" y="321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3" name="Text Box 36"/>
              <p:cNvSpPr txBox="1">
                <a:spLocks noChangeArrowheads="1"/>
              </p:cNvSpPr>
              <p:nvPr/>
            </p:nvSpPr>
            <p:spPr bwMode="auto">
              <a:xfrm>
                <a:off x="1755" y="1515"/>
                <a:ext cx="42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48164" name="Text Box 37"/>
              <p:cNvSpPr txBox="1">
                <a:spLocks noChangeArrowheads="1"/>
              </p:cNvSpPr>
              <p:nvPr/>
            </p:nvSpPr>
            <p:spPr bwMode="auto">
              <a:xfrm>
                <a:off x="1228" y="2140"/>
                <a:ext cx="423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48165" name="Text Box 38"/>
              <p:cNvSpPr txBox="1">
                <a:spLocks noChangeArrowheads="1"/>
              </p:cNvSpPr>
              <p:nvPr/>
            </p:nvSpPr>
            <p:spPr bwMode="auto">
              <a:xfrm>
                <a:off x="939" y="3432"/>
                <a:ext cx="423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8166" name="Text Box 39"/>
              <p:cNvSpPr txBox="1">
                <a:spLocks noChangeArrowheads="1"/>
              </p:cNvSpPr>
              <p:nvPr/>
            </p:nvSpPr>
            <p:spPr bwMode="auto">
              <a:xfrm>
                <a:off x="1898" y="3432"/>
                <a:ext cx="423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7</a:t>
                </a:r>
              </a:p>
            </p:txBody>
          </p:sp>
          <p:sp>
            <p:nvSpPr>
              <p:cNvPr id="48167" name="Text Box 40"/>
              <p:cNvSpPr txBox="1">
                <a:spLocks noChangeArrowheads="1"/>
              </p:cNvSpPr>
              <p:nvPr/>
            </p:nvSpPr>
            <p:spPr bwMode="auto">
              <a:xfrm>
                <a:off x="2247" y="2141"/>
                <a:ext cx="78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11</a:t>
                </a:r>
              </a:p>
            </p:txBody>
          </p:sp>
          <p:sp>
            <p:nvSpPr>
              <p:cNvPr id="48168" name="Text Box 41"/>
              <p:cNvSpPr txBox="1">
                <a:spLocks noChangeArrowheads="1"/>
              </p:cNvSpPr>
              <p:nvPr/>
            </p:nvSpPr>
            <p:spPr bwMode="auto">
              <a:xfrm>
                <a:off x="2088" y="2909"/>
                <a:ext cx="61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10</a:t>
                </a:r>
              </a:p>
            </p:txBody>
          </p:sp>
          <p:sp>
            <p:nvSpPr>
              <p:cNvPr id="48169" name="Text Box 42"/>
              <p:cNvSpPr txBox="1">
                <a:spLocks noChangeArrowheads="1"/>
              </p:cNvSpPr>
              <p:nvPr/>
            </p:nvSpPr>
            <p:spPr bwMode="auto">
              <a:xfrm>
                <a:off x="3294" y="3432"/>
                <a:ext cx="70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14</a:t>
                </a:r>
              </a:p>
            </p:txBody>
          </p:sp>
          <p:sp>
            <p:nvSpPr>
              <p:cNvPr id="48170" name="Text Box 43"/>
              <p:cNvSpPr txBox="1">
                <a:spLocks noChangeArrowheads="1"/>
              </p:cNvSpPr>
              <p:nvPr/>
            </p:nvSpPr>
            <p:spPr bwMode="auto">
              <a:xfrm>
                <a:off x="2715" y="2909"/>
                <a:ext cx="61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12</a:t>
                </a:r>
              </a:p>
            </p:txBody>
          </p:sp>
          <p:sp>
            <p:nvSpPr>
              <p:cNvPr id="48171" name="Text Box 44"/>
              <p:cNvSpPr txBox="1">
                <a:spLocks noChangeArrowheads="1"/>
              </p:cNvSpPr>
              <p:nvPr/>
            </p:nvSpPr>
            <p:spPr bwMode="auto">
              <a:xfrm>
                <a:off x="3290" y="1467"/>
                <a:ext cx="615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20</a:t>
                </a:r>
              </a:p>
            </p:txBody>
          </p:sp>
          <p:sp>
            <p:nvSpPr>
              <p:cNvPr id="48172" name="Text Box 45"/>
              <p:cNvSpPr txBox="1">
                <a:spLocks noChangeArrowheads="1"/>
              </p:cNvSpPr>
              <p:nvPr/>
            </p:nvSpPr>
            <p:spPr bwMode="auto">
              <a:xfrm>
                <a:off x="4057" y="2138"/>
                <a:ext cx="61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27</a:t>
                </a:r>
              </a:p>
            </p:txBody>
          </p:sp>
          <p:sp>
            <p:nvSpPr>
              <p:cNvPr id="48173" name="Text Box 46"/>
              <p:cNvSpPr txBox="1">
                <a:spLocks noChangeArrowheads="1"/>
              </p:cNvSpPr>
              <p:nvPr/>
            </p:nvSpPr>
            <p:spPr bwMode="auto">
              <a:xfrm>
                <a:off x="3722" y="2857"/>
                <a:ext cx="61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22</a:t>
                </a:r>
              </a:p>
            </p:txBody>
          </p:sp>
          <p:sp>
            <p:nvSpPr>
              <p:cNvPr id="48174" name="Text Box 47"/>
              <p:cNvSpPr txBox="1">
                <a:spLocks noChangeArrowheads="1"/>
              </p:cNvSpPr>
              <p:nvPr/>
            </p:nvSpPr>
            <p:spPr bwMode="auto">
              <a:xfrm>
                <a:off x="4541" y="2812"/>
                <a:ext cx="615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30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Formulation of Binary tree from </a:t>
            </a:r>
            <a:br>
              <a:rPr lang="en-US" sz="4000" smtClean="0"/>
            </a:br>
            <a:r>
              <a:rPr lang="en-US" sz="4000" smtClean="0"/>
              <a:t>Its traversal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1. If preorder is given=&gt;First node is the root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  If </a:t>
            </a:r>
            <a:r>
              <a:rPr lang="en-US" dirty="0" err="1" smtClean="0"/>
              <a:t>postorder</a:t>
            </a:r>
            <a:r>
              <a:rPr lang="en-US" dirty="0" smtClean="0"/>
              <a:t> is given=&gt;Last node is the root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2. Once the root node is identified ,all nodes in the left </a:t>
            </a:r>
            <a:r>
              <a:rPr lang="en-US" dirty="0" err="1" smtClean="0"/>
              <a:t>subtrees</a:t>
            </a:r>
            <a:r>
              <a:rPr lang="en-US" dirty="0" smtClean="0"/>
              <a:t> and right </a:t>
            </a:r>
            <a:r>
              <a:rPr lang="en-US" dirty="0" err="1" smtClean="0"/>
              <a:t>subtrees</a:t>
            </a:r>
            <a:r>
              <a:rPr lang="en-US" dirty="0" smtClean="0"/>
              <a:t> of the root node can be identified.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3. Same technique can be applied repeatedly to form </a:t>
            </a:r>
            <a:r>
              <a:rPr lang="en-US" dirty="0" err="1" smtClean="0"/>
              <a:t>subtrees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60400" indent="-660400">
              <a:lnSpc>
                <a:spcPct val="90000"/>
              </a:lnSpc>
              <a:buClr>
                <a:srgbClr val="FF6600"/>
              </a:buClr>
              <a:buSzPct val="115000"/>
            </a:pPr>
            <a:endParaRPr lang="en-US" dirty="0" smtClean="0"/>
          </a:p>
          <a:p>
            <a:pPr marL="660400" indent="-660400" algn="just">
              <a:lnSpc>
                <a:spcPct val="90000"/>
              </a:lnSpc>
              <a:buClr>
                <a:srgbClr val="FF6600"/>
              </a:buClr>
              <a:buSzPct val="115000"/>
              <a:buNone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node </a:t>
            </a:r>
            <a:r>
              <a:rPr lang="en-US" dirty="0" smtClean="0"/>
              <a:t>in the definition of the tree represents an item of information, and the links between the nodes termed as </a:t>
            </a:r>
            <a:r>
              <a:rPr lang="en-US" b="1" dirty="0" smtClean="0">
                <a:solidFill>
                  <a:srgbClr val="FF0000"/>
                </a:solidFill>
              </a:rPr>
              <a:t>branches</a:t>
            </a:r>
            <a:r>
              <a:rPr lang="en-US" i="1" dirty="0" smtClean="0"/>
              <a:t>, </a:t>
            </a:r>
            <a:r>
              <a:rPr lang="en-US" dirty="0" smtClean="0"/>
              <a:t>represent an association between the items of information.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4.Two traversals are essential out of which one should </a:t>
            </a:r>
            <a:r>
              <a:rPr lang="en-US" dirty="0" err="1" smtClean="0"/>
              <a:t>inorder</a:t>
            </a:r>
            <a:r>
              <a:rPr lang="en-US" dirty="0" smtClean="0"/>
              <a:t>, another may be preorder or </a:t>
            </a:r>
            <a:r>
              <a:rPr lang="en-US" dirty="0" err="1" smtClean="0"/>
              <a:t>postorder</a:t>
            </a: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5. But we can’t form a binary tree if only preorder and </a:t>
            </a:r>
            <a:r>
              <a:rPr lang="en-US" dirty="0" err="1" smtClean="0"/>
              <a:t>postorder</a:t>
            </a:r>
            <a:r>
              <a:rPr lang="en-US" dirty="0" smtClean="0"/>
              <a:t> has given.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Example: For Given </a:t>
            </a:r>
            <a:r>
              <a:rPr lang="en-US" b="1" dirty="0" err="1" smtClean="0"/>
              <a:t>Inorder</a:t>
            </a:r>
            <a:r>
              <a:rPr lang="en-US" b="1" dirty="0" smtClean="0"/>
              <a:t> and Preorder</a:t>
            </a:r>
            <a:r>
              <a:rPr lang="en-US" sz="4000" b="1" dirty="0" smtClean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 smtClean="0"/>
              <a:t>Inorder</a:t>
            </a:r>
            <a:r>
              <a:rPr lang="en-US" dirty="0" smtClean="0"/>
              <a:t>: D B H E A I F J F CG</a:t>
            </a:r>
          </a:p>
          <a:p>
            <a:pPr eaLnBrk="1" hangingPunct="1">
              <a:buFontTx/>
              <a:buNone/>
            </a:pPr>
            <a:r>
              <a:rPr lang="en-US" dirty="0" smtClean="0"/>
              <a:t>Preorder: A B D E H C F I J G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Now root is A</a:t>
            </a:r>
          </a:p>
          <a:p>
            <a:pPr eaLnBrk="1" hangingPunct="1">
              <a:buFontTx/>
              <a:buNone/>
            </a:pPr>
            <a:r>
              <a:rPr lang="en-US" dirty="0" smtClean="0"/>
              <a:t>Left </a:t>
            </a:r>
            <a:r>
              <a:rPr lang="en-US" dirty="0" err="1" smtClean="0"/>
              <a:t>subtree</a:t>
            </a:r>
            <a:r>
              <a:rPr lang="en-US" dirty="0" smtClean="0"/>
              <a:t>: D B H E</a:t>
            </a:r>
          </a:p>
          <a:p>
            <a:pPr eaLnBrk="1" hangingPunct="1">
              <a:buFontTx/>
              <a:buNone/>
            </a:pPr>
            <a:r>
              <a:rPr lang="en-US" dirty="0" smtClean="0"/>
              <a:t>Right </a:t>
            </a:r>
            <a:r>
              <a:rPr lang="en-US" dirty="0" err="1" smtClean="0"/>
              <a:t>subtree</a:t>
            </a:r>
            <a:r>
              <a:rPr lang="en-US" dirty="0" smtClean="0"/>
              <a:t>: I F J C 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continues.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                        </a:t>
            </a:r>
            <a:r>
              <a:rPr lang="en-US" sz="2800" u="sng" dirty="0" smtClean="0"/>
              <a:t>A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In:D</a:t>
            </a:r>
            <a:r>
              <a:rPr lang="en-US" sz="2800" dirty="0" smtClean="0"/>
              <a:t> </a:t>
            </a:r>
            <a:r>
              <a:rPr lang="en-US" sz="2800" u="sng" dirty="0" smtClean="0"/>
              <a:t>B</a:t>
            </a:r>
            <a:r>
              <a:rPr lang="en-US" sz="2800" dirty="0" smtClean="0"/>
              <a:t> H E             I F J </a:t>
            </a:r>
            <a:r>
              <a:rPr lang="en-US" sz="2800" u="sng" dirty="0" smtClean="0"/>
              <a:t>C</a:t>
            </a:r>
            <a:r>
              <a:rPr lang="en-US" sz="2800" dirty="0" smtClean="0"/>
              <a:t> 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Pre:B</a:t>
            </a:r>
            <a:r>
              <a:rPr lang="en-US" sz="2800" dirty="0" smtClean="0"/>
              <a:t> D E H          C F I J 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u="sng" dirty="0" smtClean="0"/>
              <a:t>D</a:t>
            </a:r>
            <a:r>
              <a:rPr lang="en-US" sz="2800" dirty="0" smtClean="0"/>
              <a:t>            H </a:t>
            </a:r>
            <a:r>
              <a:rPr lang="en-US" sz="2800" u="sng" dirty="0" smtClean="0"/>
              <a:t>E</a:t>
            </a:r>
            <a:r>
              <a:rPr lang="en-US" sz="2800" dirty="0" smtClean="0"/>
              <a:t>           I </a:t>
            </a:r>
            <a:r>
              <a:rPr lang="en-US" sz="2800" u="sng" dirty="0" smtClean="0"/>
              <a:t>F</a:t>
            </a:r>
            <a:r>
              <a:rPr lang="en-US" sz="2800" dirty="0" smtClean="0"/>
              <a:t> J         </a:t>
            </a:r>
            <a:r>
              <a:rPr lang="en-US" sz="2800" u="sng" dirty="0" smtClean="0"/>
              <a:t>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              E H           F I J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                           </a:t>
            </a:r>
            <a:r>
              <a:rPr lang="en-US" sz="2800" u="sng" dirty="0" smtClean="0"/>
              <a:t> I  </a:t>
            </a:r>
            <a:r>
              <a:rPr lang="en-US" sz="2800" dirty="0" smtClean="0"/>
              <a:t>        </a:t>
            </a:r>
            <a:r>
              <a:rPr lang="en-US" sz="2800" u="sng" dirty="0" smtClean="0"/>
              <a:t>J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      </a:t>
            </a:r>
            <a:r>
              <a:rPr lang="en-US" sz="2800" u="sng" dirty="0" smtClean="0"/>
              <a:t> H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2228" name="Line 5"/>
          <p:cNvSpPr>
            <a:spLocks noChangeShapeType="1"/>
          </p:cNvSpPr>
          <p:nvPr/>
        </p:nvSpPr>
        <p:spPr bwMode="auto">
          <a:xfrm flipH="1">
            <a:off x="1600200" y="19812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29" name="Line 6"/>
          <p:cNvSpPr>
            <a:spLocks noChangeShapeType="1"/>
          </p:cNvSpPr>
          <p:nvPr/>
        </p:nvSpPr>
        <p:spPr bwMode="auto">
          <a:xfrm>
            <a:off x="3200400" y="19812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0" name="Line 7"/>
          <p:cNvSpPr>
            <a:spLocks noChangeShapeType="1"/>
          </p:cNvSpPr>
          <p:nvPr/>
        </p:nvSpPr>
        <p:spPr bwMode="auto">
          <a:xfrm flipH="1">
            <a:off x="762000" y="3276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1" name="Line 8"/>
          <p:cNvSpPr>
            <a:spLocks noChangeShapeType="1"/>
          </p:cNvSpPr>
          <p:nvPr/>
        </p:nvSpPr>
        <p:spPr bwMode="auto">
          <a:xfrm>
            <a:off x="1447800" y="3200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2" name="Line 9"/>
          <p:cNvSpPr>
            <a:spLocks noChangeShapeType="1"/>
          </p:cNvSpPr>
          <p:nvPr/>
        </p:nvSpPr>
        <p:spPr bwMode="auto">
          <a:xfrm flipH="1">
            <a:off x="3962400" y="3200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3" name="Line 10"/>
          <p:cNvSpPr>
            <a:spLocks noChangeShapeType="1"/>
          </p:cNvSpPr>
          <p:nvPr/>
        </p:nvSpPr>
        <p:spPr bwMode="auto">
          <a:xfrm>
            <a:off x="4343400" y="3200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4" name="Line 11"/>
          <p:cNvSpPr>
            <a:spLocks noChangeShapeType="1"/>
          </p:cNvSpPr>
          <p:nvPr/>
        </p:nvSpPr>
        <p:spPr bwMode="auto">
          <a:xfrm flipH="1">
            <a:off x="3429000" y="4495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5" name="Line 12"/>
          <p:cNvSpPr>
            <a:spLocks noChangeShapeType="1"/>
          </p:cNvSpPr>
          <p:nvPr/>
        </p:nvSpPr>
        <p:spPr bwMode="auto">
          <a:xfrm>
            <a:off x="3962400" y="4495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6" name="Line 13"/>
          <p:cNvSpPr>
            <a:spLocks noChangeShapeType="1"/>
          </p:cNvSpPr>
          <p:nvPr/>
        </p:nvSpPr>
        <p:spPr bwMode="auto">
          <a:xfrm flipH="1">
            <a:off x="1600200" y="4572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Example: For Given Inorder and Postorder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533400" y="1905000"/>
            <a:ext cx="81534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800" u="none" dirty="0" err="1"/>
              <a:t>Inorder</a:t>
            </a:r>
            <a:r>
              <a:rPr lang="en-US" sz="3800" u="none" dirty="0"/>
              <a:t>: n1,n2, n3, n4, n5, n6, n7, n8, n9</a:t>
            </a:r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457200" y="3124200"/>
            <a:ext cx="80772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800" u="none" dirty="0" err="1"/>
              <a:t>Postorder</a:t>
            </a:r>
            <a:r>
              <a:rPr lang="en-US" sz="3800" u="none" dirty="0"/>
              <a:t>: n1,n3, n5, n4, n2, n8, n7, n9, n6</a:t>
            </a:r>
          </a:p>
        </p:txBody>
      </p:sp>
      <p:sp>
        <p:nvSpPr>
          <p:cNvPr id="53253" name="Text Box 6"/>
          <p:cNvSpPr txBox="1">
            <a:spLocks noChangeArrowheads="1"/>
          </p:cNvSpPr>
          <p:nvPr/>
        </p:nvSpPr>
        <p:spPr bwMode="auto">
          <a:xfrm>
            <a:off x="609600" y="48006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u="none"/>
              <a:t>So here n6 is the 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/>
          <p:cNvSpPr txBox="1">
            <a:spLocks noChangeArrowheads="1"/>
          </p:cNvSpPr>
          <p:nvPr/>
        </p:nvSpPr>
        <p:spPr bwMode="auto">
          <a:xfrm>
            <a:off x="4267200" y="1524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u="none"/>
              <a:t>n6</a:t>
            </a:r>
          </a:p>
        </p:txBody>
      </p:sp>
      <p:sp>
        <p:nvSpPr>
          <p:cNvPr id="54275" name="Text Box 5"/>
          <p:cNvSpPr txBox="1">
            <a:spLocks noChangeArrowheads="1"/>
          </p:cNvSpPr>
          <p:nvPr/>
        </p:nvSpPr>
        <p:spPr bwMode="auto">
          <a:xfrm>
            <a:off x="914400" y="15240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In:n1,</a:t>
            </a:r>
            <a:r>
              <a:rPr lang="en-US" sz="2800" b="1" dirty="0"/>
              <a:t>n2</a:t>
            </a:r>
            <a:r>
              <a:rPr lang="en-US" sz="2800" u="none" dirty="0"/>
              <a:t>,n3,n4,n5</a:t>
            </a:r>
          </a:p>
        </p:txBody>
      </p:sp>
      <p:sp>
        <p:nvSpPr>
          <p:cNvPr id="54276" name="Text Box 7"/>
          <p:cNvSpPr txBox="1">
            <a:spLocks noChangeArrowheads="1"/>
          </p:cNvSpPr>
          <p:nvPr/>
        </p:nvSpPr>
        <p:spPr bwMode="auto">
          <a:xfrm>
            <a:off x="5867400" y="15240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/>
              <a:t>n7,n8,</a:t>
            </a:r>
            <a:r>
              <a:rPr lang="en-US" sz="2800" b="1"/>
              <a:t>n9</a:t>
            </a:r>
          </a:p>
        </p:txBody>
      </p:sp>
      <p:sp>
        <p:nvSpPr>
          <p:cNvPr id="54277" name="Text Box 8"/>
          <p:cNvSpPr txBox="1">
            <a:spLocks noChangeArrowheads="1"/>
          </p:cNvSpPr>
          <p:nvPr/>
        </p:nvSpPr>
        <p:spPr bwMode="auto">
          <a:xfrm>
            <a:off x="838200" y="22098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Post:n1,n3,n5,n4,n2</a:t>
            </a:r>
          </a:p>
        </p:txBody>
      </p:sp>
      <p:sp>
        <p:nvSpPr>
          <p:cNvPr id="54278" name="Text Box 9"/>
          <p:cNvSpPr txBox="1">
            <a:spLocks noChangeArrowheads="1"/>
          </p:cNvSpPr>
          <p:nvPr/>
        </p:nvSpPr>
        <p:spPr bwMode="auto">
          <a:xfrm>
            <a:off x="5791200" y="22098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/>
              <a:t>n8,n7,n9</a:t>
            </a:r>
          </a:p>
        </p:txBody>
      </p:sp>
      <p:sp>
        <p:nvSpPr>
          <p:cNvPr id="54279" name="Text Box 10"/>
          <p:cNvSpPr txBox="1">
            <a:spLocks noChangeArrowheads="1"/>
          </p:cNvSpPr>
          <p:nvPr/>
        </p:nvSpPr>
        <p:spPr bwMode="auto">
          <a:xfrm>
            <a:off x="457200" y="34290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/>
              <a:t>n1</a:t>
            </a:r>
          </a:p>
        </p:txBody>
      </p:sp>
      <p:sp>
        <p:nvSpPr>
          <p:cNvPr id="54280" name="Text Box 11"/>
          <p:cNvSpPr txBox="1">
            <a:spLocks noChangeArrowheads="1"/>
          </p:cNvSpPr>
          <p:nvPr/>
        </p:nvSpPr>
        <p:spPr bwMode="auto">
          <a:xfrm>
            <a:off x="3276600" y="33528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/>
              <a:t>n3,</a:t>
            </a:r>
            <a:r>
              <a:rPr lang="en-US" sz="2800" b="1"/>
              <a:t>n4</a:t>
            </a:r>
            <a:r>
              <a:rPr lang="en-US" sz="2800" u="none"/>
              <a:t>,n5</a:t>
            </a:r>
          </a:p>
        </p:txBody>
      </p:sp>
      <p:sp>
        <p:nvSpPr>
          <p:cNvPr id="54281" name="Text Box 13"/>
          <p:cNvSpPr txBox="1">
            <a:spLocks noChangeArrowheads="1"/>
          </p:cNvSpPr>
          <p:nvPr/>
        </p:nvSpPr>
        <p:spPr bwMode="auto">
          <a:xfrm>
            <a:off x="3276600" y="41148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/>
              <a:t>n3,n5,n4</a:t>
            </a:r>
          </a:p>
        </p:txBody>
      </p:sp>
      <p:sp>
        <p:nvSpPr>
          <p:cNvPr id="54282" name="Text Box 14"/>
          <p:cNvSpPr txBox="1">
            <a:spLocks noChangeArrowheads="1"/>
          </p:cNvSpPr>
          <p:nvPr/>
        </p:nvSpPr>
        <p:spPr bwMode="auto">
          <a:xfrm>
            <a:off x="6019800" y="33528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n7</a:t>
            </a:r>
            <a:r>
              <a:rPr lang="en-US" sz="2800" u="none"/>
              <a:t>,n8</a:t>
            </a:r>
            <a:endParaRPr lang="en-US" sz="2800" b="1"/>
          </a:p>
        </p:txBody>
      </p:sp>
      <p:sp>
        <p:nvSpPr>
          <p:cNvPr id="54283" name="Text Box 15"/>
          <p:cNvSpPr txBox="1">
            <a:spLocks noChangeArrowheads="1"/>
          </p:cNvSpPr>
          <p:nvPr/>
        </p:nvSpPr>
        <p:spPr bwMode="auto">
          <a:xfrm>
            <a:off x="5943600" y="41148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/>
              <a:t>n8,n7</a:t>
            </a:r>
          </a:p>
        </p:txBody>
      </p:sp>
      <p:sp>
        <p:nvSpPr>
          <p:cNvPr id="54284" name="Text Box 16"/>
          <p:cNvSpPr txBox="1">
            <a:spLocks noChangeArrowheads="1"/>
          </p:cNvSpPr>
          <p:nvPr/>
        </p:nvSpPr>
        <p:spPr bwMode="auto">
          <a:xfrm>
            <a:off x="1295400" y="55006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/>
              <a:t>n3</a:t>
            </a:r>
          </a:p>
        </p:txBody>
      </p:sp>
      <p:sp>
        <p:nvSpPr>
          <p:cNvPr id="54285" name="Text Box 17"/>
          <p:cNvSpPr txBox="1">
            <a:spLocks noChangeArrowheads="1"/>
          </p:cNvSpPr>
          <p:nvPr/>
        </p:nvSpPr>
        <p:spPr bwMode="auto">
          <a:xfrm>
            <a:off x="4572000" y="54864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/>
              <a:t>n5</a:t>
            </a:r>
          </a:p>
        </p:txBody>
      </p:sp>
      <p:sp>
        <p:nvSpPr>
          <p:cNvPr id="54286" name="Text Box 18"/>
          <p:cNvSpPr txBox="1">
            <a:spLocks noChangeArrowheads="1"/>
          </p:cNvSpPr>
          <p:nvPr/>
        </p:nvSpPr>
        <p:spPr bwMode="auto">
          <a:xfrm>
            <a:off x="7391400" y="55626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/>
              <a:t>n8</a:t>
            </a:r>
          </a:p>
        </p:txBody>
      </p:sp>
      <p:sp>
        <p:nvSpPr>
          <p:cNvPr id="54287" name="Line 20"/>
          <p:cNvSpPr>
            <a:spLocks noChangeShapeType="1"/>
          </p:cNvSpPr>
          <p:nvPr/>
        </p:nvSpPr>
        <p:spPr bwMode="auto">
          <a:xfrm flipH="1">
            <a:off x="2286000" y="609600"/>
            <a:ext cx="2057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88" name="Line 21"/>
          <p:cNvSpPr>
            <a:spLocks noChangeShapeType="1"/>
          </p:cNvSpPr>
          <p:nvPr/>
        </p:nvSpPr>
        <p:spPr bwMode="auto">
          <a:xfrm>
            <a:off x="4572000" y="609600"/>
            <a:ext cx="2438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89" name="Line 23"/>
          <p:cNvSpPr>
            <a:spLocks noChangeShapeType="1"/>
          </p:cNvSpPr>
          <p:nvPr/>
        </p:nvSpPr>
        <p:spPr bwMode="auto">
          <a:xfrm flipH="1">
            <a:off x="1066800" y="27432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90" name="Line 24"/>
          <p:cNvSpPr>
            <a:spLocks noChangeShapeType="1"/>
          </p:cNvSpPr>
          <p:nvPr/>
        </p:nvSpPr>
        <p:spPr bwMode="auto">
          <a:xfrm>
            <a:off x="2895600" y="26670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91" name="Line 25"/>
          <p:cNvSpPr>
            <a:spLocks noChangeShapeType="1"/>
          </p:cNvSpPr>
          <p:nvPr/>
        </p:nvSpPr>
        <p:spPr bwMode="auto">
          <a:xfrm flipH="1">
            <a:off x="1905000" y="46482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92" name="Line 26"/>
          <p:cNvSpPr>
            <a:spLocks noChangeShapeType="1"/>
          </p:cNvSpPr>
          <p:nvPr/>
        </p:nvSpPr>
        <p:spPr bwMode="auto">
          <a:xfrm>
            <a:off x="3886200" y="4648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93" name="Line 27"/>
          <p:cNvSpPr>
            <a:spLocks noChangeShapeType="1"/>
          </p:cNvSpPr>
          <p:nvPr/>
        </p:nvSpPr>
        <p:spPr bwMode="auto">
          <a:xfrm flipH="1">
            <a:off x="6248400" y="26670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94" name="Line 28"/>
          <p:cNvSpPr>
            <a:spLocks noChangeShapeType="1"/>
          </p:cNvSpPr>
          <p:nvPr/>
        </p:nvSpPr>
        <p:spPr bwMode="auto">
          <a:xfrm>
            <a:off x="6629400" y="47244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Traversal Algorithm Using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Assumption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Binary Tree is represented by 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TREE(INFO, LEFT, RIGHT, ROOT)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A variable PTR (pointer) will contain the location of the node N currently being scanned. An array STACK will hold the addresses of the node for future processing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[1] [ Initially push NULL onto STACK and initialize PTR]</a:t>
            </a:r>
          </a:p>
          <a:p>
            <a:pPr>
              <a:buNone/>
            </a:pPr>
            <a:r>
              <a:rPr lang="en-US" dirty="0" smtClean="0"/>
              <a:t>	Set TOP =1, STACK[1] = NULL and PTR = ROOT </a:t>
            </a:r>
          </a:p>
          <a:p>
            <a:pPr>
              <a:buNone/>
            </a:pPr>
            <a:r>
              <a:rPr lang="en-US" dirty="0" smtClean="0"/>
              <a:t>[2]  Repeat Steps 3 to 5 while PTR </a:t>
            </a:r>
            <a:r>
              <a:rPr lang="en-US" dirty="0" smtClean="0">
                <a:sym typeface="Symbol" pitchFamily="18" charset="2"/>
              </a:rPr>
              <a:t> </a:t>
            </a:r>
            <a:r>
              <a:rPr lang="en-US" dirty="0" smtClean="0"/>
              <a:t>NULL </a:t>
            </a:r>
          </a:p>
          <a:p>
            <a:pPr>
              <a:buNone/>
            </a:pPr>
            <a:r>
              <a:rPr lang="en-US" dirty="0" smtClean="0"/>
              <a:t>[3] Apply PROCESS to PTR-&gt;INFO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Pre-Order Traversal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[4] [Right Child ?]</a:t>
            </a:r>
          </a:p>
          <a:p>
            <a:pPr>
              <a:buNone/>
            </a:pPr>
            <a:r>
              <a:rPr lang="en-US" dirty="0" smtClean="0"/>
              <a:t>		If PTR -&gt; RIGHT </a:t>
            </a:r>
            <a:r>
              <a:rPr lang="en-US" dirty="0" smtClean="0">
                <a:sym typeface="Symbol" pitchFamily="18" charset="2"/>
              </a:rPr>
              <a:t> NULL, then [Push 						on STACK] 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SET TOP = TOP + 1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STACK[TOP] = PTR-&gt;RIGHT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[5] [Left Child ?]</a:t>
            </a:r>
          </a:p>
          <a:p>
            <a:pPr>
              <a:buNone/>
            </a:pPr>
            <a:r>
              <a:rPr lang="en-US" dirty="0" smtClean="0"/>
              <a:t>		If PTR-&gt;LEFT </a:t>
            </a:r>
            <a:r>
              <a:rPr lang="en-US" dirty="0" smtClean="0">
                <a:sym typeface="Symbol" pitchFamily="18" charset="2"/>
              </a:rPr>
              <a:t> NULL, Then 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	Set PTR = PTR-&gt;LEFT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Else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	Set 	PTR = STACK[TOP], 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		TOP = TOP-1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[6] Exit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	A</a:t>
            </a:r>
          </a:p>
          <a:p>
            <a:pPr>
              <a:buNone/>
            </a:pPr>
            <a:r>
              <a:rPr lang="en-US" dirty="0" smtClean="0"/>
              <a:t>			B 		C</a:t>
            </a:r>
          </a:p>
          <a:p>
            <a:pPr>
              <a:buNone/>
            </a:pPr>
            <a:r>
              <a:rPr lang="en-US" dirty="0" smtClean="0"/>
              <a:t>		D		E		F</a:t>
            </a:r>
          </a:p>
          <a:p>
            <a:pPr>
              <a:buNone/>
            </a:pPr>
            <a:r>
              <a:rPr lang="en-US" dirty="0" smtClean="0"/>
              <a:t>	G		H</a:t>
            </a:r>
          </a:p>
          <a:p>
            <a:pPr>
              <a:buNone/>
            </a:pPr>
            <a:r>
              <a:rPr lang="en-US" dirty="0" smtClean="0"/>
              <a:t>				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48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10800000" flipV="1">
            <a:off x="2743200" y="2057400"/>
            <a:ext cx="4572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0800000" flipV="1">
            <a:off x="1828800" y="2590800"/>
            <a:ext cx="5334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219200" y="3200400"/>
            <a:ext cx="2286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52600" y="3200400"/>
            <a:ext cx="5334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43200" y="3886200"/>
            <a:ext cx="5334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57600" y="1981200"/>
            <a:ext cx="4572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 flipV="1">
            <a:off x="3657600" y="2590800"/>
            <a:ext cx="5334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0" y="2590800"/>
            <a:ext cx="4572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[1] Initially push NULL onto STACK</a:t>
            </a:r>
          </a:p>
          <a:p>
            <a:pPr>
              <a:buNone/>
            </a:pPr>
            <a:r>
              <a:rPr lang="en-US" dirty="0" smtClean="0"/>
              <a:t>		STACK = </a:t>
            </a:r>
            <a:r>
              <a:rPr lang="el-GR" dirty="0" smtClean="0"/>
              <a:t>φ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Set PTR = A , the root of T </a:t>
            </a:r>
          </a:p>
          <a:p>
            <a:pPr>
              <a:buNone/>
            </a:pPr>
            <a:r>
              <a:rPr lang="en-US" dirty="0" smtClean="0"/>
              <a:t>[2] Proceed down the left-most path rooted at PTR = A as follows</a:t>
            </a:r>
          </a:p>
          <a:p>
            <a:pPr>
              <a:buNone/>
            </a:pPr>
            <a:r>
              <a:rPr lang="en-US" dirty="0" smtClean="0"/>
              <a:t>	(</a:t>
            </a:r>
            <a:r>
              <a:rPr lang="en-US" dirty="0" err="1" smtClean="0"/>
              <a:t>i</a:t>
            </a:r>
            <a:r>
              <a:rPr lang="en-US" dirty="0" smtClean="0"/>
              <a:t>) Process A and Push its right child C onto STACK:</a:t>
            </a:r>
          </a:p>
          <a:p>
            <a:pPr>
              <a:buNone/>
            </a:pPr>
            <a:r>
              <a:rPr lang="en-US" dirty="0" smtClean="0"/>
              <a:t>		STACK: </a:t>
            </a:r>
            <a:r>
              <a:rPr lang="el-GR" dirty="0" smtClean="0"/>
              <a:t>φ</a:t>
            </a:r>
            <a:r>
              <a:rPr lang="en-US" dirty="0" smtClean="0"/>
              <a:t>, C </a:t>
            </a:r>
          </a:p>
          <a:p>
            <a:pPr>
              <a:buNone/>
            </a:pPr>
            <a:r>
              <a:rPr lang="en-US" dirty="0" smtClean="0"/>
              <a:t> 	(ii) Process B. (There is no Right Child)</a:t>
            </a:r>
          </a:p>
          <a:p>
            <a:pPr>
              <a:buNone/>
            </a:pPr>
            <a:r>
              <a:rPr lang="en-US" dirty="0" smtClean="0"/>
              <a:t>	(iii) Process D and push its Right Child H 		onto STACK. STACK: </a:t>
            </a:r>
            <a:r>
              <a:rPr lang="el-GR" dirty="0" smtClean="0"/>
              <a:t>φ</a:t>
            </a:r>
            <a:r>
              <a:rPr lang="en-US" dirty="0" smtClean="0"/>
              <a:t>, C, H </a:t>
            </a:r>
          </a:p>
          <a:p>
            <a:pPr>
              <a:buNone/>
            </a:pPr>
            <a:r>
              <a:rPr lang="en-US" dirty="0" smtClean="0"/>
              <a:t>	(iv) Process G  (There is no right child)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33400" y="304800"/>
            <a:ext cx="8610600" cy="5943600"/>
            <a:chOff x="1800" y="1440"/>
            <a:chExt cx="8640" cy="5040"/>
          </a:xfrm>
        </p:grpSpPr>
        <p:sp>
          <p:nvSpPr>
            <p:cNvPr id="7173" name="AutoShape 5"/>
            <p:cNvSpPr>
              <a:spLocks noChangeAspect="1" noChangeArrowheads="1"/>
            </p:cNvSpPr>
            <p:nvPr/>
          </p:nvSpPr>
          <p:spPr bwMode="auto">
            <a:xfrm>
              <a:off x="1800" y="1440"/>
              <a:ext cx="8640" cy="5040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" name="Oval 6"/>
            <p:cNvSpPr>
              <a:spLocks noChangeArrowheads="1"/>
            </p:cNvSpPr>
            <p:nvPr/>
          </p:nvSpPr>
          <p:spPr bwMode="auto">
            <a:xfrm>
              <a:off x="5580" y="162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800" dirty="0"/>
                <a:t>A</a:t>
              </a:r>
            </a:p>
          </p:txBody>
        </p:sp>
        <p:sp>
          <p:nvSpPr>
            <p:cNvPr id="7175" name="Oval 7"/>
            <p:cNvSpPr>
              <a:spLocks noChangeArrowheads="1"/>
            </p:cNvSpPr>
            <p:nvPr/>
          </p:nvSpPr>
          <p:spPr bwMode="auto">
            <a:xfrm>
              <a:off x="3780" y="288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7176" name="Oval 8"/>
            <p:cNvSpPr>
              <a:spLocks noChangeArrowheads="1"/>
            </p:cNvSpPr>
            <p:nvPr/>
          </p:nvSpPr>
          <p:spPr bwMode="auto">
            <a:xfrm>
              <a:off x="5040" y="288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7177" name="Oval 9"/>
            <p:cNvSpPr>
              <a:spLocks noChangeArrowheads="1"/>
            </p:cNvSpPr>
            <p:nvPr/>
          </p:nvSpPr>
          <p:spPr bwMode="auto">
            <a:xfrm>
              <a:off x="6120" y="288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7380" y="288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E</a:t>
              </a:r>
            </a:p>
          </p:txBody>
        </p:sp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>
              <a:off x="3015" y="411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F</a:t>
              </a:r>
            </a:p>
          </p:txBody>
        </p:sp>
        <p:sp>
          <p:nvSpPr>
            <p:cNvPr id="7180" name="Oval 12"/>
            <p:cNvSpPr>
              <a:spLocks noChangeArrowheads="1"/>
            </p:cNvSpPr>
            <p:nvPr/>
          </p:nvSpPr>
          <p:spPr bwMode="auto">
            <a:xfrm>
              <a:off x="372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G</a:t>
              </a:r>
            </a:p>
          </p:txBody>
        </p:sp>
        <p:sp>
          <p:nvSpPr>
            <p:cNvPr id="7181" name="Oval 13"/>
            <p:cNvSpPr>
              <a:spLocks noChangeArrowheads="1"/>
            </p:cNvSpPr>
            <p:nvPr/>
          </p:nvSpPr>
          <p:spPr bwMode="auto">
            <a:xfrm>
              <a:off x="441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H</a:t>
              </a:r>
            </a:p>
          </p:txBody>
        </p:sp>
        <p:sp>
          <p:nvSpPr>
            <p:cNvPr id="7182" name="Oval 14"/>
            <p:cNvSpPr>
              <a:spLocks noChangeArrowheads="1"/>
            </p:cNvSpPr>
            <p:nvPr/>
          </p:nvSpPr>
          <p:spPr bwMode="auto">
            <a:xfrm>
              <a:off x="594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I</a:t>
              </a:r>
            </a:p>
          </p:txBody>
        </p:sp>
        <p:sp>
          <p:nvSpPr>
            <p:cNvPr id="7183" name="Oval 15"/>
            <p:cNvSpPr>
              <a:spLocks noChangeArrowheads="1"/>
            </p:cNvSpPr>
            <p:nvPr/>
          </p:nvSpPr>
          <p:spPr bwMode="auto">
            <a:xfrm>
              <a:off x="699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J</a:t>
              </a:r>
            </a:p>
          </p:txBody>
        </p:sp>
        <p:sp>
          <p:nvSpPr>
            <p:cNvPr id="7184" name="Oval 16"/>
            <p:cNvSpPr>
              <a:spLocks noChangeArrowheads="1"/>
            </p:cNvSpPr>
            <p:nvPr/>
          </p:nvSpPr>
          <p:spPr bwMode="auto">
            <a:xfrm>
              <a:off x="792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K</a:t>
              </a:r>
            </a:p>
          </p:txBody>
        </p:sp>
        <p:sp>
          <p:nvSpPr>
            <p:cNvPr id="7185" name="Oval 17"/>
            <p:cNvSpPr>
              <a:spLocks noChangeArrowheads="1"/>
            </p:cNvSpPr>
            <p:nvPr/>
          </p:nvSpPr>
          <p:spPr bwMode="auto">
            <a:xfrm>
              <a:off x="7425" y="5415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L</a:t>
              </a:r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H="1">
              <a:off x="4140" y="1980"/>
              <a:ext cx="144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flipH="1">
              <a:off x="5400" y="216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5940" y="216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>
              <a:off x="6120" y="1980"/>
              <a:ext cx="144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H="1">
              <a:off x="3330" y="3375"/>
              <a:ext cx="54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>
              <a:off x="4020" y="3405"/>
              <a:ext cx="1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flipH="1">
              <a:off x="6180" y="3420"/>
              <a:ext cx="18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H="1">
              <a:off x="7275" y="342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>
              <a:off x="7740" y="342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flipH="1">
              <a:off x="7740" y="468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>
              <a:off x="4155" y="3405"/>
              <a:ext cx="54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>
              <a:off x="6300" y="1800"/>
              <a:ext cx="270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8" name="Rectangle 30"/>
            <p:cNvSpPr>
              <a:spLocks noChangeArrowheads="1"/>
            </p:cNvSpPr>
            <p:nvPr/>
          </p:nvSpPr>
          <p:spPr bwMode="auto">
            <a:xfrm>
              <a:off x="8681" y="1620"/>
              <a:ext cx="1579" cy="36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/>
                <a:t>Level 1</a:t>
              </a:r>
            </a:p>
          </p:txBody>
        </p:sp>
        <p:sp>
          <p:nvSpPr>
            <p:cNvPr id="7199" name="Rectangle 31"/>
            <p:cNvSpPr>
              <a:spLocks noChangeArrowheads="1"/>
            </p:cNvSpPr>
            <p:nvPr/>
          </p:nvSpPr>
          <p:spPr bwMode="auto">
            <a:xfrm>
              <a:off x="8911" y="2880"/>
              <a:ext cx="1349" cy="36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/>
                <a:t>Level 2</a:t>
              </a:r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>
              <a:off x="8610" y="4425"/>
              <a:ext cx="39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Rectangle 33"/>
            <p:cNvSpPr>
              <a:spLocks noChangeArrowheads="1"/>
            </p:cNvSpPr>
            <p:nvPr/>
          </p:nvSpPr>
          <p:spPr bwMode="auto">
            <a:xfrm>
              <a:off x="8911" y="4140"/>
              <a:ext cx="1349" cy="36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/>
                <a:t>Level 3</a:t>
              </a:r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>
              <a:off x="8100" y="5715"/>
              <a:ext cx="90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Rectangle 35"/>
            <p:cNvSpPr>
              <a:spLocks noChangeArrowheads="1"/>
            </p:cNvSpPr>
            <p:nvPr/>
          </p:nvSpPr>
          <p:spPr bwMode="auto">
            <a:xfrm>
              <a:off x="8834" y="5580"/>
              <a:ext cx="1426" cy="36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/>
                <a:t>Level 4</a:t>
              </a:r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>
              <a:off x="8280" y="3060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[</a:t>
            </a:r>
            <a:r>
              <a:rPr lang="en-US" sz="4500" dirty="0" smtClean="0"/>
              <a:t>3] [Backtracking] Pop the top element H from STACK, and set PTR = H</a:t>
            </a:r>
          </a:p>
          <a:p>
            <a:pPr>
              <a:buNone/>
            </a:pPr>
            <a:r>
              <a:rPr lang="en-US" sz="4500" dirty="0" smtClean="0"/>
              <a:t>			 STACK: </a:t>
            </a:r>
            <a:r>
              <a:rPr lang="el-GR" sz="4500" dirty="0" smtClean="0"/>
              <a:t>φ</a:t>
            </a:r>
            <a:r>
              <a:rPr lang="en-US" sz="4500" dirty="0" smtClean="0"/>
              <a:t>, C</a:t>
            </a:r>
          </a:p>
          <a:p>
            <a:pPr>
              <a:buNone/>
            </a:pPr>
            <a:endParaRPr lang="en-US" sz="4500" dirty="0" smtClean="0"/>
          </a:p>
          <a:p>
            <a:pPr>
              <a:buNone/>
            </a:pPr>
            <a:r>
              <a:rPr lang="en-US" sz="4500" dirty="0" smtClean="0"/>
              <a:t>[4] Proceed down the left-most path rooted at PTR = H as follows</a:t>
            </a:r>
          </a:p>
          <a:p>
            <a:pPr>
              <a:buNone/>
            </a:pPr>
            <a:r>
              <a:rPr lang="en-US" sz="4500" dirty="0" smtClean="0"/>
              <a:t>	(v) Process H and Push its right child K onto STACK:</a:t>
            </a:r>
          </a:p>
          <a:p>
            <a:pPr>
              <a:buNone/>
            </a:pPr>
            <a:r>
              <a:rPr lang="en-US" sz="4500" dirty="0" smtClean="0"/>
              <a:t>		STACK: </a:t>
            </a:r>
            <a:r>
              <a:rPr lang="el-GR" sz="4500" dirty="0" smtClean="0"/>
              <a:t>φ</a:t>
            </a:r>
            <a:r>
              <a:rPr lang="en-US" sz="4500" dirty="0" smtClean="0"/>
              <a:t>, C, K </a:t>
            </a:r>
          </a:p>
          <a:p>
            <a:pPr>
              <a:buNone/>
            </a:pPr>
            <a:r>
              <a:rPr lang="en-US" sz="4500" dirty="0" smtClean="0"/>
              <a:t>	[No other node is processed, since H has no left child]</a:t>
            </a:r>
          </a:p>
          <a:p>
            <a:pPr>
              <a:buNone/>
            </a:pPr>
            <a:endParaRPr lang="en-US" sz="4500" dirty="0" smtClean="0"/>
          </a:p>
          <a:p>
            <a:pPr>
              <a:buNone/>
            </a:pPr>
            <a:r>
              <a:rPr lang="en-US" sz="4500" dirty="0" smtClean="0"/>
              <a:t>[5] [Backtracking] Pop the top element K from STACK, and set PTR = K</a:t>
            </a:r>
          </a:p>
          <a:p>
            <a:pPr>
              <a:buNone/>
            </a:pPr>
            <a:r>
              <a:rPr lang="en-US" sz="4500" dirty="0" smtClean="0"/>
              <a:t>			 STACK: </a:t>
            </a:r>
            <a:r>
              <a:rPr lang="el-GR" sz="4500" dirty="0" smtClean="0"/>
              <a:t>φ</a:t>
            </a:r>
            <a:r>
              <a:rPr lang="en-US" sz="4500" dirty="0" smtClean="0"/>
              <a:t>, C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[6] Proceed down the left-most path rooted at PTR = K as follows</a:t>
            </a:r>
          </a:p>
          <a:p>
            <a:pPr>
              <a:buNone/>
            </a:pPr>
            <a:r>
              <a:rPr lang="en-US" sz="2400" dirty="0" smtClean="0"/>
              <a:t>	(vi) Process K. (There is no right child)</a:t>
            </a:r>
          </a:p>
          <a:p>
            <a:pPr>
              <a:buNone/>
            </a:pPr>
            <a:r>
              <a:rPr lang="en-US" sz="2400" dirty="0" smtClean="0"/>
              <a:t>	[No other node is processed, since K has no left child]</a:t>
            </a:r>
          </a:p>
          <a:p>
            <a:pPr>
              <a:buNone/>
            </a:pPr>
            <a:r>
              <a:rPr lang="en-US" sz="2400" dirty="0" smtClean="0"/>
              <a:t>[7] [Backtracking] Pop the top element C from STACK, and set PTR = C</a:t>
            </a:r>
          </a:p>
          <a:p>
            <a:pPr>
              <a:buNone/>
            </a:pPr>
            <a:r>
              <a:rPr lang="en-US" sz="2400" dirty="0" smtClean="0"/>
              <a:t>			 STACK: </a:t>
            </a:r>
            <a:r>
              <a:rPr lang="el-GR" sz="2400" dirty="0" smtClean="0"/>
              <a:t>φ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[8] Proceed down the left-most path rooted at PTR = C as follows</a:t>
            </a:r>
          </a:p>
          <a:p>
            <a:pPr>
              <a:buNone/>
            </a:pPr>
            <a:r>
              <a:rPr lang="en-US" sz="2400" dirty="0" smtClean="0"/>
              <a:t>	(vii) Process C and push its right child F onto STACK. </a:t>
            </a:r>
          </a:p>
          <a:p>
            <a:pPr>
              <a:buNone/>
            </a:pPr>
            <a:r>
              <a:rPr lang="en-US" sz="2400" dirty="0" smtClean="0"/>
              <a:t>		 STACK: </a:t>
            </a:r>
            <a:r>
              <a:rPr lang="el-GR" sz="2400" dirty="0" smtClean="0"/>
              <a:t>φ</a:t>
            </a:r>
            <a:r>
              <a:rPr lang="en-US" sz="2400" dirty="0" smtClean="0"/>
              <a:t>, F </a:t>
            </a:r>
          </a:p>
          <a:p>
            <a:pPr>
              <a:buNone/>
            </a:pPr>
            <a:r>
              <a:rPr lang="en-US" sz="2400" dirty="0" smtClean="0"/>
              <a:t>	(viii) Process E (There is no right child)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5592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[9] [Backtracking] Pop the top element F from STACK, and set PTR = F</a:t>
            </a:r>
          </a:p>
          <a:p>
            <a:pPr>
              <a:buNone/>
            </a:pPr>
            <a:r>
              <a:rPr lang="en-US" dirty="0" smtClean="0"/>
              <a:t>			 STACK: </a:t>
            </a:r>
            <a:r>
              <a:rPr lang="el-GR" dirty="0" smtClean="0"/>
              <a:t>φ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[10] Proceed down the left-most path rooted at PTR = F as follows</a:t>
            </a:r>
          </a:p>
          <a:p>
            <a:pPr>
              <a:buNone/>
            </a:pPr>
            <a:r>
              <a:rPr lang="en-US" dirty="0" smtClean="0"/>
              <a:t>	(ix) Process F. (There is no right child)</a:t>
            </a:r>
          </a:p>
          <a:p>
            <a:pPr>
              <a:buNone/>
            </a:pPr>
            <a:r>
              <a:rPr lang="en-US" dirty="0" smtClean="0"/>
              <a:t>	[No other node is processed, since F has no left child]</a:t>
            </a:r>
          </a:p>
          <a:p>
            <a:pPr>
              <a:buNone/>
            </a:pPr>
            <a:r>
              <a:rPr lang="en-US" dirty="0" smtClean="0"/>
              <a:t>[11] [Backtracking] Pop the top element NULL from STACK, and set PTR = NULL</a:t>
            </a:r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In-order Traversal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[1] [Push NULL onto STACK and initialize PTR]</a:t>
            </a:r>
          </a:p>
          <a:p>
            <a:pPr>
              <a:buNone/>
            </a:pPr>
            <a:r>
              <a:rPr lang="en-US" dirty="0" smtClean="0"/>
              <a:t>	Set TOP =1, STACK[1] = NULL, PTR = ROOT </a:t>
            </a:r>
          </a:p>
          <a:p>
            <a:pPr>
              <a:buNone/>
            </a:pPr>
            <a:r>
              <a:rPr lang="en-US" dirty="0" smtClean="0"/>
              <a:t>[2] Repeat while PTR </a:t>
            </a:r>
            <a:r>
              <a:rPr lang="en-US" dirty="0" smtClean="0">
                <a:sym typeface="Symbol" pitchFamily="18" charset="2"/>
              </a:rPr>
              <a:t> NULL [Pushes the Left-most path onto STACK] 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(a) Set TOP = TOP + 1, STACK[TOP] = PTR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(b) Set PTR = PTR -&gt; LEFT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[3] Set PTR = STACK[TOP], TOP = TOP -1</a:t>
            </a:r>
          </a:p>
          <a:p>
            <a:pPr>
              <a:buNone/>
            </a:pPr>
            <a:r>
              <a:rPr lang="en-US" dirty="0" smtClean="0"/>
              <a:t>	[Pops node from STACK]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In-order Traversal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[4] Repeat Steps 5 to 7 while PTR </a:t>
            </a:r>
            <a:r>
              <a:rPr lang="en-US" dirty="0" smtClean="0">
                <a:sym typeface="Symbol" pitchFamily="18" charset="2"/>
              </a:rPr>
              <a:t> NULL: [Backtracking]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[5] Apply PROCESS to PTR-&gt;INFO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[6] [Right Child ?] If PTR-&gt;RIGHT  NULL then 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(a) Set PTR = PTR-&gt;RIGHT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(b) Go to Step 2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[7] Set PTR = STACK[TOP], TOP = TOP -1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[8] Exit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		 A</a:t>
            </a:r>
          </a:p>
          <a:p>
            <a:pPr>
              <a:buNone/>
            </a:pPr>
            <a:r>
              <a:rPr lang="en-US" dirty="0" smtClean="0"/>
              <a:t>			  B 		  C</a:t>
            </a:r>
          </a:p>
          <a:p>
            <a:pPr>
              <a:buNone/>
            </a:pPr>
            <a:r>
              <a:rPr lang="en-US" dirty="0" smtClean="0"/>
              <a:t>		  D		E		</a:t>
            </a:r>
          </a:p>
          <a:p>
            <a:pPr>
              <a:buNone/>
            </a:pPr>
            <a:r>
              <a:rPr lang="en-US" dirty="0" smtClean="0"/>
              <a:t>	 G		 H</a:t>
            </a:r>
          </a:p>
          <a:p>
            <a:pPr>
              <a:buNone/>
            </a:pPr>
            <a:r>
              <a:rPr lang="en-US" dirty="0" smtClean="0"/>
              <a:t>  K      L		  M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55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10800000" flipV="1">
            <a:off x="2743200" y="2057400"/>
            <a:ext cx="4572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0800000" flipV="1">
            <a:off x="1828800" y="2590800"/>
            <a:ext cx="5334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219200" y="3200400"/>
            <a:ext cx="2286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52600" y="3200400"/>
            <a:ext cx="5334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43200" y="3886200"/>
            <a:ext cx="5334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57600" y="1981200"/>
            <a:ext cx="4572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 flipV="1">
            <a:off x="3657600" y="2590800"/>
            <a:ext cx="5334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495300" y="3848100"/>
            <a:ext cx="3810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905000" y="3962400"/>
            <a:ext cx="457200" cy="3048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943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[1] Initially Push NULL onto STACK</a:t>
            </a:r>
          </a:p>
          <a:p>
            <a:pPr>
              <a:buNone/>
            </a:pPr>
            <a:r>
              <a:rPr lang="en-US" dirty="0" smtClean="0"/>
              <a:t>		STACK = </a:t>
            </a:r>
            <a:r>
              <a:rPr lang="el-GR" dirty="0" smtClean="0"/>
              <a:t>φ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Set PTR = A , the root of T </a:t>
            </a:r>
          </a:p>
          <a:p>
            <a:pPr>
              <a:buNone/>
            </a:pPr>
            <a:r>
              <a:rPr lang="en-US" dirty="0" smtClean="0"/>
              <a:t>[2] Proceed down the left-most path rooted at 	PTR = A, pushing the nodes A, B, D, G and K 	onto STACK:</a:t>
            </a:r>
          </a:p>
          <a:p>
            <a:pPr>
              <a:buNone/>
            </a:pPr>
            <a:r>
              <a:rPr lang="en-US" dirty="0" smtClean="0"/>
              <a:t>		STACK = </a:t>
            </a:r>
            <a:r>
              <a:rPr lang="el-GR" dirty="0" smtClean="0"/>
              <a:t>φ</a:t>
            </a:r>
            <a:r>
              <a:rPr lang="en-US" dirty="0" smtClean="0"/>
              <a:t>, A, B, D, G, K </a:t>
            </a:r>
          </a:p>
          <a:p>
            <a:pPr>
              <a:buNone/>
            </a:pPr>
            <a:r>
              <a:rPr lang="en-US" dirty="0" smtClean="0"/>
              <a:t>[3] [Backtracking] The nodes K, G and D are 	popped and processed </a:t>
            </a:r>
          </a:p>
          <a:p>
            <a:pPr>
              <a:buNone/>
            </a:pPr>
            <a:r>
              <a:rPr lang="en-US" dirty="0" smtClean="0"/>
              <a:t>		STACK = </a:t>
            </a:r>
            <a:r>
              <a:rPr lang="el-GR" dirty="0" smtClean="0"/>
              <a:t>φ</a:t>
            </a:r>
            <a:r>
              <a:rPr lang="en-US" dirty="0" smtClean="0"/>
              <a:t>, A, B</a:t>
            </a:r>
          </a:p>
          <a:p>
            <a:pPr>
              <a:buNone/>
            </a:pPr>
            <a:r>
              <a:rPr lang="en-US" dirty="0" smtClean="0"/>
              <a:t>		Set PTR = H [Right Child of D]</a:t>
            </a:r>
          </a:p>
          <a:p>
            <a:pPr>
              <a:buNone/>
            </a:pPr>
            <a:r>
              <a:rPr lang="en-US" dirty="0" smtClean="0"/>
              <a:t>[4] Proceed down the left-most path rooted at 	PTR = H, pushing the nodes H and L onto 	STACK:</a:t>
            </a:r>
          </a:p>
          <a:p>
            <a:pPr>
              <a:buNone/>
            </a:pPr>
            <a:r>
              <a:rPr lang="en-US" dirty="0" smtClean="0"/>
              <a:t>		STACK = </a:t>
            </a:r>
            <a:r>
              <a:rPr lang="el-GR" dirty="0" smtClean="0"/>
              <a:t>φ</a:t>
            </a:r>
            <a:r>
              <a:rPr lang="en-US" dirty="0" smtClean="0"/>
              <a:t>, A, B, H, L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[5] [Backtracking] Nodes L and H are 	popped and processed </a:t>
            </a:r>
          </a:p>
          <a:p>
            <a:pPr>
              <a:buNone/>
            </a:pPr>
            <a:r>
              <a:rPr lang="en-US" dirty="0" smtClean="0"/>
              <a:t>		 STACK = </a:t>
            </a:r>
            <a:r>
              <a:rPr lang="el-GR" dirty="0" smtClean="0"/>
              <a:t>φ</a:t>
            </a:r>
            <a:r>
              <a:rPr lang="en-US" dirty="0" smtClean="0"/>
              <a:t>, A, B</a:t>
            </a:r>
          </a:p>
          <a:p>
            <a:pPr>
              <a:buNone/>
            </a:pPr>
            <a:r>
              <a:rPr lang="en-US" dirty="0" smtClean="0"/>
              <a:t>		Set PTR = M, the Right child of H</a:t>
            </a:r>
          </a:p>
          <a:p>
            <a:pPr>
              <a:buNone/>
            </a:pPr>
            <a:r>
              <a:rPr lang="en-US" dirty="0" smtClean="0"/>
              <a:t>[6] Proceed down the left-most path rooted at PTR = M, pushing node M onto STACK </a:t>
            </a:r>
          </a:p>
          <a:p>
            <a:pPr>
              <a:buNone/>
            </a:pPr>
            <a:r>
              <a:rPr lang="en-US" dirty="0" smtClean="0"/>
              <a:t>		STACK = </a:t>
            </a:r>
            <a:r>
              <a:rPr lang="el-GR" dirty="0" smtClean="0"/>
              <a:t>φ</a:t>
            </a:r>
            <a:r>
              <a:rPr lang="en-US" dirty="0" smtClean="0"/>
              <a:t>, A, B, M</a:t>
            </a:r>
          </a:p>
          <a:p>
            <a:pPr>
              <a:buNone/>
            </a:pPr>
            <a:r>
              <a:rPr lang="en-US" dirty="0" smtClean="0"/>
              <a:t>[7] [Backtracking] Nodes M, B  and A are 	popped and processed </a:t>
            </a:r>
          </a:p>
          <a:p>
            <a:pPr>
              <a:buNone/>
            </a:pPr>
            <a:r>
              <a:rPr lang="en-US" dirty="0" smtClean="0"/>
              <a:t>		 STACK = </a:t>
            </a:r>
            <a:r>
              <a:rPr lang="el-GR" dirty="0" smtClean="0"/>
              <a:t>φ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Set PTR = C, the Right child of 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[8] Proceed down the left-most path rooted at PTR = C, pushing node C and E onto STACK </a:t>
            </a:r>
          </a:p>
          <a:p>
            <a:pPr>
              <a:buNone/>
            </a:pPr>
            <a:r>
              <a:rPr lang="en-US" dirty="0" smtClean="0"/>
              <a:t>		STACK = </a:t>
            </a:r>
            <a:r>
              <a:rPr lang="el-GR" dirty="0" smtClean="0"/>
              <a:t>φ</a:t>
            </a:r>
            <a:r>
              <a:rPr lang="en-US" dirty="0" smtClean="0"/>
              <a:t>, C, E </a:t>
            </a:r>
          </a:p>
          <a:p>
            <a:pPr>
              <a:buNone/>
            </a:pPr>
            <a:r>
              <a:rPr lang="en-US" dirty="0" smtClean="0"/>
              <a:t>[9] [Backtracking] Nodes E and C are 	popped and processed.  </a:t>
            </a:r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[8] Proceed down the left-most path rooted at PTR = C, pushing node C and E onto STACK </a:t>
            </a:r>
          </a:p>
          <a:p>
            <a:pPr>
              <a:buNone/>
            </a:pPr>
            <a:r>
              <a:rPr lang="en-US" dirty="0" smtClean="0"/>
              <a:t>		STACK = </a:t>
            </a:r>
            <a:r>
              <a:rPr lang="el-GR" dirty="0" smtClean="0"/>
              <a:t>φ</a:t>
            </a:r>
            <a:r>
              <a:rPr lang="en-US" dirty="0" smtClean="0"/>
              <a:t>, C, E </a:t>
            </a:r>
          </a:p>
          <a:p>
            <a:pPr>
              <a:buNone/>
            </a:pPr>
            <a:r>
              <a:rPr lang="en-US" dirty="0" smtClean="0"/>
              <a:t>[9] [Backtracking] Nodes E and C are 	popped and processed.  </a:t>
            </a:r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0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Definition of Tree emphasizes on the aspect of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[a] Connectedness, and </a:t>
            </a:r>
          </a:p>
          <a:p>
            <a:pPr lvl="1">
              <a:buNone/>
            </a:pPr>
            <a:r>
              <a:rPr lang="en-US" dirty="0" smtClean="0"/>
              <a:t>[b] Absence of closed loops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8610600" cy="5562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04800" y="3124200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any node </a:t>
            </a:r>
            <a:r>
              <a:rPr lang="en-US" sz="2800" b="1" dirty="0" smtClean="0">
                <a:solidFill>
                  <a:srgbClr val="FF0000"/>
                </a:solidFill>
              </a:rPr>
              <a:t>y </a:t>
            </a:r>
            <a:r>
              <a:rPr lang="en-US" sz="2800" dirty="0" smtClean="0"/>
              <a:t>in this </a:t>
            </a:r>
            <a:r>
              <a:rPr lang="en-US" sz="2800" dirty="0" err="1" smtClean="0"/>
              <a:t>subtree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key(y) &lt; key(x)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7800" y="91440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2514600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any node </a:t>
            </a:r>
            <a:r>
              <a:rPr lang="en-US" sz="2800" b="1" dirty="0" smtClean="0">
                <a:solidFill>
                  <a:srgbClr val="FF0000"/>
                </a:solidFill>
              </a:rPr>
              <a:t>z </a:t>
            </a:r>
            <a:r>
              <a:rPr lang="en-US" sz="2800" dirty="0" smtClean="0"/>
              <a:t>in this </a:t>
            </a:r>
            <a:r>
              <a:rPr lang="en-US" sz="2800" dirty="0" err="1" smtClean="0"/>
              <a:t>subtree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key(z) </a:t>
            </a:r>
            <a:r>
              <a:rPr lang="en-US" sz="2800" b="1" dirty="0">
                <a:solidFill>
                  <a:srgbClr val="FF0000"/>
                </a:solidFill>
              </a:rPr>
              <a:t>&gt;</a:t>
            </a:r>
            <a:r>
              <a:rPr lang="en-US" sz="2800" b="1" dirty="0" smtClean="0">
                <a:solidFill>
                  <a:srgbClr val="FF0000"/>
                </a:solidFill>
              </a:rPr>
              <a:t> key(x)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4499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 charset="0"/>
              </a:rPr>
              <a:t>Binary Search Trees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cs typeface="Times New Roman" charset="0"/>
              </a:rPr>
              <a:t> </a:t>
            </a:r>
          </a:p>
          <a:p>
            <a:pPr lvl="1"/>
            <a:endParaRPr lang="en-US">
              <a:cs typeface="Times New Roman" charset="0"/>
            </a:endParaRPr>
          </a:p>
          <a:p>
            <a:pPr lvl="1"/>
            <a:endParaRPr lang="en-US">
              <a:cs typeface="Times New Roman" charset="0"/>
            </a:endParaRPr>
          </a:p>
          <a:p>
            <a:pPr lvl="1"/>
            <a:endParaRPr lang="en-US">
              <a:cs typeface="Times New Roman" charset="0"/>
            </a:endParaRPr>
          </a:p>
          <a:p>
            <a:pPr lvl="1"/>
            <a:endParaRPr lang="en-US">
              <a:cs typeface="Times New Roman" charset="0"/>
            </a:endParaRPr>
          </a:p>
          <a:p>
            <a:pPr lvl="1"/>
            <a:endParaRPr lang="en-US">
              <a:cs typeface="Times New Roman" charset="0"/>
            </a:endParaRPr>
          </a:p>
          <a:p>
            <a:endParaRPr lang="en-US" sz="2400">
              <a:cs typeface="Times New Roman" charset="0"/>
            </a:endParaRPr>
          </a:p>
          <a:p>
            <a:endParaRPr lang="en-US" sz="2400">
              <a:cs typeface="Times New Roman" charset="0"/>
            </a:endParaRPr>
          </a:p>
        </p:txBody>
      </p:sp>
      <p:pic>
        <p:nvPicPr>
          <p:cNvPr id="209924" name="Picture 4" descr="fig4_15"/>
          <p:cNvPicPr>
            <a:picLocks noChangeAspect="1" noChangeArrowheads="1"/>
          </p:cNvPicPr>
          <p:nvPr/>
        </p:nvPicPr>
        <p:blipFill>
          <a:blip r:embed="rId2" cstate="print">
            <a:lum bright="-20000" contrast="60000"/>
          </a:blip>
          <a:srcRect b="7988"/>
          <a:stretch>
            <a:fillRect/>
          </a:stretch>
        </p:blipFill>
        <p:spPr bwMode="auto">
          <a:xfrm>
            <a:off x="304800" y="1600200"/>
            <a:ext cx="8534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914400" y="5562600"/>
            <a:ext cx="2624138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dirty="0"/>
              <a:t>A binary search tree</a:t>
            </a:r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5105400" y="5638800"/>
            <a:ext cx="3074988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dirty="0"/>
              <a:t>Not a binary search tree</a:t>
            </a:r>
          </a:p>
        </p:txBody>
      </p:sp>
      <p:sp>
        <p:nvSpPr>
          <p:cNvPr id="209927" name="Oval 7"/>
          <p:cNvSpPr>
            <a:spLocks noChangeArrowheads="1"/>
          </p:cNvSpPr>
          <p:nvPr/>
        </p:nvSpPr>
        <p:spPr bwMode="auto">
          <a:xfrm>
            <a:off x="7543800" y="4724400"/>
            <a:ext cx="381000" cy="3810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8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/>
              <a:t>Binary search trees</a:t>
            </a:r>
          </a:p>
        </p:txBody>
      </p:sp>
      <p:graphicFrame>
        <p:nvGraphicFramePr>
          <p:cNvPr id="29286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98563" y="990600"/>
          <a:ext cx="6670675" cy="425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Bitmap Image" r:id="rId3" imgW="3809524" imgH="2429214" progId="PBrush">
                  <p:embed/>
                </p:oleObj>
              </mc:Choice>
              <mc:Fallback>
                <p:oleObj name="Bitmap Image" r:id="rId3" imgW="3809524" imgH="242921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990600"/>
                        <a:ext cx="6670675" cy="425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US" dirty="0">
              <a:cs typeface="Times New Roman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cs typeface="Times New Roman" charset="0"/>
              </a:rPr>
              <a:t>Average depth of a node is O(log N); maximum depth of a node is O(N)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92870" name="Text Box 6"/>
          <p:cNvSpPr txBox="1">
            <a:spLocks noChangeArrowheads="1"/>
          </p:cNvSpPr>
          <p:nvPr/>
        </p:nvSpPr>
        <p:spPr bwMode="auto">
          <a:xfrm>
            <a:off x="609600" y="914400"/>
            <a:ext cx="7772400" cy="954107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sz="2800" dirty="0">
                <a:solidFill>
                  <a:srgbClr val="FF0000"/>
                </a:solidFill>
              </a:rPr>
              <a:t>Two binary search trees </a:t>
            </a:r>
            <a:r>
              <a:rPr lang="en-US" sz="2800" dirty="0" smtClean="0">
                <a:solidFill>
                  <a:srgbClr val="FF0000"/>
                </a:solidFill>
              </a:rPr>
              <a:t>representing   the </a:t>
            </a:r>
            <a:r>
              <a:rPr lang="en-US" sz="2800" dirty="0">
                <a:solidFill>
                  <a:srgbClr val="FF0000"/>
                </a:solidFill>
              </a:rPr>
              <a:t>same set:</a:t>
            </a:r>
          </a:p>
        </p:txBody>
      </p:sp>
    </p:spTree>
    <p:extLst>
      <p:ext uri="{BB962C8B-B14F-4D97-AF65-F5344CB8AC3E}">
        <p14:creationId xmlns:p14="http://schemas.microsoft.com/office/powerpoint/2010/main" val="36214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Searching and Inserting in BST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Algorithm to find the location of </a:t>
            </a:r>
            <a:r>
              <a:rPr lang="en-US" b="1" dirty="0" smtClean="0">
                <a:solidFill>
                  <a:srgbClr val="FF0000"/>
                </a:solidFill>
              </a:rPr>
              <a:t>ITEM</a:t>
            </a:r>
            <a:r>
              <a:rPr lang="en-US" dirty="0" smtClean="0"/>
              <a:t> in the BST </a:t>
            </a:r>
            <a:r>
              <a:rPr lang="en-US" b="1" dirty="0" smtClean="0">
                <a:solidFill>
                  <a:srgbClr val="FF0000"/>
                </a:solidFill>
              </a:rPr>
              <a:t>T </a:t>
            </a:r>
            <a:r>
              <a:rPr lang="en-US" dirty="0" smtClean="0"/>
              <a:t>or insert </a:t>
            </a:r>
            <a:r>
              <a:rPr lang="en-US" b="1" dirty="0" smtClean="0">
                <a:solidFill>
                  <a:srgbClr val="FF0000"/>
                </a:solidFill>
              </a:rPr>
              <a:t>ITEM </a:t>
            </a:r>
            <a:r>
              <a:rPr lang="en-US" dirty="0" smtClean="0"/>
              <a:t>as a new node in its appropriate place in the tree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[a] Compare ITEM with the  root node N of the tree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If ITEM &lt; N, proceed to the left child of N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(ii) If ITEM &gt; N, proceed to the right child of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898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Searching and Inserting in BST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Algorithm to find the location of </a:t>
            </a:r>
            <a:r>
              <a:rPr lang="en-US" b="1" dirty="0" smtClean="0">
                <a:solidFill>
                  <a:srgbClr val="FF0000"/>
                </a:solidFill>
              </a:rPr>
              <a:t>ITEM</a:t>
            </a:r>
            <a:r>
              <a:rPr lang="en-US" dirty="0" smtClean="0"/>
              <a:t> in the BST </a:t>
            </a:r>
            <a:r>
              <a:rPr lang="en-US" b="1" dirty="0" smtClean="0">
                <a:solidFill>
                  <a:srgbClr val="FF0000"/>
                </a:solidFill>
              </a:rPr>
              <a:t>T </a:t>
            </a:r>
            <a:r>
              <a:rPr lang="en-US" dirty="0" smtClean="0"/>
              <a:t>or insert </a:t>
            </a:r>
            <a:r>
              <a:rPr lang="en-US" b="1" dirty="0" smtClean="0">
                <a:solidFill>
                  <a:srgbClr val="FF0000"/>
                </a:solidFill>
              </a:rPr>
              <a:t>ITEM </a:t>
            </a:r>
            <a:r>
              <a:rPr lang="en-US" dirty="0" smtClean="0"/>
              <a:t>as a new node in its appropriate place in the tree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[b] Repeat Step (a) until one of the following occurs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We meet a node N such that ITEM = N. In this case search is successful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(ii) We meet an empty sub-tree, which indicates that search is unsuccessful and we insert ITEM in place of empty </a:t>
            </a:r>
            <a:r>
              <a:rPr lang="en-US" dirty="0" err="1" smtClean="0"/>
              <a:t>subtree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176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Searching BST</a:t>
            </a:r>
          </a:p>
        </p:txBody>
      </p:sp>
      <p:graphicFrame>
        <p:nvGraphicFramePr>
          <p:cNvPr id="28672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914650" y="3581400"/>
          <a:ext cx="35433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Bitmap Image" r:id="rId3" imgW="1609524" imgH="1419048" progId="PBrush">
                  <p:embed/>
                </p:oleObj>
              </mc:Choice>
              <mc:Fallback>
                <p:oleObj name="Bitmap Image" r:id="rId3" imgW="1609524" imgH="141904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3581400"/>
                        <a:ext cx="35433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If we are searching for 15, then we are done.</a:t>
            </a:r>
          </a:p>
          <a:p>
            <a:r>
              <a:rPr lang="en-US" sz="2800" dirty="0"/>
              <a:t>If we are searching for a key &lt; 15, then we should search in the left </a:t>
            </a:r>
            <a:r>
              <a:rPr lang="en-US" sz="2800" dirty="0" err="1"/>
              <a:t>subtree</a:t>
            </a:r>
            <a:r>
              <a:rPr lang="en-US" sz="2800" dirty="0"/>
              <a:t>.</a:t>
            </a:r>
          </a:p>
          <a:p>
            <a:r>
              <a:rPr lang="en-US" sz="2800" dirty="0"/>
              <a:t>If we are searching for a key &gt; 15, then we should search in the right </a:t>
            </a:r>
            <a:r>
              <a:rPr lang="en-US" sz="2800" dirty="0" err="1"/>
              <a:t>subtree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89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940" name="Object 4"/>
          <p:cNvGraphicFramePr>
            <a:graphicFrameLocks noChangeAspect="1"/>
          </p:cNvGraphicFramePr>
          <p:nvPr/>
        </p:nvGraphicFramePr>
        <p:xfrm>
          <a:off x="533400" y="0"/>
          <a:ext cx="78486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Bitmap Image" r:id="rId3" imgW="3780952" imgH="2905531" progId="PBrush">
                  <p:embed/>
                </p:oleObj>
              </mc:Choice>
              <mc:Fallback>
                <p:oleObj name="Bitmap Image" r:id="rId3" imgW="3780952" imgH="290553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0"/>
                        <a:ext cx="78486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1" name="Object 5"/>
          <p:cNvGraphicFramePr>
            <a:graphicFrameLocks noChangeAspect="1"/>
          </p:cNvGraphicFramePr>
          <p:nvPr/>
        </p:nvGraphicFramePr>
        <p:xfrm>
          <a:off x="1905000" y="4343400"/>
          <a:ext cx="541020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Bitmap Image" r:id="rId5" imgW="3696216" imgH="1647619" progId="PBrush">
                  <p:embed/>
                </p:oleObj>
              </mc:Choice>
              <mc:Fallback>
                <p:oleObj name="Bitmap Image" r:id="rId5" imgW="3696216" imgH="164761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5410200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62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458200" cy="5943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Insert 40, 60, 50, 33, 55, 11 into an empty BST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09600" y="2057400"/>
            <a:ext cx="609600" cy="533400"/>
            <a:chOff x="2133600" y="1905000"/>
            <a:chExt cx="609600" cy="533400"/>
          </a:xfrm>
        </p:grpSpPr>
        <p:sp>
          <p:nvSpPr>
            <p:cNvPr id="4" name="Oval 3"/>
            <p:cNvSpPr/>
            <p:nvPr/>
          </p:nvSpPr>
          <p:spPr>
            <a:xfrm>
              <a:off x="2133600" y="1905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33600" y="19050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40</a:t>
              </a:r>
              <a:endParaRPr lang="en-US" sz="2400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457200" y="1905000"/>
            <a:ext cx="1295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0" y="35814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r>
              <a:rPr lang="en-US" dirty="0" smtClean="0"/>
              <a:t>. </a:t>
            </a:r>
            <a:r>
              <a:rPr lang="en-US" sz="2400" dirty="0" smtClean="0"/>
              <a:t>ITEM = 40</a:t>
            </a:r>
            <a:endParaRPr lang="en-US" sz="24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1905000" y="1828800"/>
            <a:ext cx="2057400" cy="2290465"/>
            <a:chOff x="1905000" y="1828800"/>
            <a:chExt cx="2057400" cy="2290465"/>
          </a:xfrm>
        </p:grpSpPr>
        <p:grpSp>
          <p:nvGrpSpPr>
            <p:cNvPr id="14" name="Group 13"/>
            <p:cNvGrpSpPr/>
            <p:nvPr/>
          </p:nvGrpSpPr>
          <p:grpSpPr>
            <a:xfrm>
              <a:off x="2286000" y="2133600"/>
              <a:ext cx="1447800" cy="1295400"/>
              <a:chOff x="2286000" y="2133600"/>
              <a:chExt cx="1447800" cy="1295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286000" y="2133600"/>
                <a:ext cx="609600" cy="533400"/>
                <a:chOff x="2133600" y="1905000"/>
                <a:chExt cx="609600" cy="533400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40</a:t>
                  </a:r>
                  <a:endParaRPr lang="en-US" sz="24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124200" y="2895600"/>
                <a:ext cx="609600" cy="533400"/>
                <a:chOff x="2133600" y="1905000"/>
                <a:chExt cx="609600" cy="53340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6</a:t>
                  </a:r>
                  <a:r>
                    <a:rPr lang="en-US" sz="2400" dirty="0" smtClean="0"/>
                    <a:t>0</a:t>
                  </a:r>
                  <a:endParaRPr lang="en-US" sz="2400" dirty="0"/>
                </a:p>
              </p:txBody>
            </p:sp>
          </p:grpSp>
        </p:grpSp>
        <p:sp>
          <p:nvSpPr>
            <p:cNvPr id="41" name="Rectangle 40"/>
            <p:cNvSpPr/>
            <p:nvPr/>
          </p:nvSpPr>
          <p:spPr>
            <a:xfrm>
              <a:off x="2057400" y="1828800"/>
              <a:ext cx="1828800" cy="1752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05000" y="3657600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  <a:r>
                <a:rPr lang="en-US" dirty="0" smtClean="0"/>
                <a:t>. </a:t>
              </a:r>
              <a:r>
                <a:rPr lang="en-US" sz="2400" dirty="0" smtClean="0"/>
                <a:t>ITEM = 60</a:t>
              </a:r>
              <a:endParaRPr lang="en-US" sz="24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16200000" flipH="1">
              <a:off x="2743200" y="2590800"/>
              <a:ext cx="38100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4114800" y="1752600"/>
            <a:ext cx="2286000" cy="2900065"/>
            <a:chOff x="4114800" y="1752600"/>
            <a:chExt cx="2286000" cy="2900065"/>
          </a:xfrm>
        </p:grpSpPr>
        <p:grpSp>
          <p:nvGrpSpPr>
            <p:cNvPr id="25" name="Group 24"/>
            <p:cNvGrpSpPr/>
            <p:nvPr/>
          </p:nvGrpSpPr>
          <p:grpSpPr>
            <a:xfrm>
              <a:off x="4648200" y="1905000"/>
              <a:ext cx="1600200" cy="2133600"/>
              <a:chOff x="4724400" y="2057400"/>
              <a:chExt cx="1600200" cy="21336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876800" y="2057400"/>
                <a:ext cx="1447800" cy="1295400"/>
                <a:chOff x="2286000" y="2133600"/>
                <a:chExt cx="1447800" cy="1295400"/>
              </a:xfrm>
            </p:grpSpPr>
            <p:grpSp>
              <p:nvGrpSpPr>
                <p:cNvPr id="16" name="Group 7"/>
                <p:cNvGrpSpPr/>
                <p:nvPr/>
              </p:nvGrpSpPr>
              <p:grpSpPr>
                <a:xfrm>
                  <a:off x="2286000" y="2133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20" name="Oval 19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40</a:t>
                    </a:r>
                    <a:endParaRPr lang="en-US" sz="2400" dirty="0"/>
                  </a:p>
                </p:txBody>
              </p:sp>
            </p:grpSp>
            <p:grpSp>
              <p:nvGrpSpPr>
                <p:cNvPr id="17" name="Group 10"/>
                <p:cNvGrpSpPr/>
                <p:nvPr/>
              </p:nvGrpSpPr>
              <p:grpSpPr>
                <a:xfrm>
                  <a:off x="3124200" y="2895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18" name="Oval 17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6</a:t>
                    </a:r>
                    <a:r>
                      <a:rPr lang="en-US" sz="2400" dirty="0" smtClean="0"/>
                      <a:t>0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22" name="Group 21"/>
              <p:cNvGrpSpPr/>
              <p:nvPr/>
            </p:nvGrpSpPr>
            <p:grpSpPr>
              <a:xfrm>
                <a:off x="4724400" y="3657600"/>
                <a:ext cx="609600" cy="533400"/>
                <a:chOff x="2133600" y="1905000"/>
                <a:chExt cx="609600" cy="533400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5</a:t>
                  </a:r>
                  <a:r>
                    <a:rPr lang="en-US" sz="2400" dirty="0" smtClean="0"/>
                    <a:t>0</a:t>
                  </a:r>
                  <a:endParaRPr lang="en-US" sz="2400" dirty="0"/>
                </a:p>
              </p:txBody>
            </p:sp>
          </p:grpSp>
        </p:grpSp>
        <p:sp>
          <p:nvSpPr>
            <p:cNvPr id="42" name="Rectangle 41"/>
            <p:cNvSpPr/>
            <p:nvPr/>
          </p:nvSpPr>
          <p:spPr>
            <a:xfrm>
              <a:off x="4114800" y="1752600"/>
              <a:ext cx="2286000" cy="2362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4191000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</a:t>
              </a:r>
              <a:r>
                <a:rPr lang="en-US" dirty="0" smtClean="0"/>
                <a:t>. </a:t>
              </a:r>
              <a:r>
                <a:rPr lang="en-US" sz="2400" dirty="0" smtClean="0"/>
                <a:t>ITEM = 50</a:t>
              </a:r>
              <a:endParaRPr lang="en-US" sz="2400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5257800" y="2362200"/>
              <a:ext cx="45720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105400" y="3124200"/>
              <a:ext cx="53340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553200" y="1752600"/>
            <a:ext cx="2362200" cy="3128665"/>
            <a:chOff x="6553200" y="1752600"/>
            <a:chExt cx="2362200" cy="3128665"/>
          </a:xfrm>
        </p:grpSpPr>
        <p:grpSp>
          <p:nvGrpSpPr>
            <p:cNvPr id="55" name="Group 54"/>
            <p:cNvGrpSpPr/>
            <p:nvPr/>
          </p:nvGrpSpPr>
          <p:grpSpPr>
            <a:xfrm>
              <a:off x="6629400" y="1981200"/>
              <a:ext cx="1981200" cy="2133600"/>
              <a:chOff x="6629400" y="1981200"/>
              <a:chExt cx="1981200" cy="21336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010400" y="1981200"/>
                <a:ext cx="1600200" cy="2133600"/>
                <a:chOff x="4724400" y="2057400"/>
                <a:chExt cx="1600200" cy="2133600"/>
              </a:xfrm>
            </p:grpSpPr>
            <p:grpSp>
              <p:nvGrpSpPr>
                <p:cNvPr id="27" name="Group 14"/>
                <p:cNvGrpSpPr/>
                <p:nvPr/>
              </p:nvGrpSpPr>
              <p:grpSpPr>
                <a:xfrm>
                  <a:off x="4876800" y="2057400"/>
                  <a:ext cx="1447800" cy="1295400"/>
                  <a:chOff x="2286000" y="2133600"/>
                  <a:chExt cx="1447800" cy="1295400"/>
                </a:xfrm>
              </p:grpSpPr>
              <p:grpSp>
                <p:nvGrpSpPr>
                  <p:cNvPr id="31" name="Group 7"/>
                  <p:cNvGrpSpPr/>
                  <p:nvPr/>
                </p:nvGrpSpPr>
                <p:grpSpPr>
                  <a:xfrm>
                    <a:off x="2286000" y="21336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40</a:t>
                      </a:r>
                      <a:endParaRPr lang="en-US" sz="2400" dirty="0"/>
                    </a:p>
                  </p:txBody>
                </p:sp>
              </p:grpSp>
              <p:grpSp>
                <p:nvGrpSpPr>
                  <p:cNvPr id="32" name="Group 10"/>
                  <p:cNvGrpSpPr/>
                  <p:nvPr/>
                </p:nvGrpSpPr>
                <p:grpSpPr>
                  <a:xfrm>
                    <a:off x="3124200" y="28956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6</a:t>
                      </a:r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p:txBody>
                </p:sp>
              </p:grpSp>
            </p:grpSp>
            <p:grpSp>
              <p:nvGrpSpPr>
                <p:cNvPr id="28" name="Group 21"/>
                <p:cNvGrpSpPr/>
                <p:nvPr/>
              </p:nvGrpSpPr>
              <p:grpSpPr>
                <a:xfrm>
                  <a:off x="4724400" y="3657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5</a:t>
                    </a:r>
                    <a:r>
                      <a:rPr lang="en-US" sz="2400" dirty="0" smtClean="0"/>
                      <a:t>0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6629400" y="2819400"/>
                <a:ext cx="609600" cy="533400"/>
                <a:chOff x="2133600" y="1905000"/>
                <a:chExt cx="609600" cy="533400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33</a:t>
                  </a:r>
                  <a:endParaRPr lang="en-US" sz="2400" dirty="0"/>
                </a:p>
              </p:txBody>
            </p:sp>
          </p:grpSp>
        </p:grpSp>
        <p:sp>
          <p:nvSpPr>
            <p:cNvPr id="43" name="Rectangle 42"/>
            <p:cNvSpPr/>
            <p:nvPr/>
          </p:nvSpPr>
          <p:spPr>
            <a:xfrm>
              <a:off x="6553200" y="1752600"/>
              <a:ext cx="2362200" cy="2590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629400" y="4419600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</a:t>
              </a:r>
              <a:r>
                <a:rPr lang="en-US" dirty="0" smtClean="0"/>
                <a:t>. </a:t>
              </a:r>
              <a:r>
                <a:rPr lang="en-US" sz="2400" dirty="0" smtClean="0"/>
                <a:t>ITEM = 33</a:t>
              </a:r>
              <a:endParaRPr lang="en-US" sz="2400" dirty="0"/>
            </a:p>
          </p:txBody>
        </p:sp>
        <p:cxnSp>
          <p:nvCxnSpPr>
            <p:cNvPr id="88" name="Straight Connector 87"/>
            <p:cNvCxnSpPr/>
            <p:nvPr/>
          </p:nvCxnSpPr>
          <p:spPr>
            <a:xfrm rot="16200000" flipH="1">
              <a:off x="7620000" y="2438400"/>
              <a:ext cx="38100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7467600" y="3200400"/>
              <a:ext cx="53340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39" idx="0"/>
              <a:endCxn id="35" idx="3"/>
            </p:cNvCxnSpPr>
            <p:nvPr/>
          </p:nvCxnSpPr>
          <p:spPr>
            <a:xfrm rot="5400000" flipH="1" flipV="1">
              <a:off x="6896100" y="2474586"/>
              <a:ext cx="382915" cy="3067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460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458200" cy="5943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Insert 40, 60, 50, 33, 55, 11 into an empty BST </a:t>
            </a:r>
            <a:endParaRPr lang="en-US" dirty="0"/>
          </a:p>
        </p:txBody>
      </p:sp>
      <p:grpSp>
        <p:nvGrpSpPr>
          <p:cNvPr id="37" name="Group 73"/>
          <p:cNvGrpSpPr/>
          <p:nvPr/>
        </p:nvGrpSpPr>
        <p:grpSpPr>
          <a:xfrm>
            <a:off x="533400" y="2209800"/>
            <a:ext cx="1981200" cy="2743200"/>
            <a:chOff x="457200" y="4114800"/>
            <a:chExt cx="1981200" cy="2743200"/>
          </a:xfrm>
        </p:grpSpPr>
        <p:grpSp>
          <p:nvGrpSpPr>
            <p:cNvPr id="44" name="Group 55"/>
            <p:cNvGrpSpPr/>
            <p:nvPr/>
          </p:nvGrpSpPr>
          <p:grpSpPr>
            <a:xfrm>
              <a:off x="457200" y="4114800"/>
              <a:ext cx="1981200" cy="2133600"/>
              <a:chOff x="6629400" y="1981200"/>
              <a:chExt cx="1981200" cy="2133600"/>
            </a:xfrm>
          </p:grpSpPr>
          <p:grpSp>
            <p:nvGrpSpPr>
              <p:cNvPr id="45" name="Group 25"/>
              <p:cNvGrpSpPr/>
              <p:nvPr/>
            </p:nvGrpSpPr>
            <p:grpSpPr>
              <a:xfrm>
                <a:off x="7010400" y="1981200"/>
                <a:ext cx="1600200" cy="2133600"/>
                <a:chOff x="4724400" y="2057400"/>
                <a:chExt cx="1600200" cy="2133600"/>
              </a:xfrm>
            </p:grpSpPr>
            <p:grpSp>
              <p:nvGrpSpPr>
                <p:cNvPr id="46" name="Group 14"/>
                <p:cNvGrpSpPr/>
                <p:nvPr/>
              </p:nvGrpSpPr>
              <p:grpSpPr>
                <a:xfrm>
                  <a:off x="4876800" y="2057400"/>
                  <a:ext cx="1447800" cy="1295400"/>
                  <a:chOff x="2286000" y="2133600"/>
                  <a:chExt cx="1447800" cy="1295400"/>
                </a:xfrm>
              </p:grpSpPr>
              <p:grpSp>
                <p:nvGrpSpPr>
                  <p:cNvPr id="47" name="Group 7"/>
                  <p:cNvGrpSpPr/>
                  <p:nvPr/>
                </p:nvGrpSpPr>
                <p:grpSpPr>
                  <a:xfrm>
                    <a:off x="2286000" y="21336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40</a:t>
                      </a:r>
                      <a:endParaRPr lang="en-US" sz="2400" dirty="0"/>
                    </a:p>
                  </p:txBody>
                </p:sp>
              </p:grpSp>
              <p:grpSp>
                <p:nvGrpSpPr>
                  <p:cNvPr id="48" name="Group 10"/>
                  <p:cNvGrpSpPr/>
                  <p:nvPr/>
                </p:nvGrpSpPr>
                <p:grpSpPr>
                  <a:xfrm>
                    <a:off x="3124200" y="28956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67" name="Oval 66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6</a:t>
                      </a:r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p:txBody>
                </p:sp>
              </p:grpSp>
            </p:grpSp>
            <p:grpSp>
              <p:nvGrpSpPr>
                <p:cNvPr id="49" name="Group 21"/>
                <p:cNvGrpSpPr/>
                <p:nvPr/>
              </p:nvGrpSpPr>
              <p:grpSpPr>
                <a:xfrm>
                  <a:off x="4724400" y="3657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63" name="Oval 62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5</a:t>
                    </a:r>
                    <a:r>
                      <a:rPr lang="en-US" sz="2400" dirty="0" smtClean="0"/>
                      <a:t>0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50" name="Group 36"/>
              <p:cNvGrpSpPr/>
              <p:nvPr/>
            </p:nvGrpSpPr>
            <p:grpSpPr>
              <a:xfrm>
                <a:off x="6629400" y="2819400"/>
                <a:ext cx="609600" cy="533400"/>
                <a:chOff x="2133600" y="1905000"/>
                <a:chExt cx="609600" cy="53340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33</a:t>
                  </a:r>
                  <a:endParaRPr lang="en-US" sz="2400" dirty="0"/>
                </a:p>
              </p:txBody>
            </p:sp>
          </p:grpSp>
        </p:grpSp>
        <p:grpSp>
          <p:nvGrpSpPr>
            <p:cNvPr id="51" name="Group 70"/>
            <p:cNvGrpSpPr/>
            <p:nvPr/>
          </p:nvGrpSpPr>
          <p:grpSpPr>
            <a:xfrm>
              <a:off x="1524000" y="6324600"/>
              <a:ext cx="609600" cy="533400"/>
              <a:chOff x="2133600" y="1905000"/>
              <a:chExt cx="609600" cy="5334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133600" y="19050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133600" y="190500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55</a:t>
                </a:r>
                <a:endParaRPr lang="en-US" sz="2400" dirty="0"/>
              </a:p>
            </p:txBody>
          </p:sp>
        </p:grpSp>
      </p:grpSp>
      <p:sp>
        <p:nvSpPr>
          <p:cNvPr id="92" name="Rectangle 91"/>
          <p:cNvSpPr/>
          <p:nvPr/>
        </p:nvSpPr>
        <p:spPr>
          <a:xfrm>
            <a:off x="457200" y="1981200"/>
            <a:ext cx="297180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69" idx="3"/>
            <a:endCxn id="60" idx="0"/>
          </p:cNvCxnSpPr>
          <p:nvPr/>
        </p:nvCxnSpPr>
        <p:spPr>
          <a:xfrm rot="5400000">
            <a:off x="800101" y="2703185"/>
            <a:ext cx="382915" cy="30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524000" y="2667000"/>
            <a:ext cx="45720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64" idx="0"/>
          </p:cNvCxnSpPr>
          <p:nvPr/>
        </p:nvCxnSpPr>
        <p:spPr>
          <a:xfrm rot="10800000" flipV="1">
            <a:off x="1219200" y="3429000"/>
            <a:ext cx="68580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63" idx="5"/>
          </p:cNvCxnSpPr>
          <p:nvPr/>
        </p:nvCxnSpPr>
        <p:spPr>
          <a:xfrm rot="16200000" flipH="1">
            <a:off x="1369685" y="4265284"/>
            <a:ext cx="230515" cy="2305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3400" y="54864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r>
              <a:rPr lang="en-US" dirty="0" smtClean="0"/>
              <a:t>. </a:t>
            </a:r>
            <a:r>
              <a:rPr lang="en-US" sz="2400" dirty="0" smtClean="0"/>
              <a:t>ITEM = 55</a:t>
            </a:r>
            <a:endParaRPr lang="en-US" sz="2400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4191000" y="1905000"/>
            <a:ext cx="3657600" cy="4271665"/>
            <a:chOff x="4191000" y="1905000"/>
            <a:chExt cx="3657600" cy="4271665"/>
          </a:xfrm>
        </p:grpSpPr>
        <p:sp>
          <p:nvSpPr>
            <p:cNvPr id="93" name="Rectangle 92"/>
            <p:cNvSpPr/>
            <p:nvPr/>
          </p:nvSpPr>
          <p:spPr>
            <a:xfrm>
              <a:off x="4191000" y="1905000"/>
              <a:ext cx="3657600" cy="3657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4572000" y="2133600"/>
              <a:ext cx="2819400" cy="4043065"/>
              <a:chOff x="4572000" y="2133600"/>
              <a:chExt cx="2819400" cy="4043065"/>
            </a:xfrm>
          </p:grpSpPr>
          <p:grpSp>
            <p:nvGrpSpPr>
              <p:cNvPr id="62" name="Group 73"/>
              <p:cNvGrpSpPr/>
              <p:nvPr/>
            </p:nvGrpSpPr>
            <p:grpSpPr>
              <a:xfrm>
                <a:off x="5410200" y="2133600"/>
                <a:ext cx="1981200" cy="2743200"/>
                <a:chOff x="457200" y="4114800"/>
                <a:chExt cx="1981200" cy="2743200"/>
              </a:xfrm>
            </p:grpSpPr>
            <p:grpSp>
              <p:nvGrpSpPr>
                <p:cNvPr id="65" name="Group 55"/>
                <p:cNvGrpSpPr/>
                <p:nvPr/>
              </p:nvGrpSpPr>
              <p:grpSpPr>
                <a:xfrm>
                  <a:off x="457200" y="4114800"/>
                  <a:ext cx="1981200" cy="2133600"/>
                  <a:chOff x="6629400" y="1981200"/>
                  <a:chExt cx="1981200" cy="2133600"/>
                </a:xfrm>
              </p:grpSpPr>
              <p:grpSp>
                <p:nvGrpSpPr>
                  <p:cNvPr id="75" name="Group 25"/>
                  <p:cNvGrpSpPr/>
                  <p:nvPr/>
                </p:nvGrpSpPr>
                <p:grpSpPr>
                  <a:xfrm>
                    <a:off x="7010400" y="1981200"/>
                    <a:ext cx="1600200" cy="2133600"/>
                    <a:chOff x="4724400" y="2057400"/>
                    <a:chExt cx="1600200" cy="2133600"/>
                  </a:xfrm>
                </p:grpSpPr>
                <p:grpSp>
                  <p:nvGrpSpPr>
                    <p:cNvPr id="79" name="Group 14"/>
                    <p:cNvGrpSpPr/>
                    <p:nvPr/>
                  </p:nvGrpSpPr>
                  <p:grpSpPr>
                    <a:xfrm>
                      <a:off x="4876800" y="2057400"/>
                      <a:ext cx="1447800" cy="1295400"/>
                      <a:chOff x="2286000" y="2133600"/>
                      <a:chExt cx="1447800" cy="1295400"/>
                    </a:xfrm>
                  </p:grpSpPr>
                  <p:grpSp>
                    <p:nvGrpSpPr>
                      <p:cNvPr id="83" name="Group 7"/>
                      <p:cNvGrpSpPr/>
                      <p:nvPr/>
                    </p:nvGrpSpPr>
                    <p:grpSpPr>
                      <a:xfrm>
                        <a:off x="2286000" y="2133600"/>
                        <a:ext cx="609600" cy="533400"/>
                        <a:chOff x="2133600" y="1905000"/>
                        <a:chExt cx="609600" cy="533400"/>
                      </a:xfrm>
                    </p:grpSpPr>
                    <p:sp>
                      <p:nvSpPr>
                        <p:cNvPr id="87" name="Oval 86"/>
                        <p:cNvSpPr/>
                        <p:nvPr/>
                      </p:nvSpPr>
                      <p:spPr>
                        <a:xfrm>
                          <a:off x="2133600" y="19050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8" name="TextBox 87"/>
                        <p:cNvSpPr txBox="1"/>
                        <p:nvPr/>
                      </p:nvSpPr>
                      <p:spPr>
                        <a:xfrm>
                          <a:off x="2133600" y="1905000"/>
                          <a:ext cx="6096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 smtClean="0"/>
                            <a:t>40</a:t>
                          </a:r>
                          <a:endParaRPr lang="en-US" sz="2400" dirty="0"/>
                        </a:p>
                      </p:txBody>
                    </p:sp>
                  </p:grpSp>
                  <p:grpSp>
                    <p:nvGrpSpPr>
                      <p:cNvPr id="84" name="Group 10"/>
                      <p:cNvGrpSpPr/>
                      <p:nvPr/>
                    </p:nvGrpSpPr>
                    <p:grpSpPr>
                      <a:xfrm>
                        <a:off x="3124200" y="2895600"/>
                        <a:ext cx="609600" cy="533400"/>
                        <a:chOff x="2133600" y="1905000"/>
                        <a:chExt cx="609600" cy="533400"/>
                      </a:xfrm>
                    </p:grpSpPr>
                    <p:sp>
                      <p:nvSpPr>
                        <p:cNvPr id="85" name="Oval 84"/>
                        <p:cNvSpPr/>
                        <p:nvPr/>
                      </p:nvSpPr>
                      <p:spPr>
                        <a:xfrm>
                          <a:off x="2133600" y="19050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6" name="TextBox 85"/>
                        <p:cNvSpPr txBox="1"/>
                        <p:nvPr/>
                      </p:nvSpPr>
                      <p:spPr>
                        <a:xfrm>
                          <a:off x="2133600" y="1905000"/>
                          <a:ext cx="6096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6</a:t>
                          </a:r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p:txBody>
                    </p:sp>
                  </p:grpSp>
                </p:grpSp>
                <p:grpSp>
                  <p:nvGrpSpPr>
                    <p:cNvPr id="80" name="Group 21"/>
                    <p:cNvGrpSpPr/>
                    <p:nvPr/>
                  </p:nvGrpSpPr>
                  <p:grpSpPr>
                    <a:xfrm>
                      <a:off x="4724400" y="3657600"/>
                      <a:ext cx="609600" cy="533400"/>
                      <a:chOff x="2133600" y="1905000"/>
                      <a:chExt cx="609600" cy="533400"/>
                    </a:xfrm>
                  </p:grpSpPr>
                  <p:sp>
                    <p:nvSpPr>
                      <p:cNvPr id="81" name="Oval 80"/>
                      <p:cNvSpPr/>
                      <p:nvPr/>
                    </p:nvSpPr>
                    <p:spPr>
                      <a:xfrm>
                        <a:off x="2133600" y="1905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2" name="TextBox 81"/>
                      <p:cNvSpPr txBox="1"/>
                      <p:nvPr/>
                    </p:nvSpPr>
                    <p:spPr>
                      <a:xfrm>
                        <a:off x="2133600" y="1905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/>
                          <a:t>5</a:t>
                        </a:r>
                        <a:r>
                          <a:rPr lang="en-US" sz="2400" dirty="0" smtClean="0"/>
                          <a:t>0</a:t>
                        </a:r>
                        <a:endParaRPr lang="en-US" sz="2400" dirty="0"/>
                      </a:p>
                    </p:txBody>
                  </p:sp>
                </p:grpSp>
              </p:grpSp>
              <p:grpSp>
                <p:nvGrpSpPr>
                  <p:cNvPr id="76" name="Group 36"/>
                  <p:cNvGrpSpPr/>
                  <p:nvPr/>
                </p:nvGrpSpPr>
                <p:grpSpPr>
                  <a:xfrm>
                    <a:off x="6629400" y="28194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33</a:t>
                      </a:r>
                      <a:endParaRPr lang="en-US" sz="2400" dirty="0"/>
                    </a:p>
                  </p:txBody>
                </p:sp>
              </p:grpSp>
            </p:grpSp>
            <p:grpSp>
              <p:nvGrpSpPr>
                <p:cNvPr id="66" name="Group 70"/>
                <p:cNvGrpSpPr/>
                <p:nvPr/>
              </p:nvGrpSpPr>
              <p:grpSpPr>
                <a:xfrm>
                  <a:off x="1524000" y="6324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71" name="Oval 70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55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89" name="Group 88"/>
              <p:cNvGrpSpPr/>
              <p:nvPr/>
            </p:nvGrpSpPr>
            <p:grpSpPr>
              <a:xfrm>
                <a:off x="4572000" y="3733800"/>
                <a:ext cx="609600" cy="533400"/>
                <a:chOff x="2133600" y="1905000"/>
                <a:chExt cx="609600" cy="53340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11</a:t>
                  </a:r>
                  <a:endParaRPr lang="en-US" sz="2400" dirty="0"/>
                </a:p>
              </p:txBody>
            </p:sp>
          </p:grpSp>
          <p:cxnSp>
            <p:nvCxnSpPr>
              <p:cNvPr id="103" name="Straight Connector 102"/>
              <p:cNvCxnSpPr>
                <a:endCxn id="78" idx="0"/>
              </p:cNvCxnSpPr>
              <p:nvPr/>
            </p:nvCxnSpPr>
            <p:spPr>
              <a:xfrm rot="5400000">
                <a:off x="5676900" y="2628900"/>
                <a:ext cx="3810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endCxn id="91" idx="0"/>
              </p:cNvCxnSpPr>
              <p:nvPr/>
            </p:nvCxnSpPr>
            <p:spPr>
              <a:xfrm rot="10800000" flipV="1">
                <a:off x="4876800" y="3352800"/>
                <a:ext cx="5334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rot="16200000" flipH="1">
                <a:off x="6438900" y="2552700"/>
                <a:ext cx="4572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rot="10800000" flipV="1">
                <a:off x="6248400" y="3352800"/>
                <a:ext cx="53340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6248400" y="4191000"/>
                <a:ext cx="3048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00600" y="5715000"/>
                <a:ext cx="205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6</a:t>
                </a:r>
                <a:r>
                  <a:rPr lang="en-US" dirty="0" smtClean="0"/>
                  <a:t>. </a:t>
                </a:r>
                <a:r>
                  <a:rPr lang="en-US" sz="2400" dirty="0" smtClean="0"/>
                  <a:t>ITEM = 11</a:t>
                </a:r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258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Locating an ITEM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binary search tree T is in memory and an ITEM of information is given. This procedure finds the location LOC of ITEM in T and also the location of the parent PAR of ITEM.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5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r>
              <a:rPr lang="en-US" sz="3200" dirty="0"/>
              <a:t>Basic terminologies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05800" cy="5181600"/>
          </a:xfrm>
        </p:spPr>
        <p:txBody>
          <a:bodyPr/>
          <a:lstStyle/>
          <a:p>
            <a:pPr>
              <a:buClr>
                <a:srgbClr val="FF6600"/>
              </a:buClr>
              <a:buSzPct val="120000"/>
            </a:pPr>
            <a:r>
              <a:rPr lang="en-US" sz="2800" dirty="0"/>
              <a:t>degree of the node </a:t>
            </a:r>
          </a:p>
          <a:p>
            <a:pPr>
              <a:buClr>
                <a:srgbClr val="FF6600"/>
              </a:buClr>
              <a:buSzPct val="120000"/>
            </a:pPr>
            <a:r>
              <a:rPr lang="en-US" sz="2800" dirty="0"/>
              <a:t>leaf nodes or terminal nodes </a:t>
            </a:r>
          </a:p>
          <a:p>
            <a:pPr>
              <a:buClr>
                <a:srgbClr val="FF6600"/>
              </a:buClr>
              <a:buSzPct val="120000"/>
            </a:pPr>
            <a:r>
              <a:rPr lang="en-US" sz="2800" dirty="0"/>
              <a:t>non terminal nodes </a:t>
            </a:r>
          </a:p>
          <a:p>
            <a:pPr>
              <a:buClr>
                <a:srgbClr val="FF6600"/>
              </a:buClr>
              <a:buSzPct val="120000"/>
            </a:pPr>
            <a:r>
              <a:rPr lang="en-US" sz="2800" dirty="0"/>
              <a:t>children </a:t>
            </a:r>
          </a:p>
          <a:p>
            <a:pPr>
              <a:buClr>
                <a:srgbClr val="FF6600"/>
              </a:buClr>
              <a:buSzPct val="120000"/>
            </a:pPr>
            <a:r>
              <a:rPr lang="en-US" sz="2800" dirty="0"/>
              <a:t>siblings </a:t>
            </a:r>
          </a:p>
          <a:p>
            <a:pPr>
              <a:buClr>
                <a:srgbClr val="FF6600"/>
              </a:buClr>
              <a:buSzPct val="120000"/>
            </a:pPr>
            <a:r>
              <a:rPr lang="en-US" sz="2800" dirty="0"/>
              <a:t>ancestors </a:t>
            </a:r>
          </a:p>
          <a:p>
            <a:pPr>
              <a:buClr>
                <a:srgbClr val="FF6600"/>
              </a:buClr>
              <a:buSzPct val="120000"/>
            </a:pPr>
            <a:r>
              <a:rPr lang="en-US" sz="2800" dirty="0"/>
              <a:t>degree of a tree </a:t>
            </a:r>
          </a:p>
          <a:p>
            <a:pPr>
              <a:buClr>
                <a:srgbClr val="FF6600"/>
              </a:buClr>
              <a:buSzPct val="120000"/>
            </a:pPr>
            <a:r>
              <a:rPr lang="en-US" sz="2800" dirty="0"/>
              <a:t>hierarchical structure </a:t>
            </a:r>
          </a:p>
          <a:p>
            <a:pPr>
              <a:buClr>
                <a:srgbClr val="FF6600"/>
              </a:buClr>
              <a:buSzPct val="120000"/>
            </a:pPr>
            <a:r>
              <a:rPr lang="en-US" sz="2800" dirty="0"/>
              <a:t>height or depth of a tree </a:t>
            </a:r>
          </a:p>
          <a:p>
            <a:pPr>
              <a:buClr>
                <a:srgbClr val="FF6600"/>
              </a:buClr>
              <a:buSzPct val="120000"/>
            </a:pPr>
            <a:r>
              <a:rPr lang="en-US" sz="2800" dirty="0"/>
              <a:t>forest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Locating an ITEM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Three special cases:</a:t>
            </a:r>
          </a:p>
          <a:p>
            <a:pPr>
              <a:buNone/>
            </a:pPr>
            <a:r>
              <a:rPr lang="en-US" dirty="0" smtClean="0"/>
              <a:t>[1] LOC == NULL and PAR == NULL, tree is empty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[2] LOC </a:t>
            </a:r>
            <a:r>
              <a:rPr lang="en-US" dirty="0" smtClean="0">
                <a:sym typeface="Symbol" pitchFamily="18" charset="2"/>
              </a:rPr>
              <a:t> and PAR == NULL, ITEM is the root of T</a:t>
            </a:r>
          </a:p>
          <a:p>
            <a:pPr>
              <a:buNone/>
            </a:pPr>
            <a:endParaRPr lang="en-US" dirty="0" smtClean="0">
              <a:sym typeface="Symbol" pitchFamily="18" charset="2"/>
            </a:endParaRP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[3] LOC == NULL and PAR  NULL, ITEM is not in T and can be added to T as child of the node N with location PAR.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109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534400" cy="5791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[1] [Tree empty ?] </a:t>
            </a:r>
          </a:p>
          <a:p>
            <a:pPr>
              <a:buNone/>
            </a:pPr>
            <a:r>
              <a:rPr lang="en-US" dirty="0" smtClean="0"/>
              <a:t>		If ROOT == NULL, then </a:t>
            </a:r>
          </a:p>
          <a:p>
            <a:pPr>
              <a:buNone/>
            </a:pPr>
            <a:r>
              <a:rPr lang="en-US" dirty="0" smtClean="0"/>
              <a:t>			Set LOC = NULL, PAR = NULL, 		Exit </a:t>
            </a:r>
          </a:p>
          <a:p>
            <a:pPr>
              <a:buNone/>
            </a:pPr>
            <a:r>
              <a:rPr lang="en-US" dirty="0" smtClean="0"/>
              <a:t>[2] [ITEM at root ?] </a:t>
            </a:r>
          </a:p>
          <a:p>
            <a:pPr>
              <a:buNone/>
            </a:pPr>
            <a:r>
              <a:rPr lang="en-US" dirty="0" smtClean="0"/>
              <a:t>		If ROOT-&gt;INFO == ITEM, then</a:t>
            </a:r>
          </a:p>
          <a:p>
            <a:pPr>
              <a:buNone/>
            </a:pPr>
            <a:r>
              <a:rPr lang="en-US" dirty="0" smtClean="0"/>
              <a:t>		Set LOC = ROOT, PAR = NULL, Exit</a:t>
            </a:r>
          </a:p>
          <a:p>
            <a:pPr>
              <a:buNone/>
            </a:pPr>
            <a:r>
              <a:rPr lang="en-US" dirty="0" smtClean="0"/>
              <a:t>[3] [Initialize pointer PTR and SAVE]</a:t>
            </a:r>
          </a:p>
          <a:p>
            <a:pPr>
              <a:buNone/>
            </a:pPr>
            <a:r>
              <a:rPr lang="en-US" dirty="0" smtClean="0"/>
              <a:t>		If ITEM &lt; ROOT-&gt;INFO then </a:t>
            </a:r>
          </a:p>
          <a:p>
            <a:pPr>
              <a:buNone/>
            </a:pPr>
            <a:r>
              <a:rPr lang="en-US" dirty="0" smtClean="0"/>
              <a:t>			Set PTR = ROOT-&gt;LEFT, SAVE = ROOT</a:t>
            </a:r>
          </a:p>
          <a:p>
            <a:pPr>
              <a:buNone/>
            </a:pPr>
            <a:r>
              <a:rPr lang="en-US" dirty="0" smtClean="0"/>
              <a:t>		Else</a:t>
            </a:r>
          </a:p>
          <a:p>
            <a:pPr>
              <a:buNone/>
            </a:pPr>
            <a:r>
              <a:rPr lang="en-US" dirty="0" smtClean="0"/>
              <a:t>			Set PTR = ROOT-&gt;RIGHT, SAVE =ROOT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FIND(INFO,LEFT,RIGHT,ROOT,ITEM,LOC,PAR)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8108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7400" dirty="0" smtClean="0"/>
              <a:t>[4] Repeat Step 5 and 6 while PTR </a:t>
            </a:r>
            <a:r>
              <a:rPr lang="en-US" sz="7400" dirty="0" smtClean="0">
                <a:sym typeface="Symbol" pitchFamily="18" charset="2"/>
              </a:rPr>
              <a:t> NULL</a:t>
            </a:r>
          </a:p>
          <a:p>
            <a:pPr>
              <a:buNone/>
            </a:pPr>
            <a:endParaRPr lang="en-US" sz="7400" dirty="0" smtClean="0">
              <a:sym typeface="Symbol" pitchFamily="18" charset="2"/>
            </a:endParaRPr>
          </a:p>
          <a:p>
            <a:pPr>
              <a:buNone/>
            </a:pPr>
            <a:r>
              <a:rPr lang="en-US" sz="7400" dirty="0" smtClean="0">
                <a:sym typeface="Symbol" pitchFamily="18" charset="2"/>
              </a:rPr>
              <a:t>[5] [ITEM Found ?]</a:t>
            </a:r>
          </a:p>
          <a:p>
            <a:pPr>
              <a:buNone/>
            </a:pPr>
            <a:r>
              <a:rPr lang="en-US" sz="7400" dirty="0" smtClean="0">
                <a:sym typeface="Symbol" pitchFamily="18" charset="2"/>
              </a:rPr>
              <a:t>		If ITEM == PTR-&gt;INFO, then </a:t>
            </a:r>
          </a:p>
          <a:p>
            <a:pPr>
              <a:buNone/>
            </a:pPr>
            <a:r>
              <a:rPr lang="en-US" sz="7400" dirty="0" smtClean="0">
                <a:sym typeface="Symbol" pitchFamily="18" charset="2"/>
              </a:rPr>
              <a:t>		Set LOC = PTR, PAR = SAVE, Exit</a:t>
            </a:r>
          </a:p>
          <a:p>
            <a:pPr>
              <a:buNone/>
            </a:pPr>
            <a:endParaRPr lang="en-US" sz="7400" dirty="0" smtClean="0">
              <a:sym typeface="Symbol" pitchFamily="18" charset="2"/>
            </a:endParaRPr>
          </a:p>
          <a:p>
            <a:pPr>
              <a:buNone/>
            </a:pPr>
            <a:r>
              <a:rPr lang="en-US" sz="7400" dirty="0" smtClean="0">
                <a:sym typeface="Symbol" pitchFamily="18" charset="2"/>
              </a:rPr>
              <a:t>[6] 	If ITEM &lt; PTR-&gt;INFO, then </a:t>
            </a:r>
          </a:p>
          <a:p>
            <a:pPr>
              <a:buNone/>
            </a:pPr>
            <a:r>
              <a:rPr lang="en-US" sz="7400" dirty="0" smtClean="0">
                <a:sym typeface="Symbol" pitchFamily="18" charset="2"/>
              </a:rPr>
              <a:t>		Set SAVE = PTR, PTR = PTR-&gt;LEFT</a:t>
            </a:r>
          </a:p>
          <a:p>
            <a:pPr>
              <a:buNone/>
            </a:pPr>
            <a:r>
              <a:rPr lang="en-US" sz="7400" dirty="0" smtClean="0">
                <a:sym typeface="Symbol" pitchFamily="18" charset="2"/>
              </a:rPr>
              <a:t>		Else</a:t>
            </a:r>
          </a:p>
          <a:p>
            <a:pPr>
              <a:buNone/>
            </a:pPr>
            <a:r>
              <a:rPr lang="en-US" sz="7400" dirty="0" smtClean="0">
                <a:sym typeface="Symbol" pitchFamily="18" charset="2"/>
              </a:rPr>
              <a:t>		Set SAVE = PTR, PTR = PTR-&gt;RIGHT</a:t>
            </a:r>
          </a:p>
          <a:p>
            <a:pPr>
              <a:buNone/>
            </a:pPr>
            <a:endParaRPr lang="en-US" sz="7400" dirty="0" smtClean="0">
              <a:sym typeface="Symbol" pitchFamily="18" charset="2"/>
            </a:endParaRPr>
          </a:p>
          <a:p>
            <a:pPr>
              <a:buNone/>
            </a:pPr>
            <a:r>
              <a:rPr lang="en-US" sz="7400" dirty="0" smtClean="0">
                <a:sym typeface="Symbol" pitchFamily="18" charset="2"/>
              </a:rPr>
              <a:t>[7] [Search Unsuccessful]</a:t>
            </a:r>
          </a:p>
          <a:p>
            <a:pPr>
              <a:buNone/>
            </a:pPr>
            <a:r>
              <a:rPr lang="en-US" sz="7400" dirty="0" smtClean="0">
                <a:sym typeface="Symbol" pitchFamily="18" charset="2"/>
              </a:rPr>
              <a:t>		Set LOC = NULL, PAR = SAVE</a:t>
            </a:r>
          </a:p>
          <a:p>
            <a:pPr>
              <a:buNone/>
            </a:pPr>
            <a:endParaRPr lang="en-US" sz="7400" dirty="0" smtClean="0">
              <a:sym typeface="Symbol" pitchFamily="18" charset="2"/>
            </a:endParaRPr>
          </a:p>
          <a:p>
            <a:pPr>
              <a:buNone/>
            </a:pPr>
            <a:r>
              <a:rPr lang="en-US" sz="7400" dirty="0" smtClean="0">
                <a:sym typeface="Symbol" pitchFamily="18" charset="2"/>
              </a:rPr>
              <a:t>[8] Exit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353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binary search Tree T is in memory and an ITEM of information is given. Algorithm to find the location LOC of ITEM in T or adds ITEM as a new node in T at location LOC.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545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[1] Call FIND(INFO, LEFT,RIGHT,ROOT,ITEM,LOC,PAR)</a:t>
            </a:r>
          </a:p>
          <a:p>
            <a:pPr>
              <a:buNone/>
            </a:pPr>
            <a:r>
              <a:rPr lang="en-US" dirty="0" smtClean="0"/>
              <a:t>[2] If LOC </a:t>
            </a:r>
            <a:r>
              <a:rPr lang="en-US" dirty="0" smtClean="0">
                <a:sym typeface="Symbol" pitchFamily="18" charset="2"/>
              </a:rPr>
              <a:t> NULL, then Exit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[3] [Copy the ITEM into the node NEW]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(a) Create a node NEW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(b) NEW-&gt;INFO = ITEM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( c) Set LOC = NEW, NEW-&gt;LEFT = NULL, NEW-&gt;RIGHT = NULL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243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ym typeface="Symbol" pitchFamily="18" charset="2"/>
              </a:rPr>
              <a:t>[4] [Add ITEM to tree]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If PAR = NULL 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	Set ROOT = NEW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Else 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	If ITEM &lt; PAR-&gt;INFO, then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		Set PAR-&gt;LEFT = NEW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	Else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		Set PAR-&gt;RIGHT = NEW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[5] Exit </a:t>
            </a:r>
          </a:p>
          <a:p>
            <a:pPr>
              <a:buNone/>
            </a:pPr>
            <a:endParaRPr lang="en-US" dirty="0" smtClean="0">
              <a:sym typeface="Symbol" pitchFamily="18" charset="2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382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CA" b="1">
                <a:solidFill>
                  <a:schemeClr val="accent2"/>
                </a:solidFill>
              </a:rPr>
              <a:t>Insert Algorithm</a:t>
            </a:r>
            <a:endParaRPr lang="en-US" b="1">
              <a:solidFill>
                <a:schemeClr val="accent2"/>
              </a:solidFill>
            </a:endParaRPr>
          </a:p>
          <a:p>
            <a:pPr marL="609600" indent="-609600">
              <a:buFontTx/>
              <a:buNone/>
            </a:pPr>
            <a:endParaRPr lang="en-CA" sz="1000"/>
          </a:p>
          <a:p>
            <a:pPr marL="609600" indent="-609600"/>
            <a:r>
              <a:rPr lang="en-CA"/>
              <a:t>If value we want to insert &lt; key of current node, we have to go to the left subtree</a:t>
            </a:r>
            <a:endParaRPr lang="en-US"/>
          </a:p>
          <a:p>
            <a:pPr marL="609600" indent="-609600"/>
            <a:r>
              <a:rPr lang="en-CA"/>
              <a:t>Otherwise we have to go to the right subtree</a:t>
            </a:r>
            <a:endParaRPr lang="en-US"/>
          </a:p>
          <a:p>
            <a:pPr marL="609600" indent="-609600"/>
            <a:r>
              <a:rPr lang="en-CA"/>
              <a:t>If the current node is empty (not existing) create a node with the value we are inserting and place it here</a:t>
            </a:r>
            <a:r>
              <a:rPr lang="en-US"/>
              <a:t>.</a:t>
            </a: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235891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CA" sz="2800" b="1" dirty="0">
                <a:solidFill>
                  <a:srgbClr val="FF0000"/>
                </a:solidFill>
              </a:rPr>
              <a:t>For example, inserting ’15’ into the BST?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2970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2362200"/>
            <a:ext cx="5486400" cy="37258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2821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7848600" cy="571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83281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from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 is a binary tree. Delete an ITEM from the tree T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Deleting a node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from tree depends primarily on the number of children of node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Terminology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 tree consists of a collection of elements or nodes, with each node linked to its successors</a:t>
            </a:r>
          </a:p>
          <a:p>
            <a:pPr eaLnBrk="1" hangingPunct="1"/>
            <a:r>
              <a:rPr lang="en-US" dirty="0" smtClean="0"/>
              <a:t>The node at the top of a tree is called its </a:t>
            </a:r>
            <a:r>
              <a:rPr lang="en-US" b="1" dirty="0" smtClean="0">
                <a:solidFill>
                  <a:srgbClr val="FF0000"/>
                </a:solidFill>
              </a:rPr>
              <a:t>root</a:t>
            </a:r>
          </a:p>
          <a:p>
            <a:pPr eaLnBrk="1" hangingPunct="1"/>
            <a:r>
              <a:rPr lang="en-US" dirty="0" smtClean="0"/>
              <a:t>The links from a node to its successors are called </a:t>
            </a:r>
            <a:r>
              <a:rPr lang="en-US" b="1" dirty="0" smtClean="0">
                <a:solidFill>
                  <a:srgbClr val="FF0000"/>
                </a:solidFill>
              </a:rPr>
              <a:t>branches</a:t>
            </a:r>
          </a:p>
          <a:p>
            <a:pPr eaLnBrk="1" hangingPunct="1"/>
            <a:r>
              <a:rPr lang="en-US" dirty="0" smtClean="0"/>
              <a:t>The successors of a node are called its </a:t>
            </a:r>
            <a:r>
              <a:rPr lang="en-US" b="1" dirty="0" smtClean="0">
                <a:solidFill>
                  <a:srgbClr val="FF0000"/>
                </a:solidFill>
              </a:rPr>
              <a:t>children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There are three cases in deletion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Case 1</a:t>
            </a:r>
            <a:r>
              <a:rPr lang="en-US" sz="2800" dirty="0" smtClean="0"/>
              <a:t>. N has no children. N is deleted from the T by replacing the location of N in  the parent node of N by null pointer 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819400" y="2971800"/>
            <a:ext cx="3657600" cy="3429000"/>
            <a:chOff x="4191000" y="1905000"/>
            <a:chExt cx="3657600" cy="3429000"/>
          </a:xfrm>
        </p:grpSpPr>
        <p:sp>
          <p:nvSpPr>
            <p:cNvPr id="5" name="Rectangle 4"/>
            <p:cNvSpPr/>
            <p:nvPr/>
          </p:nvSpPr>
          <p:spPr>
            <a:xfrm>
              <a:off x="4191000" y="1905000"/>
              <a:ext cx="3657600" cy="3429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3"/>
            <p:cNvGrpSpPr/>
            <p:nvPr/>
          </p:nvGrpSpPr>
          <p:grpSpPr>
            <a:xfrm>
              <a:off x="4267200" y="2133600"/>
              <a:ext cx="3124200" cy="2900065"/>
              <a:chOff x="4267200" y="2133600"/>
              <a:chExt cx="3124200" cy="2900065"/>
            </a:xfrm>
          </p:grpSpPr>
          <p:grpSp>
            <p:nvGrpSpPr>
              <p:cNvPr id="7" name="Group 73"/>
              <p:cNvGrpSpPr/>
              <p:nvPr/>
            </p:nvGrpSpPr>
            <p:grpSpPr>
              <a:xfrm>
                <a:off x="5410200" y="2133600"/>
                <a:ext cx="1981200" cy="2743200"/>
                <a:chOff x="457200" y="4114800"/>
                <a:chExt cx="1981200" cy="2743200"/>
              </a:xfrm>
            </p:grpSpPr>
            <p:grpSp>
              <p:nvGrpSpPr>
                <p:cNvPr id="17" name="Group 55"/>
                <p:cNvGrpSpPr/>
                <p:nvPr/>
              </p:nvGrpSpPr>
              <p:grpSpPr>
                <a:xfrm>
                  <a:off x="457200" y="4114800"/>
                  <a:ext cx="1981200" cy="2133600"/>
                  <a:chOff x="6629400" y="1981200"/>
                  <a:chExt cx="1981200" cy="2133600"/>
                </a:xfrm>
              </p:grpSpPr>
              <p:grpSp>
                <p:nvGrpSpPr>
                  <p:cNvPr id="21" name="Group 25"/>
                  <p:cNvGrpSpPr/>
                  <p:nvPr/>
                </p:nvGrpSpPr>
                <p:grpSpPr>
                  <a:xfrm>
                    <a:off x="7010400" y="1981200"/>
                    <a:ext cx="1600200" cy="2133600"/>
                    <a:chOff x="4724400" y="2057400"/>
                    <a:chExt cx="1600200" cy="2133600"/>
                  </a:xfrm>
                </p:grpSpPr>
                <p:grpSp>
                  <p:nvGrpSpPr>
                    <p:cNvPr id="25" name="Group 14"/>
                    <p:cNvGrpSpPr/>
                    <p:nvPr/>
                  </p:nvGrpSpPr>
                  <p:grpSpPr>
                    <a:xfrm>
                      <a:off x="4876800" y="2057400"/>
                      <a:ext cx="1447800" cy="1295400"/>
                      <a:chOff x="2286000" y="2133600"/>
                      <a:chExt cx="1447800" cy="1295400"/>
                    </a:xfrm>
                  </p:grpSpPr>
                  <p:grpSp>
                    <p:nvGrpSpPr>
                      <p:cNvPr id="29" name="Group 7"/>
                      <p:cNvGrpSpPr/>
                      <p:nvPr/>
                    </p:nvGrpSpPr>
                    <p:grpSpPr>
                      <a:xfrm>
                        <a:off x="2286000" y="2133600"/>
                        <a:ext cx="609600" cy="533400"/>
                        <a:chOff x="2133600" y="1905000"/>
                        <a:chExt cx="609600" cy="533400"/>
                      </a:xfrm>
                    </p:grpSpPr>
                    <p:sp>
                      <p:nvSpPr>
                        <p:cNvPr id="33" name="Oval 32"/>
                        <p:cNvSpPr/>
                        <p:nvPr/>
                      </p:nvSpPr>
                      <p:spPr>
                        <a:xfrm>
                          <a:off x="2133600" y="19050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" name="TextBox 33"/>
                        <p:cNvSpPr txBox="1"/>
                        <p:nvPr/>
                      </p:nvSpPr>
                      <p:spPr>
                        <a:xfrm>
                          <a:off x="2133600" y="1905000"/>
                          <a:ext cx="6096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 smtClean="0"/>
                            <a:t>40</a:t>
                          </a:r>
                          <a:endParaRPr lang="en-US" sz="2400" dirty="0"/>
                        </a:p>
                      </p:txBody>
                    </p:sp>
                  </p:grpSp>
                  <p:grpSp>
                    <p:nvGrpSpPr>
                      <p:cNvPr id="30" name="Group 10"/>
                      <p:cNvGrpSpPr/>
                      <p:nvPr/>
                    </p:nvGrpSpPr>
                    <p:grpSpPr>
                      <a:xfrm>
                        <a:off x="3124200" y="2895600"/>
                        <a:ext cx="609600" cy="533400"/>
                        <a:chOff x="2133600" y="1905000"/>
                        <a:chExt cx="609600" cy="533400"/>
                      </a:xfrm>
                    </p:grpSpPr>
                    <p:sp>
                      <p:nvSpPr>
                        <p:cNvPr id="31" name="Oval 30"/>
                        <p:cNvSpPr/>
                        <p:nvPr/>
                      </p:nvSpPr>
                      <p:spPr>
                        <a:xfrm>
                          <a:off x="2133600" y="19050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" name="TextBox 31"/>
                        <p:cNvSpPr txBox="1"/>
                        <p:nvPr/>
                      </p:nvSpPr>
                      <p:spPr>
                        <a:xfrm>
                          <a:off x="2133600" y="1905000"/>
                          <a:ext cx="6096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6</a:t>
                          </a:r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p:txBody>
                    </p:sp>
                  </p:grpSp>
                </p:grpSp>
                <p:grpSp>
                  <p:nvGrpSpPr>
                    <p:cNvPr id="26" name="Group 21"/>
                    <p:cNvGrpSpPr/>
                    <p:nvPr/>
                  </p:nvGrpSpPr>
                  <p:grpSpPr>
                    <a:xfrm>
                      <a:off x="4724400" y="3657600"/>
                      <a:ext cx="609600" cy="533400"/>
                      <a:chOff x="2133600" y="1905000"/>
                      <a:chExt cx="609600" cy="533400"/>
                    </a:xfrm>
                  </p:grpSpPr>
                  <p:sp>
                    <p:nvSpPr>
                      <p:cNvPr id="27" name="Oval 26"/>
                      <p:cNvSpPr/>
                      <p:nvPr/>
                    </p:nvSpPr>
                    <p:spPr>
                      <a:xfrm>
                        <a:off x="2133600" y="1905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8" name="TextBox 27"/>
                      <p:cNvSpPr txBox="1"/>
                      <p:nvPr/>
                    </p:nvSpPr>
                    <p:spPr>
                      <a:xfrm>
                        <a:off x="2133600" y="1905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/>
                          <a:t>5</a:t>
                        </a:r>
                        <a:r>
                          <a:rPr lang="en-US" sz="2400" dirty="0" smtClean="0"/>
                          <a:t>0</a:t>
                        </a:r>
                        <a:endParaRPr lang="en-US" sz="2400" dirty="0"/>
                      </a:p>
                    </p:txBody>
                  </p:sp>
                </p:grpSp>
              </p:grpSp>
              <p:grpSp>
                <p:nvGrpSpPr>
                  <p:cNvPr id="22" name="Group 36"/>
                  <p:cNvGrpSpPr/>
                  <p:nvPr/>
                </p:nvGrpSpPr>
                <p:grpSpPr>
                  <a:xfrm>
                    <a:off x="6629400" y="28194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33</a:t>
                      </a:r>
                      <a:endParaRPr lang="en-US" sz="2400" dirty="0"/>
                    </a:p>
                  </p:txBody>
                </p:sp>
              </p:grpSp>
            </p:grpSp>
            <p:grpSp>
              <p:nvGrpSpPr>
                <p:cNvPr id="18" name="Group 70"/>
                <p:cNvGrpSpPr/>
                <p:nvPr/>
              </p:nvGrpSpPr>
              <p:grpSpPr>
                <a:xfrm>
                  <a:off x="1524000" y="6324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55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8" name="Group 88"/>
              <p:cNvGrpSpPr/>
              <p:nvPr/>
            </p:nvGrpSpPr>
            <p:grpSpPr>
              <a:xfrm>
                <a:off x="4572000" y="3733800"/>
                <a:ext cx="609600" cy="533400"/>
                <a:chOff x="2133600" y="1905000"/>
                <a:chExt cx="609600" cy="5334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11</a:t>
                  </a:r>
                  <a:endParaRPr lang="en-US" sz="2400" dirty="0"/>
                </a:p>
              </p:txBody>
            </p:sp>
          </p:grpSp>
          <p:cxnSp>
            <p:nvCxnSpPr>
              <p:cNvPr id="9" name="Straight Connector 8"/>
              <p:cNvCxnSpPr>
                <a:endCxn id="24" idx="0"/>
              </p:cNvCxnSpPr>
              <p:nvPr/>
            </p:nvCxnSpPr>
            <p:spPr>
              <a:xfrm rot="5400000">
                <a:off x="5676900" y="2628900"/>
                <a:ext cx="3810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endCxn id="16" idx="0"/>
              </p:cNvCxnSpPr>
              <p:nvPr/>
            </p:nvCxnSpPr>
            <p:spPr>
              <a:xfrm rot="10800000" flipV="1">
                <a:off x="4876800" y="3352800"/>
                <a:ext cx="5334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6200000" flipH="1">
                <a:off x="6438900" y="2552700"/>
                <a:ext cx="4572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0800000" flipV="1">
                <a:off x="6248400" y="3352800"/>
                <a:ext cx="53340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16200000" flipH="1">
                <a:off x="6248400" y="4191000"/>
                <a:ext cx="3048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267200" y="4572000"/>
                <a:ext cx="205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ITEM = 11</a:t>
                </a:r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036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Case 2</a:t>
            </a:r>
            <a:r>
              <a:rPr lang="en-US" sz="2800" dirty="0" smtClean="0"/>
              <a:t>. N has exactly one children. N is deleted from the T by simply replacing the location of N in  the parent node of N by the location of the only child of N 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819400" y="2971800"/>
            <a:ext cx="3657600" cy="3429000"/>
            <a:chOff x="4191000" y="1905000"/>
            <a:chExt cx="3657600" cy="3429000"/>
          </a:xfrm>
        </p:grpSpPr>
        <p:sp>
          <p:nvSpPr>
            <p:cNvPr id="5" name="Rectangle 4"/>
            <p:cNvSpPr/>
            <p:nvPr/>
          </p:nvSpPr>
          <p:spPr>
            <a:xfrm>
              <a:off x="4191000" y="1905000"/>
              <a:ext cx="3657600" cy="3429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3"/>
            <p:cNvGrpSpPr/>
            <p:nvPr/>
          </p:nvGrpSpPr>
          <p:grpSpPr>
            <a:xfrm>
              <a:off x="4267200" y="2133600"/>
              <a:ext cx="3124200" cy="2900065"/>
              <a:chOff x="4267200" y="2133600"/>
              <a:chExt cx="3124200" cy="2900065"/>
            </a:xfrm>
          </p:grpSpPr>
          <p:grpSp>
            <p:nvGrpSpPr>
              <p:cNvPr id="7" name="Group 73"/>
              <p:cNvGrpSpPr/>
              <p:nvPr/>
            </p:nvGrpSpPr>
            <p:grpSpPr>
              <a:xfrm>
                <a:off x="5410200" y="2133600"/>
                <a:ext cx="1981200" cy="2743200"/>
                <a:chOff x="457200" y="4114800"/>
                <a:chExt cx="1981200" cy="2743200"/>
              </a:xfrm>
            </p:grpSpPr>
            <p:grpSp>
              <p:nvGrpSpPr>
                <p:cNvPr id="8" name="Group 55"/>
                <p:cNvGrpSpPr/>
                <p:nvPr/>
              </p:nvGrpSpPr>
              <p:grpSpPr>
                <a:xfrm>
                  <a:off x="457200" y="4114800"/>
                  <a:ext cx="1981200" cy="2133600"/>
                  <a:chOff x="6629400" y="1981200"/>
                  <a:chExt cx="1981200" cy="2133600"/>
                </a:xfrm>
              </p:grpSpPr>
              <p:grpSp>
                <p:nvGrpSpPr>
                  <p:cNvPr id="17" name="Group 25"/>
                  <p:cNvGrpSpPr/>
                  <p:nvPr/>
                </p:nvGrpSpPr>
                <p:grpSpPr>
                  <a:xfrm>
                    <a:off x="7010400" y="1981200"/>
                    <a:ext cx="1600200" cy="2133600"/>
                    <a:chOff x="4724400" y="2057400"/>
                    <a:chExt cx="1600200" cy="2133600"/>
                  </a:xfrm>
                </p:grpSpPr>
                <p:grpSp>
                  <p:nvGrpSpPr>
                    <p:cNvPr id="18" name="Group 14"/>
                    <p:cNvGrpSpPr/>
                    <p:nvPr/>
                  </p:nvGrpSpPr>
                  <p:grpSpPr>
                    <a:xfrm>
                      <a:off x="4876800" y="2057400"/>
                      <a:ext cx="1447800" cy="1295400"/>
                      <a:chOff x="2286000" y="2133600"/>
                      <a:chExt cx="1447800" cy="1295400"/>
                    </a:xfrm>
                  </p:grpSpPr>
                  <p:grpSp>
                    <p:nvGrpSpPr>
                      <p:cNvPr id="21" name="Group 7"/>
                      <p:cNvGrpSpPr/>
                      <p:nvPr/>
                    </p:nvGrpSpPr>
                    <p:grpSpPr>
                      <a:xfrm>
                        <a:off x="2286000" y="2133600"/>
                        <a:ext cx="609600" cy="533400"/>
                        <a:chOff x="2133600" y="1905000"/>
                        <a:chExt cx="609600" cy="533400"/>
                      </a:xfrm>
                    </p:grpSpPr>
                    <p:sp>
                      <p:nvSpPr>
                        <p:cNvPr id="33" name="Oval 32"/>
                        <p:cNvSpPr/>
                        <p:nvPr/>
                      </p:nvSpPr>
                      <p:spPr>
                        <a:xfrm>
                          <a:off x="2133600" y="19050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" name="TextBox 33"/>
                        <p:cNvSpPr txBox="1"/>
                        <p:nvPr/>
                      </p:nvSpPr>
                      <p:spPr>
                        <a:xfrm>
                          <a:off x="2133600" y="1905000"/>
                          <a:ext cx="6096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 smtClean="0"/>
                            <a:t>40</a:t>
                          </a:r>
                          <a:endParaRPr lang="en-US" sz="2400" dirty="0"/>
                        </a:p>
                      </p:txBody>
                    </p:sp>
                  </p:grpSp>
                  <p:grpSp>
                    <p:nvGrpSpPr>
                      <p:cNvPr id="22" name="Group 10"/>
                      <p:cNvGrpSpPr/>
                      <p:nvPr/>
                    </p:nvGrpSpPr>
                    <p:grpSpPr>
                      <a:xfrm>
                        <a:off x="3124200" y="2895600"/>
                        <a:ext cx="609600" cy="533400"/>
                        <a:chOff x="2133600" y="1905000"/>
                        <a:chExt cx="609600" cy="533400"/>
                      </a:xfrm>
                    </p:grpSpPr>
                    <p:sp>
                      <p:nvSpPr>
                        <p:cNvPr id="31" name="Oval 30"/>
                        <p:cNvSpPr/>
                        <p:nvPr/>
                      </p:nvSpPr>
                      <p:spPr>
                        <a:xfrm>
                          <a:off x="2133600" y="19050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" name="TextBox 31"/>
                        <p:cNvSpPr txBox="1"/>
                        <p:nvPr/>
                      </p:nvSpPr>
                      <p:spPr>
                        <a:xfrm>
                          <a:off x="2133600" y="1905000"/>
                          <a:ext cx="6096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6</a:t>
                          </a:r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p:txBody>
                    </p:sp>
                  </p:grpSp>
                </p:grpSp>
                <p:grpSp>
                  <p:nvGrpSpPr>
                    <p:cNvPr id="25" name="Group 21"/>
                    <p:cNvGrpSpPr/>
                    <p:nvPr/>
                  </p:nvGrpSpPr>
                  <p:grpSpPr>
                    <a:xfrm>
                      <a:off x="4724400" y="3657600"/>
                      <a:ext cx="609600" cy="533400"/>
                      <a:chOff x="2133600" y="1905000"/>
                      <a:chExt cx="609600" cy="533400"/>
                    </a:xfrm>
                  </p:grpSpPr>
                  <p:sp>
                    <p:nvSpPr>
                      <p:cNvPr id="27" name="Oval 26"/>
                      <p:cNvSpPr/>
                      <p:nvPr/>
                    </p:nvSpPr>
                    <p:spPr>
                      <a:xfrm>
                        <a:off x="2133600" y="1905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8" name="TextBox 27"/>
                      <p:cNvSpPr txBox="1"/>
                      <p:nvPr/>
                    </p:nvSpPr>
                    <p:spPr>
                      <a:xfrm>
                        <a:off x="2133600" y="1905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/>
                          <a:t>5</a:t>
                        </a:r>
                        <a:r>
                          <a:rPr lang="en-US" sz="2400" dirty="0" smtClean="0"/>
                          <a:t>0</a:t>
                        </a:r>
                        <a:endParaRPr lang="en-US" sz="2400" dirty="0"/>
                      </a:p>
                    </p:txBody>
                  </p:sp>
                </p:grpSp>
              </p:grpSp>
              <p:grpSp>
                <p:nvGrpSpPr>
                  <p:cNvPr id="26" name="Group 36"/>
                  <p:cNvGrpSpPr/>
                  <p:nvPr/>
                </p:nvGrpSpPr>
                <p:grpSpPr>
                  <a:xfrm>
                    <a:off x="6629400" y="28194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33</a:t>
                      </a:r>
                      <a:endParaRPr lang="en-US" sz="2400" dirty="0"/>
                    </a:p>
                  </p:txBody>
                </p:sp>
              </p:grpSp>
            </p:grpSp>
            <p:grpSp>
              <p:nvGrpSpPr>
                <p:cNvPr id="29" name="Group 70"/>
                <p:cNvGrpSpPr/>
                <p:nvPr/>
              </p:nvGrpSpPr>
              <p:grpSpPr>
                <a:xfrm>
                  <a:off x="1524000" y="6324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55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30" name="Group 88"/>
              <p:cNvGrpSpPr/>
              <p:nvPr/>
            </p:nvGrpSpPr>
            <p:grpSpPr>
              <a:xfrm>
                <a:off x="4572000" y="3733800"/>
                <a:ext cx="609600" cy="533400"/>
                <a:chOff x="2133600" y="1905000"/>
                <a:chExt cx="609600" cy="5334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11</a:t>
                  </a:r>
                  <a:endParaRPr lang="en-US" sz="2400" dirty="0"/>
                </a:p>
              </p:txBody>
            </p:sp>
          </p:grpSp>
          <p:cxnSp>
            <p:nvCxnSpPr>
              <p:cNvPr id="9" name="Straight Connector 8"/>
              <p:cNvCxnSpPr>
                <a:endCxn id="24" idx="0"/>
              </p:cNvCxnSpPr>
              <p:nvPr/>
            </p:nvCxnSpPr>
            <p:spPr>
              <a:xfrm rot="5400000">
                <a:off x="5676900" y="2628900"/>
                <a:ext cx="3810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endCxn id="16" idx="0"/>
              </p:cNvCxnSpPr>
              <p:nvPr/>
            </p:nvCxnSpPr>
            <p:spPr>
              <a:xfrm rot="10800000" flipV="1">
                <a:off x="4876800" y="3352800"/>
                <a:ext cx="5334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6200000" flipH="1">
                <a:off x="6438900" y="2552700"/>
                <a:ext cx="4572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0800000" flipV="1">
                <a:off x="6248400" y="3352800"/>
                <a:ext cx="53340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16200000" flipH="1">
                <a:off x="6248400" y="4191000"/>
                <a:ext cx="3048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267200" y="4572000"/>
                <a:ext cx="205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ITEM = 50</a:t>
                </a:r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84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Case 2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209800" y="1676400"/>
            <a:ext cx="3657600" cy="3429000"/>
            <a:chOff x="4191000" y="1905000"/>
            <a:chExt cx="3657600" cy="3429000"/>
          </a:xfrm>
        </p:grpSpPr>
        <p:sp>
          <p:nvSpPr>
            <p:cNvPr id="5" name="Rectangle 4"/>
            <p:cNvSpPr/>
            <p:nvPr/>
          </p:nvSpPr>
          <p:spPr>
            <a:xfrm>
              <a:off x="4191000" y="1905000"/>
              <a:ext cx="3657600" cy="3429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3"/>
            <p:cNvGrpSpPr/>
            <p:nvPr/>
          </p:nvGrpSpPr>
          <p:grpSpPr>
            <a:xfrm>
              <a:off x="4267200" y="2133600"/>
              <a:ext cx="3124200" cy="2900065"/>
              <a:chOff x="4267200" y="2133600"/>
              <a:chExt cx="3124200" cy="2900065"/>
            </a:xfrm>
          </p:grpSpPr>
          <p:grpSp>
            <p:nvGrpSpPr>
              <p:cNvPr id="8" name="Group 55"/>
              <p:cNvGrpSpPr/>
              <p:nvPr/>
            </p:nvGrpSpPr>
            <p:grpSpPr>
              <a:xfrm>
                <a:off x="5410200" y="2133600"/>
                <a:ext cx="1981200" cy="2133600"/>
                <a:chOff x="6629400" y="1981200"/>
                <a:chExt cx="1981200" cy="2133600"/>
              </a:xfrm>
            </p:grpSpPr>
            <p:grpSp>
              <p:nvGrpSpPr>
                <p:cNvPr id="17" name="Group 25"/>
                <p:cNvGrpSpPr/>
                <p:nvPr/>
              </p:nvGrpSpPr>
              <p:grpSpPr>
                <a:xfrm>
                  <a:off x="7010400" y="1981200"/>
                  <a:ext cx="1600200" cy="2133600"/>
                  <a:chOff x="4724400" y="2057400"/>
                  <a:chExt cx="1600200" cy="2133600"/>
                </a:xfrm>
              </p:grpSpPr>
              <p:grpSp>
                <p:nvGrpSpPr>
                  <p:cNvPr id="18" name="Group 14"/>
                  <p:cNvGrpSpPr/>
                  <p:nvPr/>
                </p:nvGrpSpPr>
                <p:grpSpPr>
                  <a:xfrm>
                    <a:off x="4876800" y="2057400"/>
                    <a:ext cx="1447800" cy="1295400"/>
                    <a:chOff x="2286000" y="2133600"/>
                    <a:chExt cx="1447800" cy="1295400"/>
                  </a:xfrm>
                </p:grpSpPr>
                <p:grpSp>
                  <p:nvGrpSpPr>
                    <p:cNvPr id="21" name="Group 7"/>
                    <p:cNvGrpSpPr/>
                    <p:nvPr/>
                  </p:nvGrpSpPr>
                  <p:grpSpPr>
                    <a:xfrm>
                      <a:off x="2286000" y="2133600"/>
                      <a:ext cx="609600" cy="533400"/>
                      <a:chOff x="2133600" y="1905000"/>
                      <a:chExt cx="609600" cy="533400"/>
                    </a:xfrm>
                  </p:grpSpPr>
                  <p:sp>
                    <p:nvSpPr>
                      <p:cNvPr id="33" name="Oval 32"/>
                      <p:cNvSpPr/>
                      <p:nvPr/>
                    </p:nvSpPr>
                    <p:spPr>
                      <a:xfrm>
                        <a:off x="2133600" y="1905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4" name="TextBox 33"/>
                      <p:cNvSpPr txBox="1"/>
                      <p:nvPr/>
                    </p:nvSpPr>
                    <p:spPr>
                      <a:xfrm>
                        <a:off x="2133600" y="1905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/>
                          <a:t>40</a:t>
                        </a:r>
                        <a:endParaRPr lang="en-US" sz="2400" dirty="0"/>
                      </a:p>
                    </p:txBody>
                  </p:sp>
                </p:grpSp>
                <p:grpSp>
                  <p:nvGrpSpPr>
                    <p:cNvPr id="22" name="Group 10"/>
                    <p:cNvGrpSpPr/>
                    <p:nvPr/>
                  </p:nvGrpSpPr>
                  <p:grpSpPr>
                    <a:xfrm>
                      <a:off x="3124200" y="2895600"/>
                      <a:ext cx="609600" cy="533400"/>
                      <a:chOff x="2133600" y="1905000"/>
                      <a:chExt cx="609600" cy="533400"/>
                    </a:xfrm>
                  </p:grpSpPr>
                  <p:sp>
                    <p:nvSpPr>
                      <p:cNvPr id="31" name="Oval 30"/>
                      <p:cNvSpPr/>
                      <p:nvPr/>
                    </p:nvSpPr>
                    <p:spPr>
                      <a:xfrm>
                        <a:off x="2133600" y="1905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2" name="TextBox 31"/>
                      <p:cNvSpPr txBox="1"/>
                      <p:nvPr/>
                    </p:nvSpPr>
                    <p:spPr>
                      <a:xfrm>
                        <a:off x="2133600" y="1905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/>
                          <a:t>6</a:t>
                        </a:r>
                        <a:r>
                          <a:rPr lang="en-US" sz="2400" dirty="0" smtClean="0"/>
                          <a:t>0</a:t>
                        </a:r>
                        <a:endParaRPr lang="en-US" sz="2400" dirty="0"/>
                      </a:p>
                    </p:txBody>
                  </p:sp>
                </p:grpSp>
              </p:grpSp>
              <p:grpSp>
                <p:nvGrpSpPr>
                  <p:cNvPr id="25" name="Group 21"/>
                  <p:cNvGrpSpPr/>
                  <p:nvPr/>
                </p:nvGrpSpPr>
                <p:grpSpPr>
                  <a:xfrm>
                    <a:off x="4724400" y="36576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55</a:t>
                      </a:r>
                      <a:endParaRPr lang="en-US" sz="2400" dirty="0"/>
                    </a:p>
                  </p:txBody>
                </p:sp>
              </p:grpSp>
            </p:grpSp>
            <p:grpSp>
              <p:nvGrpSpPr>
                <p:cNvPr id="26" name="Group 36"/>
                <p:cNvGrpSpPr/>
                <p:nvPr/>
              </p:nvGrpSpPr>
              <p:grpSpPr>
                <a:xfrm>
                  <a:off x="6629400" y="28194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33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30" name="Group 88"/>
              <p:cNvGrpSpPr/>
              <p:nvPr/>
            </p:nvGrpSpPr>
            <p:grpSpPr>
              <a:xfrm>
                <a:off x="4572000" y="3733800"/>
                <a:ext cx="609600" cy="533400"/>
                <a:chOff x="2133600" y="1905000"/>
                <a:chExt cx="609600" cy="5334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11</a:t>
                  </a:r>
                  <a:endParaRPr lang="en-US" sz="2400" dirty="0"/>
                </a:p>
              </p:txBody>
            </p:sp>
          </p:grpSp>
          <p:cxnSp>
            <p:nvCxnSpPr>
              <p:cNvPr id="9" name="Straight Connector 8"/>
              <p:cNvCxnSpPr>
                <a:endCxn id="24" idx="0"/>
              </p:cNvCxnSpPr>
              <p:nvPr/>
            </p:nvCxnSpPr>
            <p:spPr>
              <a:xfrm rot="5400000">
                <a:off x="5676900" y="2628900"/>
                <a:ext cx="3810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endCxn id="16" idx="0"/>
              </p:cNvCxnSpPr>
              <p:nvPr/>
            </p:nvCxnSpPr>
            <p:spPr>
              <a:xfrm rot="10800000" flipV="1">
                <a:off x="4876800" y="3352800"/>
                <a:ext cx="5334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6200000" flipH="1">
                <a:off x="6438900" y="2552700"/>
                <a:ext cx="4572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0800000" flipV="1">
                <a:off x="6248400" y="3352800"/>
                <a:ext cx="53340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267200" y="4572000"/>
                <a:ext cx="205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ITEM = 50</a:t>
                </a:r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733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Case 3</a:t>
            </a:r>
            <a:r>
              <a:rPr lang="en-US" sz="2800" dirty="0" smtClean="0"/>
              <a:t>. N has two children. Let S(N) denote the  in-order successor of N. Then N is  deleted from the T by first deleting S(N) from T and then replacing node N in T by the node S(N) 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819400" y="2971800"/>
            <a:ext cx="3657600" cy="3429000"/>
            <a:chOff x="4191000" y="1905000"/>
            <a:chExt cx="3657600" cy="3429000"/>
          </a:xfrm>
        </p:grpSpPr>
        <p:sp>
          <p:nvSpPr>
            <p:cNvPr id="5" name="Rectangle 4"/>
            <p:cNvSpPr/>
            <p:nvPr/>
          </p:nvSpPr>
          <p:spPr>
            <a:xfrm>
              <a:off x="4191000" y="1905000"/>
              <a:ext cx="3657600" cy="3429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3"/>
            <p:cNvGrpSpPr/>
            <p:nvPr/>
          </p:nvGrpSpPr>
          <p:grpSpPr>
            <a:xfrm>
              <a:off x="4267200" y="2133600"/>
              <a:ext cx="3124200" cy="2900065"/>
              <a:chOff x="4267200" y="2133600"/>
              <a:chExt cx="3124200" cy="2900065"/>
            </a:xfrm>
          </p:grpSpPr>
          <p:grpSp>
            <p:nvGrpSpPr>
              <p:cNvPr id="7" name="Group 73"/>
              <p:cNvGrpSpPr/>
              <p:nvPr/>
            </p:nvGrpSpPr>
            <p:grpSpPr>
              <a:xfrm>
                <a:off x="5410200" y="2133600"/>
                <a:ext cx="1981200" cy="2743200"/>
                <a:chOff x="457200" y="4114800"/>
                <a:chExt cx="1981200" cy="2743200"/>
              </a:xfrm>
            </p:grpSpPr>
            <p:grpSp>
              <p:nvGrpSpPr>
                <p:cNvPr id="8" name="Group 55"/>
                <p:cNvGrpSpPr/>
                <p:nvPr/>
              </p:nvGrpSpPr>
              <p:grpSpPr>
                <a:xfrm>
                  <a:off x="457200" y="4114800"/>
                  <a:ext cx="1981200" cy="2133600"/>
                  <a:chOff x="6629400" y="1981200"/>
                  <a:chExt cx="1981200" cy="2133600"/>
                </a:xfrm>
              </p:grpSpPr>
              <p:grpSp>
                <p:nvGrpSpPr>
                  <p:cNvPr id="17" name="Group 25"/>
                  <p:cNvGrpSpPr/>
                  <p:nvPr/>
                </p:nvGrpSpPr>
                <p:grpSpPr>
                  <a:xfrm>
                    <a:off x="7010400" y="1981200"/>
                    <a:ext cx="1600200" cy="2133600"/>
                    <a:chOff x="4724400" y="2057400"/>
                    <a:chExt cx="1600200" cy="2133600"/>
                  </a:xfrm>
                </p:grpSpPr>
                <p:grpSp>
                  <p:nvGrpSpPr>
                    <p:cNvPr id="18" name="Group 14"/>
                    <p:cNvGrpSpPr/>
                    <p:nvPr/>
                  </p:nvGrpSpPr>
                  <p:grpSpPr>
                    <a:xfrm>
                      <a:off x="4876800" y="2057400"/>
                      <a:ext cx="1447800" cy="1295400"/>
                      <a:chOff x="2286000" y="2133600"/>
                      <a:chExt cx="1447800" cy="1295400"/>
                    </a:xfrm>
                  </p:grpSpPr>
                  <p:grpSp>
                    <p:nvGrpSpPr>
                      <p:cNvPr id="21" name="Group 7"/>
                      <p:cNvGrpSpPr/>
                      <p:nvPr/>
                    </p:nvGrpSpPr>
                    <p:grpSpPr>
                      <a:xfrm>
                        <a:off x="2286000" y="2133600"/>
                        <a:ext cx="609600" cy="533400"/>
                        <a:chOff x="2133600" y="1905000"/>
                        <a:chExt cx="609600" cy="533400"/>
                      </a:xfrm>
                    </p:grpSpPr>
                    <p:sp>
                      <p:nvSpPr>
                        <p:cNvPr id="33" name="Oval 32"/>
                        <p:cNvSpPr/>
                        <p:nvPr/>
                      </p:nvSpPr>
                      <p:spPr>
                        <a:xfrm>
                          <a:off x="2133600" y="19050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" name="TextBox 33"/>
                        <p:cNvSpPr txBox="1"/>
                        <p:nvPr/>
                      </p:nvSpPr>
                      <p:spPr>
                        <a:xfrm>
                          <a:off x="2133600" y="1905000"/>
                          <a:ext cx="6096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 smtClean="0"/>
                            <a:t>40</a:t>
                          </a:r>
                          <a:endParaRPr lang="en-US" sz="2400" dirty="0"/>
                        </a:p>
                      </p:txBody>
                    </p:sp>
                  </p:grpSp>
                  <p:grpSp>
                    <p:nvGrpSpPr>
                      <p:cNvPr id="22" name="Group 10"/>
                      <p:cNvGrpSpPr/>
                      <p:nvPr/>
                    </p:nvGrpSpPr>
                    <p:grpSpPr>
                      <a:xfrm>
                        <a:off x="3124200" y="2895600"/>
                        <a:ext cx="609600" cy="533400"/>
                        <a:chOff x="2133600" y="1905000"/>
                        <a:chExt cx="609600" cy="533400"/>
                      </a:xfrm>
                    </p:grpSpPr>
                    <p:sp>
                      <p:nvSpPr>
                        <p:cNvPr id="31" name="Oval 30"/>
                        <p:cNvSpPr/>
                        <p:nvPr/>
                      </p:nvSpPr>
                      <p:spPr>
                        <a:xfrm>
                          <a:off x="2133600" y="19050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" name="TextBox 31"/>
                        <p:cNvSpPr txBox="1"/>
                        <p:nvPr/>
                      </p:nvSpPr>
                      <p:spPr>
                        <a:xfrm>
                          <a:off x="2133600" y="1905000"/>
                          <a:ext cx="6096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6</a:t>
                          </a:r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p:txBody>
                    </p:sp>
                  </p:grpSp>
                </p:grpSp>
                <p:grpSp>
                  <p:nvGrpSpPr>
                    <p:cNvPr id="25" name="Group 21"/>
                    <p:cNvGrpSpPr/>
                    <p:nvPr/>
                  </p:nvGrpSpPr>
                  <p:grpSpPr>
                    <a:xfrm>
                      <a:off x="4724400" y="3657600"/>
                      <a:ext cx="609600" cy="533400"/>
                      <a:chOff x="2133600" y="1905000"/>
                      <a:chExt cx="609600" cy="533400"/>
                    </a:xfrm>
                  </p:grpSpPr>
                  <p:sp>
                    <p:nvSpPr>
                      <p:cNvPr id="27" name="Oval 26"/>
                      <p:cNvSpPr/>
                      <p:nvPr/>
                    </p:nvSpPr>
                    <p:spPr>
                      <a:xfrm>
                        <a:off x="2133600" y="1905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8" name="TextBox 27"/>
                      <p:cNvSpPr txBox="1"/>
                      <p:nvPr/>
                    </p:nvSpPr>
                    <p:spPr>
                      <a:xfrm>
                        <a:off x="2133600" y="1905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/>
                          <a:t>5</a:t>
                        </a:r>
                        <a:r>
                          <a:rPr lang="en-US" sz="2400" dirty="0" smtClean="0"/>
                          <a:t>0</a:t>
                        </a:r>
                        <a:endParaRPr lang="en-US" sz="2400" dirty="0"/>
                      </a:p>
                    </p:txBody>
                  </p:sp>
                </p:grpSp>
              </p:grpSp>
              <p:grpSp>
                <p:nvGrpSpPr>
                  <p:cNvPr id="26" name="Group 36"/>
                  <p:cNvGrpSpPr/>
                  <p:nvPr/>
                </p:nvGrpSpPr>
                <p:grpSpPr>
                  <a:xfrm>
                    <a:off x="6629400" y="28194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33</a:t>
                      </a:r>
                      <a:endParaRPr lang="en-US" sz="2400" dirty="0"/>
                    </a:p>
                  </p:txBody>
                </p:sp>
              </p:grpSp>
            </p:grpSp>
            <p:grpSp>
              <p:nvGrpSpPr>
                <p:cNvPr id="29" name="Group 70"/>
                <p:cNvGrpSpPr/>
                <p:nvPr/>
              </p:nvGrpSpPr>
              <p:grpSpPr>
                <a:xfrm>
                  <a:off x="1524000" y="6324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55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30" name="Group 88"/>
              <p:cNvGrpSpPr/>
              <p:nvPr/>
            </p:nvGrpSpPr>
            <p:grpSpPr>
              <a:xfrm>
                <a:off x="4572000" y="3733800"/>
                <a:ext cx="609600" cy="533400"/>
                <a:chOff x="2133600" y="1905000"/>
                <a:chExt cx="609600" cy="5334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11</a:t>
                  </a:r>
                  <a:endParaRPr lang="en-US" sz="2400" dirty="0"/>
                </a:p>
              </p:txBody>
            </p:sp>
          </p:grpSp>
          <p:cxnSp>
            <p:nvCxnSpPr>
              <p:cNvPr id="9" name="Straight Connector 8"/>
              <p:cNvCxnSpPr>
                <a:endCxn id="24" idx="0"/>
              </p:cNvCxnSpPr>
              <p:nvPr/>
            </p:nvCxnSpPr>
            <p:spPr>
              <a:xfrm rot="5400000">
                <a:off x="5676900" y="2628900"/>
                <a:ext cx="3810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endCxn id="16" idx="0"/>
              </p:cNvCxnSpPr>
              <p:nvPr/>
            </p:nvCxnSpPr>
            <p:spPr>
              <a:xfrm rot="10800000" flipV="1">
                <a:off x="4876800" y="3352800"/>
                <a:ext cx="5334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6200000" flipH="1">
                <a:off x="6438900" y="2552700"/>
                <a:ext cx="4572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0800000" flipV="1">
                <a:off x="6248400" y="3352800"/>
                <a:ext cx="53340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16200000" flipH="1">
                <a:off x="6248400" y="4191000"/>
                <a:ext cx="3048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267200" y="4572000"/>
                <a:ext cx="205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ITEM = 40</a:t>
                </a:r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936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Case 3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533400" y="1905000"/>
            <a:ext cx="3657600" cy="3429000"/>
            <a:chOff x="4191000" y="1905000"/>
            <a:chExt cx="3657600" cy="3429000"/>
          </a:xfrm>
        </p:grpSpPr>
        <p:sp>
          <p:nvSpPr>
            <p:cNvPr id="36" name="Rectangle 35"/>
            <p:cNvSpPr/>
            <p:nvPr/>
          </p:nvSpPr>
          <p:spPr>
            <a:xfrm>
              <a:off x="4191000" y="1905000"/>
              <a:ext cx="3657600" cy="3429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113"/>
            <p:cNvGrpSpPr/>
            <p:nvPr/>
          </p:nvGrpSpPr>
          <p:grpSpPr>
            <a:xfrm>
              <a:off x="4267200" y="2133600"/>
              <a:ext cx="3124200" cy="2900065"/>
              <a:chOff x="4267200" y="2133600"/>
              <a:chExt cx="3124200" cy="2900065"/>
            </a:xfrm>
          </p:grpSpPr>
          <p:grpSp>
            <p:nvGrpSpPr>
              <p:cNvPr id="38" name="Group 55"/>
              <p:cNvGrpSpPr/>
              <p:nvPr/>
            </p:nvGrpSpPr>
            <p:grpSpPr>
              <a:xfrm>
                <a:off x="5410200" y="2133600"/>
                <a:ext cx="1981200" cy="2133600"/>
                <a:chOff x="6629400" y="1981200"/>
                <a:chExt cx="1981200" cy="2133600"/>
              </a:xfrm>
            </p:grpSpPr>
            <p:grpSp>
              <p:nvGrpSpPr>
                <p:cNvPr id="47" name="Group 25"/>
                <p:cNvGrpSpPr/>
                <p:nvPr/>
              </p:nvGrpSpPr>
              <p:grpSpPr>
                <a:xfrm>
                  <a:off x="7010400" y="1981200"/>
                  <a:ext cx="1600200" cy="2133600"/>
                  <a:chOff x="4724400" y="2057400"/>
                  <a:chExt cx="1600200" cy="2133600"/>
                </a:xfrm>
              </p:grpSpPr>
              <p:grpSp>
                <p:nvGrpSpPr>
                  <p:cNvPr id="51" name="Group 14"/>
                  <p:cNvGrpSpPr/>
                  <p:nvPr/>
                </p:nvGrpSpPr>
                <p:grpSpPr>
                  <a:xfrm>
                    <a:off x="4876800" y="2057400"/>
                    <a:ext cx="1447800" cy="1295400"/>
                    <a:chOff x="2286000" y="2133600"/>
                    <a:chExt cx="1447800" cy="1295400"/>
                  </a:xfrm>
                </p:grpSpPr>
                <p:grpSp>
                  <p:nvGrpSpPr>
                    <p:cNvPr id="55" name="Group 7"/>
                    <p:cNvGrpSpPr/>
                    <p:nvPr/>
                  </p:nvGrpSpPr>
                  <p:grpSpPr>
                    <a:xfrm>
                      <a:off x="2286000" y="2133600"/>
                      <a:ext cx="609600" cy="533400"/>
                      <a:chOff x="2133600" y="1905000"/>
                      <a:chExt cx="609600" cy="533400"/>
                    </a:xfrm>
                  </p:grpSpPr>
                  <p:sp>
                    <p:nvSpPr>
                      <p:cNvPr id="59" name="Oval 58"/>
                      <p:cNvSpPr/>
                      <p:nvPr/>
                    </p:nvSpPr>
                    <p:spPr>
                      <a:xfrm>
                        <a:off x="2133600" y="1905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2133600" y="1905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/>
                          <a:t>40</a:t>
                        </a:r>
                        <a:endParaRPr lang="en-US" sz="2400" dirty="0"/>
                      </a:p>
                    </p:txBody>
                  </p:sp>
                </p:grpSp>
                <p:grpSp>
                  <p:nvGrpSpPr>
                    <p:cNvPr id="56" name="Group 10"/>
                    <p:cNvGrpSpPr/>
                    <p:nvPr/>
                  </p:nvGrpSpPr>
                  <p:grpSpPr>
                    <a:xfrm>
                      <a:off x="3124200" y="2895600"/>
                      <a:ext cx="609600" cy="533400"/>
                      <a:chOff x="2133600" y="1905000"/>
                      <a:chExt cx="609600" cy="533400"/>
                    </a:xfrm>
                  </p:grpSpPr>
                  <p:sp>
                    <p:nvSpPr>
                      <p:cNvPr id="57" name="Oval 56"/>
                      <p:cNvSpPr/>
                      <p:nvPr/>
                    </p:nvSpPr>
                    <p:spPr>
                      <a:xfrm>
                        <a:off x="2133600" y="1905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8" name="TextBox 57"/>
                      <p:cNvSpPr txBox="1"/>
                      <p:nvPr/>
                    </p:nvSpPr>
                    <p:spPr>
                      <a:xfrm>
                        <a:off x="2133600" y="1905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/>
                          <a:t>6</a:t>
                        </a:r>
                        <a:r>
                          <a:rPr lang="en-US" sz="2400" dirty="0" smtClean="0"/>
                          <a:t>0</a:t>
                        </a:r>
                        <a:endParaRPr lang="en-US" sz="2400" dirty="0"/>
                      </a:p>
                    </p:txBody>
                  </p:sp>
                </p:grpSp>
              </p:grpSp>
              <p:grpSp>
                <p:nvGrpSpPr>
                  <p:cNvPr id="52" name="Group 21"/>
                  <p:cNvGrpSpPr/>
                  <p:nvPr/>
                </p:nvGrpSpPr>
                <p:grpSpPr>
                  <a:xfrm>
                    <a:off x="4724400" y="36576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55</a:t>
                      </a:r>
                      <a:endParaRPr lang="en-US" sz="2400" dirty="0"/>
                    </a:p>
                  </p:txBody>
                </p:sp>
              </p:grpSp>
            </p:grpSp>
            <p:grpSp>
              <p:nvGrpSpPr>
                <p:cNvPr id="48" name="Group 36"/>
                <p:cNvGrpSpPr/>
                <p:nvPr/>
              </p:nvGrpSpPr>
              <p:grpSpPr>
                <a:xfrm>
                  <a:off x="6629400" y="28194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49" name="Oval 48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33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39" name="Group 88"/>
              <p:cNvGrpSpPr/>
              <p:nvPr/>
            </p:nvGrpSpPr>
            <p:grpSpPr>
              <a:xfrm>
                <a:off x="4572000" y="3733800"/>
                <a:ext cx="609600" cy="533400"/>
                <a:chOff x="2133600" y="1905000"/>
                <a:chExt cx="609600" cy="53340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11</a:t>
                  </a:r>
                  <a:endParaRPr lang="en-US" sz="2400" dirty="0"/>
                </a:p>
              </p:txBody>
            </p:sp>
          </p:grpSp>
          <p:cxnSp>
            <p:nvCxnSpPr>
              <p:cNvPr id="40" name="Straight Connector 39"/>
              <p:cNvCxnSpPr>
                <a:endCxn id="50" idx="0"/>
              </p:cNvCxnSpPr>
              <p:nvPr/>
            </p:nvCxnSpPr>
            <p:spPr>
              <a:xfrm rot="5400000">
                <a:off x="5676900" y="2628900"/>
                <a:ext cx="3810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endCxn id="46" idx="0"/>
              </p:cNvCxnSpPr>
              <p:nvPr/>
            </p:nvCxnSpPr>
            <p:spPr>
              <a:xfrm rot="10800000" flipV="1">
                <a:off x="4876800" y="3352800"/>
                <a:ext cx="5334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16200000" flipH="1">
                <a:off x="6438900" y="2552700"/>
                <a:ext cx="4572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10800000" flipV="1">
                <a:off x="6248400" y="3352800"/>
                <a:ext cx="53340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4267200" y="4572000"/>
                <a:ext cx="205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Delete 50</a:t>
                </a:r>
                <a:endParaRPr lang="en-US" sz="2400" dirty="0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4648200" y="1905000"/>
            <a:ext cx="3657600" cy="3429000"/>
            <a:chOff x="4191000" y="1905000"/>
            <a:chExt cx="3657600" cy="3429000"/>
          </a:xfrm>
        </p:grpSpPr>
        <p:sp>
          <p:nvSpPr>
            <p:cNvPr id="62" name="Rectangle 61"/>
            <p:cNvSpPr/>
            <p:nvPr/>
          </p:nvSpPr>
          <p:spPr>
            <a:xfrm>
              <a:off x="4191000" y="1905000"/>
              <a:ext cx="3657600" cy="3429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113"/>
            <p:cNvGrpSpPr/>
            <p:nvPr/>
          </p:nvGrpSpPr>
          <p:grpSpPr>
            <a:xfrm>
              <a:off x="4267200" y="2133600"/>
              <a:ext cx="3124200" cy="3052465"/>
              <a:chOff x="4267200" y="2133600"/>
              <a:chExt cx="3124200" cy="3052465"/>
            </a:xfrm>
          </p:grpSpPr>
          <p:grpSp>
            <p:nvGrpSpPr>
              <p:cNvPr id="64" name="Group 55"/>
              <p:cNvGrpSpPr/>
              <p:nvPr/>
            </p:nvGrpSpPr>
            <p:grpSpPr>
              <a:xfrm>
                <a:off x="5410200" y="2133600"/>
                <a:ext cx="1981200" cy="2133600"/>
                <a:chOff x="6629400" y="1981200"/>
                <a:chExt cx="1981200" cy="2133600"/>
              </a:xfrm>
            </p:grpSpPr>
            <p:grpSp>
              <p:nvGrpSpPr>
                <p:cNvPr id="73" name="Group 25"/>
                <p:cNvGrpSpPr/>
                <p:nvPr/>
              </p:nvGrpSpPr>
              <p:grpSpPr>
                <a:xfrm>
                  <a:off x="7010400" y="1981200"/>
                  <a:ext cx="1600200" cy="2133600"/>
                  <a:chOff x="4724400" y="2057400"/>
                  <a:chExt cx="1600200" cy="2133600"/>
                </a:xfrm>
              </p:grpSpPr>
              <p:grpSp>
                <p:nvGrpSpPr>
                  <p:cNvPr id="77" name="Group 14"/>
                  <p:cNvGrpSpPr/>
                  <p:nvPr/>
                </p:nvGrpSpPr>
                <p:grpSpPr>
                  <a:xfrm>
                    <a:off x="4876800" y="2057400"/>
                    <a:ext cx="1447800" cy="1295400"/>
                    <a:chOff x="2286000" y="2133600"/>
                    <a:chExt cx="1447800" cy="1295400"/>
                  </a:xfrm>
                </p:grpSpPr>
                <p:grpSp>
                  <p:nvGrpSpPr>
                    <p:cNvPr id="81" name="Group 7"/>
                    <p:cNvGrpSpPr/>
                    <p:nvPr/>
                  </p:nvGrpSpPr>
                  <p:grpSpPr>
                    <a:xfrm>
                      <a:off x="2286000" y="2133600"/>
                      <a:ext cx="609600" cy="533400"/>
                      <a:chOff x="2133600" y="1905000"/>
                      <a:chExt cx="609600" cy="533400"/>
                    </a:xfrm>
                  </p:grpSpPr>
                  <p:sp>
                    <p:nvSpPr>
                      <p:cNvPr id="85" name="Oval 84"/>
                      <p:cNvSpPr/>
                      <p:nvPr/>
                    </p:nvSpPr>
                    <p:spPr>
                      <a:xfrm>
                        <a:off x="2133600" y="1905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6" name="TextBox 85"/>
                      <p:cNvSpPr txBox="1"/>
                      <p:nvPr/>
                    </p:nvSpPr>
                    <p:spPr>
                      <a:xfrm>
                        <a:off x="2133600" y="1905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/>
                          <a:t>50</a:t>
                        </a:r>
                        <a:endParaRPr lang="en-US" sz="2400" dirty="0"/>
                      </a:p>
                    </p:txBody>
                  </p:sp>
                </p:grpSp>
                <p:grpSp>
                  <p:nvGrpSpPr>
                    <p:cNvPr id="82" name="Group 10"/>
                    <p:cNvGrpSpPr/>
                    <p:nvPr/>
                  </p:nvGrpSpPr>
                  <p:grpSpPr>
                    <a:xfrm>
                      <a:off x="3124200" y="2895600"/>
                      <a:ext cx="609600" cy="533400"/>
                      <a:chOff x="2133600" y="1905000"/>
                      <a:chExt cx="609600" cy="533400"/>
                    </a:xfrm>
                  </p:grpSpPr>
                  <p:sp>
                    <p:nvSpPr>
                      <p:cNvPr id="83" name="Oval 82"/>
                      <p:cNvSpPr/>
                      <p:nvPr/>
                    </p:nvSpPr>
                    <p:spPr>
                      <a:xfrm>
                        <a:off x="2133600" y="1905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4" name="TextBox 83"/>
                      <p:cNvSpPr txBox="1"/>
                      <p:nvPr/>
                    </p:nvSpPr>
                    <p:spPr>
                      <a:xfrm>
                        <a:off x="2133600" y="1905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/>
                          <a:t>6</a:t>
                        </a:r>
                        <a:r>
                          <a:rPr lang="en-US" sz="2400" dirty="0" smtClean="0"/>
                          <a:t>0</a:t>
                        </a:r>
                        <a:endParaRPr lang="en-US" sz="2400" dirty="0"/>
                      </a:p>
                    </p:txBody>
                  </p:sp>
                </p:grpSp>
              </p:grpSp>
              <p:grpSp>
                <p:nvGrpSpPr>
                  <p:cNvPr id="78" name="Group 21"/>
                  <p:cNvGrpSpPr/>
                  <p:nvPr/>
                </p:nvGrpSpPr>
                <p:grpSpPr>
                  <a:xfrm>
                    <a:off x="4724400" y="36576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55</a:t>
                      </a:r>
                      <a:endParaRPr lang="en-US" sz="2400" dirty="0"/>
                    </a:p>
                  </p:txBody>
                </p:sp>
              </p:grpSp>
            </p:grpSp>
            <p:grpSp>
              <p:nvGrpSpPr>
                <p:cNvPr id="74" name="Group 36"/>
                <p:cNvGrpSpPr/>
                <p:nvPr/>
              </p:nvGrpSpPr>
              <p:grpSpPr>
                <a:xfrm>
                  <a:off x="6629400" y="28194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75" name="Oval 74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33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65" name="Group 88"/>
              <p:cNvGrpSpPr/>
              <p:nvPr/>
            </p:nvGrpSpPr>
            <p:grpSpPr>
              <a:xfrm>
                <a:off x="4572000" y="3733800"/>
                <a:ext cx="609600" cy="533400"/>
                <a:chOff x="2133600" y="1905000"/>
                <a:chExt cx="609600" cy="533400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11</a:t>
                  </a:r>
                  <a:endParaRPr lang="en-US" sz="2400" dirty="0"/>
                </a:p>
              </p:txBody>
            </p:sp>
          </p:grpSp>
          <p:cxnSp>
            <p:nvCxnSpPr>
              <p:cNvPr id="66" name="Straight Connector 65"/>
              <p:cNvCxnSpPr>
                <a:endCxn id="76" idx="0"/>
              </p:cNvCxnSpPr>
              <p:nvPr/>
            </p:nvCxnSpPr>
            <p:spPr>
              <a:xfrm rot="5400000">
                <a:off x="5676900" y="2628900"/>
                <a:ext cx="3810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72" idx="0"/>
              </p:cNvCxnSpPr>
              <p:nvPr/>
            </p:nvCxnSpPr>
            <p:spPr>
              <a:xfrm rot="10800000" flipV="1">
                <a:off x="4876800" y="3352800"/>
                <a:ext cx="5334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16200000" flipH="1">
                <a:off x="6438900" y="2552700"/>
                <a:ext cx="4572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10800000" flipV="1">
                <a:off x="6248400" y="3352800"/>
                <a:ext cx="53340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4267200" y="4724400"/>
                <a:ext cx="281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Replace 40 by 50</a:t>
                </a:r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26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Types of Binary Trees</a:t>
            </a:r>
          </a:p>
        </p:txBody>
      </p:sp>
      <p:sp>
        <p:nvSpPr>
          <p:cNvPr id="1242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/>
              <a:t>Degenerate – only one child</a:t>
            </a:r>
          </a:p>
          <a:p>
            <a:r>
              <a:rPr lang="en-US" dirty="0"/>
              <a:t>Balanced – mostly two children</a:t>
            </a:r>
          </a:p>
          <a:p>
            <a:r>
              <a:rPr lang="en-US" dirty="0"/>
              <a:t>Complete – always two children</a:t>
            </a:r>
          </a:p>
        </p:txBody>
      </p:sp>
      <p:sp>
        <p:nvSpPr>
          <p:cNvPr id="1242116" name="Oval 4"/>
          <p:cNvSpPr>
            <a:spLocks noChangeArrowheads="1"/>
          </p:cNvSpPr>
          <p:nvPr/>
        </p:nvSpPr>
        <p:spPr bwMode="auto">
          <a:xfrm>
            <a:off x="6858000" y="3505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17" name="Oval 5"/>
          <p:cNvSpPr>
            <a:spLocks noChangeArrowheads="1"/>
          </p:cNvSpPr>
          <p:nvPr/>
        </p:nvSpPr>
        <p:spPr bwMode="auto">
          <a:xfrm>
            <a:off x="5943600" y="4343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18" name="Oval 6"/>
          <p:cNvSpPr>
            <a:spLocks noChangeArrowheads="1"/>
          </p:cNvSpPr>
          <p:nvPr/>
        </p:nvSpPr>
        <p:spPr bwMode="auto">
          <a:xfrm>
            <a:off x="7772400" y="4343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19" name="Oval 7"/>
          <p:cNvSpPr>
            <a:spLocks noChangeArrowheads="1"/>
          </p:cNvSpPr>
          <p:nvPr/>
        </p:nvSpPr>
        <p:spPr bwMode="auto">
          <a:xfrm>
            <a:off x="5486400" y="5029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20" name="Oval 8"/>
          <p:cNvSpPr>
            <a:spLocks noChangeArrowheads="1"/>
          </p:cNvSpPr>
          <p:nvPr/>
        </p:nvSpPr>
        <p:spPr bwMode="auto">
          <a:xfrm>
            <a:off x="6400800" y="5029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21" name="Oval 9"/>
          <p:cNvSpPr>
            <a:spLocks noChangeArrowheads="1"/>
          </p:cNvSpPr>
          <p:nvPr/>
        </p:nvSpPr>
        <p:spPr bwMode="auto">
          <a:xfrm>
            <a:off x="7315200" y="5029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22" name="Oval 10"/>
          <p:cNvSpPr>
            <a:spLocks noChangeArrowheads="1"/>
          </p:cNvSpPr>
          <p:nvPr/>
        </p:nvSpPr>
        <p:spPr bwMode="auto">
          <a:xfrm>
            <a:off x="8229600" y="5029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2123" name="AutoShape 11"/>
          <p:cNvCxnSpPr>
            <a:cxnSpLocks noChangeShapeType="1"/>
            <a:stCxn id="1242117" idx="4"/>
            <a:endCxn id="1242119" idx="0"/>
          </p:cNvCxnSpPr>
          <p:nvPr/>
        </p:nvCxnSpPr>
        <p:spPr bwMode="auto">
          <a:xfrm flipH="1">
            <a:off x="5867400" y="4752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2124" name="AutoShape 12"/>
          <p:cNvCxnSpPr>
            <a:cxnSpLocks noChangeShapeType="1"/>
            <a:stCxn id="1242117" idx="4"/>
            <a:endCxn id="1242120" idx="0"/>
          </p:cNvCxnSpPr>
          <p:nvPr/>
        </p:nvCxnSpPr>
        <p:spPr bwMode="auto">
          <a:xfrm>
            <a:off x="6324600" y="4752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2125" name="AutoShape 13"/>
          <p:cNvCxnSpPr>
            <a:cxnSpLocks noChangeShapeType="1"/>
            <a:stCxn id="1242118" idx="4"/>
            <a:endCxn id="1242121" idx="0"/>
          </p:cNvCxnSpPr>
          <p:nvPr/>
        </p:nvCxnSpPr>
        <p:spPr bwMode="auto">
          <a:xfrm flipH="1">
            <a:off x="7696200" y="4752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2126" name="AutoShape 14"/>
          <p:cNvCxnSpPr>
            <a:cxnSpLocks noChangeShapeType="1"/>
            <a:stCxn id="1242118" idx="4"/>
            <a:endCxn id="1242122" idx="0"/>
          </p:cNvCxnSpPr>
          <p:nvPr/>
        </p:nvCxnSpPr>
        <p:spPr bwMode="auto">
          <a:xfrm>
            <a:off x="8153400" y="4752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2127" name="AutoShape 15"/>
          <p:cNvCxnSpPr>
            <a:cxnSpLocks noChangeShapeType="1"/>
            <a:stCxn id="1242116" idx="4"/>
            <a:endCxn id="1242118" idx="0"/>
          </p:cNvCxnSpPr>
          <p:nvPr/>
        </p:nvCxnSpPr>
        <p:spPr bwMode="auto">
          <a:xfrm>
            <a:off x="7239000" y="3914775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2128" name="AutoShape 16"/>
          <p:cNvCxnSpPr>
            <a:cxnSpLocks noChangeShapeType="1"/>
            <a:stCxn id="1242116" idx="4"/>
            <a:endCxn id="1242117" idx="0"/>
          </p:cNvCxnSpPr>
          <p:nvPr/>
        </p:nvCxnSpPr>
        <p:spPr bwMode="auto">
          <a:xfrm flipH="1">
            <a:off x="6324600" y="3914775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42129" name="Oval 17"/>
          <p:cNvSpPr>
            <a:spLocks noChangeArrowheads="1"/>
          </p:cNvSpPr>
          <p:nvPr/>
        </p:nvSpPr>
        <p:spPr bwMode="auto">
          <a:xfrm>
            <a:off x="762000" y="33528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30" name="Oval 18"/>
          <p:cNvSpPr>
            <a:spLocks noChangeArrowheads="1"/>
          </p:cNvSpPr>
          <p:nvPr/>
        </p:nvSpPr>
        <p:spPr bwMode="auto">
          <a:xfrm>
            <a:off x="1219200" y="3962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31" name="Oval 19"/>
          <p:cNvSpPr>
            <a:spLocks noChangeArrowheads="1"/>
          </p:cNvSpPr>
          <p:nvPr/>
        </p:nvSpPr>
        <p:spPr bwMode="auto">
          <a:xfrm>
            <a:off x="685800" y="45720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2132" name="AutoShape 20"/>
          <p:cNvCxnSpPr>
            <a:cxnSpLocks noChangeShapeType="1"/>
            <a:stCxn id="1242130" idx="3"/>
            <a:endCxn id="1242131" idx="0"/>
          </p:cNvCxnSpPr>
          <p:nvPr/>
        </p:nvCxnSpPr>
        <p:spPr bwMode="auto">
          <a:xfrm flipH="1">
            <a:off x="1066800" y="4316413"/>
            <a:ext cx="263525" cy="227012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2133" name="AutoShape 21"/>
          <p:cNvCxnSpPr>
            <a:cxnSpLocks noChangeShapeType="1"/>
            <a:stCxn id="1242129" idx="5"/>
            <a:endCxn id="1242130" idx="0"/>
          </p:cNvCxnSpPr>
          <p:nvPr/>
        </p:nvCxnSpPr>
        <p:spPr bwMode="auto">
          <a:xfrm>
            <a:off x="1412875" y="3706813"/>
            <a:ext cx="187325" cy="227012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42134" name="Text Box 22"/>
          <p:cNvSpPr txBox="1">
            <a:spLocks noChangeArrowheads="1"/>
          </p:cNvSpPr>
          <p:nvPr/>
        </p:nvSpPr>
        <p:spPr bwMode="auto">
          <a:xfrm>
            <a:off x="457200" y="5791200"/>
            <a:ext cx="19050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Degenerate binary tree</a:t>
            </a:r>
          </a:p>
        </p:txBody>
      </p:sp>
      <p:sp>
        <p:nvSpPr>
          <p:cNvPr id="1242135" name="Oval 23"/>
          <p:cNvSpPr>
            <a:spLocks noChangeArrowheads="1"/>
          </p:cNvSpPr>
          <p:nvPr/>
        </p:nvSpPr>
        <p:spPr bwMode="auto">
          <a:xfrm>
            <a:off x="3429000" y="34004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36" name="Oval 24"/>
          <p:cNvSpPr>
            <a:spLocks noChangeArrowheads="1"/>
          </p:cNvSpPr>
          <p:nvPr/>
        </p:nvSpPr>
        <p:spPr bwMode="auto">
          <a:xfrm>
            <a:off x="2895600" y="41910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37" name="Oval 25"/>
          <p:cNvSpPr>
            <a:spLocks noChangeArrowheads="1"/>
          </p:cNvSpPr>
          <p:nvPr/>
        </p:nvSpPr>
        <p:spPr bwMode="auto">
          <a:xfrm>
            <a:off x="3886200" y="41910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38" name="Oval 26"/>
          <p:cNvSpPr>
            <a:spLocks noChangeArrowheads="1"/>
          </p:cNvSpPr>
          <p:nvPr/>
        </p:nvSpPr>
        <p:spPr bwMode="auto">
          <a:xfrm>
            <a:off x="2590800" y="5029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39" name="Oval 27"/>
          <p:cNvSpPr>
            <a:spLocks noChangeArrowheads="1"/>
          </p:cNvSpPr>
          <p:nvPr/>
        </p:nvSpPr>
        <p:spPr bwMode="auto">
          <a:xfrm>
            <a:off x="3505200" y="5029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2140" name="AutoShape 28"/>
          <p:cNvCxnSpPr>
            <a:cxnSpLocks noChangeShapeType="1"/>
            <a:stCxn id="1242136" idx="4"/>
            <a:endCxn id="1242138" idx="0"/>
          </p:cNvCxnSpPr>
          <p:nvPr/>
        </p:nvCxnSpPr>
        <p:spPr bwMode="auto">
          <a:xfrm flipH="1">
            <a:off x="2971800" y="4600575"/>
            <a:ext cx="3048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2141" name="AutoShape 29"/>
          <p:cNvCxnSpPr>
            <a:cxnSpLocks noChangeShapeType="1"/>
            <a:stCxn id="1242137" idx="4"/>
            <a:endCxn id="1242139" idx="0"/>
          </p:cNvCxnSpPr>
          <p:nvPr/>
        </p:nvCxnSpPr>
        <p:spPr bwMode="auto">
          <a:xfrm flipH="1">
            <a:off x="3886200" y="4600575"/>
            <a:ext cx="3810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2142" name="AutoShape 30"/>
          <p:cNvCxnSpPr>
            <a:cxnSpLocks noChangeShapeType="1"/>
            <a:stCxn id="1242135" idx="4"/>
            <a:endCxn id="1242137" idx="0"/>
          </p:cNvCxnSpPr>
          <p:nvPr/>
        </p:nvCxnSpPr>
        <p:spPr bwMode="auto">
          <a:xfrm>
            <a:off x="3810000" y="3810000"/>
            <a:ext cx="457200" cy="3524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2143" name="AutoShape 31"/>
          <p:cNvCxnSpPr>
            <a:cxnSpLocks noChangeShapeType="1"/>
            <a:stCxn id="1242135" idx="4"/>
            <a:endCxn id="1242136" idx="0"/>
          </p:cNvCxnSpPr>
          <p:nvPr/>
        </p:nvCxnSpPr>
        <p:spPr bwMode="auto">
          <a:xfrm flipH="1">
            <a:off x="3276600" y="3810000"/>
            <a:ext cx="533400" cy="3524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42144" name="Oval 32"/>
          <p:cNvSpPr>
            <a:spLocks noChangeArrowheads="1"/>
          </p:cNvSpPr>
          <p:nvPr/>
        </p:nvSpPr>
        <p:spPr bwMode="auto">
          <a:xfrm>
            <a:off x="533400" y="52578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2145" name="AutoShape 33"/>
          <p:cNvCxnSpPr>
            <a:cxnSpLocks noChangeShapeType="1"/>
            <a:stCxn id="1242131" idx="4"/>
            <a:endCxn id="1242144" idx="0"/>
          </p:cNvCxnSpPr>
          <p:nvPr/>
        </p:nvCxnSpPr>
        <p:spPr bwMode="auto">
          <a:xfrm flipH="1">
            <a:off x="914400" y="4981575"/>
            <a:ext cx="1524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2146" name="AutoShape 34"/>
          <p:cNvCxnSpPr>
            <a:cxnSpLocks noChangeShapeType="1"/>
            <a:stCxn id="1242137" idx="4"/>
          </p:cNvCxnSpPr>
          <p:nvPr/>
        </p:nvCxnSpPr>
        <p:spPr bwMode="auto">
          <a:xfrm>
            <a:off x="4267200" y="4600575"/>
            <a:ext cx="6858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42147" name="Oval 35"/>
          <p:cNvSpPr>
            <a:spLocks noChangeArrowheads="1"/>
          </p:cNvSpPr>
          <p:nvPr/>
        </p:nvSpPr>
        <p:spPr bwMode="auto">
          <a:xfrm>
            <a:off x="4419600" y="5029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48" name="Text Box 36"/>
          <p:cNvSpPr txBox="1">
            <a:spLocks noChangeArrowheads="1"/>
          </p:cNvSpPr>
          <p:nvPr/>
        </p:nvSpPr>
        <p:spPr bwMode="auto">
          <a:xfrm>
            <a:off x="2971800" y="5791200"/>
            <a:ext cx="19050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Balanced binary tree</a:t>
            </a:r>
          </a:p>
        </p:txBody>
      </p:sp>
      <p:sp>
        <p:nvSpPr>
          <p:cNvPr id="1242149" name="Text Box 37"/>
          <p:cNvSpPr txBox="1">
            <a:spLocks noChangeArrowheads="1"/>
          </p:cNvSpPr>
          <p:nvPr/>
        </p:nvSpPr>
        <p:spPr bwMode="auto">
          <a:xfrm>
            <a:off x="6324600" y="5791200"/>
            <a:ext cx="19050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Complete  binary tree</a:t>
            </a:r>
          </a:p>
        </p:txBody>
      </p:sp>
    </p:spTree>
    <p:extLst>
      <p:ext uri="{BB962C8B-B14F-4D97-AF65-F5344CB8AC3E}">
        <p14:creationId xmlns:p14="http://schemas.microsoft.com/office/powerpoint/2010/main" val="124689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 Properties</a:t>
            </a:r>
          </a:p>
        </p:txBody>
      </p:sp>
      <p:sp>
        <p:nvSpPr>
          <p:cNvPr id="12410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143000"/>
            <a:ext cx="4191000" cy="5334000"/>
          </a:xfrm>
        </p:spPr>
        <p:txBody>
          <a:bodyPr/>
          <a:lstStyle/>
          <a:p>
            <a:r>
              <a:rPr lang="en-US"/>
              <a:t>Degenerate</a:t>
            </a:r>
          </a:p>
          <a:p>
            <a:pPr lvl="1"/>
            <a:r>
              <a:rPr lang="en-US"/>
              <a:t>Height = O(n) for n nodes</a:t>
            </a:r>
          </a:p>
          <a:p>
            <a:pPr lvl="1"/>
            <a:r>
              <a:rPr lang="en-US"/>
              <a:t>Similar to linear list</a:t>
            </a:r>
          </a:p>
        </p:txBody>
      </p:sp>
      <p:sp>
        <p:nvSpPr>
          <p:cNvPr id="1241126" name="Rectangle 38"/>
          <p:cNvSpPr>
            <a:spLocks noGrp="1" noChangeArrowheads="1"/>
          </p:cNvSpPr>
          <p:nvPr>
            <p:ph sz="half" idx="2"/>
          </p:nvPr>
        </p:nvSpPr>
        <p:spPr>
          <a:xfrm>
            <a:off x="4686300" y="1143000"/>
            <a:ext cx="4000500" cy="5334000"/>
          </a:xfrm>
        </p:spPr>
        <p:txBody>
          <a:bodyPr/>
          <a:lstStyle/>
          <a:p>
            <a:r>
              <a:rPr lang="en-US"/>
              <a:t>Balanced</a:t>
            </a:r>
          </a:p>
          <a:p>
            <a:pPr lvl="1"/>
            <a:r>
              <a:rPr lang="en-US"/>
              <a:t>Height = O( log(n) ) for n nodes</a:t>
            </a:r>
          </a:p>
          <a:p>
            <a:pPr lvl="1"/>
            <a:r>
              <a:rPr lang="en-US"/>
              <a:t>Useful for searches</a:t>
            </a:r>
          </a:p>
        </p:txBody>
      </p:sp>
      <p:sp>
        <p:nvSpPr>
          <p:cNvPr id="1241105" name="Oval 17"/>
          <p:cNvSpPr>
            <a:spLocks noChangeArrowheads="1"/>
          </p:cNvSpPr>
          <p:nvPr/>
        </p:nvSpPr>
        <p:spPr bwMode="auto">
          <a:xfrm>
            <a:off x="1828800" y="32766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06" name="Oval 18"/>
          <p:cNvSpPr>
            <a:spLocks noChangeArrowheads="1"/>
          </p:cNvSpPr>
          <p:nvPr/>
        </p:nvSpPr>
        <p:spPr bwMode="auto">
          <a:xfrm>
            <a:off x="2286000" y="3886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07" name="Oval 19"/>
          <p:cNvSpPr>
            <a:spLocks noChangeArrowheads="1"/>
          </p:cNvSpPr>
          <p:nvPr/>
        </p:nvSpPr>
        <p:spPr bwMode="auto">
          <a:xfrm>
            <a:off x="1752600" y="44958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1108" name="AutoShape 20"/>
          <p:cNvCxnSpPr>
            <a:cxnSpLocks noChangeShapeType="1"/>
            <a:stCxn id="1241106" idx="3"/>
            <a:endCxn id="1241107" idx="0"/>
          </p:cNvCxnSpPr>
          <p:nvPr/>
        </p:nvCxnSpPr>
        <p:spPr bwMode="auto">
          <a:xfrm flipH="1">
            <a:off x="2133600" y="4240213"/>
            <a:ext cx="263525" cy="227012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1109" name="AutoShape 21"/>
          <p:cNvCxnSpPr>
            <a:cxnSpLocks noChangeShapeType="1"/>
            <a:stCxn id="1241105" idx="5"/>
            <a:endCxn id="1241106" idx="0"/>
          </p:cNvCxnSpPr>
          <p:nvPr/>
        </p:nvCxnSpPr>
        <p:spPr bwMode="auto">
          <a:xfrm>
            <a:off x="2479675" y="3630613"/>
            <a:ext cx="187325" cy="227012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41110" name="Text Box 22"/>
          <p:cNvSpPr txBox="1">
            <a:spLocks noChangeArrowheads="1"/>
          </p:cNvSpPr>
          <p:nvPr/>
        </p:nvSpPr>
        <p:spPr bwMode="auto">
          <a:xfrm>
            <a:off x="1524000" y="5715000"/>
            <a:ext cx="19050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Degenerate binary tree</a:t>
            </a:r>
          </a:p>
        </p:txBody>
      </p:sp>
      <p:sp>
        <p:nvSpPr>
          <p:cNvPr id="1241120" name="Oval 32"/>
          <p:cNvSpPr>
            <a:spLocks noChangeArrowheads="1"/>
          </p:cNvSpPr>
          <p:nvPr/>
        </p:nvSpPr>
        <p:spPr bwMode="auto">
          <a:xfrm>
            <a:off x="1600200" y="51816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1121" name="AutoShape 33"/>
          <p:cNvCxnSpPr>
            <a:cxnSpLocks noChangeShapeType="1"/>
            <a:stCxn id="1241107" idx="4"/>
            <a:endCxn id="1241120" idx="0"/>
          </p:cNvCxnSpPr>
          <p:nvPr/>
        </p:nvCxnSpPr>
        <p:spPr bwMode="auto">
          <a:xfrm flipH="1">
            <a:off x="1981200" y="4905375"/>
            <a:ext cx="1524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41127" name="Oval 39"/>
          <p:cNvSpPr>
            <a:spLocks noChangeArrowheads="1"/>
          </p:cNvSpPr>
          <p:nvPr/>
        </p:nvSpPr>
        <p:spPr bwMode="auto">
          <a:xfrm>
            <a:off x="6248400" y="3324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28" name="Oval 40"/>
          <p:cNvSpPr>
            <a:spLocks noChangeArrowheads="1"/>
          </p:cNvSpPr>
          <p:nvPr/>
        </p:nvSpPr>
        <p:spPr bwMode="auto">
          <a:xfrm>
            <a:off x="5715000" y="41148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29" name="Oval 41"/>
          <p:cNvSpPr>
            <a:spLocks noChangeArrowheads="1"/>
          </p:cNvSpPr>
          <p:nvPr/>
        </p:nvSpPr>
        <p:spPr bwMode="auto">
          <a:xfrm>
            <a:off x="6705600" y="41148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30" name="Oval 42"/>
          <p:cNvSpPr>
            <a:spLocks noChangeArrowheads="1"/>
          </p:cNvSpPr>
          <p:nvPr/>
        </p:nvSpPr>
        <p:spPr bwMode="auto">
          <a:xfrm>
            <a:off x="5410200" y="49530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31" name="Oval 43"/>
          <p:cNvSpPr>
            <a:spLocks noChangeArrowheads="1"/>
          </p:cNvSpPr>
          <p:nvPr/>
        </p:nvSpPr>
        <p:spPr bwMode="auto">
          <a:xfrm>
            <a:off x="6324600" y="49530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1132" name="AutoShape 44"/>
          <p:cNvCxnSpPr>
            <a:cxnSpLocks noChangeShapeType="1"/>
            <a:stCxn id="1241128" idx="4"/>
            <a:endCxn id="1241130" idx="0"/>
          </p:cNvCxnSpPr>
          <p:nvPr/>
        </p:nvCxnSpPr>
        <p:spPr bwMode="auto">
          <a:xfrm flipH="1">
            <a:off x="5791200" y="4524375"/>
            <a:ext cx="3048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1133" name="AutoShape 45"/>
          <p:cNvCxnSpPr>
            <a:cxnSpLocks noChangeShapeType="1"/>
            <a:stCxn id="1241129" idx="4"/>
            <a:endCxn id="1241131" idx="0"/>
          </p:cNvCxnSpPr>
          <p:nvPr/>
        </p:nvCxnSpPr>
        <p:spPr bwMode="auto">
          <a:xfrm flipH="1">
            <a:off x="6705600" y="4524375"/>
            <a:ext cx="3810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1134" name="AutoShape 46"/>
          <p:cNvCxnSpPr>
            <a:cxnSpLocks noChangeShapeType="1"/>
            <a:stCxn id="1241127" idx="4"/>
            <a:endCxn id="1241129" idx="0"/>
          </p:cNvCxnSpPr>
          <p:nvPr/>
        </p:nvCxnSpPr>
        <p:spPr bwMode="auto">
          <a:xfrm>
            <a:off x="6629400" y="3733800"/>
            <a:ext cx="457200" cy="3524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1135" name="AutoShape 47"/>
          <p:cNvCxnSpPr>
            <a:cxnSpLocks noChangeShapeType="1"/>
            <a:stCxn id="1241127" idx="4"/>
            <a:endCxn id="1241128" idx="0"/>
          </p:cNvCxnSpPr>
          <p:nvPr/>
        </p:nvCxnSpPr>
        <p:spPr bwMode="auto">
          <a:xfrm flipH="1">
            <a:off x="6096000" y="3733800"/>
            <a:ext cx="533400" cy="3524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1136" name="AutoShape 48"/>
          <p:cNvCxnSpPr>
            <a:cxnSpLocks noChangeShapeType="1"/>
            <a:stCxn id="1241129" idx="4"/>
          </p:cNvCxnSpPr>
          <p:nvPr/>
        </p:nvCxnSpPr>
        <p:spPr bwMode="auto">
          <a:xfrm>
            <a:off x="7086600" y="4524375"/>
            <a:ext cx="6858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41137" name="Oval 49"/>
          <p:cNvSpPr>
            <a:spLocks noChangeArrowheads="1"/>
          </p:cNvSpPr>
          <p:nvPr/>
        </p:nvSpPr>
        <p:spPr bwMode="auto">
          <a:xfrm>
            <a:off x="7239000" y="49530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38" name="Text Box 50"/>
          <p:cNvSpPr txBox="1">
            <a:spLocks noChangeArrowheads="1"/>
          </p:cNvSpPr>
          <p:nvPr/>
        </p:nvSpPr>
        <p:spPr bwMode="auto">
          <a:xfrm>
            <a:off x="5791200" y="5715000"/>
            <a:ext cx="19050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Balanced binary tree</a:t>
            </a:r>
          </a:p>
        </p:txBody>
      </p:sp>
    </p:spTree>
    <p:extLst>
      <p:ext uri="{BB962C8B-B14F-4D97-AF65-F5344CB8AC3E}">
        <p14:creationId xmlns:p14="http://schemas.microsoft.com/office/powerpoint/2010/main" val="25156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1245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Key property</a:t>
            </a:r>
          </a:p>
          <a:p>
            <a:pPr lvl="1"/>
            <a:r>
              <a:rPr lang="en-US" dirty="0"/>
              <a:t>Value at node</a:t>
            </a:r>
          </a:p>
          <a:p>
            <a:pPr lvl="2"/>
            <a:r>
              <a:rPr lang="en-US" dirty="0"/>
              <a:t>Smaller values in left </a:t>
            </a:r>
            <a:r>
              <a:rPr lang="en-US" dirty="0" err="1"/>
              <a:t>subtree</a:t>
            </a:r>
            <a:endParaRPr lang="en-US" dirty="0"/>
          </a:p>
          <a:p>
            <a:pPr lvl="2"/>
            <a:r>
              <a:rPr lang="en-US" dirty="0"/>
              <a:t>Larger values in right </a:t>
            </a:r>
            <a:r>
              <a:rPr lang="en-US" dirty="0" err="1"/>
              <a:t>subtree</a:t>
            </a:r>
            <a:endParaRPr lang="en-US" dirty="0"/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>
                <a:solidFill>
                  <a:srgbClr val="FF3300"/>
                </a:solidFill>
              </a:rPr>
              <a:t>X </a:t>
            </a:r>
            <a:r>
              <a:rPr lang="en-US" dirty="0">
                <a:solidFill>
                  <a:schemeClr val="tx2"/>
                </a:solidFill>
              </a:rPr>
              <a:t>&gt;</a:t>
            </a:r>
            <a:r>
              <a:rPr lang="en-US" dirty="0">
                <a:solidFill>
                  <a:srgbClr val="FF3300"/>
                </a:solidFill>
              </a:rPr>
              <a:t> Y</a:t>
            </a:r>
          </a:p>
          <a:p>
            <a:pPr lvl="2"/>
            <a:r>
              <a:rPr lang="en-US" dirty="0">
                <a:solidFill>
                  <a:srgbClr val="FF3300"/>
                </a:solidFill>
              </a:rPr>
              <a:t>X </a:t>
            </a:r>
            <a:r>
              <a:rPr lang="en-US" dirty="0">
                <a:solidFill>
                  <a:schemeClr val="tx2"/>
                </a:solidFill>
              </a:rPr>
              <a:t>&lt;</a:t>
            </a:r>
            <a:r>
              <a:rPr lang="en-US" dirty="0">
                <a:solidFill>
                  <a:srgbClr val="FF3300"/>
                </a:solidFill>
              </a:rPr>
              <a:t> Z</a:t>
            </a:r>
          </a:p>
        </p:txBody>
      </p:sp>
      <p:sp>
        <p:nvSpPr>
          <p:cNvPr id="1245188" name="Oval 4"/>
          <p:cNvSpPr>
            <a:spLocks noChangeArrowheads="1"/>
          </p:cNvSpPr>
          <p:nvPr/>
        </p:nvSpPr>
        <p:spPr bwMode="auto">
          <a:xfrm>
            <a:off x="3810000" y="3505200"/>
            <a:ext cx="1238250" cy="889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5189" name="Oval 5"/>
          <p:cNvSpPr>
            <a:spLocks noChangeArrowheads="1"/>
          </p:cNvSpPr>
          <p:nvPr/>
        </p:nvSpPr>
        <p:spPr bwMode="auto">
          <a:xfrm>
            <a:off x="2971800" y="5057775"/>
            <a:ext cx="1238250" cy="889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5190" name="Oval 6"/>
          <p:cNvSpPr>
            <a:spLocks noChangeArrowheads="1"/>
          </p:cNvSpPr>
          <p:nvPr/>
        </p:nvSpPr>
        <p:spPr bwMode="auto">
          <a:xfrm>
            <a:off x="4953000" y="5133975"/>
            <a:ext cx="1238250" cy="889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5195" name="AutoShape 11"/>
          <p:cNvCxnSpPr>
            <a:cxnSpLocks noChangeShapeType="1"/>
            <a:stCxn id="1245188" idx="4"/>
            <a:endCxn id="1245190" idx="0"/>
          </p:cNvCxnSpPr>
          <p:nvPr/>
        </p:nvCxnSpPr>
        <p:spPr bwMode="auto">
          <a:xfrm>
            <a:off x="4429125" y="4422775"/>
            <a:ext cx="1143000" cy="6826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5196" name="AutoShape 12"/>
          <p:cNvCxnSpPr>
            <a:cxnSpLocks noChangeShapeType="1"/>
            <a:stCxn id="1245188" idx="4"/>
            <a:endCxn id="1245189" idx="0"/>
          </p:cNvCxnSpPr>
          <p:nvPr/>
        </p:nvCxnSpPr>
        <p:spPr bwMode="auto">
          <a:xfrm flipH="1">
            <a:off x="3590925" y="4422775"/>
            <a:ext cx="838200" cy="6064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45212" name="Text Box 28"/>
          <p:cNvSpPr txBox="1">
            <a:spLocks noChangeArrowheads="1"/>
          </p:cNvSpPr>
          <p:nvPr/>
        </p:nvSpPr>
        <p:spPr bwMode="auto">
          <a:xfrm>
            <a:off x="3200400" y="5286375"/>
            <a:ext cx="6191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Y</a:t>
            </a:r>
          </a:p>
        </p:txBody>
      </p:sp>
      <p:sp>
        <p:nvSpPr>
          <p:cNvPr id="1245213" name="Text Box 29"/>
          <p:cNvSpPr txBox="1">
            <a:spLocks noChangeArrowheads="1"/>
          </p:cNvSpPr>
          <p:nvPr/>
        </p:nvSpPr>
        <p:spPr bwMode="auto">
          <a:xfrm>
            <a:off x="3962400" y="3686175"/>
            <a:ext cx="8667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X</a:t>
            </a:r>
          </a:p>
        </p:txBody>
      </p:sp>
      <p:sp>
        <p:nvSpPr>
          <p:cNvPr id="1245214" name="Text Box 30"/>
          <p:cNvSpPr txBox="1">
            <a:spLocks noChangeArrowheads="1"/>
          </p:cNvSpPr>
          <p:nvPr/>
        </p:nvSpPr>
        <p:spPr bwMode="auto">
          <a:xfrm>
            <a:off x="5105400" y="5362575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42278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541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Trees</a:t>
            </a:r>
          </a:p>
        </p:txBody>
      </p:sp>
      <p:sp>
        <p:nvSpPr>
          <p:cNvPr id="1215542" name="Rectangle 54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Examples</a:t>
            </a:r>
          </a:p>
          <a:p>
            <a:pPr lvl="1"/>
            <a:endParaRPr lang="en-US" dirty="0"/>
          </a:p>
        </p:txBody>
      </p:sp>
      <p:sp>
        <p:nvSpPr>
          <p:cNvPr id="1215526" name="Oval 38"/>
          <p:cNvSpPr>
            <a:spLocks noChangeArrowheads="1"/>
          </p:cNvSpPr>
          <p:nvPr/>
        </p:nvSpPr>
        <p:spPr bwMode="auto">
          <a:xfrm>
            <a:off x="1371600" y="20288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5527" name="Oval 39"/>
          <p:cNvSpPr>
            <a:spLocks noChangeArrowheads="1"/>
          </p:cNvSpPr>
          <p:nvPr/>
        </p:nvSpPr>
        <p:spPr bwMode="auto">
          <a:xfrm>
            <a:off x="8382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5528" name="Oval 40"/>
          <p:cNvSpPr>
            <a:spLocks noChangeArrowheads="1"/>
          </p:cNvSpPr>
          <p:nvPr/>
        </p:nvSpPr>
        <p:spPr bwMode="auto">
          <a:xfrm>
            <a:off x="18288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5529" name="Oval 41"/>
          <p:cNvSpPr>
            <a:spLocks noChangeArrowheads="1"/>
          </p:cNvSpPr>
          <p:nvPr/>
        </p:nvSpPr>
        <p:spPr bwMode="auto">
          <a:xfrm>
            <a:off x="5334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5531" name="Oval 43"/>
          <p:cNvSpPr>
            <a:spLocks noChangeArrowheads="1"/>
          </p:cNvSpPr>
          <p:nvPr/>
        </p:nvSpPr>
        <p:spPr bwMode="auto">
          <a:xfrm>
            <a:off x="14478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15533" name="AutoShape 45"/>
          <p:cNvCxnSpPr>
            <a:cxnSpLocks noChangeShapeType="1"/>
            <a:stCxn id="1215527" idx="4"/>
            <a:endCxn id="1215529" idx="0"/>
          </p:cNvCxnSpPr>
          <p:nvPr/>
        </p:nvCxnSpPr>
        <p:spPr bwMode="auto">
          <a:xfrm flipH="1">
            <a:off x="914400" y="34194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35" name="AutoShape 47"/>
          <p:cNvCxnSpPr>
            <a:cxnSpLocks noChangeShapeType="1"/>
            <a:stCxn id="1215528" idx="4"/>
            <a:endCxn id="1215531" idx="0"/>
          </p:cNvCxnSpPr>
          <p:nvPr/>
        </p:nvCxnSpPr>
        <p:spPr bwMode="auto">
          <a:xfrm flipH="1">
            <a:off x="1828800" y="34194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37" name="AutoShape 49"/>
          <p:cNvCxnSpPr>
            <a:cxnSpLocks noChangeShapeType="1"/>
            <a:stCxn id="1215526" idx="4"/>
            <a:endCxn id="1215528" idx="0"/>
          </p:cNvCxnSpPr>
          <p:nvPr/>
        </p:nvCxnSpPr>
        <p:spPr bwMode="auto">
          <a:xfrm>
            <a:off x="1752600" y="26289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38" name="AutoShape 50"/>
          <p:cNvCxnSpPr>
            <a:cxnSpLocks noChangeShapeType="1"/>
            <a:stCxn id="1215526" idx="4"/>
            <a:endCxn id="1215527" idx="0"/>
          </p:cNvCxnSpPr>
          <p:nvPr/>
        </p:nvCxnSpPr>
        <p:spPr bwMode="auto">
          <a:xfrm flipH="1">
            <a:off x="1219200" y="26289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43" name="AutoShape 55"/>
          <p:cNvCxnSpPr>
            <a:cxnSpLocks noChangeShapeType="1"/>
            <a:stCxn id="1215528" idx="4"/>
            <a:endCxn id="1215544" idx="0"/>
          </p:cNvCxnSpPr>
          <p:nvPr/>
        </p:nvCxnSpPr>
        <p:spPr bwMode="auto">
          <a:xfrm>
            <a:off x="2209800" y="34194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15544" name="Oval 56"/>
          <p:cNvSpPr>
            <a:spLocks noChangeArrowheads="1"/>
          </p:cNvSpPr>
          <p:nvPr/>
        </p:nvSpPr>
        <p:spPr bwMode="auto">
          <a:xfrm>
            <a:off x="23622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5545" name="Text Box 57"/>
          <p:cNvSpPr txBox="1">
            <a:spLocks noChangeArrowheads="1"/>
          </p:cNvSpPr>
          <p:nvPr/>
        </p:nvSpPr>
        <p:spPr bwMode="auto">
          <a:xfrm>
            <a:off x="1524000" y="5562600"/>
            <a:ext cx="21336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Binary search trees</a:t>
            </a:r>
          </a:p>
        </p:txBody>
      </p:sp>
      <p:sp>
        <p:nvSpPr>
          <p:cNvPr id="1215558" name="Text Box 70"/>
          <p:cNvSpPr txBox="1">
            <a:spLocks noChangeArrowheads="1"/>
          </p:cNvSpPr>
          <p:nvPr/>
        </p:nvSpPr>
        <p:spPr bwMode="auto">
          <a:xfrm>
            <a:off x="6019800" y="5562600"/>
            <a:ext cx="23622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Non-binary search tree</a:t>
            </a:r>
          </a:p>
        </p:txBody>
      </p:sp>
      <p:sp>
        <p:nvSpPr>
          <p:cNvPr id="1215559" name="Text Box 71"/>
          <p:cNvSpPr txBox="1">
            <a:spLocks noChangeArrowheads="1"/>
          </p:cNvSpPr>
          <p:nvPr/>
        </p:nvSpPr>
        <p:spPr bwMode="auto">
          <a:xfrm>
            <a:off x="990600" y="28194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5</a:t>
            </a:r>
          </a:p>
        </p:txBody>
      </p:sp>
      <p:sp>
        <p:nvSpPr>
          <p:cNvPr id="1215560" name="Text Box 72"/>
          <p:cNvSpPr txBox="1">
            <a:spLocks noChangeArrowheads="1"/>
          </p:cNvSpPr>
          <p:nvPr/>
        </p:nvSpPr>
        <p:spPr bwMode="auto">
          <a:xfrm>
            <a:off x="1447800" y="2057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10</a:t>
            </a:r>
          </a:p>
        </p:txBody>
      </p:sp>
      <p:sp>
        <p:nvSpPr>
          <p:cNvPr id="1215561" name="Text Box 73"/>
          <p:cNvSpPr txBox="1">
            <a:spLocks noChangeArrowheads="1"/>
          </p:cNvSpPr>
          <p:nvPr/>
        </p:nvSpPr>
        <p:spPr bwMode="auto">
          <a:xfrm>
            <a:off x="1905000" y="28194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30</a:t>
            </a:r>
          </a:p>
        </p:txBody>
      </p:sp>
      <p:sp>
        <p:nvSpPr>
          <p:cNvPr id="1215564" name="Text Box 76"/>
          <p:cNvSpPr txBox="1">
            <a:spLocks noChangeArrowheads="1"/>
          </p:cNvSpPr>
          <p:nvPr/>
        </p:nvSpPr>
        <p:spPr bwMode="auto">
          <a:xfrm>
            <a:off x="685800" y="37338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2</a:t>
            </a:r>
          </a:p>
        </p:txBody>
      </p:sp>
      <p:sp>
        <p:nvSpPr>
          <p:cNvPr id="1215565" name="Text Box 77"/>
          <p:cNvSpPr txBox="1">
            <a:spLocks noChangeArrowheads="1"/>
          </p:cNvSpPr>
          <p:nvPr/>
        </p:nvSpPr>
        <p:spPr bwMode="auto">
          <a:xfrm>
            <a:off x="1524000" y="3733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25</a:t>
            </a:r>
          </a:p>
        </p:txBody>
      </p:sp>
      <p:sp>
        <p:nvSpPr>
          <p:cNvPr id="1215566" name="Text Box 78"/>
          <p:cNvSpPr txBox="1">
            <a:spLocks noChangeArrowheads="1"/>
          </p:cNvSpPr>
          <p:nvPr/>
        </p:nvSpPr>
        <p:spPr bwMode="auto">
          <a:xfrm>
            <a:off x="2514600" y="37338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45</a:t>
            </a:r>
          </a:p>
        </p:txBody>
      </p:sp>
      <p:sp>
        <p:nvSpPr>
          <p:cNvPr id="1215567" name="Oval 79"/>
          <p:cNvSpPr>
            <a:spLocks noChangeArrowheads="1"/>
          </p:cNvSpPr>
          <p:nvPr/>
        </p:nvSpPr>
        <p:spPr bwMode="auto">
          <a:xfrm>
            <a:off x="6705600" y="2133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5568" name="Oval 80"/>
          <p:cNvSpPr>
            <a:spLocks noChangeArrowheads="1"/>
          </p:cNvSpPr>
          <p:nvPr/>
        </p:nvSpPr>
        <p:spPr bwMode="auto">
          <a:xfrm>
            <a:off x="6172200" y="2924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5569" name="Oval 81"/>
          <p:cNvSpPr>
            <a:spLocks noChangeArrowheads="1"/>
          </p:cNvSpPr>
          <p:nvPr/>
        </p:nvSpPr>
        <p:spPr bwMode="auto">
          <a:xfrm>
            <a:off x="7162800" y="2924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5570" name="Oval 82"/>
          <p:cNvSpPr>
            <a:spLocks noChangeArrowheads="1"/>
          </p:cNvSpPr>
          <p:nvPr/>
        </p:nvSpPr>
        <p:spPr bwMode="auto">
          <a:xfrm>
            <a:off x="58674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5571" name="Oval 83"/>
          <p:cNvSpPr>
            <a:spLocks noChangeArrowheads="1"/>
          </p:cNvSpPr>
          <p:nvPr/>
        </p:nvSpPr>
        <p:spPr bwMode="auto">
          <a:xfrm>
            <a:off x="67818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15572" name="AutoShape 84"/>
          <p:cNvCxnSpPr>
            <a:cxnSpLocks noChangeShapeType="1"/>
            <a:stCxn id="1215568" idx="4"/>
            <a:endCxn id="1215570" idx="0"/>
          </p:cNvCxnSpPr>
          <p:nvPr/>
        </p:nvCxnSpPr>
        <p:spPr bwMode="auto">
          <a:xfrm flipH="1">
            <a:off x="6248400" y="3524250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73" name="AutoShape 85"/>
          <p:cNvCxnSpPr>
            <a:cxnSpLocks noChangeShapeType="1"/>
            <a:stCxn id="1215568" idx="4"/>
            <a:endCxn id="1215571" idx="0"/>
          </p:cNvCxnSpPr>
          <p:nvPr/>
        </p:nvCxnSpPr>
        <p:spPr bwMode="auto">
          <a:xfrm>
            <a:off x="6553200" y="3524250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74" name="AutoShape 86"/>
          <p:cNvCxnSpPr>
            <a:cxnSpLocks noChangeShapeType="1"/>
            <a:stCxn id="1215567" idx="4"/>
            <a:endCxn id="1215569" idx="0"/>
          </p:cNvCxnSpPr>
          <p:nvPr/>
        </p:nvCxnSpPr>
        <p:spPr bwMode="auto">
          <a:xfrm>
            <a:off x="7086600" y="2733675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75" name="AutoShape 87"/>
          <p:cNvCxnSpPr>
            <a:cxnSpLocks noChangeShapeType="1"/>
            <a:stCxn id="1215567" idx="4"/>
            <a:endCxn id="1215568" idx="0"/>
          </p:cNvCxnSpPr>
          <p:nvPr/>
        </p:nvCxnSpPr>
        <p:spPr bwMode="auto">
          <a:xfrm flipH="1">
            <a:off x="6553200" y="2733675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76" name="AutoShape 88"/>
          <p:cNvCxnSpPr>
            <a:cxnSpLocks noChangeShapeType="1"/>
            <a:stCxn id="1215569" idx="4"/>
            <a:endCxn id="1215577" idx="0"/>
          </p:cNvCxnSpPr>
          <p:nvPr/>
        </p:nvCxnSpPr>
        <p:spPr bwMode="auto">
          <a:xfrm>
            <a:off x="7543800" y="3524250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15577" name="Oval 89"/>
          <p:cNvSpPr>
            <a:spLocks noChangeArrowheads="1"/>
          </p:cNvSpPr>
          <p:nvPr/>
        </p:nvSpPr>
        <p:spPr bwMode="auto">
          <a:xfrm>
            <a:off x="76962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5578" name="Text Box 90"/>
          <p:cNvSpPr txBox="1">
            <a:spLocks noChangeArrowheads="1"/>
          </p:cNvSpPr>
          <p:nvPr/>
        </p:nvSpPr>
        <p:spPr bwMode="auto">
          <a:xfrm>
            <a:off x="6324600" y="292417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5</a:t>
            </a:r>
          </a:p>
        </p:txBody>
      </p:sp>
      <p:sp>
        <p:nvSpPr>
          <p:cNvPr id="1215579" name="Text Box 91"/>
          <p:cNvSpPr txBox="1">
            <a:spLocks noChangeArrowheads="1"/>
          </p:cNvSpPr>
          <p:nvPr/>
        </p:nvSpPr>
        <p:spPr bwMode="auto">
          <a:xfrm>
            <a:off x="6781800" y="21621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10</a:t>
            </a:r>
          </a:p>
        </p:txBody>
      </p:sp>
      <p:sp>
        <p:nvSpPr>
          <p:cNvPr id="1215580" name="Text Box 92"/>
          <p:cNvSpPr txBox="1">
            <a:spLocks noChangeArrowheads="1"/>
          </p:cNvSpPr>
          <p:nvPr/>
        </p:nvSpPr>
        <p:spPr bwMode="auto">
          <a:xfrm>
            <a:off x="7239000" y="2924175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45</a:t>
            </a:r>
          </a:p>
        </p:txBody>
      </p:sp>
      <p:sp>
        <p:nvSpPr>
          <p:cNvPr id="1215581" name="Text Box 93"/>
          <p:cNvSpPr txBox="1">
            <a:spLocks noChangeArrowheads="1"/>
          </p:cNvSpPr>
          <p:nvPr/>
        </p:nvSpPr>
        <p:spPr bwMode="auto">
          <a:xfrm>
            <a:off x="6019800" y="383857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2</a:t>
            </a:r>
          </a:p>
        </p:txBody>
      </p:sp>
      <p:sp>
        <p:nvSpPr>
          <p:cNvPr id="1215582" name="Text Box 94"/>
          <p:cNvSpPr txBox="1">
            <a:spLocks noChangeArrowheads="1"/>
          </p:cNvSpPr>
          <p:nvPr/>
        </p:nvSpPr>
        <p:spPr bwMode="auto">
          <a:xfrm>
            <a:off x="6858000" y="3838575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25</a:t>
            </a:r>
          </a:p>
        </p:txBody>
      </p:sp>
      <p:sp>
        <p:nvSpPr>
          <p:cNvPr id="1215583" name="Text Box 95"/>
          <p:cNvSpPr txBox="1">
            <a:spLocks noChangeArrowheads="1"/>
          </p:cNvSpPr>
          <p:nvPr/>
        </p:nvSpPr>
        <p:spPr bwMode="auto">
          <a:xfrm>
            <a:off x="7848600" y="38385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30</a:t>
            </a:r>
          </a:p>
        </p:txBody>
      </p:sp>
      <p:sp>
        <p:nvSpPr>
          <p:cNvPr id="1215584" name="Oval 96"/>
          <p:cNvSpPr>
            <a:spLocks noChangeArrowheads="1"/>
          </p:cNvSpPr>
          <p:nvPr/>
        </p:nvSpPr>
        <p:spPr bwMode="auto">
          <a:xfrm>
            <a:off x="4114800" y="15716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5585" name="Oval 97"/>
          <p:cNvSpPr>
            <a:spLocks noChangeArrowheads="1"/>
          </p:cNvSpPr>
          <p:nvPr/>
        </p:nvSpPr>
        <p:spPr bwMode="auto">
          <a:xfrm>
            <a:off x="3581400" y="2362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5586" name="Oval 98"/>
          <p:cNvSpPr>
            <a:spLocks noChangeArrowheads="1"/>
          </p:cNvSpPr>
          <p:nvPr/>
        </p:nvSpPr>
        <p:spPr bwMode="auto">
          <a:xfrm>
            <a:off x="4572000" y="2362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5588" name="Oval 100"/>
          <p:cNvSpPr>
            <a:spLocks noChangeArrowheads="1"/>
          </p:cNvSpPr>
          <p:nvPr/>
        </p:nvSpPr>
        <p:spPr bwMode="auto">
          <a:xfrm>
            <a:off x="4191000" y="3200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15590" name="AutoShape 102"/>
          <p:cNvCxnSpPr>
            <a:cxnSpLocks noChangeShapeType="1"/>
            <a:stCxn id="1215586" idx="4"/>
            <a:endCxn id="1215588" idx="0"/>
          </p:cNvCxnSpPr>
          <p:nvPr/>
        </p:nvCxnSpPr>
        <p:spPr bwMode="auto">
          <a:xfrm flipH="1">
            <a:off x="4572000" y="29622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91" name="AutoShape 103"/>
          <p:cNvCxnSpPr>
            <a:cxnSpLocks noChangeShapeType="1"/>
            <a:stCxn id="1215584" idx="4"/>
            <a:endCxn id="1215586" idx="0"/>
          </p:cNvCxnSpPr>
          <p:nvPr/>
        </p:nvCxnSpPr>
        <p:spPr bwMode="auto">
          <a:xfrm>
            <a:off x="4495800" y="21717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92" name="AutoShape 104"/>
          <p:cNvCxnSpPr>
            <a:cxnSpLocks noChangeShapeType="1"/>
            <a:stCxn id="1215584" idx="4"/>
            <a:endCxn id="1215585" idx="0"/>
          </p:cNvCxnSpPr>
          <p:nvPr/>
        </p:nvCxnSpPr>
        <p:spPr bwMode="auto">
          <a:xfrm flipH="1">
            <a:off x="3962400" y="21717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93" name="AutoShape 105"/>
          <p:cNvCxnSpPr>
            <a:cxnSpLocks noChangeShapeType="1"/>
            <a:stCxn id="1215588" idx="4"/>
            <a:endCxn id="1215594" idx="0"/>
          </p:cNvCxnSpPr>
          <p:nvPr/>
        </p:nvCxnSpPr>
        <p:spPr bwMode="auto">
          <a:xfrm flipH="1">
            <a:off x="3886200" y="3800475"/>
            <a:ext cx="685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15594" name="Oval 106"/>
          <p:cNvSpPr>
            <a:spLocks noChangeArrowheads="1"/>
          </p:cNvSpPr>
          <p:nvPr/>
        </p:nvSpPr>
        <p:spPr bwMode="auto">
          <a:xfrm>
            <a:off x="3505200" y="4038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5595" name="Text Box 107"/>
          <p:cNvSpPr txBox="1">
            <a:spLocks noChangeArrowheads="1"/>
          </p:cNvSpPr>
          <p:nvPr/>
        </p:nvSpPr>
        <p:spPr bwMode="auto">
          <a:xfrm>
            <a:off x="4267200" y="16002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5</a:t>
            </a:r>
          </a:p>
        </p:txBody>
      </p:sp>
      <p:sp>
        <p:nvSpPr>
          <p:cNvPr id="1215596" name="Text Box 108"/>
          <p:cNvSpPr txBox="1">
            <a:spLocks noChangeArrowheads="1"/>
          </p:cNvSpPr>
          <p:nvPr/>
        </p:nvSpPr>
        <p:spPr bwMode="auto">
          <a:xfrm>
            <a:off x="3581400" y="40386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10</a:t>
            </a:r>
          </a:p>
        </p:txBody>
      </p:sp>
      <p:sp>
        <p:nvSpPr>
          <p:cNvPr id="1215597" name="Text Box 109"/>
          <p:cNvSpPr txBox="1">
            <a:spLocks noChangeArrowheads="1"/>
          </p:cNvSpPr>
          <p:nvPr/>
        </p:nvSpPr>
        <p:spPr bwMode="auto">
          <a:xfrm>
            <a:off x="4267200" y="32766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30</a:t>
            </a:r>
          </a:p>
        </p:txBody>
      </p:sp>
      <p:sp>
        <p:nvSpPr>
          <p:cNvPr id="1215598" name="Text Box 110"/>
          <p:cNvSpPr txBox="1">
            <a:spLocks noChangeArrowheads="1"/>
          </p:cNvSpPr>
          <p:nvPr/>
        </p:nvSpPr>
        <p:spPr bwMode="auto">
          <a:xfrm>
            <a:off x="3733800" y="23622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2</a:t>
            </a:r>
          </a:p>
        </p:txBody>
      </p:sp>
      <p:sp>
        <p:nvSpPr>
          <p:cNvPr id="1215599" name="Text Box 111"/>
          <p:cNvSpPr txBox="1">
            <a:spLocks noChangeArrowheads="1"/>
          </p:cNvSpPr>
          <p:nvPr/>
        </p:nvSpPr>
        <p:spPr bwMode="auto">
          <a:xfrm>
            <a:off x="4191000" y="4876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25</a:t>
            </a:r>
          </a:p>
        </p:txBody>
      </p:sp>
      <p:sp>
        <p:nvSpPr>
          <p:cNvPr id="1215600" name="Text Box 112"/>
          <p:cNvSpPr txBox="1">
            <a:spLocks noChangeArrowheads="1"/>
          </p:cNvSpPr>
          <p:nvPr/>
        </p:nvSpPr>
        <p:spPr bwMode="auto">
          <a:xfrm>
            <a:off x="4648200" y="2362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45</a:t>
            </a:r>
          </a:p>
        </p:txBody>
      </p:sp>
      <p:sp>
        <p:nvSpPr>
          <p:cNvPr id="1215601" name="Oval 113"/>
          <p:cNvSpPr>
            <a:spLocks noChangeArrowheads="1"/>
          </p:cNvSpPr>
          <p:nvPr/>
        </p:nvSpPr>
        <p:spPr bwMode="auto">
          <a:xfrm>
            <a:off x="4114800" y="4876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15602" name="AutoShape 114"/>
          <p:cNvCxnSpPr>
            <a:cxnSpLocks noChangeShapeType="1"/>
            <a:stCxn id="1215594" idx="4"/>
            <a:endCxn id="1215601" idx="0"/>
          </p:cNvCxnSpPr>
          <p:nvPr/>
        </p:nvCxnSpPr>
        <p:spPr bwMode="auto">
          <a:xfrm>
            <a:off x="3886200" y="4638675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15603" name="Line 115"/>
          <p:cNvSpPr>
            <a:spLocks noChangeShapeType="1"/>
          </p:cNvSpPr>
          <p:nvPr/>
        </p:nvSpPr>
        <p:spPr bwMode="auto">
          <a:xfrm>
            <a:off x="5562600" y="1295400"/>
            <a:ext cx="0" cy="510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1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Example Binary Searches</a:t>
            </a:r>
          </a:p>
        </p:txBody>
      </p:sp>
      <p:sp>
        <p:nvSpPr>
          <p:cNvPr id="1250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r>
              <a:rPr lang="en-US" dirty="0"/>
              <a:t>Find ( 25 )</a:t>
            </a:r>
          </a:p>
          <a:p>
            <a:pPr lvl="1"/>
            <a:endParaRPr lang="en-US" dirty="0"/>
          </a:p>
        </p:txBody>
      </p:sp>
      <p:sp>
        <p:nvSpPr>
          <p:cNvPr id="1250308" name="Oval 4"/>
          <p:cNvSpPr>
            <a:spLocks noChangeArrowheads="1"/>
          </p:cNvSpPr>
          <p:nvPr/>
        </p:nvSpPr>
        <p:spPr bwMode="auto">
          <a:xfrm>
            <a:off x="1066800" y="20288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0309" name="Oval 5"/>
          <p:cNvSpPr>
            <a:spLocks noChangeArrowheads="1"/>
          </p:cNvSpPr>
          <p:nvPr/>
        </p:nvSpPr>
        <p:spPr bwMode="auto">
          <a:xfrm>
            <a:off x="5334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0310" name="Oval 6"/>
          <p:cNvSpPr>
            <a:spLocks noChangeArrowheads="1"/>
          </p:cNvSpPr>
          <p:nvPr/>
        </p:nvSpPr>
        <p:spPr bwMode="auto">
          <a:xfrm>
            <a:off x="15240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0311" name="Oval 7"/>
          <p:cNvSpPr>
            <a:spLocks noChangeArrowheads="1"/>
          </p:cNvSpPr>
          <p:nvPr/>
        </p:nvSpPr>
        <p:spPr bwMode="auto">
          <a:xfrm>
            <a:off x="2286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0312" name="Oval 8"/>
          <p:cNvSpPr>
            <a:spLocks noChangeArrowheads="1"/>
          </p:cNvSpPr>
          <p:nvPr/>
        </p:nvSpPr>
        <p:spPr bwMode="auto">
          <a:xfrm>
            <a:off x="11430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50313" name="AutoShape 9"/>
          <p:cNvCxnSpPr>
            <a:cxnSpLocks noChangeShapeType="1"/>
            <a:stCxn id="1250309" idx="4"/>
            <a:endCxn id="1250311" idx="0"/>
          </p:cNvCxnSpPr>
          <p:nvPr/>
        </p:nvCxnSpPr>
        <p:spPr bwMode="auto">
          <a:xfrm flipH="1">
            <a:off x="609600" y="34194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0314" name="AutoShape 10"/>
          <p:cNvCxnSpPr>
            <a:cxnSpLocks noChangeShapeType="1"/>
            <a:stCxn id="1250310" idx="4"/>
            <a:endCxn id="1250312" idx="0"/>
          </p:cNvCxnSpPr>
          <p:nvPr/>
        </p:nvCxnSpPr>
        <p:spPr bwMode="auto">
          <a:xfrm flipH="1">
            <a:off x="1524000" y="34194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0315" name="AutoShape 11"/>
          <p:cNvCxnSpPr>
            <a:cxnSpLocks noChangeShapeType="1"/>
            <a:stCxn id="1250308" idx="4"/>
            <a:endCxn id="1250310" idx="0"/>
          </p:cNvCxnSpPr>
          <p:nvPr/>
        </p:nvCxnSpPr>
        <p:spPr bwMode="auto">
          <a:xfrm>
            <a:off x="1447800" y="26289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0316" name="AutoShape 12"/>
          <p:cNvCxnSpPr>
            <a:cxnSpLocks noChangeShapeType="1"/>
            <a:stCxn id="1250308" idx="4"/>
            <a:endCxn id="1250309" idx="0"/>
          </p:cNvCxnSpPr>
          <p:nvPr/>
        </p:nvCxnSpPr>
        <p:spPr bwMode="auto">
          <a:xfrm flipH="1">
            <a:off x="914400" y="26289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0317" name="AutoShape 13"/>
          <p:cNvCxnSpPr>
            <a:cxnSpLocks noChangeShapeType="1"/>
            <a:stCxn id="1250310" idx="4"/>
            <a:endCxn id="1250318" idx="0"/>
          </p:cNvCxnSpPr>
          <p:nvPr/>
        </p:nvCxnSpPr>
        <p:spPr bwMode="auto">
          <a:xfrm>
            <a:off x="1905000" y="34194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50318" name="Oval 14"/>
          <p:cNvSpPr>
            <a:spLocks noChangeArrowheads="1"/>
          </p:cNvSpPr>
          <p:nvPr/>
        </p:nvSpPr>
        <p:spPr bwMode="auto">
          <a:xfrm>
            <a:off x="20574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0319" name="Text Box 15"/>
          <p:cNvSpPr txBox="1">
            <a:spLocks noChangeArrowheads="1"/>
          </p:cNvSpPr>
          <p:nvPr/>
        </p:nvSpPr>
        <p:spPr bwMode="auto">
          <a:xfrm>
            <a:off x="685800" y="28194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5</a:t>
            </a:r>
          </a:p>
        </p:txBody>
      </p:sp>
      <p:sp>
        <p:nvSpPr>
          <p:cNvPr id="1250320" name="Text Box 16"/>
          <p:cNvSpPr txBox="1">
            <a:spLocks noChangeArrowheads="1"/>
          </p:cNvSpPr>
          <p:nvPr/>
        </p:nvSpPr>
        <p:spPr bwMode="auto">
          <a:xfrm>
            <a:off x="1143000" y="2057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10</a:t>
            </a:r>
          </a:p>
        </p:txBody>
      </p:sp>
      <p:sp>
        <p:nvSpPr>
          <p:cNvPr id="1250321" name="Text Box 17"/>
          <p:cNvSpPr txBox="1">
            <a:spLocks noChangeArrowheads="1"/>
          </p:cNvSpPr>
          <p:nvPr/>
        </p:nvSpPr>
        <p:spPr bwMode="auto">
          <a:xfrm>
            <a:off x="1600200" y="28194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30</a:t>
            </a:r>
          </a:p>
        </p:txBody>
      </p:sp>
      <p:sp>
        <p:nvSpPr>
          <p:cNvPr id="1250322" name="Text Box 18"/>
          <p:cNvSpPr txBox="1">
            <a:spLocks noChangeArrowheads="1"/>
          </p:cNvSpPr>
          <p:nvPr/>
        </p:nvSpPr>
        <p:spPr bwMode="auto">
          <a:xfrm>
            <a:off x="381000" y="37338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1250323" name="Text Box 19"/>
          <p:cNvSpPr txBox="1">
            <a:spLocks noChangeArrowheads="1"/>
          </p:cNvSpPr>
          <p:nvPr/>
        </p:nvSpPr>
        <p:spPr bwMode="auto">
          <a:xfrm>
            <a:off x="1219200" y="3733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25</a:t>
            </a:r>
          </a:p>
        </p:txBody>
      </p:sp>
      <p:sp>
        <p:nvSpPr>
          <p:cNvPr id="1250324" name="Text Box 20"/>
          <p:cNvSpPr txBox="1">
            <a:spLocks noChangeArrowheads="1"/>
          </p:cNvSpPr>
          <p:nvPr/>
        </p:nvSpPr>
        <p:spPr bwMode="auto">
          <a:xfrm>
            <a:off x="2209800" y="37338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45</a:t>
            </a:r>
          </a:p>
        </p:txBody>
      </p:sp>
      <p:sp>
        <p:nvSpPr>
          <p:cNvPr id="1250325" name="Oval 21"/>
          <p:cNvSpPr>
            <a:spLocks noChangeArrowheads="1"/>
          </p:cNvSpPr>
          <p:nvPr/>
        </p:nvSpPr>
        <p:spPr bwMode="auto">
          <a:xfrm>
            <a:off x="5410200" y="1981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0326" name="Oval 22"/>
          <p:cNvSpPr>
            <a:spLocks noChangeArrowheads="1"/>
          </p:cNvSpPr>
          <p:nvPr/>
        </p:nvSpPr>
        <p:spPr bwMode="auto">
          <a:xfrm>
            <a:off x="4876800" y="27717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0327" name="Oval 23"/>
          <p:cNvSpPr>
            <a:spLocks noChangeArrowheads="1"/>
          </p:cNvSpPr>
          <p:nvPr/>
        </p:nvSpPr>
        <p:spPr bwMode="auto">
          <a:xfrm>
            <a:off x="5867400" y="27717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0328" name="Oval 24"/>
          <p:cNvSpPr>
            <a:spLocks noChangeArrowheads="1"/>
          </p:cNvSpPr>
          <p:nvPr/>
        </p:nvSpPr>
        <p:spPr bwMode="auto">
          <a:xfrm>
            <a:off x="5486400" y="36099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50329" name="AutoShape 25"/>
          <p:cNvCxnSpPr>
            <a:cxnSpLocks noChangeShapeType="1"/>
            <a:stCxn id="1250327" idx="4"/>
            <a:endCxn id="1250328" idx="0"/>
          </p:cNvCxnSpPr>
          <p:nvPr/>
        </p:nvCxnSpPr>
        <p:spPr bwMode="auto">
          <a:xfrm flipH="1">
            <a:off x="5867400" y="3371850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0330" name="AutoShape 26"/>
          <p:cNvCxnSpPr>
            <a:cxnSpLocks noChangeShapeType="1"/>
            <a:stCxn id="1250325" idx="4"/>
            <a:endCxn id="1250327" idx="0"/>
          </p:cNvCxnSpPr>
          <p:nvPr/>
        </p:nvCxnSpPr>
        <p:spPr bwMode="auto">
          <a:xfrm>
            <a:off x="5791200" y="2581275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0331" name="AutoShape 27"/>
          <p:cNvCxnSpPr>
            <a:cxnSpLocks noChangeShapeType="1"/>
            <a:stCxn id="1250325" idx="4"/>
            <a:endCxn id="1250326" idx="0"/>
          </p:cNvCxnSpPr>
          <p:nvPr/>
        </p:nvCxnSpPr>
        <p:spPr bwMode="auto">
          <a:xfrm flipH="1">
            <a:off x="5257800" y="2581275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0332" name="AutoShape 28"/>
          <p:cNvCxnSpPr>
            <a:cxnSpLocks noChangeShapeType="1"/>
            <a:stCxn id="1250328" idx="4"/>
            <a:endCxn id="1250333" idx="0"/>
          </p:cNvCxnSpPr>
          <p:nvPr/>
        </p:nvCxnSpPr>
        <p:spPr bwMode="auto">
          <a:xfrm flipH="1">
            <a:off x="5181600" y="4210050"/>
            <a:ext cx="685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50333" name="Oval 29"/>
          <p:cNvSpPr>
            <a:spLocks noChangeArrowheads="1"/>
          </p:cNvSpPr>
          <p:nvPr/>
        </p:nvSpPr>
        <p:spPr bwMode="auto">
          <a:xfrm>
            <a:off x="4800600" y="4448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0334" name="Text Box 30"/>
          <p:cNvSpPr txBox="1">
            <a:spLocks noChangeArrowheads="1"/>
          </p:cNvSpPr>
          <p:nvPr/>
        </p:nvSpPr>
        <p:spPr bwMode="auto">
          <a:xfrm>
            <a:off x="5562600" y="200977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5</a:t>
            </a:r>
          </a:p>
        </p:txBody>
      </p:sp>
      <p:sp>
        <p:nvSpPr>
          <p:cNvPr id="1250335" name="Text Box 31"/>
          <p:cNvSpPr txBox="1">
            <a:spLocks noChangeArrowheads="1"/>
          </p:cNvSpPr>
          <p:nvPr/>
        </p:nvSpPr>
        <p:spPr bwMode="auto">
          <a:xfrm>
            <a:off x="4876800" y="44481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10</a:t>
            </a:r>
          </a:p>
        </p:txBody>
      </p:sp>
      <p:sp>
        <p:nvSpPr>
          <p:cNvPr id="1250336" name="Text Box 32"/>
          <p:cNvSpPr txBox="1">
            <a:spLocks noChangeArrowheads="1"/>
          </p:cNvSpPr>
          <p:nvPr/>
        </p:nvSpPr>
        <p:spPr bwMode="auto">
          <a:xfrm>
            <a:off x="5562600" y="3686175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30</a:t>
            </a:r>
          </a:p>
        </p:txBody>
      </p:sp>
      <p:sp>
        <p:nvSpPr>
          <p:cNvPr id="1250337" name="Text Box 33"/>
          <p:cNvSpPr txBox="1">
            <a:spLocks noChangeArrowheads="1"/>
          </p:cNvSpPr>
          <p:nvPr/>
        </p:nvSpPr>
        <p:spPr bwMode="auto">
          <a:xfrm>
            <a:off x="5029200" y="277177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1250338" name="Text Box 34"/>
          <p:cNvSpPr txBox="1">
            <a:spLocks noChangeArrowheads="1"/>
          </p:cNvSpPr>
          <p:nvPr/>
        </p:nvSpPr>
        <p:spPr bwMode="auto">
          <a:xfrm>
            <a:off x="5486400" y="5286375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25</a:t>
            </a:r>
          </a:p>
        </p:txBody>
      </p:sp>
      <p:sp>
        <p:nvSpPr>
          <p:cNvPr id="1250339" name="Text Box 35"/>
          <p:cNvSpPr txBox="1">
            <a:spLocks noChangeArrowheads="1"/>
          </p:cNvSpPr>
          <p:nvPr/>
        </p:nvSpPr>
        <p:spPr bwMode="auto">
          <a:xfrm>
            <a:off x="5943600" y="27717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45</a:t>
            </a:r>
          </a:p>
        </p:txBody>
      </p:sp>
      <p:sp>
        <p:nvSpPr>
          <p:cNvPr id="1250340" name="Oval 36"/>
          <p:cNvSpPr>
            <a:spLocks noChangeArrowheads="1"/>
          </p:cNvSpPr>
          <p:nvPr/>
        </p:nvSpPr>
        <p:spPr bwMode="auto">
          <a:xfrm>
            <a:off x="5410200" y="5286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50341" name="AutoShape 37"/>
          <p:cNvCxnSpPr>
            <a:cxnSpLocks noChangeShapeType="1"/>
            <a:stCxn id="1250333" idx="4"/>
            <a:endCxn id="1250340" idx="0"/>
          </p:cNvCxnSpPr>
          <p:nvPr/>
        </p:nvCxnSpPr>
        <p:spPr bwMode="auto">
          <a:xfrm>
            <a:off x="5181600" y="5048250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50342" name="Text Box 38"/>
          <p:cNvSpPr txBox="1">
            <a:spLocks noChangeArrowheads="1"/>
          </p:cNvSpPr>
          <p:nvPr/>
        </p:nvSpPr>
        <p:spPr bwMode="auto">
          <a:xfrm>
            <a:off x="2819400" y="2286000"/>
            <a:ext cx="2286000" cy="15696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10 &lt; 25, right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30 &gt; 25, left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25 = 25, found</a:t>
            </a:r>
          </a:p>
        </p:txBody>
      </p:sp>
      <p:sp>
        <p:nvSpPr>
          <p:cNvPr id="1250343" name="Text Box 39"/>
          <p:cNvSpPr txBox="1">
            <a:spLocks noChangeArrowheads="1"/>
          </p:cNvSpPr>
          <p:nvPr/>
        </p:nvSpPr>
        <p:spPr bwMode="auto">
          <a:xfrm>
            <a:off x="6705600" y="2286000"/>
            <a:ext cx="2286000" cy="2677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5 &lt; 25, right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45 &gt; 25, left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30 &gt; 25, left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10 &lt; 25, right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25 = 25, found</a:t>
            </a:r>
          </a:p>
        </p:txBody>
      </p:sp>
    </p:spTree>
    <p:extLst>
      <p:ext uri="{BB962C8B-B14F-4D97-AF65-F5344CB8AC3E}">
        <p14:creationId xmlns:p14="http://schemas.microsoft.com/office/powerpoint/2010/main" val="31062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Tree Terminology (continued)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382000" cy="5410200"/>
          </a:xfrm>
        </p:spPr>
        <p:txBody>
          <a:bodyPr/>
          <a:lstStyle/>
          <a:p>
            <a:pPr eaLnBrk="1" hangingPunct="1"/>
            <a:r>
              <a:rPr lang="en-US" dirty="0" smtClean="0"/>
              <a:t>Each node in a tree has exactly </a:t>
            </a:r>
            <a:r>
              <a:rPr lang="en-US" b="1" dirty="0" smtClean="0">
                <a:solidFill>
                  <a:srgbClr val="FF0000"/>
                </a:solidFill>
              </a:rPr>
              <a:t>one parent </a:t>
            </a:r>
            <a:r>
              <a:rPr lang="en-US" dirty="0" smtClean="0"/>
              <a:t>except for the root node, which has no parent</a:t>
            </a:r>
          </a:p>
          <a:p>
            <a:pPr eaLnBrk="1" hangingPunct="1"/>
            <a:r>
              <a:rPr lang="en-US" dirty="0" smtClean="0"/>
              <a:t>Nodes that have the same parent are </a:t>
            </a:r>
            <a:r>
              <a:rPr lang="en-US" b="1" dirty="0" smtClean="0">
                <a:solidFill>
                  <a:srgbClr val="FF0000"/>
                </a:solidFill>
              </a:rPr>
              <a:t>siblings</a:t>
            </a:r>
          </a:p>
          <a:p>
            <a:pPr eaLnBrk="1" hangingPunct="1"/>
            <a:r>
              <a:rPr lang="en-US" dirty="0" smtClean="0"/>
              <a:t>A node that has no children is called a </a:t>
            </a:r>
            <a:r>
              <a:rPr lang="en-US" b="1" dirty="0" smtClean="0">
                <a:solidFill>
                  <a:srgbClr val="FF0000"/>
                </a:solidFill>
              </a:rPr>
              <a:t>leaf node</a:t>
            </a:r>
          </a:p>
          <a:p>
            <a:pPr eaLnBrk="1" hangingPunct="1"/>
            <a:r>
              <a:rPr lang="en-US" dirty="0" smtClean="0"/>
              <a:t>A generalization of the parent-child relationship is the ancestor-descendent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Properties</a:t>
            </a:r>
          </a:p>
        </p:txBody>
      </p:sp>
      <p:sp>
        <p:nvSpPr>
          <p:cNvPr id="1251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Time of search</a:t>
            </a:r>
          </a:p>
          <a:p>
            <a:pPr lvl="1"/>
            <a:r>
              <a:rPr lang="en-US"/>
              <a:t>Proportional to height of tree</a:t>
            </a:r>
          </a:p>
          <a:p>
            <a:pPr lvl="1"/>
            <a:r>
              <a:rPr lang="en-US"/>
              <a:t>Balanced binary tree</a:t>
            </a:r>
          </a:p>
          <a:p>
            <a:pPr lvl="2"/>
            <a:r>
              <a:rPr lang="en-US"/>
              <a:t>O( log(n) ) time</a:t>
            </a:r>
          </a:p>
          <a:p>
            <a:pPr lvl="1"/>
            <a:r>
              <a:rPr lang="en-US"/>
              <a:t>Degenerate tree</a:t>
            </a:r>
          </a:p>
          <a:p>
            <a:pPr lvl="2"/>
            <a:r>
              <a:rPr lang="en-US"/>
              <a:t>O( n ) time</a:t>
            </a:r>
          </a:p>
          <a:p>
            <a:pPr lvl="2"/>
            <a:r>
              <a:rPr lang="en-US"/>
              <a:t>Like searching linked list / unsorted array</a:t>
            </a:r>
          </a:p>
          <a:p>
            <a:r>
              <a:rPr lang="en-US"/>
              <a:t>Requires</a:t>
            </a:r>
          </a:p>
          <a:p>
            <a:pPr lvl="1"/>
            <a:r>
              <a:rPr lang="en-US"/>
              <a:t>Ability to </a:t>
            </a:r>
            <a:r>
              <a:rPr lang="en-US">
                <a:solidFill>
                  <a:srgbClr val="FF3300"/>
                </a:solidFill>
              </a:rPr>
              <a:t>compare</a:t>
            </a:r>
            <a:r>
              <a:rPr lang="en-US"/>
              <a:t> key values</a:t>
            </a:r>
          </a:p>
        </p:txBody>
      </p:sp>
    </p:spTree>
    <p:extLst>
      <p:ext uri="{BB962C8B-B14F-4D97-AF65-F5344CB8AC3E}">
        <p14:creationId xmlns:p14="http://schemas.microsoft.com/office/powerpoint/2010/main" val="30775024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Binary Search Tree Construction</a:t>
            </a:r>
          </a:p>
        </p:txBody>
      </p:sp>
      <p:sp>
        <p:nvSpPr>
          <p:cNvPr id="1252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to build &amp; maintain binary trees?</a:t>
            </a:r>
          </a:p>
          <a:p>
            <a:pPr lvl="1"/>
            <a:r>
              <a:rPr lang="en-US"/>
              <a:t>Insertion</a:t>
            </a:r>
          </a:p>
          <a:p>
            <a:pPr lvl="1"/>
            <a:r>
              <a:rPr lang="en-US"/>
              <a:t>Deletion</a:t>
            </a:r>
          </a:p>
          <a:p>
            <a:r>
              <a:rPr lang="en-US"/>
              <a:t>Maintain key property (invariant)</a:t>
            </a:r>
          </a:p>
          <a:p>
            <a:pPr lvl="1"/>
            <a:r>
              <a:rPr lang="en-US"/>
              <a:t>Smaller values in left subtree</a:t>
            </a:r>
          </a:p>
          <a:p>
            <a:pPr lvl="1"/>
            <a:r>
              <a:rPr lang="en-US"/>
              <a:t>Larger values in right subtree</a:t>
            </a:r>
          </a:p>
        </p:txBody>
      </p:sp>
    </p:spTree>
    <p:extLst>
      <p:ext uri="{BB962C8B-B14F-4D97-AF65-F5344CB8AC3E}">
        <p14:creationId xmlns:p14="http://schemas.microsoft.com/office/powerpoint/2010/main" val="256649734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Binary Search Tree – Insertion</a:t>
            </a:r>
          </a:p>
        </p:txBody>
      </p:sp>
      <p:sp>
        <p:nvSpPr>
          <p:cNvPr id="1253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3400" indent="-533400"/>
            <a:r>
              <a:rPr lang="en-US"/>
              <a:t>Algorithm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/>
              <a:t>Perform search for value X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/>
              <a:t>Search will end at node Y (if X not in tree)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/>
              <a:t>If X &lt; Y, insert new leaf X as new left subtree for Y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/>
              <a:t>If X &gt; Y, insert new leaf X as new right subtree for Y</a:t>
            </a:r>
          </a:p>
          <a:p>
            <a:pPr marL="533400" indent="-533400"/>
            <a:r>
              <a:rPr lang="en-US"/>
              <a:t>Observations</a:t>
            </a:r>
          </a:p>
          <a:p>
            <a:pPr marL="914400" lvl="1" indent="-457200"/>
            <a:r>
              <a:rPr lang="en-US"/>
              <a:t>O( log(n) ) operation for balanced tree</a:t>
            </a:r>
          </a:p>
          <a:p>
            <a:pPr marL="914400" lvl="1" indent="-457200"/>
            <a:r>
              <a:rPr lang="en-US"/>
              <a:t>Insertions may unbalance tree</a:t>
            </a:r>
          </a:p>
        </p:txBody>
      </p:sp>
    </p:spTree>
    <p:extLst>
      <p:ext uri="{BB962C8B-B14F-4D97-AF65-F5344CB8AC3E}">
        <p14:creationId xmlns:p14="http://schemas.microsoft.com/office/powerpoint/2010/main" val="24739463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Insertion</a:t>
            </a:r>
          </a:p>
        </p:txBody>
      </p:sp>
      <p:sp>
        <p:nvSpPr>
          <p:cNvPr id="1255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r>
              <a:rPr lang="en-US" dirty="0"/>
              <a:t>Insert ( 20 )</a:t>
            </a:r>
          </a:p>
          <a:p>
            <a:pPr lvl="1"/>
            <a:endParaRPr lang="en-US" dirty="0"/>
          </a:p>
        </p:txBody>
      </p:sp>
      <p:sp>
        <p:nvSpPr>
          <p:cNvPr id="1255428" name="Oval 4"/>
          <p:cNvSpPr>
            <a:spLocks noChangeArrowheads="1"/>
          </p:cNvSpPr>
          <p:nvPr/>
        </p:nvSpPr>
        <p:spPr bwMode="auto">
          <a:xfrm>
            <a:off x="2209800" y="2209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5429" name="Oval 5"/>
          <p:cNvSpPr>
            <a:spLocks noChangeArrowheads="1"/>
          </p:cNvSpPr>
          <p:nvPr/>
        </p:nvSpPr>
        <p:spPr bwMode="auto">
          <a:xfrm>
            <a:off x="1676400" y="3000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5430" name="Oval 6"/>
          <p:cNvSpPr>
            <a:spLocks noChangeArrowheads="1"/>
          </p:cNvSpPr>
          <p:nvPr/>
        </p:nvSpPr>
        <p:spPr bwMode="auto">
          <a:xfrm>
            <a:off x="2667000" y="3000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5431" name="Oval 7"/>
          <p:cNvSpPr>
            <a:spLocks noChangeArrowheads="1"/>
          </p:cNvSpPr>
          <p:nvPr/>
        </p:nvSpPr>
        <p:spPr bwMode="auto">
          <a:xfrm>
            <a:off x="1371600" y="38385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5432" name="Oval 8"/>
          <p:cNvSpPr>
            <a:spLocks noChangeArrowheads="1"/>
          </p:cNvSpPr>
          <p:nvPr/>
        </p:nvSpPr>
        <p:spPr bwMode="auto">
          <a:xfrm>
            <a:off x="2286000" y="38385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55433" name="AutoShape 9"/>
          <p:cNvCxnSpPr>
            <a:cxnSpLocks noChangeShapeType="1"/>
            <a:stCxn id="1255429" idx="4"/>
            <a:endCxn id="1255431" idx="0"/>
          </p:cNvCxnSpPr>
          <p:nvPr/>
        </p:nvCxnSpPr>
        <p:spPr bwMode="auto">
          <a:xfrm flipH="1">
            <a:off x="1752600" y="3600450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5434" name="AutoShape 10"/>
          <p:cNvCxnSpPr>
            <a:cxnSpLocks noChangeShapeType="1"/>
            <a:stCxn id="1255430" idx="4"/>
            <a:endCxn id="1255432" idx="0"/>
          </p:cNvCxnSpPr>
          <p:nvPr/>
        </p:nvCxnSpPr>
        <p:spPr bwMode="auto">
          <a:xfrm flipH="1">
            <a:off x="2667000" y="3600450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5435" name="AutoShape 11"/>
          <p:cNvCxnSpPr>
            <a:cxnSpLocks noChangeShapeType="1"/>
            <a:stCxn id="1255428" idx="4"/>
            <a:endCxn id="1255430" idx="0"/>
          </p:cNvCxnSpPr>
          <p:nvPr/>
        </p:nvCxnSpPr>
        <p:spPr bwMode="auto">
          <a:xfrm>
            <a:off x="2590800" y="2809875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5436" name="AutoShape 12"/>
          <p:cNvCxnSpPr>
            <a:cxnSpLocks noChangeShapeType="1"/>
            <a:stCxn id="1255428" idx="4"/>
            <a:endCxn id="1255429" idx="0"/>
          </p:cNvCxnSpPr>
          <p:nvPr/>
        </p:nvCxnSpPr>
        <p:spPr bwMode="auto">
          <a:xfrm flipH="1">
            <a:off x="2057400" y="2809875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5437" name="AutoShape 13"/>
          <p:cNvCxnSpPr>
            <a:cxnSpLocks noChangeShapeType="1"/>
            <a:stCxn id="1255430" idx="4"/>
            <a:endCxn id="1255438" idx="0"/>
          </p:cNvCxnSpPr>
          <p:nvPr/>
        </p:nvCxnSpPr>
        <p:spPr bwMode="auto">
          <a:xfrm>
            <a:off x="3048000" y="3600450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55438" name="Oval 14"/>
          <p:cNvSpPr>
            <a:spLocks noChangeArrowheads="1"/>
          </p:cNvSpPr>
          <p:nvPr/>
        </p:nvSpPr>
        <p:spPr bwMode="auto">
          <a:xfrm>
            <a:off x="3200400" y="38385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5439" name="Text Box 15"/>
          <p:cNvSpPr txBox="1">
            <a:spLocks noChangeArrowheads="1"/>
          </p:cNvSpPr>
          <p:nvPr/>
        </p:nvSpPr>
        <p:spPr bwMode="auto">
          <a:xfrm>
            <a:off x="1828800" y="300037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5</a:t>
            </a:r>
          </a:p>
        </p:txBody>
      </p:sp>
      <p:sp>
        <p:nvSpPr>
          <p:cNvPr id="1255440" name="Text Box 16"/>
          <p:cNvSpPr txBox="1">
            <a:spLocks noChangeArrowheads="1"/>
          </p:cNvSpPr>
          <p:nvPr/>
        </p:nvSpPr>
        <p:spPr bwMode="auto">
          <a:xfrm>
            <a:off x="2286000" y="22383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10</a:t>
            </a:r>
          </a:p>
        </p:txBody>
      </p:sp>
      <p:sp>
        <p:nvSpPr>
          <p:cNvPr id="1255441" name="Text Box 17"/>
          <p:cNvSpPr txBox="1">
            <a:spLocks noChangeArrowheads="1"/>
          </p:cNvSpPr>
          <p:nvPr/>
        </p:nvSpPr>
        <p:spPr bwMode="auto">
          <a:xfrm>
            <a:off x="2743200" y="3000375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30</a:t>
            </a:r>
          </a:p>
        </p:txBody>
      </p:sp>
      <p:sp>
        <p:nvSpPr>
          <p:cNvPr id="1255442" name="Text Box 18"/>
          <p:cNvSpPr txBox="1">
            <a:spLocks noChangeArrowheads="1"/>
          </p:cNvSpPr>
          <p:nvPr/>
        </p:nvSpPr>
        <p:spPr bwMode="auto">
          <a:xfrm>
            <a:off x="1524000" y="391477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1255443" name="Text Box 19"/>
          <p:cNvSpPr txBox="1">
            <a:spLocks noChangeArrowheads="1"/>
          </p:cNvSpPr>
          <p:nvPr/>
        </p:nvSpPr>
        <p:spPr bwMode="auto">
          <a:xfrm>
            <a:off x="2362200" y="3914775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25</a:t>
            </a:r>
          </a:p>
        </p:txBody>
      </p:sp>
      <p:sp>
        <p:nvSpPr>
          <p:cNvPr id="1255444" name="Text Box 20"/>
          <p:cNvSpPr txBox="1">
            <a:spLocks noChangeArrowheads="1"/>
          </p:cNvSpPr>
          <p:nvPr/>
        </p:nvSpPr>
        <p:spPr bwMode="auto">
          <a:xfrm>
            <a:off x="3352800" y="39147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45</a:t>
            </a:r>
          </a:p>
        </p:txBody>
      </p:sp>
      <p:sp>
        <p:nvSpPr>
          <p:cNvPr id="1255462" name="Text Box 38"/>
          <p:cNvSpPr txBox="1">
            <a:spLocks noChangeArrowheads="1"/>
          </p:cNvSpPr>
          <p:nvPr/>
        </p:nvSpPr>
        <p:spPr bwMode="auto">
          <a:xfrm>
            <a:off x="4495800" y="2238375"/>
            <a:ext cx="3429000" cy="2462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10 &lt; 20, right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30 &gt; 20, left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25 &gt; 20, left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Insert 20 on left</a:t>
            </a:r>
          </a:p>
        </p:txBody>
      </p:sp>
      <p:sp>
        <p:nvSpPr>
          <p:cNvPr id="1255464" name="Oval 40"/>
          <p:cNvSpPr>
            <a:spLocks noChangeArrowheads="1"/>
          </p:cNvSpPr>
          <p:nvPr/>
        </p:nvSpPr>
        <p:spPr bwMode="auto">
          <a:xfrm>
            <a:off x="1676400" y="5562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5465" name="Text Box 41"/>
          <p:cNvSpPr txBox="1">
            <a:spLocks noChangeArrowheads="1"/>
          </p:cNvSpPr>
          <p:nvPr/>
        </p:nvSpPr>
        <p:spPr bwMode="auto">
          <a:xfrm>
            <a:off x="1752600" y="5638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20</a:t>
            </a:r>
          </a:p>
        </p:txBody>
      </p:sp>
      <p:cxnSp>
        <p:nvCxnSpPr>
          <p:cNvPr id="1255466" name="AutoShape 42"/>
          <p:cNvCxnSpPr>
            <a:cxnSpLocks noChangeShapeType="1"/>
            <a:stCxn id="1255432" idx="4"/>
            <a:endCxn id="1255464" idx="0"/>
          </p:cNvCxnSpPr>
          <p:nvPr/>
        </p:nvCxnSpPr>
        <p:spPr bwMode="auto">
          <a:xfrm flipH="1">
            <a:off x="2057400" y="4438650"/>
            <a:ext cx="609600" cy="1095375"/>
          </a:xfrm>
          <a:prstGeom prst="straightConnector1">
            <a:avLst/>
          </a:prstGeom>
          <a:noFill/>
          <a:ln w="508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1278045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 – Deletion</a:t>
            </a:r>
          </a:p>
        </p:txBody>
      </p:sp>
      <p:sp>
        <p:nvSpPr>
          <p:cNvPr id="1254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3400" indent="-533400"/>
            <a:r>
              <a:rPr lang="en-US"/>
              <a:t>Algorithm 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/>
              <a:t>Perform search for value X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/>
              <a:t>If X is a leaf, delete X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/>
              <a:t>Else 	</a:t>
            </a:r>
            <a:r>
              <a:rPr lang="en-US">
                <a:solidFill>
                  <a:schemeClr val="tx2"/>
                </a:solidFill>
              </a:rPr>
              <a:t>// must delete internal node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a) Replace with largest value Y on left subtree</a:t>
            </a:r>
            <a:endParaRPr lang="en-US">
              <a:solidFill>
                <a:srgbClr val="FF3300"/>
              </a:solidFill>
            </a:endParaRPr>
          </a:p>
          <a:p>
            <a:pPr marL="1371600" lvl="2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                     </a:t>
            </a:r>
            <a:r>
              <a:rPr lang="en-US">
                <a:solidFill>
                  <a:srgbClr val="FF3300"/>
                </a:solidFill>
              </a:rPr>
              <a:t>OR</a:t>
            </a:r>
            <a:r>
              <a:rPr lang="en-US"/>
              <a:t> smallest value Z on right subtree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b) </a:t>
            </a:r>
            <a:r>
              <a:rPr lang="en-US">
                <a:solidFill>
                  <a:srgbClr val="FF3300"/>
                </a:solidFill>
              </a:rPr>
              <a:t>Delete</a:t>
            </a:r>
            <a:r>
              <a:rPr lang="en-US"/>
              <a:t> replacement value (Y or Z) from subtree</a:t>
            </a:r>
          </a:p>
          <a:p>
            <a:pPr marL="533400" indent="-533400">
              <a:buFont typeface="Wingdings" pitchFamily="2" charset="2"/>
              <a:buBlip>
                <a:blip r:embed="rId2"/>
              </a:buBlip>
            </a:pPr>
            <a:r>
              <a:rPr lang="en-US"/>
              <a:t>Observation</a:t>
            </a:r>
          </a:p>
          <a:p>
            <a:pPr marL="914400" lvl="1" indent="-457200"/>
            <a:r>
              <a:rPr lang="en-US"/>
              <a:t>O( log(n) ) operation for balanced tree</a:t>
            </a:r>
          </a:p>
          <a:p>
            <a:pPr marL="914400" lvl="1" indent="-457200"/>
            <a:r>
              <a:rPr lang="en-US"/>
              <a:t>Deletions may unbalance tree</a:t>
            </a:r>
          </a:p>
        </p:txBody>
      </p:sp>
    </p:spTree>
    <p:extLst>
      <p:ext uri="{BB962C8B-B14F-4D97-AF65-F5344CB8AC3E}">
        <p14:creationId xmlns:p14="http://schemas.microsoft.com/office/powerpoint/2010/main" val="25650878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Deletion (Leaf)</a:t>
            </a:r>
          </a:p>
        </p:txBody>
      </p:sp>
      <p:sp>
        <p:nvSpPr>
          <p:cNvPr id="12564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458200" cy="4525963"/>
          </a:xfrm>
        </p:spPr>
        <p:txBody>
          <a:bodyPr/>
          <a:lstStyle/>
          <a:p>
            <a:r>
              <a:rPr lang="en-US" dirty="0"/>
              <a:t>Delete ( 25 )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1256452" name="Oval 4"/>
          <p:cNvSpPr>
            <a:spLocks noChangeArrowheads="1"/>
          </p:cNvSpPr>
          <p:nvPr/>
        </p:nvSpPr>
        <p:spPr bwMode="auto">
          <a:xfrm>
            <a:off x="1143000" y="21812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53" name="Oval 5"/>
          <p:cNvSpPr>
            <a:spLocks noChangeArrowheads="1"/>
          </p:cNvSpPr>
          <p:nvPr/>
        </p:nvSpPr>
        <p:spPr bwMode="auto">
          <a:xfrm>
            <a:off x="6096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54" name="Oval 6"/>
          <p:cNvSpPr>
            <a:spLocks noChangeArrowheads="1"/>
          </p:cNvSpPr>
          <p:nvPr/>
        </p:nvSpPr>
        <p:spPr bwMode="auto">
          <a:xfrm>
            <a:off x="16002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55" name="Oval 7"/>
          <p:cNvSpPr>
            <a:spLocks noChangeArrowheads="1"/>
          </p:cNvSpPr>
          <p:nvPr/>
        </p:nvSpPr>
        <p:spPr bwMode="auto">
          <a:xfrm>
            <a:off x="3048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56" name="Oval 8"/>
          <p:cNvSpPr>
            <a:spLocks noChangeArrowheads="1"/>
          </p:cNvSpPr>
          <p:nvPr/>
        </p:nvSpPr>
        <p:spPr bwMode="auto">
          <a:xfrm>
            <a:off x="12192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56457" name="AutoShape 9"/>
          <p:cNvCxnSpPr>
            <a:cxnSpLocks noChangeShapeType="1"/>
            <a:stCxn id="1256453" idx="4"/>
            <a:endCxn id="1256455" idx="0"/>
          </p:cNvCxnSpPr>
          <p:nvPr/>
        </p:nvCxnSpPr>
        <p:spPr bwMode="auto">
          <a:xfrm flipH="1">
            <a:off x="685800" y="35718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6458" name="AutoShape 10"/>
          <p:cNvCxnSpPr>
            <a:cxnSpLocks noChangeShapeType="1"/>
            <a:stCxn id="1256454" idx="4"/>
            <a:endCxn id="1256456" idx="0"/>
          </p:cNvCxnSpPr>
          <p:nvPr/>
        </p:nvCxnSpPr>
        <p:spPr bwMode="auto">
          <a:xfrm flipH="1">
            <a:off x="1600200" y="35718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6459" name="AutoShape 11"/>
          <p:cNvCxnSpPr>
            <a:cxnSpLocks noChangeShapeType="1"/>
            <a:stCxn id="1256452" idx="4"/>
            <a:endCxn id="1256454" idx="0"/>
          </p:cNvCxnSpPr>
          <p:nvPr/>
        </p:nvCxnSpPr>
        <p:spPr bwMode="auto">
          <a:xfrm>
            <a:off x="1524000" y="27813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6460" name="AutoShape 12"/>
          <p:cNvCxnSpPr>
            <a:cxnSpLocks noChangeShapeType="1"/>
            <a:stCxn id="1256452" idx="4"/>
            <a:endCxn id="1256453" idx="0"/>
          </p:cNvCxnSpPr>
          <p:nvPr/>
        </p:nvCxnSpPr>
        <p:spPr bwMode="auto">
          <a:xfrm flipH="1">
            <a:off x="990600" y="27813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6461" name="AutoShape 13"/>
          <p:cNvCxnSpPr>
            <a:cxnSpLocks noChangeShapeType="1"/>
            <a:stCxn id="1256454" idx="4"/>
            <a:endCxn id="1256462" idx="0"/>
          </p:cNvCxnSpPr>
          <p:nvPr/>
        </p:nvCxnSpPr>
        <p:spPr bwMode="auto">
          <a:xfrm>
            <a:off x="1981200" y="35718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56462" name="Oval 14"/>
          <p:cNvSpPr>
            <a:spLocks noChangeArrowheads="1"/>
          </p:cNvSpPr>
          <p:nvPr/>
        </p:nvSpPr>
        <p:spPr bwMode="auto">
          <a:xfrm>
            <a:off x="21336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63" name="Text Box 15"/>
          <p:cNvSpPr txBox="1">
            <a:spLocks noChangeArrowheads="1"/>
          </p:cNvSpPr>
          <p:nvPr/>
        </p:nvSpPr>
        <p:spPr bwMode="auto">
          <a:xfrm>
            <a:off x="762000" y="29718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5</a:t>
            </a:r>
          </a:p>
        </p:txBody>
      </p:sp>
      <p:sp>
        <p:nvSpPr>
          <p:cNvPr id="1256464" name="Text Box 16"/>
          <p:cNvSpPr txBox="1">
            <a:spLocks noChangeArrowheads="1"/>
          </p:cNvSpPr>
          <p:nvPr/>
        </p:nvSpPr>
        <p:spPr bwMode="auto">
          <a:xfrm>
            <a:off x="1219200" y="22098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10</a:t>
            </a:r>
          </a:p>
        </p:txBody>
      </p:sp>
      <p:sp>
        <p:nvSpPr>
          <p:cNvPr id="1256465" name="Text Box 17"/>
          <p:cNvSpPr txBox="1">
            <a:spLocks noChangeArrowheads="1"/>
          </p:cNvSpPr>
          <p:nvPr/>
        </p:nvSpPr>
        <p:spPr bwMode="auto">
          <a:xfrm>
            <a:off x="1676400" y="2971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30</a:t>
            </a:r>
          </a:p>
        </p:txBody>
      </p:sp>
      <p:sp>
        <p:nvSpPr>
          <p:cNvPr id="1256466" name="Text Box 18"/>
          <p:cNvSpPr txBox="1">
            <a:spLocks noChangeArrowheads="1"/>
          </p:cNvSpPr>
          <p:nvPr/>
        </p:nvSpPr>
        <p:spPr bwMode="auto">
          <a:xfrm>
            <a:off x="457200" y="38862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1256467" name="Text Box 19"/>
          <p:cNvSpPr txBox="1">
            <a:spLocks noChangeArrowheads="1"/>
          </p:cNvSpPr>
          <p:nvPr/>
        </p:nvSpPr>
        <p:spPr bwMode="auto">
          <a:xfrm>
            <a:off x="1295400" y="3886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25</a:t>
            </a:r>
          </a:p>
        </p:txBody>
      </p:sp>
      <p:sp>
        <p:nvSpPr>
          <p:cNvPr id="1256468" name="Text Box 20"/>
          <p:cNvSpPr txBox="1">
            <a:spLocks noChangeArrowheads="1"/>
          </p:cNvSpPr>
          <p:nvPr/>
        </p:nvSpPr>
        <p:spPr bwMode="auto">
          <a:xfrm>
            <a:off x="2286000" y="3886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45</a:t>
            </a:r>
          </a:p>
        </p:txBody>
      </p:sp>
      <p:sp>
        <p:nvSpPr>
          <p:cNvPr id="1256486" name="Text Box 38"/>
          <p:cNvSpPr txBox="1">
            <a:spLocks noChangeArrowheads="1"/>
          </p:cNvSpPr>
          <p:nvPr/>
        </p:nvSpPr>
        <p:spPr bwMode="auto">
          <a:xfrm>
            <a:off x="2895600" y="2438400"/>
            <a:ext cx="2286000" cy="22467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10 &lt; 25, right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30 &gt; 25, left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25 = 25, delete</a:t>
            </a:r>
          </a:p>
        </p:txBody>
      </p:sp>
      <p:sp>
        <p:nvSpPr>
          <p:cNvPr id="1256488" name="Oval 40"/>
          <p:cNvSpPr>
            <a:spLocks noChangeArrowheads="1"/>
          </p:cNvSpPr>
          <p:nvPr/>
        </p:nvSpPr>
        <p:spPr bwMode="auto">
          <a:xfrm>
            <a:off x="6781800" y="21812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89" name="Oval 41"/>
          <p:cNvSpPr>
            <a:spLocks noChangeArrowheads="1"/>
          </p:cNvSpPr>
          <p:nvPr/>
        </p:nvSpPr>
        <p:spPr bwMode="auto">
          <a:xfrm>
            <a:off x="62484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90" name="Oval 42"/>
          <p:cNvSpPr>
            <a:spLocks noChangeArrowheads="1"/>
          </p:cNvSpPr>
          <p:nvPr/>
        </p:nvSpPr>
        <p:spPr bwMode="auto">
          <a:xfrm>
            <a:off x="72390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91" name="Oval 43"/>
          <p:cNvSpPr>
            <a:spLocks noChangeArrowheads="1"/>
          </p:cNvSpPr>
          <p:nvPr/>
        </p:nvSpPr>
        <p:spPr bwMode="auto">
          <a:xfrm>
            <a:off x="59436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56493" name="AutoShape 45"/>
          <p:cNvCxnSpPr>
            <a:cxnSpLocks noChangeShapeType="1"/>
            <a:stCxn id="1256489" idx="4"/>
            <a:endCxn id="1256491" idx="0"/>
          </p:cNvCxnSpPr>
          <p:nvPr/>
        </p:nvCxnSpPr>
        <p:spPr bwMode="auto">
          <a:xfrm flipH="1">
            <a:off x="6324600" y="35718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6495" name="AutoShape 47"/>
          <p:cNvCxnSpPr>
            <a:cxnSpLocks noChangeShapeType="1"/>
            <a:stCxn id="1256488" idx="4"/>
            <a:endCxn id="1256490" idx="0"/>
          </p:cNvCxnSpPr>
          <p:nvPr/>
        </p:nvCxnSpPr>
        <p:spPr bwMode="auto">
          <a:xfrm>
            <a:off x="7162800" y="27813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6496" name="AutoShape 48"/>
          <p:cNvCxnSpPr>
            <a:cxnSpLocks noChangeShapeType="1"/>
            <a:stCxn id="1256488" idx="4"/>
            <a:endCxn id="1256489" idx="0"/>
          </p:cNvCxnSpPr>
          <p:nvPr/>
        </p:nvCxnSpPr>
        <p:spPr bwMode="auto">
          <a:xfrm flipH="1">
            <a:off x="6629400" y="27813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6497" name="AutoShape 49"/>
          <p:cNvCxnSpPr>
            <a:cxnSpLocks noChangeShapeType="1"/>
            <a:stCxn id="1256490" idx="4"/>
            <a:endCxn id="1256498" idx="0"/>
          </p:cNvCxnSpPr>
          <p:nvPr/>
        </p:nvCxnSpPr>
        <p:spPr bwMode="auto">
          <a:xfrm>
            <a:off x="7620000" y="35718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56498" name="Oval 50"/>
          <p:cNvSpPr>
            <a:spLocks noChangeArrowheads="1"/>
          </p:cNvSpPr>
          <p:nvPr/>
        </p:nvSpPr>
        <p:spPr bwMode="auto">
          <a:xfrm>
            <a:off x="77724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99" name="Text Box 51"/>
          <p:cNvSpPr txBox="1">
            <a:spLocks noChangeArrowheads="1"/>
          </p:cNvSpPr>
          <p:nvPr/>
        </p:nvSpPr>
        <p:spPr bwMode="auto">
          <a:xfrm>
            <a:off x="6400800" y="29718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5</a:t>
            </a:r>
          </a:p>
        </p:txBody>
      </p:sp>
      <p:sp>
        <p:nvSpPr>
          <p:cNvPr id="1256500" name="Text Box 52"/>
          <p:cNvSpPr txBox="1">
            <a:spLocks noChangeArrowheads="1"/>
          </p:cNvSpPr>
          <p:nvPr/>
        </p:nvSpPr>
        <p:spPr bwMode="auto">
          <a:xfrm>
            <a:off x="6858000" y="22098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10</a:t>
            </a:r>
          </a:p>
        </p:txBody>
      </p:sp>
      <p:sp>
        <p:nvSpPr>
          <p:cNvPr id="1256501" name="Text Box 53"/>
          <p:cNvSpPr txBox="1">
            <a:spLocks noChangeArrowheads="1"/>
          </p:cNvSpPr>
          <p:nvPr/>
        </p:nvSpPr>
        <p:spPr bwMode="auto">
          <a:xfrm>
            <a:off x="7315200" y="2971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30</a:t>
            </a:r>
          </a:p>
        </p:txBody>
      </p:sp>
      <p:sp>
        <p:nvSpPr>
          <p:cNvPr id="1256502" name="Text Box 54"/>
          <p:cNvSpPr txBox="1">
            <a:spLocks noChangeArrowheads="1"/>
          </p:cNvSpPr>
          <p:nvPr/>
        </p:nvSpPr>
        <p:spPr bwMode="auto">
          <a:xfrm>
            <a:off x="6096000" y="38862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1256504" name="Text Box 56"/>
          <p:cNvSpPr txBox="1">
            <a:spLocks noChangeArrowheads="1"/>
          </p:cNvSpPr>
          <p:nvPr/>
        </p:nvSpPr>
        <p:spPr bwMode="auto">
          <a:xfrm>
            <a:off x="7924800" y="3886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45</a:t>
            </a:r>
          </a:p>
        </p:txBody>
      </p:sp>
      <p:sp>
        <p:nvSpPr>
          <p:cNvPr id="1256505" name="Line 57"/>
          <p:cNvSpPr>
            <a:spLocks noChangeShapeType="1"/>
          </p:cNvSpPr>
          <p:nvPr/>
        </p:nvSpPr>
        <p:spPr bwMode="auto">
          <a:xfrm>
            <a:off x="5105400" y="3276600"/>
            <a:ext cx="838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90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629</TotalTime>
  <Words>3241</Words>
  <Application>Microsoft Office PowerPoint</Application>
  <PresentationFormat>On-screen Show (4:3)</PresentationFormat>
  <Paragraphs>914</Paragraphs>
  <Slides>95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95</vt:i4>
      </vt:variant>
    </vt:vector>
  </HeadingPairs>
  <TitlesOfParts>
    <vt:vector size="98" baseType="lpstr">
      <vt:lpstr>Solstice</vt:lpstr>
      <vt:lpstr>Equation</vt:lpstr>
      <vt:lpstr>Bitmap Image</vt:lpstr>
      <vt:lpstr>Tree</vt:lpstr>
      <vt:lpstr>Discussed So far</vt:lpstr>
      <vt:lpstr>Tree</vt:lpstr>
      <vt:lpstr>Tree</vt:lpstr>
      <vt:lpstr>PowerPoint Presentation</vt:lpstr>
      <vt:lpstr>Tree </vt:lpstr>
      <vt:lpstr>Basic terminologies</vt:lpstr>
      <vt:lpstr>Tree Terminology</vt:lpstr>
      <vt:lpstr>Tree Terminology (continued)</vt:lpstr>
      <vt:lpstr>Tree Terminology (continued)</vt:lpstr>
      <vt:lpstr>Tree Terminology (continued)</vt:lpstr>
      <vt:lpstr>Tree Terminology(continued)</vt:lpstr>
      <vt:lpstr>Tree Terminology (continued)</vt:lpstr>
      <vt:lpstr>Tree Terminology</vt:lpstr>
      <vt:lpstr>PowerPoint Presentation</vt:lpstr>
      <vt:lpstr>Representation of a tree</vt:lpstr>
      <vt:lpstr>PowerPoint Presentation</vt:lpstr>
      <vt:lpstr>PowerPoint Presentation</vt:lpstr>
      <vt:lpstr>PowerPoint Presentation</vt:lpstr>
      <vt:lpstr>Binary Trees</vt:lpstr>
      <vt:lpstr>Binary Trees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Extended Binary Tree: 2-Tree</vt:lpstr>
      <vt:lpstr>Representation of Binary Tree</vt:lpstr>
      <vt:lpstr>Representation Of  Binary Trees</vt:lpstr>
      <vt:lpstr>PowerPoint Presentation</vt:lpstr>
      <vt:lpstr>PowerPoint Presentation</vt:lpstr>
      <vt:lpstr>Traversing Binary Tree</vt:lpstr>
      <vt:lpstr>Traversing Binary Tree</vt:lpstr>
      <vt:lpstr>Traversing Binary Tree</vt:lpstr>
      <vt:lpstr>Illustrations for Traversals</vt:lpstr>
      <vt:lpstr>Illustrations for Traversals (Contd.)</vt:lpstr>
      <vt:lpstr>Formulation of Binary tree from  Its traversal</vt:lpstr>
      <vt:lpstr>PowerPoint Presentation</vt:lpstr>
      <vt:lpstr>Example: For Given Inorder and Preorder  </vt:lpstr>
      <vt:lpstr>continues. </vt:lpstr>
      <vt:lpstr>Example: For Given Inorder and Postorder</vt:lpstr>
      <vt:lpstr>PowerPoint Presentation</vt:lpstr>
      <vt:lpstr>Traversal Algorithm Using Stack</vt:lpstr>
      <vt:lpstr>Pre-Order Traversal </vt:lpstr>
      <vt:lpstr>Pre-Order Traversal </vt:lpstr>
      <vt:lpstr>Pre-Order Traversal </vt:lpstr>
      <vt:lpstr>PowerPoint Presentation</vt:lpstr>
      <vt:lpstr>PowerPoint Presentation</vt:lpstr>
      <vt:lpstr>PowerPoint Presentation</vt:lpstr>
      <vt:lpstr>PowerPoint Presentation</vt:lpstr>
      <vt:lpstr>In-order Traversal </vt:lpstr>
      <vt:lpstr>In-order Traversal </vt:lpstr>
      <vt:lpstr>In-Order Traversal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Trees</vt:lpstr>
      <vt:lpstr>Binary search trees</vt:lpstr>
      <vt:lpstr>Searching and Inserting in BST </vt:lpstr>
      <vt:lpstr>Searching and Inserting in BST </vt:lpstr>
      <vt:lpstr>Searching BST</vt:lpstr>
      <vt:lpstr>PowerPoint Presentation</vt:lpstr>
      <vt:lpstr>PowerPoint Presentation</vt:lpstr>
      <vt:lpstr>PowerPoint Presentation</vt:lpstr>
      <vt:lpstr>Locating an ITEM </vt:lpstr>
      <vt:lpstr>Locating an ITEM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</vt:lpstr>
      <vt:lpstr>Binary Search Tree</vt:lpstr>
      <vt:lpstr>PowerPoint Presentation</vt:lpstr>
      <vt:lpstr>Deletion from BST</vt:lpstr>
      <vt:lpstr>Deletion</vt:lpstr>
      <vt:lpstr>Deletion</vt:lpstr>
      <vt:lpstr>Deletion</vt:lpstr>
      <vt:lpstr>Deletion</vt:lpstr>
      <vt:lpstr>Deletion</vt:lpstr>
      <vt:lpstr>Types of Binary Trees</vt:lpstr>
      <vt:lpstr>Binary Trees Properties</vt:lpstr>
      <vt:lpstr>Binary Search Trees</vt:lpstr>
      <vt:lpstr>Binary Search Trees</vt:lpstr>
      <vt:lpstr>Example Binary Searches</vt:lpstr>
      <vt:lpstr>Binary Search Properties</vt:lpstr>
      <vt:lpstr>Binary Search Tree Construction</vt:lpstr>
      <vt:lpstr>Binary Search Tree – Insertion</vt:lpstr>
      <vt:lpstr>Example Insertion</vt:lpstr>
      <vt:lpstr>Binary Search Tree – Deletion</vt:lpstr>
      <vt:lpstr>Example Deletion (Leaf)</vt:lpstr>
    </vt:vector>
  </TitlesOfParts>
  <Company>NIT Rourkela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(CS-102)</dc:title>
  <dc:creator>A K Turuk</dc:creator>
  <cp:lastModifiedBy>abid</cp:lastModifiedBy>
  <cp:revision>45</cp:revision>
  <dcterms:created xsi:type="dcterms:W3CDTF">2011-02-17T03:09:45Z</dcterms:created>
  <dcterms:modified xsi:type="dcterms:W3CDTF">2017-02-10T07:17:14Z</dcterms:modified>
</cp:coreProperties>
</file>