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8" r:id="rId3"/>
    <p:sldId id="264" r:id="rId4"/>
    <p:sldId id="265" r:id="rId5"/>
    <p:sldId id="266" r:id="rId6"/>
    <p:sldId id="260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2" r:id="rId17"/>
    <p:sldId id="276" r:id="rId18"/>
    <p:sldId id="277" r:id="rId19"/>
    <p:sldId id="278" r:id="rId20"/>
    <p:sldId id="279" r:id="rId21"/>
    <p:sldId id="282" r:id="rId22"/>
    <p:sldId id="280" r:id="rId23"/>
    <p:sldId id="281" r:id="rId24"/>
    <p:sldId id="283" r:id="rId25"/>
    <p:sldId id="284" r:id="rId26"/>
    <p:sldId id="286" r:id="rId27"/>
    <p:sldId id="287" r:id="rId28"/>
    <p:sldId id="288" r:id="rId29"/>
    <p:sldId id="290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3FD3-B668-4DAB-B82E-A7149CE8EDAD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FA38-8BC8-4245-994F-219E39496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0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50C8D-4A54-44C4-8A17-2560361C70B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B7473B-CFDC-4A39-A19D-6CC124E4CE55}" type="slidenum">
              <a:rPr lang="en-US"/>
              <a:pPr/>
              <a:t>32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ED7DB-0212-409B-9AED-018F8C3D46EA}" type="slidenum">
              <a:rPr lang="en-US"/>
              <a:pPr/>
              <a:t>33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E74B3-CF29-48F7-9626-A70E9E58FBDE}" type="slidenum">
              <a:rPr lang="en-US"/>
              <a:pPr/>
              <a:t>34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5D81E-AAE1-42B8-8FDA-96A5C5EE6CE0}" type="slidenum">
              <a:rPr lang="en-US"/>
              <a:pPr/>
              <a:t>35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0745F-18E7-488F-AE65-48352CCCBC50}" type="slidenum">
              <a:rPr lang="en-US"/>
              <a:pPr/>
              <a:t>36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A90EC-CF70-4F9D-B21A-2F31928A73BD}" type="slidenum">
              <a:rPr lang="en-US"/>
              <a:pPr/>
              <a:t>4</a:t>
            </a:fld>
            <a:endParaRPr lang="en-US"/>
          </a:p>
        </p:txBody>
      </p:sp>
      <p:sp>
        <p:nvSpPr>
          <p:cNvPr id="6799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116" y="4342754"/>
            <a:ext cx="5027769" cy="41151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3896CA-6E8A-47A9-8BA6-2C35DB5CEF7F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A268-D0FD-4732-AF9F-FEE2AD14C9DE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1671A-0232-4D3F-9EA7-A0B845D654AC}" type="slidenum">
              <a:rPr lang="en-US"/>
              <a:pPr/>
              <a:t>19</a:t>
            </a:fld>
            <a:endParaRPr lang="en-US"/>
          </a:p>
        </p:txBody>
      </p:sp>
      <p:sp>
        <p:nvSpPr>
          <p:cNvPr id="71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7673" y="692581"/>
            <a:ext cx="4324188" cy="341608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116" y="4342754"/>
            <a:ext cx="5027769" cy="41151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E0E32-1547-498F-9A9E-9163AB740548}" type="slidenum">
              <a:rPr lang="en-US"/>
              <a:pPr/>
              <a:t>20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7673" y="692581"/>
            <a:ext cx="4324188" cy="341608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116" y="4342754"/>
            <a:ext cx="5027769" cy="41151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24ED3-043C-4CBA-86CB-27FF7E0418D8}" type="slidenum">
              <a:rPr lang="en-US"/>
              <a:pPr/>
              <a:t>22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7673" y="692581"/>
            <a:ext cx="4324188" cy="341608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116" y="4342754"/>
            <a:ext cx="5027769" cy="41151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ADE8C8-D238-4E00-BF38-CE93C5D9934D}" type="slidenum">
              <a:rPr lang="en-US"/>
              <a:pPr/>
              <a:t>23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7673" y="692581"/>
            <a:ext cx="4324188" cy="341608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116" y="4342754"/>
            <a:ext cx="5027769" cy="41151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E5083D-6476-47A8-B8A7-8AA45368F46B}" type="slidenum">
              <a:rPr lang="en-US"/>
              <a:pPr/>
              <a:t>24</a:t>
            </a:fld>
            <a:endParaRPr lang="en-US"/>
          </a:p>
        </p:txBody>
      </p:sp>
      <p:sp>
        <p:nvSpPr>
          <p:cNvPr id="692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116" y="4342754"/>
            <a:ext cx="5027769" cy="411512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0B51D2C-B1CE-4C91-BC54-AD481B5CDE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F04-3435-4F9A-AB68-13B67AAC1A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B8F04-3435-4F9A-AB68-13B67AAC1A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A13D-952A-4C28-86AA-43865FFB9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Abu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aleh Musa Miah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90800" y="1524000"/>
            <a:ext cx="6286500" cy="1981200"/>
            <a:chOff x="828" y="564"/>
            <a:chExt cx="3960" cy="1248"/>
          </a:xfrm>
        </p:grpSpPr>
        <p:sp>
          <p:nvSpPr>
            <p:cNvPr id="798723" name="Oval 3"/>
            <p:cNvSpPr>
              <a:spLocks noChangeArrowheads="1"/>
            </p:cNvSpPr>
            <p:nvPr/>
          </p:nvSpPr>
          <p:spPr bwMode="auto">
            <a:xfrm>
              <a:off x="828" y="564"/>
              <a:ext cx="347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0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22" y="564"/>
              <a:ext cx="941" cy="816"/>
              <a:chOff x="1008" y="720"/>
              <a:chExt cx="912" cy="816"/>
            </a:xfrm>
          </p:grpSpPr>
          <p:sp>
            <p:nvSpPr>
              <p:cNvPr id="798725" name="Oval 5"/>
              <p:cNvSpPr>
                <a:spLocks noChangeArrowheads="1"/>
              </p:cNvSpPr>
              <p:nvPr/>
            </p:nvSpPr>
            <p:spPr bwMode="auto">
              <a:xfrm>
                <a:off x="1296" y="72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798726" name="Oval 6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798727" name="Oval 7"/>
              <p:cNvSpPr>
                <a:spLocks noChangeArrowheads="1"/>
              </p:cNvSpPr>
              <p:nvPr/>
            </p:nvSpPr>
            <p:spPr bwMode="auto">
              <a:xfrm>
                <a:off x="1584" y="120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798728" name="Line 8"/>
              <p:cNvSpPr>
                <a:spLocks noChangeShapeType="1"/>
              </p:cNvSpPr>
              <p:nvPr/>
            </p:nvSpPr>
            <p:spPr bwMode="auto">
              <a:xfrm flipH="1">
                <a:off x="1200" y="100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29" name="Line 9"/>
              <p:cNvSpPr>
                <a:spLocks noChangeShapeType="1"/>
              </p:cNvSpPr>
              <p:nvPr/>
            </p:nvSpPr>
            <p:spPr bwMode="auto">
              <a:xfrm>
                <a:off x="1584" y="100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8730" name="Oval 10"/>
            <p:cNvSpPr>
              <a:spLocks noChangeArrowheads="1"/>
            </p:cNvSpPr>
            <p:nvPr/>
          </p:nvSpPr>
          <p:spPr bwMode="auto">
            <a:xfrm>
              <a:off x="2858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3</a:t>
              </a:r>
            </a:p>
          </p:txBody>
        </p:sp>
        <p:sp>
          <p:nvSpPr>
            <p:cNvPr id="798731" name="Oval 11"/>
            <p:cNvSpPr>
              <a:spLocks noChangeArrowheads="1"/>
            </p:cNvSpPr>
            <p:nvPr/>
          </p:nvSpPr>
          <p:spPr bwMode="auto">
            <a:xfrm>
              <a:off x="2561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1</a:t>
              </a:r>
            </a:p>
          </p:txBody>
        </p:sp>
        <p:sp>
          <p:nvSpPr>
            <p:cNvPr id="798732" name="Oval 12"/>
            <p:cNvSpPr>
              <a:spLocks noChangeArrowheads="1"/>
            </p:cNvSpPr>
            <p:nvPr/>
          </p:nvSpPr>
          <p:spPr bwMode="auto">
            <a:xfrm>
              <a:off x="3155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2</a:t>
              </a:r>
            </a:p>
          </p:txBody>
        </p:sp>
        <p:sp>
          <p:nvSpPr>
            <p:cNvPr id="798733" name="Line 13"/>
            <p:cNvSpPr>
              <a:spLocks noChangeShapeType="1"/>
            </p:cNvSpPr>
            <p:nvPr/>
          </p:nvSpPr>
          <p:spPr bwMode="auto">
            <a:xfrm flipH="1" flipV="1">
              <a:off x="2759" y="900"/>
              <a:ext cx="1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34" name="Line 14"/>
            <p:cNvSpPr>
              <a:spLocks noChangeShapeType="1"/>
            </p:cNvSpPr>
            <p:nvPr/>
          </p:nvSpPr>
          <p:spPr bwMode="auto">
            <a:xfrm flipV="1">
              <a:off x="3155" y="900"/>
              <a:ext cx="99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35" name="Oval 15"/>
            <p:cNvSpPr>
              <a:spLocks noChangeArrowheads="1"/>
            </p:cNvSpPr>
            <p:nvPr/>
          </p:nvSpPr>
          <p:spPr bwMode="auto">
            <a:xfrm>
              <a:off x="4145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0</a:t>
              </a:r>
            </a:p>
          </p:txBody>
        </p:sp>
        <p:sp>
          <p:nvSpPr>
            <p:cNvPr id="798736" name="Oval 16"/>
            <p:cNvSpPr>
              <a:spLocks noChangeArrowheads="1"/>
            </p:cNvSpPr>
            <p:nvPr/>
          </p:nvSpPr>
          <p:spPr bwMode="auto">
            <a:xfrm>
              <a:off x="3848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1</a:t>
              </a:r>
            </a:p>
          </p:txBody>
        </p:sp>
        <p:sp>
          <p:nvSpPr>
            <p:cNvPr id="798737" name="Oval 17"/>
            <p:cNvSpPr>
              <a:spLocks noChangeArrowheads="1"/>
            </p:cNvSpPr>
            <p:nvPr/>
          </p:nvSpPr>
          <p:spPr bwMode="auto">
            <a:xfrm>
              <a:off x="4442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2</a:t>
              </a:r>
            </a:p>
          </p:txBody>
        </p:sp>
        <p:sp>
          <p:nvSpPr>
            <p:cNvPr id="798738" name="Oval 18"/>
            <p:cNvSpPr>
              <a:spLocks noChangeArrowheads="1"/>
            </p:cNvSpPr>
            <p:nvPr/>
          </p:nvSpPr>
          <p:spPr bwMode="auto">
            <a:xfrm>
              <a:off x="4145" y="1476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3</a:t>
              </a:r>
            </a:p>
          </p:txBody>
        </p:sp>
        <p:sp>
          <p:nvSpPr>
            <p:cNvPr id="798739" name="Line 19"/>
            <p:cNvSpPr>
              <a:spLocks noChangeShapeType="1"/>
            </p:cNvSpPr>
            <p:nvPr/>
          </p:nvSpPr>
          <p:spPr bwMode="auto">
            <a:xfrm>
              <a:off x="4194" y="1188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40" name="Line 20"/>
            <p:cNvSpPr>
              <a:spLocks noChangeShapeType="1"/>
            </p:cNvSpPr>
            <p:nvPr/>
          </p:nvSpPr>
          <p:spPr bwMode="auto">
            <a:xfrm>
              <a:off x="4305" y="9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41" name="Line 21"/>
            <p:cNvSpPr>
              <a:spLocks noChangeShapeType="1"/>
            </p:cNvSpPr>
            <p:nvPr/>
          </p:nvSpPr>
          <p:spPr bwMode="auto">
            <a:xfrm flipH="1">
              <a:off x="4454" y="1368"/>
              <a:ext cx="99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742" name="Text Box 22"/>
          <p:cNvSpPr txBox="1">
            <a:spLocks noChangeArrowheads="1"/>
          </p:cNvSpPr>
          <p:nvPr/>
        </p:nvSpPr>
        <p:spPr bwMode="auto">
          <a:xfrm>
            <a:off x="2133600" y="2895600"/>
            <a:ext cx="60260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新細明體" charset="-120"/>
              </a:rPr>
              <a:t> </a:t>
            </a:r>
            <a:r>
              <a:rPr kumimoji="1" lang="en-US" altLang="zh-TW" sz="2000" dirty="0">
                <a:ea typeface="新細明體" charset="-120"/>
              </a:rPr>
              <a:t>(</a:t>
            </a:r>
            <a:r>
              <a:rPr kumimoji="1" lang="en-US" altLang="zh-TW" sz="2000" dirty="0" err="1">
                <a:ea typeface="新細明體" charset="-120"/>
              </a:rPr>
              <a:t>i</a:t>
            </a:r>
            <a:r>
              <a:rPr kumimoji="1" lang="en-US" altLang="zh-TW" sz="2000" dirty="0">
                <a:ea typeface="新細明體" charset="-120"/>
              </a:rPr>
              <a:t>)                    (ii)            </a:t>
            </a:r>
            <a:r>
              <a:rPr kumimoji="1" lang="en-US" altLang="zh-TW" sz="2000" dirty="0" smtClean="0">
                <a:ea typeface="新細明體" charset="-120"/>
              </a:rPr>
              <a:t>   </a:t>
            </a:r>
            <a:r>
              <a:rPr kumimoji="1" lang="en-US" altLang="zh-TW" sz="2000" dirty="0">
                <a:ea typeface="新細明體" charset="-120"/>
              </a:rPr>
              <a:t>(iii)  </a:t>
            </a:r>
            <a:r>
              <a:rPr kumimoji="1" lang="en-US" altLang="zh-TW" sz="2000" dirty="0" smtClean="0">
                <a:ea typeface="新細明體" charset="-120"/>
              </a:rPr>
              <a:t>           </a:t>
            </a:r>
            <a:r>
              <a:rPr kumimoji="1" lang="en-US" altLang="zh-TW" sz="2000" dirty="0">
                <a:ea typeface="新細明體" charset="-120"/>
              </a:rPr>
              <a:t>(iv)</a:t>
            </a:r>
          </a:p>
          <a:p>
            <a:r>
              <a:rPr kumimoji="1" lang="en-US" altLang="zh-TW" sz="2000" dirty="0">
                <a:ea typeface="新細明體" charset="-120"/>
              </a:rPr>
              <a:t>                       (a) Some of the </a:t>
            </a:r>
            <a:r>
              <a:rPr kumimoji="1" lang="en-US" altLang="zh-TW" sz="2000" dirty="0" err="1">
                <a:ea typeface="新細明體" charset="-120"/>
              </a:rPr>
              <a:t>subgraph</a:t>
            </a:r>
            <a:r>
              <a:rPr kumimoji="1" lang="en-US" altLang="zh-TW" sz="2000" dirty="0">
                <a:ea typeface="新細明體" charset="-120"/>
              </a:rPr>
              <a:t> of G</a:t>
            </a:r>
            <a:r>
              <a:rPr kumimoji="1" lang="en-US" altLang="zh-TW" sz="2000" baseline="-25000" dirty="0">
                <a:ea typeface="新細明體" charset="-120"/>
              </a:rPr>
              <a:t>1</a:t>
            </a:r>
            <a:r>
              <a:rPr kumimoji="1" lang="en-US" altLang="zh-TW" sz="2000" dirty="0">
                <a:ea typeface="新細明體" charset="-120"/>
              </a:rPr>
              <a:t>   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819400" y="3810000"/>
            <a:ext cx="5981700" cy="2247900"/>
            <a:chOff x="924" y="2400"/>
            <a:chExt cx="3768" cy="1416"/>
          </a:xfrm>
        </p:grpSpPr>
        <p:sp>
          <p:nvSpPr>
            <p:cNvPr id="798744" name="Oval 24"/>
            <p:cNvSpPr>
              <a:spLocks noChangeArrowheads="1"/>
            </p:cNvSpPr>
            <p:nvPr/>
          </p:nvSpPr>
          <p:spPr bwMode="auto">
            <a:xfrm>
              <a:off x="924" y="2448"/>
              <a:ext cx="347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ea typeface="新細明體" charset="-120"/>
                </a:rPr>
                <a:t>0</a:t>
              </a:r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1848" y="2436"/>
              <a:ext cx="347" cy="864"/>
              <a:chOff x="1692" y="2568"/>
              <a:chExt cx="347" cy="864"/>
            </a:xfrm>
          </p:grpSpPr>
          <p:sp>
            <p:nvSpPr>
              <p:cNvPr id="798746" name="Oval 26"/>
              <p:cNvSpPr>
                <a:spLocks noChangeArrowheads="1"/>
              </p:cNvSpPr>
              <p:nvPr/>
            </p:nvSpPr>
            <p:spPr bwMode="auto">
              <a:xfrm>
                <a:off x="1692" y="2568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798747" name="Oval 27"/>
              <p:cNvSpPr>
                <a:spLocks noChangeArrowheads="1"/>
              </p:cNvSpPr>
              <p:nvPr/>
            </p:nvSpPr>
            <p:spPr bwMode="auto">
              <a:xfrm>
                <a:off x="1692" y="3096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1</a:t>
                </a:r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952" y="2400"/>
              <a:ext cx="347" cy="1416"/>
              <a:chOff x="2940" y="2544"/>
              <a:chExt cx="347" cy="1416"/>
            </a:xfrm>
          </p:grpSpPr>
          <p:sp>
            <p:nvSpPr>
              <p:cNvPr id="798749" name="Oval 29"/>
              <p:cNvSpPr>
                <a:spLocks noChangeArrowheads="1"/>
              </p:cNvSpPr>
              <p:nvPr/>
            </p:nvSpPr>
            <p:spPr bwMode="auto">
              <a:xfrm>
                <a:off x="2940" y="254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798750" name="Oval 30"/>
              <p:cNvSpPr>
                <a:spLocks noChangeArrowheads="1"/>
              </p:cNvSpPr>
              <p:nvPr/>
            </p:nvSpPr>
            <p:spPr bwMode="auto">
              <a:xfrm>
                <a:off x="2940" y="3072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798751" name="Oval 31"/>
              <p:cNvSpPr>
                <a:spLocks noChangeArrowheads="1"/>
              </p:cNvSpPr>
              <p:nvPr/>
            </p:nvSpPr>
            <p:spPr bwMode="auto">
              <a:xfrm>
                <a:off x="2940" y="362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2</a:t>
                </a:r>
              </a:p>
            </p:txBody>
          </p:sp>
        </p:grp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4176" y="2400"/>
              <a:ext cx="347" cy="1416"/>
              <a:chOff x="2940" y="2544"/>
              <a:chExt cx="347" cy="1416"/>
            </a:xfrm>
          </p:grpSpPr>
          <p:sp>
            <p:nvSpPr>
              <p:cNvPr id="798753" name="Oval 33"/>
              <p:cNvSpPr>
                <a:spLocks noChangeArrowheads="1"/>
              </p:cNvSpPr>
              <p:nvPr/>
            </p:nvSpPr>
            <p:spPr bwMode="auto">
              <a:xfrm>
                <a:off x="2940" y="254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798754" name="Oval 34"/>
              <p:cNvSpPr>
                <a:spLocks noChangeArrowheads="1"/>
              </p:cNvSpPr>
              <p:nvPr/>
            </p:nvSpPr>
            <p:spPr bwMode="auto">
              <a:xfrm>
                <a:off x="2940" y="3072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798755" name="Oval 35"/>
              <p:cNvSpPr>
                <a:spLocks noChangeArrowheads="1"/>
              </p:cNvSpPr>
              <p:nvPr/>
            </p:nvSpPr>
            <p:spPr bwMode="auto">
              <a:xfrm>
                <a:off x="2940" y="362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ea typeface="新細明體" charset="-120"/>
                  </a:rPr>
                  <a:t>2</a:t>
                </a:r>
              </a:p>
            </p:txBody>
          </p:sp>
        </p:grpSp>
        <p:sp>
          <p:nvSpPr>
            <p:cNvPr id="798756" name="Line 36"/>
            <p:cNvSpPr>
              <a:spLocks noChangeShapeType="1"/>
            </p:cNvSpPr>
            <p:nvPr/>
          </p:nvSpPr>
          <p:spPr bwMode="auto">
            <a:xfrm>
              <a:off x="2016" y="27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7" name="Line 37"/>
            <p:cNvSpPr>
              <a:spLocks noChangeShapeType="1"/>
            </p:cNvSpPr>
            <p:nvPr/>
          </p:nvSpPr>
          <p:spPr bwMode="auto">
            <a:xfrm>
              <a:off x="3132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8" name="Line 38"/>
            <p:cNvSpPr>
              <a:spLocks noChangeShapeType="1"/>
            </p:cNvSpPr>
            <p:nvPr/>
          </p:nvSpPr>
          <p:spPr bwMode="auto">
            <a:xfrm>
              <a:off x="3132" y="326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9" name="Freeform 39"/>
            <p:cNvSpPr>
              <a:spLocks/>
            </p:cNvSpPr>
            <p:nvPr/>
          </p:nvSpPr>
          <p:spPr bwMode="auto">
            <a:xfrm>
              <a:off x="4016" y="2664"/>
              <a:ext cx="184" cy="36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28" y="120"/>
                </a:cxn>
                <a:cxn ang="0">
                  <a:pos x="16" y="288"/>
                </a:cxn>
                <a:cxn ang="0">
                  <a:pos x="124" y="432"/>
                </a:cxn>
              </a:cxnLst>
              <a:rect l="0" t="0" r="r" b="b"/>
              <a:pathLst>
                <a:path w="124" h="432">
                  <a:moveTo>
                    <a:pt x="124" y="0"/>
                  </a:moveTo>
                  <a:cubicBezTo>
                    <a:pt x="85" y="36"/>
                    <a:pt x="46" y="72"/>
                    <a:pt x="28" y="120"/>
                  </a:cubicBezTo>
                  <a:cubicBezTo>
                    <a:pt x="10" y="168"/>
                    <a:pt x="0" y="236"/>
                    <a:pt x="16" y="288"/>
                  </a:cubicBezTo>
                  <a:cubicBezTo>
                    <a:pt x="32" y="340"/>
                    <a:pt x="106" y="408"/>
                    <a:pt x="124" y="4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60" name="Freeform 40"/>
            <p:cNvSpPr>
              <a:spLocks/>
            </p:cNvSpPr>
            <p:nvPr/>
          </p:nvSpPr>
          <p:spPr bwMode="auto">
            <a:xfrm flipH="1">
              <a:off x="4508" y="2664"/>
              <a:ext cx="184" cy="36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28" y="120"/>
                </a:cxn>
                <a:cxn ang="0">
                  <a:pos x="16" y="288"/>
                </a:cxn>
                <a:cxn ang="0">
                  <a:pos x="124" y="432"/>
                </a:cxn>
              </a:cxnLst>
              <a:rect l="0" t="0" r="r" b="b"/>
              <a:pathLst>
                <a:path w="124" h="432">
                  <a:moveTo>
                    <a:pt x="124" y="0"/>
                  </a:moveTo>
                  <a:cubicBezTo>
                    <a:pt x="85" y="36"/>
                    <a:pt x="46" y="72"/>
                    <a:pt x="28" y="120"/>
                  </a:cubicBezTo>
                  <a:cubicBezTo>
                    <a:pt x="10" y="168"/>
                    <a:pt x="0" y="236"/>
                    <a:pt x="16" y="288"/>
                  </a:cubicBezTo>
                  <a:cubicBezTo>
                    <a:pt x="32" y="340"/>
                    <a:pt x="106" y="408"/>
                    <a:pt x="124" y="4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761" name="Rectangle 41"/>
          <p:cNvSpPr>
            <a:spLocks noChangeArrowheads="1"/>
          </p:cNvSpPr>
          <p:nvPr/>
        </p:nvSpPr>
        <p:spPr bwMode="auto">
          <a:xfrm>
            <a:off x="2819400" y="6019800"/>
            <a:ext cx="591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000">
                <a:ea typeface="新細明體" charset="-120"/>
              </a:rPr>
              <a:t>(i)                    (ii)                       (iii)                           (iv)</a:t>
            </a:r>
          </a:p>
          <a:p>
            <a:pPr algn="ctr"/>
            <a:r>
              <a:rPr kumimoji="1" lang="en-US" altLang="zh-TW" sz="2000">
                <a:ea typeface="新細明體" charset="-120"/>
              </a:rPr>
              <a:t>                       (b) Some of the subgraph of G</a:t>
            </a:r>
            <a:r>
              <a:rPr kumimoji="1" lang="en-US" altLang="zh-TW" sz="2000" baseline="-25000">
                <a:ea typeface="新細明體" charset="-120"/>
              </a:rPr>
              <a:t>3</a:t>
            </a:r>
            <a:r>
              <a:rPr kumimoji="1" lang="en-US" altLang="zh-TW" sz="2000">
                <a:ea typeface="新細明體" charset="-120"/>
              </a:rPr>
              <a:t>   </a:t>
            </a:r>
          </a:p>
        </p:txBody>
      </p:sp>
      <p:sp>
        <p:nvSpPr>
          <p:cNvPr id="798764" name="Oval 44"/>
          <p:cNvSpPr>
            <a:spLocks noChangeArrowheads="1"/>
          </p:cNvSpPr>
          <p:nvPr/>
        </p:nvSpPr>
        <p:spPr bwMode="auto">
          <a:xfrm>
            <a:off x="1371600" y="1295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798765" name="Oval 45"/>
          <p:cNvSpPr>
            <a:spLocks noChangeArrowheads="1"/>
          </p:cNvSpPr>
          <p:nvPr/>
        </p:nvSpPr>
        <p:spPr bwMode="auto">
          <a:xfrm>
            <a:off x="685800" y="2057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798766" name="Oval 46"/>
          <p:cNvSpPr>
            <a:spLocks noChangeArrowheads="1"/>
          </p:cNvSpPr>
          <p:nvPr/>
        </p:nvSpPr>
        <p:spPr bwMode="auto">
          <a:xfrm>
            <a:off x="2057400" y="20574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798767" name="Oval 47"/>
          <p:cNvSpPr>
            <a:spLocks noChangeArrowheads="1"/>
          </p:cNvSpPr>
          <p:nvPr/>
        </p:nvSpPr>
        <p:spPr bwMode="auto">
          <a:xfrm>
            <a:off x="1371600" y="2667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798768" name="Line 48"/>
          <p:cNvSpPr>
            <a:spLocks noChangeShapeType="1"/>
          </p:cNvSpPr>
          <p:nvPr/>
        </p:nvSpPr>
        <p:spPr bwMode="auto">
          <a:xfrm>
            <a:off x="1593850" y="1746250"/>
            <a:ext cx="1588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69" name="Line 49"/>
          <p:cNvSpPr>
            <a:spLocks noChangeShapeType="1"/>
          </p:cNvSpPr>
          <p:nvPr/>
        </p:nvSpPr>
        <p:spPr bwMode="auto">
          <a:xfrm>
            <a:off x="1136650" y="2279650"/>
            <a:ext cx="914400" cy="15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0" name="Line 50"/>
          <p:cNvSpPr>
            <a:spLocks noChangeShapeType="1"/>
          </p:cNvSpPr>
          <p:nvPr/>
        </p:nvSpPr>
        <p:spPr bwMode="auto">
          <a:xfrm flipH="1">
            <a:off x="1025525" y="1670050"/>
            <a:ext cx="407988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1" name="Line 51"/>
          <p:cNvSpPr>
            <a:spLocks noChangeShapeType="1"/>
          </p:cNvSpPr>
          <p:nvPr/>
        </p:nvSpPr>
        <p:spPr bwMode="auto">
          <a:xfrm>
            <a:off x="1746250" y="1670050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2" name="Line 52"/>
          <p:cNvSpPr>
            <a:spLocks noChangeShapeType="1"/>
          </p:cNvSpPr>
          <p:nvPr/>
        </p:nvSpPr>
        <p:spPr bwMode="auto">
          <a:xfrm>
            <a:off x="1011238" y="2486025"/>
            <a:ext cx="354012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3" name="Line 53"/>
          <p:cNvSpPr>
            <a:spLocks noChangeShapeType="1"/>
          </p:cNvSpPr>
          <p:nvPr/>
        </p:nvSpPr>
        <p:spPr bwMode="auto">
          <a:xfrm flipH="1">
            <a:off x="1800225" y="2459038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4" name="Rectangle 54"/>
          <p:cNvSpPr>
            <a:spLocks noChangeArrowheads="1"/>
          </p:cNvSpPr>
          <p:nvPr/>
        </p:nvSpPr>
        <p:spPr bwMode="auto">
          <a:xfrm>
            <a:off x="1371600" y="2971800"/>
            <a:ext cx="55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G</a:t>
            </a:r>
            <a:r>
              <a:rPr kumimoji="1" lang="en-US" altLang="zh-TW" sz="1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798775" name="Oval 55"/>
          <p:cNvSpPr>
            <a:spLocks noChangeArrowheads="1"/>
          </p:cNvSpPr>
          <p:nvPr/>
        </p:nvSpPr>
        <p:spPr bwMode="auto">
          <a:xfrm>
            <a:off x="1419225" y="34877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798776" name="Oval 56"/>
          <p:cNvSpPr>
            <a:spLocks noChangeArrowheads="1"/>
          </p:cNvSpPr>
          <p:nvPr/>
        </p:nvSpPr>
        <p:spPr bwMode="auto">
          <a:xfrm>
            <a:off x="1417638" y="45910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798777" name="Oval 57"/>
          <p:cNvSpPr>
            <a:spLocks noChangeArrowheads="1"/>
          </p:cNvSpPr>
          <p:nvPr/>
        </p:nvSpPr>
        <p:spPr bwMode="auto">
          <a:xfrm>
            <a:off x="1433513" y="56102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798778" name="Line 58"/>
          <p:cNvSpPr>
            <a:spLocks noChangeShapeType="1"/>
          </p:cNvSpPr>
          <p:nvPr/>
        </p:nvSpPr>
        <p:spPr bwMode="auto">
          <a:xfrm>
            <a:off x="1655763" y="5046663"/>
            <a:ext cx="1587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79" name="Line 59"/>
          <p:cNvSpPr>
            <a:spLocks noChangeShapeType="1"/>
          </p:cNvSpPr>
          <p:nvPr/>
        </p:nvSpPr>
        <p:spPr bwMode="auto">
          <a:xfrm flipV="1">
            <a:off x="1833563" y="3876675"/>
            <a:ext cx="1587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80" name="Line 60"/>
          <p:cNvSpPr>
            <a:spLocks noChangeShapeType="1"/>
          </p:cNvSpPr>
          <p:nvPr/>
        </p:nvSpPr>
        <p:spPr bwMode="auto">
          <a:xfrm>
            <a:off x="1465263" y="3903663"/>
            <a:ext cx="1587" cy="735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81" name="Rectangle 61"/>
          <p:cNvSpPr>
            <a:spLocks noChangeArrowheads="1"/>
          </p:cNvSpPr>
          <p:nvPr/>
        </p:nvSpPr>
        <p:spPr bwMode="auto">
          <a:xfrm>
            <a:off x="1330325" y="6329363"/>
            <a:ext cx="55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G</a:t>
            </a:r>
            <a:r>
              <a:rPr kumimoji="1" lang="en-US" altLang="zh-TW" sz="18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798783" name="Rectangle 63"/>
          <p:cNvSpPr>
            <a:spLocks noChangeArrowheads="1"/>
          </p:cNvSpPr>
          <p:nvPr/>
        </p:nvSpPr>
        <p:spPr bwMode="auto">
          <a:xfrm>
            <a:off x="1371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en-US" sz="4000" i="1">
                <a:solidFill>
                  <a:schemeClr val="hlink"/>
                </a:solidFill>
                <a:latin typeface="Georgia" pitchFamily="18" charset="0"/>
              </a:rPr>
              <a:t>Subgraphs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458200" cy="1143000"/>
          </a:xfrm>
        </p:spPr>
        <p:txBody>
          <a:bodyPr/>
          <a:lstStyle/>
          <a:p>
            <a:r>
              <a:rPr lang="en-US" altLang="en-US"/>
              <a:t>More…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534400" cy="37338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008000"/>
                </a:solidFill>
              </a:rPr>
              <a:t>tree</a:t>
            </a:r>
            <a:r>
              <a:rPr lang="en-US" altLang="en-US" sz="2800" dirty="0"/>
              <a:t> - connected graph without cycles</a:t>
            </a:r>
          </a:p>
          <a:p>
            <a:r>
              <a:rPr lang="en-US" altLang="en-US" sz="2800" dirty="0">
                <a:solidFill>
                  <a:srgbClr val="FA2C25"/>
                </a:solidFill>
              </a:rPr>
              <a:t>forest</a:t>
            </a:r>
            <a:r>
              <a:rPr lang="en-US" altLang="en-US" sz="2800" dirty="0"/>
              <a:t> - collection of trees</a:t>
            </a:r>
          </a:p>
        </p:txBody>
      </p:sp>
      <p:pic>
        <p:nvPicPr>
          <p:cNvPr id="7772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47800" y="2362200"/>
            <a:ext cx="4953000" cy="3989388"/>
          </a:xfrm>
          <a:noFill/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US" altLang="en-US"/>
              <a:t>Connectivity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001000" cy="5257800"/>
          </a:xfrm>
        </p:spPr>
        <p:txBody>
          <a:bodyPr/>
          <a:lstStyle/>
          <a:p>
            <a:r>
              <a:rPr lang="en-US" altLang="en-US" sz="2400" dirty="0"/>
              <a:t>Let </a:t>
            </a:r>
            <a:r>
              <a:rPr lang="en-US" altLang="en-US" sz="2400" b="1" dirty="0">
                <a:solidFill>
                  <a:srgbClr val="FA2C25"/>
                </a:solidFill>
              </a:rPr>
              <a:t>n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A2C25"/>
                </a:solidFill>
              </a:rPr>
              <a:t>= #vertices</a:t>
            </a:r>
            <a:r>
              <a:rPr lang="en-US" altLang="en-US" sz="2400" dirty="0"/>
              <a:t>, and </a:t>
            </a:r>
            <a:r>
              <a:rPr lang="en-US" altLang="en-US" sz="2400" b="1" dirty="0">
                <a:solidFill>
                  <a:srgbClr val="008000"/>
                </a:solidFill>
              </a:rPr>
              <a:t>m</a:t>
            </a:r>
            <a:r>
              <a:rPr lang="en-US" altLang="en-US" sz="2400" dirty="0">
                <a:solidFill>
                  <a:srgbClr val="008000"/>
                </a:solidFill>
              </a:rPr>
              <a:t> = #edges</a:t>
            </a:r>
          </a:p>
          <a:p>
            <a:r>
              <a:rPr lang="en-US" altLang="en-US" sz="2400" b="1" dirty="0">
                <a:solidFill>
                  <a:srgbClr val="FA2C25"/>
                </a:solidFill>
              </a:rPr>
              <a:t>A complete graph</a:t>
            </a:r>
            <a:r>
              <a:rPr lang="en-US" altLang="en-US" sz="2400" dirty="0"/>
              <a:t>: one in which all pairs of vertices are adjacent</a:t>
            </a:r>
          </a:p>
          <a:p>
            <a:r>
              <a:rPr lang="en-US" altLang="en-US" sz="2400" i="1" dirty="0"/>
              <a:t>How many total edges in a complete graph?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sz="2000" dirty="0"/>
              <a:t>Each of the n vertices is incident to </a:t>
            </a:r>
            <a:r>
              <a:rPr lang="en-US" altLang="en-US" sz="2000" b="1" dirty="0">
                <a:solidFill>
                  <a:srgbClr val="FA2C25"/>
                </a:solidFill>
              </a:rPr>
              <a:t>n</a:t>
            </a:r>
            <a:r>
              <a:rPr lang="en-US" altLang="en-US" sz="2000" dirty="0">
                <a:solidFill>
                  <a:srgbClr val="FA2C25"/>
                </a:solidFill>
              </a:rPr>
              <a:t>-1</a:t>
            </a:r>
            <a:r>
              <a:rPr lang="en-US" altLang="en-US" sz="2000" dirty="0"/>
              <a:t> edges, however, we would have counted each edge twice!  Therefore, intuitively, m = </a:t>
            </a:r>
            <a:r>
              <a:rPr lang="en-US" altLang="en-US" sz="2000" b="1" dirty="0">
                <a:solidFill>
                  <a:srgbClr val="FA2C25"/>
                </a:solidFill>
              </a:rPr>
              <a:t>n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FA2C25"/>
                </a:solidFill>
              </a:rPr>
              <a:t>n</a:t>
            </a:r>
            <a:r>
              <a:rPr lang="en-US" altLang="en-US" sz="2000" dirty="0"/>
              <a:t> -1)/2.</a:t>
            </a:r>
          </a:p>
          <a:p>
            <a:r>
              <a:rPr lang="en-US" altLang="en-US" sz="2400" dirty="0"/>
              <a:t>Therefore, if a graph is not complete, m &lt; </a:t>
            </a:r>
            <a:r>
              <a:rPr lang="en-US" altLang="en-US" sz="2400" b="1" dirty="0">
                <a:solidFill>
                  <a:srgbClr val="FA2C25"/>
                </a:solidFill>
              </a:rPr>
              <a:t>n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FA2C25"/>
                </a:solidFill>
              </a:rPr>
              <a:t>n</a:t>
            </a:r>
            <a:r>
              <a:rPr lang="en-US" altLang="en-US" sz="2400" dirty="0"/>
              <a:t> -1)/2</a:t>
            </a:r>
          </a:p>
          <a:p>
            <a:endParaRPr lang="en-US" altLang="en-US" sz="2400" dirty="0"/>
          </a:p>
        </p:txBody>
      </p:sp>
      <p:pic>
        <p:nvPicPr>
          <p:cNvPr id="7782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00200" y="4419600"/>
            <a:ext cx="4495800" cy="2182812"/>
          </a:xfrm>
          <a:noFill/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1143000"/>
          </a:xfrm>
        </p:spPr>
        <p:txBody>
          <a:bodyPr/>
          <a:lstStyle/>
          <a:p>
            <a:r>
              <a:rPr lang="en-US" altLang="en-US"/>
              <a:t>More Connectivity</a:t>
            </a:r>
          </a:p>
        </p:txBody>
      </p:sp>
      <p:sp>
        <p:nvSpPr>
          <p:cNvPr id="77926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8839200" cy="6019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>
                <a:solidFill>
                  <a:srgbClr val="FA2C25"/>
                </a:solidFill>
              </a:rPr>
              <a:t>n</a:t>
            </a:r>
            <a:r>
              <a:rPr lang="en-US" altLang="en-US"/>
              <a:t> = #vertices</a:t>
            </a:r>
          </a:p>
          <a:p>
            <a:pPr>
              <a:buFontTx/>
              <a:buNone/>
            </a:pPr>
            <a:r>
              <a:rPr lang="en-US" altLang="en-US" b="1">
                <a:solidFill>
                  <a:srgbClr val="008000"/>
                </a:solidFill>
              </a:rPr>
              <a:t>m</a:t>
            </a:r>
            <a:r>
              <a:rPr lang="en-US" altLang="en-US"/>
              <a:t> = #edges</a:t>
            </a:r>
          </a:p>
          <a:p>
            <a:r>
              <a:rPr lang="en-US" altLang="en-US"/>
              <a:t>For a tree </a:t>
            </a:r>
            <a:r>
              <a:rPr lang="en-US" altLang="en-US" b="1">
                <a:solidFill>
                  <a:srgbClr val="008000"/>
                </a:solidFill>
              </a:rPr>
              <a:t>m</a:t>
            </a:r>
            <a:r>
              <a:rPr lang="en-US" altLang="en-US"/>
              <a:t> = </a:t>
            </a:r>
            <a:r>
              <a:rPr lang="en-US" altLang="en-US" b="1">
                <a:solidFill>
                  <a:srgbClr val="FA2C25"/>
                </a:solidFill>
              </a:rPr>
              <a:t>n</a:t>
            </a:r>
            <a:r>
              <a:rPr lang="en-US" altLang="en-US"/>
              <a:t> - 1</a:t>
            </a:r>
          </a:p>
          <a:p>
            <a:endParaRPr lang="en-US" altLang="en-US" sz="2000"/>
          </a:p>
          <a:p>
            <a:endParaRPr lang="en-US" altLang="en-US" sz="2000"/>
          </a:p>
        </p:txBody>
      </p:sp>
      <p:pic>
        <p:nvPicPr>
          <p:cNvPr id="779268" name="Picture 102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14800" y="1752600"/>
            <a:ext cx="3810000" cy="1839913"/>
          </a:xfrm>
          <a:noFill/>
          <a:ln/>
        </p:spPr>
      </p:pic>
      <p:pic>
        <p:nvPicPr>
          <p:cNvPr id="779269" name="Picture 10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343400"/>
            <a:ext cx="4191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9270" name="Text Box 1030"/>
          <p:cNvSpPr txBox="1">
            <a:spLocks noChangeArrowheads="1"/>
          </p:cNvSpPr>
          <p:nvPr/>
        </p:nvSpPr>
        <p:spPr bwMode="auto">
          <a:xfrm>
            <a:off x="304800" y="3581400"/>
            <a:ext cx="2514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charset="0"/>
              </a:rPr>
              <a:t>If </a:t>
            </a:r>
            <a:r>
              <a:rPr lang="en-US" altLang="en-US" b="1">
                <a:solidFill>
                  <a:srgbClr val="008000"/>
                </a:solidFill>
                <a:latin typeface="Times" charset="0"/>
              </a:rPr>
              <a:t>m</a:t>
            </a:r>
            <a:r>
              <a:rPr lang="en-US" altLang="en-US">
                <a:latin typeface="Times" charset="0"/>
              </a:rPr>
              <a:t> &lt; </a:t>
            </a:r>
            <a:r>
              <a:rPr lang="en-US" altLang="en-US" b="1">
                <a:solidFill>
                  <a:srgbClr val="FA2C25"/>
                </a:solidFill>
                <a:latin typeface="Times" charset="0"/>
              </a:rPr>
              <a:t>n</a:t>
            </a:r>
            <a:r>
              <a:rPr lang="en-US" altLang="en-US">
                <a:latin typeface="Times" charset="0"/>
              </a:rPr>
              <a:t> - 1, G is not connected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Oriented (Directed) Graph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graph where edges are directed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19400"/>
            <a:ext cx="2162175" cy="1747838"/>
            <a:chOff x="1344" y="1776"/>
            <a:chExt cx="1362" cy="1101"/>
          </a:xfrm>
        </p:grpSpPr>
        <p:sp>
          <p:nvSpPr>
            <p:cNvPr id="780293" name="Rectangle 5"/>
            <p:cNvSpPr>
              <a:spLocks noChangeArrowheads="1"/>
            </p:cNvSpPr>
            <p:nvPr/>
          </p:nvSpPr>
          <p:spPr bwMode="auto">
            <a:xfrm>
              <a:off x="2492" y="2718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294" name="Freeform 6"/>
            <p:cNvSpPr>
              <a:spLocks/>
            </p:cNvSpPr>
            <p:nvPr/>
          </p:nvSpPr>
          <p:spPr bwMode="auto">
            <a:xfrm>
              <a:off x="2499" y="2711"/>
              <a:ext cx="28" cy="27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27"/>
                </a:cxn>
                <a:cxn ang="0">
                  <a:pos x="28" y="7"/>
                </a:cxn>
                <a:cxn ang="0">
                  <a:pos x="14" y="0"/>
                </a:cxn>
                <a:cxn ang="0">
                  <a:pos x="0" y="20"/>
                </a:cxn>
              </a:cxnLst>
              <a:rect l="0" t="0" r="r" b="b"/>
              <a:pathLst>
                <a:path w="28" h="27">
                  <a:moveTo>
                    <a:pt x="0" y="20"/>
                  </a:moveTo>
                  <a:lnTo>
                    <a:pt x="14" y="27"/>
                  </a:lnTo>
                  <a:lnTo>
                    <a:pt x="28" y="7"/>
                  </a:lnTo>
                  <a:lnTo>
                    <a:pt x="14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295" name="Freeform 7"/>
            <p:cNvSpPr>
              <a:spLocks/>
            </p:cNvSpPr>
            <p:nvPr/>
          </p:nvSpPr>
          <p:spPr bwMode="auto">
            <a:xfrm>
              <a:off x="1488" y="2711"/>
              <a:ext cx="28" cy="27"/>
            </a:xfrm>
            <a:custGeom>
              <a:avLst/>
              <a:gdLst/>
              <a:ahLst/>
              <a:cxnLst>
                <a:cxn ang="0">
                  <a:pos x="28" y="20"/>
                </a:cxn>
                <a:cxn ang="0">
                  <a:pos x="21" y="27"/>
                </a:cxn>
                <a:cxn ang="0">
                  <a:pos x="0" y="7"/>
                </a:cxn>
                <a:cxn ang="0">
                  <a:pos x="14" y="0"/>
                </a:cxn>
                <a:cxn ang="0">
                  <a:pos x="28" y="20"/>
                </a:cxn>
              </a:cxnLst>
              <a:rect l="0" t="0" r="r" b="b"/>
              <a:pathLst>
                <a:path w="28" h="27">
                  <a:moveTo>
                    <a:pt x="28" y="20"/>
                  </a:moveTo>
                  <a:lnTo>
                    <a:pt x="21" y="27"/>
                  </a:lnTo>
                  <a:lnTo>
                    <a:pt x="0" y="7"/>
                  </a:lnTo>
                  <a:lnTo>
                    <a:pt x="14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296" name="Rectangle 8"/>
            <p:cNvSpPr>
              <a:spLocks noChangeArrowheads="1"/>
            </p:cNvSpPr>
            <p:nvPr/>
          </p:nvSpPr>
          <p:spPr bwMode="auto">
            <a:xfrm>
              <a:off x="1495" y="2718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297" name="Rectangle 9"/>
            <p:cNvSpPr>
              <a:spLocks noChangeArrowheads="1"/>
            </p:cNvSpPr>
            <p:nvPr/>
          </p:nvSpPr>
          <p:spPr bwMode="auto">
            <a:xfrm>
              <a:off x="1495" y="2704"/>
              <a:ext cx="14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298" name="Rectangle 10"/>
            <p:cNvSpPr>
              <a:spLocks noChangeArrowheads="1"/>
            </p:cNvSpPr>
            <p:nvPr/>
          </p:nvSpPr>
          <p:spPr bwMode="auto">
            <a:xfrm>
              <a:off x="2506" y="2704"/>
              <a:ext cx="14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299" name="Oval 11"/>
            <p:cNvSpPr>
              <a:spLocks noChangeArrowheads="1"/>
            </p:cNvSpPr>
            <p:nvPr/>
          </p:nvSpPr>
          <p:spPr bwMode="auto">
            <a:xfrm>
              <a:off x="2417" y="2580"/>
              <a:ext cx="185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00" name="Oval 12"/>
            <p:cNvSpPr>
              <a:spLocks noChangeArrowheads="1"/>
            </p:cNvSpPr>
            <p:nvPr/>
          </p:nvSpPr>
          <p:spPr bwMode="auto">
            <a:xfrm>
              <a:off x="2420" y="2583"/>
              <a:ext cx="179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01" name="Oval 13"/>
            <p:cNvSpPr>
              <a:spLocks noChangeArrowheads="1"/>
            </p:cNvSpPr>
            <p:nvPr/>
          </p:nvSpPr>
          <p:spPr bwMode="auto">
            <a:xfrm>
              <a:off x="1427" y="2580"/>
              <a:ext cx="178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02" name="Oval 14"/>
            <p:cNvSpPr>
              <a:spLocks noChangeArrowheads="1"/>
            </p:cNvSpPr>
            <p:nvPr/>
          </p:nvSpPr>
          <p:spPr bwMode="auto">
            <a:xfrm>
              <a:off x="1430" y="2583"/>
              <a:ext cx="172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03" name="Freeform 15"/>
            <p:cNvSpPr>
              <a:spLocks/>
            </p:cNvSpPr>
            <p:nvPr/>
          </p:nvSpPr>
          <p:spPr bwMode="auto">
            <a:xfrm>
              <a:off x="1358" y="1776"/>
              <a:ext cx="41" cy="27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7" y="14"/>
                </a:cxn>
                <a:cxn ang="0">
                  <a:pos x="0" y="27"/>
                </a:cxn>
              </a:cxnLst>
              <a:rect l="0" t="0" r="r" b="b"/>
              <a:pathLst>
                <a:path w="41" h="27">
                  <a:moveTo>
                    <a:pt x="41" y="0"/>
                  </a:moveTo>
                  <a:lnTo>
                    <a:pt x="7" y="14"/>
                  </a:lnTo>
                  <a:lnTo>
                    <a:pt x="0" y="2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04" name="Line 16"/>
            <p:cNvSpPr>
              <a:spLocks noChangeShapeType="1"/>
            </p:cNvSpPr>
            <p:nvPr/>
          </p:nvSpPr>
          <p:spPr bwMode="auto">
            <a:xfrm>
              <a:off x="1344" y="2718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05" name="Freeform 17"/>
            <p:cNvSpPr>
              <a:spLocks/>
            </p:cNvSpPr>
            <p:nvPr/>
          </p:nvSpPr>
          <p:spPr bwMode="auto">
            <a:xfrm>
              <a:off x="1344" y="2814"/>
              <a:ext cx="21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21" y="48"/>
                </a:cxn>
                <a:cxn ang="0">
                  <a:pos x="21" y="48"/>
                </a:cxn>
              </a:cxnLst>
              <a:rect l="0" t="0" r="r" b="b"/>
              <a:pathLst>
                <a:path w="21" h="48">
                  <a:moveTo>
                    <a:pt x="0" y="0"/>
                  </a:moveTo>
                  <a:lnTo>
                    <a:pt x="0" y="14"/>
                  </a:lnTo>
                  <a:lnTo>
                    <a:pt x="21" y="48"/>
                  </a:lnTo>
                  <a:lnTo>
                    <a:pt x="21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06" name="Line 18"/>
            <p:cNvSpPr>
              <a:spLocks noChangeShapeType="1"/>
            </p:cNvSpPr>
            <p:nvPr/>
          </p:nvSpPr>
          <p:spPr bwMode="auto">
            <a:xfrm>
              <a:off x="1406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07" name="Line 19"/>
            <p:cNvSpPr>
              <a:spLocks noChangeShapeType="1"/>
            </p:cNvSpPr>
            <p:nvPr/>
          </p:nvSpPr>
          <p:spPr bwMode="auto">
            <a:xfrm>
              <a:off x="1502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08" name="Line 20"/>
            <p:cNvSpPr>
              <a:spLocks noChangeShapeType="1"/>
            </p:cNvSpPr>
            <p:nvPr/>
          </p:nvSpPr>
          <p:spPr bwMode="auto">
            <a:xfrm>
              <a:off x="1598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09" name="Line 21"/>
            <p:cNvSpPr>
              <a:spLocks noChangeShapeType="1"/>
            </p:cNvSpPr>
            <p:nvPr/>
          </p:nvSpPr>
          <p:spPr bwMode="auto">
            <a:xfrm>
              <a:off x="1695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10" name="Line 22"/>
            <p:cNvSpPr>
              <a:spLocks noChangeShapeType="1"/>
            </p:cNvSpPr>
            <p:nvPr/>
          </p:nvSpPr>
          <p:spPr bwMode="auto">
            <a:xfrm>
              <a:off x="1791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11" name="Line 23"/>
            <p:cNvSpPr>
              <a:spLocks noChangeShapeType="1"/>
            </p:cNvSpPr>
            <p:nvPr/>
          </p:nvSpPr>
          <p:spPr bwMode="auto">
            <a:xfrm>
              <a:off x="1887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12" name="Freeform 24"/>
            <p:cNvSpPr>
              <a:spLocks/>
            </p:cNvSpPr>
            <p:nvPr/>
          </p:nvSpPr>
          <p:spPr bwMode="auto">
            <a:xfrm>
              <a:off x="1983" y="2876"/>
              <a:ext cx="5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0"/>
                </a:cxn>
                <a:cxn ang="0">
                  <a:pos x="55" y="0"/>
                </a:cxn>
              </a:cxnLst>
              <a:rect l="0" t="0" r="r" b="b"/>
              <a:pathLst>
                <a:path w="55">
                  <a:moveTo>
                    <a:pt x="0" y="0"/>
                  </a:moveTo>
                  <a:lnTo>
                    <a:pt x="42" y="0"/>
                  </a:lnTo>
                  <a:lnTo>
                    <a:pt x="5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13" name="Line 25"/>
            <p:cNvSpPr>
              <a:spLocks noChangeShapeType="1"/>
            </p:cNvSpPr>
            <p:nvPr/>
          </p:nvSpPr>
          <p:spPr bwMode="auto">
            <a:xfrm>
              <a:off x="2080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14" name="Line 26"/>
            <p:cNvSpPr>
              <a:spLocks noChangeShapeType="1"/>
            </p:cNvSpPr>
            <p:nvPr/>
          </p:nvSpPr>
          <p:spPr bwMode="auto">
            <a:xfrm>
              <a:off x="2176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15" name="Line 27"/>
            <p:cNvSpPr>
              <a:spLocks noChangeShapeType="1"/>
            </p:cNvSpPr>
            <p:nvPr/>
          </p:nvSpPr>
          <p:spPr bwMode="auto">
            <a:xfrm>
              <a:off x="2272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16" name="Line 28"/>
            <p:cNvSpPr>
              <a:spLocks noChangeShapeType="1"/>
            </p:cNvSpPr>
            <p:nvPr/>
          </p:nvSpPr>
          <p:spPr bwMode="auto">
            <a:xfrm>
              <a:off x="2369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17" name="Line 29"/>
            <p:cNvSpPr>
              <a:spLocks noChangeShapeType="1"/>
            </p:cNvSpPr>
            <p:nvPr/>
          </p:nvSpPr>
          <p:spPr bwMode="auto">
            <a:xfrm>
              <a:off x="2465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18" name="Line 30"/>
            <p:cNvSpPr>
              <a:spLocks noChangeShapeType="1"/>
            </p:cNvSpPr>
            <p:nvPr/>
          </p:nvSpPr>
          <p:spPr bwMode="auto">
            <a:xfrm>
              <a:off x="2561" y="28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19" name="Freeform 31"/>
            <p:cNvSpPr>
              <a:spLocks/>
            </p:cNvSpPr>
            <p:nvPr/>
          </p:nvSpPr>
          <p:spPr bwMode="auto">
            <a:xfrm>
              <a:off x="2657" y="2848"/>
              <a:ext cx="42" cy="2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28"/>
                </a:cxn>
                <a:cxn ang="0">
                  <a:pos x="35" y="14"/>
                </a:cxn>
                <a:cxn ang="0">
                  <a:pos x="42" y="0"/>
                </a:cxn>
              </a:cxnLst>
              <a:rect l="0" t="0" r="r" b="b"/>
              <a:pathLst>
                <a:path w="42" h="28">
                  <a:moveTo>
                    <a:pt x="0" y="28"/>
                  </a:moveTo>
                  <a:lnTo>
                    <a:pt x="0" y="28"/>
                  </a:lnTo>
                  <a:lnTo>
                    <a:pt x="35" y="14"/>
                  </a:lnTo>
                  <a:lnTo>
                    <a:pt x="4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20" name="Line 32"/>
            <p:cNvSpPr>
              <a:spLocks noChangeShapeType="1"/>
            </p:cNvSpPr>
            <p:nvPr/>
          </p:nvSpPr>
          <p:spPr bwMode="auto">
            <a:xfrm flipV="1">
              <a:off x="2705" y="2752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21" name="Line 33"/>
            <p:cNvSpPr>
              <a:spLocks noChangeShapeType="1"/>
            </p:cNvSpPr>
            <p:nvPr/>
          </p:nvSpPr>
          <p:spPr bwMode="auto">
            <a:xfrm flipH="1">
              <a:off x="2595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22" name="Line 34"/>
            <p:cNvSpPr>
              <a:spLocks noChangeShapeType="1"/>
            </p:cNvSpPr>
            <p:nvPr/>
          </p:nvSpPr>
          <p:spPr bwMode="auto">
            <a:xfrm flipH="1">
              <a:off x="2499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23" name="Line 35"/>
            <p:cNvSpPr>
              <a:spLocks noChangeShapeType="1"/>
            </p:cNvSpPr>
            <p:nvPr/>
          </p:nvSpPr>
          <p:spPr bwMode="auto">
            <a:xfrm flipH="1">
              <a:off x="2403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24" name="Line 36"/>
            <p:cNvSpPr>
              <a:spLocks noChangeShapeType="1"/>
            </p:cNvSpPr>
            <p:nvPr/>
          </p:nvSpPr>
          <p:spPr bwMode="auto">
            <a:xfrm flipH="1">
              <a:off x="2307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25" name="Line 37"/>
            <p:cNvSpPr>
              <a:spLocks noChangeShapeType="1"/>
            </p:cNvSpPr>
            <p:nvPr/>
          </p:nvSpPr>
          <p:spPr bwMode="auto">
            <a:xfrm flipH="1">
              <a:off x="2210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26" name="Line 38"/>
            <p:cNvSpPr>
              <a:spLocks noChangeShapeType="1"/>
            </p:cNvSpPr>
            <p:nvPr/>
          </p:nvSpPr>
          <p:spPr bwMode="auto">
            <a:xfrm flipH="1">
              <a:off x="2114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27" name="Freeform 39"/>
            <p:cNvSpPr>
              <a:spLocks/>
            </p:cNvSpPr>
            <p:nvPr/>
          </p:nvSpPr>
          <p:spPr bwMode="auto">
            <a:xfrm>
              <a:off x="2018" y="1776"/>
              <a:ext cx="55" cy="1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55">
                  <a:moveTo>
                    <a:pt x="55" y="0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28" name="Line 40"/>
            <p:cNvSpPr>
              <a:spLocks noChangeShapeType="1"/>
            </p:cNvSpPr>
            <p:nvPr/>
          </p:nvSpPr>
          <p:spPr bwMode="auto">
            <a:xfrm flipH="1">
              <a:off x="1922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29" name="Line 41"/>
            <p:cNvSpPr>
              <a:spLocks noChangeShapeType="1"/>
            </p:cNvSpPr>
            <p:nvPr/>
          </p:nvSpPr>
          <p:spPr bwMode="auto">
            <a:xfrm flipH="1">
              <a:off x="1825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30" name="Line 42"/>
            <p:cNvSpPr>
              <a:spLocks noChangeShapeType="1"/>
            </p:cNvSpPr>
            <p:nvPr/>
          </p:nvSpPr>
          <p:spPr bwMode="auto">
            <a:xfrm flipH="1">
              <a:off x="1729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31" name="Line 43"/>
            <p:cNvSpPr>
              <a:spLocks noChangeShapeType="1"/>
            </p:cNvSpPr>
            <p:nvPr/>
          </p:nvSpPr>
          <p:spPr bwMode="auto">
            <a:xfrm flipH="1">
              <a:off x="1633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32" name="Line 44"/>
            <p:cNvSpPr>
              <a:spLocks noChangeShapeType="1"/>
            </p:cNvSpPr>
            <p:nvPr/>
          </p:nvSpPr>
          <p:spPr bwMode="auto">
            <a:xfrm flipH="1">
              <a:off x="1537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33" name="Line 45"/>
            <p:cNvSpPr>
              <a:spLocks noChangeShapeType="1"/>
            </p:cNvSpPr>
            <p:nvPr/>
          </p:nvSpPr>
          <p:spPr bwMode="auto">
            <a:xfrm flipH="1">
              <a:off x="1440" y="1776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34" name="Rectangle 46"/>
            <p:cNvSpPr>
              <a:spLocks noChangeArrowheads="1"/>
            </p:cNvSpPr>
            <p:nvPr/>
          </p:nvSpPr>
          <p:spPr bwMode="auto">
            <a:xfrm>
              <a:off x="2492" y="1955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35" name="Freeform 47"/>
            <p:cNvSpPr>
              <a:spLocks/>
            </p:cNvSpPr>
            <p:nvPr/>
          </p:nvSpPr>
          <p:spPr bwMode="auto">
            <a:xfrm>
              <a:off x="1990" y="2340"/>
              <a:ext cx="28" cy="34"/>
            </a:xfrm>
            <a:custGeom>
              <a:avLst/>
              <a:gdLst/>
              <a:ahLst/>
              <a:cxnLst>
                <a:cxn ang="0">
                  <a:pos x="14" y="34"/>
                </a:cxn>
                <a:cxn ang="0">
                  <a:pos x="0" y="27"/>
                </a:cxn>
                <a:cxn ang="0">
                  <a:pos x="21" y="0"/>
                </a:cxn>
                <a:cxn ang="0">
                  <a:pos x="28" y="13"/>
                </a:cxn>
                <a:cxn ang="0">
                  <a:pos x="14" y="34"/>
                </a:cxn>
              </a:cxnLst>
              <a:rect l="0" t="0" r="r" b="b"/>
              <a:pathLst>
                <a:path w="28" h="34">
                  <a:moveTo>
                    <a:pt x="14" y="34"/>
                  </a:moveTo>
                  <a:lnTo>
                    <a:pt x="0" y="27"/>
                  </a:lnTo>
                  <a:lnTo>
                    <a:pt x="21" y="0"/>
                  </a:lnTo>
                  <a:lnTo>
                    <a:pt x="28" y="13"/>
                  </a:lnTo>
                  <a:lnTo>
                    <a:pt x="14" y="3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36" name="Freeform 48"/>
            <p:cNvSpPr>
              <a:spLocks/>
            </p:cNvSpPr>
            <p:nvPr/>
          </p:nvSpPr>
          <p:spPr bwMode="auto">
            <a:xfrm>
              <a:off x="2004" y="2353"/>
              <a:ext cx="28" cy="2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4" y="28"/>
                </a:cxn>
                <a:cxn ang="0">
                  <a:pos x="28" y="7"/>
                </a:cxn>
                <a:cxn ang="0">
                  <a:pos x="21" y="0"/>
                </a:cxn>
                <a:cxn ang="0">
                  <a:pos x="0" y="21"/>
                </a:cxn>
              </a:cxnLst>
              <a:rect l="0" t="0" r="r" b="b"/>
              <a:pathLst>
                <a:path w="28" h="28">
                  <a:moveTo>
                    <a:pt x="0" y="21"/>
                  </a:moveTo>
                  <a:lnTo>
                    <a:pt x="14" y="28"/>
                  </a:lnTo>
                  <a:lnTo>
                    <a:pt x="28" y="7"/>
                  </a:lnTo>
                  <a:lnTo>
                    <a:pt x="21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37" name="Freeform 49"/>
            <p:cNvSpPr>
              <a:spLocks/>
            </p:cNvSpPr>
            <p:nvPr/>
          </p:nvSpPr>
          <p:spPr bwMode="auto">
            <a:xfrm>
              <a:off x="1488" y="1948"/>
              <a:ext cx="35" cy="34"/>
            </a:xfrm>
            <a:custGeom>
              <a:avLst/>
              <a:gdLst/>
              <a:ahLst/>
              <a:cxnLst>
                <a:cxn ang="0">
                  <a:pos x="14" y="34"/>
                </a:cxn>
                <a:cxn ang="0">
                  <a:pos x="0" y="27"/>
                </a:cxn>
                <a:cxn ang="0">
                  <a:pos x="21" y="0"/>
                </a:cxn>
                <a:cxn ang="0">
                  <a:pos x="35" y="13"/>
                </a:cxn>
                <a:cxn ang="0">
                  <a:pos x="14" y="34"/>
                </a:cxn>
              </a:cxnLst>
              <a:rect l="0" t="0" r="r" b="b"/>
              <a:pathLst>
                <a:path w="35" h="34">
                  <a:moveTo>
                    <a:pt x="14" y="34"/>
                  </a:moveTo>
                  <a:lnTo>
                    <a:pt x="0" y="27"/>
                  </a:lnTo>
                  <a:lnTo>
                    <a:pt x="21" y="0"/>
                  </a:lnTo>
                  <a:lnTo>
                    <a:pt x="35" y="13"/>
                  </a:lnTo>
                  <a:lnTo>
                    <a:pt x="14" y="3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38" name="Freeform 50"/>
            <p:cNvSpPr>
              <a:spLocks/>
            </p:cNvSpPr>
            <p:nvPr/>
          </p:nvSpPr>
          <p:spPr bwMode="auto">
            <a:xfrm>
              <a:off x="2004" y="2340"/>
              <a:ext cx="28" cy="34"/>
            </a:xfrm>
            <a:custGeom>
              <a:avLst/>
              <a:gdLst/>
              <a:ahLst/>
              <a:cxnLst>
                <a:cxn ang="0">
                  <a:pos x="14" y="34"/>
                </a:cxn>
                <a:cxn ang="0">
                  <a:pos x="28" y="27"/>
                </a:cxn>
                <a:cxn ang="0">
                  <a:pos x="14" y="0"/>
                </a:cxn>
                <a:cxn ang="0">
                  <a:pos x="0" y="13"/>
                </a:cxn>
                <a:cxn ang="0">
                  <a:pos x="14" y="34"/>
                </a:cxn>
              </a:cxnLst>
              <a:rect l="0" t="0" r="r" b="b"/>
              <a:pathLst>
                <a:path w="28" h="34">
                  <a:moveTo>
                    <a:pt x="14" y="34"/>
                  </a:moveTo>
                  <a:lnTo>
                    <a:pt x="28" y="27"/>
                  </a:lnTo>
                  <a:lnTo>
                    <a:pt x="14" y="0"/>
                  </a:lnTo>
                  <a:lnTo>
                    <a:pt x="0" y="13"/>
                  </a:lnTo>
                  <a:lnTo>
                    <a:pt x="14" y="3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39" name="Rectangle 51"/>
            <p:cNvSpPr>
              <a:spLocks noChangeArrowheads="1"/>
            </p:cNvSpPr>
            <p:nvPr/>
          </p:nvSpPr>
          <p:spPr bwMode="auto">
            <a:xfrm>
              <a:off x="1495" y="1955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40" name="Rectangle 52"/>
            <p:cNvSpPr>
              <a:spLocks noChangeArrowheads="1"/>
            </p:cNvSpPr>
            <p:nvPr/>
          </p:nvSpPr>
          <p:spPr bwMode="auto">
            <a:xfrm>
              <a:off x="1495" y="1955"/>
              <a:ext cx="14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41" name="Rectangle 53"/>
            <p:cNvSpPr>
              <a:spLocks noChangeArrowheads="1"/>
            </p:cNvSpPr>
            <p:nvPr/>
          </p:nvSpPr>
          <p:spPr bwMode="auto">
            <a:xfrm>
              <a:off x="2506" y="1955"/>
              <a:ext cx="14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42" name="Oval 54"/>
            <p:cNvSpPr>
              <a:spLocks noChangeArrowheads="1"/>
            </p:cNvSpPr>
            <p:nvPr/>
          </p:nvSpPr>
          <p:spPr bwMode="auto">
            <a:xfrm>
              <a:off x="1427" y="1879"/>
              <a:ext cx="178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43" name="Oval 55"/>
            <p:cNvSpPr>
              <a:spLocks noChangeArrowheads="1"/>
            </p:cNvSpPr>
            <p:nvPr/>
          </p:nvSpPr>
          <p:spPr bwMode="auto">
            <a:xfrm>
              <a:off x="1430" y="1882"/>
              <a:ext cx="172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44" name="Oval 56"/>
            <p:cNvSpPr>
              <a:spLocks noChangeArrowheads="1"/>
            </p:cNvSpPr>
            <p:nvPr/>
          </p:nvSpPr>
          <p:spPr bwMode="auto">
            <a:xfrm>
              <a:off x="1922" y="2278"/>
              <a:ext cx="178" cy="178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45" name="Oval 57"/>
            <p:cNvSpPr>
              <a:spLocks noChangeArrowheads="1"/>
            </p:cNvSpPr>
            <p:nvPr/>
          </p:nvSpPr>
          <p:spPr bwMode="auto">
            <a:xfrm>
              <a:off x="1925" y="2281"/>
              <a:ext cx="172" cy="172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46" name="Oval 58"/>
            <p:cNvSpPr>
              <a:spLocks noChangeArrowheads="1"/>
            </p:cNvSpPr>
            <p:nvPr/>
          </p:nvSpPr>
          <p:spPr bwMode="auto">
            <a:xfrm>
              <a:off x="2417" y="1879"/>
              <a:ext cx="185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47" name="Oval 59"/>
            <p:cNvSpPr>
              <a:spLocks noChangeArrowheads="1"/>
            </p:cNvSpPr>
            <p:nvPr/>
          </p:nvSpPr>
          <p:spPr bwMode="auto">
            <a:xfrm>
              <a:off x="2420" y="1882"/>
              <a:ext cx="179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48" name="Line 60"/>
            <p:cNvSpPr>
              <a:spLocks noChangeShapeType="1"/>
            </p:cNvSpPr>
            <p:nvPr/>
          </p:nvSpPr>
          <p:spPr bwMode="auto">
            <a:xfrm>
              <a:off x="1344" y="1845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49" name="Line 61"/>
            <p:cNvSpPr>
              <a:spLocks noChangeShapeType="1"/>
            </p:cNvSpPr>
            <p:nvPr/>
          </p:nvSpPr>
          <p:spPr bwMode="auto">
            <a:xfrm>
              <a:off x="1344" y="1941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50" name="Line 62"/>
            <p:cNvSpPr>
              <a:spLocks noChangeShapeType="1"/>
            </p:cNvSpPr>
            <p:nvPr/>
          </p:nvSpPr>
          <p:spPr bwMode="auto">
            <a:xfrm>
              <a:off x="1344" y="2037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51" name="Line 63"/>
            <p:cNvSpPr>
              <a:spLocks noChangeShapeType="1"/>
            </p:cNvSpPr>
            <p:nvPr/>
          </p:nvSpPr>
          <p:spPr bwMode="auto">
            <a:xfrm>
              <a:off x="1344" y="2133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52" name="Line 64"/>
            <p:cNvSpPr>
              <a:spLocks noChangeShapeType="1"/>
            </p:cNvSpPr>
            <p:nvPr/>
          </p:nvSpPr>
          <p:spPr bwMode="auto">
            <a:xfrm>
              <a:off x="1344" y="2230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53" name="Line 65"/>
            <p:cNvSpPr>
              <a:spLocks noChangeShapeType="1"/>
            </p:cNvSpPr>
            <p:nvPr/>
          </p:nvSpPr>
          <p:spPr bwMode="auto">
            <a:xfrm>
              <a:off x="1344" y="2326"/>
              <a:ext cx="1" cy="6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54" name="Line 66"/>
            <p:cNvSpPr>
              <a:spLocks noChangeShapeType="1"/>
            </p:cNvSpPr>
            <p:nvPr/>
          </p:nvSpPr>
          <p:spPr bwMode="auto">
            <a:xfrm>
              <a:off x="1344" y="2429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55" name="Line 67"/>
            <p:cNvSpPr>
              <a:spLocks noChangeShapeType="1"/>
            </p:cNvSpPr>
            <p:nvPr/>
          </p:nvSpPr>
          <p:spPr bwMode="auto">
            <a:xfrm>
              <a:off x="1344" y="2525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56" name="Line 68"/>
            <p:cNvSpPr>
              <a:spLocks noChangeShapeType="1"/>
            </p:cNvSpPr>
            <p:nvPr/>
          </p:nvSpPr>
          <p:spPr bwMode="auto">
            <a:xfrm>
              <a:off x="1344" y="2621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57" name="Line 69"/>
            <p:cNvSpPr>
              <a:spLocks noChangeShapeType="1"/>
            </p:cNvSpPr>
            <p:nvPr/>
          </p:nvSpPr>
          <p:spPr bwMode="auto">
            <a:xfrm flipV="1">
              <a:off x="2705" y="2656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58" name="Line 70"/>
            <p:cNvSpPr>
              <a:spLocks noChangeShapeType="1"/>
            </p:cNvSpPr>
            <p:nvPr/>
          </p:nvSpPr>
          <p:spPr bwMode="auto">
            <a:xfrm flipV="1">
              <a:off x="2705" y="2560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59" name="Line 71"/>
            <p:cNvSpPr>
              <a:spLocks noChangeShapeType="1"/>
            </p:cNvSpPr>
            <p:nvPr/>
          </p:nvSpPr>
          <p:spPr bwMode="auto">
            <a:xfrm flipV="1">
              <a:off x="2705" y="2463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60" name="Line 72"/>
            <p:cNvSpPr>
              <a:spLocks noChangeShapeType="1"/>
            </p:cNvSpPr>
            <p:nvPr/>
          </p:nvSpPr>
          <p:spPr bwMode="auto">
            <a:xfrm flipV="1">
              <a:off x="2705" y="2367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61" name="Line 73"/>
            <p:cNvSpPr>
              <a:spLocks noChangeShapeType="1"/>
            </p:cNvSpPr>
            <p:nvPr/>
          </p:nvSpPr>
          <p:spPr bwMode="auto">
            <a:xfrm flipV="1">
              <a:off x="2705" y="2271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62" name="Line 74"/>
            <p:cNvSpPr>
              <a:spLocks noChangeShapeType="1"/>
            </p:cNvSpPr>
            <p:nvPr/>
          </p:nvSpPr>
          <p:spPr bwMode="auto">
            <a:xfrm flipV="1">
              <a:off x="2705" y="2168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63" name="Line 75"/>
            <p:cNvSpPr>
              <a:spLocks noChangeShapeType="1"/>
            </p:cNvSpPr>
            <p:nvPr/>
          </p:nvSpPr>
          <p:spPr bwMode="auto">
            <a:xfrm flipV="1">
              <a:off x="2705" y="2071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64" name="Line 76"/>
            <p:cNvSpPr>
              <a:spLocks noChangeShapeType="1"/>
            </p:cNvSpPr>
            <p:nvPr/>
          </p:nvSpPr>
          <p:spPr bwMode="auto">
            <a:xfrm flipV="1">
              <a:off x="2705" y="1975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65" name="Line 77"/>
            <p:cNvSpPr>
              <a:spLocks noChangeShapeType="1"/>
            </p:cNvSpPr>
            <p:nvPr/>
          </p:nvSpPr>
          <p:spPr bwMode="auto">
            <a:xfrm flipV="1">
              <a:off x="2705" y="1879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66" name="Freeform 78"/>
            <p:cNvSpPr>
              <a:spLocks/>
            </p:cNvSpPr>
            <p:nvPr/>
          </p:nvSpPr>
          <p:spPr bwMode="auto">
            <a:xfrm>
              <a:off x="2692" y="1790"/>
              <a:ext cx="13" cy="48"/>
            </a:xfrm>
            <a:custGeom>
              <a:avLst/>
              <a:gdLst/>
              <a:ahLst/>
              <a:cxnLst>
                <a:cxn ang="0">
                  <a:pos x="13" y="48"/>
                </a:cxn>
                <a:cxn ang="0">
                  <a:pos x="13" y="3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48">
                  <a:moveTo>
                    <a:pt x="13" y="48"/>
                  </a:moveTo>
                  <a:lnTo>
                    <a:pt x="13" y="3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367" name="Line 79"/>
            <p:cNvSpPr>
              <a:spLocks noChangeShapeType="1"/>
            </p:cNvSpPr>
            <p:nvPr/>
          </p:nvSpPr>
          <p:spPr bwMode="auto">
            <a:xfrm>
              <a:off x="1536" y="2064"/>
              <a:ext cx="0" cy="528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0368" name="Line 80"/>
            <p:cNvSpPr>
              <a:spLocks noChangeShapeType="1"/>
            </p:cNvSpPr>
            <p:nvPr/>
          </p:nvSpPr>
          <p:spPr bwMode="auto">
            <a:xfrm>
              <a:off x="1632" y="2688"/>
              <a:ext cx="816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0369" name="Line 81"/>
            <p:cNvSpPr>
              <a:spLocks noChangeShapeType="1"/>
            </p:cNvSpPr>
            <p:nvPr/>
          </p:nvSpPr>
          <p:spPr bwMode="auto">
            <a:xfrm flipH="1" flipV="1">
              <a:off x="2064" y="2448"/>
              <a:ext cx="384" cy="144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0370" name="Line 82"/>
            <p:cNvSpPr>
              <a:spLocks noChangeShapeType="1"/>
            </p:cNvSpPr>
            <p:nvPr/>
          </p:nvSpPr>
          <p:spPr bwMode="auto">
            <a:xfrm flipV="1">
              <a:off x="2496" y="2064"/>
              <a:ext cx="0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vs. Undirected Graph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An </a:t>
            </a:r>
            <a:r>
              <a:rPr lang="en-US" altLang="zh-TW">
                <a:solidFill>
                  <a:srgbClr val="CC3300"/>
                </a:solidFill>
                <a:ea typeface="新細明體" charset="-120"/>
              </a:rPr>
              <a:t>undirected graph</a:t>
            </a:r>
            <a:r>
              <a:rPr lang="en-US" altLang="zh-TW">
                <a:ea typeface="新細明體" charset="-120"/>
              </a:rPr>
              <a:t> is one in which the pair of vertices in a edge is unordered, (v</a:t>
            </a:r>
            <a:r>
              <a:rPr lang="en-US" altLang="zh-TW" sz="1600">
                <a:ea typeface="新細明體" charset="-120"/>
              </a:rPr>
              <a:t>0</a:t>
            </a:r>
            <a:r>
              <a:rPr lang="en-US" altLang="zh-TW">
                <a:ea typeface="新細明體" charset="-120"/>
              </a:rPr>
              <a:t>, v</a:t>
            </a:r>
            <a:r>
              <a:rPr lang="en-US" altLang="zh-TW" sz="1600">
                <a:ea typeface="新細明體" charset="-120"/>
              </a:rPr>
              <a:t>1</a:t>
            </a:r>
            <a:r>
              <a:rPr lang="en-US" altLang="zh-TW">
                <a:ea typeface="新細明體" charset="-120"/>
              </a:rPr>
              <a:t>) = (v</a:t>
            </a:r>
            <a:r>
              <a:rPr lang="en-US" altLang="zh-TW" sz="1600">
                <a:ea typeface="新細明體" charset="-120"/>
              </a:rPr>
              <a:t>1</a:t>
            </a:r>
            <a:r>
              <a:rPr lang="en-US" altLang="zh-TW">
                <a:ea typeface="新細明體" charset="-120"/>
              </a:rPr>
              <a:t>,v</a:t>
            </a:r>
            <a:r>
              <a:rPr lang="en-US" altLang="zh-TW" sz="1600">
                <a:ea typeface="新細明體" charset="-120"/>
              </a:rPr>
              <a:t>0</a:t>
            </a:r>
            <a:r>
              <a:rPr lang="en-US" altLang="zh-TW">
                <a:ea typeface="新細明體" charset="-120"/>
              </a:rPr>
              <a:t>) </a:t>
            </a:r>
          </a:p>
          <a:p>
            <a:r>
              <a:rPr lang="en-US" altLang="zh-TW">
                <a:ea typeface="新細明體" charset="-120"/>
              </a:rPr>
              <a:t>A </a:t>
            </a:r>
            <a:r>
              <a:rPr lang="en-US" altLang="zh-TW">
                <a:solidFill>
                  <a:srgbClr val="CC3300"/>
                </a:solidFill>
                <a:ea typeface="新細明體" charset="-120"/>
              </a:rPr>
              <a:t>directed graph</a:t>
            </a:r>
            <a:r>
              <a:rPr lang="en-US" altLang="zh-TW">
                <a:ea typeface="新細明體" charset="-120"/>
              </a:rPr>
              <a:t> is one in which each edge is a directed pair of vertices, &lt;v</a:t>
            </a:r>
            <a:r>
              <a:rPr lang="en-US" altLang="zh-TW" sz="1600">
                <a:ea typeface="新細明體" charset="-120"/>
              </a:rPr>
              <a:t>0</a:t>
            </a:r>
            <a:r>
              <a:rPr lang="en-US" altLang="zh-TW">
                <a:ea typeface="新細明體" charset="-120"/>
              </a:rPr>
              <a:t>, v</a:t>
            </a:r>
            <a:r>
              <a:rPr lang="en-US" altLang="zh-TW" sz="1600">
                <a:ea typeface="新細明體" charset="-120"/>
              </a:rPr>
              <a:t>1</a:t>
            </a:r>
            <a:r>
              <a:rPr lang="en-US" altLang="zh-TW">
                <a:ea typeface="新細明體" charset="-120"/>
              </a:rPr>
              <a:t>&gt; != &lt;v</a:t>
            </a:r>
            <a:r>
              <a:rPr lang="en-US" altLang="zh-TW" sz="1600">
                <a:ea typeface="新細明體" charset="-120"/>
              </a:rPr>
              <a:t>1</a:t>
            </a:r>
            <a:r>
              <a:rPr lang="en-US" altLang="zh-TW">
                <a:ea typeface="新細明體" charset="-120"/>
              </a:rPr>
              <a:t>,v</a:t>
            </a:r>
            <a:r>
              <a:rPr lang="en-US" altLang="zh-TW" sz="1600">
                <a:ea typeface="新細明體" charset="-120"/>
              </a:rPr>
              <a:t>0</a:t>
            </a:r>
            <a:r>
              <a:rPr lang="en-US" altLang="zh-TW">
                <a:ea typeface="新細明體" charset="-120"/>
              </a:rPr>
              <a:t>&gt;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796676" name="Line 4"/>
          <p:cNvSpPr>
            <a:spLocks noChangeShapeType="1"/>
          </p:cNvSpPr>
          <p:nvPr/>
        </p:nvSpPr>
        <p:spPr bwMode="auto">
          <a:xfrm>
            <a:off x="4800600" y="4495800"/>
            <a:ext cx="2170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4500563" y="4090988"/>
            <a:ext cx="57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>
                <a:solidFill>
                  <a:srgbClr val="CC3300"/>
                </a:solidFill>
                <a:ea typeface="新細明體" charset="-120"/>
              </a:rPr>
              <a:t>tail</a:t>
            </a:r>
          </a:p>
        </p:txBody>
      </p:sp>
      <p:sp>
        <p:nvSpPr>
          <p:cNvPr id="796678" name="Text Box 6"/>
          <p:cNvSpPr txBox="1">
            <a:spLocks noChangeArrowheads="1"/>
          </p:cNvSpPr>
          <p:nvPr/>
        </p:nvSpPr>
        <p:spPr bwMode="auto">
          <a:xfrm>
            <a:off x="6538913" y="410845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>
                <a:solidFill>
                  <a:srgbClr val="CC3300"/>
                </a:solidFill>
                <a:ea typeface="新細明體" charset="-120"/>
              </a:rPr>
              <a:t>head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dirty="0" smtClean="0"/>
              <a:t>Graph terminology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An undirected graph is </a:t>
            </a:r>
            <a:r>
              <a:rPr lang="en-US" sz="2400" dirty="0" smtClean="0">
                <a:solidFill>
                  <a:schemeClr val="tx2"/>
                </a:solidFill>
              </a:rPr>
              <a:t>connected</a:t>
            </a:r>
            <a:r>
              <a:rPr lang="en-US" sz="2400" dirty="0" smtClean="0"/>
              <a:t> if there is a path from every node to every other node</a:t>
            </a:r>
          </a:p>
          <a:p>
            <a:pPr eaLnBrk="1" hangingPunct="1"/>
            <a:r>
              <a:rPr lang="en-US" sz="2400" dirty="0" smtClean="0"/>
              <a:t>A </a:t>
            </a:r>
            <a:r>
              <a:rPr lang="en-US" sz="2400" i="1" dirty="0" smtClean="0"/>
              <a:t>directed graph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chemeClr val="tx2"/>
                </a:solidFill>
              </a:rPr>
              <a:t>strongly connected</a:t>
            </a:r>
            <a:r>
              <a:rPr lang="en-US" sz="2400" dirty="0" smtClean="0"/>
              <a:t> if there is a path from every node to every other node</a:t>
            </a:r>
          </a:p>
          <a:p>
            <a:pPr eaLnBrk="1" hangingPunct="1"/>
            <a:r>
              <a:rPr lang="en-US" sz="2400" dirty="0" smtClean="0"/>
              <a:t>A directed graph is </a:t>
            </a:r>
            <a:r>
              <a:rPr lang="en-US" sz="2400" dirty="0" smtClean="0">
                <a:solidFill>
                  <a:schemeClr val="tx2"/>
                </a:solidFill>
              </a:rPr>
              <a:t>weakly connected</a:t>
            </a:r>
            <a:r>
              <a:rPr lang="en-US" sz="2400" dirty="0" smtClean="0"/>
              <a:t> if the underlying undirected graph is connected</a:t>
            </a:r>
          </a:p>
          <a:p>
            <a:pPr eaLnBrk="1" hangingPunct="1"/>
            <a:r>
              <a:rPr lang="en-US" sz="2400" dirty="0" smtClean="0"/>
              <a:t>Node </a:t>
            </a: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chemeClr val="tx2"/>
                </a:solidFill>
              </a:rPr>
              <a:t>reachable</a:t>
            </a:r>
            <a:r>
              <a:rPr lang="en-US" sz="2400" dirty="0" smtClean="0"/>
              <a:t> from node </a:t>
            </a: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sz="2400" dirty="0" smtClean="0"/>
              <a:t> if there is a path from </a:t>
            </a: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sz="2400" dirty="0" smtClean="0"/>
              <a:t> to </a:t>
            </a: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sz="2400" dirty="0" smtClean="0"/>
              <a:t> </a:t>
            </a:r>
          </a:p>
          <a:p>
            <a:pPr eaLnBrk="1" hangingPunct="1"/>
            <a:r>
              <a:rPr lang="en-US" sz="2400" dirty="0" smtClean="0"/>
              <a:t>A subset of the nodes of the graph is a </a:t>
            </a:r>
            <a:r>
              <a:rPr lang="en-US" sz="2400" dirty="0" smtClean="0">
                <a:solidFill>
                  <a:schemeClr val="tx2"/>
                </a:solidFill>
              </a:rPr>
              <a:t>connected component</a:t>
            </a:r>
            <a:r>
              <a:rPr lang="en-US" sz="2400" dirty="0" smtClean="0"/>
              <a:t> (or just a </a:t>
            </a:r>
            <a:r>
              <a:rPr lang="en-US" sz="2400" dirty="0" smtClean="0">
                <a:solidFill>
                  <a:schemeClr val="tx2"/>
                </a:solidFill>
              </a:rPr>
              <a:t>component</a:t>
            </a:r>
            <a:r>
              <a:rPr lang="en-US" sz="2400" dirty="0" smtClean="0"/>
              <a:t>) if there is a path from every node in the subset to every other node in the subset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62747-F9E9-4111-8839-701A621F2EA7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04900"/>
          </a:xfrm>
        </p:spPr>
        <p:txBody>
          <a:bodyPr/>
          <a:lstStyle/>
          <a:p>
            <a:r>
              <a:rPr lang="en-US" sz="6000"/>
              <a:t>graph data structures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storing the vertices</a:t>
            </a:r>
          </a:p>
          <a:p>
            <a:pPr lvl="1">
              <a:lnSpc>
                <a:spcPct val="90000"/>
              </a:lnSpc>
            </a:pPr>
            <a:r>
              <a:rPr lang="en-US"/>
              <a:t>each vertex has a unique identifier and, maybe, other information</a:t>
            </a:r>
          </a:p>
          <a:p>
            <a:pPr lvl="1">
              <a:lnSpc>
                <a:spcPct val="90000"/>
              </a:lnSpc>
            </a:pPr>
            <a:r>
              <a:rPr lang="en-US"/>
              <a:t>for efficiency, associate each vertex with a number that can be used as an index</a:t>
            </a:r>
          </a:p>
          <a:p>
            <a:pPr>
              <a:lnSpc>
                <a:spcPct val="90000"/>
              </a:lnSpc>
            </a:pPr>
            <a:r>
              <a:rPr lang="en-US"/>
              <a:t>storing the edges</a:t>
            </a:r>
          </a:p>
          <a:p>
            <a:pPr lvl="1">
              <a:lnSpc>
                <a:spcPct val="90000"/>
              </a:lnSpc>
            </a:pPr>
            <a:r>
              <a:rPr lang="en-US"/>
              <a:t>adjacency matrix – represent all possible edges</a:t>
            </a:r>
          </a:p>
          <a:p>
            <a:pPr lvl="1">
              <a:lnSpc>
                <a:spcPct val="90000"/>
              </a:lnSpc>
            </a:pPr>
            <a:r>
              <a:rPr lang="en-US"/>
              <a:t>adjacency lists – represent only the existing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storing the vertices</a:t>
            </a:r>
          </a:p>
        </p:txBody>
      </p:sp>
      <p:sp>
        <p:nvSpPr>
          <p:cNvPr id="70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0772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when a vertex is added to the graph, assign it a number</a:t>
            </a:r>
          </a:p>
          <a:p>
            <a:pPr lvl="1">
              <a:lnSpc>
                <a:spcPct val="90000"/>
              </a:lnSpc>
            </a:pPr>
            <a:r>
              <a:rPr lang="en-US"/>
              <a:t>vertices are numbered between 0 and n-1</a:t>
            </a:r>
          </a:p>
          <a:p>
            <a:pPr>
              <a:lnSpc>
                <a:spcPct val="90000"/>
              </a:lnSpc>
            </a:pPr>
            <a:r>
              <a:rPr lang="en-US"/>
              <a:t>graph operations start by looking up the number associated with a vertex</a:t>
            </a:r>
          </a:p>
          <a:p>
            <a:pPr>
              <a:lnSpc>
                <a:spcPct val="90000"/>
              </a:lnSpc>
            </a:pPr>
            <a:r>
              <a:rPr lang="en-US"/>
              <a:t>many data structures to use</a:t>
            </a:r>
          </a:p>
          <a:p>
            <a:pPr lvl="1">
              <a:lnSpc>
                <a:spcPct val="90000"/>
              </a:lnSpc>
            </a:pPr>
            <a:r>
              <a:rPr lang="en-US"/>
              <a:t>any of the associative data structures</a:t>
            </a:r>
          </a:p>
          <a:p>
            <a:pPr lvl="1">
              <a:lnSpc>
                <a:spcPct val="90000"/>
              </a:lnSpc>
            </a:pPr>
            <a:r>
              <a:rPr lang="en-US"/>
              <a:t>for small graphs a vector can be used </a:t>
            </a:r>
          </a:p>
          <a:p>
            <a:pPr lvl="2">
              <a:lnSpc>
                <a:spcPct val="90000"/>
              </a:lnSpc>
            </a:pPr>
            <a:r>
              <a:rPr lang="en-US"/>
              <a:t>search will be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6000"/>
              <a:t>the vertex vector</a:t>
            </a:r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1127125" y="5913438"/>
            <a:ext cx="1784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990600" y="2057400"/>
            <a:ext cx="4343400" cy="3543300"/>
            <a:chOff x="336" y="1104"/>
            <a:chExt cx="2736" cy="2232"/>
          </a:xfrm>
        </p:grpSpPr>
        <p:sp>
          <p:nvSpPr>
            <p:cNvPr id="709636" name="Oval 4"/>
            <p:cNvSpPr>
              <a:spLocks noChangeArrowheads="1"/>
            </p:cNvSpPr>
            <p:nvPr/>
          </p:nvSpPr>
          <p:spPr bwMode="auto">
            <a:xfrm>
              <a:off x="1200" y="1296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709637" name="Oval 5"/>
            <p:cNvSpPr>
              <a:spLocks noChangeArrowheads="1"/>
            </p:cNvSpPr>
            <p:nvPr/>
          </p:nvSpPr>
          <p:spPr bwMode="auto">
            <a:xfrm>
              <a:off x="336" y="1920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B</a:t>
              </a:r>
            </a:p>
          </p:txBody>
        </p:sp>
        <p:sp>
          <p:nvSpPr>
            <p:cNvPr id="709638" name="Oval 6"/>
            <p:cNvSpPr>
              <a:spLocks noChangeArrowheads="1"/>
            </p:cNvSpPr>
            <p:nvPr/>
          </p:nvSpPr>
          <p:spPr bwMode="auto">
            <a:xfrm>
              <a:off x="912" y="283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C</a:t>
              </a:r>
            </a:p>
          </p:txBody>
        </p:sp>
        <p:sp>
          <p:nvSpPr>
            <p:cNvPr id="709639" name="Oval 7"/>
            <p:cNvSpPr>
              <a:spLocks noChangeArrowheads="1"/>
            </p:cNvSpPr>
            <p:nvPr/>
          </p:nvSpPr>
          <p:spPr bwMode="auto">
            <a:xfrm>
              <a:off x="2400" y="283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D</a:t>
              </a:r>
            </a:p>
          </p:txBody>
        </p:sp>
        <p:sp>
          <p:nvSpPr>
            <p:cNvPr id="709640" name="Oval 8"/>
            <p:cNvSpPr>
              <a:spLocks noChangeArrowheads="1"/>
            </p:cNvSpPr>
            <p:nvPr/>
          </p:nvSpPr>
          <p:spPr bwMode="auto">
            <a:xfrm>
              <a:off x="2544" y="187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709641" name="Line 9"/>
            <p:cNvSpPr>
              <a:spLocks noChangeShapeType="1"/>
            </p:cNvSpPr>
            <p:nvPr/>
          </p:nvSpPr>
          <p:spPr bwMode="auto">
            <a:xfrm flipH="1">
              <a:off x="672" y="1536"/>
              <a:ext cx="62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2" name="Line 10"/>
            <p:cNvSpPr>
              <a:spLocks noChangeShapeType="1"/>
            </p:cNvSpPr>
            <p:nvPr/>
          </p:nvSpPr>
          <p:spPr bwMode="auto">
            <a:xfrm>
              <a:off x="1632" y="1536"/>
              <a:ext cx="105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3" name="Line 11"/>
            <p:cNvSpPr>
              <a:spLocks noChangeShapeType="1"/>
            </p:cNvSpPr>
            <p:nvPr/>
          </p:nvSpPr>
          <p:spPr bwMode="auto">
            <a:xfrm flipH="1">
              <a:off x="1200" y="1584"/>
              <a:ext cx="24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4" name="Line 12"/>
            <p:cNvSpPr>
              <a:spLocks noChangeShapeType="1"/>
            </p:cNvSpPr>
            <p:nvPr/>
          </p:nvSpPr>
          <p:spPr bwMode="auto">
            <a:xfrm flipV="1">
              <a:off x="1440" y="297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5" name="Line 13"/>
            <p:cNvSpPr>
              <a:spLocks noChangeShapeType="1"/>
            </p:cNvSpPr>
            <p:nvPr/>
          </p:nvSpPr>
          <p:spPr bwMode="auto">
            <a:xfrm>
              <a:off x="672" y="2208"/>
              <a:ext cx="38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6" name="Line 14"/>
            <p:cNvSpPr>
              <a:spLocks noChangeShapeType="1"/>
            </p:cNvSpPr>
            <p:nvPr/>
          </p:nvSpPr>
          <p:spPr bwMode="auto">
            <a:xfrm flipH="1" flipV="1">
              <a:off x="576" y="2208"/>
              <a:ext cx="38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7" name="Text Box 15"/>
            <p:cNvSpPr txBox="1">
              <a:spLocks noChangeArrowheads="1"/>
            </p:cNvSpPr>
            <p:nvPr/>
          </p:nvSpPr>
          <p:spPr bwMode="auto">
            <a:xfrm>
              <a:off x="1344" y="110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0</a:t>
              </a:r>
            </a:p>
          </p:txBody>
        </p:sp>
        <p:sp>
          <p:nvSpPr>
            <p:cNvPr id="709648" name="Text Box 16"/>
            <p:cNvSpPr txBox="1">
              <a:spLocks noChangeArrowheads="1"/>
            </p:cNvSpPr>
            <p:nvPr/>
          </p:nvSpPr>
          <p:spPr bwMode="auto">
            <a:xfrm>
              <a:off x="432" y="172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1</a:t>
              </a:r>
            </a:p>
          </p:txBody>
        </p:sp>
        <p:sp>
          <p:nvSpPr>
            <p:cNvPr id="709649" name="Text Box 17"/>
            <p:cNvSpPr txBox="1">
              <a:spLocks noChangeArrowheads="1"/>
            </p:cNvSpPr>
            <p:nvPr/>
          </p:nvSpPr>
          <p:spPr bwMode="auto">
            <a:xfrm>
              <a:off x="1046" y="3086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709650" name="Text Box 18"/>
            <p:cNvSpPr txBox="1">
              <a:spLocks noChangeArrowheads="1"/>
            </p:cNvSpPr>
            <p:nvPr/>
          </p:nvSpPr>
          <p:spPr bwMode="auto">
            <a:xfrm>
              <a:off x="2544" y="307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3</a:t>
              </a:r>
            </a:p>
          </p:txBody>
        </p:sp>
        <p:sp>
          <p:nvSpPr>
            <p:cNvPr id="709651" name="Text Box 19"/>
            <p:cNvSpPr txBox="1">
              <a:spLocks noChangeArrowheads="1"/>
            </p:cNvSpPr>
            <p:nvPr/>
          </p:nvSpPr>
          <p:spPr bwMode="auto">
            <a:xfrm>
              <a:off x="2736" y="16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4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6781800" y="3124200"/>
            <a:ext cx="838200" cy="1933575"/>
            <a:chOff x="3504" y="1104"/>
            <a:chExt cx="528" cy="1218"/>
          </a:xfrm>
        </p:grpSpPr>
        <p:sp>
          <p:nvSpPr>
            <p:cNvPr id="709652" name="Rectangle 20"/>
            <p:cNvSpPr>
              <a:spLocks noChangeArrowheads="1"/>
            </p:cNvSpPr>
            <p:nvPr/>
          </p:nvSpPr>
          <p:spPr bwMode="auto">
            <a:xfrm>
              <a:off x="3504" y="1114"/>
              <a:ext cx="212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</a:t>
              </a:r>
            </a:p>
            <a:p>
              <a:r>
                <a:rPr lang="en-US" sz="2400">
                  <a:latin typeface="Book Antiqua" pitchFamily="18" charset="0"/>
                </a:rPr>
                <a:t>1</a:t>
              </a:r>
            </a:p>
            <a:p>
              <a:r>
                <a:rPr lang="en-US" sz="2400">
                  <a:latin typeface="Book Antiqua" pitchFamily="18" charset="0"/>
                </a:rPr>
                <a:t>2</a:t>
              </a:r>
            </a:p>
            <a:p>
              <a:r>
                <a:rPr lang="en-US" sz="2400">
                  <a:latin typeface="Book Antiqua" pitchFamily="18" charset="0"/>
                </a:rPr>
                <a:t>3</a:t>
              </a:r>
            </a:p>
            <a:p>
              <a:r>
                <a:rPr lang="en-US" sz="2400">
                  <a:latin typeface="Book Antiqua" pitchFamily="18" charset="0"/>
                </a:rPr>
                <a:t>4</a:t>
              </a:r>
            </a:p>
          </p:txBody>
        </p:sp>
        <p:sp>
          <p:nvSpPr>
            <p:cNvPr id="709653" name="Rectangle 21"/>
            <p:cNvSpPr>
              <a:spLocks noChangeArrowheads="1"/>
            </p:cNvSpPr>
            <p:nvPr/>
          </p:nvSpPr>
          <p:spPr bwMode="auto">
            <a:xfrm>
              <a:off x="3734" y="1104"/>
              <a:ext cx="265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A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B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C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D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709654" name="Rectangle 22"/>
            <p:cNvSpPr>
              <a:spLocks noChangeArrowheads="1"/>
            </p:cNvSpPr>
            <p:nvPr/>
          </p:nvSpPr>
          <p:spPr bwMode="auto">
            <a:xfrm>
              <a:off x="3744" y="1114"/>
              <a:ext cx="288" cy="1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5" name="Line 23"/>
            <p:cNvSpPr>
              <a:spLocks noChangeShapeType="1"/>
            </p:cNvSpPr>
            <p:nvPr/>
          </p:nvSpPr>
          <p:spPr bwMode="auto">
            <a:xfrm>
              <a:off x="3744" y="135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6" name="Line 24"/>
            <p:cNvSpPr>
              <a:spLocks noChangeShapeType="1"/>
            </p:cNvSpPr>
            <p:nvPr/>
          </p:nvSpPr>
          <p:spPr bwMode="auto">
            <a:xfrm>
              <a:off x="3744" y="159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7" name="Line 25"/>
            <p:cNvSpPr>
              <a:spLocks noChangeShapeType="1"/>
            </p:cNvSpPr>
            <p:nvPr/>
          </p:nvSpPr>
          <p:spPr bwMode="auto">
            <a:xfrm>
              <a:off x="3744" y="183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8" name="Line 26"/>
            <p:cNvSpPr>
              <a:spLocks noChangeShapeType="1"/>
            </p:cNvSpPr>
            <p:nvPr/>
          </p:nvSpPr>
          <p:spPr bwMode="auto">
            <a:xfrm>
              <a:off x="3744" y="207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9" name="Line 27"/>
            <p:cNvSpPr>
              <a:spLocks noChangeShapeType="1"/>
            </p:cNvSpPr>
            <p:nvPr/>
          </p:nvSpPr>
          <p:spPr bwMode="auto">
            <a:xfrm>
              <a:off x="3744" y="231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Graph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tx2"/>
                </a:solidFill>
              </a:rPr>
              <a:t>graph</a:t>
            </a:r>
            <a:r>
              <a:rPr lang="en-US" sz="2800" dirty="0" smtClean="0"/>
              <a:t> is a collection of </a:t>
            </a:r>
            <a:r>
              <a:rPr lang="en-US" sz="2800" dirty="0" smtClean="0">
                <a:solidFill>
                  <a:schemeClr val="tx2"/>
                </a:solidFill>
              </a:rPr>
              <a:t>nodes</a:t>
            </a:r>
            <a:r>
              <a:rPr lang="en-US" sz="2800" dirty="0" smtClean="0"/>
              <a:t> (or </a:t>
            </a:r>
            <a:r>
              <a:rPr lang="en-US" sz="2800" dirty="0" smtClean="0">
                <a:solidFill>
                  <a:schemeClr val="tx2"/>
                </a:solidFill>
              </a:rPr>
              <a:t>vertices</a:t>
            </a:r>
            <a:r>
              <a:rPr lang="en-US" sz="2800" dirty="0" smtClean="0"/>
              <a:t>, singular is </a:t>
            </a:r>
            <a:r>
              <a:rPr lang="en-US" sz="2800" dirty="0" smtClean="0">
                <a:solidFill>
                  <a:schemeClr val="tx2"/>
                </a:solidFill>
              </a:rPr>
              <a:t>vertex</a:t>
            </a:r>
            <a:r>
              <a:rPr lang="en-US" sz="2800" dirty="0" smtClean="0"/>
              <a:t>) and </a:t>
            </a:r>
            <a:r>
              <a:rPr lang="en-US" sz="2800" dirty="0" smtClean="0">
                <a:solidFill>
                  <a:schemeClr val="tx2"/>
                </a:solidFill>
              </a:rPr>
              <a:t>edges</a:t>
            </a:r>
            <a:r>
              <a:rPr lang="en-US" sz="2800" dirty="0" smtClean="0"/>
              <a:t> (or </a:t>
            </a:r>
            <a:r>
              <a:rPr lang="en-US" sz="2800" dirty="0" smtClean="0">
                <a:solidFill>
                  <a:schemeClr val="tx2"/>
                </a:solidFill>
              </a:rPr>
              <a:t>arcs</a:t>
            </a:r>
            <a:r>
              <a:rPr lang="en-US" sz="2800" dirty="0" smtClean="0"/>
              <a:t>)</a:t>
            </a:r>
          </a:p>
          <a:p>
            <a:pPr lvl="1" eaLnBrk="1" hangingPunct="1"/>
            <a:r>
              <a:rPr lang="en-US" sz="2400" dirty="0" smtClean="0"/>
              <a:t>Each node contains an </a:t>
            </a:r>
            <a:r>
              <a:rPr lang="en-US" sz="2400" dirty="0" smtClean="0">
                <a:solidFill>
                  <a:schemeClr val="tx2"/>
                </a:solidFill>
              </a:rPr>
              <a:t>element</a:t>
            </a:r>
          </a:p>
          <a:p>
            <a:pPr lvl="1" eaLnBrk="1" hangingPunct="1"/>
            <a:r>
              <a:rPr lang="en-US" sz="2400" dirty="0" smtClean="0"/>
              <a:t>Each edge connects two nodes together (or possibly the same node to itself) and may contain an </a:t>
            </a:r>
            <a:r>
              <a:rPr lang="en-US" sz="2400" dirty="0" smtClean="0">
                <a:solidFill>
                  <a:schemeClr val="tx2"/>
                </a:solidFill>
              </a:rPr>
              <a:t>edge attribute</a:t>
            </a:r>
          </a:p>
          <a:p>
            <a:pPr lvl="1" eaLnBrk="1" hangingPunct="1"/>
            <a:endParaRPr lang="en-US" sz="20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tx2"/>
                </a:solidFill>
              </a:rPr>
              <a:t>directed graph</a:t>
            </a:r>
            <a:r>
              <a:rPr lang="en-US" sz="2800" dirty="0" smtClean="0"/>
              <a:t> is one in which the edges have a direction</a:t>
            </a:r>
          </a:p>
          <a:p>
            <a:pPr eaLnBrk="1" hangingPunct="1"/>
            <a:r>
              <a:rPr lang="en-US" sz="2800" dirty="0" smtClean="0"/>
              <a:t>An </a:t>
            </a:r>
            <a:r>
              <a:rPr lang="en-US" sz="2800" dirty="0" smtClean="0">
                <a:solidFill>
                  <a:schemeClr val="tx2"/>
                </a:solidFill>
              </a:rPr>
              <a:t>undirected graph</a:t>
            </a:r>
            <a:r>
              <a:rPr lang="en-US" sz="2800" dirty="0" smtClean="0"/>
              <a:t> is one in which the edges do not have a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A9392-0E72-4E7F-A61E-73F2D89C4661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04900"/>
          </a:xfrm>
          <a:noFill/>
          <a:ln/>
        </p:spPr>
        <p:txBody>
          <a:bodyPr/>
          <a:lstStyle/>
          <a:p>
            <a:r>
              <a:rPr lang="en-US" sz="6000"/>
              <a:t>adjacency matrix</a:t>
            </a:r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1127125" y="5913438"/>
            <a:ext cx="1784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762000" y="2209800"/>
            <a:ext cx="4343400" cy="3543300"/>
            <a:chOff x="336" y="1104"/>
            <a:chExt cx="2736" cy="2232"/>
          </a:xfrm>
        </p:grpSpPr>
        <p:sp>
          <p:nvSpPr>
            <p:cNvPr id="685061" name="Oval 5"/>
            <p:cNvSpPr>
              <a:spLocks noChangeArrowheads="1"/>
            </p:cNvSpPr>
            <p:nvPr/>
          </p:nvSpPr>
          <p:spPr bwMode="auto">
            <a:xfrm>
              <a:off x="1200" y="1296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685062" name="Oval 6"/>
            <p:cNvSpPr>
              <a:spLocks noChangeArrowheads="1"/>
            </p:cNvSpPr>
            <p:nvPr/>
          </p:nvSpPr>
          <p:spPr bwMode="auto">
            <a:xfrm>
              <a:off x="336" y="1920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B</a:t>
              </a:r>
            </a:p>
          </p:txBody>
        </p:sp>
        <p:sp>
          <p:nvSpPr>
            <p:cNvPr id="685063" name="Oval 7"/>
            <p:cNvSpPr>
              <a:spLocks noChangeArrowheads="1"/>
            </p:cNvSpPr>
            <p:nvPr/>
          </p:nvSpPr>
          <p:spPr bwMode="auto">
            <a:xfrm>
              <a:off x="912" y="283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C</a:t>
              </a:r>
            </a:p>
          </p:txBody>
        </p:sp>
        <p:sp>
          <p:nvSpPr>
            <p:cNvPr id="685064" name="Oval 8"/>
            <p:cNvSpPr>
              <a:spLocks noChangeArrowheads="1"/>
            </p:cNvSpPr>
            <p:nvPr/>
          </p:nvSpPr>
          <p:spPr bwMode="auto">
            <a:xfrm>
              <a:off x="2400" y="283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D</a:t>
              </a:r>
            </a:p>
          </p:txBody>
        </p:sp>
        <p:sp>
          <p:nvSpPr>
            <p:cNvPr id="685065" name="Oval 9"/>
            <p:cNvSpPr>
              <a:spLocks noChangeArrowheads="1"/>
            </p:cNvSpPr>
            <p:nvPr/>
          </p:nvSpPr>
          <p:spPr bwMode="auto">
            <a:xfrm>
              <a:off x="2544" y="187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685066" name="Line 10"/>
            <p:cNvSpPr>
              <a:spLocks noChangeShapeType="1"/>
            </p:cNvSpPr>
            <p:nvPr/>
          </p:nvSpPr>
          <p:spPr bwMode="auto">
            <a:xfrm flipH="1">
              <a:off x="672" y="1536"/>
              <a:ext cx="62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67" name="Line 11"/>
            <p:cNvSpPr>
              <a:spLocks noChangeShapeType="1"/>
            </p:cNvSpPr>
            <p:nvPr/>
          </p:nvSpPr>
          <p:spPr bwMode="auto">
            <a:xfrm>
              <a:off x="1632" y="1536"/>
              <a:ext cx="105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68" name="Line 12"/>
            <p:cNvSpPr>
              <a:spLocks noChangeShapeType="1"/>
            </p:cNvSpPr>
            <p:nvPr/>
          </p:nvSpPr>
          <p:spPr bwMode="auto">
            <a:xfrm flipH="1">
              <a:off x="1200" y="1584"/>
              <a:ext cx="24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69" name="Line 13"/>
            <p:cNvSpPr>
              <a:spLocks noChangeShapeType="1"/>
            </p:cNvSpPr>
            <p:nvPr/>
          </p:nvSpPr>
          <p:spPr bwMode="auto">
            <a:xfrm flipV="1">
              <a:off x="1440" y="297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70" name="Line 14"/>
            <p:cNvSpPr>
              <a:spLocks noChangeShapeType="1"/>
            </p:cNvSpPr>
            <p:nvPr/>
          </p:nvSpPr>
          <p:spPr bwMode="auto">
            <a:xfrm>
              <a:off x="672" y="2208"/>
              <a:ext cx="38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71" name="Line 15"/>
            <p:cNvSpPr>
              <a:spLocks noChangeShapeType="1"/>
            </p:cNvSpPr>
            <p:nvPr/>
          </p:nvSpPr>
          <p:spPr bwMode="auto">
            <a:xfrm flipH="1" flipV="1">
              <a:off x="576" y="2208"/>
              <a:ext cx="38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73" name="Text Box 17"/>
            <p:cNvSpPr txBox="1">
              <a:spLocks noChangeArrowheads="1"/>
            </p:cNvSpPr>
            <p:nvPr/>
          </p:nvSpPr>
          <p:spPr bwMode="auto">
            <a:xfrm>
              <a:off x="1344" y="110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0</a:t>
              </a:r>
            </a:p>
          </p:txBody>
        </p:sp>
        <p:sp>
          <p:nvSpPr>
            <p:cNvPr id="685074" name="Text Box 18"/>
            <p:cNvSpPr txBox="1">
              <a:spLocks noChangeArrowheads="1"/>
            </p:cNvSpPr>
            <p:nvPr/>
          </p:nvSpPr>
          <p:spPr bwMode="auto">
            <a:xfrm>
              <a:off x="432" y="172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1</a:t>
              </a:r>
            </a:p>
          </p:txBody>
        </p:sp>
        <p:sp>
          <p:nvSpPr>
            <p:cNvPr id="685075" name="Text Box 19"/>
            <p:cNvSpPr txBox="1">
              <a:spLocks noChangeArrowheads="1"/>
            </p:cNvSpPr>
            <p:nvPr/>
          </p:nvSpPr>
          <p:spPr bwMode="auto">
            <a:xfrm>
              <a:off x="1046" y="3086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685076" name="Text Box 20"/>
            <p:cNvSpPr txBox="1">
              <a:spLocks noChangeArrowheads="1"/>
            </p:cNvSpPr>
            <p:nvPr/>
          </p:nvSpPr>
          <p:spPr bwMode="auto">
            <a:xfrm>
              <a:off x="2544" y="307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3</a:t>
              </a:r>
            </a:p>
          </p:txBody>
        </p:sp>
        <p:sp>
          <p:nvSpPr>
            <p:cNvPr id="685077" name="Text Box 21"/>
            <p:cNvSpPr txBox="1">
              <a:spLocks noChangeArrowheads="1"/>
            </p:cNvSpPr>
            <p:nvPr/>
          </p:nvSpPr>
          <p:spPr bwMode="auto">
            <a:xfrm>
              <a:off x="2736" y="16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4</a:t>
              </a: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6248400" y="1828800"/>
            <a:ext cx="838200" cy="1933575"/>
            <a:chOff x="3504" y="1104"/>
            <a:chExt cx="528" cy="1218"/>
          </a:xfrm>
        </p:grpSpPr>
        <p:sp>
          <p:nvSpPr>
            <p:cNvPr id="685078" name="Rectangle 22"/>
            <p:cNvSpPr>
              <a:spLocks noChangeArrowheads="1"/>
            </p:cNvSpPr>
            <p:nvPr/>
          </p:nvSpPr>
          <p:spPr bwMode="auto">
            <a:xfrm>
              <a:off x="3504" y="1114"/>
              <a:ext cx="212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</a:t>
              </a:r>
            </a:p>
            <a:p>
              <a:r>
                <a:rPr lang="en-US" sz="2400">
                  <a:latin typeface="Book Antiqua" pitchFamily="18" charset="0"/>
                </a:rPr>
                <a:t>1</a:t>
              </a:r>
            </a:p>
            <a:p>
              <a:r>
                <a:rPr lang="en-US" sz="2400">
                  <a:latin typeface="Book Antiqua" pitchFamily="18" charset="0"/>
                </a:rPr>
                <a:t>2</a:t>
              </a:r>
            </a:p>
            <a:p>
              <a:r>
                <a:rPr lang="en-US" sz="2400">
                  <a:latin typeface="Book Antiqua" pitchFamily="18" charset="0"/>
                </a:rPr>
                <a:t>3</a:t>
              </a:r>
            </a:p>
            <a:p>
              <a:r>
                <a:rPr lang="en-US" sz="2400">
                  <a:latin typeface="Book Antiqua" pitchFamily="18" charset="0"/>
                </a:rPr>
                <a:t>4</a:t>
              </a:r>
            </a:p>
          </p:txBody>
        </p:sp>
        <p:sp>
          <p:nvSpPr>
            <p:cNvPr id="685079" name="Rectangle 23"/>
            <p:cNvSpPr>
              <a:spLocks noChangeArrowheads="1"/>
            </p:cNvSpPr>
            <p:nvPr/>
          </p:nvSpPr>
          <p:spPr bwMode="auto">
            <a:xfrm>
              <a:off x="3734" y="1104"/>
              <a:ext cx="265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A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B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C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D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685080" name="Rectangle 24"/>
            <p:cNvSpPr>
              <a:spLocks noChangeArrowheads="1"/>
            </p:cNvSpPr>
            <p:nvPr/>
          </p:nvSpPr>
          <p:spPr bwMode="auto">
            <a:xfrm>
              <a:off x="3744" y="1114"/>
              <a:ext cx="288" cy="1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81" name="Line 25"/>
            <p:cNvSpPr>
              <a:spLocks noChangeShapeType="1"/>
            </p:cNvSpPr>
            <p:nvPr/>
          </p:nvSpPr>
          <p:spPr bwMode="auto">
            <a:xfrm>
              <a:off x="3744" y="135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82" name="Line 26"/>
            <p:cNvSpPr>
              <a:spLocks noChangeShapeType="1"/>
            </p:cNvSpPr>
            <p:nvPr/>
          </p:nvSpPr>
          <p:spPr bwMode="auto">
            <a:xfrm>
              <a:off x="3744" y="159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83" name="Line 27"/>
            <p:cNvSpPr>
              <a:spLocks noChangeShapeType="1"/>
            </p:cNvSpPr>
            <p:nvPr/>
          </p:nvSpPr>
          <p:spPr bwMode="auto">
            <a:xfrm>
              <a:off x="3744" y="183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84" name="Line 28"/>
            <p:cNvSpPr>
              <a:spLocks noChangeShapeType="1"/>
            </p:cNvSpPr>
            <p:nvPr/>
          </p:nvSpPr>
          <p:spPr bwMode="auto">
            <a:xfrm>
              <a:off x="3744" y="207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85" name="Line 29"/>
            <p:cNvSpPr>
              <a:spLocks noChangeShapeType="1"/>
            </p:cNvSpPr>
            <p:nvPr/>
          </p:nvSpPr>
          <p:spPr bwMode="auto">
            <a:xfrm>
              <a:off x="3744" y="231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6248400" y="4038600"/>
            <a:ext cx="2089150" cy="2374900"/>
            <a:chOff x="4032" y="2448"/>
            <a:chExt cx="1316" cy="1496"/>
          </a:xfrm>
        </p:grpSpPr>
        <p:sp>
          <p:nvSpPr>
            <p:cNvPr id="685086" name="Rectangle 30"/>
            <p:cNvSpPr>
              <a:spLocks noChangeArrowheads="1"/>
            </p:cNvSpPr>
            <p:nvPr/>
          </p:nvSpPr>
          <p:spPr bwMode="auto">
            <a:xfrm>
              <a:off x="4272" y="2736"/>
              <a:ext cx="1076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0  1  1  0  1  </a:t>
              </a:r>
            </a:p>
            <a:p>
              <a:r>
                <a:rPr lang="en-US" sz="2400">
                  <a:latin typeface="Book Antiqua" pitchFamily="18" charset="0"/>
                </a:rPr>
                <a:t>0  0  1  0  0  </a:t>
              </a:r>
            </a:p>
            <a:p>
              <a:r>
                <a:rPr lang="en-US" sz="2400">
                  <a:latin typeface="Book Antiqua" pitchFamily="18" charset="0"/>
                </a:rPr>
                <a:t>0  1  0  1  0  </a:t>
              </a:r>
            </a:p>
            <a:p>
              <a:r>
                <a:rPr lang="en-US" sz="2400">
                  <a:latin typeface="Book Antiqua" pitchFamily="18" charset="0"/>
                </a:rPr>
                <a:t>0  0  0  0  0</a:t>
              </a:r>
            </a:p>
            <a:p>
              <a:r>
                <a:rPr lang="en-US" sz="2400">
                  <a:latin typeface="Book Antiqua" pitchFamily="18" charset="0"/>
                </a:rPr>
                <a:t>0  0  0  0  0  </a:t>
              </a:r>
            </a:p>
          </p:txBody>
        </p:sp>
        <p:sp>
          <p:nvSpPr>
            <p:cNvPr id="685087" name="Rectangle 31"/>
            <p:cNvSpPr>
              <a:spLocks noChangeArrowheads="1"/>
            </p:cNvSpPr>
            <p:nvPr/>
          </p:nvSpPr>
          <p:spPr bwMode="auto">
            <a:xfrm>
              <a:off x="4272" y="2736"/>
              <a:ext cx="960" cy="1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88" name="Line 32"/>
            <p:cNvSpPr>
              <a:spLocks noChangeShapeType="1"/>
            </p:cNvSpPr>
            <p:nvPr/>
          </p:nvSpPr>
          <p:spPr bwMode="auto">
            <a:xfrm>
              <a:off x="4272" y="297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89" name="Line 33"/>
            <p:cNvSpPr>
              <a:spLocks noChangeShapeType="1"/>
            </p:cNvSpPr>
            <p:nvPr/>
          </p:nvSpPr>
          <p:spPr bwMode="auto">
            <a:xfrm>
              <a:off x="4272" y="321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0" name="Line 34"/>
            <p:cNvSpPr>
              <a:spLocks noChangeShapeType="1"/>
            </p:cNvSpPr>
            <p:nvPr/>
          </p:nvSpPr>
          <p:spPr bwMode="auto">
            <a:xfrm>
              <a:off x="4272" y="345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1" name="Line 35"/>
            <p:cNvSpPr>
              <a:spLocks noChangeShapeType="1"/>
            </p:cNvSpPr>
            <p:nvPr/>
          </p:nvSpPr>
          <p:spPr bwMode="auto">
            <a:xfrm>
              <a:off x="4272" y="369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2" name="Line 36"/>
            <p:cNvSpPr>
              <a:spLocks noChangeShapeType="1"/>
            </p:cNvSpPr>
            <p:nvPr/>
          </p:nvSpPr>
          <p:spPr bwMode="auto">
            <a:xfrm>
              <a:off x="4464" y="2736"/>
              <a:ext cx="0" cy="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3" name="Line 37"/>
            <p:cNvSpPr>
              <a:spLocks noChangeShapeType="1"/>
            </p:cNvSpPr>
            <p:nvPr/>
          </p:nvSpPr>
          <p:spPr bwMode="auto">
            <a:xfrm>
              <a:off x="4656" y="273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4" name="Line 38"/>
            <p:cNvSpPr>
              <a:spLocks noChangeShapeType="1"/>
            </p:cNvSpPr>
            <p:nvPr/>
          </p:nvSpPr>
          <p:spPr bwMode="auto">
            <a:xfrm>
              <a:off x="4848" y="2736"/>
              <a:ext cx="0" cy="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5" name="Line 39"/>
            <p:cNvSpPr>
              <a:spLocks noChangeShapeType="1"/>
            </p:cNvSpPr>
            <p:nvPr/>
          </p:nvSpPr>
          <p:spPr bwMode="auto">
            <a:xfrm>
              <a:off x="5040" y="2736"/>
              <a:ext cx="0" cy="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6" name="Line 40"/>
            <p:cNvSpPr>
              <a:spLocks noChangeShapeType="1"/>
            </p:cNvSpPr>
            <p:nvPr/>
          </p:nvSpPr>
          <p:spPr bwMode="auto">
            <a:xfrm>
              <a:off x="5232" y="273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7" name="Line 41"/>
            <p:cNvSpPr>
              <a:spLocks noChangeShapeType="1"/>
            </p:cNvSpPr>
            <p:nvPr/>
          </p:nvSpPr>
          <p:spPr bwMode="auto">
            <a:xfrm>
              <a:off x="4272" y="393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098" name="Rectangle 42"/>
            <p:cNvSpPr>
              <a:spLocks noChangeArrowheads="1"/>
            </p:cNvSpPr>
            <p:nvPr/>
          </p:nvSpPr>
          <p:spPr bwMode="auto">
            <a:xfrm>
              <a:off x="4032" y="2736"/>
              <a:ext cx="212" cy="12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</a:t>
              </a:r>
            </a:p>
            <a:p>
              <a:r>
                <a:rPr lang="en-US" sz="2400">
                  <a:latin typeface="Book Antiqua" pitchFamily="18" charset="0"/>
                </a:rPr>
                <a:t>1</a:t>
              </a:r>
            </a:p>
            <a:p>
              <a:r>
                <a:rPr lang="en-US" sz="2400">
                  <a:latin typeface="Book Antiqua" pitchFamily="18" charset="0"/>
                </a:rPr>
                <a:t>2</a:t>
              </a:r>
            </a:p>
            <a:p>
              <a:r>
                <a:rPr lang="en-US" sz="2400">
                  <a:latin typeface="Book Antiqua" pitchFamily="18" charset="0"/>
                </a:rPr>
                <a:t>3</a:t>
              </a:r>
            </a:p>
            <a:p>
              <a:r>
                <a:rPr lang="en-US" sz="2400">
                  <a:latin typeface="Book Antiqua" pitchFamily="18" charset="0"/>
                </a:rPr>
                <a:t>4</a:t>
              </a:r>
            </a:p>
          </p:txBody>
        </p:sp>
        <p:sp>
          <p:nvSpPr>
            <p:cNvPr id="685099" name="Text Box 43"/>
            <p:cNvSpPr txBox="1">
              <a:spLocks noChangeArrowheads="1"/>
            </p:cNvSpPr>
            <p:nvPr/>
          </p:nvSpPr>
          <p:spPr bwMode="auto">
            <a:xfrm>
              <a:off x="4272" y="2448"/>
              <a:ext cx="107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0  1  2  3  4 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ChangeArrowheads="1"/>
          </p:cNvSpPr>
          <p:nvPr/>
        </p:nvSpPr>
        <p:spPr bwMode="auto">
          <a:xfrm>
            <a:off x="674688" y="0"/>
            <a:ext cx="8469312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2800" i="1">
                <a:latin typeface="Georgia" pitchFamily="18" charset="0"/>
                <a:ea typeface="新細明體" charset="-120"/>
              </a:rPr>
              <a:t>Examples for Adjacency Matrix</a:t>
            </a:r>
            <a:endParaRPr lang="en-US" altLang="zh-TW" sz="4000" i="1">
              <a:solidFill>
                <a:schemeClr val="hlink"/>
              </a:solidFill>
              <a:latin typeface="Georgia" pitchFamily="18" charset="0"/>
              <a:ea typeface="新細明體" charset="-120"/>
            </a:endParaRPr>
          </a:p>
        </p:txBody>
      </p:sp>
      <p:graphicFrame>
        <p:nvGraphicFramePr>
          <p:cNvPr id="804867" name="Object 3"/>
          <p:cNvGraphicFramePr>
            <a:graphicFrameLocks/>
          </p:cNvGraphicFramePr>
          <p:nvPr/>
        </p:nvGraphicFramePr>
        <p:xfrm>
          <a:off x="533400" y="3505200"/>
          <a:ext cx="3124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761760" imgH="787320" progId="Equation.3">
                  <p:embed/>
                </p:oleObj>
              </mc:Choice>
              <mc:Fallback>
                <p:oleObj name="Equation" r:id="rId3" imgW="761760" imgH="78732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31242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68" name="Object 4"/>
          <p:cNvGraphicFramePr>
            <a:graphicFrameLocks/>
          </p:cNvGraphicFramePr>
          <p:nvPr/>
        </p:nvGraphicFramePr>
        <p:xfrm>
          <a:off x="5410200" y="3352800"/>
          <a:ext cx="29718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方程式" r:id="rId5" imgW="583920" imgH="596880" progId="Equation.2">
                  <p:embed/>
                </p:oleObj>
              </mc:Choice>
              <mc:Fallback>
                <p:oleObj name="方程式" r:id="rId5" imgW="583920" imgH="596880" progId="Equation.2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352800"/>
                        <a:ext cx="29718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70" name="Rectangle 6"/>
          <p:cNvSpPr>
            <a:spLocks noChangeArrowheads="1"/>
          </p:cNvSpPr>
          <p:nvPr/>
        </p:nvSpPr>
        <p:spPr bwMode="auto">
          <a:xfrm>
            <a:off x="838200" y="274320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dirty="0">
                <a:ea typeface="新細明體" charset="-120"/>
              </a:rPr>
              <a:t>G</a:t>
            </a:r>
            <a:r>
              <a:rPr kumimoji="1" lang="en-US" altLang="zh-TW" sz="1600" dirty="0">
                <a:ea typeface="新細明體" charset="-120"/>
              </a:rPr>
              <a:t>1</a:t>
            </a:r>
          </a:p>
        </p:txBody>
      </p:sp>
      <p:sp>
        <p:nvSpPr>
          <p:cNvPr id="804871" name="Rectangle 7"/>
          <p:cNvSpPr>
            <a:spLocks noChangeArrowheads="1"/>
          </p:cNvSpPr>
          <p:nvPr/>
        </p:nvSpPr>
        <p:spPr bwMode="auto">
          <a:xfrm>
            <a:off x="6400800" y="236220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dirty="0">
                <a:ea typeface="新細明體" charset="-120"/>
              </a:rPr>
              <a:t>G</a:t>
            </a:r>
            <a:r>
              <a:rPr kumimoji="1" lang="en-US" altLang="zh-TW" sz="1600" dirty="0">
                <a:ea typeface="新細明體" charset="-120"/>
              </a:rPr>
              <a:t>2</a:t>
            </a:r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1427163" y="501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741363" y="1263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804875" name="Oval 11"/>
          <p:cNvSpPr>
            <a:spLocks noChangeArrowheads="1"/>
          </p:cNvSpPr>
          <p:nvPr/>
        </p:nvSpPr>
        <p:spPr bwMode="auto">
          <a:xfrm>
            <a:off x="2112963" y="12636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804876" name="Oval 12"/>
          <p:cNvSpPr>
            <a:spLocks noChangeArrowheads="1"/>
          </p:cNvSpPr>
          <p:nvPr/>
        </p:nvSpPr>
        <p:spPr bwMode="auto">
          <a:xfrm>
            <a:off x="1427163" y="18732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804877" name="Line 13"/>
          <p:cNvSpPr>
            <a:spLocks noChangeShapeType="1"/>
          </p:cNvSpPr>
          <p:nvPr/>
        </p:nvSpPr>
        <p:spPr bwMode="auto">
          <a:xfrm>
            <a:off x="1649413" y="952500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1192213" y="1485900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79" name="Line 15"/>
          <p:cNvSpPr>
            <a:spLocks noChangeShapeType="1"/>
          </p:cNvSpPr>
          <p:nvPr/>
        </p:nvSpPr>
        <p:spPr bwMode="auto">
          <a:xfrm flipH="1">
            <a:off x="1081088" y="876300"/>
            <a:ext cx="407987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80" name="Line 16"/>
          <p:cNvSpPr>
            <a:spLocks noChangeShapeType="1"/>
          </p:cNvSpPr>
          <p:nvPr/>
        </p:nvSpPr>
        <p:spPr bwMode="auto">
          <a:xfrm>
            <a:off x="1801813" y="876300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81" name="Line 17"/>
          <p:cNvSpPr>
            <a:spLocks noChangeShapeType="1"/>
          </p:cNvSpPr>
          <p:nvPr/>
        </p:nvSpPr>
        <p:spPr bwMode="auto">
          <a:xfrm>
            <a:off x="1066800" y="1692275"/>
            <a:ext cx="354013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82" name="Line 18"/>
          <p:cNvSpPr>
            <a:spLocks noChangeShapeType="1"/>
          </p:cNvSpPr>
          <p:nvPr/>
        </p:nvSpPr>
        <p:spPr bwMode="auto">
          <a:xfrm flipH="1">
            <a:off x="1855788" y="1665288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83" name="Oval 19"/>
          <p:cNvSpPr>
            <a:spLocks noChangeArrowheads="1"/>
          </p:cNvSpPr>
          <p:nvPr/>
        </p:nvSpPr>
        <p:spPr bwMode="auto">
          <a:xfrm>
            <a:off x="5453062" y="525462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 dirty="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804884" name="Oval 20"/>
          <p:cNvSpPr>
            <a:spLocks noChangeArrowheads="1"/>
          </p:cNvSpPr>
          <p:nvPr/>
        </p:nvSpPr>
        <p:spPr bwMode="auto">
          <a:xfrm>
            <a:off x="5451475" y="162877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804885" name="Oval 21"/>
          <p:cNvSpPr>
            <a:spLocks noChangeArrowheads="1"/>
          </p:cNvSpPr>
          <p:nvPr/>
        </p:nvSpPr>
        <p:spPr bwMode="auto">
          <a:xfrm>
            <a:off x="5467350" y="26479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804886" name="Line 22"/>
          <p:cNvSpPr>
            <a:spLocks noChangeShapeType="1"/>
          </p:cNvSpPr>
          <p:nvPr/>
        </p:nvSpPr>
        <p:spPr bwMode="auto">
          <a:xfrm>
            <a:off x="5689600" y="2084387"/>
            <a:ext cx="0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87" name="Line 23"/>
          <p:cNvSpPr>
            <a:spLocks noChangeShapeType="1"/>
          </p:cNvSpPr>
          <p:nvPr/>
        </p:nvSpPr>
        <p:spPr bwMode="auto">
          <a:xfrm flipV="1">
            <a:off x="5867400" y="914400"/>
            <a:ext cx="0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888" name="Line 24"/>
          <p:cNvSpPr>
            <a:spLocks noChangeShapeType="1"/>
          </p:cNvSpPr>
          <p:nvPr/>
        </p:nvSpPr>
        <p:spPr bwMode="auto">
          <a:xfrm>
            <a:off x="5499100" y="941387"/>
            <a:ext cx="0" cy="735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4912" name="Text Box 48"/>
          <p:cNvSpPr txBox="1">
            <a:spLocks noChangeArrowheads="1"/>
          </p:cNvSpPr>
          <p:nvPr/>
        </p:nvSpPr>
        <p:spPr bwMode="auto">
          <a:xfrm>
            <a:off x="1143000" y="6172200"/>
            <a:ext cx="19303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800" dirty="0">
                <a:solidFill>
                  <a:srgbClr val="CC3300"/>
                </a:solidFill>
                <a:ea typeface="新細明體" charset="-120"/>
              </a:rPr>
              <a:t>symmetric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638800" y="5943600"/>
            <a:ext cx="21932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sz="2800" dirty="0" smtClean="0">
                <a:solidFill>
                  <a:srgbClr val="CC3300"/>
                </a:solidFill>
                <a:ea typeface="新細明體" charset="-120"/>
              </a:rPr>
              <a:t>Asymmetric</a:t>
            </a:r>
            <a:endParaRPr kumimoji="1" lang="en-US" altLang="zh-TW" sz="2800" dirty="0">
              <a:solidFill>
                <a:srgbClr val="CC3300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04900"/>
          </a:xfrm>
          <a:noFill/>
          <a:ln/>
        </p:spPr>
        <p:txBody>
          <a:bodyPr/>
          <a:lstStyle/>
          <a:p>
            <a:r>
              <a:rPr lang="en-US" sz="6000"/>
              <a:t>maximum # edges?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58875" y="2768600"/>
            <a:ext cx="4159250" cy="2387600"/>
            <a:chOff x="730" y="1744"/>
            <a:chExt cx="2620" cy="1504"/>
          </a:xfrm>
        </p:grpSpPr>
        <p:sp>
          <p:nvSpPr>
            <p:cNvPr id="687108" name="Oval 4"/>
            <p:cNvSpPr>
              <a:spLocks noChangeArrowheads="1"/>
            </p:cNvSpPr>
            <p:nvPr/>
          </p:nvSpPr>
          <p:spPr bwMode="auto">
            <a:xfrm>
              <a:off x="1018" y="1744"/>
              <a:ext cx="460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09" name="Oval 5"/>
            <p:cNvSpPr>
              <a:spLocks noChangeArrowheads="1"/>
            </p:cNvSpPr>
            <p:nvPr/>
          </p:nvSpPr>
          <p:spPr bwMode="auto">
            <a:xfrm>
              <a:off x="2206" y="1744"/>
              <a:ext cx="460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0" name="Oval 6"/>
            <p:cNvSpPr>
              <a:spLocks noChangeArrowheads="1"/>
            </p:cNvSpPr>
            <p:nvPr/>
          </p:nvSpPr>
          <p:spPr bwMode="auto">
            <a:xfrm>
              <a:off x="2890" y="2464"/>
              <a:ext cx="460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1" name="Oval 7"/>
            <p:cNvSpPr>
              <a:spLocks noChangeArrowheads="1"/>
            </p:cNvSpPr>
            <p:nvPr/>
          </p:nvSpPr>
          <p:spPr bwMode="auto">
            <a:xfrm>
              <a:off x="1990" y="2356"/>
              <a:ext cx="460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2" name="Oval 8"/>
            <p:cNvSpPr>
              <a:spLocks noChangeArrowheads="1"/>
            </p:cNvSpPr>
            <p:nvPr/>
          </p:nvSpPr>
          <p:spPr bwMode="auto">
            <a:xfrm>
              <a:off x="1378" y="2896"/>
              <a:ext cx="460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3" name="Oval 9"/>
            <p:cNvSpPr>
              <a:spLocks noChangeArrowheads="1"/>
            </p:cNvSpPr>
            <p:nvPr/>
          </p:nvSpPr>
          <p:spPr bwMode="auto">
            <a:xfrm>
              <a:off x="730" y="2428"/>
              <a:ext cx="460" cy="35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4" name="Line 10"/>
            <p:cNvSpPr>
              <a:spLocks noChangeShapeType="1"/>
            </p:cNvSpPr>
            <p:nvPr/>
          </p:nvSpPr>
          <p:spPr bwMode="auto">
            <a:xfrm>
              <a:off x="1446" y="2028"/>
              <a:ext cx="5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5" name="Line 11"/>
            <p:cNvSpPr>
              <a:spLocks noChangeShapeType="1"/>
            </p:cNvSpPr>
            <p:nvPr/>
          </p:nvSpPr>
          <p:spPr bwMode="auto">
            <a:xfrm>
              <a:off x="1266" y="2100"/>
              <a:ext cx="288" cy="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6" name="Line 12"/>
            <p:cNvSpPr>
              <a:spLocks noChangeShapeType="1"/>
            </p:cNvSpPr>
            <p:nvPr/>
          </p:nvSpPr>
          <p:spPr bwMode="auto">
            <a:xfrm flipH="1">
              <a:off x="2274" y="2100"/>
              <a:ext cx="108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7" name="Line 13"/>
            <p:cNvSpPr>
              <a:spLocks noChangeShapeType="1"/>
            </p:cNvSpPr>
            <p:nvPr/>
          </p:nvSpPr>
          <p:spPr bwMode="auto">
            <a:xfrm flipH="1" flipV="1">
              <a:off x="2634" y="2028"/>
              <a:ext cx="360" cy="4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8" name="Line 14"/>
            <p:cNvSpPr>
              <a:spLocks noChangeShapeType="1"/>
            </p:cNvSpPr>
            <p:nvPr/>
          </p:nvSpPr>
          <p:spPr bwMode="auto">
            <a:xfrm flipH="1">
              <a:off x="1842" y="2748"/>
              <a:ext cx="108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19" name="Line 15"/>
            <p:cNvSpPr>
              <a:spLocks noChangeShapeType="1"/>
            </p:cNvSpPr>
            <p:nvPr/>
          </p:nvSpPr>
          <p:spPr bwMode="auto">
            <a:xfrm flipH="1">
              <a:off x="1194" y="2604"/>
              <a:ext cx="8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120" name="Line 16"/>
            <p:cNvSpPr>
              <a:spLocks noChangeShapeType="1"/>
            </p:cNvSpPr>
            <p:nvPr/>
          </p:nvSpPr>
          <p:spPr bwMode="auto">
            <a:xfrm>
              <a:off x="1086" y="2748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7122" name="Rectangle 18"/>
          <p:cNvSpPr>
            <a:spLocks noChangeArrowheads="1"/>
          </p:cNvSpPr>
          <p:nvPr/>
        </p:nvSpPr>
        <p:spPr bwMode="auto">
          <a:xfrm>
            <a:off x="2270125" y="4922838"/>
            <a:ext cx="6180138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7123" name="Line 19"/>
          <p:cNvSpPr>
            <a:spLocks noChangeShapeType="1"/>
          </p:cNvSpPr>
          <p:nvPr/>
        </p:nvSpPr>
        <p:spPr bwMode="auto">
          <a:xfrm>
            <a:off x="4114800" y="3276600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038600" y="4953000"/>
            <a:ext cx="4953000" cy="1371600"/>
            <a:chOff x="2544" y="3120"/>
            <a:chExt cx="3120" cy="864"/>
          </a:xfrm>
        </p:grpSpPr>
        <p:sp>
          <p:nvSpPr>
            <p:cNvPr id="687121" name="Rectangle 17"/>
            <p:cNvSpPr>
              <a:spLocks noChangeArrowheads="1"/>
            </p:cNvSpPr>
            <p:nvPr/>
          </p:nvSpPr>
          <p:spPr bwMode="auto">
            <a:xfrm>
              <a:off x="2640" y="3216"/>
              <a:ext cx="2919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200">
                  <a:latin typeface="Book Antiqua" pitchFamily="18" charset="0"/>
                </a:rPr>
                <a:t>a V</a:t>
              </a:r>
              <a:r>
                <a:rPr lang="en-US" sz="3200" baseline="30000">
                  <a:latin typeface="Book Antiqua" pitchFamily="18" charset="0"/>
                </a:rPr>
                <a:t>2</a:t>
              </a:r>
              <a:r>
                <a:rPr lang="en-US" sz="3200">
                  <a:latin typeface="Book Antiqua" pitchFamily="18" charset="0"/>
                </a:rPr>
                <a:t> matrix is needed for</a:t>
              </a:r>
            </a:p>
            <a:p>
              <a:r>
                <a:rPr lang="en-US" sz="3200">
                  <a:latin typeface="Book Antiqua" pitchFamily="18" charset="0"/>
                </a:rPr>
                <a:t>a graph with V vertices</a:t>
              </a:r>
            </a:p>
          </p:txBody>
        </p:sp>
        <p:sp>
          <p:nvSpPr>
            <p:cNvPr id="687124" name="Rectangle 20"/>
            <p:cNvSpPr>
              <a:spLocks noChangeArrowheads="1"/>
            </p:cNvSpPr>
            <p:nvPr/>
          </p:nvSpPr>
          <p:spPr bwMode="auto">
            <a:xfrm>
              <a:off x="2544" y="3120"/>
              <a:ext cx="3120" cy="86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04900"/>
          </a:xfrm>
          <a:noFill/>
          <a:ln/>
        </p:spPr>
        <p:txBody>
          <a:bodyPr/>
          <a:lstStyle/>
          <a:p>
            <a:r>
              <a:rPr lang="en-US" sz="4800"/>
              <a:t>many graphs are “sparse”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4800600"/>
          </a:xfrm>
          <a:noFill/>
          <a:ln/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3600"/>
              <a:t>degree of “sparseness” key factor in choosing a data structure for edges</a:t>
            </a:r>
          </a:p>
          <a:p>
            <a:pPr lvl="1">
              <a:lnSpc>
                <a:spcPct val="90000"/>
              </a:lnSpc>
            </a:pPr>
            <a:r>
              <a:rPr lang="en-US" sz="3200"/>
              <a:t>adjacency matrix  requires space for </a:t>
            </a:r>
            <a:r>
              <a:rPr lang="en-US" sz="3200" b="1"/>
              <a:t>all possible</a:t>
            </a:r>
            <a:r>
              <a:rPr lang="en-US" sz="3200"/>
              <a:t> edges</a:t>
            </a:r>
          </a:p>
          <a:p>
            <a:pPr lvl="1">
              <a:lnSpc>
                <a:spcPct val="90000"/>
              </a:lnSpc>
            </a:pPr>
            <a:r>
              <a:rPr lang="en-US" sz="3200"/>
              <a:t>adjacency list requires space for existing edges only</a:t>
            </a:r>
          </a:p>
          <a:p>
            <a:pPr>
              <a:lnSpc>
                <a:spcPct val="90000"/>
              </a:lnSpc>
            </a:pPr>
            <a:r>
              <a:rPr lang="en-US" sz="3600"/>
              <a:t>affects amount of memory space needed</a:t>
            </a:r>
          </a:p>
          <a:p>
            <a:pPr>
              <a:lnSpc>
                <a:spcPct val="90000"/>
              </a:lnSpc>
            </a:pPr>
            <a:r>
              <a:rPr lang="en-US" sz="3600"/>
              <a:t>affects efficiency of graph operations</a:t>
            </a:r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  </a:t>
            </a:r>
          </a:p>
        </p:txBody>
      </p:sp>
      <p:sp>
        <p:nvSpPr>
          <p:cNvPr id="691203" name="Rectangle 3"/>
          <p:cNvSpPr>
            <a:spLocks noChangeArrowheads="1"/>
          </p:cNvSpPr>
          <p:nvPr/>
        </p:nvSpPr>
        <p:spPr bwMode="auto">
          <a:xfrm>
            <a:off x="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Monotype Sorts" pitchFamily="2" charset="2"/>
              <a:buChar char="l"/>
            </a:pPr>
            <a:endParaRPr lang="en-US" sz="4400">
              <a:latin typeface="Book Antiqua" pitchFamily="18" charset="0"/>
            </a:endParaRPr>
          </a:p>
        </p:txBody>
      </p:sp>
      <p:sp>
        <p:nvSpPr>
          <p:cNvPr id="691204" name="Rectangle 4"/>
          <p:cNvSpPr>
            <a:spLocks noChangeArrowheads="1"/>
          </p:cNvSpPr>
          <p:nvPr/>
        </p:nvSpPr>
        <p:spPr bwMode="auto">
          <a:xfrm>
            <a:off x="838200" y="3810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Book Antiqua" pitchFamily="18" charset="0"/>
              </a:rPr>
              <a:t>adjacency lists</a:t>
            </a:r>
            <a:endParaRPr lang="en-US" sz="6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691205" name="Rectangle 5"/>
          <p:cNvSpPr>
            <a:spLocks noChangeArrowheads="1"/>
          </p:cNvSpPr>
          <p:nvPr/>
        </p:nvSpPr>
        <p:spPr bwMode="auto">
          <a:xfrm>
            <a:off x="838200" y="2133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533400" y="1828800"/>
            <a:ext cx="4343400" cy="3543300"/>
            <a:chOff x="192" y="1056"/>
            <a:chExt cx="2736" cy="2232"/>
          </a:xfrm>
        </p:grpSpPr>
        <p:sp>
          <p:nvSpPr>
            <p:cNvPr id="691207" name="Oval 7"/>
            <p:cNvSpPr>
              <a:spLocks noChangeArrowheads="1"/>
            </p:cNvSpPr>
            <p:nvPr/>
          </p:nvSpPr>
          <p:spPr bwMode="auto">
            <a:xfrm>
              <a:off x="1056" y="1248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691208" name="Oval 8"/>
            <p:cNvSpPr>
              <a:spLocks noChangeArrowheads="1"/>
            </p:cNvSpPr>
            <p:nvPr/>
          </p:nvSpPr>
          <p:spPr bwMode="auto">
            <a:xfrm>
              <a:off x="192" y="187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B</a:t>
              </a:r>
            </a:p>
          </p:txBody>
        </p:sp>
        <p:sp>
          <p:nvSpPr>
            <p:cNvPr id="691209" name="Oval 9"/>
            <p:cNvSpPr>
              <a:spLocks noChangeArrowheads="1"/>
            </p:cNvSpPr>
            <p:nvPr/>
          </p:nvSpPr>
          <p:spPr bwMode="auto">
            <a:xfrm>
              <a:off x="768" y="2784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C</a:t>
              </a:r>
            </a:p>
          </p:txBody>
        </p:sp>
        <p:sp>
          <p:nvSpPr>
            <p:cNvPr id="691210" name="Oval 10"/>
            <p:cNvSpPr>
              <a:spLocks noChangeArrowheads="1"/>
            </p:cNvSpPr>
            <p:nvPr/>
          </p:nvSpPr>
          <p:spPr bwMode="auto">
            <a:xfrm>
              <a:off x="2256" y="2784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D</a:t>
              </a:r>
            </a:p>
          </p:txBody>
        </p:sp>
        <p:sp>
          <p:nvSpPr>
            <p:cNvPr id="691211" name="Oval 11"/>
            <p:cNvSpPr>
              <a:spLocks noChangeArrowheads="1"/>
            </p:cNvSpPr>
            <p:nvPr/>
          </p:nvSpPr>
          <p:spPr bwMode="auto">
            <a:xfrm>
              <a:off x="2400" y="1824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691212" name="Line 12"/>
            <p:cNvSpPr>
              <a:spLocks noChangeShapeType="1"/>
            </p:cNvSpPr>
            <p:nvPr/>
          </p:nvSpPr>
          <p:spPr bwMode="auto">
            <a:xfrm flipH="1">
              <a:off x="528" y="1488"/>
              <a:ext cx="62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3" name="Line 13"/>
            <p:cNvSpPr>
              <a:spLocks noChangeShapeType="1"/>
            </p:cNvSpPr>
            <p:nvPr/>
          </p:nvSpPr>
          <p:spPr bwMode="auto">
            <a:xfrm>
              <a:off x="1488" y="1488"/>
              <a:ext cx="105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4" name="Line 14"/>
            <p:cNvSpPr>
              <a:spLocks noChangeShapeType="1"/>
            </p:cNvSpPr>
            <p:nvPr/>
          </p:nvSpPr>
          <p:spPr bwMode="auto">
            <a:xfrm flipH="1">
              <a:off x="1056" y="1536"/>
              <a:ext cx="24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5" name="Line 15"/>
            <p:cNvSpPr>
              <a:spLocks noChangeShapeType="1"/>
            </p:cNvSpPr>
            <p:nvPr/>
          </p:nvSpPr>
          <p:spPr bwMode="auto">
            <a:xfrm flipV="1">
              <a:off x="1296" y="2928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6" name="Line 16"/>
            <p:cNvSpPr>
              <a:spLocks noChangeShapeType="1"/>
            </p:cNvSpPr>
            <p:nvPr/>
          </p:nvSpPr>
          <p:spPr bwMode="auto">
            <a:xfrm>
              <a:off x="528" y="2160"/>
              <a:ext cx="38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7" name="Line 17"/>
            <p:cNvSpPr>
              <a:spLocks noChangeShapeType="1"/>
            </p:cNvSpPr>
            <p:nvPr/>
          </p:nvSpPr>
          <p:spPr bwMode="auto">
            <a:xfrm flipH="1" flipV="1">
              <a:off x="432" y="2160"/>
              <a:ext cx="38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9" name="Text Box 19"/>
            <p:cNvSpPr txBox="1">
              <a:spLocks noChangeArrowheads="1"/>
            </p:cNvSpPr>
            <p:nvPr/>
          </p:nvSpPr>
          <p:spPr bwMode="auto">
            <a:xfrm>
              <a:off x="1200" y="1056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0</a:t>
              </a:r>
            </a:p>
          </p:txBody>
        </p:sp>
        <p:sp>
          <p:nvSpPr>
            <p:cNvPr id="691220" name="Text Box 20"/>
            <p:cNvSpPr txBox="1">
              <a:spLocks noChangeArrowheads="1"/>
            </p:cNvSpPr>
            <p:nvPr/>
          </p:nvSpPr>
          <p:spPr bwMode="auto">
            <a:xfrm>
              <a:off x="288" y="16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1</a:t>
              </a:r>
            </a:p>
          </p:txBody>
        </p:sp>
        <p:sp>
          <p:nvSpPr>
            <p:cNvPr id="691221" name="Text Box 21"/>
            <p:cNvSpPr txBox="1">
              <a:spLocks noChangeArrowheads="1"/>
            </p:cNvSpPr>
            <p:nvPr/>
          </p:nvSpPr>
          <p:spPr bwMode="auto">
            <a:xfrm>
              <a:off x="902" y="303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691222" name="Text Box 22"/>
            <p:cNvSpPr txBox="1">
              <a:spLocks noChangeArrowheads="1"/>
            </p:cNvSpPr>
            <p:nvPr/>
          </p:nvSpPr>
          <p:spPr bwMode="auto">
            <a:xfrm>
              <a:off x="2400" y="302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3</a:t>
              </a:r>
            </a:p>
          </p:txBody>
        </p:sp>
        <p:sp>
          <p:nvSpPr>
            <p:cNvPr id="691223" name="Text Box 23"/>
            <p:cNvSpPr txBox="1">
              <a:spLocks noChangeArrowheads="1"/>
            </p:cNvSpPr>
            <p:nvPr/>
          </p:nvSpPr>
          <p:spPr bwMode="auto">
            <a:xfrm>
              <a:off x="2592" y="163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4</a:t>
              </a:r>
            </a:p>
          </p:txBody>
        </p:sp>
      </p:grpSp>
      <p:sp>
        <p:nvSpPr>
          <p:cNvPr id="691225" name="Rectangle 25"/>
          <p:cNvSpPr>
            <a:spLocks noChangeArrowheads="1"/>
          </p:cNvSpPr>
          <p:nvPr/>
        </p:nvSpPr>
        <p:spPr bwMode="auto">
          <a:xfrm>
            <a:off x="8394700" y="4530725"/>
            <a:ext cx="5969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26" name="Rectangle 26"/>
          <p:cNvSpPr>
            <a:spLocks noChangeArrowheads="1"/>
          </p:cNvSpPr>
          <p:nvPr/>
        </p:nvSpPr>
        <p:spPr bwMode="auto">
          <a:xfrm>
            <a:off x="5410200" y="4495800"/>
            <a:ext cx="3365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latin typeface="Book Antiqua" pitchFamily="18" charset="0"/>
              </a:rPr>
              <a:t>0</a:t>
            </a:r>
          </a:p>
          <a:p>
            <a:r>
              <a:rPr lang="en-US" sz="2400">
                <a:latin typeface="Book Antiqua" pitchFamily="18" charset="0"/>
              </a:rPr>
              <a:t>1</a:t>
            </a:r>
          </a:p>
          <a:p>
            <a:r>
              <a:rPr lang="en-US" sz="2400">
                <a:latin typeface="Book Antiqua" pitchFamily="18" charset="0"/>
              </a:rPr>
              <a:t>2</a:t>
            </a:r>
          </a:p>
          <a:p>
            <a:r>
              <a:rPr lang="en-US" sz="2400">
                <a:latin typeface="Book Antiqua" pitchFamily="18" charset="0"/>
              </a:rPr>
              <a:t>3</a:t>
            </a:r>
          </a:p>
          <a:p>
            <a:r>
              <a:rPr lang="en-US" sz="2400">
                <a:latin typeface="Book Antiqua" pitchFamily="18" charset="0"/>
              </a:rPr>
              <a:t>4</a:t>
            </a:r>
          </a:p>
        </p:txBody>
      </p:sp>
      <p:sp>
        <p:nvSpPr>
          <p:cNvPr id="691227" name="Line 27"/>
          <p:cNvSpPr>
            <a:spLocks noChangeShapeType="1"/>
          </p:cNvSpPr>
          <p:nvPr/>
        </p:nvSpPr>
        <p:spPr bwMode="auto">
          <a:xfrm>
            <a:off x="6096000" y="47434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28" name="Line 28"/>
          <p:cNvSpPr>
            <a:spLocks noChangeShapeType="1"/>
          </p:cNvSpPr>
          <p:nvPr/>
        </p:nvSpPr>
        <p:spPr bwMode="auto">
          <a:xfrm>
            <a:off x="6096000" y="512445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29" name="Rectangle 29"/>
          <p:cNvSpPr>
            <a:spLocks noChangeArrowheads="1"/>
          </p:cNvSpPr>
          <p:nvPr/>
        </p:nvSpPr>
        <p:spPr bwMode="auto">
          <a:xfrm>
            <a:off x="6496050" y="4537075"/>
            <a:ext cx="7493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0" name="Rectangle 30"/>
          <p:cNvSpPr>
            <a:spLocks noChangeArrowheads="1"/>
          </p:cNvSpPr>
          <p:nvPr/>
        </p:nvSpPr>
        <p:spPr bwMode="auto">
          <a:xfrm>
            <a:off x="7486650" y="4537075"/>
            <a:ext cx="7493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1" name="Line 31"/>
          <p:cNvSpPr>
            <a:spLocks noChangeShapeType="1"/>
          </p:cNvSpPr>
          <p:nvPr/>
        </p:nvSpPr>
        <p:spPr bwMode="auto">
          <a:xfrm>
            <a:off x="7099300" y="475932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2" name="Rectangle 32"/>
          <p:cNvSpPr>
            <a:spLocks noChangeArrowheads="1"/>
          </p:cNvSpPr>
          <p:nvPr/>
        </p:nvSpPr>
        <p:spPr bwMode="auto">
          <a:xfrm>
            <a:off x="6550025" y="4514850"/>
            <a:ext cx="2250616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Book Antiqua" pitchFamily="18" charset="0"/>
              </a:rPr>
              <a:t>1         </a:t>
            </a:r>
            <a:r>
              <a:rPr lang="en-US" sz="2800" dirty="0" smtClean="0">
                <a:latin typeface="Book Antiqua" pitchFamily="18" charset="0"/>
              </a:rPr>
              <a:t>2        4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691233" name="Line 33"/>
          <p:cNvSpPr>
            <a:spLocks noChangeShapeType="1"/>
          </p:cNvSpPr>
          <p:nvPr/>
        </p:nvSpPr>
        <p:spPr bwMode="auto">
          <a:xfrm>
            <a:off x="8089900" y="475932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4" name="Line 34"/>
          <p:cNvSpPr>
            <a:spLocks noChangeShapeType="1"/>
          </p:cNvSpPr>
          <p:nvPr/>
        </p:nvSpPr>
        <p:spPr bwMode="auto">
          <a:xfrm>
            <a:off x="6946900" y="45307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5" name="Line 35"/>
          <p:cNvSpPr>
            <a:spLocks noChangeShapeType="1"/>
          </p:cNvSpPr>
          <p:nvPr/>
        </p:nvSpPr>
        <p:spPr bwMode="auto">
          <a:xfrm>
            <a:off x="7937500" y="45307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6" name="Line 36"/>
          <p:cNvSpPr>
            <a:spLocks noChangeShapeType="1"/>
          </p:cNvSpPr>
          <p:nvPr/>
        </p:nvSpPr>
        <p:spPr bwMode="auto">
          <a:xfrm>
            <a:off x="8686800" y="45148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7" name="Line 37"/>
          <p:cNvSpPr>
            <a:spLocks noChangeShapeType="1"/>
          </p:cNvSpPr>
          <p:nvPr/>
        </p:nvSpPr>
        <p:spPr bwMode="auto">
          <a:xfrm>
            <a:off x="8839200" y="45910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38" name="Line 38"/>
          <p:cNvSpPr>
            <a:spLocks noChangeShapeType="1"/>
          </p:cNvSpPr>
          <p:nvPr/>
        </p:nvSpPr>
        <p:spPr bwMode="auto">
          <a:xfrm>
            <a:off x="6096000" y="55054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6553200" y="4972050"/>
            <a:ext cx="749300" cy="523875"/>
            <a:chOff x="4128" y="3072"/>
            <a:chExt cx="472" cy="330"/>
          </a:xfrm>
        </p:grpSpPr>
        <p:sp>
          <p:nvSpPr>
            <p:cNvPr id="691241" name="Rectangle 41"/>
            <p:cNvSpPr>
              <a:spLocks noChangeArrowheads="1"/>
            </p:cNvSpPr>
            <p:nvPr/>
          </p:nvSpPr>
          <p:spPr bwMode="auto">
            <a:xfrm>
              <a:off x="4128" y="3086"/>
              <a:ext cx="472" cy="1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91242" name="Line 42"/>
            <p:cNvSpPr>
              <a:spLocks noChangeShapeType="1"/>
            </p:cNvSpPr>
            <p:nvPr/>
          </p:nvSpPr>
          <p:spPr bwMode="auto">
            <a:xfrm>
              <a:off x="4508" y="313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91243" name="Rectangle 43"/>
            <p:cNvSpPr>
              <a:spLocks noChangeArrowheads="1"/>
            </p:cNvSpPr>
            <p:nvPr/>
          </p:nvSpPr>
          <p:spPr bwMode="auto">
            <a:xfrm>
              <a:off x="4162" y="3072"/>
              <a:ext cx="2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691244" name="Line 44"/>
            <p:cNvSpPr>
              <a:spLocks noChangeShapeType="1"/>
            </p:cNvSpPr>
            <p:nvPr/>
          </p:nvSpPr>
          <p:spPr bwMode="auto">
            <a:xfrm>
              <a:off x="4368" y="31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91245" name="Rectangle 45"/>
          <p:cNvSpPr>
            <a:spLocks noChangeArrowheads="1"/>
          </p:cNvSpPr>
          <p:nvPr/>
        </p:nvSpPr>
        <p:spPr bwMode="auto">
          <a:xfrm>
            <a:off x="6553200" y="5375275"/>
            <a:ext cx="749300" cy="298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46" name="Rectangle 46"/>
          <p:cNvSpPr>
            <a:spLocks noChangeArrowheads="1"/>
          </p:cNvSpPr>
          <p:nvPr/>
        </p:nvSpPr>
        <p:spPr bwMode="auto">
          <a:xfrm>
            <a:off x="6607175" y="5353050"/>
            <a:ext cx="36548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>
                <a:latin typeface="Book Antiqua" pitchFamily="18" charset="0"/>
              </a:rPr>
              <a:t>1</a:t>
            </a:r>
          </a:p>
        </p:txBody>
      </p:sp>
      <p:sp>
        <p:nvSpPr>
          <p:cNvPr id="691247" name="Line 47"/>
          <p:cNvSpPr>
            <a:spLocks noChangeShapeType="1"/>
          </p:cNvSpPr>
          <p:nvPr/>
        </p:nvSpPr>
        <p:spPr bwMode="auto">
          <a:xfrm>
            <a:off x="6934200" y="54292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7467600" y="5353050"/>
            <a:ext cx="749300" cy="523875"/>
            <a:chOff x="4128" y="3072"/>
            <a:chExt cx="472" cy="330"/>
          </a:xfrm>
        </p:grpSpPr>
        <p:sp>
          <p:nvSpPr>
            <p:cNvPr id="691249" name="Rectangle 49"/>
            <p:cNvSpPr>
              <a:spLocks noChangeArrowheads="1"/>
            </p:cNvSpPr>
            <p:nvPr/>
          </p:nvSpPr>
          <p:spPr bwMode="auto">
            <a:xfrm>
              <a:off x="4128" y="3086"/>
              <a:ext cx="472" cy="1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91250" name="Line 50"/>
            <p:cNvSpPr>
              <a:spLocks noChangeShapeType="1"/>
            </p:cNvSpPr>
            <p:nvPr/>
          </p:nvSpPr>
          <p:spPr bwMode="auto">
            <a:xfrm>
              <a:off x="4508" y="313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91251" name="Rectangle 51"/>
            <p:cNvSpPr>
              <a:spLocks noChangeArrowheads="1"/>
            </p:cNvSpPr>
            <p:nvPr/>
          </p:nvSpPr>
          <p:spPr bwMode="auto">
            <a:xfrm>
              <a:off x="4162" y="3072"/>
              <a:ext cx="2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>
                  <a:latin typeface="Book Antiqua" pitchFamily="18" charset="0"/>
                </a:rPr>
                <a:t>3</a:t>
              </a:r>
            </a:p>
          </p:txBody>
        </p:sp>
        <p:sp>
          <p:nvSpPr>
            <p:cNvPr id="691252" name="Line 52"/>
            <p:cNvSpPr>
              <a:spLocks noChangeShapeType="1"/>
            </p:cNvSpPr>
            <p:nvPr/>
          </p:nvSpPr>
          <p:spPr bwMode="auto">
            <a:xfrm>
              <a:off x="4368" y="31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91253" name="Line 53"/>
          <p:cNvSpPr>
            <a:spLocks noChangeShapeType="1"/>
          </p:cNvSpPr>
          <p:nvPr/>
        </p:nvSpPr>
        <p:spPr bwMode="auto">
          <a:xfrm>
            <a:off x="7086600" y="55054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59" name="Line 59"/>
          <p:cNvSpPr>
            <a:spLocks noChangeShapeType="1"/>
          </p:cNvSpPr>
          <p:nvPr/>
        </p:nvSpPr>
        <p:spPr bwMode="auto">
          <a:xfrm>
            <a:off x="6019800" y="61150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60" name="Rectangle 60"/>
          <p:cNvSpPr>
            <a:spLocks noChangeArrowheads="1"/>
          </p:cNvSpPr>
          <p:nvPr/>
        </p:nvSpPr>
        <p:spPr bwMode="auto">
          <a:xfrm>
            <a:off x="5867400" y="4514850"/>
            <a:ext cx="381000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91261" name="Line 61"/>
          <p:cNvSpPr>
            <a:spLocks noChangeShapeType="1"/>
          </p:cNvSpPr>
          <p:nvPr/>
        </p:nvSpPr>
        <p:spPr bwMode="auto">
          <a:xfrm>
            <a:off x="5867400" y="48958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62" name="Line 62"/>
          <p:cNvSpPr>
            <a:spLocks noChangeShapeType="1"/>
          </p:cNvSpPr>
          <p:nvPr/>
        </p:nvSpPr>
        <p:spPr bwMode="auto">
          <a:xfrm>
            <a:off x="5867400" y="52768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63" name="Line 63"/>
          <p:cNvSpPr>
            <a:spLocks noChangeShapeType="1"/>
          </p:cNvSpPr>
          <p:nvPr/>
        </p:nvSpPr>
        <p:spPr bwMode="auto">
          <a:xfrm>
            <a:off x="5867400" y="56578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64" name="Line 64"/>
          <p:cNvSpPr>
            <a:spLocks noChangeShapeType="1"/>
          </p:cNvSpPr>
          <p:nvPr/>
        </p:nvSpPr>
        <p:spPr bwMode="auto">
          <a:xfrm>
            <a:off x="5867400" y="60388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265" name="Line 65"/>
          <p:cNvSpPr>
            <a:spLocks noChangeShapeType="1"/>
          </p:cNvSpPr>
          <p:nvPr/>
        </p:nvSpPr>
        <p:spPr bwMode="auto">
          <a:xfrm>
            <a:off x="5867400" y="64198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6477000" y="1889125"/>
            <a:ext cx="838200" cy="1933575"/>
            <a:chOff x="4080" y="1190"/>
            <a:chExt cx="528" cy="1218"/>
          </a:xfrm>
        </p:grpSpPr>
        <p:sp>
          <p:nvSpPr>
            <p:cNvPr id="691266" name="Rectangle 66"/>
            <p:cNvSpPr>
              <a:spLocks noChangeArrowheads="1"/>
            </p:cNvSpPr>
            <p:nvPr/>
          </p:nvSpPr>
          <p:spPr bwMode="auto">
            <a:xfrm>
              <a:off x="4080" y="1200"/>
              <a:ext cx="212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0</a:t>
              </a:r>
            </a:p>
            <a:p>
              <a:r>
                <a:rPr lang="en-US" sz="2400">
                  <a:latin typeface="Book Antiqua" pitchFamily="18" charset="0"/>
                </a:rPr>
                <a:t>1</a:t>
              </a:r>
            </a:p>
            <a:p>
              <a:r>
                <a:rPr lang="en-US" sz="2400">
                  <a:latin typeface="Book Antiqua" pitchFamily="18" charset="0"/>
                </a:rPr>
                <a:t>2</a:t>
              </a:r>
            </a:p>
            <a:p>
              <a:r>
                <a:rPr lang="en-US" sz="2400">
                  <a:latin typeface="Book Antiqua" pitchFamily="18" charset="0"/>
                </a:rPr>
                <a:t>3</a:t>
              </a:r>
            </a:p>
            <a:p>
              <a:r>
                <a:rPr lang="en-US" sz="2400">
                  <a:latin typeface="Book Antiqua" pitchFamily="18" charset="0"/>
                </a:rPr>
                <a:t>4</a:t>
              </a:r>
            </a:p>
          </p:txBody>
        </p:sp>
        <p:sp>
          <p:nvSpPr>
            <p:cNvPr id="691267" name="Rectangle 67"/>
            <p:cNvSpPr>
              <a:spLocks noChangeArrowheads="1"/>
            </p:cNvSpPr>
            <p:nvPr/>
          </p:nvSpPr>
          <p:spPr bwMode="auto">
            <a:xfrm>
              <a:off x="4310" y="1190"/>
              <a:ext cx="265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A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B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C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D</a:t>
              </a:r>
              <a:br>
                <a:rPr lang="en-US" sz="2400">
                  <a:latin typeface="Book Antiqua" pitchFamily="18" charset="0"/>
                </a:rPr>
              </a:br>
              <a:r>
                <a:rPr lang="en-US" sz="24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691268" name="Rectangle 68"/>
            <p:cNvSpPr>
              <a:spLocks noChangeArrowheads="1"/>
            </p:cNvSpPr>
            <p:nvPr/>
          </p:nvSpPr>
          <p:spPr bwMode="auto">
            <a:xfrm>
              <a:off x="4320" y="1200"/>
              <a:ext cx="288" cy="1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69" name="Line 69"/>
            <p:cNvSpPr>
              <a:spLocks noChangeShapeType="1"/>
            </p:cNvSpPr>
            <p:nvPr/>
          </p:nvSpPr>
          <p:spPr bwMode="auto">
            <a:xfrm>
              <a:off x="4320" y="144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70" name="Line 70"/>
            <p:cNvSpPr>
              <a:spLocks noChangeShapeType="1"/>
            </p:cNvSpPr>
            <p:nvPr/>
          </p:nvSpPr>
          <p:spPr bwMode="auto">
            <a:xfrm>
              <a:off x="4320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71" name="Line 71"/>
            <p:cNvSpPr>
              <a:spLocks noChangeShapeType="1"/>
            </p:cNvSpPr>
            <p:nvPr/>
          </p:nvSpPr>
          <p:spPr bwMode="auto">
            <a:xfrm>
              <a:off x="4320" y="192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72" name="Line 72"/>
            <p:cNvSpPr>
              <a:spLocks noChangeShapeType="1"/>
            </p:cNvSpPr>
            <p:nvPr/>
          </p:nvSpPr>
          <p:spPr bwMode="auto">
            <a:xfrm>
              <a:off x="4320" y="216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73" name="Line 73"/>
            <p:cNvSpPr>
              <a:spLocks noChangeShapeType="1"/>
            </p:cNvSpPr>
            <p:nvPr/>
          </p:nvSpPr>
          <p:spPr bwMode="auto">
            <a:xfrm>
              <a:off x="4320" y="240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1276" name="Line 76"/>
          <p:cNvSpPr>
            <a:spLocks noChangeShapeType="1"/>
          </p:cNvSpPr>
          <p:nvPr/>
        </p:nvSpPr>
        <p:spPr bwMode="auto">
          <a:xfrm>
            <a:off x="6019800" y="5715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ChangeArrowheads="1"/>
          </p:cNvSpPr>
          <p:nvPr/>
        </p:nvSpPr>
        <p:spPr bwMode="auto">
          <a:xfrm>
            <a:off x="1317625" y="1981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79625" y="1981200"/>
            <a:ext cx="700088" cy="327025"/>
            <a:chOff x="947" y="1282"/>
            <a:chExt cx="441" cy="206"/>
          </a:xfrm>
        </p:grpSpPr>
        <p:sp>
          <p:nvSpPr>
            <p:cNvPr id="807940" name="Rectangle 4"/>
            <p:cNvSpPr>
              <a:spLocks noChangeArrowheads="1"/>
            </p:cNvSpPr>
            <p:nvPr/>
          </p:nvSpPr>
          <p:spPr bwMode="auto">
            <a:xfrm>
              <a:off x="947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41" name="Line 5"/>
            <p:cNvSpPr>
              <a:spLocks noChangeShapeType="1"/>
            </p:cNvSpPr>
            <p:nvPr/>
          </p:nvSpPr>
          <p:spPr bwMode="auto">
            <a:xfrm>
              <a:off x="120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070225" y="1981200"/>
            <a:ext cx="700088" cy="327025"/>
            <a:chOff x="1571" y="1282"/>
            <a:chExt cx="441" cy="206"/>
          </a:xfrm>
        </p:grpSpPr>
        <p:sp>
          <p:nvSpPr>
            <p:cNvPr id="807943" name="Rectangle 7"/>
            <p:cNvSpPr>
              <a:spLocks noChangeArrowheads="1"/>
            </p:cNvSpPr>
            <p:nvPr/>
          </p:nvSpPr>
          <p:spPr bwMode="auto">
            <a:xfrm>
              <a:off x="1571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44" name="Line 8"/>
            <p:cNvSpPr>
              <a:spLocks noChangeShapeType="1"/>
            </p:cNvSpPr>
            <p:nvPr/>
          </p:nvSpPr>
          <p:spPr bwMode="auto">
            <a:xfrm>
              <a:off x="182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060825" y="1981200"/>
            <a:ext cx="700088" cy="327025"/>
            <a:chOff x="2195" y="1282"/>
            <a:chExt cx="441" cy="206"/>
          </a:xfrm>
        </p:grpSpPr>
        <p:sp>
          <p:nvSpPr>
            <p:cNvPr id="807946" name="Rectangle 10"/>
            <p:cNvSpPr>
              <a:spLocks noChangeArrowheads="1"/>
            </p:cNvSpPr>
            <p:nvPr/>
          </p:nvSpPr>
          <p:spPr bwMode="auto">
            <a:xfrm>
              <a:off x="2195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47" name="Line 11"/>
            <p:cNvSpPr>
              <a:spLocks noChangeShapeType="1"/>
            </p:cNvSpPr>
            <p:nvPr/>
          </p:nvSpPr>
          <p:spPr bwMode="auto">
            <a:xfrm>
              <a:off x="2448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7948" name="Line 12"/>
          <p:cNvSpPr>
            <a:spLocks noChangeShapeType="1"/>
          </p:cNvSpPr>
          <p:nvPr/>
        </p:nvSpPr>
        <p:spPr bwMode="auto">
          <a:xfrm>
            <a:off x="15668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49" name="Line 13"/>
          <p:cNvSpPr>
            <a:spLocks noChangeShapeType="1"/>
          </p:cNvSpPr>
          <p:nvPr/>
        </p:nvSpPr>
        <p:spPr bwMode="auto">
          <a:xfrm>
            <a:off x="25574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50" name="Line 14"/>
          <p:cNvSpPr>
            <a:spLocks noChangeShapeType="1"/>
          </p:cNvSpPr>
          <p:nvPr/>
        </p:nvSpPr>
        <p:spPr bwMode="auto">
          <a:xfrm>
            <a:off x="35480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51" name="Line 15"/>
          <p:cNvSpPr>
            <a:spLocks noChangeShapeType="1"/>
          </p:cNvSpPr>
          <p:nvPr/>
        </p:nvSpPr>
        <p:spPr bwMode="auto">
          <a:xfrm>
            <a:off x="4462463" y="2003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52" name="Rectangle 16"/>
          <p:cNvSpPr>
            <a:spLocks noChangeArrowheads="1"/>
          </p:cNvSpPr>
          <p:nvPr/>
        </p:nvSpPr>
        <p:spPr bwMode="auto">
          <a:xfrm>
            <a:off x="1317625" y="2438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079625" y="2438400"/>
            <a:ext cx="700088" cy="327025"/>
            <a:chOff x="947" y="1570"/>
            <a:chExt cx="441" cy="206"/>
          </a:xfrm>
        </p:grpSpPr>
        <p:sp>
          <p:nvSpPr>
            <p:cNvPr id="807954" name="Rectangle 18"/>
            <p:cNvSpPr>
              <a:spLocks noChangeArrowheads="1"/>
            </p:cNvSpPr>
            <p:nvPr/>
          </p:nvSpPr>
          <p:spPr bwMode="auto">
            <a:xfrm>
              <a:off x="947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55" name="Line 19"/>
            <p:cNvSpPr>
              <a:spLocks noChangeShapeType="1"/>
            </p:cNvSpPr>
            <p:nvPr/>
          </p:nvSpPr>
          <p:spPr bwMode="auto">
            <a:xfrm>
              <a:off x="1200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070225" y="2438400"/>
            <a:ext cx="700088" cy="327025"/>
            <a:chOff x="1571" y="1570"/>
            <a:chExt cx="441" cy="206"/>
          </a:xfrm>
        </p:grpSpPr>
        <p:sp>
          <p:nvSpPr>
            <p:cNvPr id="807957" name="Rectangle 21"/>
            <p:cNvSpPr>
              <a:spLocks noChangeArrowheads="1"/>
            </p:cNvSpPr>
            <p:nvPr/>
          </p:nvSpPr>
          <p:spPr bwMode="auto">
            <a:xfrm>
              <a:off x="1571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58" name="Line 22"/>
            <p:cNvSpPr>
              <a:spLocks noChangeShapeType="1"/>
            </p:cNvSpPr>
            <p:nvPr/>
          </p:nvSpPr>
          <p:spPr bwMode="auto">
            <a:xfrm>
              <a:off x="1824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4060825" y="2438400"/>
            <a:ext cx="700088" cy="327025"/>
            <a:chOff x="2195" y="1570"/>
            <a:chExt cx="441" cy="206"/>
          </a:xfrm>
        </p:grpSpPr>
        <p:sp>
          <p:nvSpPr>
            <p:cNvPr id="807960" name="Rectangle 24"/>
            <p:cNvSpPr>
              <a:spLocks noChangeArrowheads="1"/>
            </p:cNvSpPr>
            <p:nvPr/>
          </p:nvSpPr>
          <p:spPr bwMode="auto">
            <a:xfrm>
              <a:off x="2195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61" name="Line 25"/>
            <p:cNvSpPr>
              <a:spLocks noChangeShapeType="1"/>
            </p:cNvSpPr>
            <p:nvPr/>
          </p:nvSpPr>
          <p:spPr bwMode="auto">
            <a:xfrm>
              <a:off x="2448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7962" name="Line 26"/>
          <p:cNvSpPr>
            <a:spLocks noChangeShapeType="1"/>
          </p:cNvSpPr>
          <p:nvPr/>
        </p:nvSpPr>
        <p:spPr bwMode="auto">
          <a:xfrm>
            <a:off x="15668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63" name="Line 27"/>
          <p:cNvSpPr>
            <a:spLocks noChangeShapeType="1"/>
          </p:cNvSpPr>
          <p:nvPr/>
        </p:nvSpPr>
        <p:spPr bwMode="auto">
          <a:xfrm>
            <a:off x="25574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64" name="Line 28"/>
          <p:cNvSpPr>
            <a:spLocks noChangeShapeType="1"/>
          </p:cNvSpPr>
          <p:nvPr/>
        </p:nvSpPr>
        <p:spPr bwMode="auto">
          <a:xfrm>
            <a:off x="35480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65" name="Line 29"/>
          <p:cNvSpPr>
            <a:spLocks noChangeShapeType="1"/>
          </p:cNvSpPr>
          <p:nvPr/>
        </p:nvSpPr>
        <p:spPr bwMode="auto">
          <a:xfrm>
            <a:off x="4462463" y="2460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66" name="Rectangle 30"/>
          <p:cNvSpPr>
            <a:spLocks noChangeArrowheads="1"/>
          </p:cNvSpPr>
          <p:nvPr/>
        </p:nvSpPr>
        <p:spPr bwMode="auto">
          <a:xfrm>
            <a:off x="1317625" y="28956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2079625" y="2895600"/>
            <a:ext cx="700088" cy="327025"/>
            <a:chOff x="947" y="1858"/>
            <a:chExt cx="441" cy="206"/>
          </a:xfrm>
        </p:grpSpPr>
        <p:sp>
          <p:nvSpPr>
            <p:cNvPr id="807968" name="Rectangle 32"/>
            <p:cNvSpPr>
              <a:spLocks noChangeArrowheads="1"/>
            </p:cNvSpPr>
            <p:nvPr/>
          </p:nvSpPr>
          <p:spPr bwMode="auto">
            <a:xfrm>
              <a:off x="94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69" name="Line 33"/>
            <p:cNvSpPr>
              <a:spLocks noChangeShapeType="1"/>
            </p:cNvSpPr>
            <p:nvPr/>
          </p:nvSpPr>
          <p:spPr bwMode="auto">
            <a:xfrm>
              <a:off x="120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3070225" y="2895600"/>
            <a:ext cx="700088" cy="327025"/>
            <a:chOff x="1571" y="1858"/>
            <a:chExt cx="441" cy="206"/>
          </a:xfrm>
        </p:grpSpPr>
        <p:sp>
          <p:nvSpPr>
            <p:cNvPr id="807971" name="Rectangle 35"/>
            <p:cNvSpPr>
              <a:spLocks noChangeArrowheads="1"/>
            </p:cNvSpPr>
            <p:nvPr/>
          </p:nvSpPr>
          <p:spPr bwMode="auto">
            <a:xfrm>
              <a:off x="1571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72" name="Line 36"/>
            <p:cNvSpPr>
              <a:spLocks noChangeShapeType="1"/>
            </p:cNvSpPr>
            <p:nvPr/>
          </p:nvSpPr>
          <p:spPr bwMode="auto">
            <a:xfrm>
              <a:off x="1824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4060825" y="2895600"/>
            <a:ext cx="700088" cy="327025"/>
            <a:chOff x="2195" y="1858"/>
            <a:chExt cx="441" cy="206"/>
          </a:xfrm>
        </p:grpSpPr>
        <p:sp>
          <p:nvSpPr>
            <p:cNvPr id="807974" name="Rectangle 38"/>
            <p:cNvSpPr>
              <a:spLocks noChangeArrowheads="1"/>
            </p:cNvSpPr>
            <p:nvPr/>
          </p:nvSpPr>
          <p:spPr bwMode="auto">
            <a:xfrm>
              <a:off x="2195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75" name="Line 39"/>
            <p:cNvSpPr>
              <a:spLocks noChangeShapeType="1"/>
            </p:cNvSpPr>
            <p:nvPr/>
          </p:nvSpPr>
          <p:spPr bwMode="auto">
            <a:xfrm>
              <a:off x="2448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7976" name="Line 40"/>
          <p:cNvSpPr>
            <a:spLocks noChangeShapeType="1"/>
          </p:cNvSpPr>
          <p:nvPr/>
        </p:nvSpPr>
        <p:spPr bwMode="auto">
          <a:xfrm>
            <a:off x="15668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77" name="Line 41"/>
          <p:cNvSpPr>
            <a:spLocks noChangeShapeType="1"/>
          </p:cNvSpPr>
          <p:nvPr/>
        </p:nvSpPr>
        <p:spPr bwMode="auto">
          <a:xfrm>
            <a:off x="25574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78" name="Line 42"/>
          <p:cNvSpPr>
            <a:spLocks noChangeShapeType="1"/>
          </p:cNvSpPr>
          <p:nvPr/>
        </p:nvSpPr>
        <p:spPr bwMode="auto">
          <a:xfrm>
            <a:off x="35480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79" name="Line 43"/>
          <p:cNvSpPr>
            <a:spLocks noChangeShapeType="1"/>
          </p:cNvSpPr>
          <p:nvPr/>
        </p:nvSpPr>
        <p:spPr bwMode="auto">
          <a:xfrm>
            <a:off x="4462463" y="2917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80" name="Rectangle 44"/>
          <p:cNvSpPr>
            <a:spLocks noChangeArrowheads="1"/>
          </p:cNvSpPr>
          <p:nvPr/>
        </p:nvSpPr>
        <p:spPr bwMode="auto">
          <a:xfrm>
            <a:off x="1317625" y="33528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2079625" y="3352800"/>
            <a:ext cx="700088" cy="327025"/>
            <a:chOff x="947" y="2146"/>
            <a:chExt cx="441" cy="206"/>
          </a:xfrm>
        </p:grpSpPr>
        <p:sp>
          <p:nvSpPr>
            <p:cNvPr id="807982" name="Rectangle 46"/>
            <p:cNvSpPr>
              <a:spLocks noChangeArrowheads="1"/>
            </p:cNvSpPr>
            <p:nvPr/>
          </p:nvSpPr>
          <p:spPr bwMode="auto">
            <a:xfrm>
              <a:off x="94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83" name="Line 47"/>
            <p:cNvSpPr>
              <a:spLocks noChangeShapeType="1"/>
            </p:cNvSpPr>
            <p:nvPr/>
          </p:nvSpPr>
          <p:spPr bwMode="auto">
            <a:xfrm>
              <a:off x="120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3070225" y="3352800"/>
            <a:ext cx="700088" cy="327025"/>
            <a:chOff x="1571" y="2146"/>
            <a:chExt cx="441" cy="206"/>
          </a:xfrm>
        </p:grpSpPr>
        <p:sp>
          <p:nvSpPr>
            <p:cNvPr id="807985" name="Rectangle 49"/>
            <p:cNvSpPr>
              <a:spLocks noChangeArrowheads="1"/>
            </p:cNvSpPr>
            <p:nvPr/>
          </p:nvSpPr>
          <p:spPr bwMode="auto">
            <a:xfrm>
              <a:off x="1571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86" name="Line 50"/>
            <p:cNvSpPr>
              <a:spLocks noChangeShapeType="1"/>
            </p:cNvSpPr>
            <p:nvPr/>
          </p:nvSpPr>
          <p:spPr bwMode="auto">
            <a:xfrm>
              <a:off x="1824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4060825" y="3352800"/>
            <a:ext cx="700088" cy="327025"/>
            <a:chOff x="2195" y="2146"/>
            <a:chExt cx="441" cy="206"/>
          </a:xfrm>
        </p:grpSpPr>
        <p:sp>
          <p:nvSpPr>
            <p:cNvPr id="807988" name="Rectangle 52"/>
            <p:cNvSpPr>
              <a:spLocks noChangeArrowheads="1"/>
            </p:cNvSpPr>
            <p:nvPr/>
          </p:nvSpPr>
          <p:spPr bwMode="auto">
            <a:xfrm>
              <a:off x="2195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89" name="Line 53"/>
            <p:cNvSpPr>
              <a:spLocks noChangeShapeType="1"/>
            </p:cNvSpPr>
            <p:nvPr/>
          </p:nvSpPr>
          <p:spPr bwMode="auto">
            <a:xfrm>
              <a:off x="2448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7990" name="Line 54"/>
          <p:cNvSpPr>
            <a:spLocks noChangeShapeType="1"/>
          </p:cNvSpPr>
          <p:nvPr/>
        </p:nvSpPr>
        <p:spPr bwMode="auto">
          <a:xfrm>
            <a:off x="15668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91" name="Line 55"/>
          <p:cNvSpPr>
            <a:spLocks noChangeShapeType="1"/>
          </p:cNvSpPr>
          <p:nvPr/>
        </p:nvSpPr>
        <p:spPr bwMode="auto">
          <a:xfrm>
            <a:off x="25574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92" name="Line 56"/>
          <p:cNvSpPr>
            <a:spLocks noChangeShapeType="1"/>
          </p:cNvSpPr>
          <p:nvPr/>
        </p:nvSpPr>
        <p:spPr bwMode="auto">
          <a:xfrm>
            <a:off x="35480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93" name="Line 57"/>
          <p:cNvSpPr>
            <a:spLocks noChangeShapeType="1"/>
          </p:cNvSpPr>
          <p:nvPr/>
        </p:nvSpPr>
        <p:spPr bwMode="auto">
          <a:xfrm>
            <a:off x="4462463" y="33750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94" name="Rectangle 58"/>
          <p:cNvSpPr>
            <a:spLocks noChangeArrowheads="1"/>
          </p:cNvSpPr>
          <p:nvPr/>
        </p:nvSpPr>
        <p:spPr bwMode="auto">
          <a:xfrm>
            <a:off x="1317625" y="45720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2079625" y="4572000"/>
            <a:ext cx="700088" cy="327025"/>
            <a:chOff x="947" y="2914"/>
            <a:chExt cx="441" cy="206"/>
          </a:xfrm>
        </p:grpSpPr>
        <p:sp>
          <p:nvSpPr>
            <p:cNvPr id="807996" name="Rectangle 60"/>
            <p:cNvSpPr>
              <a:spLocks noChangeArrowheads="1"/>
            </p:cNvSpPr>
            <p:nvPr/>
          </p:nvSpPr>
          <p:spPr bwMode="auto">
            <a:xfrm>
              <a:off x="947" y="291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7997" name="Line 61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7998" name="Line 62"/>
          <p:cNvSpPr>
            <a:spLocks noChangeShapeType="1"/>
          </p:cNvSpPr>
          <p:nvPr/>
        </p:nvSpPr>
        <p:spPr bwMode="auto">
          <a:xfrm>
            <a:off x="1566863" y="47466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999" name="Rectangle 63"/>
          <p:cNvSpPr>
            <a:spLocks noChangeArrowheads="1"/>
          </p:cNvSpPr>
          <p:nvPr/>
        </p:nvSpPr>
        <p:spPr bwMode="auto">
          <a:xfrm>
            <a:off x="1317625" y="50292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2079625" y="5029200"/>
            <a:ext cx="700088" cy="327025"/>
            <a:chOff x="947" y="3202"/>
            <a:chExt cx="441" cy="206"/>
          </a:xfrm>
        </p:grpSpPr>
        <p:sp>
          <p:nvSpPr>
            <p:cNvPr id="808001" name="Rectangle 65"/>
            <p:cNvSpPr>
              <a:spLocks noChangeArrowheads="1"/>
            </p:cNvSpPr>
            <p:nvPr/>
          </p:nvSpPr>
          <p:spPr bwMode="auto">
            <a:xfrm>
              <a:off x="947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002" name="Line 66"/>
            <p:cNvSpPr>
              <a:spLocks noChangeShapeType="1"/>
            </p:cNvSpPr>
            <p:nvPr/>
          </p:nvSpPr>
          <p:spPr bwMode="auto">
            <a:xfrm>
              <a:off x="1200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67"/>
          <p:cNvGrpSpPr>
            <a:grpSpLocks/>
          </p:cNvGrpSpPr>
          <p:nvPr/>
        </p:nvGrpSpPr>
        <p:grpSpPr bwMode="auto">
          <a:xfrm>
            <a:off x="3070225" y="5029200"/>
            <a:ext cx="700088" cy="327025"/>
            <a:chOff x="1571" y="3202"/>
            <a:chExt cx="441" cy="206"/>
          </a:xfrm>
        </p:grpSpPr>
        <p:sp>
          <p:nvSpPr>
            <p:cNvPr id="808004" name="Rectangle 68"/>
            <p:cNvSpPr>
              <a:spLocks noChangeArrowheads="1"/>
            </p:cNvSpPr>
            <p:nvPr/>
          </p:nvSpPr>
          <p:spPr bwMode="auto">
            <a:xfrm>
              <a:off x="1571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8005" name="Line 69"/>
            <p:cNvSpPr>
              <a:spLocks noChangeShapeType="1"/>
            </p:cNvSpPr>
            <p:nvPr/>
          </p:nvSpPr>
          <p:spPr bwMode="auto">
            <a:xfrm>
              <a:off x="1824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8006" name="Line 70"/>
          <p:cNvSpPr>
            <a:spLocks noChangeShapeType="1"/>
          </p:cNvSpPr>
          <p:nvPr/>
        </p:nvSpPr>
        <p:spPr bwMode="auto">
          <a:xfrm>
            <a:off x="1566863" y="5203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007" name="Line 71"/>
          <p:cNvSpPr>
            <a:spLocks noChangeShapeType="1"/>
          </p:cNvSpPr>
          <p:nvPr/>
        </p:nvSpPr>
        <p:spPr bwMode="auto">
          <a:xfrm>
            <a:off x="2557463" y="5203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008" name="Rectangle 72"/>
          <p:cNvSpPr>
            <a:spLocks noChangeArrowheads="1"/>
          </p:cNvSpPr>
          <p:nvPr/>
        </p:nvSpPr>
        <p:spPr bwMode="auto">
          <a:xfrm>
            <a:off x="1317625" y="5486400"/>
            <a:ext cx="471488" cy="3206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009" name="Line 73"/>
          <p:cNvSpPr>
            <a:spLocks noChangeShapeType="1"/>
          </p:cNvSpPr>
          <p:nvPr/>
        </p:nvSpPr>
        <p:spPr bwMode="auto">
          <a:xfrm>
            <a:off x="3471863" y="5051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010" name="Line 74"/>
          <p:cNvSpPr>
            <a:spLocks noChangeShapeType="1"/>
          </p:cNvSpPr>
          <p:nvPr/>
        </p:nvSpPr>
        <p:spPr bwMode="auto">
          <a:xfrm>
            <a:off x="1338263" y="5508625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011" name="Line 75"/>
          <p:cNvSpPr>
            <a:spLocks noChangeShapeType="1"/>
          </p:cNvSpPr>
          <p:nvPr/>
        </p:nvSpPr>
        <p:spPr bwMode="auto">
          <a:xfrm>
            <a:off x="2481263" y="45942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084" name="Rectangle 148"/>
          <p:cNvSpPr>
            <a:spLocks noChangeArrowheads="1"/>
          </p:cNvSpPr>
          <p:nvPr/>
        </p:nvSpPr>
        <p:spPr bwMode="auto">
          <a:xfrm>
            <a:off x="865188" y="1887538"/>
            <a:ext cx="36195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0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1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2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3</a:t>
            </a:r>
          </a:p>
        </p:txBody>
      </p:sp>
      <p:sp>
        <p:nvSpPr>
          <p:cNvPr id="808085" name="Rectangle 149"/>
          <p:cNvSpPr>
            <a:spLocks noChangeArrowheads="1"/>
          </p:cNvSpPr>
          <p:nvPr/>
        </p:nvSpPr>
        <p:spPr bwMode="auto">
          <a:xfrm>
            <a:off x="865188" y="4478338"/>
            <a:ext cx="36195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0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1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2</a:t>
            </a:r>
          </a:p>
        </p:txBody>
      </p:sp>
      <p:sp>
        <p:nvSpPr>
          <p:cNvPr id="808087" name="Rectangle 151"/>
          <p:cNvSpPr>
            <a:spLocks noChangeArrowheads="1"/>
          </p:cNvSpPr>
          <p:nvPr/>
        </p:nvSpPr>
        <p:spPr bwMode="auto">
          <a:xfrm>
            <a:off x="2076450" y="19304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1</a:t>
            </a:r>
          </a:p>
        </p:txBody>
      </p:sp>
      <p:sp>
        <p:nvSpPr>
          <p:cNvPr id="808088" name="Rectangle 152"/>
          <p:cNvSpPr>
            <a:spLocks noChangeArrowheads="1"/>
          </p:cNvSpPr>
          <p:nvPr/>
        </p:nvSpPr>
        <p:spPr bwMode="auto">
          <a:xfrm>
            <a:off x="3100388" y="19335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2</a:t>
            </a:r>
          </a:p>
        </p:txBody>
      </p:sp>
      <p:sp>
        <p:nvSpPr>
          <p:cNvPr id="808089" name="Rectangle 153"/>
          <p:cNvSpPr>
            <a:spLocks noChangeArrowheads="1"/>
          </p:cNvSpPr>
          <p:nvPr/>
        </p:nvSpPr>
        <p:spPr bwMode="auto">
          <a:xfrm>
            <a:off x="4106863" y="19335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3</a:t>
            </a:r>
          </a:p>
        </p:txBody>
      </p:sp>
      <p:sp>
        <p:nvSpPr>
          <p:cNvPr id="808090" name="Rectangle 154"/>
          <p:cNvSpPr>
            <a:spLocks noChangeArrowheads="1"/>
          </p:cNvSpPr>
          <p:nvPr/>
        </p:nvSpPr>
        <p:spPr bwMode="auto">
          <a:xfrm>
            <a:off x="2092325" y="2381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0</a:t>
            </a:r>
          </a:p>
        </p:txBody>
      </p:sp>
      <p:sp>
        <p:nvSpPr>
          <p:cNvPr id="808091" name="Rectangle 155"/>
          <p:cNvSpPr>
            <a:spLocks noChangeArrowheads="1"/>
          </p:cNvSpPr>
          <p:nvPr/>
        </p:nvSpPr>
        <p:spPr bwMode="auto">
          <a:xfrm>
            <a:off x="3100388" y="2381250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2</a:t>
            </a:r>
          </a:p>
        </p:txBody>
      </p:sp>
      <p:sp>
        <p:nvSpPr>
          <p:cNvPr id="808092" name="Rectangle 156"/>
          <p:cNvSpPr>
            <a:spLocks noChangeArrowheads="1"/>
          </p:cNvSpPr>
          <p:nvPr/>
        </p:nvSpPr>
        <p:spPr bwMode="auto">
          <a:xfrm>
            <a:off x="4092575" y="23812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3</a:t>
            </a:r>
          </a:p>
        </p:txBody>
      </p:sp>
      <p:sp>
        <p:nvSpPr>
          <p:cNvPr id="808093" name="Rectangle 157"/>
          <p:cNvSpPr>
            <a:spLocks noChangeArrowheads="1"/>
          </p:cNvSpPr>
          <p:nvPr/>
        </p:nvSpPr>
        <p:spPr bwMode="auto">
          <a:xfrm>
            <a:off x="2092325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0</a:t>
            </a:r>
          </a:p>
        </p:txBody>
      </p:sp>
      <p:sp>
        <p:nvSpPr>
          <p:cNvPr id="808094" name="Rectangle 158"/>
          <p:cNvSpPr>
            <a:spLocks noChangeArrowheads="1"/>
          </p:cNvSpPr>
          <p:nvPr/>
        </p:nvSpPr>
        <p:spPr bwMode="auto">
          <a:xfrm>
            <a:off x="3087688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1</a:t>
            </a:r>
          </a:p>
        </p:txBody>
      </p:sp>
      <p:sp>
        <p:nvSpPr>
          <p:cNvPr id="808095" name="Rectangle 159"/>
          <p:cNvSpPr>
            <a:spLocks noChangeArrowheads="1"/>
          </p:cNvSpPr>
          <p:nvPr/>
        </p:nvSpPr>
        <p:spPr bwMode="auto">
          <a:xfrm>
            <a:off x="4092575" y="28305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3</a:t>
            </a:r>
          </a:p>
        </p:txBody>
      </p:sp>
      <p:sp>
        <p:nvSpPr>
          <p:cNvPr id="808096" name="Rectangle 160"/>
          <p:cNvSpPr>
            <a:spLocks noChangeArrowheads="1"/>
          </p:cNvSpPr>
          <p:nvPr/>
        </p:nvSpPr>
        <p:spPr bwMode="auto">
          <a:xfrm>
            <a:off x="2092325" y="33067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0</a:t>
            </a:r>
          </a:p>
        </p:txBody>
      </p:sp>
      <p:sp>
        <p:nvSpPr>
          <p:cNvPr id="808097" name="Rectangle 161"/>
          <p:cNvSpPr>
            <a:spLocks noChangeArrowheads="1"/>
          </p:cNvSpPr>
          <p:nvPr/>
        </p:nvSpPr>
        <p:spPr bwMode="auto">
          <a:xfrm>
            <a:off x="3086100" y="32797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1</a:t>
            </a:r>
          </a:p>
        </p:txBody>
      </p:sp>
      <p:sp>
        <p:nvSpPr>
          <p:cNvPr id="808098" name="Rectangle 162"/>
          <p:cNvSpPr>
            <a:spLocks noChangeArrowheads="1"/>
          </p:cNvSpPr>
          <p:nvPr/>
        </p:nvSpPr>
        <p:spPr bwMode="auto">
          <a:xfrm>
            <a:off x="4106863" y="32797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2</a:t>
            </a:r>
          </a:p>
        </p:txBody>
      </p:sp>
      <p:sp>
        <p:nvSpPr>
          <p:cNvPr id="808099" name="Rectangle 163"/>
          <p:cNvSpPr>
            <a:spLocks noChangeArrowheads="1"/>
          </p:cNvSpPr>
          <p:nvPr/>
        </p:nvSpPr>
        <p:spPr bwMode="auto">
          <a:xfrm>
            <a:off x="2743200" y="3819525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G</a:t>
            </a:r>
            <a:r>
              <a:rPr kumimoji="1" lang="en-US" altLang="zh-TW" sz="1600">
                <a:ea typeface="新細明體" charset="-120"/>
              </a:rPr>
              <a:t>1</a:t>
            </a:r>
          </a:p>
        </p:txBody>
      </p:sp>
      <p:sp>
        <p:nvSpPr>
          <p:cNvPr id="808100" name="Rectangle 164"/>
          <p:cNvSpPr>
            <a:spLocks noChangeArrowheads="1"/>
          </p:cNvSpPr>
          <p:nvPr/>
        </p:nvSpPr>
        <p:spPr bwMode="auto">
          <a:xfrm>
            <a:off x="2092325" y="45307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1</a:t>
            </a:r>
          </a:p>
        </p:txBody>
      </p:sp>
      <p:sp>
        <p:nvSpPr>
          <p:cNvPr id="808101" name="Rectangle 165"/>
          <p:cNvSpPr>
            <a:spLocks noChangeArrowheads="1"/>
          </p:cNvSpPr>
          <p:nvPr/>
        </p:nvSpPr>
        <p:spPr bwMode="auto">
          <a:xfrm>
            <a:off x="2092325" y="49657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0</a:t>
            </a:r>
          </a:p>
        </p:txBody>
      </p:sp>
      <p:sp>
        <p:nvSpPr>
          <p:cNvPr id="808102" name="Rectangle 166"/>
          <p:cNvSpPr>
            <a:spLocks noChangeArrowheads="1"/>
          </p:cNvSpPr>
          <p:nvPr/>
        </p:nvSpPr>
        <p:spPr bwMode="auto">
          <a:xfrm>
            <a:off x="3098800" y="4967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2</a:t>
            </a:r>
          </a:p>
        </p:txBody>
      </p:sp>
      <p:sp>
        <p:nvSpPr>
          <p:cNvPr id="808103" name="Rectangle 167"/>
          <p:cNvSpPr>
            <a:spLocks noChangeArrowheads="1"/>
          </p:cNvSpPr>
          <p:nvPr/>
        </p:nvSpPr>
        <p:spPr bwMode="auto">
          <a:xfrm>
            <a:off x="3581400" y="5715000"/>
            <a:ext cx="54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dirty="0">
                <a:ea typeface="新細明體" charset="-120"/>
              </a:rPr>
              <a:t>G</a:t>
            </a:r>
            <a:r>
              <a:rPr kumimoji="1" lang="en-US" altLang="zh-TW" sz="1600" dirty="0">
                <a:ea typeface="新細明體" charset="-120"/>
              </a:rPr>
              <a:t>3</a:t>
            </a:r>
          </a:p>
        </p:txBody>
      </p:sp>
      <p:sp>
        <p:nvSpPr>
          <p:cNvPr id="808119" name="Oval 183"/>
          <p:cNvSpPr>
            <a:spLocks noChangeArrowheads="1"/>
          </p:cNvSpPr>
          <p:nvPr/>
        </p:nvSpPr>
        <p:spPr bwMode="auto">
          <a:xfrm>
            <a:off x="2538413" y="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808120" name="Oval 184"/>
          <p:cNvSpPr>
            <a:spLocks noChangeArrowheads="1"/>
          </p:cNvSpPr>
          <p:nvPr/>
        </p:nvSpPr>
        <p:spPr bwMode="auto">
          <a:xfrm>
            <a:off x="1852613" y="762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808121" name="Oval 185"/>
          <p:cNvSpPr>
            <a:spLocks noChangeArrowheads="1"/>
          </p:cNvSpPr>
          <p:nvPr/>
        </p:nvSpPr>
        <p:spPr bwMode="auto">
          <a:xfrm>
            <a:off x="3224213" y="7620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808122" name="Oval 186"/>
          <p:cNvSpPr>
            <a:spLocks noChangeArrowheads="1"/>
          </p:cNvSpPr>
          <p:nvPr/>
        </p:nvSpPr>
        <p:spPr bwMode="auto">
          <a:xfrm>
            <a:off x="2538413" y="13716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3</a:t>
            </a:r>
          </a:p>
        </p:txBody>
      </p:sp>
      <p:sp>
        <p:nvSpPr>
          <p:cNvPr id="808123" name="Line 187"/>
          <p:cNvSpPr>
            <a:spLocks noChangeShapeType="1"/>
          </p:cNvSpPr>
          <p:nvPr/>
        </p:nvSpPr>
        <p:spPr bwMode="auto">
          <a:xfrm>
            <a:off x="2760663" y="450850"/>
            <a:ext cx="0" cy="914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124" name="Line 188"/>
          <p:cNvSpPr>
            <a:spLocks noChangeShapeType="1"/>
          </p:cNvSpPr>
          <p:nvPr/>
        </p:nvSpPr>
        <p:spPr bwMode="auto">
          <a:xfrm>
            <a:off x="2303463" y="984250"/>
            <a:ext cx="914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125" name="Line 189"/>
          <p:cNvSpPr>
            <a:spLocks noChangeShapeType="1"/>
          </p:cNvSpPr>
          <p:nvPr/>
        </p:nvSpPr>
        <p:spPr bwMode="auto">
          <a:xfrm flipH="1">
            <a:off x="2192338" y="374650"/>
            <a:ext cx="407987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126" name="Line 190"/>
          <p:cNvSpPr>
            <a:spLocks noChangeShapeType="1"/>
          </p:cNvSpPr>
          <p:nvPr/>
        </p:nvSpPr>
        <p:spPr bwMode="auto">
          <a:xfrm>
            <a:off x="2913063" y="374650"/>
            <a:ext cx="422275" cy="434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127" name="Line 191"/>
          <p:cNvSpPr>
            <a:spLocks noChangeShapeType="1"/>
          </p:cNvSpPr>
          <p:nvPr/>
        </p:nvSpPr>
        <p:spPr bwMode="auto">
          <a:xfrm>
            <a:off x="2178050" y="1190625"/>
            <a:ext cx="354013" cy="312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128" name="Line 192"/>
          <p:cNvSpPr>
            <a:spLocks noChangeShapeType="1"/>
          </p:cNvSpPr>
          <p:nvPr/>
        </p:nvSpPr>
        <p:spPr bwMode="auto">
          <a:xfrm flipH="1">
            <a:off x="2967038" y="1163638"/>
            <a:ext cx="327025" cy="339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129" name="Oval 193"/>
          <p:cNvSpPr>
            <a:spLocks noChangeArrowheads="1"/>
          </p:cNvSpPr>
          <p:nvPr/>
        </p:nvSpPr>
        <p:spPr bwMode="auto">
          <a:xfrm>
            <a:off x="4311650" y="38227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0</a:t>
            </a:r>
          </a:p>
        </p:txBody>
      </p:sp>
      <p:sp>
        <p:nvSpPr>
          <p:cNvPr id="808130" name="Oval 194"/>
          <p:cNvSpPr>
            <a:spLocks noChangeArrowheads="1"/>
          </p:cNvSpPr>
          <p:nvPr/>
        </p:nvSpPr>
        <p:spPr bwMode="auto">
          <a:xfrm>
            <a:off x="4310063" y="49260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1</a:t>
            </a:r>
          </a:p>
        </p:txBody>
      </p:sp>
      <p:sp>
        <p:nvSpPr>
          <p:cNvPr id="808131" name="Oval 195"/>
          <p:cNvSpPr>
            <a:spLocks noChangeArrowheads="1"/>
          </p:cNvSpPr>
          <p:nvPr/>
        </p:nvSpPr>
        <p:spPr bwMode="auto">
          <a:xfrm>
            <a:off x="4325938" y="59451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solidFill>
                  <a:schemeClr val="tx2"/>
                </a:solidFill>
                <a:ea typeface="新細明體" charset="-120"/>
              </a:rPr>
              <a:t>2</a:t>
            </a:r>
          </a:p>
        </p:txBody>
      </p:sp>
      <p:sp>
        <p:nvSpPr>
          <p:cNvPr id="808132" name="Line 196"/>
          <p:cNvSpPr>
            <a:spLocks noChangeShapeType="1"/>
          </p:cNvSpPr>
          <p:nvPr/>
        </p:nvSpPr>
        <p:spPr bwMode="auto">
          <a:xfrm>
            <a:off x="4548188" y="5381625"/>
            <a:ext cx="0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133" name="Line 197"/>
          <p:cNvSpPr>
            <a:spLocks noChangeShapeType="1"/>
          </p:cNvSpPr>
          <p:nvPr/>
        </p:nvSpPr>
        <p:spPr bwMode="auto">
          <a:xfrm flipV="1">
            <a:off x="4725988" y="4211638"/>
            <a:ext cx="0" cy="7207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134" name="Line 198"/>
          <p:cNvSpPr>
            <a:spLocks noChangeShapeType="1"/>
          </p:cNvSpPr>
          <p:nvPr/>
        </p:nvSpPr>
        <p:spPr bwMode="auto">
          <a:xfrm>
            <a:off x="4357688" y="4238625"/>
            <a:ext cx="0" cy="7350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Least-Cost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Dijkstra’s</a:t>
            </a:r>
            <a:r>
              <a:rPr lang="en-US" dirty="0" smtClean="0"/>
              <a:t>  Algorithm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Find the least cost path from a given node to all other nodes in the network</a:t>
            </a:r>
          </a:p>
          <a:p>
            <a:pPr>
              <a:buNone/>
            </a:pPr>
            <a:r>
              <a:rPr lang="en-US" dirty="0" smtClean="0"/>
              <a:t>N = Set of nodes in the network</a:t>
            </a:r>
          </a:p>
          <a:p>
            <a:pPr>
              <a:buNone/>
            </a:pPr>
            <a:r>
              <a:rPr lang="en-US" dirty="0" smtClean="0"/>
              <a:t>s = Source node</a:t>
            </a:r>
          </a:p>
          <a:p>
            <a:pPr>
              <a:buNone/>
            </a:pPr>
            <a:r>
              <a:rPr lang="en-US" dirty="0" smtClean="0"/>
              <a:t>M = Set of nodes so far incorporated by the algorithm</a:t>
            </a:r>
          </a:p>
          <a:p>
            <a:pPr>
              <a:buNone/>
            </a:pP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dirty="0" smtClean="0"/>
              <a:t> = link cost from node i to node j,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ii</a:t>
            </a:r>
            <a:r>
              <a:rPr lang="en-US" baseline="-25000" dirty="0" smtClean="0"/>
              <a:t> </a:t>
            </a:r>
            <a:r>
              <a:rPr lang="en-US" dirty="0" smtClean="0"/>
              <a:t> = 0</a:t>
            </a:r>
          </a:p>
          <a:p>
            <a:pPr>
              <a:buNone/>
            </a:pP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dirty="0" smtClean="0"/>
              <a:t> =  ∞ if two nodes are not directly connected</a:t>
            </a:r>
          </a:p>
          <a:p>
            <a:pPr>
              <a:buNone/>
            </a:pP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 </a:t>
            </a:r>
            <a:r>
              <a:rPr lang="en-US" dirty="0" smtClean="0"/>
              <a:t> &gt;=  0  of two nodes are directly connected</a:t>
            </a:r>
          </a:p>
          <a:p>
            <a:pPr>
              <a:buNone/>
            </a:pP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 = cost of the least-cost path from node s to node n that is currently known to the algorithm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Initialize </a:t>
            </a:r>
          </a:p>
          <a:p>
            <a:pPr marL="514350" indent="-514350">
              <a:buNone/>
            </a:pPr>
            <a:r>
              <a:rPr lang="en-US" dirty="0" smtClean="0"/>
              <a:t>	M = {s} [ set of nodes so far incorporated consists of only the source node]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 =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sn</a:t>
            </a:r>
            <a:r>
              <a:rPr lang="en-US" dirty="0" smtClean="0"/>
              <a:t>  for n != s (initial path costs to the neighbor nodes are simply the link cost)</a:t>
            </a:r>
          </a:p>
          <a:p>
            <a:pPr marL="514350" indent="-514350">
              <a:buNone/>
            </a:pPr>
            <a:r>
              <a:rPr lang="en-US" dirty="0" smtClean="0"/>
              <a:t>2. Find the neighbor node not in M that has the least-cost path from node s and incorporate that node into M.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Find w !</a:t>
            </a:r>
            <a:r>
              <a:rPr lang="az-Cyrl-AZ" dirty="0" smtClean="0"/>
              <a:t>Є</a:t>
            </a:r>
            <a:r>
              <a:rPr lang="en-US" dirty="0" smtClean="0"/>
              <a:t> M such that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w</a:t>
            </a:r>
            <a:r>
              <a:rPr lang="en-US" baseline="-25000" dirty="0" smtClean="0"/>
              <a:t> </a:t>
            </a:r>
            <a:r>
              <a:rPr lang="en-US" dirty="0" smtClean="0"/>
              <a:t> = min {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} for j !</a:t>
            </a:r>
            <a:r>
              <a:rPr lang="az-Cyrl-AZ" dirty="0" smtClean="0"/>
              <a:t>Є</a:t>
            </a:r>
            <a:r>
              <a:rPr lang="en-US" dirty="0" smtClean="0"/>
              <a:t> M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3. Update the least-cost path: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 smtClean="0"/>
              <a:t>  = min[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 smtClean="0"/>
              <a:t> 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w</a:t>
            </a:r>
            <a:r>
              <a:rPr lang="en-US" dirty="0" smtClean="0"/>
              <a:t> 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wn</a:t>
            </a:r>
            <a:r>
              <a:rPr lang="en-US" dirty="0" smtClean="0"/>
              <a:t> ] for all n !</a:t>
            </a:r>
            <a:r>
              <a:rPr lang="az-Cyrl-AZ" dirty="0" smtClean="0"/>
              <a:t>Є</a:t>
            </a:r>
            <a:r>
              <a:rPr lang="en-US" dirty="0" smtClean="0"/>
              <a:t> M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the latter term is minimum, path from s to n is now the path from s to w, concatenated with the link from w to n 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95400" y="1981200"/>
            <a:ext cx="533400" cy="533400"/>
            <a:chOff x="1295400" y="1981200"/>
            <a:chExt cx="533400" cy="533400"/>
          </a:xfrm>
        </p:grpSpPr>
        <p:sp>
          <p:nvSpPr>
            <p:cNvPr id="4" name="Oval 3"/>
            <p:cNvSpPr/>
            <p:nvPr/>
          </p:nvSpPr>
          <p:spPr>
            <a:xfrm>
              <a:off x="1295400" y="1981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95400" y="2057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52800" y="1905000"/>
            <a:ext cx="533400" cy="533400"/>
            <a:chOff x="1295400" y="1981200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1295400" y="1981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95400" y="2057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71600" y="3581400"/>
            <a:ext cx="533400" cy="533400"/>
            <a:chOff x="1295400" y="1981200"/>
            <a:chExt cx="533400" cy="533400"/>
          </a:xfrm>
        </p:grpSpPr>
        <p:sp>
          <p:nvSpPr>
            <p:cNvPr id="12" name="Oval 11"/>
            <p:cNvSpPr/>
            <p:nvPr/>
          </p:nvSpPr>
          <p:spPr>
            <a:xfrm>
              <a:off x="1295400" y="1981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95400" y="2057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29000" y="3581400"/>
            <a:ext cx="533400" cy="533400"/>
            <a:chOff x="1295400" y="1981200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1295400" y="1981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95400" y="2057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76800" y="2819400"/>
            <a:ext cx="533400" cy="533400"/>
            <a:chOff x="1295400" y="1981200"/>
            <a:chExt cx="533400" cy="533400"/>
          </a:xfrm>
        </p:grpSpPr>
        <p:sp>
          <p:nvSpPr>
            <p:cNvPr id="18" name="Oval 17"/>
            <p:cNvSpPr/>
            <p:nvPr/>
          </p:nvSpPr>
          <p:spPr>
            <a:xfrm>
              <a:off x="1295400" y="1981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95400" y="2057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" y="2895600"/>
            <a:ext cx="533400" cy="533400"/>
            <a:chOff x="1295400" y="1981200"/>
            <a:chExt cx="533400" cy="533400"/>
          </a:xfrm>
        </p:grpSpPr>
        <p:sp>
          <p:nvSpPr>
            <p:cNvPr id="21" name="Oval 20"/>
            <p:cNvSpPr/>
            <p:nvPr/>
          </p:nvSpPr>
          <p:spPr>
            <a:xfrm>
              <a:off x="1295400" y="1981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5400" y="2057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286000" y="1600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" y="2362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2000" y="3581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209800" y="3810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514600" y="2667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3657600" y="2667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4267200" y="1981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4343400" y="3505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48" name="Straight Arrow Connector 47"/>
          <p:cNvCxnSpPr>
            <a:stCxn id="12" idx="7"/>
          </p:cNvCxnSpPr>
          <p:nvPr/>
        </p:nvCxnSpPr>
        <p:spPr>
          <a:xfrm rot="5400000" flipH="1" flipV="1">
            <a:off x="1908665" y="2215381"/>
            <a:ext cx="1297315" cy="159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4"/>
          </p:cNvCxnSpPr>
          <p:nvPr/>
        </p:nvCxnSpPr>
        <p:spPr>
          <a:xfrm rot="5400000">
            <a:off x="2057400" y="2209800"/>
            <a:ext cx="12954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3"/>
            <a:endCxn id="16" idx="1"/>
          </p:cNvCxnSpPr>
          <p:nvPr/>
        </p:nvCxnSpPr>
        <p:spPr>
          <a:xfrm>
            <a:off x="1905000" y="3842266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>
            <a:off x="1828800" y="3962400"/>
            <a:ext cx="1600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5"/>
            <a:endCxn id="15" idx="0"/>
          </p:cNvCxnSpPr>
          <p:nvPr/>
        </p:nvCxnSpPr>
        <p:spPr>
          <a:xfrm rot="5400000">
            <a:off x="3089766" y="2928120"/>
            <a:ext cx="1221115" cy="8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1"/>
            <a:endCxn id="9" idx="4"/>
          </p:cNvCxnSpPr>
          <p:nvPr/>
        </p:nvCxnSpPr>
        <p:spPr>
          <a:xfrm rot="5400000" flipH="1" flipV="1">
            <a:off x="2928120" y="3006236"/>
            <a:ext cx="1221115" cy="8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" idx="3"/>
            <a:endCxn id="18" idx="1"/>
          </p:cNvCxnSpPr>
          <p:nvPr/>
        </p:nvCxnSpPr>
        <p:spPr>
          <a:xfrm>
            <a:off x="3886200" y="2165866"/>
            <a:ext cx="1057555" cy="731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9" idx="1"/>
          </p:cNvCxnSpPr>
          <p:nvPr/>
        </p:nvCxnSpPr>
        <p:spPr>
          <a:xfrm rot="10800000">
            <a:off x="3810000" y="2286000"/>
            <a:ext cx="1066800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886200" y="3276600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8" idx="4"/>
            <a:endCxn id="16" idx="3"/>
          </p:cNvCxnSpPr>
          <p:nvPr/>
        </p:nvCxnSpPr>
        <p:spPr>
          <a:xfrm rot="5400000">
            <a:off x="4289167" y="3026033"/>
            <a:ext cx="489466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1" idx="7"/>
          </p:cNvCxnSpPr>
          <p:nvPr/>
        </p:nvCxnSpPr>
        <p:spPr>
          <a:xfrm rot="5400000" flipH="1" flipV="1">
            <a:off x="651365" y="2329681"/>
            <a:ext cx="611515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" idx="4"/>
          </p:cNvCxnSpPr>
          <p:nvPr/>
        </p:nvCxnSpPr>
        <p:spPr>
          <a:xfrm rot="5400000">
            <a:off x="838200" y="2362200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2" idx="3"/>
          </p:cNvCxnSpPr>
          <p:nvPr/>
        </p:nvCxnSpPr>
        <p:spPr>
          <a:xfrm>
            <a:off x="762000" y="3156466"/>
            <a:ext cx="685800" cy="50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3"/>
            <a:endCxn id="21" idx="5"/>
          </p:cNvCxnSpPr>
          <p:nvPr/>
        </p:nvCxnSpPr>
        <p:spPr>
          <a:xfrm flipH="1" flipV="1">
            <a:off x="618845" y="3350885"/>
            <a:ext cx="676555" cy="461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" idx="5"/>
            <a:endCxn id="12" idx="0"/>
          </p:cNvCxnSpPr>
          <p:nvPr/>
        </p:nvCxnSpPr>
        <p:spPr>
          <a:xfrm rot="5400000">
            <a:off x="1070466" y="2966220"/>
            <a:ext cx="1144915" cy="8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" idx="1"/>
            <a:endCxn id="4" idx="4"/>
          </p:cNvCxnSpPr>
          <p:nvPr/>
        </p:nvCxnSpPr>
        <p:spPr>
          <a:xfrm rot="5400000" flipH="1" flipV="1">
            <a:off x="908820" y="3044336"/>
            <a:ext cx="1144915" cy="85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0" idx="1"/>
          </p:cNvCxnSpPr>
          <p:nvPr/>
        </p:nvCxnSpPr>
        <p:spPr>
          <a:xfrm flipV="1">
            <a:off x="1752600" y="2165866"/>
            <a:ext cx="1600200" cy="19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 flipV="1">
            <a:off x="1752600" y="1981200"/>
            <a:ext cx="1676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09600" y="685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4038600" y="3124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4038600" y="2590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2209800" y="228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1371600" y="2819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914400" y="2971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990600" y="2590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97" name="Straight Connector 96"/>
          <p:cNvCxnSpPr>
            <a:stCxn id="21" idx="0"/>
          </p:cNvCxnSpPr>
          <p:nvPr/>
        </p:nvCxnSpPr>
        <p:spPr>
          <a:xfrm rot="5400000" flipH="1" flipV="1">
            <a:off x="38100" y="1562100"/>
            <a:ext cx="17526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371600" y="1143000"/>
            <a:ext cx="2057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" idx="0"/>
          </p:cNvCxnSpPr>
          <p:nvPr/>
        </p:nvCxnSpPr>
        <p:spPr>
          <a:xfrm rot="16200000" flipV="1">
            <a:off x="1714500" y="38100"/>
            <a:ext cx="137160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>
            <a:off x="-380999" y="1219199"/>
            <a:ext cx="2286000" cy="914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219200" y="1219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1143000"/>
          </a:xfrm>
        </p:spPr>
        <p:txBody>
          <a:bodyPr/>
          <a:lstStyle/>
          <a:p>
            <a:r>
              <a:rPr lang="en-US" altLang="en-US"/>
              <a:t>What is a Graph?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7800"/>
            <a:ext cx="8077200" cy="3657600"/>
          </a:xfrm>
        </p:spPr>
        <p:txBody>
          <a:bodyPr/>
          <a:lstStyle/>
          <a:p>
            <a:r>
              <a:rPr lang="en-US" altLang="en-US" sz="2400" dirty="0"/>
              <a:t>A graph G = (</a:t>
            </a:r>
            <a:r>
              <a:rPr lang="en-US" altLang="en-US" sz="2400" dirty="0">
                <a:solidFill>
                  <a:srgbClr val="FA2C25"/>
                </a:solidFill>
              </a:rPr>
              <a:t>V</a:t>
            </a:r>
            <a:r>
              <a:rPr lang="en-US" altLang="en-US" sz="2400" dirty="0"/>
              <a:t>,E) is composed of:</a:t>
            </a:r>
          </a:p>
          <a:p>
            <a:pPr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rgbClr val="FA2C25"/>
                </a:solidFill>
              </a:rPr>
              <a:t>V</a:t>
            </a:r>
            <a:r>
              <a:rPr lang="en-US" altLang="en-US" sz="2400" dirty="0"/>
              <a:t>: set of </a:t>
            </a:r>
            <a:r>
              <a:rPr lang="en-US" altLang="en-US" sz="2400" dirty="0">
                <a:solidFill>
                  <a:srgbClr val="FA2C25"/>
                </a:solidFill>
              </a:rPr>
              <a:t>vertices</a:t>
            </a:r>
          </a:p>
          <a:p>
            <a:pPr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rgbClr val="008000"/>
                </a:solidFill>
              </a:rPr>
              <a:t>E</a:t>
            </a:r>
            <a:r>
              <a:rPr lang="en-US" altLang="en-US" sz="2400" dirty="0"/>
              <a:t>: set of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>
                <a:solidFill>
                  <a:srgbClr val="008000"/>
                </a:solidFill>
              </a:rPr>
              <a:t>edges</a:t>
            </a:r>
            <a:r>
              <a:rPr lang="en-US" altLang="en-US" sz="2400" dirty="0"/>
              <a:t> connecting the </a:t>
            </a:r>
            <a:r>
              <a:rPr lang="en-US" altLang="en-US" sz="2400" dirty="0">
                <a:solidFill>
                  <a:srgbClr val="FA2C25"/>
                </a:solidFill>
              </a:rPr>
              <a:t>vertices</a:t>
            </a:r>
            <a:r>
              <a:rPr lang="en-US" altLang="en-US" sz="2400" dirty="0"/>
              <a:t> in V</a:t>
            </a:r>
          </a:p>
          <a:p>
            <a:r>
              <a:rPr lang="en-US" altLang="en-US" sz="2400" dirty="0"/>
              <a:t>An </a:t>
            </a:r>
            <a:r>
              <a:rPr lang="en-US" altLang="en-US" sz="2400" dirty="0">
                <a:solidFill>
                  <a:srgbClr val="008000"/>
                </a:solidFill>
              </a:rPr>
              <a:t>edge</a:t>
            </a:r>
            <a:r>
              <a:rPr lang="en-US" altLang="en-US" sz="2400" dirty="0"/>
              <a:t> e = (</a:t>
            </a:r>
            <a:r>
              <a:rPr lang="en-US" altLang="en-US" sz="2400" dirty="0" err="1"/>
              <a:t>u,v</a:t>
            </a:r>
            <a:r>
              <a:rPr lang="en-US" altLang="en-US" sz="2400" dirty="0"/>
              <a:t>) is a pair of </a:t>
            </a:r>
            <a:r>
              <a:rPr lang="en-US" altLang="en-US" sz="2400" dirty="0">
                <a:solidFill>
                  <a:srgbClr val="FA2C25"/>
                </a:solidFill>
              </a:rPr>
              <a:t>vertices</a:t>
            </a:r>
          </a:p>
          <a:p>
            <a:r>
              <a:rPr lang="en-US" altLang="en-US" sz="2400" dirty="0"/>
              <a:t>Example:</a:t>
            </a:r>
          </a:p>
        </p:txBody>
      </p:sp>
      <p:sp>
        <p:nvSpPr>
          <p:cNvPr id="772100" name="Rectangle 4"/>
          <p:cNvSpPr>
            <a:spLocks noChangeArrowheads="1"/>
          </p:cNvSpPr>
          <p:nvPr/>
        </p:nvSpPr>
        <p:spPr bwMode="auto">
          <a:xfrm>
            <a:off x="4994275" y="3983038"/>
            <a:ext cx="55563" cy="3016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1" name="Rectangle 5"/>
          <p:cNvSpPr>
            <a:spLocks noChangeArrowheads="1"/>
          </p:cNvSpPr>
          <p:nvPr/>
        </p:nvSpPr>
        <p:spPr bwMode="auto">
          <a:xfrm>
            <a:off x="4994275" y="6257925"/>
            <a:ext cx="55563" cy="285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2" name="Rectangle 6"/>
          <p:cNvSpPr>
            <a:spLocks noChangeArrowheads="1"/>
          </p:cNvSpPr>
          <p:nvPr/>
        </p:nvSpPr>
        <p:spPr bwMode="auto">
          <a:xfrm>
            <a:off x="4994275" y="4013200"/>
            <a:ext cx="55563" cy="22447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3" name="Freeform 7"/>
          <p:cNvSpPr>
            <a:spLocks/>
          </p:cNvSpPr>
          <p:nvPr/>
        </p:nvSpPr>
        <p:spPr bwMode="auto">
          <a:xfrm>
            <a:off x="5008563" y="6243638"/>
            <a:ext cx="53975" cy="58737"/>
          </a:xfrm>
          <a:custGeom>
            <a:avLst/>
            <a:gdLst/>
            <a:ahLst/>
            <a:cxnLst>
              <a:cxn ang="0">
                <a:pos x="0" y="27"/>
              </a:cxn>
              <a:cxn ang="0">
                <a:pos x="17" y="37"/>
              </a:cxn>
              <a:cxn ang="0">
                <a:pos x="34" y="9"/>
              </a:cxn>
              <a:cxn ang="0">
                <a:pos x="17" y="0"/>
              </a:cxn>
              <a:cxn ang="0">
                <a:pos x="0" y="27"/>
              </a:cxn>
            </a:cxnLst>
            <a:rect l="0" t="0" r="r" b="b"/>
            <a:pathLst>
              <a:path w="34" h="37">
                <a:moveTo>
                  <a:pt x="0" y="27"/>
                </a:moveTo>
                <a:lnTo>
                  <a:pt x="17" y="37"/>
                </a:lnTo>
                <a:lnTo>
                  <a:pt x="34" y="9"/>
                </a:lnTo>
                <a:lnTo>
                  <a:pt x="17" y="0"/>
                </a:lnTo>
                <a:lnTo>
                  <a:pt x="0" y="2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4" name="Freeform 8"/>
          <p:cNvSpPr>
            <a:spLocks/>
          </p:cNvSpPr>
          <p:nvPr/>
        </p:nvSpPr>
        <p:spPr bwMode="auto">
          <a:xfrm>
            <a:off x="3629025" y="5157788"/>
            <a:ext cx="53975" cy="73025"/>
          </a:xfrm>
          <a:custGeom>
            <a:avLst/>
            <a:gdLst/>
            <a:ahLst/>
            <a:cxnLst>
              <a:cxn ang="0">
                <a:pos x="17" y="46"/>
              </a:cxn>
              <a:cxn ang="0">
                <a:pos x="0" y="37"/>
              </a:cxn>
              <a:cxn ang="0">
                <a:pos x="25" y="0"/>
              </a:cxn>
              <a:cxn ang="0">
                <a:pos x="34" y="18"/>
              </a:cxn>
              <a:cxn ang="0">
                <a:pos x="17" y="46"/>
              </a:cxn>
            </a:cxnLst>
            <a:rect l="0" t="0" r="r" b="b"/>
            <a:pathLst>
              <a:path w="34" h="46">
                <a:moveTo>
                  <a:pt x="17" y="46"/>
                </a:moveTo>
                <a:lnTo>
                  <a:pt x="0" y="37"/>
                </a:lnTo>
                <a:lnTo>
                  <a:pt x="25" y="0"/>
                </a:lnTo>
                <a:lnTo>
                  <a:pt x="34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5" name="Freeform 9"/>
          <p:cNvSpPr>
            <a:spLocks/>
          </p:cNvSpPr>
          <p:nvPr/>
        </p:nvSpPr>
        <p:spPr bwMode="auto">
          <a:xfrm>
            <a:off x="3656013" y="5186363"/>
            <a:ext cx="1379537" cy="1100137"/>
          </a:xfrm>
          <a:custGeom>
            <a:avLst/>
            <a:gdLst/>
            <a:ahLst/>
            <a:cxnLst>
              <a:cxn ang="0">
                <a:pos x="852" y="693"/>
              </a:cxn>
              <a:cxn ang="0">
                <a:pos x="869" y="666"/>
              </a:cxn>
              <a:cxn ang="0">
                <a:pos x="17" y="0"/>
              </a:cxn>
              <a:cxn ang="0">
                <a:pos x="0" y="28"/>
              </a:cxn>
              <a:cxn ang="0">
                <a:pos x="852" y="693"/>
              </a:cxn>
            </a:cxnLst>
            <a:rect l="0" t="0" r="r" b="b"/>
            <a:pathLst>
              <a:path w="869" h="693">
                <a:moveTo>
                  <a:pt x="852" y="693"/>
                </a:moveTo>
                <a:lnTo>
                  <a:pt x="869" y="666"/>
                </a:lnTo>
                <a:lnTo>
                  <a:pt x="17" y="0"/>
                </a:lnTo>
                <a:lnTo>
                  <a:pt x="0" y="28"/>
                </a:lnTo>
                <a:lnTo>
                  <a:pt x="852" y="693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6" name="Freeform 10"/>
          <p:cNvSpPr>
            <a:spLocks/>
          </p:cNvSpPr>
          <p:nvPr/>
        </p:nvSpPr>
        <p:spPr bwMode="auto">
          <a:xfrm>
            <a:off x="3656013" y="5186363"/>
            <a:ext cx="53975" cy="58737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17" y="37"/>
              </a:cxn>
              <a:cxn ang="0">
                <a:pos x="34" y="9"/>
              </a:cxn>
              <a:cxn ang="0">
                <a:pos x="26" y="0"/>
              </a:cxn>
              <a:cxn ang="0">
                <a:pos x="0" y="28"/>
              </a:cxn>
            </a:cxnLst>
            <a:rect l="0" t="0" r="r" b="b"/>
            <a:pathLst>
              <a:path w="34" h="37">
                <a:moveTo>
                  <a:pt x="0" y="28"/>
                </a:moveTo>
                <a:lnTo>
                  <a:pt x="17" y="37"/>
                </a:lnTo>
                <a:lnTo>
                  <a:pt x="34" y="9"/>
                </a:lnTo>
                <a:lnTo>
                  <a:pt x="26" y="0"/>
                </a:lnTo>
                <a:lnTo>
                  <a:pt x="0" y="2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7" name="Freeform 11"/>
          <p:cNvSpPr>
            <a:spLocks/>
          </p:cNvSpPr>
          <p:nvPr/>
        </p:nvSpPr>
        <p:spPr bwMode="auto">
          <a:xfrm>
            <a:off x="2276475" y="3968750"/>
            <a:ext cx="68263" cy="73025"/>
          </a:xfrm>
          <a:custGeom>
            <a:avLst/>
            <a:gdLst/>
            <a:ahLst/>
            <a:cxnLst>
              <a:cxn ang="0">
                <a:pos x="17" y="46"/>
              </a:cxn>
              <a:cxn ang="0">
                <a:pos x="0" y="37"/>
              </a:cxn>
              <a:cxn ang="0">
                <a:pos x="25" y="0"/>
              </a:cxn>
              <a:cxn ang="0">
                <a:pos x="43" y="18"/>
              </a:cxn>
              <a:cxn ang="0">
                <a:pos x="17" y="46"/>
              </a:cxn>
            </a:cxnLst>
            <a:rect l="0" t="0" r="r" b="b"/>
            <a:pathLst>
              <a:path w="43" h="46">
                <a:moveTo>
                  <a:pt x="17" y="46"/>
                </a:moveTo>
                <a:lnTo>
                  <a:pt x="0" y="37"/>
                </a:lnTo>
                <a:lnTo>
                  <a:pt x="25" y="0"/>
                </a:lnTo>
                <a:lnTo>
                  <a:pt x="43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8" name="Freeform 12"/>
          <p:cNvSpPr>
            <a:spLocks/>
          </p:cNvSpPr>
          <p:nvPr/>
        </p:nvSpPr>
        <p:spPr bwMode="auto">
          <a:xfrm>
            <a:off x="2303463" y="3997325"/>
            <a:ext cx="1393825" cy="1233488"/>
          </a:xfrm>
          <a:custGeom>
            <a:avLst/>
            <a:gdLst/>
            <a:ahLst/>
            <a:cxnLst>
              <a:cxn ang="0">
                <a:pos x="852" y="777"/>
              </a:cxn>
              <a:cxn ang="0">
                <a:pos x="878" y="749"/>
              </a:cxn>
              <a:cxn ang="0">
                <a:pos x="26" y="0"/>
              </a:cxn>
              <a:cxn ang="0">
                <a:pos x="0" y="28"/>
              </a:cxn>
              <a:cxn ang="0">
                <a:pos x="852" y="777"/>
              </a:cxn>
            </a:cxnLst>
            <a:rect l="0" t="0" r="r" b="b"/>
            <a:pathLst>
              <a:path w="878" h="777">
                <a:moveTo>
                  <a:pt x="852" y="777"/>
                </a:moveTo>
                <a:lnTo>
                  <a:pt x="878" y="749"/>
                </a:lnTo>
                <a:lnTo>
                  <a:pt x="26" y="0"/>
                </a:lnTo>
                <a:lnTo>
                  <a:pt x="0" y="28"/>
                </a:lnTo>
                <a:lnTo>
                  <a:pt x="852" y="77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09" name="Freeform 13"/>
          <p:cNvSpPr>
            <a:spLocks/>
          </p:cNvSpPr>
          <p:nvPr/>
        </p:nvSpPr>
        <p:spPr bwMode="auto">
          <a:xfrm>
            <a:off x="3656013" y="5157788"/>
            <a:ext cx="53975" cy="73025"/>
          </a:xfrm>
          <a:custGeom>
            <a:avLst/>
            <a:gdLst/>
            <a:ahLst/>
            <a:cxnLst>
              <a:cxn ang="0">
                <a:pos x="17" y="46"/>
              </a:cxn>
              <a:cxn ang="0">
                <a:pos x="34" y="37"/>
              </a:cxn>
              <a:cxn ang="0">
                <a:pos x="17" y="0"/>
              </a:cxn>
              <a:cxn ang="0">
                <a:pos x="0" y="18"/>
              </a:cxn>
              <a:cxn ang="0">
                <a:pos x="17" y="46"/>
              </a:cxn>
            </a:cxnLst>
            <a:rect l="0" t="0" r="r" b="b"/>
            <a:pathLst>
              <a:path w="34" h="46">
                <a:moveTo>
                  <a:pt x="17" y="46"/>
                </a:moveTo>
                <a:lnTo>
                  <a:pt x="34" y="37"/>
                </a:lnTo>
                <a:lnTo>
                  <a:pt x="17" y="0"/>
                </a:lnTo>
                <a:lnTo>
                  <a:pt x="0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0" name="Freeform 14"/>
          <p:cNvSpPr>
            <a:spLocks/>
          </p:cNvSpPr>
          <p:nvPr/>
        </p:nvSpPr>
        <p:spPr bwMode="auto">
          <a:xfrm>
            <a:off x="2276475" y="6243638"/>
            <a:ext cx="53975" cy="58737"/>
          </a:xfrm>
          <a:custGeom>
            <a:avLst/>
            <a:gdLst/>
            <a:ahLst/>
            <a:cxnLst>
              <a:cxn ang="0">
                <a:pos x="34" y="27"/>
              </a:cxn>
              <a:cxn ang="0">
                <a:pos x="25" y="37"/>
              </a:cxn>
              <a:cxn ang="0">
                <a:pos x="0" y="9"/>
              </a:cxn>
              <a:cxn ang="0">
                <a:pos x="17" y="0"/>
              </a:cxn>
              <a:cxn ang="0">
                <a:pos x="34" y="27"/>
              </a:cxn>
            </a:cxnLst>
            <a:rect l="0" t="0" r="r" b="b"/>
            <a:pathLst>
              <a:path w="34" h="37">
                <a:moveTo>
                  <a:pt x="34" y="27"/>
                </a:moveTo>
                <a:lnTo>
                  <a:pt x="25" y="37"/>
                </a:lnTo>
                <a:lnTo>
                  <a:pt x="0" y="9"/>
                </a:lnTo>
                <a:lnTo>
                  <a:pt x="17" y="0"/>
                </a:lnTo>
                <a:lnTo>
                  <a:pt x="34" y="2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1" name="Freeform 15"/>
          <p:cNvSpPr>
            <a:spLocks/>
          </p:cNvSpPr>
          <p:nvPr/>
        </p:nvSpPr>
        <p:spPr bwMode="auto">
          <a:xfrm>
            <a:off x="2303463" y="5186363"/>
            <a:ext cx="1379537" cy="1100137"/>
          </a:xfrm>
          <a:custGeom>
            <a:avLst/>
            <a:gdLst/>
            <a:ahLst/>
            <a:cxnLst>
              <a:cxn ang="0">
                <a:pos x="869" y="28"/>
              </a:cxn>
              <a:cxn ang="0">
                <a:pos x="852" y="0"/>
              </a:cxn>
              <a:cxn ang="0">
                <a:pos x="0" y="666"/>
              </a:cxn>
              <a:cxn ang="0">
                <a:pos x="17" y="693"/>
              </a:cxn>
              <a:cxn ang="0">
                <a:pos x="869" y="28"/>
              </a:cxn>
            </a:cxnLst>
            <a:rect l="0" t="0" r="r" b="b"/>
            <a:pathLst>
              <a:path w="869" h="693">
                <a:moveTo>
                  <a:pt x="869" y="28"/>
                </a:moveTo>
                <a:lnTo>
                  <a:pt x="852" y="0"/>
                </a:lnTo>
                <a:lnTo>
                  <a:pt x="0" y="666"/>
                </a:lnTo>
                <a:lnTo>
                  <a:pt x="17" y="693"/>
                </a:lnTo>
                <a:lnTo>
                  <a:pt x="869" y="2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2" name="Rectangle 16"/>
          <p:cNvSpPr>
            <a:spLocks noChangeArrowheads="1"/>
          </p:cNvSpPr>
          <p:nvPr/>
        </p:nvSpPr>
        <p:spPr bwMode="auto">
          <a:xfrm>
            <a:off x="2289175" y="3983038"/>
            <a:ext cx="55563" cy="3016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3" name="Rectangle 17"/>
          <p:cNvSpPr>
            <a:spLocks noChangeArrowheads="1"/>
          </p:cNvSpPr>
          <p:nvPr/>
        </p:nvSpPr>
        <p:spPr bwMode="auto">
          <a:xfrm>
            <a:off x="2289175" y="6257925"/>
            <a:ext cx="55563" cy="285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4" name="Rectangle 18"/>
          <p:cNvSpPr>
            <a:spLocks noChangeArrowheads="1"/>
          </p:cNvSpPr>
          <p:nvPr/>
        </p:nvSpPr>
        <p:spPr bwMode="auto">
          <a:xfrm>
            <a:off x="2289175" y="4013200"/>
            <a:ext cx="55563" cy="22447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5" name="Rectangle 19"/>
          <p:cNvSpPr>
            <a:spLocks noChangeArrowheads="1"/>
          </p:cNvSpPr>
          <p:nvPr/>
        </p:nvSpPr>
        <p:spPr bwMode="auto">
          <a:xfrm>
            <a:off x="2289175" y="3983038"/>
            <a:ext cx="26988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6" name="Rectangle 20"/>
          <p:cNvSpPr>
            <a:spLocks noChangeArrowheads="1"/>
          </p:cNvSpPr>
          <p:nvPr/>
        </p:nvSpPr>
        <p:spPr bwMode="auto">
          <a:xfrm>
            <a:off x="5021263" y="3983038"/>
            <a:ext cx="28575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7" name="Rectangle 21"/>
          <p:cNvSpPr>
            <a:spLocks noChangeArrowheads="1"/>
          </p:cNvSpPr>
          <p:nvPr/>
        </p:nvSpPr>
        <p:spPr bwMode="auto">
          <a:xfrm>
            <a:off x="2316163" y="3983038"/>
            <a:ext cx="2705100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8" name="Rectangle 22"/>
          <p:cNvSpPr>
            <a:spLocks noChangeArrowheads="1"/>
          </p:cNvSpPr>
          <p:nvPr/>
        </p:nvSpPr>
        <p:spPr bwMode="auto">
          <a:xfrm>
            <a:off x="2289175" y="6227763"/>
            <a:ext cx="26988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19" name="Rectangle 23"/>
          <p:cNvSpPr>
            <a:spLocks noChangeArrowheads="1"/>
          </p:cNvSpPr>
          <p:nvPr/>
        </p:nvSpPr>
        <p:spPr bwMode="auto">
          <a:xfrm>
            <a:off x="5021263" y="6227763"/>
            <a:ext cx="28575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0" name="Rectangle 24"/>
          <p:cNvSpPr>
            <a:spLocks noChangeArrowheads="1"/>
          </p:cNvSpPr>
          <p:nvPr/>
        </p:nvSpPr>
        <p:spPr bwMode="auto">
          <a:xfrm>
            <a:off x="2316163" y="6227763"/>
            <a:ext cx="2705100" cy="587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1" name="Oval 25"/>
          <p:cNvSpPr>
            <a:spLocks noChangeArrowheads="1"/>
          </p:cNvSpPr>
          <p:nvPr/>
        </p:nvSpPr>
        <p:spPr bwMode="auto">
          <a:xfrm>
            <a:off x="2071688" y="3748088"/>
            <a:ext cx="490537" cy="5286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2" name="Oval 26"/>
          <p:cNvSpPr>
            <a:spLocks noChangeArrowheads="1"/>
          </p:cNvSpPr>
          <p:nvPr/>
        </p:nvSpPr>
        <p:spPr bwMode="auto">
          <a:xfrm>
            <a:off x="2078038" y="3754438"/>
            <a:ext cx="477837" cy="515937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3" name="Oval 27"/>
          <p:cNvSpPr>
            <a:spLocks noChangeArrowheads="1"/>
          </p:cNvSpPr>
          <p:nvPr/>
        </p:nvSpPr>
        <p:spPr bwMode="auto">
          <a:xfrm>
            <a:off x="4775200" y="5994400"/>
            <a:ext cx="492125" cy="527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4" name="Oval 28"/>
          <p:cNvSpPr>
            <a:spLocks noChangeArrowheads="1"/>
          </p:cNvSpPr>
          <p:nvPr/>
        </p:nvSpPr>
        <p:spPr bwMode="auto">
          <a:xfrm>
            <a:off x="4783138" y="5999163"/>
            <a:ext cx="477837" cy="517525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5" name="Oval 29"/>
          <p:cNvSpPr>
            <a:spLocks noChangeArrowheads="1"/>
          </p:cNvSpPr>
          <p:nvPr/>
        </p:nvSpPr>
        <p:spPr bwMode="auto">
          <a:xfrm>
            <a:off x="3424238" y="4937125"/>
            <a:ext cx="490537" cy="5286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6" name="Oval 30"/>
          <p:cNvSpPr>
            <a:spLocks noChangeArrowheads="1"/>
          </p:cNvSpPr>
          <p:nvPr/>
        </p:nvSpPr>
        <p:spPr bwMode="auto">
          <a:xfrm>
            <a:off x="3430588" y="4943475"/>
            <a:ext cx="477837" cy="515938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7" name="Oval 31"/>
          <p:cNvSpPr>
            <a:spLocks noChangeArrowheads="1"/>
          </p:cNvSpPr>
          <p:nvPr/>
        </p:nvSpPr>
        <p:spPr bwMode="auto">
          <a:xfrm>
            <a:off x="4775200" y="3748088"/>
            <a:ext cx="492125" cy="5286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8" name="Oval 32"/>
          <p:cNvSpPr>
            <a:spLocks noChangeArrowheads="1"/>
          </p:cNvSpPr>
          <p:nvPr/>
        </p:nvSpPr>
        <p:spPr bwMode="auto">
          <a:xfrm>
            <a:off x="4783138" y="3754438"/>
            <a:ext cx="477837" cy="515937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29" name="Oval 33"/>
          <p:cNvSpPr>
            <a:spLocks noChangeArrowheads="1"/>
          </p:cNvSpPr>
          <p:nvPr/>
        </p:nvSpPr>
        <p:spPr bwMode="auto">
          <a:xfrm>
            <a:off x="2071688" y="5994400"/>
            <a:ext cx="490537" cy="527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30" name="Oval 34"/>
          <p:cNvSpPr>
            <a:spLocks noChangeArrowheads="1"/>
          </p:cNvSpPr>
          <p:nvPr/>
        </p:nvSpPr>
        <p:spPr bwMode="auto">
          <a:xfrm>
            <a:off x="2078038" y="5999163"/>
            <a:ext cx="477837" cy="517525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2131" name="Rectangle 35"/>
          <p:cNvSpPr>
            <a:spLocks noChangeArrowheads="1"/>
          </p:cNvSpPr>
          <p:nvPr/>
        </p:nvSpPr>
        <p:spPr bwMode="auto">
          <a:xfrm>
            <a:off x="2220913" y="3806825"/>
            <a:ext cx="328612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a</a:t>
            </a:r>
            <a:endParaRPr lang="en-US" altLang="en-US">
              <a:latin typeface="Times" charset="0"/>
            </a:endParaRPr>
          </a:p>
        </p:txBody>
      </p:sp>
      <p:sp>
        <p:nvSpPr>
          <p:cNvPr id="772132" name="Rectangle 36"/>
          <p:cNvSpPr>
            <a:spLocks noChangeArrowheads="1"/>
          </p:cNvSpPr>
          <p:nvPr/>
        </p:nvSpPr>
        <p:spPr bwMode="auto">
          <a:xfrm>
            <a:off x="4926013" y="3851275"/>
            <a:ext cx="341312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en-US">
              <a:latin typeface="Times" charset="0"/>
            </a:endParaRPr>
          </a:p>
        </p:txBody>
      </p:sp>
      <p:sp>
        <p:nvSpPr>
          <p:cNvPr id="772133" name="Rectangle 37"/>
          <p:cNvSpPr>
            <a:spLocks noChangeArrowheads="1"/>
          </p:cNvSpPr>
          <p:nvPr/>
        </p:nvSpPr>
        <p:spPr bwMode="auto">
          <a:xfrm>
            <a:off x="3587750" y="4995863"/>
            <a:ext cx="31432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en-US">
              <a:latin typeface="Times" charset="0"/>
            </a:endParaRPr>
          </a:p>
        </p:txBody>
      </p:sp>
      <p:sp>
        <p:nvSpPr>
          <p:cNvPr id="772134" name="Rectangle 38"/>
          <p:cNvSpPr>
            <a:spLocks noChangeArrowheads="1"/>
          </p:cNvSpPr>
          <p:nvPr/>
        </p:nvSpPr>
        <p:spPr bwMode="auto">
          <a:xfrm>
            <a:off x="2220913" y="6081713"/>
            <a:ext cx="341312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d</a:t>
            </a:r>
            <a:endParaRPr lang="en-US" altLang="en-US">
              <a:latin typeface="Times" charset="0"/>
            </a:endParaRPr>
          </a:p>
        </p:txBody>
      </p:sp>
      <p:sp>
        <p:nvSpPr>
          <p:cNvPr id="772135" name="Rectangle 39"/>
          <p:cNvSpPr>
            <a:spLocks noChangeArrowheads="1"/>
          </p:cNvSpPr>
          <p:nvPr/>
        </p:nvSpPr>
        <p:spPr bwMode="auto">
          <a:xfrm>
            <a:off x="4940300" y="6053138"/>
            <a:ext cx="328613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e</a:t>
            </a:r>
            <a:endParaRPr lang="en-US" altLang="en-US">
              <a:latin typeface="Times" charset="0"/>
            </a:endParaRPr>
          </a:p>
        </p:txBody>
      </p:sp>
      <p:sp>
        <p:nvSpPr>
          <p:cNvPr id="772136" name="Rectangle 40"/>
          <p:cNvSpPr>
            <a:spLocks noChangeArrowheads="1"/>
          </p:cNvSpPr>
          <p:nvPr/>
        </p:nvSpPr>
        <p:spPr bwMode="auto">
          <a:xfrm>
            <a:off x="5562600" y="3886200"/>
            <a:ext cx="32845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>
                <a:solidFill>
                  <a:srgbClr val="FA2C25"/>
                </a:solidFill>
                <a:latin typeface="Times" charset="0"/>
              </a:rPr>
              <a:t>V</a:t>
            </a:r>
            <a:r>
              <a:rPr lang="en-US" altLang="en-US" sz="2400" dirty="0">
                <a:latin typeface="Times" charset="0"/>
              </a:rPr>
              <a:t>= {</a:t>
            </a:r>
            <a:r>
              <a:rPr lang="en-US" altLang="en-US" sz="2400" dirty="0" err="1">
                <a:latin typeface="Times" charset="0"/>
              </a:rPr>
              <a:t>a,b,c,d,e</a:t>
            </a:r>
            <a:r>
              <a:rPr lang="en-US" altLang="en-US" sz="2400" dirty="0">
                <a:latin typeface="Times" charset="0"/>
              </a:rPr>
              <a:t>}</a:t>
            </a:r>
          </a:p>
          <a:p>
            <a:pPr eaLnBrk="0" hangingPunct="0"/>
            <a:endParaRPr lang="en-US" altLang="en-US" sz="2400" dirty="0">
              <a:latin typeface="Times" charset="0"/>
            </a:endParaRPr>
          </a:p>
          <a:p>
            <a:pPr eaLnBrk="0" hangingPunct="0"/>
            <a:r>
              <a:rPr lang="en-US" altLang="en-US" sz="2400" dirty="0">
                <a:solidFill>
                  <a:srgbClr val="008000"/>
                </a:solidFill>
                <a:latin typeface="Times" charset="0"/>
              </a:rPr>
              <a:t>E</a:t>
            </a:r>
            <a:r>
              <a:rPr lang="en-US" altLang="en-US" sz="2400" dirty="0">
                <a:latin typeface="Times" charset="0"/>
              </a:rPr>
              <a:t>= {(</a:t>
            </a:r>
            <a:r>
              <a:rPr lang="en-US" altLang="en-US" sz="2400" dirty="0" err="1">
                <a:latin typeface="Times" charset="0"/>
              </a:rPr>
              <a:t>a,b</a:t>
            </a:r>
            <a:r>
              <a:rPr lang="en-US" altLang="en-US" sz="2400" dirty="0">
                <a:latin typeface="Times" charset="0"/>
              </a:rPr>
              <a:t>),(</a:t>
            </a:r>
            <a:r>
              <a:rPr lang="en-US" altLang="en-US" sz="2400" dirty="0" err="1">
                <a:latin typeface="Times" charset="0"/>
              </a:rPr>
              <a:t>a,c</a:t>
            </a:r>
            <a:r>
              <a:rPr lang="en-US" altLang="en-US" sz="2400" dirty="0">
                <a:latin typeface="Times" charset="0"/>
              </a:rPr>
              <a:t>),(</a:t>
            </a:r>
            <a:r>
              <a:rPr lang="en-US" altLang="en-US" sz="2400" dirty="0" err="1">
                <a:latin typeface="Times" charset="0"/>
              </a:rPr>
              <a:t>a,d</a:t>
            </a:r>
            <a:r>
              <a:rPr lang="en-US" altLang="en-US" sz="2400" dirty="0">
                <a:latin typeface="Times" charset="0"/>
              </a:rPr>
              <a:t>),</a:t>
            </a:r>
          </a:p>
          <a:p>
            <a:pPr eaLnBrk="0" hangingPunct="0"/>
            <a:r>
              <a:rPr lang="en-US" altLang="en-US" sz="2400" dirty="0">
                <a:latin typeface="Times" charset="0"/>
              </a:rPr>
              <a:t>(</a:t>
            </a:r>
            <a:r>
              <a:rPr lang="en-US" altLang="en-US" sz="2400" dirty="0" err="1">
                <a:latin typeface="Times" charset="0"/>
              </a:rPr>
              <a:t>b,e</a:t>
            </a:r>
            <a:r>
              <a:rPr lang="en-US" altLang="en-US" sz="2400" dirty="0">
                <a:latin typeface="Times" charset="0"/>
              </a:rPr>
              <a:t>),(</a:t>
            </a:r>
            <a:r>
              <a:rPr lang="en-US" altLang="en-US" sz="2400" dirty="0" err="1">
                <a:latin typeface="Times" charset="0"/>
              </a:rPr>
              <a:t>c,d</a:t>
            </a:r>
            <a:r>
              <a:rPr lang="en-US" altLang="en-US" sz="2400" dirty="0">
                <a:latin typeface="Times" charset="0"/>
              </a:rPr>
              <a:t>),(</a:t>
            </a:r>
            <a:r>
              <a:rPr lang="en-US" altLang="en-US" sz="2400" dirty="0" err="1">
                <a:latin typeface="Times" charset="0"/>
              </a:rPr>
              <a:t>c,e</a:t>
            </a:r>
            <a:r>
              <a:rPr lang="en-US" altLang="en-US" sz="2400" dirty="0" smtClean="0">
                <a:latin typeface="Times" charset="0"/>
              </a:rPr>
              <a:t>), (</a:t>
            </a:r>
            <a:r>
              <a:rPr lang="en-US" altLang="en-US" sz="2400" dirty="0" err="1">
                <a:latin typeface="Times" charset="0"/>
              </a:rPr>
              <a:t>d,e</a:t>
            </a:r>
            <a:r>
              <a:rPr lang="en-US" altLang="en-US" sz="2400" dirty="0">
                <a:latin typeface="Times" charset="0"/>
              </a:rPr>
              <a:t>)}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38197"/>
          <a:ext cx="9144000" cy="510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72934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It    M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r>
                        <a:rPr lang="en-US" sz="240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sz="2400" baseline="0" dirty="0" smtClean="0">
                          <a:solidFill>
                            <a:sysClr val="windowText" lastClr="000000"/>
                          </a:solidFill>
                        </a:rPr>
                        <a:t>  Path 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r>
                        <a:rPr lang="en-US" sz="240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sz="2400" baseline="0" dirty="0" smtClean="0">
                          <a:solidFill>
                            <a:sysClr val="windowText" lastClr="000000"/>
                          </a:solidFill>
                        </a:rPr>
                        <a:t>  Path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r>
                        <a:rPr lang="en-US" sz="2400" baseline="-25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en-US" sz="2400" baseline="0" dirty="0" smtClean="0">
                          <a:solidFill>
                            <a:sysClr val="windowText" lastClr="000000"/>
                          </a:solidFill>
                        </a:rPr>
                        <a:t>  Path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r>
                        <a:rPr lang="en-US" sz="2400" baseline="-25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r>
                        <a:rPr lang="en-US" sz="2400" baseline="0" dirty="0" smtClean="0">
                          <a:solidFill>
                            <a:sysClr val="windowText" lastClr="000000"/>
                          </a:solidFill>
                        </a:rPr>
                        <a:t>  Path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r>
                        <a:rPr lang="en-US" sz="2400" baseline="-25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sz="2400" baseline="0" dirty="0" smtClean="0">
                          <a:solidFill>
                            <a:sysClr val="windowText" lastClr="000000"/>
                          </a:solidFill>
                        </a:rPr>
                        <a:t>  Path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934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1  {1}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2    1 -2 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5    1-3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1      1-4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∞     - 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∞    - 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934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2 {1, 4}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2    1-2 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4  1-4-3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1       1-4      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2   1-4-5   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∞    -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934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3 {1,2,4}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2    1-2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4   1-4-3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1      1-4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2   1-4-5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∞    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9343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9343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9343">
                <a:tc>
                  <a:txBody>
                    <a:bodyPr/>
                    <a:lstStyle/>
                    <a:p>
                      <a:endParaRPr lang="en-US" sz="24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152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 = Iteration</a:t>
            </a:r>
            <a:endParaRPr lang="en-US" sz="24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dirty="0"/>
              <a:t>What is A Spanning Tree?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4876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4876800" y="396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60198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7162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6019800" y="4800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71628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83820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8382000" y="3962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5105400" y="3352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V="1">
            <a:off x="5257800" y="2514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5257800" y="4343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V="1">
            <a:off x="6477000" y="4495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6477000" y="2514600"/>
            <a:ext cx="685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7391400" y="33528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334000" y="3124200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Freeform 18"/>
          <p:cNvSpPr>
            <a:spLocks/>
          </p:cNvSpPr>
          <p:nvPr/>
        </p:nvSpPr>
        <p:spPr bwMode="auto">
          <a:xfrm>
            <a:off x="5257800" y="3276600"/>
            <a:ext cx="91440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432"/>
              </a:cxn>
              <a:cxn ang="0">
                <a:pos x="576" y="960"/>
              </a:cxn>
            </a:cxnLst>
            <a:rect l="0" t="0" r="r" b="b"/>
            <a:pathLst>
              <a:path w="576" h="960">
                <a:moveTo>
                  <a:pt x="0" y="0"/>
                </a:moveTo>
                <a:cubicBezTo>
                  <a:pt x="168" y="136"/>
                  <a:pt x="336" y="272"/>
                  <a:pt x="432" y="432"/>
                </a:cubicBezTo>
                <a:cubicBezTo>
                  <a:pt x="528" y="592"/>
                  <a:pt x="552" y="872"/>
                  <a:pt x="576" y="96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7620000" y="3124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7620000" y="41910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7146925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u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7223125" y="39989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v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4937125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b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6080125" y="2246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a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4937125" y="39989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c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6080125" y="483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d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8442325" y="293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e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8442325" y="39989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f</a:t>
            </a:r>
          </a:p>
        </p:txBody>
      </p:sp>
      <p:sp>
        <p:nvSpPr>
          <p:cNvPr id="1948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4267200" cy="4876800"/>
          </a:xfrm>
          <a:noFill/>
          <a:ln/>
        </p:spPr>
        <p:txBody>
          <a:bodyPr lIns="92075" tIns="46038" rIns="92075" bIns="46038"/>
          <a:lstStyle/>
          <a:p>
            <a:r>
              <a:rPr lang="en-US" sz="2400" dirty="0"/>
              <a:t>A </a:t>
            </a:r>
            <a:r>
              <a:rPr lang="en-US" sz="2400" i="1" dirty="0"/>
              <a:t>spanning</a:t>
            </a:r>
            <a:r>
              <a:rPr lang="en-US" sz="2400" dirty="0"/>
              <a:t> tree for an undirected graph G=(V,E) is a </a:t>
            </a:r>
            <a:r>
              <a:rPr lang="en-US" sz="2400" dirty="0" err="1">
                <a:solidFill>
                  <a:schemeClr val="accent2"/>
                </a:solidFill>
              </a:rPr>
              <a:t>subgraph</a:t>
            </a:r>
            <a:r>
              <a:rPr lang="en-US" sz="2400" dirty="0"/>
              <a:t> of G that is a </a:t>
            </a:r>
            <a:r>
              <a:rPr lang="en-US" sz="2400" dirty="0">
                <a:solidFill>
                  <a:schemeClr val="accent2"/>
                </a:solidFill>
              </a:rPr>
              <a:t>tree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2"/>
                </a:solidFill>
              </a:rPr>
              <a:t>contains all the vertices</a:t>
            </a:r>
            <a:r>
              <a:rPr lang="en-US" sz="2400" dirty="0"/>
              <a:t> of G </a:t>
            </a:r>
          </a:p>
          <a:p>
            <a:endParaRPr lang="en-US" sz="2400" dirty="0"/>
          </a:p>
          <a:p>
            <a:r>
              <a:rPr lang="en-US" sz="2400" dirty="0"/>
              <a:t>Can a graph have more than one spanning tree?</a:t>
            </a:r>
          </a:p>
          <a:p>
            <a:endParaRPr lang="en-US" sz="2400" dirty="0"/>
          </a:p>
          <a:p>
            <a:r>
              <a:rPr lang="en-US" sz="2400" dirty="0"/>
              <a:t>Can an unconnected graph have a spanning tree</a:t>
            </a:r>
            <a:r>
              <a:rPr lang="en-US" sz="1800" dirty="0"/>
              <a:t>?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14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Minimal Spanning Tree.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4724400" y="243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47244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867400" y="1752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7010400" y="243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5867400" y="4343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7010400" y="3581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8229600" y="243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8229600" y="3505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4953000" y="2895600"/>
            <a:ext cx="0" cy="609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5105400" y="2057400"/>
            <a:ext cx="7620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5105400" y="3886200"/>
            <a:ext cx="762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6324600" y="3962400"/>
            <a:ext cx="762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6324600" y="2057400"/>
            <a:ext cx="685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7239000" y="28956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5181600" y="2667000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Freeform 19"/>
          <p:cNvSpPr>
            <a:spLocks/>
          </p:cNvSpPr>
          <p:nvPr/>
        </p:nvSpPr>
        <p:spPr bwMode="auto">
          <a:xfrm>
            <a:off x="5105400" y="2819400"/>
            <a:ext cx="914400" cy="15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432"/>
              </a:cxn>
              <a:cxn ang="0">
                <a:pos x="576" y="960"/>
              </a:cxn>
            </a:cxnLst>
            <a:rect l="0" t="0" r="r" b="b"/>
            <a:pathLst>
              <a:path w="576" h="960">
                <a:moveTo>
                  <a:pt x="0" y="0"/>
                </a:moveTo>
                <a:cubicBezTo>
                  <a:pt x="168" y="136"/>
                  <a:pt x="336" y="272"/>
                  <a:pt x="432" y="432"/>
                </a:cubicBezTo>
                <a:cubicBezTo>
                  <a:pt x="528" y="592"/>
                  <a:pt x="552" y="872"/>
                  <a:pt x="576" y="960"/>
                </a:cubicBezTo>
              </a:path>
            </a:pathLst>
          </a:cu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7467600" y="26670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7467600" y="37338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5165725" y="1941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4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6689725" y="1865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4</a:t>
            </a:r>
            <a:endParaRPr lang="en-US" sz="1800">
              <a:latin typeface="Arial" charset="0"/>
            </a:endParaRP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5927725" y="2322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3</a:t>
            </a:r>
            <a:endParaRPr lang="en-US" sz="1800">
              <a:latin typeface="Arial" charset="0"/>
            </a:endParaRP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7223125" y="3008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2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7604125" y="2246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9</a:t>
            </a:r>
            <a:endParaRPr lang="en-US" sz="1800">
              <a:latin typeface="Arial" charset="0"/>
            </a:endParaRP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7639050" y="3443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15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6613525" y="4205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8</a:t>
            </a:r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5775325" y="32369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10</a:t>
            </a: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4572000" y="30083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14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5089525" y="4075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charset="0"/>
              </a:rPr>
              <a:t>3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6994525" y="2474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u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7070725" y="35417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v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4784725" y="2474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b</a:t>
            </a:r>
          </a:p>
        </p:txBody>
      </p:sp>
      <p:sp>
        <p:nvSpPr>
          <p:cNvPr id="21539" name="Text Box 35"/>
          <p:cNvSpPr txBox="1">
            <a:spLocks noChangeArrowheads="1"/>
          </p:cNvSpPr>
          <p:nvPr/>
        </p:nvSpPr>
        <p:spPr bwMode="auto">
          <a:xfrm>
            <a:off x="5927725" y="1789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a</a:t>
            </a:r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4784725" y="35417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c</a:t>
            </a:r>
          </a:p>
        </p:txBody>
      </p: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5927725" y="4379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d</a:t>
            </a: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8289925" y="2474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e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8289925" y="35417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f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408488" y="5083175"/>
            <a:ext cx="4659312" cy="631825"/>
            <a:chOff x="2112" y="3139"/>
            <a:chExt cx="2935" cy="398"/>
          </a:xfrm>
        </p:grpSpPr>
        <p:sp>
          <p:nvSpPr>
            <p:cNvPr id="21545" name="Text Box 41"/>
            <p:cNvSpPr txBox="1">
              <a:spLocks noChangeArrowheads="1"/>
            </p:cNvSpPr>
            <p:nvPr/>
          </p:nvSpPr>
          <p:spPr bwMode="auto">
            <a:xfrm>
              <a:off x="3044" y="3139"/>
              <a:ext cx="2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Arial" charset="0"/>
                  <a:sym typeface="Symbol" pitchFamily="18" charset="2"/>
                </a:rPr>
                <a:t></a:t>
              </a:r>
              <a:endParaRPr lang="en-US" dirty="0">
                <a:latin typeface="Arial" charset="0"/>
              </a:endParaRPr>
            </a:p>
          </p:txBody>
        </p:sp>
        <p:sp>
          <p:nvSpPr>
            <p:cNvPr id="21546" name="Text Box 42"/>
            <p:cNvSpPr txBox="1">
              <a:spLocks noChangeArrowheads="1"/>
            </p:cNvSpPr>
            <p:nvPr/>
          </p:nvSpPr>
          <p:spPr bwMode="auto">
            <a:xfrm>
              <a:off x="2112" y="3216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latin typeface="Arial" charset="0"/>
                </a:rPr>
                <a:t>Mst</a:t>
              </a:r>
              <a:r>
                <a:rPr lang="en-US" sz="1800" dirty="0">
                  <a:latin typeface="Arial" charset="0"/>
                </a:rPr>
                <a:t> </a:t>
              </a:r>
              <a:r>
                <a:rPr lang="en-US" sz="1800" i="1" dirty="0">
                  <a:latin typeface="Arial" charset="0"/>
                </a:rPr>
                <a:t>T</a:t>
              </a:r>
              <a:r>
                <a:rPr lang="en-US" sz="1800" dirty="0">
                  <a:latin typeface="Arial" charset="0"/>
                </a:rPr>
                <a:t>: </a:t>
              </a:r>
              <a:r>
                <a:rPr lang="en-US" sz="1800" i="1" dirty="0">
                  <a:latin typeface="Arial" charset="0"/>
                </a:rPr>
                <a:t>w</a:t>
              </a:r>
              <a:r>
                <a:rPr lang="en-US" sz="1800" dirty="0">
                  <a:latin typeface="Arial" charset="0"/>
                </a:rPr>
                <a:t>( </a:t>
              </a:r>
              <a:r>
                <a:rPr lang="en-US" sz="1800" i="1" dirty="0">
                  <a:latin typeface="Arial" charset="0"/>
                </a:rPr>
                <a:t>T</a:t>
              </a:r>
              <a:r>
                <a:rPr lang="en-US" sz="1800" dirty="0">
                  <a:latin typeface="Arial" charset="0"/>
                </a:rPr>
                <a:t> )=</a:t>
              </a:r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auto">
            <a:xfrm>
              <a:off x="3254" y="3191"/>
              <a:ext cx="1793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aseline="-25000">
                  <a:latin typeface="Arial" charset="0"/>
                </a:rPr>
                <a:t>(</a:t>
              </a:r>
              <a:r>
                <a:rPr lang="en-US" sz="1800" i="1" baseline="-25000">
                  <a:latin typeface="Arial" charset="0"/>
                </a:rPr>
                <a:t>u,v) </a:t>
              </a:r>
              <a:r>
                <a:rPr lang="en-US" sz="1800" i="1" baseline="-25000">
                  <a:latin typeface="Arial" charset="0"/>
                  <a:sym typeface="Symbol" pitchFamily="18" charset="2"/>
                </a:rPr>
                <a:t> T</a:t>
              </a:r>
              <a:r>
                <a:rPr lang="en-US" sz="1800" i="1">
                  <a:latin typeface="Arial" charset="0"/>
                  <a:sym typeface="Symbol" pitchFamily="18" charset="2"/>
                </a:rPr>
                <a:t> w</a:t>
              </a:r>
              <a:r>
                <a:rPr lang="en-US" sz="1800">
                  <a:latin typeface="Arial" charset="0"/>
                  <a:sym typeface="Symbol" pitchFamily="18" charset="2"/>
                </a:rPr>
                <a:t>(</a:t>
              </a:r>
              <a:r>
                <a:rPr lang="en-US" sz="1800" i="1">
                  <a:latin typeface="Arial" charset="0"/>
                  <a:sym typeface="Symbol" pitchFamily="18" charset="2"/>
                </a:rPr>
                <a:t>u,v</a:t>
              </a:r>
              <a:r>
                <a:rPr lang="en-US" sz="1800">
                  <a:latin typeface="Arial" charset="0"/>
                  <a:sym typeface="Symbol" pitchFamily="18" charset="2"/>
                </a:rPr>
                <a:t> ) is minimized</a:t>
              </a:r>
            </a:p>
            <a:p>
              <a:endParaRPr lang="en-US" sz="1800" baseline="-25000">
                <a:latin typeface="Arial" charset="0"/>
              </a:endParaRPr>
            </a:p>
          </p:txBody>
        </p:sp>
      </p:grpSp>
      <p:sp>
        <p:nvSpPr>
          <p:cNvPr id="2154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4191000" cy="45720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weight</a:t>
            </a:r>
            <a:r>
              <a:rPr lang="en-US" sz="2400" dirty="0"/>
              <a:t> of a </a:t>
            </a:r>
            <a:r>
              <a:rPr lang="en-US" sz="2400" dirty="0" err="1"/>
              <a:t>subgraph</a:t>
            </a:r>
            <a:r>
              <a:rPr lang="en-US" sz="2400" dirty="0"/>
              <a:t> is the sum of the weights of it edges.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 </a:t>
            </a:r>
            <a:r>
              <a:rPr lang="en-US" sz="2400" i="1" dirty="0"/>
              <a:t>minimum spanning tree</a:t>
            </a:r>
            <a:r>
              <a:rPr lang="en-US" sz="2400" dirty="0"/>
              <a:t> for a weighted graph is a spanning tree with minimum weight.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Can a graph have more then one minimum spanning tree?</a:t>
            </a:r>
          </a:p>
        </p:txBody>
      </p:sp>
    </p:spTree>
    <p:extLst>
      <p:ext uri="{BB962C8B-B14F-4D97-AF65-F5344CB8AC3E}">
        <p14:creationId xmlns:p14="http://schemas.microsoft.com/office/powerpoint/2010/main" val="16192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a Problem that Translates into a MST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0292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b="1" dirty="0"/>
              <a:t>The Problem</a:t>
            </a:r>
            <a:endParaRPr lang="en-US" dirty="0"/>
          </a:p>
          <a:p>
            <a:r>
              <a:rPr lang="en-US" dirty="0"/>
              <a:t>Several pins of an electronic circuit must be connected using the least amount of wire.</a:t>
            </a:r>
          </a:p>
          <a:p>
            <a:pPr>
              <a:buFontTx/>
              <a:buNone/>
            </a:pPr>
            <a:endParaRPr lang="en-US" b="1" dirty="0"/>
          </a:p>
          <a:p>
            <a:pPr>
              <a:buFontTx/>
              <a:buNone/>
            </a:pPr>
            <a:r>
              <a:rPr lang="en-US" b="1" dirty="0"/>
              <a:t>Modeling the Problem </a:t>
            </a:r>
          </a:p>
          <a:p>
            <a:r>
              <a:rPr lang="en-US" dirty="0"/>
              <a:t>The graph is a complete, undirected graph </a:t>
            </a:r>
            <a:br>
              <a:rPr lang="en-US" dirty="0"/>
            </a:br>
            <a:r>
              <a:rPr lang="en-US" i="1" dirty="0"/>
              <a:t>G</a:t>
            </a:r>
            <a:r>
              <a:rPr lang="en-US" dirty="0"/>
              <a:t> = ( </a:t>
            </a:r>
            <a:r>
              <a:rPr lang="en-US" i="1" dirty="0"/>
              <a:t>V, E ,W</a:t>
            </a:r>
            <a:r>
              <a:rPr lang="en-US" dirty="0"/>
              <a:t> ), where </a:t>
            </a:r>
            <a:r>
              <a:rPr lang="en-US" i="1" dirty="0"/>
              <a:t>V</a:t>
            </a:r>
            <a:r>
              <a:rPr lang="en-US" dirty="0"/>
              <a:t> is the set of pins, </a:t>
            </a:r>
            <a:r>
              <a:rPr lang="en-US" i="1" dirty="0"/>
              <a:t>E</a:t>
            </a:r>
            <a:r>
              <a:rPr lang="en-US" dirty="0"/>
              <a:t> is the set of all possible interconnections between the pairs of pins and </a:t>
            </a:r>
            <a:r>
              <a:rPr lang="en-US" i="1" dirty="0"/>
              <a:t>w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 is the length of the wire needed to connect the pair of vertices</a:t>
            </a:r>
            <a:r>
              <a:rPr lang="en-US" i="1" dirty="0"/>
              <a:t>.</a:t>
            </a:r>
          </a:p>
          <a:p>
            <a:r>
              <a:rPr lang="en-US" dirty="0"/>
              <a:t>Find a minimum spanning tree.</a:t>
            </a:r>
          </a:p>
        </p:txBody>
      </p:sp>
    </p:spTree>
    <p:extLst>
      <p:ext uri="{BB962C8B-B14F-4D97-AF65-F5344CB8AC3E}">
        <p14:creationId xmlns:p14="http://schemas.microsoft.com/office/powerpoint/2010/main" val="21724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Greedy Choice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dirty="0"/>
              <a:t>We will show two ways to build a minimum spanning tree.</a:t>
            </a:r>
          </a:p>
          <a:p>
            <a:r>
              <a:rPr lang="en-US" dirty="0"/>
              <a:t>A MST can be grown from the current spanning tree by adding the nearest vertex and the edge connecting the nearest vertex to the MST. (Prim's algorithm)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MST can be grown from a forest of spanning trees by adding the smallest edge connecting two spanning trees. (</a:t>
            </a:r>
            <a:r>
              <a:rPr lang="en-US" dirty="0" err="1"/>
              <a:t>Kruskal's</a:t>
            </a:r>
            <a:r>
              <a:rPr lang="en-US" dirty="0"/>
              <a:t> algorithm)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b="1"/>
              <a:t>Notation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1143000"/>
          </a:xfrm>
          <a:noFill/>
          <a:ln/>
        </p:spPr>
        <p:txBody>
          <a:bodyPr lIns="92075" tIns="46038" rIns="92075" bIns="46038">
            <a:normAutofit fontScale="77500" lnSpcReduction="20000"/>
          </a:bodyPr>
          <a:lstStyle/>
          <a:p>
            <a:r>
              <a:rPr lang="en-US" dirty="0"/>
              <a:t>Tree-vertices: in the tree constructed so far</a:t>
            </a:r>
          </a:p>
          <a:p>
            <a:r>
              <a:rPr lang="en-US" dirty="0"/>
              <a:t>Non-tree vertices: rest of vertices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5800" y="3124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Arial" charset="0"/>
              </a:rPr>
              <a:t>Prim’s Selection rule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85800" y="41148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Arial" charset="0"/>
              </a:rPr>
              <a:t>Select the minimum weight edge between a tree-node and a non-tree node and add to the tree</a:t>
            </a:r>
          </a:p>
        </p:txBody>
      </p:sp>
    </p:spTree>
    <p:extLst>
      <p:ext uri="{BB962C8B-B14F-4D97-AF65-F5344CB8AC3E}">
        <p14:creationId xmlns:p14="http://schemas.microsoft.com/office/powerpoint/2010/main" val="14867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Traversing a graph means visiting all the vertices in the graph exactly once.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Breadth First Search (BFS)</a:t>
            </a:r>
          </a:p>
          <a:p>
            <a:pPr>
              <a:buNone/>
            </a:pPr>
            <a:r>
              <a:rPr lang="en-US" dirty="0" smtClean="0"/>
              <a:t>Depth First Search (DFS)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71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Similar to in-order traversal of a binary search tree</a:t>
            </a:r>
          </a:p>
          <a:p>
            <a:pPr>
              <a:buNone/>
            </a:pPr>
            <a:r>
              <a:rPr lang="en-US" dirty="0" smtClean="0"/>
              <a:t>Starting from a given node, this traversal visits all the nodes up to the deepest level and so 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83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81000" y="457200"/>
            <a:ext cx="3048000" cy="4038600"/>
            <a:chOff x="381000" y="457200"/>
            <a:chExt cx="3048000" cy="4038600"/>
          </a:xfrm>
        </p:grpSpPr>
        <p:sp>
          <p:nvSpPr>
            <p:cNvPr id="4" name="Oval 3"/>
            <p:cNvSpPr/>
            <p:nvPr/>
          </p:nvSpPr>
          <p:spPr>
            <a:xfrm>
              <a:off x="1447800" y="457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7432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24000" y="1447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810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524000" y="2667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7200" y="3352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600200" y="39624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895600" y="32766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4" idx="3"/>
              <a:endCxn id="7" idx="7"/>
            </p:cNvCxnSpPr>
            <p:nvPr/>
          </p:nvCxnSpPr>
          <p:spPr>
            <a:xfrm rot="5400000">
              <a:off x="607685" y="1076045"/>
              <a:ext cx="1070630" cy="743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4"/>
              <a:endCxn id="6" idx="0"/>
            </p:cNvCxnSpPr>
            <p:nvPr/>
          </p:nvCxnSpPr>
          <p:spPr>
            <a:xfrm rot="16200000" flipH="1">
              <a:off x="1485900" y="1181100"/>
              <a:ext cx="4572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" idx="5"/>
              <a:endCxn id="5" idx="1"/>
            </p:cNvCxnSpPr>
            <p:nvPr/>
          </p:nvCxnSpPr>
          <p:spPr>
            <a:xfrm rot="16200000" flipH="1">
              <a:off x="1788785" y="961745"/>
              <a:ext cx="1070630" cy="972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9" idx="0"/>
            </p:cNvCxnSpPr>
            <p:nvPr/>
          </p:nvCxnSpPr>
          <p:spPr>
            <a:xfrm rot="16200000" flipH="1">
              <a:off x="190500" y="2857500"/>
              <a:ext cx="914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5"/>
              <a:endCxn id="10" idx="2"/>
            </p:cNvCxnSpPr>
            <p:nvPr/>
          </p:nvCxnSpPr>
          <p:spPr>
            <a:xfrm rot="16200000" flipH="1">
              <a:off x="1013315" y="3642214"/>
              <a:ext cx="421015" cy="7527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6"/>
              <a:endCxn id="8" idx="1"/>
            </p:cNvCxnSpPr>
            <p:nvPr/>
          </p:nvCxnSpPr>
          <p:spPr>
            <a:xfrm>
              <a:off x="838200" y="2171700"/>
              <a:ext cx="752755" cy="573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6" idx="4"/>
              <a:endCxn id="8" idx="0"/>
            </p:cNvCxnSpPr>
            <p:nvPr/>
          </p:nvCxnSpPr>
          <p:spPr>
            <a:xfrm rot="5400000">
              <a:off x="1409700" y="23241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3"/>
              <a:endCxn id="8" idx="7"/>
            </p:cNvCxnSpPr>
            <p:nvPr/>
          </p:nvCxnSpPr>
          <p:spPr>
            <a:xfrm rot="5400000">
              <a:off x="2169785" y="2104745"/>
              <a:ext cx="384830" cy="895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8" idx="4"/>
              <a:endCxn id="10" idx="0"/>
            </p:cNvCxnSpPr>
            <p:nvPr/>
          </p:nvCxnSpPr>
          <p:spPr>
            <a:xfrm rot="16200000" flipH="1">
              <a:off x="1409700" y="3543300"/>
              <a:ext cx="7620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" idx="4"/>
              <a:endCxn id="11" idx="0"/>
            </p:cNvCxnSpPr>
            <p:nvPr/>
          </p:nvCxnSpPr>
          <p:spPr>
            <a:xfrm rot="16200000" flipH="1">
              <a:off x="2628900" y="2781300"/>
              <a:ext cx="8382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0" idx="7"/>
            </p:cNvCxnSpPr>
            <p:nvPr/>
          </p:nvCxnSpPr>
          <p:spPr>
            <a:xfrm rot="10800000" flipV="1">
              <a:off x="1990446" y="3543299"/>
              <a:ext cx="905155" cy="497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447800" y="457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47800" y="1447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8</a:t>
              </a:r>
              <a:endParaRPr lang="en-US" sz="2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432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24000" y="2667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4</a:t>
              </a:r>
              <a:endParaRPr lang="en-US" sz="2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00200" y="3962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7</a:t>
              </a:r>
              <a:endParaRPr lang="en-US" sz="2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19400" y="3276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6</a:t>
              </a:r>
              <a:endParaRPr lang="en-US" sz="2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7200" y="3352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5</a:t>
              </a:r>
              <a:endParaRPr lang="en-US" sz="28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105400" y="609600"/>
            <a:ext cx="3048000" cy="4038600"/>
            <a:chOff x="381000" y="457200"/>
            <a:chExt cx="3048000" cy="4038600"/>
          </a:xfrm>
        </p:grpSpPr>
        <p:sp>
          <p:nvSpPr>
            <p:cNvPr id="45" name="Oval 44"/>
            <p:cNvSpPr/>
            <p:nvPr/>
          </p:nvSpPr>
          <p:spPr>
            <a:xfrm>
              <a:off x="1447800" y="457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7432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524000" y="1447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810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524000" y="2667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7200" y="3352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600200" y="39624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895600" y="32766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45" idx="3"/>
              <a:endCxn id="48" idx="7"/>
            </p:cNvCxnSpPr>
            <p:nvPr/>
          </p:nvCxnSpPr>
          <p:spPr>
            <a:xfrm rot="5400000">
              <a:off x="607685" y="1076045"/>
              <a:ext cx="1070630" cy="74351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8" idx="4"/>
              <a:endCxn id="50" idx="0"/>
            </p:cNvCxnSpPr>
            <p:nvPr/>
          </p:nvCxnSpPr>
          <p:spPr>
            <a:xfrm rot="16200000" flipH="1">
              <a:off x="190500" y="2857500"/>
              <a:ext cx="914400" cy="7620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0" idx="5"/>
              <a:endCxn id="51" idx="2"/>
            </p:cNvCxnSpPr>
            <p:nvPr/>
          </p:nvCxnSpPr>
          <p:spPr>
            <a:xfrm rot="16200000" flipH="1">
              <a:off x="1013315" y="3642214"/>
              <a:ext cx="421015" cy="752755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7" idx="4"/>
              <a:endCxn id="49" idx="0"/>
            </p:cNvCxnSpPr>
            <p:nvPr/>
          </p:nvCxnSpPr>
          <p:spPr>
            <a:xfrm rot="5400000">
              <a:off x="1409700" y="2324100"/>
              <a:ext cx="685800" cy="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9" idx="4"/>
              <a:endCxn id="51" idx="0"/>
            </p:cNvCxnSpPr>
            <p:nvPr/>
          </p:nvCxnSpPr>
          <p:spPr>
            <a:xfrm rot="16200000" flipH="1">
              <a:off x="1409700" y="3543300"/>
              <a:ext cx="762000" cy="7620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4"/>
              <a:endCxn id="52" idx="0"/>
            </p:cNvCxnSpPr>
            <p:nvPr/>
          </p:nvCxnSpPr>
          <p:spPr>
            <a:xfrm rot="16200000" flipH="1">
              <a:off x="2628900" y="2781300"/>
              <a:ext cx="838200" cy="152400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2" idx="2"/>
              <a:endCxn id="51" idx="7"/>
            </p:cNvCxnSpPr>
            <p:nvPr/>
          </p:nvCxnSpPr>
          <p:spPr>
            <a:xfrm rot="10800000" flipV="1">
              <a:off x="1990446" y="3543299"/>
              <a:ext cx="905155" cy="497215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447800" y="457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47800" y="1447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8</a:t>
              </a:r>
              <a:endParaRPr lang="en-US" sz="2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10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432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24000" y="2667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4</a:t>
              </a:r>
              <a:endParaRPr lang="en-US" sz="2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00200" y="3962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7</a:t>
              </a:r>
              <a:endParaRPr lang="en-US" sz="2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819400" y="3276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6</a:t>
              </a:r>
              <a:endParaRPr lang="en-US" sz="2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57200" y="3352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5</a:t>
              </a:r>
              <a:endParaRPr lang="en-US" sz="2800" dirty="0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3581400" y="2438400"/>
            <a:ext cx="1143000" cy="762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81400" y="17526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DFS</a:t>
            </a:r>
            <a:endParaRPr lang="en-US" sz="2800" dirty="0"/>
          </a:p>
        </p:txBody>
      </p:sp>
      <p:sp>
        <p:nvSpPr>
          <p:cNvPr id="75" name="TextBox 74"/>
          <p:cNvSpPr txBox="1"/>
          <p:nvPr/>
        </p:nvSpPr>
        <p:spPr>
          <a:xfrm>
            <a:off x="152400" y="49530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DFS : V</a:t>
            </a:r>
            <a:r>
              <a:rPr lang="en-US" sz="2400" b="1" baseline="-25000" dirty="0" smtClean="0"/>
              <a:t>1 </a:t>
            </a:r>
            <a:r>
              <a:rPr lang="en-US" sz="2400" b="1" dirty="0" smtClean="0"/>
              <a:t>  - V</a:t>
            </a:r>
            <a:r>
              <a:rPr lang="en-US" sz="2400" b="1" baseline="-25000" dirty="0" smtClean="0"/>
              <a:t>2 </a:t>
            </a:r>
            <a:r>
              <a:rPr lang="en-US" sz="2400" b="1" dirty="0" smtClean="0"/>
              <a:t>  - V</a:t>
            </a:r>
            <a:r>
              <a:rPr lang="en-US" sz="2400" b="1" baseline="-25000" dirty="0" smtClean="0"/>
              <a:t>5 </a:t>
            </a:r>
            <a:r>
              <a:rPr lang="en-US" sz="2400" b="1" dirty="0" smtClean="0"/>
              <a:t> - V</a:t>
            </a:r>
            <a:r>
              <a:rPr lang="en-US" sz="2400" b="1" baseline="-25000" dirty="0" smtClean="0"/>
              <a:t>7</a:t>
            </a:r>
            <a:r>
              <a:rPr lang="en-US" sz="2400" b="1" dirty="0" smtClean="0"/>
              <a:t> – V</a:t>
            </a:r>
            <a:r>
              <a:rPr lang="en-US" sz="2400" b="1" baseline="-25000" dirty="0" smtClean="0"/>
              <a:t>4 </a:t>
            </a:r>
            <a:r>
              <a:rPr lang="en-US" sz="2400" b="1" dirty="0" smtClean="0"/>
              <a:t> - V</a:t>
            </a:r>
            <a:r>
              <a:rPr lang="en-US" sz="2400" b="1" baseline="-25000" dirty="0" smtClean="0"/>
              <a:t>8</a:t>
            </a:r>
            <a:r>
              <a:rPr lang="en-US" sz="2400" b="1" dirty="0" smtClean="0"/>
              <a:t> – V</a:t>
            </a:r>
            <a:r>
              <a:rPr lang="en-US" sz="2400" b="1" baseline="-25000" dirty="0" smtClean="0"/>
              <a:t>6</a:t>
            </a:r>
            <a:r>
              <a:rPr lang="en-US" sz="2400" b="1" dirty="0" smtClean="0"/>
              <a:t> – V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29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8850" y="342900"/>
            <a:ext cx="7448550" cy="103187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400" dirty="0"/>
              <a:t>some problems that can be represented by a graph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720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computer networks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airline flights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road map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course prerequisite structure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tasks for completing a job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flow of control through a program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many more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457200"/>
            <a:ext cx="3048000" cy="4038600"/>
            <a:chOff x="381000" y="457200"/>
            <a:chExt cx="3048000" cy="4038600"/>
          </a:xfrm>
        </p:grpSpPr>
        <p:sp>
          <p:nvSpPr>
            <p:cNvPr id="5" name="Oval 4"/>
            <p:cNvSpPr/>
            <p:nvPr/>
          </p:nvSpPr>
          <p:spPr>
            <a:xfrm>
              <a:off x="1447800" y="457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432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24000" y="1447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524000" y="2667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7200" y="3352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39624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95600" y="32766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5" idx="3"/>
              <a:endCxn id="8" idx="7"/>
            </p:cNvCxnSpPr>
            <p:nvPr/>
          </p:nvCxnSpPr>
          <p:spPr>
            <a:xfrm rot="5400000">
              <a:off x="607685" y="1076045"/>
              <a:ext cx="1070630" cy="74351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4"/>
              <a:endCxn id="7" idx="0"/>
            </p:cNvCxnSpPr>
            <p:nvPr/>
          </p:nvCxnSpPr>
          <p:spPr>
            <a:xfrm rot="16200000" flipH="1">
              <a:off x="1485900" y="1181100"/>
              <a:ext cx="457200" cy="7620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5"/>
              <a:endCxn id="6" idx="1"/>
            </p:cNvCxnSpPr>
            <p:nvPr/>
          </p:nvCxnSpPr>
          <p:spPr>
            <a:xfrm rot="16200000" flipH="1">
              <a:off x="1788785" y="961745"/>
              <a:ext cx="1070630" cy="97211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4"/>
              <a:endCxn id="10" idx="0"/>
            </p:cNvCxnSpPr>
            <p:nvPr/>
          </p:nvCxnSpPr>
          <p:spPr>
            <a:xfrm rot="16200000" flipH="1">
              <a:off x="190500" y="2857500"/>
              <a:ext cx="914400" cy="7620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5"/>
              <a:endCxn id="11" idx="2"/>
            </p:cNvCxnSpPr>
            <p:nvPr/>
          </p:nvCxnSpPr>
          <p:spPr>
            <a:xfrm rot="16200000" flipH="1">
              <a:off x="1013315" y="3642214"/>
              <a:ext cx="421015" cy="75275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6"/>
              <a:endCxn id="9" idx="1"/>
            </p:cNvCxnSpPr>
            <p:nvPr/>
          </p:nvCxnSpPr>
          <p:spPr>
            <a:xfrm>
              <a:off x="838200" y="2171700"/>
              <a:ext cx="752755" cy="57341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9" idx="0"/>
            </p:cNvCxnSpPr>
            <p:nvPr/>
          </p:nvCxnSpPr>
          <p:spPr>
            <a:xfrm rot="5400000">
              <a:off x="1409700" y="2324100"/>
              <a:ext cx="685800" cy="0"/>
            </a:xfrm>
            <a:prstGeom prst="line">
              <a:avLst/>
            </a:prstGeom>
            <a:ln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3"/>
              <a:endCxn id="9" idx="7"/>
            </p:cNvCxnSpPr>
            <p:nvPr/>
          </p:nvCxnSpPr>
          <p:spPr>
            <a:xfrm rot="5400000">
              <a:off x="2169785" y="2104745"/>
              <a:ext cx="384830" cy="89591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4"/>
              <a:endCxn id="11" idx="0"/>
            </p:cNvCxnSpPr>
            <p:nvPr/>
          </p:nvCxnSpPr>
          <p:spPr>
            <a:xfrm rot="16200000" flipH="1">
              <a:off x="1409700" y="3543300"/>
              <a:ext cx="762000" cy="7620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4"/>
              <a:endCxn id="12" idx="0"/>
            </p:cNvCxnSpPr>
            <p:nvPr/>
          </p:nvCxnSpPr>
          <p:spPr>
            <a:xfrm rot="16200000" flipH="1">
              <a:off x="2628900" y="2781300"/>
              <a:ext cx="838200" cy="15240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" idx="2"/>
              <a:endCxn id="11" idx="7"/>
            </p:cNvCxnSpPr>
            <p:nvPr/>
          </p:nvCxnSpPr>
          <p:spPr>
            <a:xfrm rot="10800000" flipV="1">
              <a:off x="1990446" y="3543299"/>
              <a:ext cx="905155" cy="49721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47800" y="457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7800" y="1447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8</a:t>
              </a:r>
              <a:endParaRPr lang="en-US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10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24000" y="2667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4</a:t>
              </a:r>
              <a:endParaRPr lang="en-US" sz="2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00200" y="3962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7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3276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6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" y="3352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5</a:t>
              </a:r>
              <a:endParaRPr lang="en-US" sz="28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62600" y="685800"/>
            <a:ext cx="3048000" cy="4038600"/>
            <a:chOff x="381000" y="457200"/>
            <a:chExt cx="3048000" cy="4038600"/>
          </a:xfrm>
        </p:grpSpPr>
        <p:sp>
          <p:nvSpPr>
            <p:cNvPr id="33" name="Oval 32"/>
            <p:cNvSpPr/>
            <p:nvPr/>
          </p:nvSpPr>
          <p:spPr>
            <a:xfrm>
              <a:off x="1447800" y="457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432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524000" y="1447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810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524000" y="2667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" y="3352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600200" y="39624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895600" y="32766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3" idx="3"/>
              <a:endCxn id="36" idx="7"/>
            </p:cNvCxnSpPr>
            <p:nvPr/>
          </p:nvCxnSpPr>
          <p:spPr>
            <a:xfrm rot="5400000">
              <a:off x="607685" y="1076045"/>
              <a:ext cx="1070630" cy="743510"/>
            </a:xfrm>
            <a:prstGeom prst="line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3" idx="5"/>
              <a:endCxn id="34" idx="1"/>
            </p:cNvCxnSpPr>
            <p:nvPr/>
          </p:nvCxnSpPr>
          <p:spPr>
            <a:xfrm rot="16200000" flipH="1">
              <a:off x="1788785" y="961745"/>
              <a:ext cx="1070630" cy="972110"/>
            </a:xfrm>
            <a:prstGeom prst="line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4"/>
              <a:endCxn id="38" idx="0"/>
            </p:cNvCxnSpPr>
            <p:nvPr/>
          </p:nvCxnSpPr>
          <p:spPr>
            <a:xfrm rot="16200000" flipH="1">
              <a:off x="190500" y="2857500"/>
              <a:ext cx="914400" cy="76200"/>
            </a:xfrm>
            <a:prstGeom prst="line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8" idx="5"/>
              <a:endCxn id="39" idx="2"/>
            </p:cNvCxnSpPr>
            <p:nvPr/>
          </p:nvCxnSpPr>
          <p:spPr>
            <a:xfrm rot="16200000" flipH="1">
              <a:off x="1013315" y="3642214"/>
              <a:ext cx="421015" cy="752755"/>
            </a:xfrm>
            <a:prstGeom prst="line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4"/>
              <a:endCxn id="37" idx="0"/>
            </p:cNvCxnSpPr>
            <p:nvPr/>
          </p:nvCxnSpPr>
          <p:spPr>
            <a:xfrm rot="5400000">
              <a:off x="1409700" y="2324100"/>
              <a:ext cx="685800" cy="0"/>
            </a:xfrm>
            <a:prstGeom prst="line">
              <a:avLst/>
            </a:prstGeom>
            <a:ln w="41275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7" idx="4"/>
              <a:endCxn id="39" idx="0"/>
            </p:cNvCxnSpPr>
            <p:nvPr/>
          </p:nvCxnSpPr>
          <p:spPr>
            <a:xfrm rot="16200000" flipH="1">
              <a:off x="1409700" y="3543300"/>
              <a:ext cx="762000" cy="76200"/>
            </a:xfrm>
            <a:prstGeom prst="line">
              <a:avLst/>
            </a:prstGeom>
            <a:ln w="41275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4" idx="4"/>
              <a:endCxn id="40" idx="0"/>
            </p:cNvCxnSpPr>
            <p:nvPr/>
          </p:nvCxnSpPr>
          <p:spPr>
            <a:xfrm rot="16200000" flipH="1">
              <a:off x="2628900" y="2781300"/>
              <a:ext cx="838200" cy="152400"/>
            </a:xfrm>
            <a:prstGeom prst="line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447800" y="457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47800" y="1447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8</a:t>
              </a:r>
              <a:endParaRPr lang="en-US" sz="2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10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432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24000" y="2667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4</a:t>
              </a:r>
              <a:endParaRPr lang="en-US" sz="28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00200" y="3962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7</a:t>
              </a:r>
              <a:endParaRPr lang="en-US" sz="2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19400" y="3276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6</a:t>
              </a:r>
              <a:endParaRPr lang="en-US" sz="2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7200" y="3352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5</a:t>
              </a:r>
              <a:endParaRPr lang="en-US" sz="2800" dirty="0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V="1">
            <a:off x="3581400" y="2438400"/>
            <a:ext cx="1600200" cy="762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05200" y="18288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DFS</a:t>
            </a: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152400" y="49530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DFS : V</a:t>
            </a:r>
            <a:r>
              <a:rPr lang="en-US" sz="2400" b="1" baseline="-25000" dirty="0" smtClean="0"/>
              <a:t>1 </a:t>
            </a:r>
            <a:r>
              <a:rPr lang="en-US" sz="2400" b="1" dirty="0" smtClean="0"/>
              <a:t>  - V</a:t>
            </a:r>
            <a:r>
              <a:rPr lang="en-US" sz="2400" b="1" baseline="-25000" dirty="0" smtClean="0"/>
              <a:t>2 </a:t>
            </a:r>
            <a:r>
              <a:rPr lang="en-US" sz="2400" b="1" dirty="0" smtClean="0"/>
              <a:t>  - V</a:t>
            </a:r>
            <a:r>
              <a:rPr lang="en-US" sz="2400" b="1" baseline="-25000" dirty="0" smtClean="0"/>
              <a:t>5 </a:t>
            </a:r>
            <a:r>
              <a:rPr lang="en-US" sz="2400" b="1" dirty="0" smtClean="0"/>
              <a:t> - V</a:t>
            </a:r>
            <a:r>
              <a:rPr lang="en-US" sz="2400" b="1" baseline="-25000" dirty="0" smtClean="0"/>
              <a:t>7</a:t>
            </a:r>
            <a:r>
              <a:rPr lang="en-US" sz="2400" b="1" dirty="0" smtClean="0"/>
              <a:t> – V</a:t>
            </a:r>
            <a:r>
              <a:rPr lang="en-US" sz="2400" b="1" baseline="-25000" dirty="0" smtClean="0"/>
              <a:t>4 </a:t>
            </a:r>
            <a:r>
              <a:rPr lang="en-US" sz="2400" b="1" dirty="0" smtClean="0"/>
              <a:t> - V</a:t>
            </a:r>
            <a:r>
              <a:rPr lang="en-US" sz="2400" b="1" baseline="-25000" dirty="0" smtClean="0"/>
              <a:t>8</a:t>
            </a:r>
            <a:r>
              <a:rPr lang="en-US" sz="2400" b="1" dirty="0" smtClean="0"/>
              <a:t> – V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– V</a:t>
            </a:r>
            <a:r>
              <a:rPr lang="en-US" sz="2400" b="1" baseline="-25000" dirty="0" smtClean="0"/>
              <a:t>6</a:t>
            </a:r>
            <a:r>
              <a:rPr lang="en-US" sz="2400" b="1" dirty="0" smtClean="0"/>
              <a:t> 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2166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DFS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Visit the vertex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</a:p>
          <a:p>
            <a:pPr>
              <a:buNone/>
            </a:pPr>
            <a:r>
              <a:rPr lang="en-US" dirty="0" smtClean="0"/>
              <a:t>Visit all the vertices along the path which begins at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Visit the vertex </a:t>
            </a:r>
            <a:r>
              <a:rPr lang="en-US" b="1" dirty="0" smtClean="0">
                <a:solidFill>
                  <a:srgbClr val="FF0000"/>
                </a:solidFill>
              </a:rPr>
              <a:t>v, </a:t>
            </a:r>
            <a:r>
              <a:rPr lang="en-US" dirty="0" smtClean="0"/>
              <a:t> then the vertex immediate adjacent to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, let it be 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. If 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has an immediate adjacent 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then visit it and so on till there is a </a:t>
            </a:r>
            <a:r>
              <a:rPr lang="en-US" b="1" dirty="0" smtClean="0">
                <a:solidFill>
                  <a:srgbClr val="FF0000"/>
                </a:solidFill>
              </a:rPr>
              <a:t>dead end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Dead end</a:t>
            </a:r>
            <a:r>
              <a:rPr lang="en-US" dirty="0" smtClean="0"/>
              <a:t>: A vertex which does not have an immediate adjacent or its immediate adjacent has been visited.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57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After coming to an dead end we backtrack to </a:t>
            </a:r>
            <a:r>
              <a:rPr lang="en-US" b="1" dirty="0" smtClean="0">
                <a:solidFill>
                  <a:srgbClr val="FF0000"/>
                </a:solidFill>
              </a:rPr>
              <a:t>v </a:t>
            </a:r>
            <a:r>
              <a:rPr lang="en-US" dirty="0" smtClean="0"/>
              <a:t>to see if it has an another adjacent vertex other than </a:t>
            </a:r>
            <a:r>
              <a:rPr lang="en-US" b="1" dirty="0" err="1" smtClean="0">
                <a:solidFill>
                  <a:srgbClr val="FF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then continue the same from it else from the adjacent of the adjacent (which  is not visited earlier) and so on. 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12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Push the starting vertex into the STACK</a:t>
            </a:r>
          </a:p>
          <a:p>
            <a:pPr>
              <a:buNone/>
            </a:pPr>
            <a:r>
              <a:rPr lang="en-US" dirty="0" smtClean="0"/>
              <a:t>While </a:t>
            </a:r>
            <a:r>
              <a:rPr lang="en-US" b="1" dirty="0" smtClean="0">
                <a:solidFill>
                  <a:srgbClr val="FF0000"/>
                </a:solidFill>
              </a:rPr>
              <a:t>STACK not empty </a:t>
            </a:r>
            <a:r>
              <a:rPr lang="en-US" dirty="0" smtClean="0"/>
              <a:t>do </a:t>
            </a:r>
          </a:p>
          <a:p>
            <a:pPr>
              <a:buNone/>
            </a:pPr>
            <a:r>
              <a:rPr lang="en-US" dirty="0" smtClean="0"/>
              <a:t>	POP a vertex </a:t>
            </a:r>
            <a:r>
              <a:rPr lang="en-US" b="1" dirty="0" smtClean="0">
                <a:solidFill>
                  <a:srgbClr val="FF0000"/>
                </a:solidFill>
              </a:rPr>
              <a:t>V 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dirty="0" smtClean="0"/>
              <a:t>If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 is not visited </a:t>
            </a:r>
          </a:p>
          <a:p>
            <a:pPr>
              <a:buNone/>
            </a:pPr>
            <a:r>
              <a:rPr lang="en-US" dirty="0" smtClean="0"/>
              <a:t>			Visit the vertex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</a:p>
          <a:p>
            <a:pPr>
              <a:buNone/>
            </a:pPr>
            <a:r>
              <a:rPr lang="en-US" dirty="0" smtClean="0"/>
              <a:t>			Store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 in VISIT </a:t>
            </a:r>
          </a:p>
          <a:p>
            <a:pPr>
              <a:buNone/>
            </a:pPr>
            <a:r>
              <a:rPr lang="en-US" dirty="0" smtClean="0"/>
              <a:t>			PUSH all adjacent vertex of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 		onto STACK </a:t>
            </a:r>
          </a:p>
          <a:p>
            <a:pPr>
              <a:buNone/>
            </a:pPr>
            <a:r>
              <a:rPr lang="en-US" dirty="0" smtClean="0"/>
              <a:t>		End of IF</a:t>
            </a:r>
          </a:p>
          <a:p>
            <a:pPr>
              <a:buNone/>
            </a:pPr>
            <a:r>
              <a:rPr lang="en-US" dirty="0" smtClean="0"/>
              <a:t>End of While </a:t>
            </a:r>
          </a:p>
          <a:p>
            <a:pPr>
              <a:buNone/>
            </a:pPr>
            <a:r>
              <a:rPr lang="en-US" dirty="0" smtClean="0"/>
              <a:t>STOP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47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514600" y="14478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295400" y="457200"/>
            <a:ext cx="3352800" cy="4333220"/>
            <a:chOff x="1295400" y="457200"/>
            <a:chExt cx="3352800" cy="4333220"/>
          </a:xfrm>
        </p:grpSpPr>
        <p:cxnSp>
          <p:nvCxnSpPr>
            <p:cNvPr id="5" name="Straight Arrow Connector 4"/>
            <p:cNvCxnSpPr/>
            <p:nvPr/>
          </p:nvCxnSpPr>
          <p:spPr>
            <a:xfrm rot="5400000">
              <a:off x="1790700" y="952500"/>
              <a:ext cx="1066800" cy="9906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819400" y="914400"/>
              <a:ext cx="1066800" cy="838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6200000" flipH="1">
              <a:off x="2324100" y="1409700"/>
              <a:ext cx="10668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1828800" y="1981200"/>
              <a:ext cx="1066800" cy="1588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 flipV="1">
              <a:off x="2895600" y="1752600"/>
              <a:ext cx="990600" cy="2286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1257300" y="2552700"/>
              <a:ext cx="1143000" cy="1588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800000" flipV="1">
              <a:off x="1828800" y="3048000"/>
              <a:ext cx="11430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1790700" y="2019300"/>
              <a:ext cx="1143000" cy="106680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V="1">
              <a:off x="2438400" y="2514600"/>
              <a:ext cx="9906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3276600" y="2362200"/>
              <a:ext cx="1219200" cy="1588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0800000" flipV="1">
              <a:off x="2971800" y="2971800"/>
              <a:ext cx="9144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>
              <a:off x="2895600" y="2057400"/>
              <a:ext cx="990600" cy="9144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6200000" flipV="1">
              <a:off x="1524000" y="3429000"/>
              <a:ext cx="1219200" cy="6096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2133600" y="3505200"/>
              <a:ext cx="1219200" cy="457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6200000" flipV="1">
              <a:off x="2819400" y="3276600"/>
              <a:ext cx="1143000" cy="838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3238500" y="3619500"/>
              <a:ext cx="12192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2514600" y="4343400"/>
              <a:ext cx="12954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10000" y="39624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K</a:t>
              </a:r>
              <a:endParaRPr lang="en-US" sz="2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90800" y="4572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62400" y="14478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95400" y="28956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D</a:t>
              </a:r>
              <a:endParaRPr lang="en-US" sz="2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14600" y="25146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</a:t>
              </a:r>
              <a:endParaRPr lang="en-US" sz="2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47800" y="15240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F</a:t>
              </a:r>
              <a:endParaRPr lang="en-US" sz="2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86200" y="26670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57400" y="42672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J</a:t>
              </a:r>
              <a:endParaRPr lang="en-US" sz="28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648200" y="838200"/>
            <a:ext cx="3048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Adjacency List</a:t>
            </a:r>
          </a:p>
          <a:p>
            <a:endParaRPr lang="en-US" sz="3200" dirty="0" smtClean="0"/>
          </a:p>
          <a:p>
            <a:r>
              <a:rPr lang="en-US" sz="3200" dirty="0" smtClean="0"/>
              <a:t>A: F,C,B</a:t>
            </a:r>
          </a:p>
          <a:p>
            <a:r>
              <a:rPr lang="en-US" sz="3200" dirty="0" smtClean="0"/>
              <a:t>B: G,C</a:t>
            </a:r>
          </a:p>
          <a:p>
            <a:r>
              <a:rPr lang="en-US" sz="3200" dirty="0" smtClean="0"/>
              <a:t>C: F</a:t>
            </a:r>
          </a:p>
          <a:p>
            <a:r>
              <a:rPr lang="en-US" sz="3200" dirty="0" smtClean="0"/>
              <a:t>D: C</a:t>
            </a:r>
          </a:p>
          <a:p>
            <a:r>
              <a:rPr lang="en-US" sz="3200" dirty="0" smtClean="0"/>
              <a:t>E: D,C,J</a:t>
            </a:r>
          </a:p>
          <a:p>
            <a:r>
              <a:rPr lang="en-US" sz="3200" dirty="0" smtClean="0"/>
              <a:t>F: D</a:t>
            </a:r>
          </a:p>
          <a:p>
            <a:r>
              <a:rPr lang="en-US" sz="3200" dirty="0" smtClean="0"/>
              <a:t>G: C,E</a:t>
            </a:r>
          </a:p>
          <a:p>
            <a:r>
              <a:rPr lang="en-US" sz="3200" dirty="0" smtClean="0"/>
              <a:t>J: D,K</a:t>
            </a:r>
          </a:p>
          <a:p>
            <a:r>
              <a:rPr lang="en-US" sz="3200" dirty="0" smtClean="0"/>
              <a:t>K: E,G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6613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DFS of G starting at 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[1] Initially push J onto STACK</a:t>
            </a:r>
          </a:p>
          <a:p>
            <a:pPr>
              <a:buNone/>
            </a:pPr>
            <a:r>
              <a:rPr lang="en-US" dirty="0" smtClean="0"/>
              <a:t>			STACK : J</a:t>
            </a:r>
          </a:p>
          <a:p>
            <a:pPr>
              <a:buNone/>
            </a:pPr>
            <a:r>
              <a:rPr lang="en-US" dirty="0" smtClean="0"/>
              <a:t>			VISIT:  Ø</a:t>
            </a:r>
          </a:p>
          <a:p>
            <a:pPr>
              <a:buNone/>
            </a:pPr>
            <a:r>
              <a:rPr lang="en-US" dirty="0" smtClean="0"/>
              <a:t>[2] POP J from the STACK, add it in VISIT  and PUSH onto the STACK all neighbor of J</a:t>
            </a:r>
          </a:p>
          <a:p>
            <a:pPr>
              <a:buNone/>
            </a:pPr>
            <a:r>
              <a:rPr lang="en-US" dirty="0" smtClean="0"/>
              <a:t>			STACK: D, K</a:t>
            </a:r>
          </a:p>
          <a:p>
            <a:pPr>
              <a:buNone/>
            </a:pPr>
            <a:r>
              <a:rPr lang="en-US" dirty="0" smtClean="0"/>
              <a:t>			VISIT: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831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[3] POP the top element K, add it in VISIT and PUSH all neighbor of K onto STACK </a:t>
            </a:r>
          </a:p>
          <a:p>
            <a:pPr>
              <a:buNone/>
            </a:pPr>
            <a:r>
              <a:rPr lang="en-US" dirty="0" smtClean="0"/>
              <a:t>		STACK: D,E,G</a:t>
            </a:r>
          </a:p>
          <a:p>
            <a:pPr>
              <a:buNone/>
            </a:pPr>
            <a:r>
              <a:rPr lang="en-US" dirty="0" smtClean="0"/>
              <a:t>		VISIT: J, K </a:t>
            </a:r>
          </a:p>
          <a:p>
            <a:pPr>
              <a:buNone/>
            </a:pPr>
            <a:r>
              <a:rPr lang="en-US" dirty="0" smtClean="0"/>
              <a:t>[4] POP the top element G, add it in VISIT and PUSH all neighbor of G onto STACK </a:t>
            </a:r>
          </a:p>
          <a:p>
            <a:pPr>
              <a:buNone/>
            </a:pPr>
            <a:r>
              <a:rPr lang="en-US" dirty="0" smtClean="0"/>
              <a:t>		STACK: D,E, E, C,</a:t>
            </a:r>
          </a:p>
          <a:p>
            <a:pPr>
              <a:buNone/>
            </a:pPr>
            <a:r>
              <a:rPr lang="en-US" dirty="0" smtClean="0"/>
              <a:t>		VISIT: J, K, G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60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[5] POP the top element C, add it in VISIT and PUSH all neighbor of C onto STACK </a:t>
            </a:r>
          </a:p>
          <a:p>
            <a:pPr>
              <a:buNone/>
            </a:pPr>
            <a:r>
              <a:rPr lang="en-US" dirty="0" smtClean="0"/>
              <a:t>		STACK: D,E,E, F</a:t>
            </a:r>
          </a:p>
          <a:p>
            <a:pPr>
              <a:buNone/>
            </a:pPr>
            <a:r>
              <a:rPr lang="en-US" dirty="0" smtClean="0"/>
              <a:t>		VISIT: J, K, G, C</a:t>
            </a:r>
          </a:p>
          <a:p>
            <a:pPr>
              <a:buNone/>
            </a:pPr>
            <a:r>
              <a:rPr lang="en-US" dirty="0" smtClean="0"/>
              <a:t>[6] POP the top element F, add it in VISIT and PUSH all neighbor of F onto STACK </a:t>
            </a:r>
          </a:p>
          <a:p>
            <a:pPr>
              <a:buNone/>
            </a:pPr>
            <a:r>
              <a:rPr lang="en-US" dirty="0" smtClean="0"/>
              <a:t>		STACK: D,E, E, D</a:t>
            </a:r>
          </a:p>
          <a:p>
            <a:pPr>
              <a:buNone/>
            </a:pPr>
            <a:r>
              <a:rPr lang="en-US" dirty="0" smtClean="0"/>
              <a:t>		VISIT: J, K, G, C, F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62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[5] POP the top element D, add it in VISIT and PUSH all neighbor of D onto STACK </a:t>
            </a:r>
          </a:p>
          <a:p>
            <a:pPr>
              <a:buNone/>
            </a:pPr>
            <a:r>
              <a:rPr lang="en-US" dirty="0" smtClean="0"/>
              <a:t>		STACK: D,E,E, C</a:t>
            </a:r>
          </a:p>
          <a:p>
            <a:pPr>
              <a:buNone/>
            </a:pPr>
            <a:r>
              <a:rPr lang="en-US" dirty="0" smtClean="0"/>
              <a:t>		VISIT: J, K, G, C, F,D</a:t>
            </a:r>
          </a:p>
          <a:p>
            <a:pPr>
              <a:buNone/>
            </a:pPr>
            <a:r>
              <a:rPr lang="en-US" dirty="0" smtClean="0"/>
              <a:t>[6] POP the top element C, which is already in VISIT</a:t>
            </a:r>
          </a:p>
          <a:p>
            <a:pPr>
              <a:buNone/>
            </a:pPr>
            <a:r>
              <a:rPr lang="en-US" dirty="0" smtClean="0"/>
              <a:t>		STACK: D,E, E</a:t>
            </a:r>
          </a:p>
          <a:p>
            <a:pPr>
              <a:buNone/>
            </a:pPr>
            <a:r>
              <a:rPr lang="en-US" dirty="0" smtClean="0"/>
              <a:t>		VISIT: J, K, G, C, F,D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68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[5] POP the top element E, add it in VISIT  which is already in VISIT and its neighbor onto STACK </a:t>
            </a:r>
          </a:p>
          <a:p>
            <a:pPr>
              <a:buNone/>
            </a:pPr>
            <a:r>
              <a:rPr lang="en-US" dirty="0" smtClean="0"/>
              <a:t>		STACK: D,E, D, C, J </a:t>
            </a:r>
          </a:p>
          <a:p>
            <a:pPr>
              <a:buNone/>
            </a:pPr>
            <a:r>
              <a:rPr lang="en-US" dirty="0" smtClean="0"/>
              <a:t>		VISIT: J, K, G, C, F,D,E</a:t>
            </a:r>
          </a:p>
          <a:p>
            <a:pPr>
              <a:buNone/>
            </a:pPr>
            <a:r>
              <a:rPr lang="en-US" dirty="0" smtClean="0"/>
              <a:t>[6] POP the top element J, C, D,E, D which is already in VISIT</a:t>
            </a:r>
          </a:p>
          <a:p>
            <a:pPr>
              <a:buNone/>
            </a:pPr>
            <a:r>
              <a:rPr lang="en-US" dirty="0" smtClean="0"/>
              <a:t>		STACK: </a:t>
            </a:r>
          </a:p>
          <a:p>
            <a:pPr>
              <a:buNone/>
            </a:pPr>
            <a:r>
              <a:rPr lang="en-US" dirty="0" smtClean="0"/>
              <a:t>		VISIT: J, K, G, C, F, D, E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4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digraph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1600200"/>
            <a:ext cx="4343400" cy="3543300"/>
            <a:chOff x="1296" y="1200"/>
            <a:chExt cx="2736" cy="2232"/>
          </a:xfrm>
        </p:grpSpPr>
        <p:sp>
          <p:nvSpPr>
            <p:cNvPr id="684036" name="Oval 4"/>
            <p:cNvSpPr>
              <a:spLocks noChangeArrowheads="1"/>
            </p:cNvSpPr>
            <p:nvPr/>
          </p:nvSpPr>
          <p:spPr bwMode="auto">
            <a:xfrm>
              <a:off x="2160" y="1392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684037" name="Oval 5"/>
            <p:cNvSpPr>
              <a:spLocks noChangeArrowheads="1"/>
            </p:cNvSpPr>
            <p:nvPr/>
          </p:nvSpPr>
          <p:spPr bwMode="auto">
            <a:xfrm>
              <a:off x="1296" y="2016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B</a:t>
              </a:r>
            </a:p>
          </p:txBody>
        </p:sp>
        <p:sp>
          <p:nvSpPr>
            <p:cNvPr id="684038" name="Oval 6"/>
            <p:cNvSpPr>
              <a:spLocks noChangeArrowheads="1"/>
            </p:cNvSpPr>
            <p:nvPr/>
          </p:nvSpPr>
          <p:spPr bwMode="auto">
            <a:xfrm>
              <a:off x="1872" y="2928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C</a:t>
              </a:r>
            </a:p>
          </p:txBody>
        </p:sp>
        <p:sp>
          <p:nvSpPr>
            <p:cNvPr id="684039" name="Oval 7"/>
            <p:cNvSpPr>
              <a:spLocks noChangeArrowheads="1"/>
            </p:cNvSpPr>
            <p:nvPr/>
          </p:nvSpPr>
          <p:spPr bwMode="auto">
            <a:xfrm>
              <a:off x="3360" y="2928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D</a:t>
              </a:r>
            </a:p>
          </p:txBody>
        </p:sp>
        <p:sp>
          <p:nvSpPr>
            <p:cNvPr id="684040" name="Oval 8"/>
            <p:cNvSpPr>
              <a:spLocks noChangeArrowheads="1"/>
            </p:cNvSpPr>
            <p:nvPr/>
          </p:nvSpPr>
          <p:spPr bwMode="auto">
            <a:xfrm>
              <a:off x="3504" y="1968"/>
              <a:ext cx="528" cy="28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684041" name="Line 9"/>
            <p:cNvSpPr>
              <a:spLocks noChangeShapeType="1"/>
            </p:cNvSpPr>
            <p:nvPr/>
          </p:nvSpPr>
          <p:spPr bwMode="auto">
            <a:xfrm flipH="1">
              <a:off x="1632" y="1632"/>
              <a:ext cx="62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42" name="Line 10"/>
            <p:cNvSpPr>
              <a:spLocks noChangeShapeType="1"/>
            </p:cNvSpPr>
            <p:nvPr/>
          </p:nvSpPr>
          <p:spPr bwMode="auto">
            <a:xfrm>
              <a:off x="2592" y="1632"/>
              <a:ext cx="105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43" name="Line 11"/>
            <p:cNvSpPr>
              <a:spLocks noChangeShapeType="1"/>
            </p:cNvSpPr>
            <p:nvPr/>
          </p:nvSpPr>
          <p:spPr bwMode="auto">
            <a:xfrm flipH="1">
              <a:off x="2160" y="1680"/>
              <a:ext cx="24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44" name="Line 12"/>
            <p:cNvSpPr>
              <a:spLocks noChangeShapeType="1"/>
            </p:cNvSpPr>
            <p:nvPr/>
          </p:nvSpPr>
          <p:spPr bwMode="auto">
            <a:xfrm flipV="1">
              <a:off x="2400" y="3072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45" name="Line 13"/>
            <p:cNvSpPr>
              <a:spLocks noChangeShapeType="1"/>
            </p:cNvSpPr>
            <p:nvPr/>
          </p:nvSpPr>
          <p:spPr bwMode="auto">
            <a:xfrm>
              <a:off x="1632" y="2304"/>
              <a:ext cx="38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46" name="Line 14"/>
            <p:cNvSpPr>
              <a:spLocks noChangeShapeType="1"/>
            </p:cNvSpPr>
            <p:nvPr/>
          </p:nvSpPr>
          <p:spPr bwMode="auto">
            <a:xfrm flipH="1" flipV="1">
              <a:off x="1536" y="2304"/>
              <a:ext cx="38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48" name="Text Box 16"/>
            <p:cNvSpPr txBox="1">
              <a:spLocks noChangeArrowheads="1"/>
            </p:cNvSpPr>
            <p:nvPr/>
          </p:nvSpPr>
          <p:spPr bwMode="auto">
            <a:xfrm>
              <a:off x="2304" y="1200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endParaRPr lang="en-US" sz="2000">
                <a:latin typeface="Book Antiqua" pitchFamily="18" charset="0"/>
              </a:endParaRPr>
            </a:p>
          </p:txBody>
        </p:sp>
        <p:sp>
          <p:nvSpPr>
            <p:cNvPr id="684049" name="Text Box 17"/>
            <p:cNvSpPr txBox="1">
              <a:spLocks noChangeArrowheads="1"/>
            </p:cNvSpPr>
            <p:nvPr/>
          </p:nvSpPr>
          <p:spPr bwMode="auto">
            <a:xfrm>
              <a:off x="1392" y="1824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endParaRPr lang="en-US" sz="2000">
                <a:latin typeface="Book Antiqua" pitchFamily="18" charset="0"/>
              </a:endParaRPr>
            </a:p>
          </p:txBody>
        </p:sp>
        <p:sp>
          <p:nvSpPr>
            <p:cNvPr id="684050" name="Text Box 18"/>
            <p:cNvSpPr txBox="1">
              <a:spLocks noChangeArrowheads="1"/>
            </p:cNvSpPr>
            <p:nvPr/>
          </p:nvSpPr>
          <p:spPr bwMode="auto">
            <a:xfrm>
              <a:off x="2006" y="3182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endParaRPr lang="en-US" sz="2000">
                <a:latin typeface="Book Antiqua" pitchFamily="18" charset="0"/>
              </a:endParaRPr>
            </a:p>
          </p:txBody>
        </p:sp>
        <p:sp>
          <p:nvSpPr>
            <p:cNvPr id="684051" name="Text Box 19"/>
            <p:cNvSpPr txBox="1">
              <a:spLocks noChangeArrowheads="1"/>
            </p:cNvSpPr>
            <p:nvPr/>
          </p:nvSpPr>
          <p:spPr bwMode="auto">
            <a:xfrm>
              <a:off x="3504" y="3168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endParaRPr lang="en-US" sz="2000">
                <a:latin typeface="Book Antiqua" pitchFamily="18" charset="0"/>
              </a:endParaRPr>
            </a:p>
          </p:txBody>
        </p:sp>
        <p:sp>
          <p:nvSpPr>
            <p:cNvPr id="684052" name="Text Box 20"/>
            <p:cNvSpPr txBox="1">
              <a:spLocks noChangeArrowheads="1"/>
            </p:cNvSpPr>
            <p:nvPr/>
          </p:nvSpPr>
          <p:spPr bwMode="auto">
            <a:xfrm>
              <a:off x="3696" y="1776"/>
              <a:ext cx="1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endParaRPr lang="en-US" sz="2000">
                <a:latin typeface="Book Antiqua" pitchFamily="18" charset="0"/>
              </a:endParaRPr>
            </a:p>
          </p:txBody>
        </p:sp>
      </p:grpSp>
      <p:sp>
        <p:nvSpPr>
          <p:cNvPr id="684053" name="Text Box 21"/>
          <p:cNvSpPr txBox="1">
            <a:spLocks noChangeArrowheads="1"/>
          </p:cNvSpPr>
          <p:nvPr/>
        </p:nvSpPr>
        <p:spPr bwMode="auto">
          <a:xfrm>
            <a:off x="746125" y="5527675"/>
            <a:ext cx="666432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V = [A, B, C, D, E]</a:t>
            </a:r>
          </a:p>
          <a:p>
            <a:r>
              <a:rPr lang="en-US" sz="2400" dirty="0"/>
              <a:t>E = [&lt;A,B&gt;, &lt;B,C&gt;, &lt;C,B&gt;, &lt;A,C&gt;, &lt;A,E&gt;, &lt;C,D&gt;]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514600" y="14478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grpSp>
        <p:nvGrpSpPr>
          <p:cNvPr id="2" name="Group 46"/>
          <p:cNvGrpSpPr/>
          <p:nvPr/>
        </p:nvGrpSpPr>
        <p:grpSpPr>
          <a:xfrm>
            <a:off x="1295400" y="457200"/>
            <a:ext cx="3352800" cy="4333220"/>
            <a:chOff x="1295400" y="457200"/>
            <a:chExt cx="3352800" cy="4333220"/>
          </a:xfrm>
        </p:grpSpPr>
        <p:cxnSp>
          <p:nvCxnSpPr>
            <p:cNvPr id="11" name="Straight Arrow Connector 10"/>
            <p:cNvCxnSpPr/>
            <p:nvPr/>
          </p:nvCxnSpPr>
          <p:spPr>
            <a:xfrm rot="10800000">
              <a:off x="1828800" y="1981200"/>
              <a:ext cx="1066800" cy="1588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1257300" y="2552700"/>
              <a:ext cx="1143000" cy="1588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>
              <a:off x="2895600" y="2057400"/>
              <a:ext cx="990600" cy="9144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3238500" y="3619500"/>
              <a:ext cx="12192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2514600" y="4343400"/>
              <a:ext cx="1295400" cy="76200"/>
            </a:xfrm>
            <a:prstGeom prst="straightConnector1">
              <a:avLst/>
            </a:prstGeom>
            <a:ln w="34925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10000" y="39624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K</a:t>
              </a:r>
              <a:endParaRPr lang="en-US" sz="28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90800" y="4572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62400" y="14478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95400" y="28956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D</a:t>
              </a:r>
              <a:endParaRPr lang="en-US" sz="28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14600" y="25146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E</a:t>
              </a:r>
              <a:endParaRPr lang="en-US" sz="28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47800" y="15240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F</a:t>
              </a:r>
              <a:endParaRPr lang="en-US" sz="2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86200" y="26670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57400" y="4267200"/>
              <a:ext cx="68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J</a:t>
              </a:r>
              <a:endParaRPr lang="en-US" sz="28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648200" y="838200"/>
            <a:ext cx="3048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Adjacency List</a:t>
            </a:r>
          </a:p>
          <a:p>
            <a:endParaRPr lang="en-US" sz="3200" dirty="0" smtClean="0"/>
          </a:p>
          <a:p>
            <a:r>
              <a:rPr lang="en-US" sz="3200" dirty="0" smtClean="0"/>
              <a:t>A: F,C,B</a:t>
            </a:r>
          </a:p>
          <a:p>
            <a:r>
              <a:rPr lang="en-US" sz="3200" dirty="0" smtClean="0"/>
              <a:t>B: G,C</a:t>
            </a:r>
          </a:p>
          <a:p>
            <a:r>
              <a:rPr lang="en-US" sz="3200" dirty="0" smtClean="0"/>
              <a:t>C: F</a:t>
            </a:r>
          </a:p>
          <a:p>
            <a:r>
              <a:rPr lang="en-US" sz="3200" dirty="0" smtClean="0"/>
              <a:t>D: C</a:t>
            </a:r>
          </a:p>
          <a:p>
            <a:r>
              <a:rPr lang="en-US" sz="3200" dirty="0" smtClean="0"/>
              <a:t>E: D,C,J</a:t>
            </a:r>
          </a:p>
          <a:p>
            <a:r>
              <a:rPr lang="en-US" sz="3200" dirty="0" smtClean="0"/>
              <a:t>F: D</a:t>
            </a:r>
          </a:p>
          <a:p>
            <a:r>
              <a:rPr lang="en-US" sz="3200" dirty="0" smtClean="0"/>
              <a:t>G: C,E</a:t>
            </a:r>
          </a:p>
          <a:p>
            <a:r>
              <a:rPr lang="en-US" sz="3200" dirty="0" smtClean="0"/>
              <a:t>J: D,K</a:t>
            </a:r>
          </a:p>
          <a:p>
            <a:r>
              <a:rPr lang="en-US" sz="3200" dirty="0" smtClean="0"/>
              <a:t>K: E,G 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228600" y="5105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J, K, G, C, F, D, 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905000" y="2895600"/>
            <a:ext cx="762000" cy="228600"/>
          </a:xfrm>
          <a:prstGeom prst="straightConnector1">
            <a:avLst/>
          </a:prstGeom>
          <a:ln w="3492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5753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BFS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Any vertex in label </a:t>
            </a:r>
            <a:r>
              <a:rPr lang="en-US" b="1" dirty="0" smtClean="0">
                <a:solidFill>
                  <a:srgbClr val="FF0000"/>
                </a:solidFill>
              </a:rPr>
              <a:t>i </a:t>
            </a:r>
            <a:r>
              <a:rPr lang="en-US" dirty="0" smtClean="0"/>
              <a:t>will be visited only after the visiting of all the vertices in its preceding level that is at level 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– 1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85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BFS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[1] Enter the starting vertex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 in a queue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</a:p>
          <a:p>
            <a:pPr>
              <a:buNone/>
            </a:pPr>
            <a:r>
              <a:rPr lang="en-US" dirty="0" smtClean="0"/>
              <a:t>[2] While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 is not empty do </a:t>
            </a:r>
          </a:p>
          <a:p>
            <a:pPr>
              <a:buNone/>
            </a:pPr>
            <a:r>
              <a:rPr lang="en-US" dirty="0" smtClean="0"/>
              <a:t>			Delete an item from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, say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	</a:t>
            </a:r>
            <a:r>
              <a:rPr lang="en-US" dirty="0" smtClean="0"/>
              <a:t>If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 is not in </a:t>
            </a:r>
            <a:r>
              <a:rPr lang="en-US" b="1" dirty="0" smtClean="0">
                <a:solidFill>
                  <a:srgbClr val="FF0000"/>
                </a:solidFill>
              </a:rPr>
              <a:t>VISIT</a:t>
            </a:r>
            <a:r>
              <a:rPr lang="en-US" dirty="0" smtClean="0"/>
              <a:t> store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 in 			</a:t>
            </a:r>
            <a:r>
              <a:rPr lang="en-US" b="1" dirty="0" smtClean="0">
                <a:solidFill>
                  <a:srgbClr val="FF0000"/>
                </a:solidFill>
              </a:rPr>
              <a:t>VISIT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Enter all adjacent vertices of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 			into </a:t>
            </a:r>
            <a:r>
              <a:rPr lang="en-US" b="1" dirty="0" smtClean="0">
                <a:solidFill>
                  <a:srgbClr val="FF0000"/>
                </a:solidFill>
              </a:rPr>
              <a:t>Q</a:t>
            </a:r>
          </a:p>
          <a:p>
            <a:pPr>
              <a:buNone/>
            </a:pPr>
            <a:r>
              <a:rPr lang="en-US" dirty="0" smtClean="0"/>
              <a:t>[3] Stop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07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2133600" y="914400"/>
            <a:ext cx="3048000" cy="4038600"/>
            <a:chOff x="381000" y="457200"/>
            <a:chExt cx="3048000" cy="4038600"/>
          </a:xfrm>
        </p:grpSpPr>
        <p:sp>
          <p:nvSpPr>
            <p:cNvPr id="5" name="Oval 4"/>
            <p:cNvSpPr/>
            <p:nvPr/>
          </p:nvSpPr>
          <p:spPr>
            <a:xfrm>
              <a:off x="1447800" y="457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432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24000" y="1447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524000" y="2667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7200" y="3352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39624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95600" y="32766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5" idx="3"/>
              <a:endCxn id="8" idx="7"/>
            </p:cNvCxnSpPr>
            <p:nvPr/>
          </p:nvCxnSpPr>
          <p:spPr>
            <a:xfrm rot="5400000">
              <a:off x="607685" y="1076045"/>
              <a:ext cx="1070630" cy="7435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4"/>
              <a:endCxn id="7" idx="0"/>
            </p:cNvCxnSpPr>
            <p:nvPr/>
          </p:nvCxnSpPr>
          <p:spPr>
            <a:xfrm rot="16200000" flipH="1">
              <a:off x="1485900" y="1181100"/>
              <a:ext cx="457200" cy="76200"/>
            </a:xfrm>
            <a:prstGeom prst="line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5"/>
              <a:endCxn id="6" idx="1"/>
            </p:cNvCxnSpPr>
            <p:nvPr/>
          </p:nvCxnSpPr>
          <p:spPr>
            <a:xfrm rot="16200000" flipH="1">
              <a:off x="1788785" y="961745"/>
              <a:ext cx="1070630" cy="9721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4"/>
              <a:endCxn id="10" idx="0"/>
            </p:cNvCxnSpPr>
            <p:nvPr/>
          </p:nvCxnSpPr>
          <p:spPr>
            <a:xfrm rot="16200000" flipH="1">
              <a:off x="190500" y="2857500"/>
              <a:ext cx="914400" cy="7620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5"/>
              <a:endCxn id="11" idx="2"/>
            </p:cNvCxnSpPr>
            <p:nvPr/>
          </p:nvCxnSpPr>
          <p:spPr>
            <a:xfrm rot="16200000" flipH="1">
              <a:off x="1013315" y="3642214"/>
              <a:ext cx="421015" cy="75275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6"/>
              <a:endCxn id="9" idx="1"/>
            </p:cNvCxnSpPr>
            <p:nvPr/>
          </p:nvCxnSpPr>
          <p:spPr>
            <a:xfrm>
              <a:off x="838200" y="2171700"/>
              <a:ext cx="752755" cy="57341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9" idx="0"/>
            </p:cNvCxnSpPr>
            <p:nvPr/>
          </p:nvCxnSpPr>
          <p:spPr>
            <a:xfrm rot="5400000">
              <a:off x="1409700" y="2324100"/>
              <a:ext cx="685800" cy="0"/>
            </a:xfrm>
            <a:prstGeom prst="line">
              <a:avLst/>
            </a:prstGeom>
            <a:ln w="38100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3"/>
              <a:endCxn id="9" idx="7"/>
            </p:cNvCxnSpPr>
            <p:nvPr/>
          </p:nvCxnSpPr>
          <p:spPr>
            <a:xfrm rot="5400000">
              <a:off x="2169785" y="2104745"/>
              <a:ext cx="384830" cy="8959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4"/>
              <a:endCxn id="11" idx="0"/>
            </p:cNvCxnSpPr>
            <p:nvPr/>
          </p:nvCxnSpPr>
          <p:spPr>
            <a:xfrm rot="16200000" flipH="1">
              <a:off x="1409700" y="3543300"/>
              <a:ext cx="762000" cy="76200"/>
            </a:xfrm>
            <a:prstGeom prst="line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4"/>
              <a:endCxn id="12" idx="0"/>
            </p:cNvCxnSpPr>
            <p:nvPr/>
          </p:nvCxnSpPr>
          <p:spPr>
            <a:xfrm rot="16200000" flipH="1">
              <a:off x="2628900" y="2781300"/>
              <a:ext cx="838200" cy="15240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" idx="2"/>
              <a:endCxn id="11" idx="7"/>
            </p:cNvCxnSpPr>
            <p:nvPr/>
          </p:nvCxnSpPr>
          <p:spPr>
            <a:xfrm rot="10800000" flipV="1">
              <a:off x="1990446" y="3543299"/>
              <a:ext cx="905155" cy="49721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47800" y="457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7800" y="1447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8</a:t>
              </a:r>
              <a:endParaRPr lang="en-US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10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24000" y="2667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4</a:t>
              </a:r>
              <a:endParaRPr lang="en-US" sz="2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00200" y="3962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7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3276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6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" y="3352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5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5411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[1] Insert the starting vertex V</a:t>
            </a:r>
            <a:r>
              <a:rPr lang="en-US" baseline="-25000" dirty="0" smtClean="0"/>
              <a:t>1</a:t>
            </a:r>
            <a:r>
              <a:rPr lang="en-US" dirty="0" smtClean="0"/>
              <a:t> in Q</a:t>
            </a:r>
          </a:p>
          <a:p>
            <a:pPr>
              <a:buNone/>
            </a:pPr>
            <a:r>
              <a:rPr lang="en-US" dirty="0" smtClean="0"/>
              <a:t>		Q = V</a:t>
            </a:r>
            <a:r>
              <a:rPr lang="en-US" baseline="-25000" dirty="0" smtClean="0"/>
              <a:t>1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 VISIT = Ø</a:t>
            </a:r>
            <a:r>
              <a:rPr lang="en-US" baseline="-25000" dirty="0" smtClean="0"/>
              <a:t>  		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[2] Delete an item from Q, let it be u = V</a:t>
            </a:r>
            <a:r>
              <a:rPr lang="en-US" baseline="-25000" dirty="0" smtClean="0"/>
              <a:t>1 </a:t>
            </a: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V</a:t>
            </a:r>
            <a:r>
              <a:rPr lang="en-US" baseline="-25000" dirty="0" smtClean="0"/>
              <a:t>2 </a:t>
            </a:r>
            <a:r>
              <a:rPr lang="en-US" dirty="0" smtClean="0"/>
              <a:t> , V</a:t>
            </a:r>
            <a:r>
              <a:rPr lang="en-US" baseline="-25000" dirty="0" smtClean="0"/>
              <a:t>3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</a:t>
            </a:r>
            <a:r>
              <a:rPr lang="en-US" baseline="-25000" dirty="0" smtClean="0"/>
              <a:t>                      </a:t>
            </a:r>
            <a:r>
              <a:rPr lang="en-US" dirty="0" smtClean="0"/>
              <a:t> </a:t>
            </a:r>
            <a:r>
              <a:rPr lang="en-US" baseline="-25000" dirty="0" smtClean="0"/>
              <a:t>   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04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[3] Delete an item from Q, let it be u = V</a:t>
            </a:r>
            <a:r>
              <a:rPr lang="en-US" baseline="-25000" dirty="0" smtClean="0"/>
              <a:t>2 </a:t>
            </a: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 , V</a:t>
            </a:r>
            <a:r>
              <a:rPr lang="en-US" baseline="-25000" dirty="0" smtClean="0"/>
              <a:t>3</a:t>
            </a:r>
            <a:r>
              <a:rPr lang="en-US" dirty="0" smtClean="0"/>
              <a:t>  , </a:t>
            </a:r>
            <a:r>
              <a:rPr lang="en-US" b="1" dirty="0" smtClean="0">
                <a:solidFill>
                  <a:srgbClr val="4A33F7"/>
                </a:solidFill>
              </a:rPr>
              <a:t>V</a:t>
            </a:r>
            <a:r>
              <a:rPr lang="en-US" b="1" baseline="-25000" dirty="0" smtClean="0">
                <a:solidFill>
                  <a:srgbClr val="4A33F7"/>
                </a:solidFill>
              </a:rPr>
              <a:t>4</a:t>
            </a:r>
            <a:r>
              <a:rPr lang="en-US" b="1" dirty="0" smtClean="0">
                <a:solidFill>
                  <a:srgbClr val="4A33F7"/>
                </a:solidFill>
              </a:rPr>
              <a:t> , V</a:t>
            </a:r>
            <a:r>
              <a:rPr lang="en-US" b="1" baseline="-25000" dirty="0" smtClean="0">
                <a:solidFill>
                  <a:srgbClr val="4A33F7"/>
                </a:solidFill>
              </a:rPr>
              <a:t>5</a:t>
            </a:r>
            <a:r>
              <a:rPr lang="en-US" b="1" dirty="0" smtClean="0">
                <a:solidFill>
                  <a:srgbClr val="4A33F7"/>
                </a:solidFill>
              </a:rPr>
              <a:t>  </a:t>
            </a:r>
            <a:r>
              <a:rPr lang="en-US" b="1" baseline="-25000" dirty="0" smtClean="0">
                <a:solidFill>
                  <a:srgbClr val="4A33F7"/>
                </a:solidFill>
              </a:rPr>
              <a:t> </a:t>
            </a:r>
            <a:r>
              <a:rPr lang="en-US" b="1" dirty="0" smtClean="0">
                <a:solidFill>
                  <a:srgbClr val="4A33F7"/>
                </a:solidFill>
              </a:rPr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 </a:t>
            </a:r>
            <a:r>
              <a:rPr lang="en-US" baseline="-25000" dirty="0" smtClean="0"/>
              <a:t>                      </a:t>
            </a:r>
            <a:r>
              <a:rPr lang="en-US" dirty="0" smtClean="0"/>
              <a:t> </a:t>
            </a:r>
            <a:r>
              <a:rPr lang="en-US" baseline="-25000" dirty="0" smtClean="0"/>
              <a:t>    </a:t>
            </a:r>
          </a:p>
          <a:p>
            <a:pPr>
              <a:buNone/>
            </a:pPr>
            <a:r>
              <a:rPr lang="en-US" dirty="0" smtClean="0"/>
              <a:t>[4] Delete an item from Q, let it be u = V</a:t>
            </a:r>
            <a:r>
              <a:rPr lang="en-US" baseline="-25000" dirty="0" smtClean="0"/>
              <a:t>3 </a:t>
            </a: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4A33F7"/>
                </a:solidFill>
              </a:rPr>
              <a:t>, V</a:t>
            </a:r>
            <a:r>
              <a:rPr lang="en-US" b="1" baseline="-25000" dirty="0" smtClean="0">
                <a:solidFill>
                  <a:srgbClr val="4A33F7"/>
                </a:solidFill>
              </a:rPr>
              <a:t>4</a:t>
            </a:r>
            <a:r>
              <a:rPr lang="en-US" b="1" dirty="0" smtClean="0">
                <a:solidFill>
                  <a:srgbClr val="4A33F7"/>
                </a:solidFill>
              </a:rPr>
              <a:t> , V</a:t>
            </a:r>
            <a:r>
              <a:rPr lang="en-US" b="1" baseline="-25000" dirty="0" smtClean="0">
                <a:solidFill>
                  <a:srgbClr val="4A33F7"/>
                </a:solidFill>
              </a:rPr>
              <a:t>6</a:t>
            </a:r>
            <a:r>
              <a:rPr lang="en-US" b="1" dirty="0" smtClean="0">
                <a:solidFill>
                  <a:srgbClr val="4A33F7"/>
                </a:solidFill>
              </a:rPr>
              <a:t>   </a:t>
            </a:r>
            <a:r>
              <a:rPr lang="en-US" b="1" baseline="-25000" dirty="0" smtClean="0">
                <a:solidFill>
                  <a:srgbClr val="4A33F7"/>
                </a:solidFill>
              </a:rPr>
              <a:t> </a:t>
            </a:r>
            <a:r>
              <a:rPr lang="en-US" b="1" dirty="0" smtClean="0">
                <a:solidFill>
                  <a:srgbClr val="4A33F7"/>
                </a:solidFill>
              </a:rPr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, V</a:t>
            </a:r>
            <a:r>
              <a:rPr lang="en-US" b="1" baseline="-25000" dirty="0" smtClean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 </a:t>
            </a:r>
            <a:r>
              <a:rPr lang="en-US" baseline="-25000" dirty="0" smtClean="0"/>
              <a:t>                      </a:t>
            </a:r>
            <a:r>
              <a:rPr lang="en-US" dirty="0" smtClean="0"/>
              <a:t> </a:t>
            </a:r>
            <a:r>
              <a:rPr lang="en-US" baseline="-25000" dirty="0" smtClean="0"/>
              <a:t>   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602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[5] Delete an item from Q, let it be u = V</a:t>
            </a:r>
            <a:r>
              <a:rPr lang="en-US" baseline="-25000" dirty="0" smtClean="0"/>
              <a:t>4 </a:t>
            </a: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5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6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4D37F3"/>
                </a:solidFill>
              </a:rPr>
              <a:t>V</a:t>
            </a:r>
            <a:r>
              <a:rPr lang="en-US" b="1" baseline="-25000" dirty="0" smtClean="0">
                <a:solidFill>
                  <a:srgbClr val="4D37F3"/>
                </a:solidFill>
              </a:rPr>
              <a:t>8</a:t>
            </a:r>
            <a:r>
              <a:rPr lang="en-US" dirty="0" smtClean="0"/>
              <a:t> 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  </a:t>
            </a:r>
            <a:r>
              <a:rPr lang="en-US" baseline="-25000" dirty="0" smtClean="0"/>
              <a:t>                      </a:t>
            </a:r>
            <a:r>
              <a:rPr lang="en-US" dirty="0" smtClean="0"/>
              <a:t> </a:t>
            </a:r>
            <a:r>
              <a:rPr lang="en-US" baseline="-25000" dirty="0" smtClean="0"/>
              <a:t>    </a:t>
            </a:r>
          </a:p>
          <a:p>
            <a:pPr>
              <a:buNone/>
            </a:pPr>
            <a:r>
              <a:rPr lang="en-US" dirty="0" smtClean="0"/>
              <a:t> [6] Delete an item from Q, let it be u =V</a:t>
            </a:r>
            <a:r>
              <a:rPr lang="en-US" baseline="-25000" dirty="0" smtClean="0"/>
              <a:t>5 </a:t>
            </a: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6</a:t>
            </a:r>
            <a:r>
              <a:rPr lang="en-US" dirty="0" smtClean="0"/>
              <a:t> , V</a:t>
            </a:r>
            <a:r>
              <a:rPr lang="en-US" baseline="-25000" dirty="0" smtClean="0"/>
              <a:t>8</a:t>
            </a:r>
            <a:r>
              <a:rPr lang="en-US" dirty="0" smtClean="0"/>
              <a:t>  , V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5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   </a:t>
            </a:r>
            <a:r>
              <a:rPr lang="en-US" baseline="-25000" dirty="0" smtClean="0"/>
              <a:t>                      </a:t>
            </a:r>
            <a:r>
              <a:rPr lang="en-US" dirty="0" smtClean="0"/>
              <a:t> </a:t>
            </a:r>
            <a:r>
              <a:rPr lang="en-US" baseline="-25000" dirty="0" smtClean="0"/>
              <a:t>   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93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40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[7] Delete an item from Q, let it be u =V</a:t>
            </a:r>
            <a:r>
              <a:rPr lang="en-US" baseline="-25000" dirty="0" smtClean="0"/>
              <a:t>4 </a:t>
            </a: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in VISIT.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6</a:t>
            </a:r>
            <a:r>
              <a:rPr lang="en-US" dirty="0" smtClean="0"/>
              <a:t> , V</a:t>
            </a:r>
            <a:r>
              <a:rPr lang="en-US" baseline="-25000" dirty="0" smtClean="0"/>
              <a:t>8</a:t>
            </a:r>
            <a:r>
              <a:rPr lang="en-US" dirty="0" smtClean="0"/>
              <a:t>  , V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[8] Delete an item from Q, let it be u =V</a:t>
            </a:r>
            <a:r>
              <a:rPr lang="en-US" baseline="-25000" dirty="0" smtClean="0"/>
              <a:t>6 </a:t>
            </a: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, V</a:t>
            </a:r>
            <a:r>
              <a:rPr lang="en-US" baseline="-25000" dirty="0" smtClean="0"/>
              <a:t>8</a:t>
            </a:r>
            <a:r>
              <a:rPr lang="en-US" dirty="0" smtClean="0"/>
              <a:t>  , V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5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6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256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[9] Delete an item from Q, let it be u =V</a:t>
            </a:r>
            <a:r>
              <a:rPr lang="en-US" baseline="-25000" dirty="0" smtClean="0"/>
              <a:t>8 </a:t>
            </a: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 , V</a:t>
            </a:r>
            <a:r>
              <a:rPr lang="en-US" baseline="-25000" dirty="0" smtClean="0"/>
              <a:t>7</a:t>
            </a:r>
            <a:r>
              <a:rPr lang="en-US" dirty="0" smtClean="0"/>
              <a:t> , V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5</a:t>
            </a:r>
            <a:r>
              <a:rPr lang="en-US" dirty="0" smtClean="0"/>
              <a:t> , V</a:t>
            </a:r>
            <a:r>
              <a:rPr lang="en-US" baseline="-25000" dirty="0" smtClean="0"/>
              <a:t>6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				V</a:t>
            </a:r>
            <a:r>
              <a:rPr lang="en-US" b="1" baseline="-25000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[10] Delete an item from Q, let it be u =V</a:t>
            </a:r>
            <a:r>
              <a:rPr lang="en-US" baseline="-25000" dirty="0" smtClean="0"/>
              <a:t>7 </a:t>
            </a: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not in VISIT. Store u in VISIT and its adjacent element in Q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7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5</a:t>
            </a:r>
            <a:r>
              <a:rPr lang="en-US" dirty="0" smtClean="0"/>
              <a:t> , V</a:t>
            </a:r>
            <a:r>
              <a:rPr lang="en-US" baseline="-25000" dirty="0" smtClean="0"/>
              <a:t>6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				 </a:t>
            </a:r>
            <a:r>
              <a:rPr lang="en-US" dirty="0" smtClean="0"/>
              <a:t>V</a:t>
            </a:r>
            <a:r>
              <a:rPr lang="en-US" baseline="-25000" dirty="0" smtClean="0"/>
              <a:t>8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7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9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[11] Delete an item from Q, let it be u =V</a:t>
            </a:r>
            <a:r>
              <a:rPr lang="en-US" baseline="-25000" dirty="0" smtClean="0"/>
              <a:t>1 </a:t>
            </a: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u is in VISIT.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Q =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5</a:t>
            </a:r>
            <a:r>
              <a:rPr lang="en-US" dirty="0" smtClean="0"/>
              <a:t> , V</a:t>
            </a:r>
            <a:r>
              <a:rPr lang="en-US" baseline="-25000" dirty="0" smtClean="0"/>
              <a:t>6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				 </a:t>
            </a:r>
            <a:r>
              <a:rPr lang="en-US" dirty="0" smtClean="0"/>
              <a:t>V</a:t>
            </a:r>
            <a:r>
              <a:rPr lang="en-US" baseline="-25000" dirty="0" smtClean="0"/>
              <a:t>8</a:t>
            </a:r>
            <a:r>
              <a:rPr lang="en-US" dirty="0" smtClean="0"/>
              <a:t> , V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[12] Q is empty, Stop </a:t>
            </a:r>
          </a:p>
          <a:p>
            <a:pPr>
              <a:buNone/>
            </a:pPr>
            <a:r>
              <a:rPr lang="en-US" dirty="0" smtClean="0"/>
              <a:t>		Q = 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aseline="-25000" dirty="0" smtClean="0"/>
              <a:t> </a:t>
            </a:r>
            <a:r>
              <a:rPr lang="en-US" dirty="0" smtClean="0"/>
              <a:t>       VISIT = V</a:t>
            </a:r>
            <a:r>
              <a:rPr lang="en-US" baseline="-25000" dirty="0" smtClean="0"/>
              <a:t>1 </a:t>
            </a:r>
            <a:r>
              <a:rPr lang="en-US" dirty="0" smtClean="0"/>
              <a:t>  , V</a:t>
            </a:r>
            <a:r>
              <a:rPr lang="en-US" baseline="-25000" dirty="0" smtClean="0"/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 , V</a:t>
            </a:r>
            <a:r>
              <a:rPr lang="en-US" baseline="-25000" dirty="0" smtClean="0"/>
              <a:t>4</a:t>
            </a:r>
            <a:r>
              <a:rPr lang="en-US" dirty="0" smtClean="0"/>
              <a:t> , V</a:t>
            </a:r>
            <a:r>
              <a:rPr lang="en-US" baseline="-25000" dirty="0" smtClean="0"/>
              <a:t>5</a:t>
            </a:r>
            <a:r>
              <a:rPr lang="en-US" dirty="0" smtClean="0"/>
              <a:t> , V</a:t>
            </a:r>
            <a:r>
              <a:rPr lang="en-US" baseline="-25000" dirty="0" smtClean="0"/>
              <a:t>6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				 </a:t>
            </a:r>
            <a:r>
              <a:rPr lang="en-US" dirty="0" smtClean="0"/>
              <a:t>V</a:t>
            </a:r>
            <a:r>
              <a:rPr lang="en-US" baseline="-25000" dirty="0" smtClean="0"/>
              <a:t>8</a:t>
            </a:r>
            <a:r>
              <a:rPr lang="en-US" dirty="0" smtClean="0"/>
              <a:t> , V</a:t>
            </a:r>
            <a:r>
              <a:rPr lang="en-US" baseline="-25000" dirty="0" smtClean="0"/>
              <a:t>7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4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Graph terminology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tx2"/>
                </a:solidFill>
              </a:rPr>
              <a:t>size</a:t>
            </a:r>
            <a:r>
              <a:rPr lang="en-US" sz="2400" dirty="0" smtClean="0"/>
              <a:t> of a graph is the number of </a:t>
            </a:r>
            <a:r>
              <a:rPr lang="en-US" sz="2400" i="1" dirty="0" smtClean="0"/>
              <a:t>nodes</a:t>
            </a:r>
            <a:r>
              <a:rPr lang="en-US" sz="2400" dirty="0" smtClean="0"/>
              <a:t> in it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tx2"/>
                </a:solidFill>
              </a:rPr>
              <a:t>empty graph</a:t>
            </a:r>
            <a:r>
              <a:rPr lang="en-US" sz="2400" dirty="0" smtClean="0"/>
              <a:t> has size zero (no nodes)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If two nodes are connected by an edge, they are </a:t>
            </a:r>
            <a:r>
              <a:rPr lang="en-US" sz="2400" dirty="0" smtClean="0">
                <a:solidFill>
                  <a:schemeClr val="tx2"/>
                </a:solidFill>
              </a:rPr>
              <a:t>neighbors</a:t>
            </a:r>
            <a:r>
              <a:rPr lang="en-US" sz="2400" dirty="0" smtClean="0"/>
              <a:t> (and the nodes are </a:t>
            </a:r>
            <a:r>
              <a:rPr lang="en-US" sz="2400" dirty="0" smtClean="0">
                <a:solidFill>
                  <a:schemeClr val="tx2"/>
                </a:solidFill>
              </a:rPr>
              <a:t>adjacent </a:t>
            </a:r>
            <a:r>
              <a:rPr lang="en-US" sz="2400" dirty="0" smtClean="0"/>
              <a:t>to each other)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tx2"/>
                </a:solidFill>
              </a:rPr>
              <a:t>degree of a node</a:t>
            </a:r>
            <a:r>
              <a:rPr lang="en-US" sz="2400" dirty="0" smtClean="0"/>
              <a:t> is the number of edges it has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For directed graphs,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If a directed edge goes from node S to node D, we call S the </a:t>
            </a:r>
            <a:r>
              <a:rPr lang="en-US" sz="2000" dirty="0" smtClean="0">
                <a:solidFill>
                  <a:schemeClr val="tx2"/>
                </a:solidFill>
              </a:rPr>
              <a:t>source</a:t>
            </a:r>
            <a:r>
              <a:rPr lang="en-US" sz="2000" dirty="0" smtClean="0"/>
              <a:t> and D the </a:t>
            </a:r>
            <a:r>
              <a:rPr lang="en-US" sz="2000" dirty="0" smtClean="0">
                <a:solidFill>
                  <a:schemeClr val="tx2"/>
                </a:solidFill>
              </a:rPr>
              <a:t>destination</a:t>
            </a:r>
            <a:r>
              <a:rPr lang="en-US" sz="2000" dirty="0" smtClean="0"/>
              <a:t> of the edge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The edge is an </a:t>
            </a:r>
            <a:r>
              <a:rPr lang="en-US" sz="1800" dirty="0" smtClean="0">
                <a:solidFill>
                  <a:schemeClr val="tx2"/>
                </a:solidFill>
              </a:rPr>
              <a:t>out-edge</a:t>
            </a:r>
            <a:r>
              <a:rPr lang="en-US" sz="1800" dirty="0" smtClean="0"/>
              <a:t> of S and an </a:t>
            </a:r>
            <a:r>
              <a:rPr lang="en-US" sz="1800" dirty="0" smtClean="0">
                <a:solidFill>
                  <a:schemeClr val="tx2"/>
                </a:solidFill>
              </a:rPr>
              <a:t>in-edge</a:t>
            </a:r>
            <a:r>
              <a:rPr lang="en-US" sz="1800" dirty="0" smtClean="0"/>
              <a:t> of 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S is a </a:t>
            </a:r>
            <a:r>
              <a:rPr lang="en-US" sz="1800" dirty="0" smtClean="0">
                <a:solidFill>
                  <a:schemeClr val="tx2"/>
                </a:solidFill>
              </a:rPr>
              <a:t>predecessor</a:t>
            </a:r>
            <a:r>
              <a:rPr lang="en-US" sz="1800" dirty="0" smtClean="0"/>
              <a:t> of D, and D is a </a:t>
            </a:r>
            <a:r>
              <a:rPr lang="en-US" sz="1800" dirty="0" smtClean="0">
                <a:solidFill>
                  <a:schemeClr val="tx2"/>
                </a:solidFill>
              </a:rPr>
              <a:t>successor</a:t>
            </a:r>
            <a:r>
              <a:rPr lang="en-US" sz="1800" dirty="0" smtClean="0"/>
              <a:t> of 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tx2"/>
                </a:solidFill>
              </a:rPr>
              <a:t>in-degree</a:t>
            </a:r>
            <a:r>
              <a:rPr lang="en-US" sz="2000" dirty="0" smtClean="0"/>
              <a:t> of a node is the number of in-edges it has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tx2"/>
                </a:solidFill>
              </a:rPr>
              <a:t>out-degree</a:t>
            </a:r>
            <a:r>
              <a:rPr lang="en-US" sz="2000" dirty="0" smtClean="0"/>
              <a:t> of a node is the number of out-edges it has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AFEB6D-AA27-438E-8696-12994EFB79CB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838200"/>
            <a:ext cx="3048000" cy="4038600"/>
            <a:chOff x="381000" y="457200"/>
            <a:chExt cx="3048000" cy="4038600"/>
          </a:xfrm>
        </p:grpSpPr>
        <p:sp>
          <p:nvSpPr>
            <p:cNvPr id="5" name="Oval 4"/>
            <p:cNvSpPr/>
            <p:nvPr/>
          </p:nvSpPr>
          <p:spPr>
            <a:xfrm>
              <a:off x="1447800" y="457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432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524000" y="1447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524000" y="2667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7200" y="3352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39624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95600" y="32766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5" idx="3"/>
              <a:endCxn id="8" idx="7"/>
            </p:cNvCxnSpPr>
            <p:nvPr/>
          </p:nvCxnSpPr>
          <p:spPr>
            <a:xfrm rot="5400000">
              <a:off x="607685" y="1076045"/>
              <a:ext cx="1070630" cy="7435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4"/>
              <a:endCxn id="7" idx="0"/>
            </p:cNvCxnSpPr>
            <p:nvPr/>
          </p:nvCxnSpPr>
          <p:spPr>
            <a:xfrm rot="16200000" flipH="1">
              <a:off x="1485900" y="1181100"/>
              <a:ext cx="457200" cy="76200"/>
            </a:xfrm>
            <a:prstGeom prst="line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5"/>
              <a:endCxn id="6" idx="1"/>
            </p:cNvCxnSpPr>
            <p:nvPr/>
          </p:nvCxnSpPr>
          <p:spPr>
            <a:xfrm rot="16200000" flipH="1">
              <a:off x="1788785" y="961745"/>
              <a:ext cx="1070630" cy="9721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4"/>
              <a:endCxn id="10" idx="0"/>
            </p:cNvCxnSpPr>
            <p:nvPr/>
          </p:nvCxnSpPr>
          <p:spPr>
            <a:xfrm rot="16200000" flipH="1">
              <a:off x="190500" y="2857500"/>
              <a:ext cx="914400" cy="7620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5"/>
              <a:endCxn id="11" idx="2"/>
            </p:cNvCxnSpPr>
            <p:nvPr/>
          </p:nvCxnSpPr>
          <p:spPr>
            <a:xfrm rot="16200000" flipH="1">
              <a:off x="1013315" y="3642214"/>
              <a:ext cx="421015" cy="75275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6"/>
              <a:endCxn id="9" idx="1"/>
            </p:cNvCxnSpPr>
            <p:nvPr/>
          </p:nvCxnSpPr>
          <p:spPr>
            <a:xfrm>
              <a:off x="838200" y="2171700"/>
              <a:ext cx="752755" cy="57341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9" idx="0"/>
            </p:cNvCxnSpPr>
            <p:nvPr/>
          </p:nvCxnSpPr>
          <p:spPr>
            <a:xfrm rot="5400000">
              <a:off x="1409700" y="2324100"/>
              <a:ext cx="685800" cy="0"/>
            </a:xfrm>
            <a:prstGeom prst="line">
              <a:avLst/>
            </a:prstGeom>
            <a:ln w="38100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3"/>
              <a:endCxn id="9" idx="7"/>
            </p:cNvCxnSpPr>
            <p:nvPr/>
          </p:nvCxnSpPr>
          <p:spPr>
            <a:xfrm rot="5400000">
              <a:off x="2169785" y="2104745"/>
              <a:ext cx="384830" cy="8959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4"/>
              <a:endCxn id="11" idx="0"/>
            </p:cNvCxnSpPr>
            <p:nvPr/>
          </p:nvCxnSpPr>
          <p:spPr>
            <a:xfrm rot="16200000" flipH="1">
              <a:off x="1409700" y="3543300"/>
              <a:ext cx="762000" cy="76200"/>
            </a:xfrm>
            <a:prstGeom prst="line">
              <a:avLst/>
            </a:prstGeom>
            <a:ln w="381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4"/>
              <a:endCxn id="12" idx="0"/>
            </p:cNvCxnSpPr>
            <p:nvPr/>
          </p:nvCxnSpPr>
          <p:spPr>
            <a:xfrm rot="16200000" flipH="1">
              <a:off x="2628900" y="2781300"/>
              <a:ext cx="838200" cy="15240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2" idx="2"/>
              <a:endCxn id="11" idx="7"/>
            </p:cNvCxnSpPr>
            <p:nvPr/>
          </p:nvCxnSpPr>
          <p:spPr>
            <a:xfrm rot="10800000" flipV="1">
              <a:off x="1990446" y="3543299"/>
              <a:ext cx="905155" cy="49721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47800" y="457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7800" y="1447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8</a:t>
              </a:r>
              <a:endParaRPr lang="en-US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10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24000" y="2667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4</a:t>
              </a:r>
              <a:endParaRPr lang="en-US" sz="2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00200" y="3962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7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3276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6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" y="3352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5</a:t>
              </a:r>
              <a:endParaRPr lang="en-US" sz="2800" dirty="0"/>
            </a:p>
          </p:txBody>
        </p:sp>
      </p:grpSp>
      <p:grpSp>
        <p:nvGrpSpPr>
          <p:cNvPr id="32" name="Group 3"/>
          <p:cNvGrpSpPr/>
          <p:nvPr/>
        </p:nvGrpSpPr>
        <p:grpSpPr>
          <a:xfrm>
            <a:off x="5562600" y="990600"/>
            <a:ext cx="3048000" cy="4038600"/>
            <a:chOff x="381000" y="457200"/>
            <a:chExt cx="3048000" cy="4038600"/>
          </a:xfrm>
        </p:grpSpPr>
        <p:sp>
          <p:nvSpPr>
            <p:cNvPr id="33" name="Oval 32"/>
            <p:cNvSpPr/>
            <p:nvPr/>
          </p:nvSpPr>
          <p:spPr>
            <a:xfrm>
              <a:off x="1447800" y="4572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432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524000" y="1447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81000" y="1905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524000" y="26670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" y="33528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600200" y="39624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895600" y="3276600"/>
              <a:ext cx="4572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3" idx="3"/>
              <a:endCxn id="36" idx="7"/>
            </p:cNvCxnSpPr>
            <p:nvPr/>
          </p:nvCxnSpPr>
          <p:spPr>
            <a:xfrm rot="5400000">
              <a:off x="607685" y="1076045"/>
              <a:ext cx="1070630" cy="7435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3" idx="5"/>
              <a:endCxn id="34" idx="1"/>
            </p:cNvCxnSpPr>
            <p:nvPr/>
          </p:nvCxnSpPr>
          <p:spPr>
            <a:xfrm rot="16200000" flipH="1">
              <a:off x="1788785" y="961745"/>
              <a:ext cx="1070630" cy="97211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4"/>
              <a:endCxn id="38" idx="0"/>
            </p:cNvCxnSpPr>
            <p:nvPr/>
          </p:nvCxnSpPr>
          <p:spPr>
            <a:xfrm rot="16200000" flipH="1">
              <a:off x="190500" y="2857500"/>
              <a:ext cx="914400" cy="7620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8" idx="5"/>
              <a:endCxn id="39" idx="2"/>
            </p:cNvCxnSpPr>
            <p:nvPr/>
          </p:nvCxnSpPr>
          <p:spPr>
            <a:xfrm rot="16200000" flipH="1">
              <a:off x="1013315" y="3642214"/>
              <a:ext cx="421015" cy="75275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6" idx="6"/>
              <a:endCxn id="37" idx="1"/>
            </p:cNvCxnSpPr>
            <p:nvPr/>
          </p:nvCxnSpPr>
          <p:spPr>
            <a:xfrm>
              <a:off x="838200" y="2171700"/>
              <a:ext cx="752755" cy="573415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4"/>
              <a:endCxn id="37" idx="0"/>
            </p:cNvCxnSpPr>
            <p:nvPr/>
          </p:nvCxnSpPr>
          <p:spPr>
            <a:xfrm rot="5400000">
              <a:off x="1409700" y="2324100"/>
              <a:ext cx="685800" cy="0"/>
            </a:xfrm>
            <a:prstGeom prst="line">
              <a:avLst/>
            </a:prstGeom>
            <a:ln w="38100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4" idx="4"/>
              <a:endCxn id="40" idx="0"/>
            </p:cNvCxnSpPr>
            <p:nvPr/>
          </p:nvCxnSpPr>
          <p:spPr>
            <a:xfrm rot="16200000" flipH="1">
              <a:off x="2628900" y="2781300"/>
              <a:ext cx="838200" cy="152400"/>
            </a:xfrm>
            <a:prstGeom prst="line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447800" y="4572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47800" y="1447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8</a:t>
              </a:r>
              <a:endParaRPr lang="en-US" sz="2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10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43200" y="1905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24000" y="26670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4</a:t>
              </a:r>
              <a:endParaRPr lang="en-US" sz="28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00200" y="3962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7</a:t>
              </a:r>
              <a:endParaRPr lang="en-US" sz="2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19400" y="32766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6</a:t>
              </a:r>
              <a:endParaRPr lang="en-US" sz="2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7200" y="3352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v</a:t>
              </a:r>
              <a:r>
                <a:rPr lang="en-US" sz="2800" baseline="-25000" dirty="0" smtClean="0"/>
                <a:t>5</a:t>
              </a:r>
              <a:endParaRPr lang="en-US" sz="28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657600" y="23622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BFS </a:t>
            </a:r>
            <a:endParaRPr lang="en-US" sz="28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581400" y="3048000"/>
            <a:ext cx="16764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7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ADAD-2B9E-4D44-9BF8-F30370CF6F0B}" type="slidenum">
              <a:rPr lang="en-US"/>
              <a:pPr/>
              <a:t>7</a:t>
            </a:fld>
            <a:endParaRPr lang="en-US"/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Terminology:</a:t>
            </a:r>
            <a:br>
              <a:rPr lang="en-US" altLang="en-US"/>
            </a:br>
            <a:r>
              <a:rPr lang="en-US" altLang="en-US"/>
              <a:t>Path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10000" cy="5562600"/>
          </a:xfrm>
        </p:spPr>
        <p:txBody>
          <a:bodyPr/>
          <a:lstStyle/>
          <a:p>
            <a:r>
              <a:rPr lang="en-US" altLang="en-US" sz="2400">
                <a:solidFill>
                  <a:srgbClr val="FA2C25"/>
                </a:solidFill>
              </a:rPr>
              <a:t>path</a:t>
            </a:r>
            <a:r>
              <a:rPr lang="en-US" altLang="en-US" sz="2400"/>
              <a:t>:   sequence of vertices v</a:t>
            </a:r>
            <a:r>
              <a:rPr lang="en-US" altLang="en-US" sz="2400" baseline="-25000"/>
              <a:t>1</a:t>
            </a:r>
            <a:r>
              <a:rPr lang="en-US" altLang="en-US" sz="2400"/>
              <a:t>,v</a:t>
            </a:r>
            <a:r>
              <a:rPr lang="en-US" altLang="en-US" sz="2400" baseline="-25000"/>
              <a:t>2</a:t>
            </a:r>
            <a:r>
              <a:rPr lang="en-US" altLang="en-US" sz="2400"/>
              <a:t>,. . .v</a:t>
            </a:r>
            <a:r>
              <a:rPr lang="en-US" altLang="en-US" sz="2400" baseline="-25000"/>
              <a:t>k</a:t>
            </a:r>
            <a:r>
              <a:rPr lang="en-US" altLang="en-US" sz="2400"/>
              <a:t>  such that consecutive vertices v</a:t>
            </a:r>
            <a:r>
              <a:rPr lang="en-US" altLang="en-US" sz="2400" baseline="-25000"/>
              <a:t>i</a:t>
            </a:r>
            <a:r>
              <a:rPr lang="en-US" altLang="en-US" sz="2400"/>
              <a:t> and v</a:t>
            </a:r>
            <a:r>
              <a:rPr lang="en-US" altLang="en-US" sz="2400" baseline="-25000"/>
              <a:t>i+1</a:t>
            </a:r>
            <a:r>
              <a:rPr lang="en-US" altLang="en-US" sz="2400"/>
              <a:t> are adjacent. </a:t>
            </a:r>
          </a:p>
        </p:txBody>
      </p:sp>
      <p:sp>
        <p:nvSpPr>
          <p:cNvPr id="774148" name="Rectangle 4"/>
          <p:cNvSpPr>
            <a:spLocks noChangeArrowheads="1"/>
          </p:cNvSpPr>
          <p:nvPr/>
        </p:nvSpPr>
        <p:spPr bwMode="auto">
          <a:xfrm>
            <a:off x="8216900" y="2009775"/>
            <a:ext cx="50800" cy="22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8216900" y="3662363"/>
            <a:ext cx="50800" cy="206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50" name="Rectangle 6"/>
          <p:cNvSpPr>
            <a:spLocks noChangeArrowheads="1"/>
          </p:cNvSpPr>
          <p:nvPr/>
        </p:nvSpPr>
        <p:spPr bwMode="auto">
          <a:xfrm>
            <a:off x="8216900" y="2032000"/>
            <a:ext cx="50800" cy="163036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51" name="Freeform 7"/>
          <p:cNvSpPr>
            <a:spLocks/>
          </p:cNvSpPr>
          <p:nvPr/>
        </p:nvSpPr>
        <p:spPr bwMode="auto">
          <a:xfrm>
            <a:off x="8229600" y="3651250"/>
            <a:ext cx="50800" cy="42863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16" y="27"/>
              </a:cxn>
              <a:cxn ang="0">
                <a:pos x="32" y="7"/>
              </a:cxn>
              <a:cxn ang="0">
                <a:pos x="16" y="0"/>
              </a:cxn>
              <a:cxn ang="0">
                <a:pos x="0" y="20"/>
              </a:cxn>
            </a:cxnLst>
            <a:rect l="0" t="0" r="r" b="b"/>
            <a:pathLst>
              <a:path w="32" h="27">
                <a:moveTo>
                  <a:pt x="0" y="20"/>
                </a:moveTo>
                <a:lnTo>
                  <a:pt x="16" y="27"/>
                </a:lnTo>
                <a:lnTo>
                  <a:pt x="32" y="7"/>
                </a:lnTo>
                <a:lnTo>
                  <a:pt x="16" y="0"/>
                </a:lnTo>
                <a:lnTo>
                  <a:pt x="0" y="2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52" name="Freeform 8"/>
          <p:cNvSpPr>
            <a:spLocks/>
          </p:cNvSpPr>
          <p:nvPr/>
        </p:nvSpPr>
        <p:spPr bwMode="auto">
          <a:xfrm>
            <a:off x="6946900" y="2862263"/>
            <a:ext cx="50800" cy="53975"/>
          </a:xfrm>
          <a:custGeom>
            <a:avLst/>
            <a:gdLst/>
            <a:ahLst/>
            <a:cxnLst>
              <a:cxn ang="0">
                <a:pos x="16" y="34"/>
              </a:cxn>
              <a:cxn ang="0">
                <a:pos x="0" y="27"/>
              </a:cxn>
              <a:cxn ang="0">
                <a:pos x="24" y="0"/>
              </a:cxn>
              <a:cxn ang="0">
                <a:pos x="32" y="14"/>
              </a:cxn>
              <a:cxn ang="0">
                <a:pos x="16" y="34"/>
              </a:cxn>
            </a:cxnLst>
            <a:rect l="0" t="0" r="r" b="b"/>
            <a:pathLst>
              <a:path w="32" h="34">
                <a:moveTo>
                  <a:pt x="16" y="34"/>
                </a:moveTo>
                <a:lnTo>
                  <a:pt x="0" y="27"/>
                </a:lnTo>
                <a:lnTo>
                  <a:pt x="24" y="0"/>
                </a:lnTo>
                <a:lnTo>
                  <a:pt x="32" y="14"/>
                </a:lnTo>
                <a:lnTo>
                  <a:pt x="16" y="34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53" name="Freeform 9"/>
          <p:cNvSpPr>
            <a:spLocks/>
          </p:cNvSpPr>
          <p:nvPr/>
        </p:nvSpPr>
        <p:spPr bwMode="auto">
          <a:xfrm>
            <a:off x="6972300" y="2884488"/>
            <a:ext cx="1282700" cy="798512"/>
          </a:xfrm>
          <a:custGeom>
            <a:avLst/>
            <a:gdLst/>
            <a:ahLst/>
            <a:cxnLst>
              <a:cxn ang="0">
                <a:pos x="792" y="503"/>
              </a:cxn>
              <a:cxn ang="0">
                <a:pos x="808" y="483"/>
              </a:cxn>
              <a:cxn ang="0">
                <a:pos x="16" y="0"/>
              </a:cxn>
              <a:cxn ang="0">
                <a:pos x="0" y="20"/>
              </a:cxn>
              <a:cxn ang="0">
                <a:pos x="792" y="503"/>
              </a:cxn>
            </a:cxnLst>
            <a:rect l="0" t="0" r="r" b="b"/>
            <a:pathLst>
              <a:path w="808" h="503">
                <a:moveTo>
                  <a:pt x="792" y="503"/>
                </a:moveTo>
                <a:lnTo>
                  <a:pt x="808" y="483"/>
                </a:lnTo>
                <a:lnTo>
                  <a:pt x="16" y="0"/>
                </a:lnTo>
                <a:lnTo>
                  <a:pt x="0" y="20"/>
                </a:lnTo>
                <a:lnTo>
                  <a:pt x="792" y="503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54" name="Freeform 10"/>
          <p:cNvSpPr>
            <a:spLocks/>
          </p:cNvSpPr>
          <p:nvPr/>
        </p:nvSpPr>
        <p:spPr bwMode="auto">
          <a:xfrm>
            <a:off x="6972300" y="2884488"/>
            <a:ext cx="50800" cy="42862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16" y="27"/>
              </a:cxn>
              <a:cxn ang="0">
                <a:pos x="32" y="7"/>
              </a:cxn>
              <a:cxn ang="0">
                <a:pos x="24" y="0"/>
              </a:cxn>
              <a:cxn ang="0">
                <a:pos x="0" y="20"/>
              </a:cxn>
            </a:cxnLst>
            <a:rect l="0" t="0" r="r" b="b"/>
            <a:pathLst>
              <a:path w="32" h="27">
                <a:moveTo>
                  <a:pt x="0" y="20"/>
                </a:moveTo>
                <a:lnTo>
                  <a:pt x="16" y="27"/>
                </a:lnTo>
                <a:lnTo>
                  <a:pt x="32" y="7"/>
                </a:lnTo>
                <a:lnTo>
                  <a:pt x="24" y="0"/>
                </a:lnTo>
                <a:lnTo>
                  <a:pt x="0" y="2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55" name="Freeform 11"/>
          <p:cNvSpPr>
            <a:spLocks/>
          </p:cNvSpPr>
          <p:nvPr/>
        </p:nvSpPr>
        <p:spPr bwMode="auto">
          <a:xfrm>
            <a:off x="5689600" y="1998663"/>
            <a:ext cx="63500" cy="53975"/>
          </a:xfrm>
          <a:custGeom>
            <a:avLst/>
            <a:gdLst/>
            <a:ahLst/>
            <a:cxnLst>
              <a:cxn ang="0">
                <a:pos x="16" y="34"/>
              </a:cxn>
              <a:cxn ang="0">
                <a:pos x="0" y="27"/>
              </a:cxn>
              <a:cxn ang="0">
                <a:pos x="24" y="0"/>
              </a:cxn>
              <a:cxn ang="0">
                <a:pos x="40" y="14"/>
              </a:cxn>
              <a:cxn ang="0">
                <a:pos x="16" y="34"/>
              </a:cxn>
            </a:cxnLst>
            <a:rect l="0" t="0" r="r" b="b"/>
            <a:pathLst>
              <a:path w="40" h="34">
                <a:moveTo>
                  <a:pt x="16" y="34"/>
                </a:moveTo>
                <a:lnTo>
                  <a:pt x="0" y="27"/>
                </a:lnTo>
                <a:lnTo>
                  <a:pt x="24" y="0"/>
                </a:lnTo>
                <a:lnTo>
                  <a:pt x="40" y="14"/>
                </a:lnTo>
                <a:lnTo>
                  <a:pt x="16" y="34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56" name="Freeform 12"/>
          <p:cNvSpPr>
            <a:spLocks/>
          </p:cNvSpPr>
          <p:nvPr/>
        </p:nvSpPr>
        <p:spPr bwMode="auto">
          <a:xfrm>
            <a:off x="5715000" y="2020888"/>
            <a:ext cx="1295400" cy="895350"/>
          </a:xfrm>
          <a:custGeom>
            <a:avLst/>
            <a:gdLst/>
            <a:ahLst/>
            <a:cxnLst>
              <a:cxn ang="0">
                <a:pos x="792" y="564"/>
              </a:cxn>
              <a:cxn ang="0">
                <a:pos x="816" y="544"/>
              </a:cxn>
              <a:cxn ang="0">
                <a:pos x="24" y="0"/>
              </a:cxn>
              <a:cxn ang="0">
                <a:pos x="0" y="20"/>
              </a:cxn>
              <a:cxn ang="0">
                <a:pos x="792" y="564"/>
              </a:cxn>
            </a:cxnLst>
            <a:rect l="0" t="0" r="r" b="b"/>
            <a:pathLst>
              <a:path w="816" h="564">
                <a:moveTo>
                  <a:pt x="792" y="564"/>
                </a:moveTo>
                <a:lnTo>
                  <a:pt x="816" y="544"/>
                </a:lnTo>
                <a:lnTo>
                  <a:pt x="24" y="0"/>
                </a:lnTo>
                <a:lnTo>
                  <a:pt x="0" y="20"/>
                </a:lnTo>
                <a:lnTo>
                  <a:pt x="792" y="564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57" name="Freeform 13"/>
          <p:cNvSpPr>
            <a:spLocks/>
          </p:cNvSpPr>
          <p:nvPr/>
        </p:nvSpPr>
        <p:spPr bwMode="auto">
          <a:xfrm>
            <a:off x="7010400" y="2873375"/>
            <a:ext cx="50800" cy="53975"/>
          </a:xfrm>
          <a:custGeom>
            <a:avLst/>
            <a:gdLst/>
            <a:ahLst/>
            <a:cxnLst>
              <a:cxn ang="0">
                <a:pos x="16" y="34"/>
              </a:cxn>
              <a:cxn ang="0">
                <a:pos x="32" y="27"/>
              </a:cxn>
              <a:cxn ang="0">
                <a:pos x="16" y="0"/>
              </a:cxn>
              <a:cxn ang="0">
                <a:pos x="0" y="14"/>
              </a:cxn>
              <a:cxn ang="0">
                <a:pos x="16" y="34"/>
              </a:cxn>
            </a:cxnLst>
            <a:rect l="0" t="0" r="r" b="b"/>
            <a:pathLst>
              <a:path w="32" h="34">
                <a:moveTo>
                  <a:pt x="16" y="34"/>
                </a:moveTo>
                <a:lnTo>
                  <a:pt x="32" y="27"/>
                </a:lnTo>
                <a:lnTo>
                  <a:pt x="16" y="0"/>
                </a:lnTo>
                <a:lnTo>
                  <a:pt x="0" y="14"/>
                </a:lnTo>
                <a:lnTo>
                  <a:pt x="16" y="34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58" name="Freeform 14"/>
          <p:cNvSpPr>
            <a:spLocks/>
          </p:cNvSpPr>
          <p:nvPr/>
        </p:nvSpPr>
        <p:spPr bwMode="auto">
          <a:xfrm>
            <a:off x="5727700" y="3662363"/>
            <a:ext cx="50800" cy="42862"/>
          </a:xfrm>
          <a:custGeom>
            <a:avLst/>
            <a:gdLst/>
            <a:ahLst/>
            <a:cxnLst>
              <a:cxn ang="0">
                <a:pos x="32" y="20"/>
              </a:cxn>
              <a:cxn ang="0">
                <a:pos x="24" y="27"/>
              </a:cxn>
              <a:cxn ang="0">
                <a:pos x="0" y="7"/>
              </a:cxn>
              <a:cxn ang="0">
                <a:pos x="16" y="0"/>
              </a:cxn>
              <a:cxn ang="0">
                <a:pos x="32" y="20"/>
              </a:cxn>
            </a:cxnLst>
            <a:rect l="0" t="0" r="r" b="b"/>
            <a:pathLst>
              <a:path w="32" h="27">
                <a:moveTo>
                  <a:pt x="32" y="20"/>
                </a:moveTo>
                <a:lnTo>
                  <a:pt x="24" y="27"/>
                </a:lnTo>
                <a:lnTo>
                  <a:pt x="0" y="7"/>
                </a:lnTo>
                <a:lnTo>
                  <a:pt x="16" y="0"/>
                </a:lnTo>
                <a:lnTo>
                  <a:pt x="32" y="2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59" name="Freeform 15"/>
          <p:cNvSpPr>
            <a:spLocks/>
          </p:cNvSpPr>
          <p:nvPr/>
        </p:nvSpPr>
        <p:spPr bwMode="auto">
          <a:xfrm>
            <a:off x="5753100" y="2895600"/>
            <a:ext cx="1282700" cy="798513"/>
          </a:xfrm>
          <a:custGeom>
            <a:avLst/>
            <a:gdLst/>
            <a:ahLst/>
            <a:cxnLst>
              <a:cxn ang="0">
                <a:pos x="808" y="20"/>
              </a:cxn>
              <a:cxn ang="0">
                <a:pos x="792" y="0"/>
              </a:cxn>
              <a:cxn ang="0">
                <a:pos x="0" y="483"/>
              </a:cxn>
              <a:cxn ang="0">
                <a:pos x="16" y="503"/>
              </a:cxn>
              <a:cxn ang="0">
                <a:pos x="808" y="20"/>
              </a:cxn>
            </a:cxnLst>
            <a:rect l="0" t="0" r="r" b="b"/>
            <a:pathLst>
              <a:path w="808" h="503">
                <a:moveTo>
                  <a:pt x="808" y="20"/>
                </a:moveTo>
                <a:lnTo>
                  <a:pt x="792" y="0"/>
                </a:lnTo>
                <a:lnTo>
                  <a:pt x="0" y="483"/>
                </a:lnTo>
                <a:lnTo>
                  <a:pt x="16" y="503"/>
                </a:lnTo>
                <a:lnTo>
                  <a:pt x="808" y="2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60" name="Rectangle 16"/>
          <p:cNvSpPr>
            <a:spLocks noChangeArrowheads="1"/>
          </p:cNvSpPr>
          <p:nvPr/>
        </p:nvSpPr>
        <p:spPr bwMode="auto">
          <a:xfrm>
            <a:off x="5702300" y="2009775"/>
            <a:ext cx="50800" cy="22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61" name="Rectangle 17"/>
          <p:cNvSpPr>
            <a:spLocks noChangeArrowheads="1"/>
          </p:cNvSpPr>
          <p:nvPr/>
        </p:nvSpPr>
        <p:spPr bwMode="auto">
          <a:xfrm>
            <a:off x="5702300" y="3662363"/>
            <a:ext cx="50800" cy="2063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62" name="Rectangle 18"/>
          <p:cNvSpPr>
            <a:spLocks noChangeArrowheads="1"/>
          </p:cNvSpPr>
          <p:nvPr/>
        </p:nvSpPr>
        <p:spPr bwMode="auto">
          <a:xfrm>
            <a:off x="5702300" y="2032000"/>
            <a:ext cx="50800" cy="163036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63" name="Rectangle 19"/>
          <p:cNvSpPr>
            <a:spLocks noChangeArrowheads="1"/>
          </p:cNvSpPr>
          <p:nvPr/>
        </p:nvSpPr>
        <p:spPr bwMode="auto">
          <a:xfrm>
            <a:off x="5702300" y="2009775"/>
            <a:ext cx="25400" cy="4286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64" name="Rectangle 20"/>
          <p:cNvSpPr>
            <a:spLocks noChangeArrowheads="1"/>
          </p:cNvSpPr>
          <p:nvPr/>
        </p:nvSpPr>
        <p:spPr bwMode="auto">
          <a:xfrm>
            <a:off x="8242300" y="2009775"/>
            <a:ext cx="25400" cy="4286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65" name="Rectangle 21"/>
          <p:cNvSpPr>
            <a:spLocks noChangeArrowheads="1"/>
          </p:cNvSpPr>
          <p:nvPr/>
        </p:nvSpPr>
        <p:spPr bwMode="auto">
          <a:xfrm>
            <a:off x="5727700" y="2009775"/>
            <a:ext cx="2514600" cy="4286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66" name="Rectangle 22"/>
          <p:cNvSpPr>
            <a:spLocks noChangeArrowheads="1"/>
          </p:cNvSpPr>
          <p:nvPr/>
        </p:nvSpPr>
        <p:spPr bwMode="auto">
          <a:xfrm>
            <a:off x="5702300" y="3641725"/>
            <a:ext cx="25400" cy="412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67" name="Rectangle 23"/>
          <p:cNvSpPr>
            <a:spLocks noChangeArrowheads="1"/>
          </p:cNvSpPr>
          <p:nvPr/>
        </p:nvSpPr>
        <p:spPr bwMode="auto">
          <a:xfrm>
            <a:off x="8242300" y="3641725"/>
            <a:ext cx="25400" cy="412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68" name="Rectangle 24"/>
          <p:cNvSpPr>
            <a:spLocks noChangeArrowheads="1"/>
          </p:cNvSpPr>
          <p:nvPr/>
        </p:nvSpPr>
        <p:spPr bwMode="auto">
          <a:xfrm>
            <a:off x="5727700" y="3641725"/>
            <a:ext cx="2514600" cy="412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69" name="Oval 25"/>
          <p:cNvSpPr>
            <a:spLocks noChangeArrowheads="1"/>
          </p:cNvSpPr>
          <p:nvPr/>
        </p:nvSpPr>
        <p:spPr bwMode="auto">
          <a:xfrm>
            <a:off x="5499100" y="1839913"/>
            <a:ext cx="457200" cy="38258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70" name="Oval 26"/>
          <p:cNvSpPr>
            <a:spLocks noChangeArrowheads="1"/>
          </p:cNvSpPr>
          <p:nvPr/>
        </p:nvSpPr>
        <p:spPr bwMode="auto">
          <a:xfrm>
            <a:off x="5505450" y="1847850"/>
            <a:ext cx="444500" cy="3667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71" name="Oval 27"/>
          <p:cNvSpPr>
            <a:spLocks noChangeArrowheads="1"/>
          </p:cNvSpPr>
          <p:nvPr/>
        </p:nvSpPr>
        <p:spPr bwMode="auto">
          <a:xfrm>
            <a:off x="8013700" y="3470275"/>
            <a:ext cx="457200" cy="3841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72" name="Oval 28"/>
          <p:cNvSpPr>
            <a:spLocks noChangeArrowheads="1"/>
          </p:cNvSpPr>
          <p:nvPr/>
        </p:nvSpPr>
        <p:spPr bwMode="auto">
          <a:xfrm>
            <a:off x="8020050" y="3478213"/>
            <a:ext cx="444500" cy="368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73" name="Oval 29"/>
          <p:cNvSpPr>
            <a:spLocks noChangeArrowheads="1"/>
          </p:cNvSpPr>
          <p:nvPr/>
        </p:nvSpPr>
        <p:spPr bwMode="auto">
          <a:xfrm>
            <a:off x="6756400" y="2703513"/>
            <a:ext cx="457200" cy="38258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74" name="Oval 30"/>
          <p:cNvSpPr>
            <a:spLocks noChangeArrowheads="1"/>
          </p:cNvSpPr>
          <p:nvPr/>
        </p:nvSpPr>
        <p:spPr bwMode="auto">
          <a:xfrm>
            <a:off x="6762750" y="2711450"/>
            <a:ext cx="444500" cy="3667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75" name="Oval 31"/>
          <p:cNvSpPr>
            <a:spLocks noChangeArrowheads="1"/>
          </p:cNvSpPr>
          <p:nvPr/>
        </p:nvSpPr>
        <p:spPr bwMode="auto">
          <a:xfrm>
            <a:off x="8013700" y="1849438"/>
            <a:ext cx="457200" cy="3841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76" name="Oval 32"/>
          <p:cNvSpPr>
            <a:spLocks noChangeArrowheads="1"/>
          </p:cNvSpPr>
          <p:nvPr/>
        </p:nvSpPr>
        <p:spPr bwMode="auto">
          <a:xfrm>
            <a:off x="8020050" y="1858963"/>
            <a:ext cx="444500" cy="3667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77" name="Oval 33"/>
          <p:cNvSpPr>
            <a:spLocks noChangeArrowheads="1"/>
          </p:cNvSpPr>
          <p:nvPr/>
        </p:nvSpPr>
        <p:spPr bwMode="auto">
          <a:xfrm>
            <a:off x="5499100" y="3470275"/>
            <a:ext cx="457200" cy="3841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78" name="Oval 34"/>
          <p:cNvSpPr>
            <a:spLocks noChangeArrowheads="1"/>
          </p:cNvSpPr>
          <p:nvPr/>
        </p:nvSpPr>
        <p:spPr bwMode="auto">
          <a:xfrm>
            <a:off x="5505450" y="3478213"/>
            <a:ext cx="444500" cy="368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79" name="Rectangle 35"/>
          <p:cNvSpPr>
            <a:spLocks noChangeArrowheads="1"/>
          </p:cNvSpPr>
          <p:nvPr/>
        </p:nvSpPr>
        <p:spPr bwMode="auto">
          <a:xfrm>
            <a:off x="5664200" y="1892300"/>
            <a:ext cx="2794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</a:rPr>
              <a:t>3</a:t>
            </a:r>
            <a:endParaRPr lang="en-US" altLang="en-US">
              <a:latin typeface="Times" charset="0"/>
            </a:endParaRPr>
          </a:p>
        </p:txBody>
      </p:sp>
      <p:sp>
        <p:nvSpPr>
          <p:cNvPr id="774180" name="Rectangle 36"/>
          <p:cNvSpPr>
            <a:spLocks noChangeArrowheads="1"/>
          </p:cNvSpPr>
          <p:nvPr/>
        </p:nvSpPr>
        <p:spPr bwMode="auto">
          <a:xfrm>
            <a:off x="5676900" y="3513138"/>
            <a:ext cx="2794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</a:rPr>
              <a:t>3</a:t>
            </a:r>
            <a:endParaRPr lang="en-US" altLang="en-US">
              <a:latin typeface="Times" charset="0"/>
            </a:endParaRPr>
          </a:p>
        </p:txBody>
      </p:sp>
      <p:sp>
        <p:nvSpPr>
          <p:cNvPr id="774181" name="Rectangle 37"/>
          <p:cNvSpPr>
            <a:spLocks noChangeArrowheads="1"/>
          </p:cNvSpPr>
          <p:nvPr/>
        </p:nvSpPr>
        <p:spPr bwMode="auto">
          <a:xfrm>
            <a:off x="8178800" y="3533775"/>
            <a:ext cx="2794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</a:rPr>
              <a:t>3</a:t>
            </a:r>
            <a:endParaRPr lang="en-US" altLang="en-US">
              <a:latin typeface="Times" charset="0"/>
            </a:endParaRPr>
          </a:p>
        </p:txBody>
      </p:sp>
      <p:sp>
        <p:nvSpPr>
          <p:cNvPr id="774182" name="Rectangle 38"/>
          <p:cNvSpPr>
            <a:spLocks noChangeArrowheads="1"/>
          </p:cNvSpPr>
          <p:nvPr/>
        </p:nvSpPr>
        <p:spPr bwMode="auto">
          <a:xfrm>
            <a:off x="6934200" y="2767013"/>
            <a:ext cx="2794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</a:rPr>
              <a:t>3</a:t>
            </a:r>
            <a:endParaRPr lang="en-US" altLang="en-US">
              <a:latin typeface="Times" charset="0"/>
            </a:endParaRPr>
          </a:p>
        </p:txBody>
      </p:sp>
      <p:sp>
        <p:nvSpPr>
          <p:cNvPr id="774183" name="Rectangle 39"/>
          <p:cNvSpPr>
            <a:spLocks noChangeArrowheads="1"/>
          </p:cNvSpPr>
          <p:nvPr/>
        </p:nvSpPr>
        <p:spPr bwMode="auto">
          <a:xfrm>
            <a:off x="8166100" y="1892300"/>
            <a:ext cx="2794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000">
                <a:solidFill>
                  <a:srgbClr val="000000"/>
                </a:solidFill>
              </a:rPr>
              <a:t>2</a:t>
            </a:r>
            <a:endParaRPr lang="en-US" altLang="en-US">
              <a:latin typeface="Times" charset="0"/>
            </a:endParaRPr>
          </a:p>
        </p:txBody>
      </p:sp>
      <p:sp>
        <p:nvSpPr>
          <p:cNvPr id="774184" name="Rectangle 40"/>
          <p:cNvSpPr>
            <a:spLocks noChangeArrowheads="1"/>
          </p:cNvSpPr>
          <p:nvPr/>
        </p:nvSpPr>
        <p:spPr bwMode="auto">
          <a:xfrm>
            <a:off x="6746875" y="4529138"/>
            <a:ext cx="152400" cy="7461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85" name="Rectangle 41"/>
          <p:cNvSpPr>
            <a:spLocks noChangeArrowheads="1"/>
          </p:cNvSpPr>
          <p:nvPr/>
        </p:nvSpPr>
        <p:spPr bwMode="auto">
          <a:xfrm>
            <a:off x="6746875" y="6022975"/>
            <a:ext cx="152400" cy="841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86" name="Rectangle 42"/>
          <p:cNvSpPr>
            <a:spLocks noChangeArrowheads="1"/>
          </p:cNvSpPr>
          <p:nvPr/>
        </p:nvSpPr>
        <p:spPr bwMode="auto">
          <a:xfrm>
            <a:off x="6746875" y="4603750"/>
            <a:ext cx="152400" cy="141922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87" name="Freeform 43"/>
          <p:cNvSpPr>
            <a:spLocks/>
          </p:cNvSpPr>
          <p:nvPr/>
        </p:nvSpPr>
        <p:spPr bwMode="auto">
          <a:xfrm>
            <a:off x="6746875" y="5884863"/>
            <a:ext cx="152400" cy="176212"/>
          </a:xfrm>
          <a:custGeom>
            <a:avLst/>
            <a:gdLst/>
            <a:ahLst/>
            <a:cxnLst>
              <a:cxn ang="0">
                <a:pos x="0" y="82"/>
              </a:cxn>
              <a:cxn ang="0">
                <a:pos x="39" y="111"/>
              </a:cxn>
              <a:cxn ang="0">
                <a:pos x="96" y="29"/>
              </a:cxn>
              <a:cxn ang="0">
                <a:pos x="56" y="0"/>
              </a:cxn>
              <a:cxn ang="0">
                <a:pos x="0" y="82"/>
              </a:cxn>
            </a:cxnLst>
            <a:rect l="0" t="0" r="r" b="b"/>
            <a:pathLst>
              <a:path w="96" h="111">
                <a:moveTo>
                  <a:pt x="0" y="82"/>
                </a:moveTo>
                <a:lnTo>
                  <a:pt x="39" y="111"/>
                </a:lnTo>
                <a:lnTo>
                  <a:pt x="96" y="29"/>
                </a:lnTo>
                <a:lnTo>
                  <a:pt x="56" y="0"/>
                </a:lnTo>
                <a:lnTo>
                  <a:pt x="0" y="8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88" name="Freeform 44"/>
          <p:cNvSpPr>
            <a:spLocks/>
          </p:cNvSpPr>
          <p:nvPr/>
        </p:nvSpPr>
        <p:spPr bwMode="auto">
          <a:xfrm>
            <a:off x="5797550" y="5168900"/>
            <a:ext cx="152400" cy="177800"/>
          </a:xfrm>
          <a:custGeom>
            <a:avLst/>
            <a:gdLst/>
            <a:ahLst/>
            <a:cxnLst>
              <a:cxn ang="0">
                <a:pos x="40" y="112"/>
              </a:cxn>
              <a:cxn ang="0">
                <a:pos x="0" y="82"/>
              </a:cxn>
              <a:cxn ang="0">
                <a:pos x="57" y="0"/>
              </a:cxn>
              <a:cxn ang="0">
                <a:pos x="96" y="30"/>
              </a:cxn>
              <a:cxn ang="0">
                <a:pos x="40" y="112"/>
              </a:cxn>
            </a:cxnLst>
            <a:rect l="0" t="0" r="r" b="b"/>
            <a:pathLst>
              <a:path w="96" h="112">
                <a:moveTo>
                  <a:pt x="40" y="112"/>
                </a:moveTo>
                <a:lnTo>
                  <a:pt x="0" y="82"/>
                </a:lnTo>
                <a:lnTo>
                  <a:pt x="57" y="0"/>
                </a:lnTo>
                <a:lnTo>
                  <a:pt x="96" y="30"/>
                </a:lnTo>
                <a:lnTo>
                  <a:pt x="40" y="11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90" name="Freeform 46"/>
          <p:cNvSpPr>
            <a:spLocks/>
          </p:cNvSpPr>
          <p:nvPr/>
        </p:nvSpPr>
        <p:spPr bwMode="auto">
          <a:xfrm>
            <a:off x="5922963" y="5272088"/>
            <a:ext cx="36512" cy="3651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12" y="23"/>
              </a:cxn>
              <a:cxn ang="0">
                <a:pos x="23" y="6"/>
              </a:cxn>
              <a:cxn ang="0">
                <a:pos x="17" y="0"/>
              </a:cxn>
              <a:cxn ang="0">
                <a:pos x="0" y="17"/>
              </a:cxn>
            </a:cxnLst>
            <a:rect l="0" t="0" r="r" b="b"/>
            <a:pathLst>
              <a:path w="23" h="23">
                <a:moveTo>
                  <a:pt x="0" y="17"/>
                </a:moveTo>
                <a:lnTo>
                  <a:pt x="12" y="23"/>
                </a:lnTo>
                <a:lnTo>
                  <a:pt x="23" y="6"/>
                </a:lnTo>
                <a:lnTo>
                  <a:pt x="17" y="0"/>
                </a:lnTo>
                <a:lnTo>
                  <a:pt x="0" y="1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91" name="Freeform 47"/>
          <p:cNvSpPr>
            <a:spLocks/>
          </p:cNvSpPr>
          <p:nvPr/>
        </p:nvSpPr>
        <p:spPr bwMode="auto">
          <a:xfrm>
            <a:off x="5019675" y="4500563"/>
            <a:ext cx="44450" cy="47625"/>
          </a:xfrm>
          <a:custGeom>
            <a:avLst/>
            <a:gdLst/>
            <a:ahLst/>
            <a:cxnLst>
              <a:cxn ang="0">
                <a:pos x="11" y="30"/>
              </a:cxn>
              <a:cxn ang="0">
                <a:pos x="0" y="24"/>
              </a:cxn>
              <a:cxn ang="0">
                <a:pos x="17" y="0"/>
              </a:cxn>
              <a:cxn ang="0">
                <a:pos x="28" y="12"/>
              </a:cxn>
              <a:cxn ang="0">
                <a:pos x="11" y="30"/>
              </a:cxn>
            </a:cxnLst>
            <a:rect l="0" t="0" r="r" b="b"/>
            <a:pathLst>
              <a:path w="28" h="30">
                <a:moveTo>
                  <a:pt x="11" y="30"/>
                </a:moveTo>
                <a:lnTo>
                  <a:pt x="0" y="24"/>
                </a:lnTo>
                <a:lnTo>
                  <a:pt x="17" y="0"/>
                </a:lnTo>
                <a:lnTo>
                  <a:pt x="28" y="12"/>
                </a:lnTo>
                <a:lnTo>
                  <a:pt x="11" y="3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92" name="Freeform 48"/>
          <p:cNvSpPr>
            <a:spLocks/>
          </p:cNvSpPr>
          <p:nvPr/>
        </p:nvSpPr>
        <p:spPr bwMode="auto">
          <a:xfrm>
            <a:off x="5037138" y="4519613"/>
            <a:ext cx="912812" cy="779462"/>
          </a:xfrm>
          <a:custGeom>
            <a:avLst/>
            <a:gdLst/>
            <a:ahLst/>
            <a:cxnLst>
              <a:cxn ang="0">
                <a:pos x="558" y="491"/>
              </a:cxn>
              <a:cxn ang="0">
                <a:pos x="575" y="474"/>
              </a:cxn>
              <a:cxn ang="0">
                <a:pos x="17" y="0"/>
              </a:cxn>
              <a:cxn ang="0">
                <a:pos x="0" y="18"/>
              </a:cxn>
              <a:cxn ang="0">
                <a:pos x="558" y="491"/>
              </a:cxn>
            </a:cxnLst>
            <a:rect l="0" t="0" r="r" b="b"/>
            <a:pathLst>
              <a:path w="575" h="491">
                <a:moveTo>
                  <a:pt x="558" y="491"/>
                </a:moveTo>
                <a:lnTo>
                  <a:pt x="575" y="474"/>
                </a:lnTo>
                <a:lnTo>
                  <a:pt x="17" y="0"/>
                </a:lnTo>
                <a:lnTo>
                  <a:pt x="0" y="18"/>
                </a:lnTo>
                <a:lnTo>
                  <a:pt x="558" y="49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93" name="Freeform 49"/>
          <p:cNvSpPr>
            <a:spLocks/>
          </p:cNvSpPr>
          <p:nvPr/>
        </p:nvSpPr>
        <p:spPr bwMode="auto">
          <a:xfrm>
            <a:off x="5888038" y="5168900"/>
            <a:ext cx="152400" cy="177800"/>
          </a:xfrm>
          <a:custGeom>
            <a:avLst/>
            <a:gdLst/>
            <a:ahLst/>
            <a:cxnLst>
              <a:cxn ang="0">
                <a:pos x="56" y="112"/>
              </a:cxn>
              <a:cxn ang="0">
                <a:pos x="96" y="82"/>
              </a:cxn>
              <a:cxn ang="0">
                <a:pos x="39" y="0"/>
              </a:cxn>
              <a:cxn ang="0">
                <a:pos x="0" y="30"/>
              </a:cxn>
              <a:cxn ang="0">
                <a:pos x="56" y="112"/>
              </a:cxn>
            </a:cxnLst>
            <a:rect l="0" t="0" r="r" b="b"/>
            <a:pathLst>
              <a:path w="96" h="112">
                <a:moveTo>
                  <a:pt x="56" y="112"/>
                </a:moveTo>
                <a:lnTo>
                  <a:pt x="96" y="82"/>
                </a:lnTo>
                <a:lnTo>
                  <a:pt x="39" y="0"/>
                </a:lnTo>
                <a:lnTo>
                  <a:pt x="0" y="30"/>
                </a:lnTo>
                <a:lnTo>
                  <a:pt x="56" y="11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94" name="Freeform 50"/>
          <p:cNvSpPr>
            <a:spLocks/>
          </p:cNvSpPr>
          <p:nvPr/>
        </p:nvSpPr>
        <p:spPr bwMode="auto">
          <a:xfrm>
            <a:off x="4938713" y="5884863"/>
            <a:ext cx="152400" cy="176212"/>
          </a:xfrm>
          <a:custGeom>
            <a:avLst/>
            <a:gdLst/>
            <a:ahLst/>
            <a:cxnLst>
              <a:cxn ang="0">
                <a:pos x="96" y="82"/>
              </a:cxn>
              <a:cxn ang="0">
                <a:pos x="57" y="111"/>
              </a:cxn>
              <a:cxn ang="0">
                <a:pos x="0" y="29"/>
              </a:cxn>
              <a:cxn ang="0">
                <a:pos x="40" y="0"/>
              </a:cxn>
              <a:cxn ang="0">
                <a:pos x="96" y="82"/>
              </a:cxn>
            </a:cxnLst>
            <a:rect l="0" t="0" r="r" b="b"/>
            <a:pathLst>
              <a:path w="96" h="111">
                <a:moveTo>
                  <a:pt x="96" y="82"/>
                </a:moveTo>
                <a:lnTo>
                  <a:pt x="57" y="111"/>
                </a:lnTo>
                <a:lnTo>
                  <a:pt x="0" y="29"/>
                </a:lnTo>
                <a:lnTo>
                  <a:pt x="40" y="0"/>
                </a:lnTo>
                <a:lnTo>
                  <a:pt x="96" y="8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95" name="Freeform 51"/>
          <p:cNvSpPr>
            <a:spLocks/>
          </p:cNvSpPr>
          <p:nvPr/>
        </p:nvSpPr>
        <p:spPr bwMode="auto">
          <a:xfrm>
            <a:off x="5002213" y="5216525"/>
            <a:ext cx="974725" cy="798513"/>
          </a:xfrm>
          <a:custGeom>
            <a:avLst/>
            <a:gdLst/>
            <a:ahLst/>
            <a:cxnLst>
              <a:cxn ang="0">
                <a:pos x="614" y="82"/>
              </a:cxn>
              <a:cxn ang="0">
                <a:pos x="558" y="0"/>
              </a:cxn>
              <a:cxn ang="0">
                <a:pos x="0" y="421"/>
              </a:cxn>
              <a:cxn ang="0">
                <a:pos x="56" y="503"/>
              </a:cxn>
              <a:cxn ang="0">
                <a:pos x="614" y="82"/>
              </a:cxn>
            </a:cxnLst>
            <a:rect l="0" t="0" r="r" b="b"/>
            <a:pathLst>
              <a:path w="614" h="503">
                <a:moveTo>
                  <a:pt x="614" y="82"/>
                </a:moveTo>
                <a:lnTo>
                  <a:pt x="558" y="0"/>
                </a:lnTo>
                <a:lnTo>
                  <a:pt x="0" y="421"/>
                </a:lnTo>
                <a:lnTo>
                  <a:pt x="56" y="503"/>
                </a:lnTo>
                <a:lnTo>
                  <a:pt x="614" y="8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96" name="Rectangle 52"/>
          <p:cNvSpPr>
            <a:spLocks noChangeArrowheads="1"/>
          </p:cNvSpPr>
          <p:nvPr/>
        </p:nvSpPr>
        <p:spPr bwMode="auto">
          <a:xfrm>
            <a:off x="5029200" y="4510088"/>
            <a:ext cx="34925" cy="190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97" name="Rectangle 53"/>
          <p:cNvSpPr>
            <a:spLocks noChangeArrowheads="1"/>
          </p:cNvSpPr>
          <p:nvPr/>
        </p:nvSpPr>
        <p:spPr bwMode="auto">
          <a:xfrm>
            <a:off x="5029200" y="5949950"/>
            <a:ext cx="34925" cy="1746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98" name="Rectangle 54"/>
          <p:cNvSpPr>
            <a:spLocks noChangeArrowheads="1"/>
          </p:cNvSpPr>
          <p:nvPr/>
        </p:nvSpPr>
        <p:spPr bwMode="auto">
          <a:xfrm>
            <a:off x="5029200" y="4529138"/>
            <a:ext cx="34925" cy="14208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199" name="Rectangle 55"/>
          <p:cNvSpPr>
            <a:spLocks noChangeArrowheads="1"/>
          </p:cNvSpPr>
          <p:nvPr/>
        </p:nvSpPr>
        <p:spPr bwMode="auto">
          <a:xfrm>
            <a:off x="4984750" y="4454525"/>
            <a:ext cx="71438" cy="15875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00" name="Rectangle 56"/>
          <p:cNvSpPr>
            <a:spLocks noChangeArrowheads="1"/>
          </p:cNvSpPr>
          <p:nvPr/>
        </p:nvSpPr>
        <p:spPr bwMode="auto">
          <a:xfrm>
            <a:off x="6826250" y="4454525"/>
            <a:ext cx="80963" cy="15875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01" name="Rectangle 57"/>
          <p:cNvSpPr>
            <a:spLocks noChangeArrowheads="1"/>
          </p:cNvSpPr>
          <p:nvPr/>
        </p:nvSpPr>
        <p:spPr bwMode="auto">
          <a:xfrm>
            <a:off x="5056188" y="4454525"/>
            <a:ext cx="1770062" cy="15875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02" name="Rectangle 58"/>
          <p:cNvSpPr>
            <a:spLocks noChangeArrowheads="1"/>
          </p:cNvSpPr>
          <p:nvPr/>
        </p:nvSpPr>
        <p:spPr bwMode="auto">
          <a:xfrm>
            <a:off x="5046663" y="5875338"/>
            <a:ext cx="71437" cy="15716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03" name="Rectangle 59"/>
          <p:cNvSpPr>
            <a:spLocks noChangeArrowheads="1"/>
          </p:cNvSpPr>
          <p:nvPr/>
        </p:nvSpPr>
        <p:spPr bwMode="auto">
          <a:xfrm>
            <a:off x="6889750" y="5875338"/>
            <a:ext cx="80963" cy="15716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04" name="Rectangle 60"/>
          <p:cNvSpPr>
            <a:spLocks noChangeArrowheads="1"/>
          </p:cNvSpPr>
          <p:nvPr/>
        </p:nvSpPr>
        <p:spPr bwMode="auto">
          <a:xfrm>
            <a:off x="5118100" y="5875338"/>
            <a:ext cx="1771650" cy="15716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05" name="Oval 61"/>
          <p:cNvSpPr>
            <a:spLocks noChangeArrowheads="1"/>
          </p:cNvSpPr>
          <p:nvPr/>
        </p:nvSpPr>
        <p:spPr bwMode="auto">
          <a:xfrm>
            <a:off x="4886325" y="4362450"/>
            <a:ext cx="322263" cy="3333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06" name="Oval 62"/>
          <p:cNvSpPr>
            <a:spLocks noChangeArrowheads="1"/>
          </p:cNvSpPr>
          <p:nvPr/>
        </p:nvSpPr>
        <p:spPr bwMode="auto">
          <a:xfrm>
            <a:off x="4889500" y="4365625"/>
            <a:ext cx="314325" cy="327025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07" name="Oval 63"/>
          <p:cNvSpPr>
            <a:spLocks noChangeArrowheads="1"/>
          </p:cNvSpPr>
          <p:nvPr/>
        </p:nvSpPr>
        <p:spPr bwMode="auto">
          <a:xfrm>
            <a:off x="6656388" y="5781675"/>
            <a:ext cx="322262" cy="3349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08" name="Oval 64"/>
          <p:cNvSpPr>
            <a:spLocks noChangeArrowheads="1"/>
          </p:cNvSpPr>
          <p:nvPr/>
        </p:nvSpPr>
        <p:spPr bwMode="auto">
          <a:xfrm>
            <a:off x="6661150" y="5786438"/>
            <a:ext cx="314325" cy="327025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09" name="Oval 65"/>
          <p:cNvSpPr>
            <a:spLocks noChangeArrowheads="1"/>
          </p:cNvSpPr>
          <p:nvPr/>
        </p:nvSpPr>
        <p:spPr bwMode="auto">
          <a:xfrm>
            <a:off x="5772150" y="5113338"/>
            <a:ext cx="320675" cy="3349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10" name="Oval 66"/>
          <p:cNvSpPr>
            <a:spLocks noChangeArrowheads="1"/>
          </p:cNvSpPr>
          <p:nvPr/>
        </p:nvSpPr>
        <p:spPr bwMode="auto">
          <a:xfrm>
            <a:off x="5775325" y="5116513"/>
            <a:ext cx="314325" cy="328612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11" name="Oval 67"/>
          <p:cNvSpPr>
            <a:spLocks noChangeArrowheads="1"/>
          </p:cNvSpPr>
          <p:nvPr/>
        </p:nvSpPr>
        <p:spPr bwMode="auto">
          <a:xfrm>
            <a:off x="6656388" y="4362450"/>
            <a:ext cx="322262" cy="3333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12" name="Oval 68"/>
          <p:cNvSpPr>
            <a:spLocks noChangeArrowheads="1"/>
          </p:cNvSpPr>
          <p:nvPr/>
        </p:nvSpPr>
        <p:spPr bwMode="auto">
          <a:xfrm>
            <a:off x="6661150" y="4365625"/>
            <a:ext cx="314325" cy="327025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13" name="Oval 69"/>
          <p:cNvSpPr>
            <a:spLocks noChangeArrowheads="1"/>
          </p:cNvSpPr>
          <p:nvPr/>
        </p:nvSpPr>
        <p:spPr bwMode="auto">
          <a:xfrm>
            <a:off x="4886325" y="5781675"/>
            <a:ext cx="322263" cy="3349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14" name="Oval 70"/>
          <p:cNvSpPr>
            <a:spLocks noChangeArrowheads="1"/>
          </p:cNvSpPr>
          <p:nvPr/>
        </p:nvSpPr>
        <p:spPr bwMode="auto">
          <a:xfrm>
            <a:off x="4889500" y="5786438"/>
            <a:ext cx="314325" cy="327025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15" name="Rectangle 71"/>
          <p:cNvSpPr>
            <a:spLocks noChangeArrowheads="1"/>
          </p:cNvSpPr>
          <p:nvPr/>
        </p:nvSpPr>
        <p:spPr bwMode="auto">
          <a:xfrm>
            <a:off x="8885238" y="4464050"/>
            <a:ext cx="150812" cy="74613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16" name="Rectangle 72"/>
          <p:cNvSpPr>
            <a:spLocks noChangeArrowheads="1"/>
          </p:cNvSpPr>
          <p:nvPr/>
        </p:nvSpPr>
        <p:spPr bwMode="auto">
          <a:xfrm>
            <a:off x="8885238" y="5957888"/>
            <a:ext cx="150812" cy="841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17" name="Rectangle 73"/>
          <p:cNvSpPr>
            <a:spLocks noChangeArrowheads="1"/>
          </p:cNvSpPr>
          <p:nvPr/>
        </p:nvSpPr>
        <p:spPr bwMode="auto">
          <a:xfrm>
            <a:off x="8885238" y="4538663"/>
            <a:ext cx="150812" cy="141922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18" name="Freeform 74"/>
          <p:cNvSpPr>
            <a:spLocks/>
          </p:cNvSpPr>
          <p:nvPr/>
        </p:nvSpPr>
        <p:spPr bwMode="auto">
          <a:xfrm>
            <a:off x="8947150" y="5949950"/>
            <a:ext cx="36513" cy="36513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11" y="23"/>
              </a:cxn>
              <a:cxn ang="0">
                <a:pos x="23" y="5"/>
              </a:cxn>
              <a:cxn ang="0">
                <a:pos x="11" y="0"/>
              </a:cxn>
              <a:cxn ang="0">
                <a:pos x="0" y="17"/>
              </a:cxn>
            </a:cxnLst>
            <a:rect l="0" t="0" r="r" b="b"/>
            <a:pathLst>
              <a:path w="23" h="23">
                <a:moveTo>
                  <a:pt x="0" y="17"/>
                </a:moveTo>
                <a:lnTo>
                  <a:pt x="11" y="23"/>
                </a:lnTo>
                <a:lnTo>
                  <a:pt x="23" y="5"/>
                </a:lnTo>
                <a:lnTo>
                  <a:pt x="11" y="0"/>
                </a:lnTo>
                <a:lnTo>
                  <a:pt x="0" y="1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19" name="Freeform 75"/>
          <p:cNvSpPr>
            <a:spLocks/>
          </p:cNvSpPr>
          <p:nvPr/>
        </p:nvSpPr>
        <p:spPr bwMode="auto">
          <a:xfrm>
            <a:off x="8043863" y="5262563"/>
            <a:ext cx="34925" cy="46037"/>
          </a:xfrm>
          <a:custGeom>
            <a:avLst/>
            <a:gdLst/>
            <a:ahLst/>
            <a:cxnLst>
              <a:cxn ang="0">
                <a:pos x="11" y="29"/>
              </a:cxn>
              <a:cxn ang="0">
                <a:pos x="0" y="23"/>
              </a:cxn>
              <a:cxn ang="0">
                <a:pos x="17" y="0"/>
              </a:cxn>
              <a:cxn ang="0">
                <a:pos x="22" y="12"/>
              </a:cxn>
              <a:cxn ang="0">
                <a:pos x="11" y="29"/>
              </a:cxn>
            </a:cxnLst>
            <a:rect l="0" t="0" r="r" b="b"/>
            <a:pathLst>
              <a:path w="22" h="29">
                <a:moveTo>
                  <a:pt x="11" y="29"/>
                </a:moveTo>
                <a:lnTo>
                  <a:pt x="0" y="23"/>
                </a:lnTo>
                <a:lnTo>
                  <a:pt x="17" y="0"/>
                </a:lnTo>
                <a:lnTo>
                  <a:pt x="22" y="12"/>
                </a:lnTo>
                <a:lnTo>
                  <a:pt x="11" y="29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20" name="Freeform 76"/>
          <p:cNvSpPr>
            <a:spLocks/>
          </p:cNvSpPr>
          <p:nvPr/>
        </p:nvSpPr>
        <p:spPr bwMode="auto">
          <a:xfrm>
            <a:off x="8061325" y="5281613"/>
            <a:ext cx="903288" cy="695325"/>
          </a:xfrm>
          <a:custGeom>
            <a:avLst/>
            <a:gdLst/>
            <a:ahLst/>
            <a:cxnLst>
              <a:cxn ang="0">
                <a:pos x="558" y="438"/>
              </a:cxn>
              <a:cxn ang="0">
                <a:pos x="569" y="421"/>
              </a:cxn>
              <a:cxn ang="0">
                <a:pos x="11" y="0"/>
              </a:cxn>
              <a:cxn ang="0">
                <a:pos x="0" y="17"/>
              </a:cxn>
              <a:cxn ang="0">
                <a:pos x="558" y="438"/>
              </a:cxn>
            </a:cxnLst>
            <a:rect l="0" t="0" r="r" b="b"/>
            <a:pathLst>
              <a:path w="569" h="438">
                <a:moveTo>
                  <a:pt x="558" y="438"/>
                </a:moveTo>
                <a:lnTo>
                  <a:pt x="569" y="421"/>
                </a:lnTo>
                <a:lnTo>
                  <a:pt x="11" y="0"/>
                </a:lnTo>
                <a:lnTo>
                  <a:pt x="0" y="17"/>
                </a:lnTo>
                <a:lnTo>
                  <a:pt x="558" y="43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21" name="Freeform 77"/>
          <p:cNvSpPr>
            <a:spLocks/>
          </p:cNvSpPr>
          <p:nvPr/>
        </p:nvSpPr>
        <p:spPr bwMode="auto">
          <a:xfrm>
            <a:off x="8061325" y="5281613"/>
            <a:ext cx="36513" cy="3651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11" y="23"/>
              </a:cxn>
              <a:cxn ang="0">
                <a:pos x="23" y="5"/>
              </a:cxn>
              <a:cxn ang="0">
                <a:pos x="17" y="0"/>
              </a:cxn>
              <a:cxn ang="0">
                <a:pos x="0" y="17"/>
              </a:cxn>
            </a:cxnLst>
            <a:rect l="0" t="0" r="r" b="b"/>
            <a:pathLst>
              <a:path w="23" h="23">
                <a:moveTo>
                  <a:pt x="0" y="17"/>
                </a:moveTo>
                <a:lnTo>
                  <a:pt x="11" y="23"/>
                </a:lnTo>
                <a:lnTo>
                  <a:pt x="23" y="5"/>
                </a:lnTo>
                <a:lnTo>
                  <a:pt x="17" y="0"/>
                </a:lnTo>
                <a:lnTo>
                  <a:pt x="0" y="17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22" name="Freeform 78"/>
          <p:cNvSpPr>
            <a:spLocks/>
          </p:cNvSpPr>
          <p:nvPr/>
        </p:nvSpPr>
        <p:spPr bwMode="auto">
          <a:xfrm>
            <a:off x="7158038" y="4510088"/>
            <a:ext cx="44450" cy="46037"/>
          </a:xfrm>
          <a:custGeom>
            <a:avLst/>
            <a:gdLst/>
            <a:ahLst/>
            <a:cxnLst>
              <a:cxn ang="0">
                <a:pos x="11" y="29"/>
              </a:cxn>
              <a:cxn ang="0">
                <a:pos x="0" y="24"/>
              </a:cxn>
              <a:cxn ang="0">
                <a:pos x="17" y="0"/>
              </a:cxn>
              <a:cxn ang="0">
                <a:pos x="28" y="12"/>
              </a:cxn>
              <a:cxn ang="0">
                <a:pos x="11" y="29"/>
              </a:cxn>
            </a:cxnLst>
            <a:rect l="0" t="0" r="r" b="b"/>
            <a:pathLst>
              <a:path w="28" h="29">
                <a:moveTo>
                  <a:pt x="11" y="29"/>
                </a:moveTo>
                <a:lnTo>
                  <a:pt x="0" y="24"/>
                </a:lnTo>
                <a:lnTo>
                  <a:pt x="17" y="0"/>
                </a:lnTo>
                <a:lnTo>
                  <a:pt x="28" y="12"/>
                </a:lnTo>
                <a:lnTo>
                  <a:pt x="11" y="29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23" name="Freeform 79"/>
          <p:cNvSpPr>
            <a:spLocks/>
          </p:cNvSpPr>
          <p:nvPr/>
        </p:nvSpPr>
        <p:spPr bwMode="auto">
          <a:xfrm>
            <a:off x="7175500" y="4529138"/>
            <a:ext cx="912813" cy="779462"/>
          </a:xfrm>
          <a:custGeom>
            <a:avLst/>
            <a:gdLst/>
            <a:ahLst/>
            <a:cxnLst>
              <a:cxn ang="0">
                <a:pos x="558" y="491"/>
              </a:cxn>
              <a:cxn ang="0">
                <a:pos x="575" y="474"/>
              </a:cxn>
              <a:cxn ang="0">
                <a:pos x="17" y="0"/>
              </a:cxn>
              <a:cxn ang="0">
                <a:pos x="0" y="17"/>
              </a:cxn>
              <a:cxn ang="0">
                <a:pos x="558" y="491"/>
              </a:cxn>
            </a:cxnLst>
            <a:rect l="0" t="0" r="r" b="b"/>
            <a:pathLst>
              <a:path w="575" h="491">
                <a:moveTo>
                  <a:pt x="558" y="491"/>
                </a:moveTo>
                <a:lnTo>
                  <a:pt x="575" y="474"/>
                </a:lnTo>
                <a:lnTo>
                  <a:pt x="17" y="0"/>
                </a:lnTo>
                <a:lnTo>
                  <a:pt x="0" y="17"/>
                </a:lnTo>
                <a:lnTo>
                  <a:pt x="558" y="49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24" name="Freeform 80"/>
          <p:cNvSpPr>
            <a:spLocks/>
          </p:cNvSpPr>
          <p:nvPr/>
        </p:nvSpPr>
        <p:spPr bwMode="auto">
          <a:xfrm>
            <a:off x="8026400" y="5178425"/>
            <a:ext cx="150813" cy="176213"/>
          </a:xfrm>
          <a:custGeom>
            <a:avLst/>
            <a:gdLst/>
            <a:ahLst/>
            <a:cxnLst>
              <a:cxn ang="0">
                <a:pos x="56" y="111"/>
              </a:cxn>
              <a:cxn ang="0">
                <a:pos x="95" y="82"/>
              </a:cxn>
              <a:cxn ang="0">
                <a:pos x="39" y="0"/>
              </a:cxn>
              <a:cxn ang="0">
                <a:pos x="0" y="30"/>
              </a:cxn>
              <a:cxn ang="0">
                <a:pos x="56" y="111"/>
              </a:cxn>
            </a:cxnLst>
            <a:rect l="0" t="0" r="r" b="b"/>
            <a:pathLst>
              <a:path w="95" h="111">
                <a:moveTo>
                  <a:pt x="56" y="111"/>
                </a:moveTo>
                <a:lnTo>
                  <a:pt x="95" y="82"/>
                </a:lnTo>
                <a:lnTo>
                  <a:pt x="39" y="0"/>
                </a:lnTo>
                <a:lnTo>
                  <a:pt x="0" y="30"/>
                </a:lnTo>
                <a:lnTo>
                  <a:pt x="56" y="111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25" name="Freeform 81"/>
          <p:cNvSpPr>
            <a:spLocks/>
          </p:cNvSpPr>
          <p:nvPr/>
        </p:nvSpPr>
        <p:spPr bwMode="auto">
          <a:xfrm>
            <a:off x="7077075" y="5894388"/>
            <a:ext cx="152400" cy="176212"/>
          </a:xfrm>
          <a:custGeom>
            <a:avLst/>
            <a:gdLst/>
            <a:ahLst/>
            <a:cxnLst>
              <a:cxn ang="0">
                <a:pos x="96" y="81"/>
              </a:cxn>
              <a:cxn ang="0">
                <a:pos x="57" y="111"/>
              </a:cxn>
              <a:cxn ang="0">
                <a:pos x="0" y="29"/>
              </a:cxn>
              <a:cxn ang="0">
                <a:pos x="40" y="0"/>
              </a:cxn>
              <a:cxn ang="0">
                <a:pos x="96" y="81"/>
              </a:cxn>
            </a:cxnLst>
            <a:rect l="0" t="0" r="r" b="b"/>
            <a:pathLst>
              <a:path w="96" h="111">
                <a:moveTo>
                  <a:pt x="96" y="81"/>
                </a:moveTo>
                <a:lnTo>
                  <a:pt x="57" y="111"/>
                </a:lnTo>
                <a:lnTo>
                  <a:pt x="0" y="29"/>
                </a:lnTo>
                <a:lnTo>
                  <a:pt x="40" y="0"/>
                </a:lnTo>
                <a:lnTo>
                  <a:pt x="96" y="81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26" name="Freeform 82"/>
          <p:cNvSpPr>
            <a:spLocks/>
          </p:cNvSpPr>
          <p:nvPr/>
        </p:nvSpPr>
        <p:spPr bwMode="auto">
          <a:xfrm>
            <a:off x="7140575" y="5226050"/>
            <a:ext cx="974725" cy="796925"/>
          </a:xfrm>
          <a:custGeom>
            <a:avLst/>
            <a:gdLst/>
            <a:ahLst/>
            <a:cxnLst>
              <a:cxn ang="0">
                <a:pos x="614" y="81"/>
              </a:cxn>
              <a:cxn ang="0">
                <a:pos x="558" y="0"/>
              </a:cxn>
              <a:cxn ang="0">
                <a:pos x="0" y="421"/>
              </a:cxn>
              <a:cxn ang="0">
                <a:pos x="56" y="502"/>
              </a:cxn>
              <a:cxn ang="0">
                <a:pos x="614" y="81"/>
              </a:cxn>
            </a:cxnLst>
            <a:rect l="0" t="0" r="r" b="b"/>
            <a:pathLst>
              <a:path w="614" h="502">
                <a:moveTo>
                  <a:pt x="614" y="81"/>
                </a:moveTo>
                <a:lnTo>
                  <a:pt x="558" y="0"/>
                </a:lnTo>
                <a:lnTo>
                  <a:pt x="0" y="421"/>
                </a:lnTo>
                <a:lnTo>
                  <a:pt x="56" y="502"/>
                </a:lnTo>
                <a:lnTo>
                  <a:pt x="614" y="81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27" name="Rectangle 83"/>
          <p:cNvSpPr>
            <a:spLocks noChangeArrowheads="1"/>
          </p:cNvSpPr>
          <p:nvPr/>
        </p:nvSpPr>
        <p:spPr bwMode="auto">
          <a:xfrm>
            <a:off x="7167563" y="4519613"/>
            <a:ext cx="34925" cy="190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28" name="Rectangle 84"/>
          <p:cNvSpPr>
            <a:spLocks noChangeArrowheads="1"/>
          </p:cNvSpPr>
          <p:nvPr/>
        </p:nvSpPr>
        <p:spPr bwMode="auto">
          <a:xfrm>
            <a:off x="7167563" y="5957888"/>
            <a:ext cx="34925" cy="190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29" name="Rectangle 85"/>
          <p:cNvSpPr>
            <a:spLocks noChangeArrowheads="1"/>
          </p:cNvSpPr>
          <p:nvPr/>
        </p:nvSpPr>
        <p:spPr bwMode="auto">
          <a:xfrm>
            <a:off x="7167563" y="4538663"/>
            <a:ext cx="34925" cy="1419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30" name="Rectangle 86"/>
          <p:cNvSpPr>
            <a:spLocks noChangeArrowheads="1"/>
          </p:cNvSpPr>
          <p:nvPr/>
        </p:nvSpPr>
        <p:spPr bwMode="auto">
          <a:xfrm>
            <a:off x="7167563" y="4519613"/>
            <a:ext cx="17462" cy="365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31" name="Rectangle 87"/>
          <p:cNvSpPr>
            <a:spLocks noChangeArrowheads="1"/>
          </p:cNvSpPr>
          <p:nvPr/>
        </p:nvSpPr>
        <p:spPr bwMode="auto">
          <a:xfrm>
            <a:off x="8956675" y="4519613"/>
            <a:ext cx="17463" cy="365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32" name="Rectangle 88"/>
          <p:cNvSpPr>
            <a:spLocks noChangeArrowheads="1"/>
          </p:cNvSpPr>
          <p:nvPr/>
        </p:nvSpPr>
        <p:spPr bwMode="auto">
          <a:xfrm>
            <a:off x="7185025" y="4519613"/>
            <a:ext cx="1771650" cy="365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33" name="Rectangle 89"/>
          <p:cNvSpPr>
            <a:spLocks noChangeArrowheads="1"/>
          </p:cNvSpPr>
          <p:nvPr/>
        </p:nvSpPr>
        <p:spPr bwMode="auto">
          <a:xfrm>
            <a:off x="7113588" y="5884863"/>
            <a:ext cx="71437" cy="15716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34" name="Rectangle 90"/>
          <p:cNvSpPr>
            <a:spLocks noChangeArrowheads="1"/>
          </p:cNvSpPr>
          <p:nvPr/>
        </p:nvSpPr>
        <p:spPr bwMode="auto">
          <a:xfrm>
            <a:off x="8956675" y="5884863"/>
            <a:ext cx="79375" cy="15716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35" name="Rectangle 91"/>
          <p:cNvSpPr>
            <a:spLocks noChangeArrowheads="1"/>
          </p:cNvSpPr>
          <p:nvPr/>
        </p:nvSpPr>
        <p:spPr bwMode="auto">
          <a:xfrm>
            <a:off x="7185025" y="5884863"/>
            <a:ext cx="1771650" cy="15716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36" name="Oval 92"/>
          <p:cNvSpPr>
            <a:spLocks noChangeArrowheads="1"/>
          </p:cNvSpPr>
          <p:nvPr/>
        </p:nvSpPr>
        <p:spPr bwMode="auto">
          <a:xfrm>
            <a:off x="7032625" y="4371975"/>
            <a:ext cx="322263" cy="3333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37" name="Oval 93"/>
          <p:cNvSpPr>
            <a:spLocks noChangeArrowheads="1"/>
          </p:cNvSpPr>
          <p:nvPr/>
        </p:nvSpPr>
        <p:spPr bwMode="auto">
          <a:xfrm>
            <a:off x="7035800" y="4375150"/>
            <a:ext cx="315913" cy="327025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38" name="Oval 94"/>
          <p:cNvSpPr>
            <a:spLocks noChangeArrowheads="1"/>
          </p:cNvSpPr>
          <p:nvPr/>
        </p:nvSpPr>
        <p:spPr bwMode="auto">
          <a:xfrm>
            <a:off x="8804275" y="5791200"/>
            <a:ext cx="322263" cy="3349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39" name="Oval 95"/>
          <p:cNvSpPr>
            <a:spLocks noChangeArrowheads="1"/>
          </p:cNvSpPr>
          <p:nvPr/>
        </p:nvSpPr>
        <p:spPr bwMode="auto">
          <a:xfrm>
            <a:off x="8807450" y="5794375"/>
            <a:ext cx="314325" cy="328613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40" name="Oval 96"/>
          <p:cNvSpPr>
            <a:spLocks noChangeArrowheads="1"/>
          </p:cNvSpPr>
          <p:nvPr/>
        </p:nvSpPr>
        <p:spPr bwMode="auto">
          <a:xfrm>
            <a:off x="7918450" y="5122863"/>
            <a:ext cx="322263" cy="3349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41" name="Oval 97"/>
          <p:cNvSpPr>
            <a:spLocks noChangeArrowheads="1"/>
          </p:cNvSpPr>
          <p:nvPr/>
        </p:nvSpPr>
        <p:spPr bwMode="auto">
          <a:xfrm>
            <a:off x="7921625" y="5126038"/>
            <a:ext cx="314325" cy="328612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42" name="Oval 98"/>
          <p:cNvSpPr>
            <a:spLocks noChangeArrowheads="1"/>
          </p:cNvSpPr>
          <p:nvPr/>
        </p:nvSpPr>
        <p:spPr bwMode="auto">
          <a:xfrm>
            <a:off x="8804275" y="4371975"/>
            <a:ext cx="322263" cy="3333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43" name="Oval 99"/>
          <p:cNvSpPr>
            <a:spLocks noChangeArrowheads="1"/>
          </p:cNvSpPr>
          <p:nvPr/>
        </p:nvSpPr>
        <p:spPr bwMode="auto">
          <a:xfrm>
            <a:off x="8807450" y="4375150"/>
            <a:ext cx="314325" cy="327025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44" name="Oval 100"/>
          <p:cNvSpPr>
            <a:spLocks noChangeArrowheads="1"/>
          </p:cNvSpPr>
          <p:nvPr/>
        </p:nvSpPr>
        <p:spPr bwMode="auto">
          <a:xfrm>
            <a:off x="7032625" y="5791200"/>
            <a:ext cx="322263" cy="3349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45" name="Oval 101"/>
          <p:cNvSpPr>
            <a:spLocks noChangeArrowheads="1"/>
          </p:cNvSpPr>
          <p:nvPr/>
        </p:nvSpPr>
        <p:spPr bwMode="auto">
          <a:xfrm>
            <a:off x="7035800" y="5794375"/>
            <a:ext cx="315913" cy="328613"/>
          </a:xfrm>
          <a:prstGeom prst="ellips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4246" name="Rectangle 102"/>
          <p:cNvSpPr>
            <a:spLocks noChangeArrowheads="1"/>
          </p:cNvSpPr>
          <p:nvPr/>
        </p:nvSpPr>
        <p:spPr bwMode="auto">
          <a:xfrm>
            <a:off x="4992688" y="4408488"/>
            <a:ext cx="2238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</a:t>
            </a:r>
            <a:endParaRPr lang="en-US" altLang="en-US">
              <a:latin typeface="Times" charset="0"/>
            </a:endParaRPr>
          </a:p>
        </p:txBody>
      </p:sp>
      <p:sp>
        <p:nvSpPr>
          <p:cNvPr id="774247" name="Rectangle 103"/>
          <p:cNvSpPr>
            <a:spLocks noChangeArrowheads="1"/>
          </p:cNvSpPr>
          <p:nvPr/>
        </p:nvSpPr>
        <p:spPr bwMode="auto">
          <a:xfrm>
            <a:off x="6764338" y="4425950"/>
            <a:ext cx="223837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en-US">
              <a:latin typeface="Times" charset="0"/>
            </a:endParaRPr>
          </a:p>
        </p:txBody>
      </p:sp>
      <p:sp>
        <p:nvSpPr>
          <p:cNvPr id="774248" name="Rectangle 104"/>
          <p:cNvSpPr>
            <a:spLocks noChangeArrowheads="1"/>
          </p:cNvSpPr>
          <p:nvPr/>
        </p:nvSpPr>
        <p:spPr bwMode="auto">
          <a:xfrm>
            <a:off x="5878513" y="5159375"/>
            <a:ext cx="21431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en-US">
              <a:latin typeface="Times" charset="0"/>
            </a:endParaRPr>
          </a:p>
        </p:txBody>
      </p:sp>
      <p:sp>
        <p:nvSpPr>
          <p:cNvPr id="774249" name="Rectangle 105"/>
          <p:cNvSpPr>
            <a:spLocks noChangeArrowheads="1"/>
          </p:cNvSpPr>
          <p:nvPr/>
        </p:nvSpPr>
        <p:spPr bwMode="auto">
          <a:xfrm>
            <a:off x="4984750" y="5837238"/>
            <a:ext cx="22383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d</a:t>
            </a:r>
            <a:endParaRPr lang="en-US" altLang="en-US">
              <a:latin typeface="Times" charset="0"/>
            </a:endParaRPr>
          </a:p>
        </p:txBody>
      </p:sp>
      <p:sp>
        <p:nvSpPr>
          <p:cNvPr id="774250" name="Rectangle 106"/>
          <p:cNvSpPr>
            <a:spLocks noChangeArrowheads="1"/>
          </p:cNvSpPr>
          <p:nvPr/>
        </p:nvSpPr>
        <p:spPr bwMode="auto">
          <a:xfrm>
            <a:off x="6781800" y="5819775"/>
            <a:ext cx="22383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e</a:t>
            </a:r>
            <a:endParaRPr lang="en-US" altLang="en-US">
              <a:latin typeface="Times" charset="0"/>
            </a:endParaRPr>
          </a:p>
        </p:txBody>
      </p:sp>
      <p:sp>
        <p:nvSpPr>
          <p:cNvPr id="774251" name="Rectangle 107"/>
          <p:cNvSpPr>
            <a:spLocks noChangeArrowheads="1"/>
          </p:cNvSpPr>
          <p:nvPr/>
        </p:nvSpPr>
        <p:spPr bwMode="auto">
          <a:xfrm>
            <a:off x="7131050" y="4398963"/>
            <a:ext cx="22383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</a:t>
            </a:r>
            <a:endParaRPr lang="en-US" altLang="en-US">
              <a:latin typeface="Times" charset="0"/>
            </a:endParaRPr>
          </a:p>
        </p:txBody>
      </p:sp>
      <p:sp>
        <p:nvSpPr>
          <p:cNvPr id="774252" name="Rectangle 108"/>
          <p:cNvSpPr>
            <a:spLocks noChangeArrowheads="1"/>
          </p:cNvSpPr>
          <p:nvPr/>
        </p:nvSpPr>
        <p:spPr bwMode="auto">
          <a:xfrm>
            <a:off x="8902700" y="4408488"/>
            <a:ext cx="22383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en-US">
              <a:latin typeface="Times" charset="0"/>
            </a:endParaRPr>
          </a:p>
        </p:txBody>
      </p:sp>
      <p:sp>
        <p:nvSpPr>
          <p:cNvPr id="774253" name="Rectangle 109"/>
          <p:cNvSpPr>
            <a:spLocks noChangeArrowheads="1"/>
          </p:cNvSpPr>
          <p:nvPr/>
        </p:nvSpPr>
        <p:spPr bwMode="auto">
          <a:xfrm>
            <a:off x="8016875" y="5159375"/>
            <a:ext cx="21431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en-US">
              <a:latin typeface="Times" charset="0"/>
            </a:endParaRPr>
          </a:p>
        </p:txBody>
      </p:sp>
      <p:sp>
        <p:nvSpPr>
          <p:cNvPr id="774254" name="Rectangle 110"/>
          <p:cNvSpPr>
            <a:spLocks noChangeArrowheads="1"/>
          </p:cNvSpPr>
          <p:nvPr/>
        </p:nvSpPr>
        <p:spPr bwMode="auto">
          <a:xfrm>
            <a:off x="7131050" y="5856288"/>
            <a:ext cx="22383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d</a:t>
            </a:r>
            <a:endParaRPr lang="en-US" altLang="en-US">
              <a:latin typeface="Times" charset="0"/>
            </a:endParaRPr>
          </a:p>
        </p:txBody>
      </p:sp>
      <p:sp>
        <p:nvSpPr>
          <p:cNvPr id="774255" name="Rectangle 111"/>
          <p:cNvSpPr>
            <a:spLocks noChangeArrowheads="1"/>
          </p:cNvSpPr>
          <p:nvPr/>
        </p:nvSpPr>
        <p:spPr bwMode="auto">
          <a:xfrm>
            <a:off x="8902700" y="5837238"/>
            <a:ext cx="22383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e</a:t>
            </a:r>
            <a:endParaRPr lang="en-US" altLang="en-US">
              <a:latin typeface="Times" charset="0"/>
            </a:endParaRPr>
          </a:p>
        </p:txBody>
      </p:sp>
      <p:sp>
        <p:nvSpPr>
          <p:cNvPr id="774256" name="Rectangle 112"/>
          <p:cNvSpPr>
            <a:spLocks noChangeArrowheads="1"/>
          </p:cNvSpPr>
          <p:nvPr/>
        </p:nvSpPr>
        <p:spPr bwMode="auto">
          <a:xfrm>
            <a:off x="5521325" y="6162675"/>
            <a:ext cx="9667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a b e d c</a:t>
            </a:r>
            <a:endParaRPr lang="en-US" altLang="en-US">
              <a:latin typeface="Times" charset="0"/>
            </a:endParaRPr>
          </a:p>
        </p:txBody>
      </p:sp>
      <p:sp>
        <p:nvSpPr>
          <p:cNvPr id="774257" name="Rectangle 113"/>
          <p:cNvSpPr>
            <a:spLocks noChangeArrowheads="1"/>
          </p:cNvSpPr>
          <p:nvPr/>
        </p:nvSpPr>
        <p:spPr bwMode="auto">
          <a:xfrm>
            <a:off x="7775575" y="6162675"/>
            <a:ext cx="77787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b e d c</a:t>
            </a:r>
            <a:endParaRPr lang="en-US" altLang="en-US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772400" cy="1143000"/>
          </a:xfrm>
        </p:spPr>
        <p:txBody>
          <a:bodyPr/>
          <a:lstStyle/>
          <a:p>
            <a:r>
              <a:rPr lang="en-US" altLang="en-US"/>
              <a:t>More Terminology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9067800" cy="5715000"/>
          </a:xfrm>
        </p:spPr>
        <p:txBody>
          <a:bodyPr/>
          <a:lstStyle/>
          <a:p>
            <a:r>
              <a:rPr lang="en-US" altLang="en-US" sz="2400">
                <a:solidFill>
                  <a:srgbClr val="FA2C25"/>
                </a:solidFill>
              </a:rPr>
              <a:t>simple path</a:t>
            </a:r>
            <a:r>
              <a:rPr lang="en-US" altLang="en-US" sz="2400"/>
              <a:t>:  no repeated vertices</a:t>
            </a:r>
          </a:p>
          <a:p>
            <a:endParaRPr lang="en-US" altLang="en-US" sz="2000"/>
          </a:p>
          <a:p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  <a:p>
            <a:endParaRPr lang="en-US" altLang="en-US" sz="2000"/>
          </a:p>
          <a:p>
            <a:endParaRPr lang="en-US" altLang="en-US" sz="2400">
              <a:solidFill>
                <a:srgbClr val="FA2C25"/>
              </a:solidFill>
            </a:endParaRPr>
          </a:p>
          <a:p>
            <a:r>
              <a:rPr lang="en-US" altLang="en-US" sz="2400">
                <a:solidFill>
                  <a:srgbClr val="FA2C25"/>
                </a:solidFill>
              </a:rPr>
              <a:t>cycle</a:t>
            </a:r>
            <a:r>
              <a:rPr lang="en-US" altLang="en-US" sz="2400"/>
              <a:t>:   simple path, except that the last vertex is the same as the first vertex</a:t>
            </a:r>
          </a:p>
          <a:p>
            <a:endParaRPr lang="en-US" altLang="en-US" sz="240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7154863" y="1733550"/>
            <a:ext cx="207962" cy="8890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73" name="Rectangle 5"/>
          <p:cNvSpPr>
            <a:spLocks noChangeArrowheads="1"/>
          </p:cNvSpPr>
          <p:nvPr/>
        </p:nvSpPr>
        <p:spPr bwMode="auto">
          <a:xfrm>
            <a:off x="7154863" y="3522663"/>
            <a:ext cx="207962" cy="100012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74" name="Rectangle 6"/>
          <p:cNvSpPr>
            <a:spLocks noChangeArrowheads="1"/>
          </p:cNvSpPr>
          <p:nvPr/>
        </p:nvSpPr>
        <p:spPr bwMode="auto">
          <a:xfrm>
            <a:off x="7154863" y="1822450"/>
            <a:ext cx="207962" cy="1700213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75" name="Freeform 7"/>
          <p:cNvSpPr>
            <a:spLocks/>
          </p:cNvSpPr>
          <p:nvPr/>
        </p:nvSpPr>
        <p:spPr bwMode="auto">
          <a:xfrm>
            <a:off x="7191375" y="3444875"/>
            <a:ext cx="207963" cy="211138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54" y="133"/>
              </a:cxn>
              <a:cxn ang="0">
                <a:pos x="131" y="35"/>
              </a:cxn>
              <a:cxn ang="0">
                <a:pos x="77" y="0"/>
              </a:cxn>
              <a:cxn ang="0">
                <a:pos x="0" y="98"/>
              </a:cxn>
            </a:cxnLst>
            <a:rect l="0" t="0" r="r" b="b"/>
            <a:pathLst>
              <a:path w="131" h="133">
                <a:moveTo>
                  <a:pt x="0" y="98"/>
                </a:moveTo>
                <a:lnTo>
                  <a:pt x="54" y="133"/>
                </a:lnTo>
                <a:lnTo>
                  <a:pt x="131" y="35"/>
                </a:lnTo>
                <a:lnTo>
                  <a:pt x="77" y="0"/>
                </a:lnTo>
                <a:lnTo>
                  <a:pt x="0" y="98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76" name="Freeform 8"/>
          <p:cNvSpPr>
            <a:spLocks/>
          </p:cNvSpPr>
          <p:nvPr/>
        </p:nvSpPr>
        <p:spPr bwMode="auto">
          <a:xfrm>
            <a:off x="5891213" y="2589213"/>
            <a:ext cx="209550" cy="211137"/>
          </a:xfrm>
          <a:custGeom>
            <a:avLst/>
            <a:gdLst/>
            <a:ahLst/>
            <a:cxnLst>
              <a:cxn ang="0">
                <a:pos x="54" y="133"/>
              </a:cxn>
              <a:cxn ang="0">
                <a:pos x="0" y="98"/>
              </a:cxn>
              <a:cxn ang="0">
                <a:pos x="78" y="0"/>
              </a:cxn>
              <a:cxn ang="0">
                <a:pos x="132" y="35"/>
              </a:cxn>
              <a:cxn ang="0">
                <a:pos x="54" y="133"/>
              </a:cxn>
            </a:cxnLst>
            <a:rect l="0" t="0" r="r" b="b"/>
            <a:pathLst>
              <a:path w="132" h="133">
                <a:moveTo>
                  <a:pt x="54" y="133"/>
                </a:moveTo>
                <a:lnTo>
                  <a:pt x="0" y="98"/>
                </a:lnTo>
                <a:lnTo>
                  <a:pt x="78" y="0"/>
                </a:lnTo>
                <a:lnTo>
                  <a:pt x="132" y="35"/>
                </a:lnTo>
                <a:lnTo>
                  <a:pt x="54" y="133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77" name="Freeform 9"/>
          <p:cNvSpPr>
            <a:spLocks/>
          </p:cNvSpPr>
          <p:nvPr/>
        </p:nvSpPr>
        <p:spPr bwMode="auto">
          <a:xfrm>
            <a:off x="5976938" y="2644775"/>
            <a:ext cx="1336675" cy="955675"/>
          </a:xfrm>
          <a:custGeom>
            <a:avLst/>
            <a:gdLst/>
            <a:ahLst/>
            <a:cxnLst>
              <a:cxn ang="0">
                <a:pos x="765" y="602"/>
              </a:cxn>
              <a:cxn ang="0">
                <a:pos x="842" y="504"/>
              </a:cxn>
              <a:cxn ang="0">
                <a:pos x="78" y="0"/>
              </a:cxn>
              <a:cxn ang="0">
                <a:pos x="0" y="98"/>
              </a:cxn>
              <a:cxn ang="0">
                <a:pos x="765" y="602"/>
              </a:cxn>
            </a:cxnLst>
            <a:rect l="0" t="0" r="r" b="b"/>
            <a:pathLst>
              <a:path w="842" h="602">
                <a:moveTo>
                  <a:pt x="765" y="602"/>
                </a:moveTo>
                <a:lnTo>
                  <a:pt x="842" y="504"/>
                </a:lnTo>
                <a:lnTo>
                  <a:pt x="78" y="0"/>
                </a:lnTo>
                <a:lnTo>
                  <a:pt x="0" y="98"/>
                </a:lnTo>
                <a:lnTo>
                  <a:pt x="765" y="602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78" name="Freeform 10"/>
          <p:cNvSpPr>
            <a:spLocks/>
          </p:cNvSpPr>
          <p:nvPr/>
        </p:nvSpPr>
        <p:spPr bwMode="auto">
          <a:xfrm>
            <a:off x="6026150" y="2711450"/>
            <a:ext cx="49213" cy="44450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16" y="28"/>
              </a:cxn>
              <a:cxn ang="0">
                <a:pos x="31" y="7"/>
              </a:cxn>
              <a:cxn ang="0">
                <a:pos x="24" y="0"/>
              </a:cxn>
              <a:cxn ang="0">
                <a:pos x="0" y="21"/>
              </a:cxn>
            </a:cxnLst>
            <a:rect l="0" t="0" r="r" b="b"/>
            <a:pathLst>
              <a:path w="31" h="28">
                <a:moveTo>
                  <a:pt x="0" y="21"/>
                </a:moveTo>
                <a:lnTo>
                  <a:pt x="16" y="28"/>
                </a:lnTo>
                <a:lnTo>
                  <a:pt x="31" y="7"/>
                </a:lnTo>
                <a:lnTo>
                  <a:pt x="24" y="0"/>
                </a:lnTo>
                <a:lnTo>
                  <a:pt x="0" y="2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79" name="Freeform 11"/>
          <p:cNvSpPr>
            <a:spLocks/>
          </p:cNvSpPr>
          <p:nvPr/>
        </p:nvSpPr>
        <p:spPr bwMode="auto">
          <a:xfrm>
            <a:off x="4789488" y="1789113"/>
            <a:ext cx="60325" cy="55562"/>
          </a:xfrm>
          <a:custGeom>
            <a:avLst/>
            <a:gdLst/>
            <a:ahLst/>
            <a:cxnLst>
              <a:cxn ang="0">
                <a:pos x="15" y="35"/>
              </a:cxn>
              <a:cxn ang="0">
                <a:pos x="0" y="28"/>
              </a:cxn>
              <a:cxn ang="0">
                <a:pos x="23" y="0"/>
              </a:cxn>
              <a:cxn ang="0">
                <a:pos x="38" y="14"/>
              </a:cxn>
              <a:cxn ang="0">
                <a:pos x="15" y="35"/>
              </a:cxn>
            </a:cxnLst>
            <a:rect l="0" t="0" r="r" b="b"/>
            <a:pathLst>
              <a:path w="38" h="35">
                <a:moveTo>
                  <a:pt x="15" y="35"/>
                </a:moveTo>
                <a:lnTo>
                  <a:pt x="0" y="28"/>
                </a:lnTo>
                <a:lnTo>
                  <a:pt x="23" y="0"/>
                </a:lnTo>
                <a:lnTo>
                  <a:pt x="38" y="14"/>
                </a:lnTo>
                <a:lnTo>
                  <a:pt x="15" y="35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0" name="Freeform 12"/>
          <p:cNvSpPr>
            <a:spLocks/>
          </p:cNvSpPr>
          <p:nvPr/>
        </p:nvSpPr>
        <p:spPr bwMode="auto">
          <a:xfrm>
            <a:off x="4813300" y="1811338"/>
            <a:ext cx="1250950" cy="933450"/>
          </a:xfrm>
          <a:custGeom>
            <a:avLst/>
            <a:gdLst/>
            <a:ahLst/>
            <a:cxnLst>
              <a:cxn ang="0">
                <a:pos x="764" y="588"/>
              </a:cxn>
              <a:cxn ang="0">
                <a:pos x="788" y="567"/>
              </a:cxn>
              <a:cxn ang="0">
                <a:pos x="23" y="0"/>
              </a:cxn>
              <a:cxn ang="0">
                <a:pos x="0" y="21"/>
              </a:cxn>
              <a:cxn ang="0">
                <a:pos x="764" y="588"/>
              </a:cxn>
            </a:cxnLst>
            <a:rect l="0" t="0" r="r" b="b"/>
            <a:pathLst>
              <a:path w="788" h="588">
                <a:moveTo>
                  <a:pt x="764" y="588"/>
                </a:moveTo>
                <a:lnTo>
                  <a:pt x="788" y="567"/>
                </a:lnTo>
                <a:lnTo>
                  <a:pt x="23" y="0"/>
                </a:lnTo>
                <a:lnTo>
                  <a:pt x="0" y="21"/>
                </a:lnTo>
                <a:lnTo>
                  <a:pt x="764" y="588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1" name="Freeform 13"/>
          <p:cNvSpPr>
            <a:spLocks/>
          </p:cNvSpPr>
          <p:nvPr/>
        </p:nvSpPr>
        <p:spPr bwMode="auto">
          <a:xfrm>
            <a:off x="6026150" y="2689225"/>
            <a:ext cx="49213" cy="55563"/>
          </a:xfrm>
          <a:custGeom>
            <a:avLst/>
            <a:gdLst/>
            <a:ahLst/>
            <a:cxnLst>
              <a:cxn ang="0">
                <a:pos x="16" y="35"/>
              </a:cxn>
              <a:cxn ang="0">
                <a:pos x="31" y="28"/>
              </a:cxn>
              <a:cxn ang="0">
                <a:pos x="16" y="0"/>
              </a:cxn>
              <a:cxn ang="0">
                <a:pos x="0" y="14"/>
              </a:cxn>
              <a:cxn ang="0">
                <a:pos x="16" y="35"/>
              </a:cxn>
            </a:cxnLst>
            <a:rect l="0" t="0" r="r" b="b"/>
            <a:pathLst>
              <a:path w="31" h="35">
                <a:moveTo>
                  <a:pt x="16" y="35"/>
                </a:moveTo>
                <a:lnTo>
                  <a:pt x="31" y="28"/>
                </a:lnTo>
                <a:lnTo>
                  <a:pt x="16" y="0"/>
                </a:lnTo>
                <a:lnTo>
                  <a:pt x="0" y="14"/>
                </a:lnTo>
                <a:lnTo>
                  <a:pt x="16" y="35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2" name="Freeform 14"/>
          <p:cNvSpPr>
            <a:spLocks/>
          </p:cNvSpPr>
          <p:nvPr/>
        </p:nvSpPr>
        <p:spPr bwMode="auto">
          <a:xfrm>
            <a:off x="4789488" y="3511550"/>
            <a:ext cx="47625" cy="44450"/>
          </a:xfrm>
          <a:custGeom>
            <a:avLst/>
            <a:gdLst/>
            <a:ahLst/>
            <a:cxnLst>
              <a:cxn ang="0">
                <a:pos x="30" y="21"/>
              </a:cxn>
              <a:cxn ang="0">
                <a:pos x="23" y="28"/>
              </a:cxn>
              <a:cxn ang="0">
                <a:pos x="0" y="7"/>
              </a:cxn>
              <a:cxn ang="0">
                <a:pos x="15" y="0"/>
              </a:cxn>
              <a:cxn ang="0">
                <a:pos x="30" y="21"/>
              </a:cxn>
            </a:cxnLst>
            <a:rect l="0" t="0" r="r" b="b"/>
            <a:pathLst>
              <a:path w="30" h="28">
                <a:moveTo>
                  <a:pt x="30" y="21"/>
                </a:moveTo>
                <a:lnTo>
                  <a:pt x="23" y="28"/>
                </a:lnTo>
                <a:lnTo>
                  <a:pt x="0" y="7"/>
                </a:lnTo>
                <a:lnTo>
                  <a:pt x="15" y="0"/>
                </a:lnTo>
                <a:lnTo>
                  <a:pt x="30" y="2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3" name="Freeform 15"/>
          <p:cNvSpPr>
            <a:spLocks/>
          </p:cNvSpPr>
          <p:nvPr/>
        </p:nvSpPr>
        <p:spPr bwMode="auto">
          <a:xfrm>
            <a:off x="4813300" y="2711450"/>
            <a:ext cx="1238250" cy="833438"/>
          </a:xfrm>
          <a:custGeom>
            <a:avLst/>
            <a:gdLst/>
            <a:ahLst/>
            <a:cxnLst>
              <a:cxn ang="0">
                <a:pos x="780" y="21"/>
              </a:cxn>
              <a:cxn ang="0">
                <a:pos x="764" y="0"/>
              </a:cxn>
              <a:cxn ang="0">
                <a:pos x="0" y="504"/>
              </a:cxn>
              <a:cxn ang="0">
                <a:pos x="15" y="525"/>
              </a:cxn>
              <a:cxn ang="0">
                <a:pos x="780" y="21"/>
              </a:cxn>
            </a:cxnLst>
            <a:rect l="0" t="0" r="r" b="b"/>
            <a:pathLst>
              <a:path w="780" h="525">
                <a:moveTo>
                  <a:pt x="780" y="21"/>
                </a:moveTo>
                <a:lnTo>
                  <a:pt x="764" y="0"/>
                </a:lnTo>
                <a:lnTo>
                  <a:pt x="0" y="504"/>
                </a:lnTo>
                <a:lnTo>
                  <a:pt x="15" y="525"/>
                </a:lnTo>
                <a:lnTo>
                  <a:pt x="780" y="21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4800600" y="1800225"/>
            <a:ext cx="49213" cy="22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5" name="Rectangle 17"/>
          <p:cNvSpPr>
            <a:spLocks noChangeArrowheads="1"/>
          </p:cNvSpPr>
          <p:nvPr/>
        </p:nvSpPr>
        <p:spPr bwMode="auto">
          <a:xfrm>
            <a:off x="4800600" y="3522663"/>
            <a:ext cx="49213" cy="222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6" name="Rectangle 18"/>
          <p:cNvSpPr>
            <a:spLocks noChangeArrowheads="1"/>
          </p:cNvSpPr>
          <p:nvPr/>
        </p:nvSpPr>
        <p:spPr bwMode="auto">
          <a:xfrm>
            <a:off x="4800600" y="1822450"/>
            <a:ext cx="49213" cy="1700213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4800600" y="1800225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8" name="Rectangle 20"/>
          <p:cNvSpPr>
            <a:spLocks noChangeArrowheads="1"/>
          </p:cNvSpPr>
          <p:nvPr/>
        </p:nvSpPr>
        <p:spPr bwMode="auto">
          <a:xfrm>
            <a:off x="7251700" y="1800225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89" name="Rectangle 21"/>
          <p:cNvSpPr>
            <a:spLocks noChangeArrowheads="1"/>
          </p:cNvSpPr>
          <p:nvPr/>
        </p:nvSpPr>
        <p:spPr bwMode="auto">
          <a:xfrm>
            <a:off x="4826000" y="1800225"/>
            <a:ext cx="24257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0" name="Rectangle 22"/>
          <p:cNvSpPr>
            <a:spLocks noChangeArrowheads="1"/>
          </p:cNvSpPr>
          <p:nvPr/>
        </p:nvSpPr>
        <p:spPr bwMode="auto">
          <a:xfrm>
            <a:off x="4800600" y="3500438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1" name="Rectangle 23"/>
          <p:cNvSpPr>
            <a:spLocks noChangeArrowheads="1"/>
          </p:cNvSpPr>
          <p:nvPr/>
        </p:nvSpPr>
        <p:spPr bwMode="auto">
          <a:xfrm>
            <a:off x="7251700" y="3500438"/>
            <a:ext cx="254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2" name="Rectangle 24"/>
          <p:cNvSpPr>
            <a:spLocks noChangeArrowheads="1"/>
          </p:cNvSpPr>
          <p:nvPr/>
        </p:nvSpPr>
        <p:spPr bwMode="auto">
          <a:xfrm>
            <a:off x="4826000" y="3500438"/>
            <a:ext cx="2425700" cy="444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3" name="Oval 25"/>
          <p:cNvSpPr>
            <a:spLocks noChangeArrowheads="1"/>
          </p:cNvSpPr>
          <p:nvPr/>
        </p:nvSpPr>
        <p:spPr bwMode="auto">
          <a:xfrm>
            <a:off x="4605338" y="1622425"/>
            <a:ext cx="441325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4" name="Oval 26"/>
          <p:cNvSpPr>
            <a:spLocks noChangeArrowheads="1"/>
          </p:cNvSpPr>
          <p:nvPr/>
        </p:nvSpPr>
        <p:spPr bwMode="auto">
          <a:xfrm>
            <a:off x="4610100" y="1628775"/>
            <a:ext cx="430213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5" name="Oval 27"/>
          <p:cNvSpPr>
            <a:spLocks noChangeArrowheads="1"/>
          </p:cNvSpPr>
          <p:nvPr/>
        </p:nvSpPr>
        <p:spPr bwMode="auto">
          <a:xfrm>
            <a:off x="7032625" y="3322638"/>
            <a:ext cx="439738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6" name="Oval 28"/>
          <p:cNvSpPr>
            <a:spLocks noChangeArrowheads="1"/>
          </p:cNvSpPr>
          <p:nvPr/>
        </p:nvSpPr>
        <p:spPr bwMode="auto">
          <a:xfrm>
            <a:off x="7037388" y="3328988"/>
            <a:ext cx="430212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7" name="Oval 29"/>
          <p:cNvSpPr>
            <a:spLocks noChangeArrowheads="1"/>
          </p:cNvSpPr>
          <p:nvPr/>
        </p:nvSpPr>
        <p:spPr bwMode="auto">
          <a:xfrm>
            <a:off x="5818188" y="2522538"/>
            <a:ext cx="441325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8" name="Oval 30"/>
          <p:cNvSpPr>
            <a:spLocks noChangeArrowheads="1"/>
          </p:cNvSpPr>
          <p:nvPr/>
        </p:nvSpPr>
        <p:spPr bwMode="auto">
          <a:xfrm>
            <a:off x="5822950" y="2528888"/>
            <a:ext cx="431800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199" name="Oval 31"/>
          <p:cNvSpPr>
            <a:spLocks noChangeArrowheads="1"/>
          </p:cNvSpPr>
          <p:nvPr/>
        </p:nvSpPr>
        <p:spPr bwMode="auto">
          <a:xfrm>
            <a:off x="7032625" y="1622425"/>
            <a:ext cx="439738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200" name="Oval 32"/>
          <p:cNvSpPr>
            <a:spLocks noChangeArrowheads="1"/>
          </p:cNvSpPr>
          <p:nvPr/>
        </p:nvSpPr>
        <p:spPr bwMode="auto">
          <a:xfrm>
            <a:off x="7037388" y="1628775"/>
            <a:ext cx="430212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201" name="Oval 33"/>
          <p:cNvSpPr>
            <a:spLocks noChangeArrowheads="1"/>
          </p:cNvSpPr>
          <p:nvPr/>
        </p:nvSpPr>
        <p:spPr bwMode="auto">
          <a:xfrm>
            <a:off x="4605338" y="3322638"/>
            <a:ext cx="441325" cy="4000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202" name="Oval 34"/>
          <p:cNvSpPr>
            <a:spLocks noChangeArrowheads="1"/>
          </p:cNvSpPr>
          <p:nvPr/>
        </p:nvSpPr>
        <p:spPr bwMode="auto">
          <a:xfrm>
            <a:off x="4610100" y="3328988"/>
            <a:ext cx="430213" cy="387350"/>
          </a:xfrm>
          <a:prstGeom prst="ellipse">
            <a:avLst/>
          </a:prstGeom>
          <a:noFill/>
          <a:ln w="365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5203" name="Rectangle 35"/>
          <p:cNvSpPr>
            <a:spLocks noChangeArrowheads="1"/>
          </p:cNvSpPr>
          <p:nvPr/>
        </p:nvSpPr>
        <p:spPr bwMode="auto">
          <a:xfrm>
            <a:off x="4740275" y="1655763"/>
            <a:ext cx="1476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charset="0"/>
              </a:rPr>
              <a:t>a</a:t>
            </a:r>
            <a:endParaRPr lang="en-US" altLang="en-US">
              <a:latin typeface="Times" charset="0"/>
            </a:endParaRPr>
          </a:p>
        </p:txBody>
      </p:sp>
      <p:sp>
        <p:nvSpPr>
          <p:cNvPr id="775204" name="Rectangle 36"/>
          <p:cNvSpPr>
            <a:spLocks noChangeArrowheads="1"/>
          </p:cNvSpPr>
          <p:nvPr/>
        </p:nvSpPr>
        <p:spPr bwMode="auto">
          <a:xfrm>
            <a:off x="7178675" y="1666875"/>
            <a:ext cx="1476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en-US">
              <a:latin typeface="Times" charset="0"/>
            </a:endParaRPr>
          </a:p>
        </p:txBody>
      </p:sp>
      <p:sp>
        <p:nvSpPr>
          <p:cNvPr id="775205" name="Rectangle 37"/>
          <p:cNvSpPr>
            <a:spLocks noChangeArrowheads="1"/>
          </p:cNvSpPr>
          <p:nvPr/>
        </p:nvSpPr>
        <p:spPr bwMode="auto">
          <a:xfrm>
            <a:off x="5965825" y="2566988"/>
            <a:ext cx="1333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en-US">
              <a:latin typeface="Times" charset="0"/>
            </a:endParaRPr>
          </a:p>
        </p:txBody>
      </p:sp>
      <p:sp>
        <p:nvSpPr>
          <p:cNvPr id="775206" name="Rectangle 38"/>
          <p:cNvSpPr>
            <a:spLocks noChangeArrowheads="1"/>
          </p:cNvSpPr>
          <p:nvPr/>
        </p:nvSpPr>
        <p:spPr bwMode="auto">
          <a:xfrm>
            <a:off x="4740275" y="3400425"/>
            <a:ext cx="1476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charset="0"/>
              </a:rPr>
              <a:t>d</a:t>
            </a:r>
            <a:endParaRPr lang="en-US" altLang="en-US">
              <a:latin typeface="Times" charset="0"/>
            </a:endParaRPr>
          </a:p>
        </p:txBody>
      </p:sp>
      <p:sp>
        <p:nvSpPr>
          <p:cNvPr id="775207" name="Rectangle 39"/>
          <p:cNvSpPr>
            <a:spLocks noChangeArrowheads="1"/>
          </p:cNvSpPr>
          <p:nvPr/>
        </p:nvSpPr>
        <p:spPr bwMode="auto">
          <a:xfrm>
            <a:off x="7178675" y="3378200"/>
            <a:ext cx="1476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charset="0"/>
              </a:rPr>
              <a:t>e</a:t>
            </a:r>
            <a:endParaRPr lang="en-US" altLang="en-US">
              <a:latin typeface="Times" charset="0"/>
            </a:endParaRPr>
          </a:p>
        </p:txBody>
      </p:sp>
      <p:sp>
        <p:nvSpPr>
          <p:cNvPr id="775208" name="Rectangle 40"/>
          <p:cNvSpPr>
            <a:spLocks noChangeArrowheads="1"/>
          </p:cNvSpPr>
          <p:nvPr/>
        </p:nvSpPr>
        <p:spPr bwMode="auto">
          <a:xfrm>
            <a:off x="7543800" y="2389188"/>
            <a:ext cx="5778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  <a:latin typeface="Arial" charset="0"/>
              </a:rPr>
              <a:t>b e c</a:t>
            </a:r>
            <a:endParaRPr lang="en-US" altLang="en-US">
              <a:latin typeface="Times" charset="0"/>
            </a:endParaRPr>
          </a:p>
        </p:txBody>
      </p:sp>
      <p:pic>
        <p:nvPicPr>
          <p:cNvPr id="775209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394200"/>
            <a:ext cx="56515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altLang="en-US"/>
              <a:t>Even More Terminology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038600"/>
            <a:ext cx="8686800" cy="4800600"/>
          </a:xfrm>
        </p:spPr>
        <p:txBody>
          <a:bodyPr>
            <a:normAutofit/>
          </a:bodyPr>
          <a:lstStyle/>
          <a:p>
            <a:r>
              <a:rPr lang="en-US" altLang="en-US" sz="2400" dirty="0" err="1">
                <a:solidFill>
                  <a:srgbClr val="FA2C25"/>
                </a:solidFill>
              </a:rPr>
              <a:t>subgraph</a:t>
            </a:r>
            <a:r>
              <a:rPr lang="en-US" altLang="en-US" sz="2400" dirty="0"/>
              <a:t>: subset of vertices and edges forming a graph</a:t>
            </a:r>
          </a:p>
          <a:p>
            <a:r>
              <a:rPr lang="en-US" altLang="en-US" sz="2400" dirty="0">
                <a:solidFill>
                  <a:srgbClr val="FA2C25"/>
                </a:solidFill>
              </a:rPr>
              <a:t>connected component</a:t>
            </a:r>
            <a:r>
              <a:rPr lang="en-US" altLang="en-US" sz="2400" dirty="0"/>
              <a:t>: maximal connected </a:t>
            </a:r>
            <a:r>
              <a:rPr lang="en-US" altLang="en-US" sz="2400" dirty="0" err="1"/>
              <a:t>subgraph</a:t>
            </a:r>
            <a:r>
              <a:rPr lang="en-US" altLang="en-US" sz="2400" dirty="0"/>
              <a:t>. E.g., the graph below has 3 connected components.</a:t>
            </a:r>
          </a:p>
        </p:txBody>
      </p:sp>
      <p:sp>
        <p:nvSpPr>
          <p:cNvPr id="776196" name="Rectangle 4"/>
          <p:cNvSpPr>
            <a:spLocks noChangeArrowheads="1"/>
          </p:cNvSpPr>
          <p:nvPr/>
        </p:nvSpPr>
        <p:spPr bwMode="auto">
          <a:xfrm>
            <a:off x="2590800" y="3810000"/>
            <a:ext cx="1084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</a:rPr>
              <a:t>connected</a:t>
            </a:r>
            <a:endParaRPr lang="en-US" altLang="en-US">
              <a:latin typeface="Times" charset="0"/>
            </a:endParaRPr>
          </a:p>
        </p:txBody>
      </p:sp>
      <p:sp>
        <p:nvSpPr>
          <p:cNvPr id="776197" name="Rectangle 5"/>
          <p:cNvSpPr>
            <a:spLocks noChangeArrowheads="1"/>
          </p:cNvSpPr>
          <p:nvPr/>
        </p:nvSpPr>
        <p:spPr bwMode="auto">
          <a:xfrm>
            <a:off x="4953000" y="3810000"/>
            <a:ext cx="14922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>
                <a:solidFill>
                  <a:srgbClr val="000000"/>
                </a:solidFill>
              </a:rPr>
              <a:t>not connected</a:t>
            </a:r>
            <a:endParaRPr lang="en-US" altLang="en-US">
              <a:latin typeface="Times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57400" y="2057400"/>
            <a:ext cx="4651375" cy="1747838"/>
            <a:chOff x="1296" y="1111"/>
            <a:chExt cx="2930" cy="1101"/>
          </a:xfrm>
        </p:grpSpPr>
        <p:sp>
          <p:nvSpPr>
            <p:cNvPr id="776199" name="Rectangle 7"/>
            <p:cNvSpPr>
              <a:spLocks noChangeArrowheads="1"/>
            </p:cNvSpPr>
            <p:nvPr/>
          </p:nvSpPr>
          <p:spPr bwMode="auto">
            <a:xfrm>
              <a:off x="2444" y="2053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0" name="Freeform 8"/>
            <p:cNvSpPr>
              <a:spLocks/>
            </p:cNvSpPr>
            <p:nvPr/>
          </p:nvSpPr>
          <p:spPr bwMode="auto">
            <a:xfrm>
              <a:off x="2451" y="2046"/>
              <a:ext cx="28" cy="27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4" y="27"/>
                </a:cxn>
                <a:cxn ang="0">
                  <a:pos x="28" y="7"/>
                </a:cxn>
                <a:cxn ang="0">
                  <a:pos x="14" y="0"/>
                </a:cxn>
                <a:cxn ang="0">
                  <a:pos x="0" y="20"/>
                </a:cxn>
              </a:cxnLst>
              <a:rect l="0" t="0" r="r" b="b"/>
              <a:pathLst>
                <a:path w="28" h="27">
                  <a:moveTo>
                    <a:pt x="0" y="20"/>
                  </a:moveTo>
                  <a:lnTo>
                    <a:pt x="14" y="27"/>
                  </a:lnTo>
                  <a:lnTo>
                    <a:pt x="28" y="7"/>
                  </a:lnTo>
                  <a:lnTo>
                    <a:pt x="14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1" name="Freeform 9"/>
            <p:cNvSpPr>
              <a:spLocks/>
            </p:cNvSpPr>
            <p:nvPr/>
          </p:nvSpPr>
          <p:spPr bwMode="auto">
            <a:xfrm>
              <a:off x="1956" y="1688"/>
              <a:ext cx="509" cy="378"/>
            </a:xfrm>
            <a:custGeom>
              <a:avLst/>
              <a:gdLst/>
              <a:ahLst/>
              <a:cxnLst>
                <a:cxn ang="0">
                  <a:pos x="495" y="378"/>
                </a:cxn>
                <a:cxn ang="0">
                  <a:pos x="509" y="358"/>
                </a:cxn>
                <a:cxn ang="0">
                  <a:pos x="14" y="0"/>
                </a:cxn>
                <a:cxn ang="0">
                  <a:pos x="0" y="21"/>
                </a:cxn>
                <a:cxn ang="0">
                  <a:pos x="495" y="378"/>
                </a:cxn>
              </a:cxnLst>
              <a:rect l="0" t="0" r="r" b="b"/>
              <a:pathLst>
                <a:path w="509" h="378">
                  <a:moveTo>
                    <a:pt x="495" y="378"/>
                  </a:moveTo>
                  <a:lnTo>
                    <a:pt x="509" y="358"/>
                  </a:lnTo>
                  <a:lnTo>
                    <a:pt x="14" y="0"/>
                  </a:lnTo>
                  <a:lnTo>
                    <a:pt x="0" y="21"/>
                  </a:lnTo>
                  <a:lnTo>
                    <a:pt x="495" y="378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2" name="Freeform 10"/>
            <p:cNvSpPr>
              <a:spLocks/>
            </p:cNvSpPr>
            <p:nvPr/>
          </p:nvSpPr>
          <p:spPr bwMode="auto">
            <a:xfrm>
              <a:off x="1440" y="2046"/>
              <a:ext cx="28" cy="27"/>
            </a:xfrm>
            <a:custGeom>
              <a:avLst/>
              <a:gdLst/>
              <a:ahLst/>
              <a:cxnLst>
                <a:cxn ang="0">
                  <a:pos x="28" y="20"/>
                </a:cxn>
                <a:cxn ang="0">
                  <a:pos x="21" y="27"/>
                </a:cxn>
                <a:cxn ang="0">
                  <a:pos x="0" y="7"/>
                </a:cxn>
                <a:cxn ang="0">
                  <a:pos x="14" y="0"/>
                </a:cxn>
                <a:cxn ang="0">
                  <a:pos x="28" y="20"/>
                </a:cxn>
              </a:cxnLst>
              <a:rect l="0" t="0" r="r" b="b"/>
              <a:pathLst>
                <a:path w="28" h="27">
                  <a:moveTo>
                    <a:pt x="28" y="20"/>
                  </a:moveTo>
                  <a:lnTo>
                    <a:pt x="21" y="27"/>
                  </a:lnTo>
                  <a:lnTo>
                    <a:pt x="0" y="7"/>
                  </a:lnTo>
                  <a:lnTo>
                    <a:pt x="14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3" name="Freeform 11"/>
            <p:cNvSpPr>
              <a:spLocks/>
            </p:cNvSpPr>
            <p:nvPr/>
          </p:nvSpPr>
          <p:spPr bwMode="auto">
            <a:xfrm>
              <a:off x="1454" y="1688"/>
              <a:ext cx="516" cy="378"/>
            </a:xfrm>
            <a:custGeom>
              <a:avLst/>
              <a:gdLst/>
              <a:ahLst/>
              <a:cxnLst>
                <a:cxn ang="0">
                  <a:pos x="516" y="21"/>
                </a:cxn>
                <a:cxn ang="0">
                  <a:pos x="502" y="0"/>
                </a:cxn>
                <a:cxn ang="0">
                  <a:pos x="0" y="358"/>
                </a:cxn>
                <a:cxn ang="0">
                  <a:pos x="14" y="378"/>
                </a:cxn>
                <a:cxn ang="0">
                  <a:pos x="516" y="21"/>
                </a:cxn>
              </a:cxnLst>
              <a:rect l="0" t="0" r="r" b="b"/>
              <a:pathLst>
                <a:path w="516" h="378">
                  <a:moveTo>
                    <a:pt x="516" y="21"/>
                  </a:moveTo>
                  <a:lnTo>
                    <a:pt x="502" y="0"/>
                  </a:lnTo>
                  <a:lnTo>
                    <a:pt x="0" y="358"/>
                  </a:lnTo>
                  <a:lnTo>
                    <a:pt x="14" y="378"/>
                  </a:lnTo>
                  <a:lnTo>
                    <a:pt x="516" y="21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4" name="Rectangle 12"/>
            <p:cNvSpPr>
              <a:spLocks noChangeArrowheads="1"/>
            </p:cNvSpPr>
            <p:nvPr/>
          </p:nvSpPr>
          <p:spPr bwMode="auto">
            <a:xfrm>
              <a:off x="1447" y="2053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5" name="Rectangle 13"/>
            <p:cNvSpPr>
              <a:spLocks noChangeArrowheads="1"/>
            </p:cNvSpPr>
            <p:nvPr/>
          </p:nvSpPr>
          <p:spPr bwMode="auto">
            <a:xfrm>
              <a:off x="1447" y="2039"/>
              <a:ext cx="14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6" name="Rectangle 14"/>
            <p:cNvSpPr>
              <a:spLocks noChangeArrowheads="1"/>
            </p:cNvSpPr>
            <p:nvPr/>
          </p:nvSpPr>
          <p:spPr bwMode="auto">
            <a:xfrm>
              <a:off x="2458" y="2039"/>
              <a:ext cx="14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7" name="Rectangle 15"/>
            <p:cNvSpPr>
              <a:spLocks noChangeArrowheads="1"/>
            </p:cNvSpPr>
            <p:nvPr/>
          </p:nvSpPr>
          <p:spPr bwMode="auto">
            <a:xfrm>
              <a:off x="1461" y="2039"/>
              <a:ext cx="997" cy="27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8" name="Oval 16"/>
            <p:cNvSpPr>
              <a:spLocks noChangeArrowheads="1"/>
            </p:cNvSpPr>
            <p:nvPr/>
          </p:nvSpPr>
          <p:spPr bwMode="auto">
            <a:xfrm>
              <a:off x="2369" y="1915"/>
              <a:ext cx="185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09" name="Oval 17"/>
            <p:cNvSpPr>
              <a:spLocks noChangeArrowheads="1"/>
            </p:cNvSpPr>
            <p:nvPr/>
          </p:nvSpPr>
          <p:spPr bwMode="auto">
            <a:xfrm>
              <a:off x="2372" y="1918"/>
              <a:ext cx="179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0" name="Oval 18"/>
            <p:cNvSpPr>
              <a:spLocks noChangeArrowheads="1"/>
            </p:cNvSpPr>
            <p:nvPr/>
          </p:nvSpPr>
          <p:spPr bwMode="auto">
            <a:xfrm>
              <a:off x="1379" y="1915"/>
              <a:ext cx="178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1" name="Oval 19"/>
            <p:cNvSpPr>
              <a:spLocks noChangeArrowheads="1"/>
            </p:cNvSpPr>
            <p:nvPr/>
          </p:nvSpPr>
          <p:spPr bwMode="auto">
            <a:xfrm>
              <a:off x="1382" y="1918"/>
              <a:ext cx="172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2" name="Rectangle 20"/>
            <p:cNvSpPr>
              <a:spLocks noChangeArrowheads="1"/>
            </p:cNvSpPr>
            <p:nvPr/>
          </p:nvSpPr>
          <p:spPr bwMode="auto">
            <a:xfrm>
              <a:off x="3991" y="2053"/>
              <a:ext cx="28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3" name="Freeform 21"/>
            <p:cNvSpPr>
              <a:spLocks/>
            </p:cNvSpPr>
            <p:nvPr/>
          </p:nvSpPr>
          <p:spPr bwMode="auto">
            <a:xfrm>
              <a:off x="3118" y="2046"/>
              <a:ext cx="28" cy="27"/>
            </a:xfrm>
            <a:custGeom>
              <a:avLst/>
              <a:gdLst/>
              <a:ahLst/>
              <a:cxnLst>
                <a:cxn ang="0">
                  <a:pos x="28" y="20"/>
                </a:cxn>
                <a:cxn ang="0">
                  <a:pos x="21" y="27"/>
                </a:cxn>
                <a:cxn ang="0">
                  <a:pos x="0" y="7"/>
                </a:cxn>
                <a:cxn ang="0">
                  <a:pos x="14" y="0"/>
                </a:cxn>
                <a:cxn ang="0">
                  <a:pos x="28" y="20"/>
                </a:cxn>
              </a:cxnLst>
              <a:rect l="0" t="0" r="r" b="b"/>
              <a:pathLst>
                <a:path w="28" h="27">
                  <a:moveTo>
                    <a:pt x="28" y="20"/>
                  </a:moveTo>
                  <a:lnTo>
                    <a:pt x="21" y="27"/>
                  </a:lnTo>
                  <a:lnTo>
                    <a:pt x="0" y="7"/>
                  </a:lnTo>
                  <a:lnTo>
                    <a:pt x="14" y="0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4" name="Freeform 22"/>
            <p:cNvSpPr>
              <a:spLocks/>
            </p:cNvSpPr>
            <p:nvPr/>
          </p:nvSpPr>
          <p:spPr bwMode="auto">
            <a:xfrm>
              <a:off x="3132" y="1688"/>
              <a:ext cx="509" cy="378"/>
            </a:xfrm>
            <a:custGeom>
              <a:avLst/>
              <a:gdLst/>
              <a:ahLst/>
              <a:cxnLst>
                <a:cxn ang="0">
                  <a:pos x="509" y="21"/>
                </a:cxn>
                <a:cxn ang="0">
                  <a:pos x="495" y="0"/>
                </a:cxn>
                <a:cxn ang="0">
                  <a:pos x="0" y="358"/>
                </a:cxn>
                <a:cxn ang="0">
                  <a:pos x="14" y="378"/>
                </a:cxn>
                <a:cxn ang="0">
                  <a:pos x="509" y="21"/>
                </a:cxn>
              </a:cxnLst>
              <a:rect l="0" t="0" r="r" b="b"/>
              <a:pathLst>
                <a:path w="509" h="378">
                  <a:moveTo>
                    <a:pt x="509" y="21"/>
                  </a:moveTo>
                  <a:lnTo>
                    <a:pt x="495" y="0"/>
                  </a:lnTo>
                  <a:lnTo>
                    <a:pt x="0" y="358"/>
                  </a:lnTo>
                  <a:lnTo>
                    <a:pt x="14" y="378"/>
                  </a:lnTo>
                  <a:lnTo>
                    <a:pt x="509" y="21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5" name="Rectangle 23"/>
            <p:cNvSpPr>
              <a:spLocks noChangeArrowheads="1"/>
            </p:cNvSpPr>
            <p:nvPr/>
          </p:nvSpPr>
          <p:spPr bwMode="auto">
            <a:xfrm>
              <a:off x="3125" y="2053"/>
              <a:ext cx="27" cy="1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6" name="Oval 24"/>
            <p:cNvSpPr>
              <a:spLocks noChangeArrowheads="1"/>
            </p:cNvSpPr>
            <p:nvPr/>
          </p:nvSpPr>
          <p:spPr bwMode="auto">
            <a:xfrm>
              <a:off x="3916" y="1963"/>
              <a:ext cx="185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7" name="Oval 25"/>
            <p:cNvSpPr>
              <a:spLocks noChangeArrowheads="1"/>
            </p:cNvSpPr>
            <p:nvPr/>
          </p:nvSpPr>
          <p:spPr bwMode="auto">
            <a:xfrm>
              <a:off x="3919" y="1966"/>
              <a:ext cx="179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8" name="Oval 26"/>
            <p:cNvSpPr>
              <a:spLocks noChangeArrowheads="1"/>
            </p:cNvSpPr>
            <p:nvPr/>
          </p:nvSpPr>
          <p:spPr bwMode="auto">
            <a:xfrm>
              <a:off x="3049" y="1963"/>
              <a:ext cx="179" cy="179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19" name="Oval 27"/>
            <p:cNvSpPr>
              <a:spLocks noChangeArrowheads="1"/>
            </p:cNvSpPr>
            <p:nvPr/>
          </p:nvSpPr>
          <p:spPr bwMode="auto">
            <a:xfrm>
              <a:off x="3052" y="1966"/>
              <a:ext cx="173" cy="173"/>
            </a:xfrm>
            <a:prstGeom prst="ellips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0" name="Freeform 28"/>
            <p:cNvSpPr>
              <a:spLocks/>
            </p:cNvSpPr>
            <p:nvPr/>
          </p:nvSpPr>
          <p:spPr bwMode="auto">
            <a:xfrm>
              <a:off x="1310" y="1111"/>
              <a:ext cx="41" cy="27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7" y="14"/>
                </a:cxn>
                <a:cxn ang="0">
                  <a:pos x="0" y="27"/>
                </a:cxn>
              </a:cxnLst>
              <a:rect l="0" t="0" r="r" b="b"/>
              <a:pathLst>
                <a:path w="41" h="27">
                  <a:moveTo>
                    <a:pt x="41" y="0"/>
                  </a:moveTo>
                  <a:lnTo>
                    <a:pt x="7" y="14"/>
                  </a:lnTo>
                  <a:lnTo>
                    <a:pt x="0" y="2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1" name="Line 29"/>
            <p:cNvSpPr>
              <a:spLocks noChangeShapeType="1"/>
            </p:cNvSpPr>
            <p:nvPr/>
          </p:nvSpPr>
          <p:spPr bwMode="auto">
            <a:xfrm>
              <a:off x="1296" y="2053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2" name="Freeform 30"/>
            <p:cNvSpPr>
              <a:spLocks/>
            </p:cNvSpPr>
            <p:nvPr/>
          </p:nvSpPr>
          <p:spPr bwMode="auto">
            <a:xfrm>
              <a:off x="1296" y="2149"/>
              <a:ext cx="21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21" y="48"/>
                </a:cxn>
                <a:cxn ang="0">
                  <a:pos x="21" y="48"/>
                </a:cxn>
              </a:cxnLst>
              <a:rect l="0" t="0" r="r" b="b"/>
              <a:pathLst>
                <a:path w="21" h="48">
                  <a:moveTo>
                    <a:pt x="0" y="0"/>
                  </a:moveTo>
                  <a:lnTo>
                    <a:pt x="0" y="14"/>
                  </a:lnTo>
                  <a:lnTo>
                    <a:pt x="21" y="48"/>
                  </a:lnTo>
                  <a:lnTo>
                    <a:pt x="21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3" name="Line 31"/>
            <p:cNvSpPr>
              <a:spLocks noChangeShapeType="1"/>
            </p:cNvSpPr>
            <p:nvPr/>
          </p:nvSpPr>
          <p:spPr bwMode="auto">
            <a:xfrm>
              <a:off x="1358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4" name="Line 32"/>
            <p:cNvSpPr>
              <a:spLocks noChangeShapeType="1"/>
            </p:cNvSpPr>
            <p:nvPr/>
          </p:nvSpPr>
          <p:spPr bwMode="auto">
            <a:xfrm>
              <a:off x="1454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5" name="Line 33"/>
            <p:cNvSpPr>
              <a:spLocks noChangeShapeType="1"/>
            </p:cNvSpPr>
            <p:nvPr/>
          </p:nvSpPr>
          <p:spPr bwMode="auto">
            <a:xfrm>
              <a:off x="1550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6" name="Line 34"/>
            <p:cNvSpPr>
              <a:spLocks noChangeShapeType="1"/>
            </p:cNvSpPr>
            <p:nvPr/>
          </p:nvSpPr>
          <p:spPr bwMode="auto">
            <a:xfrm>
              <a:off x="1647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7" name="Line 35"/>
            <p:cNvSpPr>
              <a:spLocks noChangeShapeType="1"/>
            </p:cNvSpPr>
            <p:nvPr/>
          </p:nvSpPr>
          <p:spPr bwMode="auto">
            <a:xfrm>
              <a:off x="1743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8" name="Line 36"/>
            <p:cNvSpPr>
              <a:spLocks noChangeShapeType="1"/>
            </p:cNvSpPr>
            <p:nvPr/>
          </p:nvSpPr>
          <p:spPr bwMode="auto">
            <a:xfrm>
              <a:off x="1839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29" name="Freeform 37"/>
            <p:cNvSpPr>
              <a:spLocks/>
            </p:cNvSpPr>
            <p:nvPr/>
          </p:nvSpPr>
          <p:spPr bwMode="auto">
            <a:xfrm>
              <a:off x="1935" y="2211"/>
              <a:ext cx="5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0"/>
                </a:cxn>
                <a:cxn ang="0">
                  <a:pos x="55" y="0"/>
                </a:cxn>
              </a:cxnLst>
              <a:rect l="0" t="0" r="r" b="b"/>
              <a:pathLst>
                <a:path w="55">
                  <a:moveTo>
                    <a:pt x="0" y="0"/>
                  </a:moveTo>
                  <a:lnTo>
                    <a:pt x="42" y="0"/>
                  </a:lnTo>
                  <a:lnTo>
                    <a:pt x="5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0" name="Line 38"/>
            <p:cNvSpPr>
              <a:spLocks noChangeShapeType="1"/>
            </p:cNvSpPr>
            <p:nvPr/>
          </p:nvSpPr>
          <p:spPr bwMode="auto">
            <a:xfrm>
              <a:off x="2032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1" name="Line 39"/>
            <p:cNvSpPr>
              <a:spLocks noChangeShapeType="1"/>
            </p:cNvSpPr>
            <p:nvPr/>
          </p:nvSpPr>
          <p:spPr bwMode="auto">
            <a:xfrm>
              <a:off x="2128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2" name="Line 40"/>
            <p:cNvSpPr>
              <a:spLocks noChangeShapeType="1"/>
            </p:cNvSpPr>
            <p:nvPr/>
          </p:nvSpPr>
          <p:spPr bwMode="auto">
            <a:xfrm>
              <a:off x="2224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3" name="Line 41"/>
            <p:cNvSpPr>
              <a:spLocks noChangeShapeType="1"/>
            </p:cNvSpPr>
            <p:nvPr/>
          </p:nvSpPr>
          <p:spPr bwMode="auto">
            <a:xfrm>
              <a:off x="2321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4" name="Line 42"/>
            <p:cNvSpPr>
              <a:spLocks noChangeShapeType="1"/>
            </p:cNvSpPr>
            <p:nvPr/>
          </p:nvSpPr>
          <p:spPr bwMode="auto">
            <a:xfrm>
              <a:off x="2417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5" name="Line 43"/>
            <p:cNvSpPr>
              <a:spLocks noChangeShapeType="1"/>
            </p:cNvSpPr>
            <p:nvPr/>
          </p:nvSpPr>
          <p:spPr bwMode="auto">
            <a:xfrm>
              <a:off x="2513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6" name="Freeform 44"/>
            <p:cNvSpPr>
              <a:spLocks/>
            </p:cNvSpPr>
            <p:nvPr/>
          </p:nvSpPr>
          <p:spPr bwMode="auto">
            <a:xfrm>
              <a:off x="2609" y="2183"/>
              <a:ext cx="42" cy="2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28"/>
                </a:cxn>
                <a:cxn ang="0">
                  <a:pos x="35" y="14"/>
                </a:cxn>
                <a:cxn ang="0">
                  <a:pos x="42" y="0"/>
                </a:cxn>
              </a:cxnLst>
              <a:rect l="0" t="0" r="r" b="b"/>
              <a:pathLst>
                <a:path w="42" h="28">
                  <a:moveTo>
                    <a:pt x="0" y="28"/>
                  </a:moveTo>
                  <a:lnTo>
                    <a:pt x="0" y="28"/>
                  </a:lnTo>
                  <a:lnTo>
                    <a:pt x="35" y="14"/>
                  </a:lnTo>
                  <a:lnTo>
                    <a:pt x="4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7" name="Line 45"/>
            <p:cNvSpPr>
              <a:spLocks noChangeShapeType="1"/>
            </p:cNvSpPr>
            <p:nvPr/>
          </p:nvSpPr>
          <p:spPr bwMode="auto">
            <a:xfrm flipV="1">
              <a:off x="2657" y="2087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8" name="Line 46"/>
            <p:cNvSpPr>
              <a:spLocks noChangeShapeType="1"/>
            </p:cNvSpPr>
            <p:nvPr/>
          </p:nvSpPr>
          <p:spPr bwMode="auto">
            <a:xfrm flipH="1">
              <a:off x="2547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39" name="Line 47"/>
            <p:cNvSpPr>
              <a:spLocks noChangeShapeType="1"/>
            </p:cNvSpPr>
            <p:nvPr/>
          </p:nvSpPr>
          <p:spPr bwMode="auto">
            <a:xfrm flipH="1">
              <a:off x="2451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0" name="Line 48"/>
            <p:cNvSpPr>
              <a:spLocks noChangeShapeType="1"/>
            </p:cNvSpPr>
            <p:nvPr/>
          </p:nvSpPr>
          <p:spPr bwMode="auto">
            <a:xfrm flipH="1">
              <a:off x="2355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1" name="Line 49"/>
            <p:cNvSpPr>
              <a:spLocks noChangeShapeType="1"/>
            </p:cNvSpPr>
            <p:nvPr/>
          </p:nvSpPr>
          <p:spPr bwMode="auto">
            <a:xfrm flipH="1">
              <a:off x="2259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2" name="Line 50"/>
            <p:cNvSpPr>
              <a:spLocks noChangeShapeType="1"/>
            </p:cNvSpPr>
            <p:nvPr/>
          </p:nvSpPr>
          <p:spPr bwMode="auto">
            <a:xfrm flipH="1">
              <a:off x="2162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3" name="Line 51"/>
            <p:cNvSpPr>
              <a:spLocks noChangeShapeType="1"/>
            </p:cNvSpPr>
            <p:nvPr/>
          </p:nvSpPr>
          <p:spPr bwMode="auto">
            <a:xfrm flipH="1">
              <a:off x="2066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4" name="Freeform 52"/>
            <p:cNvSpPr>
              <a:spLocks/>
            </p:cNvSpPr>
            <p:nvPr/>
          </p:nvSpPr>
          <p:spPr bwMode="auto">
            <a:xfrm>
              <a:off x="1970" y="1111"/>
              <a:ext cx="55" cy="1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55">
                  <a:moveTo>
                    <a:pt x="55" y="0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5" name="Line 53"/>
            <p:cNvSpPr>
              <a:spLocks noChangeShapeType="1"/>
            </p:cNvSpPr>
            <p:nvPr/>
          </p:nvSpPr>
          <p:spPr bwMode="auto">
            <a:xfrm flipH="1">
              <a:off x="1874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6" name="Line 54"/>
            <p:cNvSpPr>
              <a:spLocks noChangeShapeType="1"/>
            </p:cNvSpPr>
            <p:nvPr/>
          </p:nvSpPr>
          <p:spPr bwMode="auto">
            <a:xfrm flipH="1">
              <a:off x="1777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7" name="Line 55"/>
            <p:cNvSpPr>
              <a:spLocks noChangeShapeType="1"/>
            </p:cNvSpPr>
            <p:nvPr/>
          </p:nvSpPr>
          <p:spPr bwMode="auto">
            <a:xfrm flipH="1">
              <a:off x="1681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8" name="Line 56"/>
            <p:cNvSpPr>
              <a:spLocks noChangeShapeType="1"/>
            </p:cNvSpPr>
            <p:nvPr/>
          </p:nvSpPr>
          <p:spPr bwMode="auto">
            <a:xfrm flipH="1">
              <a:off x="1585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49" name="Line 57"/>
            <p:cNvSpPr>
              <a:spLocks noChangeShapeType="1"/>
            </p:cNvSpPr>
            <p:nvPr/>
          </p:nvSpPr>
          <p:spPr bwMode="auto">
            <a:xfrm flipH="1">
              <a:off x="1489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0" name="Line 58"/>
            <p:cNvSpPr>
              <a:spLocks noChangeShapeType="1"/>
            </p:cNvSpPr>
            <p:nvPr/>
          </p:nvSpPr>
          <p:spPr bwMode="auto">
            <a:xfrm flipH="1">
              <a:off x="1392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1" name="Freeform 59"/>
            <p:cNvSpPr>
              <a:spLocks/>
            </p:cNvSpPr>
            <p:nvPr/>
          </p:nvSpPr>
          <p:spPr bwMode="auto">
            <a:xfrm>
              <a:off x="2871" y="1111"/>
              <a:ext cx="41" cy="27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6" y="14"/>
                </a:cxn>
                <a:cxn ang="0">
                  <a:pos x="0" y="27"/>
                </a:cxn>
              </a:cxnLst>
              <a:rect l="0" t="0" r="r" b="b"/>
              <a:pathLst>
                <a:path w="41" h="27">
                  <a:moveTo>
                    <a:pt x="41" y="0"/>
                  </a:moveTo>
                  <a:lnTo>
                    <a:pt x="6" y="14"/>
                  </a:lnTo>
                  <a:lnTo>
                    <a:pt x="0" y="2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2" name="Line 60"/>
            <p:cNvSpPr>
              <a:spLocks noChangeShapeType="1"/>
            </p:cNvSpPr>
            <p:nvPr/>
          </p:nvSpPr>
          <p:spPr bwMode="auto">
            <a:xfrm>
              <a:off x="2864" y="2053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3" name="Freeform 61"/>
            <p:cNvSpPr>
              <a:spLocks/>
            </p:cNvSpPr>
            <p:nvPr/>
          </p:nvSpPr>
          <p:spPr bwMode="auto">
            <a:xfrm>
              <a:off x="2864" y="2149"/>
              <a:ext cx="13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13" y="48"/>
                </a:cxn>
                <a:cxn ang="0">
                  <a:pos x="13" y="48"/>
                </a:cxn>
              </a:cxnLst>
              <a:rect l="0" t="0" r="r" b="b"/>
              <a:pathLst>
                <a:path w="13" h="48">
                  <a:moveTo>
                    <a:pt x="0" y="0"/>
                  </a:moveTo>
                  <a:lnTo>
                    <a:pt x="0" y="14"/>
                  </a:lnTo>
                  <a:lnTo>
                    <a:pt x="13" y="48"/>
                  </a:lnTo>
                  <a:lnTo>
                    <a:pt x="13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4" name="Line 62"/>
            <p:cNvSpPr>
              <a:spLocks noChangeShapeType="1"/>
            </p:cNvSpPr>
            <p:nvPr/>
          </p:nvSpPr>
          <p:spPr bwMode="auto">
            <a:xfrm>
              <a:off x="2919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5" name="Line 63"/>
            <p:cNvSpPr>
              <a:spLocks noChangeShapeType="1"/>
            </p:cNvSpPr>
            <p:nvPr/>
          </p:nvSpPr>
          <p:spPr bwMode="auto">
            <a:xfrm>
              <a:off x="3015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6" name="Line 64"/>
            <p:cNvSpPr>
              <a:spLocks noChangeShapeType="1"/>
            </p:cNvSpPr>
            <p:nvPr/>
          </p:nvSpPr>
          <p:spPr bwMode="auto">
            <a:xfrm>
              <a:off x="3111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7" name="Line 65"/>
            <p:cNvSpPr>
              <a:spLocks noChangeShapeType="1"/>
            </p:cNvSpPr>
            <p:nvPr/>
          </p:nvSpPr>
          <p:spPr bwMode="auto">
            <a:xfrm>
              <a:off x="3207" y="2211"/>
              <a:ext cx="5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8" name="Line 66"/>
            <p:cNvSpPr>
              <a:spLocks noChangeShapeType="1"/>
            </p:cNvSpPr>
            <p:nvPr/>
          </p:nvSpPr>
          <p:spPr bwMode="auto">
            <a:xfrm>
              <a:off x="3304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59" name="Line 67"/>
            <p:cNvSpPr>
              <a:spLocks noChangeShapeType="1"/>
            </p:cNvSpPr>
            <p:nvPr/>
          </p:nvSpPr>
          <p:spPr bwMode="auto">
            <a:xfrm>
              <a:off x="3400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0" name="Freeform 68"/>
            <p:cNvSpPr>
              <a:spLocks/>
            </p:cNvSpPr>
            <p:nvPr/>
          </p:nvSpPr>
          <p:spPr bwMode="auto">
            <a:xfrm>
              <a:off x="3496" y="2211"/>
              <a:ext cx="5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0"/>
                </a:cxn>
                <a:cxn ang="0">
                  <a:pos x="55" y="0"/>
                </a:cxn>
              </a:cxnLst>
              <a:rect l="0" t="0" r="r" b="b"/>
              <a:pathLst>
                <a:path w="55">
                  <a:moveTo>
                    <a:pt x="0" y="0"/>
                  </a:moveTo>
                  <a:lnTo>
                    <a:pt x="48" y="0"/>
                  </a:lnTo>
                  <a:lnTo>
                    <a:pt x="5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1" name="Line 69"/>
            <p:cNvSpPr>
              <a:spLocks noChangeShapeType="1"/>
            </p:cNvSpPr>
            <p:nvPr/>
          </p:nvSpPr>
          <p:spPr bwMode="auto">
            <a:xfrm>
              <a:off x="3593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2" name="Line 70"/>
            <p:cNvSpPr>
              <a:spLocks noChangeShapeType="1"/>
            </p:cNvSpPr>
            <p:nvPr/>
          </p:nvSpPr>
          <p:spPr bwMode="auto">
            <a:xfrm>
              <a:off x="3689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3" name="Line 71"/>
            <p:cNvSpPr>
              <a:spLocks noChangeShapeType="1"/>
            </p:cNvSpPr>
            <p:nvPr/>
          </p:nvSpPr>
          <p:spPr bwMode="auto">
            <a:xfrm>
              <a:off x="3785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4" name="Line 72"/>
            <p:cNvSpPr>
              <a:spLocks noChangeShapeType="1"/>
            </p:cNvSpPr>
            <p:nvPr/>
          </p:nvSpPr>
          <p:spPr bwMode="auto">
            <a:xfrm>
              <a:off x="3881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5" name="Line 73"/>
            <p:cNvSpPr>
              <a:spLocks noChangeShapeType="1"/>
            </p:cNvSpPr>
            <p:nvPr/>
          </p:nvSpPr>
          <p:spPr bwMode="auto">
            <a:xfrm>
              <a:off x="3978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6" name="Line 74"/>
            <p:cNvSpPr>
              <a:spLocks noChangeShapeType="1"/>
            </p:cNvSpPr>
            <p:nvPr/>
          </p:nvSpPr>
          <p:spPr bwMode="auto">
            <a:xfrm>
              <a:off x="4074" y="22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7" name="Freeform 75"/>
            <p:cNvSpPr>
              <a:spLocks/>
            </p:cNvSpPr>
            <p:nvPr/>
          </p:nvSpPr>
          <p:spPr bwMode="auto">
            <a:xfrm>
              <a:off x="4170" y="2183"/>
              <a:ext cx="41" cy="2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28"/>
                </a:cxn>
                <a:cxn ang="0">
                  <a:pos x="34" y="14"/>
                </a:cxn>
                <a:cxn ang="0">
                  <a:pos x="41" y="0"/>
                </a:cxn>
              </a:cxnLst>
              <a:rect l="0" t="0" r="r" b="b"/>
              <a:pathLst>
                <a:path w="41" h="28">
                  <a:moveTo>
                    <a:pt x="0" y="28"/>
                  </a:moveTo>
                  <a:lnTo>
                    <a:pt x="0" y="28"/>
                  </a:lnTo>
                  <a:lnTo>
                    <a:pt x="34" y="14"/>
                  </a:lnTo>
                  <a:lnTo>
                    <a:pt x="4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268" name="Line 76"/>
            <p:cNvSpPr>
              <a:spLocks noChangeShapeType="1"/>
            </p:cNvSpPr>
            <p:nvPr/>
          </p:nvSpPr>
          <p:spPr bwMode="auto">
            <a:xfrm flipV="1">
              <a:off x="4225" y="2087"/>
              <a:ext cx="1" cy="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77"/>
            <p:cNvGrpSpPr>
              <a:grpSpLocks/>
            </p:cNvGrpSpPr>
            <p:nvPr/>
          </p:nvGrpSpPr>
          <p:grpSpPr bwMode="auto">
            <a:xfrm>
              <a:off x="1296" y="1125"/>
              <a:ext cx="2930" cy="928"/>
              <a:chOff x="1296" y="1125"/>
              <a:chExt cx="2930" cy="928"/>
            </a:xfrm>
          </p:grpSpPr>
          <p:sp>
            <p:nvSpPr>
              <p:cNvPr id="776270" name="Rectangle 78"/>
              <p:cNvSpPr>
                <a:spLocks noChangeArrowheads="1"/>
              </p:cNvSpPr>
              <p:nvPr/>
            </p:nvSpPr>
            <p:spPr bwMode="auto">
              <a:xfrm>
                <a:off x="2444" y="1290"/>
                <a:ext cx="28" cy="1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1" name="Rectangle 79"/>
              <p:cNvSpPr>
                <a:spLocks noChangeArrowheads="1"/>
              </p:cNvSpPr>
              <p:nvPr/>
            </p:nvSpPr>
            <p:spPr bwMode="auto">
              <a:xfrm>
                <a:off x="2444" y="1303"/>
                <a:ext cx="28" cy="7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2" name="Freeform 80"/>
              <p:cNvSpPr>
                <a:spLocks/>
              </p:cNvSpPr>
              <p:nvPr/>
            </p:nvSpPr>
            <p:spPr bwMode="auto">
              <a:xfrm>
                <a:off x="1942" y="1675"/>
                <a:ext cx="28" cy="3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0" y="27"/>
                  </a:cxn>
                  <a:cxn ang="0">
                    <a:pos x="21" y="0"/>
                  </a:cxn>
                  <a:cxn ang="0">
                    <a:pos x="28" y="13"/>
                  </a:cxn>
                  <a:cxn ang="0">
                    <a:pos x="14" y="34"/>
                  </a:cxn>
                </a:cxnLst>
                <a:rect l="0" t="0" r="r" b="b"/>
                <a:pathLst>
                  <a:path w="28" h="34">
                    <a:moveTo>
                      <a:pt x="14" y="34"/>
                    </a:moveTo>
                    <a:lnTo>
                      <a:pt x="0" y="27"/>
                    </a:lnTo>
                    <a:lnTo>
                      <a:pt x="21" y="0"/>
                    </a:lnTo>
                    <a:lnTo>
                      <a:pt x="28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3" name="Freeform 81"/>
              <p:cNvSpPr>
                <a:spLocks/>
              </p:cNvSpPr>
              <p:nvPr/>
            </p:nvSpPr>
            <p:spPr bwMode="auto">
              <a:xfrm>
                <a:off x="1956" y="1688"/>
                <a:ext cx="28" cy="2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14" y="28"/>
                  </a:cxn>
                  <a:cxn ang="0">
                    <a:pos x="28" y="7"/>
                  </a:cxn>
                  <a:cxn ang="0">
                    <a:pos x="21" y="0"/>
                  </a:cxn>
                  <a:cxn ang="0">
                    <a:pos x="0" y="21"/>
                  </a:cxn>
                </a:cxnLst>
                <a:rect l="0" t="0" r="r" b="b"/>
                <a:pathLst>
                  <a:path w="28" h="28">
                    <a:moveTo>
                      <a:pt x="0" y="21"/>
                    </a:moveTo>
                    <a:lnTo>
                      <a:pt x="14" y="28"/>
                    </a:lnTo>
                    <a:lnTo>
                      <a:pt x="28" y="7"/>
                    </a:lnTo>
                    <a:lnTo>
                      <a:pt x="21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4" name="Freeform 82"/>
              <p:cNvSpPr>
                <a:spLocks/>
              </p:cNvSpPr>
              <p:nvPr/>
            </p:nvSpPr>
            <p:spPr bwMode="auto">
              <a:xfrm>
                <a:off x="1440" y="1283"/>
                <a:ext cx="35" cy="3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0" y="27"/>
                  </a:cxn>
                  <a:cxn ang="0">
                    <a:pos x="21" y="0"/>
                  </a:cxn>
                  <a:cxn ang="0">
                    <a:pos x="35" y="13"/>
                  </a:cxn>
                  <a:cxn ang="0">
                    <a:pos x="14" y="34"/>
                  </a:cxn>
                </a:cxnLst>
                <a:rect l="0" t="0" r="r" b="b"/>
                <a:pathLst>
                  <a:path w="35" h="34">
                    <a:moveTo>
                      <a:pt x="14" y="34"/>
                    </a:moveTo>
                    <a:lnTo>
                      <a:pt x="0" y="27"/>
                    </a:lnTo>
                    <a:lnTo>
                      <a:pt x="21" y="0"/>
                    </a:lnTo>
                    <a:lnTo>
                      <a:pt x="35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5" name="Freeform 83"/>
              <p:cNvSpPr>
                <a:spLocks/>
              </p:cNvSpPr>
              <p:nvPr/>
            </p:nvSpPr>
            <p:spPr bwMode="auto">
              <a:xfrm>
                <a:off x="1454" y="1296"/>
                <a:ext cx="523" cy="413"/>
              </a:xfrm>
              <a:custGeom>
                <a:avLst/>
                <a:gdLst/>
                <a:ahLst/>
                <a:cxnLst>
                  <a:cxn ang="0">
                    <a:pos x="502" y="413"/>
                  </a:cxn>
                  <a:cxn ang="0">
                    <a:pos x="523" y="392"/>
                  </a:cxn>
                  <a:cxn ang="0">
                    <a:pos x="21" y="0"/>
                  </a:cxn>
                  <a:cxn ang="0">
                    <a:pos x="0" y="21"/>
                  </a:cxn>
                  <a:cxn ang="0">
                    <a:pos x="502" y="413"/>
                  </a:cxn>
                </a:cxnLst>
                <a:rect l="0" t="0" r="r" b="b"/>
                <a:pathLst>
                  <a:path w="523" h="413">
                    <a:moveTo>
                      <a:pt x="502" y="413"/>
                    </a:moveTo>
                    <a:lnTo>
                      <a:pt x="523" y="392"/>
                    </a:lnTo>
                    <a:lnTo>
                      <a:pt x="21" y="0"/>
                    </a:lnTo>
                    <a:lnTo>
                      <a:pt x="0" y="21"/>
                    </a:lnTo>
                    <a:lnTo>
                      <a:pt x="502" y="413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6" name="Freeform 84"/>
              <p:cNvSpPr>
                <a:spLocks/>
              </p:cNvSpPr>
              <p:nvPr/>
            </p:nvSpPr>
            <p:spPr bwMode="auto">
              <a:xfrm>
                <a:off x="1956" y="1675"/>
                <a:ext cx="28" cy="3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28" y="27"/>
                  </a:cxn>
                  <a:cxn ang="0">
                    <a:pos x="14" y="0"/>
                  </a:cxn>
                  <a:cxn ang="0">
                    <a:pos x="0" y="13"/>
                  </a:cxn>
                  <a:cxn ang="0">
                    <a:pos x="14" y="34"/>
                  </a:cxn>
                </a:cxnLst>
                <a:rect l="0" t="0" r="r" b="b"/>
                <a:pathLst>
                  <a:path w="28" h="34">
                    <a:moveTo>
                      <a:pt x="14" y="34"/>
                    </a:moveTo>
                    <a:lnTo>
                      <a:pt x="28" y="27"/>
                    </a:lnTo>
                    <a:lnTo>
                      <a:pt x="14" y="0"/>
                    </a:lnTo>
                    <a:lnTo>
                      <a:pt x="0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7" name="Rectangle 85"/>
              <p:cNvSpPr>
                <a:spLocks noChangeArrowheads="1"/>
              </p:cNvSpPr>
              <p:nvPr/>
            </p:nvSpPr>
            <p:spPr bwMode="auto">
              <a:xfrm>
                <a:off x="1447" y="1290"/>
                <a:ext cx="28" cy="1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8" name="Rectangle 86"/>
              <p:cNvSpPr>
                <a:spLocks noChangeArrowheads="1"/>
              </p:cNvSpPr>
              <p:nvPr/>
            </p:nvSpPr>
            <p:spPr bwMode="auto">
              <a:xfrm>
                <a:off x="1447" y="1303"/>
                <a:ext cx="28" cy="7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79" name="Rectangle 87"/>
              <p:cNvSpPr>
                <a:spLocks noChangeArrowheads="1"/>
              </p:cNvSpPr>
              <p:nvPr/>
            </p:nvSpPr>
            <p:spPr bwMode="auto">
              <a:xfrm>
                <a:off x="1447" y="1290"/>
                <a:ext cx="14" cy="27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0" name="Rectangle 88"/>
              <p:cNvSpPr>
                <a:spLocks noChangeArrowheads="1"/>
              </p:cNvSpPr>
              <p:nvPr/>
            </p:nvSpPr>
            <p:spPr bwMode="auto">
              <a:xfrm>
                <a:off x="2458" y="1290"/>
                <a:ext cx="14" cy="27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1" name="Rectangle 89"/>
              <p:cNvSpPr>
                <a:spLocks noChangeArrowheads="1"/>
              </p:cNvSpPr>
              <p:nvPr/>
            </p:nvSpPr>
            <p:spPr bwMode="auto">
              <a:xfrm>
                <a:off x="1461" y="1290"/>
                <a:ext cx="997" cy="27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2" name="Oval 90"/>
              <p:cNvSpPr>
                <a:spLocks noChangeArrowheads="1"/>
              </p:cNvSpPr>
              <p:nvPr/>
            </p:nvSpPr>
            <p:spPr bwMode="auto">
              <a:xfrm>
                <a:off x="1379" y="1214"/>
                <a:ext cx="178" cy="17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3" name="Oval 91"/>
              <p:cNvSpPr>
                <a:spLocks noChangeArrowheads="1"/>
              </p:cNvSpPr>
              <p:nvPr/>
            </p:nvSpPr>
            <p:spPr bwMode="auto">
              <a:xfrm>
                <a:off x="1382" y="1217"/>
                <a:ext cx="172" cy="173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4" name="Oval 92"/>
              <p:cNvSpPr>
                <a:spLocks noChangeArrowheads="1"/>
              </p:cNvSpPr>
              <p:nvPr/>
            </p:nvSpPr>
            <p:spPr bwMode="auto">
              <a:xfrm>
                <a:off x="1874" y="1613"/>
                <a:ext cx="178" cy="17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5" name="Oval 93"/>
              <p:cNvSpPr>
                <a:spLocks noChangeArrowheads="1"/>
              </p:cNvSpPr>
              <p:nvPr/>
            </p:nvSpPr>
            <p:spPr bwMode="auto">
              <a:xfrm>
                <a:off x="1877" y="1616"/>
                <a:ext cx="172" cy="172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6" name="Oval 94"/>
              <p:cNvSpPr>
                <a:spLocks noChangeArrowheads="1"/>
              </p:cNvSpPr>
              <p:nvPr/>
            </p:nvSpPr>
            <p:spPr bwMode="auto">
              <a:xfrm>
                <a:off x="2369" y="1214"/>
                <a:ext cx="185" cy="17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7" name="Oval 95"/>
              <p:cNvSpPr>
                <a:spLocks noChangeArrowheads="1"/>
              </p:cNvSpPr>
              <p:nvPr/>
            </p:nvSpPr>
            <p:spPr bwMode="auto">
              <a:xfrm>
                <a:off x="2372" y="1217"/>
                <a:ext cx="179" cy="173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8" name="Rectangle 96"/>
              <p:cNvSpPr>
                <a:spLocks noChangeArrowheads="1"/>
              </p:cNvSpPr>
              <p:nvPr/>
            </p:nvSpPr>
            <p:spPr bwMode="auto">
              <a:xfrm>
                <a:off x="3991" y="1290"/>
                <a:ext cx="28" cy="1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89" name="Rectangle 97"/>
              <p:cNvSpPr>
                <a:spLocks noChangeArrowheads="1"/>
              </p:cNvSpPr>
              <p:nvPr/>
            </p:nvSpPr>
            <p:spPr bwMode="auto">
              <a:xfrm>
                <a:off x="3991" y="1303"/>
                <a:ext cx="28" cy="7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0" name="Freeform 98"/>
              <p:cNvSpPr>
                <a:spLocks/>
              </p:cNvSpPr>
              <p:nvPr/>
            </p:nvSpPr>
            <p:spPr bwMode="auto">
              <a:xfrm>
                <a:off x="3627" y="1688"/>
                <a:ext cx="27" cy="2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14" y="28"/>
                  </a:cxn>
                  <a:cxn ang="0">
                    <a:pos x="27" y="7"/>
                  </a:cxn>
                  <a:cxn ang="0">
                    <a:pos x="21" y="0"/>
                  </a:cxn>
                  <a:cxn ang="0">
                    <a:pos x="0" y="21"/>
                  </a:cxn>
                </a:cxnLst>
                <a:rect l="0" t="0" r="r" b="b"/>
                <a:pathLst>
                  <a:path w="27" h="28">
                    <a:moveTo>
                      <a:pt x="0" y="21"/>
                    </a:moveTo>
                    <a:lnTo>
                      <a:pt x="14" y="28"/>
                    </a:lnTo>
                    <a:lnTo>
                      <a:pt x="27" y="7"/>
                    </a:lnTo>
                    <a:lnTo>
                      <a:pt x="21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1" name="Freeform 99"/>
              <p:cNvSpPr>
                <a:spLocks/>
              </p:cNvSpPr>
              <p:nvPr/>
            </p:nvSpPr>
            <p:spPr bwMode="auto">
              <a:xfrm>
                <a:off x="3118" y="1283"/>
                <a:ext cx="34" cy="3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0" y="27"/>
                  </a:cxn>
                  <a:cxn ang="0">
                    <a:pos x="21" y="0"/>
                  </a:cxn>
                  <a:cxn ang="0">
                    <a:pos x="34" y="13"/>
                  </a:cxn>
                  <a:cxn ang="0">
                    <a:pos x="14" y="34"/>
                  </a:cxn>
                </a:cxnLst>
                <a:rect l="0" t="0" r="r" b="b"/>
                <a:pathLst>
                  <a:path w="34" h="34">
                    <a:moveTo>
                      <a:pt x="14" y="34"/>
                    </a:moveTo>
                    <a:lnTo>
                      <a:pt x="0" y="27"/>
                    </a:lnTo>
                    <a:lnTo>
                      <a:pt x="21" y="0"/>
                    </a:lnTo>
                    <a:lnTo>
                      <a:pt x="34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2" name="Freeform 100"/>
              <p:cNvSpPr>
                <a:spLocks/>
              </p:cNvSpPr>
              <p:nvPr/>
            </p:nvSpPr>
            <p:spPr bwMode="auto">
              <a:xfrm>
                <a:off x="3132" y="1296"/>
                <a:ext cx="516" cy="413"/>
              </a:xfrm>
              <a:custGeom>
                <a:avLst/>
                <a:gdLst/>
                <a:ahLst/>
                <a:cxnLst>
                  <a:cxn ang="0">
                    <a:pos x="495" y="413"/>
                  </a:cxn>
                  <a:cxn ang="0">
                    <a:pos x="516" y="392"/>
                  </a:cxn>
                  <a:cxn ang="0">
                    <a:pos x="20" y="0"/>
                  </a:cxn>
                  <a:cxn ang="0">
                    <a:pos x="0" y="21"/>
                  </a:cxn>
                  <a:cxn ang="0">
                    <a:pos x="495" y="413"/>
                  </a:cxn>
                </a:cxnLst>
                <a:rect l="0" t="0" r="r" b="b"/>
                <a:pathLst>
                  <a:path w="516" h="413">
                    <a:moveTo>
                      <a:pt x="495" y="413"/>
                    </a:moveTo>
                    <a:lnTo>
                      <a:pt x="516" y="392"/>
                    </a:lnTo>
                    <a:lnTo>
                      <a:pt x="20" y="0"/>
                    </a:lnTo>
                    <a:lnTo>
                      <a:pt x="0" y="21"/>
                    </a:lnTo>
                    <a:lnTo>
                      <a:pt x="495" y="413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3" name="Freeform 101"/>
              <p:cNvSpPr>
                <a:spLocks/>
              </p:cNvSpPr>
              <p:nvPr/>
            </p:nvSpPr>
            <p:spPr bwMode="auto">
              <a:xfrm>
                <a:off x="3627" y="1675"/>
                <a:ext cx="27" cy="3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27" y="27"/>
                  </a:cxn>
                  <a:cxn ang="0">
                    <a:pos x="14" y="0"/>
                  </a:cxn>
                  <a:cxn ang="0">
                    <a:pos x="0" y="13"/>
                  </a:cxn>
                  <a:cxn ang="0">
                    <a:pos x="14" y="34"/>
                  </a:cxn>
                </a:cxnLst>
                <a:rect l="0" t="0" r="r" b="b"/>
                <a:pathLst>
                  <a:path w="27" h="34">
                    <a:moveTo>
                      <a:pt x="14" y="34"/>
                    </a:moveTo>
                    <a:lnTo>
                      <a:pt x="27" y="27"/>
                    </a:lnTo>
                    <a:lnTo>
                      <a:pt x="14" y="0"/>
                    </a:lnTo>
                    <a:lnTo>
                      <a:pt x="0" y="13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4" name="Rectangle 102"/>
              <p:cNvSpPr>
                <a:spLocks noChangeArrowheads="1"/>
              </p:cNvSpPr>
              <p:nvPr/>
            </p:nvSpPr>
            <p:spPr bwMode="auto">
              <a:xfrm>
                <a:off x="3125" y="1290"/>
                <a:ext cx="27" cy="1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5" name="Rectangle 103"/>
              <p:cNvSpPr>
                <a:spLocks noChangeArrowheads="1"/>
              </p:cNvSpPr>
              <p:nvPr/>
            </p:nvSpPr>
            <p:spPr bwMode="auto">
              <a:xfrm>
                <a:off x="3125" y="1303"/>
                <a:ext cx="27" cy="7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6" name="Oval 104"/>
              <p:cNvSpPr>
                <a:spLocks noChangeArrowheads="1"/>
              </p:cNvSpPr>
              <p:nvPr/>
            </p:nvSpPr>
            <p:spPr bwMode="auto">
              <a:xfrm>
                <a:off x="3049" y="1214"/>
                <a:ext cx="179" cy="17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7" name="Oval 105"/>
              <p:cNvSpPr>
                <a:spLocks noChangeArrowheads="1"/>
              </p:cNvSpPr>
              <p:nvPr/>
            </p:nvSpPr>
            <p:spPr bwMode="auto">
              <a:xfrm>
                <a:off x="3052" y="1217"/>
                <a:ext cx="173" cy="173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8" name="Oval 106"/>
              <p:cNvSpPr>
                <a:spLocks noChangeArrowheads="1"/>
              </p:cNvSpPr>
              <p:nvPr/>
            </p:nvSpPr>
            <p:spPr bwMode="auto">
              <a:xfrm>
                <a:off x="3544" y="1613"/>
                <a:ext cx="186" cy="17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299" name="Oval 107"/>
              <p:cNvSpPr>
                <a:spLocks noChangeArrowheads="1"/>
              </p:cNvSpPr>
              <p:nvPr/>
            </p:nvSpPr>
            <p:spPr bwMode="auto">
              <a:xfrm>
                <a:off x="3548" y="1616"/>
                <a:ext cx="179" cy="172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0" name="Oval 108"/>
              <p:cNvSpPr>
                <a:spLocks noChangeArrowheads="1"/>
              </p:cNvSpPr>
              <p:nvPr/>
            </p:nvSpPr>
            <p:spPr bwMode="auto">
              <a:xfrm>
                <a:off x="3916" y="1214"/>
                <a:ext cx="185" cy="17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1" name="Oval 109"/>
              <p:cNvSpPr>
                <a:spLocks noChangeArrowheads="1"/>
              </p:cNvSpPr>
              <p:nvPr/>
            </p:nvSpPr>
            <p:spPr bwMode="auto">
              <a:xfrm>
                <a:off x="3919" y="1217"/>
                <a:ext cx="179" cy="173"/>
              </a:xfrm>
              <a:prstGeom prst="ellipse">
                <a:avLst/>
              </a:prstGeom>
              <a:noFill/>
              <a:ln w="33338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2" name="Line 110"/>
              <p:cNvSpPr>
                <a:spLocks noChangeShapeType="1"/>
              </p:cNvSpPr>
              <p:nvPr/>
            </p:nvSpPr>
            <p:spPr bwMode="auto">
              <a:xfrm>
                <a:off x="1296" y="118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3" name="Line 111"/>
              <p:cNvSpPr>
                <a:spLocks noChangeShapeType="1"/>
              </p:cNvSpPr>
              <p:nvPr/>
            </p:nvSpPr>
            <p:spPr bwMode="auto">
              <a:xfrm>
                <a:off x="1296" y="127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4" name="Line 112"/>
              <p:cNvSpPr>
                <a:spLocks noChangeShapeType="1"/>
              </p:cNvSpPr>
              <p:nvPr/>
            </p:nvSpPr>
            <p:spPr bwMode="auto">
              <a:xfrm>
                <a:off x="1296" y="1372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5" name="Line 113"/>
              <p:cNvSpPr>
                <a:spLocks noChangeShapeType="1"/>
              </p:cNvSpPr>
              <p:nvPr/>
            </p:nvSpPr>
            <p:spPr bwMode="auto">
              <a:xfrm>
                <a:off x="1296" y="1468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6" name="Line 114"/>
              <p:cNvSpPr>
                <a:spLocks noChangeShapeType="1"/>
              </p:cNvSpPr>
              <p:nvPr/>
            </p:nvSpPr>
            <p:spPr bwMode="auto">
              <a:xfrm>
                <a:off x="1296" y="1565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7" name="Line 115"/>
              <p:cNvSpPr>
                <a:spLocks noChangeShapeType="1"/>
              </p:cNvSpPr>
              <p:nvPr/>
            </p:nvSpPr>
            <p:spPr bwMode="auto">
              <a:xfrm>
                <a:off x="1296" y="1661"/>
                <a:ext cx="1" cy="6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8" name="Line 116"/>
              <p:cNvSpPr>
                <a:spLocks noChangeShapeType="1"/>
              </p:cNvSpPr>
              <p:nvPr/>
            </p:nvSpPr>
            <p:spPr bwMode="auto">
              <a:xfrm>
                <a:off x="1296" y="1764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09" name="Line 117"/>
              <p:cNvSpPr>
                <a:spLocks noChangeShapeType="1"/>
              </p:cNvSpPr>
              <p:nvPr/>
            </p:nvSpPr>
            <p:spPr bwMode="auto">
              <a:xfrm>
                <a:off x="1296" y="186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0" name="Line 118"/>
              <p:cNvSpPr>
                <a:spLocks noChangeShapeType="1"/>
              </p:cNvSpPr>
              <p:nvPr/>
            </p:nvSpPr>
            <p:spPr bwMode="auto">
              <a:xfrm>
                <a:off x="1296" y="195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1" name="Line 119"/>
              <p:cNvSpPr>
                <a:spLocks noChangeShapeType="1"/>
              </p:cNvSpPr>
              <p:nvPr/>
            </p:nvSpPr>
            <p:spPr bwMode="auto">
              <a:xfrm flipV="1">
                <a:off x="2657" y="1991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2" name="Line 120"/>
              <p:cNvSpPr>
                <a:spLocks noChangeShapeType="1"/>
              </p:cNvSpPr>
              <p:nvPr/>
            </p:nvSpPr>
            <p:spPr bwMode="auto">
              <a:xfrm flipV="1">
                <a:off x="2657" y="1895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3" name="Line 121"/>
              <p:cNvSpPr>
                <a:spLocks noChangeShapeType="1"/>
              </p:cNvSpPr>
              <p:nvPr/>
            </p:nvSpPr>
            <p:spPr bwMode="auto">
              <a:xfrm flipV="1">
                <a:off x="2657" y="1798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4" name="Line 122"/>
              <p:cNvSpPr>
                <a:spLocks noChangeShapeType="1"/>
              </p:cNvSpPr>
              <p:nvPr/>
            </p:nvSpPr>
            <p:spPr bwMode="auto">
              <a:xfrm flipV="1">
                <a:off x="2657" y="1702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5" name="Line 123"/>
              <p:cNvSpPr>
                <a:spLocks noChangeShapeType="1"/>
              </p:cNvSpPr>
              <p:nvPr/>
            </p:nvSpPr>
            <p:spPr bwMode="auto">
              <a:xfrm flipV="1">
                <a:off x="2657" y="160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6" name="Line 124"/>
              <p:cNvSpPr>
                <a:spLocks noChangeShapeType="1"/>
              </p:cNvSpPr>
              <p:nvPr/>
            </p:nvSpPr>
            <p:spPr bwMode="auto">
              <a:xfrm flipV="1">
                <a:off x="2657" y="1503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7" name="Line 125"/>
              <p:cNvSpPr>
                <a:spLocks noChangeShapeType="1"/>
              </p:cNvSpPr>
              <p:nvPr/>
            </p:nvSpPr>
            <p:spPr bwMode="auto">
              <a:xfrm flipV="1">
                <a:off x="2657" y="140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8" name="Line 126"/>
              <p:cNvSpPr>
                <a:spLocks noChangeShapeType="1"/>
              </p:cNvSpPr>
              <p:nvPr/>
            </p:nvSpPr>
            <p:spPr bwMode="auto">
              <a:xfrm flipV="1">
                <a:off x="2657" y="131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19" name="Line 127"/>
              <p:cNvSpPr>
                <a:spLocks noChangeShapeType="1"/>
              </p:cNvSpPr>
              <p:nvPr/>
            </p:nvSpPr>
            <p:spPr bwMode="auto">
              <a:xfrm flipV="1">
                <a:off x="2657" y="1214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0" name="Freeform 128"/>
              <p:cNvSpPr>
                <a:spLocks/>
              </p:cNvSpPr>
              <p:nvPr/>
            </p:nvSpPr>
            <p:spPr bwMode="auto">
              <a:xfrm>
                <a:off x="2644" y="1125"/>
                <a:ext cx="13" cy="48"/>
              </a:xfrm>
              <a:custGeom>
                <a:avLst/>
                <a:gdLst/>
                <a:ahLst/>
                <a:cxnLst>
                  <a:cxn ang="0">
                    <a:pos x="13" y="48"/>
                  </a:cxn>
                  <a:cxn ang="0">
                    <a:pos x="13" y="3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3" h="48">
                    <a:moveTo>
                      <a:pt x="13" y="48"/>
                    </a:moveTo>
                    <a:lnTo>
                      <a:pt x="13" y="34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1" name="Line 129"/>
              <p:cNvSpPr>
                <a:spLocks noChangeShapeType="1"/>
              </p:cNvSpPr>
              <p:nvPr/>
            </p:nvSpPr>
            <p:spPr bwMode="auto">
              <a:xfrm>
                <a:off x="2864" y="118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2" name="Line 130"/>
              <p:cNvSpPr>
                <a:spLocks noChangeShapeType="1"/>
              </p:cNvSpPr>
              <p:nvPr/>
            </p:nvSpPr>
            <p:spPr bwMode="auto">
              <a:xfrm>
                <a:off x="2864" y="127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3" name="Line 131"/>
              <p:cNvSpPr>
                <a:spLocks noChangeShapeType="1"/>
              </p:cNvSpPr>
              <p:nvPr/>
            </p:nvSpPr>
            <p:spPr bwMode="auto">
              <a:xfrm>
                <a:off x="2864" y="1372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4" name="Line 132"/>
              <p:cNvSpPr>
                <a:spLocks noChangeShapeType="1"/>
              </p:cNvSpPr>
              <p:nvPr/>
            </p:nvSpPr>
            <p:spPr bwMode="auto">
              <a:xfrm>
                <a:off x="2864" y="1468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5" name="Line 133"/>
              <p:cNvSpPr>
                <a:spLocks noChangeShapeType="1"/>
              </p:cNvSpPr>
              <p:nvPr/>
            </p:nvSpPr>
            <p:spPr bwMode="auto">
              <a:xfrm>
                <a:off x="2864" y="1565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6" name="Line 134"/>
              <p:cNvSpPr>
                <a:spLocks noChangeShapeType="1"/>
              </p:cNvSpPr>
              <p:nvPr/>
            </p:nvSpPr>
            <p:spPr bwMode="auto">
              <a:xfrm>
                <a:off x="2864" y="1661"/>
                <a:ext cx="1" cy="6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7" name="Line 135"/>
              <p:cNvSpPr>
                <a:spLocks noChangeShapeType="1"/>
              </p:cNvSpPr>
              <p:nvPr/>
            </p:nvSpPr>
            <p:spPr bwMode="auto">
              <a:xfrm>
                <a:off x="2864" y="1764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8" name="Line 136"/>
              <p:cNvSpPr>
                <a:spLocks noChangeShapeType="1"/>
              </p:cNvSpPr>
              <p:nvPr/>
            </p:nvSpPr>
            <p:spPr bwMode="auto">
              <a:xfrm>
                <a:off x="2864" y="186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29" name="Line 137"/>
              <p:cNvSpPr>
                <a:spLocks noChangeShapeType="1"/>
              </p:cNvSpPr>
              <p:nvPr/>
            </p:nvSpPr>
            <p:spPr bwMode="auto">
              <a:xfrm>
                <a:off x="2864" y="195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0" name="Line 138"/>
              <p:cNvSpPr>
                <a:spLocks noChangeShapeType="1"/>
              </p:cNvSpPr>
              <p:nvPr/>
            </p:nvSpPr>
            <p:spPr bwMode="auto">
              <a:xfrm flipV="1">
                <a:off x="4225" y="1991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1" name="Line 139"/>
              <p:cNvSpPr>
                <a:spLocks noChangeShapeType="1"/>
              </p:cNvSpPr>
              <p:nvPr/>
            </p:nvSpPr>
            <p:spPr bwMode="auto">
              <a:xfrm flipV="1">
                <a:off x="4225" y="1895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2" name="Line 140"/>
              <p:cNvSpPr>
                <a:spLocks noChangeShapeType="1"/>
              </p:cNvSpPr>
              <p:nvPr/>
            </p:nvSpPr>
            <p:spPr bwMode="auto">
              <a:xfrm flipV="1">
                <a:off x="4225" y="1798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3" name="Line 141"/>
              <p:cNvSpPr>
                <a:spLocks noChangeShapeType="1"/>
              </p:cNvSpPr>
              <p:nvPr/>
            </p:nvSpPr>
            <p:spPr bwMode="auto">
              <a:xfrm flipV="1">
                <a:off x="4225" y="1702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4" name="Line 142"/>
              <p:cNvSpPr>
                <a:spLocks noChangeShapeType="1"/>
              </p:cNvSpPr>
              <p:nvPr/>
            </p:nvSpPr>
            <p:spPr bwMode="auto">
              <a:xfrm flipV="1">
                <a:off x="4225" y="160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5" name="Line 143"/>
              <p:cNvSpPr>
                <a:spLocks noChangeShapeType="1"/>
              </p:cNvSpPr>
              <p:nvPr/>
            </p:nvSpPr>
            <p:spPr bwMode="auto">
              <a:xfrm flipV="1">
                <a:off x="4225" y="1503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6" name="Line 144"/>
              <p:cNvSpPr>
                <a:spLocks noChangeShapeType="1"/>
              </p:cNvSpPr>
              <p:nvPr/>
            </p:nvSpPr>
            <p:spPr bwMode="auto">
              <a:xfrm flipV="1">
                <a:off x="4225" y="1406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7" name="Line 145"/>
              <p:cNvSpPr>
                <a:spLocks noChangeShapeType="1"/>
              </p:cNvSpPr>
              <p:nvPr/>
            </p:nvSpPr>
            <p:spPr bwMode="auto">
              <a:xfrm flipV="1">
                <a:off x="4225" y="1310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8" name="Line 146"/>
              <p:cNvSpPr>
                <a:spLocks noChangeShapeType="1"/>
              </p:cNvSpPr>
              <p:nvPr/>
            </p:nvSpPr>
            <p:spPr bwMode="auto">
              <a:xfrm flipV="1">
                <a:off x="4225" y="1214"/>
                <a:ext cx="1" cy="5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39" name="Freeform 147"/>
              <p:cNvSpPr>
                <a:spLocks/>
              </p:cNvSpPr>
              <p:nvPr/>
            </p:nvSpPr>
            <p:spPr bwMode="auto">
              <a:xfrm>
                <a:off x="4204" y="1125"/>
                <a:ext cx="21" cy="48"/>
              </a:xfrm>
              <a:custGeom>
                <a:avLst/>
                <a:gdLst/>
                <a:ahLst/>
                <a:cxnLst>
                  <a:cxn ang="0">
                    <a:pos x="21" y="48"/>
                  </a:cxn>
                  <a:cxn ang="0">
                    <a:pos x="21" y="3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1" h="48">
                    <a:moveTo>
                      <a:pt x="21" y="48"/>
                    </a:moveTo>
                    <a:lnTo>
                      <a:pt x="21" y="34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6340" name="Line 148"/>
            <p:cNvSpPr>
              <a:spLocks noChangeShapeType="1"/>
            </p:cNvSpPr>
            <p:nvPr/>
          </p:nvSpPr>
          <p:spPr bwMode="auto">
            <a:xfrm flipH="1">
              <a:off x="4108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1" name="Line 149"/>
            <p:cNvSpPr>
              <a:spLocks noChangeShapeType="1"/>
            </p:cNvSpPr>
            <p:nvPr/>
          </p:nvSpPr>
          <p:spPr bwMode="auto">
            <a:xfrm flipH="1">
              <a:off x="4012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2" name="Line 150"/>
            <p:cNvSpPr>
              <a:spLocks noChangeShapeType="1"/>
            </p:cNvSpPr>
            <p:nvPr/>
          </p:nvSpPr>
          <p:spPr bwMode="auto">
            <a:xfrm flipH="1">
              <a:off x="3916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3" name="Line 151"/>
            <p:cNvSpPr>
              <a:spLocks noChangeShapeType="1"/>
            </p:cNvSpPr>
            <p:nvPr/>
          </p:nvSpPr>
          <p:spPr bwMode="auto">
            <a:xfrm flipH="1">
              <a:off x="3819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4" name="Line 152"/>
            <p:cNvSpPr>
              <a:spLocks noChangeShapeType="1"/>
            </p:cNvSpPr>
            <p:nvPr/>
          </p:nvSpPr>
          <p:spPr bwMode="auto">
            <a:xfrm flipH="1">
              <a:off x="3723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5" name="Line 153"/>
            <p:cNvSpPr>
              <a:spLocks noChangeShapeType="1"/>
            </p:cNvSpPr>
            <p:nvPr/>
          </p:nvSpPr>
          <p:spPr bwMode="auto">
            <a:xfrm flipH="1">
              <a:off x="3627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6" name="Freeform 154"/>
            <p:cNvSpPr>
              <a:spLocks/>
            </p:cNvSpPr>
            <p:nvPr/>
          </p:nvSpPr>
          <p:spPr bwMode="auto">
            <a:xfrm>
              <a:off x="3531" y="1111"/>
              <a:ext cx="55" cy="1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55">
                  <a:moveTo>
                    <a:pt x="55" y="0"/>
                  </a:moveTo>
                  <a:lnTo>
                    <a:pt x="13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7" name="Line 155"/>
            <p:cNvSpPr>
              <a:spLocks noChangeShapeType="1"/>
            </p:cNvSpPr>
            <p:nvPr/>
          </p:nvSpPr>
          <p:spPr bwMode="auto">
            <a:xfrm flipH="1">
              <a:off x="3434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8" name="Line 156"/>
            <p:cNvSpPr>
              <a:spLocks noChangeShapeType="1"/>
            </p:cNvSpPr>
            <p:nvPr/>
          </p:nvSpPr>
          <p:spPr bwMode="auto">
            <a:xfrm flipH="1">
              <a:off x="3338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49" name="Line 157"/>
            <p:cNvSpPr>
              <a:spLocks noChangeShapeType="1"/>
            </p:cNvSpPr>
            <p:nvPr/>
          </p:nvSpPr>
          <p:spPr bwMode="auto">
            <a:xfrm flipH="1">
              <a:off x="3242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50" name="Line 158"/>
            <p:cNvSpPr>
              <a:spLocks noChangeShapeType="1"/>
            </p:cNvSpPr>
            <p:nvPr/>
          </p:nvSpPr>
          <p:spPr bwMode="auto">
            <a:xfrm flipH="1">
              <a:off x="3146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51" name="Line 159"/>
            <p:cNvSpPr>
              <a:spLocks noChangeShapeType="1"/>
            </p:cNvSpPr>
            <p:nvPr/>
          </p:nvSpPr>
          <p:spPr bwMode="auto">
            <a:xfrm flipH="1">
              <a:off x="3049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52" name="Line 160"/>
            <p:cNvSpPr>
              <a:spLocks noChangeShapeType="1"/>
            </p:cNvSpPr>
            <p:nvPr/>
          </p:nvSpPr>
          <p:spPr bwMode="auto">
            <a:xfrm flipH="1">
              <a:off x="2953" y="1111"/>
              <a:ext cx="5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1"/>
          <p:cNvGrpSpPr>
            <a:grpSpLocks/>
          </p:cNvGrpSpPr>
          <p:nvPr/>
        </p:nvGrpSpPr>
        <p:grpSpPr bwMode="auto">
          <a:xfrm>
            <a:off x="1917700" y="5116513"/>
            <a:ext cx="5386388" cy="1731962"/>
            <a:chOff x="1208" y="3223"/>
            <a:chExt cx="3393" cy="1091"/>
          </a:xfrm>
        </p:grpSpPr>
        <p:sp>
          <p:nvSpPr>
            <p:cNvPr id="776354" name="Freeform 162"/>
            <p:cNvSpPr>
              <a:spLocks/>
            </p:cNvSpPr>
            <p:nvPr/>
          </p:nvSpPr>
          <p:spPr bwMode="auto">
            <a:xfrm>
              <a:off x="1208" y="4252"/>
              <a:ext cx="2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"/>
                </a:cxn>
                <a:cxn ang="0">
                  <a:pos x="16" y="41"/>
                </a:cxn>
                <a:cxn ang="0">
                  <a:pos x="24" y="48"/>
                </a:cxn>
              </a:cxnLst>
              <a:rect l="0" t="0" r="r" b="b"/>
              <a:pathLst>
                <a:path w="24" h="48">
                  <a:moveTo>
                    <a:pt x="0" y="0"/>
                  </a:moveTo>
                  <a:lnTo>
                    <a:pt x="0" y="7"/>
                  </a:lnTo>
                  <a:lnTo>
                    <a:pt x="16" y="41"/>
                  </a:lnTo>
                  <a:lnTo>
                    <a:pt x="24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55" name="Line 163"/>
            <p:cNvSpPr>
              <a:spLocks noChangeShapeType="1"/>
            </p:cNvSpPr>
            <p:nvPr/>
          </p:nvSpPr>
          <p:spPr bwMode="auto">
            <a:xfrm>
              <a:off x="1280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56" name="Line 164"/>
            <p:cNvSpPr>
              <a:spLocks noChangeShapeType="1"/>
            </p:cNvSpPr>
            <p:nvPr/>
          </p:nvSpPr>
          <p:spPr bwMode="auto">
            <a:xfrm>
              <a:off x="1392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57" name="Line 165"/>
            <p:cNvSpPr>
              <a:spLocks noChangeShapeType="1"/>
            </p:cNvSpPr>
            <p:nvPr/>
          </p:nvSpPr>
          <p:spPr bwMode="auto">
            <a:xfrm>
              <a:off x="1504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58" name="Line 166"/>
            <p:cNvSpPr>
              <a:spLocks noChangeShapeType="1"/>
            </p:cNvSpPr>
            <p:nvPr/>
          </p:nvSpPr>
          <p:spPr bwMode="auto">
            <a:xfrm>
              <a:off x="1616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59" name="Line 167"/>
            <p:cNvSpPr>
              <a:spLocks noChangeShapeType="1"/>
            </p:cNvSpPr>
            <p:nvPr/>
          </p:nvSpPr>
          <p:spPr bwMode="auto">
            <a:xfrm>
              <a:off x="1728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60" name="Line 168"/>
            <p:cNvSpPr>
              <a:spLocks noChangeShapeType="1"/>
            </p:cNvSpPr>
            <p:nvPr/>
          </p:nvSpPr>
          <p:spPr bwMode="auto">
            <a:xfrm>
              <a:off x="1840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61" name="Line 169"/>
            <p:cNvSpPr>
              <a:spLocks noChangeShapeType="1"/>
            </p:cNvSpPr>
            <p:nvPr/>
          </p:nvSpPr>
          <p:spPr bwMode="auto">
            <a:xfrm>
              <a:off x="1952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62" name="Line 170"/>
            <p:cNvSpPr>
              <a:spLocks noChangeShapeType="1"/>
            </p:cNvSpPr>
            <p:nvPr/>
          </p:nvSpPr>
          <p:spPr bwMode="auto">
            <a:xfrm>
              <a:off x="2064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63" name="Line 171"/>
            <p:cNvSpPr>
              <a:spLocks noChangeShapeType="1"/>
            </p:cNvSpPr>
            <p:nvPr/>
          </p:nvSpPr>
          <p:spPr bwMode="auto">
            <a:xfrm>
              <a:off x="2176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64" name="Line 172"/>
            <p:cNvSpPr>
              <a:spLocks noChangeShapeType="1"/>
            </p:cNvSpPr>
            <p:nvPr/>
          </p:nvSpPr>
          <p:spPr bwMode="auto">
            <a:xfrm>
              <a:off x="2288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65" name="Line 173"/>
            <p:cNvSpPr>
              <a:spLocks noChangeShapeType="1"/>
            </p:cNvSpPr>
            <p:nvPr/>
          </p:nvSpPr>
          <p:spPr bwMode="auto">
            <a:xfrm>
              <a:off x="2400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66" name="Line 174"/>
            <p:cNvSpPr>
              <a:spLocks noChangeShapeType="1"/>
            </p:cNvSpPr>
            <p:nvPr/>
          </p:nvSpPr>
          <p:spPr bwMode="auto">
            <a:xfrm>
              <a:off x="2512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67" name="Line 175"/>
            <p:cNvSpPr>
              <a:spLocks noChangeShapeType="1"/>
            </p:cNvSpPr>
            <p:nvPr/>
          </p:nvSpPr>
          <p:spPr bwMode="auto">
            <a:xfrm>
              <a:off x="2624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68" name="Line 176"/>
            <p:cNvSpPr>
              <a:spLocks noChangeShapeType="1"/>
            </p:cNvSpPr>
            <p:nvPr/>
          </p:nvSpPr>
          <p:spPr bwMode="auto">
            <a:xfrm>
              <a:off x="2744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69" name="Freeform 177"/>
            <p:cNvSpPr>
              <a:spLocks/>
            </p:cNvSpPr>
            <p:nvPr/>
          </p:nvSpPr>
          <p:spPr bwMode="auto">
            <a:xfrm>
              <a:off x="2856" y="4313"/>
              <a:ext cx="6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0"/>
                </a:cxn>
                <a:cxn ang="0">
                  <a:pos x="64" y="0"/>
                </a:cxn>
              </a:cxnLst>
              <a:rect l="0" t="0" r="r" b="b"/>
              <a:pathLst>
                <a:path w="64">
                  <a:moveTo>
                    <a:pt x="0" y="0"/>
                  </a:moveTo>
                  <a:lnTo>
                    <a:pt x="48" y="0"/>
                  </a:lnTo>
                  <a:lnTo>
                    <a:pt x="6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70" name="Line 178"/>
            <p:cNvSpPr>
              <a:spLocks noChangeShapeType="1"/>
            </p:cNvSpPr>
            <p:nvPr/>
          </p:nvSpPr>
          <p:spPr bwMode="auto">
            <a:xfrm>
              <a:off x="2968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71" name="Line 179"/>
            <p:cNvSpPr>
              <a:spLocks noChangeShapeType="1"/>
            </p:cNvSpPr>
            <p:nvPr/>
          </p:nvSpPr>
          <p:spPr bwMode="auto">
            <a:xfrm>
              <a:off x="3080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72" name="Line 180"/>
            <p:cNvSpPr>
              <a:spLocks noChangeShapeType="1"/>
            </p:cNvSpPr>
            <p:nvPr/>
          </p:nvSpPr>
          <p:spPr bwMode="auto">
            <a:xfrm>
              <a:off x="3192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73" name="Line 181"/>
            <p:cNvSpPr>
              <a:spLocks noChangeShapeType="1"/>
            </p:cNvSpPr>
            <p:nvPr/>
          </p:nvSpPr>
          <p:spPr bwMode="auto">
            <a:xfrm>
              <a:off x="3304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74" name="Line 182"/>
            <p:cNvSpPr>
              <a:spLocks noChangeShapeType="1"/>
            </p:cNvSpPr>
            <p:nvPr/>
          </p:nvSpPr>
          <p:spPr bwMode="auto">
            <a:xfrm>
              <a:off x="3416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75" name="Line 183"/>
            <p:cNvSpPr>
              <a:spLocks noChangeShapeType="1"/>
            </p:cNvSpPr>
            <p:nvPr/>
          </p:nvSpPr>
          <p:spPr bwMode="auto">
            <a:xfrm>
              <a:off x="3528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76" name="Line 184"/>
            <p:cNvSpPr>
              <a:spLocks noChangeShapeType="1"/>
            </p:cNvSpPr>
            <p:nvPr/>
          </p:nvSpPr>
          <p:spPr bwMode="auto">
            <a:xfrm>
              <a:off x="3640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77" name="Line 185"/>
            <p:cNvSpPr>
              <a:spLocks noChangeShapeType="1"/>
            </p:cNvSpPr>
            <p:nvPr/>
          </p:nvSpPr>
          <p:spPr bwMode="auto">
            <a:xfrm>
              <a:off x="3752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78" name="Line 186"/>
            <p:cNvSpPr>
              <a:spLocks noChangeShapeType="1"/>
            </p:cNvSpPr>
            <p:nvPr/>
          </p:nvSpPr>
          <p:spPr bwMode="auto">
            <a:xfrm>
              <a:off x="3864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79" name="Line 187"/>
            <p:cNvSpPr>
              <a:spLocks noChangeShapeType="1"/>
            </p:cNvSpPr>
            <p:nvPr/>
          </p:nvSpPr>
          <p:spPr bwMode="auto">
            <a:xfrm>
              <a:off x="3976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80" name="Line 188"/>
            <p:cNvSpPr>
              <a:spLocks noChangeShapeType="1"/>
            </p:cNvSpPr>
            <p:nvPr/>
          </p:nvSpPr>
          <p:spPr bwMode="auto">
            <a:xfrm>
              <a:off x="4088" y="4313"/>
              <a:ext cx="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81" name="Line 189"/>
            <p:cNvSpPr>
              <a:spLocks noChangeShapeType="1"/>
            </p:cNvSpPr>
            <p:nvPr/>
          </p:nvSpPr>
          <p:spPr bwMode="auto">
            <a:xfrm>
              <a:off x="4208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82" name="Line 190"/>
            <p:cNvSpPr>
              <a:spLocks noChangeShapeType="1"/>
            </p:cNvSpPr>
            <p:nvPr/>
          </p:nvSpPr>
          <p:spPr bwMode="auto">
            <a:xfrm>
              <a:off x="4320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83" name="Line 191"/>
            <p:cNvSpPr>
              <a:spLocks noChangeShapeType="1"/>
            </p:cNvSpPr>
            <p:nvPr/>
          </p:nvSpPr>
          <p:spPr bwMode="auto">
            <a:xfrm>
              <a:off x="4432" y="4313"/>
              <a:ext cx="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384" name="Freeform 192"/>
            <p:cNvSpPr>
              <a:spLocks/>
            </p:cNvSpPr>
            <p:nvPr/>
          </p:nvSpPr>
          <p:spPr bwMode="auto">
            <a:xfrm>
              <a:off x="4544" y="4279"/>
              <a:ext cx="48" cy="34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40" y="14"/>
                </a:cxn>
                <a:cxn ang="0">
                  <a:pos x="48" y="0"/>
                </a:cxn>
              </a:cxnLst>
              <a:rect l="0" t="0" r="r" b="b"/>
              <a:pathLst>
                <a:path w="48" h="34">
                  <a:moveTo>
                    <a:pt x="0" y="34"/>
                  </a:moveTo>
                  <a:lnTo>
                    <a:pt x="0" y="34"/>
                  </a:lnTo>
                  <a:lnTo>
                    <a:pt x="40" y="14"/>
                  </a:lnTo>
                  <a:lnTo>
                    <a:pt x="4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193"/>
            <p:cNvGrpSpPr>
              <a:grpSpLocks/>
            </p:cNvGrpSpPr>
            <p:nvPr/>
          </p:nvGrpSpPr>
          <p:grpSpPr bwMode="auto">
            <a:xfrm>
              <a:off x="1208" y="3223"/>
              <a:ext cx="3393" cy="1029"/>
              <a:chOff x="1208" y="3223"/>
              <a:chExt cx="3393" cy="1029"/>
            </a:xfrm>
          </p:grpSpPr>
          <p:sp>
            <p:nvSpPr>
              <p:cNvPr id="776386" name="Oval 194"/>
              <p:cNvSpPr>
                <a:spLocks noChangeArrowheads="1"/>
              </p:cNvSpPr>
              <p:nvPr/>
            </p:nvSpPr>
            <p:spPr bwMode="auto">
              <a:xfrm>
                <a:off x="3880" y="4068"/>
                <a:ext cx="216" cy="184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87" name="Oval 195"/>
              <p:cNvSpPr>
                <a:spLocks noChangeArrowheads="1"/>
              </p:cNvSpPr>
              <p:nvPr/>
            </p:nvSpPr>
            <p:spPr bwMode="auto">
              <a:xfrm>
                <a:off x="3884" y="4073"/>
                <a:ext cx="208" cy="174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88" name="Oval 196"/>
              <p:cNvSpPr>
                <a:spLocks noChangeArrowheads="1"/>
              </p:cNvSpPr>
              <p:nvPr/>
            </p:nvSpPr>
            <p:spPr bwMode="auto">
              <a:xfrm>
                <a:off x="2944" y="4068"/>
                <a:ext cx="216" cy="184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89" name="Oval 197"/>
              <p:cNvSpPr>
                <a:spLocks noChangeArrowheads="1"/>
              </p:cNvSpPr>
              <p:nvPr/>
            </p:nvSpPr>
            <p:spPr bwMode="auto">
              <a:xfrm>
                <a:off x="2948" y="4073"/>
                <a:ext cx="208" cy="174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390" name="Freeform 198"/>
              <p:cNvSpPr>
                <a:spLocks/>
              </p:cNvSpPr>
              <p:nvPr/>
            </p:nvSpPr>
            <p:spPr bwMode="auto">
              <a:xfrm>
                <a:off x="1216" y="3223"/>
                <a:ext cx="48" cy="27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8" y="13"/>
                  </a:cxn>
                  <a:cxn ang="0">
                    <a:pos x="0" y="27"/>
                  </a:cxn>
                </a:cxnLst>
                <a:rect l="0" t="0" r="r" b="b"/>
                <a:pathLst>
                  <a:path w="48" h="27">
                    <a:moveTo>
                      <a:pt x="48" y="0"/>
                    </a:moveTo>
                    <a:lnTo>
                      <a:pt x="8" y="13"/>
                    </a:lnTo>
                    <a:lnTo>
                      <a:pt x="0" y="2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" name="Group 199"/>
              <p:cNvGrpSpPr>
                <a:grpSpLocks/>
              </p:cNvGrpSpPr>
              <p:nvPr/>
            </p:nvGrpSpPr>
            <p:grpSpPr bwMode="auto">
              <a:xfrm>
                <a:off x="1208" y="3271"/>
                <a:ext cx="3393" cy="967"/>
                <a:chOff x="1208" y="3271"/>
                <a:chExt cx="3393" cy="967"/>
              </a:xfrm>
            </p:grpSpPr>
            <p:sp>
              <p:nvSpPr>
                <p:cNvPr id="776392" name="Freeform 200"/>
                <p:cNvSpPr>
                  <a:spLocks/>
                </p:cNvSpPr>
                <p:nvPr/>
              </p:nvSpPr>
              <p:spPr bwMode="auto">
                <a:xfrm>
                  <a:off x="3744" y="3529"/>
                  <a:ext cx="32" cy="41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0" y="7"/>
                    </a:cxn>
                    <a:cxn ang="0">
                      <a:pos x="16" y="41"/>
                    </a:cxn>
                    <a:cxn ang="0">
                      <a:pos x="32" y="35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32" h="41">
                      <a:moveTo>
                        <a:pt x="16" y="0"/>
                      </a:moveTo>
                      <a:lnTo>
                        <a:pt x="0" y="7"/>
                      </a:lnTo>
                      <a:lnTo>
                        <a:pt x="16" y="41"/>
                      </a:lnTo>
                      <a:lnTo>
                        <a:pt x="32" y="35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393" name="Freeform 201"/>
                <p:cNvSpPr>
                  <a:spLocks/>
                </p:cNvSpPr>
                <p:nvPr/>
              </p:nvSpPr>
              <p:spPr bwMode="auto">
                <a:xfrm>
                  <a:off x="4336" y="3339"/>
                  <a:ext cx="40" cy="41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24" y="0"/>
                    </a:cxn>
                    <a:cxn ang="0">
                      <a:pos x="40" y="34"/>
                    </a:cxn>
                    <a:cxn ang="0">
                      <a:pos x="16" y="41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40" h="41">
                      <a:moveTo>
                        <a:pt x="0" y="6"/>
                      </a:moveTo>
                      <a:lnTo>
                        <a:pt x="24" y="0"/>
                      </a:lnTo>
                      <a:lnTo>
                        <a:pt x="40" y="34"/>
                      </a:lnTo>
                      <a:lnTo>
                        <a:pt x="16" y="41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394" name="Freeform 202"/>
                <p:cNvSpPr>
                  <a:spLocks/>
                </p:cNvSpPr>
                <p:nvPr/>
              </p:nvSpPr>
              <p:spPr bwMode="auto">
                <a:xfrm>
                  <a:off x="3760" y="3345"/>
                  <a:ext cx="592" cy="219"/>
                </a:xfrm>
                <a:custGeom>
                  <a:avLst/>
                  <a:gdLst/>
                  <a:ahLst/>
                  <a:cxnLst>
                    <a:cxn ang="0">
                      <a:pos x="0" y="184"/>
                    </a:cxn>
                    <a:cxn ang="0">
                      <a:pos x="16" y="219"/>
                    </a:cxn>
                    <a:cxn ang="0">
                      <a:pos x="592" y="35"/>
                    </a:cxn>
                    <a:cxn ang="0">
                      <a:pos x="576" y="0"/>
                    </a:cxn>
                    <a:cxn ang="0">
                      <a:pos x="0" y="184"/>
                    </a:cxn>
                  </a:cxnLst>
                  <a:rect l="0" t="0" r="r" b="b"/>
                  <a:pathLst>
                    <a:path w="592" h="219">
                      <a:moveTo>
                        <a:pt x="0" y="184"/>
                      </a:moveTo>
                      <a:lnTo>
                        <a:pt x="16" y="219"/>
                      </a:lnTo>
                      <a:lnTo>
                        <a:pt x="592" y="35"/>
                      </a:lnTo>
                      <a:lnTo>
                        <a:pt x="576" y="0"/>
                      </a:lnTo>
                      <a:lnTo>
                        <a:pt x="0" y="18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395" name="Freeform 203"/>
                <p:cNvSpPr>
                  <a:spLocks/>
                </p:cNvSpPr>
                <p:nvPr/>
              </p:nvSpPr>
              <p:spPr bwMode="auto">
                <a:xfrm>
                  <a:off x="4320" y="3339"/>
                  <a:ext cx="48" cy="27"/>
                </a:xfrm>
                <a:custGeom>
                  <a:avLst/>
                  <a:gdLst/>
                  <a:ahLst/>
                  <a:cxnLst>
                    <a:cxn ang="0">
                      <a:pos x="48" y="20"/>
                    </a:cxn>
                    <a:cxn ang="0">
                      <a:pos x="40" y="0"/>
                    </a:cxn>
                    <a:cxn ang="0">
                      <a:pos x="0" y="6"/>
                    </a:cxn>
                    <a:cxn ang="0">
                      <a:pos x="8" y="27"/>
                    </a:cxn>
                    <a:cxn ang="0">
                      <a:pos x="48" y="20"/>
                    </a:cxn>
                  </a:cxnLst>
                  <a:rect l="0" t="0" r="r" b="b"/>
                  <a:pathLst>
                    <a:path w="48" h="27">
                      <a:moveTo>
                        <a:pt x="48" y="20"/>
                      </a:moveTo>
                      <a:lnTo>
                        <a:pt x="40" y="0"/>
                      </a:lnTo>
                      <a:lnTo>
                        <a:pt x="0" y="6"/>
                      </a:lnTo>
                      <a:lnTo>
                        <a:pt x="8" y="27"/>
                      </a:lnTo>
                      <a:lnTo>
                        <a:pt x="48" y="2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396" name="Freeform 204"/>
                <p:cNvSpPr>
                  <a:spLocks/>
                </p:cNvSpPr>
                <p:nvPr/>
              </p:nvSpPr>
              <p:spPr bwMode="auto">
                <a:xfrm>
                  <a:off x="4400" y="3850"/>
                  <a:ext cx="40" cy="20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40" y="13"/>
                    </a:cxn>
                    <a:cxn ang="0">
                      <a:pos x="0" y="20"/>
                    </a:cxn>
                    <a:cxn ang="0">
                      <a:pos x="0" y="7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40" h="20">
                      <a:moveTo>
                        <a:pt x="40" y="0"/>
                      </a:moveTo>
                      <a:lnTo>
                        <a:pt x="40" y="13"/>
                      </a:lnTo>
                      <a:lnTo>
                        <a:pt x="0" y="20"/>
                      </a:lnTo>
                      <a:lnTo>
                        <a:pt x="0" y="7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397" name="Freeform 205"/>
                <p:cNvSpPr>
                  <a:spLocks/>
                </p:cNvSpPr>
                <p:nvPr/>
              </p:nvSpPr>
              <p:spPr bwMode="auto">
                <a:xfrm>
                  <a:off x="4328" y="3359"/>
                  <a:ext cx="112" cy="498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0" y="7"/>
                    </a:cxn>
                    <a:cxn ang="0">
                      <a:pos x="72" y="498"/>
                    </a:cxn>
                    <a:cxn ang="0">
                      <a:pos x="112" y="491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112" h="498">
                      <a:moveTo>
                        <a:pt x="40" y="0"/>
                      </a:moveTo>
                      <a:lnTo>
                        <a:pt x="0" y="7"/>
                      </a:lnTo>
                      <a:lnTo>
                        <a:pt x="72" y="498"/>
                      </a:lnTo>
                      <a:lnTo>
                        <a:pt x="112" y="491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398" name="Freeform 206"/>
                <p:cNvSpPr>
                  <a:spLocks/>
                </p:cNvSpPr>
                <p:nvPr/>
              </p:nvSpPr>
              <p:spPr bwMode="auto">
                <a:xfrm>
                  <a:off x="3752" y="3523"/>
                  <a:ext cx="40" cy="27"/>
                </a:xfrm>
                <a:custGeom>
                  <a:avLst/>
                  <a:gdLst/>
                  <a:ahLst/>
                  <a:cxnLst>
                    <a:cxn ang="0">
                      <a:pos x="40" y="27"/>
                    </a:cxn>
                    <a:cxn ang="0">
                      <a:pos x="40" y="6"/>
                    </a:cxn>
                    <a:cxn ang="0">
                      <a:pos x="0" y="0"/>
                    </a:cxn>
                    <a:cxn ang="0">
                      <a:pos x="0" y="20"/>
                    </a:cxn>
                    <a:cxn ang="0">
                      <a:pos x="40" y="27"/>
                    </a:cxn>
                  </a:cxnLst>
                  <a:rect l="0" t="0" r="r" b="b"/>
                  <a:pathLst>
                    <a:path w="40" h="27">
                      <a:moveTo>
                        <a:pt x="40" y="27"/>
                      </a:moveTo>
                      <a:lnTo>
                        <a:pt x="40" y="6"/>
                      </a:lnTo>
                      <a:lnTo>
                        <a:pt x="0" y="0"/>
                      </a:lnTo>
                      <a:lnTo>
                        <a:pt x="0" y="20"/>
                      </a:lnTo>
                      <a:lnTo>
                        <a:pt x="40" y="27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399" name="Freeform 207"/>
                <p:cNvSpPr>
                  <a:spLocks/>
                </p:cNvSpPr>
                <p:nvPr/>
              </p:nvSpPr>
              <p:spPr bwMode="auto">
                <a:xfrm>
                  <a:off x="3600" y="3972"/>
                  <a:ext cx="48" cy="21"/>
                </a:xfrm>
                <a:custGeom>
                  <a:avLst/>
                  <a:gdLst/>
                  <a:ahLst/>
                  <a:cxnLst>
                    <a:cxn ang="0">
                      <a:pos x="48" y="7"/>
                    </a:cxn>
                    <a:cxn ang="0">
                      <a:pos x="40" y="21"/>
                    </a:cxn>
                    <a:cxn ang="0">
                      <a:pos x="0" y="14"/>
                    </a:cxn>
                    <a:cxn ang="0">
                      <a:pos x="8" y="0"/>
                    </a:cxn>
                    <a:cxn ang="0">
                      <a:pos x="48" y="7"/>
                    </a:cxn>
                  </a:cxnLst>
                  <a:rect l="0" t="0" r="r" b="b"/>
                  <a:pathLst>
                    <a:path w="48" h="21">
                      <a:moveTo>
                        <a:pt x="48" y="7"/>
                      </a:moveTo>
                      <a:lnTo>
                        <a:pt x="40" y="21"/>
                      </a:lnTo>
                      <a:lnTo>
                        <a:pt x="0" y="14"/>
                      </a:lnTo>
                      <a:lnTo>
                        <a:pt x="8" y="0"/>
                      </a:lnTo>
                      <a:lnTo>
                        <a:pt x="48" y="7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00" name="Freeform 208"/>
                <p:cNvSpPr>
                  <a:spLocks/>
                </p:cNvSpPr>
                <p:nvPr/>
              </p:nvSpPr>
              <p:spPr bwMode="auto">
                <a:xfrm>
                  <a:off x="3608" y="3543"/>
                  <a:ext cx="184" cy="436"/>
                </a:xfrm>
                <a:custGeom>
                  <a:avLst/>
                  <a:gdLst/>
                  <a:ahLst/>
                  <a:cxnLst>
                    <a:cxn ang="0">
                      <a:pos x="184" y="7"/>
                    </a:cxn>
                    <a:cxn ang="0">
                      <a:pos x="144" y="0"/>
                    </a:cxn>
                    <a:cxn ang="0">
                      <a:pos x="0" y="429"/>
                    </a:cxn>
                    <a:cxn ang="0">
                      <a:pos x="40" y="436"/>
                    </a:cxn>
                    <a:cxn ang="0">
                      <a:pos x="184" y="7"/>
                    </a:cxn>
                  </a:cxnLst>
                  <a:rect l="0" t="0" r="r" b="b"/>
                  <a:pathLst>
                    <a:path w="184" h="436">
                      <a:moveTo>
                        <a:pt x="184" y="7"/>
                      </a:moveTo>
                      <a:lnTo>
                        <a:pt x="144" y="0"/>
                      </a:lnTo>
                      <a:lnTo>
                        <a:pt x="0" y="429"/>
                      </a:lnTo>
                      <a:lnTo>
                        <a:pt x="40" y="436"/>
                      </a:lnTo>
                      <a:lnTo>
                        <a:pt x="184" y="7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01" name="Freeform 209"/>
                <p:cNvSpPr>
                  <a:spLocks/>
                </p:cNvSpPr>
                <p:nvPr/>
              </p:nvSpPr>
              <p:spPr bwMode="auto">
                <a:xfrm>
                  <a:off x="3744" y="3523"/>
                  <a:ext cx="32" cy="34"/>
                </a:xfrm>
                <a:custGeom>
                  <a:avLst/>
                  <a:gdLst/>
                  <a:ahLst/>
                  <a:cxnLst>
                    <a:cxn ang="0">
                      <a:pos x="32" y="6"/>
                    </a:cxn>
                    <a:cxn ang="0">
                      <a:pos x="16" y="0"/>
                    </a:cxn>
                    <a:cxn ang="0">
                      <a:pos x="0" y="27"/>
                    </a:cxn>
                    <a:cxn ang="0">
                      <a:pos x="16" y="34"/>
                    </a:cxn>
                    <a:cxn ang="0">
                      <a:pos x="32" y="6"/>
                    </a:cxn>
                  </a:cxnLst>
                  <a:rect l="0" t="0" r="r" b="b"/>
                  <a:pathLst>
                    <a:path w="32" h="34">
                      <a:moveTo>
                        <a:pt x="32" y="6"/>
                      </a:moveTo>
                      <a:lnTo>
                        <a:pt x="16" y="0"/>
                      </a:lnTo>
                      <a:lnTo>
                        <a:pt x="0" y="27"/>
                      </a:lnTo>
                      <a:lnTo>
                        <a:pt x="16" y="34"/>
                      </a:lnTo>
                      <a:lnTo>
                        <a:pt x="32" y="6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02" name="Freeform 210"/>
                <p:cNvSpPr>
                  <a:spLocks/>
                </p:cNvSpPr>
                <p:nvPr/>
              </p:nvSpPr>
              <p:spPr bwMode="auto">
                <a:xfrm>
                  <a:off x="4408" y="3836"/>
                  <a:ext cx="40" cy="41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40" y="7"/>
                    </a:cxn>
                    <a:cxn ang="0">
                      <a:pos x="16" y="41"/>
                    </a:cxn>
                    <a:cxn ang="0">
                      <a:pos x="0" y="27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40" h="41">
                      <a:moveTo>
                        <a:pt x="16" y="0"/>
                      </a:moveTo>
                      <a:lnTo>
                        <a:pt x="40" y="7"/>
                      </a:lnTo>
                      <a:lnTo>
                        <a:pt x="16" y="41"/>
                      </a:lnTo>
                      <a:lnTo>
                        <a:pt x="0" y="27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03" name="Freeform 211"/>
                <p:cNvSpPr>
                  <a:spLocks/>
                </p:cNvSpPr>
                <p:nvPr/>
              </p:nvSpPr>
              <p:spPr bwMode="auto">
                <a:xfrm>
                  <a:off x="3760" y="3529"/>
                  <a:ext cx="664" cy="334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0" y="28"/>
                    </a:cxn>
                    <a:cxn ang="0">
                      <a:pos x="648" y="334"/>
                    </a:cxn>
                    <a:cxn ang="0">
                      <a:pos x="664" y="307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664" h="334">
                      <a:moveTo>
                        <a:pt x="16" y="0"/>
                      </a:moveTo>
                      <a:lnTo>
                        <a:pt x="0" y="28"/>
                      </a:lnTo>
                      <a:lnTo>
                        <a:pt x="648" y="334"/>
                      </a:lnTo>
                      <a:lnTo>
                        <a:pt x="664" y="307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04" name="Freeform 212"/>
                <p:cNvSpPr>
                  <a:spLocks/>
                </p:cNvSpPr>
                <p:nvPr/>
              </p:nvSpPr>
              <p:spPr bwMode="auto">
                <a:xfrm>
                  <a:off x="4408" y="3829"/>
                  <a:ext cx="40" cy="34"/>
                </a:xfrm>
                <a:custGeom>
                  <a:avLst/>
                  <a:gdLst/>
                  <a:ahLst/>
                  <a:cxnLst>
                    <a:cxn ang="0">
                      <a:pos x="24" y="34"/>
                    </a:cxn>
                    <a:cxn ang="0">
                      <a:pos x="40" y="28"/>
                    </a:cxn>
                    <a:cxn ang="0">
                      <a:pos x="16" y="0"/>
                    </a:cxn>
                    <a:cxn ang="0">
                      <a:pos x="0" y="7"/>
                    </a:cxn>
                    <a:cxn ang="0">
                      <a:pos x="24" y="34"/>
                    </a:cxn>
                  </a:cxnLst>
                  <a:rect l="0" t="0" r="r" b="b"/>
                  <a:pathLst>
                    <a:path w="40" h="34">
                      <a:moveTo>
                        <a:pt x="24" y="34"/>
                      </a:moveTo>
                      <a:lnTo>
                        <a:pt x="40" y="28"/>
                      </a:lnTo>
                      <a:lnTo>
                        <a:pt x="16" y="0"/>
                      </a:lnTo>
                      <a:lnTo>
                        <a:pt x="0" y="7"/>
                      </a:lnTo>
                      <a:lnTo>
                        <a:pt x="24" y="3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05" name="Freeform 213"/>
                <p:cNvSpPr>
                  <a:spLocks/>
                </p:cNvSpPr>
                <p:nvPr/>
              </p:nvSpPr>
              <p:spPr bwMode="auto">
                <a:xfrm>
                  <a:off x="3960" y="4143"/>
                  <a:ext cx="40" cy="41"/>
                </a:xfrm>
                <a:custGeom>
                  <a:avLst/>
                  <a:gdLst/>
                  <a:ahLst/>
                  <a:cxnLst>
                    <a:cxn ang="0">
                      <a:pos x="40" y="27"/>
                    </a:cxn>
                    <a:cxn ang="0">
                      <a:pos x="24" y="41"/>
                    </a:cxn>
                    <a:cxn ang="0">
                      <a:pos x="0" y="13"/>
                    </a:cxn>
                    <a:cxn ang="0">
                      <a:pos x="16" y="0"/>
                    </a:cxn>
                    <a:cxn ang="0">
                      <a:pos x="40" y="27"/>
                    </a:cxn>
                  </a:cxnLst>
                  <a:rect l="0" t="0" r="r" b="b"/>
                  <a:pathLst>
                    <a:path w="40" h="41">
                      <a:moveTo>
                        <a:pt x="40" y="27"/>
                      </a:moveTo>
                      <a:lnTo>
                        <a:pt x="24" y="41"/>
                      </a:lnTo>
                      <a:lnTo>
                        <a:pt x="0" y="13"/>
                      </a:lnTo>
                      <a:lnTo>
                        <a:pt x="16" y="0"/>
                      </a:lnTo>
                      <a:lnTo>
                        <a:pt x="40" y="27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06" name="Freeform 214"/>
                <p:cNvSpPr>
                  <a:spLocks/>
                </p:cNvSpPr>
                <p:nvPr/>
              </p:nvSpPr>
              <p:spPr bwMode="auto">
                <a:xfrm>
                  <a:off x="3976" y="3836"/>
                  <a:ext cx="456" cy="334"/>
                </a:xfrm>
                <a:custGeom>
                  <a:avLst/>
                  <a:gdLst/>
                  <a:ahLst/>
                  <a:cxnLst>
                    <a:cxn ang="0">
                      <a:pos x="456" y="27"/>
                    </a:cxn>
                    <a:cxn ang="0">
                      <a:pos x="432" y="0"/>
                    </a:cxn>
                    <a:cxn ang="0">
                      <a:pos x="0" y="307"/>
                    </a:cxn>
                    <a:cxn ang="0">
                      <a:pos x="24" y="334"/>
                    </a:cxn>
                    <a:cxn ang="0">
                      <a:pos x="456" y="27"/>
                    </a:cxn>
                  </a:cxnLst>
                  <a:rect l="0" t="0" r="r" b="b"/>
                  <a:pathLst>
                    <a:path w="456" h="334">
                      <a:moveTo>
                        <a:pt x="456" y="27"/>
                      </a:moveTo>
                      <a:lnTo>
                        <a:pt x="432" y="0"/>
                      </a:lnTo>
                      <a:lnTo>
                        <a:pt x="0" y="307"/>
                      </a:lnTo>
                      <a:lnTo>
                        <a:pt x="24" y="334"/>
                      </a:lnTo>
                      <a:lnTo>
                        <a:pt x="456" y="27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07" name="Freeform 215"/>
                <p:cNvSpPr>
                  <a:spLocks/>
                </p:cNvSpPr>
                <p:nvPr/>
              </p:nvSpPr>
              <p:spPr bwMode="auto">
                <a:xfrm>
                  <a:off x="3744" y="3523"/>
                  <a:ext cx="48" cy="27"/>
                </a:xfrm>
                <a:custGeom>
                  <a:avLst/>
                  <a:gdLst/>
                  <a:ahLst/>
                  <a:cxnLst>
                    <a:cxn ang="0">
                      <a:pos x="48" y="20"/>
                    </a:cxn>
                    <a:cxn ang="0">
                      <a:pos x="40" y="0"/>
                    </a:cxn>
                    <a:cxn ang="0">
                      <a:pos x="0" y="13"/>
                    </a:cxn>
                    <a:cxn ang="0">
                      <a:pos x="8" y="27"/>
                    </a:cxn>
                    <a:cxn ang="0">
                      <a:pos x="48" y="20"/>
                    </a:cxn>
                  </a:cxnLst>
                  <a:rect l="0" t="0" r="r" b="b"/>
                  <a:pathLst>
                    <a:path w="48" h="27">
                      <a:moveTo>
                        <a:pt x="48" y="20"/>
                      </a:moveTo>
                      <a:lnTo>
                        <a:pt x="40" y="0"/>
                      </a:lnTo>
                      <a:lnTo>
                        <a:pt x="0" y="13"/>
                      </a:lnTo>
                      <a:lnTo>
                        <a:pt x="8" y="27"/>
                      </a:lnTo>
                      <a:lnTo>
                        <a:pt x="48" y="2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08" name="Freeform 216"/>
                <p:cNvSpPr>
                  <a:spLocks/>
                </p:cNvSpPr>
                <p:nvPr/>
              </p:nvSpPr>
              <p:spPr bwMode="auto">
                <a:xfrm>
                  <a:off x="3968" y="4156"/>
                  <a:ext cx="40" cy="21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40" y="14"/>
                    </a:cxn>
                    <a:cxn ang="0">
                      <a:pos x="8" y="21"/>
                    </a:cxn>
                    <a:cxn ang="0">
                      <a:pos x="0" y="7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40" h="21">
                      <a:moveTo>
                        <a:pt x="40" y="0"/>
                      </a:moveTo>
                      <a:lnTo>
                        <a:pt x="40" y="14"/>
                      </a:lnTo>
                      <a:lnTo>
                        <a:pt x="8" y="21"/>
                      </a:lnTo>
                      <a:lnTo>
                        <a:pt x="0" y="7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09" name="Freeform 217"/>
                <p:cNvSpPr>
                  <a:spLocks/>
                </p:cNvSpPr>
                <p:nvPr/>
              </p:nvSpPr>
              <p:spPr bwMode="auto">
                <a:xfrm>
                  <a:off x="3752" y="3543"/>
                  <a:ext cx="256" cy="620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0" y="7"/>
                    </a:cxn>
                    <a:cxn ang="0">
                      <a:pos x="216" y="620"/>
                    </a:cxn>
                    <a:cxn ang="0">
                      <a:pos x="256" y="613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256" h="620">
                      <a:moveTo>
                        <a:pt x="40" y="0"/>
                      </a:moveTo>
                      <a:lnTo>
                        <a:pt x="0" y="7"/>
                      </a:lnTo>
                      <a:lnTo>
                        <a:pt x="216" y="620"/>
                      </a:lnTo>
                      <a:lnTo>
                        <a:pt x="256" y="613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10" name="Freeform 218"/>
                <p:cNvSpPr>
                  <a:spLocks/>
                </p:cNvSpPr>
                <p:nvPr/>
              </p:nvSpPr>
              <p:spPr bwMode="auto">
                <a:xfrm>
                  <a:off x="3600" y="3952"/>
                  <a:ext cx="40" cy="34"/>
                </a:xfrm>
                <a:custGeom>
                  <a:avLst/>
                  <a:gdLst/>
                  <a:ahLst/>
                  <a:cxnLst>
                    <a:cxn ang="0">
                      <a:pos x="40" y="7"/>
                    </a:cxn>
                    <a:cxn ang="0">
                      <a:pos x="16" y="0"/>
                    </a:cxn>
                    <a:cxn ang="0">
                      <a:pos x="0" y="27"/>
                    </a:cxn>
                    <a:cxn ang="0">
                      <a:pos x="16" y="34"/>
                    </a:cxn>
                    <a:cxn ang="0">
                      <a:pos x="40" y="7"/>
                    </a:cxn>
                  </a:cxnLst>
                  <a:rect l="0" t="0" r="r" b="b"/>
                  <a:pathLst>
                    <a:path w="40" h="34">
                      <a:moveTo>
                        <a:pt x="40" y="7"/>
                      </a:moveTo>
                      <a:lnTo>
                        <a:pt x="16" y="0"/>
                      </a:lnTo>
                      <a:lnTo>
                        <a:pt x="0" y="27"/>
                      </a:lnTo>
                      <a:lnTo>
                        <a:pt x="16" y="34"/>
                      </a:lnTo>
                      <a:lnTo>
                        <a:pt x="40" y="7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11" name="Freeform 219"/>
                <p:cNvSpPr>
                  <a:spLocks/>
                </p:cNvSpPr>
                <p:nvPr/>
              </p:nvSpPr>
              <p:spPr bwMode="auto">
                <a:xfrm>
                  <a:off x="3976" y="4143"/>
                  <a:ext cx="40" cy="41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40" y="7"/>
                    </a:cxn>
                    <a:cxn ang="0">
                      <a:pos x="16" y="41"/>
                    </a:cxn>
                    <a:cxn ang="0">
                      <a:pos x="0" y="27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40" h="41">
                      <a:moveTo>
                        <a:pt x="24" y="0"/>
                      </a:moveTo>
                      <a:lnTo>
                        <a:pt x="40" y="7"/>
                      </a:lnTo>
                      <a:lnTo>
                        <a:pt x="16" y="41"/>
                      </a:lnTo>
                      <a:lnTo>
                        <a:pt x="0" y="27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12" name="Freeform 220"/>
                <p:cNvSpPr>
                  <a:spLocks/>
                </p:cNvSpPr>
                <p:nvPr/>
              </p:nvSpPr>
              <p:spPr bwMode="auto">
                <a:xfrm>
                  <a:off x="3616" y="3959"/>
                  <a:ext cx="384" cy="211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0" y="27"/>
                    </a:cxn>
                    <a:cxn ang="0">
                      <a:pos x="360" y="211"/>
                    </a:cxn>
                    <a:cxn ang="0">
                      <a:pos x="384" y="184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384" h="211">
                      <a:moveTo>
                        <a:pt x="24" y="0"/>
                      </a:moveTo>
                      <a:lnTo>
                        <a:pt x="0" y="27"/>
                      </a:lnTo>
                      <a:lnTo>
                        <a:pt x="360" y="211"/>
                      </a:lnTo>
                      <a:lnTo>
                        <a:pt x="384" y="184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13" name="Freeform 221"/>
                <p:cNvSpPr>
                  <a:spLocks/>
                </p:cNvSpPr>
                <p:nvPr/>
              </p:nvSpPr>
              <p:spPr bwMode="auto">
                <a:xfrm>
                  <a:off x="2816" y="3339"/>
                  <a:ext cx="40" cy="27"/>
                </a:xfrm>
                <a:custGeom>
                  <a:avLst/>
                  <a:gdLst/>
                  <a:ahLst/>
                  <a:cxnLst>
                    <a:cxn ang="0">
                      <a:pos x="40" y="27"/>
                    </a:cxn>
                    <a:cxn ang="0">
                      <a:pos x="40" y="6"/>
                    </a:cxn>
                    <a:cxn ang="0">
                      <a:pos x="0" y="0"/>
                    </a:cxn>
                    <a:cxn ang="0">
                      <a:pos x="0" y="20"/>
                    </a:cxn>
                    <a:cxn ang="0">
                      <a:pos x="40" y="27"/>
                    </a:cxn>
                  </a:cxnLst>
                  <a:rect l="0" t="0" r="r" b="b"/>
                  <a:pathLst>
                    <a:path w="40" h="27">
                      <a:moveTo>
                        <a:pt x="40" y="27"/>
                      </a:moveTo>
                      <a:lnTo>
                        <a:pt x="40" y="6"/>
                      </a:lnTo>
                      <a:lnTo>
                        <a:pt x="0" y="0"/>
                      </a:lnTo>
                      <a:lnTo>
                        <a:pt x="0" y="20"/>
                      </a:lnTo>
                      <a:lnTo>
                        <a:pt x="40" y="27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14" name="Freeform 222"/>
                <p:cNvSpPr>
                  <a:spLocks/>
                </p:cNvSpPr>
                <p:nvPr/>
              </p:nvSpPr>
              <p:spPr bwMode="auto">
                <a:xfrm>
                  <a:off x="2736" y="3788"/>
                  <a:ext cx="48" cy="21"/>
                </a:xfrm>
                <a:custGeom>
                  <a:avLst/>
                  <a:gdLst/>
                  <a:ahLst/>
                  <a:cxnLst>
                    <a:cxn ang="0">
                      <a:pos x="48" y="7"/>
                    </a:cxn>
                    <a:cxn ang="0">
                      <a:pos x="40" y="21"/>
                    </a:cxn>
                    <a:cxn ang="0">
                      <a:pos x="0" y="14"/>
                    </a:cxn>
                    <a:cxn ang="0">
                      <a:pos x="8" y="0"/>
                    </a:cxn>
                    <a:cxn ang="0">
                      <a:pos x="48" y="7"/>
                    </a:cxn>
                  </a:cxnLst>
                  <a:rect l="0" t="0" r="r" b="b"/>
                  <a:pathLst>
                    <a:path w="48" h="21">
                      <a:moveTo>
                        <a:pt x="48" y="7"/>
                      </a:moveTo>
                      <a:lnTo>
                        <a:pt x="40" y="21"/>
                      </a:lnTo>
                      <a:lnTo>
                        <a:pt x="0" y="14"/>
                      </a:lnTo>
                      <a:lnTo>
                        <a:pt x="8" y="0"/>
                      </a:lnTo>
                      <a:lnTo>
                        <a:pt x="48" y="7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15" name="Freeform 223"/>
                <p:cNvSpPr>
                  <a:spLocks/>
                </p:cNvSpPr>
                <p:nvPr/>
              </p:nvSpPr>
              <p:spPr bwMode="auto">
                <a:xfrm>
                  <a:off x="2744" y="3359"/>
                  <a:ext cx="112" cy="436"/>
                </a:xfrm>
                <a:custGeom>
                  <a:avLst/>
                  <a:gdLst/>
                  <a:ahLst/>
                  <a:cxnLst>
                    <a:cxn ang="0">
                      <a:pos x="112" y="7"/>
                    </a:cxn>
                    <a:cxn ang="0">
                      <a:pos x="72" y="0"/>
                    </a:cxn>
                    <a:cxn ang="0">
                      <a:pos x="0" y="429"/>
                    </a:cxn>
                    <a:cxn ang="0">
                      <a:pos x="40" y="436"/>
                    </a:cxn>
                    <a:cxn ang="0">
                      <a:pos x="112" y="7"/>
                    </a:cxn>
                  </a:cxnLst>
                  <a:rect l="0" t="0" r="r" b="b"/>
                  <a:pathLst>
                    <a:path w="112" h="436">
                      <a:moveTo>
                        <a:pt x="112" y="7"/>
                      </a:moveTo>
                      <a:lnTo>
                        <a:pt x="72" y="0"/>
                      </a:lnTo>
                      <a:lnTo>
                        <a:pt x="0" y="429"/>
                      </a:lnTo>
                      <a:lnTo>
                        <a:pt x="40" y="436"/>
                      </a:lnTo>
                      <a:lnTo>
                        <a:pt x="112" y="7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16" name="Freeform 224"/>
                <p:cNvSpPr>
                  <a:spLocks/>
                </p:cNvSpPr>
                <p:nvPr/>
              </p:nvSpPr>
              <p:spPr bwMode="auto">
                <a:xfrm>
                  <a:off x="2736" y="3748"/>
                  <a:ext cx="40" cy="34"/>
                </a:xfrm>
                <a:custGeom>
                  <a:avLst/>
                  <a:gdLst/>
                  <a:ahLst/>
                  <a:cxnLst>
                    <a:cxn ang="0">
                      <a:pos x="40" y="13"/>
                    </a:cxn>
                    <a:cxn ang="0">
                      <a:pos x="32" y="0"/>
                    </a:cxn>
                    <a:cxn ang="0">
                      <a:pos x="0" y="20"/>
                    </a:cxn>
                    <a:cxn ang="0">
                      <a:pos x="8" y="34"/>
                    </a:cxn>
                    <a:cxn ang="0">
                      <a:pos x="40" y="13"/>
                    </a:cxn>
                  </a:cxnLst>
                  <a:rect l="0" t="0" r="r" b="b"/>
                  <a:pathLst>
                    <a:path w="40" h="34">
                      <a:moveTo>
                        <a:pt x="40" y="13"/>
                      </a:moveTo>
                      <a:lnTo>
                        <a:pt x="32" y="0"/>
                      </a:lnTo>
                      <a:lnTo>
                        <a:pt x="0" y="20"/>
                      </a:lnTo>
                      <a:lnTo>
                        <a:pt x="8" y="34"/>
                      </a:lnTo>
                      <a:lnTo>
                        <a:pt x="40" y="13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17" name="Freeform 225"/>
                <p:cNvSpPr>
                  <a:spLocks/>
                </p:cNvSpPr>
                <p:nvPr/>
              </p:nvSpPr>
              <p:spPr bwMode="auto">
                <a:xfrm>
                  <a:off x="3032" y="4129"/>
                  <a:ext cx="48" cy="34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48" y="14"/>
                    </a:cxn>
                    <a:cxn ang="0">
                      <a:pos x="16" y="34"/>
                    </a:cxn>
                    <a:cxn ang="0">
                      <a:pos x="0" y="2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48" h="34">
                      <a:moveTo>
                        <a:pt x="32" y="0"/>
                      </a:moveTo>
                      <a:lnTo>
                        <a:pt x="48" y="14"/>
                      </a:lnTo>
                      <a:lnTo>
                        <a:pt x="16" y="34"/>
                      </a:lnTo>
                      <a:lnTo>
                        <a:pt x="0" y="2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18" name="Freeform 226"/>
                <p:cNvSpPr>
                  <a:spLocks/>
                </p:cNvSpPr>
                <p:nvPr/>
              </p:nvSpPr>
              <p:spPr bwMode="auto">
                <a:xfrm>
                  <a:off x="2744" y="3761"/>
                  <a:ext cx="320" cy="389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0" y="21"/>
                    </a:cxn>
                    <a:cxn ang="0">
                      <a:pos x="288" y="389"/>
                    </a:cxn>
                    <a:cxn ang="0">
                      <a:pos x="320" y="368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0" h="389">
                      <a:moveTo>
                        <a:pt x="32" y="0"/>
                      </a:moveTo>
                      <a:lnTo>
                        <a:pt x="0" y="21"/>
                      </a:lnTo>
                      <a:lnTo>
                        <a:pt x="288" y="389"/>
                      </a:lnTo>
                      <a:lnTo>
                        <a:pt x="320" y="368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19" name="Freeform 227"/>
                <p:cNvSpPr>
                  <a:spLocks/>
                </p:cNvSpPr>
                <p:nvPr/>
              </p:nvSpPr>
              <p:spPr bwMode="auto">
                <a:xfrm>
                  <a:off x="2752" y="3768"/>
                  <a:ext cx="40" cy="34"/>
                </a:xfrm>
                <a:custGeom>
                  <a:avLst/>
                  <a:gdLst/>
                  <a:ahLst/>
                  <a:cxnLst>
                    <a:cxn ang="0">
                      <a:pos x="24" y="34"/>
                    </a:cxn>
                    <a:cxn ang="0">
                      <a:pos x="40" y="27"/>
                    </a:cxn>
                    <a:cxn ang="0">
                      <a:pos x="16" y="0"/>
                    </a:cxn>
                    <a:cxn ang="0">
                      <a:pos x="0" y="7"/>
                    </a:cxn>
                    <a:cxn ang="0">
                      <a:pos x="24" y="34"/>
                    </a:cxn>
                  </a:cxnLst>
                  <a:rect l="0" t="0" r="r" b="b"/>
                  <a:pathLst>
                    <a:path w="40" h="34">
                      <a:moveTo>
                        <a:pt x="24" y="34"/>
                      </a:moveTo>
                      <a:lnTo>
                        <a:pt x="40" y="27"/>
                      </a:lnTo>
                      <a:lnTo>
                        <a:pt x="16" y="0"/>
                      </a:lnTo>
                      <a:lnTo>
                        <a:pt x="0" y="7"/>
                      </a:lnTo>
                      <a:lnTo>
                        <a:pt x="24" y="3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20" name="Freeform 228"/>
                <p:cNvSpPr>
                  <a:spLocks/>
                </p:cNvSpPr>
                <p:nvPr/>
              </p:nvSpPr>
              <p:spPr bwMode="auto">
                <a:xfrm>
                  <a:off x="2232" y="4020"/>
                  <a:ext cx="40" cy="41"/>
                </a:xfrm>
                <a:custGeom>
                  <a:avLst/>
                  <a:gdLst/>
                  <a:ahLst/>
                  <a:cxnLst>
                    <a:cxn ang="0">
                      <a:pos x="40" y="27"/>
                    </a:cxn>
                    <a:cxn ang="0">
                      <a:pos x="16" y="41"/>
                    </a:cxn>
                    <a:cxn ang="0">
                      <a:pos x="0" y="7"/>
                    </a:cxn>
                    <a:cxn ang="0">
                      <a:pos x="16" y="0"/>
                    </a:cxn>
                    <a:cxn ang="0">
                      <a:pos x="40" y="27"/>
                    </a:cxn>
                  </a:cxnLst>
                  <a:rect l="0" t="0" r="r" b="b"/>
                  <a:pathLst>
                    <a:path w="40" h="41">
                      <a:moveTo>
                        <a:pt x="40" y="27"/>
                      </a:moveTo>
                      <a:lnTo>
                        <a:pt x="16" y="41"/>
                      </a:lnTo>
                      <a:lnTo>
                        <a:pt x="0" y="7"/>
                      </a:lnTo>
                      <a:lnTo>
                        <a:pt x="16" y="0"/>
                      </a:lnTo>
                      <a:lnTo>
                        <a:pt x="40" y="27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21" name="Freeform 229"/>
                <p:cNvSpPr>
                  <a:spLocks/>
                </p:cNvSpPr>
                <p:nvPr/>
              </p:nvSpPr>
              <p:spPr bwMode="auto">
                <a:xfrm>
                  <a:off x="2248" y="3775"/>
                  <a:ext cx="528" cy="272"/>
                </a:xfrm>
                <a:custGeom>
                  <a:avLst/>
                  <a:gdLst/>
                  <a:ahLst/>
                  <a:cxnLst>
                    <a:cxn ang="0">
                      <a:pos x="528" y="27"/>
                    </a:cxn>
                    <a:cxn ang="0">
                      <a:pos x="504" y="0"/>
                    </a:cxn>
                    <a:cxn ang="0">
                      <a:pos x="0" y="245"/>
                    </a:cxn>
                    <a:cxn ang="0">
                      <a:pos x="24" y="272"/>
                    </a:cxn>
                    <a:cxn ang="0">
                      <a:pos x="528" y="27"/>
                    </a:cxn>
                  </a:cxnLst>
                  <a:rect l="0" t="0" r="r" b="b"/>
                  <a:pathLst>
                    <a:path w="528" h="272">
                      <a:moveTo>
                        <a:pt x="528" y="27"/>
                      </a:moveTo>
                      <a:lnTo>
                        <a:pt x="504" y="0"/>
                      </a:lnTo>
                      <a:lnTo>
                        <a:pt x="0" y="245"/>
                      </a:lnTo>
                      <a:lnTo>
                        <a:pt x="24" y="272"/>
                      </a:lnTo>
                      <a:lnTo>
                        <a:pt x="528" y="27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22" name="Freeform 230"/>
                <p:cNvSpPr>
                  <a:spLocks/>
                </p:cNvSpPr>
                <p:nvPr/>
              </p:nvSpPr>
              <p:spPr bwMode="auto">
                <a:xfrm>
                  <a:off x="1880" y="3461"/>
                  <a:ext cx="48" cy="28"/>
                </a:xfrm>
                <a:custGeom>
                  <a:avLst/>
                  <a:gdLst/>
                  <a:ahLst/>
                  <a:cxnLst>
                    <a:cxn ang="0">
                      <a:pos x="40" y="28"/>
                    </a:cxn>
                    <a:cxn ang="0">
                      <a:pos x="48" y="14"/>
                    </a:cxn>
                    <a:cxn ang="0">
                      <a:pos x="8" y="0"/>
                    </a:cxn>
                    <a:cxn ang="0">
                      <a:pos x="0" y="14"/>
                    </a:cxn>
                    <a:cxn ang="0">
                      <a:pos x="40" y="28"/>
                    </a:cxn>
                  </a:cxnLst>
                  <a:rect l="0" t="0" r="r" b="b"/>
                  <a:pathLst>
                    <a:path w="48" h="28">
                      <a:moveTo>
                        <a:pt x="40" y="28"/>
                      </a:moveTo>
                      <a:lnTo>
                        <a:pt x="48" y="14"/>
                      </a:lnTo>
                      <a:lnTo>
                        <a:pt x="8" y="0"/>
                      </a:lnTo>
                      <a:lnTo>
                        <a:pt x="0" y="14"/>
                      </a:lnTo>
                      <a:lnTo>
                        <a:pt x="40" y="2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23" name="Freeform 231"/>
                <p:cNvSpPr>
                  <a:spLocks/>
                </p:cNvSpPr>
                <p:nvPr/>
              </p:nvSpPr>
              <p:spPr bwMode="auto">
                <a:xfrm>
                  <a:off x="1656" y="3843"/>
                  <a:ext cx="48" cy="34"/>
                </a:xfrm>
                <a:custGeom>
                  <a:avLst/>
                  <a:gdLst/>
                  <a:ahLst/>
                  <a:cxnLst>
                    <a:cxn ang="0">
                      <a:pos x="48" y="14"/>
                    </a:cxn>
                    <a:cxn ang="0">
                      <a:pos x="32" y="34"/>
                    </a:cxn>
                    <a:cxn ang="0">
                      <a:pos x="0" y="14"/>
                    </a:cxn>
                    <a:cxn ang="0">
                      <a:pos x="8" y="0"/>
                    </a:cxn>
                    <a:cxn ang="0">
                      <a:pos x="48" y="14"/>
                    </a:cxn>
                  </a:cxnLst>
                  <a:rect l="0" t="0" r="r" b="b"/>
                  <a:pathLst>
                    <a:path w="48" h="34">
                      <a:moveTo>
                        <a:pt x="48" y="14"/>
                      </a:moveTo>
                      <a:lnTo>
                        <a:pt x="32" y="34"/>
                      </a:lnTo>
                      <a:lnTo>
                        <a:pt x="0" y="14"/>
                      </a:lnTo>
                      <a:lnTo>
                        <a:pt x="8" y="0"/>
                      </a:lnTo>
                      <a:lnTo>
                        <a:pt x="48" y="1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24" name="Freeform 232"/>
                <p:cNvSpPr>
                  <a:spLocks/>
                </p:cNvSpPr>
                <p:nvPr/>
              </p:nvSpPr>
              <p:spPr bwMode="auto">
                <a:xfrm>
                  <a:off x="1664" y="3475"/>
                  <a:ext cx="256" cy="382"/>
                </a:xfrm>
                <a:custGeom>
                  <a:avLst/>
                  <a:gdLst/>
                  <a:ahLst/>
                  <a:cxnLst>
                    <a:cxn ang="0">
                      <a:pos x="256" y="14"/>
                    </a:cxn>
                    <a:cxn ang="0">
                      <a:pos x="216" y="0"/>
                    </a:cxn>
                    <a:cxn ang="0">
                      <a:pos x="0" y="368"/>
                    </a:cxn>
                    <a:cxn ang="0">
                      <a:pos x="40" y="382"/>
                    </a:cxn>
                    <a:cxn ang="0">
                      <a:pos x="256" y="14"/>
                    </a:cxn>
                  </a:cxnLst>
                  <a:rect l="0" t="0" r="r" b="b"/>
                  <a:pathLst>
                    <a:path w="256" h="382">
                      <a:moveTo>
                        <a:pt x="256" y="14"/>
                      </a:moveTo>
                      <a:lnTo>
                        <a:pt x="216" y="0"/>
                      </a:lnTo>
                      <a:lnTo>
                        <a:pt x="0" y="368"/>
                      </a:lnTo>
                      <a:lnTo>
                        <a:pt x="40" y="382"/>
                      </a:lnTo>
                      <a:lnTo>
                        <a:pt x="256" y="1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25" name="Rectangle 233"/>
                <p:cNvSpPr>
                  <a:spLocks noChangeArrowheads="1"/>
                </p:cNvSpPr>
                <p:nvPr/>
              </p:nvSpPr>
              <p:spPr bwMode="auto">
                <a:xfrm>
                  <a:off x="1376" y="3468"/>
                  <a:ext cx="16" cy="34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26" name="Rectangle 234"/>
                <p:cNvSpPr>
                  <a:spLocks noChangeArrowheads="1"/>
                </p:cNvSpPr>
                <p:nvPr/>
              </p:nvSpPr>
              <p:spPr bwMode="auto">
                <a:xfrm>
                  <a:off x="1896" y="3468"/>
                  <a:ext cx="24" cy="34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27" name="Rectangle 235"/>
                <p:cNvSpPr>
                  <a:spLocks noChangeArrowheads="1"/>
                </p:cNvSpPr>
                <p:nvPr/>
              </p:nvSpPr>
              <p:spPr bwMode="auto">
                <a:xfrm>
                  <a:off x="1392" y="3468"/>
                  <a:ext cx="504" cy="34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28" name="Freeform 236"/>
                <p:cNvSpPr>
                  <a:spLocks/>
                </p:cNvSpPr>
                <p:nvPr/>
              </p:nvSpPr>
              <p:spPr bwMode="auto">
                <a:xfrm>
                  <a:off x="1368" y="3461"/>
                  <a:ext cx="40" cy="34"/>
                </a:xfrm>
                <a:custGeom>
                  <a:avLst/>
                  <a:gdLst/>
                  <a:ahLst/>
                  <a:cxnLst>
                    <a:cxn ang="0">
                      <a:pos x="40" y="14"/>
                    </a:cxn>
                    <a:cxn ang="0">
                      <a:pos x="32" y="0"/>
                    </a:cxn>
                    <a:cxn ang="0">
                      <a:pos x="0" y="21"/>
                    </a:cxn>
                    <a:cxn ang="0">
                      <a:pos x="8" y="34"/>
                    </a:cxn>
                    <a:cxn ang="0">
                      <a:pos x="40" y="14"/>
                    </a:cxn>
                  </a:cxnLst>
                  <a:rect l="0" t="0" r="r" b="b"/>
                  <a:pathLst>
                    <a:path w="40" h="34">
                      <a:moveTo>
                        <a:pt x="40" y="14"/>
                      </a:moveTo>
                      <a:lnTo>
                        <a:pt x="32" y="0"/>
                      </a:lnTo>
                      <a:lnTo>
                        <a:pt x="0" y="21"/>
                      </a:lnTo>
                      <a:lnTo>
                        <a:pt x="8" y="34"/>
                      </a:lnTo>
                      <a:lnTo>
                        <a:pt x="40" y="1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29" name="Freeform 237"/>
                <p:cNvSpPr>
                  <a:spLocks/>
                </p:cNvSpPr>
                <p:nvPr/>
              </p:nvSpPr>
              <p:spPr bwMode="auto">
                <a:xfrm>
                  <a:off x="1664" y="3843"/>
                  <a:ext cx="48" cy="34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48" y="14"/>
                    </a:cxn>
                    <a:cxn ang="0">
                      <a:pos x="16" y="34"/>
                    </a:cxn>
                    <a:cxn ang="0">
                      <a:pos x="0" y="20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48" h="34">
                      <a:moveTo>
                        <a:pt x="32" y="0"/>
                      </a:moveTo>
                      <a:lnTo>
                        <a:pt x="48" y="14"/>
                      </a:lnTo>
                      <a:lnTo>
                        <a:pt x="16" y="34"/>
                      </a:lnTo>
                      <a:lnTo>
                        <a:pt x="0" y="20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30" name="Freeform 238"/>
                <p:cNvSpPr>
                  <a:spLocks/>
                </p:cNvSpPr>
                <p:nvPr/>
              </p:nvSpPr>
              <p:spPr bwMode="auto">
                <a:xfrm>
                  <a:off x="1376" y="3475"/>
                  <a:ext cx="320" cy="388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0" y="20"/>
                    </a:cxn>
                    <a:cxn ang="0">
                      <a:pos x="288" y="388"/>
                    </a:cxn>
                    <a:cxn ang="0">
                      <a:pos x="320" y="368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0" h="388">
                      <a:moveTo>
                        <a:pt x="32" y="0"/>
                      </a:moveTo>
                      <a:lnTo>
                        <a:pt x="0" y="20"/>
                      </a:lnTo>
                      <a:lnTo>
                        <a:pt x="288" y="388"/>
                      </a:lnTo>
                      <a:lnTo>
                        <a:pt x="320" y="368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31" name="Oval 239"/>
                <p:cNvSpPr>
                  <a:spLocks noChangeArrowheads="1"/>
                </p:cNvSpPr>
                <p:nvPr/>
              </p:nvSpPr>
              <p:spPr bwMode="auto">
                <a:xfrm>
                  <a:off x="1288" y="3393"/>
                  <a:ext cx="216" cy="18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32" name="Oval 240"/>
                <p:cNvSpPr>
                  <a:spLocks noChangeArrowheads="1"/>
                </p:cNvSpPr>
                <p:nvPr/>
              </p:nvSpPr>
              <p:spPr bwMode="auto">
                <a:xfrm>
                  <a:off x="1292" y="3398"/>
                  <a:ext cx="208" cy="174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33" name="Oval 241"/>
                <p:cNvSpPr>
                  <a:spLocks noChangeArrowheads="1"/>
                </p:cNvSpPr>
                <p:nvPr/>
              </p:nvSpPr>
              <p:spPr bwMode="auto">
                <a:xfrm>
                  <a:off x="1576" y="3761"/>
                  <a:ext cx="216" cy="18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34" name="Oval 242"/>
                <p:cNvSpPr>
                  <a:spLocks noChangeArrowheads="1"/>
                </p:cNvSpPr>
                <p:nvPr/>
              </p:nvSpPr>
              <p:spPr bwMode="auto">
                <a:xfrm>
                  <a:off x="1580" y="3766"/>
                  <a:ext cx="208" cy="174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35" name="Oval 243"/>
                <p:cNvSpPr>
                  <a:spLocks noChangeArrowheads="1"/>
                </p:cNvSpPr>
                <p:nvPr/>
              </p:nvSpPr>
              <p:spPr bwMode="auto">
                <a:xfrm>
                  <a:off x="1792" y="3393"/>
                  <a:ext cx="216" cy="18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36" name="Oval 244"/>
                <p:cNvSpPr>
                  <a:spLocks noChangeArrowheads="1"/>
                </p:cNvSpPr>
                <p:nvPr/>
              </p:nvSpPr>
              <p:spPr bwMode="auto">
                <a:xfrm>
                  <a:off x="1796" y="3398"/>
                  <a:ext cx="208" cy="174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37" name="Oval 245"/>
                <p:cNvSpPr>
                  <a:spLocks noChangeArrowheads="1"/>
                </p:cNvSpPr>
                <p:nvPr/>
              </p:nvSpPr>
              <p:spPr bwMode="auto">
                <a:xfrm>
                  <a:off x="2728" y="3271"/>
                  <a:ext cx="216" cy="18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38" name="Oval 246"/>
                <p:cNvSpPr>
                  <a:spLocks noChangeArrowheads="1"/>
                </p:cNvSpPr>
                <p:nvPr/>
              </p:nvSpPr>
              <p:spPr bwMode="auto">
                <a:xfrm>
                  <a:off x="2732" y="3276"/>
                  <a:ext cx="208" cy="173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39" name="Oval 247"/>
                <p:cNvSpPr>
                  <a:spLocks noChangeArrowheads="1"/>
                </p:cNvSpPr>
                <p:nvPr/>
              </p:nvSpPr>
              <p:spPr bwMode="auto">
                <a:xfrm>
                  <a:off x="2656" y="3700"/>
                  <a:ext cx="216" cy="18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40" name="Oval 248"/>
                <p:cNvSpPr>
                  <a:spLocks noChangeArrowheads="1"/>
                </p:cNvSpPr>
                <p:nvPr/>
              </p:nvSpPr>
              <p:spPr bwMode="auto">
                <a:xfrm>
                  <a:off x="2660" y="3705"/>
                  <a:ext cx="208" cy="174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41" name="Oval 249"/>
                <p:cNvSpPr>
                  <a:spLocks noChangeArrowheads="1"/>
                </p:cNvSpPr>
                <p:nvPr/>
              </p:nvSpPr>
              <p:spPr bwMode="auto">
                <a:xfrm>
                  <a:off x="3520" y="3884"/>
                  <a:ext cx="216" cy="18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42" name="Oval 250"/>
                <p:cNvSpPr>
                  <a:spLocks noChangeArrowheads="1"/>
                </p:cNvSpPr>
                <p:nvPr/>
              </p:nvSpPr>
              <p:spPr bwMode="auto">
                <a:xfrm>
                  <a:off x="3524" y="3889"/>
                  <a:ext cx="208" cy="174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43" name="Oval 251"/>
                <p:cNvSpPr>
                  <a:spLocks noChangeArrowheads="1"/>
                </p:cNvSpPr>
                <p:nvPr/>
              </p:nvSpPr>
              <p:spPr bwMode="auto">
                <a:xfrm>
                  <a:off x="4312" y="3741"/>
                  <a:ext cx="216" cy="18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44" name="Oval 252"/>
                <p:cNvSpPr>
                  <a:spLocks noChangeArrowheads="1"/>
                </p:cNvSpPr>
                <p:nvPr/>
              </p:nvSpPr>
              <p:spPr bwMode="auto">
                <a:xfrm>
                  <a:off x="4316" y="3746"/>
                  <a:ext cx="208" cy="174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45" name="Oval 253"/>
                <p:cNvSpPr>
                  <a:spLocks noChangeArrowheads="1"/>
                </p:cNvSpPr>
                <p:nvPr/>
              </p:nvSpPr>
              <p:spPr bwMode="auto">
                <a:xfrm>
                  <a:off x="3672" y="3455"/>
                  <a:ext cx="216" cy="18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46" name="Oval 254"/>
                <p:cNvSpPr>
                  <a:spLocks noChangeArrowheads="1"/>
                </p:cNvSpPr>
                <p:nvPr/>
              </p:nvSpPr>
              <p:spPr bwMode="auto">
                <a:xfrm>
                  <a:off x="3676" y="3460"/>
                  <a:ext cx="208" cy="173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47" name="Oval 255"/>
                <p:cNvSpPr>
                  <a:spLocks noChangeArrowheads="1"/>
                </p:cNvSpPr>
                <p:nvPr/>
              </p:nvSpPr>
              <p:spPr bwMode="auto">
                <a:xfrm>
                  <a:off x="4240" y="3271"/>
                  <a:ext cx="216" cy="18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48" name="Oval 256"/>
                <p:cNvSpPr>
                  <a:spLocks noChangeArrowheads="1"/>
                </p:cNvSpPr>
                <p:nvPr/>
              </p:nvSpPr>
              <p:spPr bwMode="auto">
                <a:xfrm>
                  <a:off x="4244" y="3276"/>
                  <a:ext cx="208" cy="173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49" name="Oval 257"/>
                <p:cNvSpPr>
                  <a:spLocks noChangeArrowheads="1"/>
                </p:cNvSpPr>
                <p:nvPr/>
              </p:nvSpPr>
              <p:spPr bwMode="auto">
                <a:xfrm>
                  <a:off x="2152" y="3945"/>
                  <a:ext cx="216" cy="18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50" name="Oval 258"/>
                <p:cNvSpPr>
                  <a:spLocks noChangeArrowheads="1"/>
                </p:cNvSpPr>
                <p:nvPr/>
              </p:nvSpPr>
              <p:spPr bwMode="auto">
                <a:xfrm>
                  <a:off x="2156" y="3950"/>
                  <a:ext cx="208" cy="174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51" name="Line 259"/>
                <p:cNvSpPr>
                  <a:spLocks noChangeShapeType="1"/>
                </p:cNvSpPr>
                <p:nvPr/>
              </p:nvSpPr>
              <p:spPr bwMode="auto">
                <a:xfrm>
                  <a:off x="1208" y="3291"/>
                  <a:ext cx="1" cy="5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52" name="Line 260"/>
                <p:cNvSpPr>
                  <a:spLocks noChangeShapeType="1"/>
                </p:cNvSpPr>
                <p:nvPr/>
              </p:nvSpPr>
              <p:spPr bwMode="auto">
                <a:xfrm>
                  <a:off x="1208" y="3386"/>
                  <a:ext cx="1" cy="5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53" name="Line 261"/>
                <p:cNvSpPr>
                  <a:spLocks noChangeShapeType="1"/>
                </p:cNvSpPr>
                <p:nvPr/>
              </p:nvSpPr>
              <p:spPr bwMode="auto">
                <a:xfrm>
                  <a:off x="1208" y="3482"/>
                  <a:ext cx="1" cy="5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54" name="Line 262"/>
                <p:cNvSpPr>
                  <a:spLocks noChangeShapeType="1"/>
                </p:cNvSpPr>
                <p:nvPr/>
              </p:nvSpPr>
              <p:spPr bwMode="auto">
                <a:xfrm>
                  <a:off x="1208" y="3577"/>
                  <a:ext cx="1" cy="5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55" name="Line 263"/>
                <p:cNvSpPr>
                  <a:spLocks noChangeShapeType="1"/>
                </p:cNvSpPr>
                <p:nvPr/>
              </p:nvSpPr>
              <p:spPr bwMode="auto">
                <a:xfrm>
                  <a:off x="1208" y="3673"/>
                  <a:ext cx="1" cy="5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56" name="Line 264"/>
                <p:cNvSpPr>
                  <a:spLocks noChangeShapeType="1"/>
                </p:cNvSpPr>
                <p:nvPr/>
              </p:nvSpPr>
              <p:spPr bwMode="auto">
                <a:xfrm>
                  <a:off x="1208" y="3768"/>
                  <a:ext cx="1" cy="5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57" name="Line 265"/>
                <p:cNvSpPr>
                  <a:spLocks noChangeShapeType="1"/>
                </p:cNvSpPr>
                <p:nvPr/>
              </p:nvSpPr>
              <p:spPr bwMode="auto">
                <a:xfrm>
                  <a:off x="1208" y="3863"/>
                  <a:ext cx="1" cy="5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58" name="Line 266"/>
                <p:cNvSpPr>
                  <a:spLocks noChangeShapeType="1"/>
                </p:cNvSpPr>
                <p:nvPr/>
              </p:nvSpPr>
              <p:spPr bwMode="auto">
                <a:xfrm>
                  <a:off x="1208" y="3959"/>
                  <a:ext cx="1" cy="5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59" name="Line 267"/>
                <p:cNvSpPr>
                  <a:spLocks noChangeShapeType="1"/>
                </p:cNvSpPr>
                <p:nvPr/>
              </p:nvSpPr>
              <p:spPr bwMode="auto">
                <a:xfrm>
                  <a:off x="1208" y="4054"/>
                  <a:ext cx="1" cy="5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60" name="Line 268"/>
                <p:cNvSpPr>
                  <a:spLocks noChangeShapeType="1"/>
                </p:cNvSpPr>
                <p:nvPr/>
              </p:nvSpPr>
              <p:spPr bwMode="auto">
                <a:xfrm>
                  <a:off x="1208" y="4156"/>
                  <a:ext cx="1" cy="5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61" name="Line 269"/>
                <p:cNvSpPr>
                  <a:spLocks noChangeShapeType="1"/>
                </p:cNvSpPr>
                <p:nvPr/>
              </p:nvSpPr>
              <p:spPr bwMode="auto">
                <a:xfrm flipV="1">
                  <a:off x="4600" y="4184"/>
                  <a:ext cx="1" cy="5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62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4600" y="4088"/>
                  <a:ext cx="1" cy="5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63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4600" y="3993"/>
                  <a:ext cx="1" cy="5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64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4600" y="3897"/>
                  <a:ext cx="1" cy="5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65" name="Line 273"/>
                <p:cNvSpPr>
                  <a:spLocks noChangeShapeType="1"/>
                </p:cNvSpPr>
                <p:nvPr/>
              </p:nvSpPr>
              <p:spPr bwMode="auto">
                <a:xfrm flipV="1">
                  <a:off x="4600" y="3802"/>
                  <a:ext cx="1" cy="5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66" name="Line 274"/>
                <p:cNvSpPr>
                  <a:spLocks noChangeShapeType="1"/>
                </p:cNvSpPr>
                <p:nvPr/>
              </p:nvSpPr>
              <p:spPr bwMode="auto">
                <a:xfrm flipV="1">
                  <a:off x="4600" y="3707"/>
                  <a:ext cx="1" cy="5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6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4600" y="3611"/>
                  <a:ext cx="1" cy="5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68" name="Line 276"/>
                <p:cNvSpPr>
                  <a:spLocks noChangeShapeType="1"/>
                </p:cNvSpPr>
                <p:nvPr/>
              </p:nvSpPr>
              <p:spPr bwMode="auto">
                <a:xfrm flipV="1">
                  <a:off x="4600" y="3516"/>
                  <a:ext cx="1" cy="5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69" name="Line 277"/>
                <p:cNvSpPr>
                  <a:spLocks noChangeShapeType="1"/>
                </p:cNvSpPr>
                <p:nvPr/>
              </p:nvSpPr>
              <p:spPr bwMode="auto">
                <a:xfrm flipV="1">
                  <a:off x="4600" y="3420"/>
                  <a:ext cx="1" cy="5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47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4600" y="3325"/>
                  <a:ext cx="1" cy="5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76471" name="Freeform 279"/>
              <p:cNvSpPr>
                <a:spLocks/>
              </p:cNvSpPr>
              <p:nvPr/>
            </p:nvSpPr>
            <p:spPr bwMode="auto">
              <a:xfrm>
                <a:off x="4576" y="3230"/>
                <a:ext cx="24" cy="54"/>
              </a:xfrm>
              <a:custGeom>
                <a:avLst/>
                <a:gdLst/>
                <a:ahLst/>
                <a:cxnLst>
                  <a:cxn ang="0">
                    <a:pos x="24" y="54"/>
                  </a:cxn>
                  <a:cxn ang="0">
                    <a:pos x="24" y="41"/>
                  </a:cxn>
                  <a:cxn ang="0">
                    <a:pos x="8" y="6"/>
                  </a:cxn>
                  <a:cxn ang="0">
                    <a:pos x="0" y="0"/>
                  </a:cxn>
                </a:cxnLst>
                <a:rect l="0" t="0" r="r" b="b"/>
                <a:pathLst>
                  <a:path w="24" h="54">
                    <a:moveTo>
                      <a:pt x="24" y="54"/>
                    </a:moveTo>
                    <a:lnTo>
                      <a:pt x="24" y="41"/>
                    </a:lnTo>
                    <a:lnTo>
                      <a:pt x="8" y="6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72" name="Line 280"/>
              <p:cNvSpPr>
                <a:spLocks noChangeShapeType="1"/>
              </p:cNvSpPr>
              <p:nvPr/>
            </p:nvSpPr>
            <p:spPr bwMode="auto">
              <a:xfrm flipH="1">
                <a:off x="4464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73" name="Line 281"/>
              <p:cNvSpPr>
                <a:spLocks noChangeShapeType="1"/>
              </p:cNvSpPr>
              <p:nvPr/>
            </p:nvSpPr>
            <p:spPr bwMode="auto">
              <a:xfrm flipH="1">
                <a:off x="4352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74" name="Line 282"/>
              <p:cNvSpPr>
                <a:spLocks noChangeShapeType="1"/>
              </p:cNvSpPr>
              <p:nvPr/>
            </p:nvSpPr>
            <p:spPr bwMode="auto">
              <a:xfrm flipH="1">
                <a:off x="4240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75" name="Line 283"/>
              <p:cNvSpPr>
                <a:spLocks noChangeShapeType="1"/>
              </p:cNvSpPr>
              <p:nvPr/>
            </p:nvSpPr>
            <p:spPr bwMode="auto">
              <a:xfrm flipH="1">
                <a:off x="4128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76" name="Line 284"/>
              <p:cNvSpPr>
                <a:spLocks noChangeShapeType="1"/>
              </p:cNvSpPr>
              <p:nvPr/>
            </p:nvSpPr>
            <p:spPr bwMode="auto">
              <a:xfrm flipH="1">
                <a:off x="4016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77" name="Line 285"/>
              <p:cNvSpPr>
                <a:spLocks noChangeShapeType="1"/>
              </p:cNvSpPr>
              <p:nvPr/>
            </p:nvSpPr>
            <p:spPr bwMode="auto">
              <a:xfrm flipH="1">
                <a:off x="3904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78" name="Line 286"/>
              <p:cNvSpPr>
                <a:spLocks noChangeShapeType="1"/>
              </p:cNvSpPr>
              <p:nvPr/>
            </p:nvSpPr>
            <p:spPr bwMode="auto">
              <a:xfrm flipH="1">
                <a:off x="3792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79" name="Line 287"/>
              <p:cNvSpPr>
                <a:spLocks noChangeShapeType="1"/>
              </p:cNvSpPr>
              <p:nvPr/>
            </p:nvSpPr>
            <p:spPr bwMode="auto">
              <a:xfrm flipH="1">
                <a:off x="3680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80" name="Line 288"/>
              <p:cNvSpPr>
                <a:spLocks noChangeShapeType="1"/>
              </p:cNvSpPr>
              <p:nvPr/>
            </p:nvSpPr>
            <p:spPr bwMode="auto">
              <a:xfrm flipH="1">
                <a:off x="3568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81" name="Line 289"/>
              <p:cNvSpPr>
                <a:spLocks noChangeShapeType="1"/>
              </p:cNvSpPr>
              <p:nvPr/>
            </p:nvSpPr>
            <p:spPr bwMode="auto">
              <a:xfrm flipH="1">
                <a:off x="3456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82" name="Line 290"/>
              <p:cNvSpPr>
                <a:spLocks noChangeShapeType="1"/>
              </p:cNvSpPr>
              <p:nvPr/>
            </p:nvSpPr>
            <p:spPr bwMode="auto">
              <a:xfrm flipH="1">
                <a:off x="3344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83" name="Line 291"/>
              <p:cNvSpPr>
                <a:spLocks noChangeShapeType="1"/>
              </p:cNvSpPr>
              <p:nvPr/>
            </p:nvSpPr>
            <p:spPr bwMode="auto">
              <a:xfrm flipH="1">
                <a:off x="3232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84" name="Line 292"/>
              <p:cNvSpPr>
                <a:spLocks noChangeShapeType="1"/>
              </p:cNvSpPr>
              <p:nvPr/>
            </p:nvSpPr>
            <p:spPr bwMode="auto">
              <a:xfrm flipH="1">
                <a:off x="3120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85" name="Line 293"/>
              <p:cNvSpPr>
                <a:spLocks noChangeShapeType="1"/>
              </p:cNvSpPr>
              <p:nvPr/>
            </p:nvSpPr>
            <p:spPr bwMode="auto">
              <a:xfrm flipH="1">
                <a:off x="3000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86" name="Freeform 294"/>
              <p:cNvSpPr>
                <a:spLocks/>
              </p:cNvSpPr>
              <p:nvPr/>
            </p:nvSpPr>
            <p:spPr bwMode="auto">
              <a:xfrm>
                <a:off x="2888" y="3223"/>
                <a:ext cx="64" cy="1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64">
                    <a:moveTo>
                      <a:pt x="64" y="0"/>
                    </a:move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87" name="Line 295"/>
              <p:cNvSpPr>
                <a:spLocks noChangeShapeType="1"/>
              </p:cNvSpPr>
              <p:nvPr/>
            </p:nvSpPr>
            <p:spPr bwMode="auto">
              <a:xfrm flipH="1">
                <a:off x="2776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88" name="Line 296"/>
              <p:cNvSpPr>
                <a:spLocks noChangeShapeType="1"/>
              </p:cNvSpPr>
              <p:nvPr/>
            </p:nvSpPr>
            <p:spPr bwMode="auto">
              <a:xfrm flipH="1">
                <a:off x="2664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89" name="Line 297"/>
              <p:cNvSpPr>
                <a:spLocks noChangeShapeType="1"/>
              </p:cNvSpPr>
              <p:nvPr/>
            </p:nvSpPr>
            <p:spPr bwMode="auto">
              <a:xfrm flipH="1">
                <a:off x="2552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90" name="Line 298"/>
              <p:cNvSpPr>
                <a:spLocks noChangeShapeType="1"/>
              </p:cNvSpPr>
              <p:nvPr/>
            </p:nvSpPr>
            <p:spPr bwMode="auto">
              <a:xfrm flipH="1">
                <a:off x="2440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91" name="Line 299"/>
              <p:cNvSpPr>
                <a:spLocks noChangeShapeType="1"/>
              </p:cNvSpPr>
              <p:nvPr/>
            </p:nvSpPr>
            <p:spPr bwMode="auto">
              <a:xfrm flipH="1">
                <a:off x="2328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92" name="Line 300"/>
              <p:cNvSpPr>
                <a:spLocks noChangeShapeType="1"/>
              </p:cNvSpPr>
              <p:nvPr/>
            </p:nvSpPr>
            <p:spPr bwMode="auto">
              <a:xfrm flipH="1">
                <a:off x="2216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93" name="Line 301"/>
              <p:cNvSpPr>
                <a:spLocks noChangeShapeType="1"/>
              </p:cNvSpPr>
              <p:nvPr/>
            </p:nvSpPr>
            <p:spPr bwMode="auto">
              <a:xfrm flipH="1">
                <a:off x="2104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94" name="Line 302"/>
              <p:cNvSpPr>
                <a:spLocks noChangeShapeType="1"/>
              </p:cNvSpPr>
              <p:nvPr/>
            </p:nvSpPr>
            <p:spPr bwMode="auto">
              <a:xfrm flipH="1">
                <a:off x="1992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95" name="Line 303"/>
              <p:cNvSpPr>
                <a:spLocks noChangeShapeType="1"/>
              </p:cNvSpPr>
              <p:nvPr/>
            </p:nvSpPr>
            <p:spPr bwMode="auto">
              <a:xfrm flipH="1">
                <a:off x="1880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96" name="Line 304"/>
              <p:cNvSpPr>
                <a:spLocks noChangeShapeType="1"/>
              </p:cNvSpPr>
              <p:nvPr/>
            </p:nvSpPr>
            <p:spPr bwMode="auto">
              <a:xfrm flipH="1">
                <a:off x="1768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97" name="Line 305"/>
              <p:cNvSpPr>
                <a:spLocks noChangeShapeType="1"/>
              </p:cNvSpPr>
              <p:nvPr/>
            </p:nvSpPr>
            <p:spPr bwMode="auto">
              <a:xfrm flipH="1">
                <a:off x="1648" y="3223"/>
                <a:ext cx="7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98" name="Line 306"/>
              <p:cNvSpPr>
                <a:spLocks noChangeShapeType="1"/>
              </p:cNvSpPr>
              <p:nvPr/>
            </p:nvSpPr>
            <p:spPr bwMode="auto">
              <a:xfrm flipH="1">
                <a:off x="1536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499" name="Line 307"/>
              <p:cNvSpPr>
                <a:spLocks noChangeShapeType="1"/>
              </p:cNvSpPr>
              <p:nvPr/>
            </p:nvSpPr>
            <p:spPr bwMode="auto">
              <a:xfrm flipH="1">
                <a:off x="1424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500" name="Line 308"/>
              <p:cNvSpPr>
                <a:spLocks noChangeShapeType="1"/>
              </p:cNvSpPr>
              <p:nvPr/>
            </p:nvSpPr>
            <p:spPr bwMode="auto">
              <a:xfrm flipH="1">
                <a:off x="1312" y="3223"/>
                <a:ext cx="6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76501" name="Rectangle 309"/>
          <p:cNvSpPr>
            <a:spLocks noChangeArrowheads="1"/>
          </p:cNvSpPr>
          <p:nvPr/>
        </p:nvSpPr>
        <p:spPr bwMode="auto">
          <a:xfrm>
            <a:off x="381000" y="1143000"/>
            <a:ext cx="8763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dirty="0">
                <a:solidFill>
                  <a:srgbClr val="FA2C25"/>
                </a:solidFill>
              </a:rPr>
              <a:t>connected graph</a:t>
            </a:r>
            <a:r>
              <a:rPr lang="en-US" altLang="en-US" sz="2800" dirty="0"/>
              <a:t>: any two vertices are connected by some </a:t>
            </a:r>
            <a:r>
              <a:rPr lang="en-US" altLang="en-US" sz="2800" dirty="0" smtClean="0"/>
              <a:t>path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2543</Words>
  <Application>Microsoft Office PowerPoint</Application>
  <PresentationFormat>On-screen Show (4:3)</PresentationFormat>
  <Paragraphs>650</Paragraphs>
  <Slides>60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Office Theme</vt:lpstr>
      <vt:lpstr>Equation</vt:lpstr>
      <vt:lpstr>方程式</vt:lpstr>
      <vt:lpstr>GRAPH</vt:lpstr>
      <vt:lpstr>Graph</vt:lpstr>
      <vt:lpstr>What is a Graph?</vt:lpstr>
      <vt:lpstr>some problems that can be represented by a graph</vt:lpstr>
      <vt:lpstr>a digraph</vt:lpstr>
      <vt:lpstr>Graph terminology</vt:lpstr>
      <vt:lpstr>Terminology: Path</vt:lpstr>
      <vt:lpstr>More Terminology</vt:lpstr>
      <vt:lpstr>Even More Terminology</vt:lpstr>
      <vt:lpstr>PowerPoint Presentation</vt:lpstr>
      <vt:lpstr>More…</vt:lpstr>
      <vt:lpstr>Connectivity</vt:lpstr>
      <vt:lpstr>More Connectivity</vt:lpstr>
      <vt:lpstr>Oriented (Directed) Graph</vt:lpstr>
      <vt:lpstr>Directed vs. Undirected Graph</vt:lpstr>
      <vt:lpstr>Graph terminology</vt:lpstr>
      <vt:lpstr>graph data structures</vt:lpstr>
      <vt:lpstr>storing the vertices</vt:lpstr>
      <vt:lpstr>the vertex vector</vt:lpstr>
      <vt:lpstr>adjacency matrix</vt:lpstr>
      <vt:lpstr>PowerPoint Presentation</vt:lpstr>
      <vt:lpstr>maximum # edges?</vt:lpstr>
      <vt:lpstr>many graphs are “sparse”</vt:lpstr>
      <vt:lpstr>  </vt:lpstr>
      <vt:lpstr>PowerPoint Presentation</vt:lpstr>
      <vt:lpstr>Least-Cost Algorithms</vt:lpstr>
      <vt:lpstr>PowerPoint Presentation</vt:lpstr>
      <vt:lpstr>PowerPoint Presentation</vt:lpstr>
      <vt:lpstr>PowerPoint Presentation</vt:lpstr>
      <vt:lpstr>PowerPoint Presentation</vt:lpstr>
      <vt:lpstr>Spanning Tree</vt:lpstr>
      <vt:lpstr>What is A Spanning Tree?</vt:lpstr>
      <vt:lpstr>Minimal Spanning Tree.</vt:lpstr>
      <vt:lpstr>Example of a Problem that Translates into a MST</vt:lpstr>
      <vt:lpstr>Greedy Choice</vt:lpstr>
      <vt:lpstr>Notation</vt:lpstr>
      <vt:lpstr>Graph Traversal</vt:lpstr>
      <vt:lpstr>DFS</vt:lpstr>
      <vt:lpstr>PowerPoint Presentation</vt:lpstr>
      <vt:lpstr>PowerPoint Presentation</vt:lpstr>
      <vt:lpstr>DFS Traversal</vt:lpstr>
      <vt:lpstr>PowerPoint Presentation</vt:lpstr>
      <vt:lpstr>PowerPoint Presentation</vt:lpstr>
      <vt:lpstr>PowerPoint Presentation</vt:lpstr>
      <vt:lpstr>DFS of G starting at 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BFS Traversal </vt:lpstr>
      <vt:lpstr>BFS Traversal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NIT Rourkela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(CS-102)</dc:title>
  <dc:creator>A K Turuk</dc:creator>
  <cp:lastModifiedBy>abid</cp:lastModifiedBy>
  <cp:revision>20</cp:revision>
  <dcterms:created xsi:type="dcterms:W3CDTF">2011-04-04T03:02:38Z</dcterms:created>
  <dcterms:modified xsi:type="dcterms:W3CDTF">2017-02-07T16:58:54Z</dcterms:modified>
</cp:coreProperties>
</file>