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9" r:id="rId4"/>
    <p:sldId id="258" r:id="rId5"/>
    <p:sldId id="260" r:id="rId6"/>
    <p:sldId id="261" r:id="rId7"/>
    <p:sldId id="262" r:id="rId8"/>
    <p:sldId id="263" r:id="rId9"/>
    <p:sldId id="264" r:id="rId10"/>
    <p:sldId id="265" r:id="rId11"/>
    <p:sldId id="266" r:id="rId12"/>
    <p:sldId id="275" r:id="rId13"/>
    <p:sldId id="276" r:id="rId14"/>
    <p:sldId id="277" r:id="rId15"/>
    <p:sldId id="278" r:id="rId16"/>
    <p:sldId id="279" r:id="rId17"/>
    <p:sldId id="280" r:id="rId18"/>
    <p:sldId id="281" r:id="rId19"/>
    <p:sldId id="282" r:id="rId20"/>
    <p:sldId id="283" r:id="rId21"/>
    <p:sldId id="284" r:id="rId22"/>
    <p:sldId id="285" r:id="rId23"/>
    <p:sldId id="287" r:id="rId24"/>
    <p:sldId id="286"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p:cViewPr>
        <p:scale>
          <a:sx n="69" d="100"/>
          <a:sy n="69" d="100"/>
        </p:scale>
        <p:origin x="-141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B0926-7E97-4E92-83D7-32094158AE28}" type="datetimeFigureOut">
              <a:rPr lang="en-US" smtClean="0"/>
              <a:pPr/>
              <a:t>2/10/2017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65C5D-E18A-4A8F-880D-F533F3BAAE55}" type="slidenum">
              <a:rPr lang="en-US" smtClean="0"/>
              <a:pPr/>
              <a:t>‹#›</a:t>
            </a:fld>
            <a:endParaRPr lang="en-US"/>
          </a:p>
        </p:txBody>
      </p:sp>
    </p:spTree>
    <p:extLst>
      <p:ext uri="{BB962C8B-B14F-4D97-AF65-F5344CB8AC3E}">
        <p14:creationId xmlns:p14="http://schemas.microsoft.com/office/powerpoint/2010/main" val="291570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646F22C-5C89-40B8-876C-21C50B9C7C4C}" type="datetime1">
              <a:rPr lang="en-US" smtClean="0"/>
              <a:pPr/>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E1E474-9E7A-4AD5-A9C1-AB120B574741}" type="datetime1">
              <a:rPr lang="en-US" smtClean="0"/>
              <a:pPr/>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5C6718-10F6-4A5C-81F5-CA5E4874E97E}" type="datetime1">
              <a:rPr lang="en-US" smtClean="0"/>
              <a:pPr/>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4F0072-AD99-421A-AB1C-C84A8B51E7E5}" type="datetime1">
              <a:rPr lang="en-US" smtClean="0"/>
              <a:pPr/>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498DEC-F856-4EC8-8A29-CC7F69C138CF}" type="datetime1">
              <a:rPr lang="en-US" smtClean="0"/>
              <a:pPr/>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7255F7-D180-4467-8EB7-2FF2A5C5A179}" type="datetime1">
              <a:rPr lang="en-US" smtClean="0"/>
              <a:pPr/>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74B51-0FFE-4E0F-98D5-6D35DBDB3E23}" type="datetime1">
              <a:rPr lang="en-US" smtClean="0"/>
              <a:pPr/>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165A43-4210-4BB8-8F17-6144678AB6AF}" type="datetime1">
              <a:rPr lang="en-US" smtClean="0"/>
              <a:pPr/>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FC27B-DC18-403B-A2EE-CFC3453E8AC7}" type="datetime1">
              <a:rPr lang="en-US" smtClean="0"/>
              <a:pPr/>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FA727-E28D-4C29-878B-837A011FD958}" type="datetime1">
              <a:rPr lang="en-US" smtClean="0"/>
              <a:pPr/>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574FC-5E8F-4B76-A897-38F8D9C291F8}" type="datetime1">
              <a:rPr lang="en-US" smtClean="0"/>
              <a:pPr/>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3FC11-115B-46F2-B6DF-320CF7B918D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22E4E-DCF2-48C9-B99A-82C0C32784FE}" type="datetime1">
              <a:rPr lang="en-US" smtClean="0"/>
              <a:pPr/>
              <a:t>2/10/2017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3FC11-115B-46F2-B6DF-320CF7B918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85800"/>
            <a:ext cx="7772400" cy="1470025"/>
          </a:xfrm>
        </p:spPr>
        <p:txBody>
          <a:bodyPr anchor="t">
            <a:normAutofit/>
          </a:bodyPr>
          <a:lstStyle/>
          <a:p>
            <a:r>
              <a:rPr lang="en-US" sz="8000" u="sng" dirty="0" smtClean="0"/>
              <a:t>Stack Queue</a:t>
            </a:r>
            <a:endParaRPr lang="en-US" sz="8000" u="sng" dirty="0"/>
          </a:p>
        </p:txBody>
      </p:sp>
      <p:sp>
        <p:nvSpPr>
          <p:cNvPr id="3" name="Subtitle 2"/>
          <p:cNvSpPr>
            <a:spLocks noGrp="1"/>
          </p:cNvSpPr>
          <p:nvPr>
            <p:ph type="subTitle" idx="1"/>
          </p:nvPr>
        </p:nvSpPr>
        <p:spPr/>
        <p:txBody>
          <a:bodyPr>
            <a:normAutofit/>
          </a:bodyPr>
          <a:lstStyle/>
          <a:p>
            <a:r>
              <a:rPr lang="en-US" sz="4400" b="1" dirty="0" smtClean="0">
                <a:solidFill>
                  <a:schemeClr val="tx1"/>
                </a:solidFill>
              </a:rPr>
              <a:t>Abu Saleh Musa Miah</a:t>
            </a:r>
            <a:endParaRPr lang="en-US" sz="44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PUSH Operation </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dirty="0" smtClean="0"/>
              <a:t>Perform the following steps to PUSH an ITEM onto a Stack </a:t>
            </a:r>
          </a:p>
          <a:p>
            <a:pPr>
              <a:buNone/>
            </a:pPr>
            <a:r>
              <a:rPr lang="en-US" dirty="0" smtClean="0"/>
              <a:t>[1] If TOP = MAXSTK, Then print: Overflow, Exit [ Stack already filled] </a:t>
            </a:r>
          </a:p>
          <a:p>
            <a:pPr>
              <a:buNone/>
            </a:pPr>
            <a:r>
              <a:rPr lang="en-US" dirty="0" smtClean="0"/>
              <a:t>[2] Set TOP = TOP + 1</a:t>
            </a:r>
          </a:p>
          <a:p>
            <a:pPr>
              <a:buNone/>
            </a:pPr>
            <a:r>
              <a:rPr lang="en-US" dirty="0" smtClean="0"/>
              <a:t>[3] Set STACK[TOP] = ITEM [Insert Item into new TOP Position]</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POP Operation </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Delete top element of STACK and assign it to the variable ITEM </a:t>
            </a:r>
          </a:p>
          <a:p>
            <a:pPr>
              <a:buNone/>
            </a:pPr>
            <a:r>
              <a:rPr lang="en-US" dirty="0" smtClean="0"/>
              <a:t>[1] If TOP = 0, Then print Underflow and Exit</a:t>
            </a:r>
          </a:p>
          <a:p>
            <a:pPr>
              <a:buNone/>
            </a:pPr>
            <a:r>
              <a:rPr lang="en-US" dirty="0" smtClean="0"/>
              <a:t>[2] Set ITEM = STACK[TOP]</a:t>
            </a:r>
          </a:p>
          <a:p>
            <a:pPr>
              <a:buNone/>
            </a:pPr>
            <a:r>
              <a:rPr lang="en-US" dirty="0" smtClean="0"/>
              <a:t>[3] Set TOP = TOP -1 </a:t>
            </a:r>
          </a:p>
          <a:p>
            <a:pPr>
              <a:buNone/>
            </a:pPr>
            <a:r>
              <a:rPr lang="en-US" dirty="0" smtClean="0"/>
              <a:t>[4]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Expression; Polish Notation </a:t>
            </a:r>
            <a:endParaRPr lang="en-US" dirty="0"/>
          </a:p>
        </p:txBody>
      </p:sp>
      <p:sp>
        <p:nvSpPr>
          <p:cNvPr id="3" name="Content Placeholder 2"/>
          <p:cNvSpPr>
            <a:spLocks noGrp="1"/>
          </p:cNvSpPr>
          <p:nvPr>
            <p:ph idx="1"/>
          </p:nvPr>
        </p:nvSpPr>
        <p:spPr/>
        <p:txBody>
          <a:bodyPr/>
          <a:lstStyle/>
          <a:p>
            <a:r>
              <a:rPr lang="en-US" dirty="0" smtClean="0"/>
              <a:t>Let </a:t>
            </a:r>
            <a:r>
              <a:rPr lang="en-US" b="1" dirty="0" smtClean="0">
                <a:solidFill>
                  <a:srgbClr val="FF0000"/>
                </a:solidFill>
              </a:rPr>
              <a:t>Q</a:t>
            </a:r>
            <a:r>
              <a:rPr lang="en-US" dirty="0" smtClean="0"/>
              <a:t> be an arithmetic expression involving constant and operations </a:t>
            </a:r>
          </a:p>
          <a:p>
            <a:endParaRPr lang="en-US" dirty="0" smtClean="0"/>
          </a:p>
          <a:p>
            <a:r>
              <a:rPr lang="en-US" dirty="0" smtClean="0"/>
              <a:t>Find the value of </a:t>
            </a:r>
            <a:r>
              <a:rPr lang="en-US" b="1" dirty="0" smtClean="0">
                <a:solidFill>
                  <a:srgbClr val="FF0000"/>
                </a:solidFill>
              </a:rPr>
              <a:t>Q </a:t>
            </a:r>
            <a:r>
              <a:rPr lang="en-US" dirty="0" smtClean="0"/>
              <a:t>using reverse Polish (</a:t>
            </a:r>
            <a:r>
              <a:rPr lang="en-US" b="1" dirty="0" smtClean="0">
                <a:solidFill>
                  <a:srgbClr val="FF0000"/>
                </a:solidFill>
              </a:rPr>
              <a:t>Postfix</a:t>
            </a:r>
            <a:r>
              <a:rPr lang="en-US" dirty="0" smtClean="0"/>
              <a:t>) Notation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 </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r>
              <a:rPr lang="en-US" dirty="0" smtClean="0"/>
              <a:t>Evaluate the following parenthesis-free arithmetic expression </a:t>
            </a:r>
          </a:p>
          <a:p>
            <a:endParaRPr lang="en-US" dirty="0" smtClean="0"/>
          </a:p>
          <a:p>
            <a:pPr>
              <a:buNone/>
            </a:pPr>
            <a:r>
              <a:rPr lang="en-US" dirty="0" smtClean="0"/>
              <a:t>	</a:t>
            </a:r>
            <a:r>
              <a:rPr lang="en-US" b="1" dirty="0" smtClean="0">
                <a:solidFill>
                  <a:srgbClr val="FF0000"/>
                </a:solidFill>
              </a:rPr>
              <a:t>2 î 3 + 5 * 2 î 2 – 12 / 6 </a:t>
            </a:r>
          </a:p>
          <a:p>
            <a:pPr>
              <a:buNone/>
            </a:pPr>
            <a:r>
              <a:rPr lang="en-US" dirty="0" smtClean="0"/>
              <a:t>Evaluate the exponentiation to obtain </a:t>
            </a:r>
          </a:p>
          <a:p>
            <a:pPr>
              <a:buNone/>
            </a:pPr>
            <a:r>
              <a:rPr lang="en-US" dirty="0" smtClean="0"/>
              <a:t>		</a:t>
            </a:r>
            <a:r>
              <a:rPr lang="en-US" b="1" dirty="0" smtClean="0">
                <a:solidFill>
                  <a:srgbClr val="FF0000"/>
                </a:solidFill>
              </a:rPr>
              <a:t>8 + 5 * 4 – 12 /6 </a:t>
            </a:r>
          </a:p>
          <a:p>
            <a:pPr>
              <a:buNone/>
            </a:pPr>
            <a:r>
              <a:rPr lang="en-US" dirty="0" smtClean="0"/>
              <a:t>Evaluate Multiplication and Division </a:t>
            </a:r>
          </a:p>
          <a:p>
            <a:pPr>
              <a:buNone/>
            </a:pPr>
            <a:r>
              <a:rPr lang="en-US" dirty="0" smtClean="0"/>
              <a:t>		</a:t>
            </a:r>
            <a:r>
              <a:rPr lang="en-US" b="1" dirty="0" smtClean="0">
                <a:solidFill>
                  <a:srgbClr val="FF0000"/>
                </a:solidFill>
              </a:rPr>
              <a:t>8 + 20 – 2</a:t>
            </a:r>
          </a:p>
          <a:p>
            <a:pPr>
              <a:buNone/>
            </a:pPr>
            <a:r>
              <a:rPr lang="en-US" dirty="0" smtClean="0"/>
              <a:t>Evaluate Addition and Subtraction</a:t>
            </a:r>
          </a:p>
          <a:p>
            <a:pPr>
              <a:buNone/>
            </a:pPr>
            <a:r>
              <a:rPr lang="en-US" dirty="0" smtClean="0"/>
              <a:t>		</a:t>
            </a:r>
            <a:r>
              <a:rPr lang="en-US" b="1" dirty="0" smtClean="0">
                <a:solidFill>
                  <a:srgbClr val="FF0000"/>
                </a:solidFill>
              </a:rPr>
              <a:t>20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Polish Notation </a:t>
            </a:r>
            <a:endParaRPr lang="en-US" dirty="0"/>
          </a:p>
        </p:txBody>
      </p:sp>
      <p:sp>
        <p:nvSpPr>
          <p:cNvPr id="3" name="Content Placeholder 2"/>
          <p:cNvSpPr>
            <a:spLocks noGrp="1"/>
          </p:cNvSpPr>
          <p:nvPr>
            <p:ph idx="1"/>
          </p:nvPr>
        </p:nvSpPr>
        <p:spPr>
          <a:xfrm>
            <a:off x="457200" y="990600"/>
            <a:ext cx="8229600" cy="5135563"/>
          </a:xfrm>
        </p:spPr>
        <p:txBody>
          <a:bodyPr/>
          <a:lstStyle/>
          <a:p>
            <a:r>
              <a:rPr lang="en-US" b="1" dirty="0" smtClean="0">
                <a:solidFill>
                  <a:srgbClr val="FF0000"/>
                </a:solidFill>
              </a:rPr>
              <a:t>Infix notation </a:t>
            </a:r>
            <a:r>
              <a:rPr lang="en-US" dirty="0" smtClean="0"/>
              <a:t>[Operator symbol is placed between two Operand] </a:t>
            </a:r>
          </a:p>
          <a:p>
            <a:pPr>
              <a:buNone/>
            </a:pPr>
            <a:r>
              <a:rPr lang="en-US" dirty="0" smtClean="0"/>
              <a:t>		A + B , C – D , E * F , G /H </a:t>
            </a:r>
          </a:p>
          <a:p>
            <a:pPr>
              <a:buNone/>
            </a:pPr>
            <a:r>
              <a:rPr lang="en-US" dirty="0" smtClean="0"/>
              <a:t>	(A + B) * C  and  A + (B*C) </a:t>
            </a:r>
          </a:p>
          <a:p>
            <a:r>
              <a:rPr lang="en-US" b="1" dirty="0" smtClean="0">
                <a:solidFill>
                  <a:srgbClr val="FF0000"/>
                </a:solidFill>
              </a:rPr>
              <a:t>Polish Notation </a:t>
            </a:r>
            <a:r>
              <a:rPr lang="en-US" dirty="0" smtClean="0"/>
              <a:t>[Operator symbol is placed before its operand] </a:t>
            </a:r>
          </a:p>
          <a:p>
            <a:pPr>
              <a:buNone/>
            </a:pPr>
            <a:r>
              <a:rPr lang="en-US" dirty="0" smtClean="0"/>
              <a:t>	+AB,  -CD, *EF , /GH </a:t>
            </a:r>
          </a:p>
          <a:p>
            <a:pPr>
              <a:buNone/>
            </a:pPr>
            <a:r>
              <a:rPr lang="en-US" dirty="0" smtClean="0"/>
              <a:t>Polish Notations are frequently called </a:t>
            </a:r>
            <a:r>
              <a:rPr lang="en-US" b="1" dirty="0" smtClean="0">
                <a:solidFill>
                  <a:srgbClr val="FF0000"/>
                </a:solidFill>
              </a:rPr>
              <a:t>Prefix</a:t>
            </a:r>
            <a:r>
              <a:rPr lang="en-US" dirty="0" smtClean="0"/>
              <a: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Polish Notation</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Infix expression to Polish Notation</a:t>
            </a:r>
          </a:p>
          <a:p>
            <a:pPr>
              <a:buNone/>
            </a:pPr>
            <a:r>
              <a:rPr lang="en-US" dirty="0" smtClean="0"/>
              <a:t>[ ] to indicate a partial translation </a:t>
            </a:r>
          </a:p>
          <a:p>
            <a:pPr>
              <a:buNone/>
            </a:pPr>
            <a:endParaRPr lang="en-US" dirty="0" smtClean="0"/>
          </a:p>
          <a:p>
            <a:pPr>
              <a:buNone/>
            </a:pPr>
            <a:r>
              <a:rPr lang="en-US" dirty="0" smtClean="0"/>
              <a:t>(A+B)*C = [+AB]*C = *+ABC  </a:t>
            </a:r>
          </a:p>
          <a:p>
            <a:pPr>
              <a:buNone/>
            </a:pPr>
            <a:endParaRPr lang="en-US" dirty="0" smtClean="0"/>
          </a:p>
          <a:p>
            <a:pPr>
              <a:buNone/>
            </a:pPr>
            <a:r>
              <a:rPr lang="en-US" dirty="0" smtClean="0"/>
              <a:t>A+(B*C) = A+[*BC] = +A*BC </a:t>
            </a:r>
          </a:p>
          <a:p>
            <a:pPr>
              <a:buNone/>
            </a:pPr>
            <a:endParaRPr lang="en-US" dirty="0" smtClean="0"/>
          </a:p>
          <a:p>
            <a:pPr>
              <a:buNone/>
            </a:pPr>
            <a:r>
              <a:rPr lang="en-US" dirty="0" smtClean="0"/>
              <a:t>(A+B)/(C-D) = [+AB]/[-CD] = /+AB-CD</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Polish Notation</a:t>
            </a:r>
            <a:endParaRPr lang="en-US" dirty="0"/>
          </a:p>
        </p:txBody>
      </p:sp>
      <p:sp>
        <p:nvSpPr>
          <p:cNvPr id="3" name="Content Placeholder 2"/>
          <p:cNvSpPr>
            <a:spLocks noGrp="1"/>
          </p:cNvSpPr>
          <p:nvPr>
            <p:ph idx="1"/>
          </p:nvPr>
        </p:nvSpPr>
        <p:spPr/>
        <p:txBody>
          <a:bodyPr/>
          <a:lstStyle/>
          <a:p>
            <a:r>
              <a:rPr lang="en-US" dirty="0" smtClean="0"/>
              <a:t>The fundamental property of Polish notation is that the order in which the operations are to be performed is completely determined by the positions of the operators and operand in the expression. </a:t>
            </a:r>
          </a:p>
          <a:p>
            <a:r>
              <a:rPr lang="en-US" b="1" dirty="0" smtClean="0">
                <a:solidFill>
                  <a:srgbClr val="FF0000"/>
                </a:solidFill>
              </a:rPr>
              <a:t>One never needs parenthesis when writing expression in Polish notations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Reverse Polish Notation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Operator symbol is placed after its two operand</a:t>
            </a:r>
          </a:p>
          <a:p>
            <a:pPr>
              <a:buNone/>
            </a:pPr>
            <a:r>
              <a:rPr lang="en-US" dirty="0" smtClean="0"/>
              <a:t>	  AB+,  CD-,  EF*,  GC/</a:t>
            </a:r>
          </a:p>
          <a:p>
            <a:pPr>
              <a:buNone/>
            </a:pPr>
            <a:endParaRPr lang="en-US" dirty="0" smtClean="0"/>
          </a:p>
          <a:p>
            <a:pPr>
              <a:buNone/>
            </a:pPr>
            <a:r>
              <a:rPr lang="en-US" b="1" dirty="0" smtClean="0">
                <a:solidFill>
                  <a:srgbClr val="FF0000"/>
                </a:solidFill>
              </a:rPr>
              <a:t>One never needs parenthesis to determine the order of the operation in any arithmetic expression written in reverse Polish notation</a:t>
            </a:r>
            <a:r>
              <a:rPr lang="en-US" dirty="0" smtClean="0"/>
              <a:t>. </a:t>
            </a:r>
          </a:p>
          <a:p>
            <a:pPr>
              <a:buNone/>
            </a:pPr>
            <a:r>
              <a:rPr lang="en-US" b="1" dirty="0" smtClean="0">
                <a:solidFill>
                  <a:srgbClr val="00B050"/>
                </a:solidFill>
              </a:rPr>
              <a:t>Also known as Postfix notation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Computer usually evaluates an arithmetic expression written in infix notation in two steps: </a:t>
            </a:r>
          </a:p>
          <a:p>
            <a:r>
              <a:rPr lang="en-US" dirty="0" smtClean="0"/>
              <a:t>First Step: Converts the </a:t>
            </a:r>
            <a:r>
              <a:rPr lang="en-US" b="1" dirty="0" smtClean="0">
                <a:solidFill>
                  <a:srgbClr val="00B050"/>
                </a:solidFill>
              </a:rPr>
              <a:t>expression to Postfix notation</a:t>
            </a:r>
          </a:p>
          <a:p>
            <a:r>
              <a:rPr lang="en-US" dirty="0" smtClean="0"/>
              <a:t>Second Step: </a:t>
            </a:r>
            <a:r>
              <a:rPr lang="en-US" b="1" dirty="0" smtClean="0">
                <a:solidFill>
                  <a:srgbClr val="00B050"/>
                </a:solidFill>
              </a:rPr>
              <a:t>Evaluates the Postfix expression. </a:t>
            </a:r>
            <a:endParaRPr lang="en-US" b="1" dirty="0">
              <a:solidFill>
                <a:srgbClr val="00B05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Evaluation of Postfix Expression</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Algorithm to find the </a:t>
            </a:r>
            <a:r>
              <a:rPr lang="en-US" b="1" dirty="0" smtClean="0">
                <a:solidFill>
                  <a:srgbClr val="00B050"/>
                </a:solidFill>
              </a:rPr>
              <a:t>Value</a:t>
            </a:r>
            <a:r>
              <a:rPr lang="en-US" dirty="0" smtClean="0"/>
              <a:t> of an arithmetic expression </a:t>
            </a:r>
            <a:r>
              <a:rPr lang="en-US" b="1" dirty="0" smtClean="0">
                <a:solidFill>
                  <a:srgbClr val="00B050"/>
                </a:solidFill>
              </a:rPr>
              <a:t>P</a:t>
            </a:r>
            <a:r>
              <a:rPr lang="en-US" dirty="0" smtClean="0"/>
              <a:t> Written in </a:t>
            </a:r>
            <a:r>
              <a:rPr lang="en-US" b="1" dirty="0" smtClean="0">
                <a:solidFill>
                  <a:srgbClr val="00B050"/>
                </a:solidFill>
              </a:rPr>
              <a:t>Postfix </a:t>
            </a:r>
          </a:p>
          <a:p>
            <a:pPr>
              <a:buNone/>
            </a:pPr>
            <a:r>
              <a:rPr lang="en-US" b="1" dirty="0" smtClean="0"/>
              <a:t>[1] </a:t>
            </a:r>
            <a:r>
              <a:rPr lang="en-US" dirty="0" smtClean="0"/>
              <a:t>Add a right parenthesis ‘)” at the end of P. [This act as delimiter]</a:t>
            </a:r>
          </a:p>
          <a:p>
            <a:pPr>
              <a:buNone/>
            </a:pPr>
            <a:r>
              <a:rPr lang="en-US" b="1" dirty="0" smtClean="0"/>
              <a:t>[2] </a:t>
            </a:r>
            <a:r>
              <a:rPr lang="en-US" dirty="0" smtClean="0"/>
              <a:t>Scan P from left to right and repeat Steps 3 and 4 for each element of P until the delimiter “)” is encountered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dirty="0" smtClean="0"/>
              <a:t>There are certain frequent situations in computer science when one wants to restrict insertion and deletions so that they can take place only at the beginning or at the end not in the middle.</a:t>
            </a:r>
          </a:p>
          <a:p>
            <a:pPr lvl="1"/>
            <a:endParaRPr lang="en-US" dirty="0"/>
          </a:p>
          <a:p>
            <a:pPr lvl="1"/>
            <a:r>
              <a:rPr lang="en-US" b="1" dirty="0" smtClean="0">
                <a:solidFill>
                  <a:srgbClr val="FF0000"/>
                </a:solidFill>
              </a:rPr>
              <a:t>Stack</a:t>
            </a:r>
          </a:p>
          <a:p>
            <a:pPr lvl="1"/>
            <a:r>
              <a:rPr lang="en-US" b="1" dirty="0" smtClean="0">
                <a:solidFill>
                  <a:srgbClr val="FF0000"/>
                </a:solidFill>
              </a:rPr>
              <a:t>Queue </a:t>
            </a:r>
            <a:endParaRPr lang="en-US" b="1" dirty="0">
              <a:solidFill>
                <a:srgbClr val="FF0000"/>
              </a:solidFill>
            </a:endParaRPr>
          </a:p>
        </p:txBody>
      </p:sp>
      <p:sp>
        <p:nvSpPr>
          <p:cNvPr id="4" name="Slide Number Placeholder 3"/>
          <p:cNvSpPr>
            <a:spLocks noGrp="1"/>
          </p:cNvSpPr>
          <p:nvPr>
            <p:ph type="sldNum" sz="quarter" idx="12"/>
          </p:nvPr>
        </p:nvSpPr>
        <p:spPr/>
        <p:txBody>
          <a:bodyPr/>
          <a:lstStyle/>
          <a:p>
            <a:fld id="{26F3FC11-115B-46F2-B6DF-320CF7B918D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Evaluation of Postfix Expression</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[3] If an operand is encountered, put it on STACK</a:t>
            </a:r>
          </a:p>
          <a:p>
            <a:pPr>
              <a:buNone/>
            </a:pPr>
            <a:r>
              <a:rPr lang="en-US" dirty="0" smtClean="0"/>
              <a:t>[4] If an operator 	  is encountered, then</a:t>
            </a:r>
          </a:p>
          <a:p>
            <a:pPr>
              <a:buNone/>
            </a:pPr>
            <a:r>
              <a:rPr lang="en-US" dirty="0" smtClean="0"/>
              <a:t>		(a) Remove the two top elements of STACK, where A is the top element and B is the next-to-top element </a:t>
            </a:r>
          </a:p>
          <a:p>
            <a:pPr>
              <a:buNone/>
            </a:pPr>
            <a:r>
              <a:rPr lang="en-US" dirty="0" smtClean="0"/>
              <a:t>		(b) Evaluate B    A </a:t>
            </a:r>
          </a:p>
          <a:p>
            <a:pPr>
              <a:buNone/>
            </a:pPr>
            <a:r>
              <a:rPr lang="en-US" dirty="0" smtClean="0"/>
              <a:t>		(c ) Place the result of (b) on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20</a:t>
            </a:fld>
            <a:endParaRPr lang="en-US"/>
          </a:p>
        </p:txBody>
      </p:sp>
      <p:cxnSp>
        <p:nvCxnSpPr>
          <p:cNvPr id="7" name="Straight Connector 6"/>
          <p:cNvCxnSpPr>
            <a:stCxn id="5" idx="1"/>
            <a:endCxn id="5" idx="5"/>
          </p:cNvCxnSpPr>
          <p:nvPr/>
        </p:nvCxnSpPr>
        <p:spPr>
          <a:xfrm rot="16200000" flipH="1">
            <a:off x="4148278" y="23956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114800" y="2362200"/>
            <a:ext cx="228600" cy="228600"/>
            <a:chOff x="3505200" y="3733800"/>
            <a:chExt cx="228600" cy="228600"/>
          </a:xfrm>
        </p:grpSpPr>
        <p:sp>
          <p:nvSpPr>
            <p:cNvPr id="5" name="Oval 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5" idx="7"/>
              <a:endCxn id="5"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191000" y="4419600"/>
            <a:ext cx="228600" cy="228600"/>
            <a:chOff x="3505200" y="3733800"/>
            <a:chExt cx="228600" cy="228600"/>
          </a:xfrm>
        </p:grpSpPr>
        <p:sp>
          <p:nvSpPr>
            <p:cNvPr id="15" name="Oval 14"/>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5" idx="7"/>
              <a:endCxn id="15" idx="3"/>
            </p:cNvCxnSpPr>
            <p:nvPr/>
          </p:nvCxnSpPr>
          <p:spPr>
            <a:xfrm rot="16200000" flipH="1" flipV="1">
              <a:off x="3538678" y="3767278"/>
              <a:ext cx="161644" cy="1616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a:stCxn id="15" idx="1"/>
            <a:endCxn id="15" idx="5"/>
          </p:cNvCxnSpPr>
          <p:nvPr/>
        </p:nvCxnSpPr>
        <p:spPr>
          <a:xfrm rot="16200000" flipH="1">
            <a:off x="4224478" y="4453078"/>
            <a:ext cx="161644" cy="16164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Evaluation of Postfix Expression</a:t>
            </a:r>
            <a:endParaRPr lang="en-US" dirty="0"/>
          </a:p>
        </p:txBody>
      </p:sp>
      <p:sp>
        <p:nvSpPr>
          <p:cNvPr id="3" name="Content Placeholder 2"/>
          <p:cNvSpPr>
            <a:spLocks noGrp="1"/>
          </p:cNvSpPr>
          <p:nvPr>
            <p:ph idx="1"/>
          </p:nvPr>
        </p:nvSpPr>
        <p:spPr/>
        <p:txBody>
          <a:bodyPr/>
          <a:lstStyle/>
          <a:p>
            <a:pPr>
              <a:buNone/>
            </a:pPr>
            <a:r>
              <a:rPr lang="en-US" dirty="0" smtClean="0"/>
              <a:t>[5] Set </a:t>
            </a:r>
            <a:r>
              <a:rPr lang="en-US" b="1" dirty="0" smtClean="0">
                <a:solidFill>
                  <a:srgbClr val="00B050"/>
                </a:solidFill>
              </a:rPr>
              <a:t>Value</a:t>
            </a:r>
            <a:r>
              <a:rPr lang="en-US" dirty="0" smtClean="0"/>
              <a:t> equal to the top element of STACK </a:t>
            </a:r>
          </a:p>
          <a:p>
            <a:pPr>
              <a:buNone/>
            </a:pPr>
            <a:r>
              <a:rPr lang="en-US" dirty="0" smtClean="0"/>
              <a:t>[6]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P = 5, 6, 2, + , *, 12, 4, /, -  [Postfix]</a:t>
            </a:r>
          </a:p>
          <a:p>
            <a:r>
              <a:rPr lang="en-US" dirty="0" smtClean="0"/>
              <a:t>Q = 5 * ( 6 + 2) – 12 / 4  [Infix] </a:t>
            </a:r>
          </a:p>
          <a:p>
            <a:endParaRPr lang="en-US" dirty="0" smtClean="0"/>
          </a:p>
          <a:p>
            <a:r>
              <a:rPr lang="en-US" dirty="0" smtClean="0"/>
              <a:t>P: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22</a:t>
            </a:fld>
            <a:endParaRPr lang="en-US"/>
          </a:p>
        </p:txBody>
      </p:sp>
      <p:graphicFrame>
        <p:nvGraphicFramePr>
          <p:cNvPr id="5" name="Table 4"/>
          <p:cNvGraphicFramePr>
            <a:graphicFrameLocks noGrp="1"/>
          </p:cNvGraphicFramePr>
          <p:nvPr/>
        </p:nvGraphicFramePr>
        <p:xfrm>
          <a:off x="914400" y="342900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23</a:t>
            </a:fld>
            <a:endParaRPr lang="en-US"/>
          </a:p>
        </p:txBody>
      </p:sp>
      <p:graphicFrame>
        <p:nvGraphicFramePr>
          <p:cNvPr id="5" name="Table 4"/>
          <p:cNvGraphicFramePr>
            <a:graphicFrameLocks noGrp="1"/>
          </p:cNvGraphicFramePr>
          <p:nvPr/>
        </p:nvGraphicFramePr>
        <p:xfrm>
          <a:off x="533400" y="304800"/>
          <a:ext cx="7848600" cy="1036320"/>
        </p:xfrm>
        <a:graphic>
          <a:graphicData uri="http://schemas.openxmlformats.org/drawingml/2006/table">
            <a:tbl>
              <a:tblPr firstRow="1" bandRow="1">
                <a:tableStyleId>{5C22544A-7EE6-4342-B048-85BDC9FD1C3A}</a:tableStyleId>
              </a:tblPr>
              <a:tblGrid>
                <a:gridCol w="784860"/>
                <a:gridCol w="784860"/>
                <a:gridCol w="784860"/>
                <a:gridCol w="784860"/>
                <a:gridCol w="784860"/>
                <a:gridCol w="947245"/>
                <a:gridCol w="691055"/>
                <a:gridCol w="716280"/>
                <a:gridCol w="731520"/>
                <a:gridCol w="838200"/>
              </a:tblGrid>
              <a:tr h="370840">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12,</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a:t>
                      </a:r>
                      <a:endParaRPr lang="en-US" sz="2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US" sz="2800" dirty="0" smtClean="0">
                          <a:solidFill>
                            <a:schemeClr val="tx1"/>
                          </a:solidFill>
                        </a:rPr>
                        <a:t>(1)</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(2)</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(3)</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(4)</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(5)</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(6)</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(7)</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(8)</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(9)</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800" dirty="0" smtClean="0">
                          <a:solidFill>
                            <a:schemeClr val="tx1"/>
                          </a:solidFill>
                        </a:rPr>
                        <a:t>(10)</a:t>
                      </a:r>
                      <a:endParaRPr lang="en-US" sz="28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nvGraphicFramePr>
        <p:xfrm>
          <a:off x="1219200" y="1371600"/>
          <a:ext cx="6019800" cy="5699760"/>
        </p:xfrm>
        <a:graphic>
          <a:graphicData uri="http://schemas.openxmlformats.org/drawingml/2006/table">
            <a:tbl>
              <a:tblPr firstRow="1" bandRow="1">
                <a:tableStyleId>{5C22544A-7EE6-4342-B048-85BDC9FD1C3A}</a:tableStyleId>
              </a:tblPr>
              <a:tblGrid>
                <a:gridCol w="1504950"/>
                <a:gridCol w="1736481"/>
                <a:gridCol w="926123"/>
                <a:gridCol w="926123"/>
                <a:gridCol w="926123"/>
              </a:tblGrid>
              <a:tr h="370840">
                <a:tc gridSpan="2">
                  <a:txBody>
                    <a:bodyPr/>
                    <a:lstStyle/>
                    <a:p>
                      <a:r>
                        <a:rPr lang="en-US" sz="2800" dirty="0" smtClean="0"/>
                        <a:t>Symbol Scanned </a:t>
                      </a:r>
                      <a:endParaRPr lang="en-US" sz="28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dirty="0"/>
                    </a:p>
                  </a:txBody>
                  <a:tcPr/>
                </a:tc>
                <a:tc gridSpan="3">
                  <a:txBody>
                    <a:bodyPr/>
                    <a:lstStyle/>
                    <a:p>
                      <a:r>
                        <a:rPr lang="en-US" sz="2800" dirty="0" smtClean="0"/>
                        <a:t>STACK </a:t>
                      </a:r>
                      <a:endParaRPr lang="en-US" sz="28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r>
              <a:tr h="370840">
                <a:tc>
                  <a:txBody>
                    <a:bodyPr/>
                    <a:lstStyle/>
                    <a:p>
                      <a:r>
                        <a:rPr lang="en-US" sz="2800" dirty="0" smtClean="0"/>
                        <a:t>(1)</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5</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tcPr>
                </a:tc>
                <a:tc>
                  <a:txBody>
                    <a:bodyPr/>
                    <a:lstStyle/>
                    <a:p>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(2)</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6</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6</a:t>
                      </a:r>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(3)</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2</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6,</a:t>
                      </a:r>
                      <a:endParaRPr lang="en-US" sz="2800" dirty="0"/>
                    </a:p>
                  </a:txBody>
                  <a:tcPr/>
                </a:tc>
                <a:tc>
                  <a:txBody>
                    <a:bodyPr/>
                    <a:lstStyle/>
                    <a:p>
                      <a:r>
                        <a:rPr lang="en-US" sz="2800" dirty="0" smtClean="0"/>
                        <a:t>2</a:t>
                      </a:r>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(4)</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8</a:t>
                      </a:r>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(5)</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40</a:t>
                      </a:r>
                      <a:endParaRPr lang="en-US" sz="2800" dirty="0"/>
                    </a:p>
                  </a:txBody>
                  <a:tcPr>
                    <a:lnL w="12700" cap="flat" cmpd="sng" algn="ctr">
                      <a:solidFill>
                        <a:schemeClr val="tx1"/>
                      </a:solidFill>
                      <a:prstDash val="solid"/>
                      <a:round/>
                      <a:headEnd type="none" w="med" len="med"/>
                      <a:tailEnd type="none" w="med" len="med"/>
                    </a:lnL>
                  </a:tcPr>
                </a:tc>
                <a:tc>
                  <a:txBody>
                    <a:bodyPr/>
                    <a:lstStyle/>
                    <a:p>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(6)</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12</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40,</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12</a:t>
                      </a:r>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(7)</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4</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40,</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12,</a:t>
                      </a:r>
                      <a:endParaRPr lang="en-US" sz="2800" dirty="0"/>
                    </a:p>
                  </a:txBody>
                  <a:tcPr/>
                </a:tc>
                <a:tc>
                  <a:txBody>
                    <a:bodyPr/>
                    <a:lstStyle/>
                    <a:p>
                      <a:r>
                        <a:rPr lang="en-US" sz="2800" dirty="0" smtClean="0"/>
                        <a:t>4</a:t>
                      </a:r>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(8)</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40,</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3</a:t>
                      </a:r>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(9)</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a:t>
                      </a:r>
                      <a:endParaRPr lang="en-US" sz="2800" dirty="0"/>
                    </a:p>
                  </a:txBody>
                  <a:tcPr>
                    <a:lnR w="12700" cap="flat" cmpd="sng" algn="ctr">
                      <a:solidFill>
                        <a:schemeClr val="tx1"/>
                      </a:solidFill>
                      <a:prstDash val="solid"/>
                      <a:round/>
                      <a:headEnd type="none" w="med" len="med"/>
                      <a:tailEnd type="none" w="med" len="med"/>
                    </a:lnR>
                  </a:tcPr>
                </a:tc>
                <a:tc>
                  <a:txBody>
                    <a:bodyPr/>
                    <a:lstStyle/>
                    <a:p>
                      <a:r>
                        <a:rPr lang="en-US" sz="2800" dirty="0" smtClean="0"/>
                        <a:t>37</a:t>
                      </a:r>
                      <a:endParaRPr lang="en-US" sz="2800" dirty="0"/>
                    </a:p>
                  </a:txBody>
                  <a:tcPr>
                    <a:lnL w="12700" cap="flat" cmpd="sng" algn="ctr">
                      <a:solidFill>
                        <a:schemeClr val="tx1"/>
                      </a:solidFill>
                      <a:prstDash val="solid"/>
                      <a:round/>
                      <a:headEnd type="none" w="med" len="med"/>
                      <a:tailEnd type="none" w="med" len="med"/>
                    </a:lnL>
                  </a:tcPr>
                </a:tc>
                <a:tc>
                  <a:txBody>
                    <a:bodyPr/>
                    <a:lstStyle/>
                    <a:p>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r h="370840">
                <a:tc>
                  <a:txBody>
                    <a:bodyPr/>
                    <a:lstStyle/>
                    <a:p>
                      <a:r>
                        <a:rPr lang="en-US" sz="2800" dirty="0" smtClean="0"/>
                        <a:t>(10)</a:t>
                      </a:r>
                      <a:endParaRPr lang="en-US" sz="2800" dirty="0"/>
                    </a:p>
                  </a:txBody>
                  <a:tcPr>
                    <a:lnL w="12700" cap="flat" cmpd="sng" algn="ctr">
                      <a:solidFill>
                        <a:schemeClr val="tx1"/>
                      </a:solidFill>
                      <a:prstDash val="solid"/>
                      <a:round/>
                      <a:headEnd type="none" w="med" len="med"/>
                      <a:tailEnd type="none" w="med" len="med"/>
                    </a:lnL>
                  </a:tcPr>
                </a:tc>
                <a:tc>
                  <a:txBody>
                    <a:bodyPr/>
                    <a:lstStyle/>
                    <a:p>
                      <a:r>
                        <a:rPr lang="en-US" sz="2800" dirty="0" smtClean="0"/>
                        <a:t>)</a:t>
                      </a:r>
                      <a:endParaRPr lang="en-US" sz="2800" dirty="0"/>
                    </a:p>
                  </a:txBody>
                  <a:tcPr>
                    <a:lnR w="12700" cap="flat" cmpd="sng" algn="ctr">
                      <a:solidFill>
                        <a:schemeClr val="tx1"/>
                      </a:solidFill>
                      <a:prstDash val="solid"/>
                      <a:round/>
                      <a:headEnd type="none" w="med" len="med"/>
                      <a:tailEnd type="none" w="med" len="med"/>
                    </a:lnR>
                  </a:tcPr>
                </a:tc>
                <a:tc>
                  <a:txBody>
                    <a:bodyPr/>
                    <a:lstStyle/>
                    <a:p>
                      <a:endParaRPr lang="en-US" sz="2800" dirty="0"/>
                    </a:p>
                  </a:txBody>
                  <a:tcPr>
                    <a:lnL w="12700" cap="flat" cmpd="sng" algn="ctr">
                      <a:solidFill>
                        <a:schemeClr val="tx1"/>
                      </a:solidFill>
                      <a:prstDash val="solid"/>
                      <a:round/>
                      <a:headEnd type="none" w="med" len="med"/>
                      <a:tailEnd type="none" w="med" len="med"/>
                    </a:lnL>
                  </a:tcPr>
                </a:tc>
                <a:tc>
                  <a:txBody>
                    <a:bodyPr/>
                    <a:lstStyle/>
                    <a:p>
                      <a:endParaRPr lang="en-US" sz="2800" dirty="0"/>
                    </a:p>
                  </a:txBody>
                  <a:tcPr/>
                </a:tc>
                <a:tc>
                  <a:txBody>
                    <a:bodyPr/>
                    <a:lstStyle/>
                    <a:p>
                      <a:endParaRPr lang="en-US" sz="2800" dirty="0"/>
                    </a:p>
                  </a:txBody>
                  <a:tcPr>
                    <a:lnR w="12700" cap="flat" cmpd="sng" algn="ctr">
                      <a:solidFill>
                        <a:schemeClr val="tx1"/>
                      </a:solidFill>
                      <a:prstDash val="solid"/>
                      <a:round/>
                      <a:headEnd type="none" w="med" len="med"/>
                      <a:tailEnd type="none" w="med" len="med"/>
                    </a:lnR>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pPr>
              <a:buFont typeface="Wingdings" pitchFamily="2" charset="2"/>
              <a:buChar char="v"/>
            </a:pPr>
            <a:r>
              <a:rPr lang="en-US" dirty="0" smtClean="0"/>
              <a:t>Q is an arithmetic expression written in infix notation </a:t>
            </a:r>
          </a:p>
          <a:p>
            <a:pPr>
              <a:buFont typeface="Wingdings" pitchFamily="2" charset="2"/>
              <a:buChar char="v"/>
            </a:pPr>
            <a:r>
              <a:rPr lang="en-US" b="1" dirty="0" smtClean="0"/>
              <a:t>î , * , / , + , - </a:t>
            </a:r>
          </a:p>
          <a:p>
            <a:pPr>
              <a:buFont typeface="Wingdings" pitchFamily="2" charset="2"/>
              <a:buChar char="v"/>
            </a:pPr>
            <a:r>
              <a:rPr lang="en-US" dirty="0" smtClean="0"/>
              <a:t>Three level of precedence </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Infix to Postfix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Q is an arithmetic expression written in infix notation. This algorithm finds the equivalent </a:t>
            </a:r>
            <a:r>
              <a:rPr lang="en-US" smtClean="0"/>
              <a:t>postfix notation.</a:t>
            </a:r>
          </a:p>
          <a:p>
            <a:endParaRPr lang="en-US" dirty="0" smtClean="0"/>
          </a:p>
          <a:p>
            <a:pPr>
              <a:buNone/>
            </a:pPr>
            <a:r>
              <a:rPr lang="en-US" dirty="0" smtClean="0"/>
              <a:t>[1] Push “(“ onto STACK and “)” to the end of Q</a:t>
            </a:r>
          </a:p>
          <a:p>
            <a:pPr>
              <a:buNone/>
            </a:pPr>
            <a:r>
              <a:rPr lang="en-US" dirty="0" smtClean="0"/>
              <a:t>[2] Scan Q from Left to Right and Repeat Steps 3 to 6 for each element of Q until the STACK is empty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[3] If an operand is encountered, add it to P</a:t>
            </a:r>
          </a:p>
          <a:p>
            <a:pPr>
              <a:buNone/>
            </a:pPr>
            <a:r>
              <a:rPr lang="en-US" dirty="0" smtClean="0"/>
              <a:t>[4] If a left parenthesis is encountered, push it onto STACK</a:t>
            </a:r>
          </a:p>
          <a:p>
            <a:pPr>
              <a:buNone/>
            </a:pPr>
            <a:r>
              <a:rPr lang="en-US" dirty="0" smtClean="0"/>
              <a:t>[5] If an operator 	  is encountered, then:</a:t>
            </a:r>
          </a:p>
          <a:p>
            <a:pPr>
              <a:buNone/>
            </a:pPr>
            <a:r>
              <a:rPr lang="en-US" dirty="0" smtClean="0"/>
              <a:t>		(a) Repeatedly pop from STACK and to P each operator (on the top of STACK) which has same precedence as or higher precedence than    .</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26</a:t>
            </a:fld>
            <a:endParaRPr lang="en-US"/>
          </a:p>
        </p:txBody>
      </p:sp>
      <p:grpSp>
        <p:nvGrpSpPr>
          <p:cNvPr id="10" name="Group 9"/>
          <p:cNvGrpSpPr/>
          <p:nvPr/>
        </p:nvGrpSpPr>
        <p:grpSpPr>
          <a:xfrm>
            <a:off x="4114800" y="3505200"/>
            <a:ext cx="228600" cy="228600"/>
            <a:chOff x="4114800" y="3505200"/>
            <a:chExt cx="228600" cy="228600"/>
          </a:xfrm>
        </p:grpSpPr>
        <p:grpSp>
          <p:nvGrpSpPr>
            <p:cNvPr id="5" name="Group 4"/>
            <p:cNvGrpSpPr/>
            <p:nvPr/>
          </p:nvGrpSpPr>
          <p:grpSpPr>
            <a:xfrm>
              <a:off x="4114800" y="3505200"/>
              <a:ext cx="228600" cy="228600"/>
              <a:chOff x="3505200" y="3733800"/>
              <a:chExt cx="228600" cy="228600"/>
            </a:xfrm>
          </p:grpSpPr>
          <p:sp>
            <p:nvSpPr>
              <p:cNvPr id="6" name="Oval 5"/>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7"/>
                <a:endCxn id="6"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a:stCxn id="6" idx="1"/>
              <a:endCxn id="6"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096000" y="5562600"/>
            <a:ext cx="228600" cy="228600"/>
            <a:chOff x="4114800" y="3505200"/>
            <a:chExt cx="228600" cy="228600"/>
          </a:xfrm>
        </p:grpSpPr>
        <p:grpSp>
          <p:nvGrpSpPr>
            <p:cNvPr id="15" name="Group 4"/>
            <p:cNvGrpSpPr/>
            <p:nvPr/>
          </p:nvGrpSpPr>
          <p:grpSpPr>
            <a:xfrm>
              <a:off x="4114800" y="3505200"/>
              <a:ext cx="228600" cy="228600"/>
              <a:chOff x="3505200" y="3733800"/>
              <a:chExt cx="228600" cy="228600"/>
            </a:xfrm>
          </p:grpSpPr>
          <p:sp>
            <p:nvSpPr>
              <p:cNvPr id="17" name="Oval 16"/>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7" idx="7"/>
                <a:endCxn id="17"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a:stCxn id="17" idx="1"/>
              <a:endCxn id="17"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t>  		(b)  Add     to STACK</a:t>
            </a:r>
          </a:p>
          <a:p>
            <a:pPr>
              <a:buNone/>
            </a:pPr>
            <a:r>
              <a:rPr lang="en-US" dirty="0" smtClean="0"/>
              <a:t>[6] If  a right parenthesis is encountered, then </a:t>
            </a:r>
          </a:p>
          <a:p>
            <a:pPr>
              <a:buNone/>
            </a:pPr>
            <a:r>
              <a:rPr lang="en-US" dirty="0" smtClean="0"/>
              <a:t>		(a) Repeatedly pop from the STACK and add to P each operator (on top of STACK) until a left parenthesis is encountered.</a:t>
            </a:r>
          </a:p>
          <a:p>
            <a:pPr>
              <a:buNone/>
            </a:pPr>
            <a:r>
              <a:rPr lang="en-US" dirty="0" smtClean="0"/>
              <a:t>		(b)  Remove the left parenthesis. [Do not add it to P]</a:t>
            </a:r>
          </a:p>
          <a:p>
            <a:pPr>
              <a:buNone/>
            </a:pPr>
            <a:r>
              <a:rPr lang="en-US" dirty="0" smtClean="0"/>
              <a:t>[7] Exit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27</a:t>
            </a:fld>
            <a:endParaRPr lang="en-US"/>
          </a:p>
        </p:txBody>
      </p:sp>
      <p:grpSp>
        <p:nvGrpSpPr>
          <p:cNvPr id="5" name="Group 4"/>
          <p:cNvGrpSpPr/>
          <p:nvPr/>
        </p:nvGrpSpPr>
        <p:grpSpPr>
          <a:xfrm>
            <a:off x="3200400" y="990600"/>
            <a:ext cx="228600" cy="228600"/>
            <a:chOff x="4114800" y="3505200"/>
            <a:chExt cx="228600" cy="228600"/>
          </a:xfrm>
        </p:grpSpPr>
        <p:grpSp>
          <p:nvGrpSpPr>
            <p:cNvPr id="6" name="Group 4"/>
            <p:cNvGrpSpPr/>
            <p:nvPr/>
          </p:nvGrpSpPr>
          <p:grpSpPr>
            <a:xfrm>
              <a:off x="4114800" y="3505200"/>
              <a:ext cx="228600" cy="228600"/>
              <a:chOff x="3505200" y="3733800"/>
              <a:chExt cx="228600" cy="228600"/>
            </a:xfrm>
          </p:grpSpPr>
          <p:sp>
            <p:nvSpPr>
              <p:cNvPr id="8" name="Oval 7"/>
              <p:cNvSpPr/>
              <p:nvPr/>
            </p:nvSpPr>
            <p:spPr>
              <a:xfrm>
                <a:off x="3505200" y="3733800"/>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7"/>
                <a:endCxn id="8" idx="3"/>
              </p:cNvCxnSpPr>
              <p:nvPr/>
            </p:nvCxnSpPr>
            <p:spPr>
              <a:xfrm rot="16200000" flipH="1" flipV="1">
                <a:off x="3538678" y="37672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a:stCxn id="8" idx="1"/>
              <a:endCxn id="8" idx="5"/>
            </p:cNvCxnSpPr>
            <p:nvPr/>
          </p:nvCxnSpPr>
          <p:spPr>
            <a:xfrm rot="16200000" flipH="1">
              <a:off x="4148278" y="3538678"/>
              <a:ext cx="161644" cy="1616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 </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Q : A + ( B * C – ( D / E  î F ) * G ) * H</a:t>
            </a:r>
          </a:p>
          <a:p>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28</a:t>
            </a:fld>
            <a:endParaRPr lang="en-US"/>
          </a:p>
        </p:txBody>
      </p:sp>
      <p:graphicFrame>
        <p:nvGraphicFramePr>
          <p:cNvPr id="6" name="Table 5"/>
          <p:cNvGraphicFramePr>
            <a:graphicFrameLocks noGrp="1"/>
          </p:cNvGraphicFramePr>
          <p:nvPr/>
        </p:nvGraphicFramePr>
        <p:xfrm>
          <a:off x="228600" y="2514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29</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r>
              <a:rPr lang="en-US" sz="2800" dirty="0" smtClean="0"/>
              <a:t>1	A	(		   A</a:t>
            </a:r>
          </a:p>
          <a:p>
            <a:r>
              <a:rPr lang="en-US" sz="2800" dirty="0" smtClean="0"/>
              <a:t>2	+	( +		   A </a:t>
            </a:r>
          </a:p>
          <a:p>
            <a:r>
              <a:rPr lang="en-US" sz="2800" dirty="0" smtClean="0"/>
              <a:t>3	(	( + (		   A</a:t>
            </a:r>
          </a:p>
          <a:p>
            <a:pPr marL="514350" indent="-514350">
              <a:buAutoNum type="arabicPlain" startAt="4"/>
            </a:pPr>
            <a:r>
              <a:rPr lang="en-US" sz="2800" dirty="0" smtClean="0"/>
              <a:t>    B	( + ( 		   A B </a:t>
            </a:r>
          </a:p>
          <a:p>
            <a:pPr marL="514350" indent="-514350">
              <a:buAutoNum type="arabicPlain" startAt="4"/>
            </a:pPr>
            <a:r>
              <a:rPr lang="en-US" sz="2800" dirty="0" smtClean="0"/>
              <a:t>    *	( + ( *	   A B</a:t>
            </a:r>
          </a:p>
          <a:p>
            <a:pPr marL="514350" indent="-514350">
              <a:buAutoNum type="arabicPlain" startAt="4"/>
            </a:pPr>
            <a:r>
              <a:rPr lang="en-US" sz="2800" dirty="0" smtClean="0"/>
              <a:t>    C	( + ( *	   A B C</a:t>
            </a:r>
          </a:p>
          <a:p>
            <a:pPr marL="514350" indent="-514350">
              <a:buAutoNum type="arabicPlain" startAt="4"/>
            </a:pPr>
            <a:r>
              <a:rPr lang="en-US" sz="2800" dirty="0" smtClean="0"/>
              <a:t>    -	( + ( -		   A B C *</a:t>
            </a:r>
          </a:p>
          <a:p>
            <a:pPr marL="514350" indent="-514350">
              <a:buAutoNum type="arabicPlain" startAt="4"/>
            </a:pPr>
            <a:r>
              <a:rPr lang="en-US" sz="2800" dirty="0" smtClean="0"/>
              <a:t>    ( 	( + ( - ( 	   A B C *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t>
            </a:r>
            <a:endParaRPr lang="en-US" dirty="0"/>
          </a:p>
        </p:txBody>
      </p:sp>
      <p:graphicFrame>
        <p:nvGraphicFramePr>
          <p:cNvPr id="1026" name="Object 2"/>
          <p:cNvGraphicFramePr>
            <a:graphicFrameLocks noGrp="1" noChangeAspect="1"/>
          </p:cNvGraphicFramePr>
          <p:nvPr>
            <p:ph idx="1"/>
          </p:nvPr>
        </p:nvGraphicFramePr>
        <p:xfrm>
          <a:off x="2749550" y="2123281"/>
          <a:ext cx="3644900" cy="3479800"/>
        </p:xfrm>
        <a:graphic>
          <a:graphicData uri="http://schemas.openxmlformats.org/presentationml/2006/ole">
            <mc:AlternateContent xmlns:mc="http://schemas.openxmlformats.org/markup-compatibility/2006">
              <mc:Choice xmlns:v="urn:schemas-microsoft-com:vml" Requires="v">
                <p:oleObj spid="_x0000_s1034" r:id="rId3" imgW="3644900" imgH="3479800" progId="">
                  <p:embed/>
                </p:oleObj>
              </mc:Choice>
              <mc:Fallback>
                <p:oleObj r:id="rId3" imgW="3644900" imgH="34798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550" y="2123281"/>
                        <a:ext cx="3644900" cy="347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26F3FC11-115B-46F2-B6DF-320CF7B918D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30</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001000" cy="4832092"/>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8"/>
            </a:pPr>
            <a:r>
              <a:rPr lang="en-US" sz="2800" dirty="0" smtClean="0"/>
              <a:t>( 		( + ( - ( 	   A B C *</a:t>
            </a:r>
          </a:p>
          <a:p>
            <a:pPr marL="514350" indent="-514350">
              <a:buAutoNum type="arabicPlain" startAt="8"/>
            </a:pPr>
            <a:r>
              <a:rPr lang="en-US" sz="2800" dirty="0" smtClean="0"/>
              <a:t>D		( + ( - (	   A B C * D</a:t>
            </a:r>
          </a:p>
          <a:p>
            <a:pPr marL="514350" indent="-514350">
              <a:buAutoNum type="arabicPlain" startAt="8"/>
            </a:pPr>
            <a:r>
              <a:rPr lang="en-US" sz="2800" dirty="0" smtClean="0"/>
              <a:t>/		( + ( - ( /	   A B C * D</a:t>
            </a:r>
          </a:p>
          <a:p>
            <a:pPr marL="514350" indent="-514350">
              <a:buAutoNum type="arabicPlain" startAt="8"/>
            </a:pPr>
            <a:r>
              <a:rPr lang="en-US" sz="2800" dirty="0" smtClean="0"/>
              <a:t>E		( + ( - ( /	   A B C * D E</a:t>
            </a:r>
          </a:p>
          <a:p>
            <a:pPr marL="514350" indent="-514350">
              <a:buAutoNum type="arabicPlain" startAt="8"/>
            </a:pPr>
            <a:r>
              <a:rPr lang="en-US" sz="2800" dirty="0" smtClean="0"/>
              <a:t>î		( + ( - ( / î	   A B C * D E </a:t>
            </a:r>
          </a:p>
          <a:p>
            <a:pPr marL="514350" indent="-514350">
              <a:buAutoNum type="arabicPlain" startAt="8"/>
            </a:pPr>
            <a:r>
              <a:rPr lang="en-US" sz="2800" dirty="0" smtClean="0"/>
              <a:t>F		( + ( - ( / î	   A B C * D E F</a:t>
            </a:r>
          </a:p>
          <a:p>
            <a:pPr marL="514350" indent="-514350">
              <a:buAutoNum type="arabicPlain" startAt="8"/>
            </a:pPr>
            <a:r>
              <a:rPr lang="en-US" sz="2800" dirty="0" smtClean="0"/>
              <a:t>)		( + ( - 	   A B C * D E F î /</a:t>
            </a:r>
          </a:p>
          <a:p>
            <a:pPr marL="514350" indent="-514350">
              <a:buAutoNum type="arabicPlain" startAt="8"/>
            </a:pPr>
            <a:r>
              <a:rPr lang="en-US" sz="2800" dirty="0" smtClean="0"/>
              <a:t>*		( + ( - *	   A B C * D E F î /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6F3FC11-115B-46F2-B6DF-320CF7B918D5}" type="slidenum">
              <a:rPr lang="en-US" smtClean="0"/>
              <a:pPr/>
              <a:t>31</a:t>
            </a:fld>
            <a:endParaRPr lang="en-US"/>
          </a:p>
        </p:txBody>
      </p:sp>
      <p:graphicFrame>
        <p:nvGraphicFramePr>
          <p:cNvPr id="5" name="Table 4"/>
          <p:cNvGraphicFramePr>
            <a:graphicFrameLocks noGrp="1"/>
          </p:cNvGraphicFramePr>
          <p:nvPr/>
        </p:nvGraphicFramePr>
        <p:xfrm>
          <a:off x="381000" y="228600"/>
          <a:ext cx="8534397" cy="1036320"/>
        </p:xfrm>
        <a:graphic>
          <a:graphicData uri="http://schemas.openxmlformats.org/drawingml/2006/table">
            <a:tbl>
              <a:tblPr firstRow="1" bandRow="1">
                <a:tableStyleId>{5C22544A-7EE6-4342-B048-85BDC9FD1C3A}</a:tableStyleId>
              </a:tblPr>
              <a:tblGrid>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417203"/>
                <a:gridCol w="375145"/>
                <a:gridCol w="446120"/>
                <a:gridCol w="620681"/>
              </a:tblGrid>
              <a:tr h="370840">
                <a:tc>
                  <a:txBody>
                    <a:bodyPr/>
                    <a:lstStyle/>
                    <a:p>
                      <a:r>
                        <a:rPr lang="en-US" sz="2800" dirty="0" smtClean="0"/>
                        <a:t>A</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B</a:t>
                      </a:r>
                      <a:endParaRPr lang="en-US" sz="2800" dirty="0"/>
                    </a:p>
                  </a:txBody>
                  <a:tcPr/>
                </a:tc>
                <a:tc>
                  <a:txBody>
                    <a:bodyPr/>
                    <a:lstStyle/>
                    <a:p>
                      <a:r>
                        <a:rPr lang="en-US" sz="2800" dirty="0" smtClean="0"/>
                        <a:t>*</a:t>
                      </a:r>
                      <a:endParaRPr lang="en-US" sz="2800" dirty="0"/>
                    </a:p>
                  </a:txBody>
                  <a:tcPr/>
                </a:tc>
                <a:tc>
                  <a:txBody>
                    <a:bodyPr/>
                    <a:lstStyle/>
                    <a:p>
                      <a:r>
                        <a:rPr lang="en-US" sz="2800" dirty="0" smtClean="0"/>
                        <a:t>C</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D</a:t>
                      </a:r>
                      <a:endParaRPr lang="en-US" sz="2800" dirty="0"/>
                    </a:p>
                  </a:txBody>
                  <a:tcPr/>
                </a:tc>
                <a:tc>
                  <a:txBody>
                    <a:bodyPr/>
                    <a:lstStyle/>
                    <a:p>
                      <a:r>
                        <a:rPr lang="en-US" sz="2800" dirty="0" smtClean="0"/>
                        <a:t>/</a:t>
                      </a:r>
                      <a:endParaRPr lang="en-US" sz="2800" dirty="0"/>
                    </a:p>
                  </a:txBody>
                  <a:tcPr/>
                </a:tc>
                <a:tc>
                  <a:txBody>
                    <a:bodyPr/>
                    <a:lstStyle/>
                    <a:p>
                      <a:r>
                        <a:rPr lang="en-US" sz="2800" dirty="0" smtClean="0"/>
                        <a:t>E</a:t>
                      </a:r>
                      <a:endParaRPr lang="en-US" sz="2800" dirty="0"/>
                    </a:p>
                  </a:txBody>
                  <a:tcPr/>
                </a:tc>
                <a:tc>
                  <a:txBody>
                    <a:bodyPr/>
                    <a:lstStyle/>
                    <a:p>
                      <a:r>
                        <a:rPr lang="en-US" sz="2800" dirty="0" smtClean="0"/>
                        <a:t>î</a:t>
                      </a:r>
                      <a:endParaRPr lang="en-US" sz="2800" dirty="0"/>
                    </a:p>
                  </a:txBody>
                  <a:tcPr/>
                </a:tc>
                <a:tc>
                  <a:txBody>
                    <a:bodyPr/>
                    <a:lstStyle/>
                    <a:p>
                      <a:r>
                        <a:rPr lang="en-US" sz="2800" dirty="0" smtClean="0"/>
                        <a:t>F</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G</a:t>
                      </a:r>
                      <a:endParaRPr lang="en-US" sz="2800" dirty="0"/>
                    </a:p>
                  </a:txBody>
                  <a:tcPr/>
                </a:tc>
                <a:tc>
                  <a:txBody>
                    <a:bodyPr/>
                    <a:lstStyle/>
                    <a:p>
                      <a:r>
                        <a:rPr lang="en-US" sz="2800" dirty="0" smtClean="0"/>
                        <a:t>)</a:t>
                      </a:r>
                      <a:endParaRPr lang="en-US" sz="2800" dirty="0"/>
                    </a:p>
                  </a:txBody>
                  <a:tcPr/>
                </a:tc>
                <a:tc>
                  <a:txBody>
                    <a:bodyPr/>
                    <a:lstStyle/>
                    <a:p>
                      <a:r>
                        <a:rPr lang="en-US" sz="2800" dirty="0" smtClean="0"/>
                        <a:t>*</a:t>
                      </a:r>
                      <a:endParaRPr lang="en-US" sz="2800" dirty="0"/>
                    </a:p>
                  </a:txBody>
                  <a:tcPr/>
                </a:tc>
                <a:tc>
                  <a:txBody>
                    <a:bodyPr/>
                    <a:lstStyle/>
                    <a:p>
                      <a:r>
                        <a:rPr lang="en-US" sz="2800" dirty="0" smtClean="0"/>
                        <a:t>H</a:t>
                      </a:r>
                      <a:endParaRPr lang="en-US" sz="2800" dirty="0"/>
                    </a:p>
                  </a:txBody>
                  <a:tcPr/>
                </a:tc>
                <a:tc>
                  <a:txBody>
                    <a:bodyPr/>
                    <a:lstStyle/>
                    <a:p>
                      <a:r>
                        <a:rPr lang="en-US" sz="2800" dirty="0" smtClean="0"/>
                        <a:t>)</a:t>
                      </a:r>
                      <a:endParaRPr lang="en-US" sz="2800" dirty="0"/>
                    </a:p>
                  </a:txBody>
                  <a:tcPr/>
                </a:tc>
              </a:tr>
              <a:tr h="370840">
                <a:tc>
                  <a:txBody>
                    <a:bodyPr/>
                    <a:lstStyle/>
                    <a:p>
                      <a:r>
                        <a:rPr lang="en-US" sz="2800" dirty="0" smtClean="0"/>
                        <a:t>1</a:t>
                      </a:r>
                      <a:endParaRPr lang="en-US" sz="2800" dirty="0"/>
                    </a:p>
                  </a:txBody>
                  <a:tcPr/>
                </a:tc>
                <a:tc>
                  <a:txBody>
                    <a:bodyPr/>
                    <a:lstStyle/>
                    <a:p>
                      <a:r>
                        <a:rPr lang="en-US" sz="2800" dirty="0" smtClean="0"/>
                        <a:t>2</a:t>
                      </a:r>
                      <a:endParaRPr lang="en-US" sz="2800" dirty="0"/>
                    </a:p>
                  </a:txBody>
                  <a:tcPr/>
                </a:tc>
                <a:tc>
                  <a:txBody>
                    <a:bodyPr/>
                    <a:lstStyle/>
                    <a:p>
                      <a:r>
                        <a:rPr lang="en-US" sz="2800" dirty="0" smtClean="0"/>
                        <a:t>3</a:t>
                      </a:r>
                      <a:endParaRPr lang="en-US" sz="2800" dirty="0"/>
                    </a:p>
                  </a:txBody>
                  <a:tcPr/>
                </a:tc>
                <a:tc>
                  <a:txBody>
                    <a:bodyPr/>
                    <a:lstStyle/>
                    <a:p>
                      <a:r>
                        <a:rPr lang="en-US" sz="2800" dirty="0" smtClean="0"/>
                        <a:t>4</a:t>
                      </a:r>
                      <a:endParaRPr lang="en-US" sz="2800" dirty="0"/>
                    </a:p>
                  </a:txBody>
                  <a:tcPr/>
                </a:tc>
                <a:tc>
                  <a:txBody>
                    <a:bodyPr/>
                    <a:lstStyle/>
                    <a:p>
                      <a:r>
                        <a:rPr lang="en-US" sz="2800" dirty="0" smtClean="0"/>
                        <a:t>5</a:t>
                      </a:r>
                      <a:endParaRPr lang="en-US" sz="2800" dirty="0"/>
                    </a:p>
                  </a:txBody>
                  <a:tcPr/>
                </a:tc>
                <a:tc>
                  <a:txBody>
                    <a:bodyPr/>
                    <a:lstStyle/>
                    <a:p>
                      <a:r>
                        <a:rPr lang="en-US" sz="2800" dirty="0" smtClean="0"/>
                        <a:t>6</a:t>
                      </a:r>
                      <a:endParaRPr lang="en-US" sz="2800" dirty="0"/>
                    </a:p>
                  </a:txBody>
                  <a:tcPr/>
                </a:tc>
                <a:tc>
                  <a:txBody>
                    <a:bodyPr/>
                    <a:lstStyle/>
                    <a:p>
                      <a:r>
                        <a:rPr lang="en-US" sz="2800" dirty="0" smtClean="0"/>
                        <a:t>7</a:t>
                      </a:r>
                      <a:endParaRPr lang="en-US" sz="2800" dirty="0"/>
                    </a:p>
                  </a:txBody>
                  <a:tcPr/>
                </a:tc>
                <a:tc>
                  <a:txBody>
                    <a:bodyPr/>
                    <a:lstStyle/>
                    <a:p>
                      <a:r>
                        <a:rPr lang="en-US" sz="2800" dirty="0" smtClean="0"/>
                        <a:t>8</a:t>
                      </a:r>
                      <a:endParaRPr lang="en-US" sz="2800" dirty="0"/>
                    </a:p>
                  </a:txBody>
                  <a:tcPr/>
                </a:tc>
                <a:tc>
                  <a:txBody>
                    <a:bodyPr/>
                    <a:lstStyle/>
                    <a:p>
                      <a:r>
                        <a:rPr lang="en-US" sz="2800" dirty="0" smtClean="0"/>
                        <a:t>9</a:t>
                      </a:r>
                      <a:endParaRPr lang="en-US" sz="2800" dirty="0"/>
                    </a:p>
                  </a:txBody>
                  <a:tcPr/>
                </a:tc>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endParaRPr lang="en-US" sz="2800" dirty="0"/>
                    </a:p>
                  </a:txBody>
                  <a:tcPr/>
                </a:tc>
                <a:tc>
                  <a:txBody>
                    <a:bodyPr/>
                    <a:lstStyle/>
                    <a:p>
                      <a:r>
                        <a:rPr lang="en-US" sz="2800" dirty="0" smtClean="0"/>
                        <a:t>20</a:t>
                      </a:r>
                      <a:endParaRPr lang="en-US" sz="2800" dirty="0"/>
                    </a:p>
                  </a:txBody>
                  <a:tcPr/>
                </a:tc>
              </a:tr>
            </a:tbl>
          </a:graphicData>
        </a:graphic>
      </p:graphicFrame>
      <p:sp>
        <p:nvSpPr>
          <p:cNvPr id="7" name="TextBox 6"/>
          <p:cNvSpPr txBox="1"/>
          <p:nvPr/>
        </p:nvSpPr>
        <p:spPr>
          <a:xfrm>
            <a:off x="533400" y="1600200"/>
            <a:ext cx="8382000" cy="3970318"/>
          </a:xfrm>
          <a:prstGeom prst="rect">
            <a:avLst/>
          </a:prstGeom>
          <a:noFill/>
        </p:spPr>
        <p:txBody>
          <a:bodyPr wrap="square" rtlCol="0">
            <a:spAutoFit/>
          </a:bodyPr>
          <a:lstStyle/>
          <a:p>
            <a:r>
              <a:rPr lang="en-US" sz="2800" b="1" dirty="0" smtClean="0">
                <a:solidFill>
                  <a:srgbClr val="FF0000"/>
                </a:solidFill>
              </a:rPr>
              <a:t>Symbol 	STACK      Expression P</a:t>
            </a:r>
          </a:p>
          <a:p>
            <a:r>
              <a:rPr lang="en-US" sz="2800" b="1" dirty="0" smtClean="0">
                <a:solidFill>
                  <a:srgbClr val="FF0000"/>
                </a:solidFill>
              </a:rPr>
              <a:t>Scanned</a:t>
            </a:r>
          </a:p>
          <a:p>
            <a:endParaRPr lang="en-US" sz="2800" b="1" dirty="0" smtClean="0">
              <a:solidFill>
                <a:srgbClr val="FF0000"/>
              </a:solidFill>
            </a:endParaRPr>
          </a:p>
          <a:p>
            <a:pPr marL="514350" indent="-514350">
              <a:buAutoNum type="arabicPlain" startAt="15"/>
            </a:pPr>
            <a:r>
              <a:rPr lang="en-US" sz="2800" dirty="0" smtClean="0"/>
              <a:t>*		( + ( - *	   A B C * D E F î /</a:t>
            </a:r>
          </a:p>
          <a:p>
            <a:pPr marL="514350" indent="-514350">
              <a:buAutoNum type="arabicPlain" startAt="15"/>
            </a:pPr>
            <a:r>
              <a:rPr lang="en-US" sz="2800" dirty="0" smtClean="0"/>
              <a:t>G		( + ( - * 	   A B C * D E F î /G</a:t>
            </a:r>
          </a:p>
          <a:p>
            <a:pPr marL="514350" indent="-514350">
              <a:buAutoNum type="arabicPlain" startAt="15"/>
            </a:pPr>
            <a:r>
              <a:rPr lang="en-US" sz="2800" dirty="0" smtClean="0"/>
              <a:t>)		( +		   A B C * D E F î / G * - </a:t>
            </a:r>
          </a:p>
          <a:p>
            <a:pPr marL="514350" indent="-514350">
              <a:buAutoNum type="arabicPlain" startAt="15"/>
            </a:pPr>
            <a:r>
              <a:rPr lang="en-US" sz="2800" dirty="0" smtClean="0"/>
              <a:t>*		( + * 		   A B C * D E F î / G * -</a:t>
            </a:r>
          </a:p>
          <a:p>
            <a:pPr marL="514350" indent="-514350">
              <a:buAutoNum type="arabicPlain" startAt="15"/>
            </a:pPr>
            <a:r>
              <a:rPr lang="en-US" sz="2800" dirty="0" smtClean="0"/>
              <a:t>H		( + * 		  A B C * D E F î / G * - H</a:t>
            </a:r>
          </a:p>
          <a:p>
            <a:pPr marL="514350" indent="-514350">
              <a:buAutoNum type="arabicPlain" startAt="15"/>
            </a:pPr>
            <a:r>
              <a:rPr lang="en-US" sz="2800" dirty="0" smtClean="0"/>
              <a:t>)		 	</a:t>
            </a:r>
            <a:r>
              <a:rPr lang="en-US" sz="2800" b="1" dirty="0" smtClean="0">
                <a:solidFill>
                  <a:srgbClr val="FF0000"/>
                </a:solidFill>
              </a:rPr>
              <a:t>A B C * D E F î / G * - H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Queue </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A queue is a linear list of elements in which </a:t>
            </a:r>
          </a:p>
          <a:p>
            <a:pPr lvl="1"/>
            <a:r>
              <a:rPr lang="en-US" dirty="0" smtClean="0"/>
              <a:t>deletion can take place only at one end called Front, and</a:t>
            </a:r>
          </a:p>
          <a:p>
            <a:pPr lvl="1"/>
            <a:r>
              <a:rPr lang="en-US" dirty="0" smtClean="0"/>
              <a:t>Insertion takes place at one end called Rear </a:t>
            </a:r>
          </a:p>
          <a:p>
            <a:r>
              <a:rPr lang="en-US" dirty="0" smtClean="0"/>
              <a:t>Queues are also known as First-In-First-Out (FIFO) list</a:t>
            </a:r>
          </a:p>
          <a:p>
            <a:pPr lvl="1"/>
            <a:endParaRPr lang="en-US" dirty="0"/>
          </a:p>
        </p:txBody>
      </p:sp>
    </p:spTree>
    <p:extLst>
      <p:ext uri="{BB962C8B-B14F-4D97-AF65-F5344CB8AC3E}">
        <p14:creationId xmlns:p14="http://schemas.microsoft.com/office/powerpoint/2010/main" val="4193203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endParaRPr lang="en-US" dirty="0" smtClean="0"/>
          </a:p>
          <a:p>
            <a:r>
              <a:rPr lang="en-US" dirty="0" smtClean="0"/>
              <a:t>Queue are represented in two-ways</a:t>
            </a:r>
          </a:p>
          <a:p>
            <a:pPr lvl="1"/>
            <a:r>
              <a:rPr lang="en-US" dirty="0" smtClean="0"/>
              <a:t>Linear Array</a:t>
            </a:r>
          </a:p>
          <a:p>
            <a:pPr lvl="1"/>
            <a:r>
              <a:rPr lang="en-US" dirty="0" smtClean="0"/>
              <a:t>One-way Linked List </a:t>
            </a:r>
            <a:endParaRPr lang="en-US" dirty="0"/>
          </a:p>
        </p:txBody>
      </p:sp>
    </p:spTree>
    <p:extLst>
      <p:ext uri="{BB962C8B-B14F-4D97-AF65-F5344CB8AC3E}">
        <p14:creationId xmlns:p14="http://schemas.microsoft.com/office/powerpoint/2010/main" val="4262291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Array representation of Queue </a:t>
            </a:r>
            <a:endParaRPr lang="en-US" dirty="0"/>
          </a:p>
        </p:txBody>
      </p:sp>
      <p:sp>
        <p:nvSpPr>
          <p:cNvPr id="3" name="Content Placeholder 2"/>
          <p:cNvSpPr>
            <a:spLocks noGrp="1"/>
          </p:cNvSpPr>
          <p:nvPr>
            <p:ph idx="1"/>
          </p:nvPr>
        </p:nvSpPr>
        <p:spPr>
          <a:xfrm>
            <a:off x="457200" y="1143000"/>
            <a:ext cx="8229600" cy="4983163"/>
          </a:xfrm>
        </p:spPr>
        <p:txBody>
          <a:bodyPr/>
          <a:lstStyle/>
          <a:p>
            <a:r>
              <a:rPr lang="en-US" sz="3600" dirty="0" smtClean="0"/>
              <a:t>A queue is maintained by a </a:t>
            </a:r>
          </a:p>
          <a:p>
            <a:pPr lvl="1"/>
            <a:r>
              <a:rPr lang="en-US" sz="3200" dirty="0" smtClean="0"/>
              <a:t>linear array QUEUE </a:t>
            </a:r>
          </a:p>
          <a:p>
            <a:pPr lvl="1"/>
            <a:r>
              <a:rPr lang="en-US" sz="2400" dirty="0" smtClean="0"/>
              <a:t>Two pointer variable </a:t>
            </a:r>
          </a:p>
          <a:p>
            <a:pPr lvl="2"/>
            <a:r>
              <a:rPr lang="en-US" dirty="0" smtClean="0"/>
              <a:t>FRONT : Containing the location of the front element of the queue</a:t>
            </a:r>
          </a:p>
          <a:p>
            <a:pPr lvl="2"/>
            <a:r>
              <a:rPr lang="en-US" dirty="0" smtClean="0"/>
              <a:t>REAR : Containing </a:t>
            </a:r>
          </a:p>
          <a:p>
            <a:endParaRPr lang="en-US" dirty="0" smtClean="0"/>
          </a:p>
          <a:p>
            <a:r>
              <a:rPr lang="en-US" dirty="0" smtClean="0"/>
              <a:t>FRONT == NULL indicates that the queue is empty </a:t>
            </a:r>
            <a:endParaRPr lang="en-US" dirty="0"/>
          </a:p>
        </p:txBody>
      </p:sp>
    </p:spTree>
    <p:extLst>
      <p:ext uri="{BB962C8B-B14F-4D97-AF65-F5344CB8AC3E}">
        <p14:creationId xmlns:p14="http://schemas.microsoft.com/office/powerpoint/2010/main" val="36486274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a:t>
            </a:r>
            <a:endParaRPr lang="en-US" dirty="0"/>
          </a:p>
        </p:txBody>
      </p:sp>
      <p:graphicFrame>
        <p:nvGraphicFramePr>
          <p:cNvPr id="4" name="Table 3"/>
          <p:cNvGraphicFramePr>
            <a:graphicFrameLocks noGrp="1"/>
          </p:cNvGraphicFramePr>
          <p:nvPr/>
        </p:nvGraphicFramePr>
        <p:xfrm>
          <a:off x="2667000" y="14478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sz="2400" dirty="0" smtClean="0">
                          <a:solidFill>
                            <a:schemeClr val="tx1"/>
                          </a:solidFill>
                        </a:rPr>
                        <a:t>AA</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685800" y="3657600"/>
            <a:ext cx="1676400" cy="461665"/>
          </a:xfrm>
          <a:prstGeom prst="rect">
            <a:avLst/>
          </a:prstGeom>
          <a:noFill/>
        </p:spPr>
        <p:txBody>
          <a:bodyPr wrap="square" rtlCol="0">
            <a:spAutoFit/>
          </a:bodyPr>
          <a:lstStyle/>
          <a:p>
            <a:r>
              <a:rPr lang="en-US" sz="2400" dirty="0" smtClean="0"/>
              <a:t>FRONT: 2</a:t>
            </a:r>
            <a:endParaRPr lang="en-US" sz="2400" dirty="0"/>
          </a:p>
        </p:txBody>
      </p:sp>
      <p:sp>
        <p:nvSpPr>
          <p:cNvPr id="6" name="TextBox 5"/>
          <p:cNvSpPr txBox="1"/>
          <p:nvPr/>
        </p:nvSpPr>
        <p:spPr>
          <a:xfrm>
            <a:off x="685800" y="4114800"/>
            <a:ext cx="1676400" cy="461665"/>
          </a:xfrm>
          <a:prstGeom prst="rect">
            <a:avLst/>
          </a:prstGeom>
          <a:noFill/>
        </p:spPr>
        <p:txBody>
          <a:bodyPr wrap="square" rtlCol="0">
            <a:spAutoFit/>
          </a:bodyPr>
          <a:lstStyle/>
          <a:p>
            <a:r>
              <a:rPr lang="en-US" sz="2400" dirty="0" smtClean="0"/>
              <a:t>REAR: 4</a:t>
            </a:r>
            <a:endParaRPr lang="en-US" sz="2400" dirty="0"/>
          </a:p>
        </p:txBody>
      </p:sp>
      <p:graphicFrame>
        <p:nvGraphicFramePr>
          <p:cNvPr id="7" name="Table 6"/>
          <p:cNvGraphicFramePr>
            <a:graphicFrameLocks noGrp="1"/>
          </p:cNvGraphicFramePr>
          <p:nvPr/>
        </p:nvGraphicFramePr>
        <p:xfrm>
          <a:off x="2743200" y="37338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8" name="TextBox 7"/>
          <p:cNvSpPr txBox="1"/>
          <p:nvPr/>
        </p:nvSpPr>
        <p:spPr>
          <a:xfrm>
            <a:off x="990600" y="5029200"/>
            <a:ext cx="7772400" cy="1384995"/>
          </a:xfrm>
          <a:prstGeom prst="rect">
            <a:avLst/>
          </a:prstGeom>
          <a:noFill/>
        </p:spPr>
        <p:txBody>
          <a:bodyPr wrap="square" rtlCol="0">
            <a:spAutoFit/>
          </a:bodyPr>
          <a:lstStyle/>
          <a:p>
            <a:r>
              <a:rPr lang="en-US" sz="2800" dirty="0" smtClean="0"/>
              <a:t>Whenever an element is deleted from the queue, the value of FRONT is increased by 1</a:t>
            </a:r>
          </a:p>
          <a:p>
            <a:r>
              <a:rPr lang="en-US" sz="2800" b="1" dirty="0" smtClean="0">
                <a:solidFill>
                  <a:srgbClr val="FF0000"/>
                </a:solidFill>
              </a:rPr>
              <a:t>FRONT = FRONT + 1</a:t>
            </a:r>
            <a:endParaRPr lang="en-US" sz="2800" b="1" dirty="0">
              <a:solidFill>
                <a:srgbClr val="FF0000"/>
              </a:solidFill>
            </a:endParaRPr>
          </a:p>
        </p:txBody>
      </p:sp>
      <p:sp>
        <p:nvSpPr>
          <p:cNvPr id="9" name="TextBox 8"/>
          <p:cNvSpPr txBox="1"/>
          <p:nvPr/>
        </p:nvSpPr>
        <p:spPr>
          <a:xfrm>
            <a:off x="762000" y="1447800"/>
            <a:ext cx="1676400" cy="461665"/>
          </a:xfrm>
          <a:prstGeom prst="rect">
            <a:avLst/>
          </a:prstGeom>
          <a:noFill/>
        </p:spPr>
        <p:txBody>
          <a:bodyPr wrap="square" rtlCol="0">
            <a:spAutoFit/>
          </a:bodyPr>
          <a:lstStyle/>
          <a:p>
            <a:r>
              <a:rPr lang="en-US" sz="2400" dirty="0" smtClean="0"/>
              <a:t>FRONT: 1</a:t>
            </a:r>
            <a:endParaRPr lang="en-US" sz="2400" dirty="0"/>
          </a:p>
        </p:txBody>
      </p:sp>
      <p:sp>
        <p:nvSpPr>
          <p:cNvPr id="10" name="TextBox 9"/>
          <p:cNvSpPr txBox="1"/>
          <p:nvPr/>
        </p:nvSpPr>
        <p:spPr>
          <a:xfrm>
            <a:off x="762000" y="1905000"/>
            <a:ext cx="1676400" cy="461665"/>
          </a:xfrm>
          <a:prstGeom prst="rect">
            <a:avLst/>
          </a:prstGeom>
          <a:noFill/>
        </p:spPr>
        <p:txBody>
          <a:bodyPr wrap="square" rtlCol="0">
            <a:spAutoFit/>
          </a:bodyPr>
          <a:lstStyle/>
          <a:p>
            <a:r>
              <a:rPr lang="en-US" sz="2400" dirty="0" smtClean="0"/>
              <a:t>REAR: 4</a:t>
            </a:r>
            <a:endParaRPr lang="en-US" sz="2400" dirty="0"/>
          </a:p>
        </p:txBody>
      </p:sp>
      <p:sp>
        <p:nvSpPr>
          <p:cNvPr id="11" name="TextBox 10"/>
          <p:cNvSpPr txBox="1"/>
          <p:nvPr/>
        </p:nvSpPr>
        <p:spPr>
          <a:xfrm>
            <a:off x="3048000" y="2667000"/>
            <a:ext cx="5029200" cy="584775"/>
          </a:xfrm>
          <a:prstGeom prst="rect">
            <a:avLst/>
          </a:prstGeom>
          <a:noFill/>
        </p:spPr>
        <p:txBody>
          <a:bodyPr wrap="square" rtlCol="0">
            <a:spAutoFit/>
          </a:bodyPr>
          <a:lstStyle/>
          <a:p>
            <a:r>
              <a:rPr lang="en-US" sz="3200" b="1" dirty="0" smtClean="0">
                <a:solidFill>
                  <a:srgbClr val="FF0000"/>
                </a:solidFill>
              </a:rPr>
              <a:t>Delete an element </a:t>
            </a:r>
            <a:endParaRPr lang="en-US" sz="3200" b="1" dirty="0">
              <a:solidFill>
                <a:srgbClr val="FF0000"/>
              </a:solidFill>
            </a:endParaRPr>
          </a:p>
        </p:txBody>
      </p:sp>
    </p:spTree>
    <p:extLst>
      <p:ext uri="{BB962C8B-B14F-4D97-AF65-F5344CB8AC3E}">
        <p14:creationId xmlns:p14="http://schemas.microsoft.com/office/powerpoint/2010/main" val="310188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checkerboard(across)">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graphicFrame>
        <p:nvGraphicFramePr>
          <p:cNvPr id="4" name="Table 3"/>
          <p:cNvGraphicFramePr>
            <a:graphicFrameLocks noGrp="1"/>
          </p:cNvGraphicFramePr>
          <p:nvPr/>
        </p:nvGraphicFramePr>
        <p:xfrm>
          <a:off x="2667000" y="16002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609600" y="1600200"/>
            <a:ext cx="1676400" cy="461665"/>
          </a:xfrm>
          <a:prstGeom prst="rect">
            <a:avLst/>
          </a:prstGeom>
          <a:noFill/>
        </p:spPr>
        <p:txBody>
          <a:bodyPr wrap="square" rtlCol="0">
            <a:spAutoFit/>
          </a:bodyPr>
          <a:lstStyle/>
          <a:p>
            <a:r>
              <a:rPr lang="en-US" sz="2400" dirty="0" smtClean="0"/>
              <a:t>FRONT: 2</a:t>
            </a:r>
            <a:endParaRPr lang="en-US" sz="2400" dirty="0"/>
          </a:p>
        </p:txBody>
      </p:sp>
      <p:sp>
        <p:nvSpPr>
          <p:cNvPr id="6" name="TextBox 5"/>
          <p:cNvSpPr txBox="1"/>
          <p:nvPr/>
        </p:nvSpPr>
        <p:spPr>
          <a:xfrm>
            <a:off x="609600" y="2133600"/>
            <a:ext cx="1676400" cy="461665"/>
          </a:xfrm>
          <a:prstGeom prst="rect">
            <a:avLst/>
          </a:prstGeom>
          <a:noFill/>
        </p:spPr>
        <p:txBody>
          <a:bodyPr wrap="square" rtlCol="0">
            <a:spAutoFit/>
          </a:bodyPr>
          <a:lstStyle/>
          <a:p>
            <a:r>
              <a:rPr lang="en-US" sz="2400" dirty="0" smtClean="0"/>
              <a:t>REAR: 4</a:t>
            </a:r>
            <a:endParaRPr lang="en-US" sz="2400" dirty="0"/>
          </a:p>
        </p:txBody>
      </p:sp>
      <p:sp>
        <p:nvSpPr>
          <p:cNvPr id="7" name="TextBox 6"/>
          <p:cNvSpPr txBox="1"/>
          <p:nvPr/>
        </p:nvSpPr>
        <p:spPr>
          <a:xfrm>
            <a:off x="3048000" y="2667000"/>
            <a:ext cx="5029200" cy="584775"/>
          </a:xfrm>
          <a:prstGeom prst="rect">
            <a:avLst/>
          </a:prstGeom>
          <a:noFill/>
        </p:spPr>
        <p:txBody>
          <a:bodyPr wrap="square" rtlCol="0">
            <a:spAutoFit/>
          </a:bodyPr>
          <a:lstStyle/>
          <a:p>
            <a:r>
              <a:rPr lang="en-US" sz="3200" b="1" dirty="0" smtClean="0">
                <a:solidFill>
                  <a:srgbClr val="FF0000"/>
                </a:solidFill>
              </a:rPr>
              <a:t>Insert an element </a:t>
            </a:r>
            <a:endParaRPr lang="en-US" sz="3200" b="1" dirty="0">
              <a:solidFill>
                <a:srgbClr val="FF0000"/>
              </a:solidFill>
            </a:endParaRPr>
          </a:p>
        </p:txBody>
      </p:sp>
      <p:graphicFrame>
        <p:nvGraphicFramePr>
          <p:cNvPr id="8" name="Table 7"/>
          <p:cNvGraphicFramePr>
            <a:graphicFrameLocks noGrp="1"/>
          </p:cNvGraphicFramePr>
          <p:nvPr/>
        </p:nvGraphicFramePr>
        <p:xfrm>
          <a:off x="2667000" y="36576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EE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9" name="TextBox 8"/>
          <p:cNvSpPr txBox="1"/>
          <p:nvPr/>
        </p:nvSpPr>
        <p:spPr>
          <a:xfrm>
            <a:off x="762000" y="3581400"/>
            <a:ext cx="1676400" cy="461665"/>
          </a:xfrm>
          <a:prstGeom prst="rect">
            <a:avLst/>
          </a:prstGeom>
          <a:noFill/>
        </p:spPr>
        <p:txBody>
          <a:bodyPr wrap="square" rtlCol="0">
            <a:spAutoFit/>
          </a:bodyPr>
          <a:lstStyle/>
          <a:p>
            <a:r>
              <a:rPr lang="en-US" sz="2400" dirty="0" smtClean="0"/>
              <a:t>FRONT: 2</a:t>
            </a:r>
            <a:endParaRPr lang="en-US" sz="2400" dirty="0"/>
          </a:p>
        </p:txBody>
      </p:sp>
      <p:sp>
        <p:nvSpPr>
          <p:cNvPr id="10" name="TextBox 9"/>
          <p:cNvSpPr txBox="1"/>
          <p:nvPr/>
        </p:nvSpPr>
        <p:spPr>
          <a:xfrm>
            <a:off x="762000" y="3962400"/>
            <a:ext cx="1676400" cy="461665"/>
          </a:xfrm>
          <a:prstGeom prst="rect">
            <a:avLst/>
          </a:prstGeom>
          <a:noFill/>
        </p:spPr>
        <p:txBody>
          <a:bodyPr wrap="square" rtlCol="0">
            <a:spAutoFit/>
          </a:bodyPr>
          <a:lstStyle/>
          <a:p>
            <a:r>
              <a:rPr lang="en-US" sz="2400" dirty="0" smtClean="0"/>
              <a:t>REAR: 5</a:t>
            </a:r>
            <a:endParaRPr lang="en-US" sz="2400" dirty="0"/>
          </a:p>
        </p:txBody>
      </p:sp>
      <p:sp>
        <p:nvSpPr>
          <p:cNvPr id="11" name="TextBox 10"/>
          <p:cNvSpPr txBox="1"/>
          <p:nvPr/>
        </p:nvSpPr>
        <p:spPr>
          <a:xfrm>
            <a:off x="990600" y="5029200"/>
            <a:ext cx="7391400" cy="1384995"/>
          </a:xfrm>
          <a:prstGeom prst="rect">
            <a:avLst/>
          </a:prstGeom>
          <a:noFill/>
        </p:spPr>
        <p:txBody>
          <a:bodyPr wrap="square" rtlCol="0">
            <a:spAutoFit/>
          </a:bodyPr>
          <a:lstStyle/>
          <a:p>
            <a:r>
              <a:rPr lang="en-US" sz="2800" dirty="0" smtClean="0"/>
              <a:t>Whenever an element is inserted into the  queue, the value of REAR is increased by 1</a:t>
            </a:r>
          </a:p>
          <a:p>
            <a:r>
              <a:rPr lang="en-US" sz="2800" b="1" dirty="0" smtClean="0">
                <a:solidFill>
                  <a:srgbClr val="FF0000"/>
                </a:solidFill>
              </a:rPr>
              <a:t>REAR = REAR + 1</a:t>
            </a:r>
            <a:endParaRPr lang="en-US" sz="2800" b="1" dirty="0">
              <a:solidFill>
                <a:srgbClr val="FF0000"/>
              </a:solidFill>
            </a:endParaRPr>
          </a:p>
        </p:txBody>
      </p:sp>
    </p:spTree>
    <p:extLst>
      <p:ext uri="{BB962C8B-B14F-4D97-AF65-F5344CB8AC3E}">
        <p14:creationId xmlns:p14="http://schemas.microsoft.com/office/powerpoint/2010/main" val="40379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Queue </a:t>
            </a:r>
            <a:endParaRPr lang="en-US" dirty="0"/>
          </a:p>
        </p:txBody>
      </p:sp>
      <p:sp>
        <p:nvSpPr>
          <p:cNvPr id="3" name="Content Placeholder 2"/>
          <p:cNvSpPr>
            <a:spLocks noGrp="1"/>
          </p:cNvSpPr>
          <p:nvPr>
            <p:ph idx="1"/>
          </p:nvPr>
        </p:nvSpPr>
        <p:spPr>
          <a:xfrm>
            <a:off x="457200" y="1143001"/>
            <a:ext cx="8229600" cy="1143000"/>
          </a:xfrm>
        </p:spPr>
        <p:txBody>
          <a:bodyPr/>
          <a:lstStyle/>
          <a:p>
            <a:r>
              <a:rPr lang="en-US" dirty="0" smtClean="0"/>
              <a:t>REAR = N and Insert an element into queue </a:t>
            </a:r>
            <a:endParaRPr lang="en-US" dirty="0"/>
          </a:p>
        </p:txBody>
      </p:sp>
      <p:graphicFrame>
        <p:nvGraphicFramePr>
          <p:cNvPr id="4" name="Table 3"/>
          <p:cNvGraphicFramePr>
            <a:graphicFrameLocks noGrp="1"/>
          </p:cNvGraphicFramePr>
          <p:nvPr/>
        </p:nvGraphicFramePr>
        <p:xfrm>
          <a:off x="2514600" y="28194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XX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ZZ</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609600" y="2667000"/>
            <a:ext cx="1676400" cy="461665"/>
          </a:xfrm>
          <a:prstGeom prst="rect">
            <a:avLst/>
          </a:prstGeom>
          <a:noFill/>
        </p:spPr>
        <p:txBody>
          <a:bodyPr wrap="square" rtlCol="0">
            <a:spAutoFit/>
          </a:bodyPr>
          <a:lstStyle/>
          <a:p>
            <a:r>
              <a:rPr lang="en-US" sz="2400" dirty="0" smtClean="0"/>
              <a:t>FRONT: 7</a:t>
            </a:r>
            <a:endParaRPr lang="en-US" sz="2400" dirty="0"/>
          </a:p>
        </p:txBody>
      </p:sp>
      <p:sp>
        <p:nvSpPr>
          <p:cNvPr id="6" name="TextBox 5"/>
          <p:cNvSpPr txBox="1"/>
          <p:nvPr/>
        </p:nvSpPr>
        <p:spPr>
          <a:xfrm>
            <a:off x="685800" y="3124200"/>
            <a:ext cx="1676400" cy="461665"/>
          </a:xfrm>
          <a:prstGeom prst="rect">
            <a:avLst/>
          </a:prstGeom>
          <a:noFill/>
        </p:spPr>
        <p:txBody>
          <a:bodyPr wrap="square" rtlCol="0">
            <a:spAutoFit/>
          </a:bodyPr>
          <a:lstStyle/>
          <a:p>
            <a:r>
              <a:rPr lang="en-US" sz="2400" dirty="0" smtClean="0"/>
              <a:t>REAR: N</a:t>
            </a:r>
            <a:endParaRPr lang="en-US" sz="2400" dirty="0"/>
          </a:p>
        </p:txBody>
      </p:sp>
      <p:sp>
        <p:nvSpPr>
          <p:cNvPr id="7" name="TextBox 6"/>
          <p:cNvSpPr txBox="1"/>
          <p:nvPr/>
        </p:nvSpPr>
        <p:spPr>
          <a:xfrm>
            <a:off x="228600" y="3962400"/>
            <a:ext cx="8686800" cy="1815882"/>
          </a:xfrm>
          <a:prstGeom prst="rect">
            <a:avLst/>
          </a:prstGeom>
          <a:noFill/>
        </p:spPr>
        <p:txBody>
          <a:bodyPr wrap="square" rtlCol="0">
            <a:spAutoFit/>
          </a:bodyPr>
          <a:lstStyle/>
          <a:p>
            <a:r>
              <a:rPr lang="en-US" sz="2800" dirty="0" smtClean="0"/>
              <a:t>Move the entire queue to the beginning of the array</a:t>
            </a:r>
          </a:p>
          <a:p>
            <a:r>
              <a:rPr lang="en-US" sz="2800" dirty="0" smtClean="0"/>
              <a:t>Change the FRONT and REAR accordingly</a:t>
            </a:r>
          </a:p>
          <a:p>
            <a:r>
              <a:rPr lang="en-US" sz="2800" dirty="0" smtClean="0"/>
              <a:t>Insert the element </a:t>
            </a:r>
            <a:endParaRPr lang="en-US" sz="2800" dirty="0"/>
          </a:p>
        </p:txBody>
      </p:sp>
      <p:sp>
        <p:nvSpPr>
          <p:cNvPr id="9" name="TextBox 8"/>
          <p:cNvSpPr txBox="1"/>
          <p:nvPr/>
        </p:nvSpPr>
        <p:spPr>
          <a:xfrm>
            <a:off x="457200" y="5943600"/>
            <a:ext cx="7848600" cy="523220"/>
          </a:xfrm>
          <a:prstGeom prst="rect">
            <a:avLst/>
          </a:prstGeom>
          <a:noFill/>
        </p:spPr>
        <p:txBody>
          <a:bodyPr wrap="square" rtlCol="0">
            <a:spAutoFit/>
          </a:bodyPr>
          <a:lstStyle/>
          <a:p>
            <a:r>
              <a:rPr lang="en-US" sz="2800" dirty="0" smtClean="0"/>
              <a:t>This procedure is too expensive </a:t>
            </a:r>
            <a:endParaRPr lang="en-US" sz="2800" dirty="0"/>
          </a:p>
        </p:txBody>
      </p:sp>
    </p:spTree>
    <p:extLst>
      <p:ext uri="{BB962C8B-B14F-4D97-AF65-F5344CB8AC3E}">
        <p14:creationId xmlns:p14="http://schemas.microsoft.com/office/powerpoint/2010/main" val="65841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Queue</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Queue is assumed to be circular</a:t>
            </a:r>
          </a:p>
          <a:p>
            <a:r>
              <a:rPr lang="en-US" dirty="0" smtClean="0"/>
              <a:t> QUEUE[1] comes after QUEUE[N]</a:t>
            </a:r>
          </a:p>
          <a:p>
            <a:r>
              <a:rPr lang="en-US" dirty="0" smtClean="0"/>
              <a:t>Instead of increasing REAR to N +1, we reset REAR = 1 and then assign</a:t>
            </a:r>
          </a:p>
          <a:p>
            <a:pPr>
              <a:buNone/>
            </a:pPr>
            <a:r>
              <a:rPr lang="en-US" dirty="0" smtClean="0"/>
              <a:t>QUEUE[REAR] = ITEM  </a:t>
            </a:r>
            <a:endParaRPr lang="en-US" dirty="0"/>
          </a:p>
        </p:txBody>
      </p:sp>
    </p:spTree>
    <p:extLst>
      <p:ext uri="{BB962C8B-B14F-4D97-AF65-F5344CB8AC3E}">
        <p14:creationId xmlns:p14="http://schemas.microsoft.com/office/powerpoint/2010/main" val="28877432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Queue </a:t>
            </a:r>
            <a:endParaRPr lang="en-US" dirty="0"/>
          </a:p>
        </p:txBody>
      </p:sp>
      <p:sp>
        <p:nvSpPr>
          <p:cNvPr id="3" name="Content Placeholder 2"/>
          <p:cNvSpPr>
            <a:spLocks noGrp="1"/>
          </p:cNvSpPr>
          <p:nvPr>
            <p:ph idx="1"/>
          </p:nvPr>
        </p:nvSpPr>
        <p:spPr>
          <a:xfrm>
            <a:off x="457200" y="1143001"/>
            <a:ext cx="8229600" cy="1143000"/>
          </a:xfrm>
        </p:spPr>
        <p:txBody>
          <a:bodyPr/>
          <a:lstStyle/>
          <a:p>
            <a:r>
              <a:rPr lang="en-US" dirty="0" smtClean="0"/>
              <a:t>FRONT = N and an element of QUEUE is Deleted </a:t>
            </a:r>
            <a:endParaRPr lang="en-US" dirty="0"/>
          </a:p>
        </p:txBody>
      </p:sp>
      <p:graphicFrame>
        <p:nvGraphicFramePr>
          <p:cNvPr id="4" name="Table 3"/>
          <p:cNvGraphicFramePr>
            <a:graphicFrameLocks noGrp="1"/>
          </p:cNvGraphicFramePr>
          <p:nvPr/>
        </p:nvGraphicFramePr>
        <p:xfrm>
          <a:off x="2514600" y="28194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XX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ZZ</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457200" y="2667000"/>
            <a:ext cx="1981200" cy="461665"/>
          </a:xfrm>
          <a:prstGeom prst="rect">
            <a:avLst/>
          </a:prstGeom>
          <a:noFill/>
        </p:spPr>
        <p:txBody>
          <a:bodyPr wrap="square" rtlCol="0">
            <a:spAutoFit/>
          </a:bodyPr>
          <a:lstStyle/>
          <a:p>
            <a:r>
              <a:rPr lang="en-US" sz="2400" dirty="0" smtClean="0"/>
              <a:t>FRONT: N</a:t>
            </a:r>
            <a:endParaRPr lang="en-US" sz="2400" dirty="0"/>
          </a:p>
        </p:txBody>
      </p:sp>
      <p:sp>
        <p:nvSpPr>
          <p:cNvPr id="6" name="TextBox 5"/>
          <p:cNvSpPr txBox="1"/>
          <p:nvPr/>
        </p:nvSpPr>
        <p:spPr>
          <a:xfrm>
            <a:off x="609600" y="3124200"/>
            <a:ext cx="1676400" cy="461665"/>
          </a:xfrm>
          <a:prstGeom prst="rect">
            <a:avLst/>
          </a:prstGeom>
          <a:noFill/>
        </p:spPr>
        <p:txBody>
          <a:bodyPr wrap="square" rtlCol="0">
            <a:spAutoFit/>
          </a:bodyPr>
          <a:lstStyle/>
          <a:p>
            <a:r>
              <a:rPr lang="en-US" sz="2400" dirty="0" smtClean="0"/>
              <a:t>REAR:</a:t>
            </a:r>
            <a:endParaRPr lang="en-US" sz="2400" dirty="0"/>
          </a:p>
        </p:txBody>
      </p:sp>
      <p:sp>
        <p:nvSpPr>
          <p:cNvPr id="7" name="TextBox 6"/>
          <p:cNvSpPr txBox="1"/>
          <p:nvPr/>
        </p:nvSpPr>
        <p:spPr>
          <a:xfrm>
            <a:off x="304800" y="4267200"/>
            <a:ext cx="8686800" cy="954107"/>
          </a:xfrm>
          <a:prstGeom prst="rect">
            <a:avLst/>
          </a:prstGeom>
          <a:noFill/>
        </p:spPr>
        <p:txBody>
          <a:bodyPr wrap="square" rtlCol="0">
            <a:spAutoFit/>
          </a:bodyPr>
          <a:lstStyle/>
          <a:p>
            <a:r>
              <a:rPr lang="en-US" sz="2800" dirty="0" smtClean="0"/>
              <a:t>We reset FRONT = 1, instead of increasing FRONT to N + 1 </a:t>
            </a:r>
            <a:endParaRPr lang="en-US" sz="2800" dirty="0"/>
          </a:p>
        </p:txBody>
      </p:sp>
    </p:spTree>
    <p:extLst>
      <p:ext uri="{BB962C8B-B14F-4D97-AF65-F5344CB8AC3E}">
        <p14:creationId xmlns:p14="http://schemas.microsoft.com/office/powerpoint/2010/main" val="39370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Stack </a:t>
            </a:r>
            <a:endParaRPr lang="en-US" dirty="0"/>
          </a:p>
        </p:txBody>
      </p:sp>
      <p:sp>
        <p:nvSpPr>
          <p:cNvPr id="3" name="Content Placeholder 2"/>
          <p:cNvSpPr>
            <a:spLocks noGrp="1"/>
          </p:cNvSpPr>
          <p:nvPr>
            <p:ph idx="1"/>
          </p:nvPr>
        </p:nvSpPr>
        <p:spPr>
          <a:xfrm>
            <a:off x="457200" y="937419"/>
            <a:ext cx="8503920" cy="5303520"/>
          </a:xfrm>
        </p:spPr>
        <p:txBody>
          <a:bodyPr/>
          <a:lstStyle/>
          <a:p>
            <a:r>
              <a:rPr lang="en-US" b="1" dirty="0" smtClean="0"/>
              <a:t>A Stack is a list of elements in which an element may be inserted or deleted only at one end, call top of the Stack </a:t>
            </a:r>
          </a:p>
          <a:p>
            <a:endParaRPr lang="en-US" dirty="0"/>
          </a:p>
          <a:p>
            <a:r>
              <a:rPr lang="en-US" dirty="0" smtClean="0"/>
              <a:t>Two basic operations are associated with Stack</a:t>
            </a:r>
          </a:p>
          <a:p>
            <a:pPr marL="971550" lvl="1" indent="-514350">
              <a:buFont typeface="+mj-lt"/>
              <a:buAutoNum type="arabicPeriod"/>
            </a:pPr>
            <a:r>
              <a:rPr lang="en-US" dirty="0" smtClean="0"/>
              <a:t>Push : Insert an element into a stack</a:t>
            </a:r>
          </a:p>
          <a:p>
            <a:pPr marL="971550" lvl="1" indent="-514350">
              <a:buFont typeface="+mj-lt"/>
              <a:buAutoNum type="arabicPeriod"/>
            </a:pPr>
            <a:r>
              <a:rPr lang="en-US" dirty="0" smtClean="0"/>
              <a:t>Pop : Delete an element from a stack </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Queue </a:t>
            </a:r>
            <a:endParaRPr lang="en-US" dirty="0"/>
          </a:p>
        </p:txBody>
      </p:sp>
      <p:sp>
        <p:nvSpPr>
          <p:cNvPr id="3" name="Content Placeholder 2"/>
          <p:cNvSpPr>
            <a:spLocks noGrp="1"/>
          </p:cNvSpPr>
          <p:nvPr>
            <p:ph idx="1"/>
          </p:nvPr>
        </p:nvSpPr>
        <p:spPr>
          <a:xfrm>
            <a:off x="457200" y="1143001"/>
            <a:ext cx="8229600" cy="1143000"/>
          </a:xfrm>
        </p:spPr>
        <p:txBody>
          <a:bodyPr>
            <a:normAutofit lnSpcReduction="10000"/>
          </a:bodyPr>
          <a:lstStyle/>
          <a:p>
            <a:r>
              <a:rPr lang="en-US" dirty="0" smtClean="0"/>
              <a:t>QUEUE contain one element</a:t>
            </a:r>
          </a:p>
          <a:p>
            <a:pPr>
              <a:buNone/>
            </a:pPr>
            <a:r>
              <a:rPr lang="en-US" dirty="0" smtClean="0"/>
              <a:t>	FRONT = REAR </a:t>
            </a:r>
            <a:r>
              <a:rPr lang="en-US" dirty="0" smtClean="0">
                <a:sym typeface="Symbol" pitchFamily="18" charset="2"/>
              </a:rPr>
              <a:t> NULL </a:t>
            </a:r>
            <a:endParaRPr lang="en-US" dirty="0"/>
          </a:p>
        </p:txBody>
      </p:sp>
      <p:graphicFrame>
        <p:nvGraphicFramePr>
          <p:cNvPr id="4" name="Table 3"/>
          <p:cNvGraphicFramePr>
            <a:graphicFrameLocks noGrp="1"/>
          </p:cNvGraphicFramePr>
          <p:nvPr/>
        </p:nvGraphicFramePr>
        <p:xfrm>
          <a:off x="2514600" y="28194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XX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457200" y="2667000"/>
            <a:ext cx="1981200" cy="461665"/>
          </a:xfrm>
          <a:prstGeom prst="rect">
            <a:avLst/>
          </a:prstGeom>
          <a:noFill/>
        </p:spPr>
        <p:txBody>
          <a:bodyPr wrap="square" rtlCol="0">
            <a:spAutoFit/>
          </a:bodyPr>
          <a:lstStyle/>
          <a:p>
            <a:r>
              <a:rPr lang="en-US" sz="2400" dirty="0" smtClean="0"/>
              <a:t>FRONT: 7</a:t>
            </a:r>
            <a:endParaRPr lang="en-US" sz="2400" dirty="0"/>
          </a:p>
        </p:txBody>
      </p:sp>
      <p:sp>
        <p:nvSpPr>
          <p:cNvPr id="6" name="TextBox 5"/>
          <p:cNvSpPr txBox="1"/>
          <p:nvPr/>
        </p:nvSpPr>
        <p:spPr>
          <a:xfrm>
            <a:off x="609600" y="3124200"/>
            <a:ext cx="1676400" cy="461665"/>
          </a:xfrm>
          <a:prstGeom prst="rect">
            <a:avLst/>
          </a:prstGeom>
          <a:noFill/>
        </p:spPr>
        <p:txBody>
          <a:bodyPr wrap="square" rtlCol="0">
            <a:spAutoFit/>
          </a:bodyPr>
          <a:lstStyle/>
          <a:p>
            <a:r>
              <a:rPr lang="en-US" sz="2400" dirty="0" smtClean="0"/>
              <a:t>REAR: 7 </a:t>
            </a:r>
            <a:endParaRPr lang="en-US" sz="2400" dirty="0"/>
          </a:p>
        </p:txBody>
      </p:sp>
      <p:sp>
        <p:nvSpPr>
          <p:cNvPr id="7" name="TextBox 6"/>
          <p:cNvSpPr txBox="1"/>
          <p:nvPr/>
        </p:nvSpPr>
        <p:spPr>
          <a:xfrm>
            <a:off x="304800" y="4267200"/>
            <a:ext cx="8686800" cy="523220"/>
          </a:xfrm>
          <a:prstGeom prst="rect">
            <a:avLst/>
          </a:prstGeom>
          <a:noFill/>
        </p:spPr>
        <p:txBody>
          <a:bodyPr wrap="square" rtlCol="0">
            <a:spAutoFit/>
          </a:bodyPr>
          <a:lstStyle/>
          <a:p>
            <a:r>
              <a:rPr lang="en-US" sz="2800" dirty="0" smtClean="0"/>
              <a:t>FRONT = NULL  and REAR = NULL </a:t>
            </a:r>
            <a:endParaRPr lang="en-US" sz="2800" dirty="0"/>
          </a:p>
        </p:txBody>
      </p:sp>
    </p:spTree>
    <p:extLst>
      <p:ext uri="{BB962C8B-B14F-4D97-AF65-F5344CB8AC3E}">
        <p14:creationId xmlns:p14="http://schemas.microsoft.com/office/powerpoint/2010/main" val="129913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Algorithm to Insert in Q</a:t>
            </a:r>
            <a:endParaRPr lang="en-US" dirty="0"/>
          </a:p>
        </p:txBody>
      </p:sp>
      <p:sp>
        <p:nvSpPr>
          <p:cNvPr id="3" name="Content Placeholder 2"/>
          <p:cNvSpPr>
            <a:spLocks noGrp="1"/>
          </p:cNvSpPr>
          <p:nvPr>
            <p:ph idx="1"/>
          </p:nvPr>
        </p:nvSpPr>
        <p:spPr>
          <a:xfrm>
            <a:off x="457200" y="1066800"/>
            <a:ext cx="8229600" cy="5287963"/>
          </a:xfrm>
        </p:spPr>
        <p:txBody>
          <a:bodyPr>
            <a:normAutofit fontScale="92500" lnSpcReduction="20000"/>
          </a:bodyPr>
          <a:lstStyle/>
          <a:p>
            <a:pPr>
              <a:buNone/>
            </a:pPr>
            <a:r>
              <a:rPr lang="en-US" dirty="0" smtClean="0"/>
              <a:t>[1] </a:t>
            </a:r>
            <a:r>
              <a:rPr lang="en-US" sz="3300" dirty="0" smtClean="0"/>
              <a:t>If FRONT = 1 </a:t>
            </a:r>
            <a:r>
              <a:rPr lang="en-US" sz="3300" b="1" dirty="0" smtClean="0">
                <a:solidFill>
                  <a:srgbClr val="FF0000"/>
                </a:solidFill>
              </a:rPr>
              <a:t>and</a:t>
            </a:r>
            <a:r>
              <a:rPr lang="en-US" sz="3300" dirty="0" smtClean="0"/>
              <a:t> REAR = N </a:t>
            </a:r>
            <a:r>
              <a:rPr lang="en-US" sz="3300" b="1" dirty="0" smtClean="0">
                <a:solidFill>
                  <a:srgbClr val="FF0000"/>
                </a:solidFill>
              </a:rPr>
              <a:t>or </a:t>
            </a:r>
            <a:r>
              <a:rPr lang="en-US" sz="3300" dirty="0" smtClean="0"/>
              <a:t>if</a:t>
            </a:r>
            <a:r>
              <a:rPr lang="en-US" sz="3300" b="1" dirty="0" smtClean="0">
                <a:solidFill>
                  <a:srgbClr val="FF0000"/>
                </a:solidFill>
              </a:rPr>
              <a:t> </a:t>
            </a:r>
            <a:r>
              <a:rPr lang="en-US" sz="3300" dirty="0" smtClean="0"/>
              <a:t>FRONT = REAR + 1 then  Print: Overflow and Exit</a:t>
            </a:r>
          </a:p>
          <a:p>
            <a:pPr>
              <a:buNone/>
            </a:pPr>
            <a:r>
              <a:rPr lang="en-US" dirty="0" smtClean="0"/>
              <a:t>[2] 	</a:t>
            </a:r>
            <a:r>
              <a:rPr lang="en-US" sz="3300" dirty="0" smtClean="0"/>
              <a:t>If FRONT = NULL </a:t>
            </a:r>
            <a:r>
              <a:rPr lang="en-US" sz="3300" b="1" dirty="0" smtClean="0">
                <a:solidFill>
                  <a:srgbClr val="FF0000"/>
                </a:solidFill>
              </a:rPr>
              <a:t>then</a:t>
            </a:r>
            <a:r>
              <a:rPr lang="en-US" sz="3300" dirty="0" smtClean="0"/>
              <a:t>  </a:t>
            </a:r>
          </a:p>
          <a:p>
            <a:pPr>
              <a:buNone/>
            </a:pPr>
            <a:r>
              <a:rPr lang="en-US" sz="3300" dirty="0" smtClean="0"/>
              <a:t>			Set FRONT = 1 and REAR = 1</a:t>
            </a:r>
          </a:p>
          <a:p>
            <a:pPr>
              <a:buNone/>
            </a:pPr>
            <a:r>
              <a:rPr lang="en-US" sz="3300" dirty="0" smtClean="0"/>
              <a:t>		Else If REAR = N then </a:t>
            </a:r>
          </a:p>
          <a:p>
            <a:pPr>
              <a:buNone/>
            </a:pPr>
            <a:r>
              <a:rPr lang="en-US" sz="3300" dirty="0" smtClean="0"/>
              <a:t>				Set REAR = 1 </a:t>
            </a:r>
          </a:p>
          <a:p>
            <a:pPr>
              <a:buNone/>
            </a:pPr>
            <a:r>
              <a:rPr lang="en-US" sz="3300" dirty="0" smtClean="0"/>
              <a:t>			Else </a:t>
            </a:r>
          </a:p>
          <a:p>
            <a:pPr>
              <a:buNone/>
            </a:pPr>
            <a:r>
              <a:rPr lang="en-US" sz="3300" dirty="0" smtClean="0"/>
              <a:t>				Set REAR = REAR + 1</a:t>
            </a:r>
          </a:p>
          <a:p>
            <a:pPr>
              <a:buNone/>
            </a:pPr>
            <a:r>
              <a:rPr lang="en-US" dirty="0" smtClean="0"/>
              <a:t>[3] </a:t>
            </a:r>
            <a:r>
              <a:rPr lang="en-US" sz="3300" dirty="0" smtClean="0"/>
              <a:t>Set QUEUE[REAR] = ITEM</a:t>
            </a:r>
          </a:p>
          <a:p>
            <a:pPr>
              <a:buNone/>
            </a:pPr>
            <a:r>
              <a:rPr lang="en-US" sz="3300" dirty="0" smtClean="0"/>
              <a:t>[4] Exit </a:t>
            </a:r>
          </a:p>
          <a:p>
            <a:pPr>
              <a:buNone/>
            </a:pPr>
            <a:r>
              <a:rPr lang="en-US" dirty="0" smtClean="0"/>
              <a:t>		 </a:t>
            </a:r>
            <a:endParaRPr lang="en-US" dirty="0"/>
          </a:p>
        </p:txBody>
      </p:sp>
    </p:spTree>
    <p:extLst>
      <p:ext uri="{BB962C8B-B14F-4D97-AF65-F5344CB8AC3E}">
        <p14:creationId xmlns:p14="http://schemas.microsoft.com/office/powerpoint/2010/main" val="17788074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Queue </a:t>
            </a:r>
            <a:endParaRPr lang="en-US" dirty="0"/>
          </a:p>
        </p:txBody>
      </p:sp>
      <p:graphicFrame>
        <p:nvGraphicFramePr>
          <p:cNvPr id="4" name="Table 3"/>
          <p:cNvGraphicFramePr>
            <a:graphicFrameLocks noGrp="1"/>
          </p:cNvGraphicFramePr>
          <p:nvPr/>
        </p:nvGraphicFramePr>
        <p:xfrm>
          <a:off x="2514600" y="2819400"/>
          <a:ext cx="6095997"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r>
                        <a:rPr lang="en-US" sz="2400" dirty="0" smtClean="0">
                          <a:solidFill>
                            <a:schemeClr val="tx1"/>
                          </a:solidFill>
                        </a:rPr>
                        <a:t>AA</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EE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FF</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XX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itchFamily="34" charset="0"/>
                        <a:buNone/>
                      </a:pP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ZZ</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N</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457200" y="2667000"/>
            <a:ext cx="1981200" cy="461665"/>
          </a:xfrm>
          <a:prstGeom prst="rect">
            <a:avLst/>
          </a:prstGeom>
          <a:noFill/>
        </p:spPr>
        <p:txBody>
          <a:bodyPr wrap="square" rtlCol="0">
            <a:spAutoFit/>
          </a:bodyPr>
          <a:lstStyle/>
          <a:p>
            <a:r>
              <a:rPr lang="en-US" sz="2400" dirty="0" smtClean="0"/>
              <a:t>FRONT: 7</a:t>
            </a:r>
            <a:endParaRPr lang="en-US" sz="2400" dirty="0"/>
          </a:p>
        </p:txBody>
      </p:sp>
      <p:sp>
        <p:nvSpPr>
          <p:cNvPr id="6" name="TextBox 5"/>
          <p:cNvSpPr txBox="1"/>
          <p:nvPr/>
        </p:nvSpPr>
        <p:spPr>
          <a:xfrm>
            <a:off x="609600" y="3124200"/>
            <a:ext cx="1676400" cy="461665"/>
          </a:xfrm>
          <a:prstGeom prst="rect">
            <a:avLst/>
          </a:prstGeom>
          <a:noFill/>
        </p:spPr>
        <p:txBody>
          <a:bodyPr wrap="square" rtlCol="0">
            <a:spAutoFit/>
          </a:bodyPr>
          <a:lstStyle/>
          <a:p>
            <a:r>
              <a:rPr lang="en-US" sz="2400" dirty="0" smtClean="0"/>
              <a:t>REAR: 6 </a:t>
            </a:r>
            <a:endParaRPr lang="en-US" sz="2400" dirty="0"/>
          </a:p>
        </p:txBody>
      </p:sp>
      <p:sp>
        <p:nvSpPr>
          <p:cNvPr id="7" name="TextBox 6"/>
          <p:cNvSpPr txBox="1"/>
          <p:nvPr/>
        </p:nvSpPr>
        <p:spPr>
          <a:xfrm>
            <a:off x="304800" y="4267200"/>
            <a:ext cx="8686800" cy="523220"/>
          </a:xfrm>
          <a:prstGeom prst="rect">
            <a:avLst/>
          </a:prstGeom>
          <a:noFill/>
        </p:spPr>
        <p:txBody>
          <a:bodyPr wrap="square" rtlCol="0">
            <a:spAutoFit/>
          </a:bodyPr>
          <a:lstStyle/>
          <a:p>
            <a:r>
              <a:rPr lang="en-US" sz="2800" dirty="0" smtClean="0"/>
              <a:t>FRONT = REAR + 1 [FULL QUEUE]  </a:t>
            </a:r>
            <a:endParaRPr lang="en-US" sz="2800" dirty="0"/>
          </a:p>
        </p:txBody>
      </p:sp>
    </p:spTree>
    <p:extLst>
      <p:ext uri="{BB962C8B-B14F-4D97-AF65-F5344CB8AC3E}">
        <p14:creationId xmlns:p14="http://schemas.microsoft.com/office/powerpoint/2010/main" val="72579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Algorithm to Delete from Q</a:t>
            </a:r>
            <a:endParaRPr lang="en-US" dirty="0"/>
          </a:p>
        </p:txBody>
      </p:sp>
      <p:sp>
        <p:nvSpPr>
          <p:cNvPr id="3" name="Content Placeholder 2"/>
          <p:cNvSpPr>
            <a:spLocks noGrp="1"/>
          </p:cNvSpPr>
          <p:nvPr>
            <p:ph idx="1"/>
          </p:nvPr>
        </p:nvSpPr>
        <p:spPr>
          <a:xfrm>
            <a:off x="457200" y="990600"/>
            <a:ext cx="8534400" cy="5364163"/>
          </a:xfrm>
        </p:spPr>
        <p:txBody>
          <a:bodyPr>
            <a:normAutofit fontScale="47500" lnSpcReduction="20000"/>
          </a:bodyPr>
          <a:lstStyle/>
          <a:p>
            <a:pPr>
              <a:buNone/>
            </a:pPr>
            <a:endParaRPr lang="en-US" sz="5900" dirty="0" smtClean="0"/>
          </a:p>
          <a:p>
            <a:pPr>
              <a:buNone/>
            </a:pPr>
            <a:r>
              <a:rPr lang="en-US" sz="5900" dirty="0" smtClean="0"/>
              <a:t>[1] </a:t>
            </a:r>
            <a:r>
              <a:rPr lang="en-US" sz="5800" dirty="0" smtClean="0"/>
              <a:t>If FRONT = NULL then  Print: Underflow and Exit</a:t>
            </a:r>
          </a:p>
          <a:p>
            <a:pPr>
              <a:buNone/>
            </a:pPr>
            <a:endParaRPr lang="en-US" sz="3300" dirty="0" smtClean="0"/>
          </a:p>
          <a:p>
            <a:pPr>
              <a:buNone/>
            </a:pPr>
            <a:r>
              <a:rPr lang="en-US" sz="5900" dirty="0" smtClean="0"/>
              <a:t>[2] </a:t>
            </a:r>
            <a:r>
              <a:rPr lang="en-US" sz="5800" dirty="0" smtClean="0"/>
              <a:t>Set  ITEM = QUEUE[FRONT] </a:t>
            </a:r>
          </a:p>
          <a:p>
            <a:pPr>
              <a:buNone/>
            </a:pPr>
            <a:endParaRPr lang="en-US" sz="3300" dirty="0" smtClean="0"/>
          </a:p>
          <a:p>
            <a:pPr>
              <a:buNone/>
            </a:pPr>
            <a:r>
              <a:rPr lang="en-US" sz="5900" dirty="0" smtClean="0"/>
              <a:t>[3] </a:t>
            </a:r>
            <a:r>
              <a:rPr lang="en-US" dirty="0" smtClean="0"/>
              <a:t>	</a:t>
            </a:r>
            <a:r>
              <a:rPr lang="en-US" sz="5800" dirty="0" smtClean="0"/>
              <a:t>If FRONT = REAR  </a:t>
            </a:r>
            <a:r>
              <a:rPr lang="en-US" sz="5800" b="1" dirty="0" smtClean="0">
                <a:solidFill>
                  <a:srgbClr val="FF0000"/>
                </a:solidFill>
              </a:rPr>
              <a:t>then</a:t>
            </a:r>
            <a:r>
              <a:rPr lang="en-US" sz="5800" dirty="0" smtClean="0"/>
              <a:t>  </a:t>
            </a:r>
          </a:p>
          <a:p>
            <a:pPr>
              <a:buNone/>
            </a:pPr>
            <a:r>
              <a:rPr lang="en-US" sz="5800" dirty="0" smtClean="0"/>
              <a:t>			Set FRONT = NULL  and REAR = NULL</a:t>
            </a:r>
          </a:p>
          <a:p>
            <a:pPr>
              <a:buNone/>
            </a:pPr>
            <a:r>
              <a:rPr lang="en-US" sz="5800" dirty="0" smtClean="0"/>
              <a:t>		Else If FRONT = N then </a:t>
            </a:r>
          </a:p>
          <a:p>
            <a:pPr>
              <a:buNone/>
            </a:pPr>
            <a:r>
              <a:rPr lang="en-US" sz="5800" dirty="0" smtClean="0"/>
              <a:t>				Set FRONT  = 1 </a:t>
            </a:r>
          </a:p>
          <a:p>
            <a:pPr>
              <a:buNone/>
            </a:pPr>
            <a:r>
              <a:rPr lang="en-US" sz="5800" dirty="0" smtClean="0"/>
              <a:t>			Else </a:t>
            </a:r>
          </a:p>
          <a:p>
            <a:pPr>
              <a:buNone/>
            </a:pPr>
            <a:r>
              <a:rPr lang="en-US" sz="5800" dirty="0" smtClean="0"/>
              <a:t>				Set FRONT  = FRONT  + 1</a:t>
            </a:r>
          </a:p>
          <a:p>
            <a:pPr>
              <a:buNone/>
            </a:pPr>
            <a:r>
              <a:rPr lang="en-US" sz="5900" dirty="0" smtClean="0"/>
              <a:t>[4] Exit </a:t>
            </a:r>
          </a:p>
          <a:p>
            <a:pPr>
              <a:buNone/>
            </a:pPr>
            <a:r>
              <a:rPr lang="en-US" dirty="0" smtClean="0"/>
              <a:t>		 </a:t>
            </a:r>
            <a:endParaRPr lang="en-US" dirty="0"/>
          </a:p>
        </p:txBody>
      </p:sp>
    </p:spTree>
    <p:extLst>
      <p:ext uri="{BB962C8B-B14F-4D97-AF65-F5344CB8AC3E}">
        <p14:creationId xmlns:p14="http://schemas.microsoft.com/office/powerpoint/2010/main" val="22183095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Deque</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en-US" dirty="0" smtClean="0"/>
              <a:t>A </a:t>
            </a:r>
            <a:r>
              <a:rPr lang="en-US" dirty="0" err="1" smtClean="0"/>
              <a:t>deque</a:t>
            </a:r>
            <a:r>
              <a:rPr lang="en-US" dirty="0" smtClean="0"/>
              <a:t>  is a linear  list in which elements can be added or removed at either end but not in the middle </a:t>
            </a:r>
          </a:p>
          <a:p>
            <a:endParaRPr lang="en-US" dirty="0" smtClean="0"/>
          </a:p>
          <a:p>
            <a:pPr algn="just"/>
            <a:r>
              <a:rPr lang="en-US" dirty="0" err="1" smtClean="0"/>
              <a:t>Deque</a:t>
            </a:r>
            <a:r>
              <a:rPr lang="en-US" dirty="0" smtClean="0"/>
              <a:t> is implemented by a circular array DEQUE with pointers </a:t>
            </a:r>
            <a:r>
              <a:rPr lang="en-US" b="1" dirty="0" smtClean="0">
                <a:solidFill>
                  <a:srgbClr val="00B050"/>
                </a:solidFill>
              </a:rPr>
              <a:t>LEFT</a:t>
            </a:r>
            <a:r>
              <a:rPr lang="en-US" dirty="0" smtClean="0"/>
              <a:t> and </a:t>
            </a:r>
            <a:r>
              <a:rPr lang="en-US" b="1" dirty="0" smtClean="0">
                <a:solidFill>
                  <a:srgbClr val="00B050"/>
                </a:solidFill>
              </a:rPr>
              <a:t>RIGHT</a:t>
            </a:r>
            <a:r>
              <a:rPr lang="en-US" dirty="0" smtClean="0"/>
              <a:t> which points to the two end of the </a:t>
            </a:r>
            <a:r>
              <a:rPr lang="en-US" dirty="0" err="1" smtClean="0"/>
              <a:t>deque</a:t>
            </a:r>
            <a:r>
              <a:rPr lang="en-US" dirty="0" smtClean="0"/>
              <a:t> </a:t>
            </a:r>
            <a:endParaRPr lang="en-US" dirty="0"/>
          </a:p>
        </p:txBody>
      </p:sp>
    </p:spTree>
    <p:extLst>
      <p:ext uri="{BB962C8B-B14F-4D97-AF65-F5344CB8AC3E}">
        <p14:creationId xmlns:p14="http://schemas.microsoft.com/office/powerpoint/2010/main" val="385503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Deque</a:t>
            </a:r>
            <a:r>
              <a:rPr lang="en-US" dirty="0" smtClean="0"/>
              <a:t> </a:t>
            </a:r>
            <a:endParaRPr lang="en-US" dirty="0"/>
          </a:p>
        </p:txBody>
      </p:sp>
      <p:sp>
        <p:nvSpPr>
          <p:cNvPr id="3" name="Content Placeholder 2"/>
          <p:cNvSpPr>
            <a:spLocks noGrp="1"/>
          </p:cNvSpPr>
          <p:nvPr>
            <p:ph idx="1"/>
          </p:nvPr>
        </p:nvSpPr>
        <p:spPr>
          <a:xfrm>
            <a:off x="457200" y="1143001"/>
            <a:ext cx="8229600" cy="685799"/>
          </a:xfrm>
        </p:spPr>
        <p:txBody>
          <a:bodyPr>
            <a:normAutofit fontScale="40000" lnSpcReduction="20000"/>
          </a:bodyPr>
          <a:lstStyle/>
          <a:p>
            <a:r>
              <a:rPr lang="en-US" sz="8000" dirty="0" smtClean="0"/>
              <a:t>LEFT = NULL indicate </a:t>
            </a:r>
            <a:r>
              <a:rPr lang="en-US" sz="8000" dirty="0" err="1" smtClean="0"/>
              <a:t>deque</a:t>
            </a:r>
            <a:r>
              <a:rPr lang="en-US" sz="8000" dirty="0" smtClean="0"/>
              <a:t> is empty </a:t>
            </a:r>
          </a:p>
          <a:p>
            <a:pPr>
              <a:buNone/>
            </a:pPr>
            <a:r>
              <a:rPr lang="en-US" dirty="0" smtClean="0"/>
              <a:t>	</a:t>
            </a:r>
            <a:endParaRPr lang="en-US" dirty="0"/>
          </a:p>
        </p:txBody>
      </p:sp>
      <p:graphicFrame>
        <p:nvGraphicFramePr>
          <p:cNvPr id="4" name="Table 3"/>
          <p:cNvGraphicFramePr>
            <a:graphicFrameLocks noGrp="1"/>
          </p:cNvGraphicFramePr>
          <p:nvPr/>
        </p:nvGraphicFramePr>
        <p:xfrm>
          <a:off x="2590800" y="2133600"/>
          <a:ext cx="5418664" cy="91440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tblGrid>
              <a:tr h="370840">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AA</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BB</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CC</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DD</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8</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457200" y="2057400"/>
            <a:ext cx="1981200" cy="461665"/>
          </a:xfrm>
          <a:prstGeom prst="rect">
            <a:avLst/>
          </a:prstGeom>
          <a:noFill/>
        </p:spPr>
        <p:txBody>
          <a:bodyPr wrap="square" rtlCol="0">
            <a:spAutoFit/>
          </a:bodyPr>
          <a:lstStyle/>
          <a:p>
            <a:r>
              <a:rPr lang="en-US" sz="2400" dirty="0" smtClean="0"/>
              <a:t>LEFT: 4</a:t>
            </a:r>
            <a:endParaRPr lang="en-US" sz="2400" dirty="0"/>
          </a:p>
        </p:txBody>
      </p:sp>
      <p:sp>
        <p:nvSpPr>
          <p:cNvPr id="6" name="TextBox 5"/>
          <p:cNvSpPr txBox="1"/>
          <p:nvPr/>
        </p:nvSpPr>
        <p:spPr>
          <a:xfrm>
            <a:off x="609600" y="2514600"/>
            <a:ext cx="1676400" cy="461665"/>
          </a:xfrm>
          <a:prstGeom prst="rect">
            <a:avLst/>
          </a:prstGeom>
          <a:noFill/>
        </p:spPr>
        <p:txBody>
          <a:bodyPr wrap="square" rtlCol="0">
            <a:spAutoFit/>
          </a:bodyPr>
          <a:lstStyle/>
          <a:p>
            <a:r>
              <a:rPr lang="en-US" sz="2400" dirty="0" smtClean="0"/>
              <a:t>RIGHT: 7 </a:t>
            </a:r>
            <a:endParaRPr lang="en-US" sz="2400" dirty="0"/>
          </a:p>
        </p:txBody>
      </p:sp>
      <p:graphicFrame>
        <p:nvGraphicFramePr>
          <p:cNvPr id="8" name="Table 7"/>
          <p:cNvGraphicFramePr>
            <a:graphicFrameLocks noGrp="1"/>
          </p:cNvGraphicFramePr>
          <p:nvPr/>
        </p:nvGraphicFramePr>
        <p:xfrm>
          <a:off x="2819400" y="4495800"/>
          <a:ext cx="5714999" cy="914400"/>
        </p:xfrm>
        <a:graphic>
          <a:graphicData uri="http://schemas.openxmlformats.org/drawingml/2006/table">
            <a:tbl>
              <a:tblPr firstRow="1" bandRow="1">
                <a:tableStyleId>{5C22544A-7EE6-4342-B048-85BDC9FD1C3A}</a:tableStyleId>
              </a:tblPr>
              <a:tblGrid>
                <a:gridCol w="695890"/>
                <a:gridCol w="695890"/>
                <a:gridCol w="695890"/>
                <a:gridCol w="695890"/>
                <a:gridCol w="695890"/>
                <a:gridCol w="695890"/>
                <a:gridCol w="913358"/>
                <a:gridCol w="626301"/>
              </a:tblGrid>
              <a:tr h="370840">
                <a:tc>
                  <a:txBody>
                    <a:bodyPr/>
                    <a:lstStyle/>
                    <a:p>
                      <a:r>
                        <a:rPr lang="en-US" sz="2400" dirty="0" smtClean="0">
                          <a:solidFill>
                            <a:schemeClr val="tx1"/>
                          </a:solidFill>
                        </a:rPr>
                        <a:t>YY</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ZZ</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WW</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dirty="0" smtClean="0">
                          <a:solidFill>
                            <a:schemeClr val="tx1"/>
                          </a:solidFill>
                        </a:rPr>
                        <a:t>XX</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2400" dirty="0" smtClean="0"/>
                        <a:t>1</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2</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3</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4</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5</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6</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7</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smtClean="0"/>
                        <a:t>8</a:t>
                      </a:r>
                      <a:endParaRPr lang="en-US" sz="24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9" name="TextBox 8"/>
          <p:cNvSpPr txBox="1"/>
          <p:nvPr/>
        </p:nvSpPr>
        <p:spPr>
          <a:xfrm>
            <a:off x="228600" y="4343400"/>
            <a:ext cx="1981200" cy="461665"/>
          </a:xfrm>
          <a:prstGeom prst="rect">
            <a:avLst/>
          </a:prstGeom>
          <a:noFill/>
        </p:spPr>
        <p:txBody>
          <a:bodyPr wrap="square" rtlCol="0">
            <a:spAutoFit/>
          </a:bodyPr>
          <a:lstStyle/>
          <a:p>
            <a:r>
              <a:rPr lang="en-US" sz="2400" dirty="0" smtClean="0"/>
              <a:t>LEFT: 4</a:t>
            </a:r>
            <a:endParaRPr lang="en-US" sz="2400" dirty="0"/>
          </a:p>
        </p:txBody>
      </p:sp>
      <p:sp>
        <p:nvSpPr>
          <p:cNvPr id="10" name="TextBox 9"/>
          <p:cNvSpPr txBox="1"/>
          <p:nvPr/>
        </p:nvSpPr>
        <p:spPr>
          <a:xfrm>
            <a:off x="381000" y="4876800"/>
            <a:ext cx="1676400" cy="461665"/>
          </a:xfrm>
          <a:prstGeom prst="rect">
            <a:avLst/>
          </a:prstGeom>
          <a:noFill/>
        </p:spPr>
        <p:txBody>
          <a:bodyPr wrap="square" rtlCol="0">
            <a:spAutoFit/>
          </a:bodyPr>
          <a:lstStyle/>
          <a:p>
            <a:r>
              <a:rPr lang="en-US" sz="2400" dirty="0" smtClean="0"/>
              <a:t>RIGHT: 7 </a:t>
            </a:r>
            <a:endParaRPr lang="en-US" sz="2400" dirty="0"/>
          </a:p>
        </p:txBody>
      </p:sp>
    </p:spTree>
    <p:extLst>
      <p:ext uri="{BB962C8B-B14F-4D97-AF65-F5344CB8AC3E}">
        <p14:creationId xmlns:p14="http://schemas.microsoft.com/office/powerpoint/2010/main" val="370388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checkerboard(across)">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 of </a:t>
            </a:r>
            <a:r>
              <a:rPr lang="en-US" dirty="0" err="1" smtClean="0"/>
              <a:t>deque</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There are two variation of </a:t>
            </a:r>
            <a:r>
              <a:rPr lang="en-US" dirty="0" err="1" smtClean="0"/>
              <a:t>deque</a:t>
            </a:r>
            <a:r>
              <a:rPr lang="en-US" dirty="0" smtClean="0"/>
              <a:t> </a:t>
            </a:r>
          </a:p>
          <a:p>
            <a:pPr>
              <a:buNone/>
            </a:pPr>
            <a:r>
              <a:rPr lang="en-US" dirty="0" smtClean="0"/>
              <a:t>[1] Input-restricted queue: </a:t>
            </a:r>
            <a:r>
              <a:rPr lang="en-US" dirty="0" err="1" smtClean="0"/>
              <a:t>Deque</a:t>
            </a:r>
            <a:r>
              <a:rPr lang="en-US" dirty="0" smtClean="0"/>
              <a:t> which allows insertions at only one end of the list but allows deletion at both ends of the list</a:t>
            </a:r>
          </a:p>
          <a:p>
            <a:pPr>
              <a:buNone/>
            </a:pPr>
            <a:endParaRPr lang="en-US" dirty="0" smtClean="0"/>
          </a:p>
          <a:p>
            <a:pPr>
              <a:buNone/>
            </a:pPr>
            <a:r>
              <a:rPr lang="en-US" dirty="0" smtClean="0"/>
              <a:t>[2] Output-restricted queue: </a:t>
            </a:r>
            <a:r>
              <a:rPr lang="en-US" dirty="0" err="1" smtClean="0"/>
              <a:t>Deque</a:t>
            </a:r>
            <a:r>
              <a:rPr lang="en-US" dirty="0" smtClean="0"/>
              <a:t> which allows deletion at only one end of the list but allows insertion  at both ends of the list</a:t>
            </a:r>
            <a:endParaRPr lang="en-US" dirty="0"/>
          </a:p>
        </p:txBody>
      </p:sp>
    </p:spTree>
    <p:extLst>
      <p:ext uri="{BB962C8B-B14F-4D97-AF65-F5344CB8AC3E}">
        <p14:creationId xmlns:p14="http://schemas.microsoft.com/office/powerpoint/2010/main" val="128987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Deque</a:t>
            </a:r>
            <a:r>
              <a:rPr lang="en-US" dirty="0" smtClean="0"/>
              <a:t> </a:t>
            </a:r>
            <a:endParaRPr lang="en-US" dirty="0"/>
          </a:p>
        </p:txBody>
      </p:sp>
      <p:graphicFrame>
        <p:nvGraphicFramePr>
          <p:cNvPr id="4" name="Table 3"/>
          <p:cNvGraphicFramePr>
            <a:graphicFrameLocks noGrp="1"/>
          </p:cNvGraphicFramePr>
          <p:nvPr/>
        </p:nvGraphicFramePr>
        <p:xfrm>
          <a:off x="3200400" y="1676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D</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381000" y="1447800"/>
            <a:ext cx="1981200" cy="584775"/>
          </a:xfrm>
          <a:prstGeom prst="rect">
            <a:avLst/>
          </a:prstGeom>
          <a:noFill/>
        </p:spPr>
        <p:txBody>
          <a:bodyPr wrap="square" rtlCol="0">
            <a:spAutoFit/>
          </a:bodyPr>
          <a:lstStyle/>
          <a:p>
            <a:r>
              <a:rPr lang="en-US" sz="3200" dirty="0" smtClean="0"/>
              <a:t>LEFT: 2</a:t>
            </a:r>
            <a:endParaRPr lang="en-US" sz="3200" dirty="0"/>
          </a:p>
        </p:txBody>
      </p:sp>
      <p:sp>
        <p:nvSpPr>
          <p:cNvPr id="6" name="TextBox 5"/>
          <p:cNvSpPr txBox="1"/>
          <p:nvPr/>
        </p:nvSpPr>
        <p:spPr>
          <a:xfrm>
            <a:off x="457200" y="1981200"/>
            <a:ext cx="2057400" cy="584775"/>
          </a:xfrm>
          <a:prstGeom prst="rect">
            <a:avLst/>
          </a:prstGeom>
          <a:noFill/>
        </p:spPr>
        <p:txBody>
          <a:bodyPr wrap="square" rtlCol="0">
            <a:spAutoFit/>
          </a:bodyPr>
          <a:lstStyle/>
          <a:p>
            <a:r>
              <a:rPr lang="en-US" sz="3200" dirty="0" smtClean="0"/>
              <a:t>RIGHT: 4 </a:t>
            </a:r>
            <a:endParaRPr lang="en-US" sz="3200" dirty="0"/>
          </a:p>
        </p:txBody>
      </p:sp>
      <p:sp>
        <p:nvSpPr>
          <p:cNvPr id="12" name="TextBox 11"/>
          <p:cNvSpPr txBox="1"/>
          <p:nvPr/>
        </p:nvSpPr>
        <p:spPr>
          <a:xfrm>
            <a:off x="2743200" y="3048000"/>
            <a:ext cx="4876800" cy="584775"/>
          </a:xfrm>
          <a:prstGeom prst="rect">
            <a:avLst/>
          </a:prstGeom>
          <a:noFill/>
        </p:spPr>
        <p:txBody>
          <a:bodyPr wrap="square" rtlCol="0">
            <a:spAutoFit/>
          </a:bodyPr>
          <a:lstStyle/>
          <a:p>
            <a:r>
              <a:rPr lang="en-US" sz="3200" dirty="0" smtClean="0"/>
              <a:t>F is added to the right </a:t>
            </a:r>
            <a:endParaRPr lang="en-US" sz="3200" dirty="0"/>
          </a:p>
        </p:txBody>
      </p:sp>
      <p:graphicFrame>
        <p:nvGraphicFramePr>
          <p:cNvPr id="13" name="Table 12"/>
          <p:cNvGraphicFramePr>
            <a:graphicFrameLocks noGrp="1"/>
          </p:cNvGraphicFramePr>
          <p:nvPr/>
        </p:nvGraphicFramePr>
        <p:xfrm>
          <a:off x="3124200" y="4343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D</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F</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4" name="TextBox 13"/>
          <p:cNvSpPr txBox="1"/>
          <p:nvPr/>
        </p:nvSpPr>
        <p:spPr>
          <a:xfrm>
            <a:off x="228600" y="4267200"/>
            <a:ext cx="1981200" cy="584775"/>
          </a:xfrm>
          <a:prstGeom prst="rect">
            <a:avLst/>
          </a:prstGeom>
          <a:noFill/>
        </p:spPr>
        <p:txBody>
          <a:bodyPr wrap="square" rtlCol="0">
            <a:spAutoFit/>
          </a:bodyPr>
          <a:lstStyle/>
          <a:p>
            <a:r>
              <a:rPr lang="en-US" sz="3200" dirty="0" smtClean="0"/>
              <a:t>LEFT: 2</a:t>
            </a:r>
            <a:endParaRPr lang="en-US" sz="3200" dirty="0"/>
          </a:p>
        </p:txBody>
      </p:sp>
      <p:sp>
        <p:nvSpPr>
          <p:cNvPr id="15" name="TextBox 14"/>
          <p:cNvSpPr txBox="1"/>
          <p:nvPr/>
        </p:nvSpPr>
        <p:spPr>
          <a:xfrm>
            <a:off x="304800" y="4953000"/>
            <a:ext cx="2057400" cy="584775"/>
          </a:xfrm>
          <a:prstGeom prst="rect">
            <a:avLst/>
          </a:prstGeom>
          <a:noFill/>
        </p:spPr>
        <p:txBody>
          <a:bodyPr wrap="square" rtlCol="0">
            <a:spAutoFit/>
          </a:bodyPr>
          <a:lstStyle/>
          <a:p>
            <a:r>
              <a:rPr lang="en-US" sz="3200" dirty="0" smtClean="0"/>
              <a:t>RIGHT: 5 </a:t>
            </a:r>
            <a:endParaRPr lang="en-US" sz="3200" dirty="0"/>
          </a:p>
        </p:txBody>
      </p:sp>
    </p:spTree>
    <p:extLst>
      <p:ext uri="{BB962C8B-B14F-4D97-AF65-F5344CB8AC3E}">
        <p14:creationId xmlns:p14="http://schemas.microsoft.com/office/powerpoint/2010/main" val="422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Deque</a:t>
            </a:r>
            <a:r>
              <a:rPr lang="en-US" dirty="0" smtClean="0"/>
              <a:t> </a:t>
            </a:r>
            <a:endParaRPr lang="en-US" dirty="0"/>
          </a:p>
        </p:txBody>
      </p:sp>
      <p:graphicFrame>
        <p:nvGraphicFramePr>
          <p:cNvPr id="4" name="Table 3"/>
          <p:cNvGraphicFramePr>
            <a:graphicFrameLocks noGrp="1"/>
          </p:cNvGraphicFramePr>
          <p:nvPr/>
        </p:nvGraphicFramePr>
        <p:xfrm>
          <a:off x="3200400" y="1676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D</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F</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381000" y="1447800"/>
            <a:ext cx="1981200" cy="584775"/>
          </a:xfrm>
          <a:prstGeom prst="rect">
            <a:avLst/>
          </a:prstGeom>
          <a:noFill/>
        </p:spPr>
        <p:txBody>
          <a:bodyPr wrap="square" rtlCol="0">
            <a:spAutoFit/>
          </a:bodyPr>
          <a:lstStyle/>
          <a:p>
            <a:r>
              <a:rPr lang="en-US" sz="3200" dirty="0" smtClean="0"/>
              <a:t>LEFT: 2</a:t>
            </a:r>
            <a:endParaRPr lang="en-US" sz="3200" dirty="0"/>
          </a:p>
        </p:txBody>
      </p:sp>
      <p:sp>
        <p:nvSpPr>
          <p:cNvPr id="6" name="TextBox 5"/>
          <p:cNvSpPr txBox="1"/>
          <p:nvPr/>
        </p:nvSpPr>
        <p:spPr>
          <a:xfrm>
            <a:off x="457200" y="1981200"/>
            <a:ext cx="2057400" cy="584775"/>
          </a:xfrm>
          <a:prstGeom prst="rect">
            <a:avLst/>
          </a:prstGeom>
          <a:noFill/>
        </p:spPr>
        <p:txBody>
          <a:bodyPr wrap="square" rtlCol="0">
            <a:spAutoFit/>
          </a:bodyPr>
          <a:lstStyle/>
          <a:p>
            <a:r>
              <a:rPr lang="en-US" sz="3200" dirty="0" smtClean="0"/>
              <a:t>RIGHT: 5 </a:t>
            </a:r>
            <a:endParaRPr lang="en-US" sz="3200" dirty="0"/>
          </a:p>
        </p:txBody>
      </p:sp>
      <p:sp>
        <p:nvSpPr>
          <p:cNvPr id="12" name="TextBox 11"/>
          <p:cNvSpPr txBox="1"/>
          <p:nvPr/>
        </p:nvSpPr>
        <p:spPr>
          <a:xfrm>
            <a:off x="1981200" y="3048000"/>
            <a:ext cx="6705600" cy="584775"/>
          </a:xfrm>
          <a:prstGeom prst="rect">
            <a:avLst/>
          </a:prstGeom>
          <a:noFill/>
        </p:spPr>
        <p:txBody>
          <a:bodyPr wrap="square" rtlCol="0">
            <a:spAutoFit/>
          </a:bodyPr>
          <a:lstStyle/>
          <a:p>
            <a:r>
              <a:rPr lang="en-US" sz="3200" dirty="0" smtClean="0"/>
              <a:t>Two Letters on right is deleted  </a:t>
            </a:r>
            <a:endParaRPr lang="en-US" sz="3200" dirty="0"/>
          </a:p>
        </p:txBody>
      </p:sp>
      <p:graphicFrame>
        <p:nvGraphicFramePr>
          <p:cNvPr id="13" name="Table 12"/>
          <p:cNvGraphicFramePr>
            <a:graphicFrameLocks noGrp="1"/>
          </p:cNvGraphicFramePr>
          <p:nvPr/>
        </p:nvGraphicFramePr>
        <p:xfrm>
          <a:off x="3124200" y="4343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4" name="TextBox 13"/>
          <p:cNvSpPr txBox="1"/>
          <p:nvPr/>
        </p:nvSpPr>
        <p:spPr>
          <a:xfrm>
            <a:off x="228600" y="4267200"/>
            <a:ext cx="1981200" cy="584775"/>
          </a:xfrm>
          <a:prstGeom prst="rect">
            <a:avLst/>
          </a:prstGeom>
          <a:noFill/>
        </p:spPr>
        <p:txBody>
          <a:bodyPr wrap="square" rtlCol="0">
            <a:spAutoFit/>
          </a:bodyPr>
          <a:lstStyle/>
          <a:p>
            <a:r>
              <a:rPr lang="en-US" sz="3200" dirty="0" smtClean="0"/>
              <a:t>LEFT: 2</a:t>
            </a:r>
            <a:endParaRPr lang="en-US" sz="3200" dirty="0"/>
          </a:p>
        </p:txBody>
      </p:sp>
      <p:sp>
        <p:nvSpPr>
          <p:cNvPr id="15" name="TextBox 14"/>
          <p:cNvSpPr txBox="1"/>
          <p:nvPr/>
        </p:nvSpPr>
        <p:spPr>
          <a:xfrm>
            <a:off x="304800" y="4953000"/>
            <a:ext cx="2057400" cy="584775"/>
          </a:xfrm>
          <a:prstGeom prst="rect">
            <a:avLst/>
          </a:prstGeom>
          <a:noFill/>
        </p:spPr>
        <p:txBody>
          <a:bodyPr wrap="square" rtlCol="0">
            <a:spAutoFit/>
          </a:bodyPr>
          <a:lstStyle/>
          <a:p>
            <a:r>
              <a:rPr lang="en-US" sz="3200" dirty="0" smtClean="0"/>
              <a:t>RIGHT: 3 </a:t>
            </a:r>
            <a:endParaRPr lang="en-US" sz="3200" dirty="0"/>
          </a:p>
        </p:txBody>
      </p:sp>
    </p:spTree>
    <p:extLst>
      <p:ext uri="{BB962C8B-B14F-4D97-AF65-F5344CB8AC3E}">
        <p14:creationId xmlns:p14="http://schemas.microsoft.com/office/powerpoint/2010/main" val="207658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Deque</a:t>
            </a:r>
            <a:r>
              <a:rPr lang="en-US" dirty="0" smtClean="0"/>
              <a:t> </a:t>
            </a:r>
            <a:endParaRPr lang="en-US" dirty="0"/>
          </a:p>
        </p:txBody>
      </p:sp>
      <p:graphicFrame>
        <p:nvGraphicFramePr>
          <p:cNvPr id="4" name="Table 3"/>
          <p:cNvGraphicFramePr>
            <a:graphicFrameLocks noGrp="1"/>
          </p:cNvGraphicFramePr>
          <p:nvPr/>
        </p:nvGraphicFramePr>
        <p:xfrm>
          <a:off x="3200400" y="1676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5" name="TextBox 4"/>
          <p:cNvSpPr txBox="1"/>
          <p:nvPr/>
        </p:nvSpPr>
        <p:spPr>
          <a:xfrm>
            <a:off x="381000" y="1447800"/>
            <a:ext cx="1981200" cy="584775"/>
          </a:xfrm>
          <a:prstGeom prst="rect">
            <a:avLst/>
          </a:prstGeom>
          <a:noFill/>
        </p:spPr>
        <p:txBody>
          <a:bodyPr wrap="square" rtlCol="0">
            <a:spAutoFit/>
          </a:bodyPr>
          <a:lstStyle/>
          <a:p>
            <a:r>
              <a:rPr lang="en-US" sz="3200" dirty="0" smtClean="0"/>
              <a:t>LEFT: 2</a:t>
            </a:r>
            <a:endParaRPr lang="en-US" sz="3200" dirty="0"/>
          </a:p>
        </p:txBody>
      </p:sp>
      <p:sp>
        <p:nvSpPr>
          <p:cNvPr id="6" name="TextBox 5"/>
          <p:cNvSpPr txBox="1"/>
          <p:nvPr/>
        </p:nvSpPr>
        <p:spPr>
          <a:xfrm>
            <a:off x="457200" y="1981200"/>
            <a:ext cx="2057400" cy="584775"/>
          </a:xfrm>
          <a:prstGeom prst="rect">
            <a:avLst/>
          </a:prstGeom>
          <a:noFill/>
        </p:spPr>
        <p:txBody>
          <a:bodyPr wrap="square" rtlCol="0">
            <a:spAutoFit/>
          </a:bodyPr>
          <a:lstStyle/>
          <a:p>
            <a:r>
              <a:rPr lang="en-US" sz="3200" dirty="0" smtClean="0"/>
              <a:t>RIGHT: 3 </a:t>
            </a:r>
            <a:endParaRPr lang="en-US" sz="3200" dirty="0"/>
          </a:p>
        </p:txBody>
      </p:sp>
      <p:sp>
        <p:nvSpPr>
          <p:cNvPr id="12" name="TextBox 11"/>
          <p:cNvSpPr txBox="1"/>
          <p:nvPr/>
        </p:nvSpPr>
        <p:spPr>
          <a:xfrm>
            <a:off x="1981200" y="3048000"/>
            <a:ext cx="6705600" cy="584775"/>
          </a:xfrm>
          <a:prstGeom prst="rect">
            <a:avLst/>
          </a:prstGeom>
          <a:noFill/>
        </p:spPr>
        <p:txBody>
          <a:bodyPr wrap="square" rtlCol="0">
            <a:spAutoFit/>
          </a:bodyPr>
          <a:lstStyle/>
          <a:p>
            <a:r>
              <a:rPr lang="en-US" sz="3200" dirty="0" smtClean="0"/>
              <a:t>K, L and M are added to the Left </a:t>
            </a:r>
            <a:endParaRPr lang="en-US" sz="3200" dirty="0"/>
          </a:p>
        </p:txBody>
      </p:sp>
      <p:graphicFrame>
        <p:nvGraphicFramePr>
          <p:cNvPr id="13" name="Table 12"/>
          <p:cNvGraphicFramePr>
            <a:graphicFrameLocks noGrp="1"/>
          </p:cNvGraphicFramePr>
          <p:nvPr/>
        </p:nvGraphicFramePr>
        <p:xfrm>
          <a:off x="3124200" y="4343400"/>
          <a:ext cx="5486400" cy="1158240"/>
        </p:xfrm>
        <a:graphic>
          <a:graphicData uri="http://schemas.openxmlformats.org/drawingml/2006/table">
            <a:tbl>
              <a:tblPr firstRow="1" bandRow="1">
                <a:tableStyleId>{5C22544A-7EE6-4342-B048-85BDC9FD1C3A}</a:tableStyleId>
              </a:tblPr>
              <a:tblGrid>
                <a:gridCol w="914400"/>
                <a:gridCol w="914400"/>
                <a:gridCol w="914400"/>
                <a:gridCol w="914400"/>
                <a:gridCol w="914400"/>
                <a:gridCol w="914400"/>
              </a:tblGrid>
              <a:tr h="370840">
                <a:tc>
                  <a:txBody>
                    <a:bodyPr/>
                    <a:lstStyle/>
                    <a:p>
                      <a:r>
                        <a:rPr lang="en-US" sz="3200" dirty="0" smtClean="0">
                          <a:solidFill>
                            <a:schemeClr val="tx1"/>
                          </a:solidFill>
                        </a:rPr>
                        <a:t>K</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M</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L</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t>1</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2</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3</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4</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5</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3200" dirty="0" smtClean="0"/>
                        <a:t>6</a:t>
                      </a:r>
                      <a:endParaRPr lang="en-US" sz="32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14" name="TextBox 13"/>
          <p:cNvSpPr txBox="1"/>
          <p:nvPr/>
        </p:nvSpPr>
        <p:spPr>
          <a:xfrm>
            <a:off x="228600" y="4267200"/>
            <a:ext cx="1981200" cy="584775"/>
          </a:xfrm>
          <a:prstGeom prst="rect">
            <a:avLst/>
          </a:prstGeom>
          <a:noFill/>
        </p:spPr>
        <p:txBody>
          <a:bodyPr wrap="square" rtlCol="0">
            <a:spAutoFit/>
          </a:bodyPr>
          <a:lstStyle/>
          <a:p>
            <a:r>
              <a:rPr lang="en-US" sz="3200" dirty="0" smtClean="0"/>
              <a:t>LEFT: 5</a:t>
            </a:r>
            <a:endParaRPr lang="en-US" sz="3200" dirty="0"/>
          </a:p>
        </p:txBody>
      </p:sp>
      <p:sp>
        <p:nvSpPr>
          <p:cNvPr id="15" name="TextBox 14"/>
          <p:cNvSpPr txBox="1"/>
          <p:nvPr/>
        </p:nvSpPr>
        <p:spPr>
          <a:xfrm>
            <a:off x="304800" y="4953000"/>
            <a:ext cx="2057400" cy="584775"/>
          </a:xfrm>
          <a:prstGeom prst="rect">
            <a:avLst/>
          </a:prstGeom>
          <a:noFill/>
        </p:spPr>
        <p:txBody>
          <a:bodyPr wrap="square" rtlCol="0">
            <a:spAutoFit/>
          </a:bodyPr>
          <a:lstStyle/>
          <a:p>
            <a:r>
              <a:rPr lang="en-US" sz="3200" dirty="0" smtClean="0"/>
              <a:t>RIGHT: 3 </a:t>
            </a:r>
            <a:endParaRPr lang="en-US" sz="3200" dirty="0"/>
          </a:p>
        </p:txBody>
      </p:sp>
    </p:spTree>
    <p:extLst>
      <p:ext uri="{BB962C8B-B14F-4D97-AF65-F5344CB8AC3E}">
        <p14:creationId xmlns:p14="http://schemas.microsoft.com/office/powerpoint/2010/main" val="85939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checkerboard(across)">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heckerboard(across)">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heckerboard(across)">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0"/>
            <a:ext cx="8229600" cy="868362"/>
          </a:xfrm>
        </p:spPr>
        <p:txBody>
          <a:bodyPr/>
          <a:lstStyle/>
          <a:p>
            <a:r>
              <a:rPr lang="en-US" dirty="0" smtClean="0"/>
              <a:t>Stack</a:t>
            </a:r>
            <a:endParaRPr lang="en-US" dirty="0"/>
          </a:p>
        </p:txBody>
      </p:sp>
      <p:sp>
        <p:nvSpPr>
          <p:cNvPr id="129027" name="Rectangle 3"/>
          <p:cNvSpPr>
            <a:spLocks noGrp="1" noChangeArrowheads="1"/>
          </p:cNvSpPr>
          <p:nvPr>
            <p:ph type="body" idx="1"/>
          </p:nvPr>
        </p:nvSpPr>
        <p:spPr>
          <a:xfrm>
            <a:off x="609600" y="838200"/>
            <a:ext cx="8001000" cy="5327650"/>
          </a:xfrm>
        </p:spPr>
        <p:txBody>
          <a:bodyPr>
            <a:normAutofit fontScale="32500" lnSpcReduction="20000"/>
          </a:bodyPr>
          <a:lstStyle/>
          <a:p>
            <a:pPr>
              <a:lnSpc>
                <a:spcPct val="90000"/>
              </a:lnSpc>
            </a:pPr>
            <a:endParaRPr lang="en-US" sz="9800" dirty="0" smtClean="0"/>
          </a:p>
          <a:p>
            <a:pPr>
              <a:lnSpc>
                <a:spcPct val="90000"/>
              </a:lnSpc>
            </a:pPr>
            <a:r>
              <a:rPr lang="en-US" sz="9800" dirty="0" smtClean="0"/>
              <a:t>Stores </a:t>
            </a:r>
            <a:r>
              <a:rPr lang="en-US" sz="9800" dirty="0"/>
              <a:t>a set of elements in </a:t>
            </a:r>
            <a:r>
              <a:rPr lang="en-US" sz="9800" dirty="0" smtClean="0"/>
              <a:t>a particular order</a:t>
            </a:r>
          </a:p>
          <a:p>
            <a:pPr>
              <a:lnSpc>
                <a:spcPct val="90000"/>
              </a:lnSpc>
            </a:pPr>
            <a:endParaRPr lang="en-US" sz="9800" dirty="0"/>
          </a:p>
          <a:p>
            <a:pPr>
              <a:lnSpc>
                <a:spcPct val="90000"/>
              </a:lnSpc>
            </a:pPr>
            <a:r>
              <a:rPr lang="en-US" sz="9800" dirty="0"/>
              <a:t>Stack principle: </a:t>
            </a:r>
            <a:r>
              <a:rPr lang="en-US" sz="9800" dirty="0">
                <a:solidFill>
                  <a:srgbClr val="FF3300"/>
                </a:solidFill>
              </a:rPr>
              <a:t>LAST  IN  FIRST  </a:t>
            </a:r>
            <a:r>
              <a:rPr lang="en-US" sz="9800" dirty="0" smtClean="0">
                <a:solidFill>
                  <a:srgbClr val="FF3300"/>
                </a:solidFill>
              </a:rPr>
              <a:t>OUT</a:t>
            </a:r>
            <a:r>
              <a:rPr lang="en-US" sz="9800" dirty="0" smtClean="0"/>
              <a:t>= </a:t>
            </a:r>
            <a:r>
              <a:rPr lang="en-US" sz="9800" dirty="0" smtClean="0">
                <a:solidFill>
                  <a:srgbClr val="006600"/>
                </a:solidFill>
              </a:rPr>
              <a:t>LIFO</a:t>
            </a:r>
          </a:p>
          <a:p>
            <a:pPr>
              <a:lnSpc>
                <a:spcPct val="90000"/>
              </a:lnSpc>
            </a:pPr>
            <a:endParaRPr lang="en-US" sz="9800" dirty="0">
              <a:solidFill>
                <a:srgbClr val="006600"/>
              </a:solidFill>
            </a:endParaRPr>
          </a:p>
          <a:p>
            <a:pPr>
              <a:lnSpc>
                <a:spcPct val="90000"/>
              </a:lnSpc>
            </a:pPr>
            <a:r>
              <a:rPr lang="en-US" sz="9800" dirty="0"/>
              <a:t>It means: the last element inserted is the first one to be </a:t>
            </a:r>
            <a:r>
              <a:rPr lang="en-US" sz="9800" dirty="0" smtClean="0"/>
              <a:t>removed</a:t>
            </a:r>
          </a:p>
          <a:p>
            <a:pPr>
              <a:lnSpc>
                <a:spcPct val="90000"/>
              </a:lnSpc>
            </a:pPr>
            <a:endParaRPr lang="en-US" sz="9800" dirty="0"/>
          </a:p>
          <a:p>
            <a:pPr>
              <a:lnSpc>
                <a:spcPct val="90000"/>
              </a:lnSpc>
            </a:pPr>
            <a:r>
              <a:rPr lang="en-US" sz="9800" dirty="0"/>
              <a:t>Which is the first element to pick up?</a:t>
            </a:r>
          </a:p>
          <a:p>
            <a:pPr>
              <a:lnSpc>
                <a:spcPct val="90000"/>
              </a:lnSpc>
              <a:buFontTx/>
              <a:buNone/>
            </a:pPr>
            <a:endParaRPr lang="en-US" sz="2000" dirty="0"/>
          </a:p>
          <a:p>
            <a:pPr>
              <a:lnSpc>
                <a:spcPct val="90000"/>
              </a:lnSpc>
              <a:buFontTx/>
              <a:buNone/>
            </a:pPr>
            <a:r>
              <a:rPr lang="en-US" sz="1800" dirty="0"/>
              <a:t>    </a:t>
            </a:r>
          </a:p>
        </p:txBody>
      </p:sp>
      <p:sp>
        <p:nvSpPr>
          <p:cNvPr id="4" name="Slide Number Placeholder 3"/>
          <p:cNvSpPr>
            <a:spLocks noGrp="1"/>
          </p:cNvSpPr>
          <p:nvPr>
            <p:ph type="sldNum" sz="quarter" idx="12"/>
          </p:nvPr>
        </p:nvSpPr>
        <p:spPr/>
        <p:txBody>
          <a:bodyPr/>
          <a:lstStyle/>
          <a:p>
            <a:fld id="{26F3FC11-115B-46F2-B6DF-320CF7B918D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Priority Queue </a:t>
            </a:r>
            <a:endParaRPr lang="en-US" dirty="0"/>
          </a:p>
        </p:txBody>
      </p:sp>
      <p:sp>
        <p:nvSpPr>
          <p:cNvPr id="3" name="Content Placeholder 2"/>
          <p:cNvSpPr>
            <a:spLocks noGrp="1"/>
          </p:cNvSpPr>
          <p:nvPr>
            <p:ph idx="1"/>
          </p:nvPr>
        </p:nvSpPr>
        <p:spPr>
          <a:xfrm>
            <a:off x="457200" y="1143000"/>
            <a:ext cx="8229600" cy="5105400"/>
          </a:xfrm>
        </p:spPr>
        <p:txBody>
          <a:bodyPr>
            <a:normAutofit lnSpcReduction="10000"/>
          </a:bodyPr>
          <a:lstStyle/>
          <a:p>
            <a:r>
              <a:rPr lang="en-US" dirty="0" smtClean="0"/>
              <a:t>A priority queue is a collection of elements such that each elements has been assigned a priority and such that the order in which elements are deleted and processed comes from the following rules: </a:t>
            </a:r>
          </a:p>
          <a:p>
            <a:pPr>
              <a:buNone/>
            </a:pPr>
            <a:r>
              <a:rPr lang="en-US" dirty="0" smtClean="0"/>
              <a:t>[1] Elements of higher priority is processed before any elements of lower priority </a:t>
            </a:r>
          </a:p>
          <a:p>
            <a:pPr>
              <a:buNone/>
            </a:pPr>
            <a:r>
              <a:rPr lang="en-US" dirty="0" smtClean="0"/>
              <a:t>[2] Two elements with the same priority are processed according to the order in which they were added to the queue </a:t>
            </a:r>
            <a:endParaRPr lang="en-US" dirty="0"/>
          </a:p>
        </p:txBody>
      </p:sp>
    </p:spTree>
    <p:extLst>
      <p:ext uri="{BB962C8B-B14F-4D97-AF65-F5344CB8AC3E}">
        <p14:creationId xmlns:p14="http://schemas.microsoft.com/office/powerpoint/2010/main" val="112128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Priority Queue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There are different ways a priority queue can be represented such as </a:t>
            </a:r>
          </a:p>
          <a:p>
            <a:pPr>
              <a:buNone/>
            </a:pPr>
            <a:r>
              <a:rPr lang="en-US" dirty="0" smtClean="0"/>
              <a:t>	</a:t>
            </a:r>
          </a:p>
          <a:p>
            <a:pPr>
              <a:buNone/>
            </a:pPr>
            <a:r>
              <a:rPr lang="en-US" dirty="0" smtClean="0"/>
              <a:t>	[1] One-way List</a:t>
            </a:r>
          </a:p>
          <a:p>
            <a:pPr>
              <a:buNone/>
            </a:pPr>
            <a:r>
              <a:rPr lang="en-US" dirty="0" smtClean="0"/>
              <a:t>	</a:t>
            </a:r>
          </a:p>
          <a:p>
            <a:pPr>
              <a:buNone/>
            </a:pPr>
            <a:r>
              <a:rPr lang="en-US" dirty="0" smtClean="0"/>
              <a:t>	[2] Multiple queue </a:t>
            </a:r>
            <a:endParaRPr lang="en-US" dirty="0"/>
          </a:p>
        </p:txBody>
      </p:sp>
    </p:spTree>
    <p:extLst>
      <p:ext uri="{BB962C8B-B14F-4D97-AF65-F5344CB8AC3E}">
        <p14:creationId xmlns:p14="http://schemas.microsoft.com/office/powerpoint/2010/main" val="38611984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One-Way List Representation of a Priority Queue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 Each node in the list will contain three items of information: </a:t>
            </a:r>
            <a:r>
              <a:rPr lang="en-US" b="1" dirty="0" smtClean="0">
                <a:solidFill>
                  <a:srgbClr val="FF0000"/>
                </a:solidFill>
              </a:rPr>
              <a:t>an information field INFO, a priority number PRN, and a link number LINK</a:t>
            </a:r>
          </a:p>
          <a:p>
            <a:pPr>
              <a:buNone/>
            </a:pPr>
            <a:endParaRPr lang="en-US" dirty="0" smtClean="0"/>
          </a:p>
          <a:p>
            <a:pPr>
              <a:buNone/>
            </a:pPr>
            <a:r>
              <a:rPr lang="en-US" dirty="0" smtClean="0"/>
              <a:t>[2] A node X precedes a node Y in the list (a) when X has </a:t>
            </a:r>
            <a:r>
              <a:rPr lang="en-US" b="1" dirty="0" smtClean="0">
                <a:solidFill>
                  <a:srgbClr val="FF0000"/>
                </a:solidFill>
              </a:rPr>
              <a:t>higher priority </a:t>
            </a:r>
            <a:r>
              <a:rPr lang="en-US" dirty="0" smtClean="0"/>
              <a:t>than Y or (b) when both have same priority but X was </a:t>
            </a:r>
            <a:r>
              <a:rPr lang="en-US" b="1" dirty="0" smtClean="0">
                <a:solidFill>
                  <a:srgbClr val="FF0000"/>
                </a:solidFill>
              </a:rPr>
              <a:t>added to the list before </a:t>
            </a:r>
            <a:r>
              <a:rPr lang="en-US" dirty="0" smtClean="0"/>
              <a:t>Y </a:t>
            </a:r>
            <a:endParaRPr lang="en-US" dirty="0"/>
          </a:p>
        </p:txBody>
      </p:sp>
    </p:spTree>
    <p:extLst>
      <p:ext uri="{BB962C8B-B14F-4D97-AF65-F5344CB8AC3E}">
        <p14:creationId xmlns:p14="http://schemas.microsoft.com/office/powerpoint/2010/main" val="32361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Queue </a:t>
            </a:r>
            <a:endParaRPr lang="en-US" dirty="0"/>
          </a:p>
        </p:txBody>
      </p:sp>
      <p:sp>
        <p:nvSpPr>
          <p:cNvPr id="3" name="Slide Number Placeholder 2"/>
          <p:cNvSpPr>
            <a:spLocks noGrp="1"/>
          </p:cNvSpPr>
          <p:nvPr>
            <p:ph type="sldNum" sz="quarter" idx="12"/>
          </p:nvPr>
        </p:nvSpPr>
        <p:spPr/>
        <p:txBody>
          <a:bodyPr/>
          <a:lstStyle/>
          <a:p>
            <a:fld id="{A6F90FCD-EF11-4534-9E0A-F42B7BB2FFDF}" type="slidenum">
              <a:rPr lang="en-US" smtClean="0"/>
              <a:pPr/>
              <a:t>53</a:t>
            </a:fld>
            <a:endParaRPr lang="en-US"/>
          </a:p>
        </p:txBody>
      </p:sp>
      <p:grpSp>
        <p:nvGrpSpPr>
          <p:cNvPr id="4" name="Group 4"/>
          <p:cNvGrpSpPr/>
          <p:nvPr/>
        </p:nvGrpSpPr>
        <p:grpSpPr>
          <a:xfrm>
            <a:off x="990600" y="3276600"/>
            <a:ext cx="1146175" cy="384175"/>
            <a:chOff x="3429000" y="4800600"/>
            <a:chExt cx="1146175" cy="384175"/>
          </a:xfrm>
        </p:grpSpPr>
        <p:grpSp>
          <p:nvGrpSpPr>
            <p:cNvPr id="5" name="Group 18"/>
            <p:cNvGrpSpPr/>
            <p:nvPr/>
          </p:nvGrpSpPr>
          <p:grpSpPr>
            <a:xfrm>
              <a:off x="3429000" y="4800600"/>
              <a:ext cx="765175" cy="384175"/>
              <a:chOff x="3429000" y="4800600"/>
              <a:chExt cx="765175" cy="384175"/>
            </a:xfrm>
          </p:grpSpPr>
          <p:sp>
            <p:nvSpPr>
              <p:cNvPr id="8" name="Rectangle 17"/>
              <p:cNvSpPr>
                <a:spLocks noChangeArrowheads="1"/>
              </p:cNvSpPr>
              <p:nvPr/>
            </p:nvSpPr>
            <p:spPr bwMode="auto">
              <a:xfrm>
                <a:off x="3810000" y="4800600"/>
                <a:ext cx="384175" cy="384175"/>
              </a:xfrm>
              <a:prstGeom prst="rect">
                <a:avLst/>
              </a:prstGeom>
              <a:noFill/>
              <a:ln w="28575">
                <a:solidFill>
                  <a:schemeClr val="tx1"/>
                </a:solidFill>
                <a:miter lim="800000"/>
                <a:headEnd/>
                <a:tailEnd/>
              </a:ln>
              <a:effectLst/>
            </p:spPr>
            <p:txBody>
              <a:bodyPr wrap="none" anchor="ctr"/>
              <a:lstStyle/>
              <a:p>
                <a:r>
                  <a:rPr lang="en-US" sz="3200" dirty="0" smtClean="0"/>
                  <a:t>1</a:t>
                </a:r>
                <a:endParaRPr lang="en-US" sz="3200" dirty="0"/>
              </a:p>
            </p:txBody>
          </p:sp>
          <p:sp>
            <p:nvSpPr>
              <p:cNvPr id="9" name="Rectangle 18"/>
              <p:cNvSpPr>
                <a:spLocks noChangeArrowheads="1"/>
              </p:cNvSpPr>
              <p:nvPr/>
            </p:nvSpPr>
            <p:spPr bwMode="auto">
              <a:xfrm>
                <a:off x="3429000" y="4800600"/>
                <a:ext cx="381000" cy="381000"/>
              </a:xfrm>
              <a:prstGeom prst="rect">
                <a:avLst/>
              </a:prstGeom>
              <a:noFill/>
              <a:ln w="28575">
                <a:solidFill>
                  <a:schemeClr val="tx1"/>
                </a:solidFill>
                <a:miter lim="800000"/>
                <a:headEnd/>
                <a:tailEnd/>
              </a:ln>
              <a:effectLst/>
            </p:spPr>
            <p:txBody>
              <a:bodyPr wrap="none" anchor="ctr"/>
              <a:lstStyle/>
              <a:p>
                <a:r>
                  <a:rPr lang="en-US" sz="3200" dirty="0" smtClean="0"/>
                  <a:t>A</a:t>
                </a:r>
                <a:endParaRPr lang="en-US" sz="3200" dirty="0"/>
              </a:p>
            </p:txBody>
          </p:sp>
        </p:grpSp>
        <p:sp>
          <p:nvSpPr>
            <p:cNvPr id="7" name="Rectangle 17"/>
            <p:cNvSpPr>
              <a:spLocks noChangeArrowheads="1"/>
            </p:cNvSpPr>
            <p:nvPr/>
          </p:nvSpPr>
          <p:spPr bwMode="auto">
            <a:xfrm>
              <a:off x="4191000" y="4800600"/>
              <a:ext cx="384175" cy="384175"/>
            </a:xfrm>
            <a:prstGeom prst="rect">
              <a:avLst/>
            </a:prstGeom>
            <a:solidFill>
              <a:srgbClr val="00B050"/>
            </a:solidFill>
            <a:ln w="28575">
              <a:solidFill>
                <a:schemeClr val="tx1"/>
              </a:solidFill>
              <a:miter lim="800000"/>
              <a:headEnd/>
              <a:tailEnd/>
            </a:ln>
            <a:effectLst/>
          </p:spPr>
          <p:txBody>
            <a:bodyPr wrap="none" anchor="ctr"/>
            <a:lstStyle/>
            <a:p>
              <a:endParaRPr lang="en-US"/>
            </a:p>
          </p:txBody>
        </p:sp>
      </p:grpSp>
      <p:grpSp>
        <p:nvGrpSpPr>
          <p:cNvPr id="6" name="Group 9"/>
          <p:cNvGrpSpPr/>
          <p:nvPr/>
        </p:nvGrpSpPr>
        <p:grpSpPr>
          <a:xfrm>
            <a:off x="2667000" y="3276600"/>
            <a:ext cx="1146175" cy="384175"/>
            <a:chOff x="3429000" y="4800600"/>
            <a:chExt cx="1146175" cy="384175"/>
          </a:xfrm>
        </p:grpSpPr>
        <p:grpSp>
          <p:nvGrpSpPr>
            <p:cNvPr id="10" name="Group 18"/>
            <p:cNvGrpSpPr/>
            <p:nvPr/>
          </p:nvGrpSpPr>
          <p:grpSpPr>
            <a:xfrm>
              <a:off x="3429000" y="4800600"/>
              <a:ext cx="765175" cy="384175"/>
              <a:chOff x="3429000" y="4800600"/>
              <a:chExt cx="765175" cy="384175"/>
            </a:xfrm>
          </p:grpSpPr>
          <p:sp>
            <p:nvSpPr>
              <p:cNvPr id="13" name="Rectangle 17"/>
              <p:cNvSpPr>
                <a:spLocks noChangeArrowheads="1"/>
              </p:cNvSpPr>
              <p:nvPr/>
            </p:nvSpPr>
            <p:spPr bwMode="auto">
              <a:xfrm>
                <a:off x="3810000" y="4800600"/>
                <a:ext cx="384175" cy="384175"/>
              </a:xfrm>
              <a:prstGeom prst="rect">
                <a:avLst/>
              </a:prstGeom>
              <a:noFill/>
              <a:ln w="28575">
                <a:solidFill>
                  <a:schemeClr val="tx1"/>
                </a:solidFill>
                <a:miter lim="800000"/>
                <a:headEnd/>
                <a:tailEnd/>
              </a:ln>
              <a:effectLst/>
            </p:spPr>
            <p:txBody>
              <a:bodyPr wrap="none" anchor="ctr"/>
              <a:lstStyle/>
              <a:p>
                <a:r>
                  <a:rPr lang="en-US" sz="3200" dirty="0" smtClean="0"/>
                  <a:t>2</a:t>
                </a:r>
                <a:endParaRPr lang="en-US" sz="3200" dirty="0"/>
              </a:p>
            </p:txBody>
          </p:sp>
          <p:sp>
            <p:nvSpPr>
              <p:cNvPr id="14" name="Rectangle 18"/>
              <p:cNvSpPr>
                <a:spLocks noChangeArrowheads="1"/>
              </p:cNvSpPr>
              <p:nvPr/>
            </p:nvSpPr>
            <p:spPr bwMode="auto">
              <a:xfrm>
                <a:off x="3429000" y="4800600"/>
                <a:ext cx="381000" cy="381000"/>
              </a:xfrm>
              <a:prstGeom prst="rect">
                <a:avLst/>
              </a:prstGeom>
              <a:noFill/>
              <a:ln w="28575">
                <a:solidFill>
                  <a:schemeClr val="tx1"/>
                </a:solidFill>
                <a:miter lim="800000"/>
                <a:headEnd/>
                <a:tailEnd/>
              </a:ln>
              <a:effectLst/>
            </p:spPr>
            <p:txBody>
              <a:bodyPr wrap="none" anchor="ctr"/>
              <a:lstStyle/>
              <a:p>
                <a:r>
                  <a:rPr lang="en-US" sz="3200" dirty="0" smtClean="0"/>
                  <a:t>B</a:t>
                </a:r>
                <a:endParaRPr lang="en-US" sz="3200" dirty="0"/>
              </a:p>
            </p:txBody>
          </p:sp>
        </p:grpSp>
        <p:sp>
          <p:nvSpPr>
            <p:cNvPr id="12" name="Rectangle 17"/>
            <p:cNvSpPr>
              <a:spLocks noChangeArrowheads="1"/>
            </p:cNvSpPr>
            <p:nvPr/>
          </p:nvSpPr>
          <p:spPr bwMode="auto">
            <a:xfrm>
              <a:off x="4191000" y="4800600"/>
              <a:ext cx="384175" cy="384175"/>
            </a:xfrm>
            <a:prstGeom prst="rect">
              <a:avLst/>
            </a:prstGeom>
            <a:solidFill>
              <a:srgbClr val="00B050"/>
            </a:solidFill>
            <a:ln w="28575">
              <a:solidFill>
                <a:schemeClr val="tx1"/>
              </a:solidFill>
              <a:miter lim="800000"/>
              <a:headEnd/>
              <a:tailEnd/>
            </a:ln>
            <a:effectLst/>
          </p:spPr>
          <p:txBody>
            <a:bodyPr wrap="none" anchor="ctr"/>
            <a:lstStyle/>
            <a:p>
              <a:endParaRPr lang="en-US"/>
            </a:p>
          </p:txBody>
        </p:sp>
      </p:grpSp>
      <p:grpSp>
        <p:nvGrpSpPr>
          <p:cNvPr id="11" name="Group 14"/>
          <p:cNvGrpSpPr/>
          <p:nvPr/>
        </p:nvGrpSpPr>
        <p:grpSpPr>
          <a:xfrm>
            <a:off x="4343400" y="3276600"/>
            <a:ext cx="1146175" cy="384175"/>
            <a:chOff x="3429000" y="4800600"/>
            <a:chExt cx="1146175" cy="384175"/>
          </a:xfrm>
        </p:grpSpPr>
        <p:grpSp>
          <p:nvGrpSpPr>
            <p:cNvPr id="15" name="Group 18"/>
            <p:cNvGrpSpPr/>
            <p:nvPr/>
          </p:nvGrpSpPr>
          <p:grpSpPr>
            <a:xfrm>
              <a:off x="3429000" y="4800600"/>
              <a:ext cx="765175" cy="384175"/>
              <a:chOff x="3429000" y="4800600"/>
              <a:chExt cx="765175" cy="384175"/>
            </a:xfrm>
          </p:grpSpPr>
          <p:sp>
            <p:nvSpPr>
              <p:cNvPr id="18" name="Rectangle 17"/>
              <p:cNvSpPr>
                <a:spLocks noChangeArrowheads="1"/>
              </p:cNvSpPr>
              <p:nvPr/>
            </p:nvSpPr>
            <p:spPr bwMode="auto">
              <a:xfrm>
                <a:off x="3810000" y="4800600"/>
                <a:ext cx="384175" cy="384175"/>
              </a:xfrm>
              <a:prstGeom prst="rect">
                <a:avLst/>
              </a:prstGeom>
              <a:noFill/>
              <a:ln w="28575">
                <a:solidFill>
                  <a:schemeClr val="tx1"/>
                </a:solidFill>
                <a:miter lim="800000"/>
                <a:headEnd/>
                <a:tailEnd/>
              </a:ln>
              <a:effectLst/>
            </p:spPr>
            <p:txBody>
              <a:bodyPr wrap="none" anchor="ctr"/>
              <a:lstStyle/>
              <a:p>
                <a:r>
                  <a:rPr lang="en-US" sz="3200" dirty="0" smtClean="0"/>
                  <a:t>2</a:t>
                </a:r>
                <a:endParaRPr lang="en-US" sz="3200" dirty="0"/>
              </a:p>
            </p:txBody>
          </p:sp>
          <p:sp>
            <p:nvSpPr>
              <p:cNvPr id="19" name="Rectangle 18"/>
              <p:cNvSpPr>
                <a:spLocks noChangeArrowheads="1"/>
              </p:cNvSpPr>
              <p:nvPr/>
            </p:nvSpPr>
            <p:spPr bwMode="auto">
              <a:xfrm>
                <a:off x="3429000" y="4800600"/>
                <a:ext cx="381000" cy="381000"/>
              </a:xfrm>
              <a:prstGeom prst="rect">
                <a:avLst/>
              </a:prstGeom>
              <a:noFill/>
              <a:ln w="28575">
                <a:solidFill>
                  <a:schemeClr val="tx1"/>
                </a:solidFill>
                <a:miter lim="800000"/>
                <a:headEnd/>
                <a:tailEnd/>
              </a:ln>
              <a:effectLst/>
            </p:spPr>
            <p:txBody>
              <a:bodyPr wrap="none" anchor="ctr"/>
              <a:lstStyle/>
              <a:p>
                <a:r>
                  <a:rPr lang="en-US" sz="3200" dirty="0" smtClean="0"/>
                  <a:t>F</a:t>
                </a:r>
                <a:endParaRPr lang="en-US" sz="3200" dirty="0"/>
              </a:p>
            </p:txBody>
          </p:sp>
        </p:grpSp>
        <p:sp>
          <p:nvSpPr>
            <p:cNvPr id="17" name="Rectangle 17"/>
            <p:cNvSpPr>
              <a:spLocks noChangeArrowheads="1"/>
            </p:cNvSpPr>
            <p:nvPr/>
          </p:nvSpPr>
          <p:spPr bwMode="auto">
            <a:xfrm>
              <a:off x="4191000" y="4800600"/>
              <a:ext cx="384175" cy="384175"/>
            </a:xfrm>
            <a:prstGeom prst="rect">
              <a:avLst/>
            </a:prstGeom>
            <a:solidFill>
              <a:srgbClr val="00B050"/>
            </a:solidFill>
            <a:ln w="28575">
              <a:solidFill>
                <a:schemeClr val="tx1"/>
              </a:solidFill>
              <a:miter lim="800000"/>
              <a:headEnd/>
              <a:tailEnd/>
            </a:ln>
            <a:effectLst/>
          </p:spPr>
          <p:txBody>
            <a:bodyPr wrap="none" anchor="ctr"/>
            <a:lstStyle/>
            <a:p>
              <a:endParaRPr lang="en-US"/>
            </a:p>
          </p:txBody>
        </p:sp>
      </p:grpSp>
      <p:grpSp>
        <p:nvGrpSpPr>
          <p:cNvPr id="16" name="Group 19"/>
          <p:cNvGrpSpPr/>
          <p:nvPr/>
        </p:nvGrpSpPr>
        <p:grpSpPr>
          <a:xfrm>
            <a:off x="6019800" y="3276600"/>
            <a:ext cx="1146175" cy="384175"/>
            <a:chOff x="3429000" y="4800600"/>
            <a:chExt cx="1146175" cy="384175"/>
          </a:xfrm>
        </p:grpSpPr>
        <p:grpSp>
          <p:nvGrpSpPr>
            <p:cNvPr id="20" name="Group 18"/>
            <p:cNvGrpSpPr/>
            <p:nvPr/>
          </p:nvGrpSpPr>
          <p:grpSpPr>
            <a:xfrm>
              <a:off x="3429000" y="4800600"/>
              <a:ext cx="765175" cy="384175"/>
              <a:chOff x="3429000" y="4800600"/>
              <a:chExt cx="765175" cy="384175"/>
            </a:xfrm>
          </p:grpSpPr>
          <p:sp>
            <p:nvSpPr>
              <p:cNvPr id="23" name="Rectangle 17"/>
              <p:cNvSpPr>
                <a:spLocks noChangeArrowheads="1"/>
              </p:cNvSpPr>
              <p:nvPr/>
            </p:nvSpPr>
            <p:spPr bwMode="auto">
              <a:xfrm>
                <a:off x="3810000" y="4800600"/>
                <a:ext cx="384175" cy="384175"/>
              </a:xfrm>
              <a:prstGeom prst="rect">
                <a:avLst/>
              </a:prstGeom>
              <a:noFill/>
              <a:ln w="28575">
                <a:solidFill>
                  <a:schemeClr val="tx1"/>
                </a:solidFill>
                <a:miter lim="800000"/>
                <a:headEnd/>
                <a:tailEnd/>
              </a:ln>
              <a:effectLst/>
            </p:spPr>
            <p:txBody>
              <a:bodyPr wrap="none" anchor="ctr"/>
              <a:lstStyle/>
              <a:p>
                <a:r>
                  <a:rPr lang="en-US" sz="3200" dirty="0" smtClean="0"/>
                  <a:t>3</a:t>
                </a:r>
                <a:endParaRPr lang="en-US" sz="3200" dirty="0"/>
              </a:p>
            </p:txBody>
          </p:sp>
          <p:sp>
            <p:nvSpPr>
              <p:cNvPr id="24" name="Rectangle 18"/>
              <p:cNvSpPr>
                <a:spLocks noChangeArrowheads="1"/>
              </p:cNvSpPr>
              <p:nvPr/>
            </p:nvSpPr>
            <p:spPr bwMode="auto">
              <a:xfrm>
                <a:off x="3429000" y="4800600"/>
                <a:ext cx="381000" cy="381000"/>
              </a:xfrm>
              <a:prstGeom prst="rect">
                <a:avLst/>
              </a:prstGeom>
              <a:noFill/>
              <a:ln w="28575">
                <a:solidFill>
                  <a:schemeClr val="tx1"/>
                </a:solidFill>
                <a:miter lim="800000"/>
                <a:headEnd/>
                <a:tailEnd/>
              </a:ln>
              <a:effectLst/>
            </p:spPr>
            <p:txBody>
              <a:bodyPr wrap="none" anchor="ctr"/>
              <a:lstStyle/>
              <a:p>
                <a:r>
                  <a:rPr lang="en-US" sz="3200" dirty="0" smtClean="0"/>
                  <a:t>D</a:t>
                </a:r>
                <a:endParaRPr lang="en-US" sz="3200" dirty="0"/>
              </a:p>
            </p:txBody>
          </p:sp>
        </p:grpSp>
        <p:sp>
          <p:nvSpPr>
            <p:cNvPr id="22" name="Rectangle 17"/>
            <p:cNvSpPr>
              <a:spLocks noChangeArrowheads="1"/>
            </p:cNvSpPr>
            <p:nvPr/>
          </p:nvSpPr>
          <p:spPr bwMode="auto">
            <a:xfrm>
              <a:off x="4191000" y="4800600"/>
              <a:ext cx="384175" cy="384175"/>
            </a:xfrm>
            <a:prstGeom prst="rect">
              <a:avLst/>
            </a:prstGeom>
            <a:solidFill>
              <a:srgbClr val="00B050"/>
            </a:solidFill>
            <a:ln w="28575">
              <a:solidFill>
                <a:schemeClr val="tx1"/>
              </a:solidFill>
              <a:miter lim="800000"/>
              <a:headEnd/>
              <a:tailEnd/>
            </a:ln>
            <a:effectLst/>
          </p:spPr>
          <p:txBody>
            <a:bodyPr wrap="none" anchor="ctr"/>
            <a:lstStyle/>
            <a:p>
              <a:endParaRPr lang="en-US"/>
            </a:p>
          </p:txBody>
        </p:sp>
      </p:grpSp>
      <p:sp>
        <p:nvSpPr>
          <p:cNvPr id="25" name="Line 25"/>
          <p:cNvSpPr>
            <a:spLocks noChangeShapeType="1"/>
          </p:cNvSpPr>
          <p:nvPr/>
        </p:nvSpPr>
        <p:spPr bwMode="auto">
          <a:xfrm rot="240000" flipV="1">
            <a:off x="1981960" y="3452864"/>
            <a:ext cx="685800" cy="45719"/>
          </a:xfrm>
          <a:prstGeom prst="line">
            <a:avLst/>
          </a:prstGeom>
          <a:noFill/>
          <a:ln w="28575">
            <a:solidFill>
              <a:schemeClr val="tx1"/>
            </a:solidFill>
            <a:round/>
            <a:headEnd type="oval" w="med" len="med"/>
            <a:tailEnd type="triangle" w="med" len="med"/>
          </a:ln>
          <a:effectLst/>
        </p:spPr>
        <p:txBody>
          <a:bodyPr wrap="none"/>
          <a:lstStyle/>
          <a:p>
            <a:r>
              <a:rPr lang="en-US" dirty="0" smtClean="0"/>
              <a:t>         </a:t>
            </a:r>
            <a:endParaRPr lang="en-US" dirty="0"/>
          </a:p>
        </p:txBody>
      </p:sp>
      <p:sp>
        <p:nvSpPr>
          <p:cNvPr id="26" name="Line 25"/>
          <p:cNvSpPr>
            <a:spLocks noChangeShapeType="1"/>
          </p:cNvSpPr>
          <p:nvPr/>
        </p:nvSpPr>
        <p:spPr bwMode="auto">
          <a:xfrm rot="240000" flipV="1">
            <a:off x="3658360" y="3452864"/>
            <a:ext cx="685800" cy="45719"/>
          </a:xfrm>
          <a:prstGeom prst="line">
            <a:avLst/>
          </a:prstGeom>
          <a:noFill/>
          <a:ln w="28575">
            <a:solidFill>
              <a:schemeClr val="tx1"/>
            </a:solidFill>
            <a:round/>
            <a:headEnd type="oval" w="med" len="med"/>
            <a:tailEnd type="triangle" w="med" len="med"/>
          </a:ln>
          <a:effectLst/>
        </p:spPr>
        <p:txBody>
          <a:bodyPr wrap="none"/>
          <a:lstStyle/>
          <a:p>
            <a:r>
              <a:rPr lang="en-US" dirty="0" smtClean="0"/>
              <a:t>         </a:t>
            </a:r>
            <a:endParaRPr lang="en-US" dirty="0"/>
          </a:p>
        </p:txBody>
      </p:sp>
      <p:sp>
        <p:nvSpPr>
          <p:cNvPr id="27" name="Line 25"/>
          <p:cNvSpPr>
            <a:spLocks noChangeShapeType="1"/>
          </p:cNvSpPr>
          <p:nvPr/>
        </p:nvSpPr>
        <p:spPr bwMode="auto">
          <a:xfrm rot="240000" flipV="1">
            <a:off x="5334760" y="3452864"/>
            <a:ext cx="685800" cy="45719"/>
          </a:xfrm>
          <a:prstGeom prst="line">
            <a:avLst/>
          </a:prstGeom>
          <a:noFill/>
          <a:ln w="28575">
            <a:solidFill>
              <a:schemeClr val="tx1"/>
            </a:solidFill>
            <a:round/>
            <a:headEnd type="oval" w="med" len="med"/>
            <a:tailEnd type="triangle" w="med" len="med"/>
          </a:ln>
          <a:effectLst/>
        </p:spPr>
        <p:txBody>
          <a:bodyPr wrap="none"/>
          <a:lstStyle/>
          <a:p>
            <a:r>
              <a:rPr lang="en-US" dirty="0" smtClean="0"/>
              <a:t>         </a:t>
            </a:r>
            <a:endParaRPr lang="en-US" dirty="0"/>
          </a:p>
        </p:txBody>
      </p:sp>
      <p:sp>
        <p:nvSpPr>
          <p:cNvPr id="38" name="Rectangle 18"/>
          <p:cNvSpPr>
            <a:spLocks noChangeArrowheads="1"/>
          </p:cNvSpPr>
          <p:nvPr/>
        </p:nvSpPr>
        <p:spPr bwMode="auto">
          <a:xfrm flipH="1">
            <a:off x="152400" y="3276600"/>
            <a:ext cx="228600" cy="381000"/>
          </a:xfrm>
          <a:prstGeom prst="rect">
            <a:avLst/>
          </a:prstGeom>
          <a:solidFill>
            <a:srgbClr val="00B050"/>
          </a:solidFill>
          <a:ln w="28575">
            <a:solidFill>
              <a:schemeClr val="tx1"/>
            </a:solidFill>
            <a:miter lim="800000"/>
            <a:headEnd/>
            <a:tailEnd/>
          </a:ln>
          <a:effectLst/>
        </p:spPr>
        <p:txBody>
          <a:bodyPr wrap="none" anchor="ctr"/>
          <a:lstStyle/>
          <a:p>
            <a:endParaRPr lang="en-US" dirty="0"/>
          </a:p>
        </p:txBody>
      </p:sp>
      <p:sp>
        <p:nvSpPr>
          <p:cNvPr id="39" name="Line 25"/>
          <p:cNvSpPr>
            <a:spLocks noChangeShapeType="1"/>
          </p:cNvSpPr>
          <p:nvPr/>
        </p:nvSpPr>
        <p:spPr bwMode="auto">
          <a:xfrm rot="240000" flipV="1">
            <a:off x="305559" y="3452864"/>
            <a:ext cx="685800" cy="45719"/>
          </a:xfrm>
          <a:prstGeom prst="line">
            <a:avLst/>
          </a:prstGeom>
          <a:noFill/>
          <a:ln w="28575">
            <a:solidFill>
              <a:schemeClr val="tx1"/>
            </a:solidFill>
            <a:round/>
            <a:headEnd type="oval" w="med" len="med"/>
            <a:tailEnd type="triangle" w="med" len="med"/>
          </a:ln>
          <a:effectLst/>
        </p:spPr>
        <p:txBody>
          <a:bodyPr wrap="none"/>
          <a:lstStyle/>
          <a:p>
            <a:r>
              <a:rPr lang="en-US" dirty="0" smtClean="0"/>
              <a:t>         </a:t>
            </a:r>
            <a:endParaRPr lang="en-US" dirty="0"/>
          </a:p>
        </p:txBody>
      </p:sp>
      <p:grpSp>
        <p:nvGrpSpPr>
          <p:cNvPr id="30" name="Group 73"/>
          <p:cNvGrpSpPr/>
          <p:nvPr/>
        </p:nvGrpSpPr>
        <p:grpSpPr>
          <a:xfrm>
            <a:off x="6781800" y="3505200"/>
            <a:ext cx="349250" cy="393700"/>
            <a:chOff x="8039100" y="2508250"/>
            <a:chExt cx="349250" cy="393700"/>
          </a:xfrm>
        </p:grpSpPr>
        <p:sp>
          <p:nvSpPr>
            <p:cNvPr id="49" name="Line 17"/>
            <p:cNvSpPr>
              <a:spLocks noChangeShapeType="1"/>
            </p:cNvSpPr>
            <p:nvPr/>
          </p:nvSpPr>
          <p:spPr bwMode="auto">
            <a:xfrm>
              <a:off x="8232775" y="2508250"/>
              <a:ext cx="1588" cy="32385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50" name="Line 18"/>
            <p:cNvSpPr>
              <a:spLocks noChangeShapeType="1"/>
            </p:cNvSpPr>
            <p:nvPr/>
          </p:nvSpPr>
          <p:spPr bwMode="auto">
            <a:xfrm>
              <a:off x="8039100" y="2806700"/>
              <a:ext cx="349250" cy="0"/>
            </a:xfrm>
            <a:prstGeom prst="line">
              <a:avLst/>
            </a:prstGeom>
            <a:noFill/>
            <a:ln w="25400">
              <a:solidFill>
                <a:schemeClr val="tx1"/>
              </a:solidFill>
              <a:round/>
              <a:headEnd type="none" w="sm" len="sm"/>
              <a:tailEnd type="none" w="sm" len="sm"/>
            </a:ln>
          </p:spPr>
          <p:txBody>
            <a:bodyPr wrap="none" anchor="ctr"/>
            <a:lstStyle/>
            <a:p>
              <a:endParaRPr lang="en-US"/>
            </a:p>
          </p:txBody>
        </p:sp>
        <p:sp>
          <p:nvSpPr>
            <p:cNvPr id="51" name="Line 20"/>
            <p:cNvSpPr>
              <a:spLocks noChangeShapeType="1"/>
            </p:cNvSpPr>
            <p:nvPr/>
          </p:nvSpPr>
          <p:spPr bwMode="auto">
            <a:xfrm>
              <a:off x="8208963" y="2901950"/>
              <a:ext cx="49212" cy="0"/>
            </a:xfrm>
            <a:prstGeom prst="line">
              <a:avLst/>
            </a:prstGeom>
            <a:noFill/>
            <a:ln w="25400">
              <a:solidFill>
                <a:schemeClr val="tx1"/>
              </a:solidFill>
              <a:round/>
              <a:headEnd type="none" w="sm" len="sm"/>
              <a:tailEnd type="none" w="sm" len="sm"/>
            </a:ln>
          </p:spPr>
          <p:txBody>
            <a:bodyPr wrap="none" anchor="ctr"/>
            <a:lstStyle/>
            <a:p>
              <a:endParaRPr lang="en-US"/>
            </a:p>
          </p:txBody>
        </p:sp>
      </p:grpSp>
      <p:sp>
        <p:nvSpPr>
          <p:cNvPr id="57" name="TextBox 56"/>
          <p:cNvSpPr txBox="1"/>
          <p:nvPr/>
        </p:nvSpPr>
        <p:spPr>
          <a:xfrm>
            <a:off x="0" y="2590800"/>
            <a:ext cx="1828800" cy="584775"/>
          </a:xfrm>
          <a:prstGeom prst="rect">
            <a:avLst/>
          </a:prstGeom>
          <a:noFill/>
        </p:spPr>
        <p:txBody>
          <a:bodyPr wrap="square" rtlCol="0">
            <a:spAutoFit/>
          </a:bodyPr>
          <a:lstStyle/>
          <a:p>
            <a:r>
              <a:rPr lang="en-US" sz="3200" b="1" dirty="0" smtClean="0">
                <a:solidFill>
                  <a:srgbClr val="00B050"/>
                </a:solidFill>
              </a:rPr>
              <a:t>Head </a:t>
            </a:r>
            <a:endParaRPr lang="en-US" sz="3200" b="1" dirty="0">
              <a:solidFill>
                <a:srgbClr val="00B050"/>
              </a:solidFill>
            </a:endParaRPr>
          </a:p>
        </p:txBody>
      </p:sp>
    </p:spTree>
    <p:extLst>
      <p:ext uri="{BB962C8B-B14F-4D97-AF65-F5344CB8AC3E}">
        <p14:creationId xmlns:p14="http://schemas.microsoft.com/office/powerpoint/2010/main" val="69229840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Insertion and Deletion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Deletion : Delete the first node in the list. </a:t>
            </a:r>
          </a:p>
          <a:p>
            <a:r>
              <a:rPr lang="en-US" dirty="0" smtClean="0"/>
              <a:t>Insertion: Find the location of Insertion </a:t>
            </a:r>
          </a:p>
          <a:p>
            <a:pPr>
              <a:buNone/>
            </a:pPr>
            <a:endParaRPr lang="en-US" dirty="0" smtClean="0"/>
          </a:p>
          <a:p>
            <a:pPr>
              <a:buNone/>
            </a:pPr>
            <a:r>
              <a:rPr lang="en-US" dirty="0" smtClean="0"/>
              <a:t>Add an ITEM with priority number N</a:t>
            </a:r>
          </a:p>
          <a:p>
            <a:pPr>
              <a:buNone/>
            </a:pPr>
            <a:r>
              <a:rPr lang="en-US" dirty="0" smtClean="0"/>
              <a:t>[a] Traverse the list until finding a node X whose priority exceeds N. Insert ITEM in front  of node X</a:t>
            </a:r>
          </a:p>
          <a:p>
            <a:pPr>
              <a:buNone/>
            </a:pPr>
            <a:r>
              <a:rPr lang="en-US" dirty="0" smtClean="0"/>
              <a:t>[b] If no such node is found, insert ITEM as the last element of the list </a:t>
            </a:r>
            <a:endParaRPr lang="en-US" dirty="0"/>
          </a:p>
        </p:txBody>
      </p:sp>
    </p:spTree>
    <p:extLst>
      <p:ext uri="{BB962C8B-B14F-4D97-AF65-F5344CB8AC3E}">
        <p14:creationId xmlns:p14="http://schemas.microsoft.com/office/powerpoint/2010/main" val="84831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 representation of Priority Queue </a:t>
            </a:r>
            <a:endParaRPr lang="en-US" dirty="0"/>
          </a:p>
        </p:txBody>
      </p:sp>
      <p:sp>
        <p:nvSpPr>
          <p:cNvPr id="3" name="Content Placeholder 2"/>
          <p:cNvSpPr>
            <a:spLocks noGrp="1"/>
          </p:cNvSpPr>
          <p:nvPr>
            <p:ph idx="1"/>
          </p:nvPr>
        </p:nvSpPr>
        <p:spPr/>
        <p:txBody>
          <a:bodyPr/>
          <a:lstStyle/>
          <a:p>
            <a:r>
              <a:rPr lang="en-US" dirty="0" smtClean="0"/>
              <a:t>Separate queue for each level of priority </a:t>
            </a:r>
          </a:p>
          <a:p>
            <a:r>
              <a:rPr lang="en-US" dirty="0" smtClean="0"/>
              <a:t>Each queue will appear in its own circular array and must have its own pair of pointers, FRONT and REAR </a:t>
            </a:r>
          </a:p>
          <a:p>
            <a:r>
              <a:rPr lang="en-US" dirty="0" smtClean="0"/>
              <a:t>If each queue is given the same amount space then a 2D queue can be used </a:t>
            </a:r>
            <a:endParaRPr lang="en-US" dirty="0"/>
          </a:p>
        </p:txBody>
      </p:sp>
    </p:spTree>
    <p:extLst>
      <p:ext uri="{BB962C8B-B14F-4D97-AF65-F5344CB8AC3E}">
        <p14:creationId xmlns:p14="http://schemas.microsoft.com/office/powerpoint/2010/main" val="37735079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2667000" y="2438400"/>
          <a:ext cx="6096000" cy="347472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1</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2</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3</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4</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5</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solidFill>
                            <a:schemeClr val="tx1"/>
                          </a:solidFill>
                        </a:rPr>
                        <a:t>1</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AA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solidFill>
                            <a:schemeClr val="tx1"/>
                          </a:solidFill>
                        </a:rPr>
                        <a:t>2</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BB</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DD</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solidFill>
                            <a:schemeClr val="tx1"/>
                          </a:solidFill>
                        </a:rPr>
                        <a:t>3</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solidFill>
                            <a:schemeClr val="tx1"/>
                          </a:solidFill>
                        </a:rPr>
                        <a:t>4</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FF</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DD</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EE</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3200" dirty="0" smtClean="0">
                          <a:solidFill>
                            <a:schemeClr val="tx1"/>
                          </a:solidFill>
                        </a:rPr>
                        <a:t>5</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GG</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nvGraphicFramePr>
        <p:xfrm>
          <a:off x="457200" y="3048000"/>
          <a:ext cx="1066800" cy="2895600"/>
        </p:xfrm>
        <a:graphic>
          <a:graphicData uri="http://schemas.openxmlformats.org/drawingml/2006/table">
            <a:tbl>
              <a:tblPr firstRow="1" bandRow="1">
                <a:tableStyleId>{5C22544A-7EE6-4342-B048-85BDC9FD1C3A}</a:tableStyleId>
              </a:tblPr>
              <a:tblGrid>
                <a:gridCol w="533400"/>
                <a:gridCol w="533400"/>
              </a:tblGrid>
              <a:tr h="579120">
                <a:tc>
                  <a:txBody>
                    <a:bodyPr/>
                    <a:lstStyle/>
                    <a:p>
                      <a:r>
                        <a:rPr lang="en-US" sz="3200" dirty="0" smtClean="0">
                          <a:solidFill>
                            <a:schemeClr val="tx1"/>
                          </a:solidFill>
                        </a:rPr>
                        <a:t>1</a:t>
                      </a:r>
                      <a:endParaRPr lang="en-US" sz="3200" dirty="0">
                        <a:solidFill>
                          <a:schemeClr val="tx1"/>
                        </a:solidFill>
                      </a:endParaRPr>
                    </a:p>
                  </a:txBody>
                  <a:tcPr>
                    <a:noFill/>
                  </a:tcPr>
                </a:tc>
                <a:tc>
                  <a:txBody>
                    <a:bodyPr/>
                    <a:lstStyle/>
                    <a:p>
                      <a:r>
                        <a:rPr lang="en-US" sz="3200" dirty="0" smtClean="0">
                          <a:solidFill>
                            <a:schemeClr val="tx1"/>
                          </a:solidFill>
                        </a:rPr>
                        <a:t>2</a:t>
                      </a:r>
                      <a:endParaRPr lang="en-US" sz="3200" dirty="0">
                        <a:solidFill>
                          <a:schemeClr val="tx1"/>
                        </a:solidFill>
                      </a:endParaRPr>
                    </a:p>
                  </a:txBody>
                  <a:tcPr/>
                </a:tc>
              </a:tr>
              <a:tr h="579120">
                <a:tc>
                  <a:txBody>
                    <a:bodyPr/>
                    <a:lstStyle/>
                    <a:p>
                      <a:r>
                        <a:rPr lang="en-US" sz="3200" dirty="0" smtClean="0"/>
                        <a:t>2</a:t>
                      </a:r>
                      <a:endParaRPr lang="en-US" sz="3200" dirty="0"/>
                    </a:p>
                  </a:txBody>
                  <a:tcPr>
                    <a:noFill/>
                  </a:tcPr>
                </a:tc>
                <a:tc>
                  <a:txBody>
                    <a:bodyPr/>
                    <a:lstStyle/>
                    <a:p>
                      <a:r>
                        <a:rPr lang="en-US" sz="3200" dirty="0" smtClean="0"/>
                        <a:t>1</a:t>
                      </a:r>
                      <a:endParaRPr lang="en-US" sz="3200" dirty="0"/>
                    </a:p>
                  </a:txBody>
                  <a:tcPr/>
                </a:tc>
              </a:tr>
              <a:tr h="579120">
                <a:tc>
                  <a:txBody>
                    <a:bodyPr/>
                    <a:lstStyle/>
                    <a:p>
                      <a:r>
                        <a:rPr lang="en-US" sz="3200" dirty="0" smtClean="0"/>
                        <a:t>3</a:t>
                      </a:r>
                      <a:endParaRPr lang="en-US" sz="3200" dirty="0"/>
                    </a:p>
                  </a:txBody>
                  <a:tcPr>
                    <a:noFill/>
                  </a:tcPr>
                </a:tc>
                <a:tc>
                  <a:txBody>
                    <a:bodyPr/>
                    <a:lstStyle/>
                    <a:p>
                      <a:r>
                        <a:rPr lang="en-US" sz="3200" dirty="0" smtClean="0"/>
                        <a:t>0</a:t>
                      </a:r>
                      <a:endParaRPr lang="en-US" sz="3200" dirty="0"/>
                    </a:p>
                  </a:txBody>
                  <a:tcPr/>
                </a:tc>
              </a:tr>
              <a:tr h="579120">
                <a:tc>
                  <a:txBody>
                    <a:bodyPr/>
                    <a:lstStyle/>
                    <a:p>
                      <a:r>
                        <a:rPr lang="en-US" sz="3200" dirty="0" smtClean="0"/>
                        <a:t>4</a:t>
                      </a:r>
                      <a:endParaRPr lang="en-US" sz="3200" dirty="0"/>
                    </a:p>
                  </a:txBody>
                  <a:tcPr>
                    <a:noFill/>
                  </a:tcPr>
                </a:tc>
                <a:tc>
                  <a:txBody>
                    <a:bodyPr/>
                    <a:lstStyle/>
                    <a:p>
                      <a:r>
                        <a:rPr lang="en-US" sz="3200" dirty="0" smtClean="0"/>
                        <a:t>5</a:t>
                      </a:r>
                      <a:endParaRPr lang="en-US" sz="3200" dirty="0"/>
                    </a:p>
                  </a:txBody>
                  <a:tcPr/>
                </a:tc>
              </a:tr>
              <a:tr h="579120">
                <a:tc>
                  <a:txBody>
                    <a:bodyPr/>
                    <a:lstStyle/>
                    <a:p>
                      <a:r>
                        <a:rPr lang="en-US" sz="3200" dirty="0" smtClean="0"/>
                        <a:t>5</a:t>
                      </a:r>
                      <a:endParaRPr lang="en-US" sz="3200" dirty="0"/>
                    </a:p>
                  </a:txBody>
                  <a:tcPr>
                    <a:noFill/>
                  </a:tcPr>
                </a:tc>
                <a:tc>
                  <a:txBody>
                    <a:bodyPr/>
                    <a:lstStyle/>
                    <a:p>
                      <a:r>
                        <a:rPr lang="en-US" sz="3200" dirty="0" smtClean="0"/>
                        <a:t>4</a:t>
                      </a:r>
                      <a:endParaRPr lang="en-US" sz="3200" dirty="0"/>
                    </a:p>
                  </a:txBody>
                  <a:tcPr/>
                </a:tc>
              </a:tr>
            </a:tbl>
          </a:graphicData>
        </a:graphic>
      </p:graphicFrame>
      <p:graphicFrame>
        <p:nvGraphicFramePr>
          <p:cNvPr id="6" name="Table 5"/>
          <p:cNvGraphicFramePr>
            <a:graphicFrameLocks noGrp="1"/>
          </p:cNvGraphicFramePr>
          <p:nvPr/>
        </p:nvGraphicFramePr>
        <p:xfrm>
          <a:off x="1752600" y="3048000"/>
          <a:ext cx="685800" cy="2895600"/>
        </p:xfrm>
        <a:graphic>
          <a:graphicData uri="http://schemas.openxmlformats.org/drawingml/2006/table">
            <a:tbl>
              <a:tblPr firstRow="1" bandRow="1">
                <a:tableStyleId>{5C22544A-7EE6-4342-B048-85BDC9FD1C3A}</a:tableStyleId>
              </a:tblPr>
              <a:tblGrid>
                <a:gridCol w="685800"/>
              </a:tblGrid>
              <a:tr h="579120">
                <a:tc>
                  <a:txBody>
                    <a:bodyPr/>
                    <a:lstStyle/>
                    <a:p>
                      <a:r>
                        <a:rPr lang="en-US" sz="3200" dirty="0" smtClean="0"/>
                        <a:t>2</a:t>
                      </a:r>
                      <a:endParaRPr lang="en-US" sz="3200" dirty="0"/>
                    </a:p>
                  </a:txBody>
                  <a:tcPr/>
                </a:tc>
              </a:tr>
              <a:tr h="579120">
                <a:tc>
                  <a:txBody>
                    <a:bodyPr/>
                    <a:lstStyle/>
                    <a:p>
                      <a:r>
                        <a:rPr lang="en-US" sz="3200" dirty="0" smtClean="0"/>
                        <a:t>3</a:t>
                      </a:r>
                      <a:endParaRPr lang="en-US" sz="3200" dirty="0"/>
                    </a:p>
                  </a:txBody>
                  <a:tcPr/>
                </a:tc>
              </a:tr>
              <a:tr h="579120">
                <a:tc>
                  <a:txBody>
                    <a:bodyPr/>
                    <a:lstStyle/>
                    <a:p>
                      <a:r>
                        <a:rPr lang="en-US" sz="3200" dirty="0" smtClean="0"/>
                        <a:t>0</a:t>
                      </a:r>
                      <a:endParaRPr lang="en-US" sz="3200" dirty="0"/>
                    </a:p>
                  </a:txBody>
                  <a:tcPr/>
                </a:tc>
              </a:tr>
              <a:tr h="579120">
                <a:tc>
                  <a:txBody>
                    <a:bodyPr/>
                    <a:lstStyle/>
                    <a:p>
                      <a:r>
                        <a:rPr lang="en-US" sz="3200" dirty="0" smtClean="0"/>
                        <a:t>1</a:t>
                      </a:r>
                      <a:endParaRPr lang="en-US" sz="3200" dirty="0"/>
                    </a:p>
                  </a:txBody>
                  <a:tcPr/>
                </a:tc>
              </a:tr>
              <a:tr h="579120">
                <a:tc>
                  <a:txBody>
                    <a:bodyPr/>
                    <a:lstStyle/>
                    <a:p>
                      <a:r>
                        <a:rPr lang="en-US" sz="3200" dirty="0" smtClean="0"/>
                        <a:t>4</a:t>
                      </a:r>
                      <a:endParaRPr lang="en-US" sz="3200" dirty="0"/>
                    </a:p>
                  </a:txBody>
                  <a:tcPr/>
                </a:tc>
              </a:tr>
            </a:tbl>
          </a:graphicData>
        </a:graphic>
      </p:graphicFrame>
      <p:sp>
        <p:nvSpPr>
          <p:cNvPr id="7" name="TextBox 6"/>
          <p:cNvSpPr txBox="1"/>
          <p:nvPr/>
        </p:nvSpPr>
        <p:spPr>
          <a:xfrm>
            <a:off x="0" y="1828800"/>
            <a:ext cx="1752600" cy="584775"/>
          </a:xfrm>
          <a:prstGeom prst="rect">
            <a:avLst/>
          </a:prstGeom>
          <a:noFill/>
        </p:spPr>
        <p:txBody>
          <a:bodyPr wrap="square" rtlCol="0">
            <a:spAutoFit/>
          </a:bodyPr>
          <a:lstStyle/>
          <a:p>
            <a:r>
              <a:rPr lang="en-US" sz="3200" b="1" dirty="0" smtClean="0"/>
              <a:t>FRONT</a:t>
            </a:r>
            <a:endParaRPr lang="en-US" sz="3200" b="1" dirty="0"/>
          </a:p>
        </p:txBody>
      </p:sp>
      <p:sp>
        <p:nvSpPr>
          <p:cNvPr id="8" name="TextBox 7"/>
          <p:cNvSpPr txBox="1"/>
          <p:nvPr/>
        </p:nvSpPr>
        <p:spPr>
          <a:xfrm>
            <a:off x="1828800" y="1828800"/>
            <a:ext cx="1600200" cy="584775"/>
          </a:xfrm>
          <a:prstGeom prst="rect">
            <a:avLst/>
          </a:prstGeom>
          <a:noFill/>
        </p:spPr>
        <p:txBody>
          <a:bodyPr wrap="square" rtlCol="0">
            <a:spAutoFit/>
          </a:bodyPr>
          <a:lstStyle/>
          <a:p>
            <a:r>
              <a:rPr lang="en-US" sz="3200" b="1" dirty="0" smtClean="0"/>
              <a:t>REAR</a:t>
            </a:r>
            <a:endParaRPr lang="en-US" sz="3200" b="1" dirty="0"/>
          </a:p>
        </p:txBody>
      </p:sp>
      <p:sp>
        <p:nvSpPr>
          <p:cNvPr id="9" name="TextBox 8"/>
          <p:cNvSpPr txBox="1"/>
          <p:nvPr/>
        </p:nvSpPr>
        <p:spPr>
          <a:xfrm>
            <a:off x="4800600" y="1676400"/>
            <a:ext cx="1752600" cy="584775"/>
          </a:xfrm>
          <a:prstGeom prst="rect">
            <a:avLst/>
          </a:prstGeom>
          <a:noFill/>
        </p:spPr>
        <p:txBody>
          <a:bodyPr wrap="square" rtlCol="0">
            <a:spAutoFit/>
          </a:bodyPr>
          <a:lstStyle/>
          <a:p>
            <a:r>
              <a:rPr lang="en-US" sz="3200" b="1" dirty="0" smtClean="0"/>
              <a:t>QUEUE</a:t>
            </a:r>
            <a:endParaRPr lang="en-US" sz="3200" b="1" dirty="0"/>
          </a:p>
        </p:txBody>
      </p:sp>
    </p:spTree>
    <p:extLst>
      <p:ext uri="{BB962C8B-B14F-4D97-AF65-F5344CB8AC3E}">
        <p14:creationId xmlns:p14="http://schemas.microsoft.com/office/powerpoint/2010/main" val="14836778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Deletion Algorithm [outline]</a:t>
            </a: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smtClean="0"/>
              <a:t>[1] Find the smallest K such that FRONT[K] </a:t>
            </a:r>
            <a:r>
              <a:rPr lang="en-US" dirty="0" smtClean="0">
                <a:sym typeface="Symbol" pitchFamily="18" charset="2"/>
              </a:rPr>
              <a:t> NULL</a:t>
            </a:r>
          </a:p>
          <a:p>
            <a:pPr>
              <a:buNone/>
            </a:pPr>
            <a:endParaRPr lang="en-US" dirty="0" smtClean="0">
              <a:sym typeface="Symbol" pitchFamily="18" charset="2"/>
            </a:endParaRPr>
          </a:p>
          <a:p>
            <a:pPr>
              <a:buNone/>
            </a:pPr>
            <a:r>
              <a:rPr lang="en-US" dirty="0" smtClean="0">
                <a:sym typeface="Symbol" pitchFamily="18" charset="2"/>
              </a:rPr>
              <a:t>[2] Delete and process the front element in row K of QUEUE</a:t>
            </a:r>
          </a:p>
          <a:p>
            <a:pPr>
              <a:buNone/>
            </a:pPr>
            <a:endParaRPr lang="en-US" dirty="0" smtClean="0">
              <a:sym typeface="Symbol" pitchFamily="18" charset="2"/>
            </a:endParaRPr>
          </a:p>
          <a:p>
            <a:pPr>
              <a:buNone/>
            </a:pPr>
            <a:r>
              <a:rPr lang="en-US" dirty="0" smtClean="0">
                <a:sym typeface="Symbol" pitchFamily="18" charset="2"/>
              </a:rPr>
              <a:t>[3] Exit </a:t>
            </a:r>
            <a:r>
              <a:rPr lang="en-US" dirty="0" smtClean="0"/>
              <a:t> </a:t>
            </a:r>
            <a:endParaRPr lang="en-US" dirty="0"/>
          </a:p>
        </p:txBody>
      </p:sp>
    </p:spTree>
    <p:extLst>
      <p:ext uri="{BB962C8B-B14F-4D97-AF65-F5344CB8AC3E}">
        <p14:creationId xmlns:p14="http://schemas.microsoft.com/office/powerpoint/2010/main" val="443449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Algorithm [outline]</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[1] Insert ITEM as the rear element in row M of QUEUE</a:t>
            </a:r>
          </a:p>
          <a:p>
            <a:pPr>
              <a:buNone/>
            </a:pPr>
            <a:endParaRPr lang="en-US" dirty="0" smtClean="0"/>
          </a:p>
          <a:p>
            <a:pPr>
              <a:buNone/>
            </a:pPr>
            <a:r>
              <a:rPr lang="en-US" dirty="0" smtClean="0"/>
              <a:t>[2] Exit </a:t>
            </a:r>
            <a:endParaRPr lang="en-US" dirty="0"/>
          </a:p>
        </p:txBody>
      </p:sp>
    </p:spTree>
    <p:extLst>
      <p:ext uri="{BB962C8B-B14F-4D97-AF65-F5344CB8AC3E}">
        <p14:creationId xmlns:p14="http://schemas.microsoft.com/office/powerpoint/2010/main" val="1750777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3" name="Rectangle 7"/>
          <p:cNvSpPr>
            <a:spLocks noChangeArrowheads="1"/>
          </p:cNvSpPr>
          <p:nvPr/>
        </p:nvSpPr>
        <p:spPr bwMode="auto">
          <a:xfrm>
            <a:off x="52578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a:ea typeface="新細明體" pitchFamily="18" charset="-120"/>
              </a:rPr>
              <a:t>D</a:t>
            </a: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5" name="Rectangle 9"/>
          <p:cNvSpPr>
            <a:spLocks noChangeArrowheads="1"/>
          </p:cNvSpPr>
          <p:nvPr/>
        </p:nvSpPr>
        <p:spPr bwMode="auto">
          <a:xfrm>
            <a:off x="70104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r>
              <a:rPr kumimoji="1" lang="en-US" altLang="zh-TW" sz="3200" dirty="0" smtClean="0">
                <a:ea typeface="新細明體" pitchFamily="18" charset="-120"/>
              </a:rPr>
              <a:t>C</a:t>
            </a:r>
            <a:endParaRPr kumimoji="1" lang="en-US" altLang="zh-TW" sz="3200"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905000"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905000"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4" name="Line 18"/>
          <p:cNvSpPr>
            <a:spLocks noChangeShapeType="1"/>
          </p:cNvSpPr>
          <p:nvPr/>
        </p:nvSpPr>
        <p:spPr bwMode="auto">
          <a:xfrm>
            <a:off x="70104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7" name="Line 21"/>
          <p:cNvSpPr>
            <a:spLocks noChangeShapeType="1"/>
          </p:cNvSpPr>
          <p:nvPr/>
        </p:nvSpPr>
        <p:spPr bwMode="auto">
          <a:xfrm flipH="1">
            <a:off x="5715000" y="4114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9" name="Line 23"/>
          <p:cNvSpPr>
            <a:spLocks noChangeShapeType="1"/>
          </p:cNvSpPr>
          <p:nvPr/>
        </p:nvSpPr>
        <p:spPr bwMode="auto">
          <a:xfrm flipH="1">
            <a:off x="7467600" y="4267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2672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2" name="Text Box 26"/>
          <p:cNvSpPr txBox="1">
            <a:spLocks noChangeArrowheads="1"/>
          </p:cNvSpPr>
          <p:nvPr/>
        </p:nvSpPr>
        <p:spPr bwMode="auto">
          <a:xfrm>
            <a:off x="5791200" y="36576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29" name="Line 18"/>
          <p:cNvSpPr>
            <a:spLocks noChangeShapeType="1"/>
          </p:cNvSpPr>
          <p:nvPr/>
        </p:nvSpPr>
        <p:spPr bwMode="auto">
          <a:xfrm>
            <a:off x="5257800" y="3733800"/>
            <a:ext cx="457200" cy="0"/>
          </a:xfrm>
          <a:prstGeom prst="line">
            <a:avLst/>
          </a:prstGeom>
          <a:noFill/>
          <a:ln w="25400">
            <a:solidFill>
              <a:schemeClr val="bg1">
                <a:lumMod val="95000"/>
              </a:schemeClr>
            </a:solidFill>
            <a:round/>
            <a:headEnd/>
            <a:tailEnd/>
          </a:ln>
          <a:effectLst/>
        </p:spPr>
        <p:txBody>
          <a:bodyPr wrap="none" anchor="ctr"/>
          <a:lstStyle/>
          <a:p>
            <a:endParaRPr lang="en-US"/>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3" name="Slide Number Placeholder 32"/>
          <p:cNvSpPr>
            <a:spLocks noGrp="1"/>
          </p:cNvSpPr>
          <p:nvPr>
            <p:ph type="sldNum" sz="quarter" idx="12"/>
          </p:nvPr>
        </p:nvSpPr>
        <p:spPr/>
        <p:txBody>
          <a:bodyPr/>
          <a:lstStyle/>
          <a:p>
            <a:fld id="{26F3FC11-115B-46F2-B6DF-320CF7B918D5}" type="slidenum">
              <a:rPr lang="en-US" smtClean="0"/>
              <a:pPr/>
              <a:t>6</a:t>
            </a:fld>
            <a:endParaRPr lang="en-US"/>
          </a:p>
        </p:txBody>
      </p:sp>
      <p:sp>
        <p:nvSpPr>
          <p:cNvPr id="25" name="TextBox 24"/>
          <p:cNvSpPr txBox="1"/>
          <p:nvPr/>
        </p:nvSpPr>
        <p:spPr>
          <a:xfrm>
            <a:off x="1371600" y="5867400"/>
            <a:ext cx="533400" cy="584775"/>
          </a:xfrm>
          <a:prstGeom prst="rect">
            <a:avLst/>
          </a:prstGeom>
          <a:noFill/>
        </p:spPr>
        <p:txBody>
          <a:bodyPr wrap="square" rtlCol="0">
            <a:spAutoFit/>
          </a:bodyPr>
          <a:lstStyle/>
          <a:p>
            <a:r>
              <a:rPr lang="en-US" sz="3200" dirty="0" smtClean="0"/>
              <a:t>1</a:t>
            </a:r>
            <a:endParaRPr lang="en-US" sz="3200" dirty="0"/>
          </a:p>
        </p:txBody>
      </p:sp>
      <p:sp>
        <p:nvSpPr>
          <p:cNvPr id="26" name="TextBox 25"/>
          <p:cNvSpPr txBox="1"/>
          <p:nvPr/>
        </p:nvSpPr>
        <p:spPr>
          <a:xfrm>
            <a:off x="4038600" y="5867400"/>
            <a:ext cx="533400" cy="584775"/>
          </a:xfrm>
          <a:prstGeom prst="rect">
            <a:avLst/>
          </a:prstGeom>
          <a:noFill/>
        </p:spPr>
        <p:txBody>
          <a:bodyPr wrap="square" rtlCol="0">
            <a:spAutoFit/>
          </a:bodyPr>
          <a:lstStyle/>
          <a:p>
            <a:r>
              <a:rPr lang="en-US" sz="3200" dirty="0" smtClean="0"/>
              <a:t>3</a:t>
            </a:r>
            <a:endParaRPr lang="en-US" sz="3200" dirty="0"/>
          </a:p>
        </p:txBody>
      </p:sp>
      <p:sp>
        <p:nvSpPr>
          <p:cNvPr id="27" name="TextBox 26"/>
          <p:cNvSpPr txBox="1"/>
          <p:nvPr/>
        </p:nvSpPr>
        <p:spPr>
          <a:xfrm>
            <a:off x="5257800" y="5867400"/>
            <a:ext cx="533400" cy="584775"/>
          </a:xfrm>
          <a:prstGeom prst="rect">
            <a:avLst/>
          </a:prstGeom>
          <a:noFill/>
        </p:spPr>
        <p:txBody>
          <a:bodyPr wrap="square" rtlCol="0">
            <a:spAutoFit/>
          </a:bodyPr>
          <a:lstStyle/>
          <a:p>
            <a:r>
              <a:rPr lang="en-US" sz="3200" dirty="0" smtClean="0"/>
              <a:t>4</a:t>
            </a:r>
            <a:endParaRPr lang="en-US" sz="3200" dirty="0"/>
          </a:p>
        </p:txBody>
      </p:sp>
      <p:sp>
        <p:nvSpPr>
          <p:cNvPr id="28" name="TextBox 27"/>
          <p:cNvSpPr txBox="1"/>
          <p:nvPr/>
        </p:nvSpPr>
        <p:spPr>
          <a:xfrm>
            <a:off x="6934200" y="5791200"/>
            <a:ext cx="533400" cy="584775"/>
          </a:xfrm>
          <a:prstGeom prst="rect">
            <a:avLst/>
          </a:prstGeom>
          <a:noFill/>
        </p:spPr>
        <p:txBody>
          <a:bodyPr wrap="square" rtlCol="0">
            <a:spAutoFit/>
          </a:bodyPr>
          <a:lstStyle/>
          <a:p>
            <a:r>
              <a:rPr lang="en-US" sz="3200" dirty="0" smtClean="0"/>
              <a:t>5</a:t>
            </a:r>
            <a:endParaRPr lang="en-US" sz="3200" dirty="0"/>
          </a:p>
        </p:txBody>
      </p:sp>
      <p:sp>
        <p:nvSpPr>
          <p:cNvPr id="34" name="TextBox 33"/>
          <p:cNvSpPr txBox="1"/>
          <p:nvPr/>
        </p:nvSpPr>
        <p:spPr>
          <a:xfrm>
            <a:off x="2743200" y="5867400"/>
            <a:ext cx="533400" cy="584775"/>
          </a:xfrm>
          <a:prstGeom prst="rect">
            <a:avLst/>
          </a:prstGeom>
          <a:noFill/>
        </p:spPr>
        <p:txBody>
          <a:bodyPr wrap="square" rtlCol="0">
            <a:spAutoFit/>
          </a:bodyPr>
          <a:lstStyle/>
          <a:p>
            <a:r>
              <a:rPr lang="en-US" sz="3200" dirty="0" smtClean="0"/>
              <a:t>2</a:t>
            </a:r>
            <a:endParaRPr lang="en-US" sz="3200" dirty="0"/>
          </a:p>
        </p:txBody>
      </p:sp>
      <p:sp>
        <p:nvSpPr>
          <p:cNvPr id="35" name="Rectangle 5"/>
          <p:cNvSpPr>
            <a:spLocks noChangeArrowheads="1"/>
          </p:cNvSpPr>
          <p:nvPr/>
        </p:nvSpPr>
        <p:spPr bwMode="auto">
          <a:xfrm>
            <a:off x="5334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36" name="Line 18"/>
          <p:cNvSpPr>
            <a:spLocks noChangeShapeType="1"/>
          </p:cNvSpPr>
          <p:nvPr/>
        </p:nvSpPr>
        <p:spPr bwMode="auto">
          <a:xfrm>
            <a:off x="5334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7" name="TextBox 36"/>
          <p:cNvSpPr txBox="1"/>
          <p:nvPr/>
        </p:nvSpPr>
        <p:spPr>
          <a:xfrm>
            <a:off x="0" y="5867400"/>
            <a:ext cx="1524000" cy="523220"/>
          </a:xfrm>
          <a:prstGeom prst="rect">
            <a:avLst/>
          </a:prstGeom>
          <a:noFill/>
        </p:spPr>
        <p:txBody>
          <a:bodyPr wrap="square" rtlCol="0">
            <a:spAutoFit/>
          </a:bodyPr>
          <a:lstStyle/>
          <a:p>
            <a:r>
              <a:rPr lang="en-US" sz="2800" dirty="0" smtClean="0"/>
              <a:t>Initial</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Last In First Out</a:t>
            </a:r>
          </a:p>
        </p:txBody>
      </p:sp>
      <p:sp>
        <p:nvSpPr>
          <p:cNvPr id="132100" name="Text Box 4"/>
          <p:cNvSpPr txBox="1">
            <a:spLocks noChangeArrowheads="1"/>
          </p:cNvSpPr>
          <p:nvPr/>
        </p:nvSpPr>
        <p:spPr bwMode="auto">
          <a:xfrm>
            <a:off x="1050925" y="4841875"/>
            <a:ext cx="946150" cy="457200"/>
          </a:xfrm>
          <a:prstGeom prst="rect">
            <a:avLst/>
          </a:prstGeom>
          <a:noFill/>
          <a:ln w="9525">
            <a:noFill/>
            <a:miter lim="800000"/>
            <a:headEnd/>
            <a:tailEnd/>
          </a:ln>
          <a:effectLst/>
        </p:spPr>
        <p:txBody>
          <a:bodyPr wrap="none">
            <a:spAutoFit/>
          </a:bodyPr>
          <a:lstStyle/>
          <a:p>
            <a:r>
              <a:rPr kumimoji="1" lang="zh-TW" altLang="zh-TW">
                <a:ea typeface="新細明體" pitchFamily="18" charset="-120"/>
              </a:rPr>
              <a:t>          </a:t>
            </a:r>
          </a:p>
        </p:txBody>
      </p:sp>
      <p:sp>
        <p:nvSpPr>
          <p:cNvPr id="132101" name="Rectangle 5"/>
          <p:cNvSpPr>
            <a:spLocks noChangeArrowheads="1"/>
          </p:cNvSpPr>
          <p:nvPr/>
        </p:nvSpPr>
        <p:spPr bwMode="auto">
          <a:xfrm>
            <a:off x="1371600" y="37338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132102" name="Rectangle 6"/>
          <p:cNvSpPr>
            <a:spLocks noChangeArrowheads="1"/>
          </p:cNvSpPr>
          <p:nvPr/>
        </p:nvSpPr>
        <p:spPr bwMode="auto">
          <a:xfrm>
            <a:off x="2743200" y="3733800"/>
            <a:ext cx="4572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endParaRPr kumimoji="1" lang="zh-TW" altLang="zh-TW" dirty="0">
              <a:ea typeface="新細明體" pitchFamily="18" charset="-120"/>
            </a:endParaRP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4" name="Rectangle 8"/>
          <p:cNvSpPr>
            <a:spLocks noChangeArrowheads="1"/>
          </p:cNvSpPr>
          <p:nvPr/>
        </p:nvSpPr>
        <p:spPr bwMode="auto">
          <a:xfrm>
            <a:off x="4038600" y="3733800"/>
            <a:ext cx="533400" cy="1905000"/>
          </a:xfrm>
          <a:prstGeom prst="rect">
            <a:avLst/>
          </a:prstGeom>
          <a:noFill/>
          <a:ln w="25400">
            <a:solidFill>
              <a:schemeClr val="tx1"/>
            </a:solidFill>
            <a:miter lim="800000"/>
            <a:headEnd/>
            <a:tailEnd/>
          </a:ln>
          <a:effectLst/>
        </p:spPr>
        <p:txBody>
          <a:bodyPr wrap="none" anchor="ctr"/>
          <a:lstStyle/>
          <a:p>
            <a:pPr algn="ctr"/>
            <a:endParaRPr kumimoji="1" lang="zh-TW" altLang="zh-TW" dirty="0">
              <a:ea typeface="新細明體" pitchFamily="18" charset="-120"/>
            </a:endParaRPr>
          </a:p>
          <a:p>
            <a:pPr algn="ctr"/>
            <a:endParaRPr kumimoji="1" lang="zh-TW" altLang="zh-TW" sz="3200" dirty="0">
              <a:ea typeface="新細明體" pitchFamily="18" charset="-120"/>
            </a:endParaRPr>
          </a:p>
          <a:p>
            <a:pPr algn="ctr"/>
            <a:r>
              <a:rPr kumimoji="1" lang="en-US" altLang="zh-TW" sz="3200" dirty="0">
                <a:ea typeface="新細明體" pitchFamily="18" charset="-120"/>
              </a:rPr>
              <a:t>C</a:t>
            </a:r>
          </a:p>
          <a:p>
            <a:pPr algn="ctr"/>
            <a:r>
              <a:rPr kumimoji="1" lang="en-US" altLang="zh-TW" sz="3200" dirty="0">
                <a:ea typeface="新細明體" pitchFamily="18" charset="-120"/>
              </a:rPr>
              <a:t>B</a:t>
            </a:r>
          </a:p>
          <a:p>
            <a:pPr algn="ctr"/>
            <a:r>
              <a:rPr kumimoji="1" lang="en-US" altLang="zh-TW" sz="3200" dirty="0">
                <a:ea typeface="新細明體" pitchFamily="18" charset="-120"/>
              </a:rPr>
              <a:t>A</a:t>
            </a:r>
          </a:p>
        </p:txBody>
      </p:sp>
      <p:sp>
        <p:nvSpPr>
          <p:cNvPr id="132107" name="Line 11"/>
          <p:cNvSpPr>
            <a:spLocks noChangeShapeType="1"/>
          </p:cNvSpPr>
          <p:nvPr/>
        </p:nvSpPr>
        <p:spPr bwMode="auto">
          <a:xfrm flipH="1">
            <a:off x="1905000" y="54102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08" name="Text Box 12"/>
          <p:cNvSpPr txBox="1">
            <a:spLocks noChangeArrowheads="1"/>
          </p:cNvSpPr>
          <p:nvPr/>
        </p:nvSpPr>
        <p:spPr bwMode="auto">
          <a:xfrm>
            <a:off x="1905000" y="49530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15" name="Line 19"/>
          <p:cNvSpPr>
            <a:spLocks noChangeShapeType="1"/>
          </p:cNvSpPr>
          <p:nvPr/>
        </p:nvSpPr>
        <p:spPr bwMode="auto">
          <a:xfrm flipH="1">
            <a:off x="3200400" y="48006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16" name="Line 20"/>
          <p:cNvSpPr>
            <a:spLocks noChangeShapeType="1"/>
          </p:cNvSpPr>
          <p:nvPr/>
        </p:nvSpPr>
        <p:spPr bwMode="auto">
          <a:xfrm flipH="1">
            <a:off x="4572000" y="4495800"/>
            <a:ext cx="228600" cy="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32120" name="Text Box 24"/>
          <p:cNvSpPr txBox="1">
            <a:spLocks noChangeArrowheads="1"/>
          </p:cNvSpPr>
          <p:nvPr/>
        </p:nvSpPr>
        <p:spPr bwMode="auto">
          <a:xfrm>
            <a:off x="3124200" y="4343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1" name="Text Box 25"/>
          <p:cNvSpPr txBox="1">
            <a:spLocks noChangeArrowheads="1"/>
          </p:cNvSpPr>
          <p:nvPr/>
        </p:nvSpPr>
        <p:spPr bwMode="auto">
          <a:xfrm>
            <a:off x="4495800" y="3962400"/>
            <a:ext cx="814647" cy="584775"/>
          </a:xfrm>
          <a:prstGeom prst="rect">
            <a:avLst/>
          </a:prstGeom>
          <a:noFill/>
          <a:ln w="9525">
            <a:noFill/>
            <a:miter lim="800000"/>
            <a:headEnd/>
            <a:tailEnd/>
          </a:ln>
          <a:effectLst/>
        </p:spPr>
        <p:txBody>
          <a:bodyPr wrap="none">
            <a:spAutoFit/>
          </a:bodyPr>
          <a:lstStyle/>
          <a:p>
            <a:r>
              <a:rPr kumimoji="1" lang="en-US" altLang="zh-TW" sz="3200" dirty="0">
                <a:ea typeface="新細明體" pitchFamily="18" charset="-120"/>
              </a:rPr>
              <a:t>top</a:t>
            </a:r>
          </a:p>
        </p:txBody>
      </p:sp>
      <p:sp>
        <p:nvSpPr>
          <p:cNvPr id="132125" name="Text Box 29"/>
          <p:cNvSpPr txBox="1">
            <a:spLocks noChangeArrowheads="1"/>
          </p:cNvSpPr>
          <p:nvPr/>
        </p:nvSpPr>
        <p:spPr bwMode="auto">
          <a:xfrm>
            <a:off x="1371600" y="5181600"/>
            <a:ext cx="484428" cy="584775"/>
          </a:xfrm>
          <a:prstGeom prst="rect">
            <a:avLst/>
          </a:prstGeom>
          <a:noFill/>
          <a:ln w="9525">
            <a:noFill/>
            <a:miter lim="800000"/>
            <a:headEnd/>
            <a:tailEnd/>
          </a:ln>
          <a:effectLst/>
        </p:spPr>
        <p:txBody>
          <a:bodyPr wrap="none">
            <a:spAutoFit/>
          </a:bodyPr>
          <a:lstStyle/>
          <a:p>
            <a:r>
              <a:rPr lang="en-US" sz="3200" dirty="0"/>
              <a:t>A</a:t>
            </a:r>
          </a:p>
        </p:txBody>
      </p:sp>
      <p:sp>
        <p:nvSpPr>
          <p:cNvPr id="30" name="Line 18"/>
          <p:cNvSpPr>
            <a:spLocks noChangeShapeType="1"/>
          </p:cNvSpPr>
          <p:nvPr/>
        </p:nvSpPr>
        <p:spPr bwMode="auto">
          <a:xfrm>
            <a:off x="41148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1" name="Line 18"/>
          <p:cNvSpPr>
            <a:spLocks noChangeShapeType="1"/>
          </p:cNvSpPr>
          <p:nvPr/>
        </p:nvSpPr>
        <p:spPr bwMode="auto">
          <a:xfrm>
            <a:off x="27432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32" name="Line 18"/>
          <p:cNvSpPr>
            <a:spLocks noChangeShapeType="1"/>
          </p:cNvSpPr>
          <p:nvPr/>
        </p:nvSpPr>
        <p:spPr bwMode="auto">
          <a:xfrm>
            <a:off x="1371600" y="37338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4" name="Slide Number Placeholder 23"/>
          <p:cNvSpPr>
            <a:spLocks noGrp="1"/>
          </p:cNvSpPr>
          <p:nvPr>
            <p:ph type="sldNum" sz="quarter" idx="12"/>
          </p:nvPr>
        </p:nvSpPr>
        <p:spPr/>
        <p:txBody>
          <a:bodyPr/>
          <a:lstStyle/>
          <a:p>
            <a:fld id="{26F3FC11-115B-46F2-B6DF-320CF7B918D5}" type="slidenum">
              <a:rPr lang="en-US" smtClean="0"/>
              <a:pPr/>
              <a:t>7</a:t>
            </a:fld>
            <a:endParaRPr lang="en-US"/>
          </a:p>
        </p:txBody>
      </p:sp>
      <p:sp>
        <p:nvSpPr>
          <p:cNvPr id="18" name="TextBox 17"/>
          <p:cNvSpPr txBox="1"/>
          <p:nvPr/>
        </p:nvSpPr>
        <p:spPr>
          <a:xfrm>
            <a:off x="4114800" y="5867400"/>
            <a:ext cx="533400" cy="584775"/>
          </a:xfrm>
          <a:prstGeom prst="rect">
            <a:avLst/>
          </a:prstGeom>
          <a:noFill/>
        </p:spPr>
        <p:txBody>
          <a:bodyPr wrap="square" rtlCol="0">
            <a:spAutoFit/>
          </a:bodyPr>
          <a:lstStyle/>
          <a:p>
            <a:r>
              <a:rPr lang="en-US" sz="3200" dirty="0" smtClean="0"/>
              <a:t>5</a:t>
            </a:r>
            <a:endParaRPr lang="en-US" sz="3200" dirty="0"/>
          </a:p>
        </p:txBody>
      </p:sp>
      <p:sp>
        <p:nvSpPr>
          <p:cNvPr id="19" name="TextBox 18"/>
          <p:cNvSpPr txBox="1"/>
          <p:nvPr/>
        </p:nvSpPr>
        <p:spPr>
          <a:xfrm>
            <a:off x="2743200" y="5791200"/>
            <a:ext cx="533400" cy="584775"/>
          </a:xfrm>
          <a:prstGeom prst="rect">
            <a:avLst/>
          </a:prstGeom>
          <a:noFill/>
        </p:spPr>
        <p:txBody>
          <a:bodyPr wrap="square" rtlCol="0">
            <a:spAutoFit/>
          </a:bodyPr>
          <a:lstStyle/>
          <a:p>
            <a:r>
              <a:rPr lang="en-US" sz="3200" dirty="0" smtClean="0"/>
              <a:t>6</a:t>
            </a:r>
            <a:endParaRPr lang="en-US" sz="3200" dirty="0"/>
          </a:p>
        </p:txBody>
      </p:sp>
      <p:sp>
        <p:nvSpPr>
          <p:cNvPr id="20" name="TextBox 19"/>
          <p:cNvSpPr txBox="1"/>
          <p:nvPr/>
        </p:nvSpPr>
        <p:spPr>
          <a:xfrm>
            <a:off x="1371600" y="5791200"/>
            <a:ext cx="533400" cy="584775"/>
          </a:xfrm>
          <a:prstGeom prst="rect">
            <a:avLst/>
          </a:prstGeom>
          <a:noFill/>
        </p:spPr>
        <p:txBody>
          <a:bodyPr wrap="square" rtlCol="0">
            <a:spAutoFit/>
          </a:bodyPr>
          <a:lstStyle/>
          <a:p>
            <a:r>
              <a:rPr lang="en-US" sz="3200" dirty="0" smtClean="0"/>
              <a:t>7</a:t>
            </a:r>
            <a:endParaRPr lang="en-US" sz="3200" dirty="0"/>
          </a:p>
        </p:txBody>
      </p:sp>
      <p:sp>
        <p:nvSpPr>
          <p:cNvPr id="21" name="Rectangle 5"/>
          <p:cNvSpPr>
            <a:spLocks noChangeArrowheads="1"/>
          </p:cNvSpPr>
          <p:nvPr/>
        </p:nvSpPr>
        <p:spPr bwMode="auto">
          <a:xfrm>
            <a:off x="457200" y="3810000"/>
            <a:ext cx="457200" cy="1905000"/>
          </a:xfrm>
          <a:prstGeom prst="rect">
            <a:avLst/>
          </a:prstGeom>
          <a:noFill/>
          <a:ln w="25400">
            <a:solidFill>
              <a:schemeClr val="tx1"/>
            </a:solidFill>
            <a:miter lim="800000"/>
            <a:headEnd/>
            <a:tailEnd/>
          </a:ln>
          <a:effectLst/>
        </p:spPr>
        <p:txBody>
          <a:bodyPr wrap="none" anchor="ctr"/>
          <a:lstStyle/>
          <a:p>
            <a:endParaRPr lang="en-US"/>
          </a:p>
        </p:txBody>
      </p:sp>
      <p:sp>
        <p:nvSpPr>
          <p:cNvPr id="22" name="Line 18"/>
          <p:cNvSpPr>
            <a:spLocks noChangeShapeType="1"/>
          </p:cNvSpPr>
          <p:nvPr/>
        </p:nvSpPr>
        <p:spPr bwMode="auto">
          <a:xfrm>
            <a:off x="457200" y="3810000"/>
            <a:ext cx="457200" cy="0"/>
          </a:xfrm>
          <a:prstGeom prst="line">
            <a:avLst/>
          </a:prstGeom>
          <a:noFill/>
          <a:ln w="38100">
            <a:solidFill>
              <a:schemeClr val="bg1">
                <a:lumMod val="95000"/>
              </a:schemeClr>
            </a:solidFill>
            <a:round/>
            <a:headEnd/>
            <a:tailEnd/>
          </a:ln>
          <a:effectLst/>
        </p:spPr>
        <p:txBody>
          <a:bodyPr wrap="none" anchor="ctr"/>
          <a:lstStyle/>
          <a:p>
            <a:endParaRPr lang="en-US"/>
          </a:p>
        </p:txBody>
      </p:sp>
      <p:sp>
        <p:nvSpPr>
          <p:cNvPr id="23" name="TextBox 22"/>
          <p:cNvSpPr txBox="1"/>
          <p:nvPr/>
        </p:nvSpPr>
        <p:spPr>
          <a:xfrm>
            <a:off x="457200" y="5943600"/>
            <a:ext cx="533400" cy="584775"/>
          </a:xfrm>
          <a:prstGeom prst="rect">
            <a:avLst/>
          </a:prstGeom>
          <a:noFill/>
        </p:spPr>
        <p:txBody>
          <a:bodyPr wrap="square" rtlCol="0">
            <a:spAutoFit/>
          </a:bodyPr>
          <a:lstStyle/>
          <a:p>
            <a:r>
              <a:rPr lang="en-US" sz="3200" dirty="0" smtClean="0"/>
              <a:t>8</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AC35468D-685D-4212-8BC4-BB83FA278CA5}" type="slidenum">
              <a:rPr lang="en-US" smtClean="0">
                <a:latin typeface="Arial" charset="0"/>
              </a:rPr>
              <a:pPr/>
              <a:t>8</a:t>
            </a:fld>
            <a:endParaRPr lang="en-US" smtClean="0">
              <a:latin typeface="Arial" charset="0"/>
            </a:endParaRPr>
          </a:p>
        </p:txBody>
      </p:sp>
      <p:sp>
        <p:nvSpPr>
          <p:cNvPr id="4099" name="Rectangle 2"/>
          <p:cNvSpPr>
            <a:spLocks noGrp="1" noChangeArrowheads="1"/>
          </p:cNvSpPr>
          <p:nvPr>
            <p:ph type="title" idx="4294967295"/>
          </p:nvPr>
        </p:nvSpPr>
        <p:spPr/>
        <p:txBody>
          <a:bodyPr>
            <a:normAutofit/>
          </a:bodyPr>
          <a:lstStyle/>
          <a:p>
            <a:r>
              <a:rPr lang="en-US" sz="5400" dirty="0" smtClean="0">
                <a:solidFill>
                  <a:srgbClr val="CC0000"/>
                </a:solidFill>
              </a:rPr>
              <a:t>Representation of  Stack</a:t>
            </a:r>
          </a:p>
        </p:txBody>
      </p:sp>
      <p:sp>
        <p:nvSpPr>
          <p:cNvPr id="4100" name="Rectangle 3"/>
          <p:cNvSpPr>
            <a:spLocks noGrp="1" noChangeArrowheads="1"/>
          </p:cNvSpPr>
          <p:nvPr>
            <p:ph type="body" idx="4294967295"/>
          </p:nvPr>
        </p:nvSpPr>
        <p:spPr>
          <a:xfrm>
            <a:off x="533400" y="1905000"/>
            <a:ext cx="8229600" cy="3886200"/>
          </a:xfrm>
        </p:spPr>
        <p:txBody>
          <a:bodyPr>
            <a:normAutofit/>
          </a:bodyPr>
          <a:lstStyle/>
          <a:p>
            <a:pPr>
              <a:lnSpc>
                <a:spcPct val="90000"/>
              </a:lnSpc>
              <a:buNone/>
            </a:pPr>
            <a:r>
              <a:rPr lang="en-US" sz="3600" dirty="0" smtClean="0">
                <a:solidFill>
                  <a:srgbClr val="FF0000"/>
                </a:solidFill>
              </a:rPr>
              <a:t>Stack</a:t>
            </a:r>
            <a:r>
              <a:rPr lang="en-US" sz="3600" dirty="0" smtClean="0"/>
              <a:t> can be represented in two different ways :</a:t>
            </a:r>
          </a:p>
          <a:p>
            <a:pPr>
              <a:lnSpc>
                <a:spcPct val="90000"/>
              </a:lnSpc>
            </a:pPr>
            <a:endParaRPr lang="en-US" sz="3600" dirty="0" smtClean="0"/>
          </a:p>
          <a:p>
            <a:pPr>
              <a:lnSpc>
                <a:spcPct val="90000"/>
              </a:lnSpc>
              <a:buNone/>
            </a:pPr>
            <a:r>
              <a:rPr lang="en-US" sz="3600" dirty="0" smtClean="0"/>
              <a:t>	[1] Linear </a:t>
            </a:r>
            <a:r>
              <a:rPr lang="en-US" dirty="0" smtClean="0"/>
              <a:t>ARRAY</a:t>
            </a:r>
          </a:p>
          <a:p>
            <a:pPr>
              <a:lnSpc>
                <a:spcPct val="90000"/>
              </a:lnSpc>
            </a:pPr>
            <a:endParaRPr lang="en-US" dirty="0" smtClean="0"/>
          </a:p>
          <a:p>
            <a:pPr>
              <a:lnSpc>
                <a:spcPct val="90000"/>
              </a:lnSpc>
              <a:buNone/>
            </a:pPr>
            <a:r>
              <a:rPr lang="en-US" sz="3600" dirty="0" smtClean="0"/>
              <a:t>   [2] One-way Linked list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Representation of Stack</a:t>
            </a:r>
            <a:endParaRPr lang="en-US" dirty="0"/>
          </a:p>
        </p:txBody>
      </p:sp>
      <p:sp>
        <p:nvSpPr>
          <p:cNvPr id="4" name="Slide Number Placeholder 3"/>
          <p:cNvSpPr>
            <a:spLocks noGrp="1"/>
          </p:cNvSpPr>
          <p:nvPr>
            <p:ph type="sldNum" sz="quarter" idx="12"/>
          </p:nvPr>
        </p:nvSpPr>
        <p:spPr/>
        <p:txBody>
          <a:bodyPr/>
          <a:lstStyle/>
          <a:p>
            <a:fld id="{26F3FC11-115B-46F2-B6DF-320CF7B918D5}" type="slidenum">
              <a:rPr lang="en-US" smtClean="0"/>
              <a:pPr/>
              <a:t>9</a:t>
            </a:fld>
            <a:endParaRPr lang="en-US"/>
          </a:p>
        </p:txBody>
      </p:sp>
      <p:graphicFrame>
        <p:nvGraphicFramePr>
          <p:cNvPr id="29" name="Content Placeholder 28"/>
          <p:cNvGraphicFramePr>
            <a:graphicFrameLocks noGrp="1"/>
          </p:cNvGraphicFramePr>
          <p:nvPr>
            <p:ph idx="1"/>
          </p:nvPr>
        </p:nvGraphicFramePr>
        <p:xfrm>
          <a:off x="457200" y="2971800"/>
          <a:ext cx="8229600" cy="1158240"/>
        </p:xfrm>
        <a:graphic>
          <a:graphicData uri="http://schemas.openxmlformats.org/drawingml/2006/table">
            <a:tbl>
              <a:tblPr firstRow="1" bandRow="1">
                <a:tableStyleId>{5C22544A-7EE6-4342-B048-85BDC9FD1C3A}</a:tableStyleId>
              </a:tblPr>
              <a:tblGrid>
                <a:gridCol w="1028700"/>
                <a:gridCol w="1028700"/>
                <a:gridCol w="1028700"/>
                <a:gridCol w="1028700"/>
                <a:gridCol w="1028700"/>
                <a:gridCol w="1028700"/>
                <a:gridCol w="1028700"/>
                <a:gridCol w="1028700"/>
              </a:tblGrid>
              <a:tr h="121920">
                <a:tc>
                  <a:txBody>
                    <a:bodyPr/>
                    <a:lstStyle/>
                    <a:p>
                      <a:r>
                        <a:rPr lang="en-US" sz="3200" dirty="0" smtClean="0">
                          <a:solidFill>
                            <a:schemeClr val="tx1"/>
                          </a:solidFill>
                        </a:rPr>
                        <a:t>AA</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BB</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3200" dirty="0" smtClean="0">
                          <a:solidFill>
                            <a:schemeClr val="tx1"/>
                          </a:solidFill>
                        </a:rPr>
                        <a:t>CC</a:t>
                      </a:r>
                      <a:endParaRPr lang="en-US" sz="3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1920">
                <a:tc>
                  <a:txBody>
                    <a:bodyPr/>
                    <a:lstStyle/>
                    <a:p>
                      <a:r>
                        <a:rPr lang="en-US" sz="3200" dirty="0" smtClean="0">
                          <a:solidFill>
                            <a:schemeClr val="tx1"/>
                          </a:solidFill>
                        </a:rPr>
                        <a:t>1</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2</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solidFill>
                            <a:schemeClr val="tx1"/>
                          </a:solidFill>
                        </a:rPr>
                        <a:t>3</a:t>
                      </a:r>
                      <a:endParaRPr lang="en-US" sz="3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4</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5</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7</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7</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3200" dirty="0" smtClean="0"/>
                        <a:t>8</a:t>
                      </a:r>
                      <a:endParaRPr lang="en-US"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0" name="TextBox 29"/>
          <p:cNvSpPr txBox="1"/>
          <p:nvPr/>
        </p:nvSpPr>
        <p:spPr>
          <a:xfrm>
            <a:off x="3276600" y="2209800"/>
            <a:ext cx="1676400" cy="584775"/>
          </a:xfrm>
          <a:prstGeom prst="rect">
            <a:avLst/>
          </a:prstGeom>
          <a:noFill/>
        </p:spPr>
        <p:txBody>
          <a:bodyPr wrap="square" rtlCol="0">
            <a:spAutoFit/>
          </a:bodyPr>
          <a:lstStyle/>
          <a:p>
            <a:r>
              <a:rPr lang="en-US" sz="3200" dirty="0" smtClean="0"/>
              <a:t>STACK </a:t>
            </a:r>
            <a:endParaRPr lang="en-US" sz="3200" dirty="0"/>
          </a:p>
        </p:txBody>
      </p:sp>
      <p:sp>
        <p:nvSpPr>
          <p:cNvPr id="31" name="TextBox 30"/>
          <p:cNvSpPr txBox="1"/>
          <p:nvPr/>
        </p:nvSpPr>
        <p:spPr>
          <a:xfrm>
            <a:off x="685800" y="4648200"/>
            <a:ext cx="1066800" cy="584775"/>
          </a:xfrm>
          <a:prstGeom prst="rect">
            <a:avLst/>
          </a:prstGeom>
          <a:noFill/>
        </p:spPr>
        <p:txBody>
          <a:bodyPr wrap="square" rtlCol="0">
            <a:spAutoFit/>
          </a:bodyPr>
          <a:lstStyle/>
          <a:p>
            <a:r>
              <a:rPr lang="en-US" sz="3200" dirty="0" smtClean="0"/>
              <a:t>TOP</a:t>
            </a:r>
            <a:endParaRPr lang="en-US" sz="3200" dirty="0"/>
          </a:p>
        </p:txBody>
      </p:sp>
      <p:sp>
        <p:nvSpPr>
          <p:cNvPr id="32" name="TextBox 31"/>
          <p:cNvSpPr txBox="1"/>
          <p:nvPr/>
        </p:nvSpPr>
        <p:spPr>
          <a:xfrm>
            <a:off x="1828800" y="4648200"/>
            <a:ext cx="533400" cy="584775"/>
          </a:xfrm>
          <a:prstGeom prst="rect">
            <a:avLst/>
          </a:prstGeom>
          <a:noFill/>
          <a:ln>
            <a:solidFill>
              <a:schemeClr val="tx1"/>
            </a:solidFill>
          </a:ln>
        </p:spPr>
        <p:txBody>
          <a:bodyPr wrap="square" rtlCol="0">
            <a:spAutoFit/>
          </a:bodyPr>
          <a:lstStyle/>
          <a:p>
            <a:r>
              <a:rPr lang="en-US" sz="3200" dirty="0" smtClean="0"/>
              <a:t>3</a:t>
            </a:r>
            <a:endParaRPr lang="en-US" sz="3200" dirty="0"/>
          </a:p>
        </p:txBody>
      </p:sp>
      <p:cxnSp>
        <p:nvCxnSpPr>
          <p:cNvPr id="34" name="Straight Connector 33"/>
          <p:cNvCxnSpPr>
            <a:stCxn id="32" idx="3"/>
          </p:cNvCxnSpPr>
          <p:nvPr/>
        </p:nvCxnSpPr>
        <p:spPr>
          <a:xfrm>
            <a:off x="2362200" y="4940588"/>
            <a:ext cx="609600" cy="12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438400" y="4419600"/>
            <a:ext cx="1066800" cy="1588"/>
          </a:xfrm>
          <a:prstGeom prst="straightConnector1">
            <a:avLst/>
          </a:prstGeom>
          <a:ln w="38100" cap="rnd">
            <a:solidFill>
              <a:srgbClr val="FF0000"/>
            </a:solidFill>
            <a:beve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62600" y="4648200"/>
            <a:ext cx="1981200" cy="584775"/>
          </a:xfrm>
          <a:prstGeom prst="rect">
            <a:avLst/>
          </a:prstGeom>
          <a:noFill/>
        </p:spPr>
        <p:txBody>
          <a:bodyPr wrap="square" rtlCol="0">
            <a:spAutoFit/>
          </a:bodyPr>
          <a:lstStyle/>
          <a:p>
            <a:r>
              <a:rPr lang="en-US" sz="3200" dirty="0" smtClean="0"/>
              <a:t>MAXSTK</a:t>
            </a:r>
            <a:endParaRPr lang="en-US" sz="3200" dirty="0"/>
          </a:p>
        </p:txBody>
      </p:sp>
      <p:sp>
        <p:nvSpPr>
          <p:cNvPr id="38" name="TextBox 37"/>
          <p:cNvSpPr txBox="1"/>
          <p:nvPr/>
        </p:nvSpPr>
        <p:spPr>
          <a:xfrm>
            <a:off x="7696200" y="4648200"/>
            <a:ext cx="533400" cy="584775"/>
          </a:xfrm>
          <a:prstGeom prst="rect">
            <a:avLst/>
          </a:prstGeom>
          <a:noFill/>
          <a:ln>
            <a:solidFill>
              <a:schemeClr val="tx1"/>
            </a:solidFill>
          </a:ln>
        </p:spPr>
        <p:txBody>
          <a:bodyPr wrap="square" rtlCol="0">
            <a:spAutoFit/>
          </a:bodyPr>
          <a:lstStyle/>
          <a:p>
            <a:r>
              <a:rPr lang="en-US" sz="3200" dirty="0" smtClean="0"/>
              <a:t>8</a:t>
            </a:r>
            <a:endParaRPr lang="en-US" sz="3200" dirty="0"/>
          </a:p>
        </p:txBody>
      </p:sp>
      <p:cxnSp>
        <p:nvCxnSpPr>
          <p:cNvPr id="40" name="Straight Arrow Connector 39"/>
          <p:cNvCxnSpPr>
            <a:stCxn id="38" idx="0"/>
          </p:cNvCxnSpPr>
          <p:nvPr/>
        </p:nvCxnSpPr>
        <p:spPr>
          <a:xfrm rot="16200000" flipV="1">
            <a:off x="7639050" y="4324350"/>
            <a:ext cx="609600" cy="381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5410200"/>
            <a:ext cx="7924800" cy="1077218"/>
          </a:xfrm>
          <a:prstGeom prst="rect">
            <a:avLst/>
          </a:prstGeom>
          <a:noFill/>
          <a:ln>
            <a:solidFill>
              <a:schemeClr val="tx1"/>
            </a:solidFill>
          </a:ln>
        </p:spPr>
        <p:txBody>
          <a:bodyPr wrap="square" rtlCol="0">
            <a:spAutoFit/>
          </a:bodyPr>
          <a:lstStyle/>
          <a:p>
            <a:r>
              <a:rPr lang="en-US" sz="3200" dirty="0" smtClean="0"/>
              <a:t>TOP = 0 or TOP = NULL will indicates that the stack is empty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2251</Words>
  <Application>Microsoft Office PowerPoint</Application>
  <PresentationFormat>On-screen Show (4:3)</PresentationFormat>
  <Paragraphs>839</Paragraphs>
  <Slides>58</Slides>
  <Notes>0</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58</vt:i4>
      </vt:variant>
    </vt:vector>
  </HeadingPairs>
  <TitlesOfParts>
    <vt:vector size="59" baseType="lpstr">
      <vt:lpstr>Office Theme</vt:lpstr>
      <vt:lpstr>Stack Queue</vt:lpstr>
      <vt:lpstr>PowerPoint Presentation</vt:lpstr>
      <vt:lpstr>Stack </vt:lpstr>
      <vt:lpstr>Stack </vt:lpstr>
      <vt:lpstr>Stack</vt:lpstr>
      <vt:lpstr>Last In First Out</vt:lpstr>
      <vt:lpstr>Last In First Out</vt:lpstr>
      <vt:lpstr>Representation of  Stack</vt:lpstr>
      <vt:lpstr>Array Representation of Stack</vt:lpstr>
      <vt:lpstr>PUSH Operation </vt:lpstr>
      <vt:lpstr>POP Operation </vt:lpstr>
      <vt:lpstr>Arithmetic Expression; Polish Notation </vt:lpstr>
      <vt:lpstr>Polish Notation </vt:lpstr>
      <vt:lpstr>Polish Notation </vt:lpstr>
      <vt:lpstr>Polish Notation</vt:lpstr>
      <vt:lpstr>Polish Notation</vt:lpstr>
      <vt:lpstr>Reverse Polish Notation </vt:lpstr>
      <vt:lpstr>PowerPoint Presentation</vt:lpstr>
      <vt:lpstr>Evaluation of Postfix Expression</vt:lpstr>
      <vt:lpstr>Evaluation of Postfix Expression</vt:lpstr>
      <vt:lpstr>Evaluation of Postfix Expression</vt:lpstr>
      <vt:lpstr>Example </vt:lpstr>
      <vt:lpstr>PowerPoint Presentation</vt:lpstr>
      <vt:lpstr>Infix to Postfix </vt:lpstr>
      <vt:lpstr>Infix to Postfix </vt:lpstr>
      <vt:lpstr>PowerPoint Presentation</vt:lpstr>
      <vt:lpstr>PowerPoint Presentation</vt:lpstr>
      <vt:lpstr>Example </vt:lpstr>
      <vt:lpstr>PowerPoint Presentation</vt:lpstr>
      <vt:lpstr>PowerPoint Presentation</vt:lpstr>
      <vt:lpstr>PowerPoint Presentation</vt:lpstr>
      <vt:lpstr>Queue </vt:lpstr>
      <vt:lpstr>Queue</vt:lpstr>
      <vt:lpstr>Array representation of Queue </vt:lpstr>
      <vt:lpstr>Queue </vt:lpstr>
      <vt:lpstr>Queue</vt:lpstr>
      <vt:lpstr>Queue </vt:lpstr>
      <vt:lpstr>Queue</vt:lpstr>
      <vt:lpstr>Queue </vt:lpstr>
      <vt:lpstr>Queue </vt:lpstr>
      <vt:lpstr>Algorithm to Insert in Q</vt:lpstr>
      <vt:lpstr>Queue </vt:lpstr>
      <vt:lpstr>Algorithm to Delete from Q</vt:lpstr>
      <vt:lpstr>Deque</vt:lpstr>
      <vt:lpstr>Deque </vt:lpstr>
      <vt:lpstr>Variation of deque </vt:lpstr>
      <vt:lpstr>Deque </vt:lpstr>
      <vt:lpstr>Deque </vt:lpstr>
      <vt:lpstr>Deque </vt:lpstr>
      <vt:lpstr>Priority Queue </vt:lpstr>
      <vt:lpstr>Priority Queue</vt:lpstr>
      <vt:lpstr>One-Way List Representation of a Priority Queue </vt:lpstr>
      <vt:lpstr>Queue </vt:lpstr>
      <vt:lpstr>Insertion and Deletion</vt:lpstr>
      <vt:lpstr>Array representation of Priority Queue </vt:lpstr>
      <vt:lpstr>PowerPoint Presentation</vt:lpstr>
      <vt:lpstr>Deletion Algorithm [outline]</vt:lpstr>
      <vt:lpstr>Insertion Algorithm [outline]</vt:lpstr>
    </vt:vector>
  </TitlesOfParts>
  <Company>NIT Rourkela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CS-102</dc:title>
  <dc:creator>A K Turuk</dc:creator>
  <cp:lastModifiedBy>abid</cp:lastModifiedBy>
  <cp:revision>35</cp:revision>
  <dcterms:created xsi:type="dcterms:W3CDTF">2011-02-02T02:50:46Z</dcterms:created>
  <dcterms:modified xsi:type="dcterms:W3CDTF">2017-02-10T07:07:27Z</dcterms:modified>
</cp:coreProperties>
</file>