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9"/>
  </p:notesMasterIdLst>
  <p:sldIdLst>
    <p:sldId id="374" r:id="rId2"/>
    <p:sldId id="332" r:id="rId3"/>
    <p:sldId id="331" r:id="rId4"/>
    <p:sldId id="338" r:id="rId5"/>
    <p:sldId id="339" r:id="rId6"/>
    <p:sldId id="340" r:id="rId7"/>
    <p:sldId id="341" r:id="rId8"/>
    <p:sldId id="342" r:id="rId9"/>
    <p:sldId id="345" r:id="rId10"/>
    <p:sldId id="350" r:id="rId11"/>
    <p:sldId id="344" r:id="rId12"/>
    <p:sldId id="349" r:id="rId13"/>
    <p:sldId id="357" r:id="rId14"/>
    <p:sldId id="352" r:id="rId15"/>
    <p:sldId id="353" r:id="rId16"/>
    <p:sldId id="354" r:id="rId17"/>
    <p:sldId id="355" r:id="rId18"/>
    <p:sldId id="356" r:id="rId19"/>
    <p:sldId id="362" r:id="rId20"/>
    <p:sldId id="363" r:id="rId21"/>
    <p:sldId id="364" r:id="rId22"/>
    <p:sldId id="377" r:id="rId23"/>
    <p:sldId id="378" r:id="rId24"/>
    <p:sldId id="366" r:id="rId25"/>
    <p:sldId id="367" r:id="rId26"/>
    <p:sldId id="376" r:id="rId27"/>
    <p:sldId id="375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99FF33"/>
    <a:srgbClr val="0066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84" autoAdjust="0"/>
  </p:normalViewPr>
  <p:slideViewPr>
    <p:cSldViewPr>
      <p:cViewPr varScale="1">
        <p:scale>
          <a:sx n="79" d="100"/>
          <a:sy n="79" d="100"/>
        </p:scale>
        <p:origin x="-11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27954B2-47A2-4C34-BB32-A6FA545AF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16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4CE1D-7784-4CD4-AE55-AA89F3CCC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3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1FC47-C68F-4AFA-93A5-EF985E292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7FBE2-DCBE-4B1B-9525-CDF0D65A2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E4257-82A9-427A-AD46-BF68A19D4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1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61AA9-463C-42A3-A221-3268335FA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4B477-8089-4D46-9484-3030AD07E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E88E2-AED1-424D-AA4E-B6F236628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8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5E679-9310-4814-A2D2-51B08D8D4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3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0F765-CED0-41EF-8F44-F35CFE61A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0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982B4-EA8A-489F-A73A-6B6BF6723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408EC-3BF0-41A1-A981-C51ED4C02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0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C0DCC1D-AAEC-48D8-9FFA-0B510328B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0FC32A-2496-4246-B59F-8EC39E8379E0}" type="slidenum">
              <a:rPr lang="en-US">
                <a:solidFill>
                  <a:srgbClr val="898989"/>
                </a:solidFill>
              </a:rPr>
              <a:pPr/>
              <a:t>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381000" y="728663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>
                <a:latin typeface="Comic Sans MS" pitchFamily="66" charset="0"/>
              </a:rPr>
              <a:t>Decision Making and Brancing</a:t>
            </a:r>
          </a:p>
        </p:txBody>
      </p:sp>
      <p:pic>
        <p:nvPicPr>
          <p:cNvPr id="2052" name="Picture 3" descr="C:\Users\shimul\Desktop\c-programming-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67" y="1219200"/>
            <a:ext cx="5243512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51054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Abu Saleh Musa Miah(Abid)</a:t>
            </a:r>
          </a:p>
          <a:p>
            <a:pPr algn="ctr"/>
            <a:r>
              <a:rPr lang="en-US" b="1" dirty="0" smtClean="0"/>
              <a:t>Research Student, Centre for Research &amp; Innovation (CRI Unit-1)</a:t>
            </a:r>
          </a:p>
          <a:p>
            <a:pPr algn="ctr"/>
            <a:r>
              <a:rPr lang="en-US" b="1" dirty="0" smtClean="0"/>
              <a:t>Signal Processing &amp; Computational Neuroscience Laboratory.</a:t>
            </a:r>
          </a:p>
          <a:p>
            <a:pPr algn="ctr"/>
            <a:r>
              <a:rPr lang="en-US" b="1" dirty="0" smtClean="0"/>
              <a:t>Dept. of Computer Science and Engineering (CSE).</a:t>
            </a:r>
          </a:p>
          <a:p>
            <a:pPr algn="ctr"/>
            <a:r>
              <a:rPr lang="en-US" b="1" dirty="0" smtClean="0"/>
              <a:t>University </a:t>
            </a:r>
            <a:r>
              <a:rPr lang="en-US" b="1" dirty="0" smtClean="0"/>
              <a:t>of Rajshahi.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Simple if Statement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562600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400" dirty="0"/>
              <a:t>Int main()</a:t>
            </a:r>
          </a:p>
          <a:p>
            <a:pPr marL="400050" lvl="1" indent="0">
              <a:buNone/>
            </a:pPr>
            <a:r>
              <a:rPr lang="en-US" sz="2400" dirty="0"/>
              <a:t>   {</a:t>
            </a:r>
          </a:p>
          <a:p>
            <a:pPr marL="400050" lvl="1" indent="0">
              <a:buNone/>
            </a:pPr>
            <a:r>
              <a:rPr lang="en-US" sz="2400" dirty="0"/>
              <a:t>     Int </a:t>
            </a:r>
            <a:r>
              <a:rPr lang="en-US" sz="2400" dirty="0" err="1"/>
              <a:t>a,b</a:t>
            </a:r>
            <a:r>
              <a:rPr lang="en-US" sz="2400" dirty="0"/>
              <a:t>;</a:t>
            </a:r>
          </a:p>
          <a:p>
            <a:pPr marL="400050" lvl="1" indent="0">
              <a:buNone/>
            </a:pPr>
            <a:r>
              <a:rPr lang="en-US" sz="2400" dirty="0"/>
              <a:t>Printf(“Enter the value of a: ”);</a:t>
            </a:r>
          </a:p>
          <a:p>
            <a:pPr marL="400050" lvl="1" indent="0">
              <a:buNone/>
            </a:pPr>
            <a:r>
              <a:rPr lang="en-US" sz="2400" dirty="0"/>
              <a:t>Scanf(“%</a:t>
            </a:r>
            <a:r>
              <a:rPr lang="en-US" sz="2400" dirty="0" err="1"/>
              <a:t>d”,&amp;a</a:t>
            </a:r>
            <a:r>
              <a:rPr lang="en-US" sz="2400" dirty="0"/>
              <a:t>);</a:t>
            </a:r>
          </a:p>
          <a:p>
            <a:pPr marL="400050" lvl="1" indent="0">
              <a:buNone/>
            </a:pPr>
            <a:r>
              <a:rPr lang="en-US" sz="2400" dirty="0"/>
              <a:t>Printf(“Enter the value of b: ”);</a:t>
            </a:r>
          </a:p>
          <a:p>
            <a:pPr marL="400050" lvl="1" indent="0">
              <a:buNone/>
            </a:pPr>
            <a:r>
              <a:rPr lang="en-US" sz="2400" dirty="0"/>
              <a:t>Scanf(“%</a:t>
            </a:r>
            <a:r>
              <a:rPr lang="en-US" sz="2400" dirty="0" err="1"/>
              <a:t>d”,&amp;b</a:t>
            </a:r>
            <a:r>
              <a:rPr lang="en-US" sz="2400" dirty="0"/>
              <a:t>);</a:t>
            </a:r>
          </a:p>
          <a:p>
            <a:pPr marL="400050" lvl="1" indent="0">
              <a:buNone/>
            </a:pPr>
            <a:r>
              <a:rPr lang="en-US" sz="2400" dirty="0"/>
              <a:t>If(a&gt;b)printf(“The </a:t>
            </a:r>
            <a:r>
              <a:rPr lang="en-US" sz="2400" dirty="0" err="1"/>
              <a:t>bif</a:t>
            </a:r>
            <a:r>
              <a:rPr lang="en-US" sz="2400" dirty="0"/>
              <a:t> number is =%</a:t>
            </a:r>
            <a:r>
              <a:rPr lang="en-US" sz="2400" dirty="0" err="1"/>
              <a:t>d”,a</a:t>
            </a:r>
            <a:r>
              <a:rPr lang="en-US" sz="2400" dirty="0"/>
              <a:t>);</a:t>
            </a:r>
          </a:p>
          <a:p>
            <a:pPr marL="400050" lvl="1" indent="0"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Simple if Statement-Example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305800" cy="5562600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Cambria" pitchFamily="18" charset="0"/>
              </a:rPr>
              <a:t>Example with block of statement: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 smtClean="0">
                <a:latin typeface="Cambria" pitchFamily="18" charset="0"/>
              </a:rPr>
              <a:t>if (marks&gt;=40)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 smtClean="0">
                <a:latin typeface="Cambria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{</a:t>
            </a:r>
            <a:b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</a:br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 	marks=marks+ bonus_marks;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 	grade=“Pass”;	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	}</a:t>
            </a:r>
          </a:p>
          <a:p>
            <a:pPr marL="0" indent="0">
              <a:buFont typeface="Arial" charset="0"/>
              <a:buNone/>
              <a:defRPr/>
            </a:pPr>
            <a:endParaRPr lang="en-US" sz="2800" dirty="0">
              <a:latin typeface="Cambria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dirty="0">
                <a:latin typeface="Cambria" pitchFamily="18" charset="0"/>
              </a:rPr>
              <a:t>p</a:t>
            </a:r>
            <a:r>
              <a:rPr lang="en-US" sz="2800" dirty="0" smtClean="0">
                <a:latin typeface="Cambria" pitchFamily="18" charset="0"/>
              </a:rPr>
              <a:t>rintf(“The mark achieved:marks” , %d);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715000" y="2819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6400800" y="2362200"/>
            <a:ext cx="2819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>
                <a:latin typeface="Cambria" pitchFamily="18" charset="0"/>
              </a:rPr>
              <a:t>Condition controlled statement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105400" y="2057400"/>
            <a:ext cx="60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15000" y="2057400"/>
            <a:ext cx="0" cy="1752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05400" y="3810000"/>
            <a:ext cx="60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 if else Statement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6019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</a:rPr>
              <a:t>If the </a:t>
            </a:r>
            <a:r>
              <a:rPr lang="en-US" sz="2600" b="1" dirty="0" smtClean="0">
                <a:latin typeface="Cambria" pitchFamily="18" charset="0"/>
              </a:rPr>
              <a:t>test condition is true then the true block statements,</a:t>
            </a:r>
            <a:r>
              <a:rPr lang="en-US" sz="2600" dirty="0" smtClean="0">
                <a:latin typeface="Cambria" pitchFamily="18" charset="0"/>
              </a:rPr>
              <a:t> immediately following the if statements are executed;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</a:rPr>
              <a:t>Otherwise </a:t>
            </a:r>
            <a:r>
              <a:rPr lang="en-US" sz="2600" b="1" dirty="0" smtClean="0">
                <a:latin typeface="Cambria" pitchFamily="18" charset="0"/>
              </a:rPr>
              <a:t>the false block statements </a:t>
            </a:r>
            <a:r>
              <a:rPr lang="en-US" sz="2600" dirty="0" smtClean="0">
                <a:latin typeface="Cambria" pitchFamily="18" charset="0"/>
              </a:rPr>
              <a:t>are executed. 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</a:rPr>
              <a:t>In short either true-block or false-block of statements will be executed, not both. 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</a:rPr>
              <a:t>But in both cases the control is transferred subsequently to the statement-x as it is an independent (not controlled by the if else statement) statement.</a:t>
            </a:r>
          </a:p>
          <a:p>
            <a:pPr>
              <a:buFont typeface="Wingdings" pitchFamily="2" charset="2"/>
              <a:buChar char="§"/>
            </a:pPr>
            <a:r>
              <a:rPr lang="en-US" sz="2600" b="1" dirty="0" smtClean="0">
                <a:latin typeface="Cambria" pitchFamily="18" charset="0"/>
              </a:rPr>
              <a:t>It is also called two way conditional branching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 if else Statement- Structure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6019800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sz="2600" dirty="0" smtClean="0">
                <a:latin typeface="Cambria" pitchFamily="18" charset="0"/>
              </a:rPr>
              <a:t>The if else statement is an extension of the simple if statement. The general form is 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ambria" pitchFamily="18" charset="0"/>
              </a:rPr>
              <a:t>	</a:t>
            </a:r>
            <a:endParaRPr lang="en-US" sz="2600" dirty="0" smtClean="0">
              <a:latin typeface="Cambria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if (</a:t>
            </a:r>
            <a:r>
              <a:rPr lang="en-US" sz="2600" dirty="0" err="1" smtClean="0">
                <a:latin typeface="Cambria" pitchFamily="18" charset="0"/>
              </a:rPr>
              <a:t>test_condition</a:t>
            </a:r>
            <a:r>
              <a:rPr lang="en-US" sz="2600" dirty="0" smtClean="0">
                <a:latin typeface="Cambria" pitchFamily="18" charset="0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{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 smtClean="0">
                <a:latin typeface="Cambria" pitchFamily="18" charset="0"/>
              </a:rPr>
              <a:t>		True block statements;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else  </a:t>
            </a:r>
            <a:r>
              <a:rPr lang="en-US" sz="2600" dirty="0">
                <a:latin typeface="Cambria" pitchFamily="18" charset="0"/>
              </a:rPr>
              <a:t>	</a:t>
            </a:r>
            <a:endParaRPr lang="en-US" sz="2600" dirty="0" smtClean="0">
              <a:latin typeface="Cambria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{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 smtClean="0">
                <a:latin typeface="Cambria" pitchFamily="18" charset="0"/>
              </a:rPr>
              <a:t>		False block statements;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 smtClean="0">
                <a:latin typeface="Cambria" pitchFamily="18" charset="0"/>
              </a:rPr>
              <a:t>		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statement-x;</a:t>
            </a:r>
          </a:p>
          <a:p>
            <a:pPr marL="0" indent="0">
              <a:buFont typeface="Arial" charset="0"/>
              <a:buNone/>
              <a:defRPr/>
            </a:pPr>
            <a:endParaRPr lang="en-US" sz="2600" dirty="0" smtClean="0">
              <a:latin typeface="Cambria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 if else Statement- Flowchart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86200" y="1066800"/>
            <a:ext cx="1524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latin typeface="Cambria" pitchFamily="18" charset="0"/>
              </a:rPr>
              <a:t>Entry</a:t>
            </a:r>
          </a:p>
        </p:txBody>
      </p:sp>
      <p:sp>
        <p:nvSpPr>
          <p:cNvPr id="5" name="Diamond 4"/>
          <p:cNvSpPr/>
          <p:nvPr/>
        </p:nvSpPr>
        <p:spPr>
          <a:xfrm>
            <a:off x="2667000" y="2133600"/>
            <a:ext cx="3924300" cy="1524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Cambria" pitchFamily="18" charset="0"/>
              </a:rPr>
              <a:t>Test_Condition 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27400" y="4829175"/>
            <a:ext cx="26670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mbria" pitchFamily="18" charset="0"/>
              </a:rPr>
              <a:t>Statement-X;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96000" y="3429000"/>
            <a:ext cx="29718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mbria" pitchFamily="18" charset="0"/>
              </a:rPr>
              <a:t>True Statement-block;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341688" y="5867400"/>
            <a:ext cx="26670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mbria" pitchFamily="18" charset="0"/>
              </a:rPr>
              <a:t>Next Statement;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48200" y="5181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3"/>
          </p:cNvCxnSpPr>
          <p:nvPr/>
        </p:nvCxnSpPr>
        <p:spPr>
          <a:xfrm>
            <a:off x="6591300" y="2895600"/>
            <a:ext cx="16383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2895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229600" y="3810000"/>
            <a:ext cx="0" cy="12096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35500" y="1600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65" name="TextBox 11268"/>
          <p:cNvSpPr txBox="1">
            <a:spLocks noChangeArrowheads="1"/>
          </p:cNvSpPr>
          <p:nvPr/>
        </p:nvSpPr>
        <p:spPr bwMode="auto">
          <a:xfrm>
            <a:off x="6591300" y="2286000"/>
            <a:ext cx="1257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latin typeface="Cambria" pitchFamily="18" charset="0"/>
              </a:rPr>
              <a:t>[ True ]</a:t>
            </a:r>
          </a:p>
        </p:txBody>
      </p:sp>
      <p:sp>
        <p:nvSpPr>
          <p:cNvPr id="23566" name="TextBox 38"/>
          <p:cNvSpPr txBox="1">
            <a:spLocks noChangeArrowheads="1"/>
          </p:cNvSpPr>
          <p:nvPr/>
        </p:nvSpPr>
        <p:spPr bwMode="auto">
          <a:xfrm>
            <a:off x="1295400" y="2209800"/>
            <a:ext cx="1257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latin typeface="Cambria" pitchFamily="18" charset="0"/>
              </a:rPr>
              <a:t>[ False ]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6200" y="3429000"/>
            <a:ext cx="30480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mbria" pitchFamily="18" charset="0"/>
              </a:rPr>
              <a:t>False Statement-block;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66800" y="2895600"/>
            <a:ext cx="16383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66800" y="2895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800" y="3810000"/>
            <a:ext cx="0" cy="12096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1066800" y="5019675"/>
            <a:ext cx="226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994400" y="5016500"/>
            <a:ext cx="2235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 if else Statement-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562600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Cambria" pitchFamily="18" charset="0"/>
              </a:rPr>
              <a:t>Example with block of statement: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Cambria" pitchFamily="18" charset="0"/>
              </a:rPr>
              <a:t>if (marks&gt;=40)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Cambria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{</a:t>
            </a:r>
            <a:b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 	marks=marks+ bonus_marks;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 	grade=“passed”;	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	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Cambria" pitchFamily="18" charset="0"/>
              </a:rPr>
              <a:t>else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	</a:t>
            </a:r>
            <a:r>
              <a:rPr lang="en-US" sz="2400" dirty="0" smtClean="0">
                <a:solidFill>
                  <a:srgbClr val="0070C0"/>
                </a:solidFill>
                <a:latin typeface="Cambria" pitchFamily="18" charset="0"/>
              </a:rPr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solidFill>
                  <a:srgbClr val="0070C0"/>
                </a:solidFill>
                <a:latin typeface="Cambria" pitchFamily="18" charset="0"/>
              </a:rPr>
              <a:t>	</a:t>
            </a:r>
            <a:r>
              <a:rPr lang="en-US" sz="2400" dirty="0" smtClean="0">
                <a:solidFill>
                  <a:srgbClr val="0070C0"/>
                </a:solidFill>
                <a:latin typeface="Cambria" pitchFamily="18" charset="0"/>
              </a:rPr>
              <a:t>marks=marks;</a:t>
            </a:r>
            <a:r>
              <a:rPr lang="en-US" sz="2400" dirty="0">
                <a:solidFill>
                  <a:srgbClr val="0070C0"/>
                </a:solidFill>
                <a:latin typeface="Cambria" pitchFamily="18" charset="0"/>
              </a:rPr>
              <a:t/>
            </a:r>
            <a:br>
              <a:rPr lang="en-US" sz="2400" dirty="0">
                <a:solidFill>
                  <a:srgbClr val="0070C0"/>
                </a:solidFill>
                <a:latin typeface="Cambria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Cambria" pitchFamily="18" charset="0"/>
              </a:rPr>
              <a:t>	grade</a:t>
            </a:r>
            <a:r>
              <a:rPr lang="en-US" sz="2400" dirty="0" smtClean="0">
                <a:solidFill>
                  <a:srgbClr val="0070C0"/>
                </a:solidFill>
                <a:latin typeface="Cambria" pitchFamily="18" charset="0"/>
              </a:rPr>
              <a:t>=“failed”;</a:t>
            </a:r>
            <a:r>
              <a:rPr lang="en-US" sz="2400" dirty="0">
                <a:solidFill>
                  <a:srgbClr val="0070C0"/>
                </a:solidFill>
                <a:latin typeface="Cambria" pitchFamily="18" charset="0"/>
              </a:rPr>
              <a:t>	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solidFill>
                  <a:srgbClr val="0070C0"/>
                </a:solidFill>
                <a:latin typeface="Cambria" pitchFamily="18" charset="0"/>
              </a:rPr>
              <a:t>	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Cambria" pitchFamily="18" charset="0"/>
              </a:rPr>
              <a:t>printf(“The mark achieved:marks” , %d);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715000" y="2819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6172200" y="2286000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>
                <a:solidFill>
                  <a:srgbClr val="FF0000"/>
                </a:solidFill>
                <a:latin typeface="Cambria" pitchFamily="18" charset="0"/>
              </a:rPr>
              <a:t>True block statement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105400" y="2057400"/>
            <a:ext cx="60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15000" y="2057400"/>
            <a:ext cx="0" cy="1752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05400" y="3810000"/>
            <a:ext cx="60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14800" y="4495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86" name="TextBox 10"/>
          <p:cNvSpPr txBox="1">
            <a:spLocks noChangeArrowheads="1"/>
          </p:cNvSpPr>
          <p:nvPr/>
        </p:nvSpPr>
        <p:spPr bwMode="auto">
          <a:xfrm>
            <a:off x="5410200" y="4295775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>
                <a:solidFill>
                  <a:srgbClr val="0070C0"/>
                </a:solidFill>
                <a:latin typeface="Cambria" pitchFamily="18" charset="0"/>
              </a:rPr>
              <a:t>False block statement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505200" y="3886200"/>
            <a:ext cx="60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14800" y="3886200"/>
            <a:ext cx="0" cy="1323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05200" y="5210175"/>
            <a:ext cx="60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 Nested if else Statement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6019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600" smtClean="0">
                <a:latin typeface="Cambria" pitchFamily="18" charset="0"/>
              </a:rPr>
              <a:t>Using “if…else statement” within another “if…else statement” is called ‘nested if statement’. “Nested if statements” is mainly used to test multiple conditions. </a:t>
            </a:r>
          </a:p>
          <a:p>
            <a:pPr>
              <a:buFont typeface="Wingdings" pitchFamily="2" charset="2"/>
              <a:buChar char="§"/>
            </a:pPr>
            <a:r>
              <a:rPr lang="en-US" sz="2600" b="1" smtClean="0">
                <a:latin typeface="Cambria" pitchFamily="18" charset="0"/>
              </a:rPr>
              <a:t>It is called nested conditional branching.</a:t>
            </a:r>
          </a:p>
          <a:p>
            <a:pPr>
              <a:buFont typeface="Wingdings" pitchFamily="2" charset="2"/>
              <a:buChar char="§"/>
            </a:pPr>
            <a:r>
              <a:rPr lang="en-US" sz="2600" smtClean="0">
                <a:latin typeface="Cambria" pitchFamily="18" charset="0"/>
              </a:rPr>
              <a:t>They can be structured using following syntax: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762000"/>
          </a:xfrm>
        </p:spPr>
        <p:txBody>
          <a:bodyPr/>
          <a:lstStyle/>
          <a:p>
            <a:r>
              <a:rPr lang="en-US" sz="3200" b="1" smtClean="0">
                <a:solidFill>
                  <a:srgbClr val="FF0000"/>
                </a:solidFill>
                <a:latin typeface="Cambria" pitchFamily="18" charset="0"/>
              </a:rPr>
              <a:t> Nested if else Statement- Structure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172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600" smtClean="0">
                <a:latin typeface="Cambria" pitchFamily="18" charset="0"/>
              </a:rPr>
              <a:t>    if (test_condition)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600" smtClean="0">
                <a:latin typeface="Cambria" pitchFamily="18" charset="0"/>
              </a:rPr>
              <a:t>	{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600" smtClean="0">
                <a:latin typeface="Cambria" pitchFamily="18" charset="0"/>
              </a:rPr>
              <a:t>	        </a:t>
            </a:r>
            <a:r>
              <a:rPr lang="en-US" sz="2400" smtClean="0">
                <a:solidFill>
                  <a:srgbClr val="FF0000"/>
                </a:solidFill>
                <a:latin typeface="Cambria" pitchFamily="18" charset="0"/>
              </a:rPr>
              <a:t>if (test_condition)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solidFill>
                  <a:srgbClr val="FF0000"/>
                </a:solidFill>
                <a:latin typeface="Cambria" pitchFamily="18" charset="0"/>
              </a:rPr>
              <a:t>			{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solidFill>
                  <a:srgbClr val="FF0000"/>
                </a:solidFill>
                <a:latin typeface="Cambria" pitchFamily="18" charset="0"/>
              </a:rPr>
              <a:t>				statement-block;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solidFill>
                  <a:srgbClr val="FF0000"/>
                </a:solidFill>
                <a:latin typeface="Cambria" pitchFamily="18" charset="0"/>
              </a:rPr>
              <a:t>			}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solidFill>
                  <a:srgbClr val="FF0000"/>
                </a:solidFill>
                <a:latin typeface="Cambria" pitchFamily="18" charset="0"/>
              </a:rPr>
              <a:t>	        else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solidFill>
                  <a:srgbClr val="FF0000"/>
                </a:solidFill>
                <a:latin typeface="Cambria" pitchFamily="18" charset="0"/>
              </a:rPr>
              <a:t>			 {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solidFill>
                  <a:srgbClr val="FF0000"/>
                </a:solidFill>
                <a:latin typeface="Cambria" pitchFamily="18" charset="0"/>
              </a:rPr>
              <a:t>				statement-block;</a:t>
            </a:r>
            <a:br>
              <a:rPr lang="en-US" sz="2400" smtClean="0">
                <a:solidFill>
                  <a:srgbClr val="FF0000"/>
                </a:solidFill>
                <a:latin typeface="Cambria" pitchFamily="18" charset="0"/>
              </a:rPr>
            </a:br>
            <a:r>
              <a:rPr lang="en-US" sz="2400" smtClean="0">
                <a:solidFill>
                  <a:srgbClr val="FF0000"/>
                </a:solidFill>
                <a:latin typeface="Cambria" pitchFamily="18" charset="0"/>
              </a:rPr>
              <a:t>		              }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600" smtClean="0">
                <a:latin typeface="Cambria" pitchFamily="18" charset="0"/>
              </a:rPr>
              <a:t>	}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600" smtClean="0">
                <a:latin typeface="Cambria" pitchFamily="18" charset="0"/>
              </a:rPr>
              <a:t>     else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600" smtClean="0">
                <a:latin typeface="Cambria" pitchFamily="18" charset="0"/>
              </a:rPr>
              <a:t>   	 {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600" smtClean="0">
                <a:latin typeface="Cambria" pitchFamily="18" charset="0"/>
              </a:rPr>
              <a:t>	   statement-block;  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600" smtClean="0">
                <a:latin typeface="Cambria" pitchFamily="18" charset="0"/>
              </a:rPr>
              <a:t>	  }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600" smtClean="0">
                <a:latin typeface="Cambria" pitchFamily="18" charset="0"/>
              </a:rPr>
              <a:t>     statement-x;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endParaRPr lang="en-US" sz="2600" smtClean="0">
              <a:latin typeface="Cambria" pitchFamily="18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endParaRPr lang="en-US" sz="2600" smtClean="0">
              <a:latin typeface="Cambria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62600" y="1676400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400800" y="1676400"/>
            <a:ext cx="0" cy="2895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62600" y="4572000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400800" y="3124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32" name="TextBox 9"/>
          <p:cNvSpPr txBox="1">
            <a:spLocks noChangeArrowheads="1"/>
          </p:cNvSpPr>
          <p:nvPr/>
        </p:nvSpPr>
        <p:spPr bwMode="auto">
          <a:xfrm>
            <a:off x="6934200" y="2890838"/>
            <a:ext cx="205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>
                <a:latin typeface="Cambria" pitchFamily="18" charset="0"/>
              </a:rPr>
              <a:t>Nested if 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162300" y="152400"/>
            <a:ext cx="5676900" cy="762000"/>
          </a:xfrm>
        </p:spPr>
        <p:txBody>
          <a:bodyPr/>
          <a:lstStyle/>
          <a:p>
            <a:r>
              <a:rPr lang="en-US" sz="3600" b="1" smtClean="0">
                <a:solidFill>
                  <a:srgbClr val="FF0000"/>
                </a:solidFill>
                <a:latin typeface="Cambria" pitchFamily="18" charset="0"/>
              </a:rPr>
              <a:t> Nested if else -Example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" y="457200"/>
            <a:ext cx="8991600" cy="6172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600" dirty="0" smtClean="0">
                <a:latin typeface="Cambria" pitchFamily="18" charset="0"/>
              </a:rPr>
              <a:t>    if (gender==female)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600" dirty="0" smtClean="0">
                <a:latin typeface="Cambria" pitchFamily="18" charset="0"/>
              </a:rPr>
              <a:t>	{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600" dirty="0" smtClean="0">
                <a:latin typeface="Cambria" pitchFamily="18" charset="0"/>
              </a:rPr>
              <a:t>	       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if (age&lt;10)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			{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			provide free entry; 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			provide free food;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			}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	        else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			 {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				provide only free entry;</a:t>
            </a:r>
            <a:b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		              }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600" dirty="0" smtClean="0">
                <a:latin typeface="Cambria" pitchFamily="18" charset="0"/>
              </a:rPr>
              <a:t>	}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600" dirty="0" smtClean="0">
                <a:latin typeface="Cambria" pitchFamily="18" charset="0"/>
              </a:rPr>
              <a:t>     else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600" dirty="0" smtClean="0">
                <a:latin typeface="Cambria" pitchFamily="18" charset="0"/>
              </a:rPr>
              <a:t>   	 {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600" dirty="0" smtClean="0">
                <a:latin typeface="Cambria" pitchFamily="18" charset="0"/>
              </a:rPr>
              <a:t>	   statement-block;  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600" dirty="0" smtClean="0">
                <a:latin typeface="Cambria" pitchFamily="18" charset="0"/>
              </a:rPr>
              <a:t>	  }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600" dirty="0" smtClean="0">
                <a:latin typeface="Cambria" pitchFamily="18" charset="0"/>
              </a:rPr>
              <a:t>     statement-x;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endParaRPr lang="en-US" sz="2600" dirty="0" smtClean="0">
              <a:latin typeface="Cambria" pitchFamily="18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endParaRPr lang="en-US" sz="2600" dirty="0" smtClean="0">
              <a:latin typeface="Cambria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62600" y="1676400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400800" y="1676400"/>
            <a:ext cx="0" cy="2895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62600" y="4572000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400800" y="3124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56" name="TextBox 9"/>
          <p:cNvSpPr txBox="1">
            <a:spLocks noChangeArrowheads="1"/>
          </p:cNvSpPr>
          <p:nvPr/>
        </p:nvSpPr>
        <p:spPr bwMode="auto">
          <a:xfrm>
            <a:off x="6934200" y="2890838"/>
            <a:ext cx="205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>
                <a:latin typeface="Cambria" pitchFamily="18" charset="0"/>
              </a:rPr>
              <a:t>Nested if 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 Else if ladder Statement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6019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</a:rPr>
              <a:t>The word ladder means the staircase. As the name implies this statement is used to choose</a:t>
            </a:r>
            <a:r>
              <a:rPr lang="en-US" sz="2600" b="1" dirty="0" smtClean="0">
                <a:latin typeface="Cambria" pitchFamily="18" charset="0"/>
              </a:rPr>
              <a:t> right way/paths among multiple paths.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</a:rPr>
              <a:t>There is another way of putting if conditions together when </a:t>
            </a:r>
            <a:r>
              <a:rPr lang="en-US" sz="2600" dirty="0" err="1" smtClean="0">
                <a:latin typeface="Cambria" pitchFamily="18" charset="0"/>
              </a:rPr>
              <a:t>multiway</a:t>
            </a:r>
            <a:r>
              <a:rPr lang="en-US" sz="2600" dirty="0" smtClean="0">
                <a:latin typeface="Cambria" pitchFamily="18" charset="0"/>
              </a:rPr>
              <a:t> decisions are involved. 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</a:rPr>
              <a:t>A </a:t>
            </a:r>
            <a:r>
              <a:rPr lang="en-US" sz="2600" dirty="0" err="1" smtClean="0">
                <a:latin typeface="Cambria" pitchFamily="18" charset="0"/>
              </a:rPr>
              <a:t>multiway</a:t>
            </a:r>
            <a:r>
              <a:rPr lang="en-US" sz="2600" dirty="0" smtClean="0">
                <a:latin typeface="Cambria" pitchFamily="18" charset="0"/>
              </a:rPr>
              <a:t> decision is a chain of if conditions in which the statement associated with an else condition behaves like another if condition.  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</a:rPr>
              <a:t>Else if ladder is also called 3 way or </a:t>
            </a:r>
            <a:r>
              <a:rPr lang="en-US" sz="2600" dirty="0" err="1" smtClean="0">
                <a:latin typeface="Cambria" pitchFamily="18" charset="0"/>
              </a:rPr>
              <a:t>multiway</a:t>
            </a:r>
            <a:r>
              <a:rPr lang="en-US" sz="2600" dirty="0" smtClean="0">
                <a:latin typeface="Cambria" pitchFamily="18" charset="0"/>
              </a:rPr>
              <a:t> decision making statement.</a:t>
            </a:r>
          </a:p>
          <a:p>
            <a:pPr>
              <a:buFont typeface="Wingdings" pitchFamily="2" charset="2"/>
              <a:buChar char="§"/>
            </a:pPr>
            <a:endParaRPr lang="en-US" sz="2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C:\Users\shimul\Desktop\658195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 Else if ladder- Structure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6019800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sz="2600" dirty="0" smtClean="0">
                <a:latin typeface="Cambria" pitchFamily="18" charset="0"/>
              </a:rPr>
              <a:t>   if (</a:t>
            </a:r>
            <a:r>
              <a:rPr lang="en-US" sz="2600" dirty="0" err="1" smtClean="0">
                <a:latin typeface="Cambria" pitchFamily="18" charset="0"/>
              </a:rPr>
              <a:t>test_condition</a:t>
            </a:r>
            <a:r>
              <a:rPr lang="en-US" sz="2600" dirty="0" smtClean="0">
                <a:latin typeface="Cambria" pitchFamily="18" charset="0"/>
              </a:rPr>
              <a:t> 1)</a:t>
            </a:r>
            <a:endParaRPr lang="en-US" sz="2600" dirty="0">
              <a:latin typeface="Cambria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ambria" pitchFamily="18" charset="0"/>
              </a:rPr>
              <a:t> </a:t>
            </a:r>
            <a:r>
              <a:rPr lang="en-US" sz="2600" dirty="0" smtClean="0">
                <a:latin typeface="Cambria" pitchFamily="18" charset="0"/>
              </a:rPr>
              <a:t>                      statement-1;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ambria" pitchFamily="18" charset="0"/>
              </a:rPr>
              <a:t> </a:t>
            </a:r>
            <a:r>
              <a:rPr lang="en-US" sz="2600" dirty="0" smtClean="0">
                <a:latin typeface="Cambria" pitchFamily="18" charset="0"/>
              </a:rPr>
              <a:t>       else if (</a:t>
            </a:r>
            <a:r>
              <a:rPr lang="en-US" sz="2600" dirty="0" err="1" smtClean="0">
                <a:latin typeface="Cambria" pitchFamily="18" charset="0"/>
              </a:rPr>
              <a:t>test_condition</a:t>
            </a:r>
            <a:r>
              <a:rPr lang="en-US" sz="2600" dirty="0" smtClean="0">
                <a:latin typeface="Cambria" pitchFamily="18" charset="0"/>
              </a:rPr>
              <a:t> 2)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ambria" pitchFamily="18" charset="0"/>
              </a:rPr>
              <a:t> </a:t>
            </a:r>
            <a:r>
              <a:rPr lang="en-US" sz="2600" dirty="0" smtClean="0">
                <a:latin typeface="Cambria" pitchFamily="18" charset="0"/>
              </a:rPr>
              <a:t>                       statement-2;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ambria" pitchFamily="18" charset="0"/>
              </a:rPr>
              <a:t> </a:t>
            </a:r>
            <a:r>
              <a:rPr lang="en-US" sz="2600" dirty="0" smtClean="0">
                <a:latin typeface="Cambria" pitchFamily="18" charset="0"/>
              </a:rPr>
              <a:t>       else if (</a:t>
            </a:r>
            <a:r>
              <a:rPr lang="en-US" sz="2600" dirty="0" err="1" smtClean="0">
                <a:latin typeface="Cambria" pitchFamily="18" charset="0"/>
              </a:rPr>
              <a:t>test_condition</a:t>
            </a:r>
            <a:r>
              <a:rPr lang="en-US" sz="2600" dirty="0" smtClean="0">
                <a:latin typeface="Cambria" pitchFamily="18" charset="0"/>
              </a:rPr>
              <a:t> 3)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 smtClean="0">
                <a:latin typeface="Cambria" pitchFamily="18" charset="0"/>
              </a:rPr>
              <a:t>                        statement-3;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ambria" pitchFamily="18" charset="0"/>
              </a:rPr>
              <a:t> </a:t>
            </a:r>
            <a:r>
              <a:rPr lang="en-US" sz="2600" dirty="0" smtClean="0">
                <a:latin typeface="Cambria" pitchFamily="18" charset="0"/>
              </a:rPr>
              <a:t>       else if (</a:t>
            </a:r>
            <a:r>
              <a:rPr lang="en-US" sz="2600" dirty="0" err="1" smtClean="0">
                <a:latin typeface="Cambria" pitchFamily="18" charset="0"/>
              </a:rPr>
              <a:t>test_condition</a:t>
            </a:r>
            <a:r>
              <a:rPr lang="en-US" sz="2600" dirty="0" smtClean="0">
                <a:latin typeface="Cambria" pitchFamily="18" charset="0"/>
              </a:rPr>
              <a:t> 4)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 smtClean="0">
                <a:latin typeface="Cambria" pitchFamily="18" charset="0"/>
              </a:rPr>
              <a:t>                        statement-4;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ambria" pitchFamily="18" charset="0"/>
              </a:rPr>
              <a:t> </a:t>
            </a:r>
            <a:r>
              <a:rPr lang="en-US" sz="2600" dirty="0" smtClean="0">
                <a:latin typeface="Cambria" pitchFamily="18" charset="0"/>
              </a:rPr>
              <a:t>       …………………………………..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ambria" pitchFamily="18" charset="0"/>
              </a:rPr>
              <a:t> </a:t>
            </a:r>
            <a:r>
              <a:rPr lang="en-US" sz="2600" dirty="0" smtClean="0">
                <a:latin typeface="Cambria" pitchFamily="18" charset="0"/>
              </a:rPr>
              <a:t>       else if (</a:t>
            </a:r>
            <a:r>
              <a:rPr lang="en-US" sz="2600" dirty="0" err="1" smtClean="0">
                <a:latin typeface="Cambria" pitchFamily="18" charset="0"/>
              </a:rPr>
              <a:t>test_condition</a:t>
            </a:r>
            <a:r>
              <a:rPr lang="en-US" sz="2600" dirty="0" smtClean="0">
                <a:latin typeface="Cambria" pitchFamily="18" charset="0"/>
              </a:rPr>
              <a:t> n)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 smtClean="0">
                <a:latin typeface="Cambria" pitchFamily="18" charset="0"/>
              </a:rPr>
              <a:t>                        statement-n;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 smtClean="0">
                <a:latin typeface="Cambria" pitchFamily="18" charset="0"/>
              </a:rPr>
              <a:t>  statement-x;     </a:t>
            </a:r>
          </a:p>
          <a:p>
            <a:pPr marL="0" indent="0">
              <a:buFont typeface="Arial" charset="0"/>
              <a:buNone/>
              <a:defRPr/>
            </a:pPr>
            <a:endParaRPr lang="en-US" sz="2600" dirty="0" smtClean="0">
              <a:latin typeface="Cambria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600" dirty="0" smtClean="0">
              <a:latin typeface="Cambria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 Else if ladder- Example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4864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latin typeface="Cambria" pitchFamily="18" charset="0"/>
              </a:rPr>
              <a:t>if(Mark&gt;=50 &amp;&amp; Mark&lt;60)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latin typeface="Cambria" pitchFamily="18" charset="0"/>
              </a:rPr>
              <a:t>	{  printf("Your grade is D");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latin typeface="Cambria" pitchFamily="18" charset="0"/>
              </a:rPr>
              <a:t>	}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latin typeface="Cambria" pitchFamily="18" charset="0"/>
              </a:rPr>
              <a:t>else if(Mark&gt;=60 &amp;&amp; Mark&lt;70)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latin typeface="Cambria" pitchFamily="18" charset="0"/>
              </a:rPr>
              <a:t>	{  printf("Your grade is C n");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latin typeface="Cambria" pitchFamily="18" charset="0"/>
              </a:rPr>
              <a:t>	}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latin typeface="Cambria" pitchFamily="18" charset="0"/>
              </a:rPr>
              <a:t>else if(Mark&gt;=70 &amp;&amp; Mark&lt;80)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latin typeface="Cambria" pitchFamily="18" charset="0"/>
              </a:rPr>
              <a:t>	{  printf("Your grade is B n");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latin typeface="Cambria" pitchFamily="18" charset="0"/>
              </a:rPr>
              <a:t>	}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latin typeface="Cambria" pitchFamily="18" charset="0"/>
              </a:rPr>
              <a:t>else if(Mark&gt;=80 &amp;&amp; Mark&lt;90)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latin typeface="Cambria" pitchFamily="18" charset="0"/>
              </a:rPr>
              <a:t>	{  printf("Your grade is A n");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latin typeface="Cambria" pitchFamily="18" charset="0"/>
              </a:rPr>
              <a:t>	}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latin typeface="Cambria" pitchFamily="18" charset="0"/>
              </a:rPr>
              <a:t>else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400" smtClean="0">
                <a:latin typeface="Cambria" pitchFamily="18" charset="0"/>
              </a:rPr>
              <a:t>printf("you have failed");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 Else if ladder-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12192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If(a&gt;b)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If(a&gt;c)       </a:t>
            </a:r>
          </a:p>
          <a:p>
            <a:r>
              <a:rPr lang="en-US" dirty="0"/>
              <a:t>      Max=a;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Max=b;       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If(b&gt;c)</a:t>
            </a:r>
          </a:p>
          <a:p>
            <a:r>
              <a:rPr lang="en-US" dirty="0"/>
              <a:t>    Max=b;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Max=c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Printf(“Maximum =%</a:t>
            </a:r>
            <a:r>
              <a:rPr lang="en-US" dirty="0" err="1"/>
              <a:t>d”,max</a:t>
            </a:r>
            <a:r>
              <a:rPr lang="en-US" dirty="0"/>
              <a:t>);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644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 Else if ladder- Example</a:t>
            </a:r>
          </a:p>
        </p:txBody>
      </p:sp>
      <p:pic>
        <p:nvPicPr>
          <p:cNvPr id="4" name="Picture 3" descr="http://www.edrawsoft.com/images/examples/Flowchart%20for%20finding%20out%20the%20largest%20of%20three%20numb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5264785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72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Switch CASE Statement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6019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600" smtClean="0">
                <a:latin typeface="Cambria" pitchFamily="18" charset="0"/>
              </a:rPr>
              <a:t>When one of the many statements is to be selected,  then if conditional statement can be used to control the selection. </a:t>
            </a:r>
          </a:p>
          <a:p>
            <a:pPr>
              <a:buFont typeface="Wingdings" pitchFamily="2" charset="2"/>
              <a:buChar char="§"/>
            </a:pPr>
            <a:r>
              <a:rPr lang="en-US" sz="2600" smtClean="0">
                <a:latin typeface="Cambria" pitchFamily="18" charset="0"/>
              </a:rPr>
              <a:t>However the complexity of such a program increases dramatically when the number of statements increases. </a:t>
            </a:r>
          </a:p>
          <a:p>
            <a:pPr>
              <a:buFont typeface="Wingdings" pitchFamily="2" charset="2"/>
              <a:buChar char="§"/>
            </a:pPr>
            <a:r>
              <a:rPr lang="en-US" sz="2600" smtClean="0">
                <a:latin typeface="Cambria" pitchFamily="18" charset="0"/>
              </a:rPr>
              <a:t>Fortunately, C has a built in multiway decision making statement known as switch. </a:t>
            </a:r>
          </a:p>
          <a:p>
            <a:pPr>
              <a:buFont typeface="Wingdings" pitchFamily="2" charset="2"/>
              <a:buChar char="§"/>
            </a:pPr>
            <a:r>
              <a:rPr lang="en-US" sz="2600" smtClean="0">
                <a:latin typeface="Cambria" pitchFamily="18" charset="0"/>
              </a:rPr>
              <a:t>The switch statement tests the value of a given variable or expression against a list of  case values and when a match is found only then a block of statements associated with that case is executed.  </a:t>
            </a:r>
          </a:p>
          <a:p>
            <a:pPr>
              <a:buFont typeface="Wingdings" pitchFamily="2" charset="2"/>
              <a:buChar char="§"/>
            </a:pPr>
            <a:r>
              <a:rPr lang="en-US" sz="2600" smtClean="0">
                <a:latin typeface="Cambria" pitchFamily="18" charset="0"/>
              </a:rPr>
              <a:t>The general form is given below: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096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Switch Statement-Structure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6477000" cy="60198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200" smtClean="0">
                <a:latin typeface="Cambria" pitchFamily="18" charset="0"/>
              </a:rPr>
              <a:t> switch(expression/ value)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200" smtClean="0">
                <a:latin typeface="Cambria" pitchFamily="18" charset="0"/>
              </a:rPr>
              <a:t>  {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200" smtClean="0">
                <a:latin typeface="Cambria" pitchFamily="18" charset="0"/>
              </a:rPr>
              <a:t>     case value-1: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200" smtClean="0">
                <a:latin typeface="Cambria" pitchFamily="18" charset="0"/>
              </a:rPr>
              <a:t>		statement-block-1;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200" smtClean="0">
                <a:latin typeface="Cambria" pitchFamily="18" charset="0"/>
              </a:rPr>
              <a:t>		break;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200" smtClean="0">
                <a:latin typeface="Cambria" pitchFamily="18" charset="0"/>
              </a:rPr>
              <a:t>     case value-2: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200" smtClean="0">
                <a:latin typeface="Cambria" pitchFamily="18" charset="0"/>
              </a:rPr>
              <a:t>		statement-block-2;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200" smtClean="0">
                <a:latin typeface="Cambria" pitchFamily="18" charset="0"/>
              </a:rPr>
              <a:t>		break;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200" smtClean="0">
                <a:latin typeface="Cambria" pitchFamily="18" charset="0"/>
              </a:rPr>
              <a:t>   ……………………….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200" smtClean="0">
                <a:latin typeface="Cambria" pitchFamily="18" charset="0"/>
              </a:rPr>
              <a:t>    case value-n: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200" smtClean="0">
                <a:latin typeface="Cambria" pitchFamily="18" charset="0"/>
              </a:rPr>
              <a:t>		statement-block-n;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200" smtClean="0">
                <a:latin typeface="Cambria" pitchFamily="18" charset="0"/>
              </a:rPr>
              <a:t>		break;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200" smtClean="0">
                <a:latin typeface="Cambria" pitchFamily="18" charset="0"/>
              </a:rPr>
              <a:t>    default: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200" smtClean="0">
                <a:latin typeface="Cambria" pitchFamily="18" charset="0"/>
              </a:rPr>
              <a:t>		default-statement-block;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200" smtClean="0">
                <a:latin typeface="Cambria" pitchFamily="18" charset="0"/>
              </a:rPr>
              <a:t>		break;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200" smtClean="0">
                <a:latin typeface="Cambria" pitchFamily="18" charset="0"/>
              </a:rPr>
              <a:t>  }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sz="2200" smtClean="0">
                <a:latin typeface="Cambria" pitchFamily="18" charset="0"/>
              </a:rPr>
              <a:t>statement-x;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970546"/>
            <a:ext cx="3962400" cy="459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096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Switch Statement-Structure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042" y="533399"/>
            <a:ext cx="82135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 main(){</a:t>
            </a:r>
          </a:p>
          <a:p>
            <a:r>
              <a:rPr lang="en-US" dirty="0" smtClean="0"/>
              <a:t> </a:t>
            </a:r>
            <a:r>
              <a:rPr lang="en-US" dirty="0"/>
              <a:t>int month = 8;  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String </a:t>
            </a:r>
            <a:r>
              <a:rPr lang="en-US" dirty="0" err="1"/>
              <a:t>monthString</a:t>
            </a:r>
            <a:r>
              <a:rPr lang="en-US" dirty="0"/>
              <a:t>;   </a:t>
            </a:r>
            <a:endParaRPr lang="en-US" dirty="0" smtClean="0"/>
          </a:p>
          <a:p>
            <a:r>
              <a:rPr lang="en-US" dirty="0" smtClean="0"/>
              <a:t>switch </a:t>
            </a:r>
            <a:r>
              <a:rPr lang="en-US" dirty="0"/>
              <a:t>(month) {      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case 1:  </a:t>
            </a:r>
            <a:r>
              <a:rPr lang="en-US" dirty="0" err="1"/>
              <a:t>monthString</a:t>
            </a:r>
            <a:r>
              <a:rPr lang="en-US" dirty="0"/>
              <a:t> = "January";                     break;            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2:  </a:t>
            </a:r>
            <a:r>
              <a:rPr lang="en-US" dirty="0" err="1"/>
              <a:t>monthString</a:t>
            </a:r>
            <a:r>
              <a:rPr lang="en-US" dirty="0"/>
              <a:t> = "February";                     break;            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3:  </a:t>
            </a:r>
            <a:r>
              <a:rPr lang="en-US" dirty="0" err="1"/>
              <a:t>monthString</a:t>
            </a:r>
            <a:r>
              <a:rPr lang="en-US" dirty="0"/>
              <a:t> = "March";                     break;            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4:  </a:t>
            </a:r>
            <a:r>
              <a:rPr lang="en-US" dirty="0" err="1"/>
              <a:t>monthString</a:t>
            </a:r>
            <a:r>
              <a:rPr lang="en-US" dirty="0"/>
              <a:t> = "April";                     break;            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5:  </a:t>
            </a:r>
            <a:r>
              <a:rPr lang="en-US" dirty="0" err="1"/>
              <a:t>monthString</a:t>
            </a:r>
            <a:r>
              <a:rPr lang="en-US" dirty="0"/>
              <a:t> = "May";                     break;            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6:  </a:t>
            </a:r>
            <a:r>
              <a:rPr lang="en-US" dirty="0" err="1"/>
              <a:t>monthString</a:t>
            </a:r>
            <a:r>
              <a:rPr lang="en-US" dirty="0"/>
              <a:t> = "June";                     break;            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7:  </a:t>
            </a:r>
            <a:r>
              <a:rPr lang="en-US" dirty="0" err="1"/>
              <a:t>monthString</a:t>
            </a:r>
            <a:r>
              <a:rPr lang="en-US" dirty="0"/>
              <a:t> = "July";                     break;            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8:  </a:t>
            </a:r>
            <a:r>
              <a:rPr lang="en-US" dirty="0" err="1"/>
              <a:t>monthString</a:t>
            </a:r>
            <a:r>
              <a:rPr lang="en-US" dirty="0"/>
              <a:t> = "August";                     break;            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9:  </a:t>
            </a:r>
            <a:r>
              <a:rPr lang="en-US" dirty="0" err="1"/>
              <a:t>monthString</a:t>
            </a:r>
            <a:r>
              <a:rPr lang="en-US" dirty="0"/>
              <a:t> = "September";                     break;            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10: </a:t>
            </a:r>
            <a:r>
              <a:rPr lang="en-US" dirty="0" err="1"/>
              <a:t>monthString</a:t>
            </a:r>
            <a:r>
              <a:rPr lang="en-US" dirty="0"/>
              <a:t> = "October";                     break;            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11: </a:t>
            </a:r>
            <a:r>
              <a:rPr lang="en-US" dirty="0" err="1"/>
              <a:t>monthString</a:t>
            </a:r>
            <a:r>
              <a:rPr lang="en-US" dirty="0"/>
              <a:t> = "November";                     break;            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12: </a:t>
            </a:r>
            <a:r>
              <a:rPr lang="en-US" dirty="0" err="1"/>
              <a:t>monthString</a:t>
            </a:r>
            <a:r>
              <a:rPr lang="en-US" dirty="0"/>
              <a:t> = "December";                     break;            </a:t>
            </a:r>
            <a:endParaRPr lang="en-US" dirty="0" smtClean="0"/>
          </a:p>
          <a:p>
            <a:r>
              <a:rPr lang="en-US" dirty="0" smtClean="0"/>
              <a:t>default</a:t>
            </a:r>
            <a:r>
              <a:rPr lang="en-US" dirty="0"/>
              <a:t>: </a:t>
            </a:r>
            <a:r>
              <a:rPr lang="en-US" dirty="0" err="1"/>
              <a:t>monthString</a:t>
            </a:r>
            <a:r>
              <a:rPr lang="en-US" dirty="0"/>
              <a:t> = "Invalid month";                     break;        }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monthString</a:t>
            </a:r>
            <a:r>
              <a:rPr lang="en-US" dirty="0"/>
              <a:t>);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2064FA-E22D-4D10-810E-171DF48D4553}" type="slidenum">
              <a:rPr lang="en-US" sz="1400">
                <a:latin typeface="Times New Roman" pitchFamily="18" charset="0"/>
              </a:rPr>
              <a:pPr eaLnBrk="1" hangingPunct="1"/>
              <a:t>27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751344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#include&lt;stdio.h&gt;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int i=10,n=0;</a:t>
            </a:r>
          </a:p>
          <a:p>
            <a:r>
              <a:rPr lang="en-US" dirty="0"/>
              <a:t>while(i&lt;1)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if(i&amp;1==1)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i+i</a:t>
            </a:r>
            <a:r>
              <a:rPr lang="en-US" dirty="0"/>
              <a:t>&lt;&lt;2;</a:t>
            </a:r>
          </a:p>
          <a:p>
            <a:r>
              <a:rPr lang="en-US" dirty="0"/>
              <a:t>i=i|1;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i&gt;&gt;=1;</a:t>
            </a:r>
          </a:p>
          <a:p>
            <a:r>
              <a:rPr lang="en-US" dirty="0"/>
              <a:t>n++;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printf("%</a:t>
            </a:r>
            <a:r>
              <a:rPr lang="en-US" dirty="0" err="1"/>
              <a:t>d",n</a:t>
            </a:r>
            <a:r>
              <a:rPr lang="en-US" dirty="0"/>
              <a:t>);</a:t>
            </a:r>
          </a:p>
          <a:p>
            <a:r>
              <a:rPr lang="en-US" dirty="0"/>
              <a:t>      return 0;</a:t>
            </a:r>
          </a:p>
          <a:p>
            <a:r>
              <a:rPr lang="en-US" b="1" dirty="0"/>
              <a:t>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325438"/>
            <a:ext cx="7772400" cy="665162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Cambria" pitchFamily="18" charset="0"/>
              </a:rPr>
              <a:t>Introduction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9144000" cy="16764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</a:rPr>
              <a:t>“</a:t>
            </a:r>
            <a:r>
              <a:rPr lang="en-US" sz="2600" b="1" dirty="0" smtClean="0">
                <a:latin typeface="Cambria" pitchFamily="18" charset="0"/>
              </a:rPr>
              <a:t>Decision making and branching</a:t>
            </a:r>
            <a:r>
              <a:rPr lang="en-US" sz="2600" dirty="0" smtClean="0">
                <a:latin typeface="Cambria" pitchFamily="18" charset="0"/>
              </a:rPr>
              <a:t>” is one of the most important concepts of computer programming.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</a:rPr>
              <a:t>Programs should be able to make logical (true/false) decisions based on the condition provided.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3200400"/>
            <a:ext cx="86106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 language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posseses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such decision making capabilities by supporting  the following statements :-</a:t>
            </a:r>
          </a:p>
          <a:p>
            <a:pPr marL="3028950" lvl="6" indent="-285750" algn="just">
              <a:buFont typeface="Wingdings" pitchFamily="2" charset="2"/>
              <a:buChar char="q"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if statement</a:t>
            </a:r>
          </a:p>
          <a:p>
            <a:pPr marL="3028950" lvl="6" indent="-285750" algn="just">
              <a:buFont typeface="Wingdings" pitchFamily="2" charset="2"/>
              <a:buChar char="q"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Switch statement</a:t>
            </a:r>
          </a:p>
          <a:p>
            <a:pPr marL="3028950" lvl="6" indent="-285750" algn="just">
              <a:buFont typeface="Wingdings" pitchFamily="2" charset="2"/>
              <a:buChar char="q"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Conditional statement </a:t>
            </a:r>
          </a:p>
          <a:p>
            <a:pPr marL="3028950" lvl="6" indent="-285750" algn="just">
              <a:buFont typeface="Wingdings" pitchFamily="2" charset="2"/>
              <a:buChar char="q"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Go to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Decision Making &amp; Branching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4754563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sz="2600" dirty="0" smtClean="0">
                <a:latin typeface="Cambria" pitchFamily="18" charset="0"/>
              </a:rPr>
              <a:t>These statements are knows as </a:t>
            </a:r>
            <a:r>
              <a:rPr lang="en-US" sz="2600" b="1" dirty="0" smtClean="0">
                <a:latin typeface="Cambria" pitchFamily="18" charset="0"/>
              </a:rPr>
              <a:t>decision making statements</a:t>
            </a:r>
            <a:r>
              <a:rPr lang="en-US" sz="2600" dirty="0" smtClean="0">
                <a:latin typeface="Cambria" pitchFamily="18" charset="0"/>
              </a:rPr>
              <a:t>. They are also called </a:t>
            </a:r>
            <a:r>
              <a:rPr lang="en-US" sz="2600" b="1" dirty="0" smtClean="0">
                <a:latin typeface="Cambria" pitchFamily="18" charset="0"/>
              </a:rPr>
              <a:t>control statements</a:t>
            </a:r>
            <a:r>
              <a:rPr lang="en-US" sz="2600" dirty="0" smtClean="0">
                <a:latin typeface="Cambria" pitchFamily="18" charset="0"/>
              </a:rPr>
              <a:t> as the control the flow of execution. </a:t>
            </a:r>
            <a:endParaRPr lang="en-US" sz="26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IF Statement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562600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Cambria Math" pitchFamily="18" charset="0"/>
                <a:ea typeface="Cambria Math" pitchFamily="18" charset="0"/>
              </a:rPr>
              <a:t>The if statement is a powerful decision making statement and is used to control the flow of execution of statements . it is basically a two-way decision </a:t>
            </a:r>
            <a:r>
              <a:rPr lang="en-US" sz="2800" dirty="0" err="1">
                <a:latin typeface="Cambria Math" pitchFamily="18" charset="0"/>
                <a:ea typeface="Cambria Math" pitchFamily="18" charset="0"/>
              </a:rPr>
              <a:t>statemenet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 and is used in conjunction with an expression. </a:t>
            </a:r>
            <a:endParaRPr lang="en-US" sz="26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</a:rPr>
              <a:t> It takes the following structure:                              </a:t>
            </a:r>
            <a:br>
              <a:rPr lang="en-US" sz="2600" dirty="0" smtClean="0">
                <a:latin typeface="Cambria" pitchFamily="18" charset="0"/>
              </a:rPr>
            </a:br>
            <a:r>
              <a:rPr lang="en-US" sz="2600" dirty="0" smtClean="0">
                <a:latin typeface="Cambria" pitchFamily="18" charset="0"/>
              </a:rPr>
              <a:t>                            </a:t>
            </a:r>
            <a:r>
              <a:rPr lang="en-US" sz="2600" b="1" dirty="0" smtClean="0">
                <a:latin typeface="Cambria" pitchFamily="18" charset="0"/>
              </a:rPr>
              <a:t>if (test-condition)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IF Statement</a:t>
            </a:r>
          </a:p>
        </p:txBody>
      </p:sp>
      <p:sp>
        <p:nvSpPr>
          <p:cNvPr id="4" name="Diamond 3"/>
          <p:cNvSpPr/>
          <p:nvPr/>
        </p:nvSpPr>
        <p:spPr>
          <a:xfrm>
            <a:off x="2895600" y="2235200"/>
            <a:ext cx="3352800" cy="17526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Cambria" pitchFamily="18" charset="0"/>
              </a:rPr>
              <a:t>Test Condition ?</a:t>
            </a: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>
            <a:off x="4572000" y="10160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90700" y="3111500"/>
            <a:ext cx="114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3111500"/>
            <a:ext cx="114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377113" y="31115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03400" y="3124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49" name="TextBox 14"/>
          <p:cNvSpPr txBox="1">
            <a:spLocks noChangeArrowheads="1"/>
          </p:cNvSpPr>
          <p:nvPr/>
        </p:nvSpPr>
        <p:spPr bwMode="auto">
          <a:xfrm>
            <a:off x="4876800" y="1016000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Cambria" pitchFamily="18" charset="0"/>
              </a:rPr>
              <a:t>Entry</a:t>
            </a:r>
          </a:p>
        </p:txBody>
      </p:sp>
      <p:sp>
        <p:nvSpPr>
          <p:cNvPr id="10250" name="TextBox 15"/>
          <p:cNvSpPr txBox="1">
            <a:spLocks noChangeArrowheads="1"/>
          </p:cNvSpPr>
          <p:nvPr/>
        </p:nvSpPr>
        <p:spPr bwMode="auto">
          <a:xfrm>
            <a:off x="6324600" y="2616200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Cambria" pitchFamily="18" charset="0"/>
              </a:rPr>
              <a:t>True</a:t>
            </a:r>
          </a:p>
        </p:txBody>
      </p:sp>
      <p:sp>
        <p:nvSpPr>
          <p:cNvPr id="10251" name="TextBox 16"/>
          <p:cNvSpPr txBox="1">
            <a:spLocks noChangeArrowheads="1"/>
          </p:cNvSpPr>
          <p:nvPr/>
        </p:nvSpPr>
        <p:spPr bwMode="auto">
          <a:xfrm>
            <a:off x="1752600" y="2616200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Cambria" pitchFamily="18" charset="0"/>
              </a:rPr>
              <a:t>False</a:t>
            </a:r>
          </a:p>
        </p:txBody>
      </p:sp>
      <p:sp>
        <p:nvSpPr>
          <p:cNvPr id="10252" name="TextBox 17"/>
          <p:cNvSpPr txBox="1">
            <a:spLocks noChangeArrowheads="1"/>
          </p:cNvSpPr>
          <p:nvPr/>
        </p:nvSpPr>
        <p:spPr bwMode="auto">
          <a:xfrm>
            <a:off x="1676400" y="4800600"/>
            <a:ext cx="723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latin typeface="Cambria" pitchFamily="18" charset="0"/>
              </a:rPr>
              <a:t>Example:</a:t>
            </a:r>
          </a:p>
          <a:p>
            <a:r>
              <a:rPr lang="en-US" sz="2400">
                <a:latin typeface="Cambria" pitchFamily="18" charset="0"/>
              </a:rPr>
              <a:t>If(Pocket balance is zero)</a:t>
            </a:r>
          </a:p>
          <a:p>
            <a:r>
              <a:rPr lang="en-US" sz="2400">
                <a:latin typeface="Cambria" pitchFamily="18" charset="0"/>
              </a:rPr>
              <a:t>	     Borrow money;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562600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sz="2600" dirty="0" smtClean="0">
                <a:latin typeface="Cambria" pitchFamily="18" charset="0"/>
              </a:rPr>
              <a:t>The if statement can be implemented if four different forms depending on the complexity of the conditions to be tested. The four forms are: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b="1" dirty="0" smtClean="0">
                <a:latin typeface="Cambria" pitchFamily="18" charset="0"/>
              </a:rPr>
              <a:t>Simple if statement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b="1" dirty="0" smtClean="0">
                <a:latin typeface="Cambria" pitchFamily="18" charset="0"/>
              </a:rPr>
              <a:t>If else statement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b="1" dirty="0" smtClean="0">
                <a:latin typeface="Cambria" pitchFamily="18" charset="0"/>
              </a:rPr>
              <a:t>Nested if else statement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b="1" dirty="0" smtClean="0">
                <a:latin typeface="Cambria" pitchFamily="18" charset="0"/>
              </a:rPr>
              <a:t>Else if ladder</a:t>
            </a:r>
          </a:p>
          <a:p>
            <a:pPr>
              <a:buFont typeface="Wingdings" pitchFamily="2" charset="2"/>
              <a:buChar char="§"/>
              <a:defRPr/>
            </a:pPr>
            <a:endParaRPr lang="en-US" sz="2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Simple if Statement-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562600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sz="2600" dirty="0" smtClean="0">
                <a:latin typeface="Cambria" pitchFamily="18" charset="0"/>
              </a:rPr>
              <a:t>The general form of a simple if statement is:</a:t>
            </a:r>
          </a:p>
          <a:p>
            <a:pPr marL="0" indent="0">
              <a:buFont typeface="Arial" charset="0"/>
              <a:buNone/>
              <a:defRPr/>
            </a:pPr>
            <a:endParaRPr lang="en-US" sz="2600" dirty="0" smtClean="0">
              <a:latin typeface="Cambria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ambria" pitchFamily="18" charset="0"/>
              </a:rPr>
              <a:t> </a:t>
            </a:r>
            <a:r>
              <a:rPr lang="en-US" sz="2600" dirty="0" smtClean="0">
                <a:latin typeface="Cambria" pitchFamily="18" charset="0"/>
              </a:rPr>
              <a:t>          if (test_condition)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{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	statement-block;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	}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600" dirty="0">
                <a:latin typeface="Cambria" pitchFamily="18" charset="0"/>
              </a:rPr>
              <a:t>	</a:t>
            </a:r>
            <a:r>
              <a:rPr lang="en-US" sz="2600" dirty="0" smtClean="0">
                <a:latin typeface="Cambria" pitchFamily="18" charset="0"/>
              </a:rPr>
              <a:t>statement x;</a:t>
            </a:r>
          </a:p>
          <a:p>
            <a:pPr marL="0" indent="0">
              <a:buFont typeface="Arial" charset="0"/>
              <a:buNone/>
              <a:defRPr/>
            </a:pPr>
            <a:endParaRPr lang="en-US" sz="2600" dirty="0" smtClean="0">
              <a:latin typeface="Cambria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600" dirty="0">
              <a:latin typeface="Cambria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600" dirty="0" smtClean="0">
              <a:latin typeface="Cambria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600" dirty="0" smtClean="0">
                <a:latin typeface="Cambria" pitchFamily="18" charset="0"/>
              </a:rPr>
              <a:t> </a:t>
            </a:r>
          </a:p>
        </p:txBody>
      </p:sp>
      <p:pic>
        <p:nvPicPr>
          <p:cNvPr id="4" name="Picture 3" descr="Branching in C programming language using if statemen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576136"/>
            <a:ext cx="3755390" cy="459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FF0000"/>
                </a:solidFill>
                <a:latin typeface="Cambria" pitchFamily="18" charset="0"/>
              </a:rPr>
              <a:t>Simple if Statement- Flowchart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819400" y="1143000"/>
            <a:ext cx="1524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latin typeface="Cambria" pitchFamily="18" charset="0"/>
              </a:rPr>
              <a:t>Entry</a:t>
            </a:r>
          </a:p>
        </p:txBody>
      </p:sp>
      <p:sp>
        <p:nvSpPr>
          <p:cNvPr id="5" name="Diamond 4"/>
          <p:cNvSpPr/>
          <p:nvPr/>
        </p:nvSpPr>
        <p:spPr>
          <a:xfrm>
            <a:off x="1600200" y="2209800"/>
            <a:ext cx="3924300" cy="1524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Cambria" pitchFamily="18" charset="0"/>
              </a:rPr>
              <a:t>Test_Condition 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60600" y="4905375"/>
            <a:ext cx="26670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mbria" pitchFamily="18" charset="0"/>
              </a:rPr>
              <a:t>Statement-X;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62350" y="37338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43600" y="3505200"/>
            <a:ext cx="26670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mbria" pitchFamily="18" charset="0"/>
              </a:rPr>
              <a:t>Statement-block;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274888" y="5943600"/>
            <a:ext cx="26670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mbria" pitchFamily="18" charset="0"/>
              </a:rPr>
              <a:t>Next Statement;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81400" y="5257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3"/>
          </p:cNvCxnSpPr>
          <p:nvPr/>
        </p:nvCxnSpPr>
        <p:spPr>
          <a:xfrm>
            <a:off x="5524500" y="2971800"/>
            <a:ext cx="16383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628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62800" y="3886200"/>
            <a:ext cx="0" cy="419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64" name="Straight Arrow Connector 11263"/>
          <p:cNvCxnSpPr/>
          <p:nvPr/>
        </p:nvCxnSpPr>
        <p:spPr>
          <a:xfrm flipH="1">
            <a:off x="3562350" y="4305300"/>
            <a:ext cx="36004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68700" y="1676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51" name="TextBox 11268"/>
          <p:cNvSpPr txBox="1">
            <a:spLocks noChangeArrowheads="1"/>
          </p:cNvSpPr>
          <p:nvPr/>
        </p:nvSpPr>
        <p:spPr bwMode="auto">
          <a:xfrm>
            <a:off x="5524500" y="2362200"/>
            <a:ext cx="1257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latin typeface="Cambria" pitchFamily="18" charset="0"/>
              </a:rPr>
              <a:t>[ True ]</a:t>
            </a:r>
          </a:p>
        </p:txBody>
      </p:sp>
      <p:sp>
        <p:nvSpPr>
          <p:cNvPr id="14352" name="TextBox 38"/>
          <p:cNvSpPr txBox="1">
            <a:spLocks noChangeArrowheads="1"/>
          </p:cNvSpPr>
          <p:nvPr/>
        </p:nvSpPr>
        <p:spPr bwMode="auto">
          <a:xfrm>
            <a:off x="2209800" y="3810000"/>
            <a:ext cx="1257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latin typeface="Cambria" pitchFamily="18" charset="0"/>
              </a:rPr>
              <a:t>[ False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</TotalTime>
  <Words>1046</Words>
  <Application>Microsoft Office PowerPoint</Application>
  <PresentationFormat>On-screen Show (4:3)</PresentationFormat>
  <Paragraphs>267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Introduction </vt:lpstr>
      <vt:lpstr>Decision Making &amp; Branching in C</vt:lpstr>
      <vt:lpstr>IF Statement</vt:lpstr>
      <vt:lpstr>IF Statement</vt:lpstr>
      <vt:lpstr>IF Statement</vt:lpstr>
      <vt:lpstr>Simple if Statement- Structure</vt:lpstr>
      <vt:lpstr>Simple if Statement- Flowchart</vt:lpstr>
      <vt:lpstr>Simple if Statement</vt:lpstr>
      <vt:lpstr>Simple if Statement-Example</vt:lpstr>
      <vt:lpstr> if else Statement</vt:lpstr>
      <vt:lpstr> if else Statement- Structure</vt:lpstr>
      <vt:lpstr> if else Statement- Flowchart</vt:lpstr>
      <vt:lpstr> if else Statement- Example</vt:lpstr>
      <vt:lpstr> Nested if else Statement</vt:lpstr>
      <vt:lpstr> Nested if else Statement- Structure</vt:lpstr>
      <vt:lpstr> Nested if else -Example</vt:lpstr>
      <vt:lpstr> Else if ladder Statement</vt:lpstr>
      <vt:lpstr> Else if ladder- Structure</vt:lpstr>
      <vt:lpstr> Else if ladder- Example</vt:lpstr>
      <vt:lpstr> Else if ladder- Example</vt:lpstr>
      <vt:lpstr> Else if ladder- Example</vt:lpstr>
      <vt:lpstr>Switch CASE Statement</vt:lpstr>
      <vt:lpstr>Switch Statement-Structure</vt:lpstr>
      <vt:lpstr>Switch Statement-Structure</vt:lpstr>
      <vt:lpstr>PowerPoint Presentation</vt:lpstr>
    </vt:vector>
  </TitlesOfParts>
  <Company>University of Rajshahi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and Branching</dc:title>
  <dc:subject>Programming with C</dc:subject>
  <dc:creator>Shimul Shakhawat</dc:creator>
  <cp:keywords>Programming with C</cp:keywords>
  <cp:lastModifiedBy>abid</cp:lastModifiedBy>
  <cp:revision>327</cp:revision>
  <dcterms:created xsi:type="dcterms:W3CDTF">2006-05-23T15:27:08Z</dcterms:created>
  <dcterms:modified xsi:type="dcterms:W3CDTF">2017-02-18T15:58:18Z</dcterms:modified>
  <cp:category>Programming with C</cp:category>
</cp:coreProperties>
</file>