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702" r:id="rId3"/>
  </p:sldMasterIdLst>
  <p:notesMasterIdLst>
    <p:notesMasterId r:id="rId22"/>
  </p:notesMasterIdLst>
  <p:sldIdLst>
    <p:sldId id="259" r:id="rId4"/>
    <p:sldId id="257" r:id="rId5"/>
    <p:sldId id="260" r:id="rId6"/>
    <p:sldId id="261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7" r:id="rId15"/>
    <p:sldId id="305" r:id="rId16"/>
    <p:sldId id="306" r:id="rId17"/>
    <p:sldId id="308" r:id="rId18"/>
    <p:sldId id="309" r:id="rId19"/>
    <p:sldId id="296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79CD"/>
    <a:srgbClr val="671D1B"/>
    <a:srgbClr val="0070C0"/>
    <a:srgbClr val="477FA7"/>
    <a:srgbClr val="71ADD9"/>
    <a:srgbClr val="252F4F"/>
    <a:srgbClr val="1E253E"/>
    <a:srgbClr val="3C1BB5"/>
    <a:srgbClr val="202844"/>
    <a:srgbClr val="262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 snapToGrid="0" showGuides="1">
      <p:cViewPr varScale="1">
        <p:scale>
          <a:sx n="50" d="100"/>
          <a:sy n="50" d="100"/>
        </p:scale>
        <p:origin x="-78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6287-DF8A-4FFD-A62F-D13AE40A187E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60C53-A216-4E3A-AA2A-5CF81492F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67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7269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10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5566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77383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73996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57118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55087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15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85093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16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511370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17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8790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License: </a:t>
            </a:r>
            <a:r>
              <a:rPr lang="en-US" dirty="0" smtClean="0"/>
              <a:t>You are free to read, share, copy, distribute and transmit the work</a:t>
            </a:r>
            <a:r>
              <a:rPr lang="en-US" baseline="0" dirty="0" smtClean="0"/>
              <a:t> </a:t>
            </a:r>
            <a:r>
              <a:rPr lang="en-US" dirty="0" smtClean="0"/>
              <a:t>for educational purpose. But not commercial.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18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10958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>
                <a:solidFill>
                  <a:srgbClr val="363D3D"/>
                </a:solidFill>
                <a:latin typeface="Corbel"/>
              </a:rPr>
              <a:pPr/>
              <a:t>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2731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3390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ENIAC (Electronic Numerical Integrator And Computer was the first electronic general-purpose computer. </a:t>
            </a:r>
            <a:r>
              <a:rPr lang="en-US" altLang="en-US" dirty="0" smtClean="0"/>
              <a:t>Used programs to complete a number of different mathematical tasks. Programs were entered by plugging connector cables directly into sockets on a plug-in board.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54663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5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40645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6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3568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7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53051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8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62348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9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693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63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4/13/2015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8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54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61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68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14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477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1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1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3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89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4/13/2015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97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2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4/13/2015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42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0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80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823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20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3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248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7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6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4/13/2015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7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4/13/2015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3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6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6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1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47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6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4/13/2015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18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88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3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59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4/13/2015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8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| Interpreter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altLang="en-US" sz="2400" b="1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Interpreted </a:t>
            </a:r>
            <a:r>
              <a:rPr lang="en-US" alt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Interpreter:</a:t>
            </a: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program used to translate high-level programs.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Translates one line of the program into binary code at a time: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instruction is </a:t>
            </a:r>
            <a:r>
              <a:rPr lang="en-US" alt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fetched</a:t>
            </a: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the original source code.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Interpreter checks the single instruction for errors. </a:t>
            </a:r>
            <a:endParaRPr lang="en-US" altLang="en-US" sz="2400" dirty="0" smtClean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is translated into binary code.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binary coded instruction is </a:t>
            </a:r>
            <a:r>
              <a:rPr lang="en-US" alt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fetch and execute process repeats for the entire program. 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10800000">
            <a:off x="317310" y="2115402"/>
            <a:ext cx="1295400" cy="2789830"/>
          </a:xfrm>
          <a:prstGeom prst="curvedLeftArrow">
            <a:avLst>
              <a:gd name="adj1" fmla="val 15076"/>
              <a:gd name="adj2" fmla="val 62135"/>
              <a:gd name="adj3" fmla="val 29042"/>
            </a:avLst>
          </a:prstGeom>
          <a:solidFill>
            <a:srgbClr val="748B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460310" y="2620370"/>
            <a:ext cx="381000" cy="2069910"/>
          </a:xfrm>
          <a:prstGeom prst="downArrow">
            <a:avLst>
              <a:gd name="adj1" fmla="val 40000"/>
              <a:gd name="adj2" fmla="val 115006"/>
            </a:avLst>
          </a:prstGeom>
          <a:solidFill>
            <a:srgbClr val="748B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6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| Compiler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Compiled languages</a:t>
            </a: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Compiler:</a:t>
            </a: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program used to translate high-level programs.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Translates the entire program into binary code before anything is sent to the CPU for </a:t>
            </a:r>
            <a:r>
              <a:rPr lang="en-US" alt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execution. The </a:t>
            </a: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 process for a compiled program:</a:t>
            </a:r>
          </a:p>
          <a:p>
            <a:pPr marL="1543050" lvl="3" indent="-342900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the Compiler checks the entire program for syntax errors in the original </a:t>
            </a:r>
            <a:r>
              <a:rPr lang="en-US" alt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543050" lvl="3" indent="-342900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Next, it translates all of the instructions into binary code.</a:t>
            </a:r>
          </a:p>
          <a:p>
            <a:pPr marL="1885950" lvl="4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versions of the same program exist: the original </a:t>
            </a:r>
            <a:r>
              <a:rPr lang="en-US" alt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version, and the binary code version (</a:t>
            </a:r>
            <a:r>
              <a:rPr lang="en-US" alt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code</a:t>
            </a: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543050" lvl="3" indent="-342900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Last, the CPU attempts execution only after the programmer requests that the program be executed.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Compiler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complier converts the high level instruction into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 </a:t>
            </a:r>
            <a:r>
              <a:rPr lang="en-US" sz="26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an interpreter converts the high level instruction into an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form</a:t>
            </a:r>
            <a:r>
              <a:rPr lang="en-US" sz="26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executes the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program at a time</a:t>
            </a:r>
            <a:r>
              <a:rPr lang="en-US" sz="26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the interpreter executes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and every line individually</a:t>
            </a:r>
            <a:r>
              <a:rPr lang="en-US" sz="26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errors </a:t>
            </a:r>
            <a:r>
              <a:rPr lang="en-US" sz="26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created by the compiler after the compilation process while an interpreter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stops translating after the first error</a:t>
            </a:r>
            <a:r>
              <a:rPr lang="en-US" sz="26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 executable file </a:t>
            </a:r>
            <a:r>
              <a:rPr lang="en-US" sz="26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generated by the compiler while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 is compulsory for an interpreter program.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 is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 and simpler </a:t>
            </a:r>
            <a:r>
              <a:rPr lang="en-US" sz="26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compiler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 is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slower</a:t>
            </a:r>
            <a:r>
              <a:rPr lang="en-US" sz="26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 compiler.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Program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Whatever type of problem needs to be solved, a careful thought out plan of attack, called an algorithm, is needed before a computer solution can be determined.</a:t>
            </a:r>
          </a:p>
          <a:p>
            <a:pPr marL="45720" indent="0">
              <a:buNone/>
            </a:pPr>
            <a:endParaRPr lang="en-US" altLang="en-US" sz="2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1800"/>
              </a:spcBef>
              <a:buFontTx/>
              <a:buNone/>
            </a:pP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Developing the algorithm.</a:t>
            </a:r>
          </a:p>
          <a:p>
            <a:pPr lvl="2">
              <a:spcBef>
                <a:spcPts val="1800"/>
              </a:spcBef>
              <a:buFontTx/>
              <a:buNone/>
            </a:pP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Writing the program.</a:t>
            </a:r>
          </a:p>
          <a:p>
            <a:pPr lvl="2">
              <a:spcBef>
                <a:spcPts val="1800"/>
              </a:spcBef>
              <a:buFontTx/>
              <a:buNone/>
            </a:pP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Documenting the program.</a:t>
            </a:r>
          </a:p>
          <a:p>
            <a:pPr lvl="2">
              <a:spcBef>
                <a:spcPts val="1800"/>
              </a:spcBef>
              <a:buFontTx/>
              <a:buNone/>
            </a:pP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Testing and debugging the program.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2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Programming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en-US" sz="2400" b="1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C?</a:t>
            </a:r>
          </a:p>
          <a:p>
            <a:pPr indent="-182880">
              <a:lnSpc>
                <a:spcPct val="4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(OS)</a:t>
            </a:r>
          </a:p>
          <a:p>
            <a:pPr indent="-182880">
              <a:lnSpc>
                <a:spcPct val="4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Embedded System (ES)</a:t>
            </a:r>
          </a:p>
          <a:p>
            <a:pPr indent="-182880">
              <a:lnSpc>
                <a:spcPct val="4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Microcontroller based programming (Robotics) </a:t>
            </a:r>
          </a:p>
          <a:p>
            <a:pPr indent="-182880">
              <a:lnSpc>
                <a:spcPct val="4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Programming</a:t>
            </a:r>
          </a:p>
          <a:p>
            <a:pPr indent="-182880">
              <a:lnSpc>
                <a:spcPct val="4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Language Development</a:t>
            </a:r>
          </a:p>
          <a:p>
            <a:pPr indent="-182880">
              <a:lnSpc>
                <a:spcPct val="4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Engine </a:t>
            </a:r>
          </a:p>
          <a:p>
            <a:pPr indent="-182880">
              <a:lnSpc>
                <a:spcPct val="4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</a:t>
            </a:r>
            <a:r>
              <a:rPr lang="en-US" sz="22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Contest</a:t>
            </a:r>
          </a:p>
          <a:p>
            <a:pPr marL="91440" indent="0">
              <a:lnSpc>
                <a:spcPct val="40000"/>
              </a:lnSpc>
              <a:buNone/>
            </a:pPr>
            <a:endParaRPr lang="en-US" sz="22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40000"/>
              </a:lnSpc>
              <a:buNone/>
            </a:pPr>
            <a:r>
              <a:rPr 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</a:t>
            </a:r>
            <a:r>
              <a:rPr lang="en-US" sz="2400" b="1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</a:t>
            </a:r>
            <a:endParaRPr lang="en-US" altLang="en-US" sz="2400" b="1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4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language is efficient and fast. </a:t>
            </a:r>
          </a:p>
          <a:p>
            <a:pPr marL="182880" indent="-182880">
              <a:lnSpc>
                <a:spcPct val="4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is highly portable.</a:t>
            </a:r>
          </a:p>
          <a:p>
            <a:pPr marL="182880" indent="-182880">
              <a:lnSpc>
                <a:spcPct val="4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language is well suited for structured programming. </a:t>
            </a:r>
          </a:p>
          <a:p>
            <a:pPr marL="182880" indent="-182880">
              <a:lnSpc>
                <a:spcPct val="4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is a machine independent language.</a:t>
            </a:r>
          </a:p>
          <a:p>
            <a:pPr marL="182880" indent="-182880">
              <a:lnSpc>
                <a:spcPct val="4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has the ability to extend </a:t>
            </a:r>
            <a:r>
              <a:rPr lang="en-US" sz="22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itself.</a:t>
            </a:r>
            <a:endParaRPr lang="en-US" sz="22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7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 of C Program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lvl="1" indent="0">
              <a:spcBef>
                <a:spcPts val="1800"/>
              </a:spcBef>
              <a:buNone/>
            </a:pPr>
            <a:r>
              <a:rPr lang="en-US" altLang="en-US" dirty="0" smtClean="0"/>
              <a:t>C structure</a:t>
            </a: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980284"/>
            <a:ext cx="6482686" cy="56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9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C Program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lvl="1" indent="0">
              <a:spcBef>
                <a:spcPts val="1800"/>
              </a:spcBef>
              <a:buNone/>
            </a:pPr>
            <a:r>
              <a:rPr lang="en-US" altLang="en-US" dirty="0" smtClean="0"/>
              <a:t>C program</a:t>
            </a: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lvl="0" algn="just">
              <a:buClrTx/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descriptive text used to help a reader of the program understand its content.</a:t>
            </a:r>
            <a:endParaRPr lang="en-US" sz="2400" b="1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8620" lvl="1" indent="-342900" algn="just">
              <a:spcBef>
                <a:spcPts val="1800"/>
              </a:spcBef>
              <a:buClrTx/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solidFill>
                  <a:srgbClr val="0579CD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sz="2400" dirty="0">
                <a:solidFill>
                  <a:srgbClr val="0579CD"/>
                </a:solidFill>
                <a:latin typeface="Times New Roman" pitchFamily="18" charset="0"/>
                <a:cs typeface="Times New Roman" pitchFamily="18" charset="0"/>
              </a:rPr>
              <a:t>C program line begins with # provides an instruction to the C </a:t>
            </a:r>
            <a:r>
              <a:rPr lang="en-US" altLang="en-US" sz="2400" dirty="0" smtClean="0">
                <a:solidFill>
                  <a:srgbClr val="0579CD"/>
                </a:solidFill>
                <a:latin typeface="Times New Roman" pitchFamily="18" charset="0"/>
                <a:cs typeface="Times New Roman" pitchFamily="18" charset="0"/>
              </a:rPr>
              <a:t>preprocessor. </a:t>
            </a:r>
            <a:r>
              <a:rPr lang="en-US" altLang="en-US" sz="2400" dirty="0">
                <a:solidFill>
                  <a:srgbClr val="0579CD"/>
                </a:solidFill>
                <a:latin typeface="Times New Roman" pitchFamily="18" charset="0"/>
                <a:cs typeface="Times New Roman" pitchFamily="18" charset="0"/>
              </a:rPr>
              <a:t>It is executed </a:t>
            </a:r>
            <a:r>
              <a:rPr lang="en-US" altLang="en-US" sz="2400" b="1" dirty="0">
                <a:solidFill>
                  <a:srgbClr val="0579CD"/>
                </a:solidFill>
                <a:latin typeface="Times New Roman" pitchFamily="18" charset="0"/>
                <a:cs typeface="Times New Roman" pitchFamily="18" charset="0"/>
              </a:rPr>
              <a:t>before </a:t>
            </a:r>
            <a:r>
              <a:rPr lang="en-US" altLang="en-US" sz="2400" dirty="0">
                <a:solidFill>
                  <a:srgbClr val="0579CD"/>
                </a:solidFill>
                <a:latin typeface="Times New Roman" pitchFamily="18" charset="0"/>
                <a:cs typeface="Times New Roman" pitchFamily="18" charset="0"/>
              </a:rPr>
              <a:t>the actual compilation is done.</a:t>
            </a:r>
          </a:p>
          <a:p>
            <a:pPr algn="just">
              <a:buClrTx/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must have a </a:t>
            </a:r>
            <a:r>
              <a:rPr 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called </a:t>
            </a:r>
            <a:r>
              <a:rPr 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This is where program execution begins.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rgbClr val="0579CD"/>
                </a:solidFill>
                <a:latin typeface="Times New Roman" pitchFamily="18" charset="0"/>
                <a:cs typeface="Times New Roman" pitchFamily="18" charset="0"/>
              </a:rPr>
              <a:t>statement </a:t>
            </a:r>
            <a:r>
              <a:rPr lang="en-US" sz="2400" dirty="0" smtClean="0">
                <a:solidFill>
                  <a:srgbClr val="0579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 </a:t>
            </a:r>
            <a:r>
              <a:rPr lang="en-US" sz="2400" dirty="0" smtClean="0">
                <a:solidFill>
                  <a:srgbClr val="0579CD"/>
                </a:solidFill>
                <a:latin typeface="Times New Roman" pitchFamily="18" charset="0"/>
                <a:cs typeface="Times New Roman" pitchFamily="18" charset="0"/>
              </a:rPr>
              <a:t>indicates </a:t>
            </a:r>
            <a:r>
              <a:rPr lang="en-US" sz="2400" dirty="0">
                <a:solidFill>
                  <a:srgbClr val="0579CD"/>
                </a:solidFill>
                <a:latin typeface="Times New Roman" pitchFamily="18" charset="0"/>
                <a:cs typeface="Times New Roman" pitchFamily="18" charset="0"/>
              </a:rPr>
              <a:t>that main() returns a value of zero to the operating system.</a:t>
            </a:r>
          </a:p>
          <a:p>
            <a:pPr marL="45720" indent="0">
              <a:buNone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980284"/>
            <a:ext cx="5636525" cy="1817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06" y="1476072"/>
            <a:ext cx="3876874" cy="914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74006" y="980284"/>
            <a:ext cx="3876874" cy="478240"/>
          </a:xfrm>
          <a:prstGeom prst="rect">
            <a:avLst/>
          </a:prstGeom>
          <a:solidFill>
            <a:srgbClr val="721A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Output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0" y="-3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/>
          <a:lstStyle/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i="1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60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6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Answer</a:t>
            </a:r>
            <a:endParaRPr lang="en-US" sz="60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7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0" y="-3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/>
          <a:lstStyle/>
          <a:p>
            <a:pPr marL="0" lvl="0" indent="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400" u="sng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Books:</a:t>
            </a: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ANSI C </a:t>
            </a:r>
            <a:r>
              <a:rPr lang="en-US" sz="2400" i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E. Balagurusamy</a:t>
            </a:r>
          </a:p>
          <a:p>
            <a:pPr marL="45720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 yourself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Herbert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Shield</a:t>
            </a:r>
          </a:p>
          <a:p>
            <a:pPr marL="45720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With C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By Byron Gottfried</a:t>
            </a:r>
            <a:endParaRPr lang="en-US" sz="2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endParaRPr lang="en-US" sz="2400" i="1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400" u="sng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Web:</a:t>
            </a: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579CD"/>
              </a:buClr>
              <a:buAutoNum type="arabicPeriod"/>
            </a:pP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www.wikbooks.org</a:t>
            </a: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 other slide, books and web search.</a:t>
            </a:r>
            <a:endParaRPr lang="en-US" sz="24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3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46964"/>
            <a:ext cx="9144000" cy="1026994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78674"/>
            <a:ext cx="9144000" cy="4790365"/>
          </a:xfrm>
        </p:spPr>
        <p:txBody>
          <a:bodyPr/>
          <a:lstStyle/>
          <a:p>
            <a:pPr marL="457200" lvl="0" indent="-457200" algn="l">
              <a:buAutoNum type="arabicPeriod"/>
            </a:pPr>
            <a:r>
              <a:rPr lang="en-US" altLang="en-US" sz="2800" dirty="0" smtClean="0"/>
              <a:t>Programming </a:t>
            </a:r>
            <a:r>
              <a:rPr lang="en-US" altLang="en-US" sz="2800" dirty="0"/>
              <a:t>Languages </a:t>
            </a:r>
            <a:endParaRPr lang="en-US" altLang="en-US" sz="2800" dirty="0" smtClean="0"/>
          </a:p>
          <a:p>
            <a:pPr marL="457200" lvl="0" indent="-457200" algn="l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Translator</a:t>
            </a:r>
          </a:p>
          <a:p>
            <a:pPr marL="457200" lvl="0" indent="-457200" algn="l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 of C Program</a:t>
            </a:r>
          </a:p>
          <a:p>
            <a:pPr marL="457200" lvl="0" indent="-457200" algn="l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simple program</a:t>
            </a:r>
          </a:p>
          <a:p>
            <a:pPr marL="457200" lvl="0" indent="-457200" algn="l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 of C programming</a:t>
            </a:r>
          </a:p>
          <a:p>
            <a:pPr lvl="0" algn="l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954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Autofit/>
          </a:bodyPr>
          <a:lstStyle/>
          <a:p>
            <a:pPr lvl="0" algn="ctr">
              <a:lnSpc>
                <a:spcPct val="300000"/>
              </a:lnSpc>
            </a:pPr>
            <a:r>
              <a:rPr lang="en-US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</a:t>
            </a:r>
            <a:r>
              <a:rPr lang="en-US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980284"/>
            <a:ext cx="9509760" cy="5638880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341120" y="991666"/>
            <a:ext cx="2057400" cy="707886"/>
          </a:xfrm>
          <a:prstGeom prst="rect">
            <a:avLst/>
          </a:prstGeom>
          <a:solidFill>
            <a:srgbClr val="EAEAEA"/>
          </a:solidFill>
          <a:ln w="9525">
            <a:solidFill>
              <a:srgbClr val="4665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encodes information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052481" y="991666"/>
            <a:ext cx="1905000" cy="707886"/>
          </a:xfrm>
          <a:prstGeom prst="rect">
            <a:avLst/>
          </a:prstGeom>
          <a:solidFill>
            <a:srgbClr val="EAEAEA"/>
          </a:solidFill>
          <a:ln w="9525">
            <a:solidFill>
              <a:srgbClr val="4665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Listener decodes information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912076" y="4904843"/>
            <a:ext cx="3886156" cy="400110"/>
          </a:xfrm>
          <a:prstGeom prst="rect">
            <a:avLst/>
          </a:prstGeom>
          <a:solidFill>
            <a:srgbClr val="EAEAEA"/>
          </a:solidFill>
          <a:ln w="9525">
            <a:solidFill>
              <a:srgbClr val="4665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Listener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feedback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speaker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413500" y="975197"/>
            <a:ext cx="1706918" cy="707886"/>
          </a:xfrm>
          <a:prstGeom prst="rect">
            <a:avLst/>
          </a:prstGeom>
          <a:solidFill>
            <a:srgbClr val="EAEAEA"/>
          </a:solidFill>
          <a:ln w="9525">
            <a:solidFill>
              <a:srgbClr val="4665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encodes information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8762694" y="991666"/>
            <a:ext cx="2098651" cy="707886"/>
          </a:xfrm>
          <a:prstGeom prst="rect">
            <a:avLst/>
          </a:prstGeom>
          <a:solidFill>
            <a:srgbClr val="EAEAEA"/>
          </a:solidFill>
          <a:ln w="9525">
            <a:solidFill>
              <a:srgbClr val="4665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decodes</a:t>
            </a:r>
          </a:p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7014949" y="4918494"/>
            <a:ext cx="3537338" cy="400110"/>
          </a:xfrm>
          <a:prstGeom prst="rect">
            <a:avLst/>
          </a:prstGeom>
          <a:solidFill>
            <a:srgbClr val="EAEAEA"/>
          </a:solidFill>
          <a:ln w="9525">
            <a:solidFill>
              <a:srgbClr val="4665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returns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user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16372" y="2222636"/>
            <a:ext cx="2688609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communication?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7382" y="2304700"/>
            <a:ext cx="2688609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with computer?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4" descr="A:\COMM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973" y="1806090"/>
            <a:ext cx="4616361" cy="29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A:\CH5\COMM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192" y="1806149"/>
            <a:ext cx="3885061" cy="29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4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8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and Programming Languages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 bridge the gap between human thought processes and computer binary </a:t>
            </a:r>
            <a:r>
              <a:rPr lang="en-US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circuitry.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series of specifically defined commands designed by human programmers to give directions to digital </a:t>
            </a:r>
            <a:r>
              <a:rPr lang="en-US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 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written as sets of instructions, called </a:t>
            </a:r>
            <a:r>
              <a:rPr lang="en-US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US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instructions must be expressed in binary code before the computer can perform them</a:t>
            </a:r>
            <a:r>
              <a:rPr lang="en-US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and Programming Languages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beginning… To use a computer, you needed to know how to program it.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Today… People no longer need to know how to program in order to use the computer</a:t>
            </a:r>
            <a:r>
              <a:rPr lang="en-US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see how this was accomplished, lets investigate how programming languages evolved</a:t>
            </a:r>
            <a:r>
              <a:rPr lang="en-US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 algn="just">
              <a:buNone/>
            </a:pPr>
            <a:endParaRPr lang="en-US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Generation - Machine Language (code)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Generation - Assembly Language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Generation - People-Oriented Programming Languages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Fourth Generation - Non-Procedural Languages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Fifth Generation - Natural Languages</a:t>
            </a:r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4222493" y="3877994"/>
            <a:ext cx="3743373" cy="1710680"/>
          </a:xfrm>
          <a:prstGeom prst="smileyFac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FFFF00"/>
              </a:solidFill>
            </a:endParaRPr>
          </a:p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Let’s see some example!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41" y="3589361"/>
            <a:ext cx="9240439" cy="2287946"/>
          </a:xfrm>
          <a:prstGeom prst="rect">
            <a:avLst/>
          </a:prstGeom>
          <a:solidFill>
            <a:srgbClr val="C00000"/>
          </a:solidFill>
        </p:spPr>
      </p:pic>
    </p:spTree>
    <p:extLst>
      <p:ext uri="{BB962C8B-B14F-4D97-AF65-F5344CB8AC3E}">
        <p14:creationId xmlns:p14="http://schemas.microsoft.com/office/powerpoint/2010/main" val="387728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| Programming Languages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 lnSpcReduction="10000"/>
          </a:bodyPr>
          <a:lstStyle/>
          <a:p>
            <a:pPr marL="388620" lvl="1" indent="-342900"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Generation - Machine Language (code</a:t>
            </a:r>
            <a:r>
              <a:rPr lang="en-US" altLang="en-US" sz="2400" b="1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 programs were made up of instructions written in binary code. </a:t>
            </a:r>
          </a:p>
          <a:p>
            <a:pPr marL="388620" lvl="1" indent="-342900"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Generation - Assembly </a:t>
            </a:r>
            <a:r>
              <a:rPr lang="en-US" altLang="en-US" sz="2400" b="1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alt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programs are made up of instructions written in mnemonics. </a:t>
            </a:r>
          </a:p>
          <a:p>
            <a:pPr marL="388620" lvl="1" indent="-342900"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Generation - People-Oriented </a:t>
            </a:r>
            <a:r>
              <a:rPr lang="en-US" altLang="en-US" sz="2400" b="1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US" alt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in these languages are called statements. High-level languages: Use statements that resemble English phrases combined with mathematical terms needed to express the problem or task being programmed.</a:t>
            </a:r>
          </a:p>
          <a:p>
            <a:pPr marL="388620" lvl="1" indent="-342900"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Fourth Generation - Non-Procedural </a:t>
            </a:r>
            <a:r>
              <a:rPr lang="en-US" altLang="en-US" sz="2400" b="1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US" alt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Programming-like systems aimed at simplifying the programmers task of imparting instructions to a computer</a:t>
            </a:r>
            <a:r>
              <a:rPr lang="en-US" alt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are associated with specific application packages. </a:t>
            </a:r>
            <a:r>
              <a:rPr lang="en-US" alt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Languages, Report Writers, Application Generators.</a:t>
            </a:r>
          </a:p>
          <a:p>
            <a:pPr marL="685800" lvl="3" indent="0" algn="just">
              <a:spcBef>
                <a:spcPts val="1800"/>
              </a:spcBef>
              <a:buNone/>
            </a:pPr>
            <a:r>
              <a:rPr lang="en-US" altLang="en-US" sz="2200" b="1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</a:t>
            </a:r>
            <a:r>
              <a:rPr lang="en-US" altLang="en-US" sz="22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US" altLang="en-US" sz="22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language that expresses a computer problem as a series of objects a system contains, the behaviors of those objects, and how the objects interact with each other.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9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| Programming Languages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Fifth Generation - Natural </a:t>
            </a:r>
            <a:r>
              <a:rPr lang="en-US" alt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Languages: Languages </a:t>
            </a: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use ordinary conversation in one’s own </a:t>
            </a:r>
            <a:r>
              <a:rPr lang="en-US" alt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en-US" altLang="en-US" sz="2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experimentation toward this goal is being </a:t>
            </a:r>
            <a:r>
              <a:rPr lang="en-US" alt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altLang="en-US" sz="22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</a:t>
            </a:r>
            <a:r>
              <a:rPr lang="en-US" altLang="en-US" sz="22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compilers are now being developed to translate natural language (spoken) programs into structured machine-coded instructions that can be executed by </a:t>
            </a:r>
            <a:r>
              <a:rPr lang="en-US" altLang="en-US" sz="22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altLang="en-US" sz="22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Effortless</a:t>
            </a:r>
            <a:r>
              <a:rPr lang="en-US" altLang="en-US" sz="22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error-free natural language programs are still some distance into the future.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6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Translator | Programming Languages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languages can be grouped according to which translation process is used to convert the instructions into binary code</a:t>
            </a:r>
            <a:r>
              <a:rPr lang="en-US" alt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" indent="0" algn="just">
              <a:buNone/>
            </a:pPr>
            <a:endParaRPr lang="en-US" altLang="en-US" sz="2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rgbClr val="0579CD"/>
              </a:buClr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Assemblers.</a:t>
            </a:r>
            <a:endParaRPr lang="en-US" altLang="en-US" sz="2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rgbClr val="0579CD"/>
              </a:buClr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Interpreters.</a:t>
            </a:r>
            <a:endParaRPr lang="en-US" altLang="en-US" sz="2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rgbClr val="0579CD"/>
              </a:buClr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Compilers.</a:t>
            </a:r>
            <a:endParaRPr lang="en-US" altLang="en-US" sz="2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| Assembler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altLang="en-US" sz="2400" b="1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Assembled </a:t>
            </a:r>
            <a:r>
              <a:rPr lang="en-US" alt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Assembler:</a:t>
            </a: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program used to translate Assembly language programs.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Produces one line of binary code per original program statement.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entire program is assembled before the program is sent to the computer for execution.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6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1108</Words>
  <Application>Microsoft Office PowerPoint</Application>
  <PresentationFormat>Custom</PresentationFormat>
  <Paragraphs>229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Banded Design Blue 16x9</vt:lpstr>
      <vt:lpstr>2_Banded Design Blue 16x9</vt:lpstr>
      <vt:lpstr>3_Banded Design Blue 16x9</vt:lpstr>
      <vt:lpstr>Introduction</vt:lpstr>
      <vt:lpstr>Outline</vt:lpstr>
      <vt:lpstr>Communicating with a Computer</vt:lpstr>
      <vt:lpstr>Programs and Programming Languages</vt:lpstr>
      <vt:lpstr>Programs and Programming Languages</vt:lpstr>
      <vt:lpstr>Definition | Programming Languages</vt:lpstr>
      <vt:lpstr>Definition | Programming Languages</vt:lpstr>
      <vt:lpstr>Translator | Programming Languages</vt:lpstr>
      <vt:lpstr>Definition | Assembler</vt:lpstr>
      <vt:lpstr>Definition | Interpreter</vt:lpstr>
      <vt:lpstr>Definition | Compiler</vt:lpstr>
      <vt:lpstr>Interpreter Vs Compiler</vt:lpstr>
      <vt:lpstr>Building A Program</vt:lpstr>
      <vt:lpstr>C Programming</vt:lpstr>
      <vt:lpstr>Basic Structure of C Program</vt:lpstr>
      <vt:lpstr>Simple C Program</vt:lpstr>
      <vt:lpstr>PowerPoint Presentation</vt:lpstr>
      <vt:lpstr>References</vt:lpstr>
    </vt:vector>
  </TitlesOfParts>
  <Company>iu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Project Plan</dc:title>
  <dc:creator>USER</dc:creator>
  <cp:lastModifiedBy>shamim</cp:lastModifiedBy>
  <cp:revision>206</cp:revision>
  <dcterms:created xsi:type="dcterms:W3CDTF">2015-02-08T14:48:49Z</dcterms:created>
  <dcterms:modified xsi:type="dcterms:W3CDTF">2015-04-13T01:23:23Z</dcterms:modified>
</cp:coreProperties>
</file>