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0" r:id="rId6"/>
    <p:sldId id="261" r:id="rId7"/>
    <p:sldId id="262" r:id="rId8"/>
    <p:sldId id="265" r:id="rId9"/>
    <p:sldId id="266" r:id="rId10"/>
    <p:sldId id="263" r:id="rId11"/>
    <p:sldId id="268" r:id="rId12"/>
    <p:sldId id="269" r:id="rId13"/>
    <p:sldId id="270" r:id="rId14"/>
    <p:sldId id="271" r:id="rId15"/>
    <p:sldId id="272" r:id="rId16"/>
    <p:sldId id="273" r:id="rId1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FFFF"/>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782" autoAdjust="0"/>
    <p:restoredTop sz="77308" autoAdjust="0"/>
  </p:normalViewPr>
  <p:slideViewPr>
    <p:cSldViewPr>
      <p:cViewPr>
        <p:scale>
          <a:sx n="62" d="100"/>
          <a:sy n="62" d="100"/>
        </p:scale>
        <p:origin x="-240"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B583545-5818-4368-9D65-B1A08A8B6D0C}"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fr-FR"/>
          </a:p>
        </p:txBody>
      </p:sp>
      <p:sp>
        <p:nvSpPr>
          <p:cNvPr id="5" name="Footer Placeholder 18"/>
          <p:cNvSpPr>
            <a:spLocks noGrp="1"/>
          </p:cNvSpPr>
          <p:nvPr>
            <p:ph type="ftr" sz="quarter" idx="11"/>
          </p:nvPr>
        </p:nvSpPr>
        <p:spPr/>
        <p:txBody>
          <a:bodyPr/>
          <a:lstStyle>
            <a:lvl1pPr>
              <a:defRPr/>
            </a:lvl1pPr>
          </a:lstStyle>
          <a:p>
            <a:pPr>
              <a:defRPr/>
            </a:pPr>
            <a:endParaRPr lang="fr-FR"/>
          </a:p>
        </p:txBody>
      </p:sp>
      <p:sp>
        <p:nvSpPr>
          <p:cNvPr id="6" name="Slide Number Placeholder 26"/>
          <p:cNvSpPr>
            <a:spLocks noGrp="1"/>
          </p:cNvSpPr>
          <p:nvPr>
            <p:ph type="sldNum" sz="quarter" idx="12"/>
          </p:nvPr>
        </p:nvSpPr>
        <p:spPr/>
        <p:txBody>
          <a:bodyPr/>
          <a:lstStyle>
            <a:lvl1pPr>
              <a:defRPr/>
            </a:lvl1pPr>
          </a:lstStyle>
          <a:p>
            <a:pPr>
              <a:defRPr/>
            </a:pPr>
            <a:fld id="{6FC6A23D-7CDB-4832-8C88-D4CB8260FF95}" type="slidenum">
              <a:rPr lang="fr-FR"/>
              <a:pPr>
                <a:defRPr/>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fr-FR"/>
          </a:p>
        </p:txBody>
      </p:sp>
      <p:sp>
        <p:nvSpPr>
          <p:cNvPr id="5" name="Footer Placeholder 21"/>
          <p:cNvSpPr>
            <a:spLocks noGrp="1"/>
          </p:cNvSpPr>
          <p:nvPr>
            <p:ph type="ftr" sz="quarter" idx="11"/>
          </p:nvPr>
        </p:nvSpPr>
        <p:spPr/>
        <p:txBody>
          <a:bodyPr/>
          <a:lstStyle>
            <a:lvl1pPr>
              <a:defRPr/>
            </a:lvl1pPr>
          </a:lstStyle>
          <a:p>
            <a:pPr>
              <a:defRPr/>
            </a:pPr>
            <a:endParaRPr lang="fr-FR"/>
          </a:p>
        </p:txBody>
      </p:sp>
      <p:sp>
        <p:nvSpPr>
          <p:cNvPr id="6" name="Slide Number Placeholder 17"/>
          <p:cNvSpPr>
            <a:spLocks noGrp="1"/>
          </p:cNvSpPr>
          <p:nvPr>
            <p:ph type="sldNum" sz="quarter" idx="12"/>
          </p:nvPr>
        </p:nvSpPr>
        <p:spPr/>
        <p:txBody>
          <a:bodyPr/>
          <a:lstStyle>
            <a:lvl1pPr>
              <a:defRPr/>
            </a:lvl1pPr>
          </a:lstStyle>
          <a:p>
            <a:pPr>
              <a:defRPr/>
            </a:pPr>
            <a:fld id="{6D04ADB8-B908-4DF3-BF6C-FB517ACD914A}"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fr-FR"/>
          </a:p>
        </p:txBody>
      </p:sp>
      <p:sp>
        <p:nvSpPr>
          <p:cNvPr id="5" name="Footer Placeholder 21"/>
          <p:cNvSpPr>
            <a:spLocks noGrp="1"/>
          </p:cNvSpPr>
          <p:nvPr>
            <p:ph type="ftr" sz="quarter" idx="11"/>
          </p:nvPr>
        </p:nvSpPr>
        <p:spPr/>
        <p:txBody>
          <a:bodyPr/>
          <a:lstStyle>
            <a:lvl1pPr>
              <a:defRPr/>
            </a:lvl1pPr>
          </a:lstStyle>
          <a:p>
            <a:pPr>
              <a:defRPr/>
            </a:pPr>
            <a:endParaRPr lang="fr-FR"/>
          </a:p>
        </p:txBody>
      </p:sp>
      <p:sp>
        <p:nvSpPr>
          <p:cNvPr id="6" name="Slide Number Placeholder 17"/>
          <p:cNvSpPr>
            <a:spLocks noGrp="1"/>
          </p:cNvSpPr>
          <p:nvPr>
            <p:ph type="sldNum" sz="quarter" idx="12"/>
          </p:nvPr>
        </p:nvSpPr>
        <p:spPr/>
        <p:txBody>
          <a:bodyPr/>
          <a:lstStyle>
            <a:lvl1pPr>
              <a:defRPr/>
            </a:lvl1pPr>
          </a:lstStyle>
          <a:p>
            <a:pPr>
              <a:defRPr/>
            </a:pPr>
            <a:fld id="{78864A13-780C-4C55-B2DB-EEB61D7E7C3D}"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fr-FR"/>
          </a:p>
        </p:txBody>
      </p:sp>
      <p:sp>
        <p:nvSpPr>
          <p:cNvPr id="5" name="Footer Placeholder 21"/>
          <p:cNvSpPr>
            <a:spLocks noGrp="1"/>
          </p:cNvSpPr>
          <p:nvPr>
            <p:ph type="ftr" sz="quarter" idx="11"/>
          </p:nvPr>
        </p:nvSpPr>
        <p:spPr/>
        <p:txBody>
          <a:bodyPr/>
          <a:lstStyle>
            <a:lvl1pPr>
              <a:defRPr/>
            </a:lvl1pPr>
          </a:lstStyle>
          <a:p>
            <a:pPr>
              <a:defRPr/>
            </a:pPr>
            <a:endParaRPr lang="fr-FR"/>
          </a:p>
        </p:txBody>
      </p:sp>
      <p:sp>
        <p:nvSpPr>
          <p:cNvPr id="6" name="Slide Number Placeholder 17"/>
          <p:cNvSpPr>
            <a:spLocks noGrp="1"/>
          </p:cNvSpPr>
          <p:nvPr>
            <p:ph type="sldNum" sz="quarter" idx="12"/>
          </p:nvPr>
        </p:nvSpPr>
        <p:spPr/>
        <p:txBody>
          <a:bodyPr/>
          <a:lstStyle>
            <a:lvl1pPr>
              <a:defRPr/>
            </a:lvl1pPr>
          </a:lstStyle>
          <a:p>
            <a:pPr>
              <a:defRPr/>
            </a:pPr>
            <a:fld id="{C634BA71-E1EC-4D7F-A80D-37680C98477C}"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880A5898-9BE0-410C-8707-CC815C3A6986}" type="slidenum">
              <a:rPr lang="fr-FR"/>
              <a:pPr>
                <a:defRPr/>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fr-FR"/>
          </a:p>
        </p:txBody>
      </p:sp>
      <p:sp>
        <p:nvSpPr>
          <p:cNvPr id="6" name="Footer Placeholder 21"/>
          <p:cNvSpPr>
            <a:spLocks noGrp="1"/>
          </p:cNvSpPr>
          <p:nvPr>
            <p:ph type="ftr" sz="quarter" idx="11"/>
          </p:nvPr>
        </p:nvSpPr>
        <p:spPr/>
        <p:txBody>
          <a:bodyPr/>
          <a:lstStyle>
            <a:lvl1pPr>
              <a:defRPr/>
            </a:lvl1pPr>
          </a:lstStyle>
          <a:p>
            <a:pPr>
              <a:defRPr/>
            </a:pPr>
            <a:endParaRPr lang="fr-FR"/>
          </a:p>
        </p:txBody>
      </p:sp>
      <p:sp>
        <p:nvSpPr>
          <p:cNvPr id="7" name="Slide Number Placeholder 17"/>
          <p:cNvSpPr>
            <a:spLocks noGrp="1"/>
          </p:cNvSpPr>
          <p:nvPr>
            <p:ph type="sldNum" sz="quarter" idx="12"/>
          </p:nvPr>
        </p:nvSpPr>
        <p:spPr/>
        <p:txBody>
          <a:bodyPr/>
          <a:lstStyle>
            <a:lvl1pPr>
              <a:defRPr/>
            </a:lvl1pPr>
          </a:lstStyle>
          <a:p>
            <a:pPr>
              <a:defRPr/>
            </a:pPr>
            <a:fld id="{DC5A82F8-AC68-46CB-B844-0E4FE39E4854}"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fr-FR"/>
          </a:p>
        </p:txBody>
      </p:sp>
      <p:sp>
        <p:nvSpPr>
          <p:cNvPr id="8" name="Footer Placeholder 21"/>
          <p:cNvSpPr>
            <a:spLocks noGrp="1"/>
          </p:cNvSpPr>
          <p:nvPr>
            <p:ph type="ftr" sz="quarter" idx="11"/>
          </p:nvPr>
        </p:nvSpPr>
        <p:spPr/>
        <p:txBody>
          <a:bodyPr/>
          <a:lstStyle>
            <a:lvl1pPr>
              <a:defRPr/>
            </a:lvl1pPr>
          </a:lstStyle>
          <a:p>
            <a:pPr>
              <a:defRPr/>
            </a:pPr>
            <a:endParaRPr lang="fr-FR"/>
          </a:p>
        </p:txBody>
      </p:sp>
      <p:sp>
        <p:nvSpPr>
          <p:cNvPr id="9" name="Slide Number Placeholder 17"/>
          <p:cNvSpPr>
            <a:spLocks noGrp="1"/>
          </p:cNvSpPr>
          <p:nvPr>
            <p:ph type="sldNum" sz="quarter" idx="12"/>
          </p:nvPr>
        </p:nvSpPr>
        <p:spPr/>
        <p:txBody>
          <a:bodyPr/>
          <a:lstStyle>
            <a:lvl1pPr>
              <a:defRPr/>
            </a:lvl1pPr>
          </a:lstStyle>
          <a:p>
            <a:pPr>
              <a:defRPr/>
            </a:pPr>
            <a:fld id="{E6B9C3F5-A736-4AA0-B1FD-6006BA37C67D}"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fr-FR"/>
          </a:p>
        </p:txBody>
      </p:sp>
      <p:sp>
        <p:nvSpPr>
          <p:cNvPr id="4" name="Footer Placeholder 21"/>
          <p:cNvSpPr>
            <a:spLocks noGrp="1"/>
          </p:cNvSpPr>
          <p:nvPr>
            <p:ph type="ftr" sz="quarter" idx="11"/>
          </p:nvPr>
        </p:nvSpPr>
        <p:spPr/>
        <p:txBody>
          <a:bodyPr/>
          <a:lstStyle>
            <a:lvl1pPr>
              <a:defRPr/>
            </a:lvl1pPr>
          </a:lstStyle>
          <a:p>
            <a:pPr>
              <a:defRPr/>
            </a:pPr>
            <a:endParaRPr lang="fr-FR"/>
          </a:p>
        </p:txBody>
      </p:sp>
      <p:sp>
        <p:nvSpPr>
          <p:cNvPr id="5" name="Slide Number Placeholder 17"/>
          <p:cNvSpPr>
            <a:spLocks noGrp="1"/>
          </p:cNvSpPr>
          <p:nvPr>
            <p:ph type="sldNum" sz="quarter" idx="12"/>
          </p:nvPr>
        </p:nvSpPr>
        <p:spPr/>
        <p:txBody>
          <a:bodyPr/>
          <a:lstStyle>
            <a:lvl1pPr>
              <a:defRPr/>
            </a:lvl1pPr>
          </a:lstStyle>
          <a:p>
            <a:pPr>
              <a:defRPr/>
            </a:pPr>
            <a:fld id="{C5A05797-DEE8-49F8-BAFE-12CF05ED9911}"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fr-FR"/>
          </a:p>
        </p:txBody>
      </p:sp>
      <p:sp>
        <p:nvSpPr>
          <p:cNvPr id="3" name="Footer Placeholder 21"/>
          <p:cNvSpPr>
            <a:spLocks noGrp="1"/>
          </p:cNvSpPr>
          <p:nvPr>
            <p:ph type="ftr" sz="quarter" idx="11"/>
          </p:nvPr>
        </p:nvSpPr>
        <p:spPr/>
        <p:txBody>
          <a:bodyPr/>
          <a:lstStyle>
            <a:lvl1pPr>
              <a:defRPr/>
            </a:lvl1pPr>
          </a:lstStyle>
          <a:p>
            <a:pPr>
              <a:defRPr/>
            </a:pPr>
            <a:endParaRPr lang="fr-FR"/>
          </a:p>
        </p:txBody>
      </p:sp>
      <p:sp>
        <p:nvSpPr>
          <p:cNvPr id="4" name="Slide Number Placeholder 17"/>
          <p:cNvSpPr>
            <a:spLocks noGrp="1"/>
          </p:cNvSpPr>
          <p:nvPr>
            <p:ph type="sldNum" sz="quarter" idx="12"/>
          </p:nvPr>
        </p:nvSpPr>
        <p:spPr/>
        <p:txBody>
          <a:bodyPr/>
          <a:lstStyle>
            <a:lvl1pPr>
              <a:defRPr/>
            </a:lvl1pPr>
          </a:lstStyle>
          <a:p>
            <a:pPr>
              <a:defRPr/>
            </a:pPr>
            <a:fld id="{7B42C594-932E-4337-9B28-D5E0ED98B4FF}"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fr-FR"/>
          </a:p>
        </p:txBody>
      </p:sp>
      <p:sp>
        <p:nvSpPr>
          <p:cNvPr id="6" name="Footer Placeholder 21"/>
          <p:cNvSpPr>
            <a:spLocks noGrp="1"/>
          </p:cNvSpPr>
          <p:nvPr>
            <p:ph type="ftr" sz="quarter" idx="11"/>
          </p:nvPr>
        </p:nvSpPr>
        <p:spPr/>
        <p:txBody>
          <a:bodyPr/>
          <a:lstStyle>
            <a:lvl1pPr>
              <a:defRPr/>
            </a:lvl1pPr>
          </a:lstStyle>
          <a:p>
            <a:pPr>
              <a:defRPr/>
            </a:pPr>
            <a:endParaRPr lang="fr-FR"/>
          </a:p>
        </p:txBody>
      </p:sp>
      <p:sp>
        <p:nvSpPr>
          <p:cNvPr id="7" name="Slide Number Placeholder 17"/>
          <p:cNvSpPr>
            <a:spLocks noGrp="1"/>
          </p:cNvSpPr>
          <p:nvPr>
            <p:ph type="sldNum" sz="quarter" idx="12"/>
          </p:nvPr>
        </p:nvSpPr>
        <p:spPr/>
        <p:txBody>
          <a:bodyPr/>
          <a:lstStyle>
            <a:lvl1pPr>
              <a:defRPr/>
            </a:lvl1pPr>
          </a:lstStyle>
          <a:p>
            <a:pPr>
              <a:defRPr/>
            </a:pPr>
            <a:fld id="{F2D6C135-D807-41C8-B04C-D9E45AFD451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fr-FR"/>
          </a:p>
        </p:txBody>
      </p:sp>
      <p:sp>
        <p:nvSpPr>
          <p:cNvPr id="10" name="Footer Placeholder 5"/>
          <p:cNvSpPr>
            <a:spLocks noGrp="1"/>
          </p:cNvSpPr>
          <p:nvPr>
            <p:ph type="ftr" sz="quarter" idx="11"/>
          </p:nvPr>
        </p:nvSpPr>
        <p:spPr/>
        <p:txBody>
          <a:bodyPr/>
          <a:lstStyle>
            <a:lvl1pPr>
              <a:defRPr/>
            </a:lvl1pPr>
          </a:lstStyle>
          <a:p>
            <a:pPr>
              <a:defRPr/>
            </a:pPr>
            <a:endParaRPr lang="fr-F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D5AFEEF-37BD-46FB-B852-47A783F85113}"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fr-F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fr-F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24A84812-62B6-4BF0-B64E-7275C2E40726}" type="slidenum">
              <a:rPr lang="fr-FR"/>
              <a:pPr>
                <a:defRPr/>
              </a:pPr>
              <a:t>‹#›</a:t>
            </a:fld>
            <a:endParaRPr lang="fr-FR"/>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213" r:id="rId1"/>
    <p:sldLayoutId id="2147484205" r:id="rId2"/>
    <p:sldLayoutId id="2147484214" r:id="rId3"/>
    <p:sldLayoutId id="2147484206" r:id="rId4"/>
    <p:sldLayoutId id="2147484207" r:id="rId5"/>
    <p:sldLayoutId id="2147484208" r:id="rId6"/>
    <p:sldLayoutId id="2147484209" r:id="rId7"/>
    <p:sldLayoutId id="2147484210" r:id="rId8"/>
    <p:sldLayoutId id="2147484215" r:id="rId9"/>
    <p:sldLayoutId id="2147484211" r:id="rId10"/>
    <p:sldLayoutId id="2147484212"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9BBB5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9BBB5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8064A2"/>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928813" y="1000124"/>
            <a:ext cx="5643583" cy="584775"/>
          </a:xfrm>
          <a:prstGeom prst="rect">
            <a:avLst/>
          </a:prstGeom>
          <a:noFill/>
          <a:ln w="9525">
            <a:noFill/>
            <a:miter lim="800000"/>
            <a:headEnd/>
            <a:tailEnd/>
          </a:ln>
        </p:spPr>
        <p:txBody>
          <a:bodyPr wrap="square">
            <a:spAutoFit/>
          </a:bodyPr>
          <a:lstStyle/>
          <a:p>
            <a:pPr algn="ctr"/>
            <a:r>
              <a:rPr lang="en-US" sz="3200" dirty="0" smtClean="0">
                <a:solidFill>
                  <a:srgbClr val="99FFCC"/>
                </a:solidFill>
              </a:rPr>
              <a:t>Pointers</a:t>
            </a:r>
            <a:endParaRPr lang="en-US" sz="3200" dirty="0">
              <a:solidFill>
                <a:srgbClr val="99FFCC"/>
              </a:solidFill>
            </a:endParaRPr>
          </a:p>
        </p:txBody>
      </p:sp>
      <p:sp>
        <p:nvSpPr>
          <p:cNvPr id="5" name="TextBox 4"/>
          <p:cNvSpPr txBox="1">
            <a:spLocks noChangeArrowheads="1"/>
          </p:cNvSpPr>
          <p:nvPr/>
        </p:nvSpPr>
        <p:spPr bwMode="auto">
          <a:xfrm>
            <a:off x="642938" y="1714500"/>
            <a:ext cx="2571750" cy="492125"/>
          </a:xfrm>
          <a:prstGeom prst="rect">
            <a:avLst/>
          </a:prstGeom>
          <a:noFill/>
          <a:ln w="9525">
            <a:noFill/>
            <a:miter lim="800000"/>
            <a:headEnd/>
            <a:tailEnd/>
          </a:ln>
        </p:spPr>
        <p:txBody>
          <a:bodyPr>
            <a:spAutoFit/>
          </a:bodyPr>
          <a:lstStyle/>
          <a:p>
            <a:r>
              <a:rPr lang="en-US" sz="2600" dirty="0">
                <a:solidFill>
                  <a:srgbClr val="99FFCC"/>
                </a:solidFill>
              </a:rPr>
              <a:t>CONTENTS</a:t>
            </a:r>
          </a:p>
        </p:txBody>
      </p:sp>
      <p:sp>
        <p:nvSpPr>
          <p:cNvPr id="6" name="TextBox 5"/>
          <p:cNvSpPr txBox="1">
            <a:spLocks noChangeArrowheads="1"/>
          </p:cNvSpPr>
          <p:nvPr/>
        </p:nvSpPr>
        <p:spPr bwMode="auto">
          <a:xfrm>
            <a:off x="571500" y="2357438"/>
            <a:ext cx="7643813" cy="2246769"/>
          </a:xfrm>
          <a:prstGeom prst="rect">
            <a:avLst/>
          </a:prstGeom>
          <a:noFill/>
          <a:ln w="9525">
            <a:noFill/>
            <a:miter lim="800000"/>
            <a:headEnd/>
            <a:tailEnd/>
          </a:ln>
        </p:spPr>
        <p:txBody>
          <a:bodyPr>
            <a:spAutoFit/>
          </a:bodyPr>
          <a:lstStyle/>
          <a:p>
            <a:pPr>
              <a:buFont typeface="Wingdings" pitchFamily="2" charset="2"/>
              <a:buChar char="§"/>
            </a:pPr>
            <a:r>
              <a:rPr lang="en-US" sz="2800" dirty="0" smtClean="0">
                <a:solidFill>
                  <a:srgbClr val="FFFF00"/>
                </a:solidFill>
              </a:rPr>
              <a:t> POINTERS </a:t>
            </a:r>
          </a:p>
          <a:p>
            <a:pPr>
              <a:buFont typeface="Wingdings" pitchFamily="2" charset="2"/>
              <a:buChar char="§"/>
            </a:pPr>
            <a:r>
              <a:rPr lang="en-US" sz="2800" dirty="0" smtClean="0">
                <a:solidFill>
                  <a:srgbClr val="FFFF00"/>
                </a:solidFill>
              </a:rPr>
              <a:t>FUNDAMENTALS</a:t>
            </a:r>
          </a:p>
          <a:p>
            <a:pPr>
              <a:buFont typeface="Wingdings" pitchFamily="2" charset="2"/>
              <a:buChar char="§"/>
            </a:pPr>
            <a:r>
              <a:rPr lang="en-US" sz="2800" dirty="0" smtClean="0">
                <a:solidFill>
                  <a:srgbClr val="FFFF00"/>
                </a:solidFill>
              </a:rPr>
              <a:t> POINTER </a:t>
            </a:r>
            <a:r>
              <a:rPr lang="en-US" sz="2800" dirty="0" smtClean="0">
                <a:solidFill>
                  <a:srgbClr val="FFFF00"/>
                </a:solidFill>
              </a:rPr>
              <a:t>DECLARATIONS</a:t>
            </a:r>
          </a:p>
          <a:p>
            <a:pPr>
              <a:buFont typeface="Wingdings" pitchFamily="2" charset="2"/>
              <a:buChar char="§"/>
            </a:pPr>
            <a:r>
              <a:rPr lang="en-US" sz="2800" dirty="0" smtClean="0">
                <a:solidFill>
                  <a:srgbClr val="FFFF00"/>
                </a:solidFill>
              </a:rPr>
              <a:t> </a:t>
            </a:r>
            <a:r>
              <a:rPr lang="en-US" sz="2800" dirty="0" smtClean="0">
                <a:solidFill>
                  <a:srgbClr val="FFFF00"/>
                </a:solidFill>
              </a:rPr>
              <a:t>POINTERS AND FUNCTIONS</a:t>
            </a:r>
          </a:p>
          <a:p>
            <a:pPr>
              <a:buFont typeface="Wingdings" pitchFamily="2" charset="2"/>
              <a:buChar char="§"/>
            </a:pPr>
            <a:r>
              <a:rPr lang="en-US" sz="2800" dirty="0" smtClean="0">
                <a:solidFill>
                  <a:srgbClr val="FFFF00"/>
                </a:solidFill>
              </a:rPr>
              <a:t> </a:t>
            </a:r>
            <a:r>
              <a:rPr lang="en-US" sz="2800" dirty="0" smtClean="0">
                <a:solidFill>
                  <a:srgbClr val="FFFF00"/>
                </a:solidFill>
              </a:rPr>
              <a:t>ARITHMETIC OPERATION ON POINTER</a:t>
            </a:r>
            <a:endParaRPr lang="en-US" sz="28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linds(horizontal)">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linds(horizontal)">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7224" y="714356"/>
            <a:ext cx="5786478" cy="523220"/>
          </a:xfrm>
          <a:prstGeom prst="rect">
            <a:avLst/>
          </a:prstGeom>
          <a:noFill/>
        </p:spPr>
        <p:txBody>
          <a:bodyPr wrap="square" rtlCol="0">
            <a:spAutoFit/>
          </a:bodyPr>
          <a:lstStyle/>
          <a:p>
            <a:r>
              <a:rPr lang="en-US" sz="2800" dirty="0" smtClean="0">
                <a:solidFill>
                  <a:srgbClr val="99FFCC"/>
                </a:solidFill>
              </a:rPr>
              <a:t>EXAMPLE</a:t>
            </a:r>
            <a:endParaRPr lang="en-US" sz="2800" dirty="0">
              <a:solidFill>
                <a:srgbClr val="99FFCC"/>
              </a:solidFill>
            </a:endParaRPr>
          </a:p>
        </p:txBody>
      </p:sp>
      <p:sp>
        <p:nvSpPr>
          <p:cNvPr id="5" name="TextBox 4"/>
          <p:cNvSpPr txBox="1"/>
          <p:nvPr/>
        </p:nvSpPr>
        <p:spPr>
          <a:xfrm>
            <a:off x="428596" y="1643050"/>
            <a:ext cx="8501122" cy="4154984"/>
          </a:xfrm>
          <a:prstGeom prst="rect">
            <a:avLst/>
          </a:prstGeom>
          <a:noFill/>
        </p:spPr>
        <p:txBody>
          <a:bodyPr wrap="square" rtlCol="0">
            <a:spAutoFit/>
          </a:bodyPr>
          <a:lstStyle/>
          <a:p>
            <a:r>
              <a:rPr lang="en-US" sz="2400" dirty="0" smtClean="0"/>
              <a:t>  void main() {</a:t>
            </a:r>
          </a:p>
          <a:p>
            <a:r>
              <a:rPr lang="en-US" sz="2400" dirty="0" smtClean="0"/>
              <a:t>   </a:t>
            </a:r>
            <a:r>
              <a:rPr lang="en-US" sz="2400" dirty="0" err="1" smtClean="0"/>
              <a:t>int</a:t>
            </a:r>
            <a:r>
              <a:rPr lang="en-US" sz="2400" dirty="0" smtClean="0"/>
              <a:t> u=3;</a:t>
            </a:r>
          </a:p>
          <a:p>
            <a:r>
              <a:rPr lang="en-US" sz="2400" dirty="0" smtClean="0"/>
              <a:t>   </a:t>
            </a:r>
            <a:r>
              <a:rPr lang="en-US" sz="2400" dirty="0" err="1" smtClean="0"/>
              <a:t>int</a:t>
            </a:r>
            <a:r>
              <a:rPr lang="en-US" sz="2400" dirty="0" smtClean="0"/>
              <a:t> v;</a:t>
            </a:r>
          </a:p>
          <a:p>
            <a:r>
              <a:rPr lang="en-US" sz="2400" dirty="0" smtClean="0"/>
              <a:t>    </a:t>
            </a:r>
            <a:r>
              <a:rPr lang="en-US" sz="2400" dirty="0" err="1" smtClean="0"/>
              <a:t>int</a:t>
            </a:r>
            <a:r>
              <a:rPr lang="en-US" sz="2400" dirty="0" smtClean="0"/>
              <a:t> *</a:t>
            </a:r>
            <a:r>
              <a:rPr lang="en-US" sz="2400" dirty="0" err="1" smtClean="0"/>
              <a:t>pu</a:t>
            </a:r>
            <a:r>
              <a:rPr lang="en-US" sz="2400" dirty="0" smtClean="0"/>
              <a:t>;</a:t>
            </a:r>
          </a:p>
          <a:p>
            <a:r>
              <a:rPr lang="en-US" sz="2400" dirty="0" smtClean="0"/>
              <a:t>  </a:t>
            </a:r>
            <a:r>
              <a:rPr lang="en-US" sz="2400" dirty="0" err="1" smtClean="0"/>
              <a:t>int</a:t>
            </a:r>
            <a:r>
              <a:rPr lang="en-US" sz="2400" dirty="0" smtClean="0"/>
              <a:t> *</a:t>
            </a:r>
            <a:r>
              <a:rPr lang="en-US" sz="2400" dirty="0" err="1" smtClean="0"/>
              <a:t>pv</a:t>
            </a:r>
            <a:r>
              <a:rPr lang="en-US" sz="2400" dirty="0" smtClean="0"/>
              <a:t>;</a:t>
            </a:r>
          </a:p>
          <a:p>
            <a:r>
              <a:rPr lang="en-US" sz="2400" dirty="0" smtClean="0"/>
              <a:t>   </a:t>
            </a:r>
            <a:r>
              <a:rPr lang="en-US" sz="2400" dirty="0" err="1" smtClean="0"/>
              <a:t>pu</a:t>
            </a:r>
            <a:r>
              <a:rPr lang="en-US" sz="2400" dirty="0" smtClean="0"/>
              <a:t>=&amp;u;</a:t>
            </a:r>
          </a:p>
          <a:p>
            <a:r>
              <a:rPr lang="en-US" sz="2400" dirty="0" smtClean="0"/>
              <a:t>   v=*</a:t>
            </a:r>
            <a:r>
              <a:rPr lang="en-US" sz="2400" dirty="0" err="1" smtClean="0"/>
              <a:t>pu</a:t>
            </a:r>
            <a:r>
              <a:rPr lang="en-US" sz="2400" dirty="0" smtClean="0"/>
              <a:t>;</a:t>
            </a:r>
          </a:p>
          <a:p>
            <a:r>
              <a:rPr lang="en-US" sz="2400" dirty="0" smtClean="0"/>
              <a:t>    </a:t>
            </a:r>
            <a:r>
              <a:rPr lang="en-US" sz="2400" dirty="0" err="1" smtClean="0"/>
              <a:t>pv</a:t>
            </a:r>
            <a:r>
              <a:rPr lang="en-US" sz="2400" dirty="0" smtClean="0"/>
              <a:t>=&amp;v;</a:t>
            </a:r>
          </a:p>
          <a:p>
            <a:r>
              <a:rPr lang="en-US" sz="2400" dirty="0" smtClean="0"/>
              <a:t>   </a:t>
            </a:r>
            <a:r>
              <a:rPr lang="en-US" sz="2400" dirty="0" err="1" smtClean="0"/>
              <a:t>printf</a:t>
            </a:r>
            <a:r>
              <a:rPr lang="en-US" sz="2400" dirty="0" smtClean="0"/>
              <a:t>(“\nu=%d  &amp;u=%X  </a:t>
            </a:r>
            <a:r>
              <a:rPr lang="en-US" sz="2400" dirty="0" err="1" smtClean="0"/>
              <a:t>pu</a:t>
            </a:r>
            <a:r>
              <a:rPr lang="en-US" sz="2400" dirty="0" smtClean="0"/>
              <a:t>=%X  *</a:t>
            </a:r>
            <a:r>
              <a:rPr lang="en-US" sz="2400" dirty="0" err="1" smtClean="0"/>
              <a:t>pu</a:t>
            </a:r>
            <a:r>
              <a:rPr lang="en-US" sz="2400" dirty="0" smtClean="0"/>
              <a:t>=%d”, </a:t>
            </a:r>
            <a:r>
              <a:rPr lang="en-US" sz="2400" dirty="0" err="1" smtClean="0"/>
              <a:t>u,&amp;u,pu</a:t>
            </a:r>
            <a:r>
              <a:rPr lang="en-US" sz="2400" dirty="0" smtClean="0"/>
              <a:t>,*</a:t>
            </a:r>
            <a:r>
              <a:rPr lang="en-US" sz="2400" dirty="0" err="1" smtClean="0"/>
              <a:t>pu</a:t>
            </a:r>
            <a:r>
              <a:rPr lang="en-US" sz="2400" dirty="0" smtClean="0"/>
              <a:t>);</a:t>
            </a:r>
          </a:p>
          <a:p>
            <a:r>
              <a:rPr lang="en-US" sz="2400" dirty="0" err="1" smtClean="0"/>
              <a:t>printf</a:t>
            </a:r>
            <a:r>
              <a:rPr lang="en-US" sz="2400" dirty="0" smtClean="0"/>
              <a:t>(“\</a:t>
            </a:r>
            <a:r>
              <a:rPr lang="en-US" sz="2400" dirty="0" err="1" smtClean="0"/>
              <a:t>nv</a:t>
            </a:r>
            <a:r>
              <a:rPr lang="en-US" sz="2400" dirty="0" smtClean="0"/>
              <a:t>=%d  &amp;v=%X  </a:t>
            </a:r>
            <a:r>
              <a:rPr lang="en-US" sz="2400" dirty="0" err="1" smtClean="0"/>
              <a:t>pv</a:t>
            </a:r>
            <a:r>
              <a:rPr lang="en-US" sz="2400" dirty="0" smtClean="0"/>
              <a:t>=%X  *</a:t>
            </a:r>
            <a:r>
              <a:rPr lang="en-US" sz="2400" dirty="0" err="1" smtClean="0"/>
              <a:t>pv</a:t>
            </a:r>
            <a:r>
              <a:rPr lang="en-US" sz="2400" dirty="0" smtClean="0"/>
              <a:t>=%d”, </a:t>
            </a:r>
            <a:r>
              <a:rPr lang="en-US" sz="2400" dirty="0" err="1" smtClean="0"/>
              <a:t>v,&amp;v,pv</a:t>
            </a:r>
            <a:r>
              <a:rPr lang="en-US" sz="2400" dirty="0" smtClean="0"/>
              <a:t>,*</a:t>
            </a:r>
            <a:r>
              <a:rPr lang="en-US" sz="2400" dirty="0" err="1" smtClean="0"/>
              <a:t>pv</a:t>
            </a:r>
            <a:r>
              <a:rPr lang="en-US" sz="2400" dirty="0" smtClean="0"/>
              <a:t>);</a:t>
            </a:r>
          </a:p>
          <a:p>
            <a:r>
              <a:rPr lang="en-US" sz="2400" dirty="0" smtClean="0"/>
              <a:t>}</a:t>
            </a:r>
            <a:endParaRPr lang="en-US" sz="2400" dirty="0"/>
          </a:p>
        </p:txBody>
      </p:sp>
      <p:sp>
        <p:nvSpPr>
          <p:cNvPr id="6" name="Rectangle 5"/>
          <p:cNvSpPr/>
          <p:nvPr/>
        </p:nvSpPr>
        <p:spPr>
          <a:xfrm>
            <a:off x="3071802" y="1928802"/>
            <a:ext cx="4286280"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u=3  &amp;u=F8E  </a:t>
            </a:r>
            <a:r>
              <a:rPr lang="en-US" dirty="0" err="1" smtClean="0"/>
              <a:t>pu</a:t>
            </a:r>
            <a:r>
              <a:rPr lang="en-US" dirty="0" smtClean="0"/>
              <a:t>=F8E  *</a:t>
            </a:r>
            <a:r>
              <a:rPr lang="en-US" dirty="0" err="1" smtClean="0"/>
              <a:t>pu</a:t>
            </a:r>
            <a:r>
              <a:rPr lang="en-US" dirty="0" smtClean="0"/>
              <a:t>=3</a:t>
            </a:r>
          </a:p>
          <a:p>
            <a:pPr algn="ctr"/>
            <a:r>
              <a:rPr lang="en-US" dirty="0" smtClean="0"/>
              <a:t> v=3  &amp;u=F8C  </a:t>
            </a:r>
            <a:r>
              <a:rPr lang="en-US" dirty="0" err="1" smtClean="0"/>
              <a:t>pv</a:t>
            </a:r>
            <a:r>
              <a:rPr lang="en-US" dirty="0" smtClean="0"/>
              <a:t>=F8C  *</a:t>
            </a:r>
            <a:r>
              <a:rPr lang="en-US" dirty="0" err="1" smtClean="0"/>
              <a:t>pv</a:t>
            </a:r>
            <a:r>
              <a:rPr lang="en-US" dirty="0" smtClean="0"/>
              <a:t>=3</a:t>
            </a: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704850"/>
            <a:ext cx="8229600" cy="1143000"/>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56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Pointers and Functions</a:t>
            </a:r>
            <a:endPar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7" name="Rectangle 3"/>
          <p:cNvSpPr txBox="1">
            <a:spLocks noChangeArrowheads="1"/>
          </p:cNvSpPr>
          <p:nvPr/>
        </p:nvSpPr>
        <p:spPr bwMode="auto">
          <a:xfrm>
            <a:off x="457200" y="1935163"/>
            <a:ext cx="8229600" cy="4389437"/>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just" defTabSz="914400" rtl="0" eaLnBrk="0" fontAlgn="base" latinLnBrk="0" hangingPunct="0">
              <a:lnSpc>
                <a:spcPct val="10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Pointers can be used to pass addresses of variables to called functions, thus allowing the called function to alter the values stored there.</a:t>
            </a:r>
          </a:p>
          <a:p>
            <a:pPr marL="0" marR="45720" lvl="0" indent="0" algn="just" defTabSz="914400" rtl="0" eaLnBrk="0" fontAlgn="base" latinLnBrk="0" hangingPunct="0">
              <a:lnSpc>
                <a:spcPct val="100000"/>
              </a:lnSpc>
              <a:spcBef>
                <a:spcPct val="20000"/>
              </a:spcBef>
              <a:spcAft>
                <a:spcPct val="0"/>
              </a:spcAft>
              <a:buClr>
                <a:srgbClr val="9BBB59"/>
              </a:buClr>
              <a:buSzPct val="95000"/>
              <a:buFont typeface="Wingdings 2" pitchFamily="18"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just" defTabSz="914400" rtl="0" eaLnBrk="0" fontAlgn="base" latinLnBrk="0" hangingPunct="0">
              <a:lnSpc>
                <a:spcPct val="10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We looked earlier at a swap function that did not change the values stored in the main program because only the values were passed to the function swap.</a:t>
            </a:r>
          </a:p>
          <a:p>
            <a:pPr marL="0" marR="45720" lvl="0" indent="0" algn="just" defTabSz="914400" rtl="0" eaLnBrk="0" fontAlgn="base" latinLnBrk="0" hangingPunct="0">
              <a:lnSpc>
                <a:spcPct val="100000"/>
              </a:lnSpc>
              <a:spcBef>
                <a:spcPct val="20000"/>
              </a:spcBef>
              <a:spcAft>
                <a:spcPct val="0"/>
              </a:spcAft>
              <a:buClr>
                <a:srgbClr val="9BBB59"/>
              </a:buClr>
              <a:buSzPct val="95000"/>
              <a:buFont typeface="Wingdings 2" pitchFamily="18"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just" defTabSz="914400" rtl="0" eaLnBrk="0" fontAlgn="base" latinLnBrk="0" hangingPunct="0">
              <a:lnSpc>
                <a:spcPct val="10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This is known as "call by value".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00098" y="928670"/>
            <a:ext cx="7772400" cy="457200"/>
          </a:xfrm>
          <a:prstGeom prst="rect">
            <a:avLst/>
          </a:prstGeom>
          <a:noFill/>
          <a:ln w="9525">
            <a:noFill/>
            <a:miter lim="800000"/>
            <a:headEnd/>
            <a:tailEnd/>
          </a:ln>
        </p:spPr>
        <p:txBody>
          <a:bodyPr vert="horz" wrap="square" lIns="0" tIns="0" rIns="18288" bIns="0" numCol="1" anchor="b" anchorCtr="0" compatLnSpc="1">
            <a:prstTxWarp prst="textNoShape">
              <a:avLst/>
            </a:prstTxWarp>
            <a:noAutofit/>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Pointers and Functions</a:t>
            </a: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7" name="Rectangle 3"/>
          <p:cNvSpPr txBox="1">
            <a:spLocks noChangeArrowheads="1"/>
          </p:cNvSpPr>
          <p:nvPr/>
        </p:nvSpPr>
        <p:spPr bwMode="auto">
          <a:xfrm>
            <a:off x="714348" y="1428736"/>
            <a:ext cx="7772400" cy="4114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If instead of passing the values of the variables to the called function, we pass their addresses, so that the called function can change the values stored in the calling routine.  This is known as "call by reference" since we are </a:t>
            </a:r>
            <a:r>
              <a:rPr kumimoji="0" lang="en-US" sz="2600" b="0" i="1" u="sng" strike="noStrike" kern="1200" cap="none" spc="0" normalizeH="0" baseline="0" noProof="0" dirty="0" smtClean="0">
                <a:ln>
                  <a:noFill/>
                </a:ln>
                <a:solidFill>
                  <a:srgbClr val="FF0000"/>
                </a:solidFill>
                <a:effectLst/>
                <a:uLnTx/>
                <a:uFillTx/>
                <a:latin typeface="+mn-lt"/>
                <a:ea typeface="+mn-ea"/>
                <a:cs typeface="+mn-cs"/>
              </a:rPr>
              <a:t>referencing</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 variables.</a:t>
            </a:r>
          </a:p>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following shows the swap function modified from a "call by value" to a "call by reference".  Note that the values are now actually swapped when the control is returned to main function.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762000" y="1066800"/>
            <a:ext cx="7772400" cy="457200"/>
          </a:xfrm>
          <a:prstGeom prst="rect">
            <a:avLst/>
          </a:prstGeom>
          <a:noFill/>
          <a:ln w="9525">
            <a:noFill/>
            <a:miter lim="800000"/>
            <a:headEnd/>
            <a:tailEnd/>
          </a:ln>
        </p:spPr>
        <p:txBody>
          <a:bodyPr vert="horz" wrap="square" lIns="0" tIns="0" rIns="18288" bIns="0" numCol="1" anchor="b" anchorCtr="0" compatLnSpc="1">
            <a:prstTxWarp prst="textNoShape">
              <a:avLst/>
            </a:prstTxWarp>
            <a:normAutofit fontScale="62500" lnSpcReduction="20000"/>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56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Times New Roman" charset="0"/>
              </a:rPr>
              <a:t>Pointers with Functions (example)</a:t>
            </a:r>
            <a:endParaRPr kumimoji="0" lang="en-US" sz="5600" b="1" i="0" u="none" strike="noStrike" kern="1200" cap="none" spc="0" normalizeH="0" baseline="0" noProof="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Times New Roman" charset="0"/>
            </a:endParaRPr>
          </a:p>
        </p:txBody>
      </p:sp>
      <p:sp>
        <p:nvSpPr>
          <p:cNvPr id="7" name="Rectangle 3"/>
          <p:cNvSpPr txBox="1">
            <a:spLocks noChangeArrowheads="1"/>
          </p:cNvSpPr>
          <p:nvPr/>
        </p:nvSpPr>
        <p:spPr bwMode="auto">
          <a:xfrm>
            <a:off x="293688" y="1841500"/>
            <a:ext cx="4206875" cy="4314825"/>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#include &lt;</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stdio.h</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&gt;</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void swap ( </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int</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 </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int</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*b ) ;</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int</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main ( )</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int</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 = 5, b = 6;</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printf</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("a=%d b=%d\</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n",a,b</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swap (&amp;a, &amp;b) ;</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printf</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("a=%d b=%d\</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n",a,b</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return 0 ;</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txBox="1">
            <a:spLocks noChangeArrowheads="1"/>
          </p:cNvSpPr>
          <p:nvPr/>
        </p:nvSpPr>
        <p:spPr>
          <a:xfrm>
            <a:off x="4500563" y="1828800"/>
            <a:ext cx="4484687" cy="4314825"/>
          </a:xfrm>
          <a:prstGeom prst="rect">
            <a:avLst/>
          </a:prstGeom>
        </p:spPr>
        <p:txBody>
          <a:bodyPr/>
          <a:lstStyle/>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void swap( </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int</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 </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int</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*b )</a:t>
            </a:r>
          </a:p>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a:t>
            </a:r>
          </a:p>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int</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temp;</a:t>
            </a:r>
          </a:p>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temp= *a;  *a= *b;  *b = temp ;</a:t>
            </a:r>
          </a:p>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t>
            </a:r>
            <a:r>
              <a:rPr kumimoji="0" lang="en-US" sz="2200" b="0" i="0" u="none" strike="noStrike" kern="1200" cap="none" spc="0" normalizeH="0" baseline="0" noProof="0" dirty="0" err="1" smtClean="0">
                <a:ln>
                  <a:noFill/>
                </a:ln>
                <a:solidFill>
                  <a:schemeClr val="tx1"/>
                </a:solidFill>
                <a:effectLst/>
                <a:uLnTx/>
                <a:uFillTx/>
                <a:latin typeface="+mn-lt"/>
                <a:ea typeface="+mn-ea"/>
                <a:cs typeface="Times New Roman" charset="0"/>
              </a:rPr>
              <a:t>printf</a:t>
            </a: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("a=%d  b=%d\n", *a, *b);</a:t>
            </a:r>
          </a:p>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a:t>
            </a:r>
          </a:p>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1" u="none" strike="noStrike" kern="1200" cap="none" spc="0" normalizeH="0" baseline="0" noProof="0" dirty="0" smtClean="0">
                <a:ln>
                  <a:noFill/>
                </a:ln>
                <a:solidFill>
                  <a:schemeClr val="tx1"/>
                </a:solidFill>
                <a:effectLst/>
                <a:uLnTx/>
                <a:uFillTx/>
                <a:latin typeface="+mn-lt"/>
                <a:ea typeface="+mn-ea"/>
                <a:cs typeface="Times New Roman" charset="0"/>
              </a:rPr>
              <a:t>Results:</a:t>
            </a:r>
          </a:p>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a=5  b=6</a:t>
            </a:r>
          </a:p>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a=6  b=5</a:t>
            </a:r>
          </a:p>
          <a:p>
            <a:pPr marL="273050" marR="0" lvl="0" indent="-27305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Times New Roman" charset="0"/>
              </a:rPr>
              <a:t>	a=6  b=5</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553200" y="6172200"/>
            <a:ext cx="1905000" cy="457200"/>
          </a:xfrm>
        </p:spPr>
        <p:txBody>
          <a:bodyPr/>
          <a:lstStyle/>
          <a:p>
            <a:pPr algn="just"/>
            <a:r>
              <a:rPr lang="en-US" dirty="0" err="1"/>
              <a:t>Lect</a:t>
            </a:r>
            <a:r>
              <a:rPr lang="en-US" dirty="0"/>
              <a:t> 14	P. </a:t>
            </a:r>
            <a:fld id="{6E758C2E-DB51-4700-A36F-67C55FC53521}" type="slidenum">
              <a:rPr lang="en-US"/>
              <a:pPr algn="just"/>
              <a:t>14</a:t>
            </a:fld>
            <a:endParaRPr lang="en-US" dirty="0"/>
          </a:p>
        </p:txBody>
      </p:sp>
      <p:sp>
        <p:nvSpPr>
          <p:cNvPr id="6" name="Rectangle 1026"/>
          <p:cNvSpPr txBox="1">
            <a:spLocks noChangeArrowheads="1"/>
          </p:cNvSpPr>
          <p:nvPr/>
        </p:nvSpPr>
        <p:spPr bwMode="auto">
          <a:xfrm>
            <a:off x="762000" y="1066800"/>
            <a:ext cx="7772400" cy="457200"/>
          </a:xfrm>
          <a:prstGeom prst="rect">
            <a:avLst/>
          </a:prstGeom>
          <a:noFill/>
          <a:ln w="9525">
            <a:noFill/>
            <a:miter lim="800000"/>
            <a:headEnd/>
            <a:tailEnd/>
          </a:ln>
        </p:spPr>
        <p:txBody>
          <a:bodyPr vert="horz" wrap="square" lIns="0" tIns="0" rIns="18288" bIns="0" numCol="1" anchor="b" anchorCtr="0" compatLnSpc="1">
            <a:prstTxWarp prst="textNoShape">
              <a:avLst/>
            </a:prstTxWarp>
            <a:normAutofit fontScale="55000" lnSpcReduction="20000"/>
            <a:scene3d>
              <a:camera prst="orthographicFront"/>
              <a:lightRig rig="freezing" dir="t">
                <a:rot lat="0" lon="0" rev="5640000"/>
              </a:lightRig>
            </a:scene3d>
            <a:sp3d prstMaterial="flat">
              <a:bevelT w="38100" h="38100"/>
              <a:contourClr>
                <a:schemeClr val="tx2"/>
              </a:contourClr>
            </a:sp3d>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56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Arithmetic and Logical Operations on Pointers</a:t>
            </a:r>
            <a:endParaRPr kumimoji="0" lang="en-US" sz="5600" b="1" i="0" u="none" strike="noStrike" kern="1200" cap="none" spc="0" normalizeH="0" baseline="0" noProof="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7" name="Rectangle 1027"/>
          <p:cNvSpPr txBox="1">
            <a:spLocks noChangeArrowheads="1"/>
          </p:cNvSpPr>
          <p:nvPr/>
        </p:nvSpPr>
        <p:spPr bwMode="auto">
          <a:xfrm>
            <a:off x="685800" y="1978025"/>
            <a:ext cx="7772400" cy="394335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pointer may be incremented or decremented</a:t>
            </a:r>
          </a:p>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An integer may be added to or subtracted from a pointer.</a:t>
            </a:r>
          </a:p>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Pointer variables may be subtracted from one another.</a:t>
            </a:r>
          </a:p>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just" defTabSz="914400" rtl="0" eaLnBrk="0" fontAlgn="base" latinLnBrk="0" hangingPunct="0">
              <a:lnSpc>
                <a:spcPct val="9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Pointer variables can be used in comparisons, but usually only in a comparison to NULL.</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762000" y="1066800"/>
            <a:ext cx="7772400" cy="457200"/>
          </a:xfrm>
          <a:prstGeom prst="rect">
            <a:avLst/>
          </a:prstGeom>
          <a:noFill/>
          <a:ln w="9525">
            <a:noFill/>
            <a:miter lim="800000"/>
            <a:headEnd/>
            <a:tailEnd/>
          </a:ln>
        </p:spPr>
        <p:txBody>
          <a:bodyPr vert="horz" wrap="square" lIns="0" tIns="0" rIns="18288" bIns="0" numCol="1" anchor="b" anchorCtr="0" compatLnSpc="1">
            <a:prstTxWarp prst="textNoShape">
              <a:avLst/>
            </a:prstTxWarp>
            <a:normAutofit fontScale="62500" lnSpcReduction="20000"/>
            <a:scene3d>
              <a:camera prst="orthographicFront"/>
              <a:lightRig rig="freezing" dir="t">
                <a:rot lat="0" lon="0" rev="5640000"/>
              </a:lightRig>
            </a:scene3d>
            <a:sp3d prstMaterial="flat">
              <a:bevelT w="38100" h="38100"/>
              <a:contourClr>
                <a:schemeClr val="tx2"/>
              </a:contourClr>
            </a:sp3d>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5600" b="1" i="0" u="none" strike="noStrike" kern="1200" cap="none" spc="0" normalizeH="0" baseline="0" noProof="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Arithmetic Operations on Pointers</a:t>
            </a:r>
            <a:endParaRPr kumimoji="0" lang="en-US" sz="5600" b="1" i="0" u="none" strike="noStrike" kern="1200" cap="none" spc="0" normalizeH="0" baseline="0" noProof="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7" name="Rectangle 5"/>
          <p:cNvSpPr txBox="1">
            <a:spLocks noChangeArrowheads="1"/>
          </p:cNvSpPr>
          <p:nvPr/>
        </p:nvSpPr>
        <p:spPr bwMode="auto">
          <a:xfrm>
            <a:off x="685800" y="1828800"/>
            <a:ext cx="7772400" cy="4114800"/>
          </a:xfrm>
          <a:prstGeom prst="rect">
            <a:avLst/>
          </a:prstGeom>
          <a:noFill/>
          <a:ln w="9525">
            <a:noFill/>
            <a:miter lim="800000"/>
            <a:headEnd/>
            <a:tailEnd/>
          </a:ln>
        </p:spPr>
        <p:txBody>
          <a:bodyPr vert="horz" wrap="square" lIns="0" tIns="45720" rIns="18288" bIns="45720" numCol="1" anchor="t" anchorCtr="0" compatLnSpc="1">
            <a:prstTxWarp prst="textNoShape">
              <a:avLst/>
            </a:prstTxWarp>
          </a:bodyPr>
          <a:lstStyle/>
          <a:p>
            <a:pPr marL="0" marR="45720" lvl="0" indent="0" algn="just" defTabSz="914400" rtl="0" eaLnBrk="0" fontAlgn="base" latinLnBrk="0" hangingPunct="0">
              <a:lnSpc>
                <a:spcPct val="10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When an integer is added to or subtracted from a pointer, the new pointer value is changed by the integer times the number of bytes in the data variable the pointer is pointing to.</a:t>
            </a:r>
          </a:p>
          <a:p>
            <a:pPr marL="0" marR="45720" lvl="0" indent="0" algn="just" defTabSz="914400" rtl="0" eaLnBrk="0" fontAlgn="base" latinLnBrk="0" hangingPunct="0">
              <a:lnSpc>
                <a:spcPct val="100000"/>
              </a:lnSpc>
              <a:spcBef>
                <a:spcPct val="20000"/>
              </a:spcBef>
              <a:spcAft>
                <a:spcPct val="0"/>
              </a:spcAft>
              <a:buClr>
                <a:srgbClr val="9BBB59"/>
              </a:buClr>
              <a:buSzPct val="95000"/>
              <a:buFont typeface="Wingdings 2" pitchFamily="18" charset="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45720" lvl="0" indent="0" algn="just" defTabSz="914400" rtl="0" eaLnBrk="0" fontAlgn="base" latinLnBrk="0" hangingPunct="0">
              <a:lnSpc>
                <a:spcPct val="100000"/>
              </a:lnSpc>
              <a:spcBef>
                <a:spcPct val="20000"/>
              </a:spcBef>
              <a:spcAft>
                <a:spcPct val="0"/>
              </a:spcAft>
              <a:buClr>
                <a:srgbClr val="9BBB59"/>
              </a:buClr>
              <a:buSzPct val="95000"/>
              <a:buFont typeface="Wingdings 2" pitchFamily="18" charset="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For example, if the pointer </a:t>
            </a:r>
            <a:r>
              <a:rPr kumimoji="0" lang="en-US" sz="2600" b="0" i="1" u="none" strike="noStrike" kern="1200" cap="none" spc="0" normalizeH="0" baseline="0" noProof="0" dirty="0" err="1" smtClean="0">
                <a:ln>
                  <a:noFill/>
                </a:ln>
                <a:solidFill>
                  <a:srgbClr val="FF0000"/>
                </a:solidFill>
                <a:effectLst/>
                <a:uLnTx/>
                <a:uFillTx/>
                <a:latin typeface="+mn-lt"/>
                <a:ea typeface="+mn-ea"/>
                <a:cs typeface="+mn-cs"/>
              </a:rPr>
              <a:t>valptr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contains the address of a double precision variable and that address is 234567870, then the statement:</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rgbClr val="FF0000"/>
                </a:solidFill>
                <a:effectLst/>
                <a:uLnTx/>
                <a:uFillTx/>
                <a:latin typeface="+mn-lt"/>
                <a:ea typeface="+mn-ea"/>
                <a:cs typeface="+mn-cs"/>
              </a:rPr>
              <a:t>valptr</a:t>
            </a:r>
            <a:r>
              <a:rPr kumimoji="0" lang="en-US" sz="2600" b="0" i="1" u="none" strike="noStrike" kern="1200" cap="none" spc="0" normalizeH="0" baseline="0" noProof="0" dirty="0" smtClean="0">
                <a:ln>
                  <a:noFill/>
                </a:ln>
                <a:solidFill>
                  <a:srgbClr val="FF0000"/>
                </a:solidFill>
                <a:effectLst/>
                <a:uLnTx/>
                <a:uFillTx/>
                <a:latin typeface="+mn-lt"/>
                <a:ea typeface="+mn-ea"/>
                <a:cs typeface="+mn-cs"/>
              </a:rPr>
              <a:t> = </a:t>
            </a:r>
            <a:r>
              <a:rPr kumimoji="0" lang="en-US" sz="2600" b="0" i="1" u="none" strike="noStrike" kern="1200" cap="none" spc="0" normalizeH="0" baseline="0" noProof="0" dirty="0" err="1" smtClean="0">
                <a:ln>
                  <a:noFill/>
                </a:ln>
                <a:solidFill>
                  <a:srgbClr val="FF0000"/>
                </a:solidFill>
                <a:effectLst/>
                <a:uLnTx/>
                <a:uFillTx/>
                <a:latin typeface="+mn-lt"/>
                <a:ea typeface="+mn-ea"/>
                <a:cs typeface="+mn-cs"/>
              </a:rPr>
              <a:t>valptr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+ 2;</a:t>
            </a:r>
          </a:p>
          <a:p>
            <a:pPr marL="0" marR="45720" lvl="0" indent="0" algn="just" defTabSz="914400" rtl="0" eaLnBrk="0" fontAlgn="base" latinLnBrk="0" hangingPunct="0">
              <a:lnSpc>
                <a:spcPct val="100000"/>
              </a:lnSpc>
              <a:spcBef>
                <a:spcPct val="20000"/>
              </a:spcBef>
              <a:spcAft>
                <a:spcPct val="0"/>
              </a:spcAft>
              <a:buClr>
                <a:srgbClr val="9BBB59"/>
              </a:buClr>
              <a:buSzPct val="95000"/>
              <a:buFontTx/>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would change </a:t>
            </a:r>
            <a:r>
              <a:rPr kumimoji="0" lang="en-US" sz="2600" b="0" i="1" u="none" strike="noStrike" kern="1200" cap="none" spc="0" normalizeH="0" baseline="0" noProof="0" dirty="0" err="1" smtClean="0">
                <a:ln>
                  <a:noFill/>
                </a:ln>
                <a:solidFill>
                  <a:srgbClr val="FF0000"/>
                </a:solidFill>
                <a:effectLst/>
                <a:uLnTx/>
                <a:uFillTx/>
                <a:latin typeface="+mn-lt"/>
                <a:ea typeface="+mn-ea"/>
                <a:cs typeface="+mn-cs"/>
              </a:rPr>
              <a:t>valptr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234567886</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142984"/>
            <a:ext cx="4786346" cy="5262979"/>
          </a:xfrm>
          <a:prstGeom prst="rect">
            <a:avLst/>
          </a:prstGeom>
          <a:noFill/>
        </p:spPr>
        <p:txBody>
          <a:bodyPr wrap="square" rtlCol="0">
            <a:spAutoFit/>
          </a:bodyPr>
          <a:lstStyle/>
          <a:p>
            <a:r>
              <a:rPr lang="en-US" sz="2400" dirty="0" smtClean="0"/>
              <a:t>   main() {</a:t>
            </a:r>
          </a:p>
          <a:p>
            <a:r>
              <a:rPr lang="en-US" sz="2400" dirty="0" smtClean="0"/>
              <a:t> </a:t>
            </a:r>
            <a:r>
              <a:rPr lang="en-US" sz="2400" dirty="0" smtClean="0"/>
              <a:t> </a:t>
            </a:r>
            <a:r>
              <a:rPr lang="en-US" sz="2400" dirty="0" err="1" smtClean="0"/>
              <a:t>int</a:t>
            </a:r>
            <a:r>
              <a:rPr lang="en-US" sz="2400" dirty="0" smtClean="0"/>
              <a:t> </a:t>
            </a:r>
            <a:r>
              <a:rPr lang="en-US" sz="2400" dirty="0" err="1" smtClean="0"/>
              <a:t>a,b</a:t>
            </a:r>
            <a:r>
              <a:rPr lang="en-US" sz="2400" dirty="0" smtClean="0"/>
              <a:t>,*p1,*p2,x,y,z;</a:t>
            </a:r>
          </a:p>
          <a:p>
            <a:r>
              <a:rPr lang="en-US" sz="2400" dirty="0" smtClean="0"/>
              <a:t> </a:t>
            </a:r>
            <a:r>
              <a:rPr lang="en-US" sz="2400" dirty="0" smtClean="0"/>
              <a:t>a=12, b=4, p1=&amp;a, p2=&amp;b;</a:t>
            </a:r>
          </a:p>
          <a:p>
            <a:r>
              <a:rPr lang="en-US" sz="2400" dirty="0" smtClean="0"/>
              <a:t> </a:t>
            </a:r>
            <a:r>
              <a:rPr lang="en-US" sz="2400" dirty="0" smtClean="0"/>
              <a:t>  x=*p1 * *p2 -6;</a:t>
            </a:r>
          </a:p>
          <a:p>
            <a:r>
              <a:rPr lang="en-US" sz="2400" dirty="0" smtClean="0"/>
              <a:t> </a:t>
            </a:r>
            <a:r>
              <a:rPr lang="en-US" sz="2400" dirty="0" smtClean="0"/>
              <a:t>  y=4*  -  *p2/*p1  +10;</a:t>
            </a:r>
          </a:p>
          <a:p>
            <a:r>
              <a:rPr lang="en-US" sz="2400" dirty="0" smtClean="0"/>
              <a:t> </a:t>
            </a:r>
            <a:r>
              <a:rPr lang="en-US" sz="2400" dirty="0" smtClean="0"/>
              <a:t>  </a:t>
            </a:r>
            <a:r>
              <a:rPr lang="en-US" sz="2400" dirty="0" err="1" smtClean="0"/>
              <a:t>printf</a:t>
            </a:r>
            <a:r>
              <a:rPr lang="en-US" sz="2400" dirty="0" smtClean="0"/>
              <a:t>(“address of a=%u\n”,p1);</a:t>
            </a:r>
          </a:p>
          <a:p>
            <a:r>
              <a:rPr lang="en-US" sz="2400" dirty="0" smtClean="0"/>
              <a:t> </a:t>
            </a:r>
            <a:r>
              <a:rPr lang="en-US" sz="2400" dirty="0" err="1" smtClean="0"/>
              <a:t>printf</a:t>
            </a:r>
            <a:r>
              <a:rPr lang="en-US" sz="2400" dirty="0" smtClean="0"/>
              <a:t>(“address of </a:t>
            </a:r>
            <a:r>
              <a:rPr lang="en-US" sz="2400" dirty="0" smtClean="0"/>
              <a:t>b=%</a:t>
            </a:r>
            <a:r>
              <a:rPr lang="en-US" sz="2400" dirty="0" smtClean="0"/>
              <a:t>u\n”,</a:t>
            </a:r>
            <a:r>
              <a:rPr lang="en-US" sz="2400" dirty="0" smtClean="0"/>
              <a:t>p2);</a:t>
            </a:r>
          </a:p>
          <a:p>
            <a:r>
              <a:rPr lang="en-US" sz="2400" dirty="0" smtClean="0"/>
              <a:t> </a:t>
            </a:r>
            <a:r>
              <a:rPr lang="en-US" sz="2400" dirty="0" err="1" smtClean="0"/>
              <a:t>printf</a:t>
            </a:r>
            <a:r>
              <a:rPr lang="en-US" sz="2400" dirty="0" smtClean="0"/>
              <a:t>(“a=%d, b=%d\n”, </a:t>
            </a:r>
            <a:r>
              <a:rPr lang="en-US" sz="2400" dirty="0" err="1" smtClean="0"/>
              <a:t>x,y</a:t>
            </a:r>
            <a:r>
              <a:rPr lang="en-US" sz="2400" dirty="0" smtClean="0"/>
              <a:t>);</a:t>
            </a:r>
          </a:p>
          <a:p>
            <a:r>
              <a:rPr lang="en-US" sz="2400" dirty="0" smtClean="0"/>
              <a:t> </a:t>
            </a:r>
            <a:r>
              <a:rPr lang="en-US" sz="2400" dirty="0" smtClean="0"/>
              <a:t> *p2=*p2 +3;</a:t>
            </a:r>
          </a:p>
          <a:p>
            <a:r>
              <a:rPr lang="en-US" sz="2400" dirty="0" smtClean="0"/>
              <a:t> </a:t>
            </a:r>
            <a:r>
              <a:rPr lang="en-US" sz="2400" dirty="0" smtClean="0"/>
              <a:t> *p1= *p2-5;</a:t>
            </a:r>
          </a:p>
          <a:p>
            <a:r>
              <a:rPr lang="en-US" sz="2400" dirty="0" smtClean="0"/>
              <a:t> </a:t>
            </a:r>
            <a:r>
              <a:rPr lang="en-US" sz="2400" dirty="0" smtClean="0"/>
              <a:t> z=*p1 * *p2 -6;</a:t>
            </a:r>
          </a:p>
          <a:p>
            <a:r>
              <a:rPr lang="en-US" sz="2400" dirty="0" smtClean="0"/>
              <a:t> </a:t>
            </a:r>
            <a:r>
              <a:rPr lang="en-US" sz="2400" dirty="0" smtClean="0"/>
              <a:t> </a:t>
            </a:r>
            <a:r>
              <a:rPr lang="en-US" sz="2400" dirty="0" err="1" smtClean="0"/>
              <a:t>printf</a:t>
            </a:r>
            <a:r>
              <a:rPr lang="en-US" sz="2400" dirty="0" smtClean="0"/>
              <a:t>(“\</a:t>
            </a:r>
            <a:r>
              <a:rPr lang="en-US" sz="2400" dirty="0" err="1" smtClean="0"/>
              <a:t>na</a:t>
            </a:r>
            <a:r>
              <a:rPr lang="en-US" sz="2400" dirty="0" smtClean="0"/>
              <a:t>=%</a:t>
            </a:r>
            <a:r>
              <a:rPr lang="en-US" sz="2400" dirty="0" err="1" smtClean="0"/>
              <a:t>d,b</a:t>
            </a:r>
            <a:r>
              <a:rPr lang="en-US" sz="2400" dirty="0" smtClean="0"/>
              <a:t>=%</a:t>
            </a:r>
            <a:r>
              <a:rPr lang="en-US" sz="2400" dirty="0" err="1" smtClean="0"/>
              <a:t>d”,a,b</a:t>
            </a:r>
            <a:r>
              <a:rPr lang="en-US" sz="2400" dirty="0" smtClean="0"/>
              <a:t>);</a:t>
            </a:r>
          </a:p>
          <a:p>
            <a:r>
              <a:rPr lang="en-US" sz="2400" dirty="0" smtClean="0"/>
              <a:t> </a:t>
            </a:r>
            <a:r>
              <a:rPr lang="en-US" sz="2400" dirty="0" smtClean="0"/>
              <a:t> </a:t>
            </a:r>
            <a:r>
              <a:rPr lang="en-US" sz="2400" dirty="0" err="1" smtClean="0"/>
              <a:t>printf</a:t>
            </a:r>
            <a:r>
              <a:rPr lang="en-US" sz="2400" dirty="0" smtClean="0"/>
              <a:t>(“z=%d\</a:t>
            </a:r>
            <a:r>
              <a:rPr lang="en-US" sz="2400" dirty="0" err="1" smtClean="0"/>
              <a:t>n”,z</a:t>
            </a:r>
            <a:r>
              <a:rPr lang="en-US" sz="2400" dirty="0" smtClean="0"/>
              <a:t>);</a:t>
            </a:r>
          </a:p>
          <a:p>
            <a:r>
              <a:rPr lang="en-US" sz="2400" dirty="0" smtClean="0"/>
              <a:t>}</a:t>
            </a:r>
            <a:endParaRPr lang="en-US" sz="2400" dirty="0" smtClean="0"/>
          </a:p>
        </p:txBody>
      </p:sp>
      <p:sp>
        <p:nvSpPr>
          <p:cNvPr id="5" name="TextBox 4"/>
          <p:cNvSpPr txBox="1"/>
          <p:nvPr/>
        </p:nvSpPr>
        <p:spPr>
          <a:xfrm>
            <a:off x="5643570" y="1428736"/>
            <a:ext cx="2786082" cy="2862322"/>
          </a:xfrm>
          <a:prstGeom prst="rect">
            <a:avLst/>
          </a:prstGeom>
          <a:noFill/>
        </p:spPr>
        <p:txBody>
          <a:bodyPr wrap="square" rtlCol="0">
            <a:spAutoFit/>
          </a:bodyPr>
          <a:lstStyle/>
          <a:p>
            <a:r>
              <a:rPr lang="en-US" sz="2000" dirty="0" smtClean="0"/>
              <a:t>Output</a:t>
            </a:r>
          </a:p>
          <a:p>
            <a:endParaRPr lang="en-US" sz="2000" dirty="0" smtClean="0"/>
          </a:p>
          <a:p>
            <a:r>
              <a:rPr lang="en-US" sz="2000" dirty="0" smtClean="0"/>
              <a:t> </a:t>
            </a:r>
            <a:r>
              <a:rPr lang="en-US" sz="2000" dirty="0" smtClean="0"/>
              <a:t>address of a=4020</a:t>
            </a:r>
          </a:p>
          <a:p>
            <a:r>
              <a:rPr lang="en-US" sz="2000" dirty="0" smtClean="0"/>
              <a:t>Address of b=4016</a:t>
            </a:r>
          </a:p>
          <a:p>
            <a:endParaRPr lang="en-US" sz="2000" dirty="0" smtClean="0"/>
          </a:p>
          <a:p>
            <a:r>
              <a:rPr lang="en-US" sz="2000" dirty="0" smtClean="0"/>
              <a:t> </a:t>
            </a:r>
            <a:r>
              <a:rPr lang="en-US" sz="2000" dirty="0" smtClean="0"/>
              <a:t> a=12, b=4</a:t>
            </a:r>
          </a:p>
          <a:p>
            <a:r>
              <a:rPr lang="en-US" sz="2000" dirty="0" smtClean="0"/>
              <a:t> </a:t>
            </a:r>
            <a:r>
              <a:rPr lang="en-US" sz="2000" dirty="0" smtClean="0"/>
              <a:t> x=42,  y=9</a:t>
            </a:r>
          </a:p>
          <a:p>
            <a:endParaRPr lang="en-US" sz="2000" dirty="0" smtClean="0"/>
          </a:p>
          <a:p>
            <a:r>
              <a:rPr lang="en-US" sz="2000" dirty="0" smtClean="0"/>
              <a:t> a=2,b=7, z=8</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1714488"/>
            <a:ext cx="7929618" cy="1200329"/>
          </a:xfrm>
          <a:prstGeom prst="rect">
            <a:avLst/>
          </a:prstGeom>
          <a:noFill/>
        </p:spPr>
        <p:txBody>
          <a:bodyPr wrap="square" rtlCol="0">
            <a:spAutoFit/>
          </a:bodyPr>
          <a:lstStyle/>
          <a:p>
            <a:pPr algn="just"/>
            <a:r>
              <a:rPr lang="en-US" sz="2400" dirty="0" smtClean="0">
                <a:solidFill>
                  <a:srgbClr val="99FFCC"/>
                </a:solidFill>
              </a:rPr>
              <a:t>POINTER: </a:t>
            </a:r>
            <a:r>
              <a:rPr lang="en-US" sz="2400" dirty="0" smtClean="0"/>
              <a:t>A pointer is a variable that represents the location (rather that the value) of a data item,  such as a variable or an array element.</a:t>
            </a:r>
            <a:endParaRPr lang="en-US" sz="2400" dirty="0"/>
          </a:p>
        </p:txBody>
      </p:sp>
      <p:sp>
        <p:nvSpPr>
          <p:cNvPr id="6" name="TextBox 5"/>
          <p:cNvSpPr txBox="1"/>
          <p:nvPr/>
        </p:nvSpPr>
        <p:spPr>
          <a:xfrm>
            <a:off x="571472" y="3714752"/>
            <a:ext cx="7786742" cy="461665"/>
          </a:xfrm>
          <a:prstGeom prst="rect">
            <a:avLst/>
          </a:prstGeom>
          <a:noFill/>
        </p:spPr>
        <p:txBody>
          <a:bodyPr wrap="square" rtlCol="0">
            <a:spAutoFit/>
          </a:bodyPr>
          <a:lstStyle/>
          <a:p>
            <a:pPr algn="just"/>
            <a:endParaRPr lang="en-US" sz="2400" dirty="0"/>
          </a:p>
        </p:txBody>
      </p:sp>
      <p:sp>
        <p:nvSpPr>
          <p:cNvPr id="7" name="TextBox 6"/>
          <p:cNvSpPr txBox="1"/>
          <p:nvPr/>
        </p:nvSpPr>
        <p:spPr>
          <a:xfrm>
            <a:off x="2071670" y="857232"/>
            <a:ext cx="4429156" cy="523220"/>
          </a:xfrm>
          <a:prstGeom prst="rect">
            <a:avLst/>
          </a:prstGeom>
          <a:noFill/>
        </p:spPr>
        <p:txBody>
          <a:bodyPr wrap="square" rtlCol="0">
            <a:spAutoFit/>
          </a:bodyPr>
          <a:lstStyle/>
          <a:p>
            <a:pPr algn="ctr"/>
            <a:r>
              <a:rPr lang="en-US" sz="2800" dirty="0" smtClean="0">
                <a:solidFill>
                  <a:srgbClr val="99FFCC"/>
                </a:solidFill>
              </a:rPr>
              <a:t>POINTERS</a:t>
            </a:r>
            <a:endParaRPr lang="en-US" sz="2800" dirty="0">
              <a:solidFill>
                <a:srgbClr val="99FFCC"/>
              </a:solidFill>
            </a:endParaRPr>
          </a:p>
        </p:txBody>
      </p:sp>
      <p:sp>
        <p:nvSpPr>
          <p:cNvPr id="5" name="TextBox 4"/>
          <p:cNvSpPr txBox="1"/>
          <p:nvPr/>
        </p:nvSpPr>
        <p:spPr>
          <a:xfrm>
            <a:off x="428596" y="3286124"/>
            <a:ext cx="8143932" cy="523220"/>
          </a:xfrm>
          <a:prstGeom prst="rect">
            <a:avLst/>
          </a:prstGeom>
          <a:noFill/>
        </p:spPr>
        <p:txBody>
          <a:bodyPr wrap="square" rtlCol="0">
            <a:spAutoFit/>
          </a:bodyPr>
          <a:lstStyle/>
          <a:p>
            <a:r>
              <a:rPr lang="en-US" sz="2800" dirty="0" smtClean="0">
                <a:solidFill>
                  <a:srgbClr val="99FFCC"/>
                </a:solidFill>
              </a:rPr>
              <a:t>Pointers have number of useful applications</a:t>
            </a:r>
            <a:endParaRPr lang="en-US" sz="2800" dirty="0">
              <a:solidFill>
                <a:srgbClr val="99FFCC"/>
              </a:solidFill>
            </a:endParaRPr>
          </a:p>
        </p:txBody>
      </p:sp>
      <p:sp>
        <p:nvSpPr>
          <p:cNvPr id="8" name="TextBox 7"/>
          <p:cNvSpPr txBox="1"/>
          <p:nvPr/>
        </p:nvSpPr>
        <p:spPr>
          <a:xfrm>
            <a:off x="642910" y="3929066"/>
            <a:ext cx="8215370" cy="2308324"/>
          </a:xfrm>
          <a:prstGeom prst="rect">
            <a:avLst/>
          </a:prstGeom>
          <a:noFill/>
        </p:spPr>
        <p:txBody>
          <a:bodyPr wrap="square" rtlCol="0">
            <a:spAutoFit/>
          </a:bodyPr>
          <a:lstStyle/>
          <a:p>
            <a:pPr algn="just">
              <a:buFont typeface="Wingdings" pitchFamily="2" charset="2"/>
              <a:buChar char="Ø"/>
            </a:pPr>
            <a:r>
              <a:rPr lang="en-US" sz="2400" dirty="0" smtClean="0"/>
              <a:t> Pointers can be used to pass information back and forth between a function and its reference point.</a:t>
            </a:r>
          </a:p>
          <a:p>
            <a:pPr algn="just">
              <a:buFont typeface="Wingdings" pitchFamily="2" charset="2"/>
              <a:buChar char="Ø"/>
            </a:pPr>
            <a:endParaRPr lang="en-US" sz="2400" dirty="0" smtClean="0"/>
          </a:p>
          <a:p>
            <a:pPr algn="just">
              <a:buFont typeface="Wingdings" pitchFamily="2" charset="2"/>
              <a:buChar char="Ø"/>
            </a:pPr>
            <a:r>
              <a:rPr lang="en-US" sz="2400" dirty="0" smtClean="0"/>
              <a:t> Pointers provide a way to return multiple data items from a function via function arguments.</a:t>
            </a: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52" y="1142984"/>
            <a:ext cx="7215238" cy="461665"/>
          </a:xfrm>
          <a:prstGeom prst="rect">
            <a:avLst/>
          </a:prstGeom>
          <a:noFill/>
        </p:spPr>
        <p:txBody>
          <a:bodyPr wrap="square" rtlCol="0">
            <a:spAutoFit/>
          </a:bodyPr>
          <a:lstStyle/>
          <a:p>
            <a:pPr algn="ctr"/>
            <a:r>
              <a:rPr lang="en-US" sz="2400" dirty="0" smtClean="0">
                <a:solidFill>
                  <a:srgbClr val="99FFCC"/>
                </a:solidFill>
              </a:rPr>
              <a:t>FUNDAMENTALS</a:t>
            </a:r>
            <a:endParaRPr lang="en-US" sz="2400" dirty="0">
              <a:solidFill>
                <a:srgbClr val="99FFCC"/>
              </a:solidFill>
            </a:endParaRPr>
          </a:p>
        </p:txBody>
      </p:sp>
      <p:sp>
        <p:nvSpPr>
          <p:cNvPr id="5" name="TextBox 4"/>
          <p:cNvSpPr txBox="1"/>
          <p:nvPr/>
        </p:nvSpPr>
        <p:spPr>
          <a:xfrm>
            <a:off x="428596" y="1785926"/>
            <a:ext cx="8358246" cy="1569660"/>
          </a:xfrm>
          <a:prstGeom prst="rect">
            <a:avLst/>
          </a:prstGeom>
          <a:noFill/>
        </p:spPr>
        <p:txBody>
          <a:bodyPr wrap="square" rtlCol="0">
            <a:spAutoFit/>
          </a:bodyPr>
          <a:lstStyle/>
          <a:p>
            <a:pPr algn="just"/>
            <a:r>
              <a:rPr lang="en-US" sz="2400" dirty="0" smtClean="0"/>
              <a:t>Within the computer’s memory, every stored data items occupies one or more contiguous memory cells. The number of memory cells required to store data items depends on the type of data items.</a:t>
            </a:r>
            <a:endParaRPr lang="en-US" sz="2400" dirty="0"/>
          </a:p>
        </p:txBody>
      </p:sp>
      <p:sp>
        <p:nvSpPr>
          <p:cNvPr id="6" name="TextBox 5"/>
          <p:cNvSpPr txBox="1"/>
          <p:nvPr/>
        </p:nvSpPr>
        <p:spPr>
          <a:xfrm>
            <a:off x="428596" y="3571876"/>
            <a:ext cx="8358246" cy="830997"/>
          </a:xfrm>
          <a:prstGeom prst="rect">
            <a:avLst/>
          </a:prstGeom>
          <a:noFill/>
        </p:spPr>
        <p:txBody>
          <a:bodyPr wrap="square" rtlCol="0">
            <a:spAutoFit/>
          </a:bodyPr>
          <a:lstStyle/>
          <a:p>
            <a:r>
              <a:rPr lang="en-US" sz="2400" dirty="0" smtClean="0"/>
              <a:t>For example, a single character will typically be stored in one byte in memory, an integer requires two bytes.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662" y="857232"/>
            <a:ext cx="5286412" cy="523220"/>
          </a:xfrm>
          <a:prstGeom prst="rect">
            <a:avLst/>
          </a:prstGeom>
          <a:noFill/>
        </p:spPr>
        <p:txBody>
          <a:bodyPr wrap="square" rtlCol="0">
            <a:spAutoFit/>
          </a:bodyPr>
          <a:lstStyle/>
          <a:p>
            <a:r>
              <a:rPr lang="en-US" sz="2800" dirty="0" smtClean="0">
                <a:solidFill>
                  <a:srgbClr val="99FFCC"/>
                </a:solidFill>
              </a:rPr>
              <a:t>EXAMPLE</a:t>
            </a:r>
            <a:endParaRPr lang="en-US" sz="2800" dirty="0">
              <a:solidFill>
                <a:srgbClr val="99FFCC"/>
              </a:solidFill>
            </a:endParaRPr>
          </a:p>
        </p:txBody>
      </p:sp>
      <p:sp>
        <p:nvSpPr>
          <p:cNvPr id="5" name="TextBox 4"/>
          <p:cNvSpPr txBox="1"/>
          <p:nvPr/>
        </p:nvSpPr>
        <p:spPr>
          <a:xfrm>
            <a:off x="571472" y="1571612"/>
            <a:ext cx="7572428" cy="1323439"/>
          </a:xfrm>
          <a:prstGeom prst="rect">
            <a:avLst/>
          </a:prstGeom>
          <a:noFill/>
        </p:spPr>
        <p:txBody>
          <a:bodyPr wrap="square" rtlCol="0">
            <a:spAutoFit/>
          </a:bodyPr>
          <a:lstStyle/>
          <a:p>
            <a:pPr algn="just"/>
            <a:r>
              <a:rPr lang="en-US" sz="2000" dirty="0" smtClean="0"/>
              <a:t>Suppose V is a variable represents some particular data item. The computer will automatically assign memory cells for this data item. The data item then be accessed  if we know the location of the first memory cell.</a:t>
            </a:r>
            <a:endParaRPr lang="en-US" sz="2000" dirty="0"/>
          </a:p>
        </p:txBody>
      </p:sp>
      <p:sp>
        <p:nvSpPr>
          <p:cNvPr id="6" name="TextBox 5"/>
          <p:cNvSpPr txBox="1"/>
          <p:nvPr/>
        </p:nvSpPr>
        <p:spPr>
          <a:xfrm>
            <a:off x="571472" y="3071810"/>
            <a:ext cx="7786742" cy="1200329"/>
          </a:xfrm>
          <a:prstGeom prst="rect">
            <a:avLst/>
          </a:prstGeom>
          <a:noFill/>
        </p:spPr>
        <p:txBody>
          <a:bodyPr wrap="square" rtlCol="0">
            <a:spAutoFit/>
          </a:bodyPr>
          <a:lstStyle/>
          <a:p>
            <a:r>
              <a:rPr lang="en-US" sz="2400" dirty="0" smtClean="0">
                <a:solidFill>
                  <a:srgbClr val="99FFCC"/>
                </a:solidFill>
              </a:rPr>
              <a:t>Let us assign the address of v to another variable, p.</a:t>
            </a:r>
          </a:p>
          <a:p>
            <a:endParaRPr lang="en-US" sz="2400" dirty="0" smtClean="0">
              <a:solidFill>
                <a:srgbClr val="99FFCC"/>
              </a:solidFill>
            </a:endParaRPr>
          </a:p>
          <a:p>
            <a:r>
              <a:rPr lang="en-US" sz="2400" dirty="0" smtClean="0">
                <a:solidFill>
                  <a:srgbClr val="99FFCC"/>
                </a:solidFill>
              </a:rPr>
              <a:t>                        Thus p=&amp;v.</a:t>
            </a:r>
            <a:endParaRPr lang="en-US" sz="2400" dirty="0">
              <a:solidFill>
                <a:srgbClr val="99FFCC"/>
              </a:solidFill>
            </a:endParaRPr>
          </a:p>
        </p:txBody>
      </p:sp>
      <p:sp>
        <p:nvSpPr>
          <p:cNvPr id="7" name="TextBox 6"/>
          <p:cNvSpPr txBox="1"/>
          <p:nvPr/>
        </p:nvSpPr>
        <p:spPr>
          <a:xfrm>
            <a:off x="714348" y="4643446"/>
            <a:ext cx="7858180" cy="830997"/>
          </a:xfrm>
          <a:prstGeom prst="rect">
            <a:avLst/>
          </a:prstGeom>
          <a:noFill/>
        </p:spPr>
        <p:txBody>
          <a:bodyPr wrap="square" rtlCol="0">
            <a:spAutoFit/>
          </a:bodyPr>
          <a:lstStyle/>
          <a:p>
            <a:r>
              <a:rPr lang="en-US" sz="2400" dirty="0" smtClean="0"/>
              <a:t>This new variable is called a pointer to v. Since it points the location where v is stored in memory.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928670"/>
            <a:ext cx="5214974" cy="523220"/>
          </a:xfrm>
          <a:prstGeom prst="rect">
            <a:avLst/>
          </a:prstGeom>
          <a:noFill/>
        </p:spPr>
        <p:txBody>
          <a:bodyPr wrap="square" rtlCol="0">
            <a:spAutoFit/>
          </a:bodyPr>
          <a:lstStyle/>
          <a:p>
            <a:r>
              <a:rPr lang="en-US" sz="2800" dirty="0" smtClean="0">
                <a:solidFill>
                  <a:srgbClr val="99FFCC"/>
                </a:solidFill>
              </a:rPr>
              <a:t>Relation between p and v</a:t>
            </a:r>
            <a:endParaRPr lang="en-US" sz="2800" dirty="0">
              <a:solidFill>
                <a:srgbClr val="99FFCC"/>
              </a:solidFill>
            </a:endParaRPr>
          </a:p>
        </p:txBody>
      </p:sp>
      <p:sp>
        <p:nvSpPr>
          <p:cNvPr id="5" name="Rectangle 4"/>
          <p:cNvSpPr/>
          <p:nvPr/>
        </p:nvSpPr>
        <p:spPr>
          <a:xfrm>
            <a:off x="1142976" y="2143116"/>
            <a:ext cx="292895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Address of v</a:t>
            </a:r>
            <a:endParaRPr lang="en-US" sz="2400" dirty="0"/>
          </a:p>
        </p:txBody>
      </p:sp>
      <p:sp>
        <p:nvSpPr>
          <p:cNvPr id="6" name="Rectangle 5"/>
          <p:cNvSpPr/>
          <p:nvPr/>
        </p:nvSpPr>
        <p:spPr>
          <a:xfrm>
            <a:off x="5143504" y="2143116"/>
            <a:ext cx="2928958"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Value of v</a:t>
            </a:r>
            <a:endParaRPr lang="en-US" sz="2400" dirty="0"/>
          </a:p>
        </p:txBody>
      </p:sp>
      <p:cxnSp>
        <p:nvCxnSpPr>
          <p:cNvPr id="8" name="Straight Arrow Connector 7"/>
          <p:cNvCxnSpPr>
            <a:stCxn id="5" idx="3"/>
            <a:endCxn id="6" idx="1"/>
          </p:cNvCxnSpPr>
          <p:nvPr/>
        </p:nvCxnSpPr>
        <p:spPr>
          <a:xfrm>
            <a:off x="4071934" y="2607463"/>
            <a:ext cx="1071570" cy="1588"/>
          </a:xfrm>
          <a:prstGeom prst="straightConnector1">
            <a:avLst/>
          </a:prstGeom>
          <a:ln>
            <a:tailEnd type="arrow"/>
          </a:ln>
          <a:effectLst>
            <a:outerShdw blurRad="50800" dist="50800"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8662" y="3857628"/>
            <a:ext cx="7572428" cy="830997"/>
          </a:xfrm>
          <a:prstGeom prst="rect">
            <a:avLst/>
          </a:prstGeom>
          <a:noFill/>
        </p:spPr>
        <p:txBody>
          <a:bodyPr wrap="square" rtlCol="0">
            <a:spAutoFit/>
          </a:bodyPr>
          <a:lstStyle/>
          <a:p>
            <a:r>
              <a:rPr lang="en-US" sz="2400" dirty="0" smtClean="0"/>
              <a:t>Remember p represents </a:t>
            </a:r>
            <a:r>
              <a:rPr lang="en-US" sz="2400" dirty="0" err="1" smtClean="0"/>
              <a:t>v’s</a:t>
            </a:r>
            <a:r>
              <a:rPr lang="en-US" sz="2400" dirty="0" smtClean="0"/>
              <a:t> address, not it’s value. Thus p is referred as a pointer variable.</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1000108"/>
            <a:ext cx="6357982" cy="461665"/>
          </a:xfrm>
          <a:prstGeom prst="rect">
            <a:avLst/>
          </a:prstGeom>
          <a:noFill/>
        </p:spPr>
        <p:txBody>
          <a:bodyPr wrap="square" rtlCol="0">
            <a:spAutoFit/>
          </a:bodyPr>
          <a:lstStyle/>
          <a:p>
            <a:pPr algn="ctr"/>
            <a:r>
              <a:rPr lang="en-US" sz="2400" dirty="0" smtClean="0">
                <a:solidFill>
                  <a:srgbClr val="99FFCC"/>
                </a:solidFill>
              </a:rPr>
              <a:t>POINTER DECLARATIONS</a:t>
            </a:r>
            <a:endParaRPr lang="en-US" sz="2400" dirty="0">
              <a:solidFill>
                <a:srgbClr val="99FFCC"/>
              </a:solidFill>
            </a:endParaRPr>
          </a:p>
        </p:txBody>
      </p:sp>
      <p:sp>
        <p:nvSpPr>
          <p:cNvPr id="6" name="TextBox 5"/>
          <p:cNvSpPr txBox="1"/>
          <p:nvPr/>
        </p:nvSpPr>
        <p:spPr>
          <a:xfrm>
            <a:off x="642910" y="1857364"/>
            <a:ext cx="3929090" cy="461665"/>
          </a:xfrm>
          <a:prstGeom prst="rect">
            <a:avLst/>
          </a:prstGeom>
          <a:noFill/>
        </p:spPr>
        <p:txBody>
          <a:bodyPr wrap="square" rtlCol="0">
            <a:spAutoFit/>
          </a:bodyPr>
          <a:lstStyle/>
          <a:p>
            <a:r>
              <a:rPr lang="en-US" sz="2400" dirty="0" smtClean="0">
                <a:solidFill>
                  <a:srgbClr val="99FFCC"/>
                </a:solidFill>
              </a:rPr>
              <a:t>GENERAL FORMAT</a:t>
            </a:r>
            <a:endParaRPr lang="en-US" sz="2400" dirty="0">
              <a:solidFill>
                <a:srgbClr val="99FFCC"/>
              </a:solidFill>
            </a:endParaRPr>
          </a:p>
        </p:txBody>
      </p:sp>
      <p:sp>
        <p:nvSpPr>
          <p:cNvPr id="7" name="TextBox 6"/>
          <p:cNvSpPr txBox="1"/>
          <p:nvPr/>
        </p:nvSpPr>
        <p:spPr>
          <a:xfrm>
            <a:off x="2643174" y="2643182"/>
            <a:ext cx="5429288" cy="461665"/>
          </a:xfrm>
          <a:prstGeom prst="rect">
            <a:avLst/>
          </a:prstGeom>
          <a:noFill/>
        </p:spPr>
        <p:txBody>
          <a:bodyPr wrap="square" rtlCol="0">
            <a:spAutoFit/>
          </a:bodyPr>
          <a:lstStyle/>
          <a:p>
            <a:r>
              <a:rPr lang="en-US" sz="2400" dirty="0" smtClean="0"/>
              <a:t>  data _type *</a:t>
            </a:r>
            <a:r>
              <a:rPr lang="en-US" sz="2400" dirty="0" err="1" smtClean="0"/>
              <a:t>ptvar</a:t>
            </a:r>
            <a:r>
              <a:rPr lang="en-US" sz="2400" dirty="0" smtClean="0"/>
              <a:t>;</a:t>
            </a:r>
            <a:endParaRPr lang="en-US" sz="2400" dirty="0"/>
          </a:p>
        </p:txBody>
      </p:sp>
      <p:sp>
        <p:nvSpPr>
          <p:cNvPr id="8" name="TextBox 7"/>
          <p:cNvSpPr txBox="1"/>
          <p:nvPr/>
        </p:nvSpPr>
        <p:spPr>
          <a:xfrm>
            <a:off x="857224" y="3500438"/>
            <a:ext cx="8072494" cy="830997"/>
          </a:xfrm>
          <a:prstGeom prst="rect">
            <a:avLst/>
          </a:prstGeom>
          <a:noFill/>
        </p:spPr>
        <p:txBody>
          <a:bodyPr wrap="square" rtlCol="0">
            <a:spAutoFit/>
          </a:bodyPr>
          <a:lstStyle/>
          <a:p>
            <a:r>
              <a:rPr lang="en-US" sz="2400" dirty="0" err="1" smtClean="0"/>
              <a:t>Wher</a:t>
            </a:r>
            <a:r>
              <a:rPr lang="en-US" sz="2400" dirty="0" smtClean="0"/>
              <a:t> </a:t>
            </a:r>
            <a:r>
              <a:rPr lang="en-US" sz="2400" dirty="0" err="1" smtClean="0"/>
              <a:t>ptvar</a:t>
            </a:r>
            <a:r>
              <a:rPr lang="en-US" sz="2400" dirty="0" smtClean="0"/>
              <a:t> is a pointer variable and </a:t>
            </a:r>
            <a:r>
              <a:rPr lang="en-US" sz="2400" dirty="0" err="1" smtClean="0"/>
              <a:t>data_type</a:t>
            </a:r>
            <a:r>
              <a:rPr lang="en-US" sz="2400" dirty="0" smtClean="0"/>
              <a:t> refers to the data type of the pointers object.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2071678"/>
            <a:ext cx="7858180" cy="2246769"/>
          </a:xfrm>
          <a:prstGeom prst="rect">
            <a:avLst/>
          </a:prstGeom>
          <a:noFill/>
        </p:spPr>
        <p:txBody>
          <a:bodyPr wrap="square" rtlCol="0">
            <a:spAutoFit/>
          </a:bodyPr>
          <a:lstStyle/>
          <a:p>
            <a:r>
              <a:rPr lang="en-US" sz="2800" dirty="0" smtClean="0"/>
              <a:t>Pointer variables like all other variables, must be declared before they used in C program.</a:t>
            </a:r>
          </a:p>
          <a:p>
            <a:endParaRPr lang="en-US" sz="2800" dirty="0" smtClean="0"/>
          </a:p>
          <a:p>
            <a:r>
              <a:rPr lang="en-US" sz="2800" dirty="0" smtClean="0"/>
              <a:t>When pointer variable is declared, the variable name must be preceded by an asterisk(*).</a:t>
            </a:r>
            <a:endParaRPr lang="en-US" sz="2800" dirty="0"/>
          </a:p>
        </p:txBody>
      </p:sp>
      <p:sp>
        <p:nvSpPr>
          <p:cNvPr id="5" name="TextBox 4"/>
          <p:cNvSpPr txBox="1"/>
          <p:nvPr/>
        </p:nvSpPr>
        <p:spPr>
          <a:xfrm>
            <a:off x="857224" y="1142984"/>
            <a:ext cx="4857784" cy="523220"/>
          </a:xfrm>
          <a:prstGeom prst="rect">
            <a:avLst/>
          </a:prstGeom>
          <a:noFill/>
        </p:spPr>
        <p:txBody>
          <a:bodyPr wrap="square" rtlCol="0">
            <a:spAutoFit/>
          </a:bodyPr>
          <a:lstStyle/>
          <a:p>
            <a:r>
              <a:rPr lang="en-US" sz="2800" dirty="0" smtClean="0">
                <a:solidFill>
                  <a:srgbClr val="99FFCC"/>
                </a:solidFill>
              </a:rPr>
              <a:t>KEY POINTS</a:t>
            </a:r>
            <a:endParaRPr lang="en-US" sz="2800" dirty="0">
              <a:solidFill>
                <a:srgbClr val="99FFCC"/>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142984"/>
            <a:ext cx="5643602" cy="461665"/>
          </a:xfrm>
          <a:prstGeom prst="rect">
            <a:avLst/>
          </a:prstGeom>
          <a:noFill/>
        </p:spPr>
        <p:txBody>
          <a:bodyPr wrap="square" rtlCol="0">
            <a:spAutoFit/>
          </a:bodyPr>
          <a:lstStyle/>
          <a:p>
            <a:r>
              <a:rPr lang="en-US" sz="2400" dirty="0" smtClean="0"/>
              <a:t>EXAMPLE</a:t>
            </a:r>
            <a:endParaRPr lang="en-US" sz="2400" dirty="0"/>
          </a:p>
        </p:txBody>
      </p:sp>
      <p:sp>
        <p:nvSpPr>
          <p:cNvPr id="5" name="TextBox 4"/>
          <p:cNvSpPr txBox="1"/>
          <p:nvPr/>
        </p:nvSpPr>
        <p:spPr>
          <a:xfrm>
            <a:off x="1000100" y="1785926"/>
            <a:ext cx="6000792" cy="954107"/>
          </a:xfrm>
          <a:prstGeom prst="rect">
            <a:avLst/>
          </a:prstGeom>
          <a:noFill/>
        </p:spPr>
        <p:txBody>
          <a:bodyPr wrap="square" rtlCol="0">
            <a:spAutoFit/>
          </a:bodyPr>
          <a:lstStyle/>
          <a:p>
            <a:r>
              <a:rPr lang="en-US" sz="2800" dirty="0" smtClean="0"/>
              <a:t>   </a:t>
            </a:r>
            <a:r>
              <a:rPr lang="en-US" sz="2800" dirty="0" err="1" smtClean="0"/>
              <a:t>int</a:t>
            </a:r>
            <a:r>
              <a:rPr lang="en-US" sz="2800" dirty="0" smtClean="0"/>
              <a:t> </a:t>
            </a:r>
            <a:r>
              <a:rPr lang="en-US" sz="2800" dirty="0" err="1" smtClean="0"/>
              <a:t>u,v</a:t>
            </a:r>
            <a:r>
              <a:rPr lang="en-US" sz="2800" dirty="0" smtClean="0"/>
              <a:t>;</a:t>
            </a:r>
          </a:p>
          <a:p>
            <a:r>
              <a:rPr lang="en-US" sz="2800" dirty="0" smtClean="0"/>
              <a:t>   </a:t>
            </a:r>
            <a:r>
              <a:rPr lang="en-US" sz="2800" dirty="0" err="1" smtClean="0"/>
              <a:t>int</a:t>
            </a:r>
            <a:r>
              <a:rPr lang="en-US" sz="2800" dirty="0" smtClean="0"/>
              <a:t> *p;</a:t>
            </a:r>
            <a:endParaRPr lang="en-US" sz="2800" dirty="0"/>
          </a:p>
        </p:txBody>
      </p:sp>
      <p:sp>
        <p:nvSpPr>
          <p:cNvPr id="6" name="TextBox 5"/>
          <p:cNvSpPr txBox="1"/>
          <p:nvPr/>
        </p:nvSpPr>
        <p:spPr>
          <a:xfrm>
            <a:off x="571472" y="2978064"/>
            <a:ext cx="8358246" cy="2308324"/>
          </a:xfrm>
          <a:prstGeom prst="rect">
            <a:avLst/>
          </a:prstGeom>
          <a:noFill/>
        </p:spPr>
        <p:txBody>
          <a:bodyPr wrap="square" rtlCol="0">
            <a:spAutoFit/>
          </a:bodyPr>
          <a:lstStyle/>
          <a:p>
            <a:pPr algn="just"/>
            <a:r>
              <a:rPr lang="en-US" sz="2400" dirty="0" smtClean="0"/>
              <a:t>The first line declares v and u  to be integer variable. </a:t>
            </a:r>
          </a:p>
          <a:p>
            <a:pPr algn="just"/>
            <a:endParaRPr lang="en-US" sz="2400" dirty="0" smtClean="0"/>
          </a:p>
          <a:p>
            <a:pPr algn="just"/>
            <a:r>
              <a:rPr lang="en-US" sz="2400" dirty="0" smtClean="0"/>
              <a:t>The second line declares p to be a pointer variable whose object is integer quantity </a:t>
            </a:r>
            <a:r>
              <a:rPr lang="en-US" sz="2400" dirty="0" err="1" smtClean="0"/>
              <a:t>i.e</a:t>
            </a:r>
            <a:r>
              <a:rPr lang="en-US" sz="2400" dirty="0" smtClean="0"/>
              <a:t> p points to an integer quantity.</a:t>
            </a:r>
          </a:p>
          <a:p>
            <a:pPr algn="just"/>
            <a:endParaRPr lang="en-US" sz="2400" dirty="0" smtClean="0"/>
          </a:p>
          <a:p>
            <a:pPr algn="just"/>
            <a:r>
              <a:rPr lang="en-US" sz="2400" dirty="0" smtClean="0"/>
              <a:t>p represents an address, not a integer quantity.</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142984"/>
            <a:ext cx="5643602" cy="461665"/>
          </a:xfrm>
          <a:prstGeom prst="rect">
            <a:avLst/>
          </a:prstGeom>
          <a:noFill/>
        </p:spPr>
        <p:txBody>
          <a:bodyPr wrap="square" rtlCol="0">
            <a:spAutoFit/>
          </a:bodyPr>
          <a:lstStyle/>
          <a:p>
            <a:r>
              <a:rPr lang="en-US" sz="2400" dirty="0" smtClean="0">
                <a:solidFill>
                  <a:srgbClr val="99FFCC"/>
                </a:solidFill>
              </a:rPr>
              <a:t>EXAMPLE</a:t>
            </a:r>
            <a:endParaRPr lang="en-US" sz="2400" dirty="0">
              <a:solidFill>
                <a:srgbClr val="99FFCC"/>
              </a:solidFill>
            </a:endParaRPr>
          </a:p>
        </p:txBody>
      </p:sp>
      <p:sp>
        <p:nvSpPr>
          <p:cNvPr id="5" name="TextBox 4"/>
          <p:cNvSpPr txBox="1"/>
          <p:nvPr/>
        </p:nvSpPr>
        <p:spPr>
          <a:xfrm>
            <a:off x="1000100" y="1785926"/>
            <a:ext cx="2786082" cy="954107"/>
          </a:xfrm>
          <a:prstGeom prst="rect">
            <a:avLst/>
          </a:prstGeom>
          <a:noFill/>
        </p:spPr>
        <p:txBody>
          <a:bodyPr wrap="square" rtlCol="0">
            <a:spAutoFit/>
          </a:bodyPr>
          <a:lstStyle/>
          <a:p>
            <a:r>
              <a:rPr lang="en-US" sz="2800" dirty="0" smtClean="0"/>
              <a:t>   </a:t>
            </a:r>
            <a:r>
              <a:rPr lang="en-US" sz="2800" dirty="0" err="1" smtClean="0"/>
              <a:t>int</a:t>
            </a:r>
            <a:r>
              <a:rPr lang="en-US" sz="2800" dirty="0" smtClean="0"/>
              <a:t> </a:t>
            </a:r>
            <a:r>
              <a:rPr lang="en-US" sz="2800" dirty="0" err="1" smtClean="0"/>
              <a:t>u,v</a:t>
            </a:r>
            <a:r>
              <a:rPr lang="en-US" sz="2800" dirty="0" smtClean="0"/>
              <a:t>;</a:t>
            </a:r>
          </a:p>
          <a:p>
            <a:r>
              <a:rPr lang="en-US" sz="2800" dirty="0" smtClean="0"/>
              <a:t>   </a:t>
            </a:r>
            <a:r>
              <a:rPr lang="en-US" sz="2800" dirty="0" err="1" smtClean="0"/>
              <a:t>int</a:t>
            </a:r>
            <a:r>
              <a:rPr lang="en-US" sz="2800" dirty="0" smtClean="0"/>
              <a:t> *p=&amp;v;</a:t>
            </a:r>
            <a:endParaRPr lang="en-US" sz="2800" dirty="0"/>
          </a:p>
        </p:txBody>
      </p:sp>
      <p:sp>
        <p:nvSpPr>
          <p:cNvPr id="6" name="TextBox 5"/>
          <p:cNvSpPr txBox="1"/>
          <p:nvPr/>
        </p:nvSpPr>
        <p:spPr>
          <a:xfrm>
            <a:off x="571472" y="2978064"/>
            <a:ext cx="8358246" cy="2308324"/>
          </a:xfrm>
          <a:prstGeom prst="rect">
            <a:avLst/>
          </a:prstGeom>
          <a:noFill/>
        </p:spPr>
        <p:txBody>
          <a:bodyPr wrap="square" rtlCol="0">
            <a:spAutoFit/>
          </a:bodyPr>
          <a:lstStyle/>
          <a:p>
            <a:pPr algn="just"/>
            <a:r>
              <a:rPr lang="en-US" sz="2400" dirty="0" smtClean="0"/>
              <a:t>The first line declares v and u  to be integer variable. </a:t>
            </a:r>
          </a:p>
          <a:p>
            <a:pPr algn="just"/>
            <a:endParaRPr lang="en-US" sz="2400" dirty="0" smtClean="0"/>
          </a:p>
          <a:p>
            <a:pPr algn="just"/>
            <a:r>
              <a:rPr lang="en-US" sz="2400" dirty="0" smtClean="0"/>
              <a:t>The second line declares p to be a pointer variable that points to a integer quantity.</a:t>
            </a:r>
          </a:p>
          <a:p>
            <a:pPr algn="just"/>
            <a:endParaRPr lang="en-US" sz="2400" dirty="0" smtClean="0"/>
          </a:p>
          <a:p>
            <a:pPr algn="just"/>
            <a:r>
              <a:rPr lang="en-US" sz="2400" dirty="0" smtClean="0"/>
              <a:t>The address of v is initially assigned to p.</a:t>
            </a:r>
            <a:endParaRPr lang="en-US" sz="2400" dirty="0"/>
          </a:p>
        </p:txBody>
      </p:sp>
      <p:sp>
        <p:nvSpPr>
          <p:cNvPr id="7" name="TextBox 6"/>
          <p:cNvSpPr txBox="1"/>
          <p:nvPr/>
        </p:nvSpPr>
        <p:spPr>
          <a:xfrm>
            <a:off x="4286248" y="1500174"/>
            <a:ext cx="3857684" cy="1384995"/>
          </a:xfrm>
          <a:prstGeom prst="rect">
            <a:avLst/>
          </a:prstGeom>
          <a:noFill/>
        </p:spPr>
        <p:txBody>
          <a:bodyPr wrap="square" rtlCol="0">
            <a:spAutoFit/>
          </a:bodyPr>
          <a:lstStyle/>
          <a:p>
            <a:r>
              <a:rPr lang="en-US" sz="2800" dirty="0" smtClean="0"/>
              <a:t>   </a:t>
            </a:r>
            <a:r>
              <a:rPr lang="en-US" sz="2800" dirty="0" err="1" smtClean="0"/>
              <a:t>int</a:t>
            </a:r>
            <a:r>
              <a:rPr lang="en-US" sz="2800" dirty="0" smtClean="0"/>
              <a:t> </a:t>
            </a:r>
            <a:r>
              <a:rPr lang="en-US" sz="2800" dirty="0" err="1" smtClean="0"/>
              <a:t>u,v</a:t>
            </a:r>
            <a:r>
              <a:rPr lang="en-US" sz="2800" dirty="0" smtClean="0"/>
              <a:t>;</a:t>
            </a:r>
          </a:p>
          <a:p>
            <a:r>
              <a:rPr lang="en-US" sz="2800" dirty="0" smtClean="0"/>
              <a:t>   </a:t>
            </a:r>
            <a:r>
              <a:rPr lang="en-US" sz="2800" dirty="0" err="1" smtClean="0"/>
              <a:t>int</a:t>
            </a:r>
            <a:r>
              <a:rPr lang="en-US" sz="2800" dirty="0" smtClean="0"/>
              <a:t> *p;</a:t>
            </a:r>
          </a:p>
          <a:p>
            <a:r>
              <a:rPr lang="en-US" sz="2800" dirty="0" smtClean="0"/>
              <a:t>    p=&amp;v;</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Flow</Template>
  <TotalTime>3247</TotalTime>
  <Words>1098</Words>
  <Application>Microsoft Office PowerPoint</Application>
  <PresentationFormat>On-screen Show (4:3)</PresentationFormat>
  <Paragraphs>136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Al-Quds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Modulation Techniques</dc:title>
  <dc:creator>Ali Jamoos</dc:creator>
  <cp:lastModifiedBy>Md. Samiul Habib</cp:lastModifiedBy>
  <cp:revision>1059</cp:revision>
  <dcterms:created xsi:type="dcterms:W3CDTF">2008-09-25T10:54:45Z</dcterms:created>
  <dcterms:modified xsi:type="dcterms:W3CDTF">2010-12-11T20:43:18Z</dcterms:modified>
</cp:coreProperties>
</file>