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73" r:id="rId4"/>
    <p:sldId id="274" r:id="rId5"/>
    <p:sldId id="269" r:id="rId6"/>
    <p:sldId id="270" r:id="rId7"/>
    <p:sldId id="271" r:id="rId8"/>
    <p:sldId id="272" r:id="rId9"/>
    <p:sldId id="258" r:id="rId10"/>
    <p:sldId id="259" r:id="rId11"/>
    <p:sldId id="275" r:id="rId12"/>
    <p:sldId id="260" r:id="rId13"/>
    <p:sldId id="261" r:id="rId14"/>
    <p:sldId id="262" r:id="rId15"/>
    <p:sldId id="263" r:id="rId16"/>
    <p:sldId id="264" r:id="rId17"/>
    <p:sldId id="276" r:id="rId18"/>
    <p:sldId id="265" r:id="rId19"/>
    <p:sldId id="266" r:id="rId20"/>
    <p:sldId id="267" r:id="rId21"/>
    <p:sldId id="268" r:id="rId22"/>
    <p:sldId id="278" r:id="rId23"/>
    <p:sldId id="277" r:id="rId24"/>
    <p:sldId id="279" r:id="rId2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82" autoAdjust="0"/>
    <p:restoredTop sz="77308" autoAdjust="0"/>
  </p:normalViewPr>
  <p:slideViewPr>
    <p:cSldViewPr>
      <p:cViewPr>
        <p:scale>
          <a:sx n="62" d="100"/>
          <a:sy n="62" d="100"/>
        </p:scale>
        <p:origin x="-240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583545-5818-4368-9D65-B1A08A8B6D0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6A23D-7CDB-4832-8C88-D4CB8260FF9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4ADB8-B908-4DF3-BF6C-FB517ACD914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64A13-780C-4C55-B2DB-EEB61D7E7C3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4BA71-E1EC-4D7F-A80D-37680C98477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A5898-9BE0-410C-8707-CC815C3A698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A82F8-AC68-46CB-B844-0E4FE39E485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9C3F5-A736-4AA0-B1FD-6006BA37C67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05797-DEE8-49F8-BAFE-12CF05ED991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2C594-932E-4337-9B28-D5E0ED98B4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6C135-D807-41C8-B04C-D9E45AFD451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AFEEF-37BD-46FB-B852-47A783F8511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4A84812-62B6-4BF0-B64E-7275C2E4072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05" r:id="rId2"/>
    <p:sldLayoutId id="2147484214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5" r:id="rId9"/>
    <p:sldLayoutId id="2147484211" r:id="rId10"/>
    <p:sldLayoutId id="21474842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/>
          <p:cNvSpPr txBox="1">
            <a:spLocks noChangeArrowheads="1"/>
          </p:cNvSpPr>
          <p:nvPr/>
        </p:nvSpPr>
        <p:spPr bwMode="auto">
          <a:xfrm>
            <a:off x="1928813" y="1000124"/>
            <a:ext cx="56435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99FFCC"/>
                </a:solidFill>
              </a:rPr>
              <a:t>STRUCTUEES AND UNION</a:t>
            </a:r>
            <a:endParaRPr lang="en-US" sz="32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2938" y="1714500"/>
            <a:ext cx="2571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>
                <a:solidFill>
                  <a:srgbClr val="99FFCC"/>
                </a:solidFill>
              </a:rPr>
              <a:t>CONTENTS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" y="2357438"/>
            <a:ext cx="76438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STRUCTURE</a:t>
            </a:r>
            <a:endParaRPr lang="en-US" sz="2800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STRUCTURE DEFINITION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GIVING VALUES TO MEMBERS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STRUCTURE INITIALIZATION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ARRAYS OF STRUCTURE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00"/>
                </a:solidFill>
              </a:rPr>
              <a:t>UNION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00108"/>
            <a:ext cx="300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FFCC"/>
                </a:solidFill>
              </a:rPr>
              <a:t>KEY POINTS:</a:t>
            </a:r>
            <a:endParaRPr lang="en-US" sz="28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643050"/>
            <a:ext cx="81439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The keyword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tells the compiler that a structure type is being defined.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 err="1" smtClean="0"/>
              <a:t>tag_name</a:t>
            </a:r>
            <a:r>
              <a:rPr lang="en-US" sz="2400" dirty="0" smtClean="0"/>
              <a:t> is essentially the type name of the structure.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 smtClean="0"/>
              <a:t>Variabele_list</a:t>
            </a:r>
            <a:r>
              <a:rPr lang="en-US" sz="2400" dirty="0" smtClean="0"/>
              <a:t> is where actual instances of the structure are declared.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Either </a:t>
            </a:r>
            <a:r>
              <a:rPr lang="en-US" sz="2400" dirty="0" err="1" smtClean="0"/>
              <a:t>tag_name</a:t>
            </a:r>
            <a:r>
              <a:rPr lang="en-US" sz="2400" dirty="0" smtClean="0"/>
              <a:t> or variable list is optional, but one must be present.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8579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1428736"/>
            <a:ext cx="414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43240" y="857232"/>
            <a:ext cx="578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99FFCC"/>
                </a:solidFill>
              </a:rPr>
              <a:t>sturct</a:t>
            </a:r>
            <a:r>
              <a:rPr lang="en-US" sz="2400" dirty="0" smtClean="0">
                <a:solidFill>
                  <a:srgbClr val="99FFCC"/>
                </a:solidFill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</a:rPr>
              <a:t>book_bank</a:t>
            </a:r>
            <a:r>
              <a:rPr lang="en-US" sz="2400" dirty="0" smtClean="0">
                <a:solidFill>
                  <a:srgbClr val="99FFCC"/>
                </a:solidFill>
              </a:rPr>
              <a:t> {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 char title[20];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 char author [15];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</a:rPr>
              <a:t>int</a:t>
            </a:r>
            <a:r>
              <a:rPr lang="en-US" sz="2400" dirty="0" smtClean="0">
                <a:solidFill>
                  <a:srgbClr val="99FFCC"/>
                </a:solidFill>
              </a:rPr>
              <a:t> pages;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}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</a:rPr>
              <a:t>struct</a:t>
            </a:r>
            <a:r>
              <a:rPr lang="en-US" sz="2400" dirty="0" smtClean="0">
                <a:solidFill>
                  <a:srgbClr val="99FFCC"/>
                </a:solidFill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</a:rPr>
              <a:t>book_bank</a:t>
            </a:r>
            <a:r>
              <a:rPr lang="en-US" sz="2400" dirty="0" smtClean="0">
                <a:solidFill>
                  <a:srgbClr val="99FFCC"/>
                </a:solidFill>
              </a:rPr>
              <a:t> book1</a:t>
            </a:r>
            <a:r>
              <a:rPr lang="en-US" sz="2400" dirty="0" smtClean="0">
                <a:solidFill>
                  <a:srgbClr val="99FFCC"/>
                </a:solidFill>
              </a:rPr>
              <a:t>, book2, book3;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4071942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Declares book1, book2 and book3 as variables of type </a:t>
            </a:r>
            <a:r>
              <a:rPr lang="en-US" sz="2400" dirty="0" err="1" smtClean="0"/>
              <a:t>book_bank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Each of these variables have four members as specified by the template.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785794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1428736"/>
            <a:ext cx="414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00496" y="857232"/>
            <a:ext cx="3929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99FFCC"/>
                </a:solidFill>
              </a:rPr>
              <a:t>Sturct</a:t>
            </a:r>
            <a:r>
              <a:rPr lang="en-US" sz="2400" dirty="0" smtClean="0">
                <a:solidFill>
                  <a:srgbClr val="99FFCC"/>
                </a:solidFill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</a:rPr>
              <a:t>book_bank</a:t>
            </a:r>
            <a:r>
              <a:rPr lang="en-US" sz="2400" dirty="0" smtClean="0">
                <a:solidFill>
                  <a:srgbClr val="99FFCC"/>
                </a:solidFill>
              </a:rPr>
              <a:t> {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 char title[20];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 char author [15];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</a:rPr>
              <a:t>int</a:t>
            </a:r>
            <a:r>
              <a:rPr lang="en-US" sz="2400" dirty="0" smtClean="0">
                <a:solidFill>
                  <a:srgbClr val="99FFCC"/>
                </a:solidFill>
              </a:rPr>
              <a:t> pages;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}</a:t>
            </a:r>
          </a:p>
          <a:p>
            <a:r>
              <a:rPr lang="en-US" sz="2400" dirty="0" smtClean="0">
                <a:solidFill>
                  <a:srgbClr val="99FFCC"/>
                </a:solidFill>
              </a:rPr>
              <a:t> book1, book2, book3;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3429000"/>
            <a:ext cx="7072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use of </a:t>
            </a:r>
            <a:r>
              <a:rPr lang="en-US" sz="2200" dirty="0" err="1" smtClean="0"/>
              <a:t>tag_name</a:t>
            </a:r>
            <a:r>
              <a:rPr lang="en-US" sz="2200" dirty="0" smtClean="0"/>
              <a:t> is optional.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1500166" y="392906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err="1" smtClean="0">
                <a:solidFill>
                  <a:srgbClr val="99FFCC"/>
                </a:solidFill>
              </a:rPr>
              <a:t>Sturct</a:t>
            </a:r>
            <a:r>
              <a:rPr lang="en-US" sz="2200" dirty="0" smtClean="0">
                <a:solidFill>
                  <a:srgbClr val="99FFCC"/>
                </a:solidFill>
              </a:rPr>
              <a:t> {</a:t>
            </a:r>
          </a:p>
          <a:p>
            <a:r>
              <a:rPr lang="en-US" sz="2200" dirty="0" smtClean="0">
                <a:solidFill>
                  <a:srgbClr val="99FFCC"/>
                </a:solidFill>
              </a:rPr>
              <a:t>  char title[20];</a:t>
            </a:r>
          </a:p>
          <a:p>
            <a:r>
              <a:rPr lang="en-US" sz="2200" dirty="0" smtClean="0">
                <a:solidFill>
                  <a:srgbClr val="99FFCC"/>
                </a:solidFill>
              </a:rPr>
              <a:t>  char author [15];</a:t>
            </a:r>
          </a:p>
          <a:p>
            <a:r>
              <a:rPr lang="en-US" sz="2200" dirty="0" smtClean="0">
                <a:solidFill>
                  <a:srgbClr val="99FFCC"/>
                </a:solidFill>
              </a:rPr>
              <a:t> </a:t>
            </a:r>
            <a:r>
              <a:rPr lang="en-US" sz="2200" dirty="0" err="1" smtClean="0">
                <a:solidFill>
                  <a:srgbClr val="99FFCC"/>
                </a:solidFill>
              </a:rPr>
              <a:t>int</a:t>
            </a:r>
            <a:r>
              <a:rPr lang="en-US" sz="2200" dirty="0" smtClean="0">
                <a:solidFill>
                  <a:srgbClr val="99FFCC"/>
                </a:solidFill>
              </a:rPr>
              <a:t> pages;</a:t>
            </a:r>
          </a:p>
          <a:p>
            <a:r>
              <a:rPr lang="en-US" sz="2200" dirty="0" smtClean="0">
                <a:solidFill>
                  <a:srgbClr val="99FFCC"/>
                </a:solidFill>
              </a:rPr>
              <a:t> }</a:t>
            </a:r>
          </a:p>
          <a:p>
            <a:r>
              <a:rPr lang="en-US" sz="2200" dirty="0" smtClean="0">
                <a:solidFill>
                  <a:srgbClr val="99FFCC"/>
                </a:solidFill>
              </a:rPr>
              <a:t> book1, book2, book3;</a:t>
            </a:r>
            <a:endParaRPr lang="en-US" sz="2200" dirty="0">
              <a:solidFill>
                <a:srgbClr val="99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1604" y="857232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FFCC"/>
                </a:solidFill>
              </a:rPr>
              <a:t>GIVING VALUES TO MEMBERS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643050"/>
            <a:ext cx="8143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1538" y="1785926"/>
            <a:ext cx="75009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We can assign to the members of a structure in numbers of  way.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The link between a member and a variable is established using the member operator </a:t>
            </a:r>
            <a:r>
              <a:rPr lang="en-US" sz="2400" dirty="0" smtClean="0">
                <a:solidFill>
                  <a:srgbClr val="99FFCC"/>
                </a:solidFill>
              </a:rPr>
              <a:t>‘.’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solidFill>
                <a:srgbClr val="99FFCC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The members should be linked to the structure variables in order to make them meaningful members</a:t>
            </a:r>
            <a:r>
              <a:rPr lang="en-US" sz="2400" dirty="0" smtClean="0">
                <a:solidFill>
                  <a:srgbClr val="99FFCC"/>
                </a:solidFill>
              </a:rPr>
              <a:t>.</a:t>
            </a:r>
            <a:endParaRPr lang="en-US" sz="2400" dirty="0" smtClean="0">
              <a:solidFill>
                <a:srgbClr val="99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928670"/>
            <a:ext cx="414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FFCC"/>
                </a:solidFill>
              </a:rPr>
              <a:t>EXAMPLE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1357298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book1.price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2000240"/>
            <a:ext cx="764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the variable representing the price of the book1 and can be treated like any other ordinary variable.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28794" y="3214686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FFCC"/>
                </a:solidFill>
              </a:rPr>
              <a:t> book1.price=28.50;     book1.pages=250;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4143380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also </a:t>
            </a:r>
            <a:r>
              <a:rPr lang="en-US" sz="2400" dirty="0" err="1" smtClean="0"/>
              <a:t>scanf</a:t>
            </a:r>
            <a:r>
              <a:rPr lang="en-US" sz="2400" dirty="0" smtClean="0"/>
              <a:t> to give the values through the keyboard.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5072074"/>
            <a:ext cx="75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FFCC"/>
                </a:solidFill>
              </a:rPr>
              <a:t> </a:t>
            </a:r>
            <a:r>
              <a:rPr lang="en-US" sz="2400" dirty="0" err="1" smtClean="0">
                <a:solidFill>
                  <a:srgbClr val="99FFCC"/>
                </a:solidFill>
              </a:rPr>
              <a:t>scanf</a:t>
            </a:r>
            <a:r>
              <a:rPr lang="en-US" sz="2400" dirty="0" smtClean="0">
                <a:solidFill>
                  <a:srgbClr val="99FFCC"/>
                </a:solidFill>
              </a:rPr>
              <a:t>(“%d”,book1.price);</a:t>
            </a:r>
          </a:p>
          <a:p>
            <a:r>
              <a:rPr lang="en-US" sz="2400" dirty="0" err="1" smtClean="0">
                <a:solidFill>
                  <a:srgbClr val="99FFCC"/>
                </a:solidFill>
              </a:rPr>
              <a:t>Scanf</a:t>
            </a:r>
            <a:r>
              <a:rPr lang="en-US" sz="2400" dirty="0" smtClean="0">
                <a:solidFill>
                  <a:srgbClr val="99FFCC"/>
                </a:solidFill>
              </a:rPr>
              <a:t>(“%d”,book1.pages);</a:t>
            </a:r>
            <a:endParaRPr lang="en-US" sz="2400" dirty="0">
              <a:solidFill>
                <a:srgbClr val="99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7715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99FFCC"/>
                </a:solidFill>
              </a:rPr>
              <a:t>PROGRAM: Defining and Assigning values to structure members.</a:t>
            </a:r>
            <a:endParaRPr lang="en-US" sz="22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1714488"/>
            <a:ext cx="74295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personal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char name[20];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day;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char month[10];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year;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float salary;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main(){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personal p;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(“input values\n:”);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s%d%s%d%f”,&amp;p.name,&amp;p.day,&amp;p.month,&amp;p.year,&amp;p.salary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(“%</a:t>
            </a:r>
            <a:r>
              <a:rPr lang="en-US" sz="2000" dirty="0" err="1" smtClean="0"/>
              <a:t>s%d%s%d%f</a:t>
            </a:r>
            <a:r>
              <a:rPr lang="en-US" sz="2000" dirty="0" smtClean="0"/>
              <a:t>\</a:t>
            </a:r>
            <a:r>
              <a:rPr lang="en-US" sz="2000" dirty="0" err="1" smtClean="0"/>
              <a:t>n”,p.name,p.day,p.month,p.year,p.salary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358346" y="5000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9190" y="2285992"/>
            <a:ext cx="3786214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output</a:t>
            </a:r>
          </a:p>
          <a:p>
            <a:pPr algn="ctr"/>
            <a:r>
              <a:rPr lang="en-US" dirty="0" smtClean="0">
                <a:latin typeface="+mj-lt"/>
              </a:rPr>
              <a:t>Input values</a:t>
            </a:r>
          </a:p>
          <a:p>
            <a:pPr algn="ctr"/>
            <a:r>
              <a:rPr lang="en-US" dirty="0" err="1" smtClean="0">
                <a:latin typeface="+mj-lt"/>
              </a:rPr>
              <a:t>Tamim</a:t>
            </a:r>
            <a:r>
              <a:rPr lang="en-US" dirty="0" smtClean="0">
                <a:latin typeface="+mj-lt"/>
              </a:rPr>
              <a:t> 10 </a:t>
            </a:r>
            <a:r>
              <a:rPr lang="en-US" dirty="0" err="1" smtClean="0">
                <a:latin typeface="+mj-lt"/>
              </a:rPr>
              <a:t>july</a:t>
            </a:r>
            <a:r>
              <a:rPr lang="en-US" dirty="0" smtClean="0">
                <a:latin typeface="+mj-lt"/>
              </a:rPr>
              <a:t> 1945 4500</a:t>
            </a:r>
          </a:p>
          <a:p>
            <a:pPr algn="ctr"/>
            <a:r>
              <a:rPr lang="en-US" dirty="0" err="1">
                <a:latin typeface="+mj-lt"/>
              </a:rPr>
              <a:t>Tamim</a:t>
            </a:r>
            <a:r>
              <a:rPr lang="en-US" dirty="0">
                <a:latin typeface="+mj-lt"/>
              </a:rPr>
              <a:t> 10 </a:t>
            </a:r>
            <a:r>
              <a:rPr lang="en-US" dirty="0" err="1">
                <a:latin typeface="+mj-lt"/>
              </a:rPr>
              <a:t>july</a:t>
            </a:r>
            <a:r>
              <a:rPr lang="en-US" dirty="0">
                <a:latin typeface="+mj-lt"/>
              </a:rPr>
              <a:t> 1945 4500</a:t>
            </a:r>
          </a:p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1000108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FFCC"/>
                </a:solidFill>
              </a:rPr>
              <a:t>STRUCTURE INITIALIZATION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643050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structure must be declared as static if it is to be initialized inside a function.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214414" y="2571744"/>
            <a:ext cx="76438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main(){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static </a:t>
            </a:r>
            <a:r>
              <a:rPr lang="en-US" sz="2200" dirty="0" err="1" smtClean="0"/>
              <a:t>struct</a:t>
            </a:r>
            <a:r>
              <a:rPr lang="en-US" sz="2200" dirty="0"/>
              <a:t> </a:t>
            </a:r>
            <a:r>
              <a:rPr lang="en-US" sz="2200" dirty="0" smtClean="0"/>
              <a:t>{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int</a:t>
            </a:r>
            <a:r>
              <a:rPr lang="en-US" sz="2200" dirty="0" smtClean="0"/>
              <a:t> weight;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float height;</a:t>
            </a:r>
          </a:p>
          <a:p>
            <a:r>
              <a:rPr lang="en-US" sz="2200" dirty="0" smtClean="0"/>
              <a:t>}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student={60,18.75};</a:t>
            </a:r>
          </a:p>
          <a:p>
            <a:r>
              <a:rPr lang="en-US" sz="2200" dirty="0"/>
              <a:t>}</a:t>
            </a:r>
            <a:endParaRPr lang="en-US" sz="2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8662" y="5072074"/>
            <a:ext cx="7715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99FFCC"/>
                </a:solidFill>
              </a:rPr>
              <a:t>This assign the value to 60 to student. weight and 18.75 to student. height.</a:t>
            </a:r>
            <a:endParaRPr lang="en-US" sz="2200" dirty="0">
              <a:solidFill>
                <a:srgbClr val="99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857232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FFCC"/>
                </a:solidFill>
              </a:rPr>
              <a:t>Another method</a:t>
            </a:r>
            <a:endParaRPr lang="en-US" sz="28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857364"/>
            <a:ext cx="75724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Another method is to initialize a structure variable outside the function as follows: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name {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weight;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float height;</a:t>
            </a:r>
          </a:p>
          <a:p>
            <a:pPr algn="just"/>
            <a:r>
              <a:rPr lang="en-US" sz="2400" dirty="0" smtClean="0"/>
              <a:t>}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  main(){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static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name student={53, 170, 69};</a:t>
            </a:r>
          </a:p>
          <a:p>
            <a:pPr algn="just"/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670" y="1071546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FFCC"/>
                </a:solidFill>
              </a:rPr>
              <a:t>ARRAYS OF STRUCTURE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928802"/>
            <a:ext cx="8143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We may declare an array of structures, each element of the array representing a structure variable.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428728" y="300037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99FFCC"/>
                </a:solidFill>
              </a:rPr>
              <a:t> </a:t>
            </a:r>
            <a:r>
              <a:rPr lang="en-US" sz="2200" dirty="0" err="1" smtClean="0">
                <a:solidFill>
                  <a:srgbClr val="99FFCC"/>
                </a:solidFill>
              </a:rPr>
              <a:t>struct</a:t>
            </a:r>
            <a:r>
              <a:rPr lang="en-US" sz="2200" dirty="0" smtClean="0">
                <a:solidFill>
                  <a:srgbClr val="99FFCC"/>
                </a:solidFill>
              </a:rPr>
              <a:t> class student[100];</a:t>
            </a:r>
            <a:endParaRPr lang="en-US" sz="2200" dirty="0">
              <a:solidFill>
                <a:srgbClr val="99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143380"/>
            <a:ext cx="8215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Defines an array called student, that consists of 100 elements. Each element is defined to be of the type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class.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928670"/>
            <a:ext cx="3628996" cy="57150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99FFCC"/>
                </a:solidFill>
                <a:latin typeface="Arial" pitchFamily="34" charset="0"/>
                <a:cs typeface="Arial" pitchFamily="34" charset="0"/>
              </a:rPr>
              <a:t>Array of structure</a:t>
            </a:r>
            <a:endParaRPr lang="en-US" sz="2800" b="1" dirty="0">
              <a:solidFill>
                <a:srgbClr val="99FF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32" y="2000240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my_struct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[3];</a:t>
            </a:r>
          </a:p>
          <a:p>
            <a:endParaRPr lang="en-US" sz="2400" b="1" dirty="0">
              <a:solidFill>
                <a:srgbClr val="99FF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[0].name=”TULIP”;</a:t>
            </a:r>
          </a:p>
          <a:p>
            <a:r>
              <a:rPr lang="en-US" sz="2400" b="1" dirty="0" err="1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[0].marks=750;</a:t>
            </a:r>
          </a:p>
          <a:p>
            <a:r>
              <a:rPr lang="en-US" sz="2400" b="1" dirty="0" err="1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cgpa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=3.25;</a:t>
            </a:r>
          </a:p>
          <a:p>
            <a:endParaRPr lang="en-US" sz="2400" b="1" dirty="0" smtClean="0">
              <a:solidFill>
                <a:srgbClr val="99FF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[1].name=”ROSE”;</a:t>
            </a:r>
          </a:p>
          <a:p>
            <a:r>
              <a:rPr lang="en-US" sz="2400" b="1" dirty="0" err="1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[1].marks=812;</a:t>
            </a:r>
          </a:p>
          <a:p>
            <a:r>
              <a:rPr lang="en-US" sz="2400" b="1" dirty="0" err="1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sz="2400" b="1" dirty="0" err="1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cgpa</a:t>
            </a:r>
            <a:r>
              <a:rPr lang="en-US" sz="2400" b="1" dirty="0" smtClean="0">
                <a:solidFill>
                  <a:srgbClr val="99FFCC"/>
                </a:solidFill>
                <a:latin typeface="Courier New" pitchFamily="49" charset="0"/>
                <a:cs typeface="Courier New" pitchFamily="49" charset="0"/>
              </a:rPr>
              <a:t>=3.85;</a:t>
            </a:r>
          </a:p>
          <a:p>
            <a:endParaRPr lang="en-US" sz="2400" b="1" dirty="0">
              <a:solidFill>
                <a:srgbClr val="99FFCC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714488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rgbClr val="99FFCC"/>
                </a:solidFill>
              </a:rPr>
              <a:t>STRUCTURE: </a:t>
            </a:r>
            <a:r>
              <a:rPr lang="en-US" sz="2400" dirty="0" smtClean="0"/>
              <a:t>A structure is an aggregate data type that is composed of two or more related variables called members.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714752"/>
            <a:ext cx="7786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Unlike an array in which each element is of the same type, each member of a structure have its own type, which may be differ from the types of the other members.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71670" y="857232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9FFCC"/>
                </a:solidFill>
              </a:rPr>
              <a:t>STUCTURE</a:t>
            </a:r>
            <a:endParaRPr lang="en-US" sz="2800" dirty="0">
              <a:solidFill>
                <a:srgbClr val="99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1071546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99FFCC"/>
                </a:solidFill>
              </a:rPr>
              <a:t>UNION</a:t>
            </a:r>
            <a:endParaRPr lang="en-US" sz="28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643050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Union like structures, contain members whose individual data types may differ from one another.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0100" y="3071810"/>
            <a:ext cx="6858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USEGES:</a:t>
            </a:r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access individual bytes of larger </a:t>
            </a:r>
            <a:r>
              <a:rPr lang="en-US" sz="2400" dirty="0" smtClean="0"/>
              <a:t>type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sharing an area to save storage usage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1142984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FFCC"/>
                </a:solidFill>
              </a:rPr>
              <a:t>GENERAL FORMAT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785926"/>
            <a:ext cx="59293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smtClean="0"/>
              <a:t>union tag{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member 1;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member 2;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</a:p>
          <a:p>
            <a:endParaRPr lang="en-US" sz="2200" dirty="0"/>
          </a:p>
          <a:p>
            <a:r>
              <a:rPr lang="en-US" sz="2200" dirty="0" smtClean="0"/>
              <a:t>Member  m;</a:t>
            </a:r>
          </a:p>
          <a:p>
            <a:r>
              <a:rPr lang="en-US" sz="2200" dirty="0" smtClean="0"/>
              <a:t>};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4286256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Where union is a required keyword and the other terms have the same meaning as in a structure definition.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785926"/>
            <a:ext cx="59293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dirty="0" smtClean="0"/>
              <a:t>union tag{</a:t>
            </a:r>
          </a:p>
          <a:p>
            <a:r>
              <a:rPr lang="en-US" sz="2200" dirty="0" smtClean="0"/>
              <a:t>  </a:t>
            </a:r>
            <a:r>
              <a:rPr lang="en-US" sz="2200" dirty="0" err="1" smtClean="0"/>
              <a:t>int</a:t>
            </a:r>
            <a:r>
              <a:rPr lang="en-US" sz="2200" dirty="0" smtClean="0"/>
              <a:t>   a </a:t>
            </a:r>
            <a:r>
              <a:rPr lang="en-US" sz="2200" dirty="0" smtClean="0"/>
              <a:t>1;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</a:t>
            </a:r>
            <a:r>
              <a:rPr lang="en-US" sz="2200" dirty="0" smtClean="0"/>
              <a:t> float       b;</a:t>
            </a:r>
          </a:p>
          <a:p>
            <a:r>
              <a:rPr lang="en-US" sz="2200" dirty="0" smtClean="0"/>
              <a:t>   char c;</a:t>
            </a:r>
          </a:p>
          <a:p>
            <a:r>
              <a:rPr lang="en-US" sz="2200" dirty="0" smtClean="0"/>
              <a:t>}</a:t>
            </a:r>
            <a:r>
              <a:rPr lang="en-US" sz="2200" dirty="0" smtClean="0"/>
              <a:t>;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0100" y="1071546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FFCC"/>
                </a:solidFill>
              </a:rPr>
              <a:t>EXAMPLE</a:t>
            </a:r>
            <a:endParaRPr lang="en-US" sz="2400" dirty="0">
              <a:solidFill>
                <a:srgbClr val="99FFCC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71604" y="450057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571604" y="3786190"/>
            <a:ext cx="6000792" cy="1588"/>
          </a:xfrm>
          <a:prstGeom prst="straightConnector1">
            <a:avLst/>
          </a:prstGeom>
          <a:ln>
            <a:tailEnd type="arrow"/>
          </a:ln>
          <a:effectLst>
            <a:outerShdw blurRad="50800" dist="50800"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00166" y="4143380"/>
            <a:ext cx="3071834" cy="1588"/>
          </a:xfrm>
          <a:prstGeom prst="straightConnector1">
            <a:avLst/>
          </a:prstGeom>
          <a:ln>
            <a:tailEnd type="arrow"/>
          </a:ln>
          <a:effectLst>
            <a:outerShdw blurRad="50800" dist="50800"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00166" y="5348302"/>
            <a:ext cx="1643074" cy="9524"/>
          </a:xfrm>
          <a:prstGeom prst="straightConnector1">
            <a:avLst/>
          </a:prstGeom>
          <a:ln>
            <a:tailEnd type="arrow"/>
          </a:ln>
          <a:effectLst>
            <a:outerShdw blurRad="50800" dist="50800"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14298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FFCC"/>
                </a:solidFill>
              </a:rPr>
              <a:t>DIFFERENCE BETWEEN UNION AND STRUCTURE</a:t>
            </a:r>
            <a:endParaRPr lang="en-US" sz="2000" dirty="0">
              <a:solidFill>
                <a:srgbClr val="99FF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714488"/>
            <a:ext cx="7500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In structures each member has its own storage location, whereas all the members of a union use the same </a:t>
            </a:r>
            <a:r>
              <a:rPr lang="en-US" sz="2200" dirty="0" smtClean="0"/>
              <a:t>location.</a:t>
            </a:r>
          </a:p>
          <a:p>
            <a:pPr algn="just">
              <a:buFont typeface="Wingdings" pitchFamily="2" charset="2"/>
              <a:buChar char="Ø"/>
            </a:pPr>
            <a:endParaRPr lang="en-US" sz="2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/>
              <a:t> Although a union may contain many members of different types, it can handle only one member at a time.</a:t>
            </a:r>
          </a:p>
          <a:p>
            <a:pPr algn="just"/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450057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Union are used to conserve memory.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00108"/>
            <a:ext cx="728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99FFCC"/>
                </a:solidFill>
              </a:rPr>
              <a:t>DIFFERENCE BETWEEN STRUCTURE AND ARRAY</a:t>
            </a:r>
            <a:endParaRPr lang="en-US" sz="20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428736"/>
            <a:ext cx="7786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Array can be used to represent a group of data items that belong to the same type and same name.</a:t>
            </a:r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99FFCC"/>
                </a:solidFill>
              </a:rPr>
              <a:t>E</a:t>
            </a:r>
            <a:r>
              <a:rPr lang="en-US" sz="2400" dirty="0" smtClean="0">
                <a:solidFill>
                  <a:srgbClr val="99FFCC"/>
                </a:solidFill>
              </a:rPr>
              <a:t>xample : </a:t>
            </a:r>
            <a:r>
              <a:rPr lang="en-US" sz="2400" dirty="0" err="1" smtClean="0">
                <a:solidFill>
                  <a:srgbClr val="99FFCC"/>
                </a:solidFill>
              </a:rPr>
              <a:t>int</a:t>
            </a:r>
            <a:r>
              <a:rPr lang="en-US" sz="2400" dirty="0" smtClean="0">
                <a:solidFill>
                  <a:srgbClr val="99FFCC"/>
                </a:solidFill>
              </a:rPr>
              <a:t>  name[10];</a:t>
            </a:r>
          </a:p>
          <a:p>
            <a:pPr algn="ctr"/>
            <a:endParaRPr lang="en-US" sz="2400" dirty="0" smtClean="0">
              <a:solidFill>
                <a:srgbClr val="99FFCC"/>
              </a:solidFill>
            </a:endParaRPr>
          </a:p>
          <a:p>
            <a:r>
              <a:rPr lang="en-US" sz="2400" dirty="0" smtClean="0"/>
              <a:t>By using structure a collection of data items of different types can be represented using single name.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99FFCC"/>
                </a:solidFill>
              </a:rPr>
              <a:t>Example:</a:t>
            </a:r>
          </a:p>
          <a:p>
            <a:pPr algn="ctr"/>
            <a:r>
              <a:rPr lang="en-US" sz="2400" dirty="0" err="1" smtClean="0">
                <a:solidFill>
                  <a:srgbClr val="99FFCC"/>
                </a:solidFill>
              </a:rPr>
              <a:t>sturct</a:t>
            </a:r>
            <a:r>
              <a:rPr lang="en-US" sz="2400" dirty="0" smtClean="0">
                <a:solidFill>
                  <a:srgbClr val="99FFCC"/>
                </a:solidFill>
              </a:rPr>
              <a:t> name {</a:t>
            </a:r>
          </a:p>
          <a:p>
            <a:pPr algn="ctr"/>
            <a:r>
              <a:rPr lang="en-US" sz="2400" dirty="0" smtClean="0">
                <a:solidFill>
                  <a:srgbClr val="99FFCC"/>
                </a:solidFill>
              </a:rPr>
              <a:t>c</a:t>
            </a:r>
            <a:r>
              <a:rPr lang="en-US" sz="2400" dirty="0" smtClean="0">
                <a:solidFill>
                  <a:srgbClr val="99FFCC"/>
                </a:solidFill>
              </a:rPr>
              <a:t>har title[20];</a:t>
            </a:r>
          </a:p>
          <a:p>
            <a:pPr algn="ctr"/>
            <a:r>
              <a:rPr lang="en-US" sz="2400" dirty="0" err="1" smtClean="0">
                <a:solidFill>
                  <a:srgbClr val="99FFCC"/>
                </a:solidFill>
              </a:rPr>
              <a:t>int</a:t>
            </a:r>
            <a:r>
              <a:rPr lang="en-US" sz="2400" dirty="0" smtClean="0">
                <a:solidFill>
                  <a:srgbClr val="99FFCC"/>
                </a:solidFill>
              </a:rPr>
              <a:t> pages;</a:t>
            </a:r>
          </a:p>
          <a:p>
            <a:pPr algn="ctr"/>
            <a:r>
              <a:rPr lang="en-US" sz="2400" dirty="0" smtClean="0">
                <a:solidFill>
                  <a:srgbClr val="99FFCC"/>
                </a:solidFill>
              </a:rPr>
              <a:t>};</a:t>
            </a:r>
            <a:endParaRPr lang="en-US" sz="2400" dirty="0">
              <a:solidFill>
                <a:srgbClr val="99FF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214422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FFCC"/>
                </a:solidFill>
              </a:rPr>
              <a:t>Advantages of structure</a:t>
            </a:r>
            <a:endParaRPr lang="en-US" sz="28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500306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A structure is a convenient tool for handling a group of logically related data items.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Structures help to organize complex data in a more meaningful way.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It is a powerful concept that we may often need to use in our program design.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000108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FFCC"/>
                </a:solidFill>
              </a:rPr>
              <a:t>DEFINING A STRUCTURE</a:t>
            </a:r>
            <a:endParaRPr lang="en-US" sz="24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785926"/>
            <a:ext cx="81439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Structure declarations are somewhat more complicated than array declaration, since a structure must be defined in terms of its individual members.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3214686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99FFCC"/>
                </a:solidFill>
              </a:rPr>
              <a:t>GENERAL FORMAT</a:t>
            </a:r>
            <a:endParaRPr lang="en-US" sz="2200" dirty="0">
              <a:solidFill>
                <a:srgbClr val="99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6116" y="3929066"/>
            <a:ext cx="4214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tag 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member 1;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member 2;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…………..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member m;</a:t>
            </a:r>
          </a:p>
          <a:p>
            <a:r>
              <a:rPr lang="en-US" sz="2200" dirty="0" smtClean="0"/>
              <a:t>};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857232"/>
            <a:ext cx="4714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99FFCC"/>
                </a:solidFill>
              </a:rPr>
              <a:t>KEY POINTS</a:t>
            </a:r>
            <a:endParaRPr lang="en-US" sz="22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428736"/>
            <a:ext cx="79296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 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is a required keyword.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tag is a name that identifies structures of this type.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member1, member2 and member m are individual member declaration.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individual members can be ordinary variables, pointers, array.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the members name within a particular structure must be distinct from one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142984"/>
            <a:ext cx="6000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99FFCC"/>
                </a:solidFill>
              </a:rPr>
              <a:t>STRUCTURE DECLARATION:</a:t>
            </a:r>
            <a:endParaRPr lang="en-US" sz="22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1714488"/>
            <a:ext cx="52149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</a:t>
            </a:r>
            <a:r>
              <a:rPr lang="en-US" sz="2200" dirty="0" err="1" smtClean="0"/>
              <a:t>struct</a:t>
            </a:r>
            <a:r>
              <a:rPr lang="en-US" sz="2200" dirty="0" smtClean="0"/>
              <a:t> account 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acc_no</a:t>
            </a:r>
            <a:r>
              <a:rPr lang="en-US" sz="2200" dirty="0" smtClean="0"/>
              <a:t>;</a:t>
            </a:r>
          </a:p>
          <a:p>
            <a:r>
              <a:rPr lang="en-US" sz="2200" dirty="0"/>
              <a:t>  </a:t>
            </a:r>
            <a:r>
              <a:rPr lang="en-US" sz="2200" dirty="0" smtClean="0"/>
              <a:t> char </a:t>
            </a:r>
            <a:r>
              <a:rPr lang="en-US" sz="2200" dirty="0" err="1" smtClean="0"/>
              <a:t>acc_type</a:t>
            </a:r>
            <a:r>
              <a:rPr lang="en-US" sz="2200" dirty="0" smtClean="0"/>
              <a:t>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char name[80];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float balance;</a:t>
            </a:r>
          </a:p>
          <a:p>
            <a:r>
              <a:rPr lang="en-US" sz="2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3929066"/>
            <a:ext cx="8143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9FFCC"/>
                </a:solidFill>
              </a:rPr>
              <a:t>Here structure is named account( tag is account).</a:t>
            </a:r>
          </a:p>
          <a:p>
            <a:endParaRPr lang="en-US" sz="2400" dirty="0" smtClean="0">
              <a:solidFill>
                <a:srgbClr val="99FFCC"/>
              </a:solidFill>
            </a:endParaRPr>
          </a:p>
          <a:p>
            <a:r>
              <a:rPr lang="en-US" sz="2400" dirty="0" smtClean="0">
                <a:solidFill>
                  <a:srgbClr val="99FFCC"/>
                </a:solidFill>
              </a:rPr>
              <a:t>It contains four members.</a:t>
            </a:r>
          </a:p>
          <a:p>
            <a:r>
              <a:rPr lang="en-US" sz="2400" dirty="0">
                <a:solidFill>
                  <a:srgbClr val="99FF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0166" y="1000108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 rot="16200000" flipH="1">
            <a:off x="732207" y="3661173"/>
            <a:ext cx="3786216" cy="3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71736" y="2214554"/>
            <a:ext cx="2000264" cy="1588"/>
          </a:xfrm>
          <a:prstGeom prst="line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43174" y="4357694"/>
            <a:ext cx="2000264" cy="1588"/>
          </a:xfrm>
          <a:prstGeom prst="line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71736" y="3286124"/>
            <a:ext cx="2000264" cy="1588"/>
          </a:xfrm>
          <a:prstGeom prst="line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0" y="1928802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acc_no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928934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acc_type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3438" y="4000504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name[80]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14876" y="5072074"/>
            <a:ext cx="221457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43174" y="5500702"/>
            <a:ext cx="2000264" cy="1588"/>
          </a:xfrm>
          <a:prstGeom prst="line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720" y="2000240"/>
            <a:ext cx="20002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dirty="0" err="1" smtClean="0"/>
              <a:t>cc_no</a:t>
            </a:r>
            <a:r>
              <a:rPr lang="en-US" dirty="0" smtClean="0"/>
              <a:t> contain 2byte</a:t>
            </a:r>
          </a:p>
          <a:p>
            <a:endParaRPr lang="en-US" dirty="0" smtClean="0"/>
          </a:p>
          <a:p>
            <a:r>
              <a:rPr lang="en-US" dirty="0" err="1" smtClean="0"/>
              <a:t>a</a:t>
            </a:r>
            <a:r>
              <a:rPr lang="en-US" dirty="0" err="1" smtClean="0"/>
              <a:t>cc_type</a:t>
            </a:r>
            <a:r>
              <a:rPr lang="en-US" dirty="0" smtClean="0"/>
              <a:t> contain 1 byte</a:t>
            </a:r>
          </a:p>
          <a:p>
            <a:endParaRPr lang="en-US" dirty="0" smtClean="0"/>
          </a:p>
          <a:p>
            <a:r>
              <a:rPr lang="en-US" dirty="0" smtClean="0"/>
              <a:t>n</a:t>
            </a:r>
            <a:r>
              <a:rPr lang="en-US" dirty="0" smtClean="0"/>
              <a:t>ame contain 80 byte</a:t>
            </a:r>
          </a:p>
          <a:p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 smtClean="0"/>
              <a:t>alance contain 4 byte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account contain 87 byte in a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18" y="1000108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FFCC"/>
                </a:solidFill>
              </a:rPr>
              <a:t>STRUCTURE DEFINITION</a:t>
            </a:r>
            <a:endParaRPr lang="en-US" sz="2800" dirty="0">
              <a:solidFill>
                <a:srgbClr val="99FF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000240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structure definition creates a format that may be used to declare structure variables.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3143248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9FFCC"/>
                </a:solidFill>
              </a:rPr>
              <a:t>General format: </a:t>
            </a:r>
            <a:endParaRPr lang="en-US" sz="2800" dirty="0">
              <a:solidFill>
                <a:srgbClr val="99FF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3714752"/>
            <a:ext cx="550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tage_name</a:t>
            </a:r>
            <a:r>
              <a:rPr lang="en-US" sz="2400" dirty="0" smtClean="0"/>
              <a:t>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 member1;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 member2;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 member3;</a:t>
            </a:r>
          </a:p>
          <a:p>
            <a:r>
              <a:rPr lang="en-US" sz="2400" dirty="0" smtClean="0"/>
              <a:t>……………………………</a:t>
            </a:r>
          </a:p>
          <a:p>
            <a:r>
              <a:rPr lang="en-US" sz="2400" dirty="0" smtClean="0"/>
              <a:t>} </a:t>
            </a:r>
            <a:r>
              <a:rPr lang="en-US" sz="2400" dirty="0" err="1" smtClean="0"/>
              <a:t>variable_list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3157</TotalTime>
  <Words>1108</Words>
  <Application>Microsoft Office PowerPoint</Application>
  <PresentationFormat>On-screen Show (4:3)</PresentationFormat>
  <Paragraphs>214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Array of structure</vt:lpstr>
      <vt:lpstr>Slide 20</vt:lpstr>
      <vt:lpstr>Slide 21</vt:lpstr>
      <vt:lpstr>Slide 22</vt:lpstr>
      <vt:lpstr>Slide 23</vt:lpstr>
      <vt:lpstr>Slide 24</vt:lpstr>
    </vt:vector>
  </TitlesOfParts>
  <Company>Al-Quds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Techniques</dc:title>
  <dc:creator>Ali Jamoos</dc:creator>
  <cp:lastModifiedBy>Md. Samiul Habib</cp:lastModifiedBy>
  <cp:revision>983</cp:revision>
  <dcterms:created xsi:type="dcterms:W3CDTF">2008-09-25T10:54:45Z</dcterms:created>
  <dcterms:modified xsi:type="dcterms:W3CDTF">2010-12-08T16:53:39Z</dcterms:modified>
</cp:coreProperties>
</file>