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5" r:id="rId16"/>
    <p:sldId id="286" r:id="rId1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66" autoAdjust="0"/>
    <p:restoredTop sz="61265" autoAdjust="0"/>
  </p:normalViewPr>
  <p:slideViewPr>
    <p:cSldViewPr>
      <p:cViewPr varScale="1">
        <p:scale>
          <a:sx n="55" d="100"/>
          <a:sy n="55" d="100"/>
        </p:scale>
        <p:origin x="118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7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2504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170238" cy="479427"/>
          </a:xfrm>
          <a:prstGeom prst="rect">
            <a:avLst/>
          </a:prstGeom>
        </p:spPr>
        <p:txBody>
          <a:bodyPr vert="horz" lIns="82964" tIns="41482" rIns="82964" bIns="41482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6" y="2"/>
            <a:ext cx="3170238" cy="479427"/>
          </a:xfrm>
          <a:prstGeom prst="rect">
            <a:avLst/>
          </a:prstGeom>
        </p:spPr>
        <p:txBody>
          <a:bodyPr vert="horz" lIns="82964" tIns="41482" rIns="82964" bIns="41482" rtlCol="0"/>
          <a:lstStyle>
            <a:lvl1pPr algn="r">
              <a:defRPr sz="1100"/>
            </a:lvl1pPr>
          </a:lstStyle>
          <a:p>
            <a:fld id="{5CAE133A-4028-4E2B-B049-6F148B77E5AB}" type="datetime1">
              <a:rPr lang="en-US" smtClean="0"/>
              <a:t>3/3/19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9120189"/>
            <a:ext cx="3170238" cy="479427"/>
          </a:xfrm>
          <a:prstGeom prst="rect">
            <a:avLst/>
          </a:prstGeom>
        </p:spPr>
        <p:txBody>
          <a:bodyPr vert="horz" lIns="82964" tIns="41482" rIns="82964" bIns="41482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6" y="9120189"/>
            <a:ext cx="3170238" cy="479427"/>
          </a:xfrm>
          <a:prstGeom prst="rect">
            <a:avLst/>
          </a:prstGeom>
        </p:spPr>
        <p:txBody>
          <a:bodyPr vert="horz" lIns="82964" tIns="41482" rIns="82964" bIns="41482" rtlCol="0" anchor="b"/>
          <a:lstStyle>
            <a:lvl1pPr algn="r">
              <a:defRPr sz="1100"/>
            </a:lvl1pPr>
          </a:lstStyle>
          <a:p>
            <a:fld id="{4825AA9F-B079-466D-A19E-A0BED09FA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5149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87701" tIns="43851" rIns="87701" bIns="4385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90" y="1"/>
            <a:ext cx="3169920" cy="480060"/>
          </a:xfrm>
          <a:prstGeom prst="rect">
            <a:avLst/>
          </a:prstGeom>
        </p:spPr>
        <p:txBody>
          <a:bodyPr vert="horz" lIns="87701" tIns="43851" rIns="87701" bIns="43851" rtlCol="0"/>
          <a:lstStyle>
            <a:lvl1pPr algn="r">
              <a:defRPr sz="1200"/>
            </a:lvl1pPr>
          </a:lstStyle>
          <a:p>
            <a:fld id="{A9B5FCE6-2331-4AF4-8362-9D091070A463}" type="datetime1">
              <a:rPr lang="en-US" smtClean="0"/>
              <a:t>3/3/19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2313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701" tIns="43851" rIns="87701" bIns="4385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vert="horz" lIns="87701" tIns="43851" rIns="87701" bIns="4385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87701" tIns="43851" rIns="87701" bIns="4385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90" y="9119474"/>
            <a:ext cx="3169920" cy="480060"/>
          </a:xfrm>
          <a:prstGeom prst="rect">
            <a:avLst/>
          </a:prstGeom>
        </p:spPr>
        <p:txBody>
          <a:bodyPr vert="horz" lIns="87701" tIns="43851" rIns="87701" bIns="43851" rtlCol="0" anchor="b"/>
          <a:lstStyle>
            <a:lvl1pPr algn="r">
              <a:defRPr sz="1200"/>
            </a:lvl1pPr>
          </a:lstStyle>
          <a:p>
            <a:fld id="{7106D8DA-1A55-4414-9F6D-9B871CCC3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3332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6D8DA-1A55-4414-9F6D-9B871CCC3BEB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899B3EB-F4B9-4EC3-8874-9456869D1B5F}" type="datetime1">
              <a:rPr lang="en-US" smtClean="0"/>
              <a:t>3/3/19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23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AD16834-209D-4E76-8929-855939541692}" type="slidenum">
              <a:rPr lang="en-US" altLang="en-US" sz="1200"/>
              <a:pPr algn="r"/>
              <a:t>15</a:t>
            </a:fld>
            <a:endParaRPr lang="en-US" altLang="en-US" sz="120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412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E520-94D8-471E-9246-3DA957E543CE}" type="datetime1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of 12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A059-0900-46A5-86CD-6CBACA225E83}" type="datetime1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of 12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799-E2B8-4119-BEA9-5BBF8CE2B0FA}" type="datetime1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of 12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913C-A7DD-4021-AFBC-947EB765CE4C}" type="datetime1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of 12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64FA-CC1B-47DB-A93A-6B4BBC436045}" type="datetime1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of 12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A4E8-8C0A-4D25-81B1-03C2082B47D6}" type="datetime1">
              <a:rPr lang="en-US" smtClean="0"/>
              <a:t>3/3/19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of 12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D4E8-1CCE-4EFF-A36C-E105DDD56AAD}" type="datetime1">
              <a:rPr lang="en-US" smtClean="0"/>
              <a:t>3/3/19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of 12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1C7D-1228-46DC-9402-5957496C3C04}" type="datetime1">
              <a:rPr lang="en-US" smtClean="0"/>
              <a:t>3/3/19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of 12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DF6C-52F4-4529-BC53-6E2674900ED7}" type="datetime1">
              <a:rPr lang="en-US" smtClean="0"/>
              <a:t>3/3/19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of 12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FFD2-C90D-4BD9-95AC-D49FE82B0BB0}" type="datetime1">
              <a:rPr lang="en-US" smtClean="0"/>
              <a:t>3/3/19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of 12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32C9-888E-4264-AE70-E187E0827B99}" type="datetime1">
              <a:rPr lang="en-US" smtClean="0"/>
              <a:t>3/3/19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of 12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C945B-C34E-410F-BC8F-BE6BC04FBFD5}" type="datetime1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of 12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547" y="5183453"/>
            <a:ext cx="7239000" cy="83099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2800" cap="small" dirty="0"/>
              <a:t>Dr. Asif Zaman</a:t>
            </a:r>
          </a:p>
          <a:p>
            <a:pPr lvl="0" algn="ctr"/>
            <a:r>
              <a:rPr lang="en-US" cap="small" dirty="0"/>
              <a:t>Associate Professor, CSE, RU</a:t>
            </a:r>
            <a:endParaRPr lang="en-US" sz="1600" cap="small" dirty="0"/>
          </a:p>
        </p:txBody>
      </p:sp>
      <p:sp>
        <p:nvSpPr>
          <p:cNvPr id="6" name="TextBox 5"/>
          <p:cNvSpPr txBox="1"/>
          <p:nvPr/>
        </p:nvSpPr>
        <p:spPr>
          <a:xfrm>
            <a:off x="228598" y="363512"/>
            <a:ext cx="87249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SzPct val="50000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 3121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buSzPct val="50000"/>
            </a:pPr>
            <a:r>
              <a:rPr lang="en-US" sz="48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 Systems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36438" y="6121718"/>
            <a:ext cx="957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Week # 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8150" y="2903400"/>
            <a:ext cx="1545795" cy="144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96628" y="65049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F2F6FB-134A-C74E-AE83-03C133B10AC5}"/>
              </a:ext>
            </a:extLst>
          </p:cNvPr>
          <p:cNvSpPr txBox="1"/>
          <p:nvPr/>
        </p:nvSpPr>
        <p:spPr>
          <a:xfrm>
            <a:off x="0" y="248717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cap="small" dirty="0">
                <a:solidFill>
                  <a:schemeClr val="tx2"/>
                </a:solidFill>
              </a:rPr>
              <a:t>Session: 2016-17</a:t>
            </a:r>
          </a:p>
        </p:txBody>
      </p:sp>
    </p:spTree>
    <p:extLst>
      <p:ext uri="{BB962C8B-B14F-4D97-AF65-F5344CB8AC3E}">
        <p14:creationId xmlns:p14="http://schemas.microsoft.com/office/powerpoint/2010/main" val="4275267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67BE0-3F14-1547-95C5-C03FACA88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View of Data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FFDAB4-2156-1C45-9020-2111A0B10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r>
              <a:rPr lang="en-US"/>
              <a:t> of 12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12A9BC9-F707-B14C-8FEB-497FA7AFE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8" y="1600201"/>
            <a:ext cx="5982704" cy="297180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1D435CE-DC18-F84E-BD5C-B37A59B3C2AB}"/>
              </a:ext>
            </a:extLst>
          </p:cNvPr>
          <p:cNvSpPr/>
          <p:nvPr/>
        </p:nvSpPr>
        <p:spPr>
          <a:xfrm>
            <a:off x="1295400" y="2286000"/>
            <a:ext cx="990600" cy="289034"/>
          </a:xfrm>
          <a:prstGeom prst="roundRect">
            <a:avLst/>
          </a:prstGeom>
          <a:solidFill>
            <a:srgbClr val="FFFF00">
              <a:alpha val="21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AA3AB11-E0CC-E94D-95D9-9983B4E21B8F}"/>
              </a:ext>
            </a:extLst>
          </p:cNvPr>
          <p:cNvSpPr/>
          <p:nvPr/>
        </p:nvSpPr>
        <p:spPr>
          <a:xfrm>
            <a:off x="6666186" y="1600201"/>
            <a:ext cx="2325414" cy="2971800"/>
          </a:xfrm>
          <a:prstGeom prst="roundRect">
            <a:avLst/>
          </a:prstGeom>
          <a:solidFill>
            <a:srgbClr val="FFFF00">
              <a:alpha val="21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B021A22-5D1A-8847-A90B-C67E21889D6F}"/>
              </a:ext>
            </a:extLst>
          </p:cNvPr>
          <p:cNvSpPr/>
          <p:nvPr/>
        </p:nvSpPr>
        <p:spPr>
          <a:xfrm>
            <a:off x="6666186" y="2109950"/>
            <a:ext cx="611918" cy="32844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CB4BEBC9-1C35-5645-8B5B-EBE7ADBE9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4667922"/>
            <a:ext cx="2698531" cy="184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0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15DF5-0694-C547-BBAB-D668C31C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small" dirty="0"/>
              <a:t> Instances and Schemas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B9305-2A02-A049-8B3A-59293E6F0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Databases change over time: information is inserted and deleted. </a:t>
            </a:r>
          </a:p>
          <a:p>
            <a:r>
              <a:rPr lang="en-US" sz="2800" dirty="0"/>
              <a:t>The collection of information stored in the database at a particular moment is called an </a:t>
            </a:r>
            <a:r>
              <a:rPr lang="en-US" sz="2800" b="1" cap="small" dirty="0"/>
              <a:t>instance of the database</a:t>
            </a:r>
            <a:r>
              <a:rPr lang="en-US" sz="2800" dirty="0"/>
              <a:t>. </a:t>
            </a:r>
          </a:p>
          <a:p>
            <a:r>
              <a:rPr lang="en-US" sz="2800" dirty="0"/>
              <a:t>The overall design of the database is called the </a:t>
            </a:r>
            <a:r>
              <a:rPr lang="en-US" sz="2800" b="1" cap="small" dirty="0"/>
              <a:t>database schema</a:t>
            </a:r>
            <a:r>
              <a:rPr lang="en-US" sz="2800" dirty="0"/>
              <a:t>.</a:t>
            </a:r>
          </a:p>
          <a:p>
            <a:pPr lvl="1"/>
            <a:r>
              <a:rPr lang="en-US" sz="2400" dirty="0"/>
              <a:t>Schemas are changed infrequently, if at all.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DFFCB-7377-8748-AC18-D55EB69C0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r>
              <a:rPr lang="en-US"/>
              <a:t> of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66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F6A53-2131-A645-B7C1-BB4F4425C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 Instances and Schemas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CA0EB-FF31-AC4E-B714-297047B8F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Database systems have several schemas, partitioned according to the levels of abstraction. </a:t>
            </a:r>
          </a:p>
          <a:p>
            <a:r>
              <a:rPr lang="en-US" sz="2800" dirty="0"/>
              <a:t>The physical schema describes the database design at the physical level, while </a:t>
            </a:r>
          </a:p>
          <a:p>
            <a:r>
              <a:rPr lang="en-US" sz="2800" dirty="0"/>
              <a:t>the logical schema describes the database design at the logical level.</a:t>
            </a:r>
          </a:p>
          <a:p>
            <a:r>
              <a:rPr lang="en-US" sz="2800" dirty="0"/>
              <a:t>A database may also have several schemas at the view level, sometimes called subschemas, that describe different views of the database.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DD692-3475-E94D-BC29-3AB90A782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r>
              <a:rPr lang="en-US"/>
              <a:t> of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484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C54DB-D2B0-154B-A826-794E1C800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Data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C9362-6241-BA47-96A1-62418E5E6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/>
              <a:t>Data model: </a:t>
            </a:r>
            <a:r>
              <a:rPr lang="en-US" sz="2400" dirty="0"/>
              <a:t>a collection of conceptual tools for describing data, data relationships, data semantics, and consistency constraints. </a:t>
            </a:r>
          </a:p>
          <a:p>
            <a:r>
              <a:rPr lang="en-US" sz="2400" dirty="0"/>
              <a:t>A data model provides a way to describe the design of a database at the physical, logical, and view levels.</a:t>
            </a:r>
          </a:p>
          <a:p>
            <a:r>
              <a:rPr lang="en-US" sz="2400" dirty="0"/>
              <a:t>The data models can be classified into four different categories: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dirty="0"/>
              <a:t>Relational Model.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dirty="0"/>
              <a:t>Entity-Relationship Model.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dirty="0"/>
              <a:t>Object-Based Data Model.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dirty="0"/>
              <a:t>Semi structured Data Model.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FE080-2DCA-694B-8AE7-6C4B7EF38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r>
              <a:rPr lang="en-US"/>
              <a:t> of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4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170F5-9DE9-5B49-A8B0-DF082E859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Data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417AA-6D70-3540-9973-1EB5B837D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cap="small" dirty="0"/>
              <a:t>Relational Model. </a:t>
            </a:r>
          </a:p>
          <a:p>
            <a:pPr lvl="1"/>
            <a:r>
              <a:rPr lang="en-US" sz="2400" dirty="0"/>
              <a:t>The relational model uses a collection of tables to represent both data and the relationships among those data. </a:t>
            </a:r>
          </a:p>
          <a:p>
            <a:pPr lvl="1"/>
            <a:r>
              <a:rPr lang="en-US" sz="2400" dirty="0"/>
              <a:t>Each table has multiple columns, and each column has a unique name.</a:t>
            </a:r>
          </a:p>
          <a:p>
            <a:pPr lvl="1"/>
            <a:r>
              <a:rPr lang="en-US" sz="2400" dirty="0"/>
              <a:t> Tables are also known as relations. </a:t>
            </a:r>
          </a:p>
          <a:p>
            <a:pPr lvl="1"/>
            <a:r>
              <a:rPr lang="en-US" sz="2400" dirty="0"/>
              <a:t>The relational data model is the most widely used data model, and a vast majority of current database systems are based on the relational model</a:t>
            </a:r>
          </a:p>
          <a:p>
            <a:pPr lvl="1"/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3F1F7B-7F05-114C-A042-6F43D2D30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r>
              <a:rPr lang="en-US"/>
              <a:t> of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16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Relational Model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628650"/>
            <a:ext cx="7661275" cy="896938"/>
          </a:xfrm>
        </p:spPr>
        <p:txBody>
          <a:bodyPr>
            <a:normAutofit fontScale="55000" lnSpcReduction="20000"/>
          </a:bodyPr>
          <a:lstStyle/>
          <a:p>
            <a:pPr>
              <a:buFont typeface="Monotype Sorts" charset="2"/>
              <a:buNone/>
            </a:pPr>
            <a:endParaRPr lang="en-US" altLang="en-US"/>
          </a:p>
          <a:p>
            <a:r>
              <a:rPr lang="en-US" altLang="en-US"/>
              <a:t>All the data is stored in various tables.</a:t>
            </a:r>
          </a:p>
          <a:p>
            <a:r>
              <a:rPr lang="en-US" altLang="en-US"/>
              <a:t>Example of tabular data in the relational model</a:t>
            </a:r>
          </a:p>
        </p:txBody>
      </p:sp>
      <p:sp>
        <p:nvSpPr>
          <p:cNvPr id="25603" name="Line 31"/>
          <p:cNvSpPr>
            <a:spLocks noChangeShapeType="1"/>
          </p:cNvSpPr>
          <p:nvPr/>
        </p:nvSpPr>
        <p:spPr bwMode="auto">
          <a:xfrm flipH="1">
            <a:off x="5461953" y="2120900"/>
            <a:ext cx="857250" cy="63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5604" name="Text Box 32"/>
          <p:cNvSpPr txBox="1">
            <a:spLocks noChangeArrowheads="1"/>
          </p:cNvSpPr>
          <p:nvPr/>
        </p:nvSpPr>
        <p:spPr bwMode="auto">
          <a:xfrm>
            <a:off x="5863590" y="1833563"/>
            <a:ext cx="984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Columns</a:t>
            </a:r>
          </a:p>
        </p:txBody>
      </p:sp>
      <p:sp>
        <p:nvSpPr>
          <p:cNvPr id="25605" name="Line 33"/>
          <p:cNvSpPr>
            <a:spLocks noChangeShapeType="1"/>
          </p:cNvSpPr>
          <p:nvPr/>
        </p:nvSpPr>
        <p:spPr bwMode="auto">
          <a:xfrm flipH="1">
            <a:off x="4577715" y="2149475"/>
            <a:ext cx="1509713" cy="623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pic>
        <p:nvPicPr>
          <p:cNvPr id="25606" name="Picture 37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30"/>
          <a:stretch>
            <a:fillRect/>
          </a:stretch>
        </p:blipFill>
        <p:spPr bwMode="auto">
          <a:xfrm>
            <a:off x="620078" y="2770188"/>
            <a:ext cx="5526087" cy="374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7" name="Text Box 38"/>
          <p:cNvSpPr txBox="1">
            <a:spLocks noChangeArrowheads="1"/>
          </p:cNvSpPr>
          <p:nvPr/>
        </p:nvSpPr>
        <p:spPr bwMode="auto">
          <a:xfrm>
            <a:off x="6701790" y="3101975"/>
            <a:ext cx="688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Rows</a:t>
            </a:r>
          </a:p>
        </p:txBody>
      </p:sp>
      <p:sp>
        <p:nvSpPr>
          <p:cNvPr id="25608" name="Line 39"/>
          <p:cNvSpPr>
            <a:spLocks noChangeShapeType="1"/>
          </p:cNvSpPr>
          <p:nvPr/>
        </p:nvSpPr>
        <p:spPr bwMode="auto">
          <a:xfrm flipH="1">
            <a:off x="6173153" y="3276600"/>
            <a:ext cx="527050" cy="28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5609" name="Line 40"/>
          <p:cNvSpPr>
            <a:spLocks noChangeShapeType="1"/>
          </p:cNvSpPr>
          <p:nvPr/>
        </p:nvSpPr>
        <p:spPr bwMode="auto">
          <a:xfrm flipH="1">
            <a:off x="6185853" y="3352800"/>
            <a:ext cx="527050" cy="2416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pic>
        <p:nvPicPr>
          <p:cNvPr id="11" name="Picture 2" descr="Edgar F. Cod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383" y="32544"/>
            <a:ext cx="1364617" cy="128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467515" y="1460034"/>
            <a:ext cx="16764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b="1" dirty="0"/>
              <a:t>Ted Codd</a:t>
            </a:r>
            <a:br>
              <a:rPr lang="en-IN" sz="1400" b="1" dirty="0"/>
            </a:br>
            <a:r>
              <a:rPr lang="en-IN" sz="1400" dirty="0"/>
              <a:t>Turing Award 1981</a:t>
            </a:r>
          </a:p>
        </p:txBody>
      </p:sp>
    </p:spTree>
    <p:extLst>
      <p:ext uri="{BB962C8B-B14F-4D97-AF65-F5344CB8AC3E}">
        <p14:creationId xmlns:p14="http://schemas.microsoft.com/office/powerpoint/2010/main" val="3471818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50CFF9-4644-B44E-B394-617B8CA4B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r>
              <a:rPr lang="en-US"/>
              <a:t> of 12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4038AC-23F8-234E-A6D9-A34B26615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990600"/>
            <a:ext cx="8153400" cy="1327105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52694A6-4DC9-004F-81DE-A25C699FCA59}"/>
              </a:ext>
            </a:extLst>
          </p:cNvPr>
          <p:cNvSpPr/>
          <p:nvPr/>
        </p:nvSpPr>
        <p:spPr>
          <a:xfrm>
            <a:off x="838200" y="1219200"/>
            <a:ext cx="2590800" cy="289034"/>
          </a:xfrm>
          <a:prstGeom prst="roundRect">
            <a:avLst/>
          </a:prstGeom>
          <a:solidFill>
            <a:srgbClr val="FFFF00">
              <a:alpha val="21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BD2A785-5265-784B-B0C3-4D902F88D9BF}"/>
              </a:ext>
            </a:extLst>
          </p:cNvPr>
          <p:cNvSpPr/>
          <p:nvPr/>
        </p:nvSpPr>
        <p:spPr>
          <a:xfrm>
            <a:off x="4038600" y="1219200"/>
            <a:ext cx="4495800" cy="289034"/>
          </a:xfrm>
          <a:prstGeom prst="roundRect">
            <a:avLst/>
          </a:prstGeom>
          <a:solidFill>
            <a:srgbClr val="FFFF00">
              <a:alpha val="21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2C664B-DF0A-554E-803E-328320347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489962"/>
            <a:ext cx="7772400" cy="1786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F10EAD-FD04-BC4E-8DC7-535CE8F84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498255"/>
            <a:ext cx="8001000" cy="183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96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14C9A-3410-9445-82FE-A1FA97F9E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DBMS?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4FC963-0721-194C-B973-CE68D1C68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676400"/>
            <a:ext cx="8229600" cy="134944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B5EDC-7803-EA4A-87FC-E142E1A56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r>
              <a:rPr lang="en-US"/>
              <a:t> of 12</a:t>
            </a: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809AFF1-734F-F344-B9C0-A37CBC52DB32}"/>
              </a:ext>
            </a:extLst>
          </p:cNvPr>
          <p:cNvSpPr/>
          <p:nvPr/>
        </p:nvSpPr>
        <p:spPr>
          <a:xfrm>
            <a:off x="5029200" y="1692166"/>
            <a:ext cx="3048000" cy="289034"/>
          </a:xfrm>
          <a:prstGeom prst="roundRect">
            <a:avLst/>
          </a:prstGeom>
          <a:solidFill>
            <a:srgbClr val="FFFF00">
              <a:alpha val="21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6A7E9F5-65FE-6B47-8884-72AA2761A9C5}"/>
              </a:ext>
            </a:extLst>
          </p:cNvPr>
          <p:cNvSpPr/>
          <p:nvPr/>
        </p:nvSpPr>
        <p:spPr>
          <a:xfrm>
            <a:off x="478220" y="1981200"/>
            <a:ext cx="3788979" cy="289034"/>
          </a:xfrm>
          <a:prstGeom prst="roundRect">
            <a:avLst/>
          </a:prstGeom>
          <a:solidFill>
            <a:srgbClr val="FFFF00">
              <a:alpha val="21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0E6090B-2872-744A-9F8A-96A8F1399748}"/>
              </a:ext>
            </a:extLst>
          </p:cNvPr>
          <p:cNvSpPr/>
          <p:nvPr/>
        </p:nvSpPr>
        <p:spPr>
          <a:xfrm>
            <a:off x="990601" y="2736815"/>
            <a:ext cx="2209800" cy="289034"/>
          </a:xfrm>
          <a:prstGeom prst="roundRect">
            <a:avLst/>
          </a:prstGeom>
          <a:solidFill>
            <a:srgbClr val="FFFF00">
              <a:alpha val="21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A7ED8C-2890-0440-A0E7-7C6E9DDBAD07}"/>
              </a:ext>
            </a:extLst>
          </p:cNvPr>
          <p:cNvSpPr/>
          <p:nvPr/>
        </p:nvSpPr>
        <p:spPr>
          <a:xfrm>
            <a:off x="762000" y="3492430"/>
            <a:ext cx="7543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>
                <a:latin typeface="Times" pitchFamily="2" charset="0"/>
              </a:rPr>
              <a:t>Database systems are designed to: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>
                <a:latin typeface="Times" pitchFamily="2" charset="0"/>
              </a:rPr>
              <a:t>Manage large bodies of information. </a:t>
            </a:r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Times" pitchFamily="2" charset="0"/>
              </a:rPr>
              <a:t>defining structures</a:t>
            </a:r>
            <a:r>
              <a:rPr lang="en-US" sz="2000" dirty="0">
                <a:latin typeface="Times" pitchFamily="2" charset="0"/>
              </a:rPr>
              <a:t> for storage of information and </a:t>
            </a:r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en-US" sz="2000" dirty="0">
                <a:latin typeface="Times" pitchFamily="2" charset="0"/>
              </a:rPr>
              <a:t>providing mechanisms for the </a:t>
            </a:r>
            <a:r>
              <a:rPr lang="en-US" sz="2000" b="1" dirty="0">
                <a:latin typeface="Times" pitchFamily="2" charset="0"/>
              </a:rPr>
              <a:t>manipulation</a:t>
            </a:r>
            <a:r>
              <a:rPr lang="en-US" sz="2000" dirty="0">
                <a:latin typeface="Times" pitchFamily="2" charset="0"/>
              </a:rPr>
              <a:t> of information.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>
                <a:latin typeface="Times" pitchFamily="2" charset="0"/>
              </a:rPr>
              <a:t>In addition, … must ensure the safety of the information stored, despite </a:t>
            </a:r>
            <a:r>
              <a:rPr lang="en-US" sz="2000" b="1" dirty="0">
                <a:latin typeface="Times" pitchFamily="2" charset="0"/>
              </a:rPr>
              <a:t>system crashes</a:t>
            </a:r>
            <a:r>
              <a:rPr lang="en-US" sz="2000" dirty="0">
                <a:latin typeface="Times" pitchFamily="2" charset="0"/>
              </a:rPr>
              <a:t> or </a:t>
            </a:r>
            <a:r>
              <a:rPr lang="en-US" sz="2000" b="1" dirty="0">
                <a:latin typeface="Times" pitchFamily="2" charset="0"/>
              </a:rPr>
              <a:t>attempts at unauthorized access</a:t>
            </a:r>
            <a:r>
              <a:rPr lang="en-US" sz="2000" dirty="0">
                <a:latin typeface="Times" pitchFamily="2" charset="0"/>
              </a:rPr>
              <a:t>.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>
                <a:latin typeface="Times" pitchFamily="2" charset="0"/>
              </a:rPr>
              <a:t>If data are to be </a:t>
            </a:r>
            <a:r>
              <a:rPr lang="en-US" sz="2000" b="1" dirty="0">
                <a:latin typeface="Times" pitchFamily="2" charset="0"/>
              </a:rPr>
              <a:t>shared</a:t>
            </a:r>
            <a:r>
              <a:rPr lang="en-US" sz="2000" dirty="0">
                <a:latin typeface="Times" pitchFamily="2" charset="0"/>
              </a:rPr>
              <a:t> among several users, the system must avoid possible </a:t>
            </a:r>
            <a:r>
              <a:rPr lang="en-US" sz="2000" b="1" dirty="0">
                <a:latin typeface="Times" pitchFamily="2" charset="0"/>
              </a:rPr>
              <a:t>anomalous results</a:t>
            </a:r>
            <a:r>
              <a:rPr lang="en-US" sz="2000" dirty="0">
                <a:latin typeface="Times" pitchFamily="2" charset="0"/>
              </a:rPr>
              <a:t>.</a:t>
            </a:r>
            <a:endParaRPr lang="en-US" sz="2000" dirty="0">
              <a:effectLst/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13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854EC-DAC0-9348-966C-5D9932609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small" dirty="0"/>
              <a:t>Database-System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3958F-562A-C148-8131-072D7E2E1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r>
              <a:rPr lang="en-US"/>
              <a:t> of 12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78BA1A2-E4BA-D440-8550-FFD0BC6A1213}"/>
              </a:ext>
            </a:extLst>
          </p:cNvPr>
          <p:cNvGrpSpPr/>
          <p:nvPr/>
        </p:nvGrpSpPr>
        <p:grpSpPr>
          <a:xfrm>
            <a:off x="685800" y="1752600"/>
            <a:ext cx="8150772" cy="3763962"/>
            <a:chOff x="2628" y="1417638"/>
            <a:chExt cx="9144000" cy="427797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890419D-DEA6-D646-BB5F-5322511823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28" y="1417638"/>
              <a:ext cx="9144000" cy="330098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C4527B3-0630-FB4E-B509-4763EF2D7C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0848" y="4718622"/>
              <a:ext cx="8458200" cy="976990"/>
            </a:xfrm>
            <a:prstGeom prst="rect">
              <a:avLst/>
            </a:prstGeom>
          </p:spPr>
        </p:pic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944B43E-3696-7346-997C-5511C0528C81}"/>
              </a:ext>
            </a:extLst>
          </p:cNvPr>
          <p:cNvSpPr/>
          <p:nvPr/>
        </p:nvSpPr>
        <p:spPr>
          <a:xfrm>
            <a:off x="1371601" y="2209800"/>
            <a:ext cx="609600" cy="289034"/>
          </a:xfrm>
          <a:prstGeom prst="roundRect">
            <a:avLst/>
          </a:prstGeom>
          <a:solidFill>
            <a:srgbClr val="FFFF00">
              <a:alpha val="21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999D370-088C-4543-ABBD-F6FB250BDCD3}"/>
              </a:ext>
            </a:extLst>
          </p:cNvPr>
          <p:cNvSpPr/>
          <p:nvPr/>
        </p:nvSpPr>
        <p:spPr>
          <a:xfrm>
            <a:off x="1371600" y="2565783"/>
            <a:ext cx="1219199" cy="289034"/>
          </a:xfrm>
          <a:prstGeom prst="roundRect">
            <a:avLst/>
          </a:prstGeom>
          <a:solidFill>
            <a:srgbClr val="FFFF00">
              <a:alpha val="21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51FB9FF-E8BF-8A46-A2F7-57FF90CAB163}"/>
              </a:ext>
            </a:extLst>
          </p:cNvPr>
          <p:cNvSpPr/>
          <p:nvPr/>
        </p:nvSpPr>
        <p:spPr>
          <a:xfrm>
            <a:off x="1371600" y="3204012"/>
            <a:ext cx="1676399" cy="289034"/>
          </a:xfrm>
          <a:prstGeom prst="roundRect">
            <a:avLst/>
          </a:prstGeom>
          <a:solidFill>
            <a:srgbClr val="FFFF00">
              <a:alpha val="21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A9FDC7E-FD20-A848-8E6E-0FBE1483E22B}"/>
              </a:ext>
            </a:extLst>
          </p:cNvPr>
          <p:cNvSpPr/>
          <p:nvPr/>
        </p:nvSpPr>
        <p:spPr>
          <a:xfrm>
            <a:off x="1371600" y="3828008"/>
            <a:ext cx="1523999" cy="289034"/>
          </a:xfrm>
          <a:prstGeom prst="roundRect">
            <a:avLst/>
          </a:prstGeom>
          <a:solidFill>
            <a:srgbClr val="FFFF00">
              <a:alpha val="21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22036B3-B3F0-F442-B2C5-12041AE40FF7}"/>
              </a:ext>
            </a:extLst>
          </p:cNvPr>
          <p:cNvSpPr/>
          <p:nvPr/>
        </p:nvSpPr>
        <p:spPr>
          <a:xfrm>
            <a:off x="1371599" y="4700260"/>
            <a:ext cx="1524000" cy="289034"/>
          </a:xfrm>
          <a:prstGeom prst="roundRect">
            <a:avLst/>
          </a:prstGeom>
          <a:solidFill>
            <a:srgbClr val="FFFF00">
              <a:alpha val="21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9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76AB7-605F-2243-9A63-7E7BF6CEF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Database-System Applications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1CC4EA-C64B-D348-8DE1-446BEC83E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417638"/>
            <a:ext cx="8229600" cy="282323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5C4C51-2D51-7542-8737-323FB1C1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r>
              <a:rPr lang="en-US"/>
              <a:t> of 12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76C18C0-3B75-604A-86EE-5CCDAB9BE5D3}"/>
              </a:ext>
            </a:extLst>
          </p:cNvPr>
          <p:cNvSpPr/>
          <p:nvPr/>
        </p:nvSpPr>
        <p:spPr>
          <a:xfrm>
            <a:off x="1066800" y="1847193"/>
            <a:ext cx="914400" cy="289034"/>
          </a:xfrm>
          <a:prstGeom prst="roundRect">
            <a:avLst/>
          </a:prstGeom>
          <a:solidFill>
            <a:srgbClr val="FFFF00">
              <a:alpha val="21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A5F3-85BD-8B4F-87CE-21CFF88229CD}"/>
              </a:ext>
            </a:extLst>
          </p:cNvPr>
          <p:cNvSpPr/>
          <p:nvPr/>
        </p:nvSpPr>
        <p:spPr>
          <a:xfrm>
            <a:off x="998483" y="2522974"/>
            <a:ext cx="2354317" cy="289034"/>
          </a:xfrm>
          <a:prstGeom prst="roundRect">
            <a:avLst/>
          </a:prstGeom>
          <a:solidFill>
            <a:srgbClr val="FFFF00">
              <a:alpha val="21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9A462C2-438F-0F42-809A-CB31CA0869F0}"/>
              </a:ext>
            </a:extLst>
          </p:cNvPr>
          <p:cNvSpPr/>
          <p:nvPr/>
        </p:nvSpPr>
        <p:spPr>
          <a:xfrm>
            <a:off x="998484" y="3139966"/>
            <a:ext cx="906516" cy="289034"/>
          </a:xfrm>
          <a:prstGeom prst="roundRect">
            <a:avLst/>
          </a:prstGeom>
          <a:solidFill>
            <a:srgbClr val="FFFF00">
              <a:alpha val="21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0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4C9FD-7831-F042-B1D0-F88F5BCA5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Database-System Applications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9A48D3-F51C-3E45-8C3C-E225D1163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981200"/>
            <a:ext cx="8229600" cy="238004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1B8E8-2C8F-9E44-857B-DD3886D3D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r>
              <a:rPr lang="en-US"/>
              <a:t> of 12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0226FF8-961E-9B47-8820-C614DEC1BED1}"/>
              </a:ext>
            </a:extLst>
          </p:cNvPr>
          <p:cNvSpPr/>
          <p:nvPr/>
        </p:nvSpPr>
        <p:spPr>
          <a:xfrm>
            <a:off x="914400" y="1981638"/>
            <a:ext cx="1219200" cy="289034"/>
          </a:xfrm>
          <a:prstGeom prst="roundRect">
            <a:avLst/>
          </a:prstGeom>
          <a:solidFill>
            <a:srgbClr val="FFFF00">
              <a:alpha val="21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DA96756-7CC9-2641-A035-9765B19A04F8}"/>
              </a:ext>
            </a:extLst>
          </p:cNvPr>
          <p:cNvSpPr/>
          <p:nvPr/>
        </p:nvSpPr>
        <p:spPr>
          <a:xfrm>
            <a:off x="914400" y="2914158"/>
            <a:ext cx="838200" cy="289034"/>
          </a:xfrm>
          <a:prstGeom prst="roundRect">
            <a:avLst/>
          </a:prstGeom>
          <a:solidFill>
            <a:srgbClr val="FFFF00">
              <a:alpha val="21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B7660E8-99A1-AC47-B2D5-BCE1EB0CC301}"/>
              </a:ext>
            </a:extLst>
          </p:cNvPr>
          <p:cNvSpPr/>
          <p:nvPr/>
        </p:nvSpPr>
        <p:spPr>
          <a:xfrm>
            <a:off x="914400" y="3557644"/>
            <a:ext cx="1905000" cy="289034"/>
          </a:xfrm>
          <a:prstGeom prst="roundRect">
            <a:avLst/>
          </a:prstGeom>
          <a:solidFill>
            <a:srgbClr val="FFFF00">
              <a:alpha val="21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0D68BA-77C9-E54B-9BC4-CB4F459C692A}"/>
              </a:ext>
            </a:extLst>
          </p:cNvPr>
          <p:cNvSpPr txBox="1"/>
          <p:nvPr/>
        </p:nvSpPr>
        <p:spPr>
          <a:xfrm>
            <a:off x="914400" y="4490164"/>
            <a:ext cx="762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cs typeface="Apple Chancery" panose="03020702040506060504" pitchFamily="66" charset="-79"/>
              </a:rPr>
              <a:t>Can you explain how database systems are widely used with some representative application? </a:t>
            </a:r>
          </a:p>
        </p:txBody>
      </p:sp>
    </p:spTree>
    <p:extLst>
      <p:ext uri="{BB962C8B-B14F-4D97-AF65-F5344CB8AC3E}">
        <p14:creationId xmlns:p14="http://schemas.microsoft.com/office/powerpoint/2010/main" val="194108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93728-9490-BE4E-AF7F-C6012A3F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small" dirty="0"/>
              <a:t>File-Processing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DAFE7-34E7-4349-B9DA-8C520E501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r>
              <a:rPr lang="en-US"/>
              <a:t> of 12</a:t>
            </a:r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D6ADE44-8185-654F-BD4C-7DC52CCEB1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23040" y="2195512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en-US" sz="2200" b="1" cap="small" dirty="0"/>
              <a:t>Data redundancy and inconsistency:</a:t>
            </a:r>
            <a:r>
              <a:rPr lang="en-US" altLang="en-US" sz="2200" dirty="0"/>
              <a:t> </a:t>
            </a:r>
            <a:br>
              <a:rPr lang="en-US" altLang="en-US" sz="2200" dirty="0"/>
            </a:br>
            <a:r>
              <a:rPr lang="en-US" altLang="en-US" sz="2200" dirty="0"/>
              <a:t>data is stored  in multiple file formats resulting induplication of information in different files</a:t>
            </a:r>
          </a:p>
          <a:p>
            <a:r>
              <a:rPr lang="en-US" altLang="en-US" sz="2200" b="1" cap="small" dirty="0"/>
              <a:t>Difficulty in accessing data </a:t>
            </a:r>
          </a:p>
          <a:p>
            <a:pPr lvl="1"/>
            <a:r>
              <a:rPr lang="en-US" altLang="en-US" sz="2200" dirty="0"/>
              <a:t>Need to write a new program to carry out each new task</a:t>
            </a:r>
          </a:p>
          <a:p>
            <a:r>
              <a:rPr lang="en-US" altLang="en-US" sz="2200" b="1" cap="small" dirty="0"/>
              <a:t>Data isolation </a:t>
            </a:r>
          </a:p>
          <a:p>
            <a:pPr lvl="1"/>
            <a:r>
              <a:rPr lang="en-US" altLang="en-US" sz="2200" dirty="0"/>
              <a:t>Multiple files and formats</a:t>
            </a:r>
          </a:p>
          <a:p>
            <a:r>
              <a:rPr lang="en-US" altLang="en-US" sz="2200" b="1" cap="small" dirty="0"/>
              <a:t>Integrity problems</a:t>
            </a:r>
          </a:p>
          <a:p>
            <a:pPr lvl="1"/>
            <a:r>
              <a:rPr lang="en-US" altLang="en-US" sz="2200" dirty="0"/>
              <a:t>Integrity constraints  (e.g., account balance &gt; 0) become </a:t>
            </a:r>
            <a:r>
              <a:rPr lang="ja-JP" altLang="en-US" sz="2200" dirty="0"/>
              <a:t>“</a:t>
            </a:r>
            <a:r>
              <a:rPr lang="en-US" altLang="ja-JP" sz="2200" dirty="0"/>
              <a:t>buried</a:t>
            </a:r>
            <a:r>
              <a:rPr lang="ja-JP" altLang="en-US" sz="2200" dirty="0"/>
              <a:t>”</a:t>
            </a:r>
            <a:r>
              <a:rPr lang="en-US" altLang="ja-JP" sz="2200" dirty="0"/>
              <a:t> in program code rather than being stated explicitly</a:t>
            </a:r>
          </a:p>
          <a:p>
            <a:pPr lvl="1"/>
            <a:r>
              <a:rPr lang="en-US" altLang="en-US" sz="2200" dirty="0"/>
              <a:t>Hard to add new constraints or change existing ones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20DEC5-7512-7C41-951B-2A55B216F11F}"/>
              </a:ext>
            </a:extLst>
          </p:cNvPr>
          <p:cNvSpPr/>
          <p:nvPr/>
        </p:nvSpPr>
        <p:spPr>
          <a:xfrm>
            <a:off x="516319" y="1295400"/>
            <a:ext cx="804304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en-US" sz="2200" dirty="0">
                <a:cs typeface="ＭＳ Ｐゴシック" charset="0"/>
              </a:rPr>
              <a:t>In the early days, database applications were built directly on top of file systems, which leads to:</a:t>
            </a:r>
          </a:p>
        </p:txBody>
      </p:sp>
    </p:spTree>
    <p:extLst>
      <p:ext uri="{BB962C8B-B14F-4D97-AF65-F5344CB8AC3E}">
        <p14:creationId xmlns:p14="http://schemas.microsoft.com/office/powerpoint/2010/main" val="1211460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78F75-2A04-0D43-8E55-7AB7E7E13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File-Processing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8D73-635F-5146-8224-ABDC4F3BB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2200" b="1" cap="small" dirty="0"/>
              <a:t>Atomicity of updates</a:t>
            </a:r>
          </a:p>
          <a:p>
            <a:pPr lvl="1"/>
            <a:r>
              <a:rPr lang="en-US" altLang="en-US" sz="2200" dirty="0"/>
              <a:t>Failures may leave database in an inconsistent state with partial updates carried out</a:t>
            </a:r>
          </a:p>
          <a:p>
            <a:pPr lvl="1"/>
            <a:r>
              <a:rPr lang="en-US" altLang="en-US" sz="2200" dirty="0"/>
              <a:t>Example: Transfer of funds from one account to another should either complete or not happen at all</a:t>
            </a:r>
          </a:p>
          <a:p>
            <a:r>
              <a:rPr lang="en-US" altLang="en-US" sz="2200" b="1" cap="small" dirty="0"/>
              <a:t>Concurrent access by multiple users</a:t>
            </a:r>
          </a:p>
          <a:p>
            <a:pPr lvl="1"/>
            <a:r>
              <a:rPr lang="en-US" altLang="en-US" sz="2200" dirty="0"/>
              <a:t>Concurrent access needed for performance</a:t>
            </a:r>
          </a:p>
          <a:p>
            <a:pPr lvl="1"/>
            <a:r>
              <a:rPr lang="en-US" altLang="en-US" sz="2200" dirty="0"/>
              <a:t>Uncontrolled concurrent accesses can lead to inconsistencies</a:t>
            </a:r>
          </a:p>
          <a:p>
            <a:pPr lvl="2"/>
            <a:r>
              <a:rPr lang="en-US" altLang="en-US" sz="2200" dirty="0"/>
              <a:t>Ex: Two people reading a balance (say 100) and updating it by withdrawing money (say 50 each) at the same time</a:t>
            </a:r>
          </a:p>
          <a:p>
            <a:r>
              <a:rPr lang="en-US" altLang="en-US" sz="2200" b="1" cap="small" dirty="0"/>
              <a:t>Security problems</a:t>
            </a:r>
          </a:p>
          <a:p>
            <a:pPr lvl="1"/>
            <a:r>
              <a:rPr lang="en-US" altLang="en-US" sz="2200" dirty="0"/>
              <a:t>Hard to provide user access to some, but not all, data</a:t>
            </a:r>
          </a:p>
          <a:p>
            <a:pPr marL="457200" lvl="1" indent="0">
              <a:buNone/>
            </a:pPr>
            <a:endParaRPr lang="en-US" alt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2E307-F429-7A43-BFD8-EF14D404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r>
              <a:rPr lang="en-US"/>
              <a:t> of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23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7EFAF-516D-2A40-B152-77E2F4B1A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small" dirty="0"/>
              <a:t>View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B0375-56D6-AC45-842D-1631CDFFE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“A database system is a collection of </a:t>
            </a:r>
            <a:r>
              <a:rPr lang="en-US" sz="2200" b="1" dirty="0"/>
              <a:t>interrelated data</a:t>
            </a:r>
            <a:r>
              <a:rPr lang="en-US" sz="2200" dirty="0"/>
              <a:t> and a </a:t>
            </a:r>
            <a:r>
              <a:rPr lang="en-US" sz="2200" b="1" dirty="0"/>
              <a:t>set of programs</a:t>
            </a:r>
            <a:r>
              <a:rPr lang="en-US" sz="2200" dirty="0"/>
              <a:t> that allow users to access and modify these data.”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A major purpose of a database system is to provide users with an </a:t>
            </a:r>
            <a:r>
              <a:rPr lang="en-US" sz="2200" b="1" dirty="0"/>
              <a:t>abstract view of the data</a:t>
            </a:r>
            <a:r>
              <a:rPr lang="en-US" sz="2200" dirty="0"/>
              <a:t>. 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That is, </a:t>
            </a:r>
            <a:br>
              <a:rPr lang="en-US" sz="2200" dirty="0"/>
            </a:br>
            <a:r>
              <a:rPr lang="en-US" sz="2800" b="1" cap="small" dirty="0"/>
              <a:t>The system hides certain details of how the data are stored and maintained</a:t>
            </a:r>
            <a:r>
              <a:rPr lang="en-US" sz="2800" cap="small" dirty="0"/>
              <a:t>.</a:t>
            </a:r>
            <a:endParaRPr lang="en-US" sz="2200" cap="small" dirty="0"/>
          </a:p>
          <a:p>
            <a:pPr>
              <a:lnSpc>
                <a:spcPct val="150000"/>
              </a:lnSpc>
            </a:pPr>
            <a:endParaRPr lang="en-US" sz="2200" dirty="0"/>
          </a:p>
          <a:p>
            <a:pPr>
              <a:lnSpc>
                <a:spcPct val="150000"/>
              </a:lnSpc>
            </a:pP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759478-FC83-2849-813F-D9A939AB4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r>
              <a:rPr lang="en-US"/>
              <a:t> of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38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74F9D-A029-B24E-8307-B9C1B2EC5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View of Data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272F7E-6882-A941-A90B-FC3A5C9CA4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669" y="1905000"/>
            <a:ext cx="4830402" cy="33067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1EA2C-1EE2-7849-AE0B-AB4535B0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r>
              <a:rPr lang="en-US"/>
              <a:t> of 12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B2ACDD-B245-E542-A429-35544BD77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4774749"/>
            <a:ext cx="6629400" cy="6439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C5CE47-09B9-C04C-BBD1-00BB9C5BB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3290674"/>
            <a:ext cx="7010400" cy="15932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AEEA42-DEB9-C242-AD56-D02753CE33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10" y="152400"/>
            <a:ext cx="7010400" cy="203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7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25366</TotalTime>
  <Words>618</Words>
  <Application>Microsoft Macintosh PowerPoint</Application>
  <PresentationFormat>On-screen Show (4:3)</PresentationFormat>
  <Paragraphs>94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ＭＳ Ｐゴシック</vt:lpstr>
      <vt:lpstr>ＭＳ Ｐゴシック</vt:lpstr>
      <vt:lpstr>Apple Chancery</vt:lpstr>
      <vt:lpstr>Arial</vt:lpstr>
      <vt:lpstr>Calibri</vt:lpstr>
      <vt:lpstr>Courier New</vt:lpstr>
      <vt:lpstr>Helvetica</vt:lpstr>
      <vt:lpstr>Monotype Sorts</vt:lpstr>
      <vt:lpstr>Times</vt:lpstr>
      <vt:lpstr>Times New Roman</vt:lpstr>
      <vt:lpstr>Office Theme</vt:lpstr>
      <vt:lpstr>PowerPoint Presentation</vt:lpstr>
      <vt:lpstr>What is DBMS?</vt:lpstr>
      <vt:lpstr>Database-System Applications</vt:lpstr>
      <vt:lpstr>Database-System Applications</vt:lpstr>
      <vt:lpstr>Database-System Applications</vt:lpstr>
      <vt:lpstr>File-Processing System</vt:lpstr>
      <vt:lpstr>File-Processing System</vt:lpstr>
      <vt:lpstr>View of Data</vt:lpstr>
      <vt:lpstr>View of Data</vt:lpstr>
      <vt:lpstr>View of Data</vt:lpstr>
      <vt:lpstr> Instances and Schemas</vt:lpstr>
      <vt:lpstr> Instances and Schemas</vt:lpstr>
      <vt:lpstr>Data Models</vt:lpstr>
      <vt:lpstr>Data Models</vt:lpstr>
      <vt:lpstr>Relational Model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 all k-nearest neighbor queries in Hadoop</dc:title>
  <dc:creator>Administrator</dc:creator>
  <cp:lastModifiedBy>Dr. ASIF ZAMAN</cp:lastModifiedBy>
  <cp:revision>806</cp:revision>
  <cp:lastPrinted>2017-11-05T03:12:43Z</cp:lastPrinted>
  <dcterms:created xsi:type="dcterms:W3CDTF">2006-08-16T00:00:00Z</dcterms:created>
  <dcterms:modified xsi:type="dcterms:W3CDTF">2019-03-03T15:02:23Z</dcterms:modified>
</cp:coreProperties>
</file>