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5" r:id="rId11"/>
    <p:sldId id="304" r:id="rId12"/>
    <p:sldId id="30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61265" autoAdjust="0"/>
  </p:normalViewPr>
  <p:slideViewPr>
    <p:cSldViewPr>
      <p:cViewPr varScale="1">
        <p:scale>
          <a:sx n="48" d="100"/>
          <a:sy n="48" d="100"/>
        </p:scale>
        <p:origin x="1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5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3/14/19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3121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2F6FB-134A-C74E-AE83-03C133B10AC5}"/>
              </a:ext>
            </a:extLst>
          </p:cNvPr>
          <p:cNvSpPr txBox="1"/>
          <p:nvPr/>
        </p:nvSpPr>
        <p:spPr>
          <a:xfrm>
            <a:off x="0" y="24871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>
                <a:solidFill>
                  <a:schemeClr val="tx2"/>
                </a:solidFill>
              </a:rPr>
              <a:t>Session: 2016-17</a:t>
            </a:r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3EEBF-2C38-7546-B114-0C709FC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/>
              <a:t> of 21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CDD72-95F9-FB49-BBC0-5C8D0BAC9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1"/>
            <a:ext cx="7416000" cy="1826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91ABB-CBB3-B041-96D8-98888824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349250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3F4D8-AD1E-5B45-98FE-164E8FF0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77850"/>
            <a:ext cx="40132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C406E-666E-224D-8DE0-3E000730A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00" y="3124205"/>
            <a:ext cx="7416000" cy="373053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803925-EB85-684D-A9CF-7F01780FAF9B}"/>
              </a:ext>
            </a:extLst>
          </p:cNvPr>
          <p:cNvSpPr/>
          <p:nvPr/>
        </p:nvSpPr>
        <p:spPr>
          <a:xfrm>
            <a:off x="543910" y="1300801"/>
            <a:ext cx="212309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2EFD94-E54E-584C-8F6E-818F6F37FEC4}"/>
              </a:ext>
            </a:extLst>
          </p:cNvPr>
          <p:cNvSpPr/>
          <p:nvPr/>
        </p:nvSpPr>
        <p:spPr>
          <a:xfrm>
            <a:off x="543910" y="1929162"/>
            <a:ext cx="486629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2209CC-577A-8A43-8368-B4D8F5E3BA56}"/>
              </a:ext>
            </a:extLst>
          </p:cNvPr>
          <p:cNvSpPr/>
          <p:nvPr/>
        </p:nvSpPr>
        <p:spPr>
          <a:xfrm>
            <a:off x="533400" y="2287932"/>
            <a:ext cx="487680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0064A4-F097-A146-9A29-20D77E1BAE8E}"/>
              </a:ext>
            </a:extLst>
          </p:cNvPr>
          <p:cNvSpPr/>
          <p:nvPr/>
        </p:nvSpPr>
        <p:spPr>
          <a:xfrm>
            <a:off x="543910" y="3200400"/>
            <a:ext cx="425669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66FC1D-B4DC-F94A-9989-A28A2D4801EC}"/>
              </a:ext>
            </a:extLst>
          </p:cNvPr>
          <p:cNvSpPr/>
          <p:nvPr/>
        </p:nvSpPr>
        <p:spPr>
          <a:xfrm>
            <a:off x="508800" y="4434236"/>
            <a:ext cx="246300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AF2F3E-41CA-E242-BD9F-659707148B1F}"/>
              </a:ext>
            </a:extLst>
          </p:cNvPr>
          <p:cNvSpPr/>
          <p:nvPr/>
        </p:nvSpPr>
        <p:spPr>
          <a:xfrm>
            <a:off x="1066800" y="5032824"/>
            <a:ext cx="228600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3A9D44-1626-C84C-A114-867031AF7292}"/>
              </a:ext>
            </a:extLst>
          </p:cNvPr>
          <p:cNvSpPr/>
          <p:nvPr/>
        </p:nvSpPr>
        <p:spPr>
          <a:xfrm>
            <a:off x="2362200" y="5644487"/>
            <a:ext cx="213360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33F15BB-E890-1345-928B-93509196CE79}"/>
              </a:ext>
            </a:extLst>
          </p:cNvPr>
          <p:cNvSpPr/>
          <p:nvPr/>
        </p:nvSpPr>
        <p:spPr>
          <a:xfrm>
            <a:off x="1066800" y="6201361"/>
            <a:ext cx="1524000" cy="279399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FD557-375E-D24F-90E7-2EE56B350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33052"/>
            <a:ext cx="4724400" cy="67094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2B09-B659-754A-A96F-D8B02C92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/>
              <a:t> of 21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19AF-B7AD-F344-A605-B52286C9F64F}"/>
              </a:ext>
            </a:extLst>
          </p:cNvPr>
          <p:cNvSpPr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Times" pitchFamily="2" charset="0"/>
              </a:rPr>
              <a:t>The functional components of a database system can be broadly divided into the: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cap="small" dirty="0">
                <a:latin typeface="Times" pitchFamily="2" charset="0"/>
              </a:rPr>
              <a:t>storage manager and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cap="small" dirty="0">
                <a:latin typeface="Times" pitchFamily="2" charset="0"/>
              </a:rPr>
              <a:t>the query processor components.</a:t>
            </a:r>
            <a:endParaRPr lang="en-US" cap="small" dirty="0">
              <a:effectLst/>
              <a:latin typeface="Times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A69917-072D-4B48-975A-3361C9651032}"/>
              </a:ext>
            </a:extLst>
          </p:cNvPr>
          <p:cNvSpPr/>
          <p:nvPr/>
        </p:nvSpPr>
        <p:spPr>
          <a:xfrm>
            <a:off x="304800" y="3500438"/>
            <a:ext cx="4267200" cy="1223962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39AE82-52B2-3D48-BCFC-8C3F83C003EB}"/>
              </a:ext>
            </a:extLst>
          </p:cNvPr>
          <p:cNvSpPr/>
          <p:nvPr/>
        </p:nvSpPr>
        <p:spPr>
          <a:xfrm>
            <a:off x="304800" y="1905000"/>
            <a:ext cx="4267200" cy="1595438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A6CA23-EE29-0E44-84D6-ECF22230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0674"/>
            <a:ext cx="4320000" cy="2120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CBDB28-F22C-694D-91BB-80669750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00" y="4787012"/>
            <a:ext cx="4320000" cy="17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FD557-375E-D24F-90E7-2EE56B350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33052"/>
            <a:ext cx="4724400" cy="67094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2B09-B659-754A-A96F-D8B02C92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/>
              <a:t> of 21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89222-58E0-8A41-A936-32E9A24E0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8600"/>
            <a:ext cx="4320000" cy="901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0E8EB6-B68E-024D-86AA-471DEEF5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00" y="1015809"/>
            <a:ext cx="4320000" cy="105985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72F6E45-7154-2C4A-9BE4-54DD814F38EF}"/>
              </a:ext>
            </a:extLst>
          </p:cNvPr>
          <p:cNvSpPr/>
          <p:nvPr/>
        </p:nvSpPr>
        <p:spPr>
          <a:xfrm>
            <a:off x="3484179" y="3581400"/>
            <a:ext cx="1143000" cy="609600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865E8-4EBD-9D4D-96C0-472F1A018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12" y="3231932"/>
            <a:ext cx="3740150" cy="3944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B663A2-1B0B-6E44-802B-5BE204C7208A}"/>
              </a:ext>
            </a:extLst>
          </p:cNvPr>
          <p:cNvSpPr/>
          <p:nvPr/>
        </p:nvSpPr>
        <p:spPr>
          <a:xfrm>
            <a:off x="4933512" y="37627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" pitchFamily="2" charset="0"/>
              </a:rPr>
              <a:t>This all-or-none requirement is called </a:t>
            </a:r>
            <a:r>
              <a:rPr lang="en-US" b="1" cap="small" dirty="0">
                <a:latin typeface="Times" pitchFamily="2" charset="0"/>
              </a:rPr>
              <a:t>atomicity</a:t>
            </a:r>
            <a:endParaRPr lang="en-US" b="1" cap="small" dirty="0">
              <a:effectLst/>
              <a:latin typeface="Times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6B68AA-1CC0-AD45-A0DD-C8F3EAEB1035}"/>
              </a:ext>
            </a:extLst>
          </p:cNvPr>
          <p:cNvSpPr/>
          <p:nvPr/>
        </p:nvSpPr>
        <p:spPr>
          <a:xfrm>
            <a:off x="304800" y="1905000"/>
            <a:ext cx="4267200" cy="1595438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C9911-1970-7842-8FF4-0874ADB90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66533"/>
            <a:ext cx="4156309" cy="33910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BB1F-6A22-1845-B696-E94A788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 of 21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188A80-F32C-C746-83D7-FDD5F861DDA5}"/>
              </a:ext>
            </a:extLst>
          </p:cNvPr>
          <p:cNvGrpSpPr/>
          <p:nvPr/>
        </p:nvGrpSpPr>
        <p:grpSpPr>
          <a:xfrm>
            <a:off x="152400" y="3805455"/>
            <a:ext cx="6146800" cy="1693645"/>
            <a:chOff x="152400" y="3805455"/>
            <a:chExt cx="6146800" cy="16936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BEE7EC-5960-F340-BA42-A8E48830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4191000"/>
              <a:ext cx="6146800" cy="1308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0ACFB5-08C2-C54D-945F-10A442132A2E}"/>
                </a:ext>
              </a:extLst>
            </p:cNvPr>
            <p:cNvSpPr txBox="1"/>
            <p:nvPr/>
          </p:nvSpPr>
          <p:spPr>
            <a:xfrm>
              <a:off x="381000" y="380545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#DML: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F96D03-6021-B541-9056-AB25B919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74787"/>
            <a:ext cx="7620000" cy="158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A9EA30-048E-4244-9AA3-A01295DBA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315" y="679451"/>
            <a:ext cx="3897769" cy="297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24566E-132C-D54C-8AF3-A73F11A27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795727"/>
            <a:ext cx="5943600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48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5630-6D3E-814F-BFDB-059C7E8A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A9B5-9425-BD4F-98B1-FCC213D9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Database design mainly involves the design of the database </a:t>
            </a:r>
            <a:r>
              <a:rPr lang="en-US" sz="2200" b="1" dirty="0"/>
              <a:t>schema</a:t>
            </a:r>
            <a:r>
              <a:rPr lang="en-US" sz="2200" dirty="0"/>
              <a:t>. </a:t>
            </a:r>
          </a:p>
          <a:p>
            <a:r>
              <a:rPr lang="en-US" sz="2200" dirty="0"/>
              <a:t>The design of a </a:t>
            </a:r>
            <a:r>
              <a:rPr lang="en-US" sz="2200" b="1" u="sng" dirty="0"/>
              <a:t>complete database application </a:t>
            </a:r>
            <a:r>
              <a:rPr lang="en-US" sz="2200" dirty="0"/>
              <a:t>environment that meets the needs of the enterprise being modeled requires attention to a broader set of issues.</a:t>
            </a:r>
          </a:p>
          <a:p>
            <a:endParaRPr lang="en-US" sz="2200" dirty="0"/>
          </a:p>
          <a:p>
            <a:r>
              <a:rPr lang="en-US" sz="2200" dirty="0"/>
              <a:t>The database designer needs to interact extensively with domain experts and users to carry out this task. </a:t>
            </a:r>
          </a:p>
          <a:p>
            <a:r>
              <a:rPr lang="en-US" sz="2200" dirty="0"/>
              <a:t>The outcome of this phase is a </a:t>
            </a:r>
            <a:r>
              <a:rPr lang="en-US" sz="2200" b="1" u="sng" dirty="0"/>
              <a:t>specification of user requirements</a:t>
            </a:r>
            <a:r>
              <a:rPr lang="en-US" sz="2200" dirty="0"/>
              <a:t>.</a:t>
            </a:r>
          </a:p>
          <a:p>
            <a:r>
              <a:rPr lang="en-US" sz="2200" dirty="0"/>
              <a:t>Next, the designer chooses a data model, and by applying the concepts of the chosen data model, translates these requirements into a </a:t>
            </a:r>
            <a:r>
              <a:rPr lang="en-US" sz="2200" b="1" u="sng" dirty="0"/>
              <a:t>conceptual schema of the database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1A4BC-E75E-4D49-A2B0-432E060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4351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2D0F-3988-C948-9757-484DAD3E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C1B4-5DEC-F646-8A22-6CEADE0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designer can also examine the design to </a:t>
            </a:r>
            <a:r>
              <a:rPr lang="en-US" sz="2200" b="1" dirty="0"/>
              <a:t>remove</a:t>
            </a:r>
            <a:r>
              <a:rPr lang="en-US" sz="2200" dirty="0"/>
              <a:t> any </a:t>
            </a:r>
            <a:r>
              <a:rPr lang="en-US" sz="2200" b="1" dirty="0"/>
              <a:t>redundant</a:t>
            </a:r>
            <a:r>
              <a:rPr lang="en-US" sz="2200" dirty="0"/>
              <a:t> </a:t>
            </a:r>
            <a:r>
              <a:rPr lang="en-US" sz="2200" b="1" dirty="0"/>
              <a:t>features.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focus</a:t>
            </a:r>
            <a:r>
              <a:rPr lang="en-US" sz="2200" dirty="0"/>
              <a:t> at this point is on describing the </a:t>
            </a:r>
            <a:r>
              <a:rPr lang="en-US" sz="2200" b="1" u="sng" dirty="0"/>
              <a:t>data and their relationships</a:t>
            </a:r>
            <a:r>
              <a:rPr lang="en-US" sz="2200" dirty="0"/>
              <a:t>, rather than on specifying physical storage details</a:t>
            </a:r>
          </a:p>
          <a:p>
            <a:endParaRPr lang="en-US" sz="2200" dirty="0"/>
          </a:p>
          <a:p>
            <a:r>
              <a:rPr lang="en-US" sz="2200" dirty="0"/>
              <a:t>In terms of the relational model:</a:t>
            </a:r>
          </a:p>
          <a:p>
            <a:pPr lvl="1"/>
            <a:r>
              <a:rPr lang="en-US" sz="2200" dirty="0"/>
              <a:t> the conceptual-design process involves decisions on </a:t>
            </a:r>
            <a:r>
              <a:rPr lang="en-US" sz="2200" b="1" u="sng" cap="small" dirty="0"/>
              <a:t>what</a:t>
            </a:r>
            <a:r>
              <a:rPr lang="en-US" sz="2200" dirty="0"/>
              <a:t> attributes we want to capture in the database and </a:t>
            </a:r>
            <a:r>
              <a:rPr lang="en-US" sz="2200" b="1" u="sng" cap="small" dirty="0"/>
              <a:t>how</a:t>
            </a:r>
            <a:r>
              <a:rPr lang="en-US" sz="2200" dirty="0"/>
              <a:t> to group these attributes to form the various tables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The “how” part is mainly a computer-science problem.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98E5D-EF8E-A248-86FB-131A466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30972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8F7-10CC-C244-97C8-A50C4E18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688-DCB3-1F45-A22B-7E14E649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There are principally </a:t>
            </a:r>
            <a:r>
              <a:rPr lang="en-US" sz="2200" b="1" u="sng" dirty="0"/>
              <a:t>two ways to tackle the problem:</a:t>
            </a:r>
            <a:endParaRPr lang="en-US" sz="2200" dirty="0"/>
          </a:p>
          <a:p>
            <a:pPr lvl="1"/>
            <a:r>
              <a:rPr lang="en-US" sz="2200" dirty="0"/>
              <a:t>The first one is to use the </a:t>
            </a:r>
            <a:r>
              <a:rPr lang="en-US" sz="2200" b="1" dirty="0"/>
              <a:t>entity-relationship</a:t>
            </a:r>
            <a:r>
              <a:rPr lang="en-US" sz="2200" dirty="0"/>
              <a:t> model; </a:t>
            </a:r>
          </a:p>
          <a:p>
            <a:pPr lvl="1"/>
            <a:r>
              <a:rPr lang="en-US" sz="2200" dirty="0"/>
              <a:t>the other is to </a:t>
            </a:r>
            <a:r>
              <a:rPr lang="en-US" sz="2200" b="1" dirty="0"/>
              <a:t>employ a set of algorithms</a:t>
            </a:r>
            <a:r>
              <a:rPr lang="en-US" sz="2200" dirty="0"/>
              <a:t> (collectively known as </a:t>
            </a:r>
            <a:r>
              <a:rPr lang="en-US" sz="2200" b="1" dirty="0"/>
              <a:t>normalization</a:t>
            </a:r>
            <a:r>
              <a:rPr lang="en-US" sz="2200" dirty="0"/>
              <a:t>) that takes as input the set of all attributes and generates a set of tables.</a:t>
            </a:r>
          </a:p>
          <a:p>
            <a:pPr lvl="1"/>
            <a:endParaRPr lang="en-US" sz="2200" dirty="0"/>
          </a:p>
          <a:p>
            <a:r>
              <a:rPr lang="en-US" sz="2200" dirty="0"/>
              <a:t>A </a:t>
            </a:r>
            <a:r>
              <a:rPr lang="en-US" sz="2200" b="1" dirty="0"/>
              <a:t>fully developed conceptual schema </a:t>
            </a:r>
            <a:r>
              <a:rPr lang="en-US" sz="2200" dirty="0"/>
              <a:t>indicates the </a:t>
            </a:r>
            <a:r>
              <a:rPr lang="en-US" sz="2200" b="1" dirty="0"/>
              <a:t>functional requirements </a:t>
            </a:r>
            <a:r>
              <a:rPr lang="en-US" sz="2200" dirty="0"/>
              <a:t>of the enterprise.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D3EB8-05D9-094F-943C-E004D2B5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64775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68E1-C699-314F-8A87-F80890B4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DE2D-CCBA-5A4C-8F0A-C41254DF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</a:rPr>
              <a:t>In a specification of </a:t>
            </a:r>
            <a:r>
              <a:rPr lang="en-US" sz="2200" b="1" dirty="0">
                <a:solidFill>
                  <a:prstClr val="black"/>
                </a:solidFill>
              </a:rPr>
              <a:t>functional requirements</a:t>
            </a:r>
            <a:r>
              <a:rPr lang="en-US" sz="2200" dirty="0">
                <a:solidFill>
                  <a:prstClr val="black"/>
                </a:solidFill>
              </a:rPr>
              <a:t>, users describe:</a:t>
            </a:r>
          </a:p>
          <a:p>
            <a:pPr lvl="1"/>
            <a:r>
              <a:rPr lang="en-US" sz="2200" dirty="0">
                <a:solidFill>
                  <a:prstClr val="black"/>
                </a:solidFill>
              </a:rPr>
              <a:t> the kinds of operations (or transactions) that will be performed on the data. </a:t>
            </a:r>
          </a:p>
          <a:p>
            <a:pPr lvl="0"/>
            <a:r>
              <a:rPr lang="en-US" sz="2200" dirty="0">
                <a:solidFill>
                  <a:prstClr val="black"/>
                </a:solidFill>
              </a:rPr>
              <a:t>Example operations include:</a:t>
            </a:r>
          </a:p>
          <a:p>
            <a:pPr lvl="1"/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u="sng" dirty="0">
                <a:solidFill>
                  <a:prstClr val="black"/>
                </a:solidFill>
              </a:rPr>
              <a:t>modifying</a:t>
            </a:r>
            <a:r>
              <a:rPr lang="en-US" sz="2200" dirty="0">
                <a:solidFill>
                  <a:prstClr val="black"/>
                </a:solidFill>
              </a:rPr>
              <a:t> or </a:t>
            </a:r>
            <a:r>
              <a:rPr lang="en-US" sz="2200" b="1" u="sng" dirty="0">
                <a:solidFill>
                  <a:prstClr val="black"/>
                </a:solidFill>
              </a:rPr>
              <a:t>updating</a:t>
            </a:r>
            <a:r>
              <a:rPr lang="en-US" sz="2200" dirty="0">
                <a:solidFill>
                  <a:prstClr val="black"/>
                </a:solidFill>
              </a:rPr>
              <a:t> data, </a:t>
            </a:r>
            <a:r>
              <a:rPr lang="en-US" sz="2200" b="1" u="sng" dirty="0">
                <a:solidFill>
                  <a:prstClr val="black"/>
                </a:solidFill>
              </a:rPr>
              <a:t>searching</a:t>
            </a:r>
            <a:r>
              <a:rPr lang="en-US" sz="2200" dirty="0">
                <a:solidFill>
                  <a:prstClr val="black"/>
                </a:solidFill>
              </a:rPr>
              <a:t> for and </a:t>
            </a:r>
            <a:r>
              <a:rPr lang="en-US" sz="2200" b="1" u="sng" dirty="0">
                <a:solidFill>
                  <a:prstClr val="black"/>
                </a:solidFill>
              </a:rPr>
              <a:t>retrieving</a:t>
            </a:r>
            <a:r>
              <a:rPr lang="en-US" sz="2200" dirty="0">
                <a:solidFill>
                  <a:prstClr val="black"/>
                </a:solidFill>
              </a:rPr>
              <a:t> specific data, and </a:t>
            </a:r>
            <a:r>
              <a:rPr lang="en-US" sz="2200" b="1" u="sng" dirty="0">
                <a:solidFill>
                  <a:prstClr val="black"/>
                </a:solidFill>
              </a:rPr>
              <a:t>deleting</a:t>
            </a:r>
            <a:r>
              <a:rPr lang="en-US" sz="2200" dirty="0">
                <a:solidFill>
                  <a:prstClr val="black"/>
                </a:solidFill>
              </a:rPr>
              <a:t> data. </a:t>
            </a:r>
          </a:p>
          <a:p>
            <a:pPr lvl="0"/>
            <a:endParaRPr lang="en-US" sz="2200" dirty="0">
              <a:solidFill>
                <a:prstClr val="black"/>
              </a:solidFill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</a:rPr>
              <a:t>At this stage of conceptual design, the designer can review the schema to ensure it meets functional requirements.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7FEE3-3CC2-2342-9F91-B618DF94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8173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231E-38B7-8A40-A6FB-76828C36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F966-98EF-C645-AC98-7BAD19AD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process of moving from an </a:t>
            </a:r>
            <a:r>
              <a:rPr lang="en-US" sz="2400" b="1" dirty="0"/>
              <a:t>abstract data model</a:t>
            </a:r>
            <a:r>
              <a:rPr lang="en-US" sz="2400" dirty="0"/>
              <a:t> to the implementation of the database proceeds in </a:t>
            </a:r>
            <a:r>
              <a:rPr lang="en-US" sz="2400" b="1" dirty="0"/>
              <a:t>two final design</a:t>
            </a:r>
            <a:r>
              <a:rPr lang="en-US" sz="2400" dirty="0"/>
              <a:t> </a:t>
            </a:r>
            <a:r>
              <a:rPr lang="en-US" sz="2400" b="1" dirty="0"/>
              <a:t>phases:</a:t>
            </a:r>
            <a:endParaRPr lang="en-US" sz="2400" dirty="0"/>
          </a:p>
          <a:p>
            <a:pPr lvl="1"/>
            <a:r>
              <a:rPr lang="en-US" sz="2400" b="1" cap="small" dirty="0"/>
              <a:t>The Logical-Design Phase</a:t>
            </a:r>
            <a:r>
              <a:rPr lang="en-US" sz="2400" dirty="0"/>
              <a:t>, the designer maps the high-level conceptual schema onto the implementation data model of the database system that will be used. </a:t>
            </a:r>
          </a:p>
          <a:p>
            <a:pPr lvl="1"/>
            <a:r>
              <a:rPr lang="en-US" sz="2400" dirty="0"/>
              <a:t>The designer uses the resulting system-specific database schema in the sub sequent </a:t>
            </a:r>
            <a:r>
              <a:rPr lang="en-US" sz="2400" b="1" cap="small" dirty="0"/>
              <a:t>Physical-design phase</a:t>
            </a:r>
            <a:r>
              <a:rPr lang="en-US" sz="2400" dirty="0"/>
              <a:t>, in which the physical features of the database are specified.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844E3-652F-BA49-BFCA-3A73B75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61963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AFD4-2628-AB4D-A024-EA8A86D9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2-Tier &amp; 3-Tier Architectures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DAF0E-1292-4C49-9ECE-EC23110C5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4" y="1600200"/>
            <a:ext cx="7105646" cy="4525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C24C-4116-224C-8802-06376AC3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FD557-375E-D24F-90E7-2EE56B350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33052"/>
            <a:ext cx="4724400" cy="67094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2B09-B659-754A-A96F-D8B02C92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/>
              <a:t> of 21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A69917-072D-4B48-975A-3361C9651032}"/>
              </a:ext>
            </a:extLst>
          </p:cNvPr>
          <p:cNvSpPr/>
          <p:nvPr/>
        </p:nvSpPr>
        <p:spPr>
          <a:xfrm>
            <a:off x="228600" y="76200"/>
            <a:ext cx="1143000" cy="1828800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CCCCEF-0E3B-C943-B711-044F764BCC08}"/>
              </a:ext>
            </a:extLst>
          </p:cNvPr>
          <p:cNvSpPr/>
          <p:nvPr/>
        </p:nvSpPr>
        <p:spPr>
          <a:xfrm>
            <a:off x="1295400" y="76200"/>
            <a:ext cx="1143000" cy="1828800"/>
          </a:xfrm>
          <a:prstGeom prst="roundRect">
            <a:avLst/>
          </a:prstGeom>
          <a:solidFill>
            <a:srgbClr val="92D05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BC4FB0-3EC6-6E4E-9AB4-3B8F62C23B49}"/>
              </a:ext>
            </a:extLst>
          </p:cNvPr>
          <p:cNvSpPr/>
          <p:nvPr/>
        </p:nvSpPr>
        <p:spPr>
          <a:xfrm>
            <a:off x="2270234" y="106210"/>
            <a:ext cx="1143000" cy="1828800"/>
          </a:xfrm>
          <a:prstGeom prst="roundRect">
            <a:avLst/>
          </a:prstGeom>
          <a:solidFill>
            <a:srgbClr val="FFC00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E74E4E-A6FF-4F43-B127-A92976B2DA28}"/>
              </a:ext>
            </a:extLst>
          </p:cNvPr>
          <p:cNvSpPr/>
          <p:nvPr/>
        </p:nvSpPr>
        <p:spPr>
          <a:xfrm>
            <a:off x="3337034" y="106210"/>
            <a:ext cx="1143000" cy="1828800"/>
          </a:xfrm>
          <a:prstGeom prst="roundRect">
            <a:avLst/>
          </a:prstGeom>
          <a:solidFill>
            <a:srgbClr val="92D050">
              <a:alpha val="23000"/>
            </a:srgbClr>
          </a:solidFill>
          <a:ln w="3175">
            <a:solidFill>
              <a:schemeClr val="tx1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498F6-1137-3F43-8C8D-C0F9EEF8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34" y="990600"/>
            <a:ext cx="4078014" cy="401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949C99-BB5F-E74C-BF57-ED99451A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434" y="1929464"/>
            <a:ext cx="3492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26705</TotalTime>
  <Words>483</Words>
  <Application>Microsoft Macintosh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</vt:lpstr>
      <vt:lpstr>Times New Roman</vt:lpstr>
      <vt:lpstr>Office Theme</vt:lpstr>
      <vt:lpstr>PowerPoint Presentation</vt:lpstr>
      <vt:lpstr>PowerPoint Presentation</vt:lpstr>
      <vt:lpstr>Database Design</vt:lpstr>
      <vt:lpstr>Database Design</vt:lpstr>
      <vt:lpstr>Database Design</vt:lpstr>
      <vt:lpstr>Database Design</vt:lpstr>
      <vt:lpstr>Database Design</vt:lpstr>
      <vt:lpstr>2-Tier &amp; 3-Tier Architectures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834</cp:revision>
  <cp:lastPrinted>2017-11-05T03:12:43Z</cp:lastPrinted>
  <dcterms:created xsi:type="dcterms:W3CDTF">2006-08-16T00:00:00Z</dcterms:created>
  <dcterms:modified xsi:type="dcterms:W3CDTF">2019-03-14T07:04:25Z</dcterms:modified>
</cp:coreProperties>
</file>