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1" r:id="rId11"/>
    <p:sldId id="295" r:id="rId12"/>
    <p:sldId id="296" r:id="rId13"/>
    <p:sldId id="287" r:id="rId14"/>
    <p:sldId id="288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61265" autoAdjust="0"/>
  </p:normalViewPr>
  <p:slideViewPr>
    <p:cSldViewPr>
      <p:cViewPr varScale="1">
        <p:scale>
          <a:sx n="121" d="100"/>
          <a:sy n="121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5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3/20/19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63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34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0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91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45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8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3121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2F6FB-134A-C74E-AE83-03C133B10AC5}"/>
              </a:ext>
            </a:extLst>
          </p:cNvPr>
          <p:cNvSpPr txBox="1"/>
          <p:nvPr/>
        </p:nvSpPr>
        <p:spPr>
          <a:xfrm>
            <a:off x="0" y="24871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small" dirty="0">
                <a:solidFill>
                  <a:schemeClr val="tx2"/>
                </a:solidFill>
              </a:rPr>
              <a:t>Session: 2016-17</a:t>
            </a:r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cap="small" dirty="0"/>
              <a:t>Composition of Relational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4696" y="1828799"/>
                <a:ext cx="7276541" cy="4290035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000" dirty="0"/>
                  <a:t>The result of a relational-algebra operation is relation  and therefore of relational-algebra operations can be composed together into a </a:t>
                </a:r>
                <a:r>
                  <a:rPr lang="en-US" altLang="en-US" sz="2000" b="1" dirty="0"/>
                  <a:t>relational-algebra expression</a:t>
                </a:r>
                <a:r>
                  <a:rPr lang="en-US" altLang="en-US" sz="2000" dirty="0"/>
                  <a:t>.</a:t>
                </a:r>
              </a:p>
              <a:p>
                <a:r>
                  <a:rPr lang="en-US" altLang="en-US" sz="2000" dirty="0"/>
                  <a:t>Consider  the query -- Find the names of all instructors in the Physics department.</a:t>
                </a:r>
              </a:p>
              <a:p>
                <a:pPr>
                  <a:buNone/>
                </a:pP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          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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𝑛𝑎𝑚𝑒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 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𝑑𝑒𝑝𝑡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_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𝑛𝑎𝑚𝑒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ja-JP" altLang="en-US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“</m:t>
                      </m:r>
                      <m:r>
                        <a:rPr lang="en-US" altLang="ja-JP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𝑃h𝑦𝑠𝑖𝑐𝑠</m:t>
                      </m:r>
                      <m:r>
                        <a:rPr lang="ja-JP" altLang="en-US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”</m:t>
                      </m:r>
                      <m:r>
                        <a:rPr lang="en-US" altLang="ja-JP" sz="2400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𝑖𝑛𝑠𝑡𝑟𝑢𝑐𝑡𝑜𝑟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))</m:t>
                      </m:r>
                    </m:oMath>
                  </m:oMathPara>
                </a14:m>
                <a:endParaRPr lang="en-US" altLang="ja-JP" sz="18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Instead of giving the name of a relation as the argument of the projection operation, we give an expression that evaluates to a relation.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4696" y="1828799"/>
                <a:ext cx="7276541" cy="4290035"/>
              </a:xfrm>
              <a:blipFill>
                <a:blip r:embed="rId3"/>
                <a:stretch>
                  <a:fillRect l="-523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7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2332-08EE-5243-85A9-3DCD2C8B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Natural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F6D94-BB9F-5C45-9730-6CCF07220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12654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D6E89-3903-1B40-AAAD-883DE7F1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/>
              <a:t> of 28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571E2-F54F-AD41-94C6-B7834219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518100"/>
            <a:ext cx="4508500" cy="281972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E7E87B9-61DB-0847-B76F-BCA74C793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3852878" cy="33528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339F5B7-6B49-CE4C-A2B2-5502B9D3B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429000"/>
            <a:ext cx="2539013" cy="19812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BB7206-4C01-D043-921F-60DE538A5236}"/>
              </a:ext>
            </a:extLst>
          </p:cNvPr>
          <p:cNvSpPr/>
          <p:nvPr/>
        </p:nvSpPr>
        <p:spPr>
          <a:xfrm>
            <a:off x="270092" y="3565243"/>
            <a:ext cx="3539908" cy="244757"/>
          </a:xfrm>
          <a:prstGeom prst="roundRect">
            <a:avLst/>
          </a:prstGeom>
          <a:solidFill>
            <a:srgbClr val="FFFF00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69B657-E0AD-354B-9683-89D22C8A3676}"/>
              </a:ext>
            </a:extLst>
          </p:cNvPr>
          <p:cNvSpPr/>
          <p:nvPr/>
        </p:nvSpPr>
        <p:spPr>
          <a:xfrm>
            <a:off x="4783246" y="3918018"/>
            <a:ext cx="2303354" cy="196782"/>
          </a:xfrm>
          <a:prstGeom prst="roundRect">
            <a:avLst/>
          </a:prstGeom>
          <a:solidFill>
            <a:srgbClr val="FFFF00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E94457-0046-CD46-B6A7-0832D4A0B2B1}"/>
              </a:ext>
            </a:extLst>
          </p:cNvPr>
          <p:cNvSpPr/>
          <p:nvPr/>
        </p:nvSpPr>
        <p:spPr>
          <a:xfrm>
            <a:off x="2546926" y="846139"/>
            <a:ext cx="4311074" cy="220662"/>
          </a:xfrm>
          <a:prstGeom prst="roundRect">
            <a:avLst/>
          </a:prstGeom>
          <a:solidFill>
            <a:srgbClr val="FFFF00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9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E61-F461-CD42-A88D-B51B04A7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Cartesian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36E21-8313-2340-BC9D-FBB0BA41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7035800" cy="10668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B79F4-5639-8844-B4E3-ACFEFA30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/>
              <a:t> of 28</a:t>
            </a:r>
          </a:p>
        </p:txBody>
      </p:sp>
    </p:spTree>
    <p:extLst>
      <p:ext uri="{BB962C8B-B14F-4D97-AF65-F5344CB8AC3E}">
        <p14:creationId xmlns:p14="http://schemas.microsoft.com/office/powerpoint/2010/main" val="301923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/>
              <a:t>Union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F01F6-43B3-CD4E-9DA1-9C0273A9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701040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12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2" y="1077914"/>
            <a:ext cx="7679282" cy="18351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dirty="0"/>
              <a:t>Result of: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r>
              <a:rPr lang="en-US" altLang="ja-JP" sz="2400" dirty="0">
                <a:sym typeface="Symbol" panose="05050102010706020507" pitchFamily="18" charset="2"/>
              </a:rPr>
              <a:t>  </a:t>
            </a:r>
            <a:r>
              <a:rPr lang="en-US" altLang="ja-JP" dirty="0">
                <a:sym typeface="Symbol" panose="05050102010706020507" pitchFamily="18" charset="2"/>
              </a:rPr>
              <a:t>  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</a:t>
            </a:r>
            <a:r>
              <a:rPr lang="en-US" altLang="ja-JP" sz="2000" dirty="0">
                <a:sym typeface="Symbol" panose="05050102010706020507" pitchFamily="18" charset="2"/>
              </a:rPr>
              <a:t></a:t>
            </a:r>
            <a:r>
              <a:rPr lang="en-US" altLang="ja-JP" sz="2400" i="1" baseline="-25000" dirty="0" err="1"/>
              <a:t>course_id</a:t>
            </a:r>
            <a:r>
              <a:rPr lang="en-US" altLang="ja-JP" dirty="0"/>
              <a:t> </a:t>
            </a:r>
            <a:r>
              <a:rPr lang="en-US" altLang="ja-JP" sz="2400" dirty="0"/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54273" name="Picture 1" descr="W:\db-book\db7\slide-dir\KEEP\Tables-ch2\2_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594" y="2998694"/>
            <a:ext cx="1176352" cy="2857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488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1CC8-6B1D-CE46-BF39-0CEF9D94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Relational Model: Foreign Key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EA9C5-EC0B-3942-9E4F-8FDF07A28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8229600" cy="1088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1C6FD-BE88-2F4C-85E4-8148234A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 of 28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2D21421-05D9-C04D-879F-996B56CB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286"/>
            <a:ext cx="2539013" cy="19812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14568C1-EAD1-5B46-9B92-DE6F7535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61092"/>
            <a:ext cx="3590182" cy="31242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E5530C-07EC-E24B-AB8F-79F7D74B2092}"/>
              </a:ext>
            </a:extLst>
          </p:cNvPr>
          <p:cNvSpPr/>
          <p:nvPr/>
        </p:nvSpPr>
        <p:spPr>
          <a:xfrm>
            <a:off x="2633291" y="3324446"/>
            <a:ext cx="948109" cy="2503646"/>
          </a:xfrm>
          <a:prstGeom prst="roundRect">
            <a:avLst/>
          </a:prstGeom>
          <a:solidFill>
            <a:srgbClr val="FFFF00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4CF1CC-1213-A84D-B0F4-4ECC05597D2C}"/>
              </a:ext>
            </a:extLst>
          </p:cNvPr>
          <p:cNvSpPr/>
          <p:nvPr/>
        </p:nvSpPr>
        <p:spPr>
          <a:xfrm>
            <a:off x="5275364" y="3344766"/>
            <a:ext cx="948109" cy="1568926"/>
          </a:xfrm>
          <a:prstGeom prst="roundRect">
            <a:avLst/>
          </a:prstGeom>
          <a:solidFill>
            <a:srgbClr val="FFFF00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58740-36E4-AA41-86C0-E77B631F19D4}"/>
              </a:ext>
            </a:extLst>
          </p:cNvPr>
          <p:cNvSpPr/>
          <p:nvPr/>
        </p:nvSpPr>
        <p:spPr>
          <a:xfrm>
            <a:off x="6893560" y="2582949"/>
            <a:ext cx="1752600" cy="312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CEF62-EDED-ED45-9650-A41152807C45}"/>
              </a:ext>
            </a:extLst>
          </p:cNvPr>
          <p:cNvSpPr txBox="1"/>
          <p:nvPr/>
        </p:nvSpPr>
        <p:spPr>
          <a:xfrm>
            <a:off x="5260106" y="5761871"/>
            <a:ext cx="238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Foreign 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16590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18CF-5E57-594E-BF82-11A727C0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Schema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8EBC5-05A8-664A-9AEC-B130990FE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0826"/>
            <a:ext cx="8229600" cy="45047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6B62E-7DCB-BC4D-9034-3A1F1B8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 of 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C1A45-8CC1-0B46-AC70-97E997A7C84F}"/>
              </a:ext>
            </a:extLst>
          </p:cNvPr>
          <p:cNvSpPr/>
          <p:nvPr/>
        </p:nvSpPr>
        <p:spPr>
          <a:xfrm>
            <a:off x="4495800" y="3505200"/>
            <a:ext cx="45720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database schema, along with primary key and foreign key dependencies, can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 depicted by schema diagrams.</a:t>
            </a:r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954-BB33-E34C-8862-3B0F2D0A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Schema Diagrams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85353-709E-3D44-9764-0E55C4AED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127999" cy="4876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2C6A-EA48-0248-BA56-7B329E6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 of 28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839E20-1807-2D4F-8B29-B75F62AE8430}"/>
              </a:ext>
            </a:extLst>
          </p:cNvPr>
          <p:cNvSpPr/>
          <p:nvPr/>
        </p:nvSpPr>
        <p:spPr>
          <a:xfrm>
            <a:off x="4191000" y="2843769"/>
            <a:ext cx="2743200" cy="1271031"/>
          </a:xfrm>
          <a:prstGeom prst="roundRect">
            <a:avLst/>
          </a:prstGeom>
          <a:solidFill>
            <a:srgbClr val="FFFF00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8" y="1752599"/>
            <a:ext cx="7086600" cy="420211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Procedural versus non-procedural, or declarative</a:t>
            </a:r>
          </a:p>
          <a:p>
            <a:r>
              <a:rPr lang="en-US" altLang="en-US" sz="2400" dirty="0"/>
              <a:t>“Pure” languages:</a:t>
            </a:r>
          </a:p>
          <a:p>
            <a:pPr lvl="1"/>
            <a:r>
              <a:rPr lang="en-US" altLang="en-US" sz="2400" dirty="0"/>
              <a:t>Relational algebra</a:t>
            </a:r>
          </a:p>
          <a:p>
            <a:pPr lvl="1"/>
            <a:r>
              <a:rPr lang="en-US" altLang="en-US" sz="2400" dirty="0"/>
              <a:t>Tuple relational calculus</a:t>
            </a:r>
          </a:p>
          <a:p>
            <a:pPr lvl="1"/>
            <a:r>
              <a:rPr lang="en-US" altLang="en-US" sz="2400" dirty="0"/>
              <a:t>Domain relational calculus</a:t>
            </a:r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8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381" y="3505201"/>
            <a:ext cx="7615237" cy="1905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en-US" sz="2800" dirty="0"/>
              <a:t>Six basic operators</a:t>
            </a:r>
          </a:p>
          <a:p>
            <a:pPr lvl="1"/>
            <a:r>
              <a:rPr lang="en-US" altLang="en-US" dirty="0"/>
              <a:t>select: </a:t>
            </a:r>
            <a:r>
              <a:rPr kumimoji="0" lang="en-US" altLang="en-US" dirty="0">
                <a:sym typeface="Symbol" panose="05050102010706020507" pitchFamily="18" charset="2"/>
              </a:rPr>
              <a:t></a:t>
            </a:r>
            <a:endParaRPr lang="en-US" altLang="en-US" dirty="0"/>
          </a:p>
          <a:p>
            <a:pPr lvl="1"/>
            <a:r>
              <a:rPr lang="en-US" altLang="en-US" dirty="0"/>
              <a:t>project: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endParaRPr lang="en-US" altLang="en-US" dirty="0"/>
          </a:p>
          <a:p>
            <a:pPr lvl="1"/>
            <a:r>
              <a:rPr lang="en-US" altLang="en-US" dirty="0"/>
              <a:t>union: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set difference: </a:t>
            </a:r>
            <a:r>
              <a:rPr lang="en-US" altLang="en-US" i="1" dirty="0"/>
              <a:t>–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Cartesian product: x</a:t>
            </a:r>
          </a:p>
          <a:p>
            <a:pPr lvl="1"/>
            <a:r>
              <a:rPr lang="en-US" altLang="en-US" dirty="0"/>
              <a:t>rename: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i="1" dirty="0">
              <a:sym typeface="Symbol" panose="05050102010706020507" pitchFamily="18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F6CDD1-EA6C-A349-BD27-080BB1A61D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7EAFC"/>
              </a:clrFrom>
              <a:clrTo>
                <a:srgbClr val="C7EA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524000"/>
            <a:ext cx="8229600" cy="16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/>
              <a:t>Select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84DA6-4A7C-104D-A5B4-552DD52B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9144000" cy="1160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259FC-45C9-4747-B8ED-4ADEF735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33800"/>
            <a:ext cx="4272642" cy="152400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26D8A3E-D5C3-CB42-B6F2-D04093A51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52800"/>
            <a:ext cx="385287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3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940" y="1752600"/>
            <a:ext cx="7006083" cy="412016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600" b="1" dirty="0">
                <a:sym typeface="Symbol" panose="05050102010706020507" pitchFamily="18" charset="2"/>
              </a:rPr>
              <a:t>and</a:t>
            </a:r>
            <a:r>
              <a:rPr lang="en-US" altLang="en-US" sz="1600" dirty="0">
                <a:sym typeface="Symbol" panose="05050102010706020507" pitchFamily="18" charset="2"/>
              </a:rPr>
              <a:t>),  (</a:t>
            </a:r>
            <a:r>
              <a:rPr lang="en-US" altLang="en-US" sz="1600" b="1" dirty="0">
                <a:sym typeface="Symbol" panose="05050102010706020507" pitchFamily="18" charset="2"/>
              </a:rPr>
              <a:t>or</a:t>
            </a:r>
            <a:r>
              <a:rPr lang="en-US" altLang="en-US" sz="1600" dirty="0">
                <a:sym typeface="Symbol" panose="05050102010706020507" pitchFamily="18" charset="2"/>
              </a:rPr>
              <a:t>),  (</a:t>
            </a:r>
            <a:r>
              <a:rPr lang="en-US" altLang="en-US" sz="1600" b="1" dirty="0">
                <a:sym typeface="Symbol" panose="05050102010706020507" pitchFamily="18" charset="2"/>
              </a:rPr>
              <a:t>not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      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salary&gt;90,000 </a:t>
            </a:r>
            <a:r>
              <a:rPr lang="en-US" altLang="ja-JP" sz="16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ja-JP" sz="16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Then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600" i="1" dirty="0">
                <a:sym typeface="Symbol" panose="05050102010706020507" pitchFamily="18" charset="2"/>
              </a:rPr>
              <a:t> </a:t>
            </a:r>
            <a:r>
              <a:rPr lang="ja-JP" altLang="en-US" sz="16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1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department</a:t>
            </a:r>
            <a:r>
              <a:rPr lang="en-US" altLang="ja-JP" sz="1100" dirty="0">
                <a:sym typeface="Symbol" panose="05050102010706020507" pitchFamily="18" charset="2"/>
              </a:rPr>
              <a:t>)</a:t>
            </a:r>
            <a:endParaRPr lang="en-US" altLang="en-US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080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/>
              <a:t>Project Operation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D8C8D-9DAA-5645-99D5-51338E30A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137" y="1752600"/>
            <a:ext cx="8229600" cy="127564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F1A1AD-7C9D-8841-96D6-2DD1EEDF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16592"/>
            <a:ext cx="3852878" cy="3352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30480A-0158-124D-8295-FBEBE08F9E77}"/>
              </a:ext>
            </a:extLst>
          </p:cNvPr>
          <p:cNvGrpSpPr/>
          <p:nvPr/>
        </p:nvGrpSpPr>
        <p:grpSpPr>
          <a:xfrm>
            <a:off x="4724400" y="3216592"/>
            <a:ext cx="1791467" cy="2955608"/>
            <a:chOff x="4724400" y="3216592"/>
            <a:chExt cx="1791467" cy="2955608"/>
          </a:xfrm>
        </p:grpSpPr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CA2DA7CA-FE9B-DF45-A5F5-AE566657A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6267" b="11846"/>
            <a:stretch/>
          </p:blipFill>
          <p:spPr>
            <a:xfrm>
              <a:off x="4724400" y="3216592"/>
              <a:ext cx="914400" cy="2955608"/>
            </a:xfrm>
            <a:prstGeom prst="rect">
              <a:avLst/>
            </a:prstGeom>
          </p:spPr>
        </p:pic>
        <p:pic>
          <p:nvPicPr>
            <p:cNvPr id="11" name="Content Placeholder 4">
              <a:extLst>
                <a:ext uri="{FF2B5EF4-FFF2-40B4-BE49-F238E27FC236}">
                  <a16:creationId xmlns:a16="http://schemas.microsoft.com/office/drawing/2014/main" id="{FA4CA887-5AE8-F34F-9EEC-9E6503BBD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132" b="11846"/>
            <a:stretch/>
          </p:blipFill>
          <p:spPr>
            <a:xfrm>
              <a:off x="5634789" y="3216592"/>
              <a:ext cx="881078" cy="295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27107</TotalTime>
  <Words>295</Words>
  <Application>Microsoft Macintosh PowerPoint</Application>
  <PresentationFormat>On-screen Show (4:3)</PresentationFormat>
  <Paragraphs>69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Cambria Math</vt:lpstr>
      <vt:lpstr>Helvetica</vt:lpstr>
      <vt:lpstr>Monotype Sorts</vt:lpstr>
      <vt:lpstr>Symbol</vt:lpstr>
      <vt:lpstr>Times New Roman</vt:lpstr>
      <vt:lpstr>Office Theme</vt:lpstr>
      <vt:lpstr>PowerPoint Presentation</vt:lpstr>
      <vt:lpstr>Relational Model: Foreign Key</vt:lpstr>
      <vt:lpstr>Schema Diagrams</vt:lpstr>
      <vt:lpstr>Schema Diagrams</vt:lpstr>
      <vt:lpstr>Relational Query Languages</vt:lpstr>
      <vt:lpstr>Relational Algebra</vt:lpstr>
      <vt:lpstr>Select Operation</vt:lpstr>
      <vt:lpstr>Select Operation (Cont.)</vt:lpstr>
      <vt:lpstr>Project Operation</vt:lpstr>
      <vt:lpstr>Composition of Relational Operations</vt:lpstr>
      <vt:lpstr>Natural Join</vt:lpstr>
      <vt:lpstr>Cartesian Product</vt:lpstr>
      <vt:lpstr>Union Operation</vt:lpstr>
      <vt:lpstr>Union Operation (Cont.)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861</cp:revision>
  <cp:lastPrinted>2017-11-05T03:12:43Z</cp:lastPrinted>
  <dcterms:created xsi:type="dcterms:W3CDTF">2006-08-16T00:00:00Z</dcterms:created>
  <dcterms:modified xsi:type="dcterms:W3CDTF">2019-03-20T09:06:59Z</dcterms:modified>
</cp:coreProperties>
</file>