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60" r:id="rId3"/>
    <p:sldId id="257" r:id="rId4"/>
    <p:sldId id="262" r:id="rId5"/>
    <p:sldId id="263" r:id="rId6"/>
    <p:sldId id="266" r:id="rId7"/>
    <p:sldId id="274" r:id="rId8"/>
    <p:sldId id="273" r:id="rId9"/>
    <p:sldId id="270" r:id="rId10"/>
    <p:sldId id="267" r:id="rId11"/>
    <p:sldId id="268" r:id="rId12"/>
    <p:sldId id="271" r:id="rId13"/>
    <p:sldId id="272"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6" autoAdjust="0"/>
  </p:normalViewPr>
  <p:slideViewPr>
    <p:cSldViewPr>
      <p:cViewPr>
        <p:scale>
          <a:sx n="46" d="100"/>
          <a:sy n="46" d="100"/>
        </p:scale>
        <p:origin x="-64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AD458-7E06-408E-A728-1BD713D61E32}" type="doc">
      <dgm:prSet loTypeId="urn:microsoft.com/office/officeart/2005/8/layout/chevron1" loCatId="process" qsTypeId="urn:microsoft.com/office/officeart/2005/8/quickstyle/simple1" qsCatId="simple" csTypeId="urn:microsoft.com/office/officeart/2005/8/colors/accent1_2" csCatId="accent1" phldr="1"/>
      <dgm:spPr/>
    </dgm:pt>
    <dgm:pt modelId="{7FC57ED5-0314-4344-9BED-FAF5409E7DFD}">
      <dgm:prSet phldrT="[Text]"/>
      <dgm:spPr>
        <a:solidFill>
          <a:srgbClr val="0070C0"/>
        </a:solidFill>
      </dgm:spPr>
      <dgm:t>
        <a:bodyPr/>
        <a:lstStyle/>
        <a:p>
          <a:r>
            <a:rPr lang="en-US" dirty="0" smtClean="0"/>
            <a:t>What are the phenomena that we got???</a:t>
          </a:r>
          <a:endParaRPr lang="en-US" dirty="0"/>
        </a:p>
      </dgm:t>
    </dgm:pt>
    <dgm:pt modelId="{BE972C80-3C2F-4D6B-A0DA-9B9B4FB3B7DB}" type="parTrans" cxnId="{87A5B053-9BF0-464A-8FB7-1CA4285DF4DE}">
      <dgm:prSet/>
      <dgm:spPr/>
      <dgm:t>
        <a:bodyPr/>
        <a:lstStyle/>
        <a:p>
          <a:endParaRPr lang="en-US"/>
        </a:p>
      </dgm:t>
    </dgm:pt>
    <dgm:pt modelId="{D9A5F2AA-D840-4B21-B7CE-341A54DA3CF0}" type="sibTrans" cxnId="{87A5B053-9BF0-464A-8FB7-1CA4285DF4DE}">
      <dgm:prSet/>
      <dgm:spPr/>
      <dgm:t>
        <a:bodyPr/>
        <a:lstStyle/>
        <a:p>
          <a:endParaRPr lang="en-US"/>
        </a:p>
      </dgm:t>
    </dgm:pt>
    <dgm:pt modelId="{E763575F-6355-48A4-BEB8-FF5EB0F998D0}" type="pres">
      <dgm:prSet presAssocID="{16BAD458-7E06-408E-A728-1BD713D61E32}" presName="Name0" presStyleCnt="0">
        <dgm:presLayoutVars>
          <dgm:dir/>
          <dgm:animLvl val="lvl"/>
          <dgm:resizeHandles val="exact"/>
        </dgm:presLayoutVars>
      </dgm:prSet>
      <dgm:spPr/>
    </dgm:pt>
    <dgm:pt modelId="{BAAA6CB1-14A1-4D58-A109-4B225DF27BCE}" type="pres">
      <dgm:prSet presAssocID="{7FC57ED5-0314-4344-9BED-FAF5409E7DFD}" presName="parTxOnly" presStyleLbl="node1" presStyleIdx="0" presStyleCnt="1">
        <dgm:presLayoutVars>
          <dgm:chMax val="0"/>
          <dgm:chPref val="0"/>
          <dgm:bulletEnabled val="1"/>
        </dgm:presLayoutVars>
      </dgm:prSet>
      <dgm:spPr/>
      <dgm:t>
        <a:bodyPr/>
        <a:lstStyle/>
        <a:p>
          <a:endParaRPr lang="en-US"/>
        </a:p>
      </dgm:t>
    </dgm:pt>
  </dgm:ptLst>
  <dgm:cxnLst>
    <dgm:cxn modelId="{2BC74576-7DE9-4879-A024-F226F06AD0DD}" type="presOf" srcId="{16BAD458-7E06-408E-A728-1BD713D61E32}" destId="{E763575F-6355-48A4-BEB8-FF5EB0F998D0}" srcOrd="0" destOrd="0" presId="urn:microsoft.com/office/officeart/2005/8/layout/chevron1"/>
    <dgm:cxn modelId="{87A5B053-9BF0-464A-8FB7-1CA4285DF4DE}" srcId="{16BAD458-7E06-408E-A728-1BD713D61E32}" destId="{7FC57ED5-0314-4344-9BED-FAF5409E7DFD}" srcOrd="0" destOrd="0" parTransId="{BE972C80-3C2F-4D6B-A0DA-9B9B4FB3B7DB}" sibTransId="{D9A5F2AA-D840-4B21-B7CE-341A54DA3CF0}"/>
    <dgm:cxn modelId="{909DBBBA-74F5-4A2E-86DB-D6D44A12BF8E}" type="presOf" srcId="{7FC57ED5-0314-4344-9BED-FAF5409E7DFD}" destId="{BAAA6CB1-14A1-4D58-A109-4B225DF27BCE}" srcOrd="0" destOrd="0" presId="urn:microsoft.com/office/officeart/2005/8/layout/chevron1"/>
    <dgm:cxn modelId="{C0095495-70C3-42D8-B837-494AD8EBB478}" type="presParOf" srcId="{E763575F-6355-48A4-BEB8-FF5EB0F998D0}" destId="{BAAA6CB1-14A1-4D58-A109-4B225DF27BCE}" srcOrd="0"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AA6CB1-14A1-4D58-A109-4B225DF27BCE}">
      <dsp:nvSpPr>
        <dsp:cNvPr id="0" name=""/>
        <dsp:cNvSpPr/>
      </dsp:nvSpPr>
      <dsp:spPr>
        <a:xfrm>
          <a:off x="1302" y="0"/>
          <a:ext cx="2664395" cy="914400"/>
        </a:xfrm>
        <a:prstGeom prst="chevron">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What are the phenomena that we got???</a:t>
          </a:r>
          <a:endParaRPr lang="en-US" sz="2100" kern="1200" dirty="0"/>
        </a:p>
      </dsp:txBody>
      <dsp:txXfrm>
        <a:off x="1302" y="0"/>
        <a:ext cx="2664395" cy="9144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1715F-4D10-4E10-A468-F2DF00081221}" type="datetimeFigureOut">
              <a:rPr lang="en-US" smtClean="0"/>
              <a:pPr/>
              <a:t>02-Feb-15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21D5C-3097-4836-8390-99514E319A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621D5C-3097-4836-8390-99514E319A0C}"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rgbClr val="FF0000"/>
                </a:solidFill>
                <a:latin typeface="+mn-lt"/>
                <a:ea typeface="+mn-ea"/>
                <a:cs typeface="+mn-cs"/>
              </a:rPr>
              <a:t>Connection (a) </a:t>
            </a:r>
            <a:r>
              <a:rPr lang="en-US" sz="1200" kern="1200" baseline="0" dirty="0" smtClean="0">
                <a:solidFill>
                  <a:schemeClr val="tx1"/>
                </a:solidFill>
                <a:latin typeface="+mn-lt"/>
                <a:ea typeface="+mn-ea"/>
                <a:cs typeface="+mn-cs"/>
              </a:rPr>
              <a:t>is valid. Each source supplies voltage across the same pair of terminals, marked </a:t>
            </a:r>
            <a:r>
              <a:rPr lang="en-US" sz="1200" kern="1200" baseline="0" dirty="0" err="1" smtClean="0">
                <a:solidFill>
                  <a:schemeClr val="tx1"/>
                </a:solidFill>
                <a:latin typeface="+mn-lt"/>
                <a:ea typeface="+mn-ea"/>
                <a:cs typeface="+mn-cs"/>
              </a:rPr>
              <a:t>a,b</a:t>
            </a:r>
            <a:r>
              <a:rPr lang="en-US" sz="1200" kern="1200" baseline="0" dirty="0" smtClean="0">
                <a:solidFill>
                  <a:schemeClr val="tx1"/>
                </a:solidFill>
                <a:latin typeface="+mn-lt"/>
                <a:ea typeface="+mn-ea"/>
                <a:cs typeface="+mn-cs"/>
              </a:rPr>
              <a:t>. This requires that each source supply the same voltage with the same polarity, which they do.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Connection (b) is valid. Each source supplies current through the same pair of terminals, marked </a:t>
            </a:r>
            <a:r>
              <a:rPr lang="en-US" sz="1200" kern="1200" baseline="0" dirty="0" err="1" smtClean="0">
                <a:solidFill>
                  <a:schemeClr val="tx1"/>
                </a:solidFill>
                <a:latin typeface="+mn-lt"/>
                <a:ea typeface="+mn-ea"/>
                <a:cs typeface="+mn-cs"/>
              </a:rPr>
              <a:t>a,b</a:t>
            </a:r>
            <a:r>
              <a:rPr lang="en-US" sz="1200" kern="1200" baseline="0" dirty="0" smtClean="0">
                <a:solidFill>
                  <a:schemeClr val="tx1"/>
                </a:solidFill>
                <a:latin typeface="+mn-lt"/>
                <a:ea typeface="+mn-ea"/>
                <a:cs typeface="+mn-cs"/>
              </a:rPr>
              <a:t>. This requires that each source supply the same current in the same direction, which they do.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Connection (c) is not permissible. Each source supplies voltage across the same pair of terminals, marked </a:t>
            </a:r>
            <a:r>
              <a:rPr lang="en-US" sz="1200" kern="1200" baseline="0" dirty="0" err="1" smtClean="0">
                <a:solidFill>
                  <a:schemeClr val="tx1"/>
                </a:solidFill>
                <a:latin typeface="+mn-lt"/>
                <a:ea typeface="+mn-ea"/>
                <a:cs typeface="+mn-cs"/>
              </a:rPr>
              <a:t>a,b</a:t>
            </a:r>
            <a:r>
              <a:rPr lang="en-US" sz="1200" kern="1200" baseline="0" dirty="0" smtClean="0">
                <a:solidFill>
                  <a:schemeClr val="tx1"/>
                </a:solidFill>
                <a:latin typeface="+mn-lt"/>
                <a:ea typeface="+mn-ea"/>
                <a:cs typeface="+mn-cs"/>
              </a:rPr>
              <a:t>. This requires that each source supply the same voltage with the same polarity, which they do not.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Connection (d) is not permissible. Each </a:t>
            </a:r>
            <a:r>
              <a:rPr lang="en-US" sz="1200" kern="1200" baseline="0" dirty="0" err="1" smtClean="0">
                <a:solidFill>
                  <a:schemeClr val="tx1"/>
                </a:solidFill>
                <a:latin typeface="+mn-lt"/>
                <a:ea typeface="+mn-ea"/>
                <a:cs typeface="+mn-cs"/>
              </a:rPr>
              <a:t>sourcesupplies</a:t>
            </a:r>
            <a:r>
              <a:rPr lang="en-US" sz="1200" kern="1200" baseline="0" dirty="0" smtClean="0">
                <a:solidFill>
                  <a:schemeClr val="tx1"/>
                </a:solidFill>
                <a:latin typeface="+mn-lt"/>
                <a:ea typeface="+mn-ea"/>
                <a:cs typeface="+mn-cs"/>
              </a:rPr>
              <a:t> current through the same pair of terminals,</a:t>
            </a:r>
          </a:p>
          <a:p>
            <a:r>
              <a:rPr lang="en-US" sz="1200" kern="1200" baseline="0" dirty="0" smtClean="0">
                <a:solidFill>
                  <a:schemeClr val="tx1"/>
                </a:solidFill>
                <a:latin typeface="+mn-lt"/>
                <a:ea typeface="+mn-ea"/>
                <a:cs typeface="+mn-cs"/>
              </a:rPr>
              <a:t>marked </a:t>
            </a:r>
            <a:r>
              <a:rPr lang="en-US" sz="1200" kern="1200" baseline="0" dirty="0" err="1" smtClean="0">
                <a:solidFill>
                  <a:schemeClr val="tx1"/>
                </a:solidFill>
                <a:latin typeface="+mn-lt"/>
                <a:ea typeface="+mn-ea"/>
                <a:cs typeface="+mn-cs"/>
              </a:rPr>
              <a:t>a,b</a:t>
            </a:r>
            <a:r>
              <a:rPr lang="en-US" sz="1200" kern="1200" baseline="0" dirty="0" smtClean="0">
                <a:solidFill>
                  <a:schemeClr val="tx1"/>
                </a:solidFill>
                <a:latin typeface="+mn-lt"/>
                <a:ea typeface="+mn-ea"/>
                <a:cs typeface="+mn-cs"/>
              </a:rPr>
              <a:t>. This requires that each source supply the same current in the same direction, which they do not.</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Connection </a:t>
            </a:r>
            <a:r>
              <a:rPr lang="en-US" sz="1200" kern="1200" baseline="0" dirty="0" smtClean="0">
                <a:solidFill>
                  <a:schemeClr val="tx1"/>
                </a:solidFill>
                <a:latin typeface="+mn-lt"/>
                <a:ea typeface="+mn-ea"/>
                <a:cs typeface="+mn-cs"/>
              </a:rPr>
              <a:t>(e) is valid. The voltage source supplies voltage across the pair of terminals marked </a:t>
            </a:r>
            <a:r>
              <a:rPr lang="en-US" sz="1200" kern="1200" baseline="0" dirty="0" err="1" smtClean="0">
                <a:solidFill>
                  <a:schemeClr val="tx1"/>
                </a:solidFill>
                <a:latin typeface="+mn-lt"/>
                <a:ea typeface="+mn-ea"/>
                <a:cs typeface="+mn-cs"/>
              </a:rPr>
              <a:t>a,b</a:t>
            </a:r>
            <a:r>
              <a:rPr lang="en-US" sz="1200" kern="1200" baseline="0" dirty="0" smtClean="0">
                <a:solidFill>
                  <a:schemeClr val="tx1"/>
                </a:solidFill>
                <a:latin typeface="+mn-lt"/>
                <a:ea typeface="+mn-ea"/>
                <a:cs typeface="+mn-cs"/>
              </a:rPr>
              <a:t>. The current source supplies current through the same pair of terminals. Because an ideal voltage source supplies the same voltage regardless of the current, and an ideal current source supplies the same current regardless of the voltage, this is a permissible connection.</a:t>
            </a:r>
          </a:p>
        </p:txBody>
      </p:sp>
      <p:sp>
        <p:nvSpPr>
          <p:cNvPr id="4" name="Slide Number Placeholder 3"/>
          <p:cNvSpPr>
            <a:spLocks noGrp="1"/>
          </p:cNvSpPr>
          <p:nvPr>
            <p:ph type="sldNum" sz="quarter" idx="10"/>
          </p:nvPr>
        </p:nvSpPr>
        <p:spPr/>
        <p:txBody>
          <a:bodyPr/>
          <a:lstStyle/>
          <a:p>
            <a:fld id="{3C621D5C-3097-4836-8390-99514E319A0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3D2E5A4-E2A5-4A76-9919-425827698EB9}" type="datetime1">
              <a:rPr lang="en-US" smtClean="0"/>
              <a:pPr/>
              <a:t>02-Feb-15</a:t>
            </a:fld>
            <a:endParaRPr lang="en-US"/>
          </a:p>
        </p:txBody>
      </p:sp>
      <p:sp>
        <p:nvSpPr>
          <p:cNvPr id="17" name="Footer Placeholder 16"/>
          <p:cNvSpPr>
            <a:spLocks noGrp="1"/>
          </p:cNvSpPr>
          <p:nvPr>
            <p:ph type="ftr" sz="quarter" idx="11"/>
          </p:nvPr>
        </p:nvSpPr>
        <p:spPr/>
        <p:txBody>
          <a:bodyPr/>
          <a:lstStyle/>
          <a:p>
            <a:r>
              <a:rPr lang="en-US" smtClean="0"/>
              <a:t>Electrical Circuit-I            EEE1141         moktadir.alam@hotmail.com</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F34E493-E643-45DB-BAD2-4C0B490C460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9E0824-2479-4DC1-921C-7AE47478AA51}" type="datetime1">
              <a:rPr lang="en-US" smtClean="0"/>
              <a:pPr/>
              <a:t>02-Feb-15</a:t>
            </a:fld>
            <a:endParaRPr lang="en-US"/>
          </a:p>
        </p:txBody>
      </p:sp>
      <p:sp>
        <p:nvSpPr>
          <p:cNvPr id="5" name="Footer Placeholder 4"/>
          <p:cNvSpPr>
            <a:spLocks noGrp="1"/>
          </p:cNvSpPr>
          <p:nvPr>
            <p:ph type="ftr" sz="quarter" idx="11"/>
          </p:nvPr>
        </p:nvSpPr>
        <p:spPr/>
        <p:txBody>
          <a:bodyPr/>
          <a:lstStyle/>
          <a:p>
            <a:r>
              <a:rPr lang="en-US" smtClean="0"/>
              <a:t>Electrical Circuit-I            EEE1141         moktadir.alam@hotmail.com</a:t>
            </a:r>
            <a:endParaRPr lang="en-US"/>
          </a:p>
        </p:txBody>
      </p:sp>
      <p:sp>
        <p:nvSpPr>
          <p:cNvPr id="6" name="Slide Number Placeholder 5"/>
          <p:cNvSpPr>
            <a:spLocks noGrp="1"/>
          </p:cNvSpPr>
          <p:nvPr>
            <p:ph type="sldNum" sz="quarter" idx="12"/>
          </p:nvPr>
        </p:nvSpPr>
        <p:spPr/>
        <p:txBody>
          <a:bodyPr/>
          <a:lstStyle/>
          <a:p>
            <a:fld id="{1F34E493-E643-45DB-BAD2-4C0B490C46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EF43DD-B6CE-4112-B928-E7116AB40E52}" type="datetime1">
              <a:rPr lang="en-US" smtClean="0"/>
              <a:pPr/>
              <a:t>02-Feb-15</a:t>
            </a:fld>
            <a:endParaRPr lang="en-US"/>
          </a:p>
        </p:txBody>
      </p:sp>
      <p:sp>
        <p:nvSpPr>
          <p:cNvPr id="5" name="Footer Placeholder 4"/>
          <p:cNvSpPr>
            <a:spLocks noGrp="1"/>
          </p:cNvSpPr>
          <p:nvPr>
            <p:ph type="ftr" sz="quarter" idx="11"/>
          </p:nvPr>
        </p:nvSpPr>
        <p:spPr/>
        <p:txBody>
          <a:bodyPr/>
          <a:lstStyle/>
          <a:p>
            <a:r>
              <a:rPr lang="en-US" smtClean="0"/>
              <a:t>Electrical Circuit-I            EEE1141         moktadir.alam@hotmail.com</a:t>
            </a:r>
            <a:endParaRPr lang="en-US"/>
          </a:p>
        </p:txBody>
      </p:sp>
      <p:sp>
        <p:nvSpPr>
          <p:cNvPr id="6" name="Slide Number Placeholder 5"/>
          <p:cNvSpPr>
            <a:spLocks noGrp="1"/>
          </p:cNvSpPr>
          <p:nvPr>
            <p:ph type="sldNum" sz="quarter" idx="12"/>
          </p:nvPr>
        </p:nvSpPr>
        <p:spPr/>
        <p:txBody>
          <a:bodyPr/>
          <a:lstStyle/>
          <a:p>
            <a:fld id="{1F34E493-E643-45DB-BAD2-4C0B490C46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73E7B65-606C-41CB-B871-5558013EB7E5}" type="datetime1">
              <a:rPr lang="en-US" smtClean="0"/>
              <a:pPr/>
              <a:t>02-Feb-15</a:t>
            </a:fld>
            <a:endParaRPr lang="en-US"/>
          </a:p>
        </p:txBody>
      </p:sp>
      <p:sp>
        <p:nvSpPr>
          <p:cNvPr id="5" name="Footer Placeholder 4"/>
          <p:cNvSpPr>
            <a:spLocks noGrp="1"/>
          </p:cNvSpPr>
          <p:nvPr>
            <p:ph type="ftr" sz="quarter" idx="11"/>
          </p:nvPr>
        </p:nvSpPr>
        <p:spPr/>
        <p:txBody>
          <a:bodyPr/>
          <a:lstStyle/>
          <a:p>
            <a:r>
              <a:rPr lang="en-US" smtClean="0"/>
              <a:t>Electrical Circuit-I            EEE1141         moktadir.alam@hotmail.com</a:t>
            </a:r>
            <a:endParaRPr lang="en-US"/>
          </a:p>
        </p:txBody>
      </p:sp>
      <p:sp>
        <p:nvSpPr>
          <p:cNvPr id="6" name="Slide Number Placeholder 5"/>
          <p:cNvSpPr>
            <a:spLocks noGrp="1"/>
          </p:cNvSpPr>
          <p:nvPr>
            <p:ph type="sldNum" sz="quarter" idx="12"/>
          </p:nvPr>
        </p:nvSpPr>
        <p:spPr/>
        <p:txBody>
          <a:bodyPr/>
          <a:lstStyle/>
          <a:p>
            <a:fld id="{1F34E493-E643-45DB-BAD2-4C0B490C460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18FDBD-F312-478E-A1C7-E0BCD5315026}" type="datetime1">
              <a:rPr lang="en-US" smtClean="0"/>
              <a:pPr/>
              <a:t>02-Feb-15</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Electrical Circuit-I            EEE1141         moktadir.alam@hotmail.com</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F34E493-E643-45DB-BAD2-4C0B490C46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A1E1BE-AB77-46D1-B5A6-C9AAEF95E245}" type="datetime1">
              <a:rPr lang="en-US" smtClean="0"/>
              <a:pPr/>
              <a:t>02-Feb-15</a:t>
            </a:fld>
            <a:endParaRPr lang="en-US"/>
          </a:p>
        </p:txBody>
      </p:sp>
      <p:sp>
        <p:nvSpPr>
          <p:cNvPr id="6" name="Footer Placeholder 5"/>
          <p:cNvSpPr>
            <a:spLocks noGrp="1"/>
          </p:cNvSpPr>
          <p:nvPr>
            <p:ph type="ftr" sz="quarter" idx="11"/>
          </p:nvPr>
        </p:nvSpPr>
        <p:spPr/>
        <p:txBody>
          <a:bodyPr/>
          <a:lstStyle/>
          <a:p>
            <a:r>
              <a:rPr lang="en-US" smtClean="0"/>
              <a:t>Electrical Circuit-I            EEE1141         moktadir.alam@hotmail.com</a:t>
            </a:r>
            <a:endParaRPr lang="en-US"/>
          </a:p>
        </p:txBody>
      </p:sp>
      <p:sp>
        <p:nvSpPr>
          <p:cNvPr id="7" name="Slide Number Placeholder 6"/>
          <p:cNvSpPr>
            <a:spLocks noGrp="1"/>
          </p:cNvSpPr>
          <p:nvPr>
            <p:ph type="sldNum" sz="quarter" idx="12"/>
          </p:nvPr>
        </p:nvSpPr>
        <p:spPr/>
        <p:txBody>
          <a:bodyPr/>
          <a:lstStyle/>
          <a:p>
            <a:fld id="{1F34E493-E643-45DB-BAD2-4C0B490C460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E2A6AD1-31C4-4737-9EC7-851368EA4E0E}" type="datetime1">
              <a:rPr lang="en-US" smtClean="0"/>
              <a:pPr/>
              <a:t>02-Feb-15</a:t>
            </a:fld>
            <a:endParaRPr lang="en-US"/>
          </a:p>
        </p:txBody>
      </p:sp>
      <p:sp>
        <p:nvSpPr>
          <p:cNvPr id="8" name="Footer Placeholder 7"/>
          <p:cNvSpPr>
            <a:spLocks noGrp="1"/>
          </p:cNvSpPr>
          <p:nvPr>
            <p:ph type="ftr" sz="quarter" idx="11"/>
          </p:nvPr>
        </p:nvSpPr>
        <p:spPr/>
        <p:txBody>
          <a:bodyPr/>
          <a:lstStyle/>
          <a:p>
            <a:r>
              <a:rPr lang="en-US" smtClean="0"/>
              <a:t>Electrical Circuit-I            EEE1141         moktadir.alam@hotmail.com</a:t>
            </a:r>
            <a:endParaRPr lang="en-US"/>
          </a:p>
        </p:txBody>
      </p:sp>
      <p:sp>
        <p:nvSpPr>
          <p:cNvPr id="9" name="Slide Number Placeholder 8"/>
          <p:cNvSpPr>
            <a:spLocks noGrp="1"/>
          </p:cNvSpPr>
          <p:nvPr>
            <p:ph type="sldNum" sz="quarter" idx="12"/>
          </p:nvPr>
        </p:nvSpPr>
        <p:spPr/>
        <p:txBody>
          <a:bodyPr/>
          <a:lstStyle/>
          <a:p>
            <a:fld id="{1F34E493-E643-45DB-BAD2-4C0B490C460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6C944F-DB26-47EE-81B0-41FEC4245069}" type="datetime1">
              <a:rPr lang="en-US" smtClean="0"/>
              <a:pPr/>
              <a:t>02-Feb-15</a:t>
            </a:fld>
            <a:endParaRPr lang="en-US"/>
          </a:p>
        </p:txBody>
      </p:sp>
      <p:sp>
        <p:nvSpPr>
          <p:cNvPr id="4" name="Footer Placeholder 3"/>
          <p:cNvSpPr>
            <a:spLocks noGrp="1"/>
          </p:cNvSpPr>
          <p:nvPr>
            <p:ph type="ftr" sz="quarter" idx="11"/>
          </p:nvPr>
        </p:nvSpPr>
        <p:spPr/>
        <p:txBody>
          <a:bodyPr/>
          <a:lstStyle/>
          <a:p>
            <a:r>
              <a:rPr lang="en-US" smtClean="0"/>
              <a:t>Electrical Circuit-I            EEE1141         moktadir.alam@hotmail.com</a:t>
            </a:r>
            <a:endParaRPr lang="en-US"/>
          </a:p>
        </p:txBody>
      </p:sp>
      <p:sp>
        <p:nvSpPr>
          <p:cNvPr id="5" name="Slide Number Placeholder 4"/>
          <p:cNvSpPr>
            <a:spLocks noGrp="1"/>
          </p:cNvSpPr>
          <p:nvPr>
            <p:ph type="sldNum" sz="quarter" idx="12"/>
          </p:nvPr>
        </p:nvSpPr>
        <p:spPr/>
        <p:txBody>
          <a:bodyPr/>
          <a:lstStyle/>
          <a:p>
            <a:fld id="{1F34E493-E643-45DB-BAD2-4C0B490C46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9F928-C110-4587-BCF3-197B150D727F}" type="datetime1">
              <a:rPr lang="en-US" smtClean="0"/>
              <a:pPr/>
              <a:t>02-Feb-15</a:t>
            </a:fld>
            <a:endParaRPr lang="en-US"/>
          </a:p>
        </p:txBody>
      </p:sp>
      <p:sp>
        <p:nvSpPr>
          <p:cNvPr id="3" name="Footer Placeholder 2"/>
          <p:cNvSpPr>
            <a:spLocks noGrp="1"/>
          </p:cNvSpPr>
          <p:nvPr>
            <p:ph type="ftr" sz="quarter" idx="11"/>
          </p:nvPr>
        </p:nvSpPr>
        <p:spPr/>
        <p:txBody>
          <a:bodyPr/>
          <a:lstStyle/>
          <a:p>
            <a:r>
              <a:rPr lang="en-US" smtClean="0"/>
              <a:t>Electrical Circuit-I            EEE1141         moktadir.alam@hotmail.com</a:t>
            </a:r>
            <a:endParaRPr lang="en-US"/>
          </a:p>
        </p:txBody>
      </p:sp>
      <p:sp>
        <p:nvSpPr>
          <p:cNvPr id="4" name="Slide Number Placeholder 3"/>
          <p:cNvSpPr>
            <a:spLocks noGrp="1"/>
          </p:cNvSpPr>
          <p:nvPr>
            <p:ph type="sldNum" sz="quarter" idx="12"/>
          </p:nvPr>
        </p:nvSpPr>
        <p:spPr/>
        <p:txBody>
          <a:bodyPr/>
          <a:lstStyle/>
          <a:p>
            <a:fld id="{1F34E493-E643-45DB-BAD2-4C0B490C46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BAFDEB-4033-4719-9249-29AB4AF15FAA}" type="datetime1">
              <a:rPr lang="en-US" smtClean="0"/>
              <a:pPr/>
              <a:t>02-Feb-15</a:t>
            </a:fld>
            <a:endParaRPr lang="en-US"/>
          </a:p>
        </p:txBody>
      </p:sp>
      <p:sp>
        <p:nvSpPr>
          <p:cNvPr id="6" name="Footer Placeholder 5"/>
          <p:cNvSpPr>
            <a:spLocks noGrp="1"/>
          </p:cNvSpPr>
          <p:nvPr>
            <p:ph type="ftr" sz="quarter" idx="11"/>
          </p:nvPr>
        </p:nvSpPr>
        <p:spPr/>
        <p:txBody>
          <a:bodyPr/>
          <a:lstStyle/>
          <a:p>
            <a:r>
              <a:rPr lang="en-US" smtClean="0"/>
              <a:t>Electrical Circuit-I            EEE1141         moktadir.alam@hotmail.com</a:t>
            </a:r>
            <a:endParaRPr lang="en-US"/>
          </a:p>
        </p:txBody>
      </p:sp>
      <p:sp>
        <p:nvSpPr>
          <p:cNvPr id="7" name="Slide Number Placeholder 6"/>
          <p:cNvSpPr>
            <a:spLocks noGrp="1"/>
          </p:cNvSpPr>
          <p:nvPr>
            <p:ph type="sldNum" sz="quarter" idx="12"/>
          </p:nvPr>
        </p:nvSpPr>
        <p:spPr/>
        <p:txBody>
          <a:bodyPr/>
          <a:lstStyle/>
          <a:p>
            <a:fld id="{1F34E493-E643-45DB-BAD2-4C0B490C460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878345-1E8B-4D22-9AAA-98208E7D25B0}" type="datetime1">
              <a:rPr lang="en-US" smtClean="0"/>
              <a:pPr/>
              <a:t>02-Feb-15</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Electrical Circuit-I            EEE1141         moktadir.alam@hotmail.com</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F34E493-E643-45DB-BAD2-4C0B490C460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30892A4-8C5B-40F9-A845-FECF58E09825}" type="datetime1">
              <a:rPr lang="en-US" smtClean="0"/>
              <a:pPr/>
              <a:t>02-Feb-15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Electrical Circuit-I            EEE1141         moktadir.alam@hotmail.com</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F34E493-E643-45DB-BAD2-4C0B490C46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Concepts </a:t>
            </a:r>
            <a:endParaRPr lang="en-US" dirty="0"/>
          </a:p>
        </p:txBody>
      </p:sp>
      <p:sp>
        <p:nvSpPr>
          <p:cNvPr id="5" name="Slide Number Placeholder 4"/>
          <p:cNvSpPr>
            <a:spLocks noGrp="1"/>
          </p:cNvSpPr>
          <p:nvPr>
            <p:ph type="sldNum" sz="quarter" idx="12"/>
          </p:nvPr>
        </p:nvSpPr>
        <p:spPr/>
        <p:txBody>
          <a:bodyPr/>
          <a:lstStyle/>
          <a:p>
            <a:fld id="{1F34E493-E643-45DB-BAD2-4C0B490C460C}" type="slidenum">
              <a:rPr lang="en-US" smtClean="0"/>
              <a:pPr/>
              <a:t>1</a:t>
            </a:fld>
            <a:endParaRPr lang="en-US"/>
          </a:p>
        </p:txBody>
      </p:sp>
      <p:sp>
        <p:nvSpPr>
          <p:cNvPr id="7" name="Footer Placeholder 6"/>
          <p:cNvSpPr>
            <a:spLocks noGrp="1"/>
          </p:cNvSpPr>
          <p:nvPr>
            <p:ph type="ftr" sz="quarter" idx="11"/>
          </p:nvPr>
        </p:nvSpPr>
        <p:spPr>
          <a:xfrm>
            <a:off x="1143000" y="6248400"/>
            <a:ext cx="7772400" cy="381000"/>
          </a:xfrm>
        </p:spPr>
        <p:txBody>
          <a:bodyPr/>
          <a:lstStyle/>
          <a:p>
            <a:r>
              <a:rPr lang="en-US" smtClean="0"/>
              <a:t>Electrical Circuit-I            EEE1141         moktadir.alam@hotmail.com</a:t>
            </a:r>
            <a:endParaRPr lang="en-US" dirty="0"/>
          </a:p>
        </p:txBody>
      </p:sp>
      <p:sp>
        <p:nvSpPr>
          <p:cNvPr id="8" name="Subtitle 7"/>
          <p:cNvSpPr>
            <a:spLocks noGrp="1"/>
          </p:cNvSpPr>
          <p:nvPr>
            <p:ph type="subTitle" idx="1"/>
          </p:nvPr>
        </p:nvSpPr>
        <p:spPr>
          <a:xfrm>
            <a:off x="1143000" y="3352800"/>
            <a:ext cx="7010400" cy="1676400"/>
          </a:xfrm>
        </p:spPr>
        <p:txBody>
          <a:bodyPr>
            <a:normAutofit fontScale="92500" lnSpcReduction="10000"/>
          </a:bodyPr>
          <a:lstStyle/>
          <a:p>
            <a:r>
              <a:rPr lang="en-US" b="1" dirty="0" smtClean="0"/>
              <a:t>Md. </a:t>
            </a:r>
            <a:r>
              <a:rPr lang="en-US" b="1" dirty="0" err="1" smtClean="0"/>
              <a:t>Moktadir</a:t>
            </a:r>
            <a:r>
              <a:rPr lang="en-US" b="1" dirty="0" smtClean="0"/>
              <a:t> </a:t>
            </a:r>
            <a:r>
              <a:rPr lang="en-US" b="1" dirty="0" err="1" smtClean="0"/>
              <a:t>Alam</a:t>
            </a:r>
            <a:endParaRPr lang="en-US" b="1" dirty="0" smtClean="0"/>
          </a:p>
          <a:p>
            <a:r>
              <a:rPr lang="en-US" dirty="0" smtClean="0"/>
              <a:t>Assistant Professor</a:t>
            </a:r>
          </a:p>
          <a:p>
            <a:r>
              <a:rPr lang="en-US" dirty="0" smtClean="0"/>
              <a:t>Electrical and Electronic Engineering</a:t>
            </a:r>
          </a:p>
          <a:p>
            <a:r>
              <a:rPr lang="en-US" dirty="0" smtClean="0"/>
              <a:t>Rangpur Engineering College, Rangpur.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p>
            <a:r>
              <a:rPr lang="en-US" dirty="0" smtClean="0"/>
              <a:t>Voltage Source</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10</a:t>
            </a:fld>
            <a:endParaRPr lang="en-US"/>
          </a:p>
        </p:txBody>
      </p:sp>
      <p:sp>
        <p:nvSpPr>
          <p:cNvPr id="7"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
        <p:nvSpPr>
          <p:cNvPr id="8" name="Rectangle 7"/>
          <p:cNvSpPr/>
          <p:nvPr/>
        </p:nvSpPr>
        <p:spPr>
          <a:xfrm>
            <a:off x="685800" y="1219200"/>
            <a:ext cx="7772400" cy="923330"/>
          </a:xfrm>
          <a:prstGeom prst="rect">
            <a:avLst/>
          </a:prstGeom>
        </p:spPr>
        <p:txBody>
          <a:bodyPr wrap="square">
            <a:spAutoFit/>
          </a:bodyPr>
          <a:lstStyle/>
          <a:p>
            <a:pPr algn="just"/>
            <a:r>
              <a:rPr lang="en-US" dirty="0" smtClean="0"/>
              <a:t>Voltage Source: A device which can produce a continuous force to move the electrons (or, continuous voltage) through the wire connected into the two terminals of the device is called a Voltage Source. </a:t>
            </a:r>
          </a:p>
        </p:txBody>
      </p:sp>
      <p:sp>
        <p:nvSpPr>
          <p:cNvPr id="9" name="Rectangle 8"/>
          <p:cNvSpPr/>
          <p:nvPr/>
        </p:nvSpPr>
        <p:spPr>
          <a:xfrm>
            <a:off x="700527" y="2221468"/>
            <a:ext cx="4557273" cy="369332"/>
          </a:xfrm>
          <a:prstGeom prst="rect">
            <a:avLst/>
          </a:prstGeom>
        </p:spPr>
        <p:txBody>
          <a:bodyPr wrap="none">
            <a:spAutoFit/>
          </a:bodyPr>
          <a:lstStyle/>
          <a:p>
            <a:pPr algn="just"/>
            <a:r>
              <a:rPr lang="en-US" dirty="0" smtClean="0"/>
              <a:t>There are two types of the Voltage Source which are:</a:t>
            </a:r>
          </a:p>
        </p:txBody>
      </p:sp>
      <p:sp>
        <p:nvSpPr>
          <p:cNvPr id="10" name="Rectangle 9"/>
          <p:cNvSpPr/>
          <p:nvPr/>
        </p:nvSpPr>
        <p:spPr>
          <a:xfrm>
            <a:off x="609600" y="2743200"/>
            <a:ext cx="3962400" cy="2585323"/>
          </a:xfrm>
          <a:prstGeom prst="rect">
            <a:avLst/>
          </a:prstGeom>
        </p:spPr>
        <p:txBody>
          <a:bodyPr wrap="square">
            <a:spAutoFit/>
          </a:bodyPr>
          <a:lstStyle/>
          <a:p>
            <a:pPr algn="just"/>
            <a:r>
              <a:rPr lang="en-US" b="1" dirty="0" smtClean="0"/>
              <a:t>1. Direct Voltage Source:</a:t>
            </a:r>
          </a:p>
          <a:p>
            <a:pPr algn="just"/>
            <a:r>
              <a:rPr lang="en-US" dirty="0" smtClean="0"/>
              <a:t>A device which produces a continuous direct voltage output is called a Direct Voltage Source. For example: Cells , Battery , DC Generator.</a:t>
            </a:r>
          </a:p>
          <a:p>
            <a:pPr algn="just"/>
            <a:r>
              <a:rPr lang="en-US" dirty="0" smtClean="0"/>
              <a:t>A direct voltage is the kind of voltage whose polarity remains the same. Direct Voltage causes the current to move only in one direction continuously.</a:t>
            </a:r>
          </a:p>
        </p:txBody>
      </p:sp>
      <p:grpSp>
        <p:nvGrpSpPr>
          <p:cNvPr id="26" name="Group 25"/>
          <p:cNvGrpSpPr/>
          <p:nvPr/>
        </p:nvGrpSpPr>
        <p:grpSpPr>
          <a:xfrm>
            <a:off x="1447800" y="5410200"/>
            <a:ext cx="762000" cy="838200"/>
            <a:chOff x="1447800" y="5410200"/>
            <a:chExt cx="762000" cy="838200"/>
          </a:xfrm>
        </p:grpSpPr>
        <p:cxnSp>
          <p:nvCxnSpPr>
            <p:cNvPr id="21" name="Straight Connector 20"/>
            <p:cNvCxnSpPr/>
            <p:nvPr/>
          </p:nvCxnSpPr>
          <p:spPr>
            <a:xfrm flipV="1">
              <a:off x="1828800" y="5410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828800" y="5943600"/>
              <a:ext cx="0" cy="304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447800" y="5410200"/>
              <a:ext cx="762000" cy="826532"/>
              <a:chOff x="1447800" y="5410200"/>
              <a:chExt cx="762000" cy="826532"/>
            </a:xfrm>
          </p:grpSpPr>
          <p:grpSp>
            <p:nvGrpSpPr>
              <p:cNvPr id="19" name="Group 18"/>
              <p:cNvGrpSpPr/>
              <p:nvPr/>
            </p:nvGrpSpPr>
            <p:grpSpPr>
              <a:xfrm>
                <a:off x="1447800" y="5715000"/>
                <a:ext cx="762000" cy="228600"/>
                <a:chOff x="1447800" y="5715000"/>
                <a:chExt cx="1066800" cy="114300"/>
              </a:xfrm>
            </p:grpSpPr>
            <p:cxnSp>
              <p:nvCxnSpPr>
                <p:cNvPr id="12" name="Straight Connector 11"/>
                <p:cNvCxnSpPr/>
                <p:nvPr/>
              </p:nvCxnSpPr>
              <p:spPr>
                <a:xfrm>
                  <a:off x="1447800" y="57150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24001" y="5791200"/>
                  <a:ext cx="990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5753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52600" y="5829300"/>
                  <a:ext cx="5334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490246" y="5410200"/>
                <a:ext cx="338554" cy="369332"/>
              </a:xfrm>
              <a:prstGeom prst="rect">
                <a:avLst/>
              </a:prstGeom>
              <a:noFill/>
            </p:spPr>
            <p:txBody>
              <a:bodyPr wrap="none" rtlCol="0">
                <a:spAutoFit/>
              </a:bodyPr>
              <a:lstStyle/>
              <a:p>
                <a:r>
                  <a:rPr lang="en-US" dirty="0" smtClean="0"/>
                  <a:t>+</a:t>
                </a:r>
                <a:endParaRPr lang="en-US" dirty="0"/>
              </a:p>
            </p:txBody>
          </p:sp>
          <p:sp>
            <p:nvSpPr>
              <p:cNvPr id="24" name="TextBox 23"/>
              <p:cNvSpPr txBox="1"/>
              <p:nvPr/>
            </p:nvSpPr>
            <p:spPr>
              <a:xfrm>
                <a:off x="1524000" y="5867400"/>
                <a:ext cx="256802" cy="369332"/>
              </a:xfrm>
              <a:prstGeom prst="rect">
                <a:avLst/>
              </a:prstGeom>
              <a:noFill/>
            </p:spPr>
            <p:txBody>
              <a:bodyPr wrap="none" rtlCol="0">
                <a:spAutoFit/>
              </a:bodyPr>
              <a:lstStyle/>
              <a:p>
                <a:r>
                  <a:rPr lang="en-US" dirty="0" smtClean="0"/>
                  <a:t>-</a:t>
                </a:r>
                <a:endParaRPr lang="en-US" dirty="0"/>
              </a:p>
            </p:txBody>
          </p:sp>
        </p:grpSp>
      </p:grpSp>
      <p:sp>
        <p:nvSpPr>
          <p:cNvPr id="28" name="Rectangle 27"/>
          <p:cNvSpPr/>
          <p:nvPr/>
        </p:nvSpPr>
        <p:spPr>
          <a:xfrm>
            <a:off x="4648200" y="2438400"/>
            <a:ext cx="4267200" cy="2862322"/>
          </a:xfrm>
          <a:prstGeom prst="rect">
            <a:avLst/>
          </a:prstGeom>
        </p:spPr>
        <p:txBody>
          <a:bodyPr wrap="square">
            <a:spAutoFit/>
          </a:bodyPr>
          <a:lstStyle/>
          <a:p>
            <a:pPr algn="just"/>
            <a:r>
              <a:rPr lang="en-US" b="1" dirty="0" smtClean="0"/>
              <a:t>2. Alternating Voltage Source:</a:t>
            </a:r>
          </a:p>
          <a:p>
            <a:pPr algn="just"/>
            <a:r>
              <a:rPr lang="en-US" dirty="0" smtClean="0"/>
              <a:t>A device which produces a alternating direct voltage output is called a Alternating Voltage Source. For example: AC Generator , DC to AC converter etc.</a:t>
            </a:r>
          </a:p>
          <a:p>
            <a:pPr algn="just"/>
            <a:r>
              <a:rPr lang="en-US" dirty="0" smtClean="0"/>
              <a:t>A alternating voltage is the kind of voltage whose polarity is reversed periodically. Alternating Voltage causes the current to move in one direction for a period and then in another direction for another period.</a:t>
            </a:r>
          </a:p>
        </p:txBody>
      </p:sp>
      <p:grpSp>
        <p:nvGrpSpPr>
          <p:cNvPr id="43" name="Group 42"/>
          <p:cNvGrpSpPr/>
          <p:nvPr/>
        </p:nvGrpSpPr>
        <p:grpSpPr>
          <a:xfrm>
            <a:off x="5833646" y="5334000"/>
            <a:ext cx="719554" cy="990600"/>
            <a:chOff x="5833646" y="5334000"/>
            <a:chExt cx="643354" cy="1295400"/>
          </a:xfrm>
        </p:grpSpPr>
        <p:grpSp>
          <p:nvGrpSpPr>
            <p:cNvPr id="37" name="Group 36"/>
            <p:cNvGrpSpPr/>
            <p:nvPr/>
          </p:nvGrpSpPr>
          <p:grpSpPr>
            <a:xfrm>
              <a:off x="6019800" y="5715000"/>
              <a:ext cx="457200" cy="533400"/>
              <a:chOff x="6019800" y="5562600"/>
              <a:chExt cx="533400" cy="533400"/>
            </a:xfrm>
          </p:grpSpPr>
          <p:sp>
            <p:nvSpPr>
              <p:cNvPr id="27" name="Oval 26"/>
              <p:cNvSpPr/>
              <p:nvPr/>
            </p:nvSpPr>
            <p:spPr>
              <a:xfrm>
                <a:off x="6019800" y="55626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a:rPr>
                  <a:t>᷉᷉</a:t>
                </a:r>
                <a:endParaRPr lang="en-US" dirty="0"/>
              </a:p>
            </p:txBody>
          </p:sp>
          <p:sp>
            <p:nvSpPr>
              <p:cNvPr id="30" name="Freeform 29"/>
              <p:cNvSpPr/>
              <p:nvPr/>
            </p:nvSpPr>
            <p:spPr>
              <a:xfrm>
                <a:off x="6096000" y="5673436"/>
                <a:ext cx="346363" cy="252846"/>
              </a:xfrm>
              <a:custGeom>
                <a:avLst/>
                <a:gdLst>
                  <a:gd name="connsiteX0" fmla="*/ 0 w 346363"/>
                  <a:gd name="connsiteY0" fmla="*/ 228600 h 252846"/>
                  <a:gd name="connsiteX1" fmla="*/ 103909 w 346363"/>
                  <a:gd name="connsiteY1" fmla="*/ 41564 h 252846"/>
                  <a:gd name="connsiteX2" fmla="*/ 228600 w 346363"/>
                  <a:gd name="connsiteY2" fmla="*/ 249382 h 252846"/>
                  <a:gd name="connsiteX3" fmla="*/ 332509 w 346363"/>
                  <a:gd name="connsiteY3" fmla="*/ 20782 h 252846"/>
                  <a:gd name="connsiteX4" fmla="*/ 311727 w 346363"/>
                  <a:gd name="connsiteY4" fmla="*/ 124691 h 252846"/>
                  <a:gd name="connsiteX5" fmla="*/ 311727 w 346363"/>
                  <a:gd name="connsiteY5" fmla="*/ 124691 h 252846"/>
                  <a:gd name="connsiteX6" fmla="*/ 311727 w 346363"/>
                  <a:gd name="connsiteY6" fmla="*/ 124691 h 252846"/>
                  <a:gd name="connsiteX7" fmla="*/ 332509 w 346363"/>
                  <a:gd name="connsiteY7" fmla="*/ 83128 h 25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63" h="252846">
                    <a:moveTo>
                      <a:pt x="0" y="228600"/>
                    </a:moveTo>
                    <a:cubicBezTo>
                      <a:pt x="32904" y="133350"/>
                      <a:pt x="65809" y="38100"/>
                      <a:pt x="103909" y="41564"/>
                    </a:cubicBezTo>
                    <a:cubicBezTo>
                      <a:pt x="142009" y="45028"/>
                      <a:pt x="190500" y="252846"/>
                      <a:pt x="228600" y="249382"/>
                    </a:cubicBezTo>
                    <a:cubicBezTo>
                      <a:pt x="266700" y="245918"/>
                      <a:pt x="318655" y="41564"/>
                      <a:pt x="332509" y="20782"/>
                    </a:cubicBezTo>
                    <a:cubicBezTo>
                      <a:pt x="346363" y="0"/>
                      <a:pt x="311727" y="124691"/>
                      <a:pt x="311727" y="124691"/>
                    </a:cubicBezTo>
                    <a:lnTo>
                      <a:pt x="311727" y="124691"/>
                    </a:lnTo>
                    <a:lnTo>
                      <a:pt x="311727" y="124691"/>
                    </a:lnTo>
                    <a:lnTo>
                      <a:pt x="332509" y="8312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9" name="Straight Connector 38"/>
            <p:cNvCxnSpPr>
              <a:stCxn id="27" idx="0"/>
            </p:cNvCxnSpPr>
            <p:nvPr/>
          </p:nvCxnSpPr>
          <p:spPr>
            <a:xfrm flipV="1">
              <a:off x="6248400" y="5334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248400" y="6248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33646" y="5562600"/>
              <a:ext cx="338554"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5915398" y="6107668"/>
              <a:ext cx="256802" cy="369332"/>
            </a:xfrm>
            <a:prstGeom prst="rect">
              <a:avLst/>
            </a:prstGeom>
            <a:noFill/>
          </p:spPr>
          <p:txBody>
            <a:bodyPr wrap="none" rtlCol="0">
              <a:spAutoFit/>
            </a:bodyPr>
            <a:lstStyle/>
            <a:p>
              <a:r>
                <a:rPr lang="en-US" dirty="0" smtClean="0"/>
                <a:t>-</a:t>
              </a:r>
              <a:endParaRPr lang="en-US" dirty="0"/>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down)">
                                      <p:cBhvr>
                                        <p:cTn id="21" dur="500"/>
                                        <p:tgtEl>
                                          <p:spTgt spid="10">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down)">
                                      <p:cBhvr>
                                        <p:cTn id="24" dur="500"/>
                                        <p:tgtEl>
                                          <p:spTgt spid="1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wipe(down)">
                                      <p:cBhvr>
                                        <p:cTn id="34" dur="500"/>
                                        <p:tgtEl>
                                          <p:spTgt spid="28">
                                            <p:txEl>
                                              <p:pRg st="0" end="0"/>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xEl>
                                              <p:pRg st="1" end="1"/>
                                            </p:txEl>
                                          </p:spTgt>
                                        </p:tgtEl>
                                        <p:attrNameLst>
                                          <p:attrName>style.visibility</p:attrName>
                                        </p:attrNameLst>
                                      </p:cBhvr>
                                      <p:to>
                                        <p:strVal val="visible"/>
                                      </p:to>
                                    </p:set>
                                    <p:animEffect transition="in" filter="wipe(down)">
                                      <p:cBhvr>
                                        <p:cTn id="37" dur="500"/>
                                        <p:tgtEl>
                                          <p:spTgt spid="28">
                                            <p:txEl>
                                              <p:pRg st="1" end="1"/>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8">
                                            <p:txEl>
                                              <p:pRg st="2" end="2"/>
                                            </p:txEl>
                                          </p:spTgt>
                                        </p:tgtEl>
                                        <p:attrNameLst>
                                          <p:attrName>style.visibility</p:attrName>
                                        </p:attrNameLst>
                                      </p:cBhvr>
                                      <p:to>
                                        <p:strVal val="visible"/>
                                      </p:to>
                                    </p:set>
                                    <p:animEffect transition="in" filter="wipe(down)">
                                      <p:cBhvr>
                                        <p:cTn id="40" dur="500"/>
                                        <p:tgtEl>
                                          <p:spTgt spid="2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P spid="10" grpId="0" build="allAtOnce"/>
      <p:bldP spid="2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Source</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11</a:t>
            </a:fld>
            <a:endParaRPr lang="en-US"/>
          </a:p>
        </p:txBody>
      </p:sp>
      <p:sp>
        <p:nvSpPr>
          <p:cNvPr id="6" name="Rectangle 5"/>
          <p:cNvSpPr/>
          <p:nvPr/>
        </p:nvSpPr>
        <p:spPr>
          <a:xfrm>
            <a:off x="457200" y="1524000"/>
            <a:ext cx="6553200" cy="3970318"/>
          </a:xfrm>
          <a:prstGeom prst="rect">
            <a:avLst/>
          </a:prstGeom>
        </p:spPr>
        <p:txBody>
          <a:bodyPr wrap="square">
            <a:spAutoFit/>
          </a:bodyPr>
          <a:lstStyle/>
          <a:p>
            <a:r>
              <a:rPr lang="en-US" b="1" dirty="0" smtClean="0">
                <a:solidFill>
                  <a:srgbClr val="FF0000"/>
                </a:solidFill>
              </a:rPr>
              <a:t>Current Source:</a:t>
            </a:r>
          </a:p>
          <a:p>
            <a:r>
              <a:rPr lang="en-US" dirty="0" smtClean="0"/>
              <a:t>A current source is a device which provides the regular flow or electrons or current on a circuit.</a:t>
            </a:r>
          </a:p>
          <a:p>
            <a:endParaRPr lang="en-US" dirty="0" smtClean="0"/>
          </a:p>
          <a:p>
            <a:r>
              <a:rPr lang="en-US" b="1" dirty="0" smtClean="0">
                <a:solidFill>
                  <a:srgbClr val="FF0000"/>
                </a:solidFill>
              </a:rPr>
              <a:t>Direct Current Source:</a:t>
            </a:r>
          </a:p>
          <a:p>
            <a:r>
              <a:rPr lang="en-US" dirty="0" smtClean="0"/>
              <a:t>The current source made of  a Direct Voltage Source is called Direct Current Source.</a:t>
            </a:r>
          </a:p>
          <a:p>
            <a:endParaRPr lang="en-US" dirty="0" smtClean="0"/>
          </a:p>
          <a:p>
            <a:r>
              <a:rPr lang="en-US" b="1" dirty="0" smtClean="0">
                <a:solidFill>
                  <a:srgbClr val="FF0000"/>
                </a:solidFill>
              </a:rPr>
              <a:t>Alternating Current Source:</a:t>
            </a:r>
          </a:p>
          <a:p>
            <a:r>
              <a:rPr lang="en-US" dirty="0" smtClean="0"/>
              <a:t>The current source made of  a Alternating Voltage Source is called Alternating Current Source.</a:t>
            </a:r>
          </a:p>
          <a:p>
            <a:r>
              <a:rPr lang="en-US" dirty="0" smtClean="0"/>
              <a:t/>
            </a:r>
            <a:br>
              <a:rPr lang="en-US" dirty="0" smtClean="0"/>
            </a:br>
            <a:r>
              <a:rPr lang="en-US" dirty="0" smtClean="0"/>
              <a:t/>
            </a:r>
            <a:br>
              <a:rPr lang="en-US" dirty="0" smtClean="0"/>
            </a:br>
            <a:endParaRPr lang="en-US" dirty="0"/>
          </a:p>
        </p:txBody>
      </p:sp>
      <p:sp>
        <p:nvSpPr>
          <p:cNvPr id="5"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Source</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12</a:t>
            </a:fld>
            <a:endParaRPr lang="en-US"/>
          </a:p>
        </p:txBody>
      </p:sp>
      <p:sp>
        <p:nvSpPr>
          <p:cNvPr id="6" name="Rectangle 5"/>
          <p:cNvSpPr/>
          <p:nvPr/>
        </p:nvSpPr>
        <p:spPr>
          <a:xfrm>
            <a:off x="609600" y="1371600"/>
            <a:ext cx="3962400" cy="1477328"/>
          </a:xfrm>
          <a:prstGeom prst="rect">
            <a:avLst/>
          </a:prstGeom>
        </p:spPr>
        <p:txBody>
          <a:bodyPr wrap="square">
            <a:spAutoFit/>
          </a:bodyPr>
          <a:lstStyle/>
          <a:p>
            <a:pPr algn="just"/>
            <a:r>
              <a:rPr lang="en-US" b="1" i="1" dirty="0" smtClean="0">
                <a:solidFill>
                  <a:srgbClr val="FF0000"/>
                </a:solidFill>
              </a:rPr>
              <a:t>Ideal Voltage Source:</a:t>
            </a:r>
          </a:p>
          <a:p>
            <a:pPr algn="just"/>
            <a:r>
              <a:rPr lang="en-US" dirty="0" smtClean="0"/>
              <a:t>An Ideal Voltage source is a kind of Voltage source whose internal resistance is zero! Such that the supplied voltage does not changes even if the external load resistance is changes.</a:t>
            </a:r>
          </a:p>
        </p:txBody>
      </p:sp>
      <p:sp>
        <p:nvSpPr>
          <p:cNvPr id="7" name="Rectangle 6"/>
          <p:cNvSpPr/>
          <p:nvPr/>
        </p:nvSpPr>
        <p:spPr>
          <a:xfrm>
            <a:off x="4953000" y="1295400"/>
            <a:ext cx="3962400" cy="1477328"/>
          </a:xfrm>
          <a:prstGeom prst="rect">
            <a:avLst/>
          </a:prstGeom>
        </p:spPr>
        <p:txBody>
          <a:bodyPr wrap="square">
            <a:spAutoFit/>
          </a:bodyPr>
          <a:lstStyle/>
          <a:p>
            <a:pPr algn="just"/>
            <a:r>
              <a:rPr lang="en-US" b="1" i="1" dirty="0" smtClean="0">
                <a:solidFill>
                  <a:srgbClr val="FF0000"/>
                </a:solidFill>
              </a:rPr>
              <a:t>Ideal Current Source:</a:t>
            </a:r>
          </a:p>
          <a:p>
            <a:r>
              <a:rPr lang="en-US" dirty="0" smtClean="0"/>
              <a:t>A current source which provides a constant current without any relation with the voltage supplied to the load is called Ideal Current Source.</a:t>
            </a:r>
          </a:p>
        </p:txBody>
      </p:sp>
      <p:sp>
        <p:nvSpPr>
          <p:cNvPr id="8" name="Rectangle 7"/>
          <p:cNvSpPr/>
          <p:nvPr/>
        </p:nvSpPr>
        <p:spPr>
          <a:xfrm>
            <a:off x="685800" y="2895600"/>
            <a:ext cx="8001000" cy="1477328"/>
          </a:xfrm>
          <a:prstGeom prst="rect">
            <a:avLst/>
          </a:prstGeom>
        </p:spPr>
        <p:txBody>
          <a:bodyPr wrap="square">
            <a:spAutoFit/>
          </a:bodyPr>
          <a:lstStyle/>
          <a:p>
            <a:r>
              <a:rPr lang="en-US" dirty="0" smtClean="0"/>
              <a:t>Ideal sources are two types: </a:t>
            </a:r>
          </a:p>
          <a:p>
            <a:r>
              <a:rPr lang="en-US" dirty="0" smtClean="0"/>
              <a:t>An </a:t>
            </a:r>
            <a:r>
              <a:rPr lang="en-US" b="1" dirty="0" smtClean="0">
                <a:solidFill>
                  <a:srgbClr val="FF0000"/>
                </a:solidFill>
              </a:rPr>
              <a:t>independent source </a:t>
            </a:r>
            <a:r>
              <a:rPr lang="en-US" b="1" dirty="0" smtClean="0"/>
              <a:t>establishes </a:t>
            </a:r>
            <a:r>
              <a:rPr lang="en-US" dirty="0" smtClean="0"/>
              <a:t>a voltage or current in a circuit without relying on voltages or currents elsewhere in the circuit. </a:t>
            </a:r>
          </a:p>
          <a:p>
            <a:r>
              <a:rPr lang="en-US" dirty="0" smtClean="0"/>
              <a:t>A </a:t>
            </a:r>
            <a:r>
              <a:rPr lang="en-US" b="1" dirty="0" smtClean="0">
                <a:solidFill>
                  <a:srgbClr val="FF0000"/>
                </a:solidFill>
              </a:rPr>
              <a:t>dependent source </a:t>
            </a:r>
            <a:r>
              <a:rPr lang="en-US" b="1" dirty="0" smtClean="0"/>
              <a:t>establishes a voltage or current whose value depends on </a:t>
            </a:r>
            <a:r>
              <a:rPr lang="en-US" dirty="0" smtClean="0"/>
              <a:t>the value of a voltage or current elsewhere in the circuit.</a:t>
            </a:r>
            <a:endParaRPr lang="en-US" dirty="0"/>
          </a:p>
        </p:txBody>
      </p:sp>
      <p:sp>
        <p:nvSpPr>
          <p:cNvPr id="9"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
        <p:nvSpPr>
          <p:cNvPr id="10" name="Rectangle 9"/>
          <p:cNvSpPr/>
          <p:nvPr/>
        </p:nvSpPr>
        <p:spPr>
          <a:xfrm>
            <a:off x="762000" y="4419600"/>
            <a:ext cx="7162800" cy="1477328"/>
          </a:xfrm>
          <a:prstGeom prst="rect">
            <a:avLst/>
          </a:prstGeom>
        </p:spPr>
        <p:txBody>
          <a:bodyPr wrap="square">
            <a:spAutoFit/>
          </a:bodyPr>
          <a:lstStyle/>
          <a:p>
            <a:r>
              <a:rPr lang="en-US" i="1" dirty="0" smtClean="0"/>
              <a:t>There are four possible types of dependent sources, namely:</a:t>
            </a:r>
          </a:p>
          <a:p>
            <a:pPr algn="ctr"/>
            <a:r>
              <a:rPr lang="en-US" dirty="0" smtClean="0"/>
              <a:t>1. A voltage-controlled voltage source (VCVS).</a:t>
            </a:r>
          </a:p>
          <a:p>
            <a:pPr algn="ctr"/>
            <a:r>
              <a:rPr lang="en-US" dirty="0" smtClean="0"/>
              <a:t>2. A current-controlled voltage source (CCVS).</a:t>
            </a:r>
          </a:p>
          <a:p>
            <a:pPr algn="ctr"/>
            <a:r>
              <a:rPr lang="en-US" dirty="0" smtClean="0"/>
              <a:t>3. A voltage-controlled current source (VCCS).</a:t>
            </a:r>
          </a:p>
          <a:p>
            <a:pPr algn="ctr"/>
            <a:r>
              <a:rPr lang="en-US" dirty="0" smtClean="0"/>
              <a:t>4. A current-controlled current source (CCCS).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 calcmode="lin" valueType="num">
                                      <p:cBhvr additive="base">
                                        <p:cTn id="4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 calcmode="lin" valueType="num">
                                      <p:cBhvr additive="base">
                                        <p:cTn id="4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13</a:t>
            </a:fld>
            <a:endParaRPr lang="en-US"/>
          </a:p>
        </p:txBody>
      </p:sp>
      <p:pic>
        <p:nvPicPr>
          <p:cNvPr id="1028" name="Picture 4"/>
          <p:cNvPicPr>
            <a:picLocks noChangeAspect="1" noChangeArrowheads="1"/>
          </p:cNvPicPr>
          <p:nvPr/>
        </p:nvPicPr>
        <p:blipFill>
          <a:blip r:embed="rId2" cstate="print"/>
          <a:srcRect/>
          <a:stretch>
            <a:fillRect/>
          </a:stretch>
        </p:blipFill>
        <p:spPr bwMode="auto">
          <a:xfrm>
            <a:off x="3810000" y="1524000"/>
            <a:ext cx="1143000" cy="1752601"/>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6115050" y="1524000"/>
            <a:ext cx="1276350" cy="16764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1447800" y="1600201"/>
            <a:ext cx="1197429" cy="1676400"/>
          </a:xfrm>
          <a:prstGeom prst="rect">
            <a:avLst/>
          </a:prstGeom>
          <a:noFill/>
          <a:ln w="9525">
            <a:noFill/>
            <a:miter lim="800000"/>
            <a:headEnd/>
            <a:tailEnd/>
          </a:ln>
        </p:spPr>
      </p:pic>
      <p:sp>
        <p:nvSpPr>
          <p:cNvPr id="12" name="Rectangle 11"/>
          <p:cNvSpPr/>
          <p:nvPr/>
        </p:nvSpPr>
        <p:spPr>
          <a:xfrm>
            <a:off x="990600" y="3352800"/>
            <a:ext cx="2438400" cy="646331"/>
          </a:xfrm>
          <a:prstGeom prst="rect">
            <a:avLst/>
          </a:prstGeom>
        </p:spPr>
        <p:txBody>
          <a:bodyPr wrap="square">
            <a:spAutoFit/>
          </a:bodyPr>
          <a:lstStyle/>
          <a:p>
            <a:r>
              <a:rPr lang="en-US" dirty="0" smtClean="0"/>
              <a:t>independent voltage (DC) source</a:t>
            </a:r>
            <a:endParaRPr lang="en-US" dirty="0"/>
          </a:p>
        </p:txBody>
      </p:sp>
      <p:sp>
        <p:nvSpPr>
          <p:cNvPr id="13" name="Rectangle 12"/>
          <p:cNvSpPr/>
          <p:nvPr/>
        </p:nvSpPr>
        <p:spPr>
          <a:xfrm>
            <a:off x="3810000" y="3352800"/>
            <a:ext cx="2209800" cy="646331"/>
          </a:xfrm>
          <a:prstGeom prst="rect">
            <a:avLst/>
          </a:prstGeom>
        </p:spPr>
        <p:txBody>
          <a:bodyPr wrap="square">
            <a:spAutoFit/>
          </a:bodyPr>
          <a:lstStyle/>
          <a:p>
            <a:r>
              <a:rPr lang="en-US" dirty="0" smtClean="0"/>
              <a:t>independent voltage  (AC) sources</a:t>
            </a:r>
            <a:endParaRPr lang="en-US" dirty="0"/>
          </a:p>
        </p:txBody>
      </p:sp>
      <p:sp>
        <p:nvSpPr>
          <p:cNvPr id="14" name="Rectangle 13"/>
          <p:cNvSpPr/>
          <p:nvPr/>
        </p:nvSpPr>
        <p:spPr>
          <a:xfrm>
            <a:off x="6400800" y="3505200"/>
            <a:ext cx="2209800" cy="646331"/>
          </a:xfrm>
          <a:prstGeom prst="rect">
            <a:avLst/>
          </a:prstGeom>
        </p:spPr>
        <p:txBody>
          <a:bodyPr wrap="square">
            <a:spAutoFit/>
          </a:bodyPr>
          <a:lstStyle/>
          <a:p>
            <a:r>
              <a:rPr lang="en-US" dirty="0" smtClean="0"/>
              <a:t>independent current  source</a:t>
            </a:r>
            <a:endParaRPr lang="en-US" dirty="0"/>
          </a:p>
        </p:txBody>
      </p:sp>
      <p:pic>
        <p:nvPicPr>
          <p:cNvPr id="1032" name="Picture 8"/>
          <p:cNvPicPr>
            <a:picLocks noChangeAspect="1" noChangeArrowheads="1"/>
          </p:cNvPicPr>
          <p:nvPr/>
        </p:nvPicPr>
        <p:blipFill>
          <a:blip r:embed="rId5" cstate="print"/>
          <a:srcRect/>
          <a:stretch>
            <a:fillRect/>
          </a:stretch>
        </p:blipFill>
        <p:spPr bwMode="auto">
          <a:xfrm>
            <a:off x="1447800" y="4267200"/>
            <a:ext cx="1316182" cy="1600200"/>
          </a:xfrm>
          <a:prstGeom prst="rect">
            <a:avLst/>
          </a:prstGeom>
          <a:noFill/>
          <a:ln w="9525">
            <a:noFill/>
            <a:miter lim="800000"/>
            <a:headEnd/>
            <a:tailEnd/>
          </a:ln>
        </p:spPr>
      </p:pic>
      <p:pic>
        <p:nvPicPr>
          <p:cNvPr id="1033" name="Picture 9"/>
          <p:cNvPicPr>
            <a:picLocks noChangeAspect="1" noChangeArrowheads="1"/>
          </p:cNvPicPr>
          <p:nvPr/>
        </p:nvPicPr>
        <p:blipFill>
          <a:blip r:embed="rId6" cstate="print"/>
          <a:srcRect/>
          <a:stretch>
            <a:fillRect/>
          </a:stretch>
        </p:blipFill>
        <p:spPr bwMode="auto">
          <a:xfrm>
            <a:off x="3886200" y="4419600"/>
            <a:ext cx="1066800" cy="1447800"/>
          </a:xfrm>
          <a:prstGeom prst="rect">
            <a:avLst/>
          </a:prstGeom>
          <a:noFill/>
          <a:ln w="9525">
            <a:noFill/>
            <a:miter lim="800000"/>
            <a:headEnd/>
            <a:tailEnd/>
          </a:ln>
        </p:spPr>
      </p:pic>
      <p:sp>
        <p:nvSpPr>
          <p:cNvPr id="17" name="Rectangle 16"/>
          <p:cNvSpPr/>
          <p:nvPr/>
        </p:nvSpPr>
        <p:spPr>
          <a:xfrm>
            <a:off x="990600" y="5943600"/>
            <a:ext cx="2422651" cy="369332"/>
          </a:xfrm>
          <a:prstGeom prst="rect">
            <a:avLst/>
          </a:prstGeom>
        </p:spPr>
        <p:txBody>
          <a:bodyPr wrap="none">
            <a:spAutoFit/>
          </a:bodyPr>
          <a:lstStyle/>
          <a:p>
            <a:r>
              <a:rPr lang="en-US" dirty="0" smtClean="0"/>
              <a:t>Dependent voltage source</a:t>
            </a:r>
            <a:endParaRPr lang="en-US" dirty="0"/>
          </a:p>
        </p:txBody>
      </p:sp>
      <p:sp>
        <p:nvSpPr>
          <p:cNvPr id="18"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
        <p:nvSpPr>
          <p:cNvPr id="19" name="Rectangle 18"/>
          <p:cNvSpPr/>
          <p:nvPr/>
        </p:nvSpPr>
        <p:spPr>
          <a:xfrm>
            <a:off x="3901949" y="5867400"/>
            <a:ext cx="2378343" cy="369332"/>
          </a:xfrm>
          <a:prstGeom prst="rect">
            <a:avLst/>
          </a:prstGeom>
        </p:spPr>
        <p:txBody>
          <a:bodyPr wrap="none">
            <a:spAutoFit/>
          </a:bodyPr>
          <a:lstStyle/>
          <a:p>
            <a:r>
              <a:rPr lang="en-US" dirty="0" smtClean="0"/>
              <a:t>Dependent current source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14</a:t>
            </a:fld>
            <a:endParaRPr lang="en-US"/>
          </a:p>
        </p:txBody>
      </p:sp>
      <p:pic>
        <p:nvPicPr>
          <p:cNvPr id="2053" name="Picture 5"/>
          <p:cNvPicPr>
            <a:picLocks noChangeAspect="1" noChangeArrowheads="1"/>
          </p:cNvPicPr>
          <p:nvPr/>
        </p:nvPicPr>
        <p:blipFill>
          <a:blip r:embed="rId3" cstate="print"/>
          <a:srcRect/>
          <a:stretch>
            <a:fillRect/>
          </a:stretch>
        </p:blipFill>
        <p:spPr bwMode="auto">
          <a:xfrm>
            <a:off x="533400" y="2209800"/>
            <a:ext cx="2743200" cy="20574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3187700" y="2078450"/>
            <a:ext cx="2755900" cy="2112550"/>
          </a:xfrm>
          <a:prstGeom prst="rect">
            <a:avLst/>
          </a:prstGeom>
          <a:noFill/>
          <a:ln w="9525">
            <a:noFill/>
            <a:miter lim="800000"/>
            <a:headEnd/>
            <a:tailEnd/>
          </a:ln>
        </p:spPr>
      </p:pic>
      <p:pic>
        <p:nvPicPr>
          <p:cNvPr id="2056" name="Picture 8"/>
          <p:cNvPicPr>
            <a:picLocks noChangeAspect="1" noChangeArrowheads="1"/>
          </p:cNvPicPr>
          <p:nvPr/>
        </p:nvPicPr>
        <p:blipFill>
          <a:blip r:embed="rId5" cstate="print"/>
          <a:srcRect/>
          <a:stretch>
            <a:fillRect/>
          </a:stretch>
        </p:blipFill>
        <p:spPr bwMode="auto">
          <a:xfrm>
            <a:off x="6096000" y="2057400"/>
            <a:ext cx="2743200" cy="2057400"/>
          </a:xfrm>
          <a:prstGeom prst="rect">
            <a:avLst/>
          </a:prstGeom>
          <a:noFill/>
          <a:ln w="9525">
            <a:noFill/>
            <a:miter lim="800000"/>
            <a:headEnd/>
            <a:tailEnd/>
          </a:ln>
        </p:spPr>
      </p:pic>
      <p:sp>
        <p:nvSpPr>
          <p:cNvPr id="13" name="Rectangle 12"/>
          <p:cNvSpPr/>
          <p:nvPr/>
        </p:nvSpPr>
        <p:spPr>
          <a:xfrm>
            <a:off x="609600" y="1487269"/>
            <a:ext cx="7848600" cy="646331"/>
          </a:xfrm>
          <a:prstGeom prst="rect">
            <a:avLst/>
          </a:prstGeom>
        </p:spPr>
        <p:txBody>
          <a:bodyPr wrap="square">
            <a:spAutoFit/>
          </a:bodyPr>
          <a:lstStyle/>
          <a:p>
            <a:r>
              <a:rPr lang="en-US" dirty="0" smtClean="0"/>
              <a:t>Which connections are permissible and which violate the constraints imposed by the ideal sources ?</a:t>
            </a:r>
            <a:endParaRPr lang="en-US" dirty="0"/>
          </a:p>
        </p:txBody>
      </p:sp>
      <p:pic>
        <p:nvPicPr>
          <p:cNvPr id="2058" name="Picture 10"/>
          <p:cNvPicPr>
            <a:picLocks noChangeAspect="1" noChangeArrowheads="1"/>
          </p:cNvPicPr>
          <p:nvPr/>
        </p:nvPicPr>
        <p:blipFill>
          <a:blip r:embed="rId6" cstate="print"/>
          <a:srcRect/>
          <a:stretch>
            <a:fillRect/>
          </a:stretch>
        </p:blipFill>
        <p:spPr bwMode="auto">
          <a:xfrm>
            <a:off x="609600" y="4302760"/>
            <a:ext cx="2438400" cy="1869440"/>
          </a:xfrm>
          <a:prstGeom prst="rect">
            <a:avLst/>
          </a:prstGeom>
          <a:noFill/>
          <a:ln w="9525">
            <a:noFill/>
            <a:miter lim="800000"/>
            <a:headEnd/>
            <a:tailEnd/>
          </a:ln>
        </p:spPr>
      </p:pic>
      <p:sp>
        <p:nvSpPr>
          <p:cNvPr id="16"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pic>
        <p:nvPicPr>
          <p:cNvPr id="2059" name="Picture 11"/>
          <p:cNvPicPr>
            <a:picLocks noChangeAspect="1" noChangeArrowheads="1"/>
          </p:cNvPicPr>
          <p:nvPr/>
        </p:nvPicPr>
        <p:blipFill>
          <a:blip r:embed="rId7" cstate="print"/>
          <a:srcRect/>
          <a:stretch>
            <a:fillRect/>
          </a:stretch>
        </p:blipFill>
        <p:spPr bwMode="auto">
          <a:xfrm>
            <a:off x="3581400" y="4191000"/>
            <a:ext cx="259080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additive="base">
                                        <p:cTn id="13" dur="500" fill="hold"/>
                                        <p:tgtEl>
                                          <p:spTgt spid="2054"/>
                                        </p:tgtEl>
                                        <p:attrNameLst>
                                          <p:attrName>ppt_x</p:attrName>
                                        </p:attrNameLst>
                                      </p:cBhvr>
                                      <p:tavLst>
                                        <p:tav tm="0">
                                          <p:val>
                                            <p:strVal val="#ppt_x"/>
                                          </p:val>
                                        </p:tav>
                                        <p:tav tm="100000">
                                          <p:val>
                                            <p:strVal val="#ppt_x"/>
                                          </p:val>
                                        </p:tav>
                                      </p:tavLst>
                                    </p:anim>
                                    <p:anim calcmode="lin" valueType="num">
                                      <p:cBhvr additive="base">
                                        <p:cTn id="14"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2056"/>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anim calcmode="lin" valueType="num">
                                      <p:cBhvr additive="base">
                                        <p:cTn id="23" dur="500" fill="hold"/>
                                        <p:tgtEl>
                                          <p:spTgt spid="2058"/>
                                        </p:tgtEl>
                                        <p:attrNameLst>
                                          <p:attrName>ppt_x</p:attrName>
                                        </p:attrNameLst>
                                      </p:cBhvr>
                                      <p:tavLst>
                                        <p:tav tm="0">
                                          <p:val>
                                            <p:strVal val="#ppt_x"/>
                                          </p:val>
                                        </p:tav>
                                        <p:tav tm="100000">
                                          <p:val>
                                            <p:strVal val="#ppt_x"/>
                                          </p:val>
                                        </p:tav>
                                      </p:tavLst>
                                    </p:anim>
                                    <p:anim calcmode="lin" valueType="num">
                                      <p:cBhvr additive="base">
                                        <p:cTn id="24"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9"/>
                                        </p:tgtEl>
                                        <p:attrNameLst>
                                          <p:attrName>style.visibility</p:attrName>
                                        </p:attrNameLst>
                                      </p:cBhvr>
                                      <p:to>
                                        <p:strVal val="visible"/>
                                      </p:to>
                                    </p:set>
                                    <p:anim calcmode="lin" valueType="num">
                                      <p:cBhvr additive="base">
                                        <p:cTn id="29" dur="500" fill="hold"/>
                                        <p:tgtEl>
                                          <p:spTgt spid="2059"/>
                                        </p:tgtEl>
                                        <p:attrNameLst>
                                          <p:attrName>ppt_x</p:attrName>
                                        </p:attrNameLst>
                                      </p:cBhvr>
                                      <p:tavLst>
                                        <p:tav tm="0">
                                          <p:val>
                                            <p:strVal val="#ppt_x"/>
                                          </p:val>
                                        </p:tav>
                                        <p:tav tm="100000">
                                          <p:val>
                                            <p:strVal val="#ppt_x"/>
                                          </p:val>
                                        </p:tav>
                                      </p:tavLst>
                                    </p:anim>
                                    <p:anim calcmode="lin" valueType="num">
                                      <p:cBhvr additive="base">
                                        <p:cTn id="30" dur="500" fill="hold"/>
                                        <p:tgtEl>
                                          <p:spTgt spid="2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(Home task)</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15</a:t>
            </a:fld>
            <a:endParaRPr lang="en-US"/>
          </a:p>
        </p:txBody>
      </p:sp>
      <p:sp>
        <p:nvSpPr>
          <p:cNvPr id="6" name="Rectangle 5"/>
          <p:cNvSpPr/>
          <p:nvPr/>
        </p:nvSpPr>
        <p:spPr>
          <a:xfrm>
            <a:off x="762000" y="1905000"/>
            <a:ext cx="7772400" cy="923330"/>
          </a:xfrm>
          <a:prstGeom prst="rect">
            <a:avLst/>
          </a:prstGeom>
        </p:spPr>
        <p:txBody>
          <a:bodyPr wrap="square">
            <a:spAutoFit/>
          </a:bodyPr>
          <a:lstStyle/>
          <a:p>
            <a:pPr algn="just"/>
            <a:r>
              <a:rPr lang="en-US" dirty="0" smtClean="0"/>
              <a:t>Using the definitions of the ideal independent and dependent sources, state which interconnections in  figures below are valid and which violate the constraints imposed by the ideal sources.</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2133600" y="2819400"/>
            <a:ext cx="2209800" cy="1706011"/>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5238412" y="2667000"/>
            <a:ext cx="2152988" cy="1905000"/>
          </a:xfrm>
          <a:prstGeom prst="rect">
            <a:avLst/>
          </a:prstGeom>
          <a:noFill/>
          <a:ln w="9525">
            <a:noFill/>
            <a:miter lim="800000"/>
            <a:headEnd/>
            <a:tailEnd/>
          </a:ln>
        </p:spPr>
      </p:pic>
      <p:pic>
        <p:nvPicPr>
          <p:cNvPr id="30725" name="Picture 5"/>
          <p:cNvPicPr>
            <a:picLocks noChangeAspect="1" noChangeArrowheads="1"/>
          </p:cNvPicPr>
          <p:nvPr/>
        </p:nvPicPr>
        <p:blipFill>
          <a:blip r:embed="rId4" cstate="print"/>
          <a:srcRect/>
          <a:stretch>
            <a:fillRect/>
          </a:stretch>
        </p:blipFill>
        <p:spPr bwMode="auto">
          <a:xfrm>
            <a:off x="2209800" y="4495800"/>
            <a:ext cx="2209800" cy="1693806"/>
          </a:xfrm>
          <a:prstGeom prst="rect">
            <a:avLst/>
          </a:prstGeom>
          <a:noFill/>
          <a:ln w="9525">
            <a:noFill/>
            <a:miter lim="800000"/>
            <a:headEnd/>
            <a:tailEnd/>
          </a:ln>
        </p:spPr>
      </p:pic>
      <p:pic>
        <p:nvPicPr>
          <p:cNvPr id="30726" name="Picture 6"/>
          <p:cNvPicPr>
            <a:picLocks noChangeAspect="1" noChangeArrowheads="1"/>
          </p:cNvPicPr>
          <p:nvPr/>
        </p:nvPicPr>
        <p:blipFill>
          <a:blip r:embed="rId5" cstate="print"/>
          <a:srcRect/>
          <a:stretch>
            <a:fillRect/>
          </a:stretch>
        </p:blipFill>
        <p:spPr bwMode="auto">
          <a:xfrm>
            <a:off x="5334000" y="4724400"/>
            <a:ext cx="2049517" cy="1524000"/>
          </a:xfrm>
          <a:prstGeom prst="rect">
            <a:avLst/>
          </a:prstGeom>
          <a:noFill/>
          <a:ln w="9525">
            <a:noFill/>
            <a:miter lim="800000"/>
            <a:headEnd/>
            <a:tailEnd/>
          </a:ln>
        </p:spPr>
      </p:pic>
      <p:sp>
        <p:nvSpPr>
          <p:cNvPr id="12"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F34E493-E643-45DB-BAD2-4C0B490C460C}" type="slidenum">
              <a:rPr lang="en-US" smtClean="0"/>
              <a:pPr/>
              <a:t>16</a:t>
            </a:fld>
            <a:endParaRPr lang="en-US"/>
          </a:p>
        </p:txBody>
      </p:sp>
      <p:sp>
        <p:nvSpPr>
          <p:cNvPr id="6"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
        <p:nvSpPr>
          <p:cNvPr id="7" name="TextBox 6"/>
          <p:cNvSpPr txBox="1"/>
          <p:nvPr/>
        </p:nvSpPr>
        <p:spPr>
          <a:xfrm>
            <a:off x="2057400" y="2286000"/>
            <a:ext cx="4318042" cy="369332"/>
          </a:xfrm>
          <a:prstGeom prst="rect">
            <a:avLst/>
          </a:prstGeom>
          <a:noFill/>
        </p:spPr>
        <p:txBody>
          <a:bodyPr wrap="none" rtlCol="0">
            <a:spAutoFit/>
          </a:bodyPr>
          <a:lstStyle/>
          <a:p>
            <a:r>
              <a:rPr lang="en-US" b="1" i="1" dirty="0" smtClean="0">
                <a:solidFill>
                  <a:srgbClr val="FF0000"/>
                </a:solidFill>
              </a:rPr>
              <a:t>Bring your scientific calculator from next class</a:t>
            </a:r>
            <a:endParaRPr lang="en-US" b="1" i="1" dirty="0">
              <a:solidFill>
                <a:srgbClr val="FF0000"/>
              </a:solidFill>
            </a:endParaRPr>
          </a:p>
        </p:txBody>
      </p:sp>
      <p:sp>
        <p:nvSpPr>
          <p:cNvPr id="8" name="Rectangle 7"/>
          <p:cNvSpPr/>
          <p:nvPr/>
        </p:nvSpPr>
        <p:spPr>
          <a:xfrm>
            <a:off x="4114800" y="3733800"/>
            <a:ext cx="330590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books</a:t>
            </a:r>
            <a:endParaRPr lang="en-US" dirty="0"/>
          </a:p>
        </p:txBody>
      </p:sp>
      <p:sp>
        <p:nvSpPr>
          <p:cNvPr id="3" name="Footer Placeholder 2"/>
          <p:cNvSpPr>
            <a:spLocks noGrp="1"/>
          </p:cNvSpPr>
          <p:nvPr>
            <p:ph type="ftr" sz="quarter" idx="11"/>
          </p:nvPr>
        </p:nvSpPr>
        <p:spPr>
          <a:xfrm>
            <a:off x="914400" y="6172200"/>
            <a:ext cx="8229600" cy="381000"/>
          </a:xfrm>
        </p:spPr>
        <p:txBody>
          <a:bodyPr/>
          <a:lstStyle/>
          <a:p>
            <a:r>
              <a:rPr lang="en-US" smtClean="0"/>
              <a:t>Electrical Circuit-I            EEE1141         moktadir.alam@hotmail.com</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2</a:t>
            </a:fld>
            <a:endParaRPr lang="en-US"/>
          </a:p>
        </p:txBody>
      </p:sp>
      <p:sp>
        <p:nvSpPr>
          <p:cNvPr id="6" name="TextBox 5"/>
          <p:cNvSpPr txBox="1"/>
          <p:nvPr/>
        </p:nvSpPr>
        <p:spPr>
          <a:xfrm>
            <a:off x="838200" y="1524000"/>
            <a:ext cx="4114800" cy="3693319"/>
          </a:xfrm>
          <a:prstGeom prst="rect">
            <a:avLst/>
          </a:prstGeom>
          <a:noFill/>
        </p:spPr>
        <p:txBody>
          <a:bodyPr wrap="square" rtlCol="0">
            <a:spAutoFit/>
          </a:bodyPr>
          <a:lstStyle/>
          <a:p>
            <a:pPr marL="342900" lvl="0" indent="-342900">
              <a:buFont typeface="+mj-lt"/>
              <a:buAutoNum type="arabicPeriod"/>
            </a:pPr>
            <a:r>
              <a:rPr lang="en-US" b="1" dirty="0" smtClean="0">
                <a:solidFill>
                  <a:srgbClr val="FF0000"/>
                </a:solidFill>
              </a:rPr>
              <a:t>Fundamental of Electric circuit -</a:t>
            </a:r>
            <a:r>
              <a:rPr lang="en-US" b="1" dirty="0" err="1" smtClean="0">
                <a:solidFill>
                  <a:srgbClr val="FF0000"/>
                </a:solidFill>
              </a:rPr>
              <a:t>Alexzender</a:t>
            </a:r>
            <a:r>
              <a:rPr lang="en-US" b="1" dirty="0" smtClean="0">
                <a:solidFill>
                  <a:srgbClr val="FF0000"/>
                </a:solidFill>
              </a:rPr>
              <a:t> and </a:t>
            </a:r>
            <a:r>
              <a:rPr lang="en-US" b="1" dirty="0" err="1" smtClean="0">
                <a:solidFill>
                  <a:srgbClr val="FF0000"/>
                </a:solidFill>
              </a:rPr>
              <a:t>sadiku</a:t>
            </a:r>
            <a:r>
              <a:rPr lang="en-US" b="1" dirty="0" smtClean="0">
                <a:solidFill>
                  <a:srgbClr val="FF0000"/>
                </a:solidFill>
              </a:rPr>
              <a:t> </a:t>
            </a:r>
            <a:endParaRPr lang="en-US" dirty="0" smtClean="0">
              <a:solidFill>
                <a:srgbClr val="FF0000"/>
              </a:solidFill>
            </a:endParaRPr>
          </a:p>
          <a:p>
            <a:pPr marL="342900" lvl="0" indent="-342900">
              <a:buFont typeface="+mj-lt"/>
              <a:buAutoNum type="arabicPeriod"/>
            </a:pPr>
            <a:r>
              <a:rPr lang="en-US" b="1" dirty="0" smtClean="0">
                <a:solidFill>
                  <a:srgbClr val="FF0000"/>
                </a:solidFill>
              </a:rPr>
              <a:t>Introductory circuit analysis- </a:t>
            </a:r>
            <a:r>
              <a:rPr lang="en-US" b="1" dirty="0" err="1" smtClean="0">
                <a:solidFill>
                  <a:srgbClr val="FF0000"/>
                </a:solidFill>
              </a:rPr>
              <a:t>Boylestad</a:t>
            </a:r>
            <a:endParaRPr lang="en-US" dirty="0" smtClean="0">
              <a:solidFill>
                <a:srgbClr val="FF0000"/>
              </a:solidFill>
            </a:endParaRPr>
          </a:p>
          <a:p>
            <a:pPr marL="342900" lvl="0" indent="-342900">
              <a:buFont typeface="+mj-lt"/>
              <a:buAutoNum type="arabicPeriod"/>
            </a:pPr>
            <a:r>
              <a:rPr lang="en-US" b="1" dirty="0" smtClean="0">
                <a:solidFill>
                  <a:srgbClr val="FF0000"/>
                </a:solidFill>
              </a:rPr>
              <a:t>Fundamentals of Electrical Engineering And Electronics- BL. </a:t>
            </a:r>
            <a:r>
              <a:rPr lang="en-US" b="1" dirty="0" err="1" smtClean="0">
                <a:solidFill>
                  <a:srgbClr val="FF0000"/>
                </a:solidFill>
              </a:rPr>
              <a:t>Theraja</a:t>
            </a:r>
            <a:endParaRPr lang="en-US" dirty="0" smtClean="0">
              <a:solidFill>
                <a:srgbClr val="FF0000"/>
              </a:solidFill>
            </a:endParaRPr>
          </a:p>
          <a:p>
            <a:pPr marL="342900" lvl="0" indent="-342900">
              <a:buFont typeface="+mj-lt"/>
              <a:buAutoNum type="arabicPeriod"/>
            </a:pPr>
            <a:r>
              <a:rPr lang="en-US" b="1" dirty="0" smtClean="0"/>
              <a:t>Electric circuits -</a:t>
            </a:r>
            <a:r>
              <a:rPr lang="en-US" b="1" dirty="0" err="1" smtClean="0"/>
              <a:t>Nilson</a:t>
            </a:r>
            <a:r>
              <a:rPr lang="en-US" b="1" dirty="0" smtClean="0"/>
              <a:t> And Riedel</a:t>
            </a:r>
            <a:endParaRPr lang="en-US" dirty="0" smtClean="0"/>
          </a:p>
          <a:p>
            <a:pPr marL="342900" lvl="0" indent="-342900">
              <a:buFont typeface="+mj-lt"/>
              <a:buAutoNum type="arabicPeriod"/>
            </a:pPr>
            <a:r>
              <a:rPr lang="en-US" b="1" dirty="0" smtClean="0"/>
              <a:t>Electric circuits- </a:t>
            </a:r>
            <a:r>
              <a:rPr lang="en-US" b="1" dirty="0" err="1" smtClean="0"/>
              <a:t>Schaums</a:t>
            </a:r>
            <a:r>
              <a:rPr lang="en-US" b="1" dirty="0" smtClean="0"/>
              <a:t> </a:t>
            </a:r>
            <a:r>
              <a:rPr lang="en-US" b="1" dirty="0" err="1" smtClean="0"/>
              <a:t>Otline</a:t>
            </a:r>
            <a:r>
              <a:rPr lang="en-US" b="1" dirty="0" smtClean="0"/>
              <a:t>- Mohammad </a:t>
            </a:r>
            <a:r>
              <a:rPr lang="en-US" b="1" dirty="0" err="1" smtClean="0"/>
              <a:t>Nahvi</a:t>
            </a:r>
            <a:endParaRPr lang="en-US" b="1" dirty="0" smtClean="0"/>
          </a:p>
          <a:p>
            <a:pPr marL="342900" lvl="0" indent="-342900">
              <a:buFont typeface="+mj-lt"/>
              <a:buAutoNum type="arabicPeriod"/>
            </a:pPr>
            <a:r>
              <a:rPr lang="en-US" b="1" dirty="0" smtClean="0"/>
              <a:t>Introduction to Electrical Engineering-Robert P. Ward</a:t>
            </a:r>
            <a:endParaRPr lang="en-US" dirty="0" smtClean="0"/>
          </a:p>
          <a:p>
            <a:pPr marL="342900" indent="-342900">
              <a:buFont typeface="+mj-lt"/>
              <a:buAutoNum type="arabicPeriod"/>
            </a:pPr>
            <a:endParaRPr lang="en-US" dirty="0"/>
          </a:p>
        </p:txBody>
      </p:sp>
      <p:pic>
        <p:nvPicPr>
          <p:cNvPr id="7" name="Picture 6" descr="file (1).jpeg"/>
          <p:cNvPicPr>
            <a:picLocks noChangeAspect="1"/>
          </p:cNvPicPr>
          <p:nvPr/>
        </p:nvPicPr>
        <p:blipFill>
          <a:blip r:embed="rId2" cstate="print"/>
          <a:stretch>
            <a:fillRect/>
          </a:stretch>
        </p:blipFill>
        <p:spPr>
          <a:xfrm>
            <a:off x="5867400" y="1752600"/>
            <a:ext cx="2171700" cy="28956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down)">
                                      <p:cBhvr>
                                        <p:cTn id="16" dur="500"/>
                                        <p:tgtEl>
                                          <p:spTgt spid="6">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down)">
                                      <p:cBhvr>
                                        <p:cTn id="19" dur="500"/>
                                        <p:tgtEl>
                                          <p:spTgt spid="6">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(Frictional Electricity)</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3</a:t>
            </a:fld>
            <a:endParaRPr lang="en-US"/>
          </a:p>
        </p:txBody>
      </p:sp>
      <p:sp>
        <p:nvSpPr>
          <p:cNvPr id="5" name="Footer Placeholder 4"/>
          <p:cNvSpPr>
            <a:spLocks noGrp="1"/>
          </p:cNvSpPr>
          <p:nvPr>
            <p:ph type="ftr" sz="quarter" idx="11"/>
          </p:nvPr>
        </p:nvSpPr>
        <p:spPr>
          <a:xfrm>
            <a:off x="914400" y="6172200"/>
            <a:ext cx="7696200" cy="457200"/>
          </a:xfrm>
        </p:spPr>
        <p:txBody>
          <a:bodyPr/>
          <a:lstStyle/>
          <a:p>
            <a:r>
              <a:rPr lang="en-US" dirty="0" smtClean="0"/>
              <a:t>Electrical Circuit-I            EEE1141         moktadir.alam@hotmail.com</a:t>
            </a:r>
            <a:endParaRPr lang="en-US" dirty="0"/>
          </a:p>
        </p:txBody>
      </p:sp>
      <p:sp>
        <p:nvSpPr>
          <p:cNvPr id="6" name="Oval 5"/>
          <p:cNvSpPr/>
          <p:nvPr/>
        </p:nvSpPr>
        <p:spPr>
          <a:xfrm>
            <a:off x="1066800" y="2754868"/>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600 BC</a:t>
            </a:r>
          </a:p>
          <a:p>
            <a:pPr algn="ctr"/>
            <a:r>
              <a:rPr lang="en-US" dirty="0" smtClean="0"/>
              <a:t>Greek </a:t>
            </a:r>
            <a:endParaRPr lang="en-US" dirty="0"/>
          </a:p>
        </p:txBody>
      </p:sp>
      <p:cxnSp>
        <p:nvCxnSpPr>
          <p:cNvPr id="8" name="Straight Arrow Connector 7"/>
          <p:cNvCxnSpPr/>
          <p:nvPr/>
        </p:nvCxnSpPr>
        <p:spPr>
          <a:xfrm>
            <a:off x="1905000" y="3669268"/>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00200" y="5498068"/>
            <a:ext cx="184731" cy="369332"/>
          </a:xfrm>
          <a:prstGeom prst="rect">
            <a:avLst/>
          </a:prstGeom>
          <a:noFill/>
        </p:spPr>
        <p:txBody>
          <a:bodyPr wrap="none" rtlCol="0">
            <a:spAutoFit/>
          </a:bodyPr>
          <a:lstStyle/>
          <a:p>
            <a:endParaRPr lang="en-US" dirty="0"/>
          </a:p>
        </p:txBody>
      </p:sp>
      <p:sp>
        <p:nvSpPr>
          <p:cNvPr id="12" name="TextBox 11"/>
          <p:cNvSpPr txBox="1"/>
          <p:nvPr/>
        </p:nvSpPr>
        <p:spPr>
          <a:xfrm>
            <a:off x="1143000" y="4507468"/>
            <a:ext cx="1764842" cy="369332"/>
          </a:xfrm>
          <a:prstGeom prst="rect">
            <a:avLst/>
          </a:prstGeom>
          <a:noFill/>
        </p:spPr>
        <p:txBody>
          <a:bodyPr wrap="square" rtlCol="0">
            <a:spAutoFit/>
          </a:bodyPr>
          <a:lstStyle/>
          <a:p>
            <a:r>
              <a:rPr lang="en-US" dirty="0" smtClean="0"/>
              <a:t>By Rubbing Amber</a:t>
            </a:r>
            <a:endParaRPr lang="en-US" dirty="0"/>
          </a:p>
        </p:txBody>
      </p:sp>
      <p:sp>
        <p:nvSpPr>
          <p:cNvPr id="14" name="Right Arrow 13"/>
          <p:cNvSpPr/>
          <p:nvPr/>
        </p:nvSpPr>
        <p:spPr>
          <a:xfrm>
            <a:off x="2755392" y="3032236"/>
            <a:ext cx="1588008" cy="408432"/>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67000" y="2526268"/>
            <a:ext cx="1764842" cy="646331"/>
          </a:xfrm>
          <a:prstGeom prst="rect">
            <a:avLst/>
          </a:prstGeom>
          <a:noFill/>
        </p:spPr>
        <p:txBody>
          <a:bodyPr wrap="square" rtlCol="0">
            <a:spAutoFit/>
          </a:bodyPr>
          <a:lstStyle/>
          <a:p>
            <a:r>
              <a:rPr lang="en-US" dirty="0" smtClean="0"/>
              <a:t>About 2000 years later</a:t>
            </a:r>
            <a:endParaRPr lang="en-US" dirty="0"/>
          </a:p>
        </p:txBody>
      </p:sp>
      <p:sp>
        <p:nvSpPr>
          <p:cNvPr id="18" name="Oval 17"/>
          <p:cNvSpPr/>
          <p:nvPr/>
        </p:nvSpPr>
        <p:spPr>
          <a:xfrm>
            <a:off x="4419600" y="2754868"/>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William Gilbert</a:t>
            </a:r>
          </a:p>
          <a:p>
            <a:pPr algn="ctr"/>
            <a:r>
              <a:rPr lang="en-US" dirty="0" smtClean="0"/>
              <a:t>British</a:t>
            </a:r>
            <a:endParaRPr lang="en-US" dirty="0"/>
          </a:p>
        </p:txBody>
      </p:sp>
      <p:cxnSp>
        <p:nvCxnSpPr>
          <p:cNvPr id="20" name="Straight Arrow Connector 19"/>
          <p:cNvCxnSpPr/>
          <p:nvPr/>
        </p:nvCxnSpPr>
        <p:spPr>
          <a:xfrm>
            <a:off x="5257800" y="3745468"/>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5800" y="4583668"/>
            <a:ext cx="1764842" cy="923330"/>
          </a:xfrm>
          <a:prstGeom prst="rect">
            <a:avLst/>
          </a:prstGeom>
          <a:noFill/>
        </p:spPr>
        <p:txBody>
          <a:bodyPr wrap="square" rtlCol="0">
            <a:spAutoFit/>
          </a:bodyPr>
          <a:lstStyle/>
          <a:p>
            <a:r>
              <a:rPr lang="en-US" dirty="0" smtClean="0"/>
              <a:t>Other substances than amber could  be electrified</a:t>
            </a:r>
            <a:endParaRPr lang="en-US" dirty="0"/>
          </a:p>
        </p:txBody>
      </p:sp>
      <p:cxnSp>
        <p:nvCxnSpPr>
          <p:cNvPr id="23" name="Straight Arrow Connector 22"/>
          <p:cNvCxnSpPr/>
          <p:nvPr/>
        </p:nvCxnSpPr>
        <p:spPr>
          <a:xfrm flipV="1">
            <a:off x="5486400" y="2145268"/>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loud 25"/>
          <p:cNvSpPr/>
          <p:nvPr/>
        </p:nvSpPr>
        <p:spPr>
          <a:xfrm>
            <a:off x="6019800" y="1611868"/>
            <a:ext cx="1981200" cy="914400"/>
          </a:xfrm>
          <a:prstGeom prst="clou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Magnetism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 calcmode="lin" valueType="num">
                                      <p:cBhvr additive="base">
                                        <p:cTn id="4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bg/>
                                          </p:spTgt>
                                        </p:tgtEl>
                                        <p:attrNameLst>
                                          <p:attrName>style.visibility</p:attrName>
                                        </p:attrNameLst>
                                      </p:cBhvr>
                                      <p:to>
                                        <p:strVal val="visible"/>
                                      </p:to>
                                    </p:set>
                                    <p:animEffect transition="in" filter="fade">
                                      <p:cBhvr>
                                        <p:cTn id="59" dur="2000"/>
                                        <p:tgtEl>
                                          <p:spTgt spid="26">
                                            <p:bg/>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Effect transition="in" filter="fade">
                                      <p:cBhvr>
                                        <p:cTn id="62" dur="20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build="p"/>
      <p:bldP spid="14" grpId="0" animBg="1"/>
      <p:bldP spid="16" grpId="0" build="allAtOnce"/>
      <p:bldP spid="18" grpId="0" animBg="1"/>
      <p:bldP spid="21" grpId="0" build="p"/>
      <p:bldP spid="26"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(Current Electricity)</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4</a:t>
            </a:fld>
            <a:endParaRPr lang="en-US"/>
          </a:p>
        </p:txBody>
      </p:sp>
      <p:sp>
        <p:nvSpPr>
          <p:cNvPr id="5" name="Footer Placeholder 4"/>
          <p:cNvSpPr>
            <a:spLocks noGrp="1"/>
          </p:cNvSpPr>
          <p:nvPr>
            <p:ph type="ftr" sz="quarter" idx="11"/>
          </p:nvPr>
        </p:nvSpPr>
        <p:spPr>
          <a:xfrm>
            <a:off x="914400" y="6172200"/>
            <a:ext cx="7696200" cy="457200"/>
          </a:xfrm>
        </p:spPr>
        <p:txBody>
          <a:bodyPr/>
          <a:lstStyle/>
          <a:p>
            <a:r>
              <a:rPr lang="en-US" dirty="0" smtClean="0"/>
              <a:t>Electrical Circuit-I            EEE1141         moktadir.alam@hotmail.com</a:t>
            </a:r>
            <a:endParaRPr lang="en-US" dirty="0"/>
          </a:p>
        </p:txBody>
      </p:sp>
      <p:sp>
        <p:nvSpPr>
          <p:cNvPr id="6" name="Oval 5"/>
          <p:cNvSpPr/>
          <p:nvPr/>
        </p:nvSpPr>
        <p:spPr>
          <a:xfrm>
            <a:off x="1371600" y="2145268"/>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1733 Alessandro Volta </a:t>
            </a:r>
          </a:p>
          <a:p>
            <a:pPr algn="ctr"/>
            <a:r>
              <a:rPr lang="en-US" dirty="0" smtClean="0"/>
              <a:t>(Italy) </a:t>
            </a:r>
            <a:endParaRPr lang="en-US" dirty="0"/>
          </a:p>
        </p:txBody>
      </p:sp>
      <p:cxnSp>
        <p:nvCxnSpPr>
          <p:cNvPr id="8" name="Straight Arrow Connector 7"/>
          <p:cNvCxnSpPr/>
          <p:nvPr/>
        </p:nvCxnSpPr>
        <p:spPr>
          <a:xfrm>
            <a:off x="2209800" y="3364468"/>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5193268"/>
            <a:ext cx="184731" cy="369332"/>
          </a:xfrm>
          <a:prstGeom prst="rect">
            <a:avLst/>
          </a:prstGeom>
          <a:noFill/>
        </p:spPr>
        <p:txBody>
          <a:bodyPr wrap="none" rtlCol="0">
            <a:spAutoFit/>
          </a:bodyPr>
          <a:lstStyle/>
          <a:p>
            <a:endParaRPr lang="en-US" dirty="0"/>
          </a:p>
        </p:txBody>
      </p:sp>
      <p:pic>
        <p:nvPicPr>
          <p:cNvPr id="4098" name="Picture 2" descr="https://encrypted-tbn2.gstatic.com/images?q=tbn:ANd9GcQbgDoIRUfd7KY9trHgo8rYLyriAep_ymjxqzqjXlHRf_g5qtmAPg"/>
          <p:cNvPicPr>
            <a:picLocks noChangeAspect="1" noChangeArrowheads="1"/>
          </p:cNvPicPr>
          <p:nvPr/>
        </p:nvPicPr>
        <p:blipFill>
          <a:blip r:embed="rId2" cstate="print"/>
          <a:srcRect/>
          <a:stretch>
            <a:fillRect/>
          </a:stretch>
        </p:blipFill>
        <p:spPr bwMode="auto">
          <a:xfrm>
            <a:off x="1143000" y="4114800"/>
            <a:ext cx="2143125" cy="1738600"/>
          </a:xfrm>
          <a:prstGeom prst="rect">
            <a:avLst/>
          </a:prstGeom>
          <a:noFill/>
        </p:spPr>
      </p:pic>
      <p:sp>
        <p:nvSpPr>
          <p:cNvPr id="14" name="Cloud 13"/>
          <p:cNvSpPr/>
          <p:nvPr/>
        </p:nvSpPr>
        <p:spPr>
          <a:xfrm>
            <a:off x="2286000" y="3200400"/>
            <a:ext cx="1905000" cy="914400"/>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Luigi Galvani</a:t>
            </a:r>
            <a:endParaRPr lang="en-US" dirty="0"/>
          </a:p>
        </p:txBody>
      </p:sp>
      <p:sp>
        <p:nvSpPr>
          <p:cNvPr id="15" name="Right Arrow 14"/>
          <p:cNvSpPr/>
          <p:nvPr/>
        </p:nvSpPr>
        <p:spPr>
          <a:xfrm>
            <a:off x="3060192" y="2727436"/>
            <a:ext cx="1588008" cy="408432"/>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76800" y="2743200"/>
            <a:ext cx="2798138" cy="369332"/>
          </a:xfrm>
          <a:prstGeom prst="rect">
            <a:avLst/>
          </a:prstGeom>
          <a:noFill/>
          <a:ln>
            <a:solidFill>
              <a:srgbClr val="00B050"/>
            </a:solidFill>
          </a:ln>
        </p:spPr>
        <p:txBody>
          <a:bodyPr wrap="none" rtlCol="0">
            <a:spAutoFit/>
          </a:bodyPr>
          <a:lstStyle/>
          <a:p>
            <a:r>
              <a:rPr lang="en-US" dirty="0" smtClean="0"/>
              <a:t>First wire transfer of electricity</a:t>
            </a:r>
            <a:endParaRPr lang="en-US" dirty="0"/>
          </a:p>
        </p:txBody>
      </p:sp>
      <p:graphicFrame>
        <p:nvGraphicFramePr>
          <p:cNvPr id="18" name="Diagram 17"/>
          <p:cNvGraphicFramePr/>
          <p:nvPr/>
        </p:nvGraphicFramePr>
        <p:xfrm>
          <a:off x="5334000" y="4343400"/>
          <a:ext cx="26670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 calcmode="lin" valueType="num">
                                      <p:cBhvr additive="base">
                                        <p:cTn id="18" dur="500" fill="hold"/>
                                        <p:tgtEl>
                                          <p:spTgt spid="4098"/>
                                        </p:tgtEl>
                                        <p:attrNameLst>
                                          <p:attrName>ppt_x</p:attrName>
                                        </p:attrNameLst>
                                      </p:cBhvr>
                                      <p:tavLst>
                                        <p:tav tm="0">
                                          <p:val>
                                            <p:strVal val="#ppt_x"/>
                                          </p:val>
                                        </p:tav>
                                        <p:tav tm="100000">
                                          <p:val>
                                            <p:strVal val="#ppt_x"/>
                                          </p:val>
                                        </p:tav>
                                      </p:tavLst>
                                    </p:anim>
                                    <p:anim calcmode="lin" valueType="num">
                                      <p:cBhvr additive="base">
                                        <p:cTn id="19"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bg/>
                                          </p:spTgt>
                                        </p:tgtEl>
                                        <p:attrNameLst>
                                          <p:attrName>style.visibility</p:attrName>
                                        </p:attrNameLst>
                                      </p:cBhvr>
                                      <p:to>
                                        <p:strVal val="visible"/>
                                      </p:to>
                                    </p:set>
                                    <p:animEffect transition="in" filter="fade">
                                      <p:cBhvr>
                                        <p:cTn id="24" dur="2000"/>
                                        <p:tgtEl>
                                          <p:spTgt spid="14">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20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bg/>
                                          </p:spTgt>
                                        </p:tgtEl>
                                        <p:attrNameLst>
                                          <p:attrName>style.visibility</p:attrName>
                                        </p:attrNameLst>
                                      </p:cBhvr>
                                      <p:to>
                                        <p:strVal val="visible"/>
                                      </p:to>
                                    </p:set>
                                    <p:anim calcmode="lin" valueType="num">
                                      <p:cBhvr additive="base">
                                        <p:cTn id="38"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39" dur="500" fill="hold"/>
                                        <p:tgtEl>
                                          <p:spTgt spid="16">
                                            <p:bg/>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 calcmode="lin" valueType="num">
                                      <p:cBhvr additive="base">
                                        <p:cTn id="4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allAtOnce" animBg="1"/>
      <p:bldP spid="15" grpId="0" animBg="1"/>
      <p:bldP spid="16" grpId="0" build="allAtOnce" animBg="1"/>
      <p:bldGraphic spid="1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 Practical Application</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5</a:t>
            </a:fld>
            <a:endParaRPr lang="en-US"/>
          </a:p>
        </p:txBody>
      </p:sp>
      <p:sp>
        <p:nvSpPr>
          <p:cNvPr id="5" name="Footer Placeholder 4"/>
          <p:cNvSpPr>
            <a:spLocks noGrp="1"/>
          </p:cNvSpPr>
          <p:nvPr>
            <p:ph type="ftr" sz="quarter" idx="11"/>
          </p:nvPr>
        </p:nvSpPr>
        <p:spPr>
          <a:xfrm>
            <a:off x="914400" y="6172200"/>
            <a:ext cx="7696200" cy="457200"/>
          </a:xfrm>
        </p:spPr>
        <p:txBody>
          <a:bodyPr/>
          <a:lstStyle/>
          <a:p>
            <a:r>
              <a:rPr lang="en-US" dirty="0" smtClean="0"/>
              <a:t>Electrical Circuit-I            EEE1141         moktadir.alam@hotmail.com</a:t>
            </a:r>
            <a:endParaRPr lang="en-US" dirty="0"/>
          </a:p>
        </p:txBody>
      </p:sp>
      <p:sp>
        <p:nvSpPr>
          <p:cNvPr id="6" name="Oval 5"/>
          <p:cNvSpPr/>
          <p:nvPr/>
        </p:nvSpPr>
        <p:spPr>
          <a:xfrm>
            <a:off x="1130675" y="2145268"/>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1844 Samuel Morse</a:t>
            </a:r>
          </a:p>
        </p:txBody>
      </p:sp>
      <p:sp>
        <p:nvSpPr>
          <p:cNvPr id="11" name="TextBox 10"/>
          <p:cNvSpPr txBox="1"/>
          <p:nvPr/>
        </p:nvSpPr>
        <p:spPr>
          <a:xfrm>
            <a:off x="1295400" y="5193268"/>
            <a:ext cx="184731" cy="369332"/>
          </a:xfrm>
          <a:prstGeom prst="rect">
            <a:avLst/>
          </a:prstGeom>
          <a:noFill/>
        </p:spPr>
        <p:txBody>
          <a:bodyPr wrap="none" rtlCol="0">
            <a:spAutoFit/>
          </a:bodyPr>
          <a:lstStyle/>
          <a:p>
            <a:endParaRPr lang="en-US" dirty="0"/>
          </a:p>
        </p:txBody>
      </p:sp>
      <p:sp>
        <p:nvSpPr>
          <p:cNvPr id="22" name="Right Arrow 21"/>
          <p:cNvSpPr/>
          <p:nvPr/>
        </p:nvSpPr>
        <p:spPr>
          <a:xfrm>
            <a:off x="2907792" y="2727436"/>
            <a:ext cx="1588008" cy="408432"/>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88275" y="2743200"/>
            <a:ext cx="2749727" cy="369332"/>
          </a:xfrm>
          <a:prstGeom prst="rect">
            <a:avLst/>
          </a:prstGeom>
          <a:noFill/>
          <a:ln>
            <a:solidFill>
              <a:srgbClr val="00B050"/>
            </a:solidFill>
          </a:ln>
        </p:spPr>
        <p:txBody>
          <a:bodyPr wrap="none" rtlCol="0">
            <a:spAutoFit/>
          </a:bodyPr>
          <a:lstStyle/>
          <a:p>
            <a:r>
              <a:rPr lang="en-US" dirty="0" smtClean="0"/>
              <a:t>Telegraph (1</a:t>
            </a:r>
            <a:r>
              <a:rPr lang="en-US" baseline="30000" dirty="0" smtClean="0"/>
              <a:t>st</a:t>
            </a:r>
            <a:r>
              <a:rPr lang="en-US" dirty="0" smtClean="0"/>
              <a:t> commercial use)</a:t>
            </a:r>
            <a:endParaRPr lang="en-US" dirty="0"/>
          </a:p>
        </p:txBody>
      </p:sp>
      <p:sp>
        <p:nvSpPr>
          <p:cNvPr id="13" name="Oval 12"/>
          <p:cNvSpPr/>
          <p:nvPr/>
        </p:nvSpPr>
        <p:spPr>
          <a:xfrm>
            <a:off x="1283075" y="3810000"/>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1880  Thomas Edison</a:t>
            </a:r>
          </a:p>
        </p:txBody>
      </p:sp>
      <p:sp>
        <p:nvSpPr>
          <p:cNvPr id="14" name="Right Arrow 13"/>
          <p:cNvSpPr/>
          <p:nvPr/>
        </p:nvSpPr>
        <p:spPr>
          <a:xfrm>
            <a:off x="2971667" y="4163568"/>
            <a:ext cx="1588008" cy="408432"/>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00600" y="4202668"/>
            <a:ext cx="3060325" cy="369332"/>
          </a:xfrm>
          <a:prstGeom prst="rect">
            <a:avLst/>
          </a:prstGeom>
          <a:noFill/>
          <a:ln>
            <a:solidFill>
              <a:srgbClr val="00B050"/>
            </a:solidFill>
          </a:ln>
        </p:spPr>
        <p:txBody>
          <a:bodyPr wrap="none" rtlCol="0">
            <a:spAutoFit/>
          </a:bodyPr>
          <a:lstStyle/>
          <a:p>
            <a:r>
              <a:rPr lang="en-US" dirty="0" smtClean="0"/>
              <a:t>Electrical light and power industry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bg/>
                                          </p:spTgt>
                                        </p:tgtEl>
                                        <p:attrNameLst>
                                          <p:attrName>style.visibility</p:attrName>
                                        </p:attrNameLst>
                                      </p:cBhvr>
                                      <p:to>
                                        <p:strVal val="visible"/>
                                      </p:to>
                                    </p:set>
                                    <p:anim calcmode="lin" valueType="num">
                                      <p:cBhvr additive="base">
                                        <p:cTn id="18"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24">
                                            <p:bg/>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 calcmode="lin" valueType="num">
                                      <p:cBhvr additive="base">
                                        <p:cTn id="2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bg/>
                                          </p:spTgt>
                                        </p:tgtEl>
                                        <p:attrNameLst>
                                          <p:attrName>style.visibility</p:attrName>
                                        </p:attrNameLst>
                                      </p:cBhvr>
                                      <p:to>
                                        <p:strVal val="visible"/>
                                      </p:to>
                                    </p:set>
                                    <p:anim calcmode="lin" valueType="num">
                                      <p:cBhvr additive="base">
                                        <p:cTn id="39"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 calcmode="lin" valueType="num">
                                      <p:cBhvr additive="base">
                                        <p:cTn id="4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4" grpId="0" build="allAtOnce" animBg="1"/>
      <p:bldP spid="13" grpId="0" animBg="1"/>
      <p:bldP spid="14" grpId="0" animBg="1"/>
      <p:bldP spid="1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Circuit</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6</a:t>
            </a:fld>
            <a:endParaRPr lang="en-US"/>
          </a:p>
        </p:txBody>
      </p:sp>
      <p:sp>
        <p:nvSpPr>
          <p:cNvPr id="6" name="Rectangle 5"/>
          <p:cNvSpPr/>
          <p:nvPr/>
        </p:nvSpPr>
        <p:spPr>
          <a:xfrm>
            <a:off x="838200" y="1752600"/>
            <a:ext cx="3657600" cy="1200329"/>
          </a:xfrm>
          <a:prstGeom prst="rect">
            <a:avLst/>
          </a:prstGeom>
        </p:spPr>
        <p:txBody>
          <a:bodyPr wrap="square">
            <a:spAutoFit/>
          </a:bodyPr>
          <a:lstStyle/>
          <a:p>
            <a:r>
              <a:rPr lang="en-US" dirty="0" smtClean="0"/>
              <a:t>A </a:t>
            </a:r>
            <a:r>
              <a:rPr lang="en-US" b="1" dirty="0" smtClean="0">
                <a:solidFill>
                  <a:srgbClr val="FF0000"/>
                </a:solidFill>
              </a:rPr>
              <a:t>circuit</a:t>
            </a:r>
            <a:r>
              <a:rPr lang="en-US" dirty="0" smtClean="0"/>
              <a:t> is a closed loop that electrons can travel in. A source of electricity, such as a battery, provides electrical energy in the circuit.  </a:t>
            </a:r>
          </a:p>
        </p:txBody>
      </p:sp>
      <p:pic>
        <p:nvPicPr>
          <p:cNvPr id="21506" name="Picture 2" descr="http://www.qrg.northwestern.edu/projects/vss/docs/media/Power/battery.gif"/>
          <p:cNvPicPr>
            <a:picLocks noChangeAspect="1" noChangeArrowheads="1"/>
          </p:cNvPicPr>
          <p:nvPr/>
        </p:nvPicPr>
        <p:blipFill>
          <a:blip r:embed="rId2" cstate="print"/>
          <a:srcRect/>
          <a:stretch>
            <a:fillRect/>
          </a:stretch>
        </p:blipFill>
        <p:spPr bwMode="auto">
          <a:xfrm>
            <a:off x="1295400" y="3200400"/>
            <a:ext cx="2240280" cy="2133600"/>
          </a:xfrm>
          <a:prstGeom prst="rect">
            <a:avLst/>
          </a:prstGeom>
          <a:noFill/>
        </p:spPr>
      </p:pic>
      <p:sp>
        <p:nvSpPr>
          <p:cNvPr id="8" name="Rectangle 7"/>
          <p:cNvSpPr/>
          <p:nvPr/>
        </p:nvSpPr>
        <p:spPr>
          <a:xfrm>
            <a:off x="5029200" y="1676400"/>
            <a:ext cx="3733800" cy="923330"/>
          </a:xfrm>
          <a:prstGeom prst="rect">
            <a:avLst/>
          </a:prstGeom>
        </p:spPr>
        <p:txBody>
          <a:bodyPr wrap="square">
            <a:spAutoFit/>
          </a:bodyPr>
          <a:lstStyle/>
          <a:p>
            <a:r>
              <a:rPr lang="en-US" dirty="0" smtClean="0"/>
              <a:t>A </a:t>
            </a:r>
            <a:r>
              <a:rPr lang="en-US" b="1" dirty="0" smtClean="0">
                <a:solidFill>
                  <a:srgbClr val="FF0000"/>
                </a:solidFill>
              </a:rPr>
              <a:t>resistive circuit</a:t>
            </a:r>
            <a:r>
              <a:rPr lang="en-US" dirty="0" smtClean="0"/>
              <a:t> is a circuit containing only </a:t>
            </a:r>
            <a:r>
              <a:rPr lang="en-US" i="1" dirty="0" smtClean="0">
                <a:solidFill>
                  <a:srgbClr val="FF0000"/>
                </a:solidFill>
              </a:rPr>
              <a:t>resistors </a:t>
            </a:r>
            <a:r>
              <a:rPr lang="en-US" dirty="0" smtClean="0"/>
              <a:t>and</a:t>
            </a:r>
            <a:r>
              <a:rPr lang="en-US" i="1" dirty="0" smtClean="0">
                <a:solidFill>
                  <a:srgbClr val="FF0000"/>
                </a:solidFill>
              </a:rPr>
              <a:t> ideal current and voltage sources.</a:t>
            </a:r>
            <a:endParaRPr lang="en-US" i="1" dirty="0">
              <a:solidFill>
                <a:srgbClr val="FF0000"/>
              </a:solidFill>
            </a:endParaRPr>
          </a:p>
        </p:txBody>
      </p:sp>
      <p:pic>
        <p:nvPicPr>
          <p:cNvPr id="21508" name="Picture 4" descr="https://upload.wikimedia.org/wikipedia/commons/thumb/b/b4/Ohm%27s_Law_with_Voltage_source_TeX.svg/220px-Ohm%27s_Law_with_Voltage_source_TeX.svg.png"/>
          <p:cNvPicPr>
            <a:picLocks noChangeAspect="1" noChangeArrowheads="1"/>
          </p:cNvPicPr>
          <p:nvPr/>
        </p:nvPicPr>
        <p:blipFill>
          <a:blip r:embed="rId3" cstate="print"/>
          <a:srcRect/>
          <a:stretch>
            <a:fillRect/>
          </a:stretch>
        </p:blipFill>
        <p:spPr bwMode="auto">
          <a:xfrm>
            <a:off x="6019800" y="2667000"/>
            <a:ext cx="2095500" cy="1371601"/>
          </a:xfrm>
          <a:prstGeom prst="rect">
            <a:avLst/>
          </a:prstGeom>
          <a:noFill/>
        </p:spPr>
      </p:pic>
      <p:sp>
        <p:nvSpPr>
          <p:cNvPr id="21510" name="AutoShape 6" descr="data:image/jpeg;base64,/9j/4AAQSkZJRgABAQAAAQABAAD/2wCEAAkGBxESEhMUERQUFhAUGRobFxcYFhYYHBYWFxgXFxgUGh0ZITQgHx0lHBgXITEiMSkrLi4uHCAzODMsNyotLisBCgoKDg0OGhAQGzcjICQsNzcuKzcwLTA0NzAsNzc0NTcvLzcsLC8sLDYxNywsNywsLCw3Nzc0NCw0NS43NDcsLP/AABEIAIYBeQMBIgACEQEDEQH/xAAcAAEAAgMBAQEAAAAAAAAAAAAABQYDBAcBAgj/xABLEAABAwIDAwcFCwoFBQEAAAABAAIDBBEFEiEGMVETFyJBYZTTBzJxgZEUFSMzQlJVcnSxtBY1YoKDk6Gys9EkNFRzkkNTY8LSRP/EABgBAQEBAQEAAAAAAAAAAAAAAAABAwIE/8QAKhEBAAICAAMFCQEAAAAAAAAAAAECAxEhMVEEEiJxgTNSYZGhseHw8RP/2gAMAwEAAhEDEQA/AO4oiICLx24rmHk32Zp63D4qipdUPnkdNmd7qqm3yzSNGjZABoANAg6giqM+w+HMy5vdIzODR/jKzVx3D4zsWXm/oOFT3ys8VSLRM6XU81pRVbm/oOFT3ys8VOb+g4VPfKzxVU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VD7SbMU1J7klgM7ZPdlI27qqpeC187A5pa+QtII03IOgoiICIiDx+4qleRn80U/1p/xEqur9xVK8jP5op/rT/iJUEzj0Ut4jnGUysyjJq02OpN9RvUxTNeG2e4OdxAsPZde1EuVrnfNBPV1C/XouB/lDV8g2dtVVmXIH2MrHguDcx+IjcGtvplcWm2lxvXnx9nimS2TfPza3yzakV1yfoBFjp3lzWk7yAfaFkXoZC8JWpi2KQ0sTpah4ZE2wLjc6uIAAA1JJO4BQtBtThlfIIY5RLJq4NMcrdw1sXtAvbq371zbevDzWNb4rKHBerSioYIbvDWsyg3dus3eSTw0Wp+VWH/6um/fR/3UradePUT5/iGn+U29nEz6f1MIof8AKrD/APV0376P+6jsc25pIGCSOWGYAgPayZheGnQOa2/SsbXHC56lZvWOO3dOy5r2isVnfktKKE2f2ro63SCQGQC5jcC1wHGx3jdqLhTasTExuGWTHfHbu3jU9JERFXAiIgIiICIiAiIgIiICIiAiIgIiICIiAiIgIiICIiAiIgKr7f8AxVJ9uovxEatCq+3/AMVSfbqL8RGgtCIiAiLFUylrHOAuWtJte17C9r9SDIQudy7KVGHwZKbGHUtMwuLRLDTPa3O5z3C7gCdS7rVGx3yo4vOPgGMp4nC45O0jwDYi7ndfoaue4hVSyvL6l0r5fnTZy63AF+4dg0QdEx7ykVVM0shxJlc83b/khGzXTR4kFzrplB3dSoVRjUr4uRaYgOTDSXtc5zgGgZW5nvA7HAM9S+sHxTkDL8GyVkrMjgTlcG66xvAOU68DewWw3GRlYCDma8PzNiiDiQ7N55edb9eU+hBs4Ht5itMxscdXJlYfMkax9v0TnBcB2XCt+H+WutbbloIJBfUtL4zbsHSVCxfFuXEbREyNkQdbUve4vcXuL3kC93FxtYAXUcg6Btd5VZq18EUNPJHE1zXFrcskj5Gk2DCQW2t1FpK+KDaaqiqqWeamnaxshytfM1rnkxSDzCWtbvvfLbSyp1LQzgRztj+DzHIXWs9zXCMgC4JAc7XduOullI41T1Ejcr4mQCNpktaIAloLdMjQTckgA3Ou9B2+DbmqkF48KqXt3XbNTuHouHWX03aip68Gqh6DTn/2X57r8MmpJiyRropm6gtNri5s9rmHUXB9il8P27xOC2SsmLRraQiQH0mQF1vWi7dv/Kio+hqz2U//ANqOxvEpapgjkwivEVwXNaadue2oBIfe19fUFS8H8sGKXGeGGdt9TlfFp2OuW/wK7Ts9iRqqaGcsyGVjXFmbNluPNvYX9NgpMRPCXVMlqTFqzqYVDD9o20bcrcGroY+sxxRSE9V3ZX5j6dSrphGKQ1ULJ4HZ4ZBdrtRcdoOoPYtxUnyPMaMNaGeYJqgN7GieSwSI1yS1ptO7TuV2REVciIiAiIgIiICIiAiIgIiICIiAiIgIiICIiAoitx5rXuigY+oqG+cyPKAzS45R7iGs3jS5dY3AK8x6pkJjp4HZZp73f/2om25SUfpahrf0nA6gFb2G0EcEbY4m5WD2knUucd5cTqSdSUEaZMTNyI6NvBpkmd7XBg+5eHG5of8AOU5YywvNC/loxu87otkaLnfksLG5CnVhlkIKD7hla9rXMIcxwBa4EEEEXBBG8EL7Vdp2ikqGMZpSVRdZvVFUWL7MHUx7Q823BzdPOViQFV9v/iqT7dRfiI1aFV9v/iqT7dRfiI0FoREQFgr/AIqT6rvuKzrDWNJjeBqS11vYUH5opPMZ9Vv3BZSsMDsuWN92yta0FjgWuBAFwWu1HsWZBry0ETtXMbc9drH2jVar8Fj+SXt/WzfzXUkiCEkwV/yXg9hFv4j+y1pMOmb8i/1XA/fYqyIgrRqZo28mS9sYObK5t2h3zhmFge0W3rapMSqy4Pi1eBo/k2Ei/W10twPSFMybj6D9yx0Xxcf1W/yhBHuw2aVxfPKXPO83Libdrvustunw2Jmobd3F3SP8dy20QF3fyffm2i/2WfcuELu/k+/NtF/ss+5BYVSfI9+bW/71R/XkU1hJ/wAbW/sf5CoXyPfm1v8AvVH9eRSJ27yU7k6+ET842uyIirgREQEXhKx0tS2RjXsN2OFweIQZUWpV17WENAL5TqGN1NvnHqaO0r5wmqfLHne1rbk5cpuC2+huUG6iIgIiICIiAiIgIiICIiAiIghMNbnrayQ742wwt1O4NMxNu0zAfqjgptQMbuRxB4dYMq42Fhv500OcSNtuvyRjI6yGO4LdxuCZ7WCG3n3eMzm52BrjkDmm7buya66X0sgkVpTVDC/KHNLwNWgi4tv09Y9oUdQ4XHK4vd8JAWgRxy9MwyBz+VAzXsb5RvJGUgWCwYXh4vGASY6clsZubySWc2SV5JJdfM4am5OZ2uhQbG0DfgYzexbUU5B/bxtI9YJHrU6oLaEB76Sn3ufM2Qi9iGU9pS/0B4iH64U6gKr7f/FUn26i/ERq0Kr7f/FUn26i/ERoLQiIgIip1XtfIyslg5NvJRVEEJeRJ/14o35i+2RpDnhoad9xxQWevw6GduWaNkjbEWe0O0O/eqnifkvw+TWLlad3/if0d2gySBzAPQAsLNvzI3EDE2I+5I5JY+nmM0UJlY/MG+YS+LTfo8G28KSdjlW2ShaRBatJFwH9ANgfOevXRuXq337EFLxHyWVbNYJopRpo8OiNus3GYH2BVXEMBrae/L0szAPlBokbwvmiJA9dl01u20/uN1UY22DmtDeTn+VUcjcOtZ9hd1mi97BfLdup+Te9sDXgVDqZtuUYXTOZE6DMyQBzGue8sN9R0SAQUHImSB3mkG3AhfS7/iWzFHVAe6aeF8lrZg2zm335XizxrwIVWxHyUUzv8vNNEddHESt13Xz9Ow+sg5PJuPoP3LHRfFx/Vb/KFcMU8m+JRB2RsM7LGxjeWvOm8skFh6nlebOeTavlbHywZTRhoBznPJoANGN6I69S71FBVXOAFybDt0Ung+z9ZV29zQOcw/8AUd8HGP1ned1eaHLrWBeT2gpi15YZ5m2Ikm6diPlNZ5jTfrAv2q1gW3bkHN8G8lMYs6tmdJ/44rxs69HO893VuLd27Wy6HRUkcMbI4mhkbAGtaNA1o0ACzL4mJDSWi7gDYHS56gghsJ/ztd+x/kKgfItJmwqJx+VJOfbM9YNmNr2T18rI4pOUmLMwdlAiETSJCSDrroLb79Sy+RD80QfXm/rPWeO0THDq9fbMN8V4i8a8MfaIXxERaPILRxiR7YiY3ZXZmDNYGwc8NJsdNxW8vHNB3i4QQtRVOlaIHWbK52WUD5gGZzm9jmiwOvnW6ljwqd5ibFCAHAvzPI6MbeUdbTrdbc31ntg9pfKJh1G6GaSOd7pA5sUjIrBzQWlxa6VzQ5vSabi410X1sjt9RVLJTTU9U2KM3kdybXjM7pX+Ce5x9nV2KaXaeqYGNIp2mxlBdK9x6RYDY3PWXE5RwF7WsFMx2sMtrDQW3adS05jTzRNlLWyxFoc05c92uF2lotc3BWrh1F8IJGx8hGAQGCwMl+t7W9EAdXX6NyCYREVQREQEREBERAREQEREBERBp4rhzKiMscXNNw5r2mzo3t1bI0nrB9XUbhaeF4jIJPc9VlFRlLmPbo2djSAXtHyXC4zN7QRcbphV7bWaOKKKZ7msdDPE5jnG2rncm8DXW8b5BbXj1INwymN1UB1NEo7MzXtI/wCURP6y13VwpaZryC99o2MYN8kj7NawaaXcdTuAuToCq9ie29FnqC10js8DW3bFJYEGe28bukeKzQbRUtRVYeyOXzTI7K4OZd4hyN84C5s99kFiwfC3sc6aoeJKqQAEtGVkbBryUYOobckkkkuO/cAJZEQFV9v/AIqk+3UX4iNWhVfb/wCKpPt1F+IjQWhERAUVNs5SOmM7oWmdxDi+7tXNaGNda9rhoAB3iylUQRbtnqQtawwsyMjfE0W0EUoAkZ2hwaL+hbLsOhJhJYLwX5I/Muwxm36pI9a20QQsGylEy+WBoBINrutcSCUGxNgc7Q70rbfg1OcxMbSXStmO/WZmUMk9IyN9gW+iAiIgIiICIiAiIgr+D7MR09ZVVTbZqi1hbzOuQfrOAcoPyIfmiD6839Z6vioXkgpr4QyPM4dOobmabOHw0gzA9R61IrFY4NMmW2S0TeekekcF9RQf5NN/1NX++P8AZPyab/qav98f7Kbt0d9zF7/0SFdicMJYJpGx5zZpccrSRrlzHS/ZfVbYN925UnarYqSojZFHPKWl13ullLw0AG1m21cSeI61IYDgMeGQPcZpZA1pJD32YMoJs1u4bu1cxa3e1McGt8WCMUWrfxdNfunJtvqCLD6oU9NO4RNjDxGZCeTc5zm5AG/otB1F9b3KjMAqRPUQQS1L2QTyBkgEjmhwyuIBa7o6kBtzffuVmZsbFOyOZ0kgmlY18pNn8o97Q57jfUEk9RA0Gi9bsBTgHO972WPRADQdCNTq7r6iFo8bslBRshijijFo4mNYwb7NYA1o9gC2FDbHVXKUNI4vzPMEOc3ucxjbe/be6mUBERAREQEREBEUbjmP0tGzlKqZkTP0jqdCbNaOk46HQAlBJLWxDEIYGGSeRkUY3ve4NaL6DU6b9FTjtLiNdphtLyMB/wD1VYLRa4GaOIdJxtci9hoL71s4fsBCXtmr5ZK6pGoMxHJsP6ETegPWD6kFkwfFYaqJs1O8PidezhcXyktO/Xq+5bq+WMDQA0AAbgBYAcAvpARFF41tHR0mX3VPHEXAloc4AuA32G8oJRcj2twt+IzTyCUxvhldFDcZmNbHlDjlvo4yNcc2+2moVlpvKCyqDjQRcqxpsXyPEQv9UAyC41F2i6jMHkL2yOcAHOnqCQN1+Xk3IKdJsziN3WdTuBAFzfUC/o+cVmpdi55XNNVKwNHUy5I3eYbANJsOl0iOq29XlegoLFsZVPloaV8ji55iZmcd7nAWLj2ki6mVzrZfHKmCnZG2KKVkbpWaSFj+hK9oGoLSdOIWel8r+EuAzySxnrDoZHAduaMFpHaCgvyq+3/xVJ9uovxEas0bw4AjUEXB7Cqzt/8AFUn26i/ERoLQiIgIiICIiAiIgIiICIiAiIgIiICo1HsZX02eOixERUxe97I30rJSzlHFzm584JFyepXlEFN94MZ+lo+4s8VPeDGfpaPuLPFVyRBx3bDaXFsOeWe7YZsrM0jn0ojbHe+RgLXkl7uFrDQlY2PZV0jJnMkqpqhmnKkyNY9ws7R3wbGtdfc0btATorvthsm+oeJ6d2WcBtxmLCSwOySRvF8kgzFtyC1zSWuFt1VfXVsBy1MLju6TmOYd24vYHQuPbnaOwIJejg5OONl75GtbfjlAF/4LOCoKn2ohIJeCwAgOOeGQMBNsz+TecreLiLDrss1XtDTsLhmzZbZi10YaC7UML3uDcxGuW97WJ3hBH0FJDC0xyRvimiDrTxB8ZfG2+V4kisc2TQtJve+hBF4zZjbfFax8DBVsihkc9of7nEr2ODmNjbNctBvyjBmbfUi4FyVNNxuolsKenJcex0tr7ieRBZb0yNU5s3snUvlbPWuIsWuyFzXPcWHMxrsnQYxr+lkaXElrSXEaIN33gxn6Wj7izxU94MZ+lo+4s8VXJEFN94MZ+lo+4s8VPeDGfpaPuLPFVyRBTfeDGfpaPuLPFT3gxn6Wj7izxVckQcV2v2e2mNZDyNXLLF0bSREU7GHN0i+MPsbX3m9xp2LoWB7C0lO8TSB1TV6XnqHGV9+Lc2jfUpufFqdkrYXzRNneLtjdI0PcNdQ0m53H2FG4vTEAieEgtY4HlGWLJXZYnDXc92jT1nQIN1Y6hri1wabOIIB4G2hUcdpaHO1nuum5RxAa3lo8ziTlAAvc3OnpWVmOUji8NqICYiBIBKw5CXZQHa6Eu0169EHKNhNi9oYZ6h0tZyDXXu5/+JEr8wOYMLhbS/S0PVbXS6+8GM/S0fcWeKrbFUMc57WuaXRkB4BBLCWhwDgNxLSDbgQsqCm+8GM/S0fcWeKuT7Y4Ni1VJIZJOXkjkfF8WI8oie4NIbmsA9pEm43DhroCv0Uq/j2zfLO5aCTkam1icuZkoAsBK3Qm3zgQ4cSNEHLdhsJraanexzGCZ7x03mwazL81urgDewuLlx3W1t1BSiKNrLl1rkuO9znEuc89Vy4k+tZKiCshvytM9zR8uAiUHW3maSX69Gm3FawxaHXM4x23iRr4iPVIAg3UUe3HKQ7qiA/tWf3XseNUrvNnhd6JGn7igwmOWnfI6OPlYZCXljS1r2SG2YtzENc1x13ggk776c3rfJ3XyyuddjY5CXFokADc2paG8Be272rqUVa6TSCComOtssL2NJHVnlDWfxUjTbN1c9uXcKeHrbGc8rhvtn81l9xsHHg4dQQWy+x1RPE8vxXE25JHRjLUdEhgaDa46nZm/qqah8nZEkT5cRxGZsUscojlma5jnRPD23BbuuArlQ0kcMbY4mhkbBZrRuACzoCIiAiIgIiICIiAiIgIiICIiAiIgIiICIiAtHGsVjpYuVlzFuZjQGtLiXSPDGAAcXOAW8oraXBW1kIheQGcpE9125g4RSskLCL7nZcvr60EPi1Zh07JPdMMjTA1szrsfHI0Oc9jSHMIdclrhYHUHXQrRopsJpTNI2KYiFkl5ntmlbaI3lYxzyQ0ggXHRzZdM1lvYtsUJHnkJWwU8kbIpohE12aOOR0gEZuOTPTcCbOG7QW10sS8npmfUO90NaJmTNBbTta88s0ttM5rwJWtvcAtaei27iRchbcKxBszS5rJGAG1pGZTuBuBw1W6obZjB30sbmOdC4F1xyNOKcDQA3aHG5uN+imUBERAREQEREFLx7Z2pkrRLC1ga51O5z3SBzSIX5jnifGekBfK5jmm9tW2uo3D9hKhlSx73tMIms5t9PckJ5Wkja21gWygadQXRkQUnBdk5Y34c6QRf4aOqbLbU5pnxujLdNbZT6FHO2Pq3UTaUxUzXQxxxNna48pIGVEMjng5egC2PMWm9326hc9HRBX9l8DkpZa0ve6Rs0rHse92Z5a2CKM5zYbnMIHZZWBEQEREBeOAO/cvUQa5oov+2z/i3+yyRwMb5rWj0AD7lkRAREQEREBERAREQEREBERAREQEREBERAREQEREBERAREQEREBERAREQEREBERAREQEREBERAREQEREBERAREQEREBER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xESEhMUERQUFhAUGRobFxcYFhYYHBYWFxgXFxgUGh0ZITQgHx0lHBgXITEiMSkrLi4uHCAzODMsNyotLisBCgoKDg0OGhAQGzcjICQsNzcuKzcwLTA0NzAsNzc0NTcvLzcsLC8sLDYxNywsNywsLCw3Nzc0NCw0NS43NDcsLP/AABEIAIYBeQMBIgACEQEDEQH/xAAcAAEAAgMBAQEAAAAAAAAAAAAABQYDBAcBAgj/xABLEAABAwIDAwcFCwoFBQEAAAABAAIDBBEFEiEGMVETFyJBYZTTBzJxgZEUFSMzQlJVcnSxtBY1YoKDk6Gys9EkNFRzkkNTY8LSRP/EABgBAQEBAQEAAAAAAAAAAAAAAAABAwIE/8QAKhEBAAICAAMFCQEAAAAAAAAAAAECAxEhMVEEEiJxgTNSYZGhseHw8RP/2gAMAwEAAhEDEQA/AO4oiICLx24rmHk32Zp63D4qipdUPnkdNmd7qqm3yzSNGjZABoANAg6giqM+w+HMy5vdIzODR/jKzVx3D4zsWXm/oOFT3ys8VSLRM6XU81pRVbm/oOFT3ys8VOb+g4VPfKzxVU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VD7SbMU1J7klgM7ZPdlI27qqpeC187A5pa+QtII03IOgoiICIiDx+4qleRn80U/1p/xEqur9xVK8jP5op/rT/iJUEzj0Ut4jnGUysyjJq02OpN9RvUxTNeG2e4OdxAsPZde1EuVrnfNBPV1C/XouB/lDV8g2dtVVmXIH2MrHguDcx+IjcGtvplcWm2lxvXnx9nimS2TfPza3yzakV1yfoBFjp3lzWk7yAfaFkXoZC8JWpi2KQ0sTpah4ZE2wLjc6uIAAA1JJO4BQtBtThlfIIY5RLJq4NMcrdw1sXtAvbq371zbevDzWNb4rKHBerSioYIbvDWsyg3dus3eSTw0Wp+VWH/6um/fR/3UradePUT5/iGn+U29nEz6f1MIof8AKrD/APV0376P+6jsc25pIGCSOWGYAgPayZheGnQOa2/SsbXHC56lZvWOO3dOy5r2isVnfktKKE2f2ro63SCQGQC5jcC1wHGx3jdqLhTasTExuGWTHfHbu3jU9JERFXAiIgIiICIiAiIgIiICIiAiIgIiICIiAiIgIiICIiAiIgKr7f8AxVJ9uovxEatCq+3/AMVSfbqL8RGgtCIiAiLFUylrHOAuWtJte17C9r9SDIQudy7KVGHwZKbGHUtMwuLRLDTPa3O5z3C7gCdS7rVGx3yo4vOPgGMp4nC45O0jwDYi7ndfoaue4hVSyvL6l0r5fnTZy63AF+4dg0QdEx7ykVVM0shxJlc83b/khGzXTR4kFzrplB3dSoVRjUr4uRaYgOTDSXtc5zgGgZW5nvA7HAM9S+sHxTkDL8GyVkrMjgTlcG66xvAOU68DewWw3GRlYCDma8PzNiiDiQ7N55edb9eU+hBs4Ht5itMxscdXJlYfMkax9v0TnBcB2XCt+H+WutbbloIJBfUtL4zbsHSVCxfFuXEbREyNkQdbUve4vcXuL3kC93FxtYAXUcg6Btd5VZq18EUNPJHE1zXFrcskj5Gk2DCQW2t1FpK+KDaaqiqqWeamnaxshytfM1rnkxSDzCWtbvvfLbSyp1LQzgRztj+DzHIXWs9zXCMgC4JAc7XduOullI41T1Ejcr4mQCNpktaIAloLdMjQTckgA3Ou9B2+DbmqkF48KqXt3XbNTuHouHWX03aip68Gqh6DTn/2X57r8MmpJiyRropm6gtNri5s9rmHUXB9il8P27xOC2SsmLRraQiQH0mQF1vWi7dv/Kio+hqz2U//ANqOxvEpapgjkwivEVwXNaadue2oBIfe19fUFS8H8sGKXGeGGdt9TlfFp2OuW/wK7Ts9iRqqaGcsyGVjXFmbNluPNvYX9NgpMRPCXVMlqTFqzqYVDD9o20bcrcGroY+sxxRSE9V3ZX5j6dSrphGKQ1ULJ4HZ4ZBdrtRcdoOoPYtxUnyPMaMNaGeYJqgN7GieSwSI1yS1ptO7TuV2REVciIiAiIgIiICIiAiIgIiICIiAiIgIiICIiAoitx5rXuigY+oqG+cyPKAzS45R7iGs3jS5dY3AK8x6pkJjp4HZZp73f/2om25SUfpahrf0nA6gFb2G0EcEbY4m5WD2knUucd5cTqSdSUEaZMTNyI6NvBpkmd7XBg+5eHG5of8AOU5YywvNC/loxu87otkaLnfksLG5CnVhlkIKD7hla9rXMIcxwBa4EEEEXBBG8EL7Vdp2ikqGMZpSVRdZvVFUWL7MHUx7Q823BzdPOViQFV9v/iqT7dRfiI1aFV9v/iqT7dRfiI0FoREQFgr/AIqT6rvuKzrDWNJjeBqS11vYUH5opPMZ9Vv3BZSsMDsuWN92yta0FjgWuBAFwWu1HsWZBry0ETtXMbc9drH2jVar8Fj+SXt/WzfzXUkiCEkwV/yXg9hFv4j+y1pMOmb8i/1XA/fYqyIgrRqZo28mS9sYObK5t2h3zhmFge0W3rapMSqy4Pi1eBo/k2Ei/W10twPSFMybj6D9yx0Xxcf1W/yhBHuw2aVxfPKXPO83Libdrvustunw2Jmobd3F3SP8dy20QF3fyffm2i/2WfcuELu/k+/NtF/ss+5BYVSfI9+bW/71R/XkU1hJ/wAbW/sf5CoXyPfm1v8AvVH9eRSJ27yU7k6+ET842uyIirgREQEXhKx0tS2RjXsN2OFweIQZUWpV17WENAL5TqGN1NvnHqaO0r5wmqfLHne1rbk5cpuC2+huUG6iIgIiICIiAiIgIiICIiAiIghMNbnrayQ742wwt1O4NMxNu0zAfqjgptQMbuRxB4dYMq42Fhv500OcSNtuvyRjI6yGO4LdxuCZ7WCG3n3eMzm52BrjkDmm7buya66X0sgkVpTVDC/KHNLwNWgi4tv09Y9oUdQ4XHK4vd8JAWgRxy9MwyBz+VAzXsb5RvJGUgWCwYXh4vGASY6clsZubySWc2SV5JJdfM4am5OZ2uhQbG0DfgYzexbUU5B/bxtI9YJHrU6oLaEB76Sn3ufM2Qi9iGU9pS/0B4iH64U6gKr7f/FUn26i/ERq0Kr7f/FUn26i/ERoLQiIgIip1XtfIyslg5NvJRVEEJeRJ/14o35i+2RpDnhoad9xxQWevw6GduWaNkjbEWe0O0O/eqnifkvw+TWLlad3/if0d2gySBzAPQAsLNvzI3EDE2I+5I5JY+nmM0UJlY/MG+YS+LTfo8G28KSdjlW2ShaRBatJFwH9ANgfOevXRuXq337EFLxHyWVbNYJopRpo8OiNus3GYH2BVXEMBrae/L0szAPlBokbwvmiJA9dl01u20/uN1UY22DmtDeTn+VUcjcOtZ9hd1mi97BfLdup+Te9sDXgVDqZtuUYXTOZE6DMyQBzGue8sN9R0SAQUHImSB3mkG3AhfS7/iWzFHVAe6aeF8lrZg2zm335XizxrwIVWxHyUUzv8vNNEddHESt13Xz9Ow+sg5PJuPoP3LHRfFx/Vb/KFcMU8m+JRB2RsM7LGxjeWvOm8skFh6nlebOeTavlbHywZTRhoBznPJoANGN6I69S71FBVXOAFybDt0Ung+z9ZV29zQOcw/8AUd8HGP1ned1eaHLrWBeT2gpi15YZ5m2Ikm6diPlNZ5jTfrAv2q1gW3bkHN8G8lMYs6tmdJ/44rxs69HO893VuLd27Wy6HRUkcMbI4mhkbAGtaNA1o0ACzL4mJDSWi7gDYHS56gghsJ/ztd+x/kKgfItJmwqJx+VJOfbM9YNmNr2T18rI4pOUmLMwdlAiETSJCSDrroLb79Sy+RD80QfXm/rPWeO0THDq9fbMN8V4i8a8MfaIXxERaPILRxiR7YiY3ZXZmDNYGwc8NJsdNxW8vHNB3i4QQtRVOlaIHWbK52WUD5gGZzm9jmiwOvnW6ljwqd5ibFCAHAvzPI6MbeUdbTrdbc31ntg9pfKJh1G6GaSOd7pA5sUjIrBzQWlxa6VzQ5vSabi410X1sjt9RVLJTTU9U2KM3kdybXjM7pX+Ce5x9nV2KaXaeqYGNIp2mxlBdK9x6RYDY3PWXE5RwF7WsFMx2sMtrDQW3adS05jTzRNlLWyxFoc05c92uF2lotc3BWrh1F8IJGx8hGAQGCwMl+t7W9EAdXX6NyCYREVQREQEREBERAREQEREBERBp4rhzKiMscXNNw5r2mzo3t1bI0nrB9XUbhaeF4jIJPc9VlFRlLmPbo2djSAXtHyXC4zN7QRcbphV7bWaOKKKZ7msdDPE5jnG2rncm8DXW8b5BbXj1INwymN1UB1NEo7MzXtI/wCURP6y13VwpaZryC99o2MYN8kj7NawaaXcdTuAuToCq9ie29FnqC10js8DW3bFJYEGe28bukeKzQbRUtRVYeyOXzTI7K4OZd4hyN84C5s99kFiwfC3sc6aoeJKqQAEtGVkbBryUYOobckkkkuO/cAJZEQFV9v/AIqk+3UX4iNWhVfb/wCKpPt1F+IjQWhERAUVNs5SOmM7oWmdxDi+7tXNaGNda9rhoAB3iylUQRbtnqQtawwsyMjfE0W0EUoAkZ2hwaL+hbLsOhJhJYLwX5I/Muwxm36pI9a20QQsGylEy+WBoBINrutcSCUGxNgc7Q70rbfg1OcxMbSXStmO/WZmUMk9IyN9gW+iAiIgIiICIiAiIgr+D7MR09ZVVTbZqi1hbzOuQfrOAcoPyIfmiD6839Z6vioXkgpr4QyPM4dOobmabOHw0gzA9R61IrFY4NMmW2S0TeekekcF9RQf5NN/1NX++P8AZPyab/qav98f7Kbt0d9zF7/0SFdicMJYJpGx5zZpccrSRrlzHS/ZfVbYN925UnarYqSojZFHPKWl13ullLw0AG1m21cSeI61IYDgMeGQPcZpZA1pJD32YMoJs1u4bu1cxa3e1McGt8WCMUWrfxdNfunJtvqCLD6oU9NO4RNjDxGZCeTc5zm5AG/otB1F9b3KjMAqRPUQQS1L2QTyBkgEjmhwyuIBa7o6kBtzffuVmZsbFOyOZ0kgmlY18pNn8o97Q57jfUEk9RA0Gi9bsBTgHO972WPRADQdCNTq7r6iFo8bslBRshijijFo4mNYwb7NYA1o9gC2FDbHVXKUNI4vzPMEOc3ucxjbe/be6mUBERAREQEREBEUbjmP0tGzlKqZkTP0jqdCbNaOk46HQAlBJLWxDEIYGGSeRkUY3ve4NaL6DU6b9FTjtLiNdphtLyMB/wD1VYLRa4GaOIdJxtci9hoL71s4fsBCXtmr5ZK6pGoMxHJsP6ETegPWD6kFkwfFYaqJs1O8PidezhcXyktO/Xq+5bq+WMDQA0AAbgBYAcAvpARFF41tHR0mX3VPHEXAloc4AuA32G8oJRcj2twt+IzTyCUxvhldFDcZmNbHlDjlvo4yNcc2+2moVlpvKCyqDjQRcqxpsXyPEQv9UAyC41F2i6jMHkL2yOcAHOnqCQN1+Xk3IKdJsziN3WdTuBAFzfUC/o+cVmpdi55XNNVKwNHUy5I3eYbANJsOl0iOq29XlegoLFsZVPloaV8ji55iZmcd7nAWLj2ki6mVzrZfHKmCnZG2KKVkbpWaSFj+hK9oGoLSdOIWel8r+EuAzySxnrDoZHAduaMFpHaCgvyq+3/xVJ9uovxEas0bw4AjUEXB7Cqzt/8AFUn26i/ERoLQiIgIiICIiAiIgIiICIiAiIgIiICo1HsZX02eOixERUxe97I30rJSzlHFzm584JFyepXlEFN94MZ+lo+4s8VPeDGfpaPuLPFVyRBx3bDaXFsOeWe7YZsrM0jn0ojbHe+RgLXkl7uFrDQlY2PZV0jJnMkqpqhmnKkyNY9ws7R3wbGtdfc0btATorvthsm+oeJ6d2WcBtxmLCSwOySRvF8kgzFtyC1zSWuFt1VfXVsBy1MLju6TmOYd24vYHQuPbnaOwIJejg5OONl75GtbfjlAF/4LOCoKn2ohIJeCwAgOOeGQMBNsz+TecreLiLDrss1XtDTsLhmzZbZi10YaC7UML3uDcxGuW97WJ3hBH0FJDC0xyRvimiDrTxB8ZfG2+V4kisc2TQtJve+hBF4zZjbfFax8DBVsihkc9of7nEr2ODmNjbNctBvyjBmbfUi4FyVNNxuolsKenJcex0tr7ieRBZb0yNU5s3snUvlbPWuIsWuyFzXPcWHMxrsnQYxr+lkaXElrSXEaIN33gxn6Wj7izxU94MZ+lo+4s8VXJEFN94MZ+lo+4s8VPeDGfpaPuLPFVyRBTfeDGfpaPuLPFT3gxn6Wj7izxVckQcV2v2e2mNZDyNXLLF0bSREU7GHN0i+MPsbX3m9xp2LoWB7C0lO8TSB1TV6XnqHGV9+Lc2jfUpufFqdkrYXzRNneLtjdI0PcNdQ0m53H2FG4vTEAieEgtY4HlGWLJXZYnDXc92jT1nQIN1Y6hri1wabOIIB4G2hUcdpaHO1nuum5RxAa3lo8ziTlAAvc3OnpWVmOUji8NqICYiBIBKw5CXZQHa6Eu0169EHKNhNi9oYZ6h0tZyDXXu5/+JEr8wOYMLhbS/S0PVbXS6+8GM/S0fcWeKrbFUMc57WuaXRkB4BBLCWhwDgNxLSDbgQsqCm+8GM/S0fcWeKuT7Y4Ni1VJIZJOXkjkfF8WI8oie4NIbmsA9pEm43DhroCv0Uq/j2zfLO5aCTkam1icuZkoAsBK3Qm3zgQ4cSNEHLdhsJraanexzGCZ7x03mwazL81urgDewuLlx3W1t1BSiKNrLl1rkuO9znEuc89Vy4k+tZKiCshvytM9zR8uAiUHW3maSX69Gm3FawxaHXM4x23iRr4iPVIAg3UUe3HKQ7qiA/tWf3XseNUrvNnhd6JGn7igwmOWnfI6OPlYZCXljS1r2SG2YtzENc1x13ggk776c3rfJ3XyyuddjY5CXFokADc2paG8Be272rqUVa6TSCComOtssL2NJHVnlDWfxUjTbN1c9uXcKeHrbGc8rhvtn81l9xsHHg4dQQWy+x1RPE8vxXE25JHRjLUdEhgaDa46nZm/qqah8nZEkT5cRxGZsUscojlma5jnRPD23BbuuArlQ0kcMbY4mhkbBZrRuACzoCIiAiIgIiICIiAiIgIiICIiAiIgIiICIiAtHGsVjpYuVlzFuZjQGtLiXSPDGAAcXOAW8oraXBW1kIheQGcpE9125g4RSskLCL7nZcvr60EPi1Zh07JPdMMjTA1szrsfHI0Oc9jSHMIdclrhYHUHXQrRopsJpTNI2KYiFkl5ntmlbaI3lYxzyQ0ggXHRzZdM1lvYtsUJHnkJWwU8kbIpohE12aOOR0gEZuOTPTcCbOG7QW10sS8npmfUO90NaJmTNBbTta88s0ttM5rwJWtvcAtaei27iRchbcKxBszS5rJGAG1pGZTuBuBw1W6obZjB30sbmOdC4F1xyNOKcDQA3aHG5uN+imUBERAREQEREFLx7Z2pkrRLC1ga51O5z3SBzSIX5jnifGekBfK5jmm9tW2uo3D9hKhlSx73tMIms5t9PckJ5Wkja21gWygadQXRkQUnBdk5Y34c6QRf4aOqbLbU5pnxujLdNbZT6FHO2Pq3UTaUxUzXQxxxNna48pIGVEMjng5egC2PMWm9326hc9HRBX9l8DkpZa0ve6Rs0rHse92Z5a2CKM5zYbnMIHZZWBEQEREBeOAO/cvUQa5oov+2z/i3+yyRwMb5rWj0AD7lkRAREQEREBERAREQEREBERAREQEREBERAREQEREBERAREQEREBERAREQEREBERAREQEREBERAREQEREBERAREQEREBER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xESEhMUERQUFhAUGRobFxcYFhYYHBYWFxgXFxgUGh0ZITQgHx0lHBgXITEiMSkrLi4uHCAzODMsNyotLisBCgoKDg0OGhAQGzcjICQsNzcuKzcwLTA0NzAsNzc0NTcvLzcsLC8sLDYxNywsNywsLCw3Nzc0NCw0NS43NDcsLP/AABEIAIYBeQMBIgACEQEDEQH/xAAcAAEAAgMBAQEAAAAAAAAAAAAABQYDBAcBAgj/xABLEAABAwIDAwcFCwoFBQEAAAABAAIDBBEFEiEGMVETFyJBYZTTBzJxgZEUFSMzQlJVcnSxtBY1YoKDk6Gys9EkNFRzkkNTY8LSRP/EABgBAQEBAQEAAAAAAAAAAAAAAAABAwIE/8QAKhEBAAICAAMFCQEAAAAAAAAAAAECAxEhMVEEEiJxgTNSYZGhseHw8RP/2gAMAwEAAhEDEQA/AO4oiICLx24rmHk32Zp63D4qipdUPnkdNmd7qqm3yzSNGjZABoANAg6giqM+w+HMy5vdIzODR/jKzVx3D4zsWXm/oOFT3ys8VSLRM6XU81pRVbm/oOFT3ys8VOb+g4VPfKzxVU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U5v6DhU98rPFQWlFVub+g4VPfKzxVD7SbMU1J7klgM7ZPdlI27qqpeC187A5pa+QtII03IOgoiICIiDx+4qleRn80U/1p/xEqur9xVK8jP5op/rT/iJUEzj0Ut4jnGUysyjJq02OpN9RvUxTNeG2e4OdxAsPZde1EuVrnfNBPV1C/XouB/lDV8g2dtVVmXIH2MrHguDcx+IjcGtvplcWm2lxvXnx9nimS2TfPza3yzakV1yfoBFjp3lzWk7yAfaFkXoZC8JWpi2KQ0sTpah4ZE2wLjc6uIAAA1JJO4BQtBtThlfIIY5RLJq4NMcrdw1sXtAvbq371zbevDzWNb4rKHBerSioYIbvDWsyg3dus3eSTw0Wp+VWH/6um/fR/3UradePUT5/iGn+U29nEz6f1MIof8AKrD/APV0376P+6jsc25pIGCSOWGYAgPayZheGnQOa2/SsbXHC56lZvWOO3dOy5r2isVnfktKKE2f2ro63SCQGQC5jcC1wHGx3jdqLhTasTExuGWTHfHbu3jU9JERFXAiIgIiICIiAiIgIiICIiAiIgIiICIiAiIgIiICIiAiIgKr7f8AxVJ9uovxEatCq+3/AMVSfbqL8RGgtCIiAiLFUylrHOAuWtJte17C9r9SDIQudy7KVGHwZKbGHUtMwuLRLDTPa3O5z3C7gCdS7rVGx3yo4vOPgGMp4nC45O0jwDYi7ndfoaue4hVSyvL6l0r5fnTZy63AF+4dg0QdEx7ykVVM0shxJlc83b/khGzXTR4kFzrplB3dSoVRjUr4uRaYgOTDSXtc5zgGgZW5nvA7HAM9S+sHxTkDL8GyVkrMjgTlcG66xvAOU68DewWw3GRlYCDma8PzNiiDiQ7N55edb9eU+hBs4Ht5itMxscdXJlYfMkax9v0TnBcB2XCt+H+WutbbloIJBfUtL4zbsHSVCxfFuXEbREyNkQdbUve4vcXuL3kC93FxtYAXUcg6Btd5VZq18EUNPJHE1zXFrcskj5Gk2DCQW2t1FpK+KDaaqiqqWeamnaxshytfM1rnkxSDzCWtbvvfLbSyp1LQzgRztj+DzHIXWs9zXCMgC4JAc7XduOullI41T1Ejcr4mQCNpktaIAloLdMjQTckgA3Ou9B2+DbmqkF48KqXt3XbNTuHouHWX03aip68Gqh6DTn/2X57r8MmpJiyRropm6gtNri5s9rmHUXB9il8P27xOC2SsmLRraQiQH0mQF1vWi7dv/Kio+hqz2U//ANqOxvEpapgjkwivEVwXNaadue2oBIfe19fUFS8H8sGKXGeGGdt9TlfFp2OuW/wK7Ts9iRqqaGcsyGVjXFmbNluPNvYX9NgpMRPCXVMlqTFqzqYVDD9o20bcrcGroY+sxxRSE9V3ZX5j6dSrphGKQ1ULJ4HZ4ZBdrtRcdoOoPYtxUnyPMaMNaGeYJqgN7GieSwSI1yS1ptO7TuV2REVciIiAiIgIiICIiAiIgIiICIiAiIgIiICIiAoitx5rXuigY+oqG+cyPKAzS45R7iGs3jS5dY3AK8x6pkJjp4HZZp73f/2om25SUfpahrf0nA6gFb2G0EcEbY4m5WD2knUucd5cTqSdSUEaZMTNyI6NvBpkmd7XBg+5eHG5of8AOU5YywvNC/loxu87otkaLnfksLG5CnVhlkIKD7hla9rXMIcxwBa4EEEEXBBG8EL7Vdp2ikqGMZpSVRdZvVFUWL7MHUx7Q823BzdPOViQFV9v/iqT7dRfiI1aFV9v/iqT7dRfiI0FoREQFgr/AIqT6rvuKzrDWNJjeBqS11vYUH5opPMZ9Vv3BZSsMDsuWN92yta0FjgWuBAFwWu1HsWZBry0ETtXMbc9drH2jVar8Fj+SXt/WzfzXUkiCEkwV/yXg9hFv4j+y1pMOmb8i/1XA/fYqyIgrRqZo28mS9sYObK5t2h3zhmFge0W3rapMSqy4Pi1eBo/k2Ei/W10twPSFMybj6D9yx0Xxcf1W/yhBHuw2aVxfPKXPO83Libdrvustunw2Jmobd3F3SP8dy20QF3fyffm2i/2WfcuELu/k+/NtF/ss+5BYVSfI9+bW/71R/XkU1hJ/wAbW/sf5CoXyPfm1v8AvVH9eRSJ27yU7k6+ET842uyIirgREQEXhKx0tS2RjXsN2OFweIQZUWpV17WENAL5TqGN1NvnHqaO0r5wmqfLHne1rbk5cpuC2+huUG6iIgIiICIiAiIgIiICIiAiIghMNbnrayQ742wwt1O4NMxNu0zAfqjgptQMbuRxB4dYMq42Fhv500OcSNtuvyRjI6yGO4LdxuCZ7WCG3n3eMzm52BrjkDmm7buya66X0sgkVpTVDC/KHNLwNWgi4tv09Y9oUdQ4XHK4vd8JAWgRxy9MwyBz+VAzXsb5RvJGUgWCwYXh4vGASY6clsZubySWc2SV5JJdfM4am5OZ2uhQbG0DfgYzexbUU5B/bxtI9YJHrU6oLaEB76Sn3ufM2Qi9iGU9pS/0B4iH64U6gKr7f/FUn26i/ERq0Kr7f/FUn26i/ERoLQiIgIip1XtfIyslg5NvJRVEEJeRJ/14o35i+2RpDnhoad9xxQWevw6GduWaNkjbEWe0O0O/eqnifkvw+TWLlad3/if0d2gySBzAPQAsLNvzI3EDE2I+5I5JY+nmM0UJlY/MG+YS+LTfo8G28KSdjlW2ShaRBatJFwH9ANgfOevXRuXq337EFLxHyWVbNYJopRpo8OiNus3GYH2BVXEMBrae/L0szAPlBokbwvmiJA9dl01u20/uN1UY22DmtDeTn+VUcjcOtZ9hd1mi97BfLdup+Te9sDXgVDqZtuUYXTOZE6DMyQBzGue8sN9R0SAQUHImSB3mkG3AhfS7/iWzFHVAe6aeF8lrZg2zm335XizxrwIVWxHyUUzv8vNNEddHESt13Xz9Ow+sg5PJuPoP3LHRfFx/Vb/KFcMU8m+JRB2RsM7LGxjeWvOm8skFh6nlebOeTavlbHywZTRhoBznPJoANGN6I69S71FBVXOAFybDt0Ung+z9ZV29zQOcw/8AUd8HGP1ned1eaHLrWBeT2gpi15YZ5m2Ikm6diPlNZ5jTfrAv2q1gW3bkHN8G8lMYs6tmdJ/44rxs69HO893VuLd27Wy6HRUkcMbI4mhkbAGtaNA1o0ACzL4mJDSWi7gDYHS56gghsJ/ztd+x/kKgfItJmwqJx+VJOfbM9YNmNr2T18rI4pOUmLMwdlAiETSJCSDrroLb79Sy+RD80QfXm/rPWeO0THDq9fbMN8V4i8a8MfaIXxERaPILRxiR7YiY3ZXZmDNYGwc8NJsdNxW8vHNB3i4QQtRVOlaIHWbK52WUD5gGZzm9jmiwOvnW6ljwqd5ibFCAHAvzPI6MbeUdbTrdbc31ntg9pfKJh1G6GaSOd7pA5sUjIrBzQWlxa6VzQ5vSabi410X1sjt9RVLJTTU9U2KM3kdybXjM7pX+Ce5x9nV2KaXaeqYGNIp2mxlBdK9x6RYDY3PWXE5RwF7WsFMx2sMtrDQW3adS05jTzRNlLWyxFoc05c92uF2lotc3BWrh1F8IJGx8hGAQGCwMl+t7W9EAdXX6NyCYREVQREQEREBERAREQEREBERBp4rhzKiMscXNNw5r2mzo3t1bI0nrB9XUbhaeF4jIJPc9VlFRlLmPbo2djSAXtHyXC4zN7QRcbphV7bWaOKKKZ7msdDPE5jnG2rncm8DXW8b5BbXj1INwymN1UB1NEo7MzXtI/wCURP6y13VwpaZryC99o2MYN8kj7NawaaXcdTuAuToCq9ie29FnqC10js8DW3bFJYEGe28bukeKzQbRUtRVYeyOXzTI7K4OZd4hyN84C5s99kFiwfC3sc6aoeJKqQAEtGVkbBryUYOobckkkkuO/cAJZEQFV9v/AIqk+3UX4iNWhVfb/wCKpPt1F+IjQWhERAUVNs5SOmM7oWmdxDi+7tXNaGNda9rhoAB3iylUQRbtnqQtawwsyMjfE0W0EUoAkZ2hwaL+hbLsOhJhJYLwX5I/Muwxm36pI9a20QQsGylEy+WBoBINrutcSCUGxNgc7Q70rbfg1OcxMbSXStmO/WZmUMk9IyN9gW+iAiIgIiICIiAiIgr+D7MR09ZVVTbZqi1hbzOuQfrOAcoPyIfmiD6839Z6vioXkgpr4QyPM4dOobmabOHw0gzA9R61IrFY4NMmW2S0TeekekcF9RQf5NN/1NX++P8AZPyab/qav98f7Kbt0d9zF7/0SFdicMJYJpGx5zZpccrSRrlzHS/ZfVbYN925UnarYqSojZFHPKWl13ullLw0AG1m21cSeI61IYDgMeGQPcZpZA1pJD32YMoJs1u4bu1cxa3e1McGt8WCMUWrfxdNfunJtvqCLD6oU9NO4RNjDxGZCeTc5zm5AG/otB1F9b3KjMAqRPUQQS1L2QTyBkgEjmhwyuIBa7o6kBtzffuVmZsbFOyOZ0kgmlY18pNn8o97Q57jfUEk9RA0Gi9bsBTgHO972WPRADQdCNTq7r6iFo8bslBRshijijFo4mNYwb7NYA1o9gC2FDbHVXKUNI4vzPMEOc3ucxjbe/be6mUBERAREQEREBEUbjmP0tGzlKqZkTP0jqdCbNaOk46HQAlBJLWxDEIYGGSeRkUY3ve4NaL6DU6b9FTjtLiNdphtLyMB/wD1VYLRa4GaOIdJxtci9hoL71s4fsBCXtmr5ZK6pGoMxHJsP6ETegPWD6kFkwfFYaqJs1O8PidezhcXyktO/Xq+5bq+WMDQA0AAbgBYAcAvpARFF41tHR0mX3VPHEXAloc4AuA32G8oJRcj2twt+IzTyCUxvhldFDcZmNbHlDjlvo4yNcc2+2moVlpvKCyqDjQRcqxpsXyPEQv9UAyC41F2i6jMHkL2yOcAHOnqCQN1+Xk3IKdJsziN3WdTuBAFzfUC/o+cVmpdi55XNNVKwNHUy5I3eYbANJsOl0iOq29XlegoLFsZVPloaV8ji55iZmcd7nAWLj2ki6mVzrZfHKmCnZG2KKVkbpWaSFj+hK9oGoLSdOIWel8r+EuAzySxnrDoZHAduaMFpHaCgvyq+3/xVJ9uovxEas0bw4AjUEXB7Cqzt/8AFUn26i/ERoLQiIgIiICIiAiIgIiICIiAiIgIiICo1HsZX02eOixERUxe97I30rJSzlHFzm584JFyepXlEFN94MZ+lo+4s8VPeDGfpaPuLPFVyRBx3bDaXFsOeWe7YZsrM0jn0ojbHe+RgLXkl7uFrDQlY2PZV0jJnMkqpqhmnKkyNY9ws7R3wbGtdfc0btATorvthsm+oeJ6d2WcBtxmLCSwOySRvF8kgzFtyC1zSWuFt1VfXVsBy1MLju6TmOYd24vYHQuPbnaOwIJejg5OONl75GtbfjlAF/4LOCoKn2ohIJeCwAgOOeGQMBNsz+TecreLiLDrss1XtDTsLhmzZbZi10YaC7UML3uDcxGuW97WJ3hBH0FJDC0xyRvimiDrTxB8ZfG2+V4kisc2TQtJve+hBF4zZjbfFax8DBVsihkc9of7nEr2ODmNjbNctBvyjBmbfUi4FyVNNxuolsKenJcex0tr7ieRBZb0yNU5s3snUvlbPWuIsWuyFzXPcWHMxrsnQYxr+lkaXElrSXEaIN33gxn6Wj7izxU94MZ+lo+4s8VXJEFN94MZ+lo+4s8VPeDGfpaPuLPFVyRBTfeDGfpaPuLPFT3gxn6Wj7izxVckQcV2v2e2mNZDyNXLLF0bSREU7GHN0i+MPsbX3m9xp2LoWB7C0lO8TSB1TV6XnqHGV9+Lc2jfUpufFqdkrYXzRNneLtjdI0PcNdQ0m53H2FG4vTEAieEgtY4HlGWLJXZYnDXc92jT1nQIN1Y6hri1wabOIIB4G2hUcdpaHO1nuum5RxAa3lo8ziTlAAvc3OnpWVmOUji8NqICYiBIBKw5CXZQHa6Eu0169EHKNhNi9oYZ6h0tZyDXXu5/+JEr8wOYMLhbS/S0PVbXS6+8GM/S0fcWeKrbFUMc57WuaXRkB4BBLCWhwDgNxLSDbgQsqCm+8GM/S0fcWeKuT7Y4Ni1VJIZJOXkjkfF8WI8oie4NIbmsA9pEm43DhroCv0Uq/j2zfLO5aCTkam1icuZkoAsBK3Qm3zgQ4cSNEHLdhsJraanexzGCZ7x03mwazL81urgDewuLlx3W1t1BSiKNrLl1rkuO9znEuc89Vy4k+tZKiCshvytM9zR8uAiUHW3maSX69Gm3FawxaHXM4x23iRr4iPVIAg3UUe3HKQ7qiA/tWf3XseNUrvNnhd6JGn7igwmOWnfI6OPlYZCXljS1r2SG2YtzENc1x13ggk776c3rfJ3XyyuddjY5CXFokADc2paG8Be272rqUVa6TSCComOtssL2NJHVnlDWfxUjTbN1c9uXcKeHrbGc8rhvtn81l9xsHHg4dQQWy+x1RPE8vxXE25JHRjLUdEhgaDa46nZm/qqah8nZEkT5cRxGZsUscojlma5jnRPD23BbuuArlQ0kcMbY4mhkbBZrRuACzoCIiAiIgIiICIiAiIgIiICIiAiIgIiICIiAtHGsVjpYuVlzFuZjQGtLiXSPDGAAcXOAW8oraXBW1kIheQGcpE9125g4RSskLCL7nZcvr60EPi1Zh07JPdMMjTA1szrsfHI0Oc9jSHMIdclrhYHUHXQrRopsJpTNI2KYiFkl5ntmlbaI3lYxzyQ0ggXHRzZdM1lvYtsUJHnkJWwU8kbIpohE12aOOR0gEZuOTPTcCbOG7QW10sS8npmfUO90NaJmTNBbTta88s0ttM5rwJWtvcAtaei27iRchbcKxBszS5rJGAG1pGZTuBuBw1W6obZjB30sbmOdC4F1xyNOKcDQA3aHG5uN+imUBERAREQEREFLx7Z2pkrRLC1ga51O5z3SBzSIX5jnifGekBfK5jmm9tW2uo3D9hKhlSx73tMIms5t9PckJ5Wkja21gWygadQXRkQUnBdk5Y34c6QRf4aOqbLbU5pnxujLdNbZT6FHO2Pq3UTaUxUzXQxxxNna48pIGVEMjng5egC2PMWm9326hc9HRBX9l8DkpZa0ve6Rs0rHse92Z5a2CKM5zYbnMIHZZWBEQEREBeOAO/cvUQa5oov+2z/i3+yyRwMb5rWj0AD7lkRAREQEREBERAREQEREBERAREQEREBERAREQEREBERAREQEREBERAREQEREBERAREQEREBERAREQEREBERAREQEREBER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6" name="Picture 12" descr="http://epb.apogee.net/foe/graphics/ctoc.gif"/>
          <p:cNvPicPr>
            <a:picLocks noChangeAspect="1" noChangeArrowheads="1"/>
          </p:cNvPicPr>
          <p:nvPr/>
        </p:nvPicPr>
        <p:blipFill>
          <a:blip r:embed="rId4" cstate="print"/>
          <a:srcRect/>
          <a:stretch>
            <a:fillRect/>
          </a:stretch>
        </p:blipFill>
        <p:spPr bwMode="auto">
          <a:xfrm>
            <a:off x="4495800" y="4114800"/>
            <a:ext cx="4238078" cy="1504951"/>
          </a:xfrm>
          <a:prstGeom prst="rect">
            <a:avLst/>
          </a:prstGeom>
          <a:noFill/>
        </p:spPr>
      </p:pic>
      <p:sp>
        <p:nvSpPr>
          <p:cNvPr id="14" name="TextBox 13"/>
          <p:cNvSpPr txBox="1"/>
          <p:nvPr/>
        </p:nvSpPr>
        <p:spPr>
          <a:xfrm>
            <a:off x="4267200" y="5638800"/>
            <a:ext cx="4648200" cy="646331"/>
          </a:xfrm>
          <a:prstGeom prst="rect">
            <a:avLst/>
          </a:prstGeom>
          <a:noFill/>
        </p:spPr>
        <p:txBody>
          <a:bodyPr wrap="square" rtlCol="0">
            <a:spAutoFit/>
          </a:bodyPr>
          <a:lstStyle/>
          <a:p>
            <a:r>
              <a:rPr lang="en-US" dirty="0" smtClean="0"/>
              <a:t> According to the definition of circuit, can we call the above figures as a circuit? Give your opinion .</a:t>
            </a:r>
            <a:endParaRPr lang="en-US" dirty="0"/>
          </a:p>
        </p:txBody>
      </p:sp>
      <p:sp>
        <p:nvSpPr>
          <p:cNvPr id="15" name="TextBox 14"/>
          <p:cNvSpPr txBox="1"/>
          <p:nvPr/>
        </p:nvSpPr>
        <p:spPr>
          <a:xfrm>
            <a:off x="914400" y="5562600"/>
            <a:ext cx="3810000" cy="369332"/>
          </a:xfrm>
          <a:prstGeom prst="rect">
            <a:avLst/>
          </a:prstGeom>
          <a:noFill/>
        </p:spPr>
        <p:txBody>
          <a:bodyPr wrap="square" rtlCol="0">
            <a:spAutoFit/>
          </a:bodyPr>
          <a:lstStyle/>
          <a:p>
            <a:pPr>
              <a:buFont typeface="Wingdings" pitchFamily="2" charset="2"/>
              <a:buChar char="Ø"/>
            </a:pPr>
            <a:r>
              <a:rPr lang="en-US" dirty="0" smtClean="0">
                <a:solidFill>
                  <a:srgbClr val="FF0000"/>
                </a:solidFill>
              </a:rPr>
              <a:t> </a:t>
            </a:r>
            <a:r>
              <a:rPr lang="en-US" i="1" dirty="0" smtClean="0">
                <a:solidFill>
                  <a:srgbClr val="FF0000"/>
                </a:solidFill>
              </a:rPr>
              <a:t>Define Close Circuit and Open Circuit.</a:t>
            </a:r>
            <a:endParaRPr lang="en-US" i="1" dirty="0">
              <a:solidFill>
                <a:srgbClr val="FF0000"/>
              </a:solidFill>
            </a:endParaRPr>
          </a:p>
        </p:txBody>
      </p:sp>
      <p:sp>
        <p:nvSpPr>
          <p:cNvPr id="16" name="TextBox 15"/>
          <p:cNvSpPr txBox="1"/>
          <p:nvPr/>
        </p:nvSpPr>
        <p:spPr>
          <a:xfrm>
            <a:off x="914400" y="5867400"/>
            <a:ext cx="3429000" cy="369332"/>
          </a:xfrm>
          <a:prstGeom prst="rect">
            <a:avLst/>
          </a:prstGeom>
          <a:noFill/>
        </p:spPr>
        <p:txBody>
          <a:bodyPr wrap="square" rtlCol="0">
            <a:spAutoFit/>
          </a:bodyPr>
          <a:lstStyle/>
          <a:p>
            <a:pPr>
              <a:buFont typeface="Wingdings" pitchFamily="2" charset="2"/>
              <a:buChar char="Ø"/>
            </a:pPr>
            <a:r>
              <a:rPr lang="en-US" i="1" dirty="0" smtClean="0">
                <a:solidFill>
                  <a:srgbClr val="FF0000"/>
                </a:solidFill>
              </a:rPr>
              <a:t>Define Ideal Current and Voltage Source</a:t>
            </a:r>
            <a:endParaRPr lang="en-US" i="1" dirty="0">
              <a:solidFill>
                <a:srgbClr val="FF0000"/>
              </a:solidFill>
            </a:endParaRPr>
          </a:p>
        </p:txBody>
      </p:sp>
      <p:sp>
        <p:nvSpPr>
          <p:cNvPr id="17"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6"/>
                                        </p:tgtEl>
                                        <p:attrNameLst>
                                          <p:attrName>style.visibility</p:attrName>
                                        </p:attrNameLst>
                                      </p:cBhvr>
                                      <p:to>
                                        <p:strVal val="visible"/>
                                      </p:to>
                                    </p:set>
                                    <p:anim calcmode="lin" valueType="num">
                                      <p:cBhvr additive="base">
                                        <p:cTn id="13" dur="500" fill="hold"/>
                                        <p:tgtEl>
                                          <p:spTgt spid="21506"/>
                                        </p:tgtEl>
                                        <p:attrNameLst>
                                          <p:attrName>ppt_x</p:attrName>
                                        </p:attrNameLst>
                                      </p:cBhvr>
                                      <p:tavLst>
                                        <p:tav tm="0">
                                          <p:val>
                                            <p:strVal val="#ppt_x"/>
                                          </p:val>
                                        </p:tav>
                                        <p:tav tm="100000">
                                          <p:val>
                                            <p:strVal val="#ppt_x"/>
                                          </p:val>
                                        </p:tav>
                                      </p:tavLst>
                                    </p:anim>
                                    <p:anim calcmode="lin" valueType="num">
                                      <p:cBhvr additive="base">
                                        <p:cTn id="14"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508"/>
                                        </p:tgtEl>
                                        <p:attrNameLst>
                                          <p:attrName>style.visibility</p:attrName>
                                        </p:attrNameLst>
                                      </p:cBhvr>
                                      <p:to>
                                        <p:strVal val="visible"/>
                                      </p:to>
                                    </p:set>
                                    <p:animEffect transition="in" filter="fade">
                                      <p:cBhvr>
                                        <p:cTn id="25" dur="2000"/>
                                        <p:tgtEl>
                                          <p:spTgt spid="2150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1516"/>
                                        </p:tgtEl>
                                        <p:attrNameLst>
                                          <p:attrName>style.visibility</p:attrName>
                                        </p:attrNameLst>
                                      </p:cBhvr>
                                      <p:to>
                                        <p:strVal val="visible"/>
                                      </p:to>
                                    </p:set>
                                    <p:anim calcmode="lin" valueType="num">
                                      <p:cBhvr additive="base">
                                        <p:cTn id="30" dur="500" fill="hold"/>
                                        <p:tgtEl>
                                          <p:spTgt spid="21516"/>
                                        </p:tgtEl>
                                        <p:attrNameLst>
                                          <p:attrName>ppt_x</p:attrName>
                                        </p:attrNameLst>
                                      </p:cBhvr>
                                      <p:tavLst>
                                        <p:tav tm="0">
                                          <p:val>
                                            <p:strVal val="#ppt_x"/>
                                          </p:val>
                                        </p:tav>
                                        <p:tav tm="100000">
                                          <p:val>
                                            <p:strVal val="#ppt_x"/>
                                          </p:val>
                                        </p:tav>
                                      </p:tavLst>
                                    </p:anim>
                                    <p:anim calcmode="lin" valueType="num">
                                      <p:cBhvr additive="base">
                                        <p:cTn id="31"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 calcmode="lin" valueType="num">
                                      <p:cBhvr additive="base">
                                        <p:cTn id="3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wipe(down)">
                                      <p:cBhvr>
                                        <p:cTn id="42" dur="5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 calcmode="lin" valueType="num">
                                      <p:cBhvr additive="base">
                                        <p:cTn id="4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P spid="14" grpId="0" build="allAtOnce"/>
      <p:bldP spid="15" grpId="0" build="allAtOnce"/>
      <p:bldP spid="1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elements</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7</a:t>
            </a:fld>
            <a:endParaRPr lang="en-US"/>
          </a:p>
        </p:txBody>
      </p:sp>
      <p:sp>
        <p:nvSpPr>
          <p:cNvPr id="6" name="Rectangle 5"/>
          <p:cNvSpPr/>
          <p:nvPr/>
        </p:nvSpPr>
        <p:spPr>
          <a:xfrm>
            <a:off x="838200" y="3733800"/>
            <a:ext cx="7696200" cy="2031325"/>
          </a:xfrm>
          <a:prstGeom prst="rect">
            <a:avLst/>
          </a:prstGeom>
        </p:spPr>
        <p:txBody>
          <a:bodyPr wrap="square">
            <a:spAutoFit/>
          </a:bodyPr>
          <a:lstStyle/>
          <a:p>
            <a:r>
              <a:rPr lang="en-US" dirty="0" smtClean="0"/>
              <a:t>There are two types of elements found in electric circuits :</a:t>
            </a:r>
          </a:p>
          <a:p>
            <a:endParaRPr lang="en-US" dirty="0" smtClean="0"/>
          </a:p>
          <a:p>
            <a:r>
              <a:rPr lang="en-US" b="1" dirty="0" smtClean="0">
                <a:solidFill>
                  <a:srgbClr val="FF0000"/>
                </a:solidFill>
              </a:rPr>
              <a:t>Active element </a:t>
            </a:r>
            <a:r>
              <a:rPr lang="en-US" dirty="0" smtClean="0"/>
              <a:t>is one capable of generat</a:t>
            </a:r>
            <a:r>
              <a:rPr lang="en-US" dirty="0" smtClean="0"/>
              <a:t>ing electric energy. </a:t>
            </a:r>
          </a:p>
          <a:p>
            <a:pPr>
              <a:buFont typeface="Wingdings" pitchFamily="2" charset="2"/>
              <a:buChar char="ü"/>
            </a:pPr>
            <a:r>
              <a:rPr lang="en-US" i="1" dirty="0" smtClean="0"/>
              <a:t>Typical active elements include generators, batteries, and operational amplifiers</a:t>
            </a:r>
          </a:p>
          <a:p>
            <a:r>
              <a:rPr lang="en-US" dirty="0" smtClean="0"/>
              <a:t> </a:t>
            </a:r>
          </a:p>
          <a:p>
            <a:r>
              <a:rPr lang="en-US" b="1" dirty="0" smtClean="0">
                <a:solidFill>
                  <a:srgbClr val="FF0000"/>
                </a:solidFill>
              </a:rPr>
              <a:t>Passive elements</a:t>
            </a:r>
            <a:r>
              <a:rPr lang="en-US" b="1" dirty="0" smtClean="0"/>
              <a:t> </a:t>
            </a:r>
            <a:r>
              <a:rPr lang="en-US" dirty="0" smtClean="0"/>
              <a:t>are physical devices </a:t>
            </a:r>
            <a:r>
              <a:rPr lang="en-US" dirty="0" smtClean="0"/>
              <a:t>that cannot generate electric energy. </a:t>
            </a:r>
          </a:p>
          <a:p>
            <a:pPr>
              <a:buFont typeface="Wingdings" pitchFamily="2" charset="2"/>
              <a:buChar char="ü"/>
            </a:pPr>
            <a:r>
              <a:rPr lang="en-US" i="1" dirty="0" smtClean="0"/>
              <a:t>Resistors, inductors, and capacitors are examples of passive circuit elements.</a:t>
            </a:r>
            <a:endParaRPr lang="en-US" i="1" dirty="0"/>
          </a:p>
        </p:txBody>
      </p:sp>
      <p:sp>
        <p:nvSpPr>
          <p:cNvPr id="7" name="Rectangle 6"/>
          <p:cNvSpPr/>
          <p:nvPr/>
        </p:nvSpPr>
        <p:spPr>
          <a:xfrm>
            <a:off x="685800" y="1676400"/>
            <a:ext cx="4572000" cy="369332"/>
          </a:xfrm>
          <a:prstGeom prst="rect">
            <a:avLst/>
          </a:prstGeom>
        </p:spPr>
        <p:txBody>
          <a:bodyPr>
            <a:spAutoFit/>
          </a:bodyPr>
          <a:lstStyle/>
          <a:p>
            <a:r>
              <a:rPr lang="en-US" dirty="0" smtClean="0"/>
              <a:t>There are five ideal basic circuit elements:</a:t>
            </a:r>
            <a:endParaRPr lang="en-US" dirty="0"/>
          </a:p>
        </p:txBody>
      </p:sp>
      <p:sp>
        <p:nvSpPr>
          <p:cNvPr id="8" name="Rectangle 7"/>
          <p:cNvSpPr/>
          <p:nvPr/>
        </p:nvSpPr>
        <p:spPr>
          <a:xfrm>
            <a:off x="762000" y="2057400"/>
            <a:ext cx="4572000" cy="1477328"/>
          </a:xfrm>
          <a:prstGeom prst="rect">
            <a:avLst/>
          </a:prstGeom>
        </p:spPr>
        <p:txBody>
          <a:bodyPr>
            <a:spAutoFit/>
          </a:bodyPr>
          <a:lstStyle/>
          <a:p>
            <a:pPr marL="342900" indent="-342900">
              <a:buFont typeface="+mj-lt"/>
              <a:buAutoNum type="arabicPeriod"/>
            </a:pPr>
            <a:r>
              <a:rPr lang="en-US" dirty="0" smtClean="0"/>
              <a:t>VOLTAGE SOURCES</a:t>
            </a:r>
          </a:p>
          <a:p>
            <a:pPr marL="342900" indent="-342900">
              <a:buFont typeface="+mj-lt"/>
              <a:buAutoNum type="arabicPeriod"/>
            </a:pPr>
            <a:r>
              <a:rPr lang="en-US" dirty="0" smtClean="0"/>
              <a:t>CURRENT SOURCES</a:t>
            </a:r>
          </a:p>
          <a:p>
            <a:pPr marL="342900" indent="-342900">
              <a:buFont typeface="+mj-lt"/>
              <a:buAutoNum type="arabicPeriod"/>
            </a:pPr>
            <a:r>
              <a:rPr lang="en-US" dirty="0" smtClean="0"/>
              <a:t>RESISTORS </a:t>
            </a:r>
          </a:p>
          <a:p>
            <a:pPr marL="342900" indent="-342900">
              <a:buFont typeface="+mj-lt"/>
              <a:buAutoNum type="arabicPeriod"/>
            </a:pPr>
            <a:r>
              <a:rPr lang="en-US" dirty="0" smtClean="0"/>
              <a:t>INDUCTORS</a:t>
            </a:r>
          </a:p>
          <a:p>
            <a:pPr marL="342900" indent="-342900">
              <a:buFont typeface="+mj-lt"/>
              <a:buAutoNum type="arabicPeriod"/>
            </a:pPr>
            <a:r>
              <a:rPr lang="en-US" dirty="0" smtClean="0"/>
              <a:t>CAPACITORS</a:t>
            </a:r>
            <a:endParaRPr lang="en-US" dirty="0"/>
          </a:p>
        </p:txBody>
      </p:sp>
      <p:sp>
        <p:nvSpPr>
          <p:cNvPr id="10"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 calcmode="lin" valueType="num">
                                      <p:cBhvr additive="base">
                                        <p:cTn id="6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Charge</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8</a:t>
            </a:fld>
            <a:endParaRPr lang="en-US"/>
          </a:p>
        </p:txBody>
      </p:sp>
      <p:pic>
        <p:nvPicPr>
          <p:cNvPr id="1026" name="Picture 2" descr="http://www.physicsclassroom.com/Class/circuits/u9l2a4ani.gif"/>
          <p:cNvPicPr>
            <a:picLocks noChangeAspect="1" noChangeArrowheads="1" noCrop="1"/>
          </p:cNvPicPr>
          <p:nvPr/>
        </p:nvPicPr>
        <p:blipFill>
          <a:blip r:embed="rId3" cstate="print"/>
          <a:srcRect/>
          <a:stretch>
            <a:fillRect/>
          </a:stretch>
        </p:blipFill>
        <p:spPr bwMode="auto">
          <a:xfrm>
            <a:off x="762001" y="1752600"/>
            <a:ext cx="3733800" cy="2971800"/>
          </a:xfrm>
          <a:prstGeom prst="rect">
            <a:avLst/>
          </a:prstGeom>
          <a:noFill/>
        </p:spPr>
      </p:pic>
      <p:sp>
        <p:nvSpPr>
          <p:cNvPr id="5" name="TextBox 4"/>
          <p:cNvSpPr txBox="1"/>
          <p:nvPr/>
        </p:nvSpPr>
        <p:spPr>
          <a:xfrm>
            <a:off x="838200" y="4916269"/>
            <a:ext cx="3429000" cy="646331"/>
          </a:xfrm>
          <a:prstGeom prst="rect">
            <a:avLst/>
          </a:prstGeom>
          <a:noFill/>
        </p:spPr>
        <p:txBody>
          <a:bodyPr wrap="square" rtlCol="0">
            <a:spAutoFit/>
          </a:bodyPr>
          <a:lstStyle/>
          <a:p>
            <a:r>
              <a:rPr lang="en-US" i="1" dirty="0" smtClean="0"/>
              <a:t>Whenever positive and negative charges are separated energy is expected</a:t>
            </a:r>
            <a:endParaRPr lang="en-US" i="1" dirty="0"/>
          </a:p>
        </p:txBody>
      </p:sp>
      <p:sp>
        <p:nvSpPr>
          <p:cNvPr id="6" name="TextBox 5"/>
          <p:cNvSpPr txBox="1"/>
          <p:nvPr/>
        </p:nvSpPr>
        <p:spPr>
          <a:xfrm>
            <a:off x="5029200" y="1295400"/>
            <a:ext cx="4114800" cy="646331"/>
          </a:xfrm>
          <a:prstGeom prst="rect">
            <a:avLst/>
          </a:prstGeom>
          <a:noFill/>
        </p:spPr>
        <p:txBody>
          <a:bodyPr wrap="square" rtlCol="0">
            <a:spAutoFit/>
          </a:bodyPr>
          <a:lstStyle/>
          <a:p>
            <a:r>
              <a:rPr lang="en-US" b="1" dirty="0" smtClean="0">
                <a:solidFill>
                  <a:srgbClr val="FF0000"/>
                </a:solidFill>
              </a:rPr>
              <a:t>Voltage:  </a:t>
            </a:r>
            <a:r>
              <a:rPr lang="en-US" dirty="0" smtClean="0"/>
              <a:t>Energy per unit charge created by separation.</a:t>
            </a:r>
            <a:endParaRPr lang="en-US" dirty="0"/>
          </a:p>
        </p:txBody>
      </p:sp>
      <p:grpSp>
        <p:nvGrpSpPr>
          <p:cNvPr id="3" name="Group 12"/>
          <p:cNvGrpSpPr/>
          <p:nvPr/>
        </p:nvGrpSpPr>
        <p:grpSpPr>
          <a:xfrm>
            <a:off x="5943600" y="1828800"/>
            <a:ext cx="1371600" cy="750332"/>
            <a:chOff x="5486400" y="2209800"/>
            <a:chExt cx="1371600" cy="750332"/>
          </a:xfrm>
        </p:grpSpPr>
        <p:sp>
          <p:nvSpPr>
            <p:cNvPr id="7" name="TextBox 6"/>
            <p:cNvSpPr txBox="1"/>
            <p:nvPr/>
          </p:nvSpPr>
          <p:spPr>
            <a:xfrm>
              <a:off x="5486400" y="2438400"/>
              <a:ext cx="476412" cy="369332"/>
            </a:xfrm>
            <a:prstGeom prst="rect">
              <a:avLst/>
            </a:prstGeom>
            <a:noFill/>
          </p:spPr>
          <p:txBody>
            <a:bodyPr wrap="none" rtlCol="0">
              <a:spAutoFit/>
            </a:bodyPr>
            <a:lstStyle/>
            <a:p>
              <a:r>
                <a:rPr lang="en-US" dirty="0" smtClean="0"/>
                <a:t>V=</a:t>
              </a:r>
              <a:endParaRPr lang="en-US" dirty="0"/>
            </a:p>
          </p:txBody>
        </p:sp>
        <p:cxnSp>
          <p:nvCxnSpPr>
            <p:cNvPr id="9" name="Straight Connector 8"/>
            <p:cNvCxnSpPr/>
            <p:nvPr/>
          </p:nvCxnSpPr>
          <p:spPr>
            <a:xfrm>
              <a:off x="6172200" y="25908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4600" y="2209800"/>
              <a:ext cx="439736" cy="369332"/>
            </a:xfrm>
            <a:prstGeom prst="rect">
              <a:avLst/>
            </a:prstGeom>
            <a:noFill/>
          </p:spPr>
          <p:txBody>
            <a:bodyPr wrap="none" rtlCol="0">
              <a:spAutoFit/>
            </a:bodyPr>
            <a:lstStyle/>
            <a:p>
              <a:r>
                <a:rPr lang="en-US" dirty="0" err="1" smtClean="0"/>
                <a:t>dw</a:t>
              </a:r>
              <a:endParaRPr lang="en-US" dirty="0"/>
            </a:p>
          </p:txBody>
        </p:sp>
        <p:sp>
          <p:nvSpPr>
            <p:cNvPr id="12" name="TextBox 11"/>
            <p:cNvSpPr txBox="1"/>
            <p:nvPr/>
          </p:nvSpPr>
          <p:spPr>
            <a:xfrm>
              <a:off x="6324600" y="2590800"/>
              <a:ext cx="393056" cy="369332"/>
            </a:xfrm>
            <a:prstGeom prst="rect">
              <a:avLst/>
            </a:prstGeom>
            <a:noFill/>
          </p:spPr>
          <p:txBody>
            <a:bodyPr wrap="none" rtlCol="0">
              <a:spAutoFit/>
            </a:bodyPr>
            <a:lstStyle/>
            <a:p>
              <a:r>
                <a:rPr lang="en-US" dirty="0" err="1" smtClean="0"/>
                <a:t>dq</a:t>
              </a:r>
              <a:endParaRPr lang="en-US" dirty="0"/>
            </a:p>
          </p:txBody>
        </p:sp>
      </p:grpSp>
      <p:sp>
        <p:nvSpPr>
          <p:cNvPr id="14" name="TextBox 13"/>
          <p:cNvSpPr txBox="1"/>
          <p:nvPr/>
        </p:nvSpPr>
        <p:spPr>
          <a:xfrm>
            <a:off x="5105400" y="2667000"/>
            <a:ext cx="3657600" cy="923330"/>
          </a:xfrm>
          <a:prstGeom prst="rect">
            <a:avLst/>
          </a:prstGeom>
          <a:noFill/>
        </p:spPr>
        <p:txBody>
          <a:bodyPr wrap="square" rtlCol="0">
            <a:spAutoFit/>
          </a:bodyPr>
          <a:lstStyle/>
          <a:p>
            <a:r>
              <a:rPr lang="en-US" i="1" dirty="0" smtClean="0"/>
              <a:t>V= the voltage in volts</a:t>
            </a:r>
          </a:p>
          <a:p>
            <a:r>
              <a:rPr lang="en-US" i="1" dirty="0" smtClean="0"/>
              <a:t>w= the energy in joules</a:t>
            </a:r>
          </a:p>
          <a:p>
            <a:r>
              <a:rPr lang="en-US" i="1" dirty="0" smtClean="0"/>
              <a:t>q= the charge in coulombs</a:t>
            </a:r>
            <a:endParaRPr lang="en-US" i="1" dirty="0"/>
          </a:p>
        </p:txBody>
      </p:sp>
      <p:sp>
        <p:nvSpPr>
          <p:cNvPr id="15" name="TextBox 14"/>
          <p:cNvSpPr txBox="1"/>
          <p:nvPr/>
        </p:nvSpPr>
        <p:spPr>
          <a:xfrm>
            <a:off x="5257800" y="3810000"/>
            <a:ext cx="4114800" cy="369332"/>
          </a:xfrm>
          <a:prstGeom prst="rect">
            <a:avLst/>
          </a:prstGeom>
          <a:noFill/>
        </p:spPr>
        <p:txBody>
          <a:bodyPr wrap="square" rtlCol="0">
            <a:spAutoFit/>
          </a:bodyPr>
          <a:lstStyle/>
          <a:p>
            <a:r>
              <a:rPr lang="en-US" b="1" dirty="0" smtClean="0">
                <a:solidFill>
                  <a:srgbClr val="FF0000"/>
                </a:solidFill>
              </a:rPr>
              <a:t>Current:  </a:t>
            </a:r>
            <a:r>
              <a:rPr lang="en-US" dirty="0" smtClean="0"/>
              <a:t>the rate of charge flow</a:t>
            </a:r>
            <a:endParaRPr lang="en-US" dirty="0"/>
          </a:p>
        </p:txBody>
      </p:sp>
      <p:grpSp>
        <p:nvGrpSpPr>
          <p:cNvPr id="8" name="Group 15"/>
          <p:cNvGrpSpPr/>
          <p:nvPr/>
        </p:nvGrpSpPr>
        <p:grpSpPr>
          <a:xfrm>
            <a:off x="6096000" y="4126468"/>
            <a:ext cx="1371600" cy="750332"/>
            <a:chOff x="5486400" y="2209800"/>
            <a:chExt cx="1371600" cy="750332"/>
          </a:xfrm>
        </p:grpSpPr>
        <p:sp>
          <p:nvSpPr>
            <p:cNvPr id="17" name="TextBox 16"/>
            <p:cNvSpPr txBox="1"/>
            <p:nvPr/>
          </p:nvSpPr>
          <p:spPr>
            <a:xfrm>
              <a:off x="5486400" y="2438400"/>
              <a:ext cx="391454" cy="369332"/>
            </a:xfrm>
            <a:prstGeom prst="rect">
              <a:avLst/>
            </a:prstGeom>
            <a:noFill/>
          </p:spPr>
          <p:txBody>
            <a:bodyPr wrap="none" rtlCol="0">
              <a:spAutoFit/>
            </a:bodyPr>
            <a:lstStyle/>
            <a:p>
              <a:r>
                <a:rPr lang="en-US" dirty="0" smtClean="0"/>
                <a:t>i=</a:t>
              </a:r>
              <a:endParaRPr lang="en-US" dirty="0"/>
            </a:p>
          </p:txBody>
        </p:sp>
        <p:cxnSp>
          <p:nvCxnSpPr>
            <p:cNvPr id="18" name="Straight Connector 17"/>
            <p:cNvCxnSpPr/>
            <p:nvPr/>
          </p:nvCxnSpPr>
          <p:spPr>
            <a:xfrm>
              <a:off x="6172200" y="25908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24600" y="2209800"/>
              <a:ext cx="393056" cy="369332"/>
            </a:xfrm>
            <a:prstGeom prst="rect">
              <a:avLst/>
            </a:prstGeom>
            <a:noFill/>
          </p:spPr>
          <p:txBody>
            <a:bodyPr wrap="none" rtlCol="0">
              <a:spAutoFit/>
            </a:bodyPr>
            <a:lstStyle/>
            <a:p>
              <a:r>
                <a:rPr lang="en-US" dirty="0" err="1" smtClean="0"/>
                <a:t>dq</a:t>
              </a:r>
              <a:endParaRPr lang="en-US" dirty="0"/>
            </a:p>
          </p:txBody>
        </p:sp>
        <p:sp>
          <p:nvSpPr>
            <p:cNvPr id="20" name="TextBox 19"/>
            <p:cNvSpPr txBox="1"/>
            <p:nvPr/>
          </p:nvSpPr>
          <p:spPr>
            <a:xfrm>
              <a:off x="6324600" y="2590800"/>
              <a:ext cx="357790" cy="369332"/>
            </a:xfrm>
            <a:prstGeom prst="rect">
              <a:avLst/>
            </a:prstGeom>
            <a:noFill/>
          </p:spPr>
          <p:txBody>
            <a:bodyPr wrap="none" rtlCol="0">
              <a:spAutoFit/>
            </a:bodyPr>
            <a:lstStyle/>
            <a:p>
              <a:r>
                <a:rPr lang="en-US" dirty="0" err="1" smtClean="0"/>
                <a:t>dt</a:t>
              </a:r>
              <a:endParaRPr lang="en-US" dirty="0"/>
            </a:p>
          </p:txBody>
        </p:sp>
      </p:grpSp>
      <p:sp>
        <p:nvSpPr>
          <p:cNvPr id="21" name="TextBox 20"/>
          <p:cNvSpPr txBox="1"/>
          <p:nvPr/>
        </p:nvSpPr>
        <p:spPr>
          <a:xfrm>
            <a:off x="5257800" y="4867870"/>
            <a:ext cx="3657600" cy="923330"/>
          </a:xfrm>
          <a:prstGeom prst="rect">
            <a:avLst/>
          </a:prstGeom>
          <a:noFill/>
        </p:spPr>
        <p:txBody>
          <a:bodyPr wrap="square" rtlCol="0">
            <a:spAutoFit/>
          </a:bodyPr>
          <a:lstStyle/>
          <a:p>
            <a:r>
              <a:rPr lang="en-US" i="1" dirty="0" smtClean="0"/>
              <a:t>i= the  current in amperes</a:t>
            </a:r>
          </a:p>
          <a:p>
            <a:r>
              <a:rPr lang="en-US" i="1" dirty="0" smtClean="0"/>
              <a:t>t= the  time in second</a:t>
            </a:r>
          </a:p>
          <a:p>
            <a:r>
              <a:rPr lang="en-US" i="1" dirty="0" smtClean="0"/>
              <a:t>q= the charge in coulombs</a:t>
            </a:r>
            <a:endParaRPr lang="en-US" i="1"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2000"/>
                                        <p:tgtEl>
                                          <p:spTgt spid="14">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1" end="1"/>
                                            </p:txEl>
                                          </p:spTgt>
                                        </p:tgtEl>
                                        <p:attrNameLst>
                                          <p:attrName>style.visibility</p:attrName>
                                        </p:attrNameLst>
                                      </p:cBhvr>
                                      <p:to>
                                        <p:strVal val="visible"/>
                                      </p:to>
                                    </p:set>
                                    <p:animEffect transition="in" filter="fade">
                                      <p:cBhvr>
                                        <p:cTn id="26" dur="2000"/>
                                        <p:tgtEl>
                                          <p:spTgt spid="14">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2000"/>
                                        <p:tgtEl>
                                          <p:spTgt spid="1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Effect transition="in" filter="fade">
                                      <p:cBhvr>
                                        <p:cTn id="34" dur="2000"/>
                                        <p:tgtEl>
                                          <p:spTgt spid="1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2000"/>
                                        <p:tgtEl>
                                          <p:spTgt spid="21">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xEl>
                                              <p:pRg st="1" end="1"/>
                                            </p:txEl>
                                          </p:spTgt>
                                        </p:tgtEl>
                                        <p:attrNameLst>
                                          <p:attrName>style.visibility</p:attrName>
                                        </p:attrNameLst>
                                      </p:cBhvr>
                                      <p:to>
                                        <p:strVal val="visible"/>
                                      </p:to>
                                    </p:set>
                                    <p:animEffect transition="in" filter="fade">
                                      <p:cBhvr>
                                        <p:cTn id="47" dur="2000"/>
                                        <p:tgtEl>
                                          <p:spTgt spid="21">
                                            <p:txEl>
                                              <p:pRg st="1" end="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xEl>
                                              <p:pRg st="2" end="2"/>
                                            </p:txEl>
                                          </p:spTgt>
                                        </p:tgtEl>
                                        <p:attrNameLst>
                                          <p:attrName>style.visibility</p:attrName>
                                        </p:attrNameLst>
                                      </p:cBhvr>
                                      <p:to>
                                        <p:strVal val="visible"/>
                                      </p:to>
                                    </p:set>
                                    <p:animEffect transition="in" filter="fade">
                                      <p:cBhvr>
                                        <p:cTn id="50"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14" grpId="0" build="allAtOnce"/>
      <p:bldP spid="15" grpId="0" build="allAtOnce"/>
      <p:bldP spid="2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Source</a:t>
            </a:r>
            <a:endParaRPr lang="en-US" dirty="0"/>
          </a:p>
        </p:txBody>
      </p:sp>
      <p:sp>
        <p:nvSpPr>
          <p:cNvPr id="4" name="Slide Number Placeholder 3"/>
          <p:cNvSpPr>
            <a:spLocks noGrp="1"/>
          </p:cNvSpPr>
          <p:nvPr>
            <p:ph type="sldNum" sz="quarter" idx="12"/>
          </p:nvPr>
        </p:nvSpPr>
        <p:spPr/>
        <p:txBody>
          <a:bodyPr/>
          <a:lstStyle/>
          <a:p>
            <a:fld id="{1F34E493-E643-45DB-BAD2-4C0B490C460C}" type="slidenum">
              <a:rPr lang="en-US" smtClean="0"/>
              <a:pPr/>
              <a:t>9</a:t>
            </a:fld>
            <a:endParaRPr lang="en-US"/>
          </a:p>
        </p:txBody>
      </p:sp>
      <p:sp>
        <p:nvSpPr>
          <p:cNvPr id="6" name="Footer Placeholder 4"/>
          <p:cNvSpPr>
            <a:spLocks noGrp="1"/>
          </p:cNvSpPr>
          <p:nvPr>
            <p:ph type="ftr" sz="quarter" idx="11"/>
          </p:nvPr>
        </p:nvSpPr>
        <p:spPr>
          <a:xfrm>
            <a:off x="914400" y="6248400"/>
            <a:ext cx="7696200" cy="457200"/>
          </a:xfrm>
        </p:spPr>
        <p:txBody>
          <a:bodyPr/>
          <a:lstStyle/>
          <a:p>
            <a:r>
              <a:rPr lang="en-US" dirty="0" smtClean="0"/>
              <a:t>Electrical Circuit-I            EEE1141         moktadir.alam@hotmail.com</a:t>
            </a:r>
            <a:endParaRPr lang="en-US" dirty="0"/>
          </a:p>
        </p:txBody>
      </p:sp>
      <p:sp>
        <p:nvSpPr>
          <p:cNvPr id="5" name="Rectangle 4"/>
          <p:cNvSpPr/>
          <p:nvPr/>
        </p:nvSpPr>
        <p:spPr>
          <a:xfrm>
            <a:off x="1219200" y="1905000"/>
            <a:ext cx="7162800" cy="646331"/>
          </a:xfrm>
          <a:prstGeom prst="rect">
            <a:avLst/>
          </a:prstGeom>
        </p:spPr>
        <p:txBody>
          <a:bodyPr wrap="square">
            <a:spAutoFit/>
          </a:bodyPr>
          <a:lstStyle/>
          <a:p>
            <a:r>
              <a:rPr lang="en-US" dirty="0" smtClean="0"/>
              <a:t>An </a:t>
            </a:r>
            <a:r>
              <a:rPr lang="en-US" b="1" dirty="0" smtClean="0"/>
              <a:t>electrical source is a device t</a:t>
            </a:r>
            <a:r>
              <a:rPr lang="en-US" dirty="0" smtClean="0"/>
              <a:t>hat is capable of converting nonelectric energy to electric energy and vice versa.</a:t>
            </a:r>
            <a:endParaRPr lang="en-US" dirty="0"/>
          </a:p>
        </p:txBody>
      </p:sp>
      <p:sp>
        <p:nvSpPr>
          <p:cNvPr id="7" name="Rectangle 6"/>
          <p:cNvSpPr/>
          <p:nvPr/>
        </p:nvSpPr>
        <p:spPr>
          <a:xfrm>
            <a:off x="1295400" y="2895600"/>
            <a:ext cx="7010400" cy="646331"/>
          </a:xfrm>
          <a:prstGeom prst="rect">
            <a:avLst/>
          </a:prstGeom>
        </p:spPr>
        <p:txBody>
          <a:bodyPr wrap="square">
            <a:spAutoFit/>
          </a:bodyPr>
          <a:lstStyle/>
          <a:p>
            <a:r>
              <a:rPr lang="en-US" dirty="0" smtClean="0"/>
              <a:t>A dynamo is a machine that converts mechanical energy to electric energy and vice versa.</a:t>
            </a:r>
            <a:endParaRPr lang="en-US" dirty="0"/>
          </a:p>
        </p:txBody>
      </p:sp>
      <p:pic>
        <p:nvPicPr>
          <p:cNvPr id="7170" name="Picture 2" descr="https://encrypted-tbn1.gstatic.com/images?q=tbn:ANd9GcRQKZcdZDWvZEcj8UVLOIbO2Mx_KJm__8QXvJD96Dw8eyyqdcN2Tg"/>
          <p:cNvPicPr>
            <a:picLocks noChangeAspect="1" noChangeArrowheads="1"/>
          </p:cNvPicPr>
          <p:nvPr/>
        </p:nvPicPr>
        <p:blipFill>
          <a:blip r:embed="rId2" cstate="print"/>
          <a:srcRect/>
          <a:stretch>
            <a:fillRect/>
          </a:stretch>
        </p:blipFill>
        <p:spPr bwMode="auto">
          <a:xfrm>
            <a:off x="1981200" y="3505200"/>
            <a:ext cx="4648200" cy="250638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857</TotalTime>
  <Words>1138</Words>
  <Application>Microsoft Office PowerPoint</Application>
  <PresentationFormat>On-screen Show (4:3)</PresentationFormat>
  <Paragraphs>163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Basic Concepts </vt:lpstr>
      <vt:lpstr>Reference books</vt:lpstr>
      <vt:lpstr>History (Frictional Electricity)</vt:lpstr>
      <vt:lpstr>History (Current Electricity)</vt:lpstr>
      <vt:lpstr>History : Practical Application</vt:lpstr>
      <vt:lpstr>Electrical Circuit</vt:lpstr>
      <vt:lpstr>Circuit elements</vt:lpstr>
      <vt:lpstr>Flow of Charge</vt:lpstr>
      <vt:lpstr>Electrical Source</vt:lpstr>
      <vt:lpstr>Voltage Source</vt:lpstr>
      <vt:lpstr>Current Source</vt:lpstr>
      <vt:lpstr>Voltage Source</vt:lpstr>
      <vt:lpstr>Symbols</vt:lpstr>
      <vt:lpstr>Problem Solving</vt:lpstr>
      <vt:lpstr>Problem solving (Home task)</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Tina</dc:creator>
  <cp:lastModifiedBy>Tina</cp:lastModifiedBy>
  <cp:revision>98</cp:revision>
  <dcterms:created xsi:type="dcterms:W3CDTF">2015-01-28T13:23:53Z</dcterms:created>
  <dcterms:modified xsi:type="dcterms:W3CDTF">2015-02-02T05:29:15Z</dcterms:modified>
</cp:coreProperties>
</file>