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3D858-713B-4023-A4A3-415C2BF10A67}" type="datetimeFigureOut">
              <a:rPr lang="en-US" smtClean="0"/>
              <a:pPr/>
              <a:t>14-Feb-15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D4EF2-628A-4F2D-AB54-8F607E055D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Some Definitions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676400"/>
            <a:ext cx="563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 </a:t>
            </a:r>
            <a:r>
              <a:rPr lang="en-US" b="1" dirty="0">
                <a:solidFill>
                  <a:srgbClr val="C00000"/>
                </a:solidFill>
              </a:rPr>
              <a:t>Circuit</a:t>
            </a:r>
            <a:r>
              <a:rPr lang="en-US" dirty="0"/>
              <a:t> – </a:t>
            </a:r>
            <a:r>
              <a:rPr lang="en-US" dirty="0" smtClean="0"/>
              <a:t>a </a:t>
            </a:r>
            <a:r>
              <a:rPr lang="en-US" dirty="0"/>
              <a:t>closed loop conducting path in which an electrical current flows.</a:t>
            </a:r>
          </a:p>
          <a:p>
            <a:r>
              <a:rPr lang="en-US" dirty="0"/>
              <a:t>• </a:t>
            </a:r>
            <a:r>
              <a:rPr lang="en-US" b="1" dirty="0">
                <a:solidFill>
                  <a:srgbClr val="C00000"/>
                </a:solidFill>
              </a:rPr>
              <a:t>Path </a:t>
            </a:r>
            <a:r>
              <a:rPr lang="en-US" dirty="0"/>
              <a:t>– </a:t>
            </a:r>
            <a:r>
              <a:rPr lang="en-US" dirty="0" smtClean="0"/>
              <a:t> </a:t>
            </a:r>
            <a:r>
              <a:rPr lang="en-US" dirty="0"/>
              <a:t>single line of connecting elements or sources.</a:t>
            </a:r>
          </a:p>
          <a:p>
            <a:r>
              <a:rPr lang="en-US" dirty="0"/>
              <a:t>• </a:t>
            </a:r>
            <a:r>
              <a:rPr lang="en-US" b="1" dirty="0">
                <a:solidFill>
                  <a:srgbClr val="C00000"/>
                </a:solidFill>
              </a:rPr>
              <a:t>Node</a:t>
            </a:r>
            <a:r>
              <a:rPr lang="en-US" dirty="0"/>
              <a:t> – a node is a junction, connection or terminal within a circuit were two or more circuit elements are connected or joined together giving a connection point between two or more branches. A node is indicated by a dot.</a:t>
            </a:r>
          </a:p>
          <a:p>
            <a:r>
              <a:rPr lang="en-US" dirty="0"/>
              <a:t>• 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dirty="0"/>
              <a:t> – a branch is a single or group of components such as resistors or a source which are connected between two nodes.</a:t>
            </a:r>
          </a:p>
          <a:p>
            <a:r>
              <a:rPr lang="en-US" dirty="0"/>
              <a:t>• </a:t>
            </a:r>
            <a:r>
              <a:rPr lang="en-US" b="1" dirty="0">
                <a:solidFill>
                  <a:srgbClr val="C00000"/>
                </a:solidFill>
              </a:rPr>
              <a:t>Loop</a:t>
            </a:r>
            <a:r>
              <a:rPr lang="en-US" dirty="0"/>
              <a:t> – a loop is a simple closed path in a circuit in which no circuit element or node is encountered more than once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2" name="Picture 2" descr="kirchoffs circuit la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667000"/>
            <a:ext cx="3048000" cy="2133600"/>
          </a:xfrm>
          <a:prstGeom prst="rect">
            <a:avLst/>
          </a:prstGeom>
          <a:noFill/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7772400" cy="381000"/>
          </a:xfrm>
        </p:spPr>
        <p:txBody>
          <a:bodyPr/>
          <a:lstStyle/>
          <a:p>
            <a:r>
              <a:rPr lang="en-US" dirty="0" smtClean="0"/>
              <a:t>Electrical Circuit-I            EEE1141         moktadir.alam@hotmail.com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Kirchhoff's </a:t>
            </a:r>
            <a:r>
              <a:rPr lang="en-US" sz="3100" b="1" dirty="0"/>
              <a:t>First Law – The Current Law, (KCL)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524000"/>
            <a:ext cx="723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/>
              <a:t>At any node (junction) in an electrical circuit, the sum of currents flowing into that node is equal to the sum of currents flowing out of that node</a:t>
            </a:r>
          </a:p>
        </p:txBody>
      </p:sp>
      <p:pic>
        <p:nvPicPr>
          <p:cNvPr id="1026" name="Picture 2" descr="kirchoffs current law"/>
          <p:cNvPicPr>
            <a:picLocks noChangeAspect="1" noChangeArrowheads="1"/>
          </p:cNvPicPr>
          <p:nvPr/>
        </p:nvPicPr>
        <p:blipFill>
          <a:blip r:embed="rId2" cstate="print"/>
          <a:srcRect l="46157" r="1320" b="17857"/>
          <a:stretch>
            <a:fillRect/>
          </a:stretch>
        </p:blipFill>
        <p:spPr bwMode="auto">
          <a:xfrm>
            <a:off x="1447800" y="3124200"/>
            <a:ext cx="2514600" cy="1752600"/>
          </a:xfrm>
          <a:prstGeom prst="rect">
            <a:avLst/>
          </a:prstGeom>
          <a:noFill/>
        </p:spPr>
      </p:pic>
      <p:pic>
        <p:nvPicPr>
          <p:cNvPr id="1028" name="Picture 4" descr="kirchoffs current law"/>
          <p:cNvPicPr>
            <a:picLocks noChangeAspect="1" noChangeArrowheads="1"/>
          </p:cNvPicPr>
          <p:nvPr/>
        </p:nvPicPr>
        <p:blipFill>
          <a:blip r:embed="rId2" cstate="print"/>
          <a:srcRect l="45652" t="78049"/>
          <a:stretch>
            <a:fillRect/>
          </a:stretch>
        </p:blipFill>
        <p:spPr bwMode="auto">
          <a:xfrm>
            <a:off x="1498600" y="5181600"/>
            <a:ext cx="2540000" cy="457200"/>
          </a:xfrm>
          <a:prstGeom prst="rect">
            <a:avLst/>
          </a:prstGeom>
          <a:noFill/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7772400" cy="381000"/>
          </a:xfrm>
        </p:spPr>
        <p:txBody>
          <a:bodyPr/>
          <a:lstStyle/>
          <a:p>
            <a:r>
              <a:rPr lang="en-US" dirty="0" smtClean="0"/>
              <a:t>Electrical Circuit-I            EEE1141         moktadir.alam@hotmail.com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Kirchhoff's </a:t>
            </a:r>
            <a:r>
              <a:rPr lang="en-US" sz="3100" b="1" dirty="0"/>
              <a:t>Second Law – The Voltage Law, (KVL)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701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i="1" dirty="0"/>
              <a:t>in any closed loop network, the total voltage around the loop is equal to the sum of all the voltage drops within the same loop</a:t>
            </a:r>
            <a:endParaRPr lang="en-US" sz="2800" dirty="0"/>
          </a:p>
        </p:txBody>
      </p:sp>
      <p:pic>
        <p:nvPicPr>
          <p:cNvPr id="16386" name="Picture 2" descr="kirchoffs voltage law"/>
          <p:cNvPicPr>
            <a:picLocks noChangeAspect="1" noChangeArrowheads="1"/>
          </p:cNvPicPr>
          <p:nvPr/>
        </p:nvPicPr>
        <p:blipFill>
          <a:blip r:embed="rId2" cstate="print"/>
          <a:srcRect l="45155" t="-3162" b="11462"/>
          <a:stretch>
            <a:fillRect/>
          </a:stretch>
        </p:blipFill>
        <p:spPr bwMode="auto">
          <a:xfrm>
            <a:off x="2971800" y="2971800"/>
            <a:ext cx="2000250" cy="2209800"/>
          </a:xfrm>
          <a:prstGeom prst="rect">
            <a:avLst/>
          </a:prstGeom>
          <a:noFill/>
        </p:spPr>
      </p:pic>
      <p:pic>
        <p:nvPicPr>
          <p:cNvPr id="16388" name="Picture 4" descr="kirchoffs voltage law"/>
          <p:cNvPicPr>
            <a:picLocks noChangeAspect="1" noChangeArrowheads="1"/>
          </p:cNvPicPr>
          <p:nvPr/>
        </p:nvPicPr>
        <p:blipFill>
          <a:blip r:embed="rId2" cstate="print"/>
          <a:srcRect t="85375"/>
          <a:stretch>
            <a:fillRect/>
          </a:stretch>
        </p:blipFill>
        <p:spPr bwMode="auto">
          <a:xfrm>
            <a:off x="2590800" y="5410200"/>
            <a:ext cx="3377504" cy="304800"/>
          </a:xfrm>
          <a:prstGeom prst="rect">
            <a:avLst/>
          </a:prstGeom>
          <a:noFill/>
        </p:spPr>
      </p:pic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43000" y="6248400"/>
            <a:ext cx="7772400" cy="381000"/>
          </a:xfrm>
        </p:spPr>
        <p:txBody>
          <a:bodyPr/>
          <a:lstStyle/>
          <a:p>
            <a:r>
              <a:rPr lang="en-US" dirty="0" smtClean="0"/>
              <a:t>Electrical Circuit-I            EEE1141         moktadir.alam@hotmail.com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71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Some Definitions</vt:lpstr>
      <vt:lpstr>Kirchhoff's First Law – The Current Law, (KCL) </vt:lpstr>
      <vt:lpstr>Kirchhoff's Second Law – The Voltage Law, (KVL)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Tina</dc:creator>
  <cp:lastModifiedBy>Tina</cp:lastModifiedBy>
  <cp:revision>18</cp:revision>
  <dcterms:created xsi:type="dcterms:W3CDTF">2015-02-13T15:00:48Z</dcterms:created>
  <dcterms:modified xsi:type="dcterms:W3CDTF">2015-02-14T04:08:49Z</dcterms:modified>
</cp:coreProperties>
</file>