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31"/>
  </p:notesMasterIdLst>
  <p:handoutMasterIdLst>
    <p:handoutMasterId r:id="rId32"/>
  </p:handoutMasterIdLst>
  <p:sldIdLst>
    <p:sldId id="256" r:id="rId2"/>
    <p:sldId id="393" r:id="rId3"/>
    <p:sldId id="394" r:id="rId4"/>
    <p:sldId id="429" r:id="rId5"/>
    <p:sldId id="430" r:id="rId6"/>
    <p:sldId id="431" r:id="rId7"/>
    <p:sldId id="432" r:id="rId8"/>
    <p:sldId id="433" r:id="rId9"/>
    <p:sldId id="434" r:id="rId10"/>
    <p:sldId id="435" r:id="rId11"/>
    <p:sldId id="436" r:id="rId12"/>
    <p:sldId id="437" r:id="rId13"/>
    <p:sldId id="397" r:id="rId14"/>
    <p:sldId id="426" r:id="rId15"/>
    <p:sldId id="404" r:id="rId16"/>
    <p:sldId id="405" r:id="rId17"/>
    <p:sldId id="425" r:id="rId18"/>
    <p:sldId id="406" r:id="rId19"/>
    <p:sldId id="407" r:id="rId20"/>
    <p:sldId id="408" r:id="rId21"/>
    <p:sldId id="409" r:id="rId22"/>
    <p:sldId id="427" r:id="rId23"/>
    <p:sldId id="428" r:id="rId24"/>
    <p:sldId id="438" r:id="rId25"/>
    <p:sldId id="410" r:id="rId26"/>
    <p:sldId id="412" r:id="rId27"/>
    <p:sldId id="441" r:id="rId28"/>
    <p:sldId id="439" r:id="rId29"/>
    <p:sldId id="440" r:id="rId3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8000"/>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132" autoAdjust="0"/>
    <p:restoredTop sz="93548" autoAdjust="0"/>
  </p:normalViewPr>
  <p:slideViewPr>
    <p:cSldViewPr>
      <p:cViewPr>
        <p:scale>
          <a:sx n="70" d="100"/>
          <a:sy n="70" d="100"/>
        </p:scale>
        <p:origin x="-1020"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DB7B1D4-A4A7-4988-A577-FF6F6CCEC6D3}" type="slidenum">
              <a:rPr lang="en-US" smtClean="0"/>
              <a:pPr/>
              <a:t>‹#›</a:t>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E5AF328-24D7-4B72-B9EA-CD59BEEBDF62}" type="slidenum">
              <a:rPr lang="en-US" smtClean="0"/>
              <a:pPr/>
              <a:t>‹#›</a:t>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AF328-24D7-4B72-B9EA-CD59BEEBDF62}" type="slidenum">
              <a:rPr lang="en-US" smtClean="0"/>
              <a:pPr/>
              <a:t>1</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99A9495-7557-4F5C-AC56-2D1B99C7F385}" type="slidenum">
              <a:rPr lang="en-US" smtClean="0">
                <a:latin typeface="Times New Roman" charset="0"/>
              </a:rPr>
              <a:pPr/>
              <a:t>11</a:t>
            </a:fld>
            <a:endParaRPr lang="en-US" smtClean="0">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99A9495-7557-4F5C-AC56-2D1B99C7F385}" type="slidenum">
              <a:rPr lang="en-US" smtClean="0">
                <a:latin typeface="Times New Roman" charset="0"/>
              </a:rPr>
              <a:pPr/>
              <a:t>12</a:t>
            </a:fld>
            <a:endParaRPr lang="en-US" smtClean="0">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B21BFC2-22B0-4A7C-B5DF-94D1F3870CCF}" type="slidenum">
              <a:rPr lang="en-US" smtClean="0">
                <a:latin typeface="Times New Roman" charset="0"/>
              </a:rPr>
              <a:pPr/>
              <a:t>13</a:t>
            </a:fld>
            <a:endParaRPr lang="en-US" smtClean="0">
              <a:latin typeface="Times New Roman"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79C702E-4C0D-47EF-BEEE-D8CC9FC2DE84}" type="slidenum">
              <a:rPr lang="en-US" smtClean="0">
                <a:latin typeface="Times New Roman" charset="0"/>
              </a:rPr>
              <a:pPr/>
              <a:t>15</a:t>
            </a:fld>
            <a:endParaRPr lang="en-US" smtClean="0">
              <a:latin typeface="Times New Roman"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AC9E8-911C-44CD-BD9B-ABA177E18635}" type="slidenum">
              <a:rPr lang="en-US" smtClean="0">
                <a:latin typeface="Times New Roman" charset="0"/>
              </a:rPr>
              <a:pPr/>
              <a:t>16</a:t>
            </a:fld>
            <a:endParaRPr lang="en-US" smtClean="0">
              <a:latin typeface="Times New Roman"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EA56654-C315-4A58-BA21-E22703FBFA04}" type="slidenum">
              <a:rPr lang="en-US" smtClean="0">
                <a:latin typeface="Times New Roman" charset="0"/>
              </a:rPr>
              <a:pPr/>
              <a:t>17</a:t>
            </a:fld>
            <a:endParaRPr lang="en-US" smtClean="0">
              <a:latin typeface="Times New Roman"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EA56654-C315-4A58-BA21-E22703FBFA04}" type="slidenum">
              <a:rPr lang="en-US" smtClean="0">
                <a:latin typeface="Times New Roman" charset="0"/>
              </a:rPr>
              <a:pPr/>
              <a:t>18</a:t>
            </a:fld>
            <a:endParaRPr lang="en-US" smtClean="0">
              <a:latin typeface="Times New Roman"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E2BADC2-0C1C-4A63-B1C9-9CF8C690EB35}" type="slidenum">
              <a:rPr lang="en-US" smtClean="0">
                <a:latin typeface="Times New Roman" charset="0"/>
              </a:rPr>
              <a:pPr/>
              <a:t>19</a:t>
            </a:fld>
            <a:endParaRPr lang="en-US" smtClean="0">
              <a:latin typeface="Times New Roman"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2016" y="9430306"/>
            <a:ext cx="2945659" cy="496332"/>
          </a:xfrm>
          <a:prstGeom prst="rect">
            <a:avLst/>
          </a:prstGeom>
          <a:noFill/>
          <a:ln w="12700" cap="sq">
            <a:noFill/>
            <a:miter lim="800000"/>
            <a:headEnd type="none" w="sm" len="sm"/>
            <a:tailEnd type="none" w="sm" len="sm"/>
          </a:ln>
        </p:spPr>
        <p:txBody>
          <a:bodyPr anchor="b"/>
          <a:lstStyle/>
          <a:p>
            <a:pPr algn="r"/>
            <a:fld id="{F3759469-5876-4659-867D-DCDD8FEDCD68}" type="slidenum">
              <a:rPr kumimoji="0" lang="en-US" sz="1200"/>
              <a:pPr algn="r"/>
              <a:t>20</a:t>
            </a:fld>
            <a:endParaRPr kumimoji="0"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52016" y="9430306"/>
            <a:ext cx="2945659" cy="496332"/>
          </a:xfrm>
          <a:prstGeom prst="rect">
            <a:avLst/>
          </a:prstGeom>
          <a:noFill/>
          <a:ln w="12700" cap="sq">
            <a:noFill/>
            <a:miter lim="800000"/>
            <a:headEnd type="none" w="sm" len="sm"/>
            <a:tailEnd type="none" w="sm" len="sm"/>
          </a:ln>
        </p:spPr>
        <p:txBody>
          <a:bodyPr anchor="b"/>
          <a:lstStyle/>
          <a:p>
            <a:pPr algn="r"/>
            <a:fld id="{8B18D610-6EA6-4B9C-99A7-FAB615AD5DC7}" type="slidenum">
              <a:rPr kumimoji="0" lang="en-US" sz="1200"/>
              <a:pPr algn="r"/>
              <a:t>21</a:t>
            </a:fld>
            <a:endParaRPr kumimoji="0"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EF23ED5-B791-4F34-8626-BE10B532E1CF}" type="slidenum">
              <a:rPr lang="en-US" smtClean="0">
                <a:latin typeface="Times New Roman" charset="0"/>
              </a:rPr>
              <a:pPr/>
              <a:t>3</a:t>
            </a:fld>
            <a:endParaRPr lang="en-US" smtClean="0">
              <a:latin typeface="Times New Roman"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52016" y="9430306"/>
            <a:ext cx="2945659" cy="496332"/>
          </a:xfrm>
          <a:prstGeom prst="rect">
            <a:avLst/>
          </a:prstGeom>
          <a:noFill/>
          <a:ln w="12700" cap="sq">
            <a:noFill/>
            <a:miter lim="800000"/>
            <a:headEnd type="none" w="sm" len="sm"/>
            <a:tailEnd type="none" w="sm" len="sm"/>
          </a:ln>
        </p:spPr>
        <p:txBody>
          <a:bodyPr anchor="b"/>
          <a:lstStyle/>
          <a:p>
            <a:pPr algn="r"/>
            <a:fld id="{8B18D610-6EA6-4B9C-99A7-FAB615AD5DC7}" type="slidenum">
              <a:rPr kumimoji="0" lang="en-US" sz="1200"/>
              <a:pPr algn="r"/>
              <a:t>22</a:t>
            </a:fld>
            <a:endParaRPr kumimoji="0"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D1B92AF-051E-47B8-98A4-76335B63739F}" type="slidenum">
              <a:rPr lang="en-US" smtClean="0">
                <a:latin typeface="Times New Roman" charset="0"/>
              </a:rPr>
              <a:pPr/>
              <a:t>25</a:t>
            </a:fld>
            <a:endParaRPr lang="en-US" smtClean="0">
              <a:latin typeface="Times New Roman"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52016" y="9430306"/>
            <a:ext cx="2945659" cy="496332"/>
          </a:xfrm>
          <a:prstGeom prst="rect">
            <a:avLst/>
          </a:prstGeom>
          <a:noFill/>
          <a:ln w="12700" cap="sq">
            <a:noFill/>
            <a:miter lim="800000"/>
            <a:headEnd type="none" w="sm" len="sm"/>
            <a:tailEnd type="none" w="sm" len="sm"/>
          </a:ln>
        </p:spPr>
        <p:txBody>
          <a:bodyPr anchor="b"/>
          <a:lstStyle/>
          <a:p>
            <a:pPr algn="r"/>
            <a:fld id="{8758AED0-A684-4C07-82A6-387BD5A150B3}" type="slidenum">
              <a:rPr kumimoji="0" lang="en-US" sz="1200"/>
              <a:pPr algn="r"/>
              <a:t>26</a:t>
            </a:fld>
            <a:endParaRPr kumimoji="0" 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52016" y="9430306"/>
            <a:ext cx="2945659" cy="496332"/>
          </a:xfrm>
          <a:prstGeom prst="rect">
            <a:avLst/>
          </a:prstGeom>
          <a:noFill/>
          <a:ln w="12700" cap="sq">
            <a:noFill/>
            <a:miter lim="800000"/>
            <a:headEnd type="none" w="sm" len="sm"/>
            <a:tailEnd type="none" w="sm" len="sm"/>
          </a:ln>
        </p:spPr>
        <p:txBody>
          <a:bodyPr anchor="b"/>
          <a:lstStyle/>
          <a:p>
            <a:pPr algn="r"/>
            <a:fld id="{8758AED0-A684-4C07-82A6-387BD5A150B3}" type="slidenum">
              <a:rPr kumimoji="0" lang="en-US" sz="1200"/>
              <a:pPr algn="r"/>
              <a:t>27</a:t>
            </a:fld>
            <a:endParaRPr kumimoji="0" 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EF23ED5-B791-4F34-8626-BE10B532E1CF}" type="slidenum">
              <a:rPr lang="en-US" smtClean="0">
                <a:latin typeface="Times New Roman" charset="0"/>
              </a:rPr>
              <a:pPr/>
              <a:t>4</a:t>
            </a:fld>
            <a:endParaRPr lang="en-US" smtClean="0">
              <a:latin typeface="Times New Roman"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EF23ED5-B791-4F34-8626-BE10B532E1CF}" type="slidenum">
              <a:rPr lang="en-US" smtClean="0">
                <a:latin typeface="Times New Roman" charset="0"/>
              </a:rPr>
              <a:pPr/>
              <a:t>5</a:t>
            </a:fld>
            <a:endParaRPr lang="en-US" smtClean="0">
              <a:latin typeface="Times New Roman"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EF23ED5-B791-4F34-8626-BE10B532E1CF}" type="slidenum">
              <a:rPr lang="en-US" smtClean="0">
                <a:latin typeface="Times New Roman" charset="0"/>
              </a:rPr>
              <a:pPr/>
              <a:t>6</a:t>
            </a:fld>
            <a:endParaRPr lang="en-US" smtClean="0">
              <a:latin typeface="Times New Roman"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E05F7DC-5C5E-4F00-8DC0-08F9A399D793}" type="slidenum">
              <a:rPr lang="en-US" smtClean="0">
                <a:latin typeface="Times New Roman" charset="0"/>
              </a:rPr>
              <a:pPr/>
              <a:t>7</a:t>
            </a:fld>
            <a:endParaRPr lang="en-US" smtClean="0">
              <a:latin typeface="Times New Roman"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C391268-BCB7-46B9-B4CB-2B42F9003D56}" type="slidenum">
              <a:rPr lang="en-US" smtClean="0">
                <a:latin typeface="Times New Roman" charset="0"/>
              </a:rPr>
              <a:pPr/>
              <a:t>8</a:t>
            </a:fld>
            <a:endParaRPr lang="en-US" smtClean="0">
              <a:latin typeface="Times New Roman"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28608E8-B964-4B1E-A83F-2F92BABB7680}" type="slidenum">
              <a:rPr lang="en-US" smtClean="0">
                <a:latin typeface="Times New Roman" charset="0"/>
              </a:rPr>
              <a:pPr/>
              <a:t>9</a:t>
            </a:fld>
            <a:endParaRPr lang="en-US" smtClean="0">
              <a:latin typeface="Times New Roman"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99A9495-7557-4F5C-AC56-2D1B99C7F385}" type="slidenum">
              <a:rPr lang="en-US" smtClean="0">
                <a:latin typeface="Times New Roman" charset="0"/>
              </a:rPr>
              <a:pPr/>
              <a:t>10</a:t>
            </a:fld>
            <a:endParaRPr lang="en-US" smtClean="0">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w="9525"/>
        </p:spPr>
        <p:txBody>
          <a:bodyPr/>
          <a:lstStyle/>
          <a:p>
            <a:endParaRPr lang="en-US"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r>
              <a:rPr lang="en-US" smtClean="0"/>
              <a:t>4/14/2008</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4/14/2008</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4/14/2008</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4/14/2008</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4/14/2008</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4/14/2008</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4/14/2008</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r>
              <a:rPr lang="en-US" smtClean="0"/>
              <a:t>4/14/2008</a:t>
            </a:r>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r>
              <a:rPr lang="en-US" smtClean="0"/>
              <a:t>4/14/2008</a:t>
            </a:r>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4/14/2008</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ECCCD0-C61C-46C3-B120-43DB33D673D8}"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4/14/2008</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ECCCD0-C61C-46C3-B120-43DB33D673D8}"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r>
              <a:rPr lang="en-US" smtClean="0"/>
              <a:t>4/14/2008</a:t>
            </a:r>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9ECCCD0-C61C-46C3-B120-43DB33D673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wmf"/><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image" Target="../media/image19.png"/><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8077200" cy="1619250"/>
          </a:xfrm>
        </p:spPr>
        <p:txBody>
          <a:bodyPr>
            <a:noAutofit/>
          </a:bodyPr>
          <a:lstStyle/>
          <a:p>
            <a:pPr algn="ctr">
              <a:lnSpc>
                <a:spcPct val="150000"/>
              </a:lnSpc>
            </a:pPr>
            <a:r>
              <a:rPr lang="en-US" sz="3200" dirty="0" smtClean="0">
                <a:solidFill>
                  <a:srgbClr val="002060"/>
                </a:solidFill>
              </a:rPr>
              <a:t>Multimedia System and Virtual Environment</a:t>
            </a:r>
          </a:p>
        </p:txBody>
      </p:sp>
      <p:sp>
        <p:nvSpPr>
          <p:cNvPr id="3" name="Subtitle 2"/>
          <p:cNvSpPr>
            <a:spLocks noGrp="1"/>
          </p:cNvSpPr>
          <p:nvPr>
            <p:ph type="subTitle" idx="1"/>
          </p:nvPr>
        </p:nvSpPr>
        <p:spPr>
          <a:xfrm>
            <a:off x="762000" y="3581400"/>
            <a:ext cx="7620000" cy="2895600"/>
          </a:xfrm>
        </p:spPr>
        <p:txBody>
          <a:bodyPr>
            <a:noAutofit/>
          </a:bodyPr>
          <a:lstStyle/>
          <a:p>
            <a:pPr algn="ctr">
              <a:lnSpc>
                <a:spcPct val="150000"/>
              </a:lnSpc>
            </a:pPr>
            <a:r>
              <a:rPr lang="en-GB" sz="3200" b="1" dirty="0" smtClean="0">
                <a:solidFill>
                  <a:schemeClr val="tx1">
                    <a:lumMod val="95000"/>
                    <a:lumOff val="5000"/>
                  </a:schemeClr>
                </a:solidFill>
              </a:rPr>
              <a:t>CSE – 310</a:t>
            </a:r>
          </a:p>
          <a:p>
            <a:pPr algn="ctr">
              <a:lnSpc>
                <a:spcPct val="150000"/>
              </a:lnSpc>
            </a:pPr>
            <a:r>
              <a:rPr lang="en-GB" sz="2400" b="1" dirty="0" smtClean="0">
                <a:solidFill>
                  <a:schemeClr val="tx1">
                    <a:lumMod val="95000"/>
                    <a:lumOff val="5000"/>
                  </a:schemeClr>
                </a:solidFill>
              </a:rPr>
              <a:t>Lecture 11 </a:t>
            </a:r>
          </a:p>
          <a:p>
            <a:pPr algn="ctr">
              <a:lnSpc>
                <a:spcPct val="150000"/>
              </a:lnSpc>
            </a:pPr>
            <a:r>
              <a:rPr lang="en-GB" sz="3200" b="1" dirty="0" smtClean="0">
                <a:solidFill>
                  <a:schemeClr val="tx1">
                    <a:lumMod val="95000"/>
                    <a:lumOff val="5000"/>
                  </a:schemeClr>
                </a:solidFill>
              </a:rPr>
              <a:t>Compression</a:t>
            </a:r>
          </a:p>
        </p:txBody>
      </p:sp>
      <p:sp>
        <p:nvSpPr>
          <p:cNvPr id="6" name="Slide Number Placeholder 5"/>
          <p:cNvSpPr>
            <a:spLocks noGrp="1"/>
          </p:cNvSpPr>
          <p:nvPr>
            <p:ph type="sldNum" sz="quarter" idx="12"/>
          </p:nvPr>
        </p:nvSpPr>
        <p:spPr/>
        <p:txBody>
          <a:bodyPr/>
          <a:lstStyle/>
          <a:p>
            <a:fld id="{39ECCCD0-C61C-46C3-B120-43DB33D673D8}" type="slidenum">
              <a:rPr lang="en-US" smtClean="0"/>
              <a:pPr/>
              <a:t>1</a:t>
            </a:fld>
            <a:endParaRPr lang="en-US"/>
          </a:p>
        </p:txBody>
      </p:sp>
      <p:sp>
        <p:nvSpPr>
          <p:cNvPr id="7" name="TextBox 6"/>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81000" y="228600"/>
            <a:ext cx="9144000" cy="38779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 Quantization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F'[u, v] = round ( F[u, v] / q[u, v] ).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Why? -- To reduce number of bits per sample.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4. </a:t>
            </a:r>
            <a:r>
              <a:rPr kumimoji="0" lang="en-US" sz="28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Zig</a:t>
            </a: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r>
              <a:rPr kumimoji="0" lang="en-US" sz="28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zag</a:t>
            </a: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Scan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Why? -- to group low frequency coefficients in top of vector. </a:t>
            </a:r>
          </a:p>
          <a:p>
            <a:pPr marL="0" marR="0" lvl="0" indent="0" algn="l" defTabSz="914400" rtl="0" eaLnBrk="0" fontAlgn="base" latinLnBrk="0" hangingPunct="0">
              <a:lnSpc>
                <a:spcPct val="150000"/>
              </a:lnSpc>
              <a:spcBef>
                <a:spcPct val="0"/>
              </a:spcBef>
              <a:spcAft>
                <a:spcPct val="0"/>
              </a:spcAft>
              <a:buClrTx/>
              <a:buSzTx/>
              <a:tabLs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Maps 8 x 8 to a 1 x 64 vector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7281" name="Picture 13" descr="http://www.cs.sfu.ca/CC/365/mark/material/notes/Chap4/Chap4.2/Topic5.fig_125.gif"/>
          <p:cNvPicPr>
            <a:picLocks noChangeAspect="1" noChangeArrowheads="1"/>
          </p:cNvPicPr>
          <p:nvPr/>
        </p:nvPicPr>
        <p:blipFill>
          <a:blip r:embed="rId3" cstate="print"/>
          <a:srcRect/>
          <a:stretch>
            <a:fillRect/>
          </a:stretch>
        </p:blipFill>
        <p:spPr bwMode="auto">
          <a:xfrm>
            <a:off x="1226379" y="4191000"/>
            <a:ext cx="5701334" cy="2228850"/>
          </a:xfrm>
          <a:prstGeom prst="rect">
            <a:avLst/>
          </a:prstGeom>
          <a:noFill/>
        </p:spPr>
      </p:pic>
      <p:sp>
        <p:nvSpPr>
          <p:cNvPr id="97283" name="Rectangle 3"/>
          <p:cNvSpPr>
            <a:spLocks noChangeArrowheads="1"/>
          </p:cNvSpPr>
          <p:nvPr/>
        </p:nvSpPr>
        <p:spPr bwMode="auto">
          <a:xfrm>
            <a:off x="457200" y="1771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p:cNvSpPr>
            <a:spLocks noChangeArrowheads="1"/>
          </p:cNvSpPr>
          <p:nvPr/>
        </p:nvSpPr>
        <p:spPr bwMode="auto">
          <a:xfrm>
            <a:off x="457200" y="718810"/>
            <a:ext cx="8305800" cy="54014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4. Differential Pulse Code Modulation (DPCM) on DC component</a:t>
            </a:r>
            <a:endParaRPr kumimoji="0" lang="en-US" sz="2800" b="1"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ts val="600"/>
              </a:spcBef>
              <a:spcAft>
                <a:spcPts val="600"/>
              </a:spcAft>
              <a:buFontTx/>
              <a:buChar char="•"/>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DC component is large and varied, but often close to previous value. </a:t>
            </a:r>
          </a:p>
          <a:p>
            <a:pPr lvl="1" eaLnBrk="0" fontAlgn="base" hangingPunct="0">
              <a:spcBef>
                <a:spcPts val="600"/>
              </a:spcBef>
              <a:spcAft>
                <a:spcPts val="600"/>
              </a:spcAft>
              <a:buFontTx/>
              <a:buChar char="•"/>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Encode the difference from previous 8 x 8 blocks – DPCM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5. Run Length Encode (RLE) on AC components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ts val="600"/>
              </a:spcBef>
              <a:spcAft>
                <a:spcPts val="600"/>
              </a:spcAft>
              <a:buFontTx/>
              <a:buChar char="•"/>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1 x 64 vector has lots of zeros in it </a:t>
            </a:r>
          </a:p>
          <a:p>
            <a:pPr lvl="1" eaLnBrk="0" fontAlgn="base" hangingPunct="0">
              <a:spcBef>
                <a:spcPts val="600"/>
              </a:spcBef>
              <a:spcAft>
                <a:spcPts val="600"/>
              </a:spcAft>
              <a:buFontTx/>
              <a:buChar char="•"/>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Keeps </a:t>
            </a:r>
            <a:r>
              <a:rPr kumimoji="0" lang="en-US" sz="2400"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skip</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and </a:t>
            </a:r>
            <a:r>
              <a:rPr kumimoji="0" lang="en-US" sz="2400"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value</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where </a:t>
            </a:r>
            <a:r>
              <a:rPr kumimoji="0" lang="en-US" sz="2400"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skip</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is the number of zeros and </a:t>
            </a:r>
            <a:r>
              <a:rPr kumimoji="0" lang="en-US" sz="2400"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value</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is the next non-zero component. </a:t>
            </a:r>
          </a:p>
          <a:p>
            <a:pPr lvl="1" eaLnBrk="0" fontAlgn="base" hangingPunct="0">
              <a:spcBef>
                <a:spcPts val="600"/>
              </a:spcBef>
              <a:spcAft>
                <a:spcPts val="600"/>
              </a:spcAft>
              <a:buFontTx/>
              <a:buChar char="•"/>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Send (0,0) as end-of-block (EOB) sentinel value.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ChangeArrowheads="1"/>
          </p:cNvSpPr>
          <p:nvPr/>
        </p:nvSpPr>
        <p:spPr bwMode="auto">
          <a:xfrm>
            <a:off x="381000" y="457200"/>
            <a:ext cx="8305800" cy="54476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6. Entropy Coding</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ts val="600"/>
              </a:spcBef>
              <a:spcAft>
                <a:spcPts val="600"/>
              </a:spcAf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Categorize DC values into SIZE (number of bits needed to represent) and actual bits.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ts val="600"/>
              </a:spcBef>
              <a:spcAft>
                <a:spcPts val="600"/>
              </a:spcAft>
            </a:pPr>
            <a:r>
              <a:rPr kumimoji="0" lang="en-US" sz="2800"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Example</a:t>
            </a: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if DC value is 4, 3 bits are needed.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ts val="600"/>
              </a:spcBef>
              <a:spcAft>
                <a:spcPts val="600"/>
              </a:spcAft>
              <a:buFontTx/>
              <a:buChar char="•"/>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For AC components two symbols are used: Symbol_1: (</a:t>
            </a:r>
            <a:r>
              <a:rPr kumimoji="0" lang="en-US" sz="2800" b="0"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skip, SIZE</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Symbol_2: actual bits. Symbol_1 (</a:t>
            </a:r>
            <a:r>
              <a:rPr kumimoji="0" lang="en-US" sz="2800" b="0"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skip, SIZE</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is encoded using the Huffman coding, Symbol_2 is not encoded. </a:t>
            </a:r>
          </a:p>
          <a:p>
            <a:pPr lvl="1" algn="just" eaLnBrk="0" fontAlgn="base" hangingPunct="0">
              <a:spcBef>
                <a:spcPts val="600"/>
              </a:spcBef>
              <a:spcAft>
                <a:spcPts val="600"/>
              </a:spcAft>
              <a:buFontTx/>
              <a:buChar char="•"/>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Huffman Tables can be custom (sent in header) or default.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3400" y="381000"/>
            <a:ext cx="8183880" cy="685800"/>
          </a:xfrm>
        </p:spPr>
        <p:txBody>
          <a:bodyPr/>
          <a:lstStyle/>
          <a:p>
            <a:pPr algn="ctr"/>
            <a:r>
              <a:rPr lang="en-US" dirty="0" smtClean="0">
                <a:solidFill>
                  <a:schemeClr val="tx1"/>
                </a:solidFill>
              </a:rPr>
              <a:t>DCT</a:t>
            </a:r>
          </a:p>
        </p:txBody>
      </p:sp>
      <p:pic>
        <p:nvPicPr>
          <p:cNvPr id="6147" name="Picture 4"/>
          <p:cNvPicPr>
            <a:picLocks noGrp="1" noChangeAspect="1" noChangeArrowheads="1"/>
          </p:cNvPicPr>
          <p:nvPr>
            <p:ph type="body" idx="1"/>
          </p:nvPr>
        </p:nvPicPr>
        <p:blipFill>
          <a:blip r:embed="rId3" cstate="print"/>
          <a:srcRect/>
          <a:stretch>
            <a:fillRect/>
          </a:stretch>
        </p:blipFill>
        <p:spPr>
          <a:xfrm>
            <a:off x="542925" y="1711325"/>
            <a:ext cx="7772400" cy="855663"/>
          </a:xfrm>
          <a:noFill/>
        </p:spPr>
      </p:pic>
      <p:pic>
        <p:nvPicPr>
          <p:cNvPr id="6148" name="Picture 5"/>
          <p:cNvPicPr>
            <a:picLocks noChangeAspect="1" noChangeArrowheads="1"/>
          </p:cNvPicPr>
          <p:nvPr/>
        </p:nvPicPr>
        <p:blipFill>
          <a:blip r:embed="rId4" cstate="print"/>
          <a:srcRect/>
          <a:stretch>
            <a:fillRect/>
          </a:stretch>
        </p:blipFill>
        <p:spPr bwMode="auto">
          <a:xfrm>
            <a:off x="6410325" y="2701925"/>
            <a:ext cx="1898650" cy="441325"/>
          </a:xfrm>
          <a:prstGeom prst="rect">
            <a:avLst/>
          </a:prstGeom>
          <a:noFill/>
          <a:ln w="12700" cap="sq">
            <a:noFill/>
            <a:miter lim="800000"/>
            <a:headEnd type="none" w="sm" len="sm"/>
            <a:tailEnd type="none" w="sm" len="sm"/>
          </a:ln>
        </p:spPr>
      </p:pic>
      <p:pic>
        <p:nvPicPr>
          <p:cNvPr id="6149" name="Picture 6"/>
          <p:cNvPicPr>
            <a:picLocks noChangeAspect="1" noChangeArrowheads="1"/>
          </p:cNvPicPr>
          <p:nvPr/>
        </p:nvPicPr>
        <p:blipFill>
          <a:blip r:embed="rId5" cstate="print"/>
          <a:srcRect/>
          <a:stretch>
            <a:fillRect/>
          </a:stretch>
        </p:blipFill>
        <p:spPr bwMode="auto">
          <a:xfrm>
            <a:off x="542925" y="3540125"/>
            <a:ext cx="7839075" cy="873125"/>
          </a:xfrm>
          <a:prstGeom prst="rect">
            <a:avLst/>
          </a:prstGeom>
          <a:noFill/>
          <a:ln w="12700" cap="sq">
            <a:noFill/>
            <a:miter lim="800000"/>
            <a:headEnd type="none" w="sm" len="sm"/>
            <a:tailEnd type="none" w="sm" len="sm"/>
          </a:ln>
        </p:spPr>
      </p:pic>
      <p:pic>
        <p:nvPicPr>
          <p:cNvPr id="6150" name="Picture 7"/>
          <p:cNvPicPr>
            <a:picLocks noChangeAspect="1" noChangeArrowheads="1"/>
          </p:cNvPicPr>
          <p:nvPr/>
        </p:nvPicPr>
        <p:blipFill>
          <a:blip r:embed="rId6" cstate="print"/>
          <a:srcRect/>
          <a:stretch>
            <a:fillRect/>
          </a:stretch>
        </p:blipFill>
        <p:spPr bwMode="auto">
          <a:xfrm>
            <a:off x="6410325" y="4606925"/>
            <a:ext cx="1863725" cy="431800"/>
          </a:xfrm>
          <a:prstGeom prst="rect">
            <a:avLst/>
          </a:prstGeom>
          <a:noFill/>
          <a:ln w="12700" cap="sq">
            <a:noFill/>
            <a:miter lim="800000"/>
            <a:headEnd type="none" w="sm" len="sm"/>
            <a:tailEnd type="none" w="sm" len="sm"/>
          </a:ln>
        </p:spPr>
      </p:pic>
      <p:pic>
        <p:nvPicPr>
          <p:cNvPr id="6151" name="Picture 8"/>
          <p:cNvPicPr>
            <a:picLocks noChangeAspect="1" noChangeArrowheads="1"/>
          </p:cNvPicPr>
          <p:nvPr/>
        </p:nvPicPr>
        <p:blipFill>
          <a:blip r:embed="rId7" cstate="print"/>
          <a:srcRect/>
          <a:stretch>
            <a:fillRect/>
          </a:stretch>
        </p:blipFill>
        <p:spPr bwMode="auto">
          <a:xfrm>
            <a:off x="466725" y="5064125"/>
            <a:ext cx="5570538" cy="909638"/>
          </a:xfrm>
          <a:prstGeom prst="rect">
            <a:avLst/>
          </a:prstGeom>
          <a:noFill/>
          <a:ln w="12700" cap="sq">
            <a:noFill/>
            <a:miter lim="800000"/>
            <a:headEnd type="none" w="sm" len="sm"/>
            <a:tailEnd type="none" w="sm" len="sm"/>
          </a:ln>
        </p:spPr>
      </p:pic>
      <p:sp>
        <p:nvSpPr>
          <p:cNvPr id="6152" name="Text Box 9"/>
          <p:cNvSpPr txBox="1">
            <a:spLocks noChangeArrowheads="1"/>
          </p:cNvSpPr>
          <p:nvPr/>
        </p:nvSpPr>
        <p:spPr bwMode="auto">
          <a:xfrm>
            <a:off x="2362200" y="5029200"/>
            <a:ext cx="1149674" cy="400110"/>
          </a:xfrm>
          <a:prstGeom prst="rect">
            <a:avLst/>
          </a:prstGeom>
          <a:solidFill>
            <a:schemeClr val="bg1"/>
          </a:solidFill>
          <a:ln w="12700" cap="sq">
            <a:noFill/>
            <a:miter lim="800000"/>
            <a:headEnd type="none" w="sm" len="sm"/>
            <a:tailEnd type="none" w="sm" len="sm"/>
          </a:ln>
        </p:spPr>
        <p:txBody>
          <a:bodyPr wrap="none">
            <a:spAutoFit/>
          </a:bodyPr>
          <a:lstStyle/>
          <a:p>
            <a:r>
              <a:rPr lang="en-US" sz="2000" dirty="0"/>
              <a:t>if u=0  </a:t>
            </a:r>
          </a:p>
        </p:txBody>
      </p:sp>
      <p:sp>
        <p:nvSpPr>
          <p:cNvPr id="6153" name="Text Box 10"/>
          <p:cNvSpPr txBox="1">
            <a:spLocks noChangeArrowheads="1"/>
          </p:cNvSpPr>
          <p:nvPr/>
        </p:nvSpPr>
        <p:spPr bwMode="auto">
          <a:xfrm>
            <a:off x="2362200" y="5638800"/>
            <a:ext cx="1149674" cy="400110"/>
          </a:xfrm>
          <a:prstGeom prst="rect">
            <a:avLst/>
          </a:prstGeom>
          <a:solidFill>
            <a:schemeClr val="bg1"/>
          </a:solidFill>
          <a:ln w="12700" cap="sq">
            <a:noFill/>
            <a:miter lim="800000"/>
            <a:headEnd type="none" w="sm" len="sm"/>
            <a:tailEnd type="none" w="sm" len="sm"/>
          </a:ln>
        </p:spPr>
        <p:txBody>
          <a:bodyPr wrap="none">
            <a:spAutoFit/>
          </a:bodyPr>
          <a:lstStyle/>
          <a:p>
            <a:r>
              <a:rPr lang="en-US" sz="2000"/>
              <a:t>if u&gt;0  </a:t>
            </a:r>
          </a:p>
        </p:txBody>
      </p:sp>
      <p:sp>
        <p:nvSpPr>
          <p:cNvPr id="6154" name="Text Box 11"/>
          <p:cNvSpPr txBox="1">
            <a:spLocks noChangeArrowheads="1"/>
          </p:cNvSpPr>
          <p:nvPr/>
        </p:nvSpPr>
        <p:spPr bwMode="auto">
          <a:xfrm>
            <a:off x="5038725" y="5140325"/>
            <a:ext cx="1140056" cy="400110"/>
          </a:xfrm>
          <a:prstGeom prst="rect">
            <a:avLst/>
          </a:prstGeom>
          <a:solidFill>
            <a:schemeClr val="bg1"/>
          </a:solidFill>
          <a:ln w="12700" cap="sq">
            <a:noFill/>
            <a:miter lim="800000"/>
            <a:headEnd type="none" w="sm" len="sm"/>
            <a:tailEnd type="none" w="sm" len="sm"/>
          </a:ln>
        </p:spPr>
        <p:txBody>
          <a:bodyPr wrap="none">
            <a:spAutoFit/>
          </a:bodyPr>
          <a:lstStyle/>
          <a:p>
            <a:r>
              <a:rPr lang="en-US" sz="2000"/>
              <a:t>if v=0  </a:t>
            </a:r>
          </a:p>
        </p:txBody>
      </p:sp>
      <p:sp>
        <p:nvSpPr>
          <p:cNvPr id="6155" name="Text Box 12"/>
          <p:cNvSpPr txBox="1">
            <a:spLocks noChangeArrowheads="1"/>
          </p:cNvSpPr>
          <p:nvPr/>
        </p:nvSpPr>
        <p:spPr bwMode="auto">
          <a:xfrm>
            <a:off x="5038725" y="5521325"/>
            <a:ext cx="1140056" cy="400110"/>
          </a:xfrm>
          <a:prstGeom prst="rect">
            <a:avLst/>
          </a:prstGeom>
          <a:solidFill>
            <a:schemeClr val="bg1"/>
          </a:solidFill>
          <a:ln w="12700" cap="sq">
            <a:noFill/>
            <a:miter lim="800000"/>
            <a:headEnd type="none" w="sm" len="sm"/>
            <a:tailEnd type="none" w="sm" len="sm"/>
          </a:ln>
        </p:spPr>
        <p:txBody>
          <a:bodyPr wrap="none">
            <a:spAutoFit/>
          </a:bodyPr>
          <a:lstStyle/>
          <a:p>
            <a:r>
              <a:rPr lang="en-US" sz="2000"/>
              <a:t>if v&gt;0  </a:t>
            </a:r>
          </a:p>
        </p:txBody>
      </p:sp>
      <p:sp>
        <p:nvSpPr>
          <p:cNvPr id="6156" name="Text Box 13"/>
          <p:cNvSpPr txBox="1">
            <a:spLocks noChangeArrowheads="1"/>
          </p:cNvSpPr>
          <p:nvPr/>
        </p:nvSpPr>
        <p:spPr bwMode="auto">
          <a:xfrm>
            <a:off x="527050" y="1219200"/>
            <a:ext cx="1149350" cy="457200"/>
          </a:xfrm>
          <a:prstGeom prst="rect">
            <a:avLst/>
          </a:prstGeom>
          <a:noFill/>
          <a:ln w="12700" cap="sq">
            <a:noFill/>
            <a:miter lim="800000"/>
            <a:headEnd type="none" w="sm" len="sm"/>
            <a:tailEnd type="none" w="sm" len="sm"/>
          </a:ln>
        </p:spPr>
        <p:txBody>
          <a:bodyPr wrap="none">
            <a:spAutoFit/>
          </a:bodyPr>
          <a:lstStyle/>
          <a:p>
            <a:r>
              <a:rPr lang="en-US"/>
              <a:t>forward</a:t>
            </a:r>
          </a:p>
        </p:txBody>
      </p:sp>
      <p:sp>
        <p:nvSpPr>
          <p:cNvPr id="6157" name="Text Box 14"/>
          <p:cNvSpPr txBox="1">
            <a:spLocks noChangeArrowheads="1"/>
          </p:cNvSpPr>
          <p:nvPr/>
        </p:nvSpPr>
        <p:spPr bwMode="auto">
          <a:xfrm>
            <a:off x="542925" y="3082925"/>
            <a:ext cx="1063625" cy="457200"/>
          </a:xfrm>
          <a:prstGeom prst="rect">
            <a:avLst/>
          </a:prstGeom>
          <a:noFill/>
          <a:ln w="12700" cap="sq">
            <a:noFill/>
            <a:miter lim="800000"/>
            <a:headEnd type="none" w="sm" len="sm"/>
            <a:tailEnd type="none" w="sm" len="sm"/>
          </a:ln>
        </p:spPr>
        <p:txBody>
          <a:bodyPr wrap="none">
            <a:spAutoFit/>
          </a:bodyPr>
          <a:lstStyle/>
          <a:p>
            <a:r>
              <a:rPr lang="en-US"/>
              <a:t>inverse</a:t>
            </a:r>
          </a:p>
        </p:txBody>
      </p:sp>
      <p:sp>
        <p:nvSpPr>
          <p:cNvPr id="14" name="TextBox 1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xfrm>
            <a:off x="457200" y="304800"/>
            <a:ext cx="8183880" cy="685800"/>
          </a:xfrm>
        </p:spPr>
        <p:txBody>
          <a:bodyPr/>
          <a:lstStyle/>
          <a:p>
            <a:pPr algn="ctr"/>
            <a:r>
              <a:rPr lang="en-US" dirty="0" smtClean="0">
                <a:solidFill>
                  <a:schemeClr val="tx1"/>
                </a:solidFill>
                <a:latin typeface="Lucida Sans" pitchFamily="34" charset="0"/>
                <a:ea typeface="ＭＳ Ｐゴシック" pitchFamily="34" charset="-128"/>
              </a:rPr>
              <a:t>DCT Computation Features</a:t>
            </a:r>
          </a:p>
        </p:txBody>
      </p:sp>
      <p:pic>
        <p:nvPicPr>
          <p:cNvPr id="8195" name="Picture 1028" descr="4-1"/>
          <p:cNvPicPr>
            <a:picLocks noGrp="1" noChangeAspect="1" noChangeArrowheads="1"/>
          </p:cNvPicPr>
          <p:nvPr>
            <p:ph idx="1"/>
          </p:nvPr>
        </p:nvPicPr>
        <p:blipFill>
          <a:blip r:embed="rId2" cstate="print"/>
          <a:srcRect l="7694" t="23998" r="10559" b="4750"/>
          <a:stretch>
            <a:fillRect/>
          </a:stretch>
        </p:blipFill>
        <p:spPr>
          <a:xfrm>
            <a:off x="762000" y="1075765"/>
            <a:ext cx="7543800" cy="5325035"/>
          </a:xfrm>
          <a:noFill/>
        </p:spPr>
      </p:pic>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81000"/>
            <a:ext cx="8183880" cy="609600"/>
          </a:xfrm>
        </p:spPr>
        <p:txBody>
          <a:bodyPr>
            <a:normAutofit fontScale="90000"/>
          </a:bodyPr>
          <a:lstStyle/>
          <a:p>
            <a:pPr algn="ctr"/>
            <a:r>
              <a:rPr lang="en-US" dirty="0" smtClean="0">
                <a:solidFill>
                  <a:schemeClr val="tx1"/>
                </a:solidFill>
              </a:rPr>
              <a:t>JPEG Steps</a:t>
            </a:r>
          </a:p>
        </p:txBody>
      </p:sp>
      <p:sp>
        <p:nvSpPr>
          <p:cNvPr id="13315" name="Rectangle 3"/>
          <p:cNvSpPr>
            <a:spLocks noGrp="1" noChangeArrowheads="1"/>
          </p:cNvSpPr>
          <p:nvPr>
            <p:ph type="body" idx="1"/>
          </p:nvPr>
        </p:nvSpPr>
        <p:spPr>
          <a:xfrm>
            <a:off x="304800" y="990600"/>
            <a:ext cx="8534400" cy="4419600"/>
          </a:xfrm>
        </p:spPr>
        <p:txBody>
          <a:bodyPr>
            <a:normAutofit/>
          </a:bodyPr>
          <a:lstStyle/>
          <a:p>
            <a:pPr marL="495300" indent="-495300" algn="just">
              <a:spcBef>
                <a:spcPts val="600"/>
              </a:spcBef>
              <a:spcAft>
                <a:spcPts val="600"/>
              </a:spcAft>
              <a:buNone/>
            </a:pPr>
            <a:r>
              <a:rPr lang="en-US" sz="2600" dirty="0" smtClean="0">
                <a:latin typeface="Times New Roman" pitchFamily="18" charset="0"/>
                <a:cs typeface="Times New Roman" pitchFamily="18" charset="0"/>
              </a:rPr>
              <a:t>1.  Divide the image into 8x8 </a:t>
            </a:r>
            <a:r>
              <a:rPr lang="en-US" sz="2600" dirty="0" err="1" smtClean="0">
                <a:latin typeface="Times New Roman" pitchFamily="18" charset="0"/>
                <a:cs typeface="Times New Roman" pitchFamily="18" charset="0"/>
              </a:rPr>
              <a:t>subimages</a:t>
            </a:r>
            <a:r>
              <a:rPr lang="en-US" sz="2600" dirty="0" smtClean="0">
                <a:latin typeface="Times New Roman" pitchFamily="18" charset="0"/>
                <a:cs typeface="Times New Roman" pitchFamily="18" charset="0"/>
              </a:rPr>
              <a:t>; </a:t>
            </a:r>
          </a:p>
          <a:p>
            <a:pPr marL="495300" indent="-495300" algn="just">
              <a:spcBef>
                <a:spcPts val="600"/>
              </a:spcBef>
              <a:spcAft>
                <a:spcPts val="600"/>
              </a:spcAft>
              <a:buFontTx/>
              <a:buNone/>
            </a:pPr>
            <a:r>
              <a:rPr lang="en-US" sz="2600" dirty="0" smtClean="0">
                <a:latin typeface="Times New Roman" pitchFamily="18" charset="0"/>
                <a:cs typeface="Times New Roman" pitchFamily="18" charset="0"/>
              </a:rPr>
              <a:t>		For each </a:t>
            </a:r>
            <a:r>
              <a:rPr lang="en-US" sz="2600" dirty="0" err="1" smtClean="0">
                <a:latin typeface="Times New Roman" pitchFamily="18" charset="0"/>
                <a:cs typeface="Times New Roman" pitchFamily="18" charset="0"/>
              </a:rPr>
              <a:t>subimage</a:t>
            </a:r>
            <a:r>
              <a:rPr lang="en-US" sz="2600" dirty="0" smtClean="0">
                <a:latin typeface="Times New Roman" pitchFamily="18" charset="0"/>
                <a:cs typeface="Times New Roman" pitchFamily="18" charset="0"/>
              </a:rPr>
              <a:t> do:</a:t>
            </a:r>
          </a:p>
          <a:p>
            <a:pPr marL="495300" indent="-495300" algn="just">
              <a:spcBef>
                <a:spcPts val="600"/>
              </a:spcBef>
              <a:spcAft>
                <a:spcPts val="600"/>
              </a:spcAft>
              <a:buFontTx/>
              <a:buNone/>
            </a:pPr>
            <a:r>
              <a:rPr lang="en-US" sz="2600" dirty="0" smtClean="0">
                <a:latin typeface="Times New Roman" pitchFamily="18" charset="0"/>
                <a:cs typeface="Times New Roman" pitchFamily="18" charset="0"/>
              </a:rPr>
              <a:t>2.  Shift the gray-levels in the range [-128, 127]</a:t>
            </a:r>
          </a:p>
          <a:p>
            <a:pPr marL="495300" indent="-495300" algn="just">
              <a:spcBef>
                <a:spcPts val="600"/>
              </a:spcBef>
              <a:spcAft>
                <a:spcPts val="600"/>
              </a:spcAft>
              <a:buNone/>
            </a:pPr>
            <a:r>
              <a:rPr lang="en-US" sz="2600" dirty="0" smtClean="0">
                <a:latin typeface="Times New Roman" pitchFamily="18" charset="0"/>
                <a:cs typeface="Times New Roman" pitchFamily="18" charset="0"/>
              </a:rPr>
              <a:t>3. Apply DCT (64 coefficients will be obtained: </a:t>
            </a:r>
            <a:r>
              <a:rPr lang="en-US" sz="2400" i="1" dirty="0" smtClean="0">
                <a:latin typeface="Lucida Sans" pitchFamily="34" charset="0"/>
                <a:ea typeface="ＭＳ Ｐゴシック" pitchFamily="34" charset="-128"/>
              </a:rPr>
              <a:t>F</a:t>
            </a:r>
            <a:r>
              <a:rPr lang="en-US" sz="2400" dirty="0" smtClean="0">
                <a:latin typeface="Lucida Sans" pitchFamily="34" charset="0"/>
                <a:ea typeface="ＭＳ Ｐゴシック" pitchFamily="34" charset="-128"/>
              </a:rPr>
              <a:t>[0,0] is the mean of all 64 values in the matrix, known as the </a:t>
            </a:r>
            <a:r>
              <a:rPr lang="en-US" sz="2400" b="1" dirty="0" smtClean="0">
                <a:latin typeface="Lucida Sans" pitchFamily="34" charset="0"/>
                <a:ea typeface="ＭＳ Ｐゴシック" pitchFamily="34" charset="-128"/>
              </a:rPr>
              <a:t>DC coefficient</a:t>
            </a:r>
            <a:r>
              <a:rPr lang="en-US" sz="2400" dirty="0" smtClean="0">
                <a:latin typeface="Lucida Sans" pitchFamily="34" charset="0"/>
                <a:ea typeface="ＭＳ Ｐゴシック" pitchFamily="34" charset="-128"/>
              </a:rPr>
              <a:t>, others are called as the </a:t>
            </a:r>
            <a:r>
              <a:rPr lang="en-US" sz="2400" b="1" dirty="0" smtClean="0">
                <a:latin typeface="Lucida Sans" pitchFamily="34" charset="0"/>
                <a:ea typeface="ＭＳ Ｐゴシック" pitchFamily="34" charset="-128"/>
              </a:rPr>
              <a:t>AC coefficients</a:t>
            </a:r>
            <a:r>
              <a:rPr lang="en-US" sz="2400" dirty="0" smtClean="0">
                <a:latin typeface="Lucida Sans" pitchFamily="34" charset="0"/>
                <a:ea typeface="ＭＳ Ｐゴシック" pitchFamily="34" charset="-128"/>
              </a:rPr>
              <a:t>.</a:t>
            </a:r>
            <a:endParaRPr lang="en-US" sz="2600" dirty="0" smtClean="0">
              <a:latin typeface="Times New Roman" pitchFamily="18" charset="0"/>
              <a:cs typeface="Times New Roman" pitchFamily="18" charset="0"/>
            </a:endParaRPr>
          </a:p>
          <a:p>
            <a:pPr marL="495300" indent="-495300" algn="just">
              <a:spcBef>
                <a:spcPts val="600"/>
              </a:spcBef>
              <a:spcAft>
                <a:spcPts val="600"/>
              </a:spcAft>
              <a:buFontTx/>
              <a:buNone/>
            </a:pPr>
            <a:r>
              <a:rPr lang="en-US" sz="2600" dirty="0" smtClean="0">
                <a:latin typeface="Times New Roman" pitchFamily="18" charset="0"/>
                <a:cs typeface="Times New Roman" pitchFamily="18" charset="0"/>
              </a:rPr>
              <a:t>4. Quantize the coefficients (i.e., reduce the amplitude of coefficients that do not contribute a lot).</a:t>
            </a:r>
          </a:p>
        </p:txBody>
      </p:sp>
      <p:pic>
        <p:nvPicPr>
          <p:cNvPr id="13316" name="Picture 4"/>
          <p:cNvPicPr>
            <a:picLocks noChangeAspect="1" noChangeArrowheads="1"/>
          </p:cNvPicPr>
          <p:nvPr/>
        </p:nvPicPr>
        <p:blipFill>
          <a:blip r:embed="rId3" cstate="print"/>
          <a:srcRect/>
          <a:stretch>
            <a:fillRect/>
          </a:stretch>
        </p:blipFill>
        <p:spPr bwMode="auto">
          <a:xfrm>
            <a:off x="2286000" y="5334000"/>
            <a:ext cx="3657600" cy="927100"/>
          </a:xfrm>
          <a:prstGeom prst="rect">
            <a:avLst/>
          </a:prstGeom>
          <a:noFill/>
          <a:ln w="12700" cap="sq">
            <a:noFill/>
            <a:miter lim="800000"/>
            <a:headEnd type="none" w="sm" len="sm"/>
            <a:tailEnd type="none" w="sm" len="sm"/>
          </a:ln>
        </p:spPr>
      </p:pic>
      <p:sp>
        <p:nvSpPr>
          <p:cNvPr id="13317" name="Text Box 5"/>
          <p:cNvSpPr txBox="1">
            <a:spLocks noChangeArrowheads="1"/>
          </p:cNvSpPr>
          <p:nvPr/>
        </p:nvSpPr>
        <p:spPr bwMode="auto">
          <a:xfrm>
            <a:off x="7010400" y="6019800"/>
            <a:ext cx="1236663" cy="581025"/>
          </a:xfrm>
          <a:prstGeom prst="rect">
            <a:avLst/>
          </a:prstGeom>
          <a:noFill/>
          <a:ln w="12700" cap="sq">
            <a:noFill/>
            <a:miter lim="800000"/>
            <a:headEnd type="none" w="sm" len="sm"/>
            <a:tailEnd type="none" w="sm" len="sm"/>
          </a:ln>
        </p:spPr>
        <p:txBody>
          <a:bodyPr wrap="none">
            <a:spAutoFit/>
          </a:bodyPr>
          <a:lstStyle/>
          <a:p>
            <a:r>
              <a:rPr lang="en-US" sz="1600" dirty="0"/>
              <a:t>Quantization</a:t>
            </a:r>
          </a:p>
          <a:p>
            <a:r>
              <a:rPr lang="en-US" sz="1600" dirty="0"/>
              <a:t>      Table</a:t>
            </a:r>
          </a:p>
        </p:txBody>
      </p:sp>
      <p:sp>
        <p:nvSpPr>
          <p:cNvPr id="13318" name="Line 6"/>
          <p:cNvSpPr>
            <a:spLocks noChangeShapeType="1"/>
          </p:cNvSpPr>
          <p:nvPr/>
        </p:nvSpPr>
        <p:spPr bwMode="auto">
          <a:xfrm flipH="1" flipV="1">
            <a:off x="5943600" y="6019800"/>
            <a:ext cx="990600" cy="228600"/>
          </a:xfrm>
          <a:prstGeom prst="line">
            <a:avLst/>
          </a:prstGeom>
          <a:noFill/>
          <a:ln w="38100" cap="sq">
            <a:solidFill>
              <a:schemeClr val="tx1"/>
            </a:solidFill>
            <a:round/>
            <a:headEnd type="none" w="sm" len="sm"/>
            <a:tailEnd type="triangle" w="sm" len="sm"/>
          </a:ln>
        </p:spPr>
        <p:txBody>
          <a:bodyPr/>
          <a:lstStyle/>
          <a:p>
            <a:endParaRPr lang="en-US"/>
          </a:p>
        </p:txBody>
      </p:sp>
      <p:sp>
        <p:nvSpPr>
          <p:cNvPr id="7" name="TextBox 6"/>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183880" cy="609600"/>
          </a:xfrm>
        </p:spPr>
        <p:txBody>
          <a:bodyPr>
            <a:normAutofit fontScale="90000"/>
          </a:bodyPr>
          <a:lstStyle/>
          <a:p>
            <a:pPr algn="ctr"/>
            <a:r>
              <a:rPr lang="en-US" dirty="0" smtClean="0">
                <a:solidFill>
                  <a:schemeClr val="tx1"/>
                </a:solidFill>
              </a:rPr>
              <a:t>JPEG Steps (cont’d)</a:t>
            </a:r>
          </a:p>
        </p:txBody>
      </p:sp>
      <p:sp>
        <p:nvSpPr>
          <p:cNvPr id="14339" name="Rectangle 3"/>
          <p:cNvSpPr>
            <a:spLocks noGrp="1" noChangeArrowheads="1"/>
          </p:cNvSpPr>
          <p:nvPr>
            <p:ph type="body" idx="1"/>
          </p:nvPr>
        </p:nvSpPr>
        <p:spPr>
          <a:xfrm>
            <a:off x="304800" y="1143000"/>
            <a:ext cx="8412480" cy="5334000"/>
          </a:xfrm>
        </p:spPr>
        <p:txBody>
          <a:bodyPr>
            <a:normAutofit/>
          </a:bodyPr>
          <a:lstStyle/>
          <a:p>
            <a:pPr algn="just">
              <a:spcBef>
                <a:spcPts val="600"/>
              </a:spcBef>
              <a:spcAft>
                <a:spcPts val="600"/>
              </a:spcAft>
              <a:buFontTx/>
              <a:buNone/>
            </a:pPr>
            <a:r>
              <a:rPr lang="en-US" dirty="0" smtClean="0"/>
              <a:t>5.</a:t>
            </a:r>
            <a:r>
              <a:rPr lang="en-US" dirty="0" smtClean="0">
                <a:solidFill>
                  <a:srgbClr val="E78A2D"/>
                </a:solidFill>
              </a:rPr>
              <a:t> </a:t>
            </a:r>
            <a:r>
              <a:rPr lang="en-US" dirty="0" smtClean="0"/>
              <a:t>Order the coefficients using </a:t>
            </a:r>
            <a:r>
              <a:rPr lang="en-US" dirty="0" err="1" smtClean="0"/>
              <a:t>zig-zag</a:t>
            </a:r>
            <a:r>
              <a:rPr lang="en-US" dirty="0" smtClean="0"/>
              <a:t> ordering</a:t>
            </a:r>
          </a:p>
          <a:p>
            <a:pPr algn="just">
              <a:spcBef>
                <a:spcPts val="600"/>
              </a:spcBef>
              <a:spcAft>
                <a:spcPts val="600"/>
              </a:spcAft>
              <a:buFontTx/>
              <a:buNone/>
            </a:pPr>
            <a:r>
              <a:rPr lang="en-US" dirty="0" smtClean="0"/>
              <a:t>	</a:t>
            </a:r>
            <a:r>
              <a:rPr lang="en-US" sz="2000" dirty="0" smtClean="0"/>
              <a:t>- Place non-zero coefficients first</a:t>
            </a:r>
          </a:p>
          <a:p>
            <a:pPr algn="just">
              <a:spcBef>
                <a:spcPts val="600"/>
              </a:spcBef>
              <a:spcAft>
                <a:spcPts val="600"/>
              </a:spcAft>
              <a:buFontTx/>
              <a:buNone/>
            </a:pPr>
            <a:r>
              <a:rPr lang="en-US" sz="2000" dirty="0" smtClean="0"/>
              <a:t>	- Create long runs of zeros (i.e., good for run-length encoding)</a:t>
            </a:r>
          </a:p>
          <a:p>
            <a:pPr algn="just">
              <a:spcBef>
                <a:spcPts val="600"/>
              </a:spcBef>
              <a:spcAft>
                <a:spcPts val="600"/>
              </a:spcAft>
              <a:buFontTx/>
              <a:buNone/>
            </a:pPr>
            <a:endParaRPr lang="en-US" sz="2000" dirty="0" smtClean="0"/>
          </a:p>
          <a:p>
            <a:pPr algn="just">
              <a:spcBef>
                <a:spcPts val="600"/>
              </a:spcBef>
              <a:spcAft>
                <a:spcPts val="600"/>
              </a:spcAft>
              <a:buFontTx/>
              <a:buNone/>
            </a:pPr>
            <a:r>
              <a:rPr lang="en-US" dirty="0" smtClean="0"/>
              <a:t>6.</a:t>
            </a:r>
            <a:r>
              <a:rPr lang="en-US" dirty="0" smtClean="0">
                <a:solidFill>
                  <a:srgbClr val="E78A2D"/>
                </a:solidFill>
              </a:rPr>
              <a:t> </a:t>
            </a:r>
            <a:r>
              <a:rPr lang="en-US" dirty="0" smtClean="0"/>
              <a:t>Encode coefficients.</a:t>
            </a:r>
          </a:p>
          <a:p>
            <a:pPr algn="just">
              <a:spcBef>
                <a:spcPts val="600"/>
              </a:spcBef>
              <a:spcAft>
                <a:spcPts val="600"/>
              </a:spcAft>
              <a:buFontTx/>
              <a:buNone/>
            </a:pPr>
            <a:r>
              <a:rPr lang="en-US" dirty="0" smtClean="0"/>
              <a:t>		</a:t>
            </a:r>
            <a:r>
              <a:rPr lang="en-US" sz="2000" dirty="0" smtClean="0"/>
              <a:t>All coefficients are converted to a binary sequence:</a:t>
            </a:r>
          </a:p>
          <a:p>
            <a:pPr algn="just">
              <a:spcBef>
                <a:spcPts val="600"/>
              </a:spcBef>
              <a:spcAft>
                <a:spcPts val="600"/>
              </a:spcAft>
              <a:buFontTx/>
              <a:buNone/>
            </a:pPr>
            <a:r>
              <a:rPr lang="en-US" sz="2000" dirty="0" smtClean="0"/>
              <a:t>		   6.1 Form intermediate symbol sequence</a:t>
            </a:r>
          </a:p>
          <a:p>
            <a:pPr algn="just">
              <a:spcBef>
                <a:spcPts val="600"/>
              </a:spcBef>
              <a:spcAft>
                <a:spcPts val="600"/>
              </a:spcAft>
              <a:buFontTx/>
              <a:buNone/>
            </a:pPr>
            <a:r>
              <a:rPr lang="en-US" sz="2000" dirty="0" smtClean="0"/>
              <a:t>		   6.2 Apply Huffman coding (i.e., entropy coding)</a:t>
            </a: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381000"/>
            <a:ext cx="8183880" cy="685800"/>
          </a:xfrm>
        </p:spPr>
        <p:txBody>
          <a:bodyPr/>
          <a:lstStyle/>
          <a:p>
            <a:pPr algn="ctr"/>
            <a:r>
              <a:rPr lang="en-US" dirty="0" smtClean="0">
                <a:solidFill>
                  <a:schemeClr val="tx1"/>
                </a:solidFill>
              </a:rPr>
              <a:t>Shifting</a:t>
            </a:r>
          </a:p>
        </p:txBody>
      </p:sp>
      <p:pic>
        <p:nvPicPr>
          <p:cNvPr id="15363" name="Picture 4" descr="furht_fig11"/>
          <p:cNvPicPr>
            <a:picLocks noChangeAspect="1" noChangeArrowheads="1"/>
          </p:cNvPicPr>
          <p:nvPr/>
        </p:nvPicPr>
        <p:blipFill>
          <a:blip r:embed="rId3" cstate="print"/>
          <a:srcRect l="4633" t="6607" r="37544" b="69655"/>
          <a:stretch>
            <a:fillRect/>
          </a:stretch>
        </p:blipFill>
        <p:spPr bwMode="auto">
          <a:xfrm>
            <a:off x="838200" y="1219200"/>
            <a:ext cx="7239000" cy="3505200"/>
          </a:xfrm>
          <a:prstGeom prst="rect">
            <a:avLst/>
          </a:prstGeom>
          <a:noFill/>
          <a:ln w="9525">
            <a:noFill/>
            <a:miter lim="800000"/>
            <a:headEnd/>
            <a:tailEnd/>
          </a:ln>
        </p:spPr>
      </p:pic>
      <p:sp>
        <p:nvSpPr>
          <p:cNvPr id="4" name="Rectangle 3"/>
          <p:cNvSpPr/>
          <p:nvPr/>
        </p:nvSpPr>
        <p:spPr>
          <a:xfrm>
            <a:off x="914400" y="5105400"/>
            <a:ext cx="7239000" cy="369332"/>
          </a:xfrm>
          <a:prstGeom prst="rect">
            <a:avLst/>
          </a:prstGeom>
        </p:spPr>
        <p:txBody>
          <a:bodyPr wrap="square">
            <a:spAutoFit/>
          </a:bodyPr>
          <a:lstStyle/>
          <a:p>
            <a:pPr algn="ctr"/>
            <a:r>
              <a:rPr lang="en-US" b="1" dirty="0" smtClean="0"/>
              <a:t>Shift the gray-levels in the range [-128, 127]</a:t>
            </a:r>
            <a:endParaRPr lang="en-US" b="1" dirty="0"/>
          </a:p>
        </p:txBody>
      </p:sp>
      <p:sp>
        <p:nvSpPr>
          <p:cNvPr id="5" name="TextBox 4"/>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381000"/>
            <a:ext cx="8183880" cy="685800"/>
          </a:xfrm>
        </p:spPr>
        <p:txBody>
          <a:bodyPr/>
          <a:lstStyle/>
          <a:p>
            <a:pPr algn="ctr"/>
            <a:r>
              <a:rPr lang="en-US" dirty="0" smtClean="0">
                <a:solidFill>
                  <a:schemeClr val="tx1"/>
                </a:solidFill>
              </a:rPr>
              <a:t>DCT</a:t>
            </a:r>
          </a:p>
        </p:txBody>
      </p:sp>
      <p:pic>
        <p:nvPicPr>
          <p:cNvPr id="15363" name="Picture 4" descr="furht_fig11"/>
          <p:cNvPicPr>
            <a:picLocks noChangeAspect="1" noChangeArrowheads="1"/>
          </p:cNvPicPr>
          <p:nvPr/>
        </p:nvPicPr>
        <p:blipFill>
          <a:blip r:embed="rId3" cstate="print"/>
          <a:srcRect l="34348" t="4730" r="9435" b="70078"/>
          <a:stretch>
            <a:fillRect/>
          </a:stretch>
        </p:blipFill>
        <p:spPr bwMode="auto">
          <a:xfrm>
            <a:off x="1600200" y="1143000"/>
            <a:ext cx="5334000" cy="2819400"/>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a:xfrm>
            <a:off x="533400" y="4419600"/>
            <a:ext cx="7772400" cy="855663"/>
          </a:xfrm>
          <a:prstGeom prst="rect">
            <a:avLst/>
          </a:prstGeom>
          <a:noFill/>
        </p:spPr>
      </p:pic>
      <p:pic>
        <p:nvPicPr>
          <p:cNvPr id="7" name="Picture 8"/>
          <p:cNvPicPr>
            <a:picLocks noChangeAspect="1" noChangeArrowheads="1"/>
          </p:cNvPicPr>
          <p:nvPr/>
        </p:nvPicPr>
        <p:blipFill>
          <a:blip r:embed="rId5" cstate="print"/>
          <a:srcRect/>
          <a:stretch>
            <a:fillRect/>
          </a:stretch>
        </p:blipFill>
        <p:spPr bwMode="auto">
          <a:xfrm>
            <a:off x="2971800" y="5410200"/>
            <a:ext cx="5570538" cy="909638"/>
          </a:xfrm>
          <a:prstGeom prst="rect">
            <a:avLst/>
          </a:prstGeom>
          <a:noFill/>
          <a:ln w="12700" cap="sq">
            <a:noFill/>
            <a:miter lim="800000"/>
            <a:headEnd type="none" w="sm" len="sm"/>
            <a:tailEnd type="none" w="sm" len="sm"/>
          </a:ln>
        </p:spPr>
      </p:pic>
      <p:sp>
        <p:nvSpPr>
          <p:cNvPr id="8" name="Text Box 13"/>
          <p:cNvSpPr txBox="1">
            <a:spLocks noChangeArrowheads="1"/>
          </p:cNvSpPr>
          <p:nvPr/>
        </p:nvSpPr>
        <p:spPr bwMode="auto">
          <a:xfrm>
            <a:off x="457200" y="4038600"/>
            <a:ext cx="1266693" cy="369332"/>
          </a:xfrm>
          <a:prstGeom prst="rect">
            <a:avLst/>
          </a:prstGeom>
          <a:noFill/>
          <a:ln w="12700" cap="sq">
            <a:noFill/>
            <a:miter lim="800000"/>
            <a:headEnd type="none" w="sm" len="sm"/>
            <a:tailEnd type="none" w="sm" len="sm"/>
          </a:ln>
        </p:spPr>
        <p:txBody>
          <a:bodyPr wrap="none">
            <a:spAutoFit/>
          </a:bodyPr>
          <a:lstStyle/>
          <a:p>
            <a:r>
              <a:rPr lang="en-US" b="1" dirty="0" smtClean="0"/>
              <a:t>Forward</a:t>
            </a:r>
            <a:endParaRPr lang="en-US" b="1" dirty="0"/>
          </a:p>
        </p:txBody>
      </p:sp>
      <p:sp>
        <p:nvSpPr>
          <p:cNvPr id="9" name="TextBox 8"/>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8183880" cy="685800"/>
          </a:xfrm>
        </p:spPr>
        <p:txBody>
          <a:bodyPr/>
          <a:lstStyle/>
          <a:p>
            <a:pPr algn="ctr"/>
            <a:r>
              <a:rPr lang="en-US" dirty="0" smtClean="0">
                <a:solidFill>
                  <a:schemeClr val="tx1"/>
                </a:solidFill>
              </a:rPr>
              <a:t>Quantization</a:t>
            </a:r>
          </a:p>
        </p:txBody>
      </p:sp>
      <p:sp>
        <p:nvSpPr>
          <p:cNvPr id="16387" name="Rectangle 3"/>
          <p:cNvSpPr>
            <a:spLocks noGrp="1" noChangeArrowheads="1"/>
          </p:cNvSpPr>
          <p:nvPr>
            <p:ph type="body" idx="1"/>
          </p:nvPr>
        </p:nvSpPr>
        <p:spPr>
          <a:xfrm>
            <a:off x="304800" y="914400"/>
            <a:ext cx="8183880" cy="4187952"/>
          </a:xfrm>
        </p:spPr>
        <p:txBody>
          <a:bodyPr/>
          <a:lstStyle/>
          <a:p>
            <a:r>
              <a:rPr lang="en-US" dirty="0" smtClean="0"/>
              <a:t>Quantization Table Example </a:t>
            </a:r>
          </a:p>
        </p:txBody>
      </p:sp>
      <p:pic>
        <p:nvPicPr>
          <p:cNvPr id="16388" name="Picture 4"/>
          <p:cNvPicPr>
            <a:picLocks noChangeAspect="1" noChangeArrowheads="1"/>
          </p:cNvPicPr>
          <p:nvPr/>
        </p:nvPicPr>
        <p:blipFill>
          <a:blip r:embed="rId3" cstate="print"/>
          <a:srcRect/>
          <a:stretch>
            <a:fillRect/>
          </a:stretch>
        </p:blipFill>
        <p:spPr bwMode="auto">
          <a:xfrm>
            <a:off x="457200" y="2209800"/>
            <a:ext cx="4267200" cy="2590800"/>
          </a:xfrm>
          <a:prstGeom prst="rect">
            <a:avLst/>
          </a:prstGeom>
          <a:noFill/>
          <a:ln w="12700" cap="sq">
            <a:noFill/>
            <a:miter lim="800000"/>
            <a:headEnd type="none" w="sm" len="sm"/>
            <a:tailEnd type="none" w="sm" len="sm"/>
          </a:ln>
        </p:spPr>
      </p:pic>
      <p:pic>
        <p:nvPicPr>
          <p:cNvPr id="16389" name="Picture 5"/>
          <p:cNvPicPr>
            <a:picLocks noChangeAspect="1" noChangeArrowheads="1"/>
          </p:cNvPicPr>
          <p:nvPr/>
        </p:nvPicPr>
        <p:blipFill>
          <a:blip r:embed="rId4" cstate="print"/>
          <a:srcRect/>
          <a:stretch>
            <a:fillRect/>
          </a:stretch>
        </p:blipFill>
        <p:spPr bwMode="auto">
          <a:xfrm>
            <a:off x="1828800" y="5105400"/>
            <a:ext cx="2286000" cy="593725"/>
          </a:xfrm>
          <a:prstGeom prst="rect">
            <a:avLst/>
          </a:prstGeom>
          <a:noFill/>
          <a:ln w="12700" cap="sq">
            <a:noFill/>
            <a:miter lim="800000"/>
            <a:headEnd type="none" w="sm" len="sm"/>
            <a:tailEnd type="none" w="sm" len="sm"/>
          </a:ln>
        </p:spPr>
      </p:pic>
      <p:pic>
        <p:nvPicPr>
          <p:cNvPr id="16390" name="Picture 6"/>
          <p:cNvPicPr>
            <a:picLocks noChangeAspect="1" noChangeArrowheads="1"/>
          </p:cNvPicPr>
          <p:nvPr/>
        </p:nvPicPr>
        <p:blipFill>
          <a:blip r:embed="rId5" cstate="print"/>
          <a:srcRect/>
          <a:stretch>
            <a:fillRect/>
          </a:stretch>
        </p:blipFill>
        <p:spPr bwMode="auto">
          <a:xfrm>
            <a:off x="381000" y="6019800"/>
            <a:ext cx="2943225" cy="468313"/>
          </a:xfrm>
          <a:prstGeom prst="rect">
            <a:avLst/>
          </a:prstGeom>
          <a:noFill/>
          <a:ln w="12700" cap="sq">
            <a:noFill/>
            <a:miter lim="800000"/>
            <a:headEnd type="none" w="sm" len="sm"/>
            <a:tailEnd type="none" w="sm" len="sm"/>
          </a:ln>
        </p:spPr>
      </p:pic>
      <p:pic>
        <p:nvPicPr>
          <p:cNvPr id="16391" name="Picture 7"/>
          <p:cNvPicPr>
            <a:picLocks noChangeAspect="1" noChangeArrowheads="1"/>
          </p:cNvPicPr>
          <p:nvPr/>
        </p:nvPicPr>
        <p:blipFill>
          <a:blip r:embed="rId6" cstate="print"/>
          <a:srcRect/>
          <a:stretch>
            <a:fillRect/>
          </a:stretch>
        </p:blipFill>
        <p:spPr bwMode="auto">
          <a:xfrm>
            <a:off x="3962400" y="6019800"/>
            <a:ext cx="3195638" cy="441325"/>
          </a:xfrm>
          <a:prstGeom prst="rect">
            <a:avLst/>
          </a:prstGeom>
          <a:noFill/>
          <a:ln w="12700" cap="sq">
            <a:noFill/>
            <a:miter lim="800000"/>
            <a:headEnd type="none" w="sm" len="sm"/>
            <a:tailEnd type="none" w="sm" len="sm"/>
          </a:ln>
        </p:spPr>
      </p:pic>
      <p:sp>
        <p:nvSpPr>
          <p:cNvPr id="16392" name="Line 8"/>
          <p:cNvSpPr>
            <a:spLocks noChangeShapeType="1"/>
          </p:cNvSpPr>
          <p:nvPr/>
        </p:nvSpPr>
        <p:spPr bwMode="auto">
          <a:xfrm flipH="1">
            <a:off x="1066800" y="5715000"/>
            <a:ext cx="762000" cy="228600"/>
          </a:xfrm>
          <a:prstGeom prst="line">
            <a:avLst/>
          </a:prstGeom>
          <a:noFill/>
          <a:ln w="57150" cap="sq">
            <a:solidFill>
              <a:schemeClr val="tx1"/>
            </a:solidFill>
            <a:round/>
            <a:headEnd type="none" w="sm" len="sm"/>
            <a:tailEnd type="triangle" w="sm" len="sm"/>
          </a:ln>
        </p:spPr>
        <p:txBody>
          <a:bodyPr/>
          <a:lstStyle/>
          <a:p>
            <a:endParaRPr lang="en-US"/>
          </a:p>
        </p:txBody>
      </p:sp>
      <p:sp>
        <p:nvSpPr>
          <p:cNvPr id="16393" name="Line 9"/>
          <p:cNvSpPr>
            <a:spLocks noChangeShapeType="1"/>
          </p:cNvSpPr>
          <p:nvPr/>
        </p:nvSpPr>
        <p:spPr bwMode="auto">
          <a:xfrm>
            <a:off x="4038600" y="5486400"/>
            <a:ext cx="838200" cy="304800"/>
          </a:xfrm>
          <a:prstGeom prst="line">
            <a:avLst/>
          </a:prstGeom>
          <a:noFill/>
          <a:ln w="57150" cap="sq">
            <a:solidFill>
              <a:schemeClr val="tx1"/>
            </a:solidFill>
            <a:round/>
            <a:headEnd type="none" w="sm" len="sm"/>
            <a:tailEnd type="triangle" w="sm" len="sm"/>
          </a:ln>
        </p:spPr>
        <p:txBody>
          <a:bodyPr/>
          <a:lstStyle/>
          <a:p>
            <a:endParaRPr lang="en-US"/>
          </a:p>
        </p:txBody>
      </p:sp>
      <p:pic>
        <p:nvPicPr>
          <p:cNvPr id="350218" name="Picture 10" descr="furht_fig11"/>
          <p:cNvPicPr>
            <a:picLocks noChangeAspect="1" noChangeArrowheads="1"/>
          </p:cNvPicPr>
          <p:nvPr/>
        </p:nvPicPr>
        <p:blipFill>
          <a:blip r:embed="rId7" cstate="print"/>
          <a:srcRect l="12027" t="34522" r="58790" b="40239"/>
          <a:stretch>
            <a:fillRect/>
          </a:stretch>
        </p:blipFill>
        <p:spPr bwMode="auto">
          <a:xfrm>
            <a:off x="4953000" y="1676400"/>
            <a:ext cx="3957828" cy="4038600"/>
          </a:xfrm>
          <a:prstGeom prst="rect">
            <a:avLst/>
          </a:prstGeom>
          <a:noFill/>
          <a:ln w="9525">
            <a:noFill/>
            <a:miter lim="800000"/>
            <a:headEnd/>
            <a:tailEnd/>
          </a:ln>
        </p:spPr>
      </p:pic>
      <p:sp>
        <p:nvSpPr>
          <p:cNvPr id="11" name="TextBox 10"/>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50218"/>
                                        </p:tgtEl>
                                        <p:attrNameLst>
                                          <p:attrName>style.visibility</p:attrName>
                                        </p:attrNameLst>
                                      </p:cBhvr>
                                      <p:to>
                                        <p:strVal val="visible"/>
                                      </p:to>
                                    </p:set>
                                    <p:animEffect transition="in" filter="checkerboard(across)">
                                      <p:cBhvr>
                                        <p:cTn id="7" dur="500"/>
                                        <p:tgtEl>
                                          <p:spTgt spid="35021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350218"/>
                                        </p:tgtEl>
                                      </p:cBhvr>
                                    </p:animEffect>
                                    <p:set>
                                      <p:cBhvr>
                                        <p:cTn id="12" dur="1" fill="hold">
                                          <p:stCondLst>
                                            <p:cond delay="499"/>
                                          </p:stCondLst>
                                        </p:cTn>
                                        <p:tgtEl>
                                          <p:spTgt spid="3502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75000"/>
          </a:schemeClr>
        </a:solidFill>
        <a:effectLst/>
      </p:bgPr>
    </p:bg>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52400"/>
            <a:ext cx="8183880" cy="914400"/>
          </a:xfrm>
        </p:spPr>
        <p:txBody>
          <a:bodyPr lIns="0" tIns="0" rIns="0" bIns="0">
            <a:normAutofit/>
          </a:bodyPr>
          <a:lstStyle/>
          <a:p>
            <a:pPr algn="ctr"/>
            <a:r>
              <a:rPr lang="en-US" sz="4400" dirty="0" smtClean="0">
                <a:solidFill>
                  <a:schemeClr val="tx1"/>
                </a:solidFill>
                <a:latin typeface="Times New Roman" pitchFamily="18" charset="0"/>
                <a:cs typeface="Times New Roman" pitchFamily="18" charset="0"/>
              </a:rPr>
              <a:t>Outline</a:t>
            </a: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
        <p:nvSpPr>
          <p:cNvPr id="8" name="Rectangle 7"/>
          <p:cNvSpPr/>
          <p:nvPr/>
        </p:nvSpPr>
        <p:spPr>
          <a:xfrm>
            <a:off x="457200" y="1371600"/>
            <a:ext cx="3150221" cy="523220"/>
          </a:xfrm>
          <a:prstGeom prst="rect">
            <a:avLst/>
          </a:prstGeom>
        </p:spPr>
        <p:txBody>
          <a:bodyPr wrap="none">
            <a:spAutoFit/>
          </a:bodyPr>
          <a:lstStyle/>
          <a:p>
            <a:r>
              <a:rPr lang="en-US" sz="2800" b="1" dirty="0" smtClean="0"/>
              <a:t>JPEG Encoding</a:t>
            </a:r>
            <a:endParaRPr lang="en-US" sz="2800" b="1" dirty="0"/>
          </a:p>
        </p:txBody>
      </p:sp>
      <p:sp>
        <p:nvSpPr>
          <p:cNvPr id="12" name="Rectangle 1"/>
          <p:cNvSpPr>
            <a:spLocks noChangeArrowheads="1"/>
          </p:cNvSpPr>
          <p:nvPr/>
        </p:nvSpPr>
        <p:spPr bwMode="auto">
          <a:xfrm>
            <a:off x="1676400" y="2424499"/>
            <a:ext cx="61722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1. DCT </a:t>
            </a:r>
          </a:p>
          <a:p>
            <a:pPr marL="0" marR="0" lvl="0" indent="0" algn="l" defTabSz="914400" rtl="0" eaLnBrk="0" fontAlgn="base" latinLnBrk="0" hangingPunct="0">
              <a:lnSpc>
                <a:spcPct val="150000"/>
              </a:lnSpc>
              <a:spcBef>
                <a:spcPct val="0"/>
              </a:spcBef>
              <a:spcAft>
                <a:spcPct val="0"/>
              </a:spcAft>
              <a:buClrTx/>
              <a:buSzTx/>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 Quantization </a:t>
            </a:r>
          </a:p>
          <a:p>
            <a:pPr marL="0" marR="0" lvl="0" indent="0" algn="l" defTabSz="914400" rtl="0" eaLnBrk="0" fontAlgn="base" latinLnBrk="0" hangingPunct="0">
              <a:lnSpc>
                <a:spcPct val="150000"/>
              </a:lnSpc>
              <a:spcBef>
                <a:spcPct val="0"/>
              </a:spcBef>
              <a:spcAft>
                <a:spcPct val="0"/>
              </a:spcAft>
              <a:buClrTx/>
              <a:buSzTx/>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3. Zigzag Scan </a:t>
            </a:r>
          </a:p>
          <a:p>
            <a:pPr marL="0" marR="0" lvl="0" indent="0" algn="l" defTabSz="914400" rtl="0" eaLnBrk="0" fontAlgn="base" latinLnBrk="0" hangingPunct="0">
              <a:lnSpc>
                <a:spcPct val="150000"/>
              </a:lnSpc>
              <a:spcBef>
                <a:spcPct val="0"/>
              </a:spcBef>
              <a:spcAft>
                <a:spcPct val="0"/>
              </a:spcAft>
              <a:buClrTx/>
              <a:buSzTx/>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4. DPCM on DC component </a:t>
            </a:r>
          </a:p>
          <a:p>
            <a:pPr marL="0" marR="0" lvl="0" indent="0" algn="l" defTabSz="914400" rtl="0" eaLnBrk="0" fontAlgn="base" latinLnBrk="0" hangingPunct="0">
              <a:lnSpc>
                <a:spcPct val="150000"/>
              </a:lnSpc>
              <a:spcBef>
                <a:spcPct val="0"/>
              </a:spcBef>
              <a:spcAft>
                <a:spcPct val="0"/>
              </a:spcAft>
              <a:buClrTx/>
              <a:buSzTx/>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5. RLE on AC Components </a:t>
            </a:r>
          </a:p>
          <a:p>
            <a:pPr marL="0" marR="0" lvl="0" indent="0" algn="l" defTabSz="914400" rtl="0" eaLnBrk="0" fontAlgn="base" latinLnBrk="0" hangingPunct="0">
              <a:lnSpc>
                <a:spcPct val="150000"/>
              </a:lnSpc>
              <a:spcBef>
                <a:spcPct val="0"/>
              </a:spcBef>
              <a:spcAft>
                <a:spcPct val="0"/>
              </a:spcAft>
              <a:buClrTx/>
              <a:buSzTx/>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6. Entropy Coding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12"/>
          <p:cNvSpPr/>
          <p:nvPr/>
        </p:nvSpPr>
        <p:spPr>
          <a:xfrm>
            <a:off x="457200" y="1905000"/>
            <a:ext cx="2229521" cy="584775"/>
          </a:xfrm>
          <a:prstGeom prst="rect">
            <a:avLst/>
          </a:prstGeom>
        </p:spPr>
        <p:txBody>
          <a:bodyPr wrap="none">
            <a:spAutoFit/>
          </a:bodyPr>
          <a:lstStyle/>
          <a:p>
            <a:pPr lvl="0" fontAlgn="base">
              <a:spcBef>
                <a:spcPct val="0"/>
              </a:spcBef>
              <a:spcAft>
                <a:spcPct val="0"/>
              </a:spcAft>
            </a:pPr>
            <a:r>
              <a:rPr lang="en-US" sz="3200" b="1" dirty="0" smtClean="0">
                <a:latin typeface="Calibri" pitchFamily="34" charset="0"/>
                <a:ea typeface="Times New Roman" pitchFamily="18" charset="0"/>
                <a:cs typeface="Times New Roman" pitchFamily="18" charset="0"/>
              </a:rPr>
              <a:t>Major Steps</a:t>
            </a: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57200" y="228600"/>
            <a:ext cx="8183880" cy="609600"/>
          </a:xfrm>
        </p:spPr>
        <p:txBody>
          <a:bodyPr>
            <a:normAutofit fontScale="90000"/>
          </a:bodyPr>
          <a:lstStyle/>
          <a:p>
            <a:pPr algn="ctr"/>
            <a:r>
              <a:rPr lang="en-US" dirty="0" smtClean="0">
                <a:solidFill>
                  <a:schemeClr val="tx1"/>
                </a:solidFill>
              </a:rPr>
              <a:t>Quantization (cont’d)</a:t>
            </a:r>
          </a:p>
        </p:txBody>
      </p:sp>
      <p:pic>
        <p:nvPicPr>
          <p:cNvPr id="17411" name="Picture 3" descr="furht_fig11"/>
          <p:cNvPicPr>
            <a:picLocks noChangeAspect="1" noChangeArrowheads="1"/>
          </p:cNvPicPr>
          <p:nvPr/>
        </p:nvPicPr>
        <p:blipFill>
          <a:blip r:embed="rId3" cstate="print"/>
          <a:srcRect l="46698" t="32205" r="21743" b="41042"/>
          <a:stretch>
            <a:fillRect/>
          </a:stretch>
        </p:blipFill>
        <p:spPr bwMode="auto">
          <a:xfrm>
            <a:off x="5410200" y="2133600"/>
            <a:ext cx="3124200" cy="3124200"/>
          </a:xfrm>
          <a:prstGeom prst="rect">
            <a:avLst/>
          </a:prstGeom>
          <a:noFill/>
          <a:ln w="9525">
            <a:noFill/>
            <a:miter lim="800000"/>
            <a:headEnd/>
            <a:tailEnd/>
          </a:ln>
        </p:spPr>
      </p:pic>
      <p:pic>
        <p:nvPicPr>
          <p:cNvPr id="17412" name="Picture 4" descr="furht_fig11"/>
          <p:cNvPicPr>
            <a:picLocks noChangeAspect="1" noChangeArrowheads="1"/>
          </p:cNvPicPr>
          <p:nvPr/>
        </p:nvPicPr>
        <p:blipFill>
          <a:blip r:embed="rId3" cstate="print"/>
          <a:srcRect l="61934" t="4712" r="8605" b="70314"/>
          <a:stretch>
            <a:fillRect/>
          </a:stretch>
        </p:blipFill>
        <p:spPr bwMode="auto">
          <a:xfrm>
            <a:off x="914400" y="990600"/>
            <a:ext cx="2819400" cy="2819400"/>
          </a:xfrm>
          <a:prstGeom prst="rect">
            <a:avLst/>
          </a:prstGeom>
          <a:noFill/>
          <a:ln w="9525">
            <a:noFill/>
            <a:miter lim="800000"/>
            <a:headEnd/>
            <a:tailEnd/>
          </a:ln>
        </p:spPr>
      </p:pic>
      <p:pic>
        <p:nvPicPr>
          <p:cNvPr id="17413" name="Picture 10" descr="furht_fig11"/>
          <p:cNvPicPr>
            <a:picLocks noChangeAspect="1" noChangeArrowheads="1"/>
          </p:cNvPicPr>
          <p:nvPr/>
        </p:nvPicPr>
        <p:blipFill>
          <a:blip r:embed="rId3" cstate="print"/>
          <a:srcRect l="12010" t="34309" r="58926" b="40347"/>
          <a:stretch>
            <a:fillRect/>
          </a:stretch>
        </p:blipFill>
        <p:spPr bwMode="auto">
          <a:xfrm>
            <a:off x="1066800" y="3810000"/>
            <a:ext cx="2895600" cy="2743200"/>
          </a:xfrm>
          <a:prstGeom prst="rect">
            <a:avLst/>
          </a:prstGeom>
          <a:noFill/>
          <a:ln w="9525">
            <a:noFill/>
            <a:miter lim="800000"/>
            <a:headEnd/>
            <a:tailEnd/>
          </a:ln>
        </p:spPr>
      </p:pic>
      <p:sp>
        <p:nvSpPr>
          <p:cNvPr id="17414" name="AutoShape 8"/>
          <p:cNvSpPr>
            <a:spLocks noChangeArrowheads="1"/>
          </p:cNvSpPr>
          <p:nvPr/>
        </p:nvSpPr>
        <p:spPr bwMode="auto">
          <a:xfrm>
            <a:off x="4343400" y="3581400"/>
            <a:ext cx="914400" cy="381000"/>
          </a:xfrm>
          <a:prstGeom prst="rightArrow">
            <a:avLst>
              <a:gd name="adj1" fmla="val 50000"/>
              <a:gd name="adj2" fmla="val 60000"/>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7" name="TextBox 6"/>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533400" y="304800"/>
            <a:ext cx="8183880" cy="609600"/>
          </a:xfrm>
        </p:spPr>
        <p:txBody>
          <a:bodyPr>
            <a:normAutofit fontScale="90000"/>
          </a:bodyPr>
          <a:lstStyle/>
          <a:p>
            <a:pPr algn="ctr"/>
            <a:r>
              <a:rPr lang="en-US" dirty="0" err="1" smtClean="0">
                <a:solidFill>
                  <a:schemeClr val="tx1"/>
                </a:solidFill>
              </a:rPr>
              <a:t>Zig-Zag</a:t>
            </a:r>
            <a:r>
              <a:rPr lang="en-US" dirty="0" smtClean="0">
                <a:solidFill>
                  <a:schemeClr val="tx1"/>
                </a:solidFill>
              </a:rPr>
              <a:t> Ordering</a:t>
            </a:r>
          </a:p>
        </p:txBody>
      </p:sp>
      <p:pic>
        <p:nvPicPr>
          <p:cNvPr id="7" name="Picture 2" descr="4-4"/>
          <p:cNvPicPr>
            <a:picLocks noChangeAspect="1" noChangeArrowheads="1"/>
          </p:cNvPicPr>
          <p:nvPr/>
        </p:nvPicPr>
        <p:blipFill>
          <a:blip r:embed="rId3" cstate="print"/>
          <a:srcRect l="17758" t="44894" r="23640" b="5533"/>
          <a:stretch>
            <a:fillRect/>
          </a:stretch>
        </p:blipFill>
        <p:spPr>
          <a:xfrm>
            <a:off x="762000" y="1330036"/>
            <a:ext cx="7609114" cy="4842164"/>
          </a:xfrm>
          <a:prstGeom prst="rect">
            <a:avLst/>
          </a:prstGeom>
          <a:noFill/>
        </p:spPr>
      </p:pic>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533400" y="304800"/>
            <a:ext cx="8183880" cy="609600"/>
          </a:xfrm>
        </p:spPr>
        <p:txBody>
          <a:bodyPr>
            <a:normAutofit fontScale="90000"/>
          </a:bodyPr>
          <a:lstStyle/>
          <a:p>
            <a:pPr algn="ctr"/>
            <a:r>
              <a:rPr lang="en-US" dirty="0" err="1" smtClean="0">
                <a:solidFill>
                  <a:schemeClr val="tx1"/>
                </a:solidFill>
              </a:rPr>
              <a:t>Zig-Zag</a:t>
            </a:r>
            <a:r>
              <a:rPr lang="en-US" dirty="0" smtClean="0">
                <a:solidFill>
                  <a:schemeClr val="tx1"/>
                </a:solidFill>
              </a:rPr>
              <a:t> Ordering (cont’d)</a:t>
            </a:r>
          </a:p>
        </p:txBody>
      </p:sp>
      <p:pic>
        <p:nvPicPr>
          <p:cNvPr id="18435" name="Picture 4" descr="furht_fig11"/>
          <p:cNvPicPr>
            <a:picLocks noGrp="1" noChangeAspect="1" noChangeArrowheads="1"/>
          </p:cNvPicPr>
          <p:nvPr>
            <p:ph type="body" idx="4294967295"/>
          </p:nvPr>
        </p:nvPicPr>
        <p:blipFill>
          <a:blip r:embed="rId3" cstate="print"/>
          <a:srcRect l="4143" t="61111" r="4097" b="28226"/>
          <a:stretch>
            <a:fillRect/>
          </a:stretch>
        </p:blipFill>
        <p:spPr>
          <a:xfrm>
            <a:off x="228600" y="5410200"/>
            <a:ext cx="8305800" cy="903288"/>
          </a:xfrm>
          <a:noFill/>
        </p:spPr>
      </p:pic>
      <p:pic>
        <p:nvPicPr>
          <p:cNvPr id="18436" name="Picture 5" descr="furht_fig8"/>
          <p:cNvPicPr>
            <a:picLocks noChangeAspect="1" noChangeArrowheads="1"/>
          </p:cNvPicPr>
          <p:nvPr/>
        </p:nvPicPr>
        <p:blipFill>
          <a:blip r:embed="rId4" cstate="print"/>
          <a:srcRect l="12500" t="2350" r="10715" b="8369"/>
          <a:stretch>
            <a:fillRect/>
          </a:stretch>
        </p:blipFill>
        <p:spPr bwMode="auto">
          <a:xfrm>
            <a:off x="4114800" y="1600200"/>
            <a:ext cx="3505200" cy="3097213"/>
          </a:xfrm>
          <a:prstGeom prst="rect">
            <a:avLst/>
          </a:prstGeom>
          <a:noFill/>
          <a:ln w="9525">
            <a:noFill/>
            <a:miter lim="800000"/>
            <a:headEnd/>
            <a:tailEnd/>
          </a:ln>
        </p:spPr>
      </p:pic>
      <p:pic>
        <p:nvPicPr>
          <p:cNvPr id="18437" name="Picture 3" descr="furht_fig11"/>
          <p:cNvPicPr>
            <a:picLocks noChangeAspect="1" noChangeArrowheads="1"/>
          </p:cNvPicPr>
          <p:nvPr/>
        </p:nvPicPr>
        <p:blipFill>
          <a:blip r:embed="rId3" cstate="print"/>
          <a:srcRect l="44522" t="32205" r="18478" b="39082"/>
          <a:stretch>
            <a:fillRect/>
          </a:stretch>
        </p:blipFill>
        <p:spPr bwMode="auto">
          <a:xfrm>
            <a:off x="381000" y="1600200"/>
            <a:ext cx="3352800" cy="3070225"/>
          </a:xfrm>
          <a:prstGeom prst="rect">
            <a:avLst/>
          </a:prstGeom>
          <a:noFill/>
          <a:ln w="9525">
            <a:noFill/>
            <a:miter lim="800000"/>
            <a:headEnd/>
            <a:tailEnd/>
          </a:ln>
        </p:spPr>
      </p:pic>
      <p:sp>
        <p:nvSpPr>
          <p:cNvPr id="6" name="TextBox 5"/>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28600"/>
            <a:ext cx="8183880" cy="685800"/>
          </a:xfrm>
        </p:spPr>
        <p:txBody>
          <a:bodyPr/>
          <a:lstStyle/>
          <a:p>
            <a:pPr algn="ctr"/>
            <a:r>
              <a:rPr lang="en-US" dirty="0" smtClean="0">
                <a:solidFill>
                  <a:schemeClr val="tx1"/>
                </a:solidFill>
                <a:latin typeface="Lucida Sans" pitchFamily="34" charset="0"/>
                <a:ea typeface="ＭＳ Ｐゴシック" pitchFamily="34" charset="-128"/>
              </a:rPr>
              <a:t>Huffman Encoding </a:t>
            </a:r>
          </a:p>
        </p:txBody>
      </p:sp>
      <p:sp>
        <p:nvSpPr>
          <p:cNvPr id="15363" name="Rectangle 3"/>
          <p:cNvSpPr>
            <a:spLocks noGrp="1" noChangeArrowheads="1"/>
          </p:cNvSpPr>
          <p:nvPr>
            <p:ph type="body" idx="1"/>
          </p:nvPr>
        </p:nvSpPr>
        <p:spPr>
          <a:xfrm>
            <a:off x="457200" y="1066800"/>
            <a:ext cx="8183880" cy="5410200"/>
          </a:xfrm>
        </p:spPr>
        <p:txBody>
          <a:bodyPr>
            <a:normAutofit lnSpcReduction="10000"/>
          </a:bodyPr>
          <a:lstStyle/>
          <a:p>
            <a:pPr>
              <a:spcBef>
                <a:spcPts val="600"/>
              </a:spcBef>
              <a:spcAft>
                <a:spcPts val="600"/>
              </a:spcAft>
            </a:pPr>
            <a:r>
              <a:rPr lang="en-US" sz="2000" dirty="0" smtClean="0">
                <a:latin typeface="Lucida Sans" pitchFamily="34" charset="0"/>
                <a:ea typeface="ＭＳ Ｐゴシック" pitchFamily="34" charset="-128"/>
              </a:rPr>
              <a:t>Use variable length codes</a:t>
            </a:r>
          </a:p>
          <a:p>
            <a:pPr>
              <a:spcBef>
                <a:spcPts val="600"/>
              </a:spcBef>
              <a:spcAft>
                <a:spcPts val="600"/>
              </a:spcAft>
            </a:pPr>
            <a:r>
              <a:rPr lang="en-US" sz="2000" dirty="0" smtClean="0">
                <a:latin typeface="Lucida Sans" pitchFamily="34" charset="0"/>
                <a:ea typeface="ＭＳ Ｐゴシック" pitchFamily="34" charset="-128"/>
              </a:rPr>
              <a:t>Most frequently used symbols coded with fewest bits</a:t>
            </a:r>
          </a:p>
          <a:p>
            <a:pPr>
              <a:spcBef>
                <a:spcPts val="600"/>
              </a:spcBef>
              <a:spcAft>
                <a:spcPts val="600"/>
              </a:spcAft>
            </a:pPr>
            <a:r>
              <a:rPr lang="en-US" sz="2000" dirty="0" smtClean="0">
                <a:latin typeface="Lucida Sans" pitchFamily="34" charset="0"/>
                <a:ea typeface="ＭＳ Ｐゴシック" pitchFamily="34" charset="-128"/>
              </a:rPr>
              <a:t>The intermediate symbol sequence</a:t>
            </a:r>
          </a:p>
          <a:p>
            <a:pPr lvl="1">
              <a:spcBef>
                <a:spcPts val="600"/>
              </a:spcBef>
              <a:spcAft>
                <a:spcPts val="600"/>
              </a:spcAft>
            </a:pPr>
            <a:r>
              <a:rPr lang="en-US" sz="1800" dirty="0" smtClean="0">
                <a:latin typeface="Lucida Sans" pitchFamily="34" charset="0"/>
                <a:ea typeface="ＭＳ Ｐゴシック" pitchFamily="34" charset="-128"/>
              </a:rPr>
              <a:t>DC coefficient: (</a:t>
            </a:r>
            <a:r>
              <a:rPr lang="en-US" sz="1800" i="1" dirty="0" err="1" smtClean="0">
                <a:latin typeface="Lucida Sans" pitchFamily="34" charset="0"/>
                <a:ea typeface="ＭＳ Ｐゴシック" pitchFamily="34" charset="-128"/>
              </a:rPr>
              <a:t>sss</a:t>
            </a:r>
            <a:r>
              <a:rPr lang="en-US" sz="1800" dirty="0" smtClean="0">
                <a:latin typeface="Lucida Sans" pitchFamily="34" charset="0"/>
                <a:ea typeface="ＭＳ Ｐゴシック" pitchFamily="34" charset="-128"/>
              </a:rPr>
              <a:t>, </a:t>
            </a:r>
            <a:r>
              <a:rPr lang="en-US" sz="1800" i="1" dirty="0" smtClean="0">
                <a:latin typeface="Lucida Sans" pitchFamily="34" charset="0"/>
                <a:ea typeface="ＭＳ Ｐゴシック" pitchFamily="34" charset="-128"/>
              </a:rPr>
              <a:t>value</a:t>
            </a:r>
            <a:r>
              <a:rPr lang="en-US" sz="1800" dirty="0" smtClean="0">
                <a:latin typeface="Lucida Sans" pitchFamily="34" charset="0"/>
                <a:ea typeface="ＭＳ Ｐゴシック" pitchFamily="34" charset="-128"/>
              </a:rPr>
              <a:t>)</a:t>
            </a:r>
          </a:p>
          <a:p>
            <a:pPr lvl="2">
              <a:spcBef>
                <a:spcPts val="600"/>
              </a:spcBef>
              <a:spcAft>
                <a:spcPts val="600"/>
              </a:spcAft>
            </a:pPr>
            <a:r>
              <a:rPr lang="en-US" sz="1600" i="1" dirty="0" err="1" smtClean="0">
                <a:latin typeface="Lucida Sans" pitchFamily="34" charset="0"/>
                <a:ea typeface="ＭＳ Ｐゴシック" pitchFamily="34" charset="-128"/>
              </a:rPr>
              <a:t>sss</a:t>
            </a:r>
            <a:r>
              <a:rPr lang="en-US" sz="1600" i="1" dirty="0" smtClean="0">
                <a:latin typeface="Lucida Sans" pitchFamily="34" charset="0"/>
                <a:ea typeface="ＭＳ Ｐゴシック" pitchFamily="34" charset="-128"/>
              </a:rPr>
              <a:t>:</a:t>
            </a:r>
            <a:r>
              <a:rPr lang="en-US" sz="1600" dirty="0" smtClean="0">
                <a:latin typeface="Lucida Sans" pitchFamily="34" charset="0"/>
                <a:ea typeface="ＭＳ Ｐゴシック" pitchFamily="34" charset="-128"/>
              </a:rPr>
              <a:t> the number of bits needed</a:t>
            </a:r>
          </a:p>
          <a:p>
            <a:pPr lvl="2">
              <a:spcBef>
                <a:spcPts val="600"/>
              </a:spcBef>
              <a:spcAft>
                <a:spcPts val="600"/>
              </a:spcAft>
            </a:pPr>
            <a:r>
              <a:rPr lang="en-US" sz="1600" i="1" dirty="0" smtClean="0">
                <a:latin typeface="Lucida Sans" pitchFamily="34" charset="0"/>
                <a:ea typeface="ＭＳ Ｐゴシック" pitchFamily="34" charset="-128"/>
              </a:rPr>
              <a:t>value:</a:t>
            </a:r>
            <a:r>
              <a:rPr lang="en-US" sz="1600" dirty="0" smtClean="0">
                <a:latin typeface="Lucida Sans" pitchFamily="34" charset="0"/>
                <a:ea typeface="ＭＳ Ｐゴシック" pitchFamily="34" charset="-128"/>
              </a:rPr>
              <a:t> the encode value</a:t>
            </a:r>
          </a:p>
          <a:p>
            <a:pPr lvl="1">
              <a:spcBef>
                <a:spcPts val="600"/>
              </a:spcBef>
              <a:spcAft>
                <a:spcPts val="600"/>
              </a:spcAft>
            </a:pPr>
            <a:r>
              <a:rPr lang="en-US" sz="1800" dirty="0" smtClean="0">
                <a:latin typeface="Lucida Sans" pitchFamily="34" charset="0"/>
                <a:ea typeface="ＭＳ Ｐゴシック" pitchFamily="34" charset="-128"/>
              </a:rPr>
              <a:t>AC coefficient: (</a:t>
            </a:r>
            <a:r>
              <a:rPr lang="en-US" sz="1800" i="1" dirty="0" smtClean="0">
                <a:latin typeface="Lucida Sans" pitchFamily="34" charset="0"/>
                <a:ea typeface="ＭＳ Ｐゴシック" pitchFamily="34" charset="-128"/>
              </a:rPr>
              <a:t>skip</a:t>
            </a:r>
            <a:r>
              <a:rPr lang="en-US" sz="1800" dirty="0" smtClean="0">
                <a:latin typeface="Lucida Sans" pitchFamily="34" charset="0"/>
                <a:ea typeface="ＭＳ Ｐゴシック" pitchFamily="34" charset="-128"/>
              </a:rPr>
              <a:t>, </a:t>
            </a:r>
            <a:r>
              <a:rPr lang="en-US" sz="1800" i="1" dirty="0" err="1" smtClean="0">
                <a:latin typeface="Lucida Sans" pitchFamily="34" charset="0"/>
                <a:ea typeface="ＭＳ Ｐゴシック" pitchFamily="34" charset="-128"/>
              </a:rPr>
              <a:t>sss</a:t>
            </a:r>
            <a:r>
              <a:rPr lang="en-US" sz="1800" dirty="0" smtClean="0">
                <a:latin typeface="Lucida Sans" pitchFamily="34" charset="0"/>
                <a:ea typeface="ＭＳ Ｐゴシック" pitchFamily="34" charset="-128"/>
              </a:rPr>
              <a:t>) (</a:t>
            </a:r>
            <a:r>
              <a:rPr lang="en-US" sz="1800" i="1" dirty="0" smtClean="0">
                <a:latin typeface="Lucida Sans" pitchFamily="34" charset="0"/>
                <a:ea typeface="ＭＳ Ｐゴシック" pitchFamily="34" charset="-128"/>
              </a:rPr>
              <a:t>value</a:t>
            </a:r>
            <a:r>
              <a:rPr lang="en-US" sz="1800" dirty="0" smtClean="0">
                <a:latin typeface="Lucida Sans" pitchFamily="34" charset="0"/>
                <a:ea typeface="ＭＳ Ｐゴシック" pitchFamily="34" charset="-128"/>
              </a:rPr>
              <a:t>) with run-length encoding</a:t>
            </a:r>
          </a:p>
          <a:p>
            <a:pPr lvl="2">
              <a:spcBef>
                <a:spcPts val="600"/>
              </a:spcBef>
              <a:spcAft>
                <a:spcPts val="600"/>
              </a:spcAft>
            </a:pPr>
            <a:r>
              <a:rPr lang="en-US" sz="1600" i="1" dirty="0" smtClean="0">
                <a:latin typeface="Lucida Sans" pitchFamily="34" charset="0"/>
                <a:ea typeface="ＭＳ Ｐゴシック" pitchFamily="34" charset="-128"/>
              </a:rPr>
              <a:t>skip:</a:t>
            </a:r>
            <a:r>
              <a:rPr lang="en-US" sz="1600" dirty="0" smtClean="0">
                <a:latin typeface="Lucida Sans" pitchFamily="34" charset="0"/>
                <a:ea typeface="ＭＳ Ｐゴシック" pitchFamily="34" charset="-128"/>
              </a:rPr>
              <a:t> the number of consecutive 0s</a:t>
            </a:r>
          </a:p>
          <a:p>
            <a:pPr lvl="2">
              <a:spcBef>
                <a:spcPts val="600"/>
              </a:spcBef>
              <a:spcAft>
                <a:spcPts val="600"/>
              </a:spcAft>
            </a:pPr>
            <a:r>
              <a:rPr lang="en-US" sz="1600" i="1" dirty="0" err="1" smtClean="0">
                <a:latin typeface="Lucida Sans" pitchFamily="34" charset="0"/>
                <a:ea typeface="ＭＳ Ｐゴシック" pitchFamily="34" charset="-128"/>
              </a:rPr>
              <a:t>sss</a:t>
            </a:r>
            <a:r>
              <a:rPr lang="en-US" sz="1600" i="1" dirty="0" smtClean="0">
                <a:latin typeface="Lucida Sans" pitchFamily="34" charset="0"/>
                <a:ea typeface="ＭＳ Ｐゴシック" pitchFamily="34" charset="-128"/>
              </a:rPr>
              <a:t>:</a:t>
            </a:r>
            <a:r>
              <a:rPr lang="en-US" sz="1600" dirty="0" smtClean="0">
                <a:latin typeface="Lucida Sans" pitchFamily="34" charset="0"/>
                <a:ea typeface="ＭＳ Ｐゴシック" pitchFamily="34" charset="-128"/>
              </a:rPr>
              <a:t> the number of bits needed to encode the value</a:t>
            </a:r>
          </a:p>
          <a:p>
            <a:pPr lvl="2">
              <a:spcBef>
                <a:spcPts val="600"/>
              </a:spcBef>
              <a:spcAft>
                <a:spcPts val="600"/>
              </a:spcAft>
            </a:pPr>
            <a:r>
              <a:rPr lang="en-US" sz="1600" i="1" dirty="0" smtClean="0">
                <a:latin typeface="Lucida Sans" pitchFamily="34" charset="0"/>
                <a:ea typeface="ＭＳ Ｐゴシック" pitchFamily="34" charset="-128"/>
              </a:rPr>
              <a:t>value:</a:t>
            </a:r>
            <a:r>
              <a:rPr lang="en-US" sz="1600" dirty="0" smtClean="0">
                <a:latin typeface="Lucida Sans" pitchFamily="34" charset="0"/>
                <a:ea typeface="ＭＳ Ｐゴシック" pitchFamily="34" charset="-128"/>
              </a:rPr>
              <a:t> the encode value</a:t>
            </a:r>
          </a:p>
          <a:p>
            <a:pPr>
              <a:spcBef>
                <a:spcPts val="600"/>
              </a:spcBef>
              <a:spcAft>
                <a:spcPts val="600"/>
              </a:spcAft>
            </a:pPr>
            <a:r>
              <a:rPr lang="en-US" sz="2000" dirty="0" smtClean="0">
                <a:latin typeface="Lucida Sans" pitchFamily="34" charset="0"/>
                <a:ea typeface="ＭＳ Ｐゴシック" pitchFamily="34" charset="-128"/>
              </a:rPr>
              <a:t>Huffman code</a:t>
            </a:r>
          </a:p>
          <a:p>
            <a:pPr lvl="1">
              <a:spcBef>
                <a:spcPts val="600"/>
              </a:spcBef>
              <a:spcAft>
                <a:spcPts val="600"/>
              </a:spcAft>
            </a:pPr>
            <a:r>
              <a:rPr lang="en-US" sz="1800" dirty="0" smtClean="0">
                <a:latin typeface="Lucida Sans" pitchFamily="34" charset="0"/>
                <a:ea typeface="ＭＳ Ｐゴシック" pitchFamily="34" charset="-128"/>
              </a:rPr>
              <a:t>DC coefficients:  12 = (4, 12) = (1011100)</a:t>
            </a:r>
          </a:p>
          <a:p>
            <a:pPr lvl="1">
              <a:spcBef>
                <a:spcPts val="600"/>
              </a:spcBef>
              <a:spcAft>
                <a:spcPts val="600"/>
              </a:spcAft>
            </a:pPr>
            <a:r>
              <a:rPr lang="en-US" sz="1800" dirty="0" smtClean="0">
                <a:latin typeface="Lucida Sans" pitchFamily="34" charset="0"/>
                <a:ea typeface="ＭＳ Ｐゴシック" pitchFamily="34" charset="-128"/>
              </a:rPr>
              <a:t>AC coefficient: (0, 6) = (0, 3) (6) = (100110) </a:t>
            </a: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a:spLocks noGrp="1" noChangeArrowheads="1"/>
          </p:cNvSpPr>
          <p:nvPr>
            <p:ph type="title"/>
          </p:nvPr>
        </p:nvSpPr>
        <p:spPr>
          <a:xfrm>
            <a:off x="381000" y="457200"/>
            <a:ext cx="8305799" cy="533400"/>
          </a:xfrm>
          <a:noFill/>
        </p:spPr>
        <p:txBody>
          <a:bodyPr>
            <a:normAutofit/>
          </a:bodyPr>
          <a:lstStyle/>
          <a:p>
            <a:pPr algn="ctr" eaLnBrk="1" hangingPunct="1"/>
            <a:r>
              <a:rPr lang="en-US" altLang="zh-TW" sz="2400" dirty="0" smtClean="0">
                <a:solidFill>
                  <a:schemeClr val="tx1"/>
                </a:solidFill>
              </a:rPr>
              <a:t>Baseline Entropy Coding Symbol-2 Structure</a:t>
            </a:r>
          </a:p>
        </p:txBody>
      </p:sp>
      <p:graphicFrame>
        <p:nvGraphicFramePr>
          <p:cNvPr id="7" name="Group 14"/>
          <p:cNvGraphicFramePr>
            <a:graphicFrameLocks noGrp="1"/>
          </p:cNvGraphicFramePr>
          <p:nvPr/>
        </p:nvGraphicFramePr>
        <p:xfrm>
          <a:off x="1143000" y="1447800"/>
          <a:ext cx="6768065" cy="4103688"/>
        </p:xfrm>
        <a:graphic>
          <a:graphicData uri="http://schemas.openxmlformats.org/drawingml/2006/table">
            <a:tbl>
              <a:tblPr/>
              <a:tblGrid>
                <a:gridCol w="6768065"/>
              </a:tblGrid>
              <a:tr h="6000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0" u="none" strike="noStrike" cap="none" normalizeH="0" baseline="0" dirty="0" smtClean="0">
                          <a:ln>
                            <a:noFill/>
                          </a:ln>
                          <a:solidFill>
                            <a:schemeClr val="tx1"/>
                          </a:solidFill>
                          <a:effectLst/>
                          <a:latin typeface="Verdana" pitchFamily="34" charset="0"/>
                          <a:ea typeface="PMingLiU" pitchFamily="18" charset="-120"/>
                        </a:rPr>
                        <a:t>SIZE                          AMPLITUDE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3613">
                <a:tc>
                  <a:txBody>
                    <a:bodyPr/>
                    <a:lstStyle/>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0" u="none" strike="noStrike" cap="none" normalizeH="0" baseline="0" dirty="0" smtClean="0">
                          <a:ln>
                            <a:noFill/>
                          </a:ln>
                          <a:solidFill>
                            <a:schemeClr val="tx1"/>
                          </a:solidFill>
                          <a:effectLst/>
                          <a:latin typeface="Verdana" pitchFamily="34" charset="0"/>
                          <a:ea typeface="PMingLiU" pitchFamily="18" charset="-120"/>
                        </a:rPr>
                        <a:t>0                                         0</a:t>
                      </a:r>
                    </a:p>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0" u="none" strike="noStrike" cap="none" normalizeH="0" baseline="0" dirty="0" smtClean="0">
                          <a:ln>
                            <a:noFill/>
                          </a:ln>
                          <a:solidFill>
                            <a:schemeClr val="tx1"/>
                          </a:solidFill>
                          <a:effectLst/>
                          <a:latin typeface="Verdana" pitchFamily="34" charset="0"/>
                          <a:ea typeface="PMingLiU" pitchFamily="18" charset="-120"/>
                        </a:rPr>
                        <a:t>1                                       -1,1</a:t>
                      </a:r>
                    </a:p>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0" u="none" strike="noStrike" cap="none" normalizeH="0" baseline="0" dirty="0" smtClean="0">
                          <a:ln>
                            <a:noFill/>
                          </a:ln>
                          <a:solidFill>
                            <a:schemeClr val="tx1"/>
                          </a:solidFill>
                          <a:effectLst/>
                          <a:latin typeface="Verdana" pitchFamily="34" charset="0"/>
                          <a:ea typeface="PMingLiU" pitchFamily="18" charset="-120"/>
                        </a:rPr>
                        <a:t>2                                   -3,-2,2,3</a:t>
                      </a:r>
                    </a:p>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0" u="none" strike="noStrike" cap="none" normalizeH="0" baseline="0" dirty="0" smtClean="0">
                          <a:ln>
                            <a:noFill/>
                          </a:ln>
                          <a:solidFill>
                            <a:schemeClr val="tx1"/>
                          </a:solidFill>
                          <a:effectLst/>
                          <a:latin typeface="Verdana" pitchFamily="34" charset="0"/>
                          <a:ea typeface="PMingLiU" pitchFamily="18" charset="-120"/>
                        </a:rPr>
                        <a:t>3                              -7, </a:t>
                      </a:r>
                      <a:r>
                        <a:rPr kumimoji="1" lang="en-US" altLang="zh-TW" sz="2000" b="0" i="0" u="none" strike="noStrike" cap="none" normalizeH="0" baseline="0" dirty="0" smtClean="0">
                          <a:ln>
                            <a:noFill/>
                          </a:ln>
                          <a:solidFill>
                            <a:schemeClr val="tx1"/>
                          </a:solidFill>
                          <a:effectLst/>
                          <a:latin typeface="Arial"/>
                          <a:ea typeface="PMingLiU" pitchFamily="18" charset="-120"/>
                        </a:rPr>
                        <a:t>…</a:t>
                      </a:r>
                      <a:r>
                        <a:rPr kumimoji="1" lang="en-US" altLang="zh-TW" sz="2000" b="0" i="0" u="none" strike="noStrike" cap="none" normalizeH="0" baseline="0" dirty="0" smtClean="0">
                          <a:ln>
                            <a:noFill/>
                          </a:ln>
                          <a:solidFill>
                            <a:schemeClr val="tx1"/>
                          </a:solidFill>
                          <a:effectLst/>
                          <a:latin typeface="Verdana" pitchFamily="34" charset="0"/>
                          <a:ea typeface="PMingLiU" pitchFamily="18" charset="-120"/>
                        </a:rPr>
                        <a:t> -4,4 </a:t>
                      </a:r>
                      <a:r>
                        <a:rPr kumimoji="1" lang="en-US" altLang="zh-TW" sz="2000" b="0" i="0" u="none" strike="noStrike" cap="none" normalizeH="0" baseline="0" dirty="0" smtClean="0">
                          <a:ln>
                            <a:noFill/>
                          </a:ln>
                          <a:solidFill>
                            <a:schemeClr val="tx1"/>
                          </a:solidFill>
                          <a:effectLst/>
                          <a:latin typeface="Arial"/>
                          <a:ea typeface="PMingLiU" pitchFamily="18" charset="-120"/>
                        </a:rPr>
                        <a:t>…</a:t>
                      </a:r>
                      <a:r>
                        <a:rPr kumimoji="1" lang="en-US" altLang="zh-TW" sz="2000" b="0" i="0" u="none" strike="noStrike" cap="none" normalizeH="0" baseline="0" dirty="0" smtClean="0">
                          <a:ln>
                            <a:noFill/>
                          </a:ln>
                          <a:solidFill>
                            <a:schemeClr val="tx1"/>
                          </a:solidFill>
                          <a:effectLst/>
                          <a:latin typeface="Verdana" pitchFamily="34" charset="0"/>
                          <a:ea typeface="PMingLiU" pitchFamily="18" charset="-120"/>
                        </a:rPr>
                        <a:t> 7</a:t>
                      </a:r>
                    </a:p>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0" u="none" strike="noStrike" cap="none" normalizeH="0" baseline="0" dirty="0" smtClean="0">
                          <a:ln>
                            <a:noFill/>
                          </a:ln>
                          <a:solidFill>
                            <a:schemeClr val="tx1"/>
                          </a:solidFill>
                          <a:effectLst/>
                          <a:latin typeface="Verdana" pitchFamily="34" charset="0"/>
                          <a:ea typeface="PMingLiU" pitchFamily="18" charset="-120"/>
                        </a:rPr>
                        <a:t>.                                            .</a:t>
                      </a:r>
                    </a:p>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0" u="none" strike="noStrike" cap="none" normalizeH="0" baseline="0" dirty="0" smtClean="0">
                          <a:ln>
                            <a:noFill/>
                          </a:ln>
                          <a:solidFill>
                            <a:schemeClr val="tx1"/>
                          </a:solidFill>
                          <a:effectLst/>
                          <a:latin typeface="Verdana" pitchFamily="34" charset="0"/>
                          <a:ea typeface="PMingLiU" pitchFamily="18" charset="-120"/>
                        </a:rPr>
                        <a:t>.                                            .</a:t>
                      </a:r>
                    </a:p>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0" u="none" strike="noStrike" cap="none" normalizeH="0" baseline="0" dirty="0" smtClean="0">
                          <a:ln>
                            <a:noFill/>
                          </a:ln>
                          <a:solidFill>
                            <a:schemeClr val="tx1"/>
                          </a:solidFill>
                          <a:effectLst/>
                          <a:latin typeface="Verdana" pitchFamily="34" charset="0"/>
                          <a:ea typeface="PMingLiU" pitchFamily="18" charset="-120"/>
                        </a:rPr>
                        <a:t>.                                            . </a:t>
                      </a:r>
                    </a:p>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0" u="none" strike="noStrike" cap="none" normalizeH="0" baseline="0" dirty="0" smtClean="0">
                          <a:ln>
                            <a:noFill/>
                          </a:ln>
                          <a:solidFill>
                            <a:schemeClr val="tx1"/>
                          </a:solidFill>
                          <a:effectLst/>
                          <a:latin typeface="Verdana" pitchFamily="34" charset="0"/>
                          <a:ea typeface="PMingLiU" pitchFamily="18" charset="-120"/>
                        </a:rPr>
                        <a:t>10                       -1023..-512,512..1023</a:t>
                      </a:r>
                    </a:p>
                    <a:p>
                      <a:pPr marL="533400" marR="0" lvl="0" indent="-53340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zh-TW" sz="2000" b="0" i="0" u="none" strike="noStrike" cap="none" normalizeH="0" baseline="0" dirty="0" smtClean="0">
                          <a:ln>
                            <a:noFill/>
                          </a:ln>
                          <a:solidFill>
                            <a:schemeClr val="tx1"/>
                          </a:solidFill>
                          <a:effectLst/>
                          <a:latin typeface="Verdana" pitchFamily="34" charset="0"/>
                          <a:ea typeface="PMingLiU" pitchFamily="18" charset="-120"/>
                        </a:rPr>
                        <a:t>11                     -2047..-1024,1024..2047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04800"/>
            <a:ext cx="8183880" cy="685800"/>
          </a:xfrm>
        </p:spPr>
        <p:txBody>
          <a:bodyPr>
            <a:normAutofit/>
          </a:bodyPr>
          <a:lstStyle/>
          <a:p>
            <a:pPr algn="ctr"/>
            <a:r>
              <a:rPr lang="en-US" dirty="0" smtClean="0">
                <a:solidFill>
                  <a:schemeClr val="tx1"/>
                </a:solidFill>
              </a:rPr>
              <a:t>Intermediate Coding (cont’d)</a:t>
            </a:r>
          </a:p>
        </p:txBody>
      </p:sp>
      <p:pic>
        <p:nvPicPr>
          <p:cNvPr id="19459" name="Picture 4" descr="furht_fig11"/>
          <p:cNvPicPr>
            <a:picLocks noGrp="1" noChangeAspect="1" noChangeArrowheads="1"/>
          </p:cNvPicPr>
          <p:nvPr>
            <p:ph type="body" idx="1"/>
          </p:nvPr>
        </p:nvPicPr>
        <p:blipFill>
          <a:blip r:embed="rId3" cstate="print"/>
          <a:srcRect l="6537" t="61111" r="6491" b="16498"/>
          <a:stretch>
            <a:fillRect/>
          </a:stretch>
        </p:blipFill>
        <p:spPr>
          <a:xfrm>
            <a:off x="381000" y="1219200"/>
            <a:ext cx="8305800" cy="2438400"/>
          </a:xfrm>
          <a:noFill/>
        </p:spPr>
      </p:pic>
      <p:sp>
        <p:nvSpPr>
          <p:cNvPr id="19460" name="Text Box 6"/>
          <p:cNvSpPr txBox="1">
            <a:spLocks noChangeArrowheads="1"/>
          </p:cNvSpPr>
          <p:nvPr/>
        </p:nvSpPr>
        <p:spPr bwMode="auto">
          <a:xfrm>
            <a:off x="2667000" y="3962400"/>
            <a:ext cx="2924198" cy="369332"/>
          </a:xfrm>
          <a:prstGeom prst="rect">
            <a:avLst/>
          </a:prstGeom>
          <a:noFill/>
          <a:ln w="12700" cap="sq">
            <a:noFill/>
            <a:miter lim="800000"/>
            <a:headEnd type="none" w="sm" len="sm"/>
            <a:tailEnd type="none" w="sm" len="sm"/>
          </a:ln>
        </p:spPr>
        <p:txBody>
          <a:bodyPr wrap="none">
            <a:spAutoFit/>
          </a:bodyPr>
          <a:lstStyle/>
          <a:p>
            <a:r>
              <a:rPr lang="en-US" dirty="0"/>
              <a:t>symbol_1,    symbol_2 </a:t>
            </a:r>
          </a:p>
        </p:txBody>
      </p:sp>
      <p:sp>
        <p:nvSpPr>
          <p:cNvPr id="19463" name="Text Box 9"/>
          <p:cNvSpPr txBox="1">
            <a:spLocks noChangeArrowheads="1"/>
          </p:cNvSpPr>
          <p:nvPr/>
        </p:nvSpPr>
        <p:spPr bwMode="auto">
          <a:xfrm>
            <a:off x="2422525" y="4537075"/>
            <a:ext cx="3100529" cy="923330"/>
          </a:xfrm>
          <a:prstGeom prst="rect">
            <a:avLst/>
          </a:prstGeom>
          <a:noFill/>
          <a:ln w="12700" cap="sq">
            <a:noFill/>
            <a:miter lim="800000"/>
            <a:headEnd type="none" w="sm" len="sm"/>
            <a:tailEnd type="none" w="sm" len="sm"/>
          </a:ln>
        </p:spPr>
        <p:txBody>
          <a:bodyPr wrap="none">
            <a:spAutoFit/>
          </a:bodyPr>
          <a:lstStyle/>
          <a:p>
            <a:r>
              <a:rPr lang="en-US" dirty="0"/>
              <a:t>DC     (6)                (61)</a:t>
            </a:r>
          </a:p>
          <a:p>
            <a:endParaRPr lang="en-US" dirty="0"/>
          </a:p>
          <a:p>
            <a:r>
              <a:rPr lang="en-US" dirty="0"/>
              <a:t>AC    (0,2)              (-3)</a:t>
            </a:r>
          </a:p>
        </p:txBody>
      </p:sp>
      <p:sp>
        <p:nvSpPr>
          <p:cNvPr id="19464" name="Text Box 10"/>
          <p:cNvSpPr txBox="1">
            <a:spLocks noChangeArrowheads="1"/>
          </p:cNvSpPr>
          <p:nvPr/>
        </p:nvSpPr>
        <p:spPr bwMode="auto">
          <a:xfrm>
            <a:off x="6172200" y="4724400"/>
            <a:ext cx="1403350" cy="366713"/>
          </a:xfrm>
          <a:prstGeom prst="rect">
            <a:avLst/>
          </a:prstGeom>
          <a:noFill/>
          <a:ln w="12700" cap="sq">
            <a:noFill/>
            <a:miter lim="800000"/>
            <a:headEnd type="none" w="sm" len="sm"/>
            <a:tailEnd type="none" w="sm" len="sm"/>
          </a:ln>
        </p:spPr>
        <p:txBody>
          <a:bodyPr wrap="none">
            <a:spAutoFit/>
          </a:bodyPr>
          <a:lstStyle/>
          <a:p>
            <a:r>
              <a:rPr lang="en-US" sz="1800" dirty="0"/>
              <a:t>End of Block</a:t>
            </a:r>
          </a:p>
        </p:txBody>
      </p:sp>
      <p:sp>
        <p:nvSpPr>
          <p:cNvPr id="7" name="TextBox 6"/>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57200" y="304800"/>
            <a:ext cx="8183880" cy="685800"/>
          </a:xfrm>
        </p:spPr>
        <p:txBody>
          <a:bodyPr/>
          <a:lstStyle/>
          <a:p>
            <a:pPr algn="ctr"/>
            <a:r>
              <a:rPr lang="en-US" dirty="0" smtClean="0">
                <a:solidFill>
                  <a:schemeClr val="tx1"/>
                </a:solidFill>
              </a:rPr>
              <a:t>Entropy Encoding (cont’d)</a:t>
            </a:r>
          </a:p>
        </p:txBody>
      </p:sp>
      <p:pic>
        <p:nvPicPr>
          <p:cNvPr id="21507" name="Picture 4" descr="furht_fig11"/>
          <p:cNvPicPr>
            <a:picLocks noGrp="1" noChangeAspect="1" noChangeArrowheads="1"/>
          </p:cNvPicPr>
          <p:nvPr>
            <p:ph type="body" idx="4294967295"/>
          </p:nvPr>
        </p:nvPicPr>
        <p:blipFill>
          <a:blip r:embed="rId3" cstate="print"/>
          <a:srcRect l="7135" t="71774" r="6092" b="4770"/>
          <a:stretch>
            <a:fillRect/>
          </a:stretch>
        </p:blipFill>
        <p:spPr>
          <a:xfrm>
            <a:off x="304800" y="1143000"/>
            <a:ext cx="8437418" cy="2743200"/>
          </a:xfrm>
          <a:noFill/>
        </p:spPr>
      </p:pic>
      <p:sp>
        <p:nvSpPr>
          <p:cNvPr id="8" name="TextBox 7"/>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57200" y="228600"/>
            <a:ext cx="8183880" cy="685800"/>
          </a:xfrm>
        </p:spPr>
        <p:txBody>
          <a:bodyPr/>
          <a:lstStyle/>
          <a:p>
            <a:pPr algn="ctr"/>
            <a:r>
              <a:rPr lang="en-US" dirty="0" smtClean="0">
                <a:solidFill>
                  <a:schemeClr val="tx1"/>
                </a:solidFill>
              </a:rPr>
              <a:t>Entropy Encoding (cont’d)</a:t>
            </a:r>
          </a:p>
        </p:txBody>
      </p:sp>
      <p:sp>
        <p:nvSpPr>
          <p:cNvPr id="5" name="Rectangle 3"/>
          <p:cNvSpPr txBox="1">
            <a:spLocks noChangeArrowheads="1"/>
          </p:cNvSpPr>
          <p:nvPr/>
        </p:nvSpPr>
        <p:spPr>
          <a:xfrm>
            <a:off x="228600" y="990600"/>
            <a:ext cx="8610600" cy="5029200"/>
          </a:xfrm>
          <a:prstGeom prst="rect">
            <a:avLst/>
          </a:prstGeom>
        </p:spPr>
        <p:txBody>
          <a:bodyPr/>
          <a:lstStyle/>
          <a:p>
            <a:pPr marL="265176" marR="0" lvl="0" indent="-265176" algn="just" defTabSz="914400" rtl="0" eaLnBrk="1" fontAlgn="auto" latinLnBrk="0" hangingPunct="1">
              <a:lnSpc>
                <a:spcPct val="150000"/>
              </a:lnSpc>
              <a:spcBef>
                <a:spcPts val="600"/>
              </a:spcBef>
              <a:spcAft>
                <a:spcPts val="60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Lucida Sans" pitchFamily="34" charset="0"/>
                <a:ea typeface="+mn-ea"/>
                <a:cs typeface="+mn-cs"/>
              </a:rPr>
              <a:t>Intermediate symbol sequence</a:t>
            </a:r>
          </a:p>
          <a:p>
            <a:pPr marL="265176" marR="0" lvl="0" indent="-265176" algn="just" defTabSz="914400" rtl="0" eaLnBrk="1" fontAlgn="auto" latinLnBrk="0" hangingPunct="1">
              <a:lnSpc>
                <a:spcPct val="125000"/>
              </a:lnSpc>
              <a:spcBef>
                <a:spcPts val="600"/>
              </a:spcBef>
              <a:spcAft>
                <a:spcPts val="600"/>
              </a:spcAft>
              <a:buClr>
                <a:schemeClr val="accent1"/>
              </a:buClr>
              <a:buSzPct val="80000"/>
              <a:buFont typeface="Wingdings 2"/>
              <a:buChar char=""/>
              <a:tabLst/>
              <a:defRPr/>
            </a:pPr>
            <a:r>
              <a:rPr kumimoji="0" lang="en-US" sz="2000" b="0" i="0" u="none" strike="noStrike" kern="1200" cap="none" spc="0" normalizeH="0" baseline="0" noProof="0" dirty="0" smtClean="0">
                <a:ln>
                  <a:noFill/>
                </a:ln>
                <a:solidFill>
                  <a:srgbClr val="FF0000"/>
                </a:solidFill>
                <a:effectLst/>
                <a:uLnTx/>
                <a:uFillTx/>
                <a:latin typeface="Lucida Sans" pitchFamily="34" charset="0"/>
                <a:ea typeface="+mn-ea"/>
                <a:cs typeface="+mn-cs"/>
              </a:rPr>
              <a:t>(6)(62)</a:t>
            </a:r>
            <a:r>
              <a:rPr kumimoji="0" lang="en-US" sz="2000" b="0" i="0" u="none" strike="noStrike" kern="1200" cap="none" spc="0" normalizeH="0" baseline="0" noProof="0" dirty="0" smtClean="0">
                <a:ln>
                  <a:noFill/>
                </a:ln>
                <a:solidFill>
                  <a:schemeClr val="tx1"/>
                </a:solidFill>
                <a:effectLst/>
                <a:uLnTx/>
                <a:uFillTx/>
                <a:latin typeface="Lucida Sans" pitchFamily="34" charset="0"/>
                <a:ea typeface="+mn-ea"/>
                <a:cs typeface="+mn-cs"/>
              </a:rPr>
              <a:t>, </a:t>
            </a:r>
            <a:r>
              <a:rPr kumimoji="0" lang="en-US" sz="2000" b="0" i="0" u="none" strike="noStrike" kern="1200" cap="none" spc="0" normalizeH="0" baseline="0" noProof="0" dirty="0" smtClean="0">
                <a:ln>
                  <a:noFill/>
                </a:ln>
                <a:solidFill>
                  <a:schemeClr val="accent1"/>
                </a:solidFill>
                <a:effectLst/>
                <a:uLnTx/>
                <a:uFillTx/>
                <a:latin typeface="Lucida Sans" pitchFamily="34" charset="0"/>
                <a:ea typeface="+mn-ea"/>
                <a:cs typeface="+mn-cs"/>
              </a:rPr>
              <a:t>(0,3)(-4), (0,3)(4), (0,2)(-2), (0,3)(-5), (0,2)(2), (0,1)(-1), (0,2)(3), (0,2)(-3), (0,1)(-1), (3,1)(-1), (0,2)(2), (0,1)(-1)</a:t>
            </a:r>
            <a:r>
              <a:rPr kumimoji="0" lang="en-US" sz="2000" b="0" i="0" u="none" strike="noStrike" kern="1200" cap="none" spc="0" normalizeH="0" baseline="0" noProof="0" dirty="0" smtClean="0">
                <a:ln>
                  <a:noFill/>
                </a:ln>
                <a:solidFill>
                  <a:schemeClr val="accent2"/>
                </a:solidFill>
                <a:effectLst/>
                <a:uLnTx/>
                <a:uFillTx/>
                <a:latin typeface="Lucida Sans" pitchFamily="34" charset="0"/>
                <a:ea typeface="+mn-ea"/>
                <a:cs typeface="+mn-cs"/>
              </a:rPr>
              <a:t>, (0,1)(-1), (1,1)(1), (0,1)(1), (1,1)(1), (1,1)(1), (0,1)(-1), (0,1)(-1), (0,1)(1), (0,1)(-1), (0,1)(-1), (0,1)(1), (3,1)(-1)</a:t>
            </a:r>
            <a:r>
              <a:rPr kumimoji="0" lang="en-US" sz="2000" b="0" i="0" u="none" strike="noStrike" kern="1200" cap="none" spc="0" normalizeH="0" baseline="0" noProof="0" dirty="0" smtClean="0">
                <a:ln>
                  <a:noFill/>
                </a:ln>
                <a:solidFill>
                  <a:schemeClr val="tx1"/>
                </a:solidFill>
                <a:effectLst/>
                <a:uLnTx/>
                <a:uFillTx/>
                <a:latin typeface="Lucida Sans" pitchFamily="34" charset="0"/>
                <a:ea typeface="+mn-ea"/>
                <a:cs typeface="+mn-cs"/>
              </a:rPr>
              <a:t>, (5,1)(-1), (1,1)(-1), (3,1)(1), (6,1)(1), (1,1)(1), (0,0)</a:t>
            </a:r>
          </a:p>
          <a:p>
            <a:pPr marL="265176" marR="0" lvl="0" indent="-265176" algn="just" defTabSz="914400" rtl="0" eaLnBrk="1" fontAlgn="auto" latinLnBrk="0" hangingPunct="1">
              <a:lnSpc>
                <a:spcPct val="125000"/>
              </a:lnSpc>
              <a:spcBef>
                <a:spcPts val="600"/>
              </a:spcBef>
              <a:spcAft>
                <a:spcPts val="60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Lucida Sans" pitchFamily="34" charset="0"/>
                <a:ea typeface="+mn-ea"/>
                <a:cs typeface="+mn-cs"/>
              </a:rPr>
              <a:t>Encoded bit sequence (total 154 bits)</a:t>
            </a:r>
          </a:p>
          <a:p>
            <a:pPr marL="265176" marR="0" lvl="0" indent="-265176" algn="just" defTabSz="914400" rtl="0" eaLnBrk="1" fontAlgn="auto" latinLnBrk="0" hangingPunct="1">
              <a:lnSpc>
                <a:spcPct val="125000"/>
              </a:lnSpc>
              <a:spcBef>
                <a:spcPts val="600"/>
              </a:spcBef>
              <a:spcAft>
                <a:spcPts val="600"/>
              </a:spcAft>
              <a:buClr>
                <a:schemeClr val="accent1"/>
              </a:buClr>
              <a:buSzPct val="80000"/>
              <a:buFont typeface="Wingdings 2"/>
              <a:buChar char=""/>
              <a:tabLst/>
              <a:defRPr/>
            </a:pPr>
            <a:r>
              <a:rPr kumimoji="0" lang="en-US" sz="2000" b="0" i="0" u="none" strike="noStrike" kern="1200" cap="none" spc="0" normalizeH="0" baseline="0" noProof="0" dirty="0" smtClean="0">
                <a:ln>
                  <a:noFill/>
                </a:ln>
                <a:solidFill>
                  <a:srgbClr val="FF0000"/>
                </a:solidFill>
                <a:effectLst/>
                <a:uLnTx/>
                <a:uFillTx/>
                <a:latin typeface="Lucida Sans" pitchFamily="34" charset="0"/>
                <a:ea typeface="+mn-ea"/>
                <a:cs typeface="+mn-cs"/>
              </a:rPr>
              <a:t>(1110)(111110) </a:t>
            </a:r>
            <a:r>
              <a:rPr kumimoji="0" lang="en-US" sz="2000" b="0" i="0" u="none" strike="noStrike" kern="1200" cap="none" spc="0" normalizeH="0" baseline="0" noProof="0" dirty="0" smtClean="0">
                <a:ln>
                  <a:noFill/>
                </a:ln>
                <a:solidFill>
                  <a:schemeClr val="accent1"/>
                </a:solidFill>
                <a:effectLst/>
                <a:uLnTx/>
                <a:uFillTx/>
                <a:latin typeface="Lucida Sans" pitchFamily="34" charset="0"/>
                <a:ea typeface="+mn-ea"/>
                <a:cs typeface="+mn-cs"/>
              </a:rPr>
              <a:t>(100)(001) (100)(100) (01)(01) </a:t>
            </a:r>
            <a:br>
              <a:rPr kumimoji="0" lang="en-US" sz="2000" b="0" i="0" u="none" strike="noStrike" kern="1200" cap="none" spc="0" normalizeH="0" baseline="0" noProof="0" dirty="0" smtClean="0">
                <a:ln>
                  <a:noFill/>
                </a:ln>
                <a:solidFill>
                  <a:schemeClr val="accent1"/>
                </a:solidFill>
                <a:effectLst/>
                <a:uLnTx/>
                <a:uFillTx/>
                <a:latin typeface="Lucida Sans" pitchFamily="34" charset="0"/>
                <a:ea typeface="+mn-ea"/>
                <a:cs typeface="+mn-cs"/>
              </a:rPr>
            </a:br>
            <a:r>
              <a:rPr kumimoji="0" lang="en-US" sz="2000" b="0" i="0" u="none" strike="noStrike" kern="1200" cap="none" spc="0" normalizeH="0" baseline="0" noProof="0" dirty="0" smtClean="0">
                <a:ln>
                  <a:noFill/>
                </a:ln>
                <a:solidFill>
                  <a:schemeClr val="accent1"/>
                </a:solidFill>
                <a:effectLst/>
                <a:uLnTx/>
                <a:uFillTx/>
                <a:latin typeface="Lucida Sans" pitchFamily="34" charset="0"/>
                <a:ea typeface="+mn-ea"/>
                <a:cs typeface="+mn-cs"/>
              </a:rPr>
              <a:t>(100)(010) (01)(10) (00)(0) (01)(11) (01)(00) (00)(0) (111010)(0) (01)(10) (00)(0)</a:t>
            </a:r>
            <a:r>
              <a:rPr kumimoji="0" lang="en-US" sz="2000" b="0" i="0" u="none" strike="noStrike" kern="1200" cap="none" spc="0" normalizeH="0" baseline="0" noProof="0" dirty="0" smtClean="0">
                <a:ln>
                  <a:noFill/>
                </a:ln>
                <a:solidFill>
                  <a:schemeClr val="tx1"/>
                </a:solidFill>
                <a:effectLst/>
                <a:uLnTx/>
                <a:uFillTx/>
                <a:latin typeface="Lucida Sans" pitchFamily="34" charset="0"/>
                <a:ea typeface="+mn-ea"/>
                <a:cs typeface="+mn-cs"/>
              </a:rPr>
              <a:t> </a:t>
            </a:r>
            <a:r>
              <a:rPr kumimoji="0" lang="en-US" sz="2000" b="0" i="0" u="none" strike="noStrike" kern="1200" cap="none" spc="0" normalizeH="0" baseline="0" noProof="0" dirty="0" smtClean="0">
                <a:ln>
                  <a:noFill/>
                </a:ln>
                <a:solidFill>
                  <a:schemeClr val="accent2"/>
                </a:solidFill>
                <a:effectLst/>
                <a:uLnTx/>
                <a:uFillTx/>
                <a:latin typeface="Lucida Sans" pitchFamily="34" charset="0"/>
                <a:ea typeface="+mn-ea"/>
                <a:cs typeface="+mn-cs"/>
              </a:rPr>
              <a:t>(00)(0) (1100)(1) (00)(1) (1100)(1) (1100)(1) (00)(0) (00)(0) (00)(1) (00)(0) (00)(0) (00)(1) (111010)(0)</a:t>
            </a:r>
            <a:r>
              <a:rPr kumimoji="0" lang="en-US" sz="2000" b="0" i="0" u="none" strike="noStrike" kern="1200" cap="none" spc="0" normalizeH="0" baseline="0" noProof="0" dirty="0" smtClean="0">
                <a:ln>
                  <a:noFill/>
                </a:ln>
                <a:solidFill>
                  <a:schemeClr val="tx1"/>
                </a:solidFill>
                <a:effectLst/>
                <a:uLnTx/>
                <a:uFillTx/>
                <a:latin typeface="Lucida Sans" pitchFamily="34" charset="0"/>
                <a:ea typeface="+mn-ea"/>
                <a:cs typeface="+mn-cs"/>
              </a:rPr>
              <a:t> (1111010)(0) (1100)(0) (111010)(1) (1111011)(1) (1100)(1) (1010)</a:t>
            </a:r>
          </a:p>
        </p:txBody>
      </p:sp>
      <p:sp>
        <p:nvSpPr>
          <p:cNvPr id="6" name="TextBox 5"/>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7813"/>
            <a:ext cx="8305800" cy="704850"/>
          </a:xfrm>
        </p:spPr>
        <p:txBody>
          <a:bodyPr>
            <a:normAutofit/>
          </a:bodyPr>
          <a:lstStyle/>
          <a:p>
            <a:pPr eaLnBrk="1" hangingPunct="1"/>
            <a:r>
              <a:rPr lang="en-US" altLang="zh-TW" sz="3200" dirty="0" smtClean="0">
                <a:solidFill>
                  <a:schemeClr val="tx1"/>
                </a:solidFill>
              </a:rPr>
              <a:t>Table for luminance AC coefficients</a:t>
            </a:r>
          </a:p>
        </p:txBody>
      </p:sp>
      <p:pic>
        <p:nvPicPr>
          <p:cNvPr id="37891" name="Picture 3"/>
          <p:cNvPicPr>
            <a:picLocks noGrp="1" noChangeAspect="1" noChangeArrowheads="1"/>
          </p:cNvPicPr>
          <p:nvPr>
            <p:ph type="body" idx="1"/>
          </p:nvPr>
        </p:nvPicPr>
        <p:blipFill>
          <a:blip r:embed="rId2" cstate="print"/>
          <a:srcRect l="5748" r="4284"/>
          <a:stretch>
            <a:fillRect/>
          </a:stretch>
        </p:blipFill>
        <p:spPr>
          <a:xfrm>
            <a:off x="457200" y="1143000"/>
            <a:ext cx="8305800" cy="5456450"/>
          </a:xfrm>
        </p:spPr>
      </p:pic>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61913"/>
            <a:ext cx="8229600" cy="776287"/>
          </a:xfrm>
        </p:spPr>
        <p:txBody>
          <a:bodyPr>
            <a:normAutofit fontScale="90000"/>
          </a:bodyPr>
          <a:lstStyle/>
          <a:p>
            <a:pPr eaLnBrk="1" hangingPunct="1"/>
            <a:r>
              <a:rPr lang="en-US" altLang="zh-TW" sz="3200" dirty="0" smtClean="0">
                <a:solidFill>
                  <a:schemeClr val="tx1"/>
                </a:solidFill>
              </a:rPr>
              <a:t>Table for chrominance AC coefficients</a:t>
            </a:r>
          </a:p>
        </p:txBody>
      </p:sp>
      <p:pic>
        <p:nvPicPr>
          <p:cNvPr id="38915" name="Picture 3"/>
          <p:cNvPicPr>
            <a:picLocks noGrp="1" noChangeAspect="1" noChangeArrowheads="1"/>
          </p:cNvPicPr>
          <p:nvPr>
            <p:ph type="body" idx="1"/>
          </p:nvPr>
        </p:nvPicPr>
        <p:blipFill>
          <a:blip r:embed="rId2" cstate="print"/>
          <a:srcRect l="2425" r="2333"/>
          <a:stretch>
            <a:fillRect/>
          </a:stretch>
        </p:blipFill>
        <p:spPr>
          <a:xfrm>
            <a:off x="381000" y="1066800"/>
            <a:ext cx="8382000" cy="5356989"/>
          </a:xfrm>
        </p:spPr>
      </p:pic>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381000" y="432628"/>
            <a:ext cx="8382000" cy="62632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ts val="600"/>
              </a:spcBef>
              <a:spcAft>
                <a:spcPts val="60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What is JPEG?</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ts val="600"/>
              </a:spcBef>
              <a:spcAft>
                <a:spcPts val="60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"Joint Photographic Expert Group". Voted as international standard in 1992. </a:t>
            </a:r>
          </a:p>
          <a:p>
            <a:pPr marL="0" marR="0" lvl="0" indent="0" algn="just" defTabSz="914400" rtl="0" eaLnBrk="0" fontAlgn="base" latinLnBrk="0" hangingPunct="0">
              <a:lnSpc>
                <a:spcPct val="100000"/>
              </a:lnSpc>
              <a:spcBef>
                <a:spcPts val="600"/>
              </a:spcBef>
              <a:spcAft>
                <a:spcPts val="60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Works with color and grayscale images, e.g., satellite, medical, ...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ts val="600"/>
              </a:spcBef>
              <a:spcAft>
                <a:spcPts val="60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Motivation</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ts val="600"/>
              </a:spcBef>
              <a:spcAft>
                <a:spcPts val="600"/>
              </a:spcAft>
              <a:buClrTx/>
              <a:buSzTx/>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a:t>
            </a:r>
            <a:r>
              <a:rPr kumimoji="0" lang="en-US"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compression ratio</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of lossless methods (e.g., Huffman, Arithmetic, LZW) is not high enough for image and video compression. </a:t>
            </a:r>
          </a:p>
          <a:p>
            <a:pPr marL="0" marR="0" lvl="0" indent="0" algn="just" defTabSz="914400" rtl="0" eaLnBrk="0" fontAlgn="base" latinLnBrk="0" hangingPunct="0">
              <a:lnSpc>
                <a:spcPct val="100000"/>
              </a:lnSpc>
              <a:spcBef>
                <a:spcPts val="600"/>
              </a:spcBef>
              <a:spcAft>
                <a:spcPts val="600"/>
              </a:spcAft>
              <a:buClrTx/>
              <a:buSzTx/>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JPEG uses </a:t>
            </a:r>
            <a:r>
              <a:rPr kumimoji="0" lang="en-US" sz="20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transform coding</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it is largely based on the following observations: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1" indent="0" algn="just" defTabSz="914400" rtl="0" eaLnBrk="0" fontAlgn="base" latinLnBrk="0" hangingPunct="0">
              <a:lnSpc>
                <a:spcPct val="100000"/>
              </a:lnSpc>
              <a:spcBef>
                <a:spcPts val="600"/>
              </a:spcBef>
              <a:spcAft>
                <a:spcPts val="600"/>
              </a:spcAft>
              <a:buClrTx/>
              <a:buSzTx/>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Observation 1:</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 large majority of useful image contents change relatively slowly across images, i.e., it is unusual for intensity values to alter up and down several times in a small area. Translate this into the spatial frequency domain, it says that, generally, lower spatial frequency components contain more information than the high frequency components which often correspond to less useful details and noises. </a:t>
            </a:r>
          </a:p>
          <a:p>
            <a:pPr marL="457200" marR="0" lvl="1" indent="0" algn="just" defTabSz="914400" rtl="0" eaLnBrk="0" fontAlgn="base" latinLnBrk="0" hangingPunct="0">
              <a:lnSpc>
                <a:spcPct val="100000"/>
              </a:lnSpc>
              <a:spcBef>
                <a:spcPts val="600"/>
              </a:spcBef>
              <a:spcAft>
                <a:spcPts val="600"/>
              </a:spcAft>
              <a:buClrTx/>
              <a:buSzTx/>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Observation 2:</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Humans are more receptive to the loss of higher spatial frequency components than the loss of lower frequency components.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TextBox 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685800" y="533400"/>
            <a:ext cx="7772400" cy="609600"/>
          </a:xfrm>
        </p:spPr>
        <p:txBody>
          <a:bodyPr>
            <a:normAutofit fontScale="90000"/>
          </a:bodyPr>
          <a:lstStyle/>
          <a:p>
            <a:pPr algn="ctr"/>
            <a:r>
              <a:rPr lang="en-US" dirty="0" smtClean="0">
                <a:solidFill>
                  <a:schemeClr val="tx1"/>
                </a:solidFill>
              </a:rPr>
              <a:t>JPEG Encoding</a:t>
            </a:r>
            <a:br>
              <a:rPr lang="en-US" dirty="0" smtClean="0">
                <a:solidFill>
                  <a:schemeClr val="tx1"/>
                </a:solidFill>
              </a:rPr>
            </a:br>
            <a:endParaRPr lang="en-US" sz="2400" dirty="0" smtClean="0">
              <a:solidFill>
                <a:schemeClr val="tx1"/>
              </a:solidFill>
            </a:endParaRPr>
          </a:p>
        </p:txBody>
      </p:sp>
      <p:pic>
        <p:nvPicPr>
          <p:cNvPr id="4" name="Picture 3" descr="http://www.cs.sfu.ca/CC/365/mark/material/notes/Chap4/Chap4.2/jpeg-encoder.gif"/>
          <p:cNvPicPr/>
          <p:nvPr/>
        </p:nvPicPr>
        <p:blipFill>
          <a:blip r:embed="rId3" cstate="print"/>
          <a:srcRect/>
          <a:stretch>
            <a:fillRect/>
          </a:stretch>
        </p:blipFill>
        <p:spPr bwMode="auto">
          <a:xfrm>
            <a:off x="838200" y="762000"/>
            <a:ext cx="7315200" cy="5105400"/>
          </a:xfrm>
          <a:prstGeom prst="rect">
            <a:avLst/>
          </a:prstGeom>
          <a:noFill/>
          <a:ln w="9525">
            <a:noFill/>
            <a:miter lim="800000"/>
            <a:headEnd/>
            <a:tailEnd/>
          </a:ln>
        </p:spPr>
      </p:pic>
      <p:sp>
        <p:nvSpPr>
          <p:cNvPr id="2050" name="Rectangle 2"/>
          <p:cNvSpPr>
            <a:spLocks noChangeArrowheads="1"/>
          </p:cNvSpPr>
          <p:nvPr/>
        </p:nvSpPr>
        <p:spPr bwMode="auto">
          <a:xfrm>
            <a:off x="304800" y="5606534"/>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Decoding -- Reverse the order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Box 5"/>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p:cNvSpPr>
            <a:spLocks noChangeArrowheads="1"/>
          </p:cNvSpPr>
          <p:nvPr/>
        </p:nvSpPr>
        <p:spPr bwMode="auto">
          <a:xfrm>
            <a:off x="533400" y="1524000"/>
            <a:ext cx="76962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1. DCT (Discrete Cosine Transformation) </a:t>
            </a:r>
          </a:p>
          <a:p>
            <a:pPr marL="0" marR="0" lvl="0" indent="0" algn="l" defTabSz="914400" rtl="0" eaLnBrk="0" fontAlgn="base" latinLnBrk="0" hangingPunct="0">
              <a:lnSpc>
                <a:spcPct val="150000"/>
              </a:lnSpc>
              <a:spcBef>
                <a:spcPct val="0"/>
              </a:spcBef>
              <a:spcAft>
                <a:spcPct val="0"/>
              </a:spcAft>
              <a:buClrTx/>
              <a:buSzTx/>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 Quantization </a:t>
            </a:r>
          </a:p>
          <a:p>
            <a:pPr marL="0" marR="0" lvl="0" indent="0" algn="l" defTabSz="914400" rtl="0" eaLnBrk="0" fontAlgn="base" latinLnBrk="0" hangingPunct="0">
              <a:lnSpc>
                <a:spcPct val="150000"/>
              </a:lnSpc>
              <a:spcBef>
                <a:spcPct val="0"/>
              </a:spcBef>
              <a:spcAft>
                <a:spcPct val="0"/>
              </a:spcAft>
              <a:buClrTx/>
              <a:buSzTx/>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3. Zigzag Scan </a:t>
            </a:r>
          </a:p>
          <a:p>
            <a:pPr marL="0" marR="0" lvl="0" indent="0" algn="l" defTabSz="914400" rtl="0" eaLnBrk="0" fontAlgn="base" latinLnBrk="0" hangingPunct="0">
              <a:lnSpc>
                <a:spcPct val="150000"/>
              </a:lnSpc>
              <a:spcBef>
                <a:spcPct val="0"/>
              </a:spcBef>
              <a:spcAft>
                <a:spcPct val="0"/>
              </a:spcAft>
              <a:buClrTx/>
              <a:buSzTx/>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4. DPCM on DC component </a:t>
            </a:r>
          </a:p>
          <a:p>
            <a:pPr marL="0" marR="0" lvl="0" indent="0" algn="l" defTabSz="914400" rtl="0" eaLnBrk="0" fontAlgn="base" latinLnBrk="0" hangingPunct="0">
              <a:lnSpc>
                <a:spcPct val="150000"/>
              </a:lnSpc>
              <a:spcBef>
                <a:spcPct val="0"/>
              </a:spcBef>
              <a:spcAft>
                <a:spcPct val="0"/>
              </a:spcAft>
              <a:buClrTx/>
              <a:buSzTx/>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5. RLE on AC Components </a:t>
            </a:r>
          </a:p>
          <a:p>
            <a:pPr marL="0" marR="0" lvl="0" indent="0" algn="l" defTabSz="914400" rtl="0" eaLnBrk="0" fontAlgn="base" latinLnBrk="0" hangingPunct="0">
              <a:lnSpc>
                <a:spcPct val="150000"/>
              </a:lnSpc>
              <a:spcBef>
                <a:spcPct val="0"/>
              </a:spcBef>
              <a:spcAft>
                <a:spcPct val="0"/>
              </a:spcAft>
              <a:buClrTx/>
              <a:buSzTx/>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6. Entropy Coding </a:t>
            </a:r>
            <a:endParaRPr kumimoji="0" lang="en-US" sz="2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124200" y="304800"/>
            <a:ext cx="2996333" cy="769441"/>
          </a:xfrm>
          <a:prstGeom prst="rect">
            <a:avLst/>
          </a:prstGeom>
        </p:spPr>
        <p:txBody>
          <a:bodyPr wrap="none">
            <a:spAutoFit/>
          </a:bodyPr>
          <a:lstStyle/>
          <a:p>
            <a:pPr lvl="0" fontAlgn="base">
              <a:spcBef>
                <a:spcPct val="0"/>
              </a:spcBef>
              <a:spcAft>
                <a:spcPct val="0"/>
              </a:spcAft>
            </a:pPr>
            <a:r>
              <a:rPr lang="en-US" sz="4400" b="1" dirty="0" smtClean="0">
                <a:latin typeface="Calibri" pitchFamily="34" charset="0"/>
                <a:ea typeface="Times New Roman" pitchFamily="18" charset="0"/>
                <a:cs typeface="Times New Roman" pitchFamily="18" charset="0"/>
              </a:rPr>
              <a:t>Major Steps</a:t>
            </a:r>
            <a:endParaRPr lang="en-US" sz="4400" dirty="0" smtClean="0">
              <a:latin typeface="Arial" pitchFamily="34" charset="0"/>
              <a:cs typeface="Arial" pitchFamily="34" charset="0"/>
            </a:endParaRPr>
          </a:p>
        </p:txBody>
      </p:sp>
      <p:sp>
        <p:nvSpPr>
          <p:cNvPr id="4" name="TextBox 3"/>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1000" y="381000"/>
            <a:ext cx="91440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1. Discrete Cosine Transform (DCT)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From spatial domain to frequency domain: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1137" name="Picture 6" descr="http://www.cs.sfu.ca/CC/365/mark/material/notes/Chap4/Chap4.2/DCT_fig.gif"/>
          <p:cNvPicPr>
            <a:picLocks noChangeAspect="1" noChangeArrowheads="1"/>
          </p:cNvPicPr>
          <p:nvPr/>
        </p:nvPicPr>
        <p:blipFill>
          <a:blip r:embed="rId3" cstate="print"/>
          <a:srcRect/>
          <a:stretch>
            <a:fillRect/>
          </a:stretch>
        </p:blipFill>
        <p:spPr bwMode="auto">
          <a:xfrm>
            <a:off x="0" y="2209800"/>
            <a:ext cx="9231594" cy="2514600"/>
          </a:xfrm>
          <a:prstGeom prst="rect">
            <a:avLst/>
          </a:prstGeom>
          <a:noFill/>
        </p:spPr>
      </p:pic>
      <p:sp>
        <p:nvSpPr>
          <p:cNvPr id="91139" name="Rectangle 3"/>
          <p:cNvSpPr>
            <a:spLocks noChangeArrowheads="1"/>
          </p:cNvSpPr>
          <p:nvPr/>
        </p:nvSpPr>
        <p:spPr bwMode="auto">
          <a:xfrm>
            <a:off x="381000" y="4953000"/>
            <a:ext cx="82296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Why DCT not FFT? -- DCT is like FFT, but can approximate linear signals well with few coefficients.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57200"/>
            <a:ext cx="8183880" cy="609600"/>
          </a:xfrm>
        </p:spPr>
        <p:txBody>
          <a:bodyPr>
            <a:normAutofit fontScale="90000"/>
          </a:bodyPr>
          <a:lstStyle/>
          <a:p>
            <a:pPr algn="ctr"/>
            <a:r>
              <a:rPr lang="en-US" dirty="0" smtClean="0">
                <a:solidFill>
                  <a:schemeClr val="tx1"/>
                </a:solidFill>
              </a:rPr>
              <a:t>DCT (cont’d)</a:t>
            </a:r>
          </a:p>
        </p:txBody>
      </p:sp>
      <p:pic>
        <p:nvPicPr>
          <p:cNvPr id="8195" name="Picture 4"/>
          <p:cNvPicPr>
            <a:picLocks noGrp="1" noChangeAspect="1" noChangeArrowheads="1"/>
          </p:cNvPicPr>
          <p:nvPr>
            <p:ph type="body" idx="1"/>
          </p:nvPr>
        </p:nvPicPr>
        <p:blipFill>
          <a:blip r:embed="rId3" cstate="print"/>
          <a:srcRect l="66977"/>
          <a:stretch>
            <a:fillRect/>
          </a:stretch>
        </p:blipFill>
        <p:spPr>
          <a:xfrm>
            <a:off x="5181600" y="2057400"/>
            <a:ext cx="2438400" cy="4114800"/>
          </a:xfrm>
          <a:noFill/>
        </p:spPr>
      </p:pic>
      <p:sp>
        <p:nvSpPr>
          <p:cNvPr id="8196" name="Text Box 5"/>
          <p:cNvSpPr txBox="1">
            <a:spLocks noChangeArrowheads="1"/>
          </p:cNvSpPr>
          <p:nvPr/>
        </p:nvSpPr>
        <p:spPr bwMode="auto">
          <a:xfrm>
            <a:off x="2743200" y="1676400"/>
            <a:ext cx="760413" cy="457200"/>
          </a:xfrm>
          <a:prstGeom prst="rect">
            <a:avLst/>
          </a:prstGeom>
          <a:noFill/>
          <a:ln w="12700" cap="sq">
            <a:noFill/>
            <a:miter lim="800000"/>
            <a:headEnd type="none" w="sm" len="sm"/>
            <a:tailEnd type="none" w="sm" len="sm"/>
          </a:ln>
        </p:spPr>
        <p:txBody>
          <a:bodyPr wrap="none">
            <a:spAutoFit/>
          </a:bodyPr>
          <a:lstStyle/>
          <a:p>
            <a:r>
              <a:rPr lang="en-US"/>
              <a:t>DFT</a:t>
            </a:r>
          </a:p>
        </p:txBody>
      </p:sp>
      <p:sp>
        <p:nvSpPr>
          <p:cNvPr id="8198" name="Text Box 7"/>
          <p:cNvSpPr txBox="1">
            <a:spLocks noChangeArrowheads="1"/>
          </p:cNvSpPr>
          <p:nvPr/>
        </p:nvSpPr>
        <p:spPr bwMode="auto">
          <a:xfrm>
            <a:off x="5943600" y="1600200"/>
            <a:ext cx="793750" cy="457200"/>
          </a:xfrm>
          <a:prstGeom prst="rect">
            <a:avLst/>
          </a:prstGeom>
          <a:noFill/>
          <a:ln w="12700" cap="sq">
            <a:noFill/>
            <a:miter lim="800000"/>
            <a:headEnd type="none" w="sm" len="sm"/>
            <a:tailEnd type="none" w="sm" len="sm"/>
          </a:ln>
        </p:spPr>
        <p:txBody>
          <a:bodyPr wrap="none">
            <a:spAutoFit/>
          </a:bodyPr>
          <a:lstStyle/>
          <a:p>
            <a:r>
              <a:rPr lang="en-US" dirty="0"/>
              <a:t>DCT</a:t>
            </a:r>
          </a:p>
        </p:txBody>
      </p:sp>
      <p:sp>
        <p:nvSpPr>
          <p:cNvPr id="8199" name="Text Box 8"/>
          <p:cNvSpPr txBox="1">
            <a:spLocks noChangeArrowheads="1"/>
          </p:cNvSpPr>
          <p:nvPr/>
        </p:nvSpPr>
        <p:spPr bwMode="auto">
          <a:xfrm>
            <a:off x="1752600" y="6172200"/>
            <a:ext cx="5562741" cy="369332"/>
          </a:xfrm>
          <a:prstGeom prst="rect">
            <a:avLst/>
          </a:prstGeom>
          <a:noFill/>
          <a:ln w="12700" cap="sq">
            <a:noFill/>
            <a:miter lim="800000"/>
            <a:headEnd type="none" w="sm" len="sm"/>
            <a:tailEnd type="none" w="sm" len="sm"/>
          </a:ln>
        </p:spPr>
        <p:txBody>
          <a:bodyPr wrap="none">
            <a:spAutoFit/>
          </a:bodyPr>
          <a:lstStyle/>
          <a:p>
            <a:r>
              <a:rPr lang="en-US" b="1" dirty="0"/>
              <a:t>RMS error:   </a:t>
            </a:r>
            <a:r>
              <a:rPr lang="en-US" dirty="0"/>
              <a:t>2.32 </a:t>
            </a:r>
            <a:r>
              <a:rPr lang="en-US" dirty="0" smtClean="0"/>
              <a:t>                                1.13</a:t>
            </a:r>
            <a:endParaRPr lang="en-US" dirty="0"/>
          </a:p>
        </p:txBody>
      </p:sp>
      <p:sp>
        <p:nvSpPr>
          <p:cNvPr id="8200" name="Text Box 9"/>
          <p:cNvSpPr txBox="1">
            <a:spLocks noChangeArrowheads="1"/>
          </p:cNvSpPr>
          <p:nvPr/>
        </p:nvSpPr>
        <p:spPr bwMode="auto">
          <a:xfrm>
            <a:off x="381000" y="2422525"/>
            <a:ext cx="2301875" cy="3140075"/>
          </a:xfrm>
          <a:prstGeom prst="rect">
            <a:avLst/>
          </a:prstGeom>
          <a:noFill/>
          <a:ln w="12700" cap="sq">
            <a:noFill/>
            <a:miter lim="800000"/>
            <a:headEnd type="none" w="sm" len="sm"/>
            <a:tailEnd type="none" w="sm" len="sm"/>
          </a:ln>
        </p:spPr>
        <p:txBody>
          <a:bodyPr wrap="square">
            <a:spAutoFit/>
          </a:bodyPr>
          <a:lstStyle/>
          <a:p>
            <a:r>
              <a:rPr lang="en-US" sz="2000" dirty="0"/>
              <a:t>8 x 8 </a:t>
            </a:r>
            <a:r>
              <a:rPr lang="en-US" sz="2000" dirty="0" err="1"/>
              <a:t>subimages</a:t>
            </a:r>
            <a:endParaRPr lang="en-US" sz="2000" dirty="0"/>
          </a:p>
          <a:p>
            <a:endParaRPr lang="en-US" sz="2000" dirty="0"/>
          </a:p>
          <a:p>
            <a:endParaRPr lang="en-US" sz="2000" dirty="0"/>
          </a:p>
          <a:p>
            <a:r>
              <a:rPr lang="en-US" sz="2000" dirty="0"/>
              <a:t>64 coefficients</a:t>
            </a:r>
          </a:p>
          <a:p>
            <a:r>
              <a:rPr lang="en-US" sz="2000" dirty="0"/>
              <a:t>per </a:t>
            </a:r>
            <a:r>
              <a:rPr lang="en-US" sz="2000" dirty="0" err="1"/>
              <a:t>subimage</a:t>
            </a:r>
            <a:endParaRPr lang="en-US" sz="2000" dirty="0"/>
          </a:p>
          <a:p>
            <a:endParaRPr lang="en-US" sz="2000" dirty="0"/>
          </a:p>
          <a:p>
            <a:endParaRPr lang="en-US" sz="2000" dirty="0"/>
          </a:p>
          <a:p>
            <a:r>
              <a:rPr lang="en-US" sz="2000" dirty="0"/>
              <a:t>50% of the </a:t>
            </a:r>
          </a:p>
          <a:p>
            <a:r>
              <a:rPr lang="en-US" sz="2000" dirty="0"/>
              <a:t>coefficients</a:t>
            </a:r>
          </a:p>
          <a:p>
            <a:r>
              <a:rPr lang="en-US" sz="2000" dirty="0"/>
              <a:t>truncated</a:t>
            </a:r>
          </a:p>
        </p:txBody>
      </p:sp>
      <p:pic>
        <p:nvPicPr>
          <p:cNvPr id="9" name="Picture 4"/>
          <p:cNvPicPr>
            <a:picLocks noChangeAspect="1" noChangeArrowheads="1"/>
          </p:cNvPicPr>
          <p:nvPr/>
        </p:nvPicPr>
        <p:blipFill>
          <a:blip r:embed="rId3" cstate="print"/>
          <a:srcRect r="66512"/>
          <a:stretch>
            <a:fillRect/>
          </a:stretch>
        </p:blipFill>
        <p:spPr>
          <a:xfrm>
            <a:off x="2667000" y="2057400"/>
            <a:ext cx="2438400" cy="4114800"/>
          </a:xfrm>
          <a:prstGeom prst="rect">
            <a:avLst/>
          </a:prstGeom>
          <a:noFill/>
        </p:spPr>
      </p:pic>
      <p:sp>
        <p:nvSpPr>
          <p:cNvPr id="10" name="TextBox 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57200"/>
            <a:ext cx="8183880" cy="685800"/>
          </a:xfrm>
        </p:spPr>
        <p:txBody>
          <a:bodyPr/>
          <a:lstStyle/>
          <a:p>
            <a:pPr algn="ctr"/>
            <a:r>
              <a:rPr lang="en-US" smtClean="0">
                <a:solidFill>
                  <a:schemeClr val="tx1"/>
                </a:solidFill>
              </a:rPr>
              <a:t>DCT (cont’d)</a:t>
            </a:r>
          </a:p>
        </p:txBody>
      </p:sp>
      <p:sp>
        <p:nvSpPr>
          <p:cNvPr id="9219" name="Rectangle 3"/>
          <p:cNvSpPr>
            <a:spLocks noGrp="1" noChangeArrowheads="1"/>
          </p:cNvSpPr>
          <p:nvPr>
            <p:ph type="body" idx="1"/>
          </p:nvPr>
        </p:nvSpPr>
        <p:spPr>
          <a:xfrm>
            <a:off x="457200" y="1371600"/>
            <a:ext cx="8229600" cy="4114800"/>
          </a:xfrm>
        </p:spPr>
        <p:txBody>
          <a:bodyPr/>
          <a:lstStyle/>
          <a:p>
            <a:pPr algn="just"/>
            <a:r>
              <a:rPr lang="en-US" dirty="0" smtClean="0"/>
              <a:t>DCT minimizes "blocking artifacts" (i.e., boundaries between </a:t>
            </a:r>
            <a:r>
              <a:rPr lang="en-US" dirty="0" err="1" smtClean="0"/>
              <a:t>subimages</a:t>
            </a:r>
            <a:r>
              <a:rPr lang="en-US" dirty="0" smtClean="0"/>
              <a:t> do not become very visible).</a:t>
            </a:r>
          </a:p>
          <a:p>
            <a:endParaRPr lang="en-US" dirty="0" smtClean="0"/>
          </a:p>
        </p:txBody>
      </p:sp>
      <p:pic>
        <p:nvPicPr>
          <p:cNvPr id="9220" name="Picture 4" descr="gonz_p380"/>
          <p:cNvPicPr>
            <a:picLocks noChangeAspect="1" noChangeArrowheads="1"/>
          </p:cNvPicPr>
          <p:nvPr/>
        </p:nvPicPr>
        <p:blipFill>
          <a:blip r:embed="rId3" cstate="print"/>
          <a:srcRect l="2646" t="6395" r="7549"/>
          <a:stretch>
            <a:fillRect/>
          </a:stretch>
        </p:blipFill>
        <p:spPr bwMode="auto">
          <a:xfrm>
            <a:off x="2895599" y="2895600"/>
            <a:ext cx="5943601" cy="3324225"/>
          </a:xfrm>
          <a:prstGeom prst="rect">
            <a:avLst/>
          </a:prstGeom>
          <a:noFill/>
          <a:ln w="9525">
            <a:noFill/>
            <a:miter lim="800000"/>
            <a:headEnd/>
            <a:tailEnd/>
          </a:ln>
        </p:spPr>
      </p:pic>
      <p:sp>
        <p:nvSpPr>
          <p:cNvPr id="9221" name="Text Box 5"/>
          <p:cNvSpPr txBox="1">
            <a:spLocks noChangeArrowheads="1"/>
          </p:cNvSpPr>
          <p:nvPr/>
        </p:nvSpPr>
        <p:spPr bwMode="auto">
          <a:xfrm>
            <a:off x="773112" y="3200400"/>
            <a:ext cx="1817688" cy="1673225"/>
          </a:xfrm>
          <a:prstGeom prst="rect">
            <a:avLst/>
          </a:prstGeom>
          <a:noFill/>
          <a:ln w="12700" cap="sq">
            <a:noFill/>
            <a:miter lim="800000"/>
            <a:headEnd type="none" w="sm" len="sm"/>
            <a:tailEnd type="none" w="sm" len="sm"/>
          </a:ln>
        </p:spPr>
        <p:txBody>
          <a:bodyPr wrap="none">
            <a:spAutoFit/>
          </a:bodyPr>
          <a:lstStyle/>
          <a:p>
            <a:r>
              <a:rPr lang="en-US" dirty="0"/>
              <a:t>DFT</a:t>
            </a:r>
          </a:p>
          <a:p>
            <a:endParaRPr lang="en-US" sz="1400" dirty="0"/>
          </a:p>
          <a:p>
            <a:r>
              <a:rPr lang="en-US" sz="1400" dirty="0"/>
              <a:t>i.e., n-point periodicity</a:t>
            </a:r>
          </a:p>
          <a:p>
            <a:r>
              <a:rPr lang="en-US" sz="1400" dirty="0"/>
              <a:t>gives rise to</a:t>
            </a:r>
          </a:p>
          <a:p>
            <a:r>
              <a:rPr lang="en-US" sz="1400" dirty="0"/>
              <a:t>discontinuities!</a:t>
            </a:r>
          </a:p>
          <a:p>
            <a:endParaRPr lang="en-US" dirty="0"/>
          </a:p>
        </p:txBody>
      </p:sp>
      <p:sp>
        <p:nvSpPr>
          <p:cNvPr id="9222" name="Text Box 6"/>
          <p:cNvSpPr txBox="1">
            <a:spLocks noChangeArrowheads="1"/>
          </p:cNvSpPr>
          <p:nvPr/>
        </p:nvSpPr>
        <p:spPr bwMode="auto">
          <a:xfrm>
            <a:off x="620712" y="4876800"/>
            <a:ext cx="1906588" cy="1095375"/>
          </a:xfrm>
          <a:prstGeom prst="rect">
            <a:avLst/>
          </a:prstGeom>
          <a:noFill/>
          <a:ln w="12700" cap="sq">
            <a:noFill/>
            <a:miter lim="800000"/>
            <a:headEnd type="none" w="sm" len="sm"/>
            <a:tailEnd type="none" w="sm" len="sm"/>
          </a:ln>
        </p:spPr>
        <p:txBody>
          <a:bodyPr wrap="none">
            <a:spAutoFit/>
          </a:bodyPr>
          <a:lstStyle/>
          <a:p>
            <a:r>
              <a:rPr lang="en-US"/>
              <a:t>DCT</a:t>
            </a:r>
          </a:p>
          <a:p>
            <a:r>
              <a:rPr lang="en-US" sz="1400"/>
              <a:t>i.e., 2n-point periodicity</a:t>
            </a:r>
          </a:p>
          <a:p>
            <a:r>
              <a:rPr lang="en-US" sz="1400"/>
              <a:t>prevents </a:t>
            </a:r>
          </a:p>
          <a:p>
            <a:r>
              <a:rPr lang="en-US" sz="1400"/>
              <a:t>discontinuities!</a:t>
            </a:r>
          </a:p>
        </p:txBody>
      </p:sp>
      <p:sp>
        <p:nvSpPr>
          <p:cNvPr id="7" name="TextBox 6"/>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81000"/>
            <a:ext cx="8183880" cy="685800"/>
          </a:xfrm>
        </p:spPr>
        <p:txBody>
          <a:bodyPr/>
          <a:lstStyle/>
          <a:p>
            <a:pPr algn="ctr"/>
            <a:r>
              <a:rPr lang="en-US" dirty="0" smtClean="0">
                <a:solidFill>
                  <a:schemeClr val="tx1"/>
                </a:solidFill>
              </a:rPr>
              <a:t>DCT (cont’d)</a:t>
            </a:r>
          </a:p>
        </p:txBody>
      </p:sp>
      <p:sp>
        <p:nvSpPr>
          <p:cNvPr id="10243" name="Rectangle 3"/>
          <p:cNvSpPr>
            <a:spLocks noGrp="1" noChangeArrowheads="1"/>
          </p:cNvSpPr>
          <p:nvPr>
            <p:ph type="body" idx="1"/>
          </p:nvPr>
        </p:nvSpPr>
        <p:spPr>
          <a:xfrm>
            <a:off x="457200" y="1143000"/>
            <a:ext cx="8183880" cy="3346704"/>
          </a:xfrm>
        </p:spPr>
        <p:txBody>
          <a:bodyPr/>
          <a:lstStyle/>
          <a:p>
            <a:r>
              <a:rPr lang="en-US" dirty="0" err="1" smtClean="0"/>
              <a:t>Subimage</a:t>
            </a:r>
            <a:r>
              <a:rPr lang="en-US" dirty="0" smtClean="0"/>
              <a:t> size selection</a:t>
            </a:r>
          </a:p>
        </p:txBody>
      </p:sp>
      <p:pic>
        <p:nvPicPr>
          <p:cNvPr id="10244" name="Picture 6"/>
          <p:cNvPicPr>
            <a:picLocks noChangeAspect="1" noChangeArrowheads="1"/>
          </p:cNvPicPr>
          <p:nvPr/>
        </p:nvPicPr>
        <p:blipFill>
          <a:blip r:embed="rId3" cstate="print"/>
          <a:srcRect/>
          <a:stretch>
            <a:fillRect/>
          </a:stretch>
        </p:blipFill>
        <p:spPr bwMode="auto">
          <a:xfrm>
            <a:off x="537764" y="4419600"/>
            <a:ext cx="8072836" cy="2003425"/>
          </a:xfrm>
          <a:prstGeom prst="rect">
            <a:avLst/>
          </a:prstGeom>
          <a:noFill/>
          <a:ln w="9525">
            <a:noFill/>
            <a:miter lim="800000"/>
            <a:headEnd/>
            <a:tailEnd/>
          </a:ln>
        </p:spPr>
      </p:pic>
      <p:pic>
        <p:nvPicPr>
          <p:cNvPr id="10245" name="Picture 7"/>
          <p:cNvPicPr>
            <a:picLocks noChangeAspect="1" noChangeArrowheads="1"/>
          </p:cNvPicPr>
          <p:nvPr/>
        </p:nvPicPr>
        <p:blipFill>
          <a:blip r:embed="rId4" cstate="print"/>
          <a:srcRect/>
          <a:stretch>
            <a:fillRect/>
          </a:stretch>
        </p:blipFill>
        <p:spPr bwMode="auto">
          <a:xfrm>
            <a:off x="4800599" y="1752600"/>
            <a:ext cx="3611891" cy="2579688"/>
          </a:xfrm>
          <a:prstGeom prst="rect">
            <a:avLst/>
          </a:prstGeom>
          <a:noFill/>
          <a:ln w="9525">
            <a:noFill/>
            <a:miter lim="800000"/>
            <a:headEnd/>
            <a:tailEnd/>
          </a:ln>
        </p:spPr>
      </p:pic>
      <p:sp>
        <p:nvSpPr>
          <p:cNvPr id="10246" name="Text Box 8"/>
          <p:cNvSpPr txBox="1">
            <a:spLocks noChangeArrowheads="1"/>
          </p:cNvSpPr>
          <p:nvPr/>
        </p:nvSpPr>
        <p:spPr bwMode="auto">
          <a:xfrm>
            <a:off x="2590800" y="4419600"/>
            <a:ext cx="1688283" cy="369332"/>
          </a:xfrm>
          <a:prstGeom prst="rect">
            <a:avLst/>
          </a:prstGeom>
          <a:noFill/>
          <a:ln w="12700" cap="sq">
            <a:noFill/>
            <a:miter lim="800000"/>
            <a:headEnd type="none" w="sm" len="sm"/>
            <a:tailEnd type="none" w="sm" len="sm"/>
          </a:ln>
        </p:spPr>
        <p:txBody>
          <a:bodyPr wrap="none">
            <a:spAutoFit/>
          </a:bodyPr>
          <a:lstStyle/>
          <a:p>
            <a:r>
              <a:rPr lang="en-US" sz="1400" dirty="0"/>
              <a:t>2 x 2</a:t>
            </a:r>
            <a:r>
              <a:rPr lang="en-US" dirty="0"/>
              <a:t> </a:t>
            </a:r>
            <a:r>
              <a:rPr lang="en-US" sz="1400" dirty="0" err="1"/>
              <a:t>subimages</a:t>
            </a:r>
            <a:endParaRPr lang="en-US" dirty="0"/>
          </a:p>
        </p:txBody>
      </p:sp>
      <p:sp>
        <p:nvSpPr>
          <p:cNvPr id="10247" name="Text Box 11"/>
          <p:cNvSpPr txBox="1">
            <a:spLocks noChangeArrowheads="1"/>
          </p:cNvSpPr>
          <p:nvPr/>
        </p:nvSpPr>
        <p:spPr bwMode="auto">
          <a:xfrm>
            <a:off x="533400" y="4495800"/>
            <a:ext cx="1042273" cy="369332"/>
          </a:xfrm>
          <a:prstGeom prst="rect">
            <a:avLst/>
          </a:prstGeom>
          <a:noFill/>
          <a:ln w="12700" cap="sq">
            <a:noFill/>
            <a:miter lim="800000"/>
            <a:headEnd type="none" w="sm" len="sm"/>
            <a:tailEnd type="none" w="sm" len="sm"/>
          </a:ln>
        </p:spPr>
        <p:txBody>
          <a:bodyPr wrap="none">
            <a:spAutoFit/>
          </a:bodyPr>
          <a:lstStyle/>
          <a:p>
            <a:r>
              <a:rPr lang="en-US" dirty="0"/>
              <a:t>original</a:t>
            </a:r>
          </a:p>
        </p:txBody>
      </p:sp>
      <p:sp>
        <p:nvSpPr>
          <p:cNvPr id="10248" name="Text Box 12"/>
          <p:cNvSpPr txBox="1">
            <a:spLocks noChangeArrowheads="1"/>
          </p:cNvSpPr>
          <p:nvPr/>
        </p:nvSpPr>
        <p:spPr bwMode="auto">
          <a:xfrm>
            <a:off x="4572000" y="4495800"/>
            <a:ext cx="1688283" cy="369332"/>
          </a:xfrm>
          <a:prstGeom prst="rect">
            <a:avLst/>
          </a:prstGeom>
          <a:noFill/>
          <a:ln w="12700" cap="sq">
            <a:noFill/>
            <a:miter lim="800000"/>
            <a:headEnd type="none" w="sm" len="sm"/>
            <a:tailEnd type="none" w="sm" len="sm"/>
          </a:ln>
        </p:spPr>
        <p:txBody>
          <a:bodyPr wrap="none">
            <a:spAutoFit/>
          </a:bodyPr>
          <a:lstStyle/>
          <a:p>
            <a:r>
              <a:rPr lang="en-US" sz="1400" dirty="0"/>
              <a:t>4 x 4</a:t>
            </a:r>
            <a:r>
              <a:rPr lang="en-US" dirty="0"/>
              <a:t> </a:t>
            </a:r>
            <a:r>
              <a:rPr lang="en-US" sz="1400" dirty="0" err="1"/>
              <a:t>subimages</a:t>
            </a:r>
            <a:endParaRPr lang="en-US" dirty="0"/>
          </a:p>
        </p:txBody>
      </p:sp>
      <p:sp>
        <p:nvSpPr>
          <p:cNvPr id="10249" name="Text Box 13"/>
          <p:cNvSpPr txBox="1">
            <a:spLocks noChangeArrowheads="1"/>
          </p:cNvSpPr>
          <p:nvPr/>
        </p:nvSpPr>
        <p:spPr bwMode="auto">
          <a:xfrm>
            <a:off x="6629400" y="4419600"/>
            <a:ext cx="1688283" cy="369332"/>
          </a:xfrm>
          <a:prstGeom prst="rect">
            <a:avLst/>
          </a:prstGeom>
          <a:noFill/>
          <a:ln w="12700" cap="sq">
            <a:noFill/>
            <a:miter lim="800000"/>
            <a:headEnd type="none" w="sm" len="sm"/>
            <a:tailEnd type="none" w="sm" len="sm"/>
          </a:ln>
        </p:spPr>
        <p:txBody>
          <a:bodyPr wrap="none">
            <a:spAutoFit/>
          </a:bodyPr>
          <a:lstStyle/>
          <a:p>
            <a:r>
              <a:rPr lang="en-US" sz="1400" dirty="0"/>
              <a:t>8 x 8</a:t>
            </a:r>
            <a:r>
              <a:rPr lang="en-US" dirty="0"/>
              <a:t> </a:t>
            </a:r>
            <a:r>
              <a:rPr lang="en-US" sz="1400" dirty="0" err="1"/>
              <a:t>subimages</a:t>
            </a:r>
            <a:endParaRPr lang="en-US" dirty="0"/>
          </a:p>
        </p:txBody>
      </p:sp>
      <p:sp>
        <p:nvSpPr>
          <p:cNvPr id="10" name="TextBox 9"/>
          <p:cNvSpPr txBox="1"/>
          <p:nvPr/>
        </p:nvSpPr>
        <p:spPr>
          <a:xfrm>
            <a:off x="457200" y="6581001"/>
            <a:ext cx="8153400" cy="276999"/>
          </a:xfrm>
          <a:prstGeom prst="rect">
            <a:avLst/>
          </a:prstGeom>
          <a:noFill/>
        </p:spPr>
        <p:txBody>
          <a:bodyPr wrap="square" rtlCol="0">
            <a:spAutoFit/>
          </a:bodyPr>
          <a:lstStyle/>
          <a:p>
            <a:pPr algn="ctr"/>
            <a:r>
              <a:rPr lang="en-US" sz="1200" b="1" dirty="0" smtClean="0"/>
              <a:t>Dept. of Computer Science and Engineering, University of Rajshahi</a:t>
            </a:r>
            <a:endParaRPr lang="en-US" sz="12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6941</TotalTime>
  <Words>1352</Words>
  <Application>Microsoft Office PowerPoint</Application>
  <PresentationFormat>On-screen Show (4:3)</PresentationFormat>
  <Paragraphs>209</Paragraphs>
  <Slides>29</Slides>
  <Notes>23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Aspect</vt:lpstr>
      <vt:lpstr>Multimedia System and Virtual Environment</vt:lpstr>
      <vt:lpstr>Outline</vt:lpstr>
      <vt:lpstr>Slide 3</vt:lpstr>
      <vt:lpstr>JPEG Encoding </vt:lpstr>
      <vt:lpstr>Slide 5</vt:lpstr>
      <vt:lpstr>Slide 6</vt:lpstr>
      <vt:lpstr>DCT (cont’d)</vt:lpstr>
      <vt:lpstr>DCT (cont’d)</vt:lpstr>
      <vt:lpstr>DCT (cont’d)</vt:lpstr>
      <vt:lpstr>Slide 10</vt:lpstr>
      <vt:lpstr>Slide 11</vt:lpstr>
      <vt:lpstr>Slide 12</vt:lpstr>
      <vt:lpstr>DCT</vt:lpstr>
      <vt:lpstr>DCT Computation Features</vt:lpstr>
      <vt:lpstr>JPEG Steps</vt:lpstr>
      <vt:lpstr>JPEG Steps (cont’d)</vt:lpstr>
      <vt:lpstr>Shifting</vt:lpstr>
      <vt:lpstr>DCT</vt:lpstr>
      <vt:lpstr>Quantization</vt:lpstr>
      <vt:lpstr>Quantization (cont’d)</vt:lpstr>
      <vt:lpstr>Zig-Zag Ordering</vt:lpstr>
      <vt:lpstr>Zig-Zag Ordering (cont’d)</vt:lpstr>
      <vt:lpstr>Huffman Encoding </vt:lpstr>
      <vt:lpstr>Baseline Entropy Coding Symbol-2 Structure</vt:lpstr>
      <vt:lpstr>Intermediate Coding (cont’d)</vt:lpstr>
      <vt:lpstr>Entropy Encoding (cont’d)</vt:lpstr>
      <vt:lpstr>Entropy Encoding (cont’d)</vt:lpstr>
      <vt:lpstr>Table for luminance AC coefficients</vt:lpstr>
      <vt:lpstr>Table for chrominance AC coefficients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and Bangladesh</dc:title>
  <dc:creator> </dc:creator>
  <cp:lastModifiedBy>user</cp:lastModifiedBy>
  <cp:revision>1290</cp:revision>
  <dcterms:created xsi:type="dcterms:W3CDTF">2008-04-12T04:53:58Z</dcterms:created>
  <dcterms:modified xsi:type="dcterms:W3CDTF">2018-04-19T13:13:04Z</dcterms:modified>
</cp:coreProperties>
</file>