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91" r:id="rId2"/>
    <p:sldId id="259" r:id="rId3"/>
    <p:sldId id="260" r:id="rId4"/>
    <p:sldId id="261" r:id="rId5"/>
    <p:sldId id="262" r:id="rId6"/>
    <p:sldId id="263" r:id="rId7"/>
    <p:sldId id="264" r:id="rId8"/>
    <p:sldId id="292" r:id="rId9"/>
    <p:sldId id="294" r:id="rId10"/>
    <p:sldId id="293" r:id="rId11"/>
    <p:sldId id="295" r:id="rId12"/>
    <p:sldId id="298" r:id="rId13"/>
    <p:sldId id="296" r:id="rId14"/>
    <p:sldId id="297"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1" r:id="rId31"/>
    <p:sldId id="282" r:id="rId32"/>
    <p:sldId id="283" r:id="rId33"/>
    <p:sldId id="284" r:id="rId34"/>
    <p:sldId id="285" r:id="rId35"/>
    <p:sldId id="286" r:id="rId36"/>
    <p:sldId id="287"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B8610B33-80AC-4CBC-AD95-B6A905F70203}" type="datetimeFigureOut">
              <a:rPr lang="en-US" smtClean="0"/>
              <a:pPr/>
              <a:t>4/23/2018</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A24B0A57-322C-417F-B987-E531F8DBCCF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8610B33-80AC-4CBC-AD95-B6A905F70203}" type="datetimeFigureOut">
              <a:rPr lang="en-US" smtClean="0"/>
              <a:pPr/>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4B0A57-322C-417F-B987-E531F8DBCCF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8610B33-80AC-4CBC-AD95-B6A905F70203}" type="datetimeFigureOut">
              <a:rPr lang="en-US" smtClean="0"/>
              <a:pPr/>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4B0A57-322C-417F-B987-E531F8DBCCF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B8610B33-80AC-4CBC-AD95-B6A905F70203}" type="datetimeFigureOut">
              <a:rPr lang="en-US" smtClean="0"/>
              <a:pPr/>
              <a:t>4/23/2018</a:t>
            </a:fld>
            <a:endParaRPr lang="en-US"/>
          </a:p>
        </p:txBody>
      </p:sp>
      <p:sp>
        <p:nvSpPr>
          <p:cNvPr id="9" name="Slide Number Placeholder 8"/>
          <p:cNvSpPr>
            <a:spLocks noGrp="1"/>
          </p:cNvSpPr>
          <p:nvPr>
            <p:ph type="sldNum" sz="quarter" idx="15"/>
          </p:nvPr>
        </p:nvSpPr>
        <p:spPr/>
        <p:txBody>
          <a:bodyPr rtlCol="0"/>
          <a:lstStyle/>
          <a:p>
            <a:fld id="{A24B0A57-322C-417F-B987-E531F8DBCCF4}"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B8610B33-80AC-4CBC-AD95-B6A905F70203}" type="datetimeFigureOut">
              <a:rPr lang="en-US" smtClean="0"/>
              <a:pPr/>
              <a:t>4/23/2018</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A24B0A57-322C-417F-B987-E531F8DBCCF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8610B33-80AC-4CBC-AD95-B6A905F70203}" type="datetimeFigureOut">
              <a:rPr lang="en-US" smtClean="0"/>
              <a:pPr/>
              <a:t>4/23/2018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4B0A57-322C-417F-B987-E531F8DBCCF4}"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B8610B33-80AC-4CBC-AD95-B6A905F70203}" type="datetimeFigureOut">
              <a:rPr lang="en-US" smtClean="0"/>
              <a:pPr/>
              <a:t>4/23/2018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4B0A57-322C-417F-B987-E531F8DBCCF4}"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B8610B33-80AC-4CBC-AD95-B6A905F70203}" type="datetimeFigureOut">
              <a:rPr lang="en-US" smtClean="0"/>
              <a:pPr/>
              <a:t>4/23/2018</a:t>
            </a:fld>
            <a:endParaRPr lang="en-US"/>
          </a:p>
        </p:txBody>
      </p:sp>
      <p:sp>
        <p:nvSpPr>
          <p:cNvPr id="7" name="Slide Number Placeholder 6"/>
          <p:cNvSpPr>
            <a:spLocks noGrp="1"/>
          </p:cNvSpPr>
          <p:nvPr>
            <p:ph type="sldNum" sz="quarter" idx="11"/>
          </p:nvPr>
        </p:nvSpPr>
        <p:spPr/>
        <p:txBody>
          <a:bodyPr rtlCol="0"/>
          <a:lstStyle/>
          <a:p>
            <a:fld id="{A24B0A57-322C-417F-B987-E531F8DBCCF4}"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610B33-80AC-4CBC-AD95-B6A905F70203}" type="datetimeFigureOut">
              <a:rPr lang="en-US" smtClean="0"/>
              <a:pPr/>
              <a:t>4/23/2018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4B0A57-322C-417F-B987-E531F8DBCCF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B8610B33-80AC-4CBC-AD95-B6A905F70203}" type="datetimeFigureOut">
              <a:rPr lang="en-US" smtClean="0"/>
              <a:pPr/>
              <a:t>4/23/2018</a:t>
            </a:fld>
            <a:endParaRPr lang="en-US"/>
          </a:p>
        </p:txBody>
      </p:sp>
      <p:sp>
        <p:nvSpPr>
          <p:cNvPr id="22" name="Slide Number Placeholder 21"/>
          <p:cNvSpPr>
            <a:spLocks noGrp="1"/>
          </p:cNvSpPr>
          <p:nvPr>
            <p:ph type="sldNum" sz="quarter" idx="15"/>
          </p:nvPr>
        </p:nvSpPr>
        <p:spPr/>
        <p:txBody>
          <a:bodyPr rtlCol="0"/>
          <a:lstStyle/>
          <a:p>
            <a:fld id="{A24B0A57-322C-417F-B987-E531F8DBCCF4}"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B8610B33-80AC-4CBC-AD95-B6A905F70203}" type="datetimeFigureOut">
              <a:rPr lang="en-US" smtClean="0"/>
              <a:pPr/>
              <a:t>4/23/2018</a:t>
            </a:fld>
            <a:endParaRPr lang="en-US"/>
          </a:p>
        </p:txBody>
      </p:sp>
      <p:sp>
        <p:nvSpPr>
          <p:cNvPr id="18" name="Slide Number Placeholder 17"/>
          <p:cNvSpPr>
            <a:spLocks noGrp="1"/>
          </p:cNvSpPr>
          <p:nvPr>
            <p:ph type="sldNum" sz="quarter" idx="11"/>
          </p:nvPr>
        </p:nvSpPr>
        <p:spPr/>
        <p:txBody>
          <a:bodyPr rtlCol="0"/>
          <a:lstStyle/>
          <a:p>
            <a:fld id="{A24B0A57-322C-417F-B987-E531F8DBCCF4}"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B8610B33-80AC-4CBC-AD95-B6A905F70203}" type="datetimeFigureOut">
              <a:rPr lang="en-US" smtClean="0"/>
              <a:pPr/>
              <a:t>4/23/2018</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A24B0A57-322C-417F-B987-E531F8DBCCF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944562"/>
          </a:xfrm>
        </p:spPr>
        <p:txBody>
          <a:bodyPr>
            <a:noAutofit/>
          </a:bodyPr>
          <a:lstStyle/>
          <a:p>
            <a:pPr algn="ctr"/>
            <a:r>
              <a:rPr lang="en-US" sz="3200" b="1" dirty="0" smtClean="0">
                <a:latin typeface="Arial Black" pitchFamily="34" charset="0"/>
              </a:rPr>
              <a:t>Business &amp; Industry Conceptualization</a:t>
            </a:r>
            <a:endParaRPr lang="en-US" sz="3200" b="1" dirty="0">
              <a:latin typeface="Arial Black" pitchFamily="34" charset="0"/>
            </a:endParaRPr>
          </a:p>
        </p:txBody>
      </p:sp>
      <p:sp>
        <p:nvSpPr>
          <p:cNvPr id="3" name="Content Placeholder 2"/>
          <p:cNvSpPr>
            <a:spLocks noGrp="1"/>
          </p:cNvSpPr>
          <p:nvPr>
            <p:ph sz="quarter" idx="1"/>
          </p:nvPr>
        </p:nvSpPr>
        <p:spPr>
          <a:xfrm>
            <a:off x="457200" y="1143000"/>
            <a:ext cx="7467600" cy="5330952"/>
          </a:xfrm>
        </p:spPr>
        <p:txBody>
          <a:bodyPr>
            <a:normAutofit/>
          </a:bodyPr>
          <a:lstStyle/>
          <a:p>
            <a:pPr algn="just">
              <a:buSzPct val="100000"/>
              <a:buBlip>
                <a:blip r:embed="rId2"/>
              </a:buBlip>
            </a:pPr>
            <a:r>
              <a:rPr lang="en-US" sz="2800" b="1" dirty="0" smtClean="0"/>
              <a:t>Business:</a:t>
            </a:r>
          </a:p>
          <a:p>
            <a:pPr lvl="1" algn="just">
              <a:buSzPct val="100000"/>
              <a:buBlip>
                <a:blip r:embed="rId2"/>
              </a:buBlip>
            </a:pPr>
            <a:r>
              <a:rPr lang="en-US" sz="2500" dirty="0" smtClean="0"/>
              <a:t>Buying and selling goods</a:t>
            </a:r>
          </a:p>
          <a:p>
            <a:pPr lvl="1" algn="just">
              <a:buSzPct val="100000"/>
              <a:buBlip>
                <a:blip r:embed="rId2"/>
              </a:buBlip>
            </a:pPr>
            <a:r>
              <a:rPr lang="en-US" sz="2500" dirty="0" smtClean="0"/>
              <a:t>Transfer of goods or services</a:t>
            </a:r>
          </a:p>
          <a:p>
            <a:pPr lvl="1" algn="just">
              <a:buSzPct val="100000"/>
              <a:buBlip>
                <a:blip r:embed="rId2"/>
              </a:buBlip>
            </a:pPr>
            <a:r>
              <a:rPr lang="en-US" sz="2500" dirty="0" smtClean="0"/>
              <a:t>An organization or economic system where goods and services are exchanged for one another or for money.</a:t>
            </a:r>
          </a:p>
          <a:p>
            <a:pPr lvl="1" algn="just">
              <a:buSzPct val="100000"/>
              <a:buBlip>
                <a:blip r:embed="rId2"/>
              </a:buBlip>
            </a:pPr>
            <a:r>
              <a:rPr lang="en-US" sz="2500" dirty="0" smtClean="0"/>
              <a:t>The activity of making, buying, or selling goods or providing services in exchange for money</a:t>
            </a:r>
            <a:endParaRPr lang="en-US" sz="2500" b="1" dirty="0" smtClean="0"/>
          </a:p>
        </p:txBody>
      </p:sp>
    </p:spTree>
    <p:extLst>
      <p:ext uri="{BB962C8B-B14F-4D97-AF65-F5344CB8AC3E}">
        <p14:creationId xmlns:p14="http://schemas.microsoft.com/office/powerpoint/2010/main" val="401032888"/>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639762"/>
          </a:xfrm>
        </p:spPr>
        <p:txBody>
          <a:bodyPr>
            <a:noAutofit/>
          </a:bodyPr>
          <a:lstStyle/>
          <a:p>
            <a:pPr algn="ctr"/>
            <a:r>
              <a:rPr lang="en-US" sz="4000" b="1" dirty="0" smtClean="0">
                <a:latin typeface="Aharoni" pitchFamily="2" charset="-79"/>
                <a:cs typeface="Aharoni" pitchFamily="2" charset="-79"/>
              </a:rPr>
              <a:t>Industry-Types</a:t>
            </a:r>
            <a:endParaRPr lang="en-US" sz="4000" b="1" dirty="0">
              <a:latin typeface="Aharoni" pitchFamily="2" charset="-79"/>
              <a:cs typeface="Aharoni" pitchFamily="2" charset="-79"/>
            </a:endParaRPr>
          </a:p>
        </p:txBody>
      </p:sp>
      <p:sp>
        <p:nvSpPr>
          <p:cNvPr id="3" name="Content Placeholder 2"/>
          <p:cNvSpPr>
            <a:spLocks noGrp="1"/>
          </p:cNvSpPr>
          <p:nvPr>
            <p:ph sz="quarter" idx="1"/>
          </p:nvPr>
        </p:nvSpPr>
        <p:spPr>
          <a:xfrm>
            <a:off x="457200" y="792162"/>
            <a:ext cx="7467600" cy="5913438"/>
          </a:xfrm>
        </p:spPr>
        <p:txBody>
          <a:bodyPr>
            <a:noAutofit/>
          </a:bodyPr>
          <a:lstStyle/>
          <a:p>
            <a:pPr algn="just">
              <a:buSzPct val="100000"/>
              <a:buBlip>
                <a:blip r:embed="rId2"/>
              </a:buBlip>
            </a:pPr>
            <a:r>
              <a:rPr lang="en-US" sz="3200" b="1" dirty="0" smtClean="0"/>
              <a:t>Primary</a:t>
            </a:r>
          </a:p>
          <a:p>
            <a:pPr lvl="1" algn="just">
              <a:buSzPct val="100000"/>
              <a:buBlip>
                <a:blip r:embed="rId2"/>
              </a:buBlip>
            </a:pPr>
            <a:r>
              <a:rPr lang="en-US" sz="2800" b="1" dirty="0" smtClean="0"/>
              <a:t>Genetic industries: </a:t>
            </a:r>
            <a:r>
              <a:rPr lang="en-US" sz="2800" dirty="0" smtClean="0"/>
              <a:t>Though </a:t>
            </a:r>
            <a:r>
              <a:rPr lang="en-US" sz="2800" dirty="0"/>
              <a:t>agriculture is dependent upon the nature and quality of the soil and climatic conditions, yet success in this line will very much depend upon the application of human skill and knowledge. Intensive cultivation is possible with greater amount of capital and larger number of workers. Similarly, cultivation of forests is necessary for securing supply of timber for various purposes</a:t>
            </a:r>
            <a:r>
              <a:rPr lang="en-US" sz="2800" dirty="0" smtClean="0"/>
              <a:t>.</a:t>
            </a:r>
            <a:endParaRPr lang="en-US" sz="2800" b="1" dirty="0" smtClean="0"/>
          </a:p>
        </p:txBody>
      </p:sp>
    </p:spTree>
    <p:extLst>
      <p:ext uri="{BB962C8B-B14F-4D97-AF65-F5344CB8AC3E}">
        <p14:creationId xmlns:p14="http://schemas.microsoft.com/office/powerpoint/2010/main" val="140330734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0848" y="0"/>
            <a:ext cx="7467600" cy="639762"/>
          </a:xfrm>
        </p:spPr>
        <p:txBody>
          <a:bodyPr>
            <a:noAutofit/>
          </a:bodyPr>
          <a:lstStyle/>
          <a:p>
            <a:pPr algn="ctr"/>
            <a:r>
              <a:rPr lang="en-US" sz="4000" b="1" dirty="0" smtClean="0">
                <a:latin typeface="Aharoni" pitchFamily="2" charset="-79"/>
                <a:cs typeface="Aharoni" pitchFamily="2" charset="-79"/>
              </a:rPr>
              <a:t>Industry-Types</a:t>
            </a:r>
            <a:endParaRPr lang="en-US" sz="4000" b="1" dirty="0">
              <a:latin typeface="Aharoni" pitchFamily="2" charset="-79"/>
              <a:cs typeface="Aharoni" pitchFamily="2" charset="-79"/>
            </a:endParaRPr>
          </a:p>
        </p:txBody>
      </p:sp>
      <p:sp>
        <p:nvSpPr>
          <p:cNvPr id="3" name="Content Placeholder 2"/>
          <p:cNvSpPr>
            <a:spLocks noGrp="1"/>
          </p:cNvSpPr>
          <p:nvPr>
            <p:ph sz="quarter" idx="1"/>
          </p:nvPr>
        </p:nvSpPr>
        <p:spPr>
          <a:xfrm>
            <a:off x="457200" y="639762"/>
            <a:ext cx="7696200" cy="5989638"/>
          </a:xfrm>
        </p:spPr>
        <p:txBody>
          <a:bodyPr>
            <a:noAutofit/>
          </a:bodyPr>
          <a:lstStyle/>
          <a:p>
            <a:pPr algn="just">
              <a:buSzPct val="100000"/>
              <a:buBlip>
                <a:blip r:embed="rId2"/>
              </a:buBlip>
            </a:pPr>
            <a:r>
              <a:rPr lang="en-US" sz="3200" b="1" dirty="0" smtClean="0"/>
              <a:t>Secondary</a:t>
            </a:r>
          </a:p>
          <a:p>
            <a:pPr lvl="1" algn="just">
              <a:buSzPct val="100000"/>
              <a:buBlip>
                <a:blip r:embed="rId2"/>
              </a:buBlip>
            </a:pPr>
            <a:r>
              <a:rPr lang="en-US" sz="2800" b="1" dirty="0" smtClean="0"/>
              <a:t>Manufacturing industries: </a:t>
            </a:r>
            <a:r>
              <a:rPr lang="en-US" sz="2800" dirty="0"/>
              <a:t>Manufacturing industries are concerned with the working of raw materials or partly finished materials into finished products. Manufacturing processes are carried on chiefly in factory enterprises and constitute a very large part of the total business activities. Among the manufacturing industries we may mention iron and steel works, spinning and weaving mills, flour mills, the making of machinery, etc</a:t>
            </a:r>
            <a:r>
              <a:rPr lang="en-US" sz="2800" dirty="0" smtClean="0"/>
              <a:t>.</a:t>
            </a:r>
            <a:endParaRPr lang="en-US" sz="2800" b="1" dirty="0" smtClean="0"/>
          </a:p>
        </p:txBody>
      </p:sp>
    </p:spTree>
    <p:extLst>
      <p:ext uri="{BB962C8B-B14F-4D97-AF65-F5344CB8AC3E}">
        <p14:creationId xmlns:p14="http://schemas.microsoft.com/office/powerpoint/2010/main" val="2793800426"/>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0848" y="0"/>
            <a:ext cx="7467600" cy="639762"/>
          </a:xfrm>
        </p:spPr>
        <p:txBody>
          <a:bodyPr>
            <a:noAutofit/>
          </a:bodyPr>
          <a:lstStyle/>
          <a:p>
            <a:pPr algn="ctr"/>
            <a:r>
              <a:rPr lang="en-US" sz="4000" b="1" dirty="0" smtClean="0">
                <a:latin typeface="Aharoni" pitchFamily="2" charset="-79"/>
                <a:cs typeface="Aharoni" pitchFamily="2" charset="-79"/>
              </a:rPr>
              <a:t>Industry-Types</a:t>
            </a:r>
            <a:endParaRPr lang="en-US" sz="4000" b="1" dirty="0">
              <a:latin typeface="Aharoni" pitchFamily="2" charset="-79"/>
              <a:cs typeface="Aharoni" pitchFamily="2" charset="-79"/>
            </a:endParaRPr>
          </a:p>
        </p:txBody>
      </p:sp>
      <p:sp>
        <p:nvSpPr>
          <p:cNvPr id="3" name="Content Placeholder 2"/>
          <p:cNvSpPr>
            <a:spLocks noGrp="1"/>
          </p:cNvSpPr>
          <p:nvPr>
            <p:ph sz="quarter" idx="1"/>
          </p:nvPr>
        </p:nvSpPr>
        <p:spPr>
          <a:xfrm>
            <a:off x="457200" y="639762"/>
            <a:ext cx="7696200" cy="5989638"/>
          </a:xfrm>
        </p:spPr>
        <p:txBody>
          <a:bodyPr>
            <a:noAutofit/>
          </a:bodyPr>
          <a:lstStyle/>
          <a:p>
            <a:pPr algn="just">
              <a:buSzPct val="100000"/>
              <a:buBlip>
                <a:blip r:embed="rId2"/>
              </a:buBlip>
            </a:pPr>
            <a:r>
              <a:rPr lang="en-US" sz="2800" b="1" dirty="0" smtClean="0"/>
              <a:t>Secondary</a:t>
            </a:r>
          </a:p>
          <a:p>
            <a:pPr lvl="1" algn="just">
              <a:buSzPct val="100000"/>
              <a:buBlip>
                <a:blip r:embed="rId2"/>
              </a:buBlip>
            </a:pPr>
            <a:r>
              <a:rPr lang="en-US" sz="2800" b="1" dirty="0" smtClean="0"/>
              <a:t>Manufacturing industries</a:t>
            </a:r>
          </a:p>
          <a:p>
            <a:pPr lvl="2"/>
            <a:r>
              <a:rPr lang="en-US" sz="2800" b="1" dirty="0"/>
              <a:t>Continuous </a:t>
            </a:r>
            <a:r>
              <a:rPr lang="en-US" sz="2800" b="1" dirty="0" smtClean="0"/>
              <a:t>industry</a:t>
            </a:r>
            <a:endParaRPr lang="en-US" sz="2800" dirty="0" smtClean="0"/>
          </a:p>
          <a:p>
            <a:pPr lvl="2"/>
            <a:r>
              <a:rPr lang="en-US" sz="2800" b="1" dirty="0" smtClean="0"/>
              <a:t>Assembly industry</a:t>
            </a:r>
            <a:endParaRPr lang="en-US" sz="2800" dirty="0"/>
          </a:p>
          <a:p>
            <a:pPr lvl="2"/>
            <a:r>
              <a:rPr lang="en-US" sz="2800" b="1" dirty="0"/>
              <a:t>Analytical </a:t>
            </a:r>
            <a:r>
              <a:rPr lang="en-US" sz="2800" b="1" dirty="0" smtClean="0"/>
              <a:t>industry</a:t>
            </a:r>
            <a:endParaRPr lang="en-US" sz="2800" dirty="0"/>
          </a:p>
          <a:p>
            <a:pPr lvl="2"/>
            <a:r>
              <a:rPr lang="en-US" sz="2800" b="1" smtClean="0"/>
              <a:t>Synthetic industry</a:t>
            </a:r>
            <a:endParaRPr lang="en-US" sz="2800" b="1" dirty="0" smtClean="0"/>
          </a:p>
          <a:p>
            <a:pPr lvl="2"/>
            <a:r>
              <a:rPr lang="en-US" sz="2800" b="1" dirty="0" smtClean="0"/>
              <a:t>Assembly </a:t>
            </a:r>
            <a:r>
              <a:rPr lang="en-US" sz="2800" b="1" dirty="0"/>
              <a:t>industries with similar </a:t>
            </a:r>
            <a:r>
              <a:rPr lang="en-US" sz="2800" b="1" dirty="0" smtClean="0"/>
              <a:t>components</a:t>
            </a:r>
            <a:endParaRPr lang="en-US" sz="2800" dirty="0"/>
          </a:p>
          <a:p>
            <a:pPr lvl="2"/>
            <a:r>
              <a:rPr lang="en-US" sz="2800" b="1" dirty="0"/>
              <a:t>Assembly industries with dissimilar </a:t>
            </a:r>
            <a:r>
              <a:rPr lang="en-US" sz="2800" b="1" dirty="0" smtClean="0"/>
              <a:t>components</a:t>
            </a:r>
            <a:endParaRPr lang="en-US" sz="2800" dirty="0"/>
          </a:p>
          <a:p>
            <a:pPr lvl="1" algn="just">
              <a:buSzPct val="100000"/>
              <a:buBlip>
                <a:blip r:embed="rId2"/>
              </a:buBlip>
            </a:pPr>
            <a:endParaRPr lang="en-US" sz="1200" b="1" dirty="0" smtClean="0"/>
          </a:p>
        </p:txBody>
      </p:sp>
    </p:spTree>
    <p:extLst>
      <p:ext uri="{BB962C8B-B14F-4D97-AF65-F5344CB8AC3E}">
        <p14:creationId xmlns:p14="http://schemas.microsoft.com/office/powerpoint/2010/main" val="2380915506"/>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noAutofit/>
          </a:bodyPr>
          <a:lstStyle/>
          <a:p>
            <a:pPr algn="ctr"/>
            <a:r>
              <a:rPr lang="en-US" sz="4000" b="1" dirty="0" smtClean="0">
                <a:latin typeface="Aharoni" pitchFamily="2" charset="-79"/>
                <a:cs typeface="Aharoni" pitchFamily="2" charset="-79"/>
              </a:rPr>
              <a:t>Industry-Types</a:t>
            </a:r>
            <a:endParaRPr lang="en-US" sz="4000" b="1" dirty="0">
              <a:latin typeface="Aharoni" pitchFamily="2" charset="-79"/>
              <a:cs typeface="Aharoni" pitchFamily="2" charset="-79"/>
            </a:endParaRPr>
          </a:p>
        </p:txBody>
      </p:sp>
      <p:sp>
        <p:nvSpPr>
          <p:cNvPr id="3" name="Content Placeholder 2"/>
          <p:cNvSpPr>
            <a:spLocks noGrp="1"/>
          </p:cNvSpPr>
          <p:nvPr>
            <p:ph sz="quarter" idx="1"/>
          </p:nvPr>
        </p:nvSpPr>
        <p:spPr>
          <a:xfrm>
            <a:off x="457200" y="1143000"/>
            <a:ext cx="7467600" cy="5257800"/>
          </a:xfrm>
        </p:spPr>
        <p:txBody>
          <a:bodyPr>
            <a:noAutofit/>
          </a:bodyPr>
          <a:lstStyle/>
          <a:p>
            <a:pPr algn="just">
              <a:buSzPct val="100000"/>
              <a:buBlip>
                <a:blip r:embed="rId2"/>
              </a:buBlip>
            </a:pPr>
            <a:r>
              <a:rPr lang="en-US" sz="3200" b="1" dirty="0" smtClean="0"/>
              <a:t>Secondary</a:t>
            </a:r>
          </a:p>
          <a:p>
            <a:pPr lvl="1" algn="just">
              <a:buSzPct val="100000"/>
              <a:buBlip>
                <a:blip r:embed="rId2"/>
              </a:buBlip>
            </a:pPr>
            <a:r>
              <a:rPr lang="en-US" sz="2800" b="1" dirty="0" smtClean="0"/>
              <a:t>Construction industries: </a:t>
            </a:r>
            <a:r>
              <a:rPr lang="en-US" sz="2800" dirty="0"/>
              <a:t>These are concerned with the making or constructing of buildings, bridges, dams, roads, canals, etc. The process of laying out, fitting and connecting materials which have been already prepared is involved in these industries.</a:t>
            </a:r>
          </a:p>
        </p:txBody>
      </p:sp>
    </p:spTree>
    <p:extLst>
      <p:ext uri="{BB962C8B-B14F-4D97-AF65-F5344CB8AC3E}">
        <p14:creationId xmlns:p14="http://schemas.microsoft.com/office/powerpoint/2010/main" val="2343168209"/>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noAutofit/>
          </a:bodyPr>
          <a:lstStyle/>
          <a:p>
            <a:pPr algn="ctr"/>
            <a:r>
              <a:rPr lang="en-US" sz="4000" b="1" dirty="0" smtClean="0">
                <a:latin typeface="Aharoni" pitchFamily="2" charset="-79"/>
                <a:cs typeface="Aharoni" pitchFamily="2" charset="-79"/>
              </a:rPr>
              <a:t>Industry-Types</a:t>
            </a:r>
            <a:endParaRPr lang="en-US" sz="4000" b="1" dirty="0">
              <a:latin typeface="Aharoni" pitchFamily="2" charset="-79"/>
              <a:cs typeface="Aharoni" pitchFamily="2" charset="-79"/>
            </a:endParaRPr>
          </a:p>
        </p:txBody>
      </p:sp>
      <p:sp>
        <p:nvSpPr>
          <p:cNvPr id="3" name="Content Placeholder 2"/>
          <p:cNvSpPr>
            <a:spLocks noGrp="1"/>
          </p:cNvSpPr>
          <p:nvPr>
            <p:ph sz="quarter" idx="1"/>
          </p:nvPr>
        </p:nvSpPr>
        <p:spPr>
          <a:xfrm>
            <a:off x="457200" y="1143000"/>
            <a:ext cx="7467600" cy="5257800"/>
          </a:xfrm>
        </p:spPr>
        <p:txBody>
          <a:bodyPr>
            <a:noAutofit/>
          </a:bodyPr>
          <a:lstStyle/>
          <a:p>
            <a:pPr algn="just">
              <a:buSzPct val="100000"/>
              <a:buBlip>
                <a:blip r:embed="rId2"/>
              </a:buBlip>
            </a:pPr>
            <a:r>
              <a:rPr lang="en-US" sz="2800" b="1" dirty="0" smtClean="0"/>
              <a:t>Secondary</a:t>
            </a:r>
          </a:p>
          <a:p>
            <a:pPr lvl="1" algn="just">
              <a:buSzPct val="100000"/>
              <a:buBlip>
                <a:blip r:embed="rId2"/>
              </a:buBlip>
            </a:pPr>
            <a:r>
              <a:rPr lang="en-US" sz="2800" b="1" dirty="0" smtClean="0"/>
              <a:t>Service industries: </a:t>
            </a:r>
            <a:r>
              <a:rPr lang="en-US" sz="2800" dirty="0"/>
              <a:t>Business provides not only goods but also services. At every point in the economic system an infinite variety of services are furnished, e.g., domestic services, financial and aesthetic services to individuals and to business enterprises. When a person goes to a cinema, or takes out an insurance policy on his life, he receives nothing material in return for his money but a piece of paper. </a:t>
            </a:r>
            <a:endParaRPr lang="en-US" sz="2800" b="1" dirty="0" smtClean="0"/>
          </a:p>
        </p:txBody>
      </p:sp>
    </p:spTree>
    <p:extLst>
      <p:ext uri="{BB962C8B-B14F-4D97-AF65-F5344CB8AC3E}">
        <p14:creationId xmlns:p14="http://schemas.microsoft.com/office/powerpoint/2010/main" val="4233040917"/>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noAutofit/>
          </a:bodyPr>
          <a:lstStyle/>
          <a:p>
            <a:r>
              <a:rPr lang="en-US" sz="4000" b="1" dirty="0" smtClean="0">
                <a:latin typeface="Snap ITC" pitchFamily="82" charset="0"/>
              </a:rPr>
              <a:t>Business Environment</a:t>
            </a:r>
            <a:endParaRPr lang="en-US" sz="4000" b="1" dirty="0">
              <a:latin typeface="Snap ITC" pitchFamily="82" charset="0"/>
            </a:endParaRPr>
          </a:p>
        </p:txBody>
      </p:sp>
      <p:sp>
        <p:nvSpPr>
          <p:cNvPr id="3" name="Content Placeholder 2"/>
          <p:cNvSpPr>
            <a:spLocks noGrp="1"/>
          </p:cNvSpPr>
          <p:nvPr>
            <p:ph sz="quarter" idx="1"/>
          </p:nvPr>
        </p:nvSpPr>
        <p:spPr>
          <a:xfrm>
            <a:off x="457200" y="1143000"/>
            <a:ext cx="7467600" cy="5330952"/>
          </a:xfrm>
        </p:spPr>
        <p:txBody>
          <a:bodyPr>
            <a:normAutofit/>
          </a:bodyPr>
          <a:lstStyle/>
          <a:p>
            <a:pPr algn="just">
              <a:buSzPct val="100000"/>
              <a:buBlip>
                <a:blip r:embed="rId2"/>
              </a:buBlip>
            </a:pPr>
            <a:r>
              <a:rPr lang="en-US" sz="2800" dirty="0" smtClean="0"/>
              <a:t>The combination of internal and external factors that influence a company’s operating situation. The business environment can include factors such as: clients and; its competition and owners; improvements in technology; laws and government activities; and market, social and economic trends.</a:t>
            </a:r>
          </a:p>
          <a:p>
            <a:pPr algn="just">
              <a:buSzPct val="100000"/>
              <a:buBlip>
                <a:blip r:embed="rId2"/>
              </a:buBlip>
            </a:pPr>
            <a:endParaRPr lang="en-US" sz="2800" dirty="0" smtClean="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noAutofit/>
          </a:bodyPr>
          <a:lstStyle/>
          <a:p>
            <a:r>
              <a:rPr lang="en-US" sz="4000" b="1" dirty="0" smtClean="0">
                <a:latin typeface="Snap ITC" pitchFamily="82" charset="0"/>
              </a:rPr>
              <a:t>Business Environment</a:t>
            </a:r>
            <a:endParaRPr lang="en-US" sz="4000" b="1" dirty="0">
              <a:latin typeface="Snap ITC" pitchFamily="82" charset="0"/>
            </a:endParaRPr>
          </a:p>
        </p:txBody>
      </p:sp>
      <p:sp>
        <p:nvSpPr>
          <p:cNvPr id="3" name="Content Placeholder 2"/>
          <p:cNvSpPr>
            <a:spLocks noGrp="1"/>
          </p:cNvSpPr>
          <p:nvPr>
            <p:ph sz="quarter" idx="1"/>
          </p:nvPr>
        </p:nvSpPr>
        <p:spPr>
          <a:xfrm>
            <a:off x="457200" y="1143000"/>
            <a:ext cx="7467600" cy="5330952"/>
          </a:xfrm>
        </p:spPr>
        <p:txBody>
          <a:bodyPr>
            <a:normAutofit fontScale="92500"/>
          </a:bodyPr>
          <a:lstStyle/>
          <a:p>
            <a:pPr algn="just">
              <a:buSzPct val="100000"/>
              <a:buBlip>
                <a:blip r:embed="rId2"/>
              </a:buBlip>
            </a:pPr>
            <a:r>
              <a:rPr lang="en-US" sz="2800" b="1" dirty="0" smtClean="0"/>
              <a:t>Business environment</a:t>
            </a:r>
            <a:r>
              <a:rPr lang="en-US" sz="2800" dirty="0" smtClean="0"/>
              <a:t> is the sum total of all external and internal factors that influence a business. You should keep in mind that external factors and internal factors can influence each other and work together to affect a business. For example, a health and safety regulation is an external factor that influences the internal environment of business operations. Additionally, some external factors are beyond your control. These factors are often called </a:t>
            </a:r>
            <a:r>
              <a:rPr lang="en-US" sz="2800" b="1" dirty="0" smtClean="0"/>
              <a:t>external constraints</a:t>
            </a:r>
            <a:r>
              <a:rPr lang="en-US" sz="2800" dirty="0" smtClean="0"/>
              <a:t>. Let's take a look at some key environmental factors.</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noAutofit/>
          </a:bodyPr>
          <a:lstStyle/>
          <a:p>
            <a:r>
              <a:rPr lang="en-US" sz="4000" b="1" dirty="0" smtClean="0">
                <a:latin typeface="Snap ITC" pitchFamily="82" charset="0"/>
              </a:rPr>
              <a:t>Business Environment</a:t>
            </a:r>
            <a:endParaRPr lang="en-US" sz="4000" b="1" dirty="0">
              <a:latin typeface="Snap ITC" pitchFamily="82" charset="0"/>
            </a:endParaRPr>
          </a:p>
        </p:txBody>
      </p:sp>
      <p:sp>
        <p:nvSpPr>
          <p:cNvPr id="3" name="Content Placeholder 2"/>
          <p:cNvSpPr>
            <a:spLocks noGrp="1"/>
          </p:cNvSpPr>
          <p:nvPr>
            <p:ph sz="quarter" idx="1"/>
          </p:nvPr>
        </p:nvSpPr>
        <p:spPr>
          <a:xfrm>
            <a:off x="457200" y="1143000"/>
            <a:ext cx="7467600" cy="5330952"/>
          </a:xfrm>
        </p:spPr>
        <p:txBody>
          <a:bodyPr>
            <a:normAutofit/>
          </a:bodyPr>
          <a:lstStyle/>
          <a:p>
            <a:pPr algn="just">
              <a:buSzPct val="100000"/>
              <a:buBlip>
                <a:blip r:embed="rId2"/>
              </a:buBlip>
            </a:pPr>
            <a:r>
              <a:rPr lang="en-US" sz="3600" b="1" dirty="0" smtClean="0"/>
              <a:t>Inland Environment:</a:t>
            </a:r>
            <a:endParaRPr lang="en-US" sz="3600" dirty="0" smtClean="0"/>
          </a:p>
          <a:p>
            <a:pPr lvl="1" algn="just">
              <a:buSzPct val="100000"/>
              <a:buFont typeface="Wingdings" pitchFamily="2" charset="2"/>
              <a:buChar char="Ø"/>
            </a:pPr>
            <a:r>
              <a:rPr lang="en-US" sz="3200" b="1" i="1" dirty="0" smtClean="0"/>
              <a:t> Plans &amp; Policies</a:t>
            </a:r>
          </a:p>
          <a:p>
            <a:pPr lvl="1" algn="just">
              <a:buSzPct val="100000"/>
              <a:buFont typeface="Wingdings" pitchFamily="2" charset="2"/>
              <a:buChar char="Ø"/>
            </a:pPr>
            <a:r>
              <a:rPr lang="en-US" sz="3200" b="1" i="1" dirty="0" smtClean="0"/>
              <a:t> Human Resource</a:t>
            </a:r>
          </a:p>
          <a:p>
            <a:pPr lvl="1" algn="just">
              <a:buSzPct val="100000"/>
              <a:buFont typeface="Wingdings" pitchFamily="2" charset="2"/>
              <a:buChar char="Ø"/>
            </a:pPr>
            <a:r>
              <a:rPr lang="en-US" sz="3200" b="1" i="1" dirty="0" smtClean="0"/>
              <a:t> Financial Resources</a:t>
            </a:r>
          </a:p>
          <a:p>
            <a:pPr lvl="1" algn="just">
              <a:buSzPct val="100000"/>
              <a:buFont typeface="Wingdings" pitchFamily="2" charset="2"/>
              <a:buChar char="Ø"/>
            </a:pPr>
            <a:r>
              <a:rPr lang="en-US" sz="3200" b="1" i="1" dirty="0" smtClean="0"/>
              <a:t> Corporate Image</a:t>
            </a:r>
          </a:p>
          <a:p>
            <a:pPr lvl="1" algn="just">
              <a:buSzPct val="100000"/>
              <a:buFont typeface="Wingdings" pitchFamily="2" charset="2"/>
              <a:buChar char="Ø"/>
            </a:pPr>
            <a:r>
              <a:rPr lang="en-US" sz="3200" b="1" i="1" dirty="0" smtClean="0"/>
              <a:t> Plant and Machinery</a:t>
            </a:r>
          </a:p>
          <a:p>
            <a:pPr lvl="1" algn="just">
              <a:buSzPct val="100000"/>
              <a:buFont typeface="Wingdings" pitchFamily="2" charset="2"/>
              <a:buChar char="Ø"/>
            </a:pPr>
            <a:r>
              <a:rPr lang="en-US" sz="3200" b="1" i="1" dirty="0" smtClean="0"/>
              <a:t> Labor and Management Relationship</a:t>
            </a:r>
          </a:p>
          <a:p>
            <a:pPr lvl="1" algn="just">
              <a:buSzPct val="100000"/>
              <a:buFont typeface="Wingdings" pitchFamily="2" charset="2"/>
              <a:buChar char="Ø"/>
            </a:pPr>
            <a:r>
              <a:rPr lang="en-US" sz="3200" b="1" i="1" dirty="0" smtClean="0"/>
              <a:t> Promoters vision</a:t>
            </a:r>
            <a:endParaRPr lang="en-US" sz="900" dirty="0" smtClean="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noAutofit/>
          </a:bodyPr>
          <a:lstStyle/>
          <a:p>
            <a:r>
              <a:rPr lang="en-US" sz="4000" b="1" dirty="0" smtClean="0">
                <a:latin typeface="Snap ITC" pitchFamily="82" charset="0"/>
              </a:rPr>
              <a:t>Business Environment</a:t>
            </a:r>
            <a:endParaRPr lang="en-US" sz="4000" b="1" dirty="0">
              <a:latin typeface="Snap ITC" pitchFamily="82" charset="0"/>
            </a:endParaRPr>
          </a:p>
        </p:txBody>
      </p:sp>
      <p:sp>
        <p:nvSpPr>
          <p:cNvPr id="3" name="Content Placeholder 2"/>
          <p:cNvSpPr>
            <a:spLocks noGrp="1"/>
          </p:cNvSpPr>
          <p:nvPr>
            <p:ph sz="quarter" idx="1"/>
          </p:nvPr>
        </p:nvSpPr>
        <p:spPr>
          <a:xfrm>
            <a:off x="457200" y="1143000"/>
            <a:ext cx="7467600" cy="5330952"/>
          </a:xfrm>
        </p:spPr>
        <p:txBody>
          <a:bodyPr>
            <a:normAutofit fontScale="85000" lnSpcReduction="20000"/>
          </a:bodyPr>
          <a:lstStyle/>
          <a:p>
            <a:pPr algn="just">
              <a:buSzPct val="100000"/>
              <a:buBlip>
                <a:blip r:embed="rId2"/>
              </a:buBlip>
            </a:pPr>
            <a:r>
              <a:rPr lang="en-US" sz="3000" b="1" dirty="0" smtClean="0"/>
              <a:t>External Environment: </a:t>
            </a:r>
            <a:r>
              <a:rPr lang="en-US" sz="2800" dirty="0" smtClean="0"/>
              <a:t>External environment is a set of external factors that affects the business decisions.</a:t>
            </a:r>
          </a:p>
          <a:p>
            <a:pPr algn="just">
              <a:buSzPct val="100000"/>
              <a:buBlip>
                <a:blip r:embed="rId2"/>
              </a:buBlip>
            </a:pPr>
            <a:r>
              <a:rPr lang="en-US" sz="2800" dirty="0" smtClean="0"/>
              <a:t>In other words, external environment is the outside environment</a:t>
            </a:r>
            <a:endParaRPr lang="en-US" sz="3000" dirty="0" smtClean="0"/>
          </a:p>
          <a:p>
            <a:pPr marL="571500" indent="-571500" algn="just" fontAlgn="base">
              <a:buAutoNum type="romanUcPeriod"/>
            </a:pPr>
            <a:r>
              <a:rPr lang="en-US" sz="3000" b="1" dirty="0" smtClean="0"/>
              <a:t>Micro Environment:</a:t>
            </a:r>
            <a:r>
              <a:rPr lang="en-US" sz="3000" dirty="0" smtClean="0"/>
              <a:t> </a:t>
            </a:r>
            <a:r>
              <a:rPr lang="en-US" sz="2800" dirty="0" smtClean="0"/>
              <a:t>It is also known as operating environment. It consists of the factors in the company’s immediate environment which affects the performance of the business unit.</a:t>
            </a:r>
            <a:endParaRPr lang="en-US" sz="3000" dirty="0" smtClean="0"/>
          </a:p>
          <a:p>
            <a:pPr marL="571500" indent="-571500" algn="just" fontAlgn="base">
              <a:buAutoNum type="romanUcPeriod"/>
            </a:pPr>
            <a:r>
              <a:rPr lang="en-US" sz="3000" b="1" dirty="0" smtClean="0"/>
              <a:t>Macro Environment:</a:t>
            </a:r>
            <a:r>
              <a:rPr lang="en-US" sz="3000" dirty="0" smtClean="0"/>
              <a:t> It consists of the larger societal factors that affect the working of a firm. Macro environment is also known as </a:t>
            </a:r>
            <a:r>
              <a:rPr lang="en-US" sz="3000" b="1" dirty="0" smtClean="0"/>
              <a:t>general environment</a:t>
            </a:r>
            <a:r>
              <a:rPr lang="en-US" sz="3000" dirty="0" smtClean="0"/>
              <a:t>. The factors are generally </a:t>
            </a:r>
            <a:r>
              <a:rPr lang="en-US" sz="3000" b="1" i="1" u="sng" dirty="0" smtClean="0">
                <a:solidFill>
                  <a:srgbClr val="FF0000"/>
                </a:solidFill>
              </a:rPr>
              <a:t>uncontrollable</a:t>
            </a:r>
            <a:r>
              <a:rPr lang="en-US" sz="3000" dirty="0" smtClean="0"/>
              <a:t>.</a:t>
            </a:r>
            <a:endParaRPr lang="en-US" sz="3000" b="1" dirty="0" smtClean="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noAutofit/>
          </a:bodyPr>
          <a:lstStyle/>
          <a:p>
            <a:r>
              <a:rPr lang="en-US" sz="4000" b="1" dirty="0" smtClean="0">
                <a:latin typeface="Snap ITC" pitchFamily="82" charset="0"/>
              </a:rPr>
              <a:t>External Environment</a:t>
            </a:r>
            <a:endParaRPr lang="en-US" sz="4000" b="1" dirty="0">
              <a:latin typeface="Snap ITC" pitchFamily="82" charset="0"/>
            </a:endParaRPr>
          </a:p>
        </p:txBody>
      </p:sp>
      <p:sp>
        <p:nvSpPr>
          <p:cNvPr id="3" name="Content Placeholder 2"/>
          <p:cNvSpPr>
            <a:spLocks noGrp="1"/>
          </p:cNvSpPr>
          <p:nvPr>
            <p:ph sz="quarter" idx="1"/>
          </p:nvPr>
        </p:nvSpPr>
        <p:spPr>
          <a:xfrm>
            <a:off x="457200" y="1143000"/>
            <a:ext cx="7467600" cy="5330952"/>
          </a:xfrm>
        </p:spPr>
        <p:txBody>
          <a:bodyPr>
            <a:normAutofit fontScale="92500" lnSpcReduction="10000"/>
          </a:bodyPr>
          <a:lstStyle/>
          <a:p>
            <a:pPr marL="571500" indent="-571500" fontAlgn="base">
              <a:buAutoNum type="romanUcPeriod"/>
            </a:pPr>
            <a:r>
              <a:rPr lang="en-US" sz="4800" b="1" dirty="0" smtClean="0">
                <a:solidFill>
                  <a:srgbClr val="00B050"/>
                </a:solidFill>
              </a:rPr>
              <a:t>Micro Environment</a:t>
            </a:r>
          </a:p>
          <a:p>
            <a:pPr lvl="1" algn="just">
              <a:buSzPct val="100000"/>
              <a:buBlip>
                <a:blip r:embed="rId2"/>
              </a:buBlip>
            </a:pPr>
            <a:r>
              <a:rPr lang="en-US" sz="2800" b="1" dirty="0" smtClean="0"/>
              <a:t>The customers</a:t>
            </a:r>
          </a:p>
          <a:p>
            <a:pPr lvl="1" algn="just">
              <a:buSzPct val="100000"/>
              <a:buBlip>
                <a:blip r:embed="rId2"/>
              </a:buBlip>
            </a:pPr>
            <a:r>
              <a:rPr lang="en-US" sz="2800" b="1" dirty="0" smtClean="0"/>
              <a:t>The competitors</a:t>
            </a:r>
          </a:p>
          <a:p>
            <a:pPr lvl="1" algn="just">
              <a:buSzPct val="100000"/>
              <a:buBlip>
                <a:blip r:embed="rId2"/>
              </a:buBlip>
            </a:pPr>
            <a:r>
              <a:rPr lang="en-US" sz="2800" b="1" dirty="0" smtClean="0"/>
              <a:t>The suppliers</a:t>
            </a:r>
          </a:p>
          <a:p>
            <a:pPr lvl="1" algn="just">
              <a:buSzPct val="100000"/>
              <a:buBlip>
                <a:blip r:embed="rId2"/>
              </a:buBlip>
            </a:pPr>
            <a:r>
              <a:rPr lang="en-US" sz="2800" b="1" dirty="0" smtClean="0"/>
              <a:t>Marketing intermediaries</a:t>
            </a:r>
          </a:p>
          <a:p>
            <a:pPr lvl="1" algn="just">
              <a:buSzPct val="100000"/>
              <a:buBlip>
                <a:blip r:embed="rId2"/>
              </a:buBlip>
            </a:pPr>
            <a:r>
              <a:rPr lang="en-US" sz="2800" b="1" dirty="0" smtClean="0"/>
              <a:t>Society</a:t>
            </a:r>
          </a:p>
          <a:p>
            <a:pPr lvl="2" fontAlgn="base">
              <a:buFont typeface="Wingdings" pitchFamily="2" charset="2"/>
              <a:buChar char="Ø"/>
            </a:pPr>
            <a:r>
              <a:rPr lang="en-US" sz="2800" dirty="0" smtClean="0"/>
              <a:t>Financial institutions</a:t>
            </a:r>
          </a:p>
          <a:p>
            <a:pPr lvl="2" fontAlgn="base">
              <a:buFont typeface="Wingdings" pitchFamily="2" charset="2"/>
              <a:buChar char="Ø"/>
            </a:pPr>
            <a:r>
              <a:rPr lang="en-US" sz="2800" dirty="0" smtClean="0"/>
              <a:t>Shareholders</a:t>
            </a:r>
          </a:p>
          <a:p>
            <a:pPr lvl="2" fontAlgn="base">
              <a:buFont typeface="Wingdings" pitchFamily="2" charset="2"/>
              <a:buChar char="Ø"/>
            </a:pPr>
            <a:r>
              <a:rPr lang="en-US" sz="2800" dirty="0" smtClean="0"/>
              <a:t>Government</a:t>
            </a:r>
          </a:p>
          <a:p>
            <a:pPr lvl="2" fontAlgn="base">
              <a:buFont typeface="Wingdings" pitchFamily="2" charset="2"/>
              <a:buChar char="Ø"/>
            </a:pPr>
            <a:r>
              <a:rPr lang="en-US" sz="2800" dirty="0" smtClean="0"/>
              <a:t>Employees</a:t>
            </a:r>
          </a:p>
          <a:p>
            <a:pPr lvl="2" fontAlgn="base">
              <a:buFont typeface="Wingdings" pitchFamily="2" charset="2"/>
              <a:buChar char="Ø"/>
            </a:pPr>
            <a:r>
              <a:rPr lang="en-US" sz="2800" dirty="0" smtClean="0"/>
              <a:t>General public</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944562"/>
          </a:xfrm>
        </p:spPr>
        <p:txBody>
          <a:bodyPr>
            <a:noAutofit/>
          </a:bodyPr>
          <a:lstStyle/>
          <a:p>
            <a:pPr algn="ctr"/>
            <a:r>
              <a:rPr lang="en-US" sz="3200" b="1" dirty="0" smtClean="0">
                <a:latin typeface="Arial Black" pitchFamily="34" charset="0"/>
              </a:rPr>
              <a:t>Business &amp; Industry Conceptualization</a:t>
            </a:r>
            <a:endParaRPr lang="en-US" sz="3200" b="1" dirty="0">
              <a:latin typeface="Arial Black" pitchFamily="34" charset="0"/>
            </a:endParaRPr>
          </a:p>
        </p:txBody>
      </p:sp>
      <p:sp>
        <p:nvSpPr>
          <p:cNvPr id="3" name="Content Placeholder 2"/>
          <p:cNvSpPr>
            <a:spLocks noGrp="1"/>
          </p:cNvSpPr>
          <p:nvPr>
            <p:ph sz="quarter" idx="1"/>
          </p:nvPr>
        </p:nvSpPr>
        <p:spPr>
          <a:xfrm>
            <a:off x="457200" y="1143000"/>
            <a:ext cx="7467600" cy="5562600"/>
          </a:xfrm>
        </p:spPr>
        <p:txBody>
          <a:bodyPr>
            <a:noAutofit/>
          </a:bodyPr>
          <a:lstStyle/>
          <a:p>
            <a:pPr algn="just">
              <a:buSzPct val="100000"/>
              <a:buBlip>
                <a:blip r:embed="rId2"/>
              </a:buBlip>
            </a:pPr>
            <a:r>
              <a:rPr lang="en-US" sz="2200" b="1" dirty="0" smtClean="0"/>
              <a:t>Definitions of Business</a:t>
            </a:r>
          </a:p>
          <a:p>
            <a:pPr algn="just">
              <a:buSzPct val="100000"/>
              <a:buBlip>
                <a:blip r:embed="rId2"/>
              </a:buBlip>
            </a:pPr>
            <a:r>
              <a:rPr lang="en-US" sz="2200" b="1" dirty="0" smtClean="0"/>
              <a:t>Stephenson</a:t>
            </a:r>
            <a:r>
              <a:rPr lang="en-US" sz="2200" dirty="0" smtClean="0"/>
              <a:t> defines business as, "The regular production or purchase and sale of goods undertaken with an objective of earning profit and acquiring wealth through the satisfaction of human wants.“</a:t>
            </a:r>
          </a:p>
          <a:p>
            <a:pPr algn="just">
              <a:buSzPct val="100000"/>
              <a:buBlip>
                <a:blip r:embed="rId2"/>
              </a:buBlip>
            </a:pPr>
            <a:r>
              <a:rPr lang="en-US" sz="2200" dirty="0" smtClean="0"/>
              <a:t>According to </a:t>
            </a:r>
            <a:r>
              <a:rPr lang="en-US" sz="2200" b="1" dirty="0" err="1" smtClean="0"/>
              <a:t>Dicksee</a:t>
            </a:r>
            <a:r>
              <a:rPr lang="en-US" sz="2200" dirty="0" smtClean="0"/>
              <a:t>, "Business refers to a form of activity conducted with an objective of earning profits for the benefit of those on whose behalf the activity is conducted.“</a:t>
            </a:r>
          </a:p>
          <a:p>
            <a:pPr algn="just">
              <a:buSzPct val="100000"/>
              <a:buBlip>
                <a:blip r:embed="rId2"/>
              </a:buBlip>
            </a:pPr>
            <a:r>
              <a:rPr lang="en-US" sz="2200" b="1" dirty="0" smtClean="0"/>
              <a:t>Lewis Henry</a:t>
            </a:r>
            <a:r>
              <a:rPr lang="en-US" sz="2200" dirty="0" smtClean="0"/>
              <a:t> defines business as, "Human activity directed towards producing or acquiring wealth through buying and selling of goods.“</a:t>
            </a:r>
          </a:p>
          <a:p>
            <a:pPr algn="just">
              <a:buSzPct val="100000"/>
              <a:buBlip>
                <a:blip r:embed="rId2"/>
              </a:buBlip>
            </a:pPr>
            <a:r>
              <a:rPr lang="en-US" sz="2200" dirty="0" smtClean="0"/>
              <a:t>Therefore, the term business means continuous production and distribution of goods and services with the aim of earning profits under uncertain market conditions.</a:t>
            </a:r>
            <a:endParaRPr lang="en-US" sz="2200" b="1" dirty="0"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noAutofit/>
          </a:bodyPr>
          <a:lstStyle/>
          <a:p>
            <a:r>
              <a:rPr lang="en-US" sz="4000" b="1" dirty="0" smtClean="0">
                <a:latin typeface="Snap ITC" pitchFamily="82" charset="0"/>
              </a:rPr>
              <a:t>External Environment</a:t>
            </a:r>
            <a:endParaRPr lang="en-US" sz="4000" b="1" dirty="0">
              <a:latin typeface="Snap ITC" pitchFamily="82" charset="0"/>
            </a:endParaRPr>
          </a:p>
        </p:txBody>
      </p:sp>
      <p:sp>
        <p:nvSpPr>
          <p:cNvPr id="3" name="Content Placeholder 2"/>
          <p:cNvSpPr>
            <a:spLocks noGrp="1"/>
          </p:cNvSpPr>
          <p:nvPr>
            <p:ph sz="quarter" idx="1"/>
          </p:nvPr>
        </p:nvSpPr>
        <p:spPr>
          <a:xfrm>
            <a:off x="457200" y="1143000"/>
            <a:ext cx="7467600" cy="5330952"/>
          </a:xfrm>
        </p:spPr>
        <p:txBody>
          <a:bodyPr>
            <a:noAutofit/>
          </a:bodyPr>
          <a:lstStyle/>
          <a:p>
            <a:pPr marL="857250" indent="-857250" algn="just">
              <a:buSzPct val="100000"/>
              <a:buFont typeface="+mj-lt"/>
              <a:buAutoNum type="romanUcPeriod" startAt="2"/>
            </a:pPr>
            <a:r>
              <a:rPr lang="en-US" sz="4400" b="1" i="1" dirty="0" smtClean="0">
                <a:solidFill>
                  <a:srgbClr val="00B050"/>
                </a:solidFill>
              </a:rPr>
              <a:t>Macro Environment:</a:t>
            </a:r>
          </a:p>
          <a:p>
            <a:pPr lvl="1" algn="just">
              <a:buSzPct val="100000"/>
              <a:buBlip>
                <a:blip r:embed="rId2"/>
              </a:buBlip>
            </a:pPr>
            <a:r>
              <a:rPr lang="en-US" sz="2800" b="1" dirty="0" smtClean="0"/>
              <a:t>Demographic Environment</a:t>
            </a:r>
            <a:endParaRPr lang="en-US" sz="2800" dirty="0" smtClean="0"/>
          </a:p>
          <a:p>
            <a:pPr lvl="1" algn="just">
              <a:buSzPct val="100000"/>
              <a:buBlip>
                <a:blip r:embed="rId2"/>
              </a:buBlip>
            </a:pPr>
            <a:r>
              <a:rPr lang="en-US" sz="2800" b="1" dirty="0" smtClean="0"/>
              <a:t>Economic Environment</a:t>
            </a:r>
            <a:endParaRPr lang="en-US" sz="2800" dirty="0" smtClean="0"/>
          </a:p>
          <a:p>
            <a:pPr lvl="1" algn="just">
              <a:buSzPct val="100000"/>
              <a:buBlip>
                <a:blip r:embed="rId2"/>
              </a:buBlip>
            </a:pPr>
            <a:r>
              <a:rPr lang="en-US" sz="2800" b="1" dirty="0" smtClean="0"/>
              <a:t>Technological Environment</a:t>
            </a:r>
            <a:endParaRPr lang="en-US" sz="2800" dirty="0" smtClean="0"/>
          </a:p>
          <a:p>
            <a:pPr lvl="1" algn="just">
              <a:buSzPct val="100000"/>
              <a:buBlip>
                <a:blip r:embed="rId2"/>
              </a:buBlip>
            </a:pPr>
            <a:r>
              <a:rPr lang="en-US" sz="2800" b="1" dirty="0" smtClean="0"/>
              <a:t>Cultural Environment</a:t>
            </a:r>
            <a:endParaRPr lang="en-US" sz="2800" dirty="0" smtClean="0"/>
          </a:p>
          <a:p>
            <a:pPr lvl="1" algn="just">
              <a:buSzPct val="100000"/>
              <a:buBlip>
                <a:blip r:embed="rId2"/>
              </a:buBlip>
            </a:pPr>
            <a:r>
              <a:rPr lang="en-US" sz="2800" b="1" dirty="0" smtClean="0"/>
              <a:t>Political Environment</a:t>
            </a:r>
            <a:endParaRPr lang="en-US" sz="2800" dirty="0" smtClean="0"/>
          </a:p>
          <a:p>
            <a:pPr lvl="1" algn="just">
              <a:buSzPct val="100000"/>
              <a:buBlip>
                <a:blip r:embed="rId2"/>
              </a:buBlip>
            </a:pPr>
            <a:r>
              <a:rPr lang="en-US" sz="2800" b="1" dirty="0" smtClean="0"/>
              <a:t>Natural Environment</a:t>
            </a:r>
            <a:endParaRPr lang="en-US" sz="2800" dirty="0" smtClean="0"/>
          </a:p>
          <a:p>
            <a:pPr lvl="1" algn="just">
              <a:buSzPct val="100000"/>
              <a:buBlip>
                <a:blip r:embed="rId2"/>
              </a:buBlip>
            </a:pPr>
            <a:r>
              <a:rPr lang="en-US" sz="2800" b="1" dirty="0" smtClean="0"/>
              <a:t>Legal Environment</a:t>
            </a:r>
            <a:endParaRPr lang="en-US" sz="2800" dirty="0" smtClean="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noAutofit/>
          </a:bodyPr>
          <a:lstStyle/>
          <a:p>
            <a:r>
              <a:rPr lang="en-US" sz="4000" b="1" dirty="0" smtClean="0">
                <a:solidFill>
                  <a:srgbClr val="00B050"/>
                </a:solidFill>
              </a:rPr>
              <a:t>Macro Environment:</a:t>
            </a:r>
            <a:endParaRPr lang="en-US" sz="4000" b="1" dirty="0">
              <a:latin typeface="Snap ITC" pitchFamily="82" charset="0"/>
            </a:endParaRPr>
          </a:p>
        </p:txBody>
      </p:sp>
      <p:sp>
        <p:nvSpPr>
          <p:cNvPr id="3" name="Content Placeholder 2"/>
          <p:cNvSpPr>
            <a:spLocks noGrp="1"/>
          </p:cNvSpPr>
          <p:nvPr>
            <p:ph sz="quarter" idx="1"/>
          </p:nvPr>
        </p:nvSpPr>
        <p:spPr>
          <a:xfrm>
            <a:off x="457200" y="1143000"/>
            <a:ext cx="7467600" cy="5330952"/>
          </a:xfrm>
        </p:spPr>
        <p:txBody>
          <a:bodyPr>
            <a:noAutofit/>
          </a:bodyPr>
          <a:lstStyle/>
          <a:p>
            <a:pPr algn="just">
              <a:buSzPct val="100000"/>
              <a:buBlip>
                <a:blip r:embed="rId2"/>
              </a:buBlip>
            </a:pPr>
            <a:r>
              <a:rPr lang="en-US" b="1" dirty="0" smtClean="0"/>
              <a:t>Demographic Environment:</a:t>
            </a:r>
            <a:r>
              <a:rPr lang="en-US" sz="3100" b="1" dirty="0" smtClean="0"/>
              <a:t> </a:t>
            </a:r>
            <a:r>
              <a:rPr lang="en-US" dirty="0" smtClean="0"/>
              <a:t>Demographic Environment relates to the human population with reference to its size, education, sex ratio, age, occupation, income, status etc. Business deals with people so they have to study in detail the various components of demographic environment.</a:t>
            </a:r>
          </a:p>
          <a:p>
            <a:pPr algn="just">
              <a:buSzPct val="100000"/>
              <a:buBlip>
                <a:blip r:embed="rId2"/>
              </a:buBlip>
            </a:pPr>
            <a:r>
              <a:rPr lang="en-US" dirty="0" smtClean="0"/>
              <a:t>Demographic environment differs from country to country. Demographic factors like size of the population, age composition, density of population, rural-urban distribution, family size, income level, status etc. have significant implications on business.</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noAutofit/>
          </a:bodyPr>
          <a:lstStyle/>
          <a:p>
            <a:r>
              <a:rPr lang="en-US" sz="4000" b="1" dirty="0" smtClean="0">
                <a:solidFill>
                  <a:srgbClr val="00B050"/>
                </a:solidFill>
              </a:rPr>
              <a:t>Macro Environment:</a:t>
            </a:r>
            <a:endParaRPr lang="en-US" sz="4000" b="1" dirty="0">
              <a:latin typeface="Snap ITC" pitchFamily="82" charset="0"/>
            </a:endParaRPr>
          </a:p>
        </p:txBody>
      </p:sp>
      <p:sp>
        <p:nvSpPr>
          <p:cNvPr id="3" name="Content Placeholder 2"/>
          <p:cNvSpPr>
            <a:spLocks noGrp="1"/>
          </p:cNvSpPr>
          <p:nvPr>
            <p:ph sz="quarter" idx="1"/>
          </p:nvPr>
        </p:nvSpPr>
        <p:spPr>
          <a:xfrm>
            <a:off x="457200" y="1143000"/>
            <a:ext cx="7467600" cy="5330952"/>
          </a:xfrm>
        </p:spPr>
        <p:txBody>
          <a:bodyPr>
            <a:noAutofit/>
          </a:bodyPr>
          <a:lstStyle/>
          <a:p>
            <a:pPr algn="just">
              <a:buSzPct val="100000"/>
              <a:buBlip>
                <a:blip r:embed="rId2"/>
              </a:buBlip>
            </a:pPr>
            <a:r>
              <a:rPr lang="en-US" sz="2800" b="1" dirty="0" smtClean="0"/>
              <a:t>Economic Environment</a:t>
            </a:r>
          </a:p>
          <a:p>
            <a:pPr marL="937260" lvl="1" indent="-571500" algn="just" fontAlgn="base">
              <a:buFont typeface="+mj-lt"/>
              <a:buAutoNum type="romanLcPeriod"/>
            </a:pPr>
            <a:r>
              <a:rPr lang="en-US" sz="2800" dirty="0" smtClean="0"/>
              <a:t> Economic environment consists of economic factors that influence the functioning of a business unit. These factors include economic system, economic policies, trade cycle, economic resources, gross national product, corporate profits, inflation rate, employment, balance of payments, interest rates, consumer income etc. Economic environment is dynamic and complex in nature</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noAutofit/>
          </a:bodyPr>
          <a:lstStyle/>
          <a:p>
            <a:r>
              <a:rPr lang="en-US" sz="4000" b="1" dirty="0" smtClean="0">
                <a:solidFill>
                  <a:srgbClr val="00B050"/>
                </a:solidFill>
              </a:rPr>
              <a:t>Macro Environment:</a:t>
            </a:r>
            <a:endParaRPr lang="en-US" sz="4000" b="1" dirty="0">
              <a:latin typeface="Snap ITC" pitchFamily="82" charset="0"/>
            </a:endParaRPr>
          </a:p>
        </p:txBody>
      </p:sp>
      <p:sp>
        <p:nvSpPr>
          <p:cNvPr id="3" name="Content Placeholder 2"/>
          <p:cNvSpPr>
            <a:spLocks noGrp="1"/>
          </p:cNvSpPr>
          <p:nvPr>
            <p:ph sz="quarter" idx="1"/>
          </p:nvPr>
        </p:nvSpPr>
        <p:spPr>
          <a:xfrm>
            <a:off x="457200" y="1143000"/>
            <a:ext cx="7467600" cy="5330952"/>
          </a:xfrm>
        </p:spPr>
        <p:txBody>
          <a:bodyPr>
            <a:noAutofit/>
          </a:bodyPr>
          <a:lstStyle/>
          <a:p>
            <a:pPr algn="just">
              <a:buSzPct val="100000"/>
              <a:buBlip>
                <a:blip r:embed="rId2"/>
              </a:buBlip>
            </a:pPr>
            <a:r>
              <a:rPr lang="en-US" sz="2800" b="1" dirty="0" smtClean="0"/>
              <a:t>Economic Environment</a:t>
            </a:r>
          </a:p>
          <a:p>
            <a:pPr algn="just" fontAlgn="base">
              <a:buFont typeface="Wingdings" pitchFamily="2" charset="2"/>
              <a:buChar char="q"/>
            </a:pPr>
            <a:r>
              <a:rPr lang="en-US" sz="3200" dirty="0" smtClean="0"/>
              <a:t>A business firm closely interacts with economic environment that consist of:</a:t>
            </a:r>
          </a:p>
          <a:p>
            <a:pPr lvl="1" algn="just" fontAlgn="base">
              <a:buFont typeface="Wingdings" pitchFamily="2" charset="2"/>
              <a:buChar char="Ø"/>
            </a:pPr>
            <a:r>
              <a:rPr lang="en-US" sz="2800" dirty="0" smtClean="0"/>
              <a:t>Economic conditions in the market i.e. demand and supply factors</a:t>
            </a:r>
          </a:p>
          <a:p>
            <a:pPr lvl="1" algn="just" fontAlgn="base">
              <a:buFont typeface="Wingdings" pitchFamily="2" charset="2"/>
              <a:buChar char="Ø"/>
            </a:pPr>
            <a:r>
              <a:rPr lang="en-US" sz="2800" dirty="0" smtClean="0"/>
              <a:t>Economic policies of the government: monetary policy, fiscal policy, industrial policy, trade policy, foreign investment policy etc.</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noAutofit/>
          </a:bodyPr>
          <a:lstStyle/>
          <a:p>
            <a:r>
              <a:rPr lang="en-US" sz="4000" b="1" dirty="0" smtClean="0">
                <a:solidFill>
                  <a:srgbClr val="00B050"/>
                </a:solidFill>
              </a:rPr>
              <a:t>Macro Environment:</a:t>
            </a:r>
            <a:endParaRPr lang="en-US" sz="4000" b="1" dirty="0">
              <a:latin typeface="Snap ITC" pitchFamily="82" charset="0"/>
            </a:endParaRPr>
          </a:p>
        </p:txBody>
      </p:sp>
      <p:sp>
        <p:nvSpPr>
          <p:cNvPr id="3" name="Content Placeholder 2"/>
          <p:cNvSpPr>
            <a:spLocks noGrp="1"/>
          </p:cNvSpPr>
          <p:nvPr>
            <p:ph sz="quarter" idx="1"/>
          </p:nvPr>
        </p:nvSpPr>
        <p:spPr>
          <a:xfrm>
            <a:off x="457200" y="1143000"/>
            <a:ext cx="7467600" cy="5330952"/>
          </a:xfrm>
        </p:spPr>
        <p:txBody>
          <a:bodyPr>
            <a:noAutofit/>
          </a:bodyPr>
          <a:lstStyle/>
          <a:p>
            <a:pPr algn="just">
              <a:buSzPct val="100000"/>
              <a:buBlip>
                <a:blip r:embed="rId2"/>
              </a:buBlip>
            </a:pPr>
            <a:r>
              <a:rPr lang="en-US" sz="2800" b="1" dirty="0" smtClean="0"/>
              <a:t>Economic Environment</a:t>
            </a:r>
          </a:p>
          <a:p>
            <a:pPr marL="937260" lvl="1" indent="-571500" algn="just">
              <a:buFont typeface="+mj-lt"/>
              <a:buAutoNum type="romanLcPeriod" startAt="2"/>
            </a:pPr>
            <a:r>
              <a:rPr lang="en-US" sz="2800" dirty="0" smtClean="0"/>
              <a:t>Economic system prevailing in the country also affects the business growth. Every country has different economic system. The economic system includes capitalism, socialism, and mixed economy. Business depends upon economic environment for their inputs and also for market. Changes in the economic factors can adversely affect the working of a business firm.</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noAutofit/>
          </a:bodyPr>
          <a:lstStyle/>
          <a:p>
            <a:r>
              <a:rPr lang="en-US" sz="4000" b="1" dirty="0" smtClean="0">
                <a:solidFill>
                  <a:srgbClr val="00B050"/>
                </a:solidFill>
              </a:rPr>
              <a:t>Macro Environment:</a:t>
            </a:r>
            <a:endParaRPr lang="en-US" sz="4000" b="1" dirty="0">
              <a:latin typeface="Snap ITC" pitchFamily="82" charset="0"/>
            </a:endParaRPr>
          </a:p>
        </p:txBody>
      </p:sp>
      <p:sp>
        <p:nvSpPr>
          <p:cNvPr id="3" name="Content Placeholder 2"/>
          <p:cNvSpPr>
            <a:spLocks noGrp="1"/>
          </p:cNvSpPr>
          <p:nvPr>
            <p:ph sz="quarter" idx="1"/>
          </p:nvPr>
        </p:nvSpPr>
        <p:spPr>
          <a:xfrm>
            <a:off x="457200" y="1143000"/>
            <a:ext cx="7467600" cy="5330952"/>
          </a:xfrm>
        </p:spPr>
        <p:txBody>
          <a:bodyPr>
            <a:noAutofit/>
          </a:bodyPr>
          <a:lstStyle/>
          <a:p>
            <a:pPr algn="just">
              <a:buSzPct val="100000"/>
              <a:buBlip>
                <a:blip r:embed="rId2"/>
              </a:buBlip>
            </a:pPr>
            <a:r>
              <a:rPr lang="en-US" sz="2800" b="1" dirty="0" smtClean="0"/>
              <a:t>Economic Environment</a:t>
            </a:r>
          </a:p>
          <a:p>
            <a:pPr lvl="1" algn="just">
              <a:buSzPct val="100000"/>
              <a:buBlip>
                <a:blip r:embed="rId2"/>
              </a:buBlip>
            </a:pPr>
            <a:r>
              <a:rPr lang="en-US" sz="2800" dirty="0" smtClean="0"/>
              <a:t>Some aspects of economic environment:</a:t>
            </a:r>
          </a:p>
          <a:p>
            <a:pPr lvl="2" fontAlgn="base">
              <a:buFont typeface="Wingdings" pitchFamily="2" charset="2"/>
              <a:buChar char="Ø"/>
            </a:pPr>
            <a:r>
              <a:rPr lang="en-US" sz="2400" dirty="0" smtClean="0"/>
              <a:t>Role of Private and Public sector</a:t>
            </a:r>
          </a:p>
          <a:p>
            <a:pPr lvl="2" fontAlgn="base">
              <a:buFont typeface="Wingdings" pitchFamily="2" charset="2"/>
              <a:buChar char="Ø"/>
            </a:pPr>
            <a:r>
              <a:rPr lang="en-US" sz="2400" dirty="0" smtClean="0"/>
              <a:t>Rate of growth of GDP, GNP, and Per Capita Income</a:t>
            </a:r>
          </a:p>
          <a:p>
            <a:pPr lvl="2" fontAlgn="base">
              <a:buFont typeface="Wingdings" pitchFamily="2" charset="2"/>
              <a:buChar char="Ø"/>
            </a:pPr>
            <a:r>
              <a:rPr lang="en-US" sz="2400" dirty="0" smtClean="0"/>
              <a:t>Rate of Saving and Investment</a:t>
            </a:r>
          </a:p>
          <a:p>
            <a:pPr lvl="2" fontAlgn="base">
              <a:buFont typeface="Wingdings" pitchFamily="2" charset="2"/>
              <a:buChar char="Ø"/>
            </a:pPr>
            <a:r>
              <a:rPr lang="en-US" sz="2400" dirty="0" smtClean="0"/>
              <a:t>Balance of Trade</a:t>
            </a:r>
          </a:p>
          <a:p>
            <a:pPr lvl="2" fontAlgn="base">
              <a:buFont typeface="Wingdings" pitchFamily="2" charset="2"/>
              <a:buChar char="Ø"/>
            </a:pPr>
            <a:r>
              <a:rPr lang="en-US" sz="2400" dirty="0" smtClean="0"/>
              <a:t>Balance of Payment</a:t>
            </a:r>
          </a:p>
          <a:p>
            <a:pPr lvl="2" fontAlgn="base">
              <a:buFont typeface="Wingdings" pitchFamily="2" charset="2"/>
              <a:buChar char="Ø"/>
            </a:pPr>
            <a:r>
              <a:rPr lang="en-US" sz="2400" dirty="0" smtClean="0"/>
              <a:t>Transport and Communication System</a:t>
            </a:r>
          </a:p>
          <a:p>
            <a:pPr lvl="2" fontAlgn="base">
              <a:buFont typeface="Wingdings" pitchFamily="2" charset="2"/>
              <a:buChar char="Ø"/>
            </a:pPr>
            <a:r>
              <a:rPr lang="en-US" sz="2400" dirty="0" smtClean="0"/>
              <a:t>Money Supply in the Economy</a:t>
            </a:r>
          </a:p>
          <a:p>
            <a:pPr lvl="2">
              <a:buFont typeface="Wingdings" pitchFamily="2" charset="2"/>
              <a:buChar char="Ø"/>
            </a:pPr>
            <a:r>
              <a:rPr lang="en-US" sz="2400" dirty="0" smtClean="0"/>
              <a:t>International Debt</a:t>
            </a:r>
            <a:endParaRPr lang="en-US" sz="6000" dirty="0" smtClean="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467600" cy="563562"/>
          </a:xfrm>
        </p:spPr>
        <p:txBody>
          <a:bodyPr>
            <a:noAutofit/>
          </a:bodyPr>
          <a:lstStyle/>
          <a:p>
            <a:r>
              <a:rPr lang="en-US" sz="4000" b="1" dirty="0" smtClean="0">
                <a:solidFill>
                  <a:srgbClr val="00B050"/>
                </a:solidFill>
              </a:rPr>
              <a:t>Macro Environment:</a:t>
            </a:r>
            <a:endParaRPr lang="en-US" sz="4000" b="1" dirty="0">
              <a:latin typeface="Snap ITC" pitchFamily="82" charset="0"/>
            </a:endParaRPr>
          </a:p>
        </p:txBody>
      </p:sp>
      <p:sp>
        <p:nvSpPr>
          <p:cNvPr id="3" name="Content Placeholder 2"/>
          <p:cNvSpPr>
            <a:spLocks noGrp="1"/>
          </p:cNvSpPr>
          <p:nvPr>
            <p:ph sz="quarter" idx="1"/>
          </p:nvPr>
        </p:nvSpPr>
        <p:spPr>
          <a:xfrm>
            <a:off x="457200" y="685800"/>
            <a:ext cx="7467600" cy="6172200"/>
          </a:xfrm>
        </p:spPr>
        <p:txBody>
          <a:bodyPr>
            <a:noAutofit/>
          </a:bodyPr>
          <a:lstStyle/>
          <a:p>
            <a:pPr fontAlgn="base">
              <a:buFont typeface="Wingdings" pitchFamily="2" charset="2"/>
              <a:buChar char="q"/>
            </a:pPr>
            <a:r>
              <a:rPr lang="en-US" sz="2800" b="1" dirty="0" smtClean="0"/>
              <a:t>Technological Environment:</a:t>
            </a:r>
            <a:r>
              <a:rPr lang="en-US" sz="2800" dirty="0" smtClean="0"/>
              <a:t> Technology has brought about far reaching changes in the methods of production, quality of goods, productivity, and packaging. There is a constant technological development-taking place.</a:t>
            </a:r>
          </a:p>
          <a:p>
            <a:pPr fontAlgn="base">
              <a:buFont typeface="Wingdings" pitchFamily="2" charset="2"/>
              <a:buChar char="q"/>
            </a:pPr>
            <a:r>
              <a:rPr lang="en-US" sz="2800" dirty="0" smtClean="0"/>
              <a:t>The business firm must constantly monitor the changes in the technological environment, which may have a considerable impact on the working of a business. It also indicates the pace of research and development and progress made in introducing modern technology in production.</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noAutofit/>
          </a:bodyPr>
          <a:lstStyle/>
          <a:p>
            <a:r>
              <a:rPr lang="en-US" sz="4000" b="1" dirty="0" smtClean="0">
                <a:solidFill>
                  <a:srgbClr val="00B050"/>
                </a:solidFill>
              </a:rPr>
              <a:t>Macro Environment:</a:t>
            </a:r>
            <a:endParaRPr lang="en-US" sz="4000" b="1" dirty="0">
              <a:latin typeface="Snap ITC" pitchFamily="82" charset="0"/>
            </a:endParaRPr>
          </a:p>
        </p:txBody>
      </p:sp>
      <p:sp>
        <p:nvSpPr>
          <p:cNvPr id="3" name="Content Placeholder 2"/>
          <p:cNvSpPr>
            <a:spLocks noGrp="1"/>
          </p:cNvSpPr>
          <p:nvPr>
            <p:ph sz="quarter" idx="1"/>
          </p:nvPr>
        </p:nvSpPr>
        <p:spPr>
          <a:xfrm>
            <a:off x="457200" y="1143000"/>
            <a:ext cx="7467600" cy="5330952"/>
          </a:xfrm>
        </p:spPr>
        <p:txBody>
          <a:bodyPr>
            <a:noAutofit/>
          </a:bodyPr>
          <a:lstStyle/>
          <a:p>
            <a:pPr fontAlgn="base">
              <a:buFont typeface="Wingdings" pitchFamily="2" charset="2"/>
              <a:buChar char="q"/>
            </a:pPr>
            <a:r>
              <a:rPr lang="en-US" sz="3200" b="1" dirty="0" smtClean="0"/>
              <a:t>Technological Environment:</a:t>
            </a:r>
            <a:endParaRPr lang="en-US" dirty="0" smtClean="0"/>
          </a:p>
          <a:p>
            <a:pPr lvl="1">
              <a:buFont typeface="Wingdings" pitchFamily="2" charset="2"/>
              <a:buChar char="q"/>
            </a:pPr>
            <a:r>
              <a:rPr lang="en-US" sz="2800" dirty="0" smtClean="0"/>
              <a:t>Technology provides capital intensive but cost effective alternative to traditional labor-intensive methods. In a competitive business environment technology is the key to development. Technology helps to run the business better and faster.</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noAutofit/>
          </a:bodyPr>
          <a:lstStyle/>
          <a:p>
            <a:r>
              <a:rPr lang="en-US" sz="4000" b="1" dirty="0" smtClean="0">
                <a:solidFill>
                  <a:srgbClr val="00B050"/>
                </a:solidFill>
              </a:rPr>
              <a:t>Macro Environment:</a:t>
            </a:r>
            <a:endParaRPr lang="en-US" sz="4000" b="1" dirty="0">
              <a:latin typeface="Snap ITC" pitchFamily="82" charset="0"/>
            </a:endParaRPr>
          </a:p>
        </p:txBody>
      </p:sp>
      <p:sp>
        <p:nvSpPr>
          <p:cNvPr id="3" name="Content Placeholder 2"/>
          <p:cNvSpPr>
            <a:spLocks noGrp="1"/>
          </p:cNvSpPr>
          <p:nvPr>
            <p:ph sz="quarter" idx="1"/>
          </p:nvPr>
        </p:nvSpPr>
        <p:spPr>
          <a:xfrm>
            <a:off x="457200" y="1143000"/>
            <a:ext cx="7467600" cy="5330952"/>
          </a:xfrm>
        </p:spPr>
        <p:txBody>
          <a:bodyPr>
            <a:noAutofit/>
          </a:bodyPr>
          <a:lstStyle/>
          <a:p>
            <a:pPr fontAlgn="base">
              <a:buFont typeface="Wingdings" pitchFamily="2" charset="2"/>
              <a:buChar char="q"/>
            </a:pPr>
            <a:r>
              <a:rPr lang="en-US" sz="3200" b="1" dirty="0" smtClean="0"/>
              <a:t>Technological Environment:</a:t>
            </a:r>
            <a:endParaRPr lang="en-US" dirty="0" smtClean="0"/>
          </a:p>
          <a:p>
            <a:pPr lvl="1">
              <a:buFont typeface="Wingdings" pitchFamily="2" charset="2"/>
              <a:buChar char="q"/>
            </a:pPr>
            <a:r>
              <a:rPr lang="en-US" sz="2800" dirty="0" smtClean="0"/>
              <a:t>Some aspects of technological environment:</a:t>
            </a:r>
          </a:p>
          <a:p>
            <a:pPr lvl="2" fontAlgn="base">
              <a:buFont typeface="Wingdings" pitchFamily="2" charset="2"/>
              <a:buChar char="Ø"/>
            </a:pPr>
            <a:r>
              <a:rPr lang="en-US" sz="2800" dirty="0" smtClean="0"/>
              <a:t>Various Innovations and Inventions.</a:t>
            </a:r>
          </a:p>
          <a:p>
            <a:pPr lvl="2" fontAlgn="base">
              <a:buFont typeface="Wingdings" pitchFamily="2" charset="2"/>
              <a:buChar char="Ø"/>
            </a:pPr>
            <a:r>
              <a:rPr lang="en-US" sz="2800" dirty="0" smtClean="0"/>
              <a:t>Scientific Improvements.</a:t>
            </a:r>
          </a:p>
          <a:p>
            <a:pPr lvl="2" fontAlgn="base">
              <a:buFont typeface="Wingdings" pitchFamily="2" charset="2"/>
              <a:buChar char="Ø"/>
            </a:pPr>
            <a:r>
              <a:rPr lang="en-US" sz="2800" dirty="0" smtClean="0"/>
              <a:t>Developments in IT sector</a:t>
            </a:r>
          </a:p>
          <a:p>
            <a:pPr lvl="2" fontAlgn="base">
              <a:buFont typeface="Wingdings" pitchFamily="2" charset="2"/>
              <a:buChar char="Ø"/>
            </a:pPr>
            <a:r>
              <a:rPr lang="en-US" sz="2800" dirty="0" smtClean="0"/>
              <a:t>Import and Export of Technology.</a:t>
            </a:r>
          </a:p>
          <a:p>
            <a:pPr lvl="2">
              <a:buFont typeface="Wingdings" pitchFamily="2" charset="2"/>
              <a:buChar char="Ø"/>
            </a:pPr>
            <a:r>
              <a:rPr lang="en-US" sz="2800" dirty="0" smtClean="0"/>
              <a:t>Technological Advances in Computers</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noAutofit/>
          </a:bodyPr>
          <a:lstStyle/>
          <a:p>
            <a:r>
              <a:rPr lang="en-US" sz="4000" b="1" dirty="0" smtClean="0">
                <a:solidFill>
                  <a:srgbClr val="00B050"/>
                </a:solidFill>
              </a:rPr>
              <a:t>Macro Environment:</a:t>
            </a:r>
            <a:endParaRPr lang="en-US" sz="4000" b="1" dirty="0">
              <a:latin typeface="Snap ITC" pitchFamily="82" charset="0"/>
            </a:endParaRPr>
          </a:p>
        </p:txBody>
      </p:sp>
      <p:sp>
        <p:nvSpPr>
          <p:cNvPr id="3" name="Content Placeholder 2"/>
          <p:cNvSpPr>
            <a:spLocks noGrp="1"/>
          </p:cNvSpPr>
          <p:nvPr>
            <p:ph sz="quarter" idx="1"/>
          </p:nvPr>
        </p:nvSpPr>
        <p:spPr>
          <a:xfrm>
            <a:off x="457200" y="990600"/>
            <a:ext cx="7467600" cy="5715000"/>
          </a:xfrm>
        </p:spPr>
        <p:txBody>
          <a:bodyPr>
            <a:noAutofit/>
          </a:bodyPr>
          <a:lstStyle/>
          <a:p>
            <a:pPr algn="just">
              <a:buSzPct val="100000"/>
              <a:buBlip>
                <a:blip r:embed="rId2"/>
              </a:buBlip>
            </a:pPr>
            <a:r>
              <a:rPr lang="en-US" sz="2800" b="1" dirty="0" smtClean="0"/>
              <a:t>Cultural Environment</a:t>
            </a:r>
          </a:p>
          <a:p>
            <a:pPr lvl="1" algn="just">
              <a:buSzPct val="100000"/>
              <a:buBlip>
                <a:blip r:embed="rId2"/>
              </a:buBlip>
            </a:pPr>
            <a:r>
              <a:rPr lang="en-US" sz="2400" dirty="0" smtClean="0"/>
              <a:t>Culture involves knowledge, values, belief, morals, laws, customs, traditions etc. Culture passes from one generation to another through institutions like family, schools, and colleges. Business is an integral part of the social system.</a:t>
            </a:r>
          </a:p>
          <a:p>
            <a:pPr lvl="1" algn="just">
              <a:buSzPct val="100000"/>
              <a:buBlip>
                <a:blip r:embed="rId2"/>
              </a:buBlip>
            </a:pPr>
            <a:r>
              <a:rPr lang="en-US" sz="2400" dirty="0" smtClean="0"/>
              <a:t>Society is largely influenced by the culture and in turn culture influence the business firm. Culture shapes the attitude and behavior of the society. Any change in the cultural factor affects the business in large. Business should be organized and governed, taking into consideration various values and norms of the society.</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noAutofit/>
          </a:bodyPr>
          <a:lstStyle/>
          <a:p>
            <a:pPr algn="ctr"/>
            <a:r>
              <a:rPr lang="en-US" sz="4000" b="1" dirty="0" smtClean="0">
                <a:latin typeface="Aharoni" pitchFamily="2" charset="-79"/>
                <a:cs typeface="Aharoni" pitchFamily="2" charset="-79"/>
              </a:rPr>
              <a:t>Features of Business</a:t>
            </a:r>
            <a:endParaRPr lang="en-US" sz="4000" b="1" dirty="0">
              <a:latin typeface="Aharoni" pitchFamily="2" charset="-79"/>
              <a:cs typeface="Aharoni" pitchFamily="2" charset="-79"/>
            </a:endParaRPr>
          </a:p>
        </p:txBody>
      </p:sp>
      <p:sp>
        <p:nvSpPr>
          <p:cNvPr id="3" name="Content Placeholder 2"/>
          <p:cNvSpPr>
            <a:spLocks noGrp="1"/>
          </p:cNvSpPr>
          <p:nvPr>
            <p:ph sz="quarter" idx="1"/>
          </p:nvPr>
        </p:nvSpPr>
        <p:spPr>
          <a:xfrm>
            <a:off x="457200" y="1143000"/>
            <a:ext cx="7467600" cy="5562600"/>
          </a:xfrm>
        </p:spPr>
        <p:txBody>
          <a:bodyPr>
            <a:noAutofit/>
          </a:bodyPr>
          <a:lstStyle/>
          <a:p>
            <a:pPr algn="just">
              <a:buSzPct val="100000"/>
              <a:buBlip>
                <a:blip r:embed="rId2"/>
              </a:buBlip>
            </a:pPr>
            <a:r>
              <a:rPr lang="en-US" sz="3200" b="1" dirty="0" smtClean="0"/>
              <a:t>Production or acquisition of goods</a:t>
            </a:r>
          </a:p>
          <a:p>
            <a:pPr algn="just">
              <a:buSzPct val="100000"/>
              <a:buBlip>
                <a:blip r:embed="rId2"/>
              </a:buBlip>
            </a:pPr>
            <a:r>
              <a:rPr lang="en-US" sz="3200" b="1" dirty="0" smtClean="0"/>
              <a:t>Sale or transfer of title</a:t>
            </a:r>
          </a:p>
          <a:p>
            <a:pPr algn="just">
              <a:buSzPct val="100000"/>
              <a:buBlip>
                <a:blip r:embed="rId2"/>
              </a:buBlip>
            </a:pPr>
            <a:r>
              <a:rPr lang="en-US" sz="3200" b="1" dirty="0" smtClean="0"/>
              <a:t>Dealings in goods and services</a:t>
            </a:r>
          </a:p>
          <a:p>
            <a:pPr algn="just">
              <a:buSzPct val="100000"/>
              <a:buBlip>
                <a:blip r:embed="rId2"/>
              </a:buBlip>
            </a:pPr>
            <a:r>
              <a:rPr lang="en-US" sz="3200" b="1" dirty="0" smtClean="0"/>
              <a:t>Regularity of dealings</a:t>
            </a:r>
          </a:p>
          <a:p>
            <a:pPr algn="just">
              <a:buSzPct val="100000"/>
              <a:buBlip>
                <a:blip r:embed="rId2"/>
              </a:buBlip>
            </a:pPr>
            <a:r>
              <a:rPr lang="en-US" sz="3200" b="1" dirty="0" smtClean="0"/>
              <a:t>Profits as reward for service rendered</a:t>
            </a:r>
          </a:p>
          <a:p>
            <a:pPr algn="just">
              <a:buSzPct val="100000"/>
              <a:buBlip>
                <a:blip r:embed="rId2"/>
              </a:buBlip>
            </a:pPr>
            <a:r>
              <a:rPr lang="en-US" sz="3200" b="1" dirty="0" smtClean="0"/>
              <a:t>Uncertainty or risk about future</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noAutofit/>
          </a:bodyPr>
          <a:lstStyle/>
          <a:p>
            <a:r>
              <a:rPr lang="en-US" sz="4000" b="1" dirty="0" smtClean="0">
                <a:solidFill>
                  <a:srgbClr val="00B050"/>
                </a:solidFill>
              </a:rPr>
              <a:t>Macro Environment:</a:t>
            </a:r>
            <a:endParaRPr lang="en-US" sz="4000" b="1" dirty="0">
              <a:latin typeface="Snap ITC" pitchFamily="82" charset="0"/>
            </a:endParaRPr>
          </a:p>
        </p:txBody>
      </p:sp>
      <p:sp>
        <p:nvSpPr>
          <p:cNvPr id="3" name="Content Placeholder 2"/>
          <p:cNvSpPr>
            <a:spLocks noGrp="1"/>
          </p:cNvSpPr>
          <p:nvPr>
            <p:ph sz="quarter" idx="1"/>
          </p:nvPr>
        </p:nvSpPr>
        <p:spPr>
          <a:xfrm>
            <a:off x="457200" y="990600"/>
            <a:ext cx="7467600" cy="5715000"/>
          </a:xfrm>
        </p:spPr>
        <p:txBody>
          <a:bodyPr>
            <a:noAutofit/>
          </a:bodyPr>
          <a:lstStyle/>
          <a:p>
            <a:pPr algn="just">
              <a:buSzPct val="100000"/>
              <a:buBlip>
                <a:blip r:embed="rId2"/>
              </a:buBlip>
            </a:pPr>
            <a:r>
              <a:rPr lang="en-US" sz="2800" b="1" dirty="0" smtClean="0"/>
              <a:t>Political Environment</a:t>
            </a:r>
          </a:p>
          <a:p>
            <a:pPr algn="just">
              <a:buSzPct val="100000"/>
              <a:buBlip>
                <a:blip r:embed="rId2"/>
              </a:buBlip>
            </a:pPr>
            <a:r>
              <a:rPr lang="en-US" sz="2800" dirty="0" smtClean="0"/>
              <a:t>The political environment in a country influences the legislations and government rules and regulations under which a firm operates.</a:t>
            </a:r>
          </a:p>
          <a:p>
            <a:pPr algn="just">
              <a:buSzPct val="100000"/>
              <a:buBlip>
                <a:blip r:embed="rId2"/>
              </a:buBlip>
            </a:pPr>
            <a:r>
              <a:rPr lang="en-US" sz="2800" dirty="0" smtClean="0"/>
              <a:t>Political environment means influence exerted by:</a:t>
            </a:r>
          </a:p>
          <a:p>
            <a:pPr marL="822960" lvl="1" indent="-457200" algn="just">
              <a:buSzPct val="100000"/>
              <a:buFont typeface="+mj-lt"/>
              <a:buAutoNum type="alphaLcPeriod"/>
            </a:pPr>
            <a:r>
              <a:rPr lang="en-US" sz="2400" b="1" dirty="0" smtClean="0"/>
              <a:t>Legislature: </a:t>
            </a:r>
            <a:r>
              <a:rPr lang="en-US" sz="2400" dirty="0" smtClean="0"/>
              <a:t>This includes parliament, legislative assemblies. They are the law making bodies that frame rules and regulations.</a:t>
            </a:r>
          </a:p>
          <a:p>
            <a:pPr marL="822960" lvl="1" indent="-457200" algn="just">
              <a:buSzPct val="100000"/>
              <a:buFont typeface="+mj-lt"/>
              <a:buAutoNum type="alphaLcPeriod"/>
            </a:pPr>
            <a:r>
              <a:rPr lang="en-US" sz="2400" b="1" dirty="0" smtClean="0"/>
              <a:t>Executives: </a:t>
            </a:r>
            <a:r>
              <a:rPr lang="en-US" sz="2400" dirty="0" smtClean="0"/>
              <a:t>They include government </a:t>
            </a:r>
            <a:r>
              <a:rPr lang="en-US" sz="2400" dirty="0" err="1" smtClean="0"/>
              <a:t>beurocracy</a:t>
            </a:r>
            <a:r>
              <a:rPr lang="en-US" sz="2400" dirty="0" smtClean="0"/>
              <a:t> who implements the decision.</a:t>
            </a:r>
            <a:endParaRPr lang="en-US" dirty="0" smtClean="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noAutofit/>
          </a:bodyPr>
          <a:lstStyle/>
          <a:p>
            <a:r>
              <a:rPr lang="en-US" sz="4000" b="1" dirty="0" smtClean="0">
                <a:solidFill>
                  <a:srgbClr val="00B050"/>
                </a:solidFill>
              </a:rPr>
              <a:t>Macro Environment:</a:t>
            </a:r>
            <a:endParaRPr lang="en-US" sz="4000" b="1" dirty="0">
              <a:latin typeface="Snap ITC" pitchFamily="82" charset="0"/>
            </a:endParaRPr>
          </a:p>
        </p:txBody>
      </p:sp>
      <p:sp>
        <p:nvSpPr>
          <p:cNvPr id="3" name="Content Placeholder 2"/>
          <p:cNvSpPr>
            <a:spLocks noGrp="1"/>
          </p:cNvSpPr>
          <p:nvPr>
            <p:ph sz="quarter" idx="1"/>
          </p:nvPr>
        </p:nvSpPr>
        <p:spPr>
          <a:xfrm>
            <a:off x="457200" y="990600"/>
            <a:ext cx="7467600" cy="5715000"/>
          </a:xfrm>
        </p:spPr>
        <p:txBody>
          <a:bodyPr>
            <a:noAutofit/>
          </a:bodyPr>
          <a:lstStyle/>
          <a:p>
            <a:pPr algn="just">
              <a:buSzPct val="100000"/>
              <a:buBlip>
                <a:blip r:embed="rId2"/>
              </a:buBlip>
            </a:pPr>
            <a:r>
              <a:rPr lang="en-US" sz="2800" b="1" dirty="0" smtClean="0"/>
              <a:t>Political Environment</a:t>
            </a:r>
            <a:endParaRPr lang="en-US" dirty="0" smtClean="0"/>
          </a:p>
          <a:p>
            <a:pPr marL="822960" lvl="1" indent="-457200" algn="just">
              <a:buSzPct val="100000"/>
              <a:buFont typeface="+mj-lt"/>
              <a:buAutoNum type="alphaLcPeriod" startAt="3"/>
            </a:pPr>
            <a:r>
              <a:rPr lang="en-US" sz="2400" b="1" dirty="0" smtClean="0"/>
              <a:t>The Judiciary: </a:t>
            </a:r>
            <a:r>
              <a:rPr lang="en-US" sz="2400" dirty="0" smtClean="0"/>
              <a:t>It includes Supreme Court, High Court who sees whether the decisions taken and implemented by the executive are within the constitutional framework. They are also known as dispute settlement bodies.</a:t>
            </a:r>
          </a:p>
          <a:p>
            <a:pPr marL="457200" indent="-457200" algn="just">
              <a:buSzPct val="100000"/>
              <a:buFont typeface="Wingdings" pitchFamily="2" charset="2"/>
              <a:buChar char="q"/>
            </a:pPr>
            <a:r>
              <a:rPr lang="en-US" sz="2800" dirty="0" smtClean="0"/>
              <a:t>Legislature, executives and judiciary are the important pillars of political environment. A stable progressive and healthy political environment is very necessary for the growth and development of business.</a:t>
            </a:r>
            <a:endParaRPr lang="en-US" sz="2700" b="1" dirty="0" smtClean="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noAutofit/>
          </a:bodyPr>
          <a:lstStyle/>
          <a:p>
            <a:r>
              <a:rPr lang="en-US" sz="4000" b="1" dirty="0" smtClean="0">
                <a:solidFill>
                  <a:srgbClr val="00B050"/>
                </a:solidFill>
              </a:rPr>
              <a:t>Macro Environment:</a:t>
            </a:r>
            <a:endParaRPr lang="en-US" sz="4000" b="1" dirty="0">
              <a:latin typeface="Snap ITC" pitchFamily="82" charset="0"/>
            </a:endParaRPr>
          </a:p>
        </p:txBody>
      </p:sp>
      <p:sp>
        <p:nvSpPr>
          <p:cNvPr id="3" name="Content Placeholder 2"/>
          <p:cNvSpPr>
            <a:spLocks noGrp="1"/>
          </p:cNvSpPr>
          <p:nvPr>
            <p:ph sz="quarter" idx="1"/>
          </p:nvPr>
        </p:nvSpPr>
        <p:spPr>
          <a:xfrm>
            <a:off x="457200" y="1219200"/>
            <a:ext cx="7467600" cy="5486400"/>
          </a:xfrm>
        </p:spPr>
        <p:txBody>
          <a:bodyPr>
            <a:noAutofit/>
          </a:bodyPr>
          <a:lstStyle/>
          <a:p>
            <a:pPr algn="just">
              <a:buSzPct val="100000"/>
              <a:buBlip>
                <a:blip r:embed="rId2"/>
              </a:buBlip>
            </a:pPr>
            <a:r>
              <a:rPr lang="en-US" sz="3200" b="1" dirty="0" smtClean="0"/>
              <a:t>Political Environment</a:t>
            </a:r>
            <a:endParaRPr lang="en-US" sz="2800" b="1" dirty="0" smtClean="0"/>
          </a:p>
          <a:p>
            <a:pPr lvl="1" algn="just">
              <a:buSzPct val="100000"/>
              <a:buBlip>
                <a:blip r:embed="rId2"/>
              </a:buBlip>
            </a:pPr>
            <a:r>
              <a:rPr lang="en-US" sz="2800" dirty="0" smtClean="0"/>
              <a:t>Some aspects of political environment:</a:t>
            </a:r>
          </a:p>
          <a:p>
            <a:pPr lvl="2" fontAlgn="base">
              <a:buFont typeface="Wingdings" pitchFamily="2" charset="2"/>
              <a:buChar char="Ø"/>
            </a:pPr>
            <a:r>
              <a:rPr lang="en-US" sz="2800" dirty="0" smtClean="0"/>
              <a:t>Present political system</a:t>
            </a:r>
          </a:p>
          <a:p>
            <a:pPr lvl="2" fontAlgn="base">
              <a:buFont typeface="Wingdings" pitchFamily="2" charset="2"/>
              <a:buChar char="Ø"/>
            </a:pPr>
            <a:r>
              <a:rPr lang="en-US" sz="2800" dirty="0" smtClean="0"/>
              <a:t>Constitution of the country</a:t>
            </a:r>
          </a:p>
          <a:p>
            <a:pPr lvl="2" fontAlgn="base">
              <a:buFont typeface="Wingdings" pitchFamily="2" charset="2"/>
              <a:buChar char="Ø"/>
            </a:pPr>
            <a:r>
              <a:rPr lang="en-US" sz="2800" dirty="0" smtClean="0"/>
              <a:t>Profile of political leaders</a:t>
            </a:r>
          </a:p>
          <a:p>
            <a:pPr lvl="2" fontAlgn="base">
              <a:buFont typeface="Wingdings" pitchFamily="2" charset="2"/>
              <a:buChar char="Ø"/>
            </a:pPr>
            <a:r>
              <a:rPr lang="en-US" sz="2800" dirty="0" smtClean="0"/>
              <a:t>Government intervention in business</a:t>
            </a:r>
          </a:p>
          <a:p>
            <a:pPr lvl="2" fontAlgn="base">
              <a:buFont typeface="Wingdings" pitchFamily="2" charset="2"/>
              <a:buChar char="Ø"/>
            </a:pPr>
            <a:r>
              <a:rPr lang="en-US" sz="2800" dirty="0" smtClean="0"/>
              <a:t>Foreign policy of government</a:t>
            </a:r>
          </a:p>
          <a:p>
            <a:pPr lvl="2" fontAlgn="base">
              <a:buFont typeface="Wingdings" pitchFamily="2" charset="2"/>
              <a:buChar char="Ø"/>
            </a:pPr>
            <a:r>
              <a:rPr lang="en-US" sz="2800" dirty="0" smtClean="0"/>
              <a:t>Values and ideology of political parties</a:t>
            </a:r>
            <a:endParaRPr lang="en-US" dirty="0" smtClean="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noAutofit/>
          </a:bodyPr>
          <a:lstStyle/>
          <a:p>
            <a:r>
              <a:rPr lang="en-US" sz="4000" b="1" dirty="0" smtClean="0">
                <a:solidFill>
                  <a:srgbClr val="00B050"/>
                </a:solidFill>
              </a:rPr>
              <a:t>Macro Environment:</a:t>
            </a:r>
            <a:endParaRPr lang="en-US" sz="4000" b="1" dirty="0">
              <a:latin typeface="Snap ITC" pitchFamily="82" charset="0"/>
            </a:endParaRPr>
          </a:p>
        </p:txBody>
      </p:sp>
      <p:sp>
        <p:nvSpPr>
          <p:cNvPr id="3" name="Content Placeholder 2"/>
          <p:cNvSpPr>
            <a:spLocks noGrp="1"/>
          </p:cNvSpPr>
          <p:nvPr>
            <p:ph sz="quarter" idx="1"/>
          </p:nvPr>
        </p:nvSpPr>
        <p:spPr>
          <a:xfrm>
            <a:off x="457200" y="1219200"/>
            <a:ext cx="7467600" cy="5486400"/>
          </a:xfrm>
        </p:spPr>
        <p:txBody>
          <a:bodyPr>
            <a:noAutofit/>
          </a:bodyPr>
          <a:lstStyle/>
          <a:p>
            <a:pPr algn="just">
              <a:buSzPct val="100000"/>
              <a:buBlip>
                <a:blip r:embed="rId2"/>
              </a:buBlip>
            </a:pPr>
            <a:r>
              <a:rPr lang="en-US" sz="3200" b="1" dirty="0" smtClean="0"/>
              <a:t>Natural Environment</a:t>
            </a:r>
          </a:p>
          <a:p>
            <a:pPr algn="just">
              <a:buSzPct val="100000"/>
              <a:buBlip>
                <a:blip r:embed="rId2"/>
              </a:buBlip>
            </a:pPr>
            <a:r>
              <a:rPr lang="en-US" sz="2800" dirty="0" smtClean="0"/>
              <a:t>Resource availability like land, water and mineral is the fundamental factor in the development of business organization. It includes natural resources, weather, climatic conditions, port facilities, topographical factors such as soil, sea, rivers, rainfall etc.</a:t>
            </a:r>
          </a:p>
          <a:p>
            <a:pPr algn="just">
              <a:buSzPct val="100000"/>
              <a:buBlip>
                <a:blip r:embed="rId2"/>
              </a:buBlip>
            </a:pPr>
            <a:r>
              <a:rPr lang="en-US" sz="2800" dirty="0" smtClean="0"/>
              <a:t>Every business unit must look for these factors before choosing the location for their business.</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noAutofit/>
          </a:bodyPr>
          <a:lstStyle/>
          <a:p>
            <a:r>
              <a:rPr lang="en-US" sz="4000" b="1" dirty="0" smtClean="0">
                <a:solidFill>
                  <a:srgbClr val="00B050"/>
                </a:solidFill>
              </a:rPr>
              <a:t>Macro Environment:</a:t>
            </a:r>
            <a:endParaRPr lang="en-US" sz="4000" b="1" dirty="0">
              <a:latin typeface="Snap ITC" pitchFamily="82" charset="0"/>
            </a:endParaRPr>
          </a:p>
        </p:txBody>
      </p:sp>
      <p:sp>
        <p:nvSpPr>
          <p:cNvPr id="3" name="Content Placeholder 2"/>
          <p:cNvSpPr>
            <a:spLocks noGrp="1"/>
          </p:cNvSpPr>
          <p:nvPr>
            <p:ph sz="quarter" idx="1"/>
          </p:nvPr>
        </p:nvSpPr>
        <p:spPr>
          <a:xfrm>
            <a:off x="457200" y="1219200"/>
            <a:ext cx="7467600" cy="5486400"/>
          </a:xfrm>
        </p:spPr>
        <p:txBody>
          <a:bodyPr>
            <a:noAutofit/>
          </a:bodyPr>
          <a:lstStyle/>
          <a:p>
            <a:pPr algn="just">
              <a:buSzPct val="100000"/>
              <a:buBlip>
                <a:blip r:embed="rId2"/>
              </a:buBlip>
            </a:pPr>
            <a:r>
              <a:rPr lang="en-US" sz="3200" b="1" dirty="0" smtClean="0"/>
              <a:t>Natural Environment</a:t>
            </a:r>
          </a:p>
          <a:p>
            <a:pPr algn="just">
              <a:buSzPct val="100000"/>
              <a:buBlip>
                <a:blip r:embed="rId2"/>
              </a:buBlip>
            </a:pPr>
            <a:r>
              <a:rPr lang="en-US" sz="2800" dirty="0" smtClean="0"/>
              <a:t>The natural environment largely determines the functioning of a business firm. Natural environment has a great influence on the working of a business. The business organization should consider the natural factors before starting their operations.</a:t>
            </a:r>
          </a:p>
          <a:p>
            <a:pPr algn="just">
              <a:buSzPct val="100000"/>
              <a:buBlip>
                <a:blip r:embed="rId2"/>
              </a:buBlip>
            </a:pPr>
            <a:r>
              <a:rPr lang="en-US" sz="2800" dirty="0" smtClean="0"/>
              <a:t>Natural calamities like flood, drought, cyclone, Tsunami etc. can also affect the business environment</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noAutofit/>
          </a:bodyPr>
          <a:lstStyle/>
          <a:p>
            <a:r>
              <a:rPr lang="en-US" sz="4000" b="1" dirty="0" smtClean="0">
                <a:solidFill>
                  <a:srgbClr val="00B050"/>
                </a:solidFill>
              </a:rPr>
              <a:t>Macro Environment:</a:t>
            </a:r>
            <a:endParaRPr lang="en-US" sz="4000" b="1" dirty="0">
              <a:latin typeface="Snap ITC" pitchFamily="82" charset="0"/>
            </a:endParaRPr>
          </a:p>
        </p:txBody>
      </p:sp>
      <p:sp>
        <p:nvSpPr>
          <p:cNvPr id="3" name="Content Placeholder 2"/>
          <p:cNvSpPr>
            <a:spLocks noGrp="1"/>
          </p:cNvSpPr>
          <p:nvPr>
            <p:ph sz="quarter" idx="1"/>
          </p:nvPr>
        </p:nvSpPr>
        <p:spPr>
          <a:xfrm>
            <a:off x="457200" y="1219200"/>
            <a:ext cx="7467600" cy="5486400"/>
          </a:xfrm>
        </p:spPr>
        <p:txBody>
          <a:bodyPr>
            <a:noAutofit/>
          </a:bodyPr>
          <a:lstStyle/>
          <a:p>
            <a:pPr algn="just">
              <a:buSzPct val="100000"/>
              <a:buBlip>
                <a:blip r:embed="rId2"/>
              </a:buBlip>
            </a:pPr>
            <a:r>
              <a:rPr lang="en-US" sz="3200" b="1" dirty="0" smtClean="0"/>
              <a:t>Legal Environment</a:t>
            </a:r>
            <a:endParaRPr lang="en-US" sz="3600" b="1" dirty="0" smtClean="0"/>
          </a:p>
          <a:p>
            <a:pPr lvl="1" algn="just">
              <a:buSzPct val="100000"/>
              <a:buBlip>
                <a:blip r:embed="rId2"/>
              </a:buBlip>
            </a:pPr>
            <a:r>
              <a:rPr lang="en-US" sz="2800" dirty="0" smtClean="0"/>
              <a:t>The state sets the formal rules, laws and regulations for the country’s operational system. It creates a framework of rules and regulations within which a business has to operate. The business should have complete knowledge of laws and policies to run the business effectively. </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noAutofit/>
          </a:bodyPr>
          <a:lstStyle/>
          <a:p>
            <a:r>
              <a:rPr lang="en-US" sz="4000" b="1" dirty="0" smtClean="0">
                <a:solidFill>
                  <a:srgbClr val="00B050"/>
                </a:solidFill>
              </a:rPr>
              <a:t>Macro Environment:</a:t>
            </a:r>
            <a:endParaRPr lang="en-US" sz="4000" b="1" dirty="0">
              <a:latin typeface="Snap ITC" pitchFamily="82" charset="0"/>
            </a:endParaRPr>
          </a:p>
        </p:txBody>
      </p:sp>
      <p:sp>
        <p:nvSpPr>
          <p:cNvPr id="3" name="Content Placeholder 2"/>
          <p:cNvSpPr>
            <a:spLocks noGrp="1"/>
          </p:cNvSpPr>
          <p:nvPr>
            <p:ph sz="quarter" idx="1"/>
          </p:nvPr>
        </p:nvSpPr>
        <p:spPr>
          <a:xfrm>
            <a:off x="457200" y="1219200"/>
            <a:ext cx="7467600" cy="5486400"/>
          </a:xfrm>
        </p:spPr>
        <p:txBody>
          <a:bodyPr>
            <a:noAutofit/>
          </a:bodyPr>
          <a:lstStyle/>
          <a:p>
            <a:pPr algn="just">
              <a:buSzPct val="100000"/>
              <a:buBlip>
                <a:blip r:embed="rId2"/>
              </a:buBlip>
            </a:pPr>
            <a:r>
              <a:rPr lang="en-US" sz="3200" b="1" dirty="0" smtClean="0"/>
              <a:t>Legal Environment</a:t>
            </a:r>
          </a:p>
          <a:p>
            <a:pPr lvl="1" algn="just">
              <a:buSzPct val="100000"/>
              <a:buBlip>
                <a:blip r:embed="rId2"/>
              </a:buBlip>
            </a:pPr>
            <a:r>
              <a:rPr lang="en-US" sz="2500" dirty="0" smtClean="0"/>
              <a:t>Some of the laws are:</a:t>
            </a:r>
          </a:p>
          <a:p>
            <a:pPr lvl="2" fontAlgn="base">
              <a:buFont typeface="Wingdings" pitchFamily="2" charset="2"/>
              <a:buChar char="Ø"/>
            </a:pPr>
            <a:r>
              <a:rPr lang="en-US" sz="2200" b="1" dirty="0" smtClean="0"/>
              <a:t>Contract act 1872</a:t>
            </a:r>
            <a:endParaRPr lang="en-US" sz="2200" dirty="0" smtClean="0"/>
          </a:p>
          <a:p>
            <a:pPr lvl="2" fontAlgn="base">
              <a:buFont typeface="Wingdings" pitchFamily="2" charset="2"/>
              <a:buChar char="Ø"/>
            </a:pPr>
            <a:r>
              <a:rPr lang="en-US" sz="2200" b="1" dirty="0" smtClean="0"/>
              <a:t>Sales contracts</a:t>
            </a:r>
            <a:endParaRPr lang="en-US" sz="2200" dirty="0" smtClean="0"/>
          </a:p>
          <a:p>
            <a:pPr lvl="2" fontAlgn="base">
              <a:buFont typeface="Wingdings" pitchFamily="2" charset="2"/>
              <a:buChar char="Ø"/>
            </a:pPr>
            <a:r>
              <a:rPr lang="en-US" sz="2200" b="1" dirty="0" smtClean="0"/>
              <a:t>Bailment contracts</a:t>
            </a:r>
            <a:endParaRPr lang="en-US" sz="2200" dirty="0" smtClean="0"/>
          </a:p>
          <a:p>
            <a:pPr lvl="2" fontAlgn="base">
              <a:buFont typeface="Wingdings" pitchFamily="2" charset="2"/>
              <a:buChar char="Ø"/>
            </a:pPr>
            <a:r>
              <a:rPr lang="en-US" sz="2200" b="1" dirty="0" smtClean="0"/>
              <a:t>Partnership act 1932</a:t>
            </a:r>
            <a:endParaRPr lang="en-US" sz="2200" dirty="0" smtClean="0"/>
          </a:p>
          <a:p>
            <a:pPr lvl="2" fontAlgn="base">
              <a:buFont typeface="Wingdings" pitchFamily="2" charset="2"/>
              <a:buChar char="Ø"/>
            </a:pPr>
            <a:r>
              <a:rPr lang="en-US" sz="2200" b="1" dirty="0" smtClean="0"/>
              <a:t>Company law 1994 </a:t>
            </a:r>
            <a:endParaRPr lang="en-US" sz="2200" dirty="0" smtClean="0"/>
          </a:p>
          <a:p>
            <a:pPr lvl="2" fontAlgn="base">
              <a:buFont typeface="Wingdings" pitchFamily="2" charset="2"/>
              <a:buChar char="Ø"/>
            </a:pPr>
            <a:r>
              <a:rPr lang="en-US" sz="2200" b="1" dirty="0" smtClean="0"/>
              <a:t>Bankruptcy act 1997</a:t>
            </a:r>
            <a:endParaRPr lang="en-US" sz="2200" dirty="0" smtClean="0"/>
          </a:p>
          <a:p>
            <a:pPr lvl="2">
              <a:buFont typeface="Wingdings" pitchFamily="2" charset="2"/>
              <a:buChar char="Ø"/>
            </a:pPr>
            <a:r>
              <a:rPr lang="en-US" sz="2200" b="1" dirty="0" smtClean="0"/>
              <a:t>Cooperative societies act etc.</a:t>
            </a:r>
            <a:endParaRPr lang="en-US" sz="2200" dirty="0" smtClean="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noAutofit/>
          </a:bodyPr>
          <a:lstStyle/>
          <a:p>
            <a:pPr algn="ctr"/>
            <a:r>
              <a:rPr lang="en-US" sz="4000" b="1" dirty="0" smtClean="0">
                <a:latin typeface="Aharoni" pitchFamily="2" charset="-79"/>
                <a:cs typeface="Aharoni" pitchFamily="2" charset="-79"/>
              </a:rPr>
              <a:t>Types of Business</a:t>
            </a:r>
            <a:endParaRPr lang="en-US" sz="4000" b="1" dirty="0">
              <a:latin typeface="Aharoni" pitchFamily="2" charset="-79"/>
              <a:cs typeface="Aharoni" pitchFamily="2" charset="-79"/>
            </a:endParaRPr>
          </a:p>
        </p:txBody>
      </p:sp>
      <p:sp>
        <p:nvSpPr>
          <p:cNvPr id="3" name="Content Placeholder 2"/>
          <p:cNvSpPr>
            <a:spLocks noGrp="1"/>
          </p:cNvSpPr>
          <p:nvPr>
            <p:ph sz="quarter" idx="1"/>
          </p:nvPr>
        </p:nvSpPr>
        <p:spPr>
          <a:xfrm>
            <a:off x="457200" y="1143000"/>
            <a:ext cx="7467600" cy="5257800"/>
          </a:xfrm>
        </p:spPr>
        <p:txBody>
          <a:bodyPr>
            <a:noAutofit/>
          </a:bodyPr>
          <a:lstStyle/>
          <a:p>
            <a:pPr algn="just">
              <a:buSzPct val="100000"/>
              <a:buBlip>
                <a:blip r:embed="rId2"/>
              </a:buBlip>
            </a:pPr>
            <a:r>
              <a:rPr lang="en-US" sz="3200" b="1" dirty="0" smtClean="0"/>
              <a:t>Individual or sole proprietorship</a:t>
            </a:r>
          </a:p>
          <a:p>
            <a:pPr algn="just">
              <a:buSzPct val="100000"/>
              <a:buBlip>
                <a:blip r:embed="rId2"/>
              </a:buBlip>
            </a:pPr>
            <a:r>
              <a:rPr lang="en-US" sz="3200" b="1" dirty="0" smtClean="0"/>
              <a:t>Partnership</a:t>
            </a:r>
          </a:p>
          <a:p>
            <a:pPr algn="just">
              <a:buSzPct val="100000"/>
              <a:buBlip>
                <a:blip r:embed="rId2"/>
              </a:buBlip>
            </a:pPr>
            <a:r>
              <a:rPr lang="en-US" sz="3200" b="1" dirty="0" smtClean="0"/>
              <a:t>Joint stock company</a:t>
            </a:r>
          </a:p>
          <a:p>
            <a:pPr algn="just">
              <a:buSzPct val="100000"/>
              <a:buBlip>
                <a:blip r:embed="rId2"/>
              </a:buBlip>
            </a:pPr>
            <a:r>
              <a:rPr lang="en-US" sz="3200" b="1" dirty="0" smtClean="0"/>
              <a:t>Cooperative undertaking</a:t>
            </a:r>
          </a:p>
          <a:p>
            <a:pPr algn="just">
              <a:buSzPct val="100000"/>
              <a:buBlip>
                <a:blip r:embed="rId2"/>
              </a:buBlip>
            </a:pPr>
            <a:r>
              <a:rPr lang="en-US" sz="3200" b="1" dirty="0" smtClean="0"/>
              <a:t>Joint Hindu Family Firm</a:t>
            </a:r>
          </a:p>
          <a:p>
            <a:pPr algn="just">
              <a:buSzPct val="100000"/>
              <a:buBlip>
                <a:blip r:embed="rId2"/>
              </a:buBlip>
            </a:pPr>
            <a:r>
              <a:rPr lang="en-US" sz="3200" b="1" dirty="0" smtClean="0"/>
              <a:t>Public or Government Organizations</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noAutofit/>
          </a:bodyPr>
          <a:lstStyle/>
          <a:p>
            <a:pPr algn="ctr"/>
            <a:r>
              <a:rPr lang="en-US" sz="4000" b="1" dirty="0" smtClean="0">
                <a:latin typeface="Aharoni" pitchFamily="2" charset="-79"/>
                <a:cs typeface="Aharoni" pitchFamily="2" charset="-79"/>
              </a:rPr>
              <a:t>Industry-Meaning</a:t>
            </a:r>
            <a:endParaRPr lang="en-US" sz="4000" b="1" dirty="0">
              <a:latin typeface="Aharoni" pitchFamily="2" charset="-79"/>
              <a:cs typeface="Aharoni" pitchFamily="2" charset="-79"/>
            </a:endParaRPr>
          </a:p>
        </p:txBody>
      </p:sp>
      <p:sp>
        <p:nvSpPr>
          <p:cNvPr id="3" name="Content Placeholder 2"/>
          <p:cNvSpPr>
            <a:spLocks noGrp="1"/>
          </p:cNvSpPr>
          <p:nvPr>
            <p:ph sz="quarter" idx="1"/>
          </p:nvPr>
        </p:nvSpPr>
        <p:spPr>
          <a:xfrm>
            <a:off x="457200" y="990600"/>
            <a:ext cx="7467600" cy="5715000"/>
          </a:xfrm>
        </p:spPr>
        <p:txBody>
          <a:bodyPr>
            <a:noAutofit/>
          </a:bodyPr>
          <a:lstStyle/>
          <a:p>
            <a:pPr algn="just">
              <a:buFont typeface="Wingdings" pitchFamily="2" charset="2"/>
              <a:buChar char="q"/>
            </a:pPr>
            <a:r>
              <a:rPr lang="en-US" sz="3200" dirty="0" smtClean="0"/>
              <a:t>The processes of extraction, production, conversion, processing or fabrication of products are described as industry. These products of industry are sold either for further transformation into finished goods or for ultimate consumption. Goods used by final consumers are called consumers’ goods, and those used in the production of other goods are described as producers’ goods.</a:t>
            </a:r>
            <a:endParaRPr lang="en-US" sz="3200" b="1" dirty="0" smtClean="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noAutofit/>
          </a:bodyPr>
          <a:lstStyle/>
          <a:p>
            <a:pPr algn="ctr"/>
            <a:r>
              <a:rPr lang="en-US" sz="4000" b="1" dirty="0" smtClean="0">
                <a:latin typeface="Aharoni" pitchFamily="2" charset="-79"/>
                <a:cs typeface="Aharoni" pitchFamily="2" charset="-79"/>
              </a:rPr>
              <a:t>Industry-Meaning</a:t>
            </a:r>
            <a:endParaRPr lang="en-US" sz="4000" b="1" dirty="0">
              <a:latin typeface="Aharoni" pitchFamily="2" charset="-79"/>
              <a:cs typeface="Aharoni" pitchFamily="2" charset="-79"/>
            </a:endParaRPr>
          </a:p>
        </p:txBody>
      </p:sp>
      <p:sp>
        <p:nvSpPr>
          <p:cNvPr id="3" name="Content Placeholder 2"/>
          <p:cNvSpPr>
            <a:spLocks noGrp="1"/>
          </p:cNvSpPr>
          <p:nvPr>
            <p:ph sz="quarter" idx="1"/>
          </p:nvPr>
        </p:nvSpPr>
        <p:spPr>
          <a:xfrm>
            <a:off x="457200" y="1143000"/>
            <a:ext cx="7467600" cy="5486400"/>
          </a:xfrm>
        </p:spPr>
        <p:txBody>
          <a:bodyPr>
            <a:noAutofit/>
          </a:bodyPr>
          <a:lstStyle/>
          <a:p>
            <a:pPr algn="just">
              <a:buFont typeface="Wingdings" pitchFamily="2" charset="2"/>
              <a:buChar char="q"/>
            </a:pPr>
            <a:r>
              <a:rPr lang="en-US" sz="3200" dirty="0" smtClean="0"/>
              <a:t>An enterprise manufacturing motor cars, cloth, jams, and edible oils produces consumers’ goods. A steel mill may make steel for further fabrication into variety of articles, such as surgical instruments, blades, etc., or an engineering concern may manufacture machine tools and machinery to be used for manufacturing other products. These are producers’ goods or capital goods.</a:t>
            </a:r>
            <a:endParaRPr lang="en-US" sz="3200" b="1" dirty="0" smtClean="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noAutofit/>
          </a:bodyPr>
          <a:lstStyle/>
          <a:p>
            <a:pPr algn="ctr"/>
            <a:r>
              <a:rPr lang="en-US" sz="4000" b="1" dirty="0" smtClean="0">
                <a:latin typeface="Aharoni" pitchFamily="2" charset="-79"/>
                <a:cs typeface="Aharoni" pitchFamily="2" charset="-79"/>
              </a:rPr>
              <a:t>Industry-Types</a:t>
            </a:r>
            <a:endParaRPr lang="en-US" sz="4000" b="1" dirty="0">
              <a:latin typeface="Aharoni" pitchFamily="2" charset="-79"/>
              <a:cs typeface="Aharoni" pitchFamily="2" charset="-79"/>
            </a:endParaRPr>
          </a:p>
        </p:txBody>
      </p:sp>
      <p:sp>
        <p:nvSpPr>
          <p:cNvPr id="3" name="Content Placeholder 2"/>
          <p:cNvSpPr>
            <a:spLocks noGrp="1"/>
          </p:cNvSpPr>
          <p:nvPr>
            <p:ph sz="quarter" idx="1"/>
          </p:nvPr>
        </p:nvSpPr>
        <p:spPr>
          <a:xfrm>
            <a:off x="457200" y="1143000"/>
            <a:ext cx="7467600" cy="5257800"/>
          </a:xfrm>
        </p:spPr>
        <p:txBody>
          <a:bodyPr>
            <a:noAutofit/>
          </a:bodyPr>
          <a:lstStyle/>
          <a:p>
            <a:pPr algn="just">
              <a:buSzPct val="100000"/>
              <a:buBlip>
                <a:blip r:embed="rId2"/>
              </a:buBlip>
            </a:pPr>
            <a:r>
              <a:rPr lang="en-US" sz="3200" b="1" dirty="0" smtClean="0"/>
              <a:t>Primary</a:t>
            </a:r>
          </a:p>
          <a:p>
            <a:pPr lvl="1" algn="just">
              <a:buSzPct val="100000"/>
              <a:buBlip>
                <a:blip r:embed="rId2"/>
              </a:buBlip>
            </a:pPr>
            <a:r>
              <a:rPr lang="en-US" sz="2900" b="1" dirty="0" smtClean="0"/>
              <a:t>Extractive industries</a:t>
            </a:r>
          </a:p>
          <a:p>
            <a:pPr lvl="1" algn="just">
              <a:buSzPct val="100000"/>
              <a:buBlip>
                <a:blip r:embed="rId2"/>
              </a:buBlip>
            </a:pPr>
            <a:r>
              <a:rPr lang="en-US" sz="2900" b="1" dirty="0" smtClean="0"/>
              <a:t>Genetic industries</a:t>
            </a:r>
          </a:p>
          <a:p>
            <a:pPr algn="just">
              <a:buSzPct val="100000"/>
              <a:buBlip>
                <a:blip r:embed="rId2"/>
              </a:buBlip>
            </a:pPr>
            <a:r>
              <a:rPr lang="en-US" sz="3200" b="1" dirty="0" smtClean="0"/>
              <a:t>Secondary</a:t>
            </a:r>
          </a:p>
          <a:p>
            <a:pPr lvl="1" algn="just">
              <a:buSzPct val="100000"/>
              <a:buBlip>
                <a:blip r:embed="rId2"/>
              </a:buBlip>
            </a:pPr>
            <a:r>
              <a:rPr lang="en-US" sz="2900" b="1" dirty="0" smtClean="0"/>
              <a:t>Manufacturing industries</a:t>
            </a:r>
          </a:p>
          <a:p>
            <a:pPr lvl="1" algn="just">
              <a:buSzPct val="100000"/>
              <a:buBlip>
                <a:blip r:embed="rId2"/>
              </a:buBlip>
            </a:pPr>
            <a:r>
              <a:rPr lang="en-US" sz="2900" b="1" dirty="0" smtClean="0"/>
              <a:t>Construction industries</a:t>
            </a:r>
          </a:p>
          <a:p>
            <a:pPr lvl="1" algn="just">
              <a:buSzPct val="100000"/>
              <a:buBlip>
                <a:blip r:embed="rId2"/>
              </a:buBlip>
            </a:pPr>
            <a:r>
              <a:rPr lang="en-US" sz="2900" b="1" dirty="0" smtClean="0"/>
              <a:t>Service industries</a:t>
            </a:r>
          </a:p>
          <a:p>
            <a:pPr lvl="1" algn="just">
              <a:buSzPct val="100000"/>
              <a:buBlip>
                <a:blip r:embed="rId2"/>
              </a:buBlip>
            </a:pPr>
            <a:endParaRPr lang="en-US" sz="2900" b="1" dirty="0" smtClean="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639762"/>
          </a:xfrm>
        </p:spPr>
        <p:txBody>
          <a:bodyPr>
            <a:noAutofit/>
          </a:bodyPr>
          <a:lstStyle/>
          <a:p>
            <a:pPr algn="ctr"/>
            <a:r>
              <a:rPr lang="en-US" sz="4000" b="1" dirty="0" smtClean="0">
                <a:latin typeface="Aharoni" pitchFamily="2" charset="-79"/>
                <a:cs typeface="Aharoni" pitchFamily="2" charset="-79"/>
              </a:rPr>
              <a:t>Industry-Types</a:t>
            </a:r>
            <a:endParaRPr lang="en-US" sz="4000" b="1" dirty="0">
              <a:latin typeface="Aharoni" pitchFamily="2" charset="-79"/>
              <a:cs typeface="Aharoni" pitchFamily="2" charset="-79"/>
            </a:endParaRPr>
          </a:p>
        </p:txBody>
      </p:sp>
      <p:sp>
        <p:nvSpPr>
          <p:cNvPr id="3" name="Content Placeholder 2"/>
          <p:cNvSpPr>
            <a:spLocks noGrp="1"/>
          </p:cNvSpPr>
          <p:nvPr>
            <p:ph sz="quarter" idx="1"/>
          </p:nvPr>
        </p:nvSpPr>
        <p:spPr>
          <a:xfrm>
            <a:off x="457200" y="792162"/>
            <a:ext cx="7467600" cy="5913438"/>
          </a:xfrm>
        </p:spPr>
        <p:txBody>
          <a:bodyPr>
            <a:noAutofit/>
          </a:bodyPr>
          <a:lstStyle/>
          <a:p>
            <a:pPr algn="just">
              <a:buSzPct val="100000"/>
              <a:buBlip>
                <a:blip r:embed="rId2"/>
              </a:buBlip>
            </a:pPr>
            <a:r>
              <a:rPr lang="en-US" sz="3200" b="1" dirty="0" smtClean="0"/>
              <a:t>Primary</a:t>
            </a:r>
          </a:p>
          <a:p>
            <a:pPr lvl="1" algn="just">
              <a:buSzPct val="100000"/>
              <a:buBlip>
                <a:blip r:embed="rId2"/>
              </a:buBlip>
            </a:pPr>
            <a:r>
              <a:rPr lang="en-US" sz="2800" b="1" dirty="0" smtClean="0"/>
              <a:t>Extractive industries: </a:t>
            </a:r>
            <a:r>
              <a:rPr lang="en-US" sz="2800" dirty="0" smtClean="0"/>
              <a:t>These </a:t>
            </a:r>
            <a:r>
              <a:rPr lang="en-US" sz="2800" dirty="0"/>
              <a:t>industries are engaged in supplying commodities which are extracted or raised from the earth, sea and air with comparatively little help from man. The products of such industries are generally used by manufacturing and construction industries for fabricating finished goods. Fishing, mining, fruit gathering, agriculture and afforestation are some of the examples of extractive industries</a:t>
            </a:r>
            <a:r>
              <a:rPr lang="en-US" sz="2800" dirty="0" smtClean="0"/>
              <a:t>.</a:t>
            </a:r>
            <a:endParaRPr lang="en-US" sz="2800" b="1" dirty="0" smtClean="0"/>
          </a:p>
        </p:txBody>
      </p:sp>
    </p:spTree>
    <p:extLst>
      <p:ext uri="{BB962C8B-B14F-4D97-AF65-F5344CB8AC3E}">
        <p14:creationId xmlns:p14="http://schemas.microsoft.com/office/powerpoint/2010/main" val="394576417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noAutofit/>
          </a:bodyPr>
          <a:lstStyle/>
          <a:p>
            <a:pPr algn="ctr"/>
            <a:r>
              <a:rPr lang="en-US" sz="4000" b="1" dirty="0" smtClean="0">
                <a:latin typeface="Aharoni" pitchFamily="2" charset="-79"/>
                <a:cs typeface="Aharoni" pitchFamily="2" charset="-79"/>
              </a:rPr>
              <a:t>Industry-Types</a:t>
            </a:r>
            <a:endParaRPr lang="en-US" sz="4000" b="1" dirty="0">
              <a:latin typeface="Aharoni" pitchFamily="2" charset="-79"/>
              <a:cs typeface="Aharoni" pitchFamily="2" charset="-79"/>
            </a:endParaRPr>
          </a:p>
        </p:txBody>
      </p:sp>
      <p:sp>
        <p:nvSpPr>
          <p:cNvPr id="3" name="Content Placeholder 2"/>
          <p:cNvSpPr>
            <a:spLocks noGrp="1"/>
          </p:cNvSpPr>
          <p:nvPr>
            <p:ph sz="quarter" idx="1"/>
          </p:nvPr>
        </p:nvSpPr>
        <p:spPr>
          <a:xfrm>
            <a:off x="457200" y="1143000"/>
            <a:ext cx="7467600" cy="5257800"/>
          </a:xfrm>
        </p:spPr>
        <p:txBody>
          <a:bodyPr>
            <a:noAutofit/>
          </a:bodyPr>
          <a:lstStyle/>
          <a:p>
            <a:pPr algn="just">
              <a:buSzPct val="100000"/>
              <a:buBlip>
                <a:blip r:embed="rId2"/>
              </a:buBlip>
            </a:pPr>
            <a:r>
              <a:rPr lang="en-US" sz="3200" b="1" dirty="0" smtClean="0"/>
              <a:t>Primary</a:t>
            </a:r>
          </a:p>
          <a:p>
            <a:pPr lvl="1" algn="just">
              <a:buSzPct val="100000"/>
              <a:buBlip>
                <a:blip r:embed="rId2"/>
              </a:buBlip>
            </a:pPr>
            <a:r>
              <a:rPr lang="en-US" sz="2800" b="1" dirty="0" smtClean="0"/>
              <a:t>Genetic industries: </a:t>
            </a:r>
            <a:r>
              <a:rPr lang="en-US" sz="2800" dirty="0"/>
              <a:t>These are industries which, though dependent upon nature, require a greater application of human skill in their production. The enterprises engaged in agriculture, forestry and fish culture are examples of genetic industries</a:t>
            </a:r>
            <a:r>
              <a:rPr lang="en-US" sz="2800" dirty="0" smtClean="0"/>
              <a:t>.</a:t>
            </a:r>
            <a:endParaRPr lang="en-US" sz="2800" b="1" dirty="0" smtClean="0"/>
          </a:p>
        </p:txBody>
      </p:sp>
    </p:spTree>
    <p:extLst>
      <p:ext uri="{BB962C8B-B14F-4D97-AF65-F5344CB8AC3E}">
        <p14:creationId xmlns:p14="http://schemas.microsoft.com/office/powerpoint/2010/main" val="2480904575"/>
      </p:ext>
    </p:extLst>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7953</TotalTime>
  <Words>1795</Words>
  <Application>Microsoft Office PowerPoint</Application>
  <PresentationFormat>On-screen Show (4:3)</PresentationFormat>
  <Paragraphs>187</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Aharoni</vt:lpstr>
      <vt:lpstr>Arial Black</vt:lpstr>
      <vt:lpstr>Century Schoolbook</vt:lpstr>
      <vt:lpstr>Snap ITC</vt:lpstr>
      <vt:lpstr>Wingdings</vt:lpstr>
      <vt:lpstr>Wingdings 2</vt:lpstr>
      <vt:lpstr>Oriel</vt:lpstr>
      <vt:lpstr>Business &amp; Industry Conceptualization</vt:lpstr>
      <vt:lpstr>Business &amp; Industry Conceptualization</vt:lpstr>
      <vt:lpstr>Features of Business</vt:lpstr>
      <vt:lpstr>Types of Business</vt:lpstr>
      <vt:lpstr>Industry-Meaning</vt:lpstr>
      <vt:lpstr>Industry-Meaning</vt:lpstr>
      <vt:lpstr>Industry-Types</vt:lpstr>
      <vt:lpstr>Industry-Types</vt:lpstr>
      <vt:lpstr>Industry-Types</vt:lpstr>
      <vt:lpstr>Industry-Types</vt:lpstr>
      <vt:lpstr>Industry-Types</vt:lpstr>
      <vt:lpstr>Industry-Types</vt:lpstr>
      <vt:lpstr>Industry-Types</vt:lpstr>
      <vt:lpstr>Industry-Types</vt:lpstr>
      <vt:lpstr>Business Environment</vt:lpstr>
      <vt:lpstr>Business Environment</vt:lpstr>
      <vt:lpstr>Business Environment</vt:lpstr>
      <vt:lpstr>Business Environment</vt:lpstr>
      <vt:lpstr>External Environment</vt:lpstr>
      <vt:lpstr>External Environment</vt:lpstr>
      <vt:lpstr>Macro Environment:</vt:lpstr>
      <vt:lpstr>Macro Environment:</vt:lpstr>
      <vt:lpstr>Macro Environment:</vt:lpstr>
      <vt:lpstr>Macro Environment:</vt:lpstr>
      <vt:lpstr>Macro Environment:</vt:lpstr>
      <vt:lpstr>Macro Environment:</vt:lpstr>
      <vt:lpstr>Macro Environment:</vt:lpstr>
      <vt:lpstr>Macro Environment:</vt:lpstr>
      <vt:lpstr>Macro Environment:</vt:lpstr>
      <vt:lpstr>Macro Environment:</vt:lpstr>
      <vt:lpstr>Macro Environment:</vt:lpstr>
      <vt:lpstr>Macro Environment:</vt:lpstr>
      <vt:lpstr>Macro Environment:</vt:lpstr>
      <vt:lpstr>Macro Environment:</vt:lpstr>
      <vt:lpstr>Macro Environment:</vt:lpstr>
      <vt:lpstr>Macro Environment: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in Business</dc:title>
  <dc:creator>lenovo</dc:creator>
  <cp:lastModifiedBy>Master Imran</cp:lastModifiedBy>
  <cp:revision>104</cp:revision>
  <dcterms:created xsi:type="dcterms:W3CDTF">2015-10-31T12:51:20Z</dcterms:created>
  <dcterms:modified xsi:type="dcterms:W3CDTF">2018-04-23T17:35:56Z</dcterms:modified>
</cp:coreProperties>
</file>