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6" r:id="rId2"/>
    <p:sldId id="297" r:id="rId3"/>
    <p:sldId id="298" r:id="rId4"/>
    <p:sldId id="299" r:id="rId5"/>
    <p:sldId id="300" r:id="rId6"/>
    <p:sldId id="301" r:id="rId7"/>
    <p:sldId id="302" r:id="rId8"/>
    <p:sldId id="274" r:id="rId9"/>
    <p:sldId id="308" r:id="rId10"/>
    <p:sldId id="309" r:id="rId11"/>
    <p:sldId id="275" r:id="rId12"/>
    <p:sldId id="310" r:id="rId13"/>
    <p:sldId id="311" r:id="rId14"/>
    <p:sldId id="312" r:id="rId15"/>
    <p:sldId id="313" r:id="rId16"/>
    <p:sldId id="314" r:id="rId17"/>
    <p:sldId id="315" r:id="rId18"/>
    <p:sldId id="316" r:id="rId19"/>
    <p:sldId id="278" r:id="rId20"/>
    <p:sldId id="279" r:id="rId21"/>
    <p:sldId id="304" r:id="rId22"/>
    <p:sldId id="287" r:id="rId23"/>
    <p:sldId id="288" r:id="rId24"/>
    <p:sldId id="289" r:id="rId25"/>
    <p:sldId id="290" r:id="rId26"/>
    <p:sldId id="291" r:id="rId27"/>
    <p:sldId id="292" r:id="rId28"/>
    <p:sldId id="258" r:id="rId29"/>
    <p:sldId id="259" r:id="rId30"/>
    <p:sldId id="260" r:id="rId31"/>
    <p:sldId id="261" r:id="rId32"/>
    <p:sldId id="305" r:id="rId33"/>
    <p:sldId id="306" r:id="rId34"/>
    <p:sldId id="267" r:id="rId35"/>
    <p:sldId id="268" r:id="rId36"/>
    <p:sldId id="271" r:id="rId37"/>
  </p:sldIdLst>
  <p:sldSz cx="101504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200" y="-108"/>
      </p:cViewPr>
      <p:guideLst>
        <p:guide orient="horz" pos="2160"/>
        <p:guide pos="319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92111" y="1371600"/>
            <a:ext cx="8715875"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92111" y="3228536"/>
            <a:ext cx="871925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5C6913B-E836-4C1D-B455-5946E83DB934}" type="datetimeFigureOut">
              <a:rPr lang="en-US" smtClean="0"/>
              <a:pPr/>
              <a:t>3/5/2017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E522B53-7700-434B-86DB-6F1177EC85E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C6913B-E836-4C1D-B455-5946E83DB934}"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22B53-7700-434B-86DB-6F1177EC85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59094" y="914402"/>
            <a:ext cx="2283857"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7524" y="914402"/>
            <a:ext cx="6682396"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C6913B-E836-4C1D-B455-5946E83DB934}"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22B53-7700-434B-86DB-6F1177EC85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C6913B-E836-4C1D-B455-5946E83DB934}"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22B53-7700-434B-86DB-6F1177EC85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88727" y="1316736"/>
            <a:ext cx="8627904"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88727" y="2704664"/>
            <a:ext cx="8627904"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5C6913B-E836-4C1D-B455-5946E83DB934}"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22B53-7700-434B-86DB-6F1177EC85E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7524" y="704088"/>
            <a:ext cx="913542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07524" y="1920085"/>
            <a:ext cx="4483126"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59825" y="1920085"/>
            <a:ext cx="4483126"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5C6913B-E836-4C1D-B455-5946E83DB934}" type="datetimeFigureOut">
              <a:rPr lang="en-US" smtClean="0"/>
              <a:pPr/>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22B53-7700-434B-86DB-6F1177EC85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7524" y="704088"/>
            <a:ext cx="9135428"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7524" y="1855248"/>
            <a:ext cx="4484889"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56301" y="1859758"/>
            <a:ext cx="4486651"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7524" y="2514600"/>
            <a:ext cx="4484889"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56301" y="2514600"/>
            <a:ext cx="4486651"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5C6913B-E836-4C1D-B455-5946E83DB934}" type="datetimeFigureOut">
              <a:rPr lang="en-US" smtClean="0"/>
              <a:pPr/>
              <a:t>3/5/2017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22B53-7700-434B-86DB-6F1177EC85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7524" y="704088"/>
            <a:ext cx="9220015"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C6913B-E836-4C1D-B455-5946E83DB934}" type="datetimeFigureOut">
              <a:rPr lang="en-US" smtClean="0"/>
              <a:pPr/>
              <a:t>3/5/2017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22B53-7700-434B-86DB-6F1177EC85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6913B-E836-4C1D-B455-5946E83DB934}" type="datetimeFigureOut">
              <a:rPr lang="en-US" smtClean="0"/>
              <a:pPr/>
              <a:t>3/5/2017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22B53-7700-434B-86DB-6F1177EC85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1285" y="514352"/>
            <a:ext cx="3045143"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61285" y="1676400"/>
            <a:ext cx="3045143"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968554" y="1676400"/>
            <a:ext cx="567439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5C6913B-E836-4C1D-B455-5946E83DB934}" type="datetimeFigureOut">
              <a:rPr lang="en-US" smtClean="0"/>
              <a:pPr/>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22B53-7700-434B-86DB-6F1177EC85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514206" y="1108077"/>
            <a:ext cx="5836523"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885145" y="5359769"/>
            <a:ext cx="17255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76698" y="1176997"/>
            <a:ext cx="2456415"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76699" y="2828785"/>
            <a:ext cx="2453031"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5C6913B-E836-4C1D-B455-5946E83DB934}" type="datetimeFigureOut">
              <a:rPr lang="en-US" smtClean="0"/>
              <a:pPr/>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966253" y="6356351"/>
            <a:ext cx="676698" cy="365125"/>
          </a:xfrm>
        </p:spPr>
        <p:txBody>
          <a:bodyPr/>
          <a:lstStyle/>
          <a:p>
            <a:fld id="{DE522B53-7700-434B-86DB-6F1177EC85E5}" type="slidenum">
              <a:rPr lang="en-US" smtClean="0"/>
              <a:pPr/>
              <a:t>‹#›</a:t>
            </a:fld>
            <a:endParaRPr lang="en-US"/>
          </a:p>
        </p:txBody>
      </p:sp>
      <p:sp>
        <p:nvSpPr>
          <p:cNvPr id="3" name="Picture Placeholder 2"/>
          <p:cNvSpPr>
            <a:spLocks noGrp="1"/>
          </p:cNvSpPr>
          <p:nvPr>
            <p:ph type="pic" idx="1"/>
          </p:nvPr>
        </p:nvSpPr>
        <p:spPr>
          <a:xfrm rot="420000">
            <a:off x="3869472" y="1199517"/>
            <a:ext cx="512599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0574" y="5816600"/>
            <a:ext cx="10171622"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863769" y="6219826"/>
            <a:ext cx="528670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574" y="-7144"/>
            <a:ext cx="10171622"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863769" y="-7144"/>
            <a:ext cx="528670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507524" y="704088"/>
            <a:ext cx="9135428"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507524" y="1935480"/>
            <a:ext cx="9135428"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07524" y="6356351"/>
            <a:ext cx="2368444"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5C6913B-E836-4C1D-B455-5946E83DB934}" type="datetimeFigureOut">
              <a:rPr lang="en-US" smtClean="0"/>
              <a:pPr/>
              <a:t>3/5/2017</a:t>
            </a:fld>
            <a:endParaRPr lang="en-US"/>
          </a:p>
        </p:txBody>
      </p:sp>
      <p:sp>
        <p:nvSpPr>
          <p:cNvPr id="22" name="Footer Placeholder 21"/>
          <p:cNvSpPr>
            <a:spLocks noGrp="1"/>
          </p:cNvSpPr>
          <p:nvPr>
            <p:ph type="ftr" sz="quarter" idx="3"/>
          </p:nvPr>
        </p:nvSpPr>
        <p:spPr>
          <a:xfrm>
            <a:off x="2960555" y="6356351"/>
            <a:ext cx="3721841"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8797078" y="6356351"/>
            <a:ext cx="845873"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E522B53-7700-434B-86DB-6F1177EC85E5}" type="slidenum">
              <a:rPr lang="en-US" smtClean="0"/>
              <a:pPr/>
              <a:t>‹#›</a:t>
            </a:fld>
            <a:endParaRPr lang="en-US"/>
          </a:p>
        </p:txBody>
      </p:sp>
      <p:grpSp>
        <p:nvGrpSpPr>
          <p:cNvPr id="2" name="Group 1"/>
          <p:cNvGrpSpPr/>
          <p:nvPr/>
        </p:nvGrpSpPr>
        <p:grpSpPr>
          <a:xfrm>
            <a:off x="-21110" y="202408"/>
            <a:ext cx="10191046"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Perpetual_succession" TargetMode="External"/><Relationship Id="rId2" Type="http://schemas.openxmlformats.org/officeDocument/2006/relationships/hyperlink" Target="https://en.wikipedia.org/wiki/Legal_personality" TargetMode="External"/><Relationship Id="rId1" Type="http://schemas.openxmlformats.org/officeDocument/2006/relationships/slideLayout" Target="../slideLayouts/slideLayout2.xml"/><Relationship Id="rId5" Type="http://schemas.openxmlformats.org/officeDocument/2006/relationships/hyperlink" Target="https://en.wikipedia.org/wiki/Insolvency" TargetMode="External"/><Relationship Id="rId4" Type="http://schemas.openxmlformats.org/officeDocument/2006/relationships/hyperlink" Target="https://en.wikipedia.org/wiki/Company_se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businessdictionary.com/definition/right.html" TargetMode="External"/><Relationship Id="rId3" Type="http://schemas.openxmlformats.org/officeDocument/2006/relationships/hyperlink" Target="http://www.businessdictionary.com/definition/contract.html" TargetMode="External"/><Relationship Id="rId7" Type="http://schemas.openxmlformats.org/officeDocument/2006/relationships/hyperlink" Target="http://www.businessdictionary.com/definition/set.html" TargetMode="External"/><Relationship Id="rId2" Type="http://schemas.openxmlformats.org/officeDocument/2006/relationships/hyperlink" Target="http://www.businessdictionary.com/definition/articles.html" TargetMode="External"/><Relationship Id="rId1" Type="http://schemas.openxmlformats.org/officeDocument/2006/relationships/slideLayout" Target="../slideLayouts/slideLayout2.xml"/><Relationship Id="rId6" Type="http://schemas.openxmlformats.org/officeDocument/2006/relationships/hyperlink" Target="http://www.businessdictionary.com/definition/subscriber.html" TargetMode="External"/><Relationship Id="rId5" Type="http://schemas.openxmlformats.org/officeDocument/2006/relationships/hyperlink" Target="http://www.businessdictionary.com/definition/stockholder.html" TargetMode="External"/><Relationship Id="rId10" Type="http://schemas.openxmlformats.org/officeDocument/2006/relationships/hyperlink" Target="http://www.businessdictionary.com/definition/meeting.html" TargetMode="External"/><Relationship Id="rId4" Type="http://schemas.openxmlformats.org/officeDocument/2006/relationships/hyperlink" Target="http://www.businessdictionary.com/definition/member.html" TargetMode="External"/><Relationship Id="rId9" Type="http://schemas.openxmlformats.org/officeDocument/2006/relationships/hyperlink" Target="http://www.businessdictionary.com/definition/duties-of-director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tIns="41029"/>
          <a:lstStyle/>
          <a:p>
            <a:r>
              <a:rPr lang="en-US" smtClean="0"/>
              <a:t>Company</a:t>
            </a:r>
          </a:p>
        </p:txBody>
      </p:sp>
      <p:sp>
        <p:nvSpPr>
          <p:cNvPr id="7171" name="Content Placeholder 2"/>
          <p:cNvSpPr>
            <a:spLocks noGrp="1"/>
          </p:cNvSpPr>
          <p:nvPr>
            <p:ph idx="1"/>
          </p:nvPr>
        </p:nvSpPr>
        <p:spPr>
          <a:xfrm>
            <a:off x="169174" y="1295400"/>
            <a:ext cx="9727539" cy="5790640"/>
          </a:xfrm>
        </p:spPr>
        <p:txBody>
          <a:bodyPr lIns="82058" tIns="41029" rIns="82058" bIns="41029"/>
          <a:lstStyle/>
          <a:p>
            <a:pPr algn="just" eaLnBrk="1" hangingPunct="1">
              <a:lnSpc>
                <a:spcPct val="80000"/>
              </a:lnSpc>
              <a:buFont typeface="Wingdings" pitchFamily="2" charset="2"/>
              <a:buNone/>
            </a:pPr>
            <a:r>
              <a:rPr lang="en-US" sz="3200" u="sng" dirty="0" smtClean="0"/>
              <a:t>	</a:t>
            </a:r>
            <a:endParaRPr lang="en-US" u="sng" dirty="0" smtClean="0"/>
          </a:p>
          <a:p>
            <a:pPr algn="just" eaLnBrk="1" hangingPunct="1">
              <a:lnSpc>
                <a:spcPct val="80000"/>
              </a:lnSpc>
              <a:buFont typeface="Wingdings" pitchFamily="2" charset="2"/>
              <a:buNone/>
            </a:pPr>
            <a:r>
              <a:rPr lang="en-US" dirty="0" smtClean="0"/>
              <a:t>A company can be defined as an "artificial person", invisible, intangible, created by or under law, with a discrete </a:t>
            </a:r>
            <a:r>
              <a:rPr lang="en-US" dirty="0" smtClean="0">
                <a:solidFill>
                  <a:schemeClr val="tx2"/>
                </a:solidFill>
                <a:hlinkClick r:id="rId2" tooltip="Legal personality"/>
              </a:rPr>
              <a:t>legal entity</a:t>
            </a:r>
            <a:r>
              <a:rPr lang="en-US" dirty="0" smtClean="0">
                <a:solidFill>
                  <a:schemeClr val="tx2"/>
                </a:solidFill>
              </a:rPr>
              <a:t>, </a:t>
            </a:r>
            <a:r>
              <a:rPr lang="en-US" dirty="0" smtClean="0">
                <a:solidFill>
                  <a:schemeClr val="tx2"/>
                </a:solidFill>
                <a:hlinkClick r:id="rId3" tooltip="Perpetual succession"/>
              </a:rPr>
              <a:t>perpetual succession</a:t>
            </a:r>
            <a:r>
              <a:rPr lang="en-US" dirty="0" smtClean="0">
                <a:solidFill>
                  <a:schemeClr val="tx2"/>
                </a:solidFill>
              </a:rPr>
              <a:t> and a </a:t>
            </a:r>
            <a:r>
              <a:rPr lang="en-US" dirty="0" smtClean="0">
                <a:solidFill>
                  <a:schemeClr val="tx2"/>
                </a:solidFill>
                <a:hlinkClick r:id="rId4" tooltip="Company seal"/>
              </a:rPr>
              <a:t>common seal</a:t>
            </a:r>
            <a:r>
              <a:rPr lang="en-US" dirty="0" smtClean="0">
                <a:solidFill>
                  <a:schemeClr val="tx2"/>
                </a:solidFill>
              </a:rPr>
              <a:t>. It is not affected by the death, insanity or </a:t>
            </a:r>
            <a:r>
              <a:rPr lang="en-US" dirty="0" smtClean="0">
                <a:solidFill>
                  <a:schemeClr val="tx2"/>
                </a:solidFill>
                <a:hlinkClick r:id="rId5" tooltip="Insolvency"/>
              </a:rPr>
              <a:t>insolvency</a:t>
            </a:r>
            <a:r>
              <a:rPr lang="en-US" dirty="0" smtClean="0">
                <a:solidFill>
                  <a:schemeClr val="tx2"/>
                </a:solidFill>
              </a:rPr>
              <a:t> of an individual member</a:t>
            </a:r>
            <a:r>
              <a:rPr lang="en-US" dirty="0" smtClean="0"/>
              <a:t>.</a:t>
            </a:r>
            <a:endParaRPr lang="en-US" u="sng" dirty="0" smtClean="0"/>
          </a:p>
          <a:p>
            <a:pPr algn="just" eaLnBrk="1" hangingPunct="1">
              <a:lnSpc>
                <a:spcPct val="80000"/>
              </a:lnSpc>
              <a:buFont typeface="Wingdings" pitchFamily="2" charset="2"/>
              <a:buNone/>
            </a:pPr>
            <a:endParaRPr lang="en-US" dirty="0" smtClean="0"/>
          </a:p>
          <a:p>
            <a:pPr algn="just" eaLnBrk="1" hangingPunct="1">
              <a:lnSpc>
                <a:spcPct val="80000"/>
              </a:lnSpc>
              <a:buFont typeface="Wingdings" pitchFamily="2" charset="2"/>
              <a:buNone/>
            </a:pPr>
            <a:r>
              <a:rPr lang="en-US" sz="24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company, formed and registered under the Companies Act (1994), is regarded by law as a single person, having specified rights and obligations (Duties/Responsibilities). The law confers on a company a distinct legal personality, with perpetual succession and a common seal. Therefore a company is different from its members and the individuals composing it.</a:t>
            </a:r>
            <a:endParaRPr lang="en-US" sz="2400" dirty="0" smtClean="0">
              <a:latin typeface="Times New Roman" pitchFamily="18" charset="0"/>
              <a:cs typeface="Times New Roman" pitchFamily="18" charset="0"/>
            </a:endParaRP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5"/>
          <p:cNvSpPr>
            <a:spLocks noGrp="1" noChangeArrowheads="1"/>
          </p:cNvSpPr>
          <p:nvPr>
            <p:ph type="title"/>
          </p:nvPr>
        </p:nvSpPr>
        <p:spPr/>
        <p:txBody>
          <a:bodyPr/>
          <a:lstStyle/>
          <a:p>
            <a:r>
              <a:rPr lang="en-US" smtClean="0"/>
              <a:t>Share Capital</a:t>
            </a:r>
          </a:p>
        </p:txBody>
      </p:sp>
      <p:sp>
        <p:nvSpPr>
          <p:cNvPr id="38914" name="Rectangle 4"/>
          <p:cNvSpPr>
            <a:spLocks noGrp="1" noChangeArrowheads="1"/>
          </p:cNvSpPr>
          <p:nvPr>
            <p:ph idx="1"/>
          </p:nvPr>
        </p:nvSpPr>
        <p:spPr/>
        <p:txBody>
          <a:bodyPr/>
          <a:lstStyle/>
          <a:p>
            <a:r>
              <a:rPr lang="en-US" smtClean="0"/>
              <a:t>If people have applied for more capital than required, the company will issue the shares by balloting and return the excess money to the general public.</a:t>
            </a:r>
          </a:p>
          <a:p>
            <a:r>
              <a:rPr lang="en-US" smtClean="0"/>
              <a:t>If people have applied for less capital than required, whatever amount has been received will be the paid up capital of the company.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Promotion Stage</a:t>
            </a:r>
          </a:p>
        </p:txBody>
      </p:sp>
      <p:sp>
        <p:nvSpPr>
          <p:cNvPr id="19459" name="Rectangle 3"/>
          <p:cNvSpPr>
            <a:spLocks noGrp="1" noChangeArrowheads="1"/>
          </p:cNvSpPr>
          <p:nvPr>
            <p:ph idx="1"/>
          </p:nvPr>
        </p:nvSpPr>
        <p:spPr/>
        <p:txBody>
          <a:bodyPr/>
          <a:lstStyle/>
          <a:p>
            <a:r>
              <a:rPr lang="en-US" smtClean="0"/>
              <a:t>Promoters have applied for license and permission.</a:t>
            </a:r>
          </a:p>
          <a:p>
            <a:r>
              <a:rPr lang="en-US" smtClean="0"/>
              <a:t>If copyrights are involved, permission of the principal company is also required.</a:t>
            </a:r>
          </a:p>
          <a:p>
            <a:r>
              <a:rPr lang="en-US" smtClean="0"/>
              <a:t>People started work for getting their own name and business registered.</a:t>
            </a:r>
          </a:p>
          <a:p>
            <a:r>
              <a:rPr lang="en-US" smtClean="0"/>
              <a:t>Requirement of funds.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300" dirty="0" smtClean="0"/>
              <a:t>Preparation of documents</a:t>
            </a:r>
            <a:r>
              <a:rPr lang="en-US" dirty="0" smtClean="0"/>
              <a:t/>
            </a:r>
            <a:br>
              <a:rPr lang="en-US" dirty="0" smtClean="0"/>
            </a:br>
            <a:r>
              <a:rPr lang="en-US" dirty="0" smtClean="0"/>
              <a:t>Memorandum </a:t>
            </a:r>
            <a:r>
              <a:rPr lang="en-US" dirty="0" smtClean="0"/>
              <a:t>of association</a:t>
            </a:r>
            <a:endParaRPr lang="en-US" dirty="0"/>
          </a:p>
        </p:txBody>
      </p:sp>
      <p:sp>
        <p:nvSpPr>
          <p:cNvPr id="3" name="Content Placeholder 2"/>
          <p:cNvSpPr>
            <a:spLocks noGrp="1"/>
          </p:cNvSpPr>
          <p:nvPr>
            <p:ph idx="1"/>
          </p:nvPr>
        </p:nvSpPr>
        <p:spPr/>
        <p:txBody>
          <a:bodyPr>
            <a:normAutofit/>
          </a:bodyPr>
          <a:lstStyle/>
          <a:p>
            <a:r>
              <a:rPr lang="en-US" dirty="0"/>
              <a:t>6. Memorandum of company limited by shares.</a:t>
            </a:r>
          </a:p>
          <a:p>
            <a:r>
              <a:rPr lang="en-US" dirty="0"/>
              <a:t>In the case of a company limited by shares.-</a:t>
            </a:r>
          </a:p>
          <a:p>
            <a:r>
              <a:rPr lang="en-US" dirty="0"/>
              <a:t>(a) the memorandum shall state.--</a:t>
            </a:r>
          </a:p>
          <a:p>
            <a:r>
              <a:rPr lang="en-US" dirty="0"/>
              <a:t>(</a:t>
            </a:r>
            <a:r>
              <a:rPr lang="en-US" dirty="0" err="1"/>
              <a:t>i</a:t>
            </a:r>
            <a:r>
              <a:rPr lang="en-US" dirty="0"/>
              <a:t>) the name of the company, with "limited" as the last word in its name;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a:xfrm>
            <a:off x="253762" y="1935480"/>
            <a:ext cx="9896713" cy="4693920"/>
          </a:xfrm>
        </p:spPr>
        <p:txBody>
          <a:bodyPr/>
          <a:lstStyle/>
          <a:p>
            <a:r>
              <a:rPr lang="en-US" dirty="0" smtClean="0"/>
              <a:t>(ii) The address of the registered office;</a:t>
            </a:r>
          </a:p>
          <a:p>
            <a:r>
              <a:rPr lang="en-US" dirty="0" smtClean="0"/>
              <a:t>(iii) the objects of the company, and, except in the case of trading companies, the territories to which they extend;</a:t>
            </a:r>
          </a:p>
          <a:p>
            <a:r>
              <a:rPr lang="en-US" dirty="0" smtClean="0"/>
              <a:t>(iv) that the liability of the members is limited;</a:t>
            </a:r>
          </a:p>
          <a:p>
            <a:r>
              <a:rPr lang="en-US" dirty="0" smtClean="0"/>
              <a:t>(v) the amount of share capital with which the company proposes to be registered, and the divisions thereof into shares of a fixed amount;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 each subscriber of the memorandum shall take at least one share;</a:t>
            </a:r>
          </a:p>
          <a:p>
            <a:r>
              <a:rPr lang="en-US" dirty="0"/>
              <a:t>(c) each subscriber shall write opposite to his name the number of shares he takes.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8"/>
            <a:ext cx="9135428" cy="182562"/>
          </a:xfrm>
        </p:spPr>
        <p:txBody>
          <a:bodyPr>
            <a:normAutofit fontScale="90000"/>
          </a:bodyPr>
          <a:lstStyle/>
          <a:p>
            <a:endParaRPr lang="en-US" dirty="0"/>
          </a:p>
        </p:txBody>
      </p:sp>
      <p:sp>
        <p:nvSpPr>
          <p:cNvPr id="3" name="Content Placeholder 2"/>
          <p:cNvSpPr>
            <a:spLocks noGrp="1"/>
          </p:cNvSpPr>
          <p:nvPr>
            <p:ph idx="1"/>
          </p:nvPr>
        </p:nvSpPr>
        <p:spPr>
          <a:xfrm>
            <a:off x="253762" y="685800"/>
            <a:ext cx="9727539" cy="6172200"/>
          </a:xfrm>
        </p:spPr>
        <p:txBody>
          <a:bodyPr>
            <a:normAutofit/>
          </a:bodyPr>
          <a:lstStyle/>
          <a:p>
            <a:r>
              <a:rPr lang="en-US" dirty="0"/>
              <a:t>7. Memorandum of company limited by guarantee.</a:t>
            </a:r>
          </a:p>
          <a:p>
            <a:r>
              <a:rPr lang="en-US" dirty="0"/>
              <a:t>In the case of a company limited by guarantee--</a:t>
            </a:r>
          </a:p>
          <a:p>
            <a:r>
              <a:rPr lang="en-US" dirty="0"/>
              <a:t>(a) the memorandum shall state--</a:t>
            </a:r>
          </a:p>
          <a:p>
            <a:r>
              <a:rPr lang="en-US" dirty="0"/>
              <a:t>(</a:t>
            </a:r>
            <a:r>
              <a:rPr lang="en-US" dirty="0" err="1"/>
              <a:t>i</a:t>
            </a:r>
            <a:r>
              <a:rPr lang="en-US" dirty="0"/>
              <a:t>) the name of the company, with "limited" as the last word in its name.</a:t>
            </a:r>
          </a:p>
          <a:p>
            <a:r>
              <a:rPr lang="en-US" dirty="0"/>
              <a:t>(ii) the address of the registered office;</a:t>
            </a:r>
          </a:p>
          <a:p>
            <a:r>
              <a:rPr lang="en-US" dirty="0"/>
              <a:t>(iii) the objects of the company, and, except in the case of trading companies, the territories to which they extend;</a:t>
            </a:r>
          </a:p>
          <a:p>
            <a:r>
              <a:rPr lang="en-US" dirty="0"/>
              <a:t>(iv) that the liability of the members is limited</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8"/>
            <a:ext cx="9135428" cy="487362"/>
          </a:xfrm>
        </p:spPr>
        <p:txBody>
          <a:bodyPr>
            <a:normAutofit fontScale="90000"/>
          </a:bodyPr>
          <a:lstStyle/>
          <a:p>
            <a:endParaRPr lang="en-US" dirty="0"/>
          </a:p>
        </p:txBody>
      </p:sp>
      <p:sp>
        <p:nvSpPr>
          <p:cNvPr id="3" name="Content Placeholder 2"/>
          <p:cNvSpPr>
            <a:spLocks noGrp="1"/>
          </p:cNvSpPr>
          <p:nvPr>
            <p:ph idx="1"/>
          </p:nvPr>
        </p:nvSpPr>
        <p:spPr>
          <a:xfrm>
            <a:off x="1" y="1935480"/>
            <a:ext cx="10150474" cy="4922520"/>
          </a:xfrm>
        </p:spPr>
        <p:txBody>
          <a:bodyPr>
            <a:normAutofit/>
          </a:bodyPr>
          <a:lstStyle/>
          <a:p>
            <a:r>
              <a:rPr lang="en-US" dirty="0" smtClean="0"/>
              <a:t>(v) that each member undertakes to contribute to the assets of the company in the event of its being wound up while he is a member or within one year afterwards, for payment of the debts and liabilities of the company contracted before he ceases to be a member, and of the charges and expenses of winding up, and for adjustment of the right of the contributories among themselves, such amount as may be required, not exceeding a specified amount;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(b) if the company has a share capital--</a:t>
            </a:r>
          </a:p>
          <a:p>
            <a:r>
              <a:rPr lang="en-US" dirty="0"/>
              <a:t>(</a:t>
            </a:r>
            <a:r>
              <a:rPr lang="en-US" dirty="0" err="1"/>
              <a:t>i</a:t>
            </a:r>
            <a:r>
              <a:rPr lang="en-US" dirty="0"/>
              <a:t>) the memorandum shall also state the amount of share capital with which the company proposes to be </a:t>
            </a:r>
            <a:r>
              <a:rPr lang="en-US" dirty="0" smtClean="0"/>
              <a:t>registered and </a:t>
            </a:r>
            <a:r>
              <a:rPr lang="en-US" dirty="0"/>
              <a:t>the division thereof into shares of a fixed amount;</a:t>
            </a:r>
          </a:p>
          <a:p>
            <a:r>
              <a:rPr lang="en-US" dirty="0"/>
              <a:t>(ii) each subscriber of the memorandum shall take at least one share;</a:t>
            </a:r>
          </a:p>
          <a:p>
            <a:r>
              <a:rPr lang="en-US" dirty="0"/>
              <a:t>(iii) each subscriber shall write opposite to his name the number of shares he takes.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8"/>
            <a:ext cx="9135428" cy="258762"/>
          </a:xfrm>
        </p:spPr>
        <p:txBody>
          <a:bodyPr>
            <a:normAutofit fontScale="90000"/>
          </a:bodyPr>
          <a:lstStyle/>
          <a:p>
            <a:endParaRPr lang="en-US" dirty="0"/>
          </a:p>
        </p:txBody>
      </p:sp>
      <p:sp>
        <p:nvSpPr>
          <p:cNvPr id="3" name="Content Placeholder 2"/>
          <p:cNvSpPr>
            <a:spLocks noGrp="1"/>
          </p:cNvSpPr>
          <p:nvPr>
            <p:ph idx="1"/>
          </p:nvPr>
        </p:nvSpPr>
        <p:spPr>
          <a:xfrm>
            <a:off x="253762" y="685800"/>
            <a:ext cx="9727539" cy="5943600"/>
          </a:xfrm>
        </p:spPr>
        <p:txBody>
          <a:bodyPr>
            <a:normAutofit/>
          </a:bodyPr>
          <a:lstStyle/>
          <a:p>
            <a:r>
              <a:rPr lang="en-US" dirty="0" smtClean="0"/>
              <a:t>8. Memorandum of unlimited company.</a:t>
            </a:r>
          </a:p>
          <a:p>
            <a:r>
              <a:rPr lang="en-US" dirty="0" smtClean="0"/>
              <a:t>In the case of an unlimited company</a:t>
            </a:r>
          </a:p>
          <a:p>
            <a:r>
              <a:rPr lang="en-US" dirty="0" smtClean="0"/>
              <a:t>(a) the memorandum shall state-</a:t>
            </a:r>
          </a:p>
          <a:p>
            <a:r>
              <a:rPr lang="en-US" dirty="0" smtClean="0"/>
              <a:t>(</a:t>
            </a:r>
            <a:r>
              <a:rPr lang="en-US" dirty="0" err="1"/>
              <a:t>i</a:t>
            </a:r>
            <a:r>
              <a:rPr lang="en-US" dirty="0"/>
              <a:t>) the name of the company;</a:t>
            </a:r>
          </a:p>
          <a:p>
            <a:r>
              <a:rPr lang="en-US" dirty="0"/>
              <a:t>(ii) the address of the registered office of the company;</a:t>
            </a:r>
          </a:p>
          <a:p>
            <a:r>
              <a:rPr lang="en-US" dirty="0"/>
              <a:t>(iii) the objects of the company and, except in the case of trading companies, the territories to which they extend.</a:t>
            </a:r>
          </a:p>
          <a:p>
            <a:r>
              <a:rPr lang="en-US" dirty="0"/>
              <a:t>(b) if the company has a share capital-</a:t>
            </a:r>
          </a:p>
          <a:p>
            <a:r>
              <a:rPr lang="en-US" dirty="0"/>
              <a:t>(</a:t>
            </a:r>
            <a:r>
              <a:rPr lang="en-US" dirty="0" err="1"/>
              <a:t>i</a:t>
            </a:r>
            <a:r>
              <a:rPr lang="en-US" dirty="0"/>
              <a:t>) each subscriber of the memorandum shall take at least one share;</a:t>
            </a:r>
          </a:p>
          <a:p>
            <a:r>
              <a:rPr lang="en-US" dirty="0"/>
              <a:t>(ii) each subscriber shall write opposite to his name the number of shares he takes.</a:t>
            </a:r>
          </a:p>
          <a:p>
            <a:endParaRPr lang="en-US" dirty="0" smtClean="0"/>
          </a:p>
          <a:p>
            <a:endParaRPr lang="en-US" dirty="0" smtClean="0"/>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15688" y="277347"/>
            <a:ext cx="8626944" cy="260537"/>
          </a:xfrm>
        </p:spPr>
        <p:txBody>
          <a:bodyPr>
            <a:normAutofit fontScale="90000"/>
          </a:bodyPr>
          <a:lstStyle/>
          <a:p>
            <a:endParaRPr lang="en-US" smtClean="0"/>
          </a:p>
        </p:txBody>
      </p:sp>
      <p:sp>
        <p:nvSpPr>
          <p:cNvPr id="22531" name="Content Placeholder 2"/>
          <p:cNvSpPr>
            <a:spLocks noGrp="1"/>
          </p:cNvSpPr>
          <p:nvPr>
            <p:ph idx="1"/>
          </p:nvPr>
        </p:nvSpPr>
        <p:spPr>
          <a:xfrm>
            <a:off x="0" y="874059"/>
            <a:ext cx="10150475" cy="5782235"/>
          </a:xfrm>
        </p:spPr>
        <p:txBody>
          <a:bodyPr/>
          <a:lstStyle/>
          <a:p>
            <a:r>
              <a:rPr lang="en-US" dirty="0" smtClean="0"/>
              <a:t>Articles of association</a:t>
            </a:r>
          </a:p>
          <a:p>
            <a:pPr algn="just"/>
            <a:r>
              <a:rPr lang="en-US" sz="2500" dirty="0" smtClean="0"/>
              <a:t>The </a:t>
            </a:r>
            <a:r>
              <a:rPr lang="en-US" sz="2500" dirty="0" smtClean="0">
                <a:solidFill>
                  <a:schemeClr val="bg2"/>
                </a:solidFill>
                <a:hlinkClick r:id="rId2"/>
              </a:rPr>
              <a:t>articles</a:t>
            </a:r>
            <a:r>
              <a:rPr lang="en-US" sz="2500" dirty="0" smtClean="0"/>
              <a:t> of association are a </a:t>
            </a:r>
            <a:r>
              <a:rPr lang="en-US" sz="2500" dirty="0" smtClean="0">
                <a:hlinkClick r:id="rId3"/>
              </a:rPr>
              <a:t>contract</a:t>
            </a:r>
            <a:r>
              <a:rPr lang="en-US" sz="2500" dirty="0" smtClean="0"/>
              <a:t> (1) between the </a:t>
            </a:r>
            <a:r>
              <a:rPr lang="en-US" sz="2500" dirty="0" smtClean="0">
                <a:hlinkClick r:id="rId4"/>
              </a:rPr>
              <a:t>members</a:t>
            </a:r>
            <a:r>
              <a:rPr lang="en-US" sz="2500" dirty="0" smtClean="0"/>
              <a:t> (</a:t>
            </a:r>
            <a:r>
              <a:rPr lang="en-US" sz="2500" dirty="0" smtClean="0">
                <a:hlinkClick r:id="rId5"/>
              </a:rPr>
              <a:t>stockholders</a:t>
            </a:r>
            <a:r>
              <a:rPr lang="en-US" sz="2500" dirty="0" smtClean="0"/>
              <a:t>, </a:t>
            </a:r>
            <a:r>
              <a:rPr lang="en-US" sz="2500" dirty="0" smtClean="0">
                <a:hlinkClick r:id="rId6"/>
              </a:rPr>
              <a:t>subscribers</a:t>
            </a:r>
            <a:r>
              <a:rPr lang="en-US" sz="2500" dirty="0" smtClean="0"/>
              <a:t>) and the organization and (2) among the members themselves. It </a:t>
            </a:r>
            <a:r>
              <a:rPr lang="en-US" sz="2500" dirty="0" smtClean="0">
                <a:hlinkClick r:id="rId7"/>
              </a:rPr>
              <a:t>sets</a:t>
            </a:r>
            <a:r>
              <a:rPr lang="en-US" sz="2500" dirty="0" smtClean="0"/>
              <a:t> out the </a:t>
            </a:r>
            <a:r>
              <a:rPr lang="en-US" sz="2500" dirty="0" smtClean="0">
                <a:hlinkClick r:id="rId8"/>
              </a:rPr>
              <a:t>rights</a:t>
            </a:r>
            <a:r>
              <a:rPr lang="en-US" sz="2500" dirty="0" smtClean="0"/>
              <a:t> and </a:t>
            </a:r>
            <a:r>
              <a:rPr lang="en-US" sz="2500" dirty="0" smtClean="0">
                <a:hlinkClick r:id="rId9"/>
              </a:rPr>
              <a:t>duties of directors</a:t>
            </a:r>
            <a:r>
              <a:rPr lang="en-US" sz="2500" dirty="0" smtClean="0"/>
              <a:t> and stockholders individually and in </a:t>
            </a:r>
            <a:r>
              <a:rPr lang="en-US" sz="2500" dirty="0" smtClean="0">
                <a:hlinkClick r:id="rId10"/>
              </a:rPr>
              <a:t>meetings</a:t>
            </a:r>
            <a:r>
              <a:rPr lang="en-US" sz="2500" dirty="0" smtClean="0"/>
              <a:t>. </a:t>
            </a:r>
          </a:p>
          <a:p>
            <a:pPr algn="just"/>
            <a:endParaRPr lang="en-US" sz="2500"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3"/>
          <p:cNvSpPr>
            <a:spLocks noGrp="1" noChangeArrowheads="1"/>
          </p:cNvSpPr>
          <p:nvPr>
            <p:ph type="body" idx="1"/>
          </p:nvPr>
        </p:nvSpPr>
        <p:spPr/>
        <p:txBody>
          <a:bodyPr lIns="82058" tIns="41029" rIns="82058" bIns="41029"/>
          <a:lstStyle/>
          <a:p>
            <a:pPr eaLnBrk="1" hangingPunct="1"/>
            <a:r>
              <a:rPr lang="en-US" smtClean="0">
                <a:solidFill>
                  <a:schemeClr val="tx2"/>
                </a:solidFill>
              </a:rPr>
              <a:t>Joint Stock Companies are formed under the Companies Ordinance 1994.</a:t>
            </a:r>
          </a:p>
          <a:p>
            <a:pPr eaLnBrk="1" hangingPunct="1"/>
            <a:r>
              <a:rPr lang="en-US" smtClean="0">
                <a:solidFill>
                  <a:schemeClr val="tx2"/>
                </a:solidFill>
              </a:rPr>
              <a:t>Joint Stock Company is an association of persons for making profit.</a:t>
            </a:r>
          </a:p>
        </p:txBody>
      </p:sp>
      <p:sp>
        <p:nvSpPr>
          <p:cNvPr id="8195" name="Text Box 15"/>
          <p:cNvSpPr txBox="1">
            <a:spLocks noChangeArrowheads="1"/>
          </p:cNvSpPr>
          <p:nvPr/>
        </p:nvSpPr>
        <p:spPr bwMode="auto">
          <a:xfrm>
            <a:off x="930781" y="533681"/>
            <a:ext cx="8711851" cy="762000"/>
          </a:xfrm>
          <a:prstGeom prst="rect">
            <a:avLst/>
          </a:prstGeom>
          <a:noFill/>
          <a:ln w="9525">
            <a:noFill/>
            <a:miter lim="800000"/>
            <a:headEnd/>
            <a:tailEnd/>
          </a:ln>
        </p:spPr>
        <p:txBody>
          <a:bodyPr lIns="91429" tIns="45714" rIns="91429" bIns="45714">
            <a:spAutoFit/>
          </a:bodyPr>
          <a:lstStyle/>
          <a:p>
            <a:pPr>
              <a:spcBef>
                <a:spcPct val="50000"/>
              </a:spcBef>
            </a:pPr>
            <a:r>
              <a:rPr lang="en-US" sz="4400" dirty="0">
                <a:solidFill>
                  <a:schemeClr val="tx2"/>
                </a:solidFill>
              </a:rPr>
              <a:t>Joint Stock Companies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Incorporation Stage</a:t>
            </a:r>
          </a:p>
        </p:txBody>
      </p:sp>
      <p:sp>
        <p:nvSpPr>
          <p:cNvPr id="23555" name="Rectangle 3"/>
          <p:cNvSpPr>
            <a:spLocks noGrp="1" noChangeArrowheads="1"/>
          </p:cNvSpPr>
          <p:nvPr>
            <p:ph idx="1"/>
          </p:nvPr>
        </p:nvSpPr>
        <p:spPr/>
        <p:txBody>
          <a:bodyPr>
            <a:normAutofit fontScale="92500" lnSpcReduction="10000"/>
          </a:bodyPr>
          <a:lstStyle/>
          <a:p>
            <a:r>
              <a:rPr lang="en-US" dirty="0" smtClean="0"/>
              <a:t>All the documents will be filed to the registrar joint stock companies to seek permission for the business along with the registration fee within 30 days of receiving name clearance.</a:t>
            </a:r>
          </a:p>
          <a:p>
            <a:r>
              <a:rPr lang="en-US" dirty="0" smtClean="0"/>
              <a:t>The  name, address and  occupation of the promoters who  agree  to be director of the company.</a:t>
            </a:r>
          </a:p>
          <a:p>
            <a:r>
              <a:rPr lang="en-US" dirty="0" smtClean="0"/>
              <a:t>Duly signed consent letter  of  the promoters who  agree  to be director of the company.</a:t>
            </a:r>
          </a:p>
          <a:p>
            <a:r>
              <a:rPr lang="en-US" dirty="0" smtClean="0"/>
              <a:t>Experts will examine these documents and make sure that all claims are justified or not.</a:t>
            </a:r>
          </a:p>
          <a:p>
            <a:r>
              <a:rPr lang="en-US" dirty="0" smtClean="0"/>
              <a:t>If they are satisfied, a certificate of incorporation will be issued to the company.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0"/>
            <a:ext cx="9135428" cy="6477000"/>
          </a:xfrm>
        </p:spPr>
        <p:txBody>
          <a:bodyPr>
            <a:normAutofit/>
          </a:bodyPr>
          <a:lstStyle/>
          <a:p>
            <a:r>
              <a:rPr lang="en-US" sz="3600" dirty="0" smtClean="0"/>
              <a:t>Certificate of commencement collection stage</a:t>
            </a:r>
            <a:r>
              <a:rPr lang="en-US" dirty="0" smtClean="0"/>
              <a:t/>
            </a:r>
            <a:br>
              <a:rPr lang="en-US" dirty="0" smtClean="0"/>
            </a:br>
            <a:endParaRPr lang="en-US" dirty="0"/>
          </a:p>
        </p:txBody>
      </p:sp>
      <p:sp>
        <p:nvSpPr>
          <p:cNvPr id="3" name="Content Placeholder 2"/>
          <p:cNvSpPr>
            <a:spLocks noGrp="1"/>
          </p:cNvSpPr>
          <p:nvPr>
            <p:ph idx="1"/>
          </p:nvPr>
        </p:nvSpPr>
        <p:spPr>
          <a:xfrm>
            <a:off x="274637" y="381000"/>
            <a:ext cx="9368315" cy="6248400"/>
          </a:xfrm>
        </p:spPr>
        <p:txBody>
          <a:bodyPr/>
          <a:lstStyle/>
          <a:p>
            <a:pPr>
              <a:buNone/>
            </a:pPr>
            <a:r>
              <a:rPr lang="en-US" sz="3600" dirty="0" smtClean="0"/>
              <a:t>Certificate </a:t>
            </a:r>
            <a:r>
              <a:rPr lang="en-US" sz="3600" dirty="0" smtClean="0"/>
              <a:t>of </a:t>
            </a:r>
            <a:r>
              <a:rPr lang="en-US" sz="3600" dirty="0" smtClean="0"/>
              <a:t>commencement collection stage</a:t>
            </a:r>
          </a:p>
          <a:p>
            <a:pPr>
              <a:buNone/>
            </a:pPr>
            <a:r>
              <a:rPr lang="en-US" dirty="0" smtClean="0"/>
              <a:t>Before </a:t>
            </a:r>
            <a:r>
              <a:rPr lang="en-US" dirty="0" smtClean="0"/>
              <a:t>commencement of business public limited company  has to collect certificate of commencement . In this stage  the most important task of promoter  is to collect capital  from the people who signed in memorandum of association and directors. Prospectus is prepared for collection of money from the general public. If capital is available  from the people who signed in memorandum of association and directors, there is no need to prepare prospectus. In this case a statement in lieu of prospectus is prepared.</a:t>
            </a:r>
          </a:p>
          <a:p>
            <a:pPr>
              <a:buNone/>
            </a:pP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Shareholders’ meetings</a:t>
            </a:r>
          </a:p>
        </p:txBody>
      </p:sp>
      <p:sp>
        <p:nvSpPr>
          <p:cNvPr id="31747" name="Rectangle 3"/>
          <p:cNvSpPr>
            <a:spLocks noGrp="1" noChangeArrowheads="1"/>
          </p:cNvSpPr>
          <p:nvPr>
            <p:ph idx="1"/>
          </p:nvPr>
        </p:nvSpPr>
        <p:spPr/>
        <p:txBody>
          <a:bodyPr/>
          <a:lstStyle/>
          <a:p>
            <a:r>
              <a:rPr lang="en-US" smtClean="0"/>
              <a:t>Statutory Meeting is the first meeting after commencement of business.</a:t>
            </a:r>
          </a:p>
          <a:p>
            <a:r>
              <a:rPr lang="en-US" smtClean="0"/>
              <a:t>Annual General Meeting is the meeting of the company once in a year.</a:t>
            </a:r>
          </a:p>
          <a:p>
            <a:r>
              <a:rPr lang="en-US" smtClean="0"/>
              <a:t>Extra Ordinary General Meeting.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Grp="1" noChangeArrowheads="1"/>
          </p:cNvSpPr>
          <p:nvPr>
            <p:ph type="title"/>
          </p:nvPr>
        </p:nvSpPr>
        <p:spPr/>
        <p:txBody>
          <a:bodyPr/>
          <a:lstStyle/>
          <a:p>
            <a:r>
              <a:rPr lang="en-US" smtClean="0"/>
              <a:t>Statutory Meeting</a:t>
            </a:r>
          </a:p>
        </p:txBody>
      </p:sp>
      <p:sp>
        <p:nvSpPr>
          <p:cNvPr id="32770" name="Rectangle 4"/>
          <p:cNvSpPr>
            <a:spLocks noGrp="1" noChangeArrowheads="1"/>
          </p:cNvSpPr>
          <p:nvPr>
            <p:ph idx="1"/>
          </p:nvPr>
        </p:nvSpPr>
        <p:spPr/>
        <p:txBody>
          <a:bodyPr/>
          <a:lstStyle/>
          <a:p>
            <a:r>
              <a:rPr lang="en-US" sz="2400" dirty="0" smtClean="0"/>
              <a:t>This is the first meeting of the shareholders of the company after its incorporation.</a:t>
            </a:r>
          </a:p>
          <a:p>
            <a:r>
              <a:rPr lang="en-US" sz="2400" dirty="0" smtClean="0"/>
              <a:t>Section 83 of The Companies Ordinance 1994 deals with such type of meeting.</a:t>
            </a:r>
          </a:p>
          <a:p>
            <a:r>
              <a:rPr lang="en-US" sz="2400" dirty="0" smtClean="0"/>
              <a:t>The company must give 21 days notice to shareholders prior to the meeting.</a:t>
            </a:r>
          </a:p>
          <a:p>
            <a:r>
              <a:rPr lang="en-US" sz="2400" dirty="0" smtClean="0"/>
              <a:t>Matters to be Discussed:</a:t>
            </a:r>
          </a:p>
          <a:p>
            <a:pPr lvl="1"/>
            <a:r>
              <a:rPr lang="en-US" sz="2400" dirty="0" smtClean="0"/>
              <a:t>Amount of capital acquired.</a:t>
            </a:r>
          </a:p>
          <a:p>
            <a:pPr lvl="1"/>
            <a:r>
              <a:rPr lang="en-US" sz="2400" dirty="0" smtClean="0"/>
              <a:t>Details of machinery purchased.</a:t>
            </a:r>
          </a:p>
          <a:p>
            <a:pPr lvl="1"/>
            <a:r>
              <a:rPr lang="en-US" sz="2400" dirty="0" smtClean="0"/>
              <a:t>Details of development in all areas of the business.</a:t>
            </a:r>
          </a:p>
          <a:p>
            <a:pPr lvl="1">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5"/>
          <p:cNvSpPr>
            <a:spLocks noGrp="1" noChangeArrowheads="1"/>
          </p:cNvSpPr>
          <p:nvPr>
            <p:ph type="title"/>
          </p:nvPr>
        </p:nvSpPr>
        <p:spPr/>
        <p:txBody>
          <a:bodyPr/>
          <a:lstStyle/>
          <a:p>
            <a:r>
              <a:rPr lang="en-US" smtClean="0"/>
              <a:t>Annual General Meeting</a:t>
            </a:r>
          </a:p>
        </p:txBody>
      </p:sp>
      <p:sp>
        <p:nvSpPr>
          <p:cNvPr id="33794" name="Rectangle 4"/>
          <p:cNvSpPr>
            <a:spLocks noGrp="1" noChangeArrowheads="1"/>
          </p:cNvSpPr>
          <p:nvPr>
            <p:ph idx="1"/>
          </p:nvPr>
        </p:nvSpPr>
        <p:spPr/>
        <p:txBody>
          <a:bodyPr>
            <a:normAutofit/>
          </a:bodyPr>
          <a:lstStyle/>
          <a:p>
            <a:pPr>
              <a:lnSpc>
                <a:spcPct val="90000"/>
              </a:lnSpc>
            </a:pPr>
            <a:r>
              <a:rPr lang="en-US" smtClean="0"/>
              <a:t>All shareholders will participate in this meeting which is held once in a year.</a:t>
            </a:r>
          </a:p>
          <a:p>
            <a:pPr>
              <a:lnSpc>
                <a:spcPct val="90000"/>
              </a:lnSpc>
            </a:pPr>
            <a:r>
              <a:rPr lang="en-US" smtClean="0"/>
              <a:t>The company must give 21 days notice to shareholders prior to the meeting.</a:t>
            </a:r>
          </a:p>
          <a:p>
            <a:pPr>
              <a:lnSpc>
                <a:spcPct val="90000"/>
              </a:lnSpc>
            </a:pPr>
            <a:r>
              <a:rPr lang="en-US" smtClean="0"/>
              <a:t>Objectives of Annual General Meeting</a:t>
            </a:r>
          </a:p>
          <a:p>
            <a:pPr lvl="1">
              <a:lnSpc>
                <a:spcPct val="90000"/>
              </a:lnSpc>
            </a:pPr>
            <a:r>
              <a:rPr lang="en-US" smtClean="0"/>
              <a:t>Election of directors for the next year.</a:t>
            </a:r>
          </a:p>
          <a:p>
            <a:pPr lvl="1">
              <a:lnSpc>
                <a:spcPct val="90000"/>
              </a:lnSpc>
            </a:pPr>
            <a:r>
              <a:rPr lang="en-US" smtClean="0"/>
              <a:t>Appointment of auditors.</a:t>
            </a:r>
          </a:p>
          <a:p>
            <a:pPr lvl="1">
              <a:lnSpc>
                <a:spcPct val="90000"/>
              </a:lnSpc>
            </a:pPr>
            <a:r>
              <a:rPr lang="en-US" smtClean="0"/>
              <a:t>Auditors will review the annual accounts of the company and report on the accuracy of these accounts.</a:t>
            </a:r>
          </a:p>
          <a:p>
            <a:pPr>
              <a:lnSpc>
                <a:spcPct val="90000"/>
              </a:lnSpc>
            </a:pP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5"/>
          <p:cNvSpPr>
            <a:spLocks noGrp="1" noChangeArrowheads="1"/>
          </p:cNvSpPr>
          <p:nvPr>
            <p:ph type="title"/>
          </p:nvPr>
        </p:nvSpPr>
        <p:spPr/>
        <p:txBody>
          <a:bodyPr/>
          <a:lstStyle/>
          <a:p>
            <a:r>
              <a:rPr lang="en-US" smtClean="0"/>
              <a:t>Annual General Meeting</a:t>
            </a:r>
          </a:p>
        </p:txBody>
      </p:sp>
      <p:sp>
        <p:nvSpPr>
          <p:cNvPr id="34818" name="Rectangle 4"/>
          <p:cNvSpPr>
            <a:spLocks noGrp="1" noChangeArrowheads="1"/>
          </p:cNvSpPr>
          <p:nvPr>
            <p:ph idx="1"/>
          </p:nvPr>
        </p:nvSpPr>
        <p:spPr/>
        <p:txBody>
          <a:bodyPr/>
          <a:lstStyle/>
          <a:p>
            <a:r>
              <a:rPr lang="en-US" smtClean="0"/>
              <a:t>Shareholders will elect and approve the appointment of auditors.</a:t>
            </a:r>
          </a:p>
          <a:p>
            <a:r>
              <a:rPr lang="en-US" smtClean="0"/>
              <a:t>If auditors are already hired, the shareholders will review their performance and decide whether to continue with current auditors or to change  them.</a:t>
            </a:r>
          </a:p>
          <a:p>
            <a:r>
              <a:rPr lang="en-US" smtClean="0"/>
              <a:t>Auditors will also be asked whether they are willing to work with the company or not.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idx="1"/>
          </p:nvPr>
        </p:nvSpPr>
        <p:spPr/>
        <p:txBody>
          <a:bodyPr/>
          <a:lstStyle/>
          <a:p>
            <a:r>
              <a:rPr lang="en-US" smtClean="0"/>
              <a:t>Declaration of dividend.</a:t>
            </a:r>
          </a:p>
          <a:p>
            <a:r>
              <a:rPr lang="en-US" smtClean="0"/>
              <a:t>Decision for directors’ remuneration.</a:t>
            </a:r>
          </a:p>
          <a:p>
            <a:r>
              <a:rPr lang="en-US" smtClean="0"/>
              <a:t>Auditors will report on the companies accounts in terms of:</a:t>
            </a:r>
          </a:p>
          <a:p>
            <a:pPr lvl="1"/>
            <a:r>
              <a:rPr lang="en-US" smtClean="0"/>
              <a:t>Accuracy</a:t>
            </a:r>
          </a:p>
          <a:p>
            <a:pPr lvl="1"/>
            <a:r>
              <a:rPr lang="en-US" smtClean="0"/>
              <a:t>No fraud found</a:t>
            </a:r>
          </a:p>
          <a:p>
            <a:pPr lvl="1"/>
            <a:r>
              <a:rPr lang="en-US" smtClean="0"/>
              <a:t>Conformity with the Companies Ordinance 1994.</a:t>
            </a:r>
          </a:p>
          <a:p>
            <a:endParaRPr lang="en-US" smtClean="0"/>
          </a:p>
        </p:txBody>
      </p:sp>
      <p:sp>
        <p:nvSpPr>
          <p:cNvPr id="35843" name="Rectangle 5"/>
          <p:cNvSpPr>
            <a:spLocks noChangeArrowheads="1"/>
          </p:cNvSpPr>
          <p:nvPr/>
        </p:nvSpPr>
        <p:spPr bwMode="auto">
          <a:xfrm>
            <a:off x="1015688" y="609320"/>
            <a:ext cx="8626944" cy="732584"/>
          </a:xfrm>
          <a:prstGeom prst="rect">
            <a:avLst/>
          </a:prstGeom>
          <a:noFill/>
          <a:ln w="9525">
            <a:noFill/>
            <a:miter lim="800000"/>
            <a:headEnd/>
            <a:tailEnd/>
          </a:ln>
        </p:spPr>
        <p:txBody>
          <a:bodyPr lIns="91429" tIns="45714" rIns="91429" bIns="45714">
            <a:spAutoFit/>
          </a:bodyPr>
          <a:lstStyle/>
          <a:p>
            <a:r>
              <a:rPr lang="en-US" sz="4200" dirty="0">
                <a:solidFill>
                  <a:schemeClr val="tx2"/>
                </a:solidFill>
              </a:rPr>
              <a:t>Annual General Meeting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5"/>
          <p:cNvSpPr>
            <a:spLocks noGrp="1" noChangeArrowheads="1"/>
          </p:cNvSpPr>
          <p:nvPr>
            <p:ph type="title"/>
          </p:nvPr>
        </p:nvSpPr>
        <p:spPr/>
        <p:txBody>
          <a:bodyPr/>
          <a:lstStyle/>
          <a:p>
            <a:r>
              <a:rPr lang="en-US" smtClean="0"/>
              <a:t>Extra Ordinary General Meeting</a:t>
            </a:r>
          </a:p>
        </p:txBody>
      </p:sp>
      <p:sp>
        <p:nvSpPr>
          <p:cNvPr id="36866" name="Rectangle 4"/>
          <p:cNvSpPr>
            <a:spLocks noGrp="1" noChangeArrowheads="1"/>
          </p:cNvSpPr>
          <p:nvPr>
            <p:ph idx="1"/>
          </p:nvPr>
        </p:nvSpPr>
        <p:spPr/>
        <p:txBody>
          <a:bodyPr/>
          <a:lstStyle/>
          <a:p>
            <a:r>
              <a:rPr lang="en-US" smtClean="0"/>
              <a:t>This meeting will be called when there are:</a:t>
            </a:r>
          </a:p>
          <a:p>
            <a:pPr lvl="1"/>
            <a:r>
              <a:rPr lang="en-US" smtClean="0"/>
              <a:t>Some extra ordinary circumstances.</a:t>
            </a:r>
          </a:p>
          <a:p>
            <a:pPr lvl="1"/>
            <a:r>
              <a:rPr lang="en-US" smtClean="0"/>
              <a:t>Some special type of business.</a:t>
            </a:r>
          </a:p>
          <a:p>
            <a:r>
              <a:rPr lang="en-US" smtClean="0"/>
              <a:t>Decision for debentures.</a:t>
            </a:r>
          </a:p>
          <a:p>
            <a:r>
              <a:rPr lang="en-US" smtClean="0"/>
              <a:t>The company can change its memorandum and articles of association in extra ordinary general meeting.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8"/>
            <a:ext cx="9135428" cy="1096962"/>
          </a:xfrm>
        </p:spPr>
        <p:txBody>
          <a:bodyPr>
            <a:noAutofit/>
          </a:bodyPr>
          <a:lstStyle/>
          <a:p>
            <a:r>
              <a:rPr lang="en-US" sz="3600" dirty="0" smtClean="0"/>
              <a:t>Conversion of private company into public company.</a:t>
            </a:r>
            <a:endParaRPr lang="en-US" sz="3600" dirty="0"/>
          </a:p>
        </p:txBody>
      </p:sp>
      <p:sp>
        <p:nvSpPr>
          <p:cNvPr id="3" name="Content Placeholder 2"/>
          <p:cNvSpPr>
            <a:spLocks noGrp="1"/>
          </p:cNvSpPr>
          <p:nvPr>
            <p:ph idx="1"/>
          </p:nvPr>
        </p:nvSpPr>
        <p:spPr>
          <a:xfrm>
            <a:off x="253762" y="1676400"/>
            <a:ext cx="9642951" cy="4953000"/>
          </a:xfrm>
        </p:spPr>
        <p:txBody>
          <a:bodyPr>
            <a:normAutofit/>
          </a:bodyPr>
          <a:lstStyle/>
          <a:p>
            <a:r>
              <a:rPr lang="en-US" sz="3200" dirty="0" smtClean="0"/>
              <a:t>(1)If </a:t>
            </a:r>
            <a:r>
              <a:rPr lang="en-US" sz="3200" dirty="0"/>
              <a:t>a company being a private company having at </a:t>
            </a:r>
            <a:r>
              <a:rPr lang="en-US" sz="3200" dirty="0" smtClean="0"/>
              <a:t>least seven </a:t>
            </a:r>
            <a:r>
              <a:rPr lang="en-US" sz="3200" dirty="0"/>
              <a:t>members alters its articles in such manner that they no longer include the provisions which, under clause of subsection (1) of section 2 of this Act, are required to be included in the articles of a company in order to constitute it a private company, the company-</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8"/>
            <a:ext cx="9135428" cy="182562"/>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507524" y="762001"/>
            <a:ext cx="9135428" cy="5364163"/>
          </a:xfrm>
        </p:spPr>
        <p:txBody>
          <a:bodyPr>
            <a:normAutofit lnSpcReduction="10000"/>
          </a:bodyPr>
          <a:lstStyle/>
          <a:p>
            <a:pPr lvl="0" algn="just"/>
            <a:r>
              <a:rPr lang="en-US" sz="3200" dirty="0" smtClean="0"/>
              <a:t>(a) shall </a:t>
            </a:r>
            <a:r>
              <a:rPr lang="en-US" sz="3200" dirty="0"/>
              <a:t>as on the date of the alteration cease to be a private company; </a:t>
            </a:r>
            <a:r>
              <a:rPr lang="en-US" sz="3200" dirty="0" smtClean="0"/>
              <a:t>and</a:t>
            </a:r>
          </a:p>
          <a:p>
            <a:pPr lvl="0" algn="just"/>
            <a:endParaRPr lang="en-US" sz="3200" dirty="0"/>
          </a:p>
          <a:p>
            <a:pPr algn="just"/>
            <a:r>
              <a:rPr lang="en-US" sz="3200" dirty="0"/>
              <a:t> </a:t>
            </a:r>
            <a:r>
              <a:rPr lang="en-US" sz="3200" dirty="0" smtClean="0"/>
              <a:t>(</a:t>
            </a:r>
            <a:r>
              <a:rPr lang="en-US" sz="3200" dirty="0"/>
              <a:t>b) shall within a period of this thirty days after the said date file with the Registrar either a prospectus or </a:t>
            </a:r>
            <a:r>
              <a:rPr lang="en-US" sz="3200" dirty="0" smtClean="0"/>
              <a:t>a statement </a:t>
            </a:r>
            <a:r>
              <a:rPr lang="en-US" sz="3200" dirty="0"/>
              <a:t>in lieu of prospectus containing the particulars set out in Part 1 and the reports specified in Part II </a:t>
            </a:r>
            <a:r>
              <a:rPr lang="en-US" sz="3200" dirty="0" smtClean="0"/>
              <a:t>of Schedule </a:t>
            </a:r>
            <a:r>
              <a:rPr lang="en-US" sz="3200" dirty="0"/>
              <a:t>IV and the said Parts I and II shall have effect subject to the provisions contained in Part III of </a:t>
            </a:r>
            <a:r>
              <a:rPr lang="en-US" sz="3200" dirty="0" smtClean="0"/>
              <a:t>that </a:t>
            </a:r>
            <a:r>
              <a:rPr lang="en-US" sz="3200" dirty="0"/>
              <a:t>Schedule.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tIns="41029"/>
          <a:lstStyle/>
          <a:p>
            <a:r>
              <a:rPr lang="en-US" smtClean="0"/>
              <a:t>Characteristics of a company</a:t>
            </a:r>
          </a:p>
        </p:txBody>
      </p:sp>
      <p:sp>
        <p:nvSpPr>
          <p:cNvPr id="9219" name="Content Placeholder 2"/>
          <p:cNvSpPr>
            <a:spLocks noGrp="1"/>
          </p:cNvSpPr>
          <p:nvPr>
            <p:ph idx="1"/>
          </p:nvPr>
        </p:nvSpPr>
        <p:spPr/>
        <p:txBody>
          <a:bodyPr lIns="82058" tIns="41029" rIns="82058" bIns="41029"/>
          <a:lstStyle/>
          <a:p>
            <a:r>
              <a:rPr lang="en-US" smtClean="0"/>
              <a:t>Law created concern</a:t>
            </a:r>
          </a:p>
          <a:p>
            <a:r>
              <a:rPr lang="en-US" smtClean="0"/>
              <a:t>Artificial personality</a:t>
            </a:r>
          </a:p>
          <a:p>
            <a:r>
              <a:rPr lang="en-US" smtClean="0"/>
              <a:t>Perpetual succession</a:t>
            </a:r>
          </a:p>
          <a:p>
            <a:r>
              <a:rPr lang="en-US" smtClean="0"/>
              <a:t>Number of shareholders</a:t>
            </a:r>
          </a:p>
          <a:p>
            <a:r>
              <a:rPr lang="en-US" smtClean="0"/>
              <a:t>Common seal</a:t>
            </a:r>
          </a:p>
          <a:p>
            <a:r>
              <a:rPr lang="en-US" smtClean="0"/>
              <a:t>Share capital</a:t>
            </a:r>
          </a:p>
          <a:p>
            <a:r>
              <a:rPr lang="en-US" smtClean="0"/>
              <a:t>Transferability of share</a:t>
            </a:r>
          </a:p>
          <a:p>
            <a:r>
              <a:rPr lang="en-US" smtClean="0"/>
              <a:t>Limited liability</a:t>
            </a:r>
          </a:p>
          <a:p>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7524" y="1752600"/>
            <a:ext cx="9304602" cy="4495800"/>
          </a:xfrm>
        </p:spPr>
        <p:txBody>
          <a:bodyPr>
            <a:normAutofit/>
          </a:bodyPr>
          <a:lstStyle/>
          <a:p>
            <a:r>
              <a:rPr lang="en-US" dirty="0"/>
              <a:t> </a:t>
            </a:r>
          </a:p>
          <a:p>
            <a:r>
              <a:rPr lang="en-US" sz="3600" dirty="0" smtClean="0"/>
              <a:t>(2) If default is made in complying with sub-section (1) the company, and also every officer of the company who is in default, shall be punishable with imprisonment for a term which may extend to two years, or with fine which may extend to five thousand take or with both</a:t>
            </a:r>
            <a:r>
              <a:rPr lang="en-US" dirty="0" smtClean="0"/>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152400"/>
            <a:ext cx="9135428" cy="152400"/>
          </a:xfrm>
        </p:spPr>
        <p:txBody>
          <a:bodyPr>
            <a:normAutofit fontScale="90000"/>
          </a:bodyPr>
          <a:lstStyle/>
          <a:p>
            <a:endParaRPr lang="en-US" dirty="0"/>
          </a:p>
        </p:txBody>
      </p:sp>
      <p:sp>
        <p:nvSpPr>
          <p:cNvPr id="3" name="Content Placeholder 2"/>
          <p:cNvSpPr>
            <a:spLocks noGrp="1"/>
          </p:cNvSpPr>
          <p:nvPr>
            <p:ph idx="1"/>
          </p:nvPr>
        </p:nvSpPr>
        <p:spPr>
          <a:xfrm>
            <a:off x="253762" y="533400"/>
            <a:ext cx="9896713" cy="6096000"/>
          </a:xfrm>
        </p:spPr>
        <p:txBody>
          <a:bodyPr>
            <a:normAutofit/>
          </a:bodyPr>
          <a:lstStyle/>
          <a:p>
            <a:pPr algn="just"/>
            <a:r>
              <a:rPr lang="en-US" sz="3200" dirty="0" smtClean="0"/>
              <a:t>(3) Where any prospectus or statement in lieu of prospectus filed under this section includes any untrue statement, any person who authorized the filling of such prospectus or statement shall be punishable with imprisonment for a term which may extend to two years, or with fine which may extend to five thousand taka, or with both, unless he proves either that the statement was immaterial or that he had reasonable ground to believe, and did up to the time of the filing of the prospectus or statement believe that the statement was true.</a:t>
            </a:r>
            <a:endParaRPr 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 for the purposes of this section-</a:t>
            </a:r>
          </a:p>
          <a:p>
            <a:r>
              <a:rPr lang="en-US" dirty="0" smtClean="0"/>
              <a:t>       (a) a statement included in a prospectus or a statement in lieu of prospectus shall be deemed to be untrue if it is misleading in the form and context in which it is included; or</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(b) where the omission from prospectus or a statement in lieu of prospectus of any matter is calculated to mislead,</a:t>
            </a:r>
          </a:p>
          <a:p>
            <a:r>
              <a:rPr lang="en-US" dirty="0" smtClean="0"/>
              <a:t>the prospectus or statement in lieu of prospectus shall be deemed, in respect of such omission, to be a         prospectus or a statement in lieu of prospectus in which an untrue statement is included.</a:t>
            </a:r>
          </a:p>
          <a:p>
            <a:r>
              <a:rPr lang="en-US" dirty="0" smtClean="0"/>
              <a:t>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0"/>
            <a:ext cx="8966253" cy="914400"/>
          </a:xfrm>
        </p:spPr>
        <p:txBody>
          <a:bodyPr>
            <a:normAutofit fontScale="90000"/>
          </a:bodyPr>
          <a:lstStyle/>
          <a:p>
            <a:r>
              <a:rPr lang="en-US" dirty="0" smtClean="0"/>
              <a:t>.</a:t>
            </a:r>
            <a:br>
              <a:rPr lang="en-US" dirty="0" smtClean="0"/>
            </a:br>
            <a:r>
              <a:rPr lang="en-US" dirty="0" smtClean="0"/>
              <a:t> Alternation of memorandum</a:t>
            </a:r>
            <a:endParaRPr lang="en-US" dirty="0"/>
          </a:p>
        </p:txBody>
      </p:sp>
      <p:sp>
        <p:nvSpPr>
          <p:cNvPr id="3" name="Content Placeholder 2"/>
          <p:cNvSpPr>
            <a:spLocks noGrp="1"/>
          </p:cNvSpPr>
          <p:nvPr>
            <p:ph idx="1"/>
          </p:nvPr>
        </p:nvSpPr>
        <p:spPr>
          <a:xfrm>
            <a:off x="253762" y="914400"/>
            <a:ext cx="9727539" cy="5715000"/>
          </a:xfrm>
        </p:spPr>
        <p:txBody>
          <a:bodyPr>
            <a:normAutofit/>
          </a:bodyPr>
          <a:lstStyle/>
          <a:p>
            <a:r>
              <a:rPr lang="en-US" dirty="0" smtClean="0"/>
              <a:t>(</a:t>
            </a:r>
            <a:r>
              <a:rPr lang="en-US" dirty="0"/>
              <a:t>1) Subject to the provisions of this Act, a company may, by special resolution, alter the provisions of its memorandum </a:t>
            </a:r>
            <a:r>
              <a:rPr lang="en-US" dirty="0" smtClean="0"/>
              <a:t>with respect </a:t>
            </a:r>
            <a:r>
              <a:rPr lang="en-US" dirty="0"/>
              <a:t>to the objects of the company, so far as may be required to enable it--</a:t>
            </a:r>
          </a:p>
          <a:p>
            <a:r>
              <a:rPr lang="en-US" dirty="0"/>
              <a:t>(a) to carry on its business more economically or more efficiently; or</a:t>
            </a:r>
          </a:p>
          <a:p>
            <a:r>
              <a:rPr lang="en-US" dirty="0"/>
              <a:t>(b) to attain its main purpose by new or improved means; or</a:t>
            </a:r>
          </a:p>
          <a:p>
            <a:r>
              <a:rPr lang="en-US" dirty="0"/>
              <a:t>(c) to enlarge or change the local area of its operations; or</a:t>
            </a:r>
          </a:p>
          <a:p>
            <a:r>
              <a:rPr lang="en-US" dirty="0"/>
              <a:t>(d) to carry on some business which, under the existing circumstances. may conveniently or advantageously </a:t>
            </a:r>
            <a:r>
              <a:rPr lang="en-US" dirty="0" smtClean="0"/>
              <a:t>be combined </a:t>
            </a:r>
            <a:r>
              <a:rPr lang="en-US" dirty="0"/>
              <a:t>with the business of the company; or</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8"/>
            <a:ext cx="9135428" cy="106362"/>
          </a:xfrm>
        </p:spPr>
        <p:txBody>
          <a:bodyPr>
            <a:normAutofit fontScale="90000"/>
          </a:bodyPr>
          <a:lstStyle/>
          <a:p>
            <a:endParaRPr lang="en-US" dirty="0"/>
          </a:p>
        </p:txBody>
      </p:sp>
      <p:sp>
        <p:nvSpPr>
          <p:cNvPr id="3" name="Content Placeholder 2"/>
          <p:cNvSpPr>
            <a:spLocks noGrp="1"/>
          </p:cNvSpPr>
          <p:nvPr>
            <p:ph idx="1"/>
          </p:nvPr>
        </p:nvSpPr>
        <p:spPr>
          <a:xfrm>
            <a:off x="253762" y="685800"/>
            <a:ext cx="9896713" cy="6172200"/>
          </a:xfrm>
        </p:spPr>
        <p:txBody>
          <a:bodyPr>
            <a:normAutofit/>
          </a:bodyPr>
          <a:lstStyle/>
          <a:p>
            <a:r>
              <a:rPr lang="en-US" dirty="0"/>
              <a:t>(e) to restrict or abandon any of the objects specified in the memorandum; or</a:t>
            </a:r>
          </a:p>
          <a:p>
            <a:r>
              <a:rPr lang="en-US" dirty="0"/>
              <a:t>(f) to sell or dispose of the whole or any part of the undertaking of the company; or</a:t>
            </a:r>
          </a:p>
          <a:p>
            <a:r>
              <a:rPr lang="en-US" dirty="0"/>
              <a:t>(g) to amalgamate with any other company or body of persons.</a:t>
            </a:r>
          </a:p>
          <a:p>
            <a:r>
              <a:rPr lang="en-US" dirty="0"/>
              <a:t>(2) The alteration shall not take effect until and except in so far it is confirmed by the Court on petition.</a:t>
            </a:r>
          </a:p>
          <a:p>
            <a:r>
              <a:rPr lang="en-US" dirty="0"/>
              <a:t>(3) Before confirming the alteration, the Court must be satisfied--</a:t>
            </a:r>
          </a:p>
          <a:p>
            <a:r>
              <a:rPr lang="en-US" dirty="0"/>
              <a:t>(a) that sufficient notice has been given to every holder of debentures of the company, and to any person or class </a:t>
            </a:r>
            <a:r>
              <a:rPr lang="en-US" dirty="0" smtClean="0"/>
              <a:t>of person </a:t>
            </a:r>
            <a:r>
              <a:rPr lang="en-US" dirty="0"/>
              <a:t>whose interest will, in the option of the Court, be affected by the alteration; and</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28600"/>
            <a:ext cx="9135428" cy="304800"/>
          </a:xfrm>
        </p:spPr>
        <p:txBody>
          <a:bodyPr>
            <a:normAutofit fontScale="90000"/>
          </a:bodyPr>
          <a:lstStyle/>
          <a:p>
            <a:endParaRPr lang="en-US" dirty="0"/>
          </a:p>
        </p:txBody>
      </p:sp>
      <p:sp>
        <p:nvSpPr>
          <p:cNvPr id="3" name="Content Placeholder 2"/>
          <p:cNvSpPr>
            <a:spLocks noGrp="1"/>
          </p:cNvSpPr>
          <p:nvPr>
            <p:ph idx="1"/>
          </p:nvPr>
        </p:nvSpPr>
        <p:spPr>
          <a:xfrm>
            <a:off x="253762" y="762000"/>
            <a:ext cx="9727539" cy="5867400"/>
          </a:xfrm>
        </p:spPr>
        <p:txBody>
          <a:bodyPr>
            <a:normAutofit/>
          </a:bodyPr>
          <a:lstStyle/>
          <a:p>
            <a:r>
              <a:rPr lang="en-US" dirty="0" smtClean="0"/>
              <a:t>(b) that, with respect to every creditor  who in the opinion of the Court is entitled to object, and who signifies his objections in manner directed by the Court, either his consent to the alteration has been obtained or his debt </a:t>
            </a:r>
            <a:r>
              <a:rPr lang="en-US" dirty="0" smtClean="0"/>
              <a:t>or claim </a:t>
            </a:r>
            <a:r>
              <a:rPr lang="en-US" dirty="0" smtClean="0"/>
              <a:t>has been discharged or has been determined, or has been secured to the satisfaction of the Court;</a:t>
            </a:r>
          </a:p>
          <a:p>
            <a:r>
              <a:rPr lang="en-US" dirty="0" smtClean="0"/>
              <a:t>Provided that the Court may, in the cases of any person or class, for special reasons, dispense with the notice required by this section.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body" idx="1"/>
          </p:nvPr>
        </p:nvSpPr>
        <p:spPr/>
        <p:txBody>
          <a:bodyPr lIns="82058" tIns="41029" rIns="82058" bIns="41029"/>
          <a:lstStyle/>
          <a:p>
            <a:pPr eaLnBrk="1" hangingPunct="1"/>
            <a:r>
              <a:rPr lang="en-US" smtClean="0"/>
              <a:t>We can expand the business</a:t>
            </a:r>
          </a:p>
          <a:p>
            <a:pPr eaLnBrk="1" hangingPunct="1"/>
            <a:r>
              <a:rPr lang="en-US" smtClean="0"/>
              <a:t>Credit facility</a:t>
            </a:r>
          </a:p>
          <a:p>
            <a:pPr eaLnBrk="1" hangingPunct="1"/>
            <a:r>
              <a:rPr lang="en-US" smtClean="0"/>
              <a:t>More capital</a:t>
            </a:r>
          </a:p>
          <a:p>
            <a:pPr lvl="1" eaLnBrk="1" hangingPunct="1"/>
            <a:r>
              <a:rPr lang="en-US" smtClean="0"/>
              <a:t>With more capital and more expertise, companies have more chances to earn more profit.</a:t>
            </a:r>
          </a:p>
          <a:p>
            <a:pPr eaLnBrk="1" hangingPunct="1"/>
            <a:r>
              <a:rPr lang="en-US" smtClean="0"/>
              <a:t>Expansion in the scale of business</a:t>
            </a:r>
          </a:p>
          <a:p>
            <a:pPr eaLnBrk="1" hangingPunct="1">
              <a:buFont typeface="Wingdings" pitchFamily="2" charset="2"/>
              <a:buNone/>
            </a:pPr>
            <a:endParaRPr lang="en-US" smtClean="0"/>
          </a:p>
        </p:txBody>
      </p:sp>
      <p:sp>
        <p:nvSpPr>
          <p:cNvPr id="10243" name="Rectangle 9"/>
          <p:cNvSpPr>
            <a:spLocks noGrp="1" noChangeArrowheads="1"/>
          </p:cNvSpPr>
          <p:nvPr>
            <p:ph type="title"/>
          </p:nvPr>
        </p:nvSpPr>
        <p:spPr/>
        <p:txBody>
          <a:bodyPr tIns="41029"/>
          <a:lstStyle/>
          <a:p>
            <a:pPr eaLnBrk="1" hangingPunct="1"/>
            <a:r>
              <a:rPr lang="en-US" sz="3800" dirty="0" smtClean="0"/>
              <a:t>Advantages of Joint Stock Companies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
          <p:cNvSpPr>
            <a:spLocks noGrp="1" noChangeArrowheads="1"/>
          </p:cNvSpPr>
          <p:nvPr>
            <p:ph type="body" idx="1"/>
          </p:nvPr>
        </p:nvSpPr>
        <p:spPr/>
        <p:txBody>
          <a:bodyPr lIns="82058" tIns="41029" rIns="82058" bIns="41029"/>
          <a:lstStyle/>
          <a:p>
            <a:pPr eaLnBrk="1" hangingPunct="1"/>
            <a:r>
              <a:rPr lang="en-US" smtClean="0"/>
              <a:t>Responsibility of investor is limited to the face value of shares. This is called </a:t>
            </a:r>
            <a:r>
              <a:rPr lang="en-US" smtClean="0">
                <a:solidFill>
                  <a:schemeClr val="hlink"/>
                </a:solidFill>
              </a:rPr>
              <a:t>Limited Liability</a:t>
            </a:r>
            <a:r>
              <a:rPr lang="en-US" smtClean="0"/>
              <a:t>. </a:t>
            </a:r>
          </a:p>
          <a:p>
            <a:pPr eaLnBrk="1" hangingPunct="1"/>
            <a:r>
              <a:rPr lang="en-US" smtClean="0"/>
              <a:t>If one person dies or leaves the country, it does not have any impact on the business.</a:t>
            </a:r>
          </a:p>
          <a:p>
            <a:pPr eaLnBrk="1" hangingPunct="1"/>
            <a:r>
              <a:rPr lang="en-US" smtClean="0"/>
              <a:t>Life of the joint stock company is longer than sole proprietorship and partnership.</a:t>
            </a:r>
          </a:p>
          <a:p>
            <a:pPr eaLnBrk="1" hangingPunct="1"/>
            <a:r>
              <a:rPr lang="en-US" smtClean="0"/>
              <a:t>It is easy to transfer rights.</a:t>
            </a:r>
          </a:p>
        </p:txBody>
      </p:sp>
      <p:sp>
        <p:nvSpPr>
          <p:cNvPr id="11267" name="Rectangle 11"/>
          <p:cNvSpPr>
            <a:spLocks noGrp="1" noChangeArrowheads="1"/>
          </p:cNvSpPr>
          <p:nvPr>
            <p:ph type="title"/>
          </p:nvPr>
        </p:nvSpPr>
        <p:spPr/>
        <p:txBody>
          <a:bodyPr tIns="41029"/>
          <a:lstStyle/>
          <a:p>
            <a:pPr eaLnBrk="1" hangingPunct="1"/>
            <a:r>
              <a:rPr lang="en-US" sz="3800" dirty="0" smtClean="0"/>
              <a:t>Advantages of Joint Stock Companies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body" idx="1"/>
          </p:nvPr>
        </p:nvSpPr>
        <p:spPr/>
        <p:txBody>
          <a:bodyPr lIns="82058" tIns="41029" rIns="82058" bIns="41029"/>
          <a:lstStyle/>
          <a:p>
            <a:pPr eaLnBrk="1" hangingPunct="1"/>
            <a:r>
              <a:rPr lang="en-US" smtClean="0"/>
              <a:t>Company can hire better experts which results in better management.</a:t>
            </a:r>
          </a:p>
          <a:p>
            <a:pPr eaLnBrk="1" hangingPunct="1"/>
            <a:r>
              <a:rPr lang="en-US" smtClean="0"/>
              <a:t>Public place more confidence in companies rather than in any other form of business.</a:t>
            </a:r>
          </a:p>
          <a:p>
            <a:pPr eaLnBrk="1" hangingPunct="1"/>
            <a:r>
              <a:rPr lang="en-US" smtClean="0"/>
              <a:t>Anyone can exit from joint stock company by selling his/her shares.</a:t>
            </a:r>
          </a:p>
        </p:txBody>
      </p:sp>
      <p:sp>
        <p:nvSpPr>
          <p:cNvPr id="12291" name="Text Box 9"/>
          <p:cNvSpPr txBox="1">
            <a:spLocks noChangeArrowheads="1"/>
          </p:cNvSpPr>
          <p:nvPr/>
        </p:nvSpPr>
        <p:spPr bwMode="auto">
          <a:xfrm>
            <a:off x="1098995" y="762001"/>
            <a:ext cx="8543637" cy="579904"/>
          </a:xfrm>
          <a:prstGeom prst="rect">
            <a:avLst/>
          </a:prstGeom>
          <a:noFill/>
          <a:ln w="9525">
            <a:noFill/>
            <a:miter lim="800000"/>
            <a:headEnd/>
            <a:tailEnd/>
          </a:ln>
        </p:spPr>
        <p:txBody>
          <a:bodyPr lIns="91429" tIns="45714" rIns="91429" bIns="45714">
            <a:spAutoFit/>
          </a:bodyPr>
          <a:lstStyle/>
          <a:p>
            <a:pPr>
              <a:spcBef>
                <a:spcPct val="50000"/>
              </a:spcBef>
            </a:pPr>
            <a:r>
              <a:rPr lang="en-US" sz="3200" dirty="0">
                <a:solidFill>
                  <a:schemeClr val="tx2"/>
                </a:solidFill>
                <a:latin typeface="New Times Roman"/>
              </a:rPr>
              <a:t>Advantages of Joint Stock Companies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body" idx="1"/>
          </p:nvPr>
        </p:nvSpPr>
        <p:spPr/>
        <p:txBody>
          <a:bodyPr lIns="82058" tIns="41029" rIns="82058" bIns="41029"/>
          <a:lstStyle/>
          <a:p>
            <a:pPr eaLnBrk="1" hangingPunct="1"/>
            <a:r>
              <a:rPr lang="en-US" sz="2400" dirty="0" smtClean="0"/>
              <a:t>Formation of joint stock company is very lengthy, very complicated and very technical job.</a:t>
            </a:r>
          </a:p>
          <a:p>
            <a:pPr eaLnBrk="1" hangingPunct="1"/>
            <a:r>
              <a:rPr lang="en-US" sz="2400" dirty="0" smtClean="0"/>
              <a:t>Lack of interest.</a:t>
            </a:r>
          </a:p>
          <a:p>
            <a:pPr eaLnBrk="1" hangingPunct="1"/>
            <a:r>
              <a:rPr lang="en-US" sz="2400" dirty="0" smtClean="0"/>
              <a:t>There is not much secrecy found in companies.</a:t>
            </a:r>
          </a:p>
          <a:p>
            <a:pPr eaLnBrk="1" hangingPunct="1"/>
            <a:r>
              <a:rPr lang="en-US" sz="2400" dirty="0" smtClean="0"/>
              <a:t>Companies pay double taxation to the Government.</a:t>
            </a:r>
          </a:p>
          <a:p>
            <a:pPr eaLnBrk="1" hangingPunct="1"/>
            <a:r>
              <a:rPr lang="en-US" sz="2400" dirty="0" smtClean="0"/>
              <a:t>Delayed decision making</a:t>
            </a:r>
          </a:p>
          <a:p>
            <a:pPr eaLnBrk="1" hangingPunct="1"/>
            <a:r>
              <a:rPr lang="en-US" sz="2400" dirty="0" smtClean="0"/>
              <a:t>Power is centralized because there are few people who hold major portion of company’s shares.</a:t>
            </a:r>
          </a:p>
          <a:p>
            <a:pPr eaLnBrk="1" hangingPunct="1"/>
            <a:endParaRPr lang="en-US" sz="2400" dirty="0" smtClean="0"/>
          </a:p>
          <a:p>
            <a:pPr eaLnBrk="1" hangingPunct="1">
              <a:buFont typeface="Wingdings" pitchFamily="2" charset="2"/>
              <a:buNone/>
            </a:pPr>
            <a:endParaRPr lang="en-US" sz="2400" dirty="0" smtClean="0"/>
          </a:p>
        </p:txBody>
      </p:sp>
      <p:sp>
        <p:nvSpPr>
          <p:cNvPr id="13315" name="Rectangle 9"/>
          <p:cNvSpPr>
            <a:spLocks noGrp="1" noChangeArrowheads="1"/>
          </p:cNvSpPr>
          <p:nvPr>
            <p:ph type="title"/>
          </p:nvPr>
        </p:nvSpPr>
        <p:spPr/>
        <p:txBody>
          <a:bodyPr tIns="41029"/>
          <a:lstStyle/>
          <a:p>
            <a:pPr eaLnBrk="1" hangingPunct="1"/>
            <a:r>
              <a:rPr lang="en-US" sz="3800" dirty="0" smtClean="0"/>
              <a:t>Disadvantages of Joint Stock Companies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Promotion Stage</a:t>
            </a:r>
          </a:p>
        </p:txBody>
      </p:sp>
      <p:sp>
        <p:nvSpPr>
          <p:cNvPr id="18435" name="Rectangle 3"/>
          <p:cNvSpPr>
            <a:spLocks noGrp="1" noChangeArrowheads="1"/>
          </p:cNvSpPr>
          <p:nvPr>
            <p:ph idx="1"/>
          </p:nvPr>
        </p:nvSpPr>
        <p:spPr/>
        <p:txBody>
          <a:bodyPr>
            <a:normAutofit/>
          </a:bodyPr>
          <a:lstStyle/>
          <a:p>
            <a:r>
              <a:rPr lang="en-US" smtClean="0"/>
              <a:t>Initiation of idea</a:t>
            </a:r>
          </a:p>
          <a:p>
            <a:r>
              <a:rPr lang="en-US" smtClean="0"/>
              <a:t>Further discussion with other people</a:t>
            </a:r>
          </a:p>
          <a:p>
            <a:pPr algn="just"/>
            <a:r>
              <a:rPr lang="en-US" smtClean="0"/>
              <a:t>Collection of further information regarding name, objectives, authorized and paid up capital, way of collection, profitability, availability of machinery, restrictions of the Government etc.</a:t>
            </a:r>
          </a:p>
          <a:p>
            <a:r>
              <a:rPr lang="en-US" smtClean="0"/>
              <a:t>Some other factors</a:t>
            </a:r>
          </a:p>
          <a:p>
            <a:pPr lvl="1"/>
            <a:r>
              <a:rPr lang="en-US" smtClean="0"/>
              <a:t>Is there a need for a license for this business?</a:t>
            </a:r>
          </a:p>
          <a:p>
            <a:pPr lvl="1"/>
            <a:r>
              <a:rPr lang="en-US" smtClean="0"/>
              <a:t>Is N.O.C required from the Government?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5"/>
          <p:cNvSpPr>
            <a:spLocks noGrp="1" noChangeArrowheads="1"/>
          </p:cNvSpPr>
          <p:nvPr>
            <p:ph type="title"/>
          </p:nvPr>
        </p:nvSpPr>
        <p:spPr/>
        <p:txBody>
          <a:bodyPr/>
          <a:lstStyle/>
          <a:p>
            <a:r>
              <a:rPr lang="en-US" smtClean="0"/>
              <a:t>Share Capital</a:t>
            </a:r>
          </a:p>
        </p:txBody>
      </p:sp>
      <p:sp>
        <p:nvSpPr>
          <p:cNvPr id="37890" name="Rectangle 4"/>
          <p:cNvSpPr>
            <a:spLocks noGrp="1" noChangeArrowheads="1"/>
          </p:cNvSpPr>
          <p:nvPr>
            <p:ph idx="1"/>
          </p:nvPr>
        </p:nvSpPr>
        <p:spPr/>
        <p:txBody>
          <a:bodyPr/>
          <a:lstStyle/>
          <a:p>
            <a:r>
              <a:rPr lang="en-US" dirty="0" smtClean="0"/>
              <a:t>The capital with which the company gets registration is called Authorized Capital of the company.</a:t>
            </a:r>
          </a:p>
          <a:p>
            <a:r>
              <a:rPr lang="en-US" dirty="0" smtClean="0"/>
              <a:t>The part of capital that has been offered to general public is called paid up or issued capital.</a:t>
            </a:r>
          </a:p>
          <a:p>
            <a:r>
              <a:rPr lang="en-US" dirty="0" smtClean="0"/>
              <a:t>The part which has not yet been issued to general public is called un issued capital.</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456</TotalTime>
  <Words>2219</Words>
  <Application>Microsoft Office PowerPoint</Application>
  <PresentationFormat>Custom</PresentationFormat>
  <Paragraphs>167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Company</vt:lpstr>
      <vt:lpstr>Slide 2</vt:lpstr>
      <vt:lpstr>Characteristics of a company</vt:lpstr>
      <vt:lpstr>Advantages of Joint Stock Companies</vt:lpstr>
      <vt:lpstr>Advantages of Joint Stock Companies</vt:lpstr>
      <vt:lpstr>Slide 6</vt:lpstr>
      <vt:lpstr>Disadvantages of Joint Stock Companies</vt:lpstr>
      <vt:lpstr>Promotion Stage</vt:lpstr>
      <vt:lpstr>Share Capital</vt:lpstr>
      <vt:lpstr>Share Capital</vt:lpstr>
      <vt:lpstr>Promotion Stage</vt:lpstr>
      <vt:lpstr>Preparation of documents Memorandum of association</vt:lpstr>
      <vt:lpstr>Slide 13</vt:lpstr>
      <vt:lpstr>Slide 14</vt:lpstr>
      <vt:lpstr>Slide 15</vt:lpstr>
      <vt:lpstr>Slide 16</vt:lpstr>
      <vt:lpstr>Slide 17</vt:lpstr>
      <vt:lpstr>Slide 18</vt:lpstr>
      <vt:lpstr>Slide 19</vt:lpstr>
      <vt:lpstr>Incorporation Stage</vt:lpstr>
      <vt:lpstr>Certificate of commencement collection stage </vt:lpstr>
      <vt:lpstr>Shareholders’ meetings</vt:lpstr>
      <vt:lpstr>Statutory Meeting</vt:lpstr>
      <vt:lpstr>Annual General Meeting</vt:lpstr>
      <vt:lpstr>Annual General Meeting</vt:lpstr>
      <vt:lpstr>Slide 26</vt:lpstr>
      <vt:lpstr>Extra Ordinary General Meeting</vt:lpstr>
      <vt:lpstr>Conversion of private company into public company.</vt:lpstr>
      <vt:lpstr>.</vt:lpstr>
      <vt:lpstr>Slide 30</vt:lpstr>
      <vt:lpstr>Slide 31</vt:lpstr>
      <vt:lpstr>Slide 32</vt:lpstr>
      <vt:lpstr>Slide 33</vt:lpstr>
      <vt:lpstr>.  Alternation of memorandum</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Conversion of private company into public company</dc:title>
  <dc:creator>User</dc:creator>
  <cp:lastModifiedBy>User</cp:lastModifiedBy>
  <cp:revision>46</cp:revision>
  <dcterms:created xsi:type="dcterms:W3CDTF">2016-03-05T19:23:43Z</dcterms:created>
  <dcterms:modified xsi:type="dcterms:W3CDTF">2017-03-05T18:04:37Z</dcterms:modified>
</cp:coreProperties>
</file>