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60" r:id="rId2"/>
    <p:sldId id="258" r:id="rId3"/>
    <p:sldId id="259" r:id="rId4"/>
    <p:sldId id="261"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8" r:id="rId20"/>
    <p:sldId id="279" r:id="rId21"/>
    <p:sldId id="280" r:id="rId22"/>
    <p:sldId id="287" r:id="rId23"/>
    <p:sldId id="282" r:id="rId24"/>
    <p:sldId id="286" r:id="rId25"/>
    <p:sldId id="291" r:id="rId26"/>
    <p:sldId id="289" r:id="rId27"/>
    <p:sldId id="297" r:id="rId28"/>
    <p:sldId id="313" r:id="rId29"/>
    <p:sldId id="303" r:id="rId30"/>
    <p:sldId id="305" r:id="rId31"/>
    <p:sldId id="306" r:id="rId32"/>
    <p:sldId id="309" r:id="rId33"/>
    <p:sldId id="310" r:id="rId34"/>
    <p:sldId id="311" r:id="rId35"/>
    <p:sldId id="312" r:id="rId36"/>
    <p:sldId id="298" r:id="rId37"/>
    <p:sldId id="299" r:id="rId38"/>
    <p:sldId id="300" r:id="rId39"/>
    <p:sldId id="314" r:id="rId40"/>
    <p:sldId id="315" r:id="rId41"/>
    <p:sldId id="316" r:id="rId42"/>
    <p:sldId id="290" r:id="rId43"/>
    <p:sldId id="284" r:id="rId44"/>
    <p:sldId id="317" r:id="rId45"/>
    <p:sldId id="321" r:id="rId46"/>
    <p:sldId id="322" r:id="rId47"/>
    <p:sldId id="324" r:id="rId48"/>
    <p:sldId id="325" r:id="rId49"/>
    <p:sldId id="326" r:id="rId50"/>
    <p:sldId id="319"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62" autoAdjust="0"/>
    <p:restoredTop sz="94624" autoAdjust="0"/>
  </p:normalViewPr>
  <p:slideViewPr>
    <p:cSldViewPr>
      <p:cViewPr>
        <p:scale>
          <a:sx n="96" d="100"/>
          <a:sy n="96" d="100"/>
        </p:scale>
        <p:origin x="-1272" y="36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D19360-6290-4CFF-94DF-3771414608DA}" type="datetimeFigureOut">
              <a:rPr lang="en-US" smtClean="0"/>
              <a:pPr/>
              <a:t>2/15/2017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0ADBCE-18A1-411E-975F-1E489DE67146}" type="slidenum">
              <a:rPr lang="en-US" smtClean="0"/>
              <a:pPr/>
              <a:t>‹#›</a:t>
            </a:fld>
            <a:endParaRPr lang="en-US"/>
          </a:p>
        </p:txBody>
      </p:sp>
    </p:spTree>
    <p:extLst>
      <p:ext uri="{BB962C8B-B14F-4D97-AF65-F5344CB8AC3E}">
        <p14:creationId xmlns:p14="http://schemas.microsoft.com/office/powerpoint/2010/main" xmlns="" val="2055611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Rot="1" noChangeAspect="1" noChangeArrowheads="1" noTextEdit="1"/>
          </p:cNvSpPr>
          <p:nvPr>
            <p:ph type="sldImg"/>
          </p:nvPr>
        </p:nvSpPr>
        <p:spPr>
          <a:ln/>
        </p:spPr>
      </p:sp>
      <p:sp>
        <p:nvSpPr>
          <p:cNvPr id="3041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body" idx="1"/>
          </p:nvPr>
        </p:nvSpPr>
        <p:spPr>
          <a:noFill/>
          <a:ln w="9525"/>
        </p:spPr>
        <p:txBody>
          <a:bodyPr/>
          <a:lstStyle/>
          <a:p>
            <a:r>
              <a:rPr lang="en-US" smtClean="0"/>
              <a:t>page 399 in text</a:t>
            </a:r>
          </a:p>
        </p:txBody>
      </p:sp>
      <p:sp>
        <p:nvSpPr>
          <p:cNvPr id="185347" name="Rectangle 3"/>
          <p:cNvSpPr>
            <a:spLocks noGrp="1" noRot="1" noChangeAspect="1" noChangeArrowheads="1" noTextEdit="1"/>
          </p:cNvSpPr>
          <p:nvPr>
            <p:ph type="sldImg"/>
          </p:nvPr>
        </p:nvSpPr>
        <p:spPr>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1026"/>
          <p:cNvSpPr>
            <a:spLocks noGrp="1" noChangeArrowheads="1"/>
          </p:cNvSpPr>
          <p:nvPr>
            <p:ph type="body" idx="1"/>
          </p:nvPr>
        </p:nvSpPr>
        <p:spPr>
          <a:noFill/>
          <a:ln w="9525"/>
        </p:spPr>
        <p:txBody>
          <a:bodyPr/>
          <a:lstStyle/>
          <a:p>
            <a:r>
              <a:rPr lang="en-US" smtClean="0"/>
              <a:t>page 394 of text.</a:t>
            </a:r>
          </a:p>
        </p:txBody>
      </p:sp>
      <p:sp>
        <p:nvSpPr>
          <p:cNvPr id="167939" name="Rectangle 1027"/>
          <p:cNvSpPr>
            <a:spLocks noGrp="1" noRot="1" noChangeAspect="1" noChangeArrowheads="1" noTextEdit="1"/>
          </p:cNvSpPr>
          <p:nvPr>
            <p:ph type="sldImg"/>
          </p:nvPr>
        </p:nvSpPr>
        <p:spPr>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Rot="1" noChangeAspect="1" noChangeArrowheads="1" noTextEdit="1"/>
          </p:cNvSpPr>
          <p:nvPr>
            <p:ph type="sldImg"/>
          </p:nvPr>
        </p:nvSpPr>
        <p:spPr>
          <a:ln/>
        </p:spPr>
      </p:sp>
      <p:sp>
        <p:nvSpPr>
          <p:cNvPr id="168963"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Rot="1" noChangeAspect="1" noChangeArrowheads="1" noTextEdit="1"/>
          </p:cNvSpPr>
          <p:nvPr>
            <p:ph type="sldImg"/>
          </p:nvPr>
        </p:nvSpPr>
        <p:spPr>
          <a:ln/>
        </p:spPr>
      </p:sp>
      <p:sp>
        <p:nvSpPr>
          <p:cNvPr id="169987"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Rot="1" noChangeAspect="1" noChangeArrowheads="1" noTextEdit="1"/>
          </p:cNvSpPr>
          <p:nvPr>
            <p:ph type="sldImg"/>
          </p:nvPr>
        </p:nvSpPr>
        <p:spPr>
          <a:ln/>
        </p:spPr>
      </p:sp>
      <p:sp>
        <p:nvSpPr>
          <p:cNvPr id="174083"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Rot="1" noChangeAspect="1" noChangeArrowheads="1" noTextEdit="1"/>
          </p:cNvSpPr>
          <p:nvPr>
            <p:ph type="sldImg"/>
          </p:nvPr>
        </p:nvSpPr>
        <p:spPr>
          <a:ln/>
        </p:spPr>
      </p:sp>
      <p:sp>
        <p:nvSpPr>
          <p:cNvPr id="175107"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Rot="1" noChangeAspect="1" noChangeArrowheads="1" noTextEdit="1"/>
          </p:cNvSpPr>
          <p:nvPr>
            <p:ph type="sldImg"/>
          </p:nvPr>
        </p:nvSpPr>
        <p:spPr>
          <a:ln/>
        </p:spPr>
      </p:sp>
      <p:sp>
        <p:nvSpPr>
          <p:cNvPr id="176131"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Rot="1" noChangeAspect="1" noChangeArrowheads="1" noTextEdit="1"/>
          </p:cNvSpPr>
          <p:nvPr>
            <p:ph type="sldImg"/>
          </p:nvPr>
        </p:nvSpPr>
        <p:spPr>
          <a:ln/>
        </p:spPr>
      </p:sp>
      <p:sp>
        <p:nvSpPr>
          <p:cNvPr id="3420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Rot="1" noChangeAspect="1" noChangeArrowheads="1" noTextEdit="1"/>
          </p:cNvSpPr>
          <p:nvPr>
            <p:ph type="sldImg"/>
          </p:nvPr>
        </p:nvSpPr>
        <p:spPr>
          <a:ln/>
        </p:spPr>
      </p:sp>
      <p:sp>
        <p:nvSpPr>
          <p:cNvPr id="3450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Rot="1" noChangeAspect="1" noChangeArrowheads="1" noTextEdit="1"/>
          </p:cNvSpPr>
          <p:nvPr>
            <p:ph type="sldImg"/>
          </p:nvPr>
        </p:nvSpPr>
        <p:spPr>
          <a:ln/>
        </p:spPr>
      </p:sp>
      <p:sp>
        <p:nvSpPr>
          <p:cNvPr id="3461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Rot="1" noChangeAspect="1" noChangeArrowheads="1" noTextEdit="1"/>
          </p:cNvSpPr>
          <p:nvPr>
            <p:ph type="sldImg"/>
          </p:nvPr>
        </p:nvSpPr>
        <p:spPr>
          <a:ln/>
        </p:spPr>
      </p:sp>
      <p:sp>
        <p:nvSpPr>
          <p:cNvPr id="156675"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Rot="1" noChangeAspect="1" noChangeArrowheads="1" noTextEdit="1"/>
          </p:cNvSpPr>
          <p:nvPr>
            <p:ph type="sldImg"/>
          </p:nvPr>
        </p:nvSpPr>
        <p:spPr>
          <a:ln/>
        </p:spPr>
      </p:sp>
      <p:sp>
        <p:nvSpPr>
          <p:cNvPr id="3430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80ADBCE-18A1-411E-975F-1E489DE67146}" type="slidenum">
              <a:rPr lang="en-US" smtClean="0"/>
              <a:pPr/>
              <a:t>23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Rot="1" noChangeAspect="1" noChangeArrowheads="1" noTextEdit="1"/>
          </p:cNvSpPr>
          <p:nvPr>
            <p:ph type="sldImg"/>
          </p:nvPr>
        </p:nvSpPr>
        <p:spPr>
          <a:ln/>
        </p:spPr>
      </p:sp>
      <p:sp>
        <p:nvSpPr>
          <p:cNvPr id="173059"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body" idx="1"/>
          </p:nvPr>
        </p:nvSpPr>
        <p:spPr>
          <a:noFill/>
          <a:ln w="9525"/>
        </p:spPr>
        <p:txBody>
          <a:bodyPr/>
          <a:lstStyle/>
          <a:p>
            <a:r>
              <a:rPr lang="en-US" smtClean="0"/>
              <a:t>Example on page 398 of text</a:t>
            </a:r>
          </a:p>
        </p:txBody>
      </p:sp>
      <p:sp>
        <p:nvSpPr>
          <p:cNvPr id="179203" name="Rectangle 3"/>
          <p:cNvSpPr>
            <a:spLocks noGrp="1" noRot="1" noChangeAspect="1" noChangeArrowheads="1" noTextEdit="1"/>
          </p:cNvSpPr>
          <p:nvPr>
            <p:ph type="sldImg"/>
          </p:nvPr>
        </p:nvSpPr>
        <p:spPr>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body" idx="1"/>
          </p:nvPr>
        </p:nvSpPr>
        <p:spPr>
          <a:noFill/>
          <a:ln w="9525"/>
        </p:spPr>
        <p:txBody>
          <a:bodyPr/>
          <a:lstStyle/>
          <a:p>
            <a:r>
              <a:rPr lang="en-US" smtClean="0"/>
              <a:t>Page 398 of text</a:t>
            </a:r>
          </a:p>
        </p:txBody>
      </p:sp>
      <p:sp>
        <p:nvSpPr>
          <p:cNvPr id="180227"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D1C5868-916C-4860-BE42-6EAE63B8AA8F}" type="datetimeFigureOut">
              <a:rPr lang="en-US" smtClean="0"/>
              <a:pPr/>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DE89CA-6FDE-44A3-9584-AB9AD3A51B2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1C5868-916C-4860-BE42-6EAE63B8AA8F}" type="datetimeFigureOut">
              <a:rPr lang="en-US" smtClean="0"/>
              <a:pPr/>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DE89CA-6FDE-44A3-9584-AB9AD3A51B2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1C5868-916C-4860-BE42-6EAE63B8AA8F}" type="datetimeFigureOut">
              <a:rPr lang="en-US" smtClean="0"/>
              <a:pPr/>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DE89CA-6FDE-44A3-9584-AB9AD3A51B2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1C5868-916C-4860-BE42-6EAE63B8AA8F}" type="datetimeFigureOut">
              <a:rPr lang="en-US" smtClean="0"/>
              <a:pPr/>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DE89CA-6FDE-44A3-9584-AB9AD3A51B2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1C5868-916C-4860-BE42-6EAE63B8AA8F}" type="datetimeFigureOut">
              <a:rPr lang="en-US" smtClean="0"/>
              <a:pPr/>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DE89CA-6FDE-44A3-9584-AB9AD3A51B2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D1C5868-916C-4860-BE42-6EAE63B8AA8F}" type="datetimeFigureOut">
              <a:rPr lang="en-US" smtClean="0"/>
              <a:pPr/>
              <a:t>2/15/2017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DE89CA-6FDE-44A3-9584-AB9AD3A51B2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D1C5868-916C-4860-BE42-6EAE63B8AA8F}" type="datetimeFigureOut">
              <a:rPr lang="en-US" smtClean="0"/>
              <a:pPr/>
              <a:t>2/15/2017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DE89CA-6FDE-44A3-9584-AB9AD3A51B2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D1C5868-916C-4860-BE42-6EAE63B8AA8F}" type="datetimeFigureOut">
              <a:rPr lang="en-US" smtClean="0"/>
              <a:pPr/>
              <a:t>2/15/2017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DE89CA-6FDE-44A3-9584-AB9AD3A51B2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1C5868-916C-4860-BE42-6EAE63B8AA8F}" type="datetimeFigureOut">
              <a:rPr lang="en-US" smtClean="0"/>
              <a:pPr/>
              <a:t>2/15/2017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DE89CA-6FDE-44A3-9584-AB9AD3A51B2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1C5868-916C-4860-BE42-6EAE63B8AA8F}" type="datetimeFigureOut">
              <a:rPr lang="en-US" smtClean="0"/>
              <a:pPr/>
              <a:t>2/15/2017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DE89CA-6FDE-44A3-9584-AB9AD3A51B2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1C5868-916C-4860-BE42-6EAE63B8AA8F}" type="datetimeFigureOut">
              <a:rPr lang="en-US" smtClean="0"/>
              <a:pPr/>
              <a:t>2/15/2017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DE89CA-6FDE-44A3-9584-AB9AD3A51B2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1C5868-916C-4860-BE42-6EAE63B8AA8F}" type="datetimeFigureOut">
              <a:rPr lang="en-US" smtClean="0"/>
              <a:pPr/>
              <a:t>2/15/2017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DE89CA-6FDE-44A3-9584-AB9AD3A51B2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cs typeface="Times New Roman" pitchFamily="18" charset="0"/>
              </a:rPr>
              <a:t>B-STAT-303</a:t>
            </a:r>
            <a:br>
              <a:rPr lang="en-US" b="1" dirty="0" smtClean="0">
                <a:cs typeface="Times New Roman" pitchFamily="18" charset="0"/>
              </a:rPr>
            </a:br>
            <a:r>
              <a:rPr lang="en-US" b="1" dirty="0" smtClean="0">
                <a:cs typeface="Times New Roman" pitchFamily="18" charset="0"/>
              </a:rPr>
              <a:t>Hypothesis Testing</a:t>
            </a:r>
            <a:endParaRPr lang="en-US" b="1" dirty="0">
              <a:cs typeface="Times New Roman" pitchFamily="18" charset="0"/>
            </a:endParaRPr>
          </a:p>
        </p:txBody>
      </p:sp>
      <p:sp>
        <p:nvSpPr>
          <p:cNvPr id="3" name="Content Placeholder 2"/>
          <p:cNvSpPr>
            <a:spLocks noGrp="1"/>
          </p:cNvSpPr>
          <p:nvPr>
            <p:ph idx="1"/>
          </p:nvPr>
        </p:nvSpPr>
        <p:spPr/>
        <p:txBody>
          <a:bodyPr/>
          <a:lstStyle/>
          <a:p>
            <a:pPr indent="0" algn="ctr">
              <a:spcBef>
                <a:spcPts val="0"/>
              </a:spcBef>
              <a:buNone/>
            </a:pPr>
            <a:endParaRPr lang="en-US" dirty="0" smtClean="0">
              <a:latin typeface="+mj-lt"/>
            </a:endParaRPr>
          </a:p>
          <a:p>
            <a:pPr indent="0" algn="ctr">
              <a:spcBef>
                <a:spcPts val="0"/>
              </a:spcBef>
              <a:buNone/>
            </a:pPr>
            <a:endParaRPr lang="en-US" dirty="0">
              <a:latin typeface="Times New Roman" panose="02020603050405020304" pitchFamily="18" charset="0"/>
              <a:cs typeface="Times New Roman" panose="02020603050405020304" pitchFamily="18" charset="0"/>
            </a:endParaRPr>
          </a:p>
          <a:p>
            <a:pPr indent="0" algn="ctr">
              <a:spcBef>
                <a:spcPts val="0"/>
              </a:spcBef>
              <a:buNone/>
            </a:pPr>
            <a:r>
              <a:rPr lang="en-US" b="1" dirty="0" smtClean="0">
                <a:latin typeface="Times New Roman" panose="02020603050405020304" pitchFamily="18" charset="0"/>
                <a:ea typeface="Arial Unicode MS" pitchFamily="34" charset="-128"/>
                <a:cs typeface="Times New Roman" panose="02020603050405020304" pitchFamily="18" charset="0"/>
              </a:rPr>
              <a:t>FARHANA  HASAN</a:t>
            </a:r>
          </a:p>
          <a:p>
            <a:pPr indent="0" algn="ctr">
              <a:spcBef>
                <a:spcPts val="0"/>
              </a:spcBef>
              <a:buNone/>
            </a:pPr>
            <a:r>
              <a:rPr lang="en-US" dirty="0" smtClean="0">
                <a:latin typeface="Times New Roman" panose="02020603050405020304" pitchFamily="18" charset="0"/>
                <a:ea typeface="Arial Unicode MS" pitchFamily="34" charset="-128"/>
                <a:cs typeface="Times New Roman" panose="02020603050405020304" pitchFamily="18" charset="0"/>
              </a:rPr>
              <a:t>Assistant Professor</a:t>
            </a:r>
          </a:p>
          <a:p>
            <a:pPr indent="0" algn="ctr">
              <a:spcBef>
                <a:spcPts val="0"/>
              </a:spcBef>
              <a:buNone/>
            </a:pPr>
            <a:r>
              <a:rPr lang="en-US" dirty="0" smtClean="0">
                <a:latin typeface="Times New Roman" panose="02020603050405020304" pitchFamily="18" charset="0"/>
                <a:ea typeface="Arial Unicode MS" pitchFamily="34" charset="-128"/>
                <a:cs typeface="Times New Roman" panose="02020603050405020304" pitchFamily="18" charset="0"/>
              </a:rPr>
              <a:t>Department of Statistics</a:t>
            </a:r>
          </a:p>
          <a:p>
            <a:pPr indent="0" algn="ctr">
              <a:spcBef>
                <a:spcPts val="0"/>
              </a:spcBef>
              <a:buNone/>
            </a:pPr>
            <a:r>
              <a:rPr lang="en-US" dirty="0" smtClean="0">
                <a:latin typeface="Times New Roman" panose="02020603050405020304" pitchFamily="18" charset="0"/>
                <a:ea typeface="Arial Unicode MS" pitchFamily="34" charset="-128"/>
                <a:cs typeface="Times New Roman" panose="02020603050405020304" pitchFamily="18" charset="0"/>
              </a:rPr>
              <a:t>University of </a:t>
            </a:r>
            <a:r>
              <a:rPr lang="en-US" dirty="0" err="1">
                <a:latin typeface="Times New Roman" panose="02020603050405020304" pitchFamily="18" charset="0"/>
                <a:ea typeface="Arial Unicode MS" pitchFamily="34" charset="-128"/>
                <a:cs typeface="Times New Roman" panose="02020603050405020304" pitchFamily="18" charset="0"/>
              </a:rPr>
              <a:t>R</a:t>
            </a:r>
            <a:r>
              <a:rPr lang="en-US" dirty="0" err="1" smtClean="0">
                <a:latin typeface="Times New Roman" panose="02020603050405020304" pitchFamily="18" charset="0"/>
                <a:ea typeface="Arial Unicode MS" pitchFamily="34" charset="-128"/>
                <a:cs typeface="Times New Roman" panose="02020603050405020304" pitchFamily="18" charset="0"/>
              </a:rPr>
              <a:t>ajshahi</a:t>
            </a:r>
            <a:endParaRPr lang="en-US" dirty="0" smtClean="0">
              <a:latin typeface="Times New Roman" panose="02020603050405020304" pitchFamily="18" charset="0"/>
              <a:ea typeface="Arial Unicode MS" pitchFamily="34" charset="-128"/>
              <a:cs typeface="Times New Roman" panose="02020603050405020304" pitchFamily="18" charset="0"/>
            </a:endParaRPr>
          </a:p>
          <a:p>
            <a:pPr indent="0" algn="ctr">
              <a:spcBef>
                <a:spcPts val="0"/>
              </a:spcBef>
              <a:buNone/>
            </a:pPr>
            <a:r>
              <a:rPr lang="en-US" dirty="0" smtClean="0">
                <a:latin typeface="Times New Roman" panose="02020603050405020304" pitchFamily="18" charset="0"/>
                <a:ea typeface="Arial Unicode MS" pitchFamily="34" charset="-128"/>
                <a:cs typeface="Times New Roman" panose="02020603050405020304" pitchFamily="18" charset="0"/>
              </a:rPr>
              <a:t>Email: fswatee07@yahoo.com</a:t>
            </a:r>
            <a:endParaRPr lang="en-US" dirty="0">
              <a:latin typeface="Times New Roman" panose="02020603050405020304" pitchFamily="18" charset="0"/>
              <a:ea typeface="Arial Unicode MS" pitchFamily="34" charset="-128"/>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Arial" pitchFamily="34" charset="0"/>
                <a:cs typeface="Arial" pitchFamily="34" charset="0"/>
              </a:rPr>
              <a:t>Hypothesis Testing Steps</a:t>
            </a:r>
            <a:endParaRPr lang="en-US" sz="3200" b="1" dirty="0">
              <a:latin typeface="Arial" pitchFamily="34" charset="0"/>
              <a:cs typeface="Arial" pitchFamily="34" charset="0"/>
            </a:endParaRPr>
          </a:p>
        </p:txBody>
      </p:sp>
      <p:sp>
        <p:nvSpPr>
          <p:cNvPr id="3" name="Content Placeholder 2"/>
          <p:cNvSpPr>
            <a:spLocks noGrp="1"/>
          </p:cNvSpPr>
          <p:nvPr>
            <p:ph idx="1"/>
          </p:nvPr>
        </p:nvSpPr>
        <p:spPr/>
        <p:txBody>
          <a:bodyPr/>
          <a:lstStyle/>
          <a:p>
            <a:pPr marL="990600" lvl="1" indent="-533400">
              <a:buFontTx/>
              <a:buAutoNum type="alphaUcPeriod"/>
            </a:pPr>
            <a:r>
              <a:rPr lang="en-US" b="1" dirty="0" smtClean="0">
                <a:latin typeface="Arial" pitchFamily="34" charset="0"/>
                <a:cs typeface="Arial" pitchFamily="34" charset="0"/>
              </a:rPr>
              <a:t>Null and alternative hypotheses</a:t>
            </a:r>
          </a:p>
          <a:p>
            <a:pPr marL="990600" lvl="1" indent="-533400">
              <a:buFontTx/>
              <a:buAutoNum type="alphaUcPeriod"/>
            </a:pPr>
            <a:r>
              <a:rPr lang="en-US" b="1" dirty="0" smtClean="0">
                <a:latin typeface="Arial" pitchFamily="34" charset="0"/>
                <a:cs typeface="Arial" pitchFamily="34" charset="0"/>
              </a:rPr>
              <a:t>Test statistic</a:t>
            </a:r>
          </a:p>
          <a:p>
            <a:pPr marL="990600" lvl="1" indent="-533400">
              <a:buFontTx/>
              <a:buAutoNum type="alphaUcPeriod"/>
            </a:pPr>
            <a:r>
              <a:rPr lang="en-US" b="1" dirty="0" smtClean="0">
                <a:latin typeface="Arial" pitchFamily="34" charset="0"/>
                <a:cs typeface="Arial" pitchFamily="34" charset="0"/>
              </a:rPr>
              <a:t>P-value and interpretation</a:t>
            </a:r>
          </a:p>
          <a:p>
            <a:pPr marL="990600" lvl="1" indent="-533400">
              <a:buFontTx/>
              <a:buAutoNum type="alphaUcPeriod"/>
            </a:pPr>
            <a:r>
              <a:rPr lang="en-US" b="1" dirty="0" smtClean="0">
                <a:latin typeface="Arial" pitchFamily="34" charset="0"/>
                <a:cs typeface="Arial" pitchFamily="34" charset="0"/>
              </a:rPr>
              <a:t>Significance level (optional)</a:t>
            </a:r>
          </a:p>
          <a:p>
            <a:endParaRPr lang="en-US"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563562"/>
          </a:xfrm>
        </p:spPr>
        <p:txBody>
          <a:bodyPr>
            <a:normAutofit fontScale="90000"/>
          </a:bodyPr>
          <a:lstStyle/>
          <a:p>
            <a:r>
              <a:rPr lang="en-US" sz="3200" b="1" dirty="0" smtClean="0">
                <a:latin typeface="Arial" pitchFamily="34" charset="0"/>
                <a:cs typeface="Arial" pitchFamily="34" charset="0"/>
              </a:rPr>
              <a:t>Null Hypothesis: </a:t>
            </a:r>
            <a:r>
              <a:rPr lang="en-US" sz="3200" b="1" i="1" dirty="0" smtClean="0">
                <a:latin typeface="Arial" pitchFamily="34" charset="0"/>
                <a:cs typeface="Arial" pitchFamily="34" charset="0"/>
              </a:rPr>
              <a:t>H</a:t>
            </a:r>
            <a:r>
              <a:rPr lang="en-US" sz="3200" b="1" baseline="-25000" dirty="0" smtClean="0">
                <a:latin typeface="Arial" pitchFamily="34" charset="0"/>
                <a:cs typeface="Arial" pitchFamily="34" charset="0"/>
              </a:rPr>
              <a:t>0</a:t>
            </a:r>
            <a:endParaRPr lang="en-US" sz="3200" b="1" dirty="0">
              <a:latin typeface="Arial" pitchFamily="34" charset="0"/>
              <a:cs typeface="Arial" pitchFamily="34" charset="0"/>
            </a:endParaRPr>
          </a:p>
        </p:txBody>
      </p:sp>
      <p:sp>
        <p:nvSpPr>
          <p:cNvPr id="3" name="Content Placeholder 2"/>
          <p:cNvSpPr>
            <a:spLocks noGrp="1"/>
          </p:cNvSpPr>
          <p:nvPr>
            <p:ph idx="1"/>
          </p:nvPr>
        </p:nvSpPr>
        <p:spPr>
          <a:xfrm>
            <a:off x="152400" y="1066800"/>
            <a:ext cx="8991600" cy="5791200"/>
          </a:xfrm>
        </p:spPr>
        <p:txBody>
          <a:bodyPr>
            <a:noAutofit/>
          </a:bodyPr>
          <a:lstStyle/>
          <a:p>
            <a:pPr marL="457200" indent="-274320">
              <a:spcBef>
                <a:spcPct val="3000"/>
              </a:spcBef>
              <a:buClr>
                <a:schemeClr val="accent2"/>
              </a:buClr>
              <a:buNone/>
              <a:tabLst>
                <a:tab pos="457200" algn="l"/>
              </a:tabLst>
            </a:pPr>
            <a:r>
              <a:rPr lang="en-US" sz="2400" b="1" dirty="0" smtClean="0">
                <a:latin typeface="Arial" charset="0"/>
              </a:rPr>
              <a:t>The </a:t>
            </a:r>
            <a:r>
              <a:rPr lang="en-US" sz="2400" b="1" dirty="0" smtClean="0">
                <a:solidFill>
                  <a:schemeClr val="hlink"/>
                </a:solidFill>
                <a:latin typeface="Arial" charset="0"/>
              </a:rPr>
              <a:t>null hypothesis</a:t>
            </a:r>
            <a:r>
              <a:rPr lang="en-US" sz="2400" b="1" dirty="0" smtClean="0">
                <a:latin typeface="Arial" charset="0"/>
              </a:rPr>
              <a:t>  is  a statement that the value of a population parameter (such as proportion, mean, or standard deviation) is </a:t>
            </a:r>
            <a:r>
              <a:rPr lang="en-US" sz="2400" b="1" dirty="0" smtClean="0">
                <a:solidFill>
                  <a:schemeClr val="hlink"/>
                </a:solidFill>
                <a:latin typeface="Arial" charset="0"/>
              </a:rPr>
              <a:t>equal</a:t>
            </a:r>
            <a:r>
              <a:rPr lang="en-US" sz="2400" b="1" dirty="0" smtClean="0">
                <a:latin typeface="Arial" charset="0"/>
              </a:rPr>
              <a:t> </a:t>
            </a:r>
            <a:r>
              <a:rPr lang="en-US" sz="2400" b="1" dirty="0" smtClean="0">
                <a:solidFill>
                  <a:schemeClr val="hlink"/>
                </a:solidFill>
                <a:latin typeface="Arial" charset="0"/>
              </a:rPr>
              <a:t>to</a:t>
            </a:r>
            <a:r>
              <a:rPr lang="en-US" sz="2400" b="1" dirty="0" smtClean="0">
                <a:latin typeface="Arial" charset="0"/>
              </a:rPr>
              <a:t> some claimed value. It is usually denoted by </a:t>
            </a:r>
            <a:r>
              <a:rPr lang="en-US" sz="2400" b="1" i="1" dirty="0" smtClean="0">
                <a:latin typeface="Arial" charset="0"/>
              </a:rPr>
              <a:t>H</a:t>
            </a:r>
            <a:r>
              <a:rPr lang="en-US" sz="2400" b="1" baseline="-25000" dirty="0" smtClean="0">
                <a:latin typeface="Arial" charset="0"/>
              </a:rPr>
              <a:t>0</a:t>
            </a:r>
          </a:p>
          <a:p>
            <a:pPr marL="457200" indent="-274320">
              <a:spcBef>
                <a:spcPct val="3000"/>
              </a:spcBef>
              <a:buClr>
                <a:schemeClr val="accent2"/>
              </a:buClr>
              <a:buNone/>
              <a:tabLst>
                <a:tab pos="457200" algn="l"/>
              </a:tabLst>
            </a:pPr>
            <a:endParaRPr lang="en-US" sz="2400" b="1" dirty="0" smtClean="0">
              <a:latin typeface="Arial" charset="0"/>
            </a:endParaRPr>
          </a:p>
          <a:p>
            <a:pPr marL="457200" indent="-274320">
              <a:spcBef>
                <a:spcPct val="3000"/>
              </a:spcBef>
              <a:buClr>
                <a:schemeClr val="accent2"/>
              </a:buClr>
              <a:buNone/>
              <a:tabLst>
                <a:tab pos="457200" algn="l"/>
              </a:tabLst>
            </a:pPr>
            <a:r>
              <a:rPr lang="en-US" sz="2400" b="1" dirty="0" smtClean="0">
                <a:latin typeface="Arial" charset="0"/>
              </a:rPr>
              <a:t>The hypothesis, which states that there is no difference between the assumed value and the estimated value of the parameter, is the null hypothesis. The word null means invalid, void or amounting to nothing </a:t>
            </a:r>
          </a:p>
          <a:p>
            <a:pPr marL="457200" indent="-274320">
              <a:spcBef>
                <a:spcPct val="3000"/>
              </a:spcBef>
              <a:buClr>
                <a:schemeClr val="accent2"/>
              </a:buClr>
              <a:buNone/>
              <a:tabLst>
                <a:tab pos="457200" algn="l"/>
              </a:tabLst>
            </a:pPr>
            <a:r>
              <a:rPr lang="en-US" sz="2400" b="1" baseline="-25000" dirty="0" smtClean="0">
                <a:latin typeface="Arial" charset="0"/>
              </a:rPr>
              <a:t> </a:t>
            </a:r>
            <a:r>
              <a:rPr lang="en-US" sz="2400" b="1" dirty="0" smtClean="0">
                <a:latin typeface="Arial" charset="0"/>
              </a:rPr>
              <a:t>   we test the null hypothesis directly. </a:t>
            </a:r>
          </a:p>
          <a:p>
            <a:pPr marL="457200" indent="-274320">
              <a:spcBef>
                <a:spcPct val="3000"/>
              </a:spcBef>
              <a:buClr>
                <a:schemeClr val="accent2"/>
              </a:buClr>
              <a:buNone/>
              <a:tabLst>
                <a:tab pos="457200" algn="l"/>
              </a:tabLst>
            </a:pPr>
            <a:endParaRPr lang="en-US" sz="2400" b="1" dirty="0" smtClean="0">
              <a:latin typeface="Arial" charset="0"/>
            </a:endParaRPr>
          </a:p>
          <a:p>
            <a:pPr marL="457200" indent="-274320">
              <a:spcBef>
                <a:spcPct val="3000"/>
              </a:spcBef>
              <a:buClr>
                <a:schemeClr val="accent2"/>
              </a:buClr>
              <a:buNone/>
              <a:tabLst>
                <a:tab pos="457200" algn="l"/>
              </a:tabLst>
            </a:pPr>
            <a:r>
              <a:rPr lang="en-US" sz="2400" b="1" dirty="0" smtClean="0">
                <a:latin typeface="Arial" pitchFamily="34" charset="0"/>
                <a:cs typeface="Arial" pitchFamily="34" charset="0"/>
              </a:rPr>
              <a:t>If X~ N(</a:t>
            </a:r>
            <a:r>
              <a:rPr lang="el-GR" sz="2400" b="1" dirty="0" smtClean="0">
                <a:latin typeface="Arial" pitchFamily="34" charset="0"/>
                <a:cs typeface="Arial" pitchFamily="34" charset="0"/>
              </a:rPr>
              <a:t>μ</a:t>
            </a:r>
            <a:r>
              <a:rPr lang="en-US" sz="2400" b="1" dirty="0" smtClean="0">
                <a:latin typeface="Arial" pitchFamily="34" charset="0"/>
                <a:cs typeface="Arial" pitchFamily="34" charset="0"/>
              </a:rPr>
              <a:t>, </a:t>
            </a:r>
            <a:r>
              <a:rPr lang="el-GR" sz="2400" b="1" dirty="0" smtClean="0">
                <a:latin typeface="Arial" pitchFamily="34" charset="0"/>
                <a:cs typeface="Arial" pitchFamily="34" charset="0"/>
              </a:rPr>
              <a:t>σ</a:t>
            </a:r>
            <a:r>
              <a:rPr lang="en-US" sz="2400" b="1" baseline="30000" dirty="0" smtClean="0">
                <a:latin typeface="Arial" pitchFamily="34" charset="0"/>
                <a:cs typeface="Arial" pitchFamily="34" charset="0"/>
              </a:rPr>
              <a:t>2 </a:t>
            </a:r>
            <a:r>
              <a:rPr lang="en-US" sz="2400" b="1" dirty="0" smtClean="0">
                <a:latin typeface="Arial" pitchFamily="34" charset="0"/>
                <a:cs typeface="Arial" pitchFamily="34" charset="0"/>
              </a:rPr>
              <a:t>) and if we want to verify whether </a:t>
            </a:r>
            <a:r>
              <a:rPr lang="el-GR" sz="2400" b="1" dirty="0" smtClean="0">
                <a:latin typeface="Arial" pitchFamily="34" charset="0"/>
                <a:cs typeface="Arial" pitchFamily="34" charset="0"/>
              </a:rPr>
              <a:t>μ</a:t>
            </a:r>
            <a:r>
              <a:rPr lang="en-US" sz="2400" b="1" dirty="0" smtClean="0">
                <a:latin typeface="Arial" pitchFamily="34" charset="0"/>
                <a:cs typeface="Arial" pitchFamily="34" charset="0"/>
              </a:rPr>
              <a:t> has a specific value </a:t>
            </a:r>
            <a:r>
              <a:rPr lang="el-GR" sz="2400" b="1" dirty="0" smtClean="0">
                <a:latin typeface="Arial" pitchFamily="34" charset="0"/>
                <a:cs typeface="Arial" pitchFamily="34" charset="0"/>
              </a:rPr>
              <a:t>μ</a:t>
            </a:r>
            <a:r>
              <a:rPr lang="en-US" sz="2400" b="1" baseline="-25000" dirty="0" smtClean="0">
                <a:latin typeface="Arial" pitchFamily="34" charset="0"/>
                <a:cs typeface="Arial" pitchFamily="34" charset="0"/>
              </a:rPr>
              <a:t>0 </a:t>
            </a:r>
            <a:r>
              <a:rPr lang="en-US" sz="2400" b="1" dirty="0" smtClean="0">
                <a:latin typeface="Arial" pitchFamily="34" charset="0"/>
                <a:cs typeface="Arial" pitchFamily="34" charset="0"/>
              </a:rPr>
              <a:t> or not we specify the null hypothesis </a:t>
            </a:r>
            <a:r>
              <a:rPr lang="en-US" sz="2400" b="1" dirty="0" smtClean="0">
                <a:latin typeface="Arial" charset="0"/>
              </a:rPr>
              <a:t>H</a:t>
            </a:r>
            <a:r>
              <a:rPr lang="en-US" sz="2400" b="1" baseline="-25000" dirty="0" smtClean="0">
                <a:latin typeface="Arial" charset="0"/>
              </a:rPr>
              <a:t>0</a:t>
            </a:r>
            <a:r>
              <a:rPr lang="en-US" sz="2400" b="1" dirty="0" smtClean="0">
                <a:latin typeface="Arial" pitchFamily="34" charset="0"/>
                <a:cs typeface="Arial" pitchFamily="34" charset="0"/>
              </a:rPr>
              <a:t>: </a:t>
            </a:r>
            <a:r>
              <a:rPr lang="el-GR" sz="2400" b="1" dirty="0" smtClean="0">
                <a:latin typeface="Arial" pitchFamily="34" charset="0"/>
                <a:cs typeface="Arial" pitchFamily="34" charset="0"/>
              </a:rPr>
              <a:t>μ</a:t>
            </a:r>
            <a:r>
              <a:rPr lang="en-US" sz="2400" b="1" dirty="0" smtClean="0">
                <a:latin typeface="Arial" pitchFamily="34" charset="0"/>
                <a:cs typeface="Arial" pitchFamily="34" charset="0"/>
              </a:rPr>
              <a:t> = </a:t>
            </a:r>
            <a:r>
              <a:rPr lang="el-GR" sz="2400" b="1" dirty="0" smtClean="0">
                <a:latin typeface="Arial" pitchFamily="34" charset="0"/>
                <a:cs typeface="Arial" pitchFamily="34" charset="0"/>
              </a:rPr>
              <a:t>μ</a:t>
            </a:r>
            <a:r>
              <a:rPr lang="en-US" sz="2400" b="1" baseline="-25000" dirty="0" smtClean="0">
                <a:latin typeface="Arial" pitchFamily="34" charset="0"/>
                <a:cs typeface="Arial" pitchFamily="34" charset="0"/>
              </a:rPr>
              <a:t>0.</a:t>
            </a:r>
            <a:endParaRPr lang="en-US" sz="2400" b="1" u="sng" dirty="0" smtClean="0">
              <a:latin typeface="Arial" pitchFamily="34" charset="0"/>
              <a:cs typeface="Arial" pitchFamily="34" charset="0"/>
            </a:endParaRPr>
          </a:p>
          <a:p>
            <a:pPr marL="457200" indent="-457200">
              <a:spcBef>
                <a:spcPct val="3000"/>
              </a:spcBef>
              <a:buClr>
                <a:schemeClr val="accent2"/>
              </a:buClr>
              <a:buNone/>
              <a:tabLst>
                <a:tab pos="457200" algn="l"/>
              </a:tabLst>
            </a:pPr>
            <a:endParaRPr lang="en-US" sz="2800" u="sng" dirty="0" smtClean="0">
              <a:latin typeface="Arial" charset="0"/>
            </a:endParaRPr>
          </a:p>
          <a:p>
            <a:pPr marL="457200" indent="-457200">
              <a:spcBef>
                <a:spcPct val="3000"/>
              </a:spcBef>
              <a:buClr>
                <a:schemeClr val="accent2"/>
              </a:buClr>
              <a:buNone/>
              <a:tabLst>
                <a:tab pos="457200" algn="l"/>
              </a:tabLst>
            </a:pPr>
            <a:endParaRPr lang="en-US" sz="2800" dirty="0" smtClean="0">
              <a:latin typeface="Arial"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Arial" pitchFamily="34" charset="0"/>
                <a:cs typeface="Arial" pitchFamily="34" charset="0"/>
              </a:rPr>
              <a:t>Alternative Hypothesis: </a:t>
            </a:r>
            <a:r>
              <a:rPr lang="en-US" sz="3200" b="1" i="1" dirty="0" smtClean="0">
                <a:latin typeface="Arial" pitchFamily="34" charset="0"/>
                <a:cs typeface="Arial" pitchFamily="34" charset="0"/>
              </a:rPr>
              <a:t>H</a:t>
            </a:r>
            <a:r>
              <a:rPr lang="en-US" sz="3200" b="1" baseline="-25000" dirty="0" smtClean="0">
                <a:latin typeface="Arial" pitchFamily="34" charset="0"/>
                <a:cs typeface="Arial" pitchFamily="34" charset="0"/>
              </a:rPr>
              <a:t>1</a:t>
            </a:r>
            <a:endParaRPr lang="en-US" sz="3200" b="1" dirty="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r>
              <a:rPr lang="en-US" sz="2800" b="1" dirty="0" smtClean="0">
                <a:latin typeface="Arial" charset="0"/>
              </a:rPr>
              <a:t>The </a:t>
            </a:r>
            <a:r>
              <a:rPr lang="en-US" sz="2800" b="1" i="1" dirty="0" smtClean="0">
                <a:solidFill>
                  <a:schemeClr val="hlink"/>
                </a:solidFill>
                <a:latin typeface="Arial" charset="0"/>
              </a:rPr>
              <a:t>alternative hypothesis</a:t>
            </a:r>
            <a:r>
              <a:rPr lang="en-US" sz="2800" b="1" i="1" dirty="0" smtClean="0">
                <a:latin typeface="Arial" charset="0"/>
              </a:rPr>
              <a:t> </a:t>
            </a:r>
            <a:r>
              <a:rPr lang="en-US" sz="2800" b="1" dirty="0" smtClean="0">
                <a:latin typeface="Arial" charset="0"/>
              </a:rPr>
              <a:t>is the statement that the parameter has a value that somehow differs from the null hypothesis. It is usually denoted by </a:t>
            </a:r>
            <a:r>
              <a:rPr lang="en-US" sz="2800" b="1" i="1" dirty="0" smtClean="0">
                <a:latin typeface="Arial" charset="0"/>
              </a:rPr>
              <a:t>H</a:t>
            </a:r>
            <a:r>
              <a:rPr lang="en-US" sz="2800" b="1" baseline="-25000" dirty="0" smtClean="0">
                <a:latin typeface="Arial" charset="0"/>
              </a:rPr>
              <a:t>1</a:t>
            </a:r>
            <a:r>
              <a:rPr lang="en-US" sz="2800" b="1" dirty="0" smtClean="0">
                <a:latin typeface="Arial" charset="0"/>
              </a:rPr>
              <a:t> or </a:t>
            </a:r>
            <a:r>
              <a:rPr lang="en-US" sz="2800" b="1" i="1" dirty="0" smtClean="0">
                <a:latin typeface="Arial" charset="0"/>
              </a:rPr>
              <a:t>H</a:t>
            </a:r>
            <a:r>
              <a:rPr lang="en-US" sz="2800" b="1" baseline="-25000" dirty="0" smtClean="0">
                <a:latin typeface="Arial" charset="0"/>
              </a:rPr>
              <a:t>a </a:t>
            </a:r>
            <a:r>
              <a:rPr lang="en-US" sz="2800" b="1" dirty="0" smtClean="0">
                <a:latin typeface="Arial" charset="0"/>
              </a:rPr>
              <a:t>or </a:t>
            </a:r>
            <a:r>
              <a:rPr lang="en-US" sz="2800" b="1" i="1" dirty="0" smtClean="0">
                <a:latin typeface="Arial" charset="0"/>
              </a:rPr>
              <a:t>H</a:t>
            </a:r>
            <a:r>
              <a:rPr lang="en-US" sz="2800" b="1" baseline="-25000" dirty="0" smtClean="0">
                <a:latin typeface="Arial" charset="0"/>
              </a:rPr>
              <a:t>A</a:t>
            </a:r>
            <a:r>
              <a:rPr lang="en-US" sz="2800" b="1" dirty="0" smtClean="0">
                <a:latin typeface="Arial" charset="0"/>
              </a:rPr>
              <a:t>.</a:t>
            </a:r>
          </a:p>
          <a:p>
            <a:r>
              <a:rPr lang="en-US" sz="2800" b="1" dirty="0" smtClean="0">
                <a:latin typeface="Arial" pitchFamily="34" charset="0"/>
                <a:cs typeface="Arial" pitchFamily="34" charset="0"/>
              </a:rPr>
              <a:t>Thus when H</a:t>
            </a:r>
            <a:r>
              <a:rPr lang="en-US" sz="2800" b="1" baseline="-25000" dirty="0" smtClean="0">
                <a:latin typeface="Arial" pitchFamily="34" charset="0"/>
                <a:cs typeface="Arial" pitchFamily="34" charset="0"/>
              </a:rPr>
              <a:t>0</a:t>
            </a:r>
            <a:r>
              <a:rPr lang="en-US" sz="2800" b="1" dirty="0" smtClean="0">
                <a:latin typeface="Arial" pitchFamily="34" charset="0"/>
                <a:cs typeface="Arial" pitchFamily="34" charset="0"/>
              </a:rPr>
              <a:t>: </a:t>
            </a:r>
            <a:r>
              <a:rPr lang="el-GR" sz="2800" b="1" dirty="0" smtClean="0">
                <a:latin typeface="Arial" pitchFamily="34" charset="0"/>
                <a:cs typeface="Arial" pitchFamily="34" charset="0"/>
              </a:rPr>
              <a:t>μ</a:t>
            </a:r>
            <a:r>
              <a:rPr lang="en-US" sz="2800" b="1" dirty="0" smtClean="0">
                <a:latin typeface="Arial" pitchFamily="34" charset="0"/>
                <a:cs typeface="Arial" pitchFamily="34" charset="0"/>
              </a:rPr>
              <a:t> = </a:t>
            </a:r>
            <a:r>
              <a:rPr lang="el-GR" sz="2800" b="1" dirty="0" smtClean="0">
                <a:latin typeface="Arial" pitchFamily="34" charset="0"/>
                <a:cs typeface="Arial" pitchFamily="34" charset="0"/>
              </a:rPr>
              <a:t>μ</a:t>
            </a:r>
            <a:r>
              <a:rPr lang="en-US" sz="2800" b="1" baseline="-25000" dirty="0" smtClean="0">
                <a:latin typeface="Arial" pitchFamily="34" charset="0"/>
                <a:cs typeface="Arial" pitchFamily="34" charset="0"/>
              </a:rPr>
              <a:t>0</a:t>
            </a:r>
            <a:r>
              <a:rPr lang="en-US" sz="2800" b="1" dirty="0" smtClean="0">
                <a:latin typeface="Arial" pitchFamily="34" charset="0"/>
                <a:cs typeface="Arial" pitchFamily="34" charset="0"/>
              </a:rPr>
              <a:t> is under investigation, it is investigated against an alternative statement</a:t>
            </a:r>
          </a:p>
          <a:p>
            <a:pPr>
              <a:buNone/>
            </a:pPr>
            <a:r>
              <a:rPr lang="en-US" sz="2800" b="1" dirty="0" smtClean="0">
                <a:latin typeface="Arial" pitchFamily="34" charset="0"/>
                <a:cs typeface="Arial" pitchFamily="34" charset="0"/>
              </a:rPr>
              <a:t>    H</a:t>
            </a:r>
            <a:r>
              <a:rPr lang="en-US" sz="2800" b="1" baseline="-25000" dirty="0" smtClean="0">
                <a:latin typeface="Arial" pitchFamily="34" charset="0"/>
                <a:cs typeface="Arial" pitchFamily="34" charset="0"/>
              </a:rPr>
              <a:t>1</a:t>
            </a:r>
            <a:r>
              <a:rPr lang="en-US" sz="2800" b="1" dirty="0" smtClean="0">
                <a:latin typeface="Arial" pitchFamily="34" charset="0"/>
                <a:cs typeface="Arial" pitchFamily="34" charset="0"/>
              </a:rPr>
              <a:t>: </a:t>
            </a:r>
            <a:r>
              <a:rPr lang="el-GR" sz="2800" b="1" dirty="0" smtClean="0">
                <a:latin typeface="Arial" pitchFamily="34" charset="0"/>
                <a:cs typeface="Arial" pitchFamily="34" charset="0"/>
              </a:rPr>
              <a:t>μ</a:t>
            </a:r>
            <a:r>
              <a:rPr lang="en-US" sz="2800" b="1" dirty="0" smtClean="0">
                <a:latin typeface="Arial" pitchFamily="34" charset="0"/>
                <a:cs typeface="Arial" pitchFamily="34" charset="0"/>
              </a:rPr>
              <a:t> ≠ </a:t>
            </a:r>
            <a:r>
              <a:rPr lang="el-GR" sz="2800" b="1" dirty="0" smtClean="0">
                <a:latin typeface="Arial" pitchFamily="34" charset="0"/>
                <a:cs typeface="Arial" pitchFamily="34" charset="0"/>
              </a:rPr>
              <a:t>μ</a:t>
            </a:r>
            <a:r>
              <a:rPr lang="en-US" sz="2800" b="1" baseline="-25000" dirty="0" smtClean="0">
                <a:latin typeface="Arial" pitchFamily="34" charset="0"/>
                <a:cs typeface="Arial" pitchFamily="34" charset="0"/>
              </a:rPr>
              <a:t>0</a:t>
            </a:r>
            <a:r>
              <a:rPr lang="en-US" sz="2800" b="1" dirty="0" smtClean="0">
                <a:latin typeface="Arial" pitchFamily="34" charset="0"/>
                <a:cs typeface="Arial" pitchFamily="34" charset="0"/>
              </a:rPr>
              <a:t> or H</a:t>
            </a:r>
            <a:r>
              <a:rPr lang="en-US" sz="2800" b="1" baseline="-25000" dirty="0" smtClean="0">
                <a:latin typeface="Arial" pitchFamily="34" charset="0"/>
                <a:cs typeface="Arial" pitchFamily="34" charset="0"/>
              </a:rPr>
              <a:t>1</a:t>
            </a:r>
            <a:r>
              <a:rPr lang="en-US" sz="2800" b="1" dirty="0" smtClean="0">
                <a:latin typeface="Arial" pitchFamily="34" charset="0"/>
                <a:cs typeface="Arial" pitchFamily="34" charset="0"/>
              </a:rPr>
              <a:t>: </a:t>
            </a:r>
            <a:r>
              <a:rPr lang="el-GR" sz="2800" b="1" dirty="0" smtClean="0">
                <a:latin typeface="Arial" pitchFamily="34" charset="0"/>
                <a:cs typeface="Arial" pitchFamily="34" charset="0"/>
              </a:rPr>
              <a:t>μ</a:t>
            </a:r>
            <a:r>
              <a:rPr lang="en-US" sz="2800" b="1" dirty="0" smtClean="0">
                <a:latin typeface="Arial" pitchFamily="34" charset="0"/>
                <a:cs typeface="Arial" pitchFamily="34" charset="0"/>
              </a:rPr>
              <a:t> &gt; </a:t>
            </a:r>
            <a:r>
              <a:rPr lang="el-GR" sz="2800" b="1" dirty="0" smtClean="0">
                <a:latin typeface="Arial" pitchFamily="34" charset="0"/>
                <a:cs typeface="Arial" pitchFamily="34" charset="0"/>
              </a:rPr>
              <a:t>μ</a:t>
            </a:r>
            <a:r>
              <a:rPr lang="en-US" sz="2800" b="1" baseline="-25000" dirty="0" smtClean="0">
                <a:latin typeface="Arial" pitchFamily="34" charset="0"/>
                <a:cs typeface="Arial" pitchFamily="34" charset="0"/>
              </a:rPr>
              <a:t>0</a:t>
            </a:r>
            <a:r>
              <a:rPr lang="en-US" sz="2800" b="1" dirty="0" smtClean="0">
                <a:latin typeface="Arial" pitchFamily="34" charset="0"/>
                <a:cs typeface="Arial" pitchFamily="34" charset="0"/>
              </a:rPr>
              <a:t> or H</a:t>
            </a:r>
            <a:r>
              <a:rPr lang="en-US" sz="2800" b="1" baseline="-25000" dirty="0" smtClean="0">
                <a:latin typeface="Arial" pitchFamily="34" charset="0"/>
                <a:cs typeface="Arial" pitchFamily="34" charset="0"/>
              </a:rPr>
              <a:t>1</a:t>
            </a:r>
            <a:r>
              <a:rPr lang="en-US" sz="2800" b="1" dirty="0" smtClean="0">
                <a:latin typeface="Arial" pitchFamily="34" charset="0"/>
                <a:cs typeface="Arial" pitchFamily="34" charset="0"/>
              </a:rPr>
              <a:t>: </a:t>
            </a:r>
            <a:r>
              <a:rPr lang="el-GR" sz="2800" b="1" dirty="0" smtClean="0">
                <a:latin typeface="Arial" pitchFamily="34" charset="0"/>
                <a:cs typeface="Arial" pitchFamily="34" charset="0"/>
              </a:rPr>
              <a:t>μ</a:t>
            </a:r>
            <a:r>
              <a:rPr lang="en-US" sz="2800" b="1" dirty="0" smtClean="0">
                <a:latin typeface="Arial" pitchFamily="34" charset="0"/>
                <a:cs typeface="Arial" pitchFamily="34" charset="0"/>
              </a:rPr>
              <a:t> ˂ </a:t>
            </a:r>
            <a:r>
              <a:rPr lang="el-GR" sz="2800" b="1" dirty="0" smtClean="0">
                <a:latin typeface="Arial" pitchFamily="34" charset="0"/>
                <a:cs typeface="Arial" pitchFamily="34" charset="0"/>
              </a:rPr>
              <a:t>μ</a:t>
            </a:r>
            <a:r>
              <a:rPr lang="en-US" sz="2800" b="1" baseline="-25000" dirty="0" smtClean="0">
                <a:latin typeface="Arial" pitchFamily="34" charset="0"/>
                <a:cs typeface="Arial" pitchFamily="34" charset="0"/>
              </a:rPr>
              <a:t>0. </a:t>
            </a:r>
          </a:p>
          <a:p>
            <a:endParaRPr lang="en-US" sz="2800" b="1" u="sng" dirty="0" smtClean="0">
              <a:latin typeface="Arial" pitchFamily="34" charset="0"/>
              <a:cs typeface="Arial" pitchFamily="34" charset="0"/>
            </a:endParaRPr>
          </a:p>
          <a:p>
            <a:endParaRPr lang="en-US" sz="30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17638"/>
          </a:xfrm>
        </p:spPr>
        <p:txBody>
          <a:bodyPr>
            <a:normAutofit/>
          </a:bodyPr>
          <a:lstStyle/>
          <a:p>
            <a:r>
              <a:rPr lang="en-US" sz="3200" b="1" dirty="0" smtClean="0">
                <a:latin typeface="Arial" pitchFamily="34" charset="0"/>
                <a:cs typeface="Arial" pitchFamily="34" charset="0"/>
              </a:rPr>
              <a:t>Note about Identifying </a:t>
            </a:r>
            <a:br>
              <a:rPr lang="en-US" sz="3200" b="1" dirty="0" smtClean="0">
                <a:latin typeface="Arial" pitchFamily="34" charset="0"/>
                <a:cs typeface="Arial" pitchFamily="34" charset="0"/>
              </a:rPr>
            </a:br>
            <a:r>
              <a:rPr lang="en-US" sz="3200" b="1" i="1" dirty="0" smtClean="0">
                <a:latin typeface="Arial" pitchFamily="34" charset="0"/>
                <a:cs typeface="Arial" pitchFamily="34" charset="0"/>
              </a:rPr>
              <a:t>H</a:t>
            </a:r>
            <a:r>
              <a:rPr lang="en-US" sz="3200" b="1" baseline="-25000" dirty="0" smtClean="0">
                <a:latin typeface="Arial" pitchFamily="34" charset="0"/>
                <a:cs typeface="Arial" pitchFamily="34" charset="0"/>
              </a:rPr>
              <a:t>0</a:t>
            </a:r>
            <a:r>
              <a:rPr lang="en-US" sz="3200" b="1" dirty="0" smtClean="0">
                <a:latin typeface="Arial" pitchFamily="34" charset="0"/>
                <a:cs typeface="Arial" pitchFamily="34" charset="0"/>
              </a:rPr>
              <a:t> and </a:t>
            </a:r>
            <a:r>
              <a:rPr lang="en-US" sz="3200" b="1" i="1" dirty="0" smtClean="0">
                <a:latin typeface="Arial" pitchFamily="34" charset="0"/>
                <a:cs typeface="Arial" pitchFamily="34" charset="0"/>
              </a:rPr>
              <a:t>H</a:t>
            </a:r>
            <a:r>
              <a:rPr lang="en-US" sz="3200" b="1" baseline="-25000" dirty="0" smtClean="0">
                <a:latin typeface="Arial" pitchFamily="34" charset="0"/>
                <a:cs typeface="Arial" pitchFamily="34" charset="0"/>
              </a:rPr>
              <a:t>1</a:t>
            </a:r>
            <a:endParaRPr lang="en-US" sz="3200" b="1" dirty="0">
              <a:latin typeface="Arial" pitchFamily="34" charset="0"/>
              <a:cs typeface="Arial" pitchFamily="34" charset="0"/>
            </a:endParaRPr>
          </a:p>
        </p:txBody>
      </p:sp>
      <p:pic>
        <p:nvPicPr>
          <p:cNvPr id="4" name="Picture 10" descr="08_02"/>
          <p:cNvPicPr>
            <a:picLocks noGrp="1" noChangeAspect="1" noChangeArrowheads="1"/>
          </p:cNvPicPr>
          <p:nvPr>
            <p:ph idx="1"/>
          </p:nvPr>
        </p:nvPicPr>
        <p:blipFill>
          <a:blip r:embed="rId2" cstate="print"/>
          <a:srcRect/>
          <a:stretch>
            <a:fillRect/>
          </a:stretch>
        </p:blipFill>
        <p:spPr bwMode="auto">
          <a:xfrm>
            <a:off x="1981200" y="1219200"/>
            <a:ext cx="4876799" cy="533400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txBody>
          <a:bodyPr>
            <a:noAutofit/>
          </a:bodyPr>
          <a:lstStyle/>
          <a:p>
            <a:r>
              <a:rPr lang="en-US" sz="2400" dirty="0" smtClean="0">
                <a:latin typeface="Arial" pitchFamily="34" charset="0"/>
                <a:cs typeface="Arial" pitchFamily="34" charset="0"/>
              </a:rPr>
              <a:t/>
            </a:r>
            <a:br>
              <a:rPr lang="en-US" sz="2400" dirty="0" smtClean="0">
                <a:latin typeface="Arial" pitchFamily="34" charset="0"/>
                <a:cs typeface="Arial" pitchFamily="34" charset="0"/>
              </a:rPr>
            </a:br>
            <a:r>
              <a:rPr lang="en-US" sz="2400" b="1" i="1" dirty="0" smtClean="0">
                <a:latin typeface="Arial" pitchFamily="34" charset="0"/>
                <a:cs typeface="Arial" pitchFamily="34" charset="0"/>
              </a:rPr>
              <a:t>Example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 </a:t>
            </a:r>
            <a:r>
              <a:rPr lang="en-US" sz="2400" dirty="0" smtClean="0">
                <a:solidFill>
                  <a:schemeClr val="tx1"/>
                </a:solidFill>
                <a:latin typeface="Arial" pitchFamily="34" charset="0"/>
                <a:cs typeface="Arial" pitchFamily="34" charset="0"/>
              </a:rPr>
              <a:t>Identify the Null and Alternative Hypothesis.  Refer to Figure 2 and use the given claims to express the corresponding null and alternative hypotheses in symbolic form.</a:t>
            </a:r>
            <a:br>
              <a:rPr lang="en-US" sz="2400" dirty="0" smtClean="0">
                <a:solidFill>
                  <a:schemeClr val="tx1"/>
                </a:solidFill>
                <a:latin typeface="Arial" pitchFamily="34" charset="0"/>
                <a:cs typeface="Arial" pitchFamily="34" charset="0"/>
              </a:rPr>
            </a:br>
            <a:endParaRPr lang="en-US" sz="2400" dirty="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pPr marL="457200" indent="-457200">
              <a:buFontTx/>
              <a:buAutoNum type="alphaLcParenR"/>
            </a:pPr>
            <a:r>
              <a:rPr lang="en-US" sz="2400" dirty="0" smtClean="0">
                <a:latin typeface="Arial" pitchFamily="34" charset="0"/>
                <a:cs typeface="Arial" pitchFamily="34" charset="0"/>
              </a:rPr>
              <a:t>The proportion of drivers who admit to running red lights is greater than 0.5.</a:t>
            </a:r>
          </a:p>
          <a:p>
            <a:pPr marL="457200" indent="-457200"/>
            <a:endParaRPr lang="en-US" sz="2400" dirty="0" smtClean="0">
              <a:latin typeface="Arial" pitchFamily="34" charset="0"/>
              <a:cs typeface="Arial" pitchFamily="34" charset="0"/>
            </a:endParaRPr>
          </a:p>
          <a:p>
            <a:pPr marL="457200" indent="-457200">
              <a:buNone/>
            </a:pPr>
            <a:r>
              <a:rPr lang="en-US" sz="2400" dirty="0" smtClean="0">
                <a:latin typeface="Arial" pitchFamily="34" charset="0"/>
                <a:cs typeface="Arial" pitchFamily="34" charset="0"/>
              </a:rPr>
              <a:t>b)  The mean height of professional basketball players is at most 7 ft. </a:t>
            </a:r>
          </a:p>
          <a:p>
            <a:pPr marL="457200" indent="-457200"/>
            <a:endParaRPr lang="en-US" sz="2400" dirty="0" smtClean="0">
              <a:latin typeface="Arial" pitchFamily="34" charset="0"/>
              <a:cs typeface="Arial" pitchFamily="34" charset="0"/>
            </a:endParaRPr>
          </a:p>
          <a:p>
            <a:pPr marL="457200" indent="-457200">
              <a:buNone/>
            </a:pPr>
            <a:r>
              <a:rPr lang="en-US" sz="2400" dirty="0" smtClean="0">
                <a:latin typeface="Arial" pitchFamily="34" charset="0"/>
                <a:cs typeface="Arial" pitchFamily="34" charset="0"/>
              </a:rPr>
              <a:t>c)  The standard deviation of IQ scores of actors is equal to 15.</a:t>
            </a:r>
          </a:p>
          <a:p>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524000"/>
          </a:xfrm>
        </p:spPr>
        <p:txBody>
          <a:bodyPr>
            <a:noAutofit/>
          </a:bodyPr>
          <a:lstStyle/>
          <a:p>
            <a:pPr algn="l"/>
            <a:r>
              <a:rPr lang="en-US" sz="2400" b="1" dirty="0" smtClean="0">
                <a:latin typeface="Arial" pitchFamily="34" charset="0"/>
                <a:cs typeface="Arial" pitchFamily="34" charset="0"/>
              </a:rPr>
              <a:t>Example</a:t>
            </a:r>
            <a:r>
              <a:rPr lang="en-US" sz="2400" dirty="0" smtClean="0">
                <a:latin typeface="Arial" pitchFamily="34" charset="0"/>
                <a:cs typeface="Arial" pitchFamily="34" charset="0"/>
              </a:rPr>
              <a:t>: </a:t>
            </a:r>
            <a:r>
              <a:rPr lang="en-US" sz="2400" dirty="0" smtClean="0">
                <a:solidFill>
                  <a:schemeClr val="tx1"/>
                </a:solidFill>
                <a:latin typeface="Arial" pitchFamily="34" charset="0"/>
                <a:cs typeface="Arial" pitchFamily="34" charset="0"/>
              </a:rPr>
              <a:t>Identify the Null and Alternative Hypothesis.  Refer to Figure 8-2 and use the given claims to express the corresponding null and alternative hypotheses in symbolic form.</a:t>
            </a:r>
            <a:br>
              <a:rPr lang="en-US" sz="2400" dirty="0" smtClean="0">
                <a:solidFill>
                  <a:schemeClr val="tx1"/>
                </a:solidFill>
                <a:latin typeface="Arial" pitchFamily="34" charset="0"/>
                <a:cs typeface="Arial" pitchFamily="34" charset="0"/>
              </a:rPr>
            </a:br>
            <a:endParaRPr lang="en-US" sz="2400" dirty="0">
              <a:latin typeface="Arial" pitchFamily="34" charset="0"/>
              <a:cs typeface="Arial" pitchFamily="34" charset="0"/>
            </a:endParaRPr>
          </a:p>
        </p:txBody>
      </p:sp>
      <p:sp>
        <p:nvSpPr>
          <p:cNvPr id="3" name="Content Placeholder 2"/>
          <p:cNvSpPr>
            <a:spLocks noGrp="1"/>
          </p:cNvSpPr>
          <p:nvPr>
            <p:ph idx="1"/>
          </p:nvPr>
        </p:nvSpPr>
        <p:spPr>
          <a:xfrm>
            <a:off x="457200" y="2057400"/>
            <a:ext cx="8229600" cy="4068763"/>
          </a:xfrm>
        </p:spPr>
        <p:txBody>
          <a:bodyPr>
            <a:normAutofit/>
          </a:bodyPr>
          <a:lstStyle/>
          <a:p>
            <a:r>
              <a:rPr lang="en-US" sz="2400" b="1" dirty="0" smtClean="0">
                <a:latin typeface="Arial" pitchFamily="34" charset="0"/>
                <a:cs typeface="Arial" pitchFamily="34" charset="0"/>
              </a:rPr>
              <a:t>a) The proportion of drivers who admit to running red lights is greater than 0.5. In Step 1 of Figure 8-2, we express the given claim as </a:t>
            </a:r>
            <a:r>
              <a:rPr lang="en-US" sz="2400" b="1" i="1" dirty="0" smtClean="0">
                <a:latin typeface="Arial" pitchFamily="34" charset="0"/>
                <a:cs typeface="Arial" pitchFamily="34" charset="0"/>
              </a:rPr>
              <a:t>p </a:t>
            </a:r>
            <a:r>
              <a:rPr lang="en-US" sz="2400" b="1" dirty="0" smtClean="0">
                <a:latin typeface="Arial" pitchFamily="34" charset="0"/>
                <a:cs typeface="Arial" pitchFamily="34" charset="0"/>
              </a:rPr>
              <a:t>&gt; 0.5.  In Step 2, we see that if </a:t>
            </a:r>
            <a:r>
              <a:rPr lang="en-US" sz="2400" b="1" i="1" dirty="0" smtClean="0">
                <a:latin typeface="Arial" pitchFamily="34" charset="0"/>
                <a:cs typeface="Arial" pitchFamily="34" charset="0"/>
              </a:rPr>
              <a:t>p</a:t>
            </a:r>
            <a:r>
              <a:rPr lang="en-US" sz="2400" b="1" dirty="0" smtClean="0">
                <a:latin typeface="Arial" pitchFamily="34" charset="0"/>
                <a:cs typeface="Arial" pitchFamily="34" charset="0"/>
              </a:rPr>
              <a:t> &gt; 0.5 is false, then </a:t>
            </a:r>
            <a:r>
              <a:rPr lang="en-US" sz="2400" b="1" i="1" dirty="0" smtClean="0">
                <a:latin typeface="Arial" pitchFamily="34" charset="0"/>
                <a:cs typeface="Arial" pitchFamily="34" charset="0"/>
              </a:rPr>
              <a:t>p </a:t>
            </a:r>
            <a:r>
              <a:rPr lang="en-US" sz="2400" b="1" dirty="0" smtClean="0">
                <a:latin typeface="Arial" pitchFamily="34" charset="0"/>
                <a:cs typeface="Arial" pitchFamily="34" charset="0"/>
                <a:sym typeface="Symbol" pitchFamily="18" charset="2"/>
              </a:rPr>
              <a:t> 0.5 must be true.  In Step 3, we see that the expression </a:t>
            </a:r>
            <a:r>
              <a:rPr lang="en-US" sz="2400" b="1" i="1" dirty="0" smtClean="0">
                <a:latin typeface="Arial" pitchFamily="34" charset="0"/>
                <a:cs typeface="Arial" pitchFamily="34" charset="0"/>
                <a:sym typeface="Symbol" pitchFamily="18" charset="2"/>
              </a:rPr>
              <a:t>p</a:t>
            </a:r>
            <a:r>
              <a:rPr lang="en-US" sz="2400" b="1" dirty="0" smtClean="0">
                <a:latin typeface="Arial" pitchFamily="34" charset="0"/>
                <a:cs typeface="Arial" pitchFamily="34" charset="0"/>
                <a:sym typeface="Symbol" pitchFamily="18" charset="2"/>
              </a:rPr>
              <a:t> &gt; 0.5 does not contain equality, so we let the alternative hypothesis </a:t>
            </a:r>
            <a:r>
              <a:rPr lang="en-US" sz="2400" b="1" i="1" dirty="0" smtClean="0">
                <a:latin typeface="Arial" pitchFamily="34" charset="0"/>
                <a:cs typeface="Arial" pitchFamily="34" charset="0"/>
                <a:sym typeface="Symbol" pitchFamily="18" charset="2"/>
              </a:rPr>
              <a:t>H</a:t>
            </a:r>
            <a:r>
              <a:rPr lang="en-US" sz="2400" b="1" baseline="-25000" dirty="0" smtClean="0">
                <a:latin typeface="Arial" pitchFamily="34" charset="0"/>
                <a:cs typeface="Arial" pitchFamily="34" charset="0"/>
                <a:sym typeface="Symbol" pitchFamily="18" charset="2"/>
              </a:rPr>
              <a:t>1</a:t>
            </a:r>
            <a:r>
              <a:rPr lang="en-US" sz="2400" b="1" dirty="0" smtClean="0">
                <a:latin typeface="Arial" pitchFamily="34" charset="0"/>
                <a:cs typeface="Arial" pitchFamily="34" charset="0"/>
                <a:sym typeface="Symbol" pitchFamily="18" charset="2"/>
              </a:rPr>
              <a:t> be </a:t>
            </a:r>
            <a:r>
              <a:rPr lang="en-US" sz="2400" b="1" i="1" dirty="0" smtClean="0">
                <a:latin typeface="Arial" pitchFamily="34" charset="0"/>
                <a:cs typeface="Arial" pitchFamily="34" charset="0"/>
                <a:sym typeface="Symbol" pitchFamily="18" charset="2"/>
              </a:rPr>
              <a:t>p</a:t>
            </a:r>
            <a:r>
              <a:rPr lang="en-US" sz="2400" b="1" dirty="0" smtClean="0">
                <a:latin typeface="Arial" pitchFamily="34" charset="0"/>
                <a:cs typeface="Arial" pitchFamily="34" charset="0"/>
                <a:sym typeface="Symbol" pitchFamily="18" charset="2"/>
              </a:rPr>
              <a:t> &gt; 0.5, and we let </a:t>
            </a:r>
            <a:r>
              <a:rPr lang="en-US" sz="2400" b="1" i="1" dirty="0" smtClean="0">
                <a:latin typeface="Arial" pitchFamily="34" charset="0"/>
                <a:cs typeface="Arial" pitchFamily="34" charset="0"/>
                <a:sym typeface="Symbol" pitchFamily="18" charset="2"/>
              </a:rPr>
              <a:t>H</a:t>
            </a:r>
            <a:r>
              <a:rPr lang="en-US" sz="2400" b="1" baseline="-25000" dirty="0" smtClean="0">
                <a:latin typeface="Arial" pitchFamily="34" charset="0"/>
                <a:cs typeface="Arial" pitchFamily="34" charset="0"/>
                <a:sym typeface="Symbol" pitchFamily="18" charset="2"/>
              </a:rPr>
              <a:t>0</a:t>
            </a:r>
            <a:r>
              <a:rPr lang="en-US" sz="2400" b="1" dirty="0" smtClean="0">
                <a:latin typeface="Arial" pitchFamily="34" charset="0"/>
                <a:cs typeface="Arial" pitchFamily="34" charset="0"/>
                <a:sym typeface="Symbol" pitchFamily="18" charset="2"/>
              </a:rPr>
              <a:t> be </a:t>
            </a:r>
            <a:r>
              <a:rPr lang="en-US" sz="2400" b="1" i="1" dirty="0" smtClean="0">
                <a:latin typeface="Arial" pitchFamily="34" charset="0"/>
                <a:cs typeface="Arial" pitchFamily="34" charset="0"/>
                <a:sym typeface="Symbol" pitchFamily="18" charset="2"/>
              </a:rPr>
              <a:t>p</a:t>
            </a:r>
            <a:r>
              <a:rPr lang="en-US" sz="2400" b="1" dirty="0" smtClean="0">
                <a:latin typeface="Arial" pitchFamily="34" charset="0"/>
                <a:cs typeface="Arial" pitchFamily="34" charset="0"/>
                <a:sym typeface="Symbol" pitchFamily="18" charset="2"/>
              </a:rPr>
              <a:t> = 0.5.</a:t>
            </a:r>
            <a:endParaRPr lang="en-US" sz="2400" b="1" dirty="0" smtClean="0">
              <a:latin typeface="Arial" pitchFamily="34" charset="0"/>
              <a:cs typeface="Arial" pitchFamily="34" charset="0"/>
            </a:endParaRPr>
          </a:p>
          <a:p>
            <a:endParaRPr lang="en-US" sz="2400" b="1" dirty="0" smtClean="0">
              <a:latin typeface="Arial" pitchFamily="34" charset="0"/>
              <a:cs typeface="Arial" pitchFamily="34" charset="0"/>
            </a:endParaRPr>
          </a:p>
          <a:p>
            <a:endParaRPr lang="en-US" sz="2400" b="1" dirty="0">
              <a:latin typeface="Arial" pitchFamily="34" charset="0"/>
              <a:cs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828800"/>
          </a:xfrm>
        </p:spPr>
        <p:txBody>
          <a:bodyPr>
            <a:noAutofit/>
          </a:bodyPr>
          <a:lstStyle/>
          <a:p>
            <a:pPr algn="l"/>
            <a:r>
              <a:rPr lang="en-US" sz="2400" b="1" dirty="0" smtClean="0">
                <a:latin typeface="Arial" pitchFamily="34" charset="0"/>
                <a:cs typeface="Arial" pitchFamily="34" charset="0"/>
              </a:rPr>
              <a:t>Example: </a:t>
            </a:r>
            <a:r>
              <a:rPr lang="en-US" sz="2400" b="1" dirty="0" smtClean="0">
                <a:solidFill>
                  <a:schemeClr val="tx1"/>
                </a:solidFill>
                <a:latin typeface="Arial" pitchFamily="34" charset="0"/>
                <a:cs typeface="Arial" pitchFamily="34" charset="0"/>
              </a:rPr>
              <a:t>identify the null and alternative hypothesis.  Refer to figure 8-2 and use the given claims to express the corresponding null and alternative hypotheses in symbolic form.</a:t>
            </a:r>
            <a:br>
              <a:rPr lang="en-US" sz="2400" b="1" dirty="0" smtClean="0">
                <a:solidFill>
                  <a:schemeClr val="tx1"/>
                </a:solidFill>
                <a:latin typeface="Arial" pitchFamily="34" charset="0"/>
                <a:cs typeface="Arial" pitchFamily="34" charset="0"/>
              </a:rPr>
            </a:br>
            <a:endParaRPr lang="en-US" sz="2400" b="1" dirty="0">
              <a:latin typeface="Arial" pitchFamily="34" charset="0"/>
              <a:cs typeface="Arial" pitchFamily="34" charset="0"/>
            </a:endParaRPr>
          </a:p>
        </p:txBody>
      </p:sp>
      <p:sp>
        <p:nvSpPr>
          <p:cNvPr id="3" name="Content Placeholder 2"/>
          <p:cNvSpPr>
            <a:spLocks noGrp="1"/>
          </p:cNvSpPr>
          <p:nvPr>
            <p:ph idx="1"/>
          </p:nvPr>
        </p:nvSpPr>
        <p:spPr>
          <a:xfrm>
            <a:off x="457200" y="1981200"/>
            <a:ext cx="8229600" cy="4144963"/>
          </a:xfrm>
        </p:spPr>
        <p:txBody>
          <a:bodyPr>
            <a:normAutofit/>
          </a:bodyPr>
          <a:lstStyle/>
          <a:p>
            <a:r>
              <a:rPr lang="en-US" sz="2400" b="1" dirty="0" smtClean="0">
                <a:latin typeface="Arial" pitchFamily="34" charset="0"/>
                <a:cs typeface="Arial" pitchFamily="34" charset="0"/>
              </a:rPr>
              <a:t>b) The mean height of professional basketball players is at most 7 ft. In Step 1 of Figure 8-2, we express “a mean of at most 7 ft” in symbols as </a:t>
            </a:r>
            <a:r>
              <a:rPr lang="en-US" sz="2400" b="1" i="1" dirty="0" smtClean="0">
                <a:latin typeface="Arial" pitchFamily="34" charset="0"/>
                <a:cs typeface="Arial" pitchFamily="34" charset="0"/>
                <a:sym typeface="Symbol" pitchFamily="18" charset="2"/>
              </a:rPr>
              <a:t></a:t>
            </a:r>
            <a:r>
              <a:rPr lang="en-US" sz="2400" b="1" dirty="0" smtClean="0">
                <a:latin typeface="Arial" pitchFamily="34" charset="0"/>
                <a:cs typeface="Arial" pitchFamily="34" charset="0"/>
                <a:sym typeface="Symbol" pitchFamily="18" charset="2"/>
              </a:rPr>
              <a:t>  7.</a:t>
            </a:r>
            <a:r>
              <a:rPr lang="en-US" sz="2400" b="1" dirty="0" smtClean="0">
                <a:latin typeface="Arial" pitchFamily="34" charset="0"/>
                <a:cs typeface="Arial" pitchFamily="34" charset="0"/>
              </a:rPr>
              <a:t>  In Step 2, we see that if </a:t>
            </a:r>
            <a:r>
              <a:rPr lang="en-US" sz="2400" b="1" i="1" dirty="0" smtClean="0">
                <a:latin typeface="Arial" pitchFamily="34" charset="0"/>
                <a:cs typeface="Arial" pitchFamily="34" charset="0"/>
                <a:sym typeface="Symbol" pitchFamily="18" charset="2"/>
              </a:rPr>
              <a:t></a:t>
            </a:r>
            <a:r>
              <a:rPr lang="en-US" sz="2400" b="1" dirty="0" smtClean="0">
                <a:latin typeface="Arial" pitchFamily="34" charset="0"/>
                <a:cs typeface="Arial" pitchFamily="34" charset="0"/>
                <a:sym typeface="Symbol" pitchFamily="18" charset="2"/>
              </a:rPr>
              <a:t>  7 is false, then </a:t>
            </a:r>
            <a:r>
              <a:rPr lang="en-US" sz="2400" b="1" i="1" dirty="0" smtClean="0">
                <a:latin typeface="Arial" pitchFamily="34" charset="0"/>
                <a:cs typeface="Arial" pitchFamily="34" charset="0"/>
                <a:sym typeface="Symbol" pitchFamily="18" charset="2"/>
              </a:rPr>
              <a:t>µ</a:t>
            </a:r>
            <a:r>
              <a:rPr lang="en-US" sz="2400" b="1" dirty="0" smtClean="0">
                <a:latin typeface="Arial" pitchFamily="34" charset="0"/>
                <a:cs typeface="Arial" pitchFamily="34" charset="0"/>
                <a:sym typeface="Symbol" pitchFamily="18" charset="2"/>
              </a:rPr>
              <a:t> &gt; 7 must be true. In Step 3, we see that the expression </a:t>
            </a:r>
            <a:r>
              <a:rPr lang="en-US" sz="2400" b="1" i="1" dirty="0" smtClean="0">
                <a:latin typeface="Arial" pitchFamily="34" charset="0"/>
                <a:cs typeface="Arial" pitchFamily="34" charset="0"/>
                <a:sym typeface="Symbol" pitchFamily="18" charset="2"/>
              </a:rPr>
              <a:t>µ</a:t>
            </a:r>
            <a:r>
              <a:rPr lang="en-US" sz="2400" b="1" dirty="0" smtClean="0">
                <a:latin typeface="Arial" pitchFamily="34" charset="0"/>
                <a:cs typeface="Arial" pitchFamily="34" charset="0"/>
                <a:sym typeface="Symbol" pitchFamily="18" charset="2"/>
              </a:rPr>
              <a:t> &gt; 7 does not contain equality, so we let the alternative hypothesis </a:t>
            </a:r>
            <a:r>
              <a:rPr lang="en-US" sz="2400" b="1" i="1" dirty="0" smtClean="0">
                <a:latin typeface="Arial" pitchFamily="34" charset="0"/>
                <a:cs typeface="Arial" pitchFamily="34" charset="0"/>
                <a:sym typeface="Symbol" pitchFamily="18" charset="2"/>
              </a:rPr>
              <a:t>H</a:t>
            </a:r>
            <a:r>
              <a:rPr lang="en-US" sz="2400" b="1" baseline="-25000" dirty="0" smtClean="0">
                <a:latin typeface="Arial" pitchFamily="34" charset="0"/>
                <a:cs typeface="Arial" pitchFamily="34" charset="0"/>
                <a:sym typeface="Symbol" pitchFamily="18" charset="2"/>
              </a:rPr>
              <a:t>1</a:t>
            </a:r>
            <a:r>
              <a:rPr lang="en-US" sz="2400" b="1" dirty="0" smtClean="0">
                <a:latin typeface="Arial" pitchFamily="34" charset="0"/>
                <a:cs typeface="Arial" pitchFamily="34" charset="0"/>
                <a:sym typeface="Symbol" pitchFamily="18" charset="2"/>
              </a:rPr>
              <a:t> be </a:t>
            </a:r>
            <a:r>
              <a:rPr lang="en-US" sz="2400" b="1" i="1" dirty="0" smtClean="0">
                <a:latin typeface="Arial" pitchFamily="34" charset="0"/>
                <a:cs typeface="Arial" pitchFamily="34" charset="0"/>
                <a:sym typeface="Symbol" pitchFamily="18" charset="2"/>
              </a:rPr>
              <a:t>µ</a:t>
            </a:r>
            <a:r>
              <a:rPr lang="en-US" sz="2400" b="1" dirty="0" smtClean="0">
                <a:latin typeface="Arial" pitchFamily="34" charset="0"/>
                <a:cs typeface="Arial" pitchFamily="34" charset="0"/>
                <a:sym typeface="Symbol" pitchFamily="18" charset="2"/>
              </a:rPr>
              <a:t> &gt; 0.5, and we let </a:t>
            </a:r>
            <a:r>
              <a:rPr lang="en-US" sz="2400" b="1" i="1" dirty="0" smtClean="0">
                <a:latin typeface="Arial" pitchFamily="34" charset="0"/>
                <a:cs typeface="Arial" pitchFamily="34" charset="0"/>
                <a:sym typeface="Symbol" pitchFamily="18" charset="2"/>
              </a:rPr>
              <a:t>H</a:t>
            </a:r>
            <a:r>
              <a:rPr lang="en-US" sz="2400" b="1" baseline="-25000" dirty="0" smtClean="0">
                <a:latin typeface="Arial" pitchFamily="34" charset="0"/>
                <a:cs typeface="Arial" pitchFamily="34" charset="0"/>
                <a:sym typeface="Symbol" pitchFamily="18" charset="2"/>
              </a:rPr>
              <a:t>0</a:t>
            </a:r>
            <a:r>
              <a:rPr lang="en-US" sz="2400" b="1" dirty="0" smtClean="0">
                <a:latin typeface="Arial" pitchFamily="34" charset="0"/>
                <a:cs typeface="Arial" pitchFamily="34" charset="0"/>
                <a:sym typeface="Symbol" pitchFamily="18" charset="2"/>
              </a:rPr>
              <a:t> be </a:t>
            </a:r>
            <a:r>
              <a:rPr lang="en-US" sz="2400" b="1" i="1" dirty="0" smtClean="0">
                <a:latin typeface="Arial" pitchFamily="34" charset="0"/>
                <a:cs typeface="Arial" pitchFamily="34" charset="0"/>
                <a:sym typeface="Symbol" pitchFamily="18" charset="2"/>
              </a:rPr>
              <a:t>µ</a:t>
            </a:r>
            <a:r>
              <a:rPr lang="en-US" sz="2400" b="1" dirty="0" smtClean="0">
                <a:latin typeface="Arial" pitchFamily="34" charset="0"/>
                <a:cs typeface="Arial" pitchFamily="34" charset="0"/>
                <a:sym typeface="Symbol" pitchFamily="18" charset="2"/>
              </a:rPr>
              <a:t> = 7.</a:t>
            </a:r>
            <a:r>
              <a:rPr lang="en-US" sz="2400" b="1" dirty="0" smtClean="0">
                <a:latin typeface="Arial" pitchFamily="34" charset="0"/>
                <a:cs typeface="Arial" pitchFamily="34" charset="0"/>
              </a:rPr>
              <a:t> </a:t>
            </a:r>
          </a:p>
          <a:p>
            <a:endParaRPr lang="en-US" sz="2400" b="1" dirty="0">
              <a:latin typeface="Arial" pitchFamily="34" charset="0"/>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676400"/>
          </a:xfrm>
        </p:spPr>
        <p:txBody>
          <a:bodyPr>
            <a:normAutofit fontScale="90000"/>
          </a:bodyPr>
          <a:lstStyle/>
          <a:p>
            <a:pPr algn="l"/>
            <a:r>
              <a:rPr lang="en-US" sz="2700" b="1" dirty="0" smtClean="0">
                <a:latin typeface="Arial" pitchFamily="34" charset="0"/>
                <a:cs typeface="Arial" pitchFamily="34" charset="0"/>
              </a:rPr>
              <a:t>Example: </a:t>
            </a:r>
            <a:r>
              <a:rPr lang="en-US" sz="2700" dirty="0" smtClean="0">
                <a:solidFill>
                  <a:schemeClr val="tx1"/>
                </a:solidFill>
                <a:latin typeface="Arial" pitchFamily="34" charset="0"/>
                <a:cs typeface="Arial" pitchFamily="34" charset="0"/>
              </a:rPr>
              <a:t>Identify the Null and Alternative Hypothesis.  Refer to Figure 8-2 and use the given claims to express the corresponding null and alternative hypotheses in symbolic form.</a:t>
            </a:r>
            <a:r>
              <a:rPr lang="en-US" sz="2400" dirty="0" smtClean="0">
                <a:solidFill>
                  <a:schemeClr val="tx1"/>
                </a:solidFill>
              </a:rPr>
              <a:t/>
            </a:r>
            <a:br>
              <a:rPr lang="en-US" sz="2400" dirty="0" smtClean="0">
                <a:solidFill>
                  <a:schemeClr val="tx1"/>
                </a:solidFill>
              </a:rPr>
            </a:br>
            <a:endParaRPr lang="en-US" sz="2400" dirty="0">
              <a:latin typeface="Arial" pitchFamily="34" charset="0"/>
              <a:cs typeface="Arial" pitchFamily="34" charset="0"/>
            </a:endParaRPr>
          </a:p>
        </p:txBody>
      </p:sp>
      <p:sp>
        <p:nvSpPr>
          <p:cNvPr id="3" name="Content Placeholder 2"/>
          <p:cNvSpPr>
            <a:spLocks noGrp="1"/>
          </p:cNvSpPr>
          <p:nvPr>
            <p:ph idx="1"/>
          </p:nvPr>
        </p:nvSpPr>
        <p:spPr>
          <a:xfrm>
            <a:off x="457200" y="1828800"/>
            <a:ext cx="8229600" cy="4297363"/>
          </a:xfrm>
        </p:spPr>
        <p:txBody>
          <a:bodyPr>
            <a:normAutofit/>
          </a:bodyPr>
          <a:lstStyle/>
          <a:p>
            <a:r>
              <a:rPr lang="en-US" sz="2400" b="1" dirty="0" smtClean="0">
                <a:latin typeface="Arial" pitchFamily="34" charset="0"/>
                <a:cs typeface="Arial" pitchFamily="34" charset="0"/>
              </a:rPr>
              <a:t>c) The standard deviation of IQ scores of actors is equal to 15. In Step 1 of Figure 8-2, we express the given claim as </a:t>
            </a:r>
            <a:r>
              <a:rPr lang="en-US" sz="2400" b="1" i="1" dirty="0" smtClean="0">
                <a:latin typeface="Arial" pitchFamily="34" charset="0"/>
                <a:cs typeface="Arial" pitchFamily="34" charset="0"/>
                <a:sym typeface="Symbol" pitchFamily="18" charset="2"/>
              </a:rPr>
              <a:t></a:t>
            </a:r>
            <a:r>
              <a:rPr lang="en-US" sz="2400" b="1" dirty="0" smtClean="0">
                <a:latin typeface="Arial" pitchFamily="34" charset="0"/>
                <a:cs typeface="Arial" pitchFamily="34" charset="0"/>
                <a:sym typeface="Symbol" pitchFamily="18" charset="2"/>
              </a:rPr>
              <a:t> = 15.</a:t>
            </a:r>
            <a:r>
              <a:rPr lang="en-US" sz="2400" b="1" dirty="0" smtClean="0">
                <a:latin typeface="Arial" pitchFamily="34" charset="0"/>
                <a:cs typeface="Arial" pitchFamily="34" charset="0"/>
              </a:rPr>
              <a:t> In Step 2, we see that if </a:t>
            </a:r>
            <a:r>
              <a:rPr lang="en-US" sz="2400" b="1" i="1" dirty="0" smtClean="0">
                <a:latin typeface="Arial" pitchFamily="34" charset="0"/>
                <a:cs typeface="Arial" pitchFamily="34" charset="0"/>
                <a:sym typeface="Symbol" pitchFamily="18" charset="2"/>
              </a:rPr>
              <a:t></a:t>
            </a:r>
            <a:r>
              <a:rPr lang="en-US" sz="2400" b="1" dirty="0" smtClean="0">
                <a:latin typeface="Arial" pitchFamily="34" charset="0"/>
                <a:cs typeface="Arial" pitchFamily="34" charset="0"/>
                <a:sym typeface="Symbol" pitchFamily="18" charset="2"/>
              </a:rPr>
              <a:t> = 15 is false, then </a:t>
            </a:r>
            <a:r>
              <a:rPr lang="en-US" sz="2400" b="1" i="1" dirty="0" smtClean="0">
                <a:latin typeface="Arial" pitchFamily="34" charset="0"/>
                <a:cs typeface="Arial" pitchFamily="34" charset="0"/>
                <a:sym typeface="Symbol" pitchFamily="18" charset="2"/>
              </a:rPr>
              <a:t></a:t>
            </a:r>
            <a:r>
              <a:rPr lang="en-US" sz="2400" b="1" dirty="0" smtClean="0">
                <a:latin typeface="Arial" pitchFamily="34" charset="0"/>
                <a:cs typeface="Arial" pitchFamily="34" charset="0"/>
                <a:sym typeface="Symbol" pitchFamily="18" charset="2"/>
              </a:rPr>
              <a:t>  15 must be true. In Step 3, we let the alternative hypothesis </a:t>
            </a:r>
            <a:r>
              <a:rPr lang="en-US" sz="2400" b="1" i="1" dirty="0" smtClean="0">
                <a:latin typeface="Arial" pitchFamily="34" charset="0"/>
                <a:cs typeface="Arial" pitchFamily="34" charset="0"/>
                <a:sym typeface="Symbol" pitchFamily="18" charset="2"/>
              </a:rPr>
              <a:t>H</a:t>
            </a:r>
            <a:r>
              <a:rPr lang="en-US" sz="2400" b="1" baseline="-25000" dirty="0" smtClean="0">
                <a:latin typeface="Arial" pitchFamily="34" charset="0"/>
                <a:cs typeface="Arial" pitchFamily="34" charset="0"/>
                <a:sym typeface="Symbol" pitchFamily="18" charset="2"/>
              </a:rPr>
              <a:t>1</a:t>
            </a:r>
            <a:r>
              <a:rPr lang="en-US" sz="2400" b="1" dirty="0" smtClean="0">
                <a:latin typeface="Arial" pitchFamily="34" charset="0"/>
                <a:cs typeface="Arial" pitchFamily="34" charset="0"/>
                <a:sym typeface="Symbol" pitchFamily="18" charset="2"/>
              </a:rPr>
              <a:t> be </a:t>
            </a:r>
            <a:r>
              <a:rPr lang="en-US" sz="2400" b="1" i="1" dirty="0" smtClean="0">
                <a:latin typeface="Arial" pitchFamily="34" charset="0"/>
                <a:cs typeface="Arial" pitchFamily="34" charset="0"/>
                <a:sym typeface="Symbol" pitchFamily="18" charset="2"/>
              </a:rPr>
              <a:t></a:t>
            </a:r>
            <a:r>
              <a:rPr lang="en-US" sz="2400" b="1" dirty="0" smtClean="0">
                <a:latin typeface="Arial" pitchFamily="34" charset="0"/>
                <a:cs typeface="Arial" pitchFamily="34" charset="0"/>
                <a:sym typeface="Symbol" pitchFamily="18" charset="2"/>
              </a:rPr>
              <a:t>  15, and we let </a:t>
            </a:r>
            <a:r>
              <a:rPr lang="en-US" sz="2400" b="1" i="1" dirty="0" smtClean="0">
                <a:latin typeface="Arial" pitchFamily="34" charset="0"/>
                <a:cs typeface="Arial" pitchFamily="34" charset="0"/>
                <a:sym typeface="Symbol" pitchFamily="18" charset="2"/>
              </a:rPr>
              <a:t>H</a:t>
            </a:r>
            <a:r>
              <a:rPr lang="en-US" sz="2400" b="1" baseline="-25000" dirty="0" smtClean="0">
                <a:latin typeface="Arial" pitchFamily="34" charset="0"/>
                <a:cs typeface="Arial" pitchFamily="34" charset="0"/>
                <a:sym typeface="Symbol" pitchFamily="18" charset="2"/>
              </a:rPr>
              <a:t>0</a:t>
            </a:r>
            <a:r>
              <a:rPr lang="en-US" sz="2400" b="1" dirty="0" smtClean="0">
                <a:latin typeface="Arial" pitchFamily="34" charset="0"/>
                <a:cs typeface="Arial" pitchFamily="34" charset="0"/>
                <a:sym typeface="Symbol" pitchFamily="18" charset="2"/>
              </a:rPr>
              <a:t> be </a:t>
            </a:r>
            <a:r>
              <a:rPr lang="en-US" sz="2400" b="1" i="1" dirty="0" smtClean="0">
                <a:latin typeface="Arial" pitchFamily="34" charset="0"/>
                <a:cs typeface="Arial" pitchFamily="34" charset="0"/>
                <a:sym typeface="Symbol" pitchFamily="18" charset="2"/>
              </a:rPr>
              <a:t></a:t>
            </a:r>
            <a:r>
              <a:rPr lang="en-US" sz="2400" b="1" dirty="0" smtClean="0">
                <a:latin typeface="Arial" pitchFamily="34" charset="0"/>
                <a:cs typeface="Arial" pitchFamily="34" charset="0"/>
                <a:sym typeface="Symbol" pitchFamily="18" charset="2"/>
              </a:rPr>
              <a:t> = 15.</a:t>
            </a:r>
            <a:r>
              <a:rPr lang="en-US" sz="2400" b="1" dirty="0" smtClean="0">
                <a:latin typeface="Arial" pitchFamily="34" charset="0"/>
                <a:cs typeface="Arial" pitchFamily="34" charset="0"/>
              </a:rPr>
              <a:t> </a:t>
            </a:r>
          </a:p>
          <a:p>
            <a:endParaRPr lang="en-US" sz="2400" b="1" dirty="0" smtClean="0">
              <a:latin typeface="Arial" pitchFamily="34" charset="0"/>
              <a:cs typeface="Arial" pitchFamily="34" charset="0"/>
            </a:endParaRPr>
          </a:p>
          <a:p>
            <a:endParaRPr lang="en-US" sz="2400" dirty="0">
              <a:latin typeface="Arial" pitchFamily="34" charset="0"/>
              <a:cs typeface="Arial"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buNone/>
            </a:pPr>
            <a:r>
              <a:rPr lang="en-US" sz="2800" b="1" dirty="0" smtClean="0">
                <a:solidFill>
                  <a:srgbClr val="0000CC"/>
                </a:solidFill>
                <a:latin typeface="Arial" pitchFamily="34" charset="0"/>
                <a:cs typeface="Arial" pitchFamily="34" charset="0"/>
              </a:rPr>
              <a:t>Test Statistic</a:t>
            </a:r>
          </a:p>
          <a:p>
            <a:r>
              <a:rPr lang="en-US" sz="2800" b="1" dirty="0" smtClean="0">
                <a:latin typeface="Arial" pitchFamily="34" charset="0"/>
                <a:cs typeface="Arial" pitchFamily="34" charset="0"/>
              </a:rPr>
              <a:t>The function of sample observation which is used to verify the null hypothesis is known as </a:t>
            </a:r>
            <a:r>
              <a:rPr lang="en-US" sz="2800" b="1" i="1" dirty="0" smtClean="0">
                <a:solidFill>
                  <a:srgbClr val="0000CC"/>
                </a:solidFill>
                <a:latin typeface="Arial" pitchFamily="34" charset="0"/>
                <a:cs typeface="Arial" pitchFamily="34" charset="0"/>
              </a:rPr>
              <a:t>test statistic</a:t>
            </a:r>
            <a:r>
              <a:rPr lang="en-US" sz="2800" b="1" i="1" dirty="0" smtClean="0">
                <a:latin typeface="Arial" pitchFamily="34" charset="0"/>
                <a:cs typeface="Arial" pitchFamily="34" charset="0"/>
              </a:rPr>
              <a:t>.</a:t>
            </a:r>
          </a:p>
          <a:p>
            <a:endParaRPr lang="en-US" sz="2800" b="1" i="1" dirty="0" smtClean="0">
              <a:latin typeface="Arial" pitchFamily="34" charset="0"/>
              <a:cs typeface="Arial" pitchFamily="34" charset="0"/>
            </a:endParaRPr>
          </a:p>
          <a:p>
            <a:r>
              <a:rPr lang="en-US" sz="2800" b="1" dirty="0" smtClean="0">
                <a:latin typeface="Arial" pitchFamily="34" charset="0"/>
                <a:cs typeface="Arial" pitchFamily="34" charset="0"/>
              </a:rPr>
              <a:t>The </a:t>
            </a:r>
            <a:r>
              <a:rPr lang="en-US" sz="2800" b="1" i="1" dirty="0" smtClean="0">
                <a:solidFill>
                  <a:srgbClr val="0000CC"/>
                </a:solidFill>
                <a:latin typeface="Arial" pitchFamily="34" charset="0"/>
                <a:cs typeface="Arial" pitchFamily="34" charset="0"/>
              </a:rPr>
              <a:t>test statistic </a:t>
            </a:r>
            <a:r>
              <a:rPr lang="en-US" sz="2800" b="1" dirty="0" smtClean="0">
                <a:latin typeface="Arial" pitchFamily="34" charset="0"/>
                <a:cs typeface="Arial" pitchFamily="34" charset="0"/>
              </a:rPr>
              <a:t>is a value used in making a decision about the null hypothesis, and is found by converting the sample statistic to a score with the assumption that the null hypothesis is true.</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67" name="Rectangle 51"/>
          <p:cNvSpPr>
            <a:spLocks noChangeArrowheads="1"/>
          </p:cNvSpPr>
          <p:nvPr/>
        </p:nvSpPr>
        <p:spPr bwMode="auto">
          <a:xfrm>
            <a:off x="687388" y="234950"/>
            <a:ext cx="7772400" cy="654050"/>
          </a:xfrm>
          <a:prstGeom prst="rect">
            <a:avLst/>
          </a:prstGeom>
          <a:noFill/>
          <a:ln w="12700">
            <a:noFill/>
            <a:miter lim="800000"/>
            <a:headEnd/>
            <a:tailEnd/>
          </a:ln>
          <a:effectLst/>
        </p:spPr>
        <p:txBody>
          <a:bodyPr lIns="90488" tIns="44450" rIns="90488" bIns="44450" anchor="ctr"/>
          <a:lstStyle/>
          <a:p>
            <a:pPr algn="ctr"/>
            <a:r>
              <a:rPr lang="en-US" sz="3200" b="1" dirty="0">
                <a:solidFill>
                  <a:srgbClr val="008000"/>
                </a:solidFill>
                <a:latin typeface="Arial" pitchFamily="34" charset="0"/>
                <a:cs typeface="Arial" pitchFamily="34" charset="0"/>
              </a:rPr>
              <a:t>Test Statistic - Formulas</a:t>
            </a:r>
          </a:p>
        </p:txBody>
      </p:sp>
      <p:grpSp>
        <p:nvGrpSpPr>
          <p:cNvPr id="2" name="Group 103"/>
          <p:cNvGrpSpPr>
            <a:grpSpLocks/>
          </p:cNvGrpSpPr>
          <p:nvPr/>
        </p:nvGrpSpPr>
        <p:grpSpPr bwMode="auto">
          <a:xfrm>
            <a:off x="2085975" y="2859088"/>
            <a:ext cx="5535613" cy="1741487"/>
            <a:chOff x="1314" y="1697"/>
            <a:chExt cx="3487" cy="1097"/>
          </a:xfrm>
        </p:grpSpPr>
        <p:grpSp>
          <p:nvGrpSpPr>
            <p:cNvPr id="3" name="Group 102"/>
            <p:cNvGrpSpPr>
              <a:grpSpLocks/>
            </p:cNvGrpSpPr>
            <p:nvPr/>
          </p:nvGrpSpPr>
          <p:grpSpPr bwMode="auto">
            <a:xfrm>
              <a:off x="1314" y="1697"/>
              <a:ext cx="1512" cy="1097"/>
              <a:chOff x="1314" y="1697"/>
              <a:chExt cx="1512" cy="1097"/>
            </a:xfrm>
          </p:grpSpPr>
          <p:grpSp>
            <p:nvGrpSpPr>
              <p:cNvPr id="4" name="Group 32"/>
              <p:cNvGrpSpPr>
                <a:grpSpLocks/>
              </p:cNvGrpSpPr>
              <p:nvPr/>
            </p:nvGrpSpPr>
            <p:grpSpPr bwMode="auto">
              <a:xfrm>
                <a:off x="2166" y="2513"/>
                <a:ext cx="370" cy="246"/>
                <a:chOff x="2944" y="3677"/>
                <a:chExt cx="370" cy="246"/>
              </a:xfrm>
            </p:grpSpPr>
            <p:grpSp>
              <p:nvGrpSpPr>
                <p:cNvPr id="5" name="Group 33"/>
                <p:cNvGrpSpPr>
                  <a:grpSpLocks/>
                </p:cNvGrpSpPr>
                <p:nvPr/>
              </p:nvGrpSpPr>
              <p:grpSpPr bwMode="auto">
                <a:xfrm>
                  <a:off x="2944" y="3677"/>
                  <a:ext cx="138" cy="246"/>
                  <a:chOff x="2944" y="3677"/>
                  <a:chExt cx="138" cy="246"/>
                </a:xfrm>
              </p:grpSpPr>
              <p:sp>
                <p:nvSpPr>
                  <p:cNvPr id="34850" name="Freeform 34"/>
                  <p:cNvSpPr>
                    <a:spLocks noChangeArrowheads="1"/>
                  </p:cNvSpPr>
                  <p:nvPr/>
                </p:nvSpPr>
                <p:spPr bwMode="auto">
                  <a:xfrm>
                    <a:off x="2944" y="3776"/>
                    <a:ext cx="26" cy="61"/>
                  </a:xfrm>
                  <a:custGeom>
                    <a:avLst/>
                    <a:gdLst/>
                    <a:ahLst/>
                    <a:cxnLst>
                      <a:cxn ang="0">
                        <a:pos x="0" y="61"/>
                      </a:cxn>
                      <a:cxn ang="0">
                        <a:pos x="26" y="0"/>
                      </a:cxn>
                    </a:cxnLst>
                    <a:rect l="0" t="0" r="r" b="b"/>
                    <a:pathLst>
                      <a:path w="26" h="61">
                        <a:moveTo>
                          <a:pt x="0" y="61"/>
                        </a:moveTo>
                        <a:lnTo>
                          <a:pt x="26" y="0"/>
                        </a:lnTo>
                      </a:path>
                    </a:pathLst>
                  </a:custGeom>
                  <a:noFill/>
                  <a:ln w="25400">
                    <a:solidFill>
                      <a:schemeClr val="tx1"/>
                    </a:solidFill>
                    <a:round/>
                    <a:headEnd/>
                    <a:tailEnd/>
                  </a:ln>
                  <a:effectLst/>
                </p:spPr>
                <p:txBody>
                  <a:bodyPr wrap="none" anchor="ctr"/>
                  <a:lstStyle/>
                  <a:p>
                    <a:endParaRPr lang="en-US"/>
                  </a:p>
                </p:txBody>
              </p:sp>
              <p:sp>
                <p:nvSpPr>
                  <p:cNvPr id="34851" name="Line 35"/>
                  <p:cNvSpPr>
                    <a:spLocks noChangeShapeType="1"/>
                  </p:cNvSpPr>
                  <p:nvPr/>
                </p:nvSpPr>
                <p:spPr bwMode="auto">
                  <a:xfrm>
                    <a:off x="2976" y="3768"/>
                    <a:ext cx="36" cy="155"/>
                  </a:xfrm>
                  <a:prstGeom prst="line">
                    <a:avLst/>
                  </a:prstGeom>
                  <a:noFill/>
                  <a:ln w="25400">
                    <a:solidFill>
                      <a:schemeClr val="tx1"/>
                    </a:solidFill>
                    <a:round/>
                    <a:headEnd/>
                    <a:tailEnd/>
                  </a:ln>
                  <a:effectLst/>
                </p:spPr>
                <p:txBody>
                  <a:bodyPr wrap="none" anchor="ctr"/>
                  <a:lstStyle/>
                  <a:p>
                    <a:endParaRPr lang="en-US"/>
                  </a:p>
                </p:txBody>
              </p:sp>
              <p:sp>
                <p:nvSpPr>
                  <p:cNvPr id="34852" name="Freeform 36"/>
                  <p:cNvSpPr>
                    <a:spLocks noChangeArrowheads="1"/>
                  </p:cNvSpPr>
                  <p:nvPr/>
                </p:nvSpPr>
                <p:spPr bwMode="auto">
                  <a:xfrm>
                    <a:off x="3005" y="3677"/>
                    <a:ext cx="77" cy="246"/>
                  </a:xfrm>
                  <a:custGeom>
                    <a:avLst/>
                    <a:gdLst/>
                    <a:ahLst/>
                    <a:cxnLst>
                      <a:cxn ang="0">
                        <a:pos x="0" y="246"/>
                      </a:cxn>
                      <a:cxn ang="0">
                        <a:pos x="77" y="0"/>
                      </a:cxn>
                    </a:cxnLst>
                    <a:rect l="0" t="0" r="r" b="b"/>
                    <a:pathLst>
                      <a:path w="77" h="246">
                        <a:moveTo>
                          <a:pt x="0" y="246"/>
                        </a:moveTo>
                        <a:lnTo>
                          <a:pt x="77" y="0"/>
                        </a:lnTo>
                      </a:path>
                    </a:pathLst>
                  </a:custGeom>
                  <a:noFill/>
                  <a:ln w="25400">
                    <a:solidFill>
                      <a:schemeClr val="tx1"/>
                    </a:solidFill>
                    <a:round/>
                    <a:headEnd/>
                    <a:tailEnd/>
                  </a:ln>
                  <a:effectLst/>
                </p:spPr>
                <p:txBody>
                  <a:bodyPr wrap="none" anchor="ctr"/>
                  <a:lstStyle/>
                  <a:p>
                    <a:endParaRPr lang="en-US"/>
                  </a:p>
                </p:txBody>
              </p:sp>
            </p:grpSp>
            <p:sp>
              <p:nvSpPr>
                <p:cNvPr id="34853" name="Freeform 37"/>
                <p:cNvSpPr>
                  <a:spLocks noChangeArrowheads="1"/>
                </p:cNvSpPr>
                <p:nvPr/>
              </p:nvSpPr>
              <p:spPr bwMode="auto">
                <a:xfrm>
                  <a:off x="3085" y="3677"/>
                  <a:ext cx="229" cy="3"/>
                </a:xfrm>
                <a:custGeom>
                  <a:avLst/>
                  <a:gdLst/>
                  <a:ahLst/>
                  <a:cxnLst>
                    <a:cxn ang="0">
                      <a:pos x="0" y="3"/>
                    </a:cxn>
                    <a:cxn ang="0">
                      <a:pos x="229" y="0"/>
                    </a:cxn>
                  </a:cxnLst>
                  <a:rect l="0" t="0" r="r" b="b"/>
                  <a:pathLst>
                    <a:path w="229" h="3">
                      <a:moveTo>
                        <a:pt x="0" y="3"/>
                      </a:moveTo>
                      <a:lnTo>
                        <a:pt x="229" y="0"/>
                      </a:lnTo>
                    </a:path>
                  </a:pathLst>
                </a:custGeom>
                <a:noFill/>
                <a:ln w="25400">
                  <a:solidFill>
                    <a:schemeClr val="tx1"/>
                  </a:solidFill>
                  <a:round/>
                  <a:headEnd/>
                  <a:tailEnd/>
                </a:ln>
                <a:effectLst/>
              </p:spPr>
              <p:txBody>
                <a:bodyPr wrap="none" anchor="ctr"/>
                <a:lstStyle/>
                <a:p>
                  <a:endParaRPr lang="en-US"/>
                </a:p>
              </p:txBody>
            </p:sp>
          </p:grpSp>
          <p:grpSp>
            <p:nvGrpSpPr>
              <p:cNvPr id="6" name="Group 101"/>
              <p:cNvGrpSpPr>
                <a:grpSpLocks/>
              </p:cNvGrpSpPr>
              <p:nvPr/>
            </p:nvGrpSpPr>
            <p:grpSpPr bwMode="auto">
              <a:xfrm>
                <a:off x="1314" y="1697"/>
                <a:ext cx="1512" cy="1097"/>
                <a:chOff x="1314" y="1697"/>
                <a:chExt cx="1512" cy="1097"/>
              </a:xfrm>
            </p:grpSpPr>
            <p:grpSp>
              <p:nvGrpSpPr>
                <p:cNvPr id="7" name="Group 100"/>
                <p:cNvGrpSpPr>
                  <a:grpSpLocks/>
                </p:cNvGrpSpPr>
                <p:nvPr/>
              </p:nvGrpSpPr>
              <p:grpSpPr bwMode="auto">
                <a:xfrm>
                  <a:off x="1314" y="1697"/>
                  <a:ext cx="1512" cy="600"/>
                  <a:chOff x="1314" y="1697"/>
                  <a:chExt cx="1512" cy="600"/>
                </a:xfrm>
              </p:grpSpPr>
              <p:sp>
                <p:nvSpPr>
                  <p:cNvPr id="34856" name="Rectangle 40"/>
                  <p:cNvSpPr>
                    <a:spLocks noChangeArrowheads="1"/>
                  </p:cNvSpPr>
                  <p:nvPr/>
                </p:nvSpPr>
                <p:spPr bwMode="auto">
                  <a:xfrm>
                    <a:off x="1314" y="1861"/>
                    <a:ext cx="556" cy="436"/>
                  </a:xfrm>
                  <a:prstGeom prst="rect">
                    <a:avLst/>
                  </a:prstGeom>
                  <a:noFill/>
                  <a:ln w="12700">
                    <a:noFill/>
                    <a:miter lim="800000"/>
                    <a:headEnd/>
                    <a:tailEnd/>
                  </a:ln>
                  <a:effectLst/>
                </p:spPr>
                <p:txBody>
                  <a:bodyPr wrap="none" lIns="90488" tIns="44450" rIns="90488" bIns="44450">
                    <a:spAutoFit/>
                  </a:bodyPr>
                  <a:lstStyle/>
                  <a:p>
                    <a:pPr>
                      <a:lnSpc>
                        <a:spcPct val="90000"/>
                      </a:lnSpc>
                    </a:pPr>
                    <a:r>
                      <a:rPr lang="en-US" sz="4400" i="1" dirty="0"/>
                      <a:t>z</a:t>
                    </a:r>
                    <a:r>
                      <a:rPr lang="en-US" sz="4400" dirty="0"/>
                      <a:t> </a:t>
                    </a:r>
                    <a:r>
                      <a:rPr lang="en-US" sz="3600" dirty="0"/>
                      <a:t>=</a:t>
                    </a:r>
                  </a:p>
                </p:txBody>
              </p:sp>
              <p:grpSp>
                <p:nvGrpSpPr>
                  <p:cNvPr id="8" name="Group 99"/>
                  <p:cNvGrpSpPr>
                    <a:grpSpLocks/>
                  </p:cNvGrpSpPr>
                  <p:nvPr/>
                </p:nvGrpSpPr>
                <p:grpSpPr bwMode="auto">
                  <a:xfrm>
                    <a:off x="1918" y="1697"/>
                    <a:ext cx="908" cy="455"/>
                    <a:chOff x="1918" y="1697"/>
                    <a:chExt cx="908" cy="455"/>
                  </a:xfrm>
                </p:grpSpPr>
                <p:sp>
                  <p:nvSpPr>
                    <p:cNvPr id="34858" name="Rectangle 42"/>
                    <p:cNvSpPr>
                      <a:spLocks noChangeArrowheads="1"/>
                    </p:cNvSpPr>
                    <p:nvPr/>
                  </p:nvSpPr>
                  <p:spPr bwMode="auto">
                    <a:xfrm>
                      <a:off x="1927" y="1697"/>
                      <a:ext cx="881" cy="402"/>
                    </a:xfrm>
                    <a:prstGeom prst="rect">
                      <a:avLst/>
                    </a:prstGeom>
                    <a:noFill/>
                    <a:ln w="12700">
                      <a:noFill/>
                      <a:miter lim="800000"/>
                      <a:headEnd/>
                      <a:tailEnd/>
                    </a:ln>
                    <a:effectLst/>
                  </p:spPr>
                  <p:txBody>
                    <a:bodyPr wrap="none" lIns="90488" tIns="44450" rIns="90488" bIns="44450">
                      <a:spAutoFit/>
                    </a:bodyPr>
                    <a:lstStyle/>
                    <a:p>
                      <a:pPr>
                        <a:lnSpc>
                          <a:spcPct val="90000"/>
                        </a:lnSpc>
                      </a:pPr>
                      <a:r>
                        <a:rPr lang="en-US" sz="4000" i="1" dirty="0"/>
                        <a:t>x</a:t>
                      </a:r>
                      <a:r>
                        <a:rPr lang="en-US" sz="4000" dirty="0"/>
                        <a:t> - </a:t>
                      </a:r>
                      <a:r>
                        <a:rPr lang="en-US" sz="4000" i="1" dirty="0"/>
                        <a:t>µ</a:t>
                      </a:r>
                      <a:r>
                        <a:rPr lang="en-US" sz="4000" i="1" baseline="-25000" dirty="0"/>
                        <a:t>x</a:t>
                      </a:r>
                    </a:p>
                  </p:txBody>
                </p:sp>
                <p:sp>
                  <p:nvSpPr>
                    <p:cNvPr id="34859" name="Line 43"/>
                    <p:cNvSpPr>
                      <a:spLocks noChangeShapeType="1"/>
                    </p:cNvSpPr>
                    <p:nvPr/>
                  </p:nvSpPr>
                  <p:spPr bwMode="auto">
                    <a:xfrm>
                      <a:off x="1918" y="2152"/>
                      <a:ext cx="908" cy="0"/>
                    </a:xfrm>
                    <a:prstGeom prst="line">
                      <a:avLst/>
                    </a:prstGeom>
                    <a:noFill/>
                    <a:ln w="25400">
                      <a:solidFill>
                        <a:schemeClr val="tx1"/>
                      </a:solidFill>
                      <a:round/>
                      <a:headEnd/>
                      <a:tailEnd/>
                    </a:ln>
                    <a:effectLst/>
                  </p:spPr>
                  <p:txBody>
                    <a:bodyPr wrap="none" anchor="ctr"/>
                    <a:lstStyle/>
                    <a:p>
                      <a:endParaRPr lang="en-US"/>
                    </a:p>
                  </p:txBody>
                </p:sp>
                <p:sp>
                  <p:nvSpPr>
                    <p:cNvPr id="34860" name="Line 44"/>
                    <p:cNvSpPr>
                      <a:spLocks noChangeShapeType="1"/>
                    </p:cNvSpPr>
                    <p:nvPr/>
                  </p:nvSpPr>
                  <p:spPr bwMode="auto">
                    <a:xfrm flipV="1">
                      <a:off x="2644" y="1939"/>
                      <a:ext cx="100" cy="1"/>
                    </a:xfrm>
                    <a:prstGeom prst="line">
                      <a:avLst/>
                    </a:prstGeom>
                    <a:noFill/>
                    <a:ln w="25400">
                      <a:solidFill>
                        <a:schemeClr val="tx1"/>
                      </a:solidFill>
                      <a:round/>
                      <a:headEnd/>
                      <a:tailEnd/>
                    </a:ln>
                    <a:effectLst/>
                  </p:spPr>
                  <p:txBody>
                    <a:bodyPr wrap="none" anchor="ctr"/>
                    <a:lstStyle/>
                    <a:p>
                      <a:endParaRPr lang="en-US"/>
                    </a:p>
                  </p:txBody>
                </p:sp>
                <p:sp>
                  <p:nvSpPr>
                    <p:cNvPr id="34861" name="Line 45"/>
                    <p:cNvSpPr>
                      <a:spLocks noChangeShapeType="1"/>
                    </p:cNvSpPr>
                    <p:nvPr/>
                  </p:nvSpPr>
                  <p:spPr bwMode="auto">
                    <a:xfrm>
                      <a:off x="2024" y="1803"/>
                      <a:ext cx="116" cy="0"/>
                    </a:xfrm>
                    <a:prstGeom prst="line">
                      <a:avLst/>
                    </a:prstGeom>
                    <a:noFill/>
                    <a:ln w="25400">
                      <a:solidFill>
                        <a:schemeClr val="tx1"/>
                      </a:solidFill>
                      <a:round/>
                      <a:headEnd/>
                      <a:tailEnd/>
                    </a:ln>
                    <a:effectLst/>
                  </p:spPr>
                  <p:txBody>
                    <a:bodyPr wrap="none" anchor="ctr"/>
                    <a:lstStyle/>
                    <a:p>
                      <a:endParaRPr lang="en-US"/>
                    </a:p>
                  </p:txBody>
                </p:sp>
              </p:grpSp>
            </p:grpSp>
            <p:grpSp>
              <p:nvGrpSpPr>
                <p:cNvPr id="9" name="Group 46"/>
                <p:cNvGrpSpPr>
                  <a:grpSpLocks/>
                </p:cNvGrpSpPr>
                <p:nvPr/>
              </p:nvGrpSpPr>
              <p:grpSpPr bwMode="auto">
                <a:xfrm>
                  <a:off x="2062" y="2136"/>
                  <a:ext cx="731" cy="658"/>
                  <a:chOff x="2840" y="3308"/>
                  <a:chExt cx="731" cy="658"/>
                </a:xfrm>
              </p:grpSpPr>
              <p:sp>
                <p:nvSpPr>
                  <p:cNvPr id="34863" name="Rectangle 47"/>
                  <p:cNvSpPr>
                    <a:spLocks noChangeArrowheads="1"/>
                  </p:cNvSpPr>
                  <p:nvPr/>
                </p:nvSpPr>
                <p:spPr bwMode="auto">
                  <a:xfrm>
                    <a:off x="3038" y="3308"/>
                    <a:ext cx="533" cy="332"/>
                  </a:xfrm>
                  <a:prstGeom prst="rect">
                    <a:avLst/>
                  </a:prstGeom>
                  <a:noFill/>
                  <a:ln w="12700">
                    <a:noFill/>
                    <a:miter lim="800000"/>
                    <a:headEnd/>
                    <a:tailEnd/>
                  </a:ln>
                  <a:effectLst/>
                </p:spPr>
                <p:txBody>
                  <a:bodyPr lIns="90488" tIns="44450" rIns="90488" bIns="44450">
                    <a:spAutoFit/>
                  </a:bodyPr>
                  <a:lstStyle/>
                  <a:p>
                    <a:pPr>
                      <a:lnSpc>
                        <a:spcPct val="90000"/>
                      </a:lnSpc>
                    </a:pPr>
                    <a:r>
                      <a:rPr lang="en-US" sz="3200" i="1" dirty="0">
                        <a:latin typeface="Symbol" pitchFamily="18" charset="2"/>
                      </a:rPr>
                      <a:t></a:t>
                    </a:r>
                  </a:p>
                </p:txBody>
              </p:sp>
              <p:sp>
                <p:nvSpPr>
                  <p:cNvPr id="34864" name="Rectangle 48"/>
                  <p:cNvSpPr>
                    <a:spLocks noChangeArrowheads="1"/>
                  </p:cNvSpPr>
                  <p:nvPr/>
                </p:nvSpPr>
                <p:spPr bwMode="auto">
                  <a:xfrm>
                    <a:off x="3050" y="3668"/>
                    <a:ext cx="400" cy="298"/>
                  </a:xfrm>
                  <a:prstGeom prst="rect">
                    <a:avLst/>
                  </a:prstGeom>
                  <a:noFill/>
                  <a:ln w="12700">
                    <a:noFill/>
                    <a:miter lim="800000"/>
                    <a:headEnd/>
                    <a:tailEnd/>
                  </a:ln>
                  <a:effectLst/>
                </p:spPr>
                <p:txBody>
                  <a:bodyPr lIns="90488" tIns="44450" rIns="90488" bIns="44450">
                    <a:spAutoFit/>
                  </a:bodyPr>
                  <a:lstStyle/>
                  <a:p>
                    <a:pPr>
                      <a:lnSpc>
                        <a:spcPct val="90000"/>
                      </a:lnSpc>
                    </a:pPr>
                    <a:r>
                      <a:rPr lang="en-US" sz="2800" i="1"/>
                      <a:t>n</a:t>
                    </a:r>
                  </a:p>
                </p:txBody>
              </p:sp>
              <p:sp>
                <p:nvSpPr>
                  <p:cNvPr id="34865" name="Line 49"/>
                  <p:cNvSpPr>
                    <a:spLocks noChangeShapeType="1"/>
                  </p:cNvSpPr>
                  <p:nvPr/>
                </p:nvSpPr>
                <p:spPr bwMode="auto">
                  <a:xfrm>
                    <a:off x="2840" y="3600"/>
                    <a:ext cx="632" cy="0"/>
                  </a:xfrm>
                  <a:prstGeom prst="line">
                    <a:avLst/>
                  </a:prstGeom>
                  <a:noFill/>
                  <a:ln w="25400">
                    <a:solidFill>
                      <a:schemeClr val="tx1"/>
                    </a:solidFill>
                    <a:round/>
                    <a:headEnd/>
                    <a:tailEnd/>
                  </a:ln>
                  <a:effectLst/>
                </p:spPr>
                <p:txBody>
                  <a:bodyPr wrap="none" anchor="ctr"/>
                  <a:lstStyle/>
                  <a:p>
                    <a:endParaRPr lang="en-US"/>
                  </a:p>
                </p:txBody>
              </p:sp>
            </p:grpSp>
          </p:grpSp>
        </p:grpSp>
        <p:sp>
          <p:nvSpPr>
            <p:cNvPr id="34866" name="Text Box 50"/>
            <p:cNvSpPr txBox="1">
              <a:spLocks noChangeArrowheads="1"/>
            </p:cNvSpPr>
            <p:nvPr/>
          </p:nvSpPr>
          <p:spPr bwMode="auto">
            <a:xfrm>
              <a:off x="2998" y="1795"/>
              <a:ext cx="1803" cy="672"/>
            </a:xfrm>
            <a:prstGeom prst="rect">
              <a:avLst/>
            </a:prstGeom>
            <a:noFill/>
            <a:ln w="12700">
              <a:noFill/>
              <a:miter lim="800000"/>
              <a:headEnd/>
              <a:tailEnd/>
            </a:ln>
            <a:effectLst/>
          </p:spPr>
          <p:txBody>
            <a:bodyPr anchor="ctr">
              <a:spAutoFit/>
            </a:bodyPr>
            <a:lstStyle/>
            <a:p>
              <a:pPr algn="ctr"/>
              <a:r>
                <a:rPr lang="en-US" sz="3200" dirty="0">
                  <a:solidFill>
                    <a:schemeClr val="hlink"/>
                  </a:solidFill>
                </a:rPr>
                <a:t>Test statistic for mean</a:t>
              </a:r>
              <a:endParaRPr lang="en-US" sz="3200" dirty="0">
                <a:solidFill>
                  <a:schemeClr val="hlink"/>
                </a:solidFill>
                <a:latin typeface="Times New Roman" pitchFamily="18" charset="0"/>
              </a:endParaRPr>
            </a:p>
          </p:txBody>
        </p:sp>
      </p:grpSp>
      <p:grpSp>
        <p:nvGrpSpPr>
          <p:cNvPr id="10" name="Group 107"/>
          <p:cNvGrpSpPr>
            <a:grpSpLocks/>
          </p:cNvGrpSpPr>
          <p:nvPr/>
        </p:nvGrpSpPr>
        <p:grpSpPr bwMode="auto">
          <a:xfrm>
            <a:off x="1838325" y="1174750"/>
            <a:ext cx="2543175" cy="1638300"/>
            <a:chOff x="1158" y="740"/>
            <a:chExt cx="1602" cy="1032"/>
          </a:xfrm>
        </p:grpSpPr>
        <p:sp>
          <p:nvSpPr>
            <p:cNvPr id="34889" name="Line 73"/>
            <p:cNvSpPr>
              <a:spLocks noChangeShapeType="1"/>
            </p:cNvSpPr>
            <p:nvPr/>
          </p:nvSpPr>
          <p:spPr bwMode="auto">
            <a:xfrm>
              <a:off x="1158" y="1056"/>
              <a:ext cx="430" cy="0"/>
            </a:xfrm>
            <a:prstGeom prst="line">
              <a:avLst/>
            </a:prstGeom>
            <a:noFill/>
            <a:ln w="12700">
              <a:noFill/>
              <a:round/>
              <a:headEnd/>
              <a:tailEnd/>
            </a:ln>
            <a:effectLst/>
          </p:spPr>
          <p:txBody>
            <a:bodyPr wrap="none" anchor="ctr"/>
            <a:lstStyle/>
            <a:p>
              <a:endParaRPr lang="en-US"/>
            </a:p>
          </p:txBody>
        </p:sp>
        <p:sp>
          <p:nvSpPr>
            <p:cNvPr id="34890" name="Line 74"/>
            <p:cNvSpPr>
              <a:spLocks noChangeShapeType="1"/>
            </p:cNvSpPr>
            <p:nvPr/>
          </p:nvSpPr>
          <p:spPr bwMode="auto">
            <a:xfrm>
              <a:off x="1880" y="1309"/>
              <a:ext cx="260" cy="0"/>
            </a:xfrm>
            <a:prstGeom prst="line">
              <a:avLst/>
            </a:prstGeom>
            <a:noFill/>
            <a:ln w="12700">
              <a:noFill/>
              <a:round/>
              <a:headEnd/>
              <a:tailEnd/>
            </a:ln>
            <a:effectLst/>
          </p:spPr>
          <p:txBody>
            <a:bodyPr wrap="none" anchor="ctr"/>
            <a:lstStyle/>
            <a:p>
              <a:endParaRPr lang="en-US"/>
            </a:p>
          </p:txBody>
        </p:sp>
        <p:sp>
          <p:nvSpPr>
            <p:cNvPr id="34891" name="Line 75"/>
            <p:cNvSpPr>
              <a:spLocks noChangeShapeType="1"/>
            </p:cNvSpPr>
            <p:nvPr/>
          </p:nvSpPr>
          <p:spPr bwMode="auto">
            <a:xfrm flipH="1">
              <a:off x="1880" y="1309"/>
              <a:ext cx="0" cy="0"/>
            </a:xfrm>
            <a:prstGeom prst="line">
              <a:avLst/>
            </a:prstGeom>
            <a:noFill/>
            <a:ln w="25400">
              <a:solidFill>
                <a:schemeClr val="tx1"/>
              </a:solidFill>
              <a:round/>
              <a:headEnd/>
              <a:tailEnd/>
            </a:ln>
            <a:effectLst/>
          </p:spPr>
          <p:txBody>
            <a:bodyPr wrap="none" anchor="ctr"/>
            <a:lstStyle/>
            <a:p>
              <a:endParaRPr lang="en-US"/>
            </a:p>
          </p:txBody>
        </p:sp>
        <p:sp>
          <p:nvSpPr>
            <p:cNvPr id="34892" name="Line 76"/>
            <p:cNvSpPr>
              <a:spLocks noChangeShapeType="1"/>
            </p:cNvSpPr>
            <p:nvPr/>
          </p:nvSpPr>
          <p:spPr bwMode="auto">
            <a:xfrm>
              <a:off x="2070" y="1309"/>
              <a:ext cx="0" cy="0"/>
            </a:xfrm>
            <a:prstGeom prst="line">
              <a:avLst/>
            </a:prstGeom>
            <a:noFill/>
            <a:ln w="12700">
              <a:noFill/>
              <a:round/>
              <a:headEnd/>
              <a:tailEnd/>
            </a:ln>
            <a:effectLst/>
          </p:spPr>
          <p:txBody>
            <a:bodyPr wrap="none" anchor="ctr"/>
            <a:lstStyle/>
            <a:p>
              <a:endParaRPr lang="en-US"/>
            </a:p>
          </p:txBody>
        </p:sp>
        <p:sp>
          <p:nvSpPr>
            <p:cNvPr id="34893" name="Line 77"/>
            <p:cNvSpPr>
              <a:spLocks noChangeShapeType="1"/>
            </p:cNvSpPr>
            <p:nvPr/>
          </p:nvSpPr>
          <p:spPr bwMode="auto">
            <a:xfrm>
              <a:off x="2070" y="1309"/>
              <a:ext cx="240" cy="0"/>
            </a:xfrm>
            <a:prstGeom prst="line">
              <a:avLst/>
            </a:prstGeom>
            <a:noFill/>
            <a:ln w="12700">
              <a:noFill/>
              <a:round/>
              <a:headEnd/>
              <a:tailEnd/>
            </a:ln>
            <a:effectLst/>
          </p:spPr>
          <p:txBody>
            <a:bodyPr wrap="none" anchor="ctr"/>
            <a:lstStyle/>
            <a:p>
              <a:endParaRPr lang="en-US"/>
            </a:p>
          </p:txBody>
        </p:sp>
        <p:sp>
          <p:nvSpPr>
            <p:cNvPr id="34894" name="Text Box 78"/>
            <p:cNvSpPr txBox="1">
              <a:spLocks noChangeArrowheads="1"/>
            </p:cNvSpPr>
            <p:nvPr/>
          </p:nvSpPr>
          <p:spPr bwMode="auto">
            <a:xfrm>
              <a:off x="1992" y="1165"/>
              <a:ext cx="116" cy="288"/>
            </a:xfrm>
            <a:prstGeom prst="rect">
              <a:avLst/>
            </a:prstGeom>
            <a:noFill/>
            <a:ln w="12700">
              <a:noFill/>
              <a:miter lim="800000"/>
              <a:headEnd/>
              <a:tailEnd/>
            </a:ln>
            <a:effectLst/>
          </p:spPr>
          <p:txBody>
            <a:bodyPr wrap="none" anchor="ctr">
              <a:spAutoFit/>
            </a:bodyPr>
            <a:lstStyle/>
            <a:p>
              <a:pPr algn="ctr"/>
              <a:endParaRPr lang="en-US" b="0"/>
            </a:p>
          </p:txBody>
        </p:sp>
        <p:sp>
          <p:nvSpPr>
            <p:cNvPr id="34895" name="Line 79"/>
            <p:cNvSpPr>
              <a:spLocks noChangeShapeType="1"/>
            </p:cNvSpPr>
            <p:nvPr/>
          </p:nvSpPr>
          <p:spPr bwMode="auto">
            <a:xfrm>
              <a:off x="1880" y="1196"/>
              <a:ext cx="638" cy="0"/>
            </a:xfrm>
            <a:prstGeom prst="line">
              <a:avLst/>
            </a:prstGeom>
            <a:noFill/>
            <a:ln w="22225">
              <a:solidFill>
                <a:schemeClr val="tx1"/>
              </a:solidFill>
              <a:round/>
              <a:headEnd/>
              <a:tailEnd/>
            </a:ln>
            <a:effectLst/>
          </p:spPr>
          <p:txBody>
            <a:bodyPr wrap="none" anchor="ctr"/>
            <a:lstStyle/>
            <a:p>
              <a:endParaRPr lang="en-US"/>
            </a:p>
          </p:txBody>
        </p:sp>
        <p:grpSp>
          <p:nvGrpSpPr>
            <p:cNvPr id="11" name="Group 106"/>
            <p:cNvGrpSpPr>
              <a:grpSpLocks/>
            </p:cNvGrpSpPr>
            <p:nvPr/>
          </p:nvGrpSpPr>
          <p:grpSpPr bwMode="auto">
            <a:xfrm>
              <a:off x="1384" y="740"/>
              <a:ext cx="1376" cy="442"/>
              <a:chOff x="1384" y="740"/>
              <a:chExt cx="1376" cy="442"/>
            </a:xfrm>
          </p:grpSpPr>
          <p:sp>
            <p:nvSpPr>
              <p:cNvPr id="34897" name="Text Box 81"/>
              <p:cNvSpPr txBox="1">
                <a:spLocks noChangeArrowheads="1"/>
              </p:cNvSpPr>
              <p:nvPr/>
            </p:nvSpPr>
            <p:spPr bwMode="auto">
              <a:xfrm>
                <a:off x="1384" y="740"/>
                <a:ext cx="1376" cy="442"/>
              </a:xfrm>
              <a:prstGeom prst="rect">
                <a:avLst/>
              </a:prstGeom>
              <a:noFill/>
              <a:ln w="12700">
                <a:noFill/>
                <a:miter lim="800000"/>
                <a:headEnd/>
                <a:tailEnd/>
              </a:ln>
              <a:effectLst/>
            </p:spPr>
            <p:txBody>
              <a:bodyPr wrap="none" anchor="ctr">
                <a:spAutoFit/>
              </a:bodyPr>
              <a:lstStyle/>
              <a:p>
                <a:pPr algn="ctr"/>
                <a:r>
                  <a:rPr lang="en-US" sz="4000" i="1" dirty="0"/>
                  <a:t>z </a:t>
                </a:r>
                <a:r>
                  <a:rPr lang="en-US" dirty="0"/>
                  <a:t>=</a:t>
                </a:r>
                <a:r>
                  <a:rPr lang="en-US" sz="4000" b="0" dirty="0">
                    <a:latin typeface="Times New Roman" pitchFamily="18" charset="0"/>
                  </a:rPr>
                  <a:t> </a:t>
                </a:r>
                <a:r>
                  <a:rPr lang="en-US" sz="4000" i="1" dirty="0"/>
                  <a:t>p</a:t>
                </a:r>
                <a:r>
                  <a:rPr lang="en-US" sz="4000" b="0" dirty="0"/>
                  <a:t> - </a:t>
                </a:r>
                <a:r>
                  <a:rPr lang="en-US" sz="4000" i="1" dirty="0"/>
                  <a:t>p</a:t>
                </a:r>
                <a:r>
                  <a:rPr lang="en-US" b="0" dirty="0">
                    <a:latin typeface="Times New Roman" pitchFamily="18" charset="0"/>
                    <a:sym typeface="Symbol" pitchFamily="18" charset="2"/>
                  </a:rPr>
                  <a:t>   </a:t>
                </a:r>
              </a:p>
            </p:txBody>
          </p:sp>
          <p:sp>
            <p:nvSpPr>
              <p:cNvPr id="34898" name="Text Box 82"/>
              <p:cNvSpPr txBox="1">
                <a:spLocks noChangeArrowheads="1"/>
              </p:cNvSpPr>
              <p:nvPr/>
            </p:nvSpPr>
            <p:spPr bwMode="auto">
              <a:xfrm>
                <a:off x="1866" y="785"/>
                <a:ext cx="260" cy="144"/>
              </a:xfrm>
              <a:prstGeom prst="rect">
                <a:avLst/>
              </a:prstGeom>
              <a:noFill/>
              <a:ln w="12700">
                <a:noFill/>
                <a:miter lim="800000"/>
                <a:headEnd/>
                <a:tailEnd/>
              </a:ln>
              <a:effectLst/>
            </p:spPr>
            <p:txBody>
              <a:bodyPr wrap="none" anchor="ctr">
                <a:spAutoFit/>
              </a:bodyPr>
              <a:lstStyle/>
              <a:p>
                <a:pPr algn="ctr"/>
                <a:r>
                  <a:rPr lang="en-US" sz="900" b="0">
                    <a:latin typeface="Times New Roman" pitchFamily="18" charset="0"/>
                    <a:sym typeface="Webdings" pitchFamily="18" charset="2"/>
                  </a:rPr>
                  <a:t></a:t>
                </a:r>
                <a:endParaRPr lang="en-US" b="0">
                  <a:latin typeface="Times New Roman" pitchFamily="18" charset="0"/>
                  <a:sym typeface="Webdings" pitchFamily="18" charset="2"/>
                </a:endParaRPr>
              </a:p>
            </p:txBody>
          </p:sp>
        </p:grpSp>
        <p:grpSp>
          <p:nvGrpSpPr>
            <p:cNvPr id="12" name="Group 83"/>
            <p:cNvGrpSpPr>
              <a:grpSpLocks/>
            </p:cNvGrpSpPr>
            <p:nvPr/>
          </p:nvGrpSpPr>
          <p:grpSpPr bwMode="auto">
            <a:xfrm>
              <a:off x="1713" y="1153"/>
              <a:ext cx="712" cy="619"/>
              <a:chOff x="1923" y="3023"/>
              <a:chExt cx="712" cy="619"/>
            </a:xfrm>
          </p:grpSpPr>
          <p:grpSp>
            <p:nvGrpSpPr>
              <p:cNvPr id="13" name="Group 84"/>
              <p:cNvGrpSpPr>
                <a:grpSpLocks/>
              </p:cNvGrpSpPr>
              <p:nvPr/>
            </p:nvGrpSpPr>
            <p:grpSpPr bwMode="auto">
              <a:xfrm>
                <a:off x="1923" y="3023"/>
                <a:ext cx="712" cy="619"/>
                <a:chOff x="1923" y="3031"/>
                <a:chExt cx="712" cy="619"/>
              </a:xfrm>
            </p:grpSpPr>
            <p:grpSp>
              <p:nvGrpSpPr>
                <p:cNvPr id="14" name="Group 85"/>
                <p:cNvGrpSpPr>
                  <a:grpSpLocks/>
                </p:cNvGrpSpPr>
                <p:nvPr/>
              </p:nvGrpSpPr>
              <p:grpSpPr bwMode="auto">
                <a:xfrm>
                  <a:off x="2200" y="3031"/>
                  <a:ext cx="428" cy="619"/>
                  <a:chOff x="2200" y="3031"/>
                  <a:chExt cx="428" cy="619"/>
                </a:xfrm>
              </p:grpSpPr>
              <p:sp>
                <p:nvSpPr>
                  <p:cNvPr id="34902" name="Text Box 86"/>
                  <p:cNvSpPr txBox="1">
                    <a:spLocks noChangeArrowheads="1"/>
                  </p:cNvSpPr>
                  <p:nvPr/>
                </p:nvSpPr>
                <p:spPr bwMode="auto">
                  <a:xfrm>
                    <a:off x="2200" y="3031"/>
                    <a:ext cx="428" cy="365"/>
                  </a:xfrm>
                  <a:prstGeom prst="rect">
                    <a:avLst/>
                  </a:prstGeom>
                  <a:noFill/>
                  <a:ln w="12700">
                    <a:noFill/>
                    <a:miter lim="800000"/>
                    <a:headEnd/>
                    <a:tailEnd/>
                  </a:ln>
                  <a:effectLst/>
                </p:spPr>
                <p:txBody>
                  <a:bodyPr wrap="none" anchor="ctr">
                    <a:spAutoFit/>
                  </a:bodyPr>
                  <a:lstStyle/>
                  <a:p>
                    <a:pPr algn="ctr"/>
                    <a:r>
                      <a:rPr lang="en-US" sz="3200" i="1"/>
                      <a:t>pq</a:t>
                    </a:r>
                    <a:endParaRPr lang="en-US" sz="3200" b="0"/>
                  </a:p>
                </p:txBody>
              </p:sp>
              <p:sp>
                <p:nvSpPr>
                  <p:cNvPr id="34903" name="Text Box 87"/>
                  <p:cNvSpPr txBox="1">
                    <a:spLocks noChangeArrowheads="1"/>
                  </p:cNvSpPr>
                  <p:nvPr/>
                </p:nvSpPr>
                <p:spPr bwMode="auto">
                  <a:xfrm>
                    <a:off x="2256" y="3285"/>
                    <a:ext cx="272" cy="365"/>
                  </a:xfrm>
                  <a:prstGeom prst="rect">
                    <a:avLst/>
                  </a:prstGeom>
                  <a:noFill/>
                  <a:ln w="12700">
                    <a:noFill/>
                    <a:miter lim="800000"/>
                    <a:headEnd/>
                    <a:tailEnd/>
                  </a:ln>
                  <a:effectLst/>
                </p:spPr>
                <p:txBody>
                  <a:bodyPr wrap="none" anchor="ctr">
                    <a:spAutoFit/>
                  </a:bodyPr>
                  <a:lstStyle/>
                  <a:p>
                    <a:pPr algn="ctr"/>
                    <a:r>
                      <a:rPr lang="en-US" sz="3200" i="1"/>
                      <a:t>n</a:t>
                    </a:r>
                    <a:endParaRPr lang="en-US" b="0"/>
                  </a:p>
                </p:txBody>
              </p:sp>
            </p:grpSp>
            <p:grpSp>
              <p:nvGrpSpPr>
                <p:cNvPr id="15" name="Group 88"/>
                <p:cNvGrpSpPr>
                  <a:grpSpLocks/>
                </p:cNvGrpSpPr>
                <p:nvPr/>
              </p:nvGrpSpPr>
              <p:grpSpPr bwMode="auto">
                <a:xfrm>
                  <a:off x="1923" y="3070"/>
                  <a:ext cx="712" cy="576"/>
                  <a:chOff x="1915" y="3046"/>
                  <a:chExt cx="712" cy="576"/>
                </a:xfrm>
              </p:grpSpPr>
              <p:sp>
                <p:nvSpPr>
                  <p:cNvPr id="34905" name="Text Box 89"/>
                  <p:cNvSpPr txBox="1">
                    <a:spLocks noChangeArrowheads="1"/>
                  </p:cNvSpPr>
                  <p:nvPr/>
                </p:nvSpPr>
                <p:spPr bwMode="auto">
                  <a:xfrm>
                    <a:off x="1915" y="3046"/>
                    <a:ext cx="365" cy="576"/>
                  </a:xfrm>
                  <a:prstGeom prst="rect">
                    <a:avLst/>
                  </a:prstGeom>
                  <a:noFill/>
                  <a:ln w="12700">
                    <a:noFill/>
                    <a:miter lim="800000"/>
                    <a:headEnd/>
                    <a:tailEnd/>
                  </a:ln>
                  <a:effectLst/>
                </p:spPr>
                <p:txBody>
                  <a:bodyPr wrap="none" anchor="ctr">
                    <a:spAutoFit/>
                  </a:bodyPr>
                  <a:lstStyle/>
                  <a:p>
                    <a:pPr algn="ctr"/>
                    <a:r>
                      <a:rPr lang="en-US" sz="5400">
                        <a:latin typeface="Times New Roman" pitchFamily="18" charset="0"/>
                        <a:sym typeface="Symbol" pitchFamily="18" charset="2"/>
                      </a:rPr>
                      <a:t></a:t>
                    </a:r>
                    <a:endParaRPr lang="en-US" sz="3200" b="0">
                      <a:latin typeface="Times New Roman" pitchFamily="18" charset="0"/>
                    </a:endParaRPr>
                  </a:p>
                </p:txBody>
              </p:sp>
              <p:sp>
                <p:nvSpPr>
                  <p:cNvPr id="34906" name="Line 90"/>
                  <p:cNvSpPr>
                    <a:spLocks noChangeShapeType="1"/>
                  </p:cNvSpPr>
                  <p:nvPr/>
                </p:nvSpPr>
                <p:spPr bwMode="auto">
                  <a:xfrm>
                    <a:off x="2197" y="3109"/>
                    <a:ext cx="430" cy="0"/>
                  </a:xfrm>
                  <a:prstGeom prst="line">
                    <a:avLst/>
                  </a:prstGeom>
                  <a:noFill/>
                  <a:ln w="22225">
                    <a:solidFill>
                      <a:schemeClr val="tx1"/>
                    </a:solidFill>
                    <a:round/>
                    <a:headEnd/>
                    <a:tailEnd/>
                  </a:ln>
                  <a:effectLst/>
                </p:spPr>
                <p:txBody>
                  <a:bodyPr wrap="none" anchor="ctr"/>
                  <a:lstStyle/>
                  <a:p>
                    <a:endParaRPr lang="en-US"/>
                  </a:p>
                </p:txBody>
              </p:sp>
            </p:grpSp>
          </p:grpSp>
          <p:sp>
            <p:nvSpPr>
              <p:cNvPr id="34907" name="Line 91"/>
              <p:cNvSpPr>
                <a:spLocks noChangeShapeType="1"/>
              </p:cNvSpPr>
              <p:nvPr/>
            </p:nvSpPr>
            <p:spPr bwMode="auto">
              <a:xfrm>
                <a:off x="2260" y="3389"/>
                <a:ext cx="260" cy="0"/>
              </a:xfrm>
              <a:prstGeom prst="line">
                <a:avLst/>
              </a:prstGeom>
              <a:noFill/>
              <a:ln w="22225">
                <a:solidFill>
                  <a:schemeClr val="tx1"/>
                </a:solidFill>
                <a:round/>
                <a:headEnd/>
                <a:tailEnd/>
              </a:ln>
              <a:effectLst/>
            </p:spPr>
            <p:txBody>
              <a:bodyPr wrap="none" anchor="ctr"/>
              <a:lstStyle/>
              <a:p>
                <a:endParaRPr lang="en-US"/>
              </a:p>
            </p:txBody>
          </p:sp>
        </p:grpSp>
      </p:grpSp>
      <p:sp>
        <p:nvSpPr>
          <p:cNvPr id="34908" name="Text Box 92"/>
          <p:cNvSpPr txBox="1">
            <a:spLocks noChangeArrowheads="1"/>
          </p:cNvSpPr>
          <p:nvPr/>
        </p:nvSpPr>
        <p:spPr bwMode="auto">
          <a:xfrm>
            <a:off x="4446588" y="1355725"/>
            <a:ext cx="3679825" cy="1066800"/>
          </a:xfrm>
          <a:prstGeom prst="rect">
            <a:avLst/>
          </a:prstGeom>
          <a:noFill/>
          <a:ln w="12700">
            <a:noFill/>
            <a:miter lim="800000"/>
            <a:headEnd/>
            <a:tailEnd/>
          </a:ln>
          <a:effectLst/>
        </p:spPr>
        <p:txBody>
          <a:bodyPr anchor="ctr">
            <a:spAutoFit/>
          </a:bodyPr>
          <a:lstStyle/>
          <a:p>
            <a:pPr algn="ctr"/>
            <a:r>
              <a:rPr lang="en-US" sz="3200" dirty="0">
                <a:solidFill>
                  <a:schemeClr val="hlink"/>
                </a:solidFill>
              </a:rPr>
              <a:t>Test statistic for proportions</a:t>
            </a:r>
            <a:endParaRPr lang="en-US" sz="3200" dirty="0">
              <a:latin typeface="Times New Roman" pitchFamily="18" charset="0"/>
            </a:endParaRPr>
          </a:p>
        </p:txBody>
      </p:sp>
      <p:grpSp>
        <p:nvGrpSpPr>
          <p:cNvPr id="16" name="Group 93"/>
          <p:cNvGrpSpPr>
            <a:grpSpLocks/>
          </p:cNvGrpSpPr>
          <p:nvPr/>
        </p:nvGrpSpPr>
        <p:grpSpPr bwMode="auto">
          <a:xfrm>
            <a:off x="1993900" y="4849813"/>
            <a:ext cx="3340100" cy="1223962"/>
            <a:chOff x="1852" y="2869"/>
            <a:chExt cx="2104" cy="771"/>
          </a:xfrm>
        </p:grpSpPr>
        <p:sp>
          <p:nvSpPr>
            <p:cNvPr id="34910" name="Rectangle 94"/>
            <p:cNvSpPr>
              <a:spLocks noChangeArrowheads="1"/>
            </p:cNvSpPr>
            <p:nvPr/>
          </p:nvSpPr>
          <p:spPr bwMode="auto">
            <a:xfrm>
              <a:off x="1852" y="3033"/>
              <a:ext cx="712" cy="436"/>
            </a:xfrm>
            <a:prstGeom prst="rect">
              <a:avLst/>
            </a:prstGeom>
            <a:noFill/>
            <a:ln w="12700">
              <a:noFill/>
              <a:miter lim="800000"/>
              <a:headEnd/>
              <a:tailEnd/>
            </a:ln>
            <a:effectLst/>
          </p:spPr>
          <p:txBody>
            <a:bodyPr wrap="none" lIns="90488" tIns="44450" rIns="90488" bIns="44450">
              <a:spAutoFit/>
            </a:bodyPr>
            <a:lstStyle/>
            <a:p>
              <a:pPr>
                <a:lnSpc>
                  <a:spcPct val="90000"/>
                </a:lnSpc>
              </a:pPr>
              <a:r>
                <a:rPr lang="en-US" sz="4400" i="1">
                  <a:sym typeface="Symbol" pitchFamily="18" charset="2"/>
                </a:rPr>
                <a:t></a:t>
              </a:r>
              <a:r>
                <a:rPr lang="en-US" sz="4400" baseline="30000">
                  <a:sym typeface="Symbol" pitchFamily="18" charset="2"/>
                </a:rPr>
                <a:t>2</a:t>
              </a:r>
              <a:r>
                <a:rPr lang="en-US" sz="4400"/>
                <a:t> </a:t>
              </a:r>
              <a:r>
                <a:rPr lang="en-US" sz="3600"/>
                <a:t>=</a:t>
              </a:r>
            </a:p>
          </p:txBody>
        </p:sp>
        <p:sp>
          <p:nvSpPr>
            <p:cNvPr id="34911" name="Rectangle 95"/>
            <p:cNvSpPr>
              <a:spLocks noChangeArrowheads="1"/>
            </p:cNvSpPr>
            <p:nvPr/>
          </p:nvSpPr>
          <p:spPr bwMode="auto">
            <a:xfrm>
              <a:off x="2601" y="2869"/>
              <a:ext cx="1355" cy="402"/>
            </a:xfrm>
            <a:prstGeom prst="rect">
              <a:avLst/>
            </a:prstGeom>
            <a:noFill/>
            <a:ln w="12700">
              <a:noFill/>
              <a:miter lim="800000"/>
              <a:headEnd/>
              <a:tailEnd/>
            </a:ln>
            <a:effectLst/>
          </p:spPr>
          <p:txBody>
            <a:bodyPr wrap="none" lIns="90488" tIns="44450" rIns="90488" bIns="44450">
              <a:spAutoFit/>
            </a:bodyPr>
            <a:lstStyle/>
            <a:p>
              <a:pPr>
                <a:lnSpc>
                  <a:spcPct val="90000"/>
                </a:lnSpc>
              </a:pPr>
              <a:r>
                <a:rPr lang="en-US" sz="4000"/>
                <a:t>(</a:t>
              </a:r>
              <a:r>
                <a:rPr lang="en-US" sz="4000" i="1"/>
                <a:t>n – </a:t>
              </a:r>
              <a:r>
                <a:rPr lang="en-US" sz="4000"/>
                <a:t>1)</a:t>
              </a:r>
              <a:r>
                <a:rPr lang="en-US" sz="4000" i="1"/>
                <a:t>s</a:t>
              </a:r>
              <a:r>
                <a:rPr lang="en-US" sz="4000" i="1" baseline="30000"/>
                <a:t>2</a:t>
              </a:r>
              <a:endParaRPr lang="en-US" sz="4000" i="1"/>
            </a:p>
          </p:txBody>
        </p:sp>
        <p:sp>
          <p:nvSpPr>
            <p:cNvPr id="34912" name="Line 96"/>
            <p:cNvSpPr>
              <a:spLocks noChangeShapeType="1"/>
            </p:cNvSpPr>
            <p:nvPr/>
          </p:nvSpPr>
          <p:spPr bwMode="auto">
            <a:xfrm>
              <a:off x="2704" y="3324"/>
              <a:ext cx="908" cy="0"/>
            </a:xfrm>
            <a:prstGeom prst="line">
              <a:avLst/>
            </a:prstGeom>
            <a:noFill/>
            <a:ln w="25400">
              <a:solidFill>
                <a:schemeClr val="tx1"/>
              </a:solidFill>
              <a:round/>
              <a:headEnd/>
              <a:tailEnd/>
            </a:ln>
            <a:effectLst/>
          </p:spPr>
          <p:txBody>
            <a:bodyPr wrap="none" anchor="ctr"/>
            <a:lstStyle/>
            <a:p>
              <a:endParaRPr lang="en-US"/>
            </a:p>
          </p:txBody>
        </p:sp>
        <p:sp>
          <p:nvSpPr>
            <p:cNvPr id="34913" name="Rectangle 97"/>
            <p:cNvSpPr>
              <a:spLocks noChangeArrowheads="1"/>
            </p:cNvSpPr>
            <p:nvPr/>
          </p:nvSpPr>
          <p:spPr bwMode="auto">
            <a:xfrm>
              <a:off x="2846" y="3308"/>
              <a:ext cx="533" cy="332"/>
            </a:xfrm>
            <a:prstGeom prst="rect">
              <a:avLst/>
            </a:prstGeom>
            <a:noFill/>
            <a:ln w="12700">
              <a:noFill/>
              <a:miter lim="800000"/>
              <a:headEnd/>
              <a:tailEnd/>
            </a:ln>
            <a:effectLst/>
          </p:spPr>
          <p:txBody>
            <a:bodyPr lIns="90488" tIns="44450" rIns="90488" bIns="44450">
              <a:spAutoFit/>
            </a:bodyPr>
            <a:lstStyle/>
            <a:p>
              <a:pPr>
                <a:lnSpc>
                  <a:spcPct val="90000"/>
                </a:lnSpc>
              </a:pPr>
              <a:r>
                <a:rPr lang="en-US" sz="3200" i="1">
                  <a:latin typeface="Symbol" pitchFamily="18" charset="2"/>
                  <a:sym typeface="Symbol" pitchFamily="18" charset="2"/>
                </a:rPr>
                <a:t> </a:t>
              </a:r>
              <a:r>
                <a:rPr lang="en-US" sz="3200" baseline="30000">
                  <a:latin typeface="Symbol" pitchFamily="18" charset="2"/>
                  <a:sym typeface="Symbol" pitchFamily="18" charset="2"/>
                </a:rPr>
                <a:t>2</a:t>
              </a:r>
              <a:r>
                <a:rPr lang="en-US" sz="3200" i="1">
                  <a:latin typeface="Symbol" pitchFamily="18" charset="2"/>
                </a:rPr>
                <a:t></a:t>
              </a:r>
            </a:p>
          </p:txBody>
        </p:sp>
      </p:grpSp>
      <p:sp>
        <p:nvSpPr>
          <p:cNvPr id="34914" name="Text Box 98"/>
          <p:cNvSpPr txBox="1">
            <a:spLocks noChangeArrowheads="1"/>
          </p:cNvSpPr>
          <p:nvPr/>
        </p:nvSpPr>
        <p:spPr bwMode="auto">
          <a:xfrm>
            <a:off x="5340350" y="4737100"/>
            <a:ext cx="2862263" cy="1554163"/>
          </a:xfrm>
          <a:prstGeom prst="rect">
            <a:avLst/>
          </a:prstGeom>
          <a:noFill/>
          <a:ln w="12700">
            <a:noFill/>
            <a:miter lim="800000"/>
            <a:headEnd/>
            <a:tailEnd/>
          </a:ln>
          <a:effectLst/>
        </p:spPr>
        <p:txBody>
          <a:bodyPr anchor="ctr">
            <a:spAutoFit/>
          </a:bodyPr>
          <a:lstStyle/>
          <a:p>
            <a:pPr algn="ctr"/>
            <a:r>
              <a:rPr lang="en-US" sz="3200">
                <a:solidFill>
                  <a:schemeClr val="hlink"/>
                </a:solidFill>
              </a:rPr>
              <a:t>Test statistic for standard deviation</a:t>
            </a:r>
            <a:endParaRPr lang="en-US" sz="3200">
              <a:solidFill>
                <a:schemeClr val="hlink"/>
              </a:solidFill>
              <a:latin typeface="Times New Roman" pitchFamily="18"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definitions and terms</a:t>
            </a:r>
            <a:endParaRPr lang="en-US" dirty="0"/>
          </a:p>
        </p:txBody>
      </p:sp>
      <p:sp>
        <p:nvSpPr>
          <p:cNvPr id="3" name="Content Placeholder 2"/>
          <p:cNvSpPr>
            <a:spLocks noGrp="1"/>
          </p:cNvSpPr>
          <p:nvPr>
            <p:ph idx="1"/>
          </p:nvPr>
        </p:nvSpPr>
        <p:spPr>
          <a:xfrm>
            <a:off x="457200" y="1600200"/>
            <a:ext cx="8229600" cy="4876800"/>
          </a:xfrm>
        </p:spPr>
        <p:txBody>
          <a:bodyPr>
            <a:noAutofit/>
          </a:bodyPr>
          <a:lstStyle/>
          <a:p>
            <a:pPr>
              <a:buNone/>
            </a:pPr>
            <a:r>
              <a:rPr lang="en-US" sz="2800" b="1" dirty="0" smtClean="0"/>
              <a:t>Population</a:t>
            </a:r>
          </a:p>
          <a:p>
            <a:r>
              <a:rPr lang="en-US" sz="2800" dirty="0" smtClean="0"/>
              <a:t>  The complete set of people or things being studied</a:t>
            </a:r>
          </a:p>
          <a:p>
            <a:r>
              <a:rPr lang="en-US" sz="2800" dirty="0" smtClean="0"/>
              <a:t>  All possible values</a:t>
            </a:r>
          </a:p>
          <a:p>
            <a:pPr>
              <a:buNone/>
            </a:pPr>
            <a:r>
              <a:rPr lang="en-US" sz="2800" b="1" dirty="0" smtClean="0"/>
              <a:t>Sample</a:t>
            </a:r>
          </a:p>
          <a:p>
            <a:r>
              <a:rPr lang="en-US" sz="2800" dirty="0" smtClean="0"/>
              <a:t>A subset or portion of the population that is actually studied (and from which the raw data are actually obtained)</a:t>
            </a:r>
          </a:p>
          <a:p>
            <a:r>
              <a:rPr lang="en-US" sz="2800" dirty="0" smtClean="0"/>
              <a:t>A group of units selected from a larger group(the population). By studying the sample it is hoped to draw valid conclusions about the population.</a:t>
            </a:r>
          </a:p>
          <a:p>
            <a:endParaRPr lang="en-US" sz="2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Distinctions Between Parameters and Statistics </a:t>
            </a:r>
            <a:endParaRPr lang="en-US" sz="3200" dirty="0"/>
          </a:p>
        </p:txBody>
      </p:sp>
      <p:graphicFrame>
        <p:nvGraphicFramePr>
          <p:cNvPr id="5" name="Content Placeholder 4"/>
          <p:cNvGraphicFramePr>
            <a:graphicFrameLocks noGrp="1"/>
          </p:cNvGraphicFramePr>
          <p:nvPr>
            <p:ph idx="1"/>
          </p:nvPr>
        </p:nvGraphicFramePr>
        <p:xfrm>
          <a:off x="1676400" y="1752600"/>
          <a:ext cx="5562600" cy="1854200"/>
        </p:xfrm>
        <a:graphic>
          <a:graphicData uri="http://schemas.openxmlformats.org/drawingml/2006/table">
            <a:tbl>
              <a:tblPr firstRow="1" bandRow="1">
                <a:tableStyleId>{5C22544A-7EE6-4342-B048-85BDC9FD1C3A}</a:tableStyleId>
              </a:tblPr>
              <a:tblGrid>
                <a:gridCol w="1447800"/>
                <a:gridCol w="1828800"/>
                <a:gridCol w="2286000"/>
              </a:tblGrid>
              <a:tr h="370840">
                <a:tc>
                  <a:txBody>
                    <a:bodyPr/>
                    <a:lstStyle/>
                    <a:p>
                      <a:endParaRPr lang="en-US" dirty="0"/>
                    </a:p>
                  </a:txBody>
                  <a:tcPr/>
                </a:tc>
                <a:tc>
                  <a:txBody>
                    <a:bodyPr/>
                    <a:lstStyle/>
                    <a:p>
                      <a:r>
                        <a:rPr lang="en-US" dirty="0" smtClean="0"/>
                        <a:t>Parameters</a:t>
                      </a:r>
                      <a:endParaRPr lang="en-US" dirty="0"/>
                    </a:p>
                  </a:txBody>
                  <a:tcPr/>
                </a:tc>
                <a:tc>
                  <a:txBody>
                    <a:bodyPr/>
                    <a:lstStyle/>
                    <a:p>
                      <a:r>
                        <a:rPr lang="en-US" dirty="0" smtClean="0"/>
                        <a:t>Statistics</a:t>
                      </a:r>
                      <a:endParaRPr lang="en-US" dirty="0"/>
                    </a:p>
                  </a:txBody>
                  <a:tcPr/>
                </a:tc>
              </a:tr>
              <a:tr h="370840">
                <a:tc>
                  <a:txBody>
                    <a:bodyPr/>
                    <a:lstStyle/>
                    <a:p>
                      <a:r>
                        <a:rPr lang="en-US" dirty="0" smtClean="0"/>
                        <a:t>Source</a:t>
                      </a:r>
                      <a:endParaRPr lang="en-US" dirty="0"/>
                    </a:p>
                  </a:txBody>
                  <a:tcPr/>
                </a:tc>
                <a:tc>
                  <a:txBody>
                    <a:bodyPr/>
                    <a:lstStyle/>
                    <a:p>
                      <a:r>
                        <a:rPr lang="en-US" dirty="0" smtClean="0"/>
                        <a:t>Population</a:t>
                      </a:r>
                      <a:endParaRPr lang="en-US" dirty="0"/>
                    </a:p>
                  </a:txBody>
                  <a:tcPr/>
                </a:tc>
                <a:tc>
                  <a:txBody>
                    <a:bodyPr/>
                    <a:lstStyle/>
                    <a:p>
                      <a:r>
                        <a:rPr lang="en-US" dirty="0" smtClean="0"/>
                        <a:t>Sample</a:t>
                      </a:r>
                      <a:endParaRPr lang="en-US" dirty="0"/>
                    </a:p>
                  </a:txBody>
                  <a:tcPr/>
                </a:tc>
              </a:tr>
              <a:tr h="370840">
                <a:tc>
                  <a:txBody>
                    <a:bodyPr/>
                    <a:lstStyle/>
                    <a:p>
                      <a:r>
                        <a:rPr lang="en-US" dirty="0" smtClean="0"/>
                        <a:t>Notation</a:t>
                      </a:r>
                      <a:endParaRPr lang="en-US" dirty="0"/>
                    </a:p>
                  </a:txBody>
                  <a:tcPr/>
                </a:tc>
                <a:tc>
                  <a:txBody>
                    <a:bodyPr/>
                    <a:lstStyle/>
                    <a:p>
                      <a:r>
                        <a:rPr lang="en-US" dirty="0" smtClean="0"/>
                        <a:t>Greek (e.g. </a:t>
                      </a:r>
                      <a:r>
                        <a:rPr lang="el-GR" dirty="0" smtClean="0">
                          <a:latin typeface="Times New Roman"/>
                          <a:cs typeface="Times New Roman"/>
                        </a:rPr>
                        <a:t>μ</a:t>
                      </a:r>
                      <a:r>
                        <a:rPr lang="en-US" dirty="0" smtClean="0"/>
                        <a:t>)</a:t>
                      </a:r>
                      <a:endParaRPr lang="en-US" dirty="0"/>
                    </a:p>
                  </a:txBody>
                  <a:tcPr/>
                </a:tc>
                <a:tc>
                  <a:txBody>
                    <a:bodyPr/>
                    <a:lstStyle/>
                    <a:p>
                      <a:r>
                        <a:rPr lang="en-US" dirty="0" smtClean="0"/>
                        <a:t>Roman (e.g. x</a:t>
                      </a:r>
                      <a:r>
                        <a:rPr lang="he-IL" dirty="0" smtClean="0">
                          <a:latin typeface="Times New Roman"/>
                          <a:cs typeface="Times New Roman"/>
                        </a:rPr>
                        <a:t>־</a:t>
                      </a:r>
                      <a:r>
                        <a:rPr lang="en-US" dirty="0" smtClean="0"/>
                        <a:t>)</a:t>
                      </a:r>
                      <a:endParaRPr lang="en-US" dirty="0"/>
                    </a:p>
                  </a:txBody>
                  <a:tcPr/>
                </a:tc>
              </a:tr>
              <a:tr h="370840">
                <a:tc>
                  <a:txBody>
                    <a:bodyPr/>
                    <a:lstStyle/>
                    <a:p>
                      <a:r>
                        <a:rPr lang="en-US" dirty="0" smtClean="0"/>
                        <a:t>Vary </a:t>
                      </a:r>
                      <a:endParaRPr lang="en-US" dirty="0"/>
                    </a:p>
                  </a:txBody>
                  <a:tcPr/>
                </a:tc>
                <a:tc>
                  <a:txBody>
                    <a:bodyPr/>
                    <a:lstStyle/>
                    <a:p>
                      <a:r>
                        <a:rPr lang="en-US" dirty="0" smtClean="0"/>
                        <a:t>No</a:t>
                      </a:r>
                      <a:endParaRPr lang="en-US" dirty="0"/>
                    </a:p>
                  </a:txBody>
                  <a:tcPr/>
                </a:tc>
                <a:tc>
                  <a:txBody>
                    <a:bodyPr/>
                    <a:lstStyle/>
                    <a:p>
                      <a:r>
                        <a:rPr lang="en-US" dirty="0" smtClean="0"/>
                        <a:t>Yes</a:t>
                      </a:r>
                      <a:endParaRPr lang="en-US" dirty="0"/>
                    </a:p>
                  </a:txBody>
                  <a:tcPr/>
                </a:tc>
              </a:tr>
              <a:tr h="370840">
                <a:tc>
                  <a:txBody>
                    <a:bodyPr/>
                    <a:lstStyle/>
                    <a:p>
                      <a:r>
                        <a:rPr lang="en-US" dirty="0" smtClean="0"/>
                        <a:t>Calculated</a:t>
                      </a:r>
                      <a:endParaRPr lang="en-US" dirty="0"/>
                    </a:p>
                  </a:txBody>
                  <a:tcPr/>
                </a:tc>
                <a:tc>
                  <a:txBody>
                    <a:bodyPr/>
                    <a:lstStyle/>
                    <a:p>
                      <a:r>
                        <a:rPr lang="en-US" dirty="0" smtClean="0"/>
                        <a:t>No</a:t>
                      </a:r>
                      <a:endParaRPr lang="en-US" dirty="0"/>
                    </a:p>
                  </a:txBody>
                  <a:tcPr/>
                </a:tc>
                <a:tc>
                  <a:txBody>
                    <a:bodyPr/>
                    <a:lstStyle/>
                    <a:p>
                      <a:r>
                        <a:rPr lang="en-US" dirty="0" smtClean="0"/>
                        <a:t>Yes</a:t>
                      </a:r>
                      <a:endParaRPr lang="en-US" dirty="0"/>
                    </a:p>
                  </a:txBody>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800" b="1" i="1" dirty="0" smtClean="0">
                <a:latin typeface="Arial" pitchFamily="34" charset="0"/>
                <a:cs typeface="Arial" pitchFamily="34" charset="0"/>
              </a:rPr>
              <a:t>Example</a:t>
            </a:r>
            <a:r>
              <a:rPr lang="en-US" sz="2800" dirty="0" smtClean="0">
                <a:latin typeface="Arial" pitchFamily="34" charset="0"/>
                <a:cs typeface="Arial" pitchFamily="34" charset="0"/>
              </a:rPr>
              <a:t>: A survey of </a:t>
            </a:r>
            <a:r>
              <a:rPr lang="en-US" sz="2800" i="1" dirty="0" smtClean="0">
                <a:latin typeface="Arial" pitchFamily="34" charset="0"/>
                <a:cs typeface="Arial" pitchFamily="34" charset="0"/>
              </a:rPr>
              <a:t>n</a:t>
            </a:r>
            <a:r>
              <a:rPr lang="en-US" sz="2800" dirty="0" smtClean="0">
                <a:latin typeface="Arial" pitchFamily="34" charset="0"/>
                <a:cs typeface="Arial" pitchFamily="34" charset="0"/>
              </a:rPr>
              <a:t> = 880 randomly </a:t>
            </a:r>
            <a:br>
              <a:rPr lang="en-US" sz="2800" dirty="0" smtClean="0">
                <a:latin typeface="Arial" pitchFamily="34" charset="0"/>
                <a:cs typeface="Arial" pitchFamily="34" charset="0"/>
              </a:rPr>
            </a:br>
            <a:r>
              <a:rPr lang="en-US" sz="2800" dirty="0" smtClean="0">
                <a:latin typeface="Arial" pitchFamily="34" charset="0"/>
                <a:cs typeface="Arial" pitchFamily="34" charset="0"/>
              </a:rPr>
              <a:t>selected adult drivers showed that 56% (or </a:t>
            </a:r>
            <a:r>
              <a:rPr lang="en-US" sz="2800" i="1" dirty="0" smtClean="0">
                <a:latin typeface="Arial" pitchFamily="34" charset="0"/>
                <a:cs typeface="Arial" pitchFamily="34" charset="0"/>
              </a:rPr>
              <a:t>p</a:t>
            </a:r>
            <a:r>
              <a:rPr lang="en-US" sz="2800" dirty="0" smtClean="0">
                <a:latin typeface="Arial" pitchFamily="34" charset="0"/>
                <a:cs typeface="Arial" pitchFamily="34" charset="0"/>
              </a:rPr>
              <a:t> = 0.56) of those respondents admitted to running red lights.  Find the value of the test statistic for the claim that the majority of all adult drivers admit to running red lights. (For this example, assume that the required assumptions are satisfied and focus on finding the indicated test statistic.)</a:t>
            </a:r>
            <a:endParaRPr lang="en-US" sz="2800" dirty="0">
              <a:latin typeface="Arial" pitchFamily="34" charset="0"/>
              <a:cs typeface="Arial"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622300" y="1016000"/>
            <a:ext cx="8128000" cy="1143000"/>
          </a:xfrm>
          <a:noFill/>
        </p:spPr>
        <p:txBody>
          <a:bodyPr lIns="90488" tIns="44450" rIns="90488" bIns="44450">
            <a:noAutofit/>
          </a:bodyPr>
          <a:lstStyle/>
          <a:p>
            <a:pPr algn="l">
              <a:lnSpc>
                <a:spcPct val="90000"/>
              </a:lnSpc>
            </a:pPr>
            <a:r>
              <a:rPr lang="en-US" sz="2800" b="1" dirty="0" smtClean="0">
                <a:latin typeface="Arial" pitchFamily="34" charset="0"/>
                <a:cs typeface="Arial" pitchFamily="34" charset="0"/>
              </a:rPr>
              <a:t>Solution</a:t>
            </a:r>
            <a:r>
              <a:rPr lang="en-US" sz="2800" dirty="0" smtClean="0">
                <a:latin typeface="Arial" pitchFamily="34" charset="0"/>
                <a:cs typeface="Arial" pitchFamily="34" charset="0"/>
              </a:rPr>
              <a:t>: </a:t>
            </a:r>
            <a:r>
              <a:rPr lang="en-US" sz="2400" dirty="0" smtClean="0">
                <a:solidFill>
                  <a:schemeClr val="tx1"/>
                </a:solidFill>
                <a:latin typeface="Arial" pitchFamily="34" charset="0"/>
                <a:cs typeface="Arial" pitchFamily="34" charset="0"/>
              </a:rPr>
              <a:t>The preceding example showed that the given claim results in the following null and alternative hypotheses: </a:t>
            </a:r>
            <a:r>
              <a:rPr lang="en-US" sz="2400" i="1" dirty="0" smtClean="0">
                <a:solidFill>
                  <a:schemeClr val="tx1"/>
                </a:solidFill>
                <a:latin typeface="Arial" pitchFamily="34" charset="0"/>
                <a:cs typeface="Arial" pitchFamily="34" charset="0"/>
              </a:rPr>
              <a:t>H</a:t>
            </a:r>
            <a:r>
              <a:rPr lang="en-US" sz="2400" baseline="-25000" dirty="0" smtClean="0">
                <a:solidFill>
                  <a:schemeClr val="tx1"/>
                </a:solidFill>
                <a:latin typeface="Arial" pitchFamily="34" charset="0"/>
                <a:cs typeface="Arial" pitchFamily="34" charset="0"/>
              </a:rPr>
              <a:t>0</a:t>
            </a:r>
            <a:r>
              <a:rPr lang="en-US" sz="2400" dirty="0" smtClean="0">
                <a:solidFill>
                  <a:schemeClr val="tx1"/>
                </a:solidFill>
                <a:latin typeface="Arial" pitchFamily="34" charset="0"/>
                <a:cs typeface="Arial" pitchFamily="34" charset="0"/>
              </a:rPr>
              <a:t>: </a:t>
            </a:r>
            <a:r>
              <a:rPr lang="en-US" sz="2400" i="1" dirty="0" smtClean="0">
                <a:solidFill>
                  <a:schemeClr val="tx1"/>
                </a:solidFill>
                <a:latin typeface="Arial" pitchFamily="34" charset="0"/>
                <a:cs typeface="Arial" pitchFamily="34" charset="0"/>
              </a:rPr>
              <a:t>p</a:t>
            </a:r>
            <a:r>
              <a:rPr lang="en-US" sz="2400" dirty="0" smtClean="0">
                <a:solidFill>
                  <a:schemeClr val="tx1"/>
                </a:solidFill>
                <a:latin typeface="Arial" pitchFamily="34" charset="0"/>
                <a:cs typeface="Arial" pitchFamily="34" charset="0"/>
              </a:rPr>
              <a:t> = 0.5 and </a:t>
            </a:r>
            <a:r>
              <a:rPr lang="en-US" sz="2400" i="1" dirty="0" smtClean="0">
                <a:solidFill>
                  <a:schemeClr val="tx1"/>
                </a:solidFill>
                <a:latin typeface="Arial" pitchFamily="34" charset="0"/>
                <a:cs typeface="Arial" pitchFamily="34" charset="0"/>
              </a:rPr>
              <a:t>H</a:t>
            </a:r>
            <a:r>
              <a:rPr lang="en-US" sz="2400" baseline="-25000" dirty="0" smtClean="0">
                <a:solidFill>
                  <a:schemeClr val="tx1"/>
                </a:solidFill>
                <a:latin typeface="Arial" pitchFamily="34" charset="0"/>
                <a:cs typeface="Arial" pitchFamily="34" charset="0"/>
              </a:rPr>
              <a:t>1</a:t>
            </a:r>
            <a:r>
              <a:rPr lang="en-US" sz="2400" dirty="0" smtClean="0">
                <a:solidFill>
                  <a:schemeClr val="tx1"/>
                </a:solidFill>
                <a:latin typeface="Arial" pitchFamily="34" charset="0"/>
                <a:cs typeface="Arial" pitchFamily="34" charset="0"/>
              </a:rPr>
              <a:t>: </a:t>
            </a:r>
            <a:r>
              <a:rPr lang="en-US" sz="2400" i="1" dirty="0" smtClean="0">
                <a:solidFill>
                  <a:schemeClr val="tx1"/>
                </a:solidFill>
                <a:latin typeface="Arial" pitchFamily="34" charset="0"/>
                <a:cs typeface="Arial" pitchFamily="34" charset="0"/>
              </a:rPr>
              <a:t>p</a:t>
            </a:r>
            <a:r>
              <a:rPr lang="en-US" sz="2400" dirty="0" smtClean="0">
                <a:solidFill>
                  <a:schemeClr val="tx1"/>
                </a:solidFill>
                <a:latin typeface="Arial" pitchFamily="34" charset="0"/>
                <a:cs typeface="Arial" pitchFamily="34" charset="0"/>
              </a:rPr>
              <a:t> &gt; 0.5.  Because we work under the assumption that the null hypothesis is true with </a:t>
            </a:r>
            <a:r>
              <a:rPr lang="en-US" sz="2400" i="1" dirty="0" smtClean="0">
                <a:solidFill>
                  <a:schemeClr val="tx1"/>
                </a:solidFill>
                <a:latin typeface="Arial" pitchFamily="34" charset="0"/>
                <a:cs typeface="Arial" pitchFamily="34" charset="0"/>
              </a:rPr>
              <a:t>p</a:t>
            </a:r>
            <a:r>
              <a:rPr lang="en-US" sz="2400" dirty="0" smtClean="0">
                <a:solidFill>
                  <a:schemeClr val="tx1"/>
                </a:solidFill>
                <a:latin typeface="Arial" pitchFamily="34" charset="0"/>
                <a:cs typeface="Arial" pitchFamily="34" charset="0"/>
              </a:rPr>
              <a:t> = 0.5, we get the following test statistic:</a:t>
            </a:r>
          </a:p>
        </p:txBody>
      </p:sp>
      <p:sp>
        <p:nvSpPr>
          <p:cNvPr id="30724" name="Rectangle 3"/>
          <p:cNvSpPr>
            <a:spLocks noChangeArrowheads="1"/>
          </p:cNvSpPr>
          <p:nvPr/>
        </p:nvSpPr>
        <p:spPr bwMode="auto">
          <a:xfrm>
            <a:off x="1838325" y="2403475"/>
            <a:ext cx="354013" cy="641350"/>
          </a:xfrm>
          <a:prstGeom prst="rect">
            <a:avLst/>
          </a:prstGeom>
          <a:noFill/>
          <a:ln w="9525">
            <a:noFill/>
            <a:miter lim="800000"/>
            <a:headEnd/>
            <a:tailEnd/>
          </a:ln>
        </p:spPr>
        <p:txBody>
          <a:bodyPr wrap="none" anchor="ctr"/>
          <a:lstStyle/>
          <a:p>
            <a:endParaRPr lang="en-US"/>
          </a:p>
        </p:txBody>
      </p:sp>
      <p:sp>
        <p:nvSpPr>
          <p:cNvPr id="30725" name="Rectangle 4"/>
          <p:cNvSpPr>
            <a:spLocks noChangeArrowheads="1"/>
          </p:cNvSpPr>
          <p:nvPr/>
        </p:nvSpPr>
        <p:spPr bwMode="auto">
          <a:xfrm>
            <a:off x="1508125" y="3017838"/>
            <a:ext cx="420688" cy="476250"/>
          </a:xfrm>
          <a:prstGeom prst="rect">
            <a:avLst/>
          </a:prstGeom>
          <a:noFill/>
          <a:ln w="9525">
            <a:noFill/>
            <a:miter lim="800000"/>
            <a:headEnd/>
            <a:tailEnd/>
          </a:ln>
        </p:spPr>
        <p:txBody>
          <a:bodyPr wrap="none" anchor="ctr"/>
          <a:lstStyle/>
          <a:p>
            <a:endParaRPr lang="en-US"/>
          </a:p>
        </p:txBody>
      </p:sp>
      <p:sp>
        <p:nvSpPr>
          <p:cNvPr id="30726" name="Rectangle 5"/>
          <p:cNvSpPr>
            <a:spLocks noChangeArrowheads="1"/>
          </p:cNvSpPr>
          <p:nvPr/>
        </p:nvSpPr>
        <p:spPr bwMode="auto">
          <a:xfrm>
            <a:off x="1736725" y="2989263"/>
            <a:ext cx="296863" cy="312737"/>
          </a:xfrm>
          <a:prstGeom prst="rect">
            <a:avLst/>
          </a:prstGeom>
          <a:noFill/>
          <a:ln w="9525">
            <a:noFill/>
            <a:miter lim="800000"/>
            <a:headEnd/>
            <a:tailEnd/>
          </a:ln>
        </p:spPr>
        <p:txBody>
          <a:bodyPr wrap="none" anchor="ctr"/>
          <a:lstStyle/>
          <a:p>
            <a:endParaRPr lang="en-US"/>
          </a:p>
        </p:txBody>
      </p:sp>
      <p:sp>
        <p:nvSpPr>
          <p:cNvPr id="30727" name="Rectangle 6"/>
          <p:cNvSpPr>
            <a:spLocks noChangeArrowheads="1"/>
          </p:cNvSpPr>
          <p:nvPr/>
        </p:nvSpPr>
        <p:spPr bwMode="auto">
          <a:xfrm>
            <a:off x="1889125" y="4127500"/>
            <a:ext cx="890588" cy="420688"/>
          </a:xfrm>
          <a:prstGeom prst="rect">
            <a:avLst/>
          </a:prstGeom>
          <a:noFill/>
          <a:ln w="9525">
            <a:noFill/>
            <a:miter lim="800000"/>
            <a:headEnd/>
            <a:tailEnd/>
          </a:ln>
        </p:spPr>
        <p:txBody>
          <a:bodyPr wrap="none" anchor="ctr"/>
          <a:lstStyle/>
          <a:p>
            <a:endParaRPr lang="en-US"/>
          </a:p>
        </p:txBody>
      </p:sp>
      <p:sp>
        <p:nvSpPr>
          <p:cNvPr id="30728" name="Rectangle 7"/>
          <p:cNvSpPr>
            <a:spLocks noChangeArrowheads="1"/>
          </p:cNvSpPr>
          <p:nvPr/>
        </p:nvSpPr>
        <p:spPr bwMode="auto">
          <a:xfrm>
            <a:off x="593725" y="4694238"/>
            <a:ext cx="5807075" cy="1733550"/>
          </a:xfrm>
          <a:prstGeom prst="rect">
            <a:avLst/>
          </a:prstGeom>
          <a:noFill/>
          <a:ln w="9525">
            <a:noFill/>
            <a:miter lim="800000"/>
            <a:headEnd/>
            <a:tailEnd/>
          </a:ln>
        </p:spPr>
        <p:txBody>
          <a:bodyPr wrap="none" anchor="ctr"/>
          <a:lstStyle/>
          <a:p>
            <a:endParaRPr lang="en-US"/>
          </a:p>
        </p:txBody>
      </p:sp>
      <p:sp>
        <p:nvSpPr>
          <p:cNvPr id="30729" name="Line 12"/>
          <p:cNvSpPr>
            <a:spLocks noChangeShapeType="1"/>
          </p:cNvSpPr>
          <p:nvPr/>
        </p:nvSpPr>
        <p:spPr bwMode="auto">
          <a:xfrm flipH="1">
            <a:off x="2130425" y="4214813"/>
            <a:ext cx="0" cy="0"/>
          </a:xfrm>
          <a:prstGeom prst="line">
            <a:avLst/>
          </a:prstGeom>
          <a:noFill/>
          <a:ln w="25400">
            <a:solidFill>
              <a:schemeClr val="tx1"/>
            </a:solidFill>
            <a:round/>
            <a:headEnd/>
            <a:tailEnd/>
          </a:ln>
        </p:spPr>
        <p:txBody>
          <a:bodyPr wrap="none" anchor="ctr"/>
          <a:lstStyle/>
          <a:p>
            <a:endParaRPr lang="en-US"/>
          </a:p>
        </p:txBody>
      </p:sp>
      <p:sp>
        <p:nvSpPr>
          <p:cNvPr id="30730" name="Text Box 14"/>
          <p:cNvSpPr txBox="1">
            <a:spLocks noChangeArrowheads="1"/>
          </p:cNvSpPr>
          <p:nvPr/>
        </p:nvSpPr>
        <p:spPr bwMode="auto">
          <a:xfrm>
            <a:off x="2308225" y="3986213"/>
            <a:ext cx="184150" cy="457200"/>
          </a:xfrm>
          <a:prstGeom prst="rect">
            <a:avLst/>
          </a:prstGeom>
          <a:noFill/>
          <a:ln w="12700">
            <a:noFill/>
            <a:miter lim="800000"/>
            <a:headEnd/>
            <a:tailEnd/>
          </a:ln>
        </p:spPr>
        <p:txBody>
          <a:bodyPr wrap="none" anchor="ctr">
            <a:spAutoFit/>
          </a:bodyPr>
          <a:lstStyle/>
          <a:p>
            <a:pPr algn="ctr"/>
            <a:endParaRPr lang="en-US" b="0">
              <a:latin typeface="Times New Roman" pitchFamily="18" charset="0"/>
            </a:endParaRPr>
          </a:p>
        </p:txBody>
      </p:sp>
      <p:sp>
        <p:nvSpPr>
          <p:cNvPr id="30731" name="Rectangle 20"/>
          <p:cNvSpPr>
            <a:spLocks noChangeArrowheads="1"/>
          </p:cNvSpPr>
          <p:nvPr/>
        </p:nvSpPr>
        <p:spPr bwMode="auto">
          <a:xfrm>
            <a:off x="4124325" y="4183063"/>
            <a:ext cx="890588" cy="420687"/>
          </a:xfrm>
          <a:prstGeom prst="rect">
            <a:avLst/>
          </a:prstGeom>
          <a:noFill/>
          <a:ln w="9525">
            <a:noFill/>
            <a:miter lim="800000"/>
            <a:headEnd/>
            <a:tailEnd/>
          </a:ln>
        </p:spPr>
        <p:txBody>
          <a:bodyPr wrap="none" anchor="ctr"/>
          <a:lstStyle/>
          <a:p>
            <a:endParaRPr lang="en-US"/>
          </a:p>
        </p:txBody>
      </p:sp>
      <p:sp>
        <p:nvSpPr>
          <p:cNvPr id="30732" name="Line 24"/>
          <p:cNvSpPr>
            <a:spLocks noChangeShapeType="1"/>
          </p:cNvSpPr>
          <p:nvPr/>
        </p:nvSpPr>
        <p:spPr bwMode="auto">
          <a:xfrm flipH="1">
            <a:off x="4365625" y="4270375"/>
            <a:ext cx="0" cy="0"/>
          </a:xfrm>
          <a:prstGeom prst="line">
            <a:avLst/>
          </a:prstGeom>
          <a:noFill/>
          <a:ln w="25400">
            <a:solidFill>
              <a:schemeClr val="tx1"/>
            </a:solidFill>
            <a:round/>
            <a:headEnd/>
            <a:tailEnd/>
          </a:ln>
        </p:spPr>
        <p:txBody>
          <a:bodyPr wrap="none" anchor="ctr"/>
          <a:lstStyle/>
          <a:p>
            <a:endParaRPr lang="en-US"/>
          </a:p>
        </p:txBody>
      </p:sp>
      <p:sp>
        <p:nvSpPr>
          <p:cNvPr id="30733" name="Text Box 26"/>
          <p:cNvSpPr txBox="1">
            <a:spLocks noChangeArrowheads="1"/>
          </p:cNvSpPr>
          <p:nvPr/>
        </p:nvSpPr>
        <p:spPr bwMode="auto">
          <a:xfrm>
            <a:off x="4543425" y="4041775"/>
            <a:ext cx="184150" cy="457200"/>
          </a:xfrm>
          <a:prstGeom prst="rect">
            <a:avLst/>
          </a:prstGeom>
          <a:noFill/>
          <a:ln w="12700">
            <a:noFill/>
            <a:miter lim="800000"/>
            <a:headEnd/>
            <a:tailEnd/>
          </a:ln>
        </p:spPr>
        <p:txBody>
          <a:bodyPr wrap="none" anchor="ctr">
            <a:spAutoFit/>
          </a:bodyPr>
          <a:lstStyle/>
          <a:p>
            <a:pPr algn="ctr"/>
            <a:endParaRPr lang="en-US" b="0">
              <a:latin typeface="Times New Roman" pitchFamily="18" charset="0"/>
            </a:endParaRPr>
          </a:p>
        </p:txBody>
      </p:sp>
      <p:sp>
        <p:nvSpPr>
          <p:cNvPr id="30734" name="Line 32"/>
          <p:cNvSpPr>
            <a:spLocks noChangeShapeType="1"/>
          </p:cNvSpPr>
          <p:nvPr/>
        </p:nvSpPr>
        <p:spPr bwMode="auto">
          <a:xfrm>
            <a:off x="4273550" y="4733925"/>
            <a:ext cx="1479550" cy="0"/>
          </a:xfrm>
          <a:prstGeom prst="line">
            <a:avLst/>
          </a:prstGeom>
          <a:noFill/>
          <a:ln w="12700">
            <a:noFill/>
            <a:round/>
            <a:headEnd/>
            <a:tailEnd/>
          </a:ln>
        </p:spPr>
        <p:txBody>
          <a:bodyPr wrap="none" anchor="ctr"/>
          <a:lstStyle/>
          <a:p>
            <a:endParaRPr lang="en-US"/>
          </a:p>
        </p:txBody>
      </p:sp>
      <p:grpSp>
        <p:nvGrpSpPr>
          <p:cNvPr id="2" name="Group 46"/>
          <p:cNvGrpSpPr>
            <a:grpSpLocks/>
          </p:cNvGrpSpPr>
          <p:nvPr/>
        </p:nvGrpSpPr>
        <p:grpSpPr bwMode="auto">
          <a:xfrm>
            <a:off x="1206500" y="3435350"/>
            <a:ext cx="6048375" cy="1765300"/>
            <a:chOff x="760" y="2158"/>
            <a:chExt cx="3810" cy="1112"/>
          </a:xfrm>
        </p:grpSpPr>
        <p:grpSp>
          <p:nvGrpSpPr>
            <p:cNvPr id="3" name="Group 45"/>
            <p:cNvGrpSpPr>
              <a:grpSpLocks/>
            </p:cNvGrpSpPr>
            <p:nvPr/>
          </p:nvGrpSpPr>
          <p:grpSpPr bwMode="auto">
            <a:xfrm>
              <a:off x="1172" y="2608"/>
              <a:ext cx="708" cy="596"/>
              <a:chOff x="1172" y="2608"/>
              <a:chExt cx="708" cy="596"/>
            </a:xfrm>
          </p:grpSpPr>
          <p:grpSp>
            <p:nvGrpSpPr>
              <p:cNvPr id="4" name="Group 44"/>
              <p:cNvGrpSpPr>
                <a:grpSpLocks/>
              </p:cNvGrpSpPr>
              <p:nvPr/>
            </p:nvGrpSpPr>
            <p:grpSpPr bwMode="auto">
              <a:xfrm>
                <a:off x="1172" y="2608"/>
                <a:ext cx="708" cy="596"/>
                <a:chOff x="1172" y="2608"/>
                <a:chExt cx="708" cy="596"/>
              </a:xfrm>
            </p:grpSpPr>
            <p:sp>
              <p:nvSpPr>
                <p:cNvPr id="30757" name="Text Box 18"/>
                <p:cNvSpPr txBox="1">
                  <a:spLocks noChangeArrowheads="1"/>
                </p:cNvSpPr>
                <p:nvPr/>
              </p:nvSpPr>
              <p:spPr bwMode="auto">
                <a:xfrm>
                  <a:off x="1508" y="2839"/>
                  <a:ext cx="272" cy="365"/>
                </a:xfrm>
                <a:prstGeom prst="rect">
                  <a:avLst/>
                </a:prstGeom>
                <a:noFill/>
                <a:ln w="12700">
                  <a:noFill/>
                  <a:miter lim="800000"/>
                  <a:headEnd/>
                  <a:tailEnd/>
                </a:ln>
              </p:spPr>
              <p:txBody>
                <a:bodyPr wrap="none" anchor="ctr">
                  <a:spAutoFit/>
                </a:bodyPr>
                <a:lstStyle/>
                <a:p>
                  <a:pPr algn="ctr"/>
                  <a:r>
                    <a:rPr lang="en-US" sz="3200" i="1"/>
                    <a:t>n</a:t>
                  </a:r>
                  <a:endParaRPr lang="en-US" b="0"/>
                </a:p>
              </p:txBody>
            </p:sp>
            <p:sp>
              <p:nvSpPr>
                <p:cNvPr id="30758" name="Text Box 16"/>
                <p:cNvSpPr txBox="1">
                  <a:spLocks noChangeArrowheads="1"/>
                </p:cNvSpPr>
                <p:nvPr/>
              </p:nvSpPr>
              <p:spPr bwMode="auto">
                <a:xfrm>
                  <a:off x="1452" y="2617"/>
                  <a:ext cx="428" cy="365"/>
                </a:xfrm>
                <a:prstGeom prst="rect">
                  <a:avLst/>
                </a:prstGeom>
                <a:noFill/>
                <a:ln w="12700">
                  <a:noFill/>
                  <a:miter lim="800000"/>
                  <a:headEnd/>
                  <a:tailEnd/>
                </a:ln>
              </p:spPr>
              <p:txBody>
                <a:bodyPr wrap="none" anchor="ctr">
                  <a:spAutoFit/>
                </a:bodyPr>
                <a:lstStyle/>
                <a:p>
                  <a:pPr algn="ctr"/>
                  <a:r>
                    <a:rPr lang="en-US" sz="3200" i="1" dirty="0" err="1"/>
                    <a:t>pq</a:t>
                  </a:r>
                  <a:endParaRPr lang="en-US" sz="3200" b="0" dirty="0"/>
                </a:p>
              </p:txBody>
            </p:sp>
            <p:sp>
              <p:nvSpPr>
                <p:cNvPr id="30759" name="Text Box 15"/>
                <p:cNvSpPr txBox="1">
                  <a:spLocks noChangeArrowheads="1"/>
                </p:cNvSpPr>
                <p:nvPr/>
              </p:nvSpPr>
              <p:spPr bwMode="auto">
                <a:xfrm>
                  <a:off x="1172" y="2608"/>
                  <a:ext cx="354" cy="576"/>
                </a:xfrm>
                <a:prstGeom prst="rect">
                  <a:avLst/>
                </a:prstGeom>
                <a:noFill/>
                <a:ln w="12700">
                  <a:noFill/>
                  <a:miter lim="800000"/>
                  <a:headEnd/>
                  <a:tailEnd/>
                </a:ln>
              </p:spPr>
              <p:txBody>
                <a:bodyPr wrap="none" anchor="ctr">
                  <a:spAutoFit/>
                </a:bodyPr>
                <a:lstStyle/>
                <a:p>
                  <a:pPr algn="ctr"/>
                  <a:r>
                    <a:rPr lang="en-US" sz="5400">
                      <a:latin typeface="Times New Roman" pitchFamily="18" charset="0"/>
                      <a:sym typeface="Symbol" pitchFamily="18" charset="2"/>
                    </a:rPr>
                    <a:t></a:t>
                  </a:r>
                  <a:endParaRPr lang="en-US" sz="3200" b="0">
                    <a:latin typeface="Times New Roman" pitchFamily="18" charset="0"/>
                  </a:endParaRPr>
                </a:p>
              </p:txBody>
            </p:sp>
            <p:sp>
              <p:nvSpPr>
                <p:cNvPr id="30760" name="Line 17"/>
                <p:cNvSpPr>
                  <a:spLocks noChangeShapeType="1"/>
                </p:cNvSpPr>
                <p:nvPr/>
              </p:nvSpPr>
              <p:spPr bwMode="auto">
                <a:xfrm>
                  <a:off x="1492" y="2967"/>
                  <a:ext cx="281" cy="0"/>
                </a:xfrm>
                <a:prstGeom prst="line">
                  <a:avLst/>
                </a:prstGeom>
                <a:noFill/>
                <a:ln w="22225">
                  <a:solidFill>
                    <a:schemeClr val="tx1"/>
                  </a:solidFill>
                  <a:round/>
                  <a:headEnd/>
                  <a:tailEnd/>
                </a:ln>
              </p:spPr>
              <p:txBody>
                <a:bodyPr wrap="none" anchor="ctr"/>
                <a:lstStyle/>
                <a:p>
                  <a:endParaRPr lang="en-US"/>
                </a:p>
              </p:txBody>
            </p:sp>
          </p:grpSp>
          <p:sp>
            <p:nvSpPr>
              <p:cNvPr id="30756" name="Line 13"/>
              <p:cNvSpPr>
                <a:spLocks noChangeShapeType="1"/>
              </p:cNvSpPr>
              <p:nvPr/>
            </p:nvSpPr>
            <p:spPr bwMode="auto">
              <a:xfrm>
                <a:off x="1454" y="2655"/>
                <a:ext cx="398" cy="0"/>
              </a:xfrm>
              <a:prstGeom prst="line">
                <a:avLst/>
              </a:prstGeom>
              <a:noFill/>
              <a:ln w="25400">
                <a:solidFill>
                  <a:schemeClr val="tx1"/>
                </a:solidFill>
                <a:round/>
                <a:headEnd/>
                <a:tailEnd/>
              </a:ln>
            </p:spPr>
            <p:txBody>
              <a:bodyPr wrap="none" anchor="ctr"/>
              <a:lstStyle/>
              <a:p>
                <a:endParaRPr lang="en-US"/>
              </a:p>
            </p:txBody>
          </p:sp>
        </p:grpSp>
        <p:grpSp>
          <p:nvGrpSpPr>
            <p:cNvPr id="5" name="Group 43"/>
            <p:cNvGrpSpPr>
              <a:grpSpLocks/>
            </p:cNvGrpSpPr>
            <p:nvPr/>
          </p:nvGrpSpPr>
          <p:grpSpPr bwMode="auto">
            <a:xfrm>
              <a:off x="760" y="2158"/>
              <a:ext cx="3810" cy="1112"/>
              <a:chOff x="760" y="2158"/>
              <a:chExt cx="3810" cy="1112"/>
            </a:xfrm>
          </p:grpSpPr>
          <p:sp>
            <p:nvSpPr>
              <p:cNvPr id="30738" name="Text Box 9"/>
              <p:cNvSpPr txBox="1">
                <a:spLocks noChangeArrowheads="1"/>
              </p:cNvSpPr>
              <p:nvPr/>
            </p:nvSpPr>
            <p:spPr bwMode="auto">
              <a:xfrm>
                <a:off x="760" y="2158"/>
                <a:ext cx="1546" cy="442"/>
              </a:xfrm>
              <a:prstGeom prst="rect">
                <a:avLst/>
              </a:prstGeom>
              <a:noFill/>
              <a:ln w="12700">
                <a:noFill/>
                <a:miter lim="800000"/>
                <a:headEnd/>
                <a:tailEnd/>
              </a:ln>
            </p:spPr>
            <p:txBody>
              <a:bodyPr wrap="none" anchor="ctr">
                <a:spAutoFit/>
              </a:bodyPr>
              <a:lstStyle/>
              <a:p>
                <a:pPr algn="ctr"/>
                <a:r>
                  <a:rPr lang="en-US" sz="4000" i="1" dirty="0" smtClean="0"/>
                  <a:t>z</a:t>
                </a:r>
                <a:r>
                  <a:rPr lang="en-US" sz="4000" b="0" dirty="0" smtClean="0"/>
                  <a:t> = </a:t>
                </a:r>
                <a:r>
                  <a:rPr lang="en-US" sz="4000" i="1" dirty="0" smtClean="0"/>
                  <a:t>p</a:t>
                </a:r>
                <a:r>
                  <a:rPr lang="en-US" sz="4000" b="0" dirty="0" smtClean="0"/>
                  <a:t> – </a:t>
                </a:r>
                <a:r>
                  <a:rPr lang="en-US" sz="4000" i="1" dirty="0" smtClean="0"/>
                  <a:t>p</a:t>
                </a:r>
                <a:r>
                  <a:rPr lang="en-US" b="0" dirty="0" smtClean="0">
                    <a:sym typeface="Symbol" pitchFamily="18" charset="2"/>
                  </a:rPr>
                  <a:t>   </a:t>
                </a:r>
                <a:endParaRPr lang="en-US" b="0" dirty="0">
                  <a:sym typeface="Symbol" pitchFamily="18" charset="2"/>
                </a:endParaRPr>
              </a:p>
            </p:txBody>
          </p:sp>
          <p:sp>
            <p:nvSpPr>
              <p:cNvPr id="30739" name="Text Box 11"/>
              <p:cNvSpPr txBox="1">
                <a:spLocks noChangeArrowheads="1"/>
              </p:cNvSpPr>
              <p:nvPr/>
            </p:nvSpPr>
            <p:spPr bwMode="auto">
              <a:xfrm>
                <a:off x="1342" y="2215"/>
                <a:ext cx="260" cy="144"/>
              </a:xfrm>
              <a:prstGeom prst="rect">
                <a:avLst/>
              </a:prstGeom>
              <a:noFill/>
              <a:ln w="12700">
                <a:noFill/>
                <a:miter lim="800000"/>
                <a:headEnd/>
                <a:tailEnd/>
              </a:ln>
            </p:spPr>
            <p:txBody>
              <a:bodyPr wrap="none" anchor="ctr">
                <a:spAutoFit/>
              </a:bodyPr>
              <a:lstStyle/>
              <a:p>
                <a:pPr algn="ctr"/>
                <a:r>
                  <a:rPr lang="en-US" sz="900" b="0" dirty="0" smtClean="0">
                    <a:latin typeface="Times New Roman" pitchFamily="18" charset="0"/>
                    <a:sym typeface="Webdings" pitchFamily="18" charset="2"/>
                  </a:rPr>
                  <a:t></a:t>
                </a:r>
                <a:endParaRPr lang="en-US" b="0" dirty="0">
                  <a:latin typeface="Times New Roman" pitchFamily="18" charset="0"/>
                  <a:sym typeface="Webdings" pitchFamily="18" charset="2"/>
                </a:endParaRPr>
              </a:p>
            </p:txBody>
          </p:sp>
          <p:grpSp>
            <p:nvGrpSpPr>
              <p:cNvPr id="6" name="Group 42"/>
              <p:cNvGrpSpPr>
                <a:grpSpLocks/>
              </p:cNvGrpSpPr>
              <p:nvPr/>
            </p:nvGrpSpPr>
            <p:grpSpPr bwMode="auto">
              <a:xfrm>
                <a:off x="1342" y="2201"/>
                <a:ext cx="3228" cy="1069"/>
                <a:chOff x="1342" y="2201"/>
                <a:chExt cx="3228" cy="1069"/>
              </a:xfrm>
            </p:grpSpPr>
            <p:grpSp>
              <p:nvGrpSpPr>
                <p:cNvPr id="7" name="Group 41"/>
                <p:cNvGrpSpPr>
                  <a:grpSpLocks/>
                </p:cNvGrpSpPr>
                <p:nvPr/>
              </p:nvGrpSpPr>
              <p:grpSpPr bwMode="auto">
                <a:xfrm>
                  <a:off x="1342" y="2201"/>
                  <a:ext cx="2623" cy="1069"/>
                  <a:chOff x="1342" y="2201"/>
                  <a:chExt cx="2623" cy="1069"/>
                </a:xfrm>
              </p:grpSpPr>
              <p:sp>
                <p:nvSpPr>
                  <p:cNvPr id="30743" name="Text Box 21"/>
                  <p:cNvSpPr txBox="1">
                    <a:spLocks noChangeArrowheads="1"/>
                  </p:cNvSpPr>
                  <p:nvPr/>
                </p:nvSpPr>
                <p:spPr bwMode="auto">
                  <a:xfrm>
                    <a:off x="1917" y="2201"/>
                    <a:ext cx="2048" cy="442"/>
                  </a:xfrm>
                  <a:prstGeom prst="rect">
                    <a:avLst/>
                  </a:prstGeom>
                  <a:noFill/>
                  <a:ln w="12700">
                    <a:noFill/>
                    <a:miter lim="800000"/>
                    <a:headEnd/>
                    <a:tailEnd/>
                  </a:ln>
                </p:spPr>
                <p:txBody>
                  <a:bodyPr wrap="none" anchor="ctr">
                    <a:spAutoFit/>
                  </a:bodyPr>
                  <a:lstStyle/>
                  <a:p>
                    <a:pPr algn="ctr"/>
                    <a:r>
                      <a:rPr lang="en-US" sz="4000" b="0">
                        <a:latin typeface="Times New Roman" pitchFamily="18" charset="0"/>
                      </a:rPr>
                      <a:t>  </a:t>
                    </a:r>
                    <a:r>
                      <a:rPr lang="en-US" sz="4000">
                        <a:latin typeface="Times New Roman" pitchFamily="18" charset="0"/>
                      </a:rPr>
                      <a:t>=</a:t>
                    </a:r>
                    <a:r>
                      <a:rPr lang="en-US" sz="4000" b="0">
                        <a:latin typeface="Times New Roman" pitchFamily="18" charset="0"/>
                      </a:rPr>
                      <a:t> </a:t>
                    </a:r>
                    <a:r>
                      <a:rPr lang="en-US" sz="4000"/>
                      <a:t>0.56 - 0.5</a:t>
                    </a:r>
                    <a:r>
                      <a:rPr lang="en-US" b="0">
                        <a:sym typeface="Symbol" pitchFamily="18" charset="2"/>
                      </a:rPr>
                      <a:t>   </a:t>
                    </a:r>
                  </a:p>
                </p:txBody>
              </p:sp>
              <p:grpSp>
                <p:nvGrpSpPr>
                  <p:cNvPr id="8" name="Group 38"/>
                  <p:cNvGrpSpPr>
                    <a:grpSpLocks/>
                  </p:cNvGrpSpPr>
                  <p:nvPr/>
                </p:nvGrpSpPr>
                <p:grpSpPr bwMode="auto">
                  <a:xfrm>
                    <a:off x="1342" y="2590"/>
                    <a:ext cx="2282" cy="7"/>
                    <a:chOff x="1342" y="2590"/>
                    <a:chExt cx="2282" cy="7"/>
                  </a:xfrm>
                </p:grpSpPr>
                <p:sp>
                  <p:nvSpPr>
                    <p:cNvPr id="30753" name="Line 10"/>
                    <p:cNvSpPr>
                      <a:spLocks noChangeShapeType="1"/>
                    </p:cNvSpPr>
                    <p:nvPr/>
                  </p:nvSpPr>
                  <p:spPr bwMode="auto">
                    <a:xfrm>
                      <a:off x="1342" y="2590"/>
                      <a:ext cx="638" cy="0"/>
                    </a:xfrm>
                    <a:prstGeom prst="line">
                      <a:avLst/>
                    </a:prstGeom>
                    <a:noFill/>
                    <a:ln w="22225">
                      <a:solidFill>
                        <a:schemeClr val="tx1"/>
                      </a:solidFill>
                      <a:round/>
                      <a:headEnd/>
                      <a:tailEnd/>
                    </a:ln>
                  </p:spPr>
                  <p:txBody>
                    <a:bodyPr wrap="none" anchor="ctr"/>
                    <a:lstStyle/>
                    <a:p>
                      <a:endParaRPr lang="en-US"/>
                    </a:p>
                  </p:txBody>
                </p:sp>
                <p:sp>
                  <p:nvSpPr>
                    <p:cNvPr id="30754" name="Line 22"/>
                    <p:cNvSpPr>
                      <a:spLocks noChangeShapeType="1"/>
                    </p:cNvSpPr>
                    <p:nvPr/>
                  </p:nvSpPr>
                  <p:spPr bwMode="auto">
                    <a:xfrm>
                      <a:off x="2338" y="2597"/>
                      <a:ext cx="1286" cy="0"/>
                    </a:xfrm>
                    <a:prstGeom prst="line">
                      <a:avLst/>
                    </a:prstGeom>
                    <a:noFill/>
                    <a:ln w="22225">
                      <a:solidFill>
                        <a:schemeClr val="tx1"/>
                      </a:solidFill>
                      <a:round/>
                      <a:headEnd/>
                      <a:tailEnd/>
                    </a:ln>
                  </p:spPr>
                  <p:txBody>
                    <a:bodyPr wrap="none" anchor="ctr"/>
                    <a:lstStyle/>
                    <a:p>
                      <a:endParaRPr lang="en-US"/>
                    </a:p>
                  </p:txBody>
                </p:sp>
              </p:grpSp>
              <p:grpSp>
                <p:nvGrpSpPr>
                  <p:cNvPr id="9" name="Group 40"/>
                  <p:cNvGrpSpPr>
                    <a:grpSpLocks/>
                  </p:cNvGrpSpPr>
                  <p:nvPr/>
                </p:nvGrpSpPr>
                <p:grpSpPr bwMode="auto">
                  <a:xfrm>
                    <a:off x="2242" y="2635"/>
                    <a:ext cx="1417" cy="635"/>
                    <a:chOff x="2242" y="2635"/>
                    <a:chExt cx="1417" cy="635"/>
                  </a:xfrm>
                </p:grpSpPr>
                <p:grpSp>
                  <p:nvGrpSpPr>
                    <p:cNvPr id="10" name="Group 39"/>
                    <p:cNvGrpSpPr>
                      <a:grpSpLocks/>
                    </p:cNvGrpSpPr>
                    <p:nvPr/>
                  </p:nvGrpSpPr>
                  <p:grpSpPr bwMode="auto">
                    <a:xfrm>
                      <a:off x="2242" y="2635"/>
                      <a:ext cx="1417" cy="576"/>
                      <a:chOff x="2242" y="2635"/>
                      <a:chExt cx="1417" cy="576"/>
                    </a:xfrm>
                  </p:grpSpPr>
                  <p:sp>
                    <p:nvSpPr>
                      <p:cNvPr id="30748" name="Text Box 28"/>
                      <p:cNvSpPr txBox="1">
                        <a:spLocks noChangeArrowheads="1"/>
                      </p:cNvSpPr>
                      <p:nvPr/>
                    </p:nvSpPr>
                    <p:spPr bwMode="auto">
                      <a:xfrm>
                        <a:off x="2493" y="2652"/>
                        <a:ext cx="1166" cy="365"/>
                      </a:xfrm>
                      <a:prstGeom prst="rect">
                        <a:avLst/>
                      </a:prstGeom>
                      <a:noFill/>
                      <a:ln w="12700">
                        <a:noFill/>
                        <a:miter lim="800000"/>
                        <a:headEnd/>
                        <a:tailEnd/>
                      </a:ln>
                    </p:spPr>
                    <p:txBody>
                      <a:bodyPr wrap="none" anchor="ctr">
                        <a:spAutoFit/>
                      </a:bodyPr>
                      <a:lstStyle/>
                      <a:p>
                        <a:pPr algn="ctr"/>
                        <a:r>
                          <a:rPr lang="en-US" sz="3200">
                            <a:latin typeface="Times New Roman" pitchFamily="18" charset="0"/>
                          </a:rPr>
                          <a:t>(</a:t>
                        </a:r>
                        <a:r>
                          <a:rPr lang="en-US" sz="3200"/>
                          <a:t>0.5)(0.5)</a:t>
                        </a:r>
                        <a:endParaRPr lang="en-US" sz="3200" b="0"/>
                      </a:p>
                    </p:txBody>
                  </p:sp>
                  <p:grpSp>
                    <p:nvGrpSpPr>
                      <p:cNvPr id="11" name="Group 37"/>
                      <p:cNvGrpSpPr>
                        <a:grpSpLocks/>
                      </p:cNvGrpSpPr>
                      <p:nvPr/>
                    </p:nvGrpSpPr>
                    <p:grpSpPr bwMode="auto">
                      <a:xfrm>
                        <a:off x="2242" y="2635"/>
                        <a:ext cx="1302" cy="576"/>
                        <a:chOff x="2242" y="2635"/>
                        <a:chExt cx="1302" cy="576"/>
                      </a:xfrm>
                    </p:grpSpPr>
                    <p:sp>
                      <p:nvSpPr>
                        <p:cNvPr id="30751" name="Text Box 27"/>
                        <p:cNvSpPr txBox="1">
                          <a:spLocks noChangeArrowheads="1"/>
                        </p:cNvSpPr>
                        <p:nvPr/>
                      </p:nvSpPr>
                      <p:spPr bwMode="auto">
                        <a:xfrm>
                          <a:off x="2242" y="2635"/>
                          <a:ext cx="354" cy="576"/>
                        </a:xfrm>
                        <a:prstGeom prst="rect">
                          <a:avLst/>
                        </a:prstGeom>
                        <a:noFill/>
                        <a:ln w="12700">
                          <a:noFill/>
                          <a:miter lim="800000"/>
                          <a:headEnd/>
                          <a:tailEnd/>
                        </a:ln>
                      </p:spPr>
                      <p:txBody>
                        <a:bodyPr wrap="none" anchor="ctr">
                          <a:spAutoFit/>
                        </a:bodyPr>
                        <a:lstStyle/>
                        <a:p>
                          <a:pPr algn="ctr"/>
                          <a:r>
                            <a:rPr lang="en-US" sz="5400">
                              <a:latin typeface="Times New Roman" pitchFamily="18" charset="0"/>
                              <a:sym typeface="Symbol" pitchFamily="18" charset="2"/>
                            </a:rPr>
                            <a:t></a:t>
                          </a:r>
                          <a:endParaRPr lang="en-US" sz="3200" b="0">
                            <a:latin typeface="Times New Roman" pitchFamily="18" charset="0"/>
                          </a:endParaRPr>
                        </a:p>
                      </p:txBody>
                    </p:sp>
                    <p:sp>
                      <p:nvSpPr>
                        <p:cNvPr id="30752" name="Line 31"/>
                        <p:cNvSpPr>
                          <a:spLocks noChangeShapeType="1"/>
                        </p:cNvSpPr>
                        <p:nvPr/>
                      </p:nvSpPr>
                      <p:spPr bwMode="auto">
                        <a:xfrm>
                          <a:off x="2528" y="2698"/>
                          <a:ext cx="1016" cy="0"/>
                        </a:xfrm>
                        <a:prstGeom prst="line">
                          <a:avLst/>
                        </a:prstGeom>
                        <a:noFill/>
                        <a:ln w="25400">
                          <a:solidFill>
                            <a:schemeClr val="tx1"/>
                          </a:solidFill>
                          <a:round/>
                          <a:headEnd/>
                          <a:tailEnd/>
                        </a:ln>
                      </p:spPr>
                      <p:txBody>
                        <a:bodyPr wrap="none" anchor="ctr"/>
                        <a:lstStyle/>
                        <a:p>
                          <a:endParaRPr lang="en-US"/>
                        </a:p>
                      </p:txBody>
                    </p:sp>
                  </p:grpSp>
                  <p:sp>
                    <p:nvSpPr>
                      <p:cNvPr id="30750" name="Line 33"/>
                      <p:cNvSpPr>
                        <a:spLocks noChangeShapeType="1"/>
                      </p:cNvSpPr>
                      <p:nvPr/>
                    </p:nvSpPr>
                    <p:spPr bwMode="auto">
                      <a:xfrm>
                        <a:off x="2582" y="2963"/>
                        <a:ext cx="1026" cy="0"/>
                      </a:xfrm>
                      <a:prstGeom prst="line">
                        <a:avLst/>
                      </a:prstGeom>
                      <a:noFill/>
                      <a:ln w="25400">
                        <a:solidFill>
                          <a:schemeClr val="tx1"/>
                        </a:solidFill>
                        <a:round/>
                        <a:headEnd/>
                        <a:tailEnd/>
                      </a:ln>
                    </p:spPr>
                    <p:txBody>
                      <a:bodyPr wrap="none" anchor="ctr"/>
                      <a:lstStyle/>
                      <a:p>
                        <a:endParaRPr lang="en-US"/>
                      </a:p>
                    </p:txBody>
                  </p:sp>
                </p:grpSp>
                <p:sp>
                  <p:nvSpPr>
                    <p:cNvPr id="30747" name="Text Box 34"/>
                    <p:cNvSpPr txBox="1">
                      <a:spLocks noChangeArrowheads="1"/>
                    </p:cNvSpPr>
                    <p:nvPr/>
                  </p:nvSpPr>
                  <p:spPr bwMode="auto">
                    <a:xfrm>
                      <a:off x="2851" y="2905"/>
                      <a:ext cx="542" cy="365"/>
                    </a:xfrm>
                    <a:prstGeom prst="rect">
                      <a:avLst/>
                    </a:prstGeom>
                    <a:noFill/>
                    <a:ln w="12700">
                      <a:noFill/>
                      <a:miter lim="800000"/>
                      <a:headEnd/>
                      <a:tailEnd/>
                    </a:ln>
                  </p:spPr>
                  <p:txBody>
                    <a:bodyPr wrap="none" anchor="ctr">
                      <a:spAutoFit/>
                    </a:bodyPr>
                    <a:lstStyle/>
                    <a:p>
                      <a:pPr algn="ctr"/>
                      <a:r>
                        <a:rPr lang="en-US" sz="3200"/>
                        <a:t>880</a:t>
                      </a:r>
                      <a:endParaRPr lang="en-US" b="0"/>
                    </a:p>
                  </p:txBody>
                </p:sp>
              </p:grpSp>
            </p:grpSp>
            <p:sp>
              <p:nvSpPr>
                <p:cNvPr id="30742" name="Text Box 35"/>
                <p:cNvSpPr txBox="1">
                  <a:spLocks noChangeArrowheads="1"/>
                </p:cNvSpPr>
                <p:nvPr/>
              </p:nvSpPr>
              <p:spPr bwMode="auto">
                <a:xfrm>
                  <a:off x="3747" y="2270"/>
                  <a:ext cx="823" cy="365"/>
                </a:xfrm>
                <a:prstGeom prst="rect">
                  <a:avLst/>
                </a:prstGeom>
                <a:noFill/>
                <a:ln w="12700">
                  <a:noFill/>
                  <a:miter lim="800000"/>
                  <a:headEnd/>
                  <a:tailEnd/>
                </a:ln>
              </p:spPr>
              <p:txBody>
                <a:bodyPr wrap="none" anchor="ctr">
                  <a:spAutoFit/>
                </a:bodyPr>
                <a:lstStyle/>
                <a:p>
                  <a:pPr algn="ctr"/>
                  <a:r>
                    <a:rPr lang="en-US" sz="3200">
                      <a:latin typeface="Times New Roman" pitchFamily="18" charset="0"/>
                    </a:rPr>
                    <a:t>= </a:t>
                  </a:r>
                  <a:r>
                    <a:rPr lang="en-US" sz="3200"/>
                    <a:t>3.56</a:t>
                  </a:r>
                  <a:endParaRPr lang="en-US" b="0"/>
                </a:p>
              </p:txBody>
            </p:sp>
          </p:grpSp>
        </p:grpSp>
      </p:gr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800" b="1" dirty="0" smtClean="0">
                <a:latin typeface="Arial" pitchFamily="34" charset="0"/>
                <a:cs typeface="Arial" pitchFamily="34" charset="0"/>
              </a:rPr>
              <a:t>Interpretation: We know from previous chapters that a </a:t>
            </a:r>
            <a:r>
              <a:rPr lang="en-US" sz="2800" b="1" i="1" dirty="0" smtClean="0">
                <a:latin typeface="Arial" pitchFamily="34" charset="0"/>
                <a:cs typeface="Arial" pitchFamily="34" charset="0"/>
              </a:rPr>
              <a:t>z</a:t>
            </a:r>
            <a:r>
              <a:rPr lang="en-US" sz="2800" b="1" dirty="0" smtClean="0">
                <a:latin typeface="Arial" pitchFamily="34" charset="0"/>
                <a:cs typeface="Arial" pitchFamily="34" charset="0"/>
              </a:rPr>
              <a:t> score of 3.56 is exceptionally large. It appears that in addition to being “more than half,” the sample result of 56% is </a:t>
            </a:r>
            <a:r>
              <a:rPr lang="en-US" sz="2800" b="1" dirty="0" smtClean="0">
                <a:solidFill>
                  <a:schemeClr val="hlink"/>
                </a:solidFill>
                <a:latin typeface="Arial" pitchFamily="34" charset="0"/>
                <a:cs typeface="Arial" pitchFamily="34" charset="0"/>
              </a:rPr>
              <a:t>significantly</a:t>
            </a:r>
            <a:r>
              <a:rPr lang="en-US" sz="2800" b="1" dirty="0" smtClean="0">
                <a:latin typeface="Arial" pitchFamily="34" charset="0"/>
                <a:cs typeface="Arial" pitchFamily="34" charset="0"/>
              </a:rPr>
              <a:t> more than 50%.</a:t>
            </a:r>
            <a:endParaRPr lang="en-US" sz="2800" b="1" dirty="0">
              <a:latin typeface="Arial" pitchFamily="34" charset="0"/>
              <a:cs typeface="Arial"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1" name="Picture 2" descr="7_03"/>
          <p:cNvPicPr>
            <a:picLocks noChangeAspect="1" noChangeArrowheads="1"/>
          </p:cNvPicPr>
          <p:nvPr/>
        </p:nvPicPr>
        <p:blipFill>
          <a:blip r:embed="rId3" cstate="print"/>
          <a:srcRect/>
          <a:stretch>
            <a:fillRect/>
          </a:stretch>
        </p:blipFill>
        <p:spPr bwMode="auto">
          <a:xfrm>
            <a:off x="1090613" y="1701800"/>
            <a:ext cx="7119937" cy="4699000"/>
          </a:xfrm>
          <a:prstGeom prst="rect">
            <a:avLst/>
          </a:prstGeom>
          <a:noFill/>
          <a:ln w="9525">
            <a:noFill/>
            <a:miter lim="800000"/>
            <a:headEnd/>
            <a:tailEnd/>
          </a:ln>
        </p:spPr>
      </p:pic>
      <p:sp>
        <p:nvSpPr>
          <p:cNvPr id="32772" name="Rectangle 4"/>
          <p:cNvSpPr>
            <a:spLocks noChangeArrowheads="1"/>
          </p:cNvSpPr>
          <p:nvPr/>
        </p:nvSpPr>
        <p:spPr bwMode="auto">
          <a:xfrm>
            <a:off x="1838325" y="2403475"/>
            <a:ext cx="354013" cy="641350"/>
          </a:xfrm>
          <a:prstGeom prst="rect">
            <a:avLst/>
          </a:prstGeom>
          <a:noFill/>
          <a:ln w="9525">
            <a:noFill/>
            <a:miter lim="800000"/>
            <a:headEnd/>
            <a:tailEnd/>
          </a:ln>
        </p:spPr>
        <p:txBody>
          <a:bodyPr wrap="none" anchor="ctr"/>
          <a:lstStyle/>
          <a:p>
            <a:endParaRPr lang="en-US"/>
          </a:p>
        </p:txBody>
      </p:sp>
      <p:sp>
        <p:nvSpPr>
          <p:cNvPr id="32773" name="Rectangle 5"/>
          <p:cNvSpPr>
            <a:spLocks noChangeArrowheads="1"/>
          </p:cNvSpPr>
          <p:nvPr/>
        </p:nvSpPr>
        <p:spPr bwMode="auto">
          <a:xfrm>
            <a:off x="1508125" y="3017838"/>
            <a:ext cx="420688" cy="476250"/>
          </a:xfrm>
          <a:prstGeom prst="rect">
            <a:avLst/>
          </a:prstGeom>
          <a:noFill/>
          <a:ln w="9525">
            <a:noFill/>
            <a:miter lim="800000"/>
            <a:headEnd/>
            <a:tailEnd/>
          </a:ln>
        </p:spPr>
        <p:txBody>
          <a:bodyPr wrap="none" anchor="ctr"/>
          <a:lstStyle/>
          <a:p>
            <a:endParaRPr lang="en-US"/>
          </a:p>
        </p:txBody>
      </p:sp>
      <p:sp>
        <p:nvSpPr>
          <p:cNvPr id="32774" name="Rectangle 6"/>
          <p:cNvSpPr>
            <a:spLocks noChangeArrowheads="1"/>
          </p:cNvSpPr>
          <p:nvPr/>
        </p:nvSpPr>
        <p:spPr bwMode="auto">
          <a:xfrm>
            <a:off x="1736725" y="2989263"/>
            <a:ext cx="296863" cy="312737"/>
          </a:xfrm>
          <a:prstGeom prst="rect">
            <a:avLst/>
          </a:prstGeom>
          <a:noFill/>
          <a:ln w="9525">
            <a:noFill/>
            <a:miter lim="800000"/>
            <a:headEnd/>
            <a:tailEnd/>
          </a:ln>
        </p:spPr>
        <p:txBody>
          <a:bodyPr wrap="none" anchor="ctr"/>
          <a:lstStyle/>
          <a:p>
            <a:endParaRPr lang="en-US"/>
          </a:p>
        </p:txBody>
      </p:sp>
      <p:sp>
        <p:nvSpPr>
          <p:cNvPr id="32775" name="Rectangle 7"/>
          <p:cNvSpPr>
            <a:spLocks noChangeArrowheads="1"/>
          </p:cNvSpPr>
          <p:nvPr/>
        </p:nvSpPr>
        <p:spPr bwMode="auto">
          <a:xfrm>
            <a:off x="1889125" y="4127500"/>
            <a:ext cx="890588" cy="420688"/>
          </a:xfrm>
          <a:prstGeom prst="rect">
            <a:avLst/>
          </a:prstGeom>
          <a:noFill/>
          <a:ln w="9525">
            <a:noFill/>
            <a:miter lim="800000"/>
            <a:headEnd/>
            <a:tailEnd/>
          </a:ln>
        </p:spPr>
        <p:txBody>
          <a:bodyPr wrap="none" anchor="ctr"/>
          <a:lstStyle/>
          <a:p>
            <a:endParaRPr lang="en-US"/>
          </a:p>
        </p:txBody>
      </p:sp>
      <p:sp>
        <p:nvSpPr>
          <p:cNvPr id="32776" name="Rectangle 8"/>
          <p:cNvSpPr>
            <a:spLocks noChangeArrowheads="1"/>
          </p:cNvSpPr>
          <p:nvPr/>
        </p:nvSpPr>
        <p:spPr bwMode="auto">
          <a:xfrm>
            <a:off x="593725" y="4694238"/>
            <a:ext cx="5807075" cy="1733550"/>
          </a:xfrm>
          <a:prstGeom prst="rect">
            <a:avLst/>
          </a:prstGeom>
          <a:noFill/>
          <a:ln w="9525">
            <a:noFill/>
            <a:miter lim="800000"/>
            <a:headEnd/>
            <a:tailEnd/>
          </a:ln>
        </p:spPr>
        <p:txBody>
          <a:bodyPr wrap="none" anchor="ctr"/>
          <a:lstStyle/>
          <a:p>
            <a:endParaRPr lang="en-US"/>
          </a:p>
        </p:txBody>
      </p:sp>
      <p:sp>
        <p:nvSpPr>
          <p:cNvPr id="32777" name="Line 9"/>
          <p:cNvSpPr>
            <a:spLocks noChangeShapeType="1"/>
          </p:cNvSpPr>
          <p:nvPr/>
        </p:nvSpPr>
        <p:spPr bwMode="auto">
          <a:xfrm flipH="1">
            <a:off x="2130425" y="4214813"/>
            <a:ext cx="0" cy="0"/>
          </a:xfrm>
          <a:prstGeom prst="line">
            <a:avLst/>
          </a:prstGeom>
          <a:noFill/>
          <a:ln w="25400">
            <a:solidFill>
              <a:schemeClr val="tx1"/>
            </a:solidFill>
            <a:round/>
            <a:headEnd/>
            <a:tailEnd/>
          </a:ln>
        </p:spPr>
        <p:txBody>
          <a:bodyPr wrap="none" anchor="ctr"/>
          <a:lstStyle/>
          <a:p>
            <a:endParaRPr lang="en-US"/>
          </a:p>
        </p:txBody>
      </p:sp>
      <p:sp>
        <p:nvSpPr>
          <p:cNvPr id="32778" name="Text Box 10"/>
          <p:cNvSpPr txBox="1">
            <a:spLocks noChangeArrowheads="1"/>
          </p:cNvSpPr>
          <p:nvPr/>
        </p:nvSpPr>
        <p:spPr bwMode="auto">
          <a:xfrm>
            <a:off x="2308225" y="3986213"/>
            <a:ext cx="184150" cy="457200"/>
          </a:xfrm>
          <a:prstGeom prst="rect">
            <a:avLst/>
          </a:prstGeom>
          <a:noFill/>
          <a:ln w="12700">
            <a:noFill/>
            <a:miter lim="800000"/>
            <a:headEnd/>
            <a:tailEnd/>
          </a:ln>
        </p:spPr>
        <p:txBody>
          <a:bodyPr wrap="none" anchor="ctr">
            <a:spAutoFit/>
          </a:bodyPr>
          <a:lstStyle/>
          <a:p>
            <a:pPr algn="ctr"/>
            <a:endParaRPr lang="en-US" b="0">
              <a:latin typeface="Times New Roman" pitchFamily="18" charset="0"/>
            </a:endParaRPr>
          </a:p>
        </p:txBody>
      </p:sp>
      <p:sp>
        <p:nvSpPr>
          <p:cNvPr id="32779" name="Rectangle 11"/>
          <p:cNvSpPr>
            <a:spLocks noChangeArrowheads="1"/>
          </p:cNvSpPr>
          <p:nvPr/>
        </p:nvSpPr>
        <p:spPr bwMode="auto">
          <a:xfrm>
            <a:off x="4124325" y="4183063"/>
            <a:ext cx="890588" cy="420687"/>
          </a:xfrm>
          <a:prstGeom prst="rect">
            <a:avLst/>
          </a:prstGeom>
          <a:noFill/>
          <a:ln w="9525">
            <a:noFill/>
            <a:miter lim="800000"/>
            <a:headEnd/>
            <a:tailEnd/>
          </a:ln>
        </p:spPr>
        <p:txBody>
          <a:bodyPr wrap="none" anchor="ctr"/>
          <a:lstStyle/>
          <a:p>
            <a:endParaRPr lang="en-US"/>
          </a:p>
        </p:txBody>
      </p:sp>
      <p:sp>
        <p:nvSpPr>
          <p:cNvPr id="32780" name="Line 12"/>
          <p:cNvSpPr>
            <a:spLocks noChangeShapeType="1"/>
          </p:cNvSpPr>
          <p:nvPr/>
        </p:nvSpPr>
        <p:spPr bwMode="auto">
          <a:xfrm flipH="1">
            <a:off x="4365625" y="4270375"/>
            <a:ext cx="0" cy="0"/>
          </a:xfrm>
          <a:prstGeom prst="line">
            <a:avLst/>
          </a:prstGeom>
          <a:noFill/>
          <a:ln w="25400">
            <a:solidFill>
              <a:schemeClr val="tx1"/>
            </a:solidFill>
            <a:round/>
            <a:headEnd/>
            <a:tailEnd/>
          </a:ln>
        </p:spPr>
        <p:txBody>
          <a:bodyPr wrap="none" anchor="ctr"/>
          <a:lstStyle/>
          <a:p>
            <a:endParaRPr lang="en-US"/>
          </a:p>
        </p:txBody>
      </p:sp>
      <p:sp>
        <p:nvSpPr>
          <p:cNvPr id="32781" name="Text Box 13"/>
          <p:cNvSpPr txBox="1">
            <a:spLocks noChangeArrowheads="1"/>
          </p:cNvSpPr>
          <p:nvPr/>
        </p:nvSpPr>
        <p:spPr bwMode="auto">
          <a:xfrm>
            <a:off x="4543425" y="4041775"/>
            <a:ext cx="184150" cy="457200"/>
          </a:xfrm>
          <a:prstGeom prst="rect">
            <a:avLst/>
          </a:prstGeom>
          <a:noFill/>
          <a:ln w="12700">
            <a:noFill/>
            <a:miter lim="800000"/>
            <a:headEnd/>
            <a:tailEnd/>
          </a:ln>
        </p:spPr>
        <p:txBody>
          <a:bodyPr wrap="none" anchor="ctr">
            <a:spAutoFit/>
          </a:bodyPr>
          <a:lstStyle/>
          <a:p>
            <a:pPr algn="ctr"/>
            <a:endParaRPr lang="en-US" b="0">
              <a:latin typeface="Times New Roman" pitchFamily="18" charset="0"/>
            </a:endParaRPr>
          </a:p>
        </p:txBody>
      </p:sp>
      <p:sp>
        <p:nvSpPr>
          <p:cNvPr id="32782" name="Line 14"/>
          <p:cNvSpPr>
            <a:spLocks noChangeShapeType="1"/>
          </p:cNvSpPr>
          <p:nvPr/>
        </p:nvSpPr>
        <p:spPr bwMode="auto">
          <a:xfrm>
            <a:off x="4273550" y="4733925"/>
            <a:ext cx="1479550" cy="0"/>
          </a:xfrm>
          <a:prstGeom prst="line">
            <a:avLst/>
          </a:prstGeom>
          <a:noFill/>
          <a:ln w="12700">
            <a:noFill/>
            <a:round/>
            <a:headEnd/>
            <a:tailEnd/>
          </a:ln>
        </p:spPr>
        <p:txBody>
          <a:bodyPr wrap="none" anchor="ctr"/>
          <a:lstStyle/>
          <a:p>
            <a:endParaRPr lang="en-US"/>
          </a:p>
        </p:txBody>
      </p:sp>
      <p:sp>
        <p:nvSpPr>
          <p:cNvPr id="32783" name="Text Box 17"/>
          <p:cNvSpPr txBox="1">
            <a:spLocks noChangeArrowheads="1"/>
          </p:cNvSpPr>
          <p:nvPr/>
        </p:nvSpPr>
        <p:spPr bwMode="auto">
          <a:xfrm>
            <a:off x="165100" y="203200"/>
            <a:ext cx="8902700" cy="1311275"/>
          </a:xfrm>
          <a:prstGeom prst="rect">
            <a:avLst/>
          </a:prstGeom>
          <a:noFill/>
          <a:ln w="12700">
            <a:noFill/>
            <a:miter lim="800000"/>
            <a:headEnd/>
            <a:tailEnd/>
          </a:ln>
        </p:spPr>
        <p:txBody>
          <a:bodyPr>
            <a:spAutoFit/>
          </a:bodyPr>
          <a:lstStyle/>
          <a:p>
            <a:pPr algn="ctr">
              <a:spcBef>
                <a:spcPct val="50000"/>
              </a:spcBef>
            </a:pPr>
            <a:r>
              <a:rPr lang="en-US" sz="4000">
                <a:solidFill>
                  <a:srgbClr val="008000"/>
                </a:solidFill>
              </a:rPr>
              <a:t>Critical Region, Critical Value,                 Test Statistic</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628650" y="0"/>
            <a:ext cx="7772400" cy="990601"/>
          </a:xfrm>
          <a:noFill/>
        </p:spPr>
        <p:txBody>
          <a:bodyPr lIns="90488" tIns="44450" rIns="90488" bIns="44450">
            <a:noAutofit/>
          </a:bodyPr>
          <a:lstStyle/>
          <a:p>
            <a:r>
              <a:rPr lang="en-US" sz="3600" dirty="0" smtClean="0"/>
              <a:t/>
            </a:r>
            <a:br>
              <a:rPr lang="en-US" sz="3600" dirty="0" smtClean="0"/>
            </a:br>
            <a:r>
              <a:rPr lang="en-US" sz="3600" dirty="0" smtClean="0"/>
              <a:t> </a:t>
            </a:r>
            <a:r>
              <a:rPr lang="en-US" sz="4000" dirty="0" smtClean="0"/>
              <a:t>Critical Region </a:t>
            </a:r>
            <a:r>
              <a:rPr lang="en-US" sz="3600" dirty="0" smtClean="0"/>
              <a:t/>
            </a:r>
            <a:br>
              <a:rPr lang="en-US" sz="3600" dirty="0" smtClean="0"/>
            </a:br>
            <a:endParaRPr lang="en-US" sz="3600" dirty="0" smtClean="0"/>
          </a:p>
        </p:txBody>
      </p:sp>
      <p:sp>
        <p:nvSpPr>
          <p:cNvPr id="33796" name="Text Box 5"/>
          <p:cNvSpPr txBox="1">
            <a:spLocks noChangeArrowheads="1"/>
          </p:cNvSpPr>
          <p:nvPr/>
        </p:nvSpPr>
        <p:spPr bwMode="auto">
          <a:xfrm>
            <a:off x="457200" y="1143000"/>
            <a:ext cx="8069263" cy="3785652"/>
          </a:xfrm>
          <a:prstGeom prst="rect">
            <a:avLst/>
          </a:prstGeom>
          <a:noFill/>
          <a:ln w="12700">
            <a:noFill/>
            <a:miter lim="800000"/>
            <a:headEnd/>
            <a:tailEnd/>
          </a:ln>
        </p:spPr>
        <p:txBody>
          <a:bodyPr wrap="square" anchor="ctr">
            <a:spAutoFit/>
          </a:bodyPr>
          <a:lstStyle/>
          <a:p>
            <a:pPr>
              <a:buFont typeface="Arial" pitchFamily="34" charset="0"/>
              <a:buChar char="•"/>
            </a:pPr>
            <a:r>
              <a:rPr lang="en-US" sz="2400" b="1" dirty="0" smtClean="0">
                <a:latin typeface="Arial" pitchFamily="34" charset="0"/>
                <a:cs typeface="Arial" pitchFamily="34" charset="0"/>
              </a:rPr>
              <a:t> The </a:t>
            </a:r>
            <a:r>
              <a:rPr lang="en-US" sz="2400" b="1" i="1" dirty="0">
                <a:solidFill>
                  <a:schemeClr val="hlink"/>
                </a:solidFill>
                <a:latin typeface="Arial" pitchFamily="34" charset="0"/>
                <a:cs typeface="Arial" pitchFamily="34" charset="0"/>
              </a:rPr>
              <a:t>critical region</a:t>
            </a:r>
            <a:r>
              <a:rPr lang="en-US" sz="2400" b="1" i="1" dirty="0">
                <a:latin typeface="Arial" pitchFamily="34" charset="0"/>
                <a:cs typeface="Arial" pitchFamily="34" charset="0"/>
              </a:rPr>
              <a:t> </a:t>
            </a:r>
            <a:r>
              <a:rPr lang="en-US" sz="2400" b="1" dirty="0">
                <a:latin typeface="Arial" pitchFamily="34" charset="0"/>
                <a:cs typeface="Arial" pitchFamily="34" charset="0"/>
              </a:rPr>
              <a:t>(or </a:t>
            </a:r>
            <a:r>
              <a:rPr lang="en-US" sz="2400" b="1" i="1" dirty="0">
                <a:solidFill>
                  <a:schemeClr val="hlink"/>
                </a:solidFill>
                <a:latin typeface="Arial" pitchFamily="34" charset="0"/>
                <a:cs typeface="Arial" pitchFamily="34" charset="0"/>
              </a:rPr>
              <a:t>rejection region</a:t>
            </a:r>
            <a:r>
              <a:rPr lang="en-US" sz="2400" b="1" dirty="0">
                <a:latin typeface="Arial" pitchFamily="34" charset="0"/>
                <a:cs typeface="Arial" pitchFamily="34" charset="0"/>
              </a:rPr>
              <a:t>) is the set of all values of the test statistic that cause us to reject the null hypothesis.  For example, see the red-shaded region in the previous figure</a:t>
            </a:r>
            <a:r>
              <a:rPr lang="en-US" sz="2400" b="1" dirty="0" smtClean="0">
                <a:latin typeface="Arial" pitchFamily="34" charset="0"/>
                <a:cs typeface="Arial" pitchFamily="34" charset="0"/>
              </a:rPr>
              <a:t>.</a:t>
            </a:r>
          </a:p>
          <a:p>
            <a:endParaRPr lang="en-US" sz="2400" b="1" dirty="0" smtClean="0">
              <a:latin typeface="Arial" pitchFamily="34" charset="0"/>
              <a:cs typeface="Arial" pitchFamily="34" charset="0"/>
            </a:endParaRPr>
          </a:p>
          <a:p>
            <a:pPr>
              <a:buFont typeface="Arial" pitchFamily="34" charset="0"/>
              <a:buChar char="•"/>
            </a:pPr>
            <a:r>
              <a:rPr lang="en-US" sz="2400" b="1" dirty="0" smtClean="0">
                <a:latin typeface="Arial" pitchFamily="34" charset="0"/>
                <a:cs typeface="Arial" pitchFamily="34" charset="0"/>
              </a:rPr>
              <a:t> The area constituted with the values of sample statistic due to which the null hypothesis is rejected even when it is true is called </a:t>
            </a:r>
            <a:r>
              <a:rPr lang="en-US" sz="2400" b="1" i="1" dirty="0" smtClean="0">
                <a:solidFill>
                  <a:srgbClr val="0000CC"/>
                </a:solidFill>
                <a:latin typeface="Arial" pitchFamily="34" charset="0"/>
                <a:cs typeface="Arial" pitchFamily="34" charset="0"/>
              </a:rPr>
              <a:t>critical region</a:t>
            </a:r>
            <a:r>
              <a:rPr lang="en-US" sz="2400" b="1" dirty="0" smtClean="0">
                <a:latin typeface="Arial" pitchFamily="34" charset="0"/>
                <a:cs typeface="Arial" pitchFamily="34" charset="0"/>
              </a:rPr>
              <a:t>.</a:t>
            </a:r>
          </a:p>
          <a:p>
            <a:r>
              <a:rPr lang="en-US" sz="2400" b="1" dirty="0" smtClean="0">
                <a:latin typeface="Arial" pitchFamily="34" charset="0"/>
                <a:cs typeface="Arial" pitchFamily="34" charset="0"/>
              </a:rPr>
              <a:t> </a:t>
            </a:r>
          </a:p>
          <a:p>
            <a:pPr>
              <a:buFont typeface="Arial" pitchFamily="34" charset="0"/>
              <a:buChar char="•"/>
            </a:pPr>
            <a:r>
              <a:rPr lang="en-US" sz="2400" b="1" dirty="0" smtClean="0">
                <a:latin typeface="Arial" pitchFamily="34" charset="0"/>
                <a:cs typeface="Arial" pitchFamily="34" charset="0"/>
              </a:rPr>
              <a:t> It is denoted by C or W</a:t>
            </a:r>
            <a:endParaRPr lang="en-US" sz="2400" b="1" dirty="0">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Significance Level</a:t>
            </a:r>
            <a:endParaRPr lang="en-US" dirty="0"/>
          </a:p>
        </p:txBody>
      </p:sp>
      <p:sp>
        <p:nvSpPr>
          <p:cNvPr id="3" name="Content Placeholder 2"/>
          <p:cNvSpPr>
            <a:spLocks noGrp="1"/>
          </p:cNvSpPr>
          <p:nvPr>
            <p:ph idx="1"/>
          </p:nvPr>
        </p:nvSpPr>
        <p:spPr/>
        <p:txBody>
          <a:bodyPr/>
          <a:lstStyle/>
          <a:p>
            <a:r>
              <a:rPr lang="en-US" sz="2800" b="1" dirty="0" smtClean="0">
                <a:latin typeface="Arial" pitchFamily="34" charset="0"/>
                <a:cs typeface="Arial" pitchFamily="34" charset="0"/>
              </a:rPr>
              <a:t>The </a:t>
            </a:r>
            <a:r>
              <a:rPr lang="en-US" sz="2800" b="1" i="1" dirty="0" smtClean="0">
                <a:solidFill>
                  <a:schemeClr val="hlink"/>
                </a:solidFill>
                <a:latin typeface="Arial" pitchFamily="34" charset="0"/>
                <a:cs typeface="Arial" pitchFamily="34" charset="0"/>
              </a:rPr>
              <a:t>significance level</a:t>
            </a:r>
            <a:r>
              <a:rPr lang="en-US" sz="2800" b="1" i="1" dirty="0" smtClean="0">
                <a:latin typeface="Arial" pitchFamily="34" charset="0"/>
                <a:cs typeface="Arial" pitchFamily="34" charset="0"/>
              </a:rPr>
              <a:t> </a:t>
            </a:r>
            <a:r>
              <a:rPr lang="en-US" sz="2800" b="1" dirty="0" smtClean="0">
                <a:latin typeface="Arial" pitchFamily="34" charset="0"/>
                <a:cs typeface="Arial" pitchFamily="34" charset="0"/>
              </a:rPr>
              <a:t>(denoted by </a:t>
            </a:r>
            <a:r>
              <a:rPr lang="en-US" sz="2800" b="1" i="1" dirty="0" smtClean="0">
                <a:latin typeface="Arial" pitchFamily="34" charset="0"/>
                <a:cs typeface="Arial" pitchFamily="34" charset="0"/>
                <a:sym typeface="Symbol" pitchFamily="18" charset="2"/>
              </a:rPr>
              <a:t></a:t>
            </a:r>
            <a:r>
              <a:rPr lang="en-US" sz="2800" b="1" dirty="0" smtClean="0">
                <a:latin typeface="Arial" pitchFamily="34" charset="0"/>
                <a:cs typeface="Arial" pitchFamily="34" charset="0"/>
                <a:sym typeface="Symbol" pitchFamily="18" charset="2"/>
              </a:rPr>
              <a:t>) is the probability that the test statistic will fall in the critical region when the null hypothesis is actually </a:t>
            </a:r>
            <a:r>
              <a:rPr lang="en-US" sz="2800" b="1" err="1" smtClean="0">
                <a:latin typeface="Arial" pitchFamily="34" charset="0"/>
                <a:cs typeface="Arial" pitchFamily="34" charset="0"/>
                <a:sym typeface="Symbol" pitchFamily="18" charset="2"/>
              </a:rPr>
              <a:t>true</a:t>
            </a:r>
            <a:r>
              <a:rPr lang="en-US" sz="2800" b="1" smtClean="0">
                <a:latin typeface="Arial" pitchFamily="34" charset="0"/>
                <a:cs typeface="Arial" pitchFamily="34" charset="0"/>
                <a:sym typeface="Symbol" pitchFamily="18" charset="2"/>
              </a:rPr>
              <a:t>. Common </a:t>
            </a:r>
            <a:r>
              <a:rPr lang="en-US" sz="2800" b="1" dirty="0" smtClean="0">
                <a:latin typeface="Arial" pitchFamily="34" charset="0"/>
                <a:cs typeface="Arial" pitchFamily="34" charset="0"/>
                <a:sym typeface="Symbol" pitchFamily="18" charset="2"/>
              </a:rPr>
              <a:t>choices for </a:t>
            </a:r>
            <a:r>
              <a:rPr lang="en-US" sz="2800" b="1" i="1" dirty="0" smtClean="0">
                <a:latin typeface="Arial" pitchFamily="34" charset="0"/>
                <a:cs typeface="Arial" pitchFamily="34" charset="0"/>
                <a:sym typeface="Symbol" pitchFamily="18" charset="2"/>
              </a:rPr>
              <a:t></a:t>
            </a:r>
            <a:r>
              <a:rPr lang="en-US" sz="2800" b="1" dirty="0" smtClean="0">
                <a:latin typeface="Arial" pitchFamily="34" charset="0"/>
                <a:cs typeface="Arial" pitchFamily="34" charset="0"/>
                <a:sym typeface="Symbol" pitchFamily="18" charset="2"/>
              </a:rPr>
              <a:t> are 0.05, 0.01, and 0.10</a:t>
            </a:r>
            <a:r>
              <a:rPr lang="en-US" dirty="0" smtClean="0">
                <a:sym typeface="Symbol" pitchFamily="18" charset="2"/>
              </a:rPr>
              <a:t>.</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a:xfrm>
            <a:off x="641350" y="146050"/>
            <a:ext cx="7772400" cy="831850"/>
          </a:xfrm>
          <a:noFill/>
        </p:spPr>
        <p:txBody>
          <a:bodyPr lIns="90488" tIns="44450" rIns="90488" bIns="44450"/>
          <a:lstStyle/>
          <a:p>
            <a:r>
              <a:rPr lang="en-US" i="1" smtClean="0"/>
              <a:t>P</a:t>
            </a:r>
            <a:r>
              <a:rPr lang="en-US" smtClean="0"/>
              <a:t>-Value</a:t>
            </a:r>
          </a:p>
        </p:txBody>
      </p:sp>
      <p:sp>
        <p:nvSpPr>
          <p:cNvPr id="40964" name="Text Box 3"/>
          <p:cNvSpPr txBox="1">
            <a:spLocks noChangeArrowheads="1"/>
          </p:cNvSpPr>
          <p:nvPr/>
        </p:nvSpPr>
        <p:spPr bwMode="auto">
          <a:xfrm>
            <a:off x="647700" y="1662113"/>
            <a:ext cx="7904163" cy="3416320"/>
          </a:xfrm>
          <a:prstGeom prst="rect">
            <a:avLst/>
          </a:prstGeom>
          <a:noFill/>
          <a:ln w="12700">
            <a:noFill/>
            <a:miter lim="800000"/>
            <a:headEnd/>
            <a:tailEnd/>
          </a:ln>
        </p:spPr>
        <p:txBody>
          <a:bodyPr anchor="ctr">
            <a:spAutoFit/>
          </a:bodyPr>
          <a:lstStyle/>
          <a:p>
            <a:pPr>
              <a:buFont typeface="Arial" pitchFamily="34" charset="0"/>
              <a:buChar char="•"/>
            </a:pPr>
            <a:r>
              <a:rPr lang="en-US" sz="2400" b="1" dirty="0" smtClean="0">
                <a:latin typeface="Arial" pitchFamily="34" charset="0"/>
                <a:cs typeface="Arial" pitchFamily="34" charset="0"/>
              </a:rPr>
              <a:t>  The </a:t>
            </a:r>
            <a:r>
              <a:rPr lang="en-US" sz="2400" b="1" i="1" dirty="0">
                <a:solidFill>
                  <a:schemeClr val="hlink"/>
                </a:solidFill>
                <a:latin typeface="Arial" pitchFamily="34" charset="0"/>
                <a:cs typeface="Arial" pitchFamily="34" charset="0"/>
              </a:rPr>
              <a:t>P</a:t>
            </a:r>
            <a:r>
              <a:rPr lang="en-US" sz="2400" b="1" dirty="0">
                <a:solidFill>
                  <a:schemeClr val="hlink"/>
                </a:solidFill>
                <a:latin typeface="Arial" pitchFamily="34" charset="0"/>
                <a:cs typeface="Arial" pitchFamily="34" charset="0"/>
              </a:rPr>
              <a:t>-value</a:t>
            </a:r>
            <a:r>
              <a:rPr lang="en-US" sz="2400" b="1" dirty="0">
                <a:latin typeface="Arial" pitchFamily="34" charset="0"/>
                <a:cs typeface="Arial" pitchFamily="34" charset="0"/>
                <a:sym typeface="Symbol" pitchFamily="18" charset="2"/>
              </a:rPr>
              <a:t> (or </a:t>
            </a:r>
            <a:r>
              <a:rPr lang="en-US" sz="2400" b="1" i="1" dirty="0">
                <a:solidFill>
                  <a:schemeClr val="hlink"/>
                </a:solidFill>
                <a:latin typeface="Arial" pitchFamily="34" charset="0"/>
                <a:cs typeface="Arial" pitchFamily="34" charset="0"/>
                <a:sym typeface="Symbol" pitchFamily="18" charset="2"/>
              </a:rPr>
              <a:t>p</a:t>
            </a:r>
            <a:r>
              <a:rPr lang="en-US" sz="2400" b="1" dirty="0">
                <a:solidFill>
                  <a:schemeClr val="hlink"/>
                </a:solidFill>
                <a:latin typeface="Arial" pitchFamily="34" charset="0"/>
                <a:cs typeface="Arial" pitchFamily="34" charset="0"/>
                <a:sym typeface="Symbol" pitchFamily="18" charset="2"/>
              </a:rPr>
              <a:t>-value</a:t>
            </a:r>
            <a:r>
              <a:rPr lang="en-US" sz="2400" b="1" dirty="0">
                <a:latin typeface="Arial" pitchFamily="34" charset="0"/>
                <a:cs typeface="Arial" pitchFamily="34" charset="0"/>
                <a:sym typeface="Symbol" pitchFamily="18" charset="2"/>
              </a:rPr>
              <a:t> or </a:t>
            </a:r>
            <a:r>
              <a:rPr lang="en-US" sz="2400" b="1" dirty="0">
                <a:solidFill>
                  <a:schemeClr val="hlink"/>
                </a:solidFill>
                <a:latin typeface="Arial" pitchFamily="34" charset="0"/>
                <a:cs typeface="Arial" pitchFamily="34" charset="0"/>
                <a:sym typeface="Symbol" pitchFamily="18" charset="2"/>
              </a:rPr>
              <a:t>probability</a:t>
            </a:r>
            <a:r>
              <a:rPr lang="en-US" sz="2400" b="1" dirty="0">
                <a:latin typeface="Arial" pitchFamily="34" charset="0"/>
                <a:cs typeface="Arial" pitchFamily="34" charset="0"/>
                <a:sym typeface="Symbol" pitchFamily="18" charset="2"/>
              </a:rPr>
              <a:t> </a:t>
            </a:r>
            <a:r>
              <a:rPr lang="en-US" sz="2400" b="1" dirty="0">
                <a:solidFill>
                  <a:schemeClr val="hlink"/>
                </a:solidFill>
                <a:latin typeface="Arial" pitchFamily="34" charset="0"/>
                <a:cs typeface="Arial" pitchFamily="34" charset="0"/>
                <a:sym typeface="Symbol" pitchFamily="18" charset="2"/>
              </a:rPr>
              <a:t>value</a:t>
            </a:r>
            <a:r>
              <a:rPr lang="en-US" sz="2400" b="1" dirty="0">
                <a:latin typeface="Arial" pitchFamily="34" charset="0"/>
                <a:cs typeface="Arial" pitchFamily="34" charset="0"/>
                <a:sym typeface="Symbol" pitchFamily="18" charset="2"/>
              </a:rPr>
              <a:t>) is the </a:t>
            </a:r>
            <a:r>
              <a:rPr lang="en-US" sz="2400" b="1" dirty="0" smtClean="0">
                <a:latin typeface="Arial" pitchFamily="34" charset="0"/>
                <a:cs typeface="Arial" pitchFamily="34" charset="0"/>
                <a:sym typeface="Symbol" pitchFamily="18" charset="2"/>
              </a:rPr>
              <a:t>minimum value of </a:t>
            </a:r>
            <a:r>
              <a:rPr lang="el-GR" sz="2400" b="1" dirty="0" smtClean="0">
                <a:latin typeface="Arial" pitchFamily="34" charset="0"/>
                <a:cs typeface="Arial" pitchFamily="34" charset="0"/>
                <a:sym typeface="Symbol" pitchFamily="18" charset="2"/>
              </a:rPr>
              <a:t>α</a:t>
            </a:r>
            <a:r>
              <a:rPr lang="en-US" sz="2400" b="1" dirty="0" smtClean="0">
                <a:latin typeface="Arial" pitchFamily="34" charset="0"/>
                <a:cs typeface="Arial" pitchFamily="34" charset="0"/>
                <a:sym typeface="Symbol" pitchFamily="18" charset="2"/>
              </a:rPr>
              <a:t> for which the null hypothesis is rejected. </a:t>
            </a:r>
          </a:p>
          <a:p>
            <a:pPr>
              <a:buFont typeface="Arial" pitchFamily="34" charset="0"/>
              <a:buChar char="•"/>
            </a:pPr>
            <a:endParaRPr lang="en-US" sz="2400" b="1" dirty="0" smtClean="0">
              <a:latin typeface="Arial" pitchFamily="34" charset="0"/>
              <a:cs typeface="Arial" pitchFamily="34" charset="0"/>
              <a:sym typeface="Symbol" pitchFamily="18" charset="2"/>
            </a:endParaRPr>
          </a:p>
          <a:p>
            <a:pPr>
              <a:buFont typeface="Arial" pitchFamily="34" charset="0"/>
              <a:buChar char="•"/>
            </a:pPr>
            <a:r>
              <a:rPr lang="en-US" sz="2400" b="1" dirty="0" smtClean="0">
                <a:latin typeface="Arial" pitchFamily="34" charset="0"/>
                <a:cs typeface="Arial" pitchFamily="34" charset="0"/>
                <a:sym typeface="Symbol" pitchFamily="18" charset="2"/>
              </a:rPr>
              <a:t>  If the p- value is less than or equal to</a:t>
            </a:r>
            <a:r>
              <a:rPr lang="el-GR" sz="2400" b="1" dirty="0" smtClean="0">
                <a:latin typeface="Arial" pitchFamily="34" charset="0"/>
                <a:cs typeface="Arial" pitchFamily="34" charset="0"/>
                <a:sym typeface="Symbol" pitchFamily="18" charset="2"/>
              </a:rPr>
              <a:t> α</a:t>
            </a:r>
            <a:r>
              <a:rPr lang="en-US" sz="2400" b="1" dirty="0" smtClean="0">
                <a:latin typeface="Arial" pitchFamily="34" charset="0"/>
                <a:cs typeface="Arial" pitchFamily="34" charset="0"/>
                <a:sym typeface="Symbol" pitchFamily="18" charset="2"/>
              </a:rPr>
              <a:t> the null hypothesis is rejected otherwise it is accepted.</a:t>
            </a:r>
          </a:p>
          <a:p>
            <a:r>
              <a:rPr lang="en-US" sz="2400" b="1" dirty="0" smtClean="0">
                <a:latin typeface="Arial" pitchFamily="34" charset="0"/>
                <a:cs typeface="Arial" pitchFamily="34" charset="0"/>
                <a:sym typeface="Symbol" pitchFamily="18" charset="2"/>
              </a:rPr>
              <a:t> </a:t>
            </a:r>
          </a:p>
          <a:p>
            <a:pPr>
              <a:buFont typeface="Arial" pitchFamily="34" charset="0"/>
              <a:buChar char="•"/>
            </a:pPr>
            <a:r>
              <a:rPr lang="en-US" sz="2400" b="1" dirty="0" smtClean="0">
                <a:latin typeface="Arial" pitchFamily="34" charset="0"/>
                <a:cs typeface="Arial" pitchFamily="34" charset="0"/>
                <a:sym typeface="Symbol" pitchFamily="18" charset="2"/>
              </a:rPr>
              <a:t> The </a:t>
            </a:r>
            <a:r>
              <a:rPr lang="en-US" sz="2400" b="1" dirty="0">
                <a:latin typeface="Arial" pitchFamily="34" charset="0"/>
                <a:cs typeface="Arial" pitchFamily="34" charset="0"/>
                <a:sym typeface="Symbol" pitchFamily="18" charset="2"/>
              </a:rPr>
              <a:t>null hypothesis is rejected if the </a:t>
            </a:r>
            <a:r>
              <a:rPr lang="en-US" sz="2400" b="1" i="1" dirty="0">
                <a:latin typeface="Arial" pitchFamily="34" charset="0"/>
                <a:cs typeface="Arial" pitchFamily="34" charset="0"/>
                <a:sym typeface="Symbol" pitchFamily="18" charset="2"/>
              </a:rPr>
              <a:t>P</a:t>
            </a:r>
            <a:r>
              <a:rPr lang="en-US" sz="2400" b="1" dirty="0">
                <a:latin typeface="Arial" pitchFamily="34" charset="0"/>
                <a:cs typeface="Arial" pitchFamily="34" charset="0"/>
                <a:sym typeface="Symbol" pitchFamily="18" charset="2"/>
              </a:rPr>
              <a:t>-value is very small, such as 0.05 or less.</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dirty="0" smtClean="0">
                <a:latin typeface="Arial Black" pitchFamily="34" charset="0"/>
              </a:rPr>
              <a:t>If the p-value is less than the significance level,  we reject H</a:t>
            </a:r>
            <a:r>
              <a:rPr lang="en-US" sz="2400" baseline="-25000" dirty="0" smtClean="0">
                <a:latin typeface="Arial Black" pitchFamily="34" charset="0"/>
              </a:rPr>
              <a:t>0</a:t>
            </a:r>
            <a:r>
              <a:rPr lang="en-US" sz="2400" dirty="0" smtClean="0">
                <a:latin typeface="Arial Black" pitchFamily="34" charset="0"/>
              </a:rPr>
              <a:t> and say that the result is statistically significant at the level .</a:t>
            </a:r>
          </a:p>
          <a:p>
            <a:r>
              <a:rPr lang="en-US" sz="2400" dirty="0" smtClean="0">
                <a:latin typeface="Arial Black" pitchFamily="34" charset="0"/>
              </a:rPr>
              <a:t> The smaller the p-value, the stronger the evidence we have against the null hypothesis, H</a:t>
            </a:r>
            <a:r>
              <a:rPr lang="en-US" sz="2400" baseline="-25000" dirty="0" smtClean="0">
                <a:latin typeface="Arial Black" pitchFamily="34" charset="0"/>
              </a:rPr>
              <a:t>0</a:t>
            </a:r>
            <a:r>
              <a:rPr lang="en-US" sz="2400" dirty="0" smtClean="0">
                <a:latin typeface="Arial Black" pitchFamily="34" charset="0"/>
              </a:rPr>
              <a:t>.</a:t>
            </a:r>
          </a:p>
          <a:p>
            <a:r>
              <a:rPr lang="en-US" sz="2400" dirty="0" smtClean="0">
                <a:latin typeface="Arial Black" pitchFamily="34" charset="0"/>
              </a:rPr>
              <a:t> Instead of selecting the critical region in advance, we can report the p-value and consider all the values of  that would result in the rejection of the null hypothesis.</a:t>
            </a:r>
            <a:endParaRPr lang="en-US" sz="2400" dirty="0">
              <a:latin typeface="Arial Black"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7" name="Picture 14" descr="08_06"/>
          <p:cNvPicPr>
            <a:picLocks noChangeAspect="1" noChangeArrowheads="1"/>
          </p:cNvPicPr>
          <p:nvPr/>
        </p:nvPicPr>
        <p:blipFill>
          <a:blip r:embed="rId3" cstate="print"/>
          <a:srcRect/>
          <a:stretch>
            <a:fillRect/>
          </a:stretch>
        </p:blipFill>
        <p:spPr bwMode="auto">
          <a:xfrm>
            <a:off x="673100" y="927100"/>
            <a:ext cx="7364413" cy="5400675"/>
          </a:xfrm>
          <a:prstGeom prst="rect">
            <a:avLst/>
          </a:prstGeom>
          <a:noFill/>
          <a:ln w="9525">
            <a:noFill/>
            <a:miter lim="800000"/>
            <a:headEnd/>
            <a:tailEnd/>
          </a:ln>
        </p:spPr>
      </p:pic>
      <p:sp>
        <p:nvSpPr>
          <p:cNvPr id="47108" name="Rectangle 2"/>
          <p:cNvSpPr>
            <a:spLocks noGrp="1" noChangeArrowheads="1"/>
          </p:cNvSpPr>
          <p:nvPr>
            <p:ph type="title"/>
          </p:nvPr>
        </p:nvSpPr>
        <p:spPr>
          <a:xfrm>
            <a:off x="550863" y="250825"/>
            <a:ext cx="8064500" cy="646113"/>
          </a:xfrm>
          <a:noFill/>
        </p:spPr>
        <p:txBody>
          <a:bodyPr lIns="90488" tIns="44450" rIns="90488" bIns="44450">
            <a:normAutofit fontScale="90000"/>
          </a:bodyPr>
          <a:lstStyle/>
          <a:p>
            <a:pPr algn="l">
              <a:lnSpc>
                <a:spcPct val="90000"/>
              </a:lnSpc>
            </a:pPr>
            <a:r>
              <a:rPr lang="en-US" smtClean="0"/>
              <a:t>Procedure for Finding </a:t>
            </a:r>
            <a:r>
              <a:rPr lang="en-US" i="1" smtClean="0"/>
              <a:t>P</a:t>
            </a:r>
            <a:r>
              <a:rPr lang="en-US" smtClean="0"/>
              <a:t>-Values</a:t>
            </a:r>
            <a:endParaRPr lang="en-US" b="0" smtClean="0">
              <a:solidFill>
                <a:schemeClr val="tx1"/>
              </a:solidFill>
            </a:endParaRPr>
          </a:p>
        </p:txBody>
      </p:sp>
      <p:sp>
        <p:nvSpPr>
          <p:cNvPr id="47109" name="Rectangle 3"/>
          <p:cNvSpPr>
            <a:spLocks noChangeArrowheads="1"/>
          </p:cNvSpPr>
          <p:nvPr/>
        </p:nvSpPr>
        <p:spPr bwMode="auto">
          <a:xfrm>
            <a:off x="1838325" y="2403475"/>
            <a:ext cx="354013" cy="641350"/>
          </a:xfrm>
          <a:prstGeom prst="rect">
            <a:avLst/>
          </a:prstGeom>
          <a:noFill/>
          <a:ln w="9525">
            <a:noFill/>
            <a:miter lim="800000"/>
            <a:headEnd/>
            <a:tailEnd/>
          </a:ln>
        </p:spPr>
        <p:txBody>
          <a:bodyPr wrap="none" anchor="ctr"/>
          <a:lstStyle/>
          <a:p>
            <a:endParaRPr lang="en-US"/>
          </a:p>
        </p:txBody>
      </p:sp>
      <p:sp>
        <p:nvSpPr>
          <p:cNvPr id="47110" name="Rectangle 4"/>
          <p:cNvSpPr>
            <a:spLocks noChangeArrowheads="1"/>
          </p:cNvSpPr>
          <p:nvPr/>
        </p:nvSpPr>
        <p:spPr bwMode="auto">
          <a:xfrm>
            <a:off x="1508125" y="3017838"/>
            <a:ext cx="420688" cy="476250"/>
          </a:xfrm>
          <a:prstGeom prst="rect">
            <a:avLst/>
          </a:prstGeom>
          <a:noFill/>
          <a:ln w="9525">
            <a:noFill/>
            <a:miter lim="800000"/>
            <a:headEnd/>
            <a:tailEnd/>
          </a:ln>
        </p:spPr>
        <p:txBody>
          <a:bodyPr wrap="none" anchor="ctr"/>
          <a:lstStyle/>
          <a:p>
            <a:endParaRPr lang="en-US"/>
          </a:p>
        </p:txBody>
      </p:sp>
      <p:sp>
        <p:nvSpPr>
          <p:cNvPr id="47111" name="Rectangle 5"/>
          <p:cNvSpPr>
            <a:spLocks noChangeArrowheads="1"/>
          </p:cNvSpPr>
          <p:nvPr/>
        </p:nvSpPr>
        <p:spPr bwMode="auto">
          <a:xfrm>
            <a:off x="1736725" y="2989263"/>
            <a:ext cx="296863" cy="312737"/>
          </a:xfrm>
          <a:prstGeom prst="rect">
            <a:avLst/>
          </a:prstGeom>
          <a:noFill/>
          <a:ln w="9525">
            <a:noFill/>
            <a:miter lim="800000"/>
            <a:headEnd/>
            <a:tailEnd/>
          </a:ln>
        </p:spPr>
        <p:txBody>
          <a:bodyPr wrap="none" anchor="ctr"/>
          <a:lstStyle/>
          <a:p>
            <a:endParaRPr lang="en-US"/>
          </a:p>
        </p:txBody>
      </p:sp>
      <p:sp>
        <p:nvSpPr>
          <p:cNvPr id="47112" name="Rectangle 6"/>
          <p:cNvSpPr>
            <a:spLocks noChangeArrowheads="1"/>
          </p:cNvSpPr>
          <p:nvPr/>
        </p:nvSpPr>
        <p:spPr bwMode="auto">
          <a:xfrm>
            <a:off x="1889125" y="4127500"/>
            <a:ext cx="890588" cy="420688"/>
          </a:xfrm>
          <a:prstGeom prst="rect">
            <a:avLst/>
          </a:prstGeom>
          <a:noFill/>
          <a:ln w="9525">
            <a:noFill/>
            <a:miter lim="800000"/>
            <a:headEnd/>
            <a:tailEnd/>
          </a:ln>
        </p:spPr>
        <p:txBody>
          <a:bodyPr wrap="none" anchor="ctr"/>
          <a:lstStyle/>
          <a:p>
            <a:endParaRPr lang="en-US"/>
          </a:p>
        </p:txBody>
      </p:sp>
      <p:sp>
        <p:nvSpPr>
          <p:cNvPr id="47113" name="Rectangle 7"/>
          <p:cNvSpPr>
            <a:spLocks noChangeArrowheads="1"/>
          </p:cNvSpPr>
          <p:nvPr/>
        </p:nvSpPr>
        <p:spPr bwMode="auto">
          <a:xfrm>
            <a:off x="593725" y="4694238"/>
            <a:ext cx="5807075" cy="1733550"/>
          </a:xfrm>
          <a:prstGeom prst="rect">
            <a:avLst/>
          </a:prstGeom>
          <a:noFill/>
          <a:ln w="9525">
            <a:noFill/>
            <a:miter lim="800000"/>
            <a:headEnd/>
            <a:tailEnd/>
          </a:ln>
        </p:spPr>
        <p:txBody>
          <a:bodyPr wrap="none" anchor="ctr"/>
          <a:lstStyle/>
          <a:p>
            <a:endParaRPr lang="en-US"/>
          </a:p>
        </p:txBody>
      </p:sp>
      <p:sp>
        <p:nvSpPr>
          <p:cNvPr id="47114" name="Text Box 11"/>
          <p:cNvSpPr txBox="1">
            <a:spLocks noChangeArrowheads="1"/>
          </p:cNvSpPr>
          <p:nvPr/>
        </p:nvSpPr>
        <p:spPr bwMode="auto">
          <a:xfrm>
            <a:off x="6896100" y="1054100"/>
            <a:ext cx="1908175" cy="457200"/>
          </a:xfrm>
          <a:prstGeom prst="rect">
            <a:avLst/>
          </a:prstGeom>
          <a:noFill/>
          <a:ln w="12700">
            <a:noFill/>
            <a:miter lim="800000"/>
            <a:headEnd/>
            <a:tailEnd/>
          </a:ln>
        </p:spPr>
        <p:txBody>
          <a:bodyPr anchor="ctr">
            <a:spAutoFit/>
          </a:bodyPr>
          <a:lstStyle/>
          <a:p>
            <a:pPr algn="ctr"/>
            <a:r>
              <a:rPr lang="en-US">
                <a:solidFill>
                  <a:schemeClr val="hlink"/>
                </a:solidFill>
              </a:rPr>
              <a:t>Figure 8-6</a:t>
            </a:r>
            <a:endParaRPr lang="en-US" sz="3600" b="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buNone/>
            </a:pPr>
            <a:r>
              <a:rPr lang="en-US" sz="2800" b="1" dirty="0" smtClean="0"/>
              <a:t>Statistical inference </a:t>
            </a:r>
          </a:p>
          <a:p>
            <a:r>
              <a:rPr lang="en-US" sz="2800" dirty="0" smtClean="0"/>
              <a:t>generalizing from a sample to a population with calculated degree of certainty </a:t>
            </a:r>
          </a:p>
          <a:p>
            <a:r>
              <a:rPr lang="en-US" sz="2800" dirty="0" smtClean="0"/>
              <a:t>To estimate the unknown population characteristic (parameter) and to infer about that parameter</a:t>
            </a:r>
          </a:p>
          <a:p>
            <a:pPr>
              <a:buNone/>
            </a:pPr>
            <a:r>
              <a:rPr lang="en-US" sz="2800" dirty="0" smtClean="0"/>
              <a:t>Two forms of statistical inference :</a:t>
            </a:r>
          </a:p>
          <a:p>
            <a:r>
              <a:rPr lang="en-US" sz="2800" dirty="0" smtClean="0"/>
              <a:t>Estimation</a:t>
            </a:r>
          </a:p>
          <a:p>
            <a:r>
              <a:rPr lang="en-US" sz="2800" dirty="0" smtClean="0"/>
              <a:t>Hypothesis testing</a:t>
            </a:r>
          </a:p>
          <a:p>
            <a:endParaRPr lang="en-US" sz="28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Error</a:t>
            </a:r>
            <a:endParaRPr lang="en-US" dirty="0"/>
          </a:p>
        </p:txBody>
      </p:sp>
      <p:sp>
        <p:nvSpPr>
          <p:cNvPr id="3" name="Content Placeholder 2"/>
          <p:cNvSpPr>
            <a:spLocks noGrp="1"/>
          </p:cNvSpPr>
          <p:nvPr>
            <p:ph idx="1"/>
          </p:nvPr>
        </p:nvSpPr>
        <p:spPr/>
        <p:txBody>
          <a:bodyPr>
            <a:normAutofit/>
          </a:bodyPr>
          <a:lstStyle/>
          <a:p>
            <a:r>
              <a:rPr lang="en-US" sz="2800" b="1" dirty="0" smtClean="0">
                <a:latin typeface="Arial" pitchFamily="34" charset="0"/>
                <a:cs typeface="Arial" pitchFamily="34" charset="0"/>
              </a:rPr>
              <a:t>The standard error is an estimate of the standard deviation of a statistic.</a:t>
            </a:r>
          </a:p>
          <a:p>
            <a:r>
              <a:rPr lang="en-US" sz="2800" b="1" dirty="0" smtClean="0">
                <a:latin typeface="Arial" pitchFamily="34" charset="0"/>
                <a:cs typeface="Arial" pitchFamily="34" charset="0"/>
              </a:rPr>
              <a:t>The standard error is computed from known sample statistics and it provides an unbiased estimate of the standard deviation of the statistic.</a:t>
            </a:r>
          </a:p>
          <a:p>
            <a:r>
              <a:rPr lang="en-US" sz="2800" b="1" dirty="0" smtClean="0">
                <a:latin typeface="Arial" pitchFamily="34" charset="0"/>
                <a:cs typeface="Arial" pitchFamily="34" charset="0"/>
              </a:rPr>
              <a:t>The standard error is important because it is used to compute other measures, like confidence intervals and margin of error.</a:t>
            </a:r>
            <a:endParaRPr lang="en-US" sz="2800" b="1" dirty="0">
              <a:latin typeface="Arial" pitchFamily="34" charset="0"/>
              <a:cs typeface="Arial"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Arial" pitchFamily="34" charset="0"/>
                <a:cs typeface="Arial" pitchFamily="34" charset="0"/>
              </a:rPr>
              <a:t>Standard Error</a:t>
            </a:r>
            <a:endParaRPr lang="en-US" sz="4000" dirty="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r>
              <a:rPr lang="en-US" sz="2800" dirty="0" smtClean="0">
                <a:latin typeface="Arial" pitchFamily="34" charset="0"/>
                <a:cs typeface="Arial" pitchFamily="34" charset="0"/>
              </a:rPr>
              <a:t>The table below shows how to compute the standard error for simple random samples, assuming that the population size is much larger than sample size.</a:t>
            </a:r>
          </a:p>
          <a:p>
            <a:endParaRPr lang="en-US" sz="2800" dirty="0">
              <a:latin typeface="Arial" pitchFamily="34" charset="0"/>
              <a:cs typeface="Arial" pitchFamily="34" charset="0"/>
            </a:endParaRPr>
          </a:p>
        </p:txBody>
      </p:sp>
      <p:graphicFrame>
        <p:nvGraphicFramePr>
          <p:cNvPr id="4" name="Table 3"/>
          <p:cNvGraphicFramePr>
            <a:graphicFrameLocks noGrp="1"/>
          </p:cNvGraphicFramePr>
          <p:nvPr/>
        </p:nvGraphicFramePr>
        <p:xfrm>
          <a:off x="990600" y="3505200"/>
          <a:ext cx="8001000" cy="1854200"/>
        </p:xfrm>
        <a:graphic>
          <a:graphicData uri="http://schemas.openxmlformats.org/drawingml/2006/table">
            <a:tbl>
              <a:tblPr firstRow="1" bandRow="1">
                <a:tableStyleId>{5C22544A-7EE6-4342-B048-85BDC9FD1C3A}</a:tableStyleId>
              </a:tblPr>
              <a:tblGrid>
                <a:gridCol w="4114800"/>
                <a:gridCol w="3886200"/>
              </a:tblGrid>
              <a:tr h="370840">
                <a:tc>
                  <a:txBody>
                    <a:bodyPr/>
                    <a:lstStyle/>
                    <a:p>
                      <a:r>
                        <a:rPr lang="en-US" dirty="0" smtClean="0"/>
                        <a:t>Statistics</a:t>
                      </a:r>
                      <a:endParaRPr lang="en-US" dirty="0"/>
                    </a:p>
                  </a:txBody>
                  <a:tcPr/>
                </a:tc>
                <a:tc>
                  <a:txBody>
                    <a:bodyPr/>
                    <a:lstStyle/>
                    <a:p>
                      <a:r>
                        <a:rPr lang="en-US" dirty="0" smtClean="0"/>
                        <a:t>Standard Error</a:t>
                      </a:r>
                      <a:endParaRPr lang="en-US" dirty="0"/>
                    </a:p>
                  </a:txBody>
                  <a:tcPr/>
                </a:tc>
              </a:tr>
              <a:tr h="370840">
                <a:tc>
                  <a:txBody>
                    <a:bodyPr/>
                    <a:lstStyle/>
                    <a:p>
                      <a:r>
                        <a:rPr lang="en-US" dirty="0" smtClean="0"/>
                        <a:t>Sample</a:t>
                      </a:r>
                      <a:r>
                        <a:rPr lang="en-US" baseline="0" dirty="0" smtClean="0"/>
                        <a:t> mean x</a:t>
                      </a:r>
                      <a:r>
                        <a:rPr lang="he-IL" baseline="0" dirty="0" smtClean="0">
                          <a:latin typeface="Times New Roman"/>
                          <a:cs typeface="Times New Roman"/>
                        </a:rPr>
                        <a:t>־</a:t>
                      </a:r>
                      <a:endParaRPr lang="en-US" dirty="0"/>
                    </a:p>
                  </a:txBody>
                  <a:tcPr/>
                </a:tc>
                <a:tc>
                  <a:txBody>
                    <a:bodyPr/>
                    <a:lstStyle/>
                    <a:p>
                      <a:r>
                        <a:rPr lang="en-US" dirty="0" smtClean="0"/>
                        <a:t>s/</a:t>
                      </a:r>
                      <a:endParaRPr lang="en-US" dirty="0"/>
                    </a:p>
                  </a:txBody>
                  <a:tcPr/>
                </a:tc>
              </a:tr>
              <a:tr h="370840">
                <a:tc>
                  <a:txBody>
                    <a:bodyPr/>
                    <a:lstStyle/>
                    <a:p>
                      <a:r>
                        <a:rPr lang="en-US" dirty="0" smtClean="0"/>
                        <a:t>Sample proportion</a:t>
                      </a:r>
                      <a:endParaRPr lang="en-US" dirty="0"/>
                    </a:p>
                  </a:txBody>
                  <a:tcPr/>
                </a:tc>
                <a:tc>
                  <a:txBody>
                    <a:bodyPr/>
                    <a:lstStyle/>
                    <a:p>
                      <a:endParaRPr lang="en-US"/>
                    </a:p>
                  </a:txBody>
                  <a:tcPr/>
                </a:tc>
              </a:tr>
              <a:tr h="370840">
                <a:tc>
                  <a:txBody>
                    <a:bodyPr/>
                    <a:lstStyle/>
                    <a:p>
                      <a:r>
                        <a:rPr lang="en-US" dirty="0" smtClean="0"/>
                        <a:t>Difference between means</a:t>
                      </a:r>
                      <a:endParaRPr lang="en-US" dirty="0"/>
                    </a:p>
                  </a:txBody>
                  <a:tcPr/>
                </a:tc>
                <a:tc>
                  <a:txBody>
                    <a:bodyPr/>
                    <a:lstStyle/>
                    <a:p>
                      <a:endParaRPr lang="en-US"/>
                    </a:p>
                  </a:txBody>
                  <a:tcPr/>
                </a:tc>
              </a:tr>
              <a:tr h="370840">
                <a:tc>
                  <a:txBody>
                    <a:bodyPr/>
                    <a:lstStyle/>
                    <a:p>
                      <a:r>
                        <a:rPr lang="en-US" dirty="0" smtClean="0"/>
                        <a:t>Difference between proportions</a:t>
                      </a:r>
                      <a:endParaRPr lang="en-US" dirty="0"/>
                    </a:p>
                  </a:txBody>
                  <a:tcPr/>
                </a:tc>
                <a:tc>
                  <a:txBody>
                    <a:bodyPr/>
                    <a:lstStyle/>
                    <a:p>
                      <a:endParaRPr lang="en-US" dirty="0"/>
                    </a:p>
                  </a:txBody>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a:xfrm>
            <a:off x="587375" y="177800"/>
            <a:ext cx="7772400" cy="749300"/>
          </a:xfrm>
          <a:noFill/>
        </p:spPr>
        <p:txBody>
          <a:bodyPr lIns="90488" tIns="44450" rIns="90488" bIns="44450">
            <a:normAutofit fontScale="90000"/>
          </a:bodyPr>
          <a:lstStyle/>
          <a:p>
            <a:r>
              <a:rPr lang="en-US" dirty="0" smtClean="0"/>
              <a:t>Type I Error</a:t>
            </a:r>
          </a:p>
        </p:txBody>
      </p:sp>
      <p:sp>
        <p:nvSpPr>
          <p:cNvPr id="81923" name="Rectangle 3"/>
          <p:cNvSpPr>
            <a:spLocks noGrp="1" noChangeArrowheads="1"/>
          </p:cNvSpPr>
          <p:nvPr>
            <p:ph type="body" idx="1"/>
          </p:nvPr>
        </p:nvSpPr>
        <p:spPr bwMode="auto">
          <a:xfrm>
            <a:off x="630238" y="1439863"/>
            <a:ext cx="7800975" cy="4114800"/>
          </a:xfrm>
          <a:noFill/>
          <a:ln w="12700">
            <a:miter lim="800000"/>
            <a:headEnd/>
            <a:tailEnd/>
          </a:ln>
        </p:spPr>
        <p:txBody>
          <a:bodyPr vert="horz" wrap="square" lIns="90488" tIns="44450" rIns="90488" bIns="44450" numCol="1" anchor="t" anchorCtr="0" compatLnSpc="1">
            <a:prstTxWarp prst="textNoShape">
              <a:avLst/>
            </a:prstTxWarp>
          </a:bodyPr>
          <a:lstStyle/>
          <a:p>
            <a:pPr marL="457200" indent="-457200">
              <a:spcBef>
                <a:spcPct val="45000"/>
              </a:spcBef>
              <a:spcAft>
                <a:spcPct val="45000"/>
              </a:spcAft>
              <a:buClr>
                <a:schemeClr val="accent2"/>
              </a:buClr>
              <a:buFont typeface="Wingdings" pitchFamily="2" charset="2"/>
              <a:buChar char="v"/>
            </a:pPr>
            <a:r>
              <a:rPr lang="en-US" b="1" smtClean="0">
                <a:latin typeface="Arial" charset="0"/>
              </a:rPr>
              <a:t>A </a:t>
            </a:r>
            <a:r>
              <a:rPr lang="en-US" b="1" smtClean="0">
                <a:solidFill>
                  <a:schemeClr val="hlink"/>
                </a:solidFill>
                <a:latin typeface="Arial" charset="0"/>
              </a:rPr>
              <a:t>Type I error</a:t>
            </a:r>
            <a:r>
              <a:rPr lang="en-US" b="1" smtClean="0">
                <a:latin typeface="Arial" charset="0"/>
              </a:rPr>
              <a:t> is the mistake of rejecting the null hypothesis when it is true.</a:t>
            </a:r>
          </a:p>
          <a:p>
            <a:pPr marL="457200" indent="-457200">
              <a:spcBef>
                <a:spcPct val="45000"/>
              </a:spcBef>
              <a:spcAft>
                <a:spcPct val="45000"/>
              </a:spcAft>
              <a:buClr>
                <a:schemeClr val="accent2"/>
              </a:buClr>
              <a:buFont typeface="Wingdings" pitchFamily="2" charset="2"/>
              <a:buChar char="v"/>
            </a:pPr>
            <a:r>
              <a:rPr lang="en-US" b="1" smtClean="0">
                <a:latin typeface="Arial" charset="0"/>
              </a:rPr>
              <a:t>The symbol </a:t>
            </a:r>
            <a:r>
              <a:rPr lang="en-US" b="1" i="1" smtClean="0">
                <a:latin typeface="Symbol" pitchFamily="18" charset="2"/>
              </a:rPr>
              <a:t></a:t>
            </a:r>
            <a:r>
              <a:rPr lang="en-US" sz="3000" b="1" i="1" smtClean="0">
                <a:latin typeface="Symbol" pitchFamily="18" charset="2"/>
              </a:rPr>
              <a:t></a:t>
            </a:r>
            <a:r>
              <a:rPr lang="en-US" sz="3000" b="1" smtClean="0">
                <a:latin typeface="Arial" charset="0"/>
              </a:rPr>
              <a:t>(alpha) </a:t>
            </a:r>
            <a:r>
              <a:rPr lang="en-US" b="1" smtClean="0">
                <a:latin typeface="Arial" charset="0"/>
              </a:rPr>
              <a:t>is used to represent the probability of a type I error.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923">
                                            <p:txEl>
                                              <p:pRg st="0" end="0"/>
                                            </p:txEl>
                                          </p:spTgt>
                                        </p:tgtEl>
                                        <p:attrNameLst>
                                          <p:attrName>style.visibility</p:attrName>
                                        </p:attrNameLst>
                                      </p:cBhvr>
                                      <p:to>
                                        <p:strVal val="visible"/>
                                      </p:to>
                                    </p:set>
                                    <p:anim calcmode="lin" valueType="num">
                                      <p:cBhvr additive="base">
                                        <p:cTn id="7" dur="500" fill="hold"/>
                                        <p:tgtEl>
                                          <p:spTgt spid="819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19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1923">
                                            <p:txEl>
                                              <p:pRg st="1" end="1"/>
                                            </p:txEl>
                                          </p:spTgt>
                                        </p:tgtEl>
                                        <p:attrNameLst>
                                          <p:attrName>style.visibility</p:attrName>
                                        </p:attrNameLst>
                                      </p:cBhvr>
                                      <p:to>
                                        <p:strVal val="visible"/>
                                      </p:to>
                                    </p:set>
                                    <p:anim calcmode="lin" valueType="num">
                                      <p:cBhvr additive="base">
                                        <p:cTn id="13" dur="500" fill="hold"/>
                                        <p:tgtEl>
                                          <p:spTgt spid="8192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192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a:xfrm>
            <a:off x="650875" y="190500"/>
            <a:ext cx="7772400" cy="736600"/>
          </a:xfrm>
          <a:noFill/>
        </p:spPr>
        <p:txBody>
          <a:bodyPr lIns="90488" tIns="44450" rIns="90488" bIns="44450">
            <a:normAutofit fontScale="90000"/>
          </a:bodyPr>
          <a:lstStyle/>
          <a:p>
            <a:r>
              <a:rPr lang="en-US" smtClean="0"/>
              <a:t>Type II Error</a:t>
            </a:r>
          </a:p>
        </p:txBody>
      </p:sp>
      <p:sp>
        <p:nvSpPr>
          <p:cNvPr id="83971" name="Rectangle 3"/>
          <p:cNvSpPr>
            <a:spLocks noGrp="1" noChangeArrowheads="1"/>
          </p:cNvSpPr>
          <p:nvPr>
            <p:ph type="body" idx="1"/>
          </p:nvPr>
        </p:nvSpPr>
        <p:spPr bwMode="auto">
          <a:xfrm>
            <a:off x="625475" y="1481138"/>
            <a:ext cx="8042275" cy="4114800"/>
          </a:xfrm>
          <a:noFill/>
          <a:ln w="12700">
            <a:miter lim="800000"/>
            <a:headEnd/>
            <a:tailEnd/>
          </a:ln>
        </p:spPr>
        <p:txBody>
          <a:bodyPr vert="horz" wrap="square" lIns="90488" tIns="44450" rIns="90488" bIns="44450" numCol="1" anchor="t" anchorCtr="0" compatLnSpc="1">
            <a:prstTxWarp prst="textNoShape">
              <a:avLst/>
            </a:prstTxWarp>
          </a:bodyPr>
          <a:lstStyle/>
          <a:p>
            <a:pPr marL="457200" indent="-457200" defTabSz="171450">
              <a:spcBef>
                <a:spcPct val="45000"/>
              </a:spcBef>
              <a:spcAft>
                <a:spcPct val="45000"/>
              </a:spcAft>
              <a:buClr>
                <a:schemeClr val="accent2"/>
              </a:buClr>
              <a:buFont typeface="Wingdings" pitchFamily="2" charset="2"/>
              <a:buChar char="v"/>
            </a:pPr>
            <a:r>
              <a:rPr lang="en-US" b="1" smtClean="0">
                <a:latin typeface="Arial" charset="0"/>
              </a:rPr>
              <a:t>A </a:t>
            </a:r>
            <a:r>
              <a:rPr lang="en-US" b="1" smtClean="0">
                <a:solidFill>
                  <a:schemeClr val="hlink"/>
                </a:solidFill>
                <a:latin typeface="Arial" charset="0"/>
              </a:rPr>
              <a:t>Type II error</a:t>
            </a:r>
            <a:r>
              <a:rPr lang="en-US" b="1" smtClean="0">
                <a:latin typeface="Arial" charset="0"/>
              </a:rPr>
              <a:t> is the mistake of failing to reject the null hypothesis when it is false</a:t>
            </a:r>
            <a:r>
              <a:rPr lang="en-US" sz="3000" b="1" smtClean="0">
                <a:latin typeface="Arial" charset="0"/>
              </a:rPr>
              <a:t>.</a:t>
            </a:r>
          </a:p>
          <a:p>
            <a:pPr marL="457200" indent="-457200" defTabSz="171450">
              <a:spcBef>
                <a:spcPct val="45000"/>
              </a:spcBef>
              <a:spcAft>
                <a:spcPct val="45000"/>
              </a:spcAft>
              <a:buClr>
                <a:schemeClr val="accent2"/>
              </a:buClr>
              <a:buFont typeface="Wingdings" pitchFamily="2" charset="2"/>
              <a:buChar char="v"/>
            </a:pPr>
            <a:r>
              <a:rPr lang="en-US" b="1" smtClean="0">
                <a:latin typeface="Arial" charset="0"/>
              </a:rPr>
              <a:t>The symbol</a:t>
            </a:r>
            <a:r>
              <a:rPr lang="en-US" b="1" i="1" smtClean="0">
                <a:latin typeface="Arial" charset="0"/>
              </a:rPr>
              <a:t> </a:t>
            </a:r>
            <a:r>
              <a:rPr lang="en-US" b="1" i="1" smtClean="0">
                <a:latin typeface="Arial" charset="0"/>
                <a:sym typeface="Symbol" pitchFamily="18" charset="2"/>
              </a:rPr>
              <a:t> </a:t>
            </a:r>
            <a:r>
              <a:rPr lang="en-US" b="1" smtClean="0">
                <a:latin typeface="Arial" charset="0"/>
              </a:rPr>
              <a:t>(beta) is used to represent the probability of a type II error</a:t>
            </a:r>
            <a:r>
              <a:rPr lang="en-US" sz="3000" b="1" smtClean="0">
                <a:latin typeface="Arial"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anim calcmode="lin" valueType="num">
                                      <p:cBhvr additive="base">
                                        <p:cTn id="7" dur="500" fill="hold"/>
                                        <p:tgtEl>
                                          <p:spTgt spid="839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39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3971">
                                            <p:txEl>
                                              <p:pRg st="1" end="1"/>
                                            </p:txEl>
                                          </p:spTgt>
                                        </p:tgtEl>
                                        <p:attrNameLst>
                                          <p:attrName>style.visibility</p:attrName>
                                        </p:attrNameLst>
                                      </p:cBhvr>
                                      <p:to>
                                        <p:strVal val="visible"/>
                                      </p:to>
                                    </p:set>
                                    <p:anim calcmode="lin" valueType="num">
                                      <p:cBhvr additive="base">
                                        <p:cTn id="13" dur="500" fill="hold"/>
                                        <p:tgtEl>
                                          <p:spTgt spid="8397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3971">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274638"/>
            <a:ext cx="8229600" cy="792162"/>
          </a:xfrm>
        </p:spPr>
        <p:txBody>
          <a:bodyPr>
            <a:normAutofit/>
          </a:bodyPr>
          <a:lstStyle/>
          <a:p>
            <a:pPr eaLnBrk="1" hangingPunct="1"/>
            <a:r>
              <a:rPr lang="en-US" sz="4000" dirty="0" smtClean="0">
                <a:latin typeface="Arial" pitchFamily="34" charset="0"/>
                <a:cs typeface="Arial" pitchFamily="34" charset="0"/>
              </a:rPr>
              <a:t>Types of errors</a:t>
            </a:r>
          </a:p>
        </p:txBody>
      </p:sp>
      <p:graphicFrame>
        <p:nvGraphicFramePr>
          <p:cNvPr id="193596" name="Group 60"/>
          <p:cNvGraphicFramePr>
            <a:graphicFrameLocks noGrp="1"/>
          </p:cNvGraphicFramePr>
          <p:nvPr/>
        </p:nvGraphicFramePr>
        <p:xfrm>
          <a:off x="228600" y="1600200"/>
          <a:ext cx="8661400" cy="2239646"/>
        </p:xfrm>
        <a:graphic>
          <a:graphicData uri="http://schemas.openxmlformats.org/drawingml/2006/table">
            <a:tbl>
              <a:tblPr/>
              <a:tblGrid>
                <a:gridCol w="2573337"/>
                <a:gridCol w="2882900"/>
                <a:gridCol w="3205163"/>
              </a:tblGrid>
              <a:tr h="260350">
                <a:tc>
                  <a:txBody>
                    <a:bodyPr/>
                    <a:lstStyle/>
                    <a:p>
                      <a:pPr marL="0" marR="0" lvl="0" indent="0" algn="l" defTabSz="914400" rtl="0" eaLnBrk="1" fontAlgn="base" latinLnBrk="0" hangingPunct="1">
                        <a:lnSpc>
                          <a:spcPct val="100000"/>
                        </a:lnSpc>
                        <a:spcBef>
                          <a:spcPct val="1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txBody>
                  <a:tcPr anchor="ctr" anchorCtr="1" horzOverflow="overflow">
                    <a:lnL cap="flat">
                      <a:noFill/>
                    </a:lnL>
                    <a:lnR>
                      <a:noFill/>
                    </a:lnR>
                    <a:lnT cap="flat">
                      <a:noFill/>
                    </a:lnT>
                    <a:lnB>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Arial" pitchFamily="34" charset="0"/>
                          <a:cs typeface="Arial" pitchFamily="34" charset="0"/>
                        </a:rPr>
                        <a:t>Condition</a:t>
                      </a:r>
                    </a:p>
                  </a:txBody>
                  <a:tcPr anchor="b" anchorCtr="1" horzOverflow="overflow">
                    <a:lnL>
                      <a:noFill/>
                    </a:lnL>
                    <a:lnR cap="flat">
                      <a:noFill/>
                    </a:lnR>
                    <a:lnT cap="flat">
                      <a:noFill/>
                    </a:lnT>
                    <a:lnB>
                      <a:noFill/>
                    </a:lnB>
                    <a:lnTlToBr>
                      <a:noFill/>
                    </a:lnTlToBr>
                    <a:lnBlToTr>
                      <a:noFill/>
                    </a:lnBlToTr>
                    <a:noFill/>
                  </a:tcPr>
                </a:tc>
                <a:tc hMerge="1">
                  <a:txBody>
                    <a:bodyPr/>
                    <a:lstStyle/>
                    <a:p>
                      <a:endParaRPr lang="en-US"/>
                    </a:p>
                  </a:txBody>
                  <a:tcPr/>
                </a:tc>
              </a:tr>
              <a:tr h="336550">
                <a:tc>
                  <a:txBody>
                    <a:body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Arial" pitchFamily="34" charset="0"/>
                          <a:cs typeface="Arial" pitchFamily="34" charset="0"/>
                        </a:rPr>
                        <a:t>Decision</a:t>
                      </a:r>
                    </a:p>
                  </a:txBody>
                  <a:tcPr anchor="b" horzOverflow="overflow">
                    <a:lnL cap="flat">
                      <a:noFill/>
                    </a:lnL>
                    <a:lnR>
                      <a:noFill/>
                    </a:lnR>
                    <a:lnT>
                      <a:noFill/>
                    </a:lnT>
                    <a:lnB>
                      <a:noFill/>
                    </a:lnB>
                    <a:lnTlToBr>
                      <a:noFill/>
                    </a:lnTlToBr>
                    <a:lnBlToTr>
                      <a:noFill/>
                    </a:lnBlToTr>
                    <a:noFill/>
                  </a:tcPr>
                </a:tc>
                <a:tc>
                  <a:txBody>
                    <a:bodyPr/>
                    <a:lstStyle/>
                    <a:p>
                      <a:pPr marL="457200" marR="0" lvl="1" indent="0" algn="l" defTabSz="914400" rtl="0" eaLnBrk="1" fontAlgn="base" latinLnBrk="0" hangingPunct="1">
                        <a:lnSpc>
                          <a:spcPct val="100000"/>
                        </a:lnSpc>
                        <a:spcBef>
                          <a:spcPct val="10000"/>
                        </a:spcBef>
                        <a:spcAft>
                          <a:spcPct val="0"/>
                        </a:spcAft>
                        <a:buClrTx/>
                        <a:buSzTx/>
                        <a:buFontTx/>
                        <a:buNone/>
                        <a:tabLst/>
                      </a:pPr>
                      <a:r>
                        <a:rPr kumimoji="0" lang="en-US" sz="2800" b="0" i="1" u="none" strike="noStrike" cap="none" normalizeH="0" baseline="0" dirty="0" smtClean="0">
                          <a:ln>
                            <a:noFill/>
                          </a:ln>
                          <a:solidFill>
                            <a:schemeClr val="tx1"/>
                          </a:solidFill>
                          <a:effectLst/>
                          <a:latin typeface="Arial" pitchFamily="34" charset="0"/>
                          <a:cs typeface="Arial" pitchFamily="34" charset="0"/>
                        </a:rPr>
                        <a:t>H</a:t>
                      </a:r>
                      <a:r>
                        <a:rPr kumimoji="0" lang="en-US" sz="2800" b="0" i="0" u="none" strike="noStrike" cap="none" normalizeH="0" baseline="-25000" dirty="0" smtClean="0">
                          <a:ln>
                            <a:noFill/>
                          </a:ln>
                          <a:solidFill>
                            <a:schemeClr val="tx1"/>
                          </a:solidFill>
                          <a:effectLst/>
                          <a:latin typeface="Arial" pitchFamily="34" charset="0"/>
                          <a:cs typeface="Arial" pitchFamily="34" charset="0"/>
                        </a:rPr>
                        <a:t>0</a:t>
                      </a:r>
                      <a:r>
                        <a:rPr kumimoji="0" lang="en-US" sz="2800" b="0" i="0" u="none" strike="noStrike" cap="none" normalizeH="0" baseline="0" dirty="0" smtClean="0">
                          <a:ln>
                            <a:noFill/>
                          </a:ln>
                          <a:solidFill>
                            <a:schemeClr val="tx1"/>
                          </a:solidFill>
                          <a:effectLst/>
                          <a:latin typeface="Arial" pitchFamily="34" charset="0"/>
                          <a:cs typeface="Arial" pitchFamily="34" charset="0"/>
                        </a:rPr>
                        <a:t> true</a:t>
                      </a:r>
                    </a:p>
                  </a:txBody>
                  <a:tcPr anchor="ctr" anchorCtr="1"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0" lang="en-US" sz="2800" b="0" i="1" u="none" strike="noStrike" cap="none" normalizeH="0" baseline="0" dirty="0" smtClean="0">
                          <a:ln>
                            <a:noFill/>
                          </a:ln>
                          <a:solidFill>
                            <a:schemeClr val="tx1"/>
                          </a:solidFill>
                          <a:effectLst/>
                          <a:latin typeface="Arial" pitchFamily="34" charset="0"/>
                          <a:cs typeface="Arial" pitchFamily="34" charset="0"/>
                        </a:rPr>
                        <a:t>H</a:t>
                      </a:r>
                      <a:r>
                        <a:rPr kumimoji="0" lang="en-US" sz="2800" b="0" i="0" u="none" strike="noStrike" cap="none" normalizeH="0" baseline="-25000" dirty="0" smtClean="0">
                          <a:ln>
                            <a:noFill/>
                          </a:ln>
                          <a:solidFill>
                            <a:schemeClr val="tx1"/>
                          </a:solidFill>
                          <a:effectLst/>
                          <a:latin typeface="Arial" pitchFamily="34" charset="0"/>
                          <a:cs typeface="Arial" pitchFamily="34" charset="0"/>
                        </a:rPr>
                        <a:t>0</a:t>
                      </a:r>
                      <a:r>
                        <a:rPr kumimoji="0" lang="en-US" sz="2800" b="0" i="0" u="none" strike="noStrike" cap="none" normalizeH="0" baseline="0" dirty="0" smtClean="0">
                          <a:ln>
                            <a:noFill/>
                          </a:ln>
                          <a:solidFill>
                            <a:schemeClr val="tx1"/>
                          </a:solidFill>
                          <a:effectLst/>
                          <a:latin typeface="Arial" pitchFamily="34" charset="0"/>
                          <a:cs typeface="Arial" pitchFamily="34" charset="0"/>
                        </a:rPr>
                        <a:t> false</a:t>
                      </a:r>
                    </a:p>
                  </a:txBody>
                  <a:tcPr anchor="ctr" anchorCtr="1" horzOverflow="overflow">
                    <a:lnL>
                      <a:noFill/>
                    </a:lnL>
                    <a:lnR cap="flat">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r>
              <a:tr h="601663">
                <a:tc>
                  <a:txBody>
                    <a:body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pitchFamily="34" charset="0"/>
                          <a:cs typeface="Arial" pitchFamily="34" charset="0"/>
                        </a:rPr>
                        <a:t>Accept </a:t>
                      </a:r>
                      <a:r>
                        <a:rPr kumimoji="0" lang="en-US" sz="2800" b="0" i="1" u="none" strike="noStrike" cap="none" normalizeH="0" baseline="0" dirty="0" smtClean="0">
                          <a:ln>
                            <a:noFill/>
                          </a:ln>
                          <a:solidFill>
                            <a:schemeClr val="tx1"/>
                          </a:solidFill>
                          <a:effectLst/>
                          <a:latin typeface="Arial" pitchFamily="34" charset="0"/>
                          <a:cs typeface="Arial" pitchFamily="34" charset="0"/>
                        </a:rPr>
                        <a:t>H</a:t>
                      </a:r>
                      <a:r>
                        <a:rPr kumimoji="0" lang="en-US" sz="2800" b="0" i="0" u="none" strike="noStrike" cap="none" normalizeH="0" baseline="-25000" dirty="0" smtClean="0">
                          <a:ln>
                            <a:noFill/>
                          </a:ln>
                          <a:solidFill>
                            <a:schemeClr val="tx1"/>
                          </a:solidFill>
                          <a:effectLst/>
                          <a:latin typeface="Arial" pitchFamily="34" charset="0"/>
                          <a:cs typeface="Arial" pitchFamily="34" charset="0"/>
                        </a:rPr>
                        <a:t>0</a:t>
                      </a:r>
                      <a:r>
                        <a:rPr kumimoji="0" lang="en-US" sz="2800" b="0" i="0" u="none" strike="noStrike" cap="none" normalizeH="0" baseline="0" dirty="0" smtClean="0">
                          <a:ln>
                            <a:noFill/>
                          </a:ln>
                          <a:solidFill>
                            <a:schemeClr val="tx1"/>
                          </a:solidFill>
                          <a:effectLst/>
                          <a:latin typeface="Arial" pitchFamily="34" charset="0"/>
                          <a:cs typeface="Arial" pitchFamily="34" charset="0"/>
                        </a:rPr>
                        <a:t> </a:t>
                      </a:r>
                    </a:p>
                  </a:txBody>
                  <a:tcPr anchor="ctr" anchorCtr="1"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pitchFamily="34" charset="0"/>
                          <a:cs typeface="Arial" pitchFamily="34" charset="0"/>
                        </a:rPr>
                        <a:t>Correct decision</a:t>
                      </a:r>
                    </a:p>
                  </a:txBody>
                  <a:tcPr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Arial" pitchFamily="34" charset="0"/>
                          <a:cs typeface="Arial" pitchFamily="34" charset="0"/>
                        </a:rPr>
                        <a:t>Type II error</a:t>
                      </a:r>
                    </a:p>
                  </a:txBody>
                  <a:tcPr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01663">
                <a:tc>
                  <a:txBody>
                    <a:body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itchFamily="34" charset="0"/>
                          <a:cs typeface="Arial" pitchFamily="34" charset="0"/>
                        </a:rPr>
                        <a:t>Reject </a:t>
                      </a:r>
                      <a:r>
                        <a:rPr kumimoji="0" lang="en-US" sz="2800" b="0" i="1" u="none" strike="noStrike" cap="none" normalizeH="0" baseline="0" smtClean="0">
                          <a:ln>
                            <a:noFill/>
                          </a:ln>
                          <a:solidFill>
                            <a:schemeClr val="tx1"/>
                          </a:solidFill>
                          <a:effectLst/>
                          <a:latin typeface="Arial" pitchFamily="34" charset="0"/>
                          <a:cs typeface="Arial" pitchFamily="34" charset="0"/>
                        </a:rPr>
                        <a:t>H</a:t>
                      </a:r>
                      <a:r>
                        <a:rPr kumimoji="0" lang="en-US" sz="2800" b="0" i="0" u="none" strike="noStrike" cap="none" normalizeH="0" baseline="-25000" smtClean="0">
                          <a:ln>
                            <a:noFill/>
                          </a:ln>
                          <a:solidFill>
                            <a:schemeClr val="tx1"/>
                          </a:solidFill>
                          <a:effectLst/>
                          <a:latin typeface="Arial" pitchFamily="34" charset="0"/>
                          <a:cs typeface="Arial" pitchFamily="34" charset="0"/>
                        </a:rPr>
                        <a:t>0</a:t>
                      </a:r>
                    </a:p>
                  </a:txBody>
                  <a:tcPr anchor="ctr" anchorCtr="1" horzOverflow="overflow">
                    <a:lnL cap="flat">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Arial" pitchFamily="34" charset="0"/>
                          <a:cs typeface="Arial" pitchFamily="34" charset="0"/>
                        </a:rPr>
                        <a:t>Type I error</a:t>
                      </a:r>
                    </a:p>
                  </a:txBody>
                  <a:tcPr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pitchFamily="34" charset="0"/>
                          <a:cs typeface="Arial" pitchFamily="34" charset="0"/>
                        </a:rPr>
                        <a:t>Correct rejection</a:t>
                      </a:r>
                    </a:p>
                  </a:txBody>
                  <a:tcPr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33813" name="Text Box 33"/>
          <p:cNvSpPr txBox="1">
            <a:spLocks noChangeArrowheads="1"/>
          </p:cNvSpPr>
          <p:nvPr/>
        </p:nvSpPr>
        <p:spPr bwMode="auto">
          <a:xfrm>
            <a:off x="762000" y="4267200"/>
            <a:ext cx="7162800" cy="1815882"/>
          </a:xfrm>
          <a:prstGeom prst="rect">
            <a:avLst/>
          </a:prstGeom>
          <a:solidFill>
            <a:schemeClr val="bg1"/>
          </a:solidFill>
          <a:ln w="9525">
            <a:solidFill>
              <a:schemeClr val="tx1"/>
            </a:solidFill>
            <a:miter lim="800000"/>
            <a:headEnd/>
            <a:tailEnd/>
          </a:ln>
        </p:spPr>
        <p:txBody>
          <a:bodyPr wrap="square">
            <a:spAutoFit/>
          </a:bodyPr>
          <a:lstStyle/>
          <a:p>
            <a:pPr algn="ctr">
              <a:spcBef>
                <a:spcPct val="50000"/>
              </a:spcBef>
            </a:pPr>
            <a:r>
              <a:rPr lang="el-GR" sz="2800" dirty="0">
                <a:latin typeface="Arial" pitchFamily="34" charset="0"/>
                <a:cs typeface="Arial" pitchFamily="34" charset="0"/>
              </a:rPr>
              <a:t>α</a:t>
            </a:r>
            <a:r>
              <a:rPr lang="en-US" sz="2800" dirty="0">
                <a:latin typeface="Arial" pitchFamily="34" charset="0"/>
                <a:cs typeface="Arial" pitchFamily="34" charset="0"/>
              </a:rPr>
              <a:t> </a:t>
            </a:r>
            <a:r>
              <a:rPr lang="en-US" sz="2800" dirty="0" smtClean="0">
                <a:latin typeface="Arial" pitchFamily="34" charset="0"/>
                <a:cs typeface="Arial" pitchFamily="34" charset="0"/>
              </a:rPr>
              <a:t>≡ </a:t>
            </a:r>
            <a:r>
              <a:rPr lang="en-US" sz="2800" dirty="0">
                <a:latin typeface="Arial" pitchFamily="34" charset="0"/>
                <a:cs typeface="Arial" pitchFamily="34" charset="0"/>
              </a:rPr>
              <a:t>probability of a Type I </a:t>
            </a:r>
            <a:r>
              <a:rPr lang="en-US" sz="2800" dirty="0" smtClean="0">
                <a:latin typeface="Arial" pitchFamily="34" charset="0"/>
                <a:cs typeface="Arial" pitchFamily="34" charset="0"/>
              </a:rPr>
              <a:t>error</a:t>
            </a:r>
          </a:p>
          <a:p>
            <a:pPr>
              <a:spcBef>
                <a:spcPct val="50000"/>
              </a:spcBef>
            </a:pPr>
            <a:r>
              <a:rPr lang="en-US" sz="2800" dirty="0" smtClean="0">
                <a:latin typeface="Arial" pitchFamily="34" charset="0"/>
                <a:cs typeface="Arial" pitchFamily="34" charset="0"/>
              </a:rPr>
              <a:t>              = Pr(rejecting </a:t>
            </a:r>
            <a:r>
              <a:rPr lang="en-US" sz="2800" i="1" dirty="0" smtClean="0">
                <a:latin typeface="Arial" pitchFamily="34" charset="0"/>
                <a:cs typeface="Arial" pitchFamily="34" charset="0"/>
              </a:rPr>
              <a:t>H</a:t>
            </a:r>
            <a:r>
              <a:rPr lang="en-US" sz="2800" i="1" baseline="-25000" dirty="0" smtClean="0">
                <a:latin typeface="Arial" pitchFamily="34" charset="0"/>
                <a:cs typeface="Arial" pitchFamily="34" charset="0"/>
              </a:rPr>
              <a:t>0</a:t>
            </a:r>
            <a:r>
              <a:rPr lang="en-US" sz="2800" i="1" dirty="0" smtClean="0">
                <a:latin typeface="Arial" pitchFamily="34" charset="0"/>
                <a:cs typeface="Arial" pitchFamily="34" charset="0"/>
              </a:rPr>
              <a:t> /</a:t>
            </a:r>
            <a:r>
              <a:rPr lang="en-US" sz="2800" dirty="0" smtClean="0">
                <a:latin typeface="Arial" pitchFamily="34" charset="0"/>
                <a:cs typeface="Arial" pitchFamily="34" charset="0"/>
              </a:rPr>
              <a:t> </a:t>
            </a:r>
            <a:r>
              <a:rPr lang="en-US" sz="2800" i="1" dirty="0" smtClean="0">
                <a:latin typeface="Arial" pitchFamily="34" charset="0"/>
                <a:cs typeface="Arial" pitchFamily="34" charset="0"/>
              </a:rPr>
              <a:t>H</a:t>
            </a:r>
            <a:r>
              <a:rPr lang="en-US" sz="2800" i="1" baseline="-25000" dirty="0" smtClean="0">
                <a:latin typeface="Arial" pitchFamily="34" charset="0"/>
                <a:cs typeface="Arial" pitchFamily="34" charset="0"/>
              </a:rPr>
              <a:t>0</a:t>
            </a:r>
            <a:r>
              <a:rPr lang="en-US" sz="2800" i="1" dirty="0" smtClean="0">
                <a:latin typeface="Arial" pitchFamily="34" charset="0"/>
                <a:cs typeface="Arial" pitchFamily="34" charset="0"/>
              </a:rPr>
              <a:t> </a:t>
            </a:r>
            <a:r>
              <a:rPr lang="en-US" sz="2800" dirty="0" smtClean="0">
                <a:latin typeface="Arial" pitchFamily="34" charset="0"/>
                <a:cs typeface="Arial" pitchFamily="34" charset="0"/>
              </a:rPr>
              <a:t>is true )</a:t>
            </a:r>
            <a:endParaRPr lang="en-US" sz="2800" dirty="0">
              <a:latin typeface="Arial" pitchFamily="34" charset="0"/>
              <a:cs typeface="Arial" pitchFamily="34" charset="0"/>
            </a:endParaRPr>
          </a:p>
          <a:p>
            <a:pPr algn="ctr">
              <a:spcBef>
                <a:spcPct val="50000"/>
              </a:spcBef>
            </a:pPr>
            <a:r>
              <a:rPr lang="el-GR" sz="2800" dirty="0">
                <a:latin typeface="Arial" pitchFamily="34" charset="0"/>
                <a:cs typeface="Arial" pitchFamily="34" charset="0"/>
              </a:rPr>
              <a:t>β</a:t>
            </a:r>
            <a:r>
              <a:rPr lang="en-US" sz="2800" dirty="0">
                <a:latin typeface="Arial" pitchFamily="34" charset="0"/>
                <a:cs typeface="Arial" pitchFamily="34" charset="0"/>
              </a:rPr>
              <a:t> ≡ Probability of a Type II error </a:t>
            </a:r>
            <a:endParaRPr lang="el-GR" sz="28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a:xfrm>
            <a:off x="330200" y="288925"/>
            <a:ext cx="8470900" cy="1143000"/>
          </a:xfrm>
          <a:noFill/>
        </p:spPr>
        <p:txBody>
          <a:bodyPr lIns="90488" tIns="44450" rIns="90488" bIns="44450">
            <a:normAutofit fontScale="90000"/>
          </a:bodyPr>
          <a:lstStyle/>
          <a:p>
            <a:r>
              <a:rPr lang="en-US" b="1" dirty="0" smtClean="0">
                <a:latin typeface="Arial" pitchFamily="34" charset="0"/>
                <a:cs typeface="Arial" pitchFamily="34" charset="0"/>
              </a:rPr>
              <a:t>Controlling Type I and  </a:t>
            </a:r>
            <a:br>
              <a:rPr lang="en-US" b="1" dirty="0" smtClean="0">
                <a:latin typeface="Arial" pitchFamily="34" charset="0"/>
                <a:cs typeface="Arial" pitchFamily="34" charset="0"/>
              </a:rPr>
            </a:br>
            <a:r>
              <a:rPr lang="en-US" b="1" dirty="0" smtClean="0">
                <a:latin typeface="Arial" pitchFamily="34" charset="0"/>
                <a:cs typeface="Arial" pitchFamily="34" charset="0"/>
              </a:rPr>
              <a:t>Type II Errors</a:t>
            </a:r>
          </a:p>
        </p:txBody>
      </p:sp>
      <p:sp>
        <p:nvSpPr>
          <p:cNvPr id="88067" name="Rectangle 3"/>
          <p:cNvSpPr>
            <a:spLocks noGrp="1" noChangeArrowheads="1"/>
          </p:cNvSpPr>
          <p:nvPr>
            <p:ph type="body" idx="1"/>
          </p:nvPr>
        </p:nvSpPr>
        <p:spPr bwMode="auto">
          <a:xfrm>
            <a:off x="603250" y="1735138"/>
            <a:ext cx="8223250" cy="4114800"/>
          </a:xfrm>
          <a:noFill/>
          <a:ln w="12700">
            <a:miter lim="800000"/>
            <a:headEnd/>
            <a:tailEnd/>
          </a:ln>
        </p:spPr>
        <p:txBody>
          <a:bodyPr vert="horz" wrap="square" lIns="90488" tIns="44450" rIns="90488" bIns="44450" numCol="1" anchor="t" anchorCtr="0" compatLnSpc="1">
            <a:prstTxWarp prst="textNoShape">
              <a:avLst/>
            </a:prstTxWarp>
            <a:normAutofit fontScale="92500"/>
          </a:bodyPr>
          <a:lstStyle/>
          <a:p>
            <a:pPr marL="457200" indent="-457200">
              <a:spcBef>
                <a:spcPct val="45000"/>
              </a:spcBef>
              <a:spcAft>
                <a:spcPct val="45000"/>
              </a:spcAft>
              <a:buClr>
                <a:schemeClr val="accent2"/>
              </a:buClr>
              <a:buFont typeface="Wingdings" pitchFamily="2" charset="2"/>
              <a:buChar char="v"/>
            </a:pPr>
            <a:r>
              <a:rPr lang="en-US" sz="3000" b="1" dirty="0" smtClean="0">
                <a:latin typeface="Arial" pitchFamily="34" charset="0"/>
                <a:cs typeface="Arial" pitchFamily="34" charset="0"/>
              </a:rPr>
              <a:t>For any fixed </a:t>
            </a:r>
            <a:r>
              <a:rPr lang="en-US" sz="3000" b="1" i="1" dirty="0" smtClean="0">
                <a:latin typeface="Arial" pitchFamily="34" charset="0"/>
                <a:cs typeface="Arial" pitchFamily="34" charset="0"/>
              </a:rPr>
              <a:t>α</a:t>
            </a:r>
            <a:r>
              <a:rPr lang="en-US" sz="3000" b="1" dirty="0" smtClean="0">
                <a:latin typeface="Arial" pitchFamily="34" charset="0"/>
                <a:cs typeface="Arial" pitchFamily="34" charset="0"/>
              </a:rPr>
              <a:t>, an increase in the sample  size </a:t>
            </a:r>
            <a:r>
              <a:rPr lang="en-US" sz="2800" b="1" i="1" dirty="0" smtClean="0">
                <a:latin typeface="Arial" pitchFamily="34" charset="0"/>
                <a:cs typeface="Arial" pitchFamily="34" charset="0"/>
              </a:rPr>
              <a:t>n</a:t>
            </a:r>
            <a:r>
              <a:rPr lang="en-US" b="1" i="1" dirty="0" smtClean="0">
                <a:latin typeface="Arial" pitchFamily="34" charset="0"/>
                <a:cs typeface="Arial" pitchFamily="34" charset="0"/>
              </a:rPr>
              <a:t> </a:t>
            </a:r>
            <a:r>
              <a:rPr lang="en-US" sz="3000" b="1" dirty="0" smtClean="0">
                <a:latin typeface="Arial" pitchFamily="34" charset="0"/>
                <a:cs typeface="Arial" pitchFamily="34" charset="0"/>
              </a:rPr>
              <a:t>will cause a decrease in </a:t>
            </a:r>
            <a:r>
              <a:rPr lang="en-US" sz="2800" b="1" i="1" dirty="0" smtClean="0">
                <a:latin typeface="Arial" pitchFamily="34" charset="0"/>
                <a:cs typeface="Arial" pitchFamily="34" charset="0"/>
              </a:rPr>
              <a:t>β</a:t>
            </a:r>
            <a:endParaRPr lang="en-US" sz="2800" b="1" dirty="0" smtClean="0">
              <a:latin typeface="Arial" pitchFamily="34" charset="0"/>
              <a:cs typeface="Arial" pitchFamily="34" charset="0"/>
            </a:endParaRPr>
          </a:p>
          <a:p>
            <a:pPr marL="457200" indent="-457200">
              <a:spcBef>
                <a:spcPct val="45000"/>
              </a:spcBef>
              <a:spcAft>
                <a:spcPct val="45000"/>
              </a:spcAft>
              <a:buClr>
                <a:schemeClr val="accent2"/>
              </a:buClr>
              <a:buFont typeface="Wingdings" pitchFamily="2" charset="2"/>
              <a:buChar char="v"/>
            </a:pPr>
            <a:r>
              <a:rPr lang="en-US" sz="3000" b="1" dirty="0" smtClean="0">
                <a:latin typeface="Arial" pitchFamily="34" charset="0"/>
                <a:cs typeface="Arial" pitchFamily="34" charset="0"/>
              </a:rPr>
              <a:t>For any fixed sample size </a:t>
            </a:r>
            <a:r>
              <a:rPr lang="en-US" sz="2800" b="1" i="1" dirty="0" smtClean="0">
                <a:latin typeface="Arial" pitchFamily="34" charset="0"/>
                <a:cs typeface="Arial" pitchFamily="34" charset="0"/>
              </a:rPr>
              <a:t>n</a:t>
            </a:r>
            <a:r>
              <a:rPr lang="en-US" sz="3000" b="1" dirty="0" smtClean="0">
                <a:latin typeface="Arial" pitchFamily="34" charset="0"/>
                <a:cs typeface="Arial" pitchFamily="34" charset="0"/>
              </a:rPr>
              <a:t>, a decrease in </a:t>
            </a:r>
            <a:r>
              <a:rPr lang="en-US" sz="3000" b="1" i="1" dirty="0" smtClean="0">
                <a:latin typeface="Arial" pitchFamily="34" charset="0"/>
                <a:cs typeface="Arial" pitchFamily="34" charset="0"/>
              </a:rPr>
              <a:t>α </a:t>
            </a:r>
            <a:r>
              <a:rPr lang="en-US" sz="3000" b="1" dirty="0" smtClean="0">
                <a:latin typeface="Arial" pitchFamily="34" charset="0"/>
                <a:cs typeface="Arial" pitchFamily="34" charset="0"/>
              </a:rPr>
              <a:t>will cause an increase in </a:t>
            </a:r>
            <a:r>
              <a:rPr lang="en-US" sz="2800" b="1" i="1" dirty="0" smtClean="0">
                <a:latin typeface="Arial" pitchFamily="34" charset="0"/>
                <a:cs typeface="Arial" pitchFamily="34" charset="0"/>
              </a:rPr>
              <a:t>β</a:t>
            </a:r>
            <a:r>
              <a:rPr lang="en-US" sz="3000" b="1" dirty="0" smtClean="0">
                <a:latin typeface="Arial" pitchFamily="34" charset="0"/>
                <a:cs typeface="Arial" pitchFamily="34" charset="0"/>
              </a:rPr>
              <a:t>.  Conversely, an increase in </a:t>
            </a:r>
            <a:r>
              <a:rPr lang="en-US" sz="3000" b="1" i="1" dirty="0" smtClean="0">
                <a:latin typeface="Arial" pitchFamily="34" charset="0"/>
                <a:cs typeface="Arial" pitchFamily="34" charset="0"/>
              </a:rPr>
              <a:t>α </a:t>
            </a:r>
            <a:r>
              <a:rPr lang="en-US" sz="3000" b="1" dirty="0" smtClean="0">
                <a:latin typeface="Arial" pitchFamily="34" charset="0"/>
                <a:cs typeface="Arial" pitchFamily="34" charset="0"/>
              </a:rPr>
              <a:t>will cause a decrease in </a:t>
            </a:r>
            <a:r>
              <a:rPr lang="en-US" sz="2800" b="1" i="1" dirty="0" smtClean="0">
                <a:latin typeface="Arial" pitchFamily="34" charset="0"/>
                <a:cs typeface="Arial" pitchFamily="34" charset="0"/>
              </a:rPr>
              <a:t>β</a:t>
            </a:r>
            <a:r>
              <a:rPr lang="en-US" sz="3000" b="1" dirty="0" smtClean="0">
                <a:latin typeface="Arial" pitchFamily="34" charset="0"/>
                <a:cs typeface="Arial" pitchFamily="34" charset="0"/>
              </a:rPr>
              <a:t>.</a:t>
            </a:r>
          </a:p>
          <a:p>
            <a:pPr marL="457200" indent="-457200">
              <a:spcBef>
                <a:spcPct val="45000"/>
              </a:spcBef>
              <a:spcAft>
                <a:spcPct val="45000"/>
              </a:spcAft>
              <a:buClr>
                <a:schemeClr val="accent2"/>
              </a:buClr>
              <a:buFont typeface="Wingdings" pitchFamily="2" charset="2"/>
              <a:buChar char="v"/>
            </a:pPr>
            <a:r>
              <a:rPr lang="en-US" sz="3000" b="1" dirty="0" smtClean="0">
                <a:latin typeface="Arial" pitchFamily="34" charset="0"/>
                <a:cs typeface="Arial" pitchFamily="34" charset="0"/>
              </a:rPr>
              <a:t>To decrease both </a:t>
            </a:r>
            <a:r>
              <a:rPr lang="en-US" sz="3000" b="1" i="1" dirty="0" smtClean="0">
                <a:latin typeface="Arial" pitchFamily="34" charset="0"/>
                <a:cs typeface="Arial" pitchFamily="34" charset="0"/>
              </a:rPr>
              <a:t>α</a:t>
            </a:r>
            <a:r>
              <a:rPr lang="en-US" sz="3000" b="1" dirty="0" smtClean="0">
                <a:latin typeface="Arial" pitchFamily="34" charset="0"/>
                <a:cs typeface="Arial" pitchFamily="34" charset="0"/>
              </a:rPr>
              <a:t> and </a:t>
            </a:r>
            <a:r>
              <a:rPr lang="en-US" sz="2800" b="1" i="1" dirty="0" smtClean="0">
                <a:latin typeface="Arial" pitchFamily="34" charset="0"/>
                <a:cs typeface="Arial" pitchFamily="34" charset="0"/>
              </a:rPr>
              <a:t>β</a:t>
            </a:r>
            <a:r>
              <a:rPr lang="en-US" sz="3000" b="1" dirty="0" smtClean="0">
                <a:latin typeface="Arial" pitchFamily="34" charset="0"/>
                <a:cs typeface="Arial" pitchFamily="34" charset="0"/>
              </a:rPr>
              <a:t>, increase the sample size.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anim calcmode="lin" valueType="num">
                                      <p:cBhvr additive="base">
                                        <p:cTn id="7" dur="500" fill="hold"/>
                                        <p:tgtEl>
                                          <p:spTgt spid="880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80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8067">
                                            <p:txEl>
                                              <p:pRg st="1" end="1"/>
                                            </p:txEl>
                                          </p:spTgt>
                                        </p:tgtEl>
                                        <p:attrNameLst>
                                          <p:attrName>style.visibility</p:attrName>
                                        </p:attrNameLst>
                                      </p:cBhvr>
                                      <p:to>
                                        <p:strVal val="visible"/>
                                      </p:to>
                                    </p:set>
                                    <p:anim calcmode="lin" valueType="num">
                                      <p:cBhvr additive="base">
                                        <p:cTn id="13" dur="500" fill="hold"/>
                                        <p:tgtEl>
                                          <p:spTgt spid="880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80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8067">
                                            <p:txEl>
                                              <p:pRg st="2" end="2"/>
                                            </p:txEl>
                                          </p:spTgt>
                                        </p:tgtEl>
                                        <p:attrNameLst>
                                          <p:attrName>style.visibility</p:attrName>
                                        </p:attrNameLst>
                                      </p:cBhvr>
                                      <p:to>
                                        <p:strVal val="visible"/>
                                      </p:to>
                                    </p:set>
                                    <p:anim calcmode="lin" valueType="num">
                                      <p:cBhvr additive="base">
                                        <p:cTn id="19" dur="500" fill="hold"/>
                                        <p:tgtEl>
                                          <p:spTgt spid="880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806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a:xfrm>
            <a:off x="715963" y="292100"/>
            <a:ext cx="7772400" cy="1143000"/>
          </a:xfrm>
          <a:noFill/>
        </p:spPr>
        <p:txBody>
          <a:bodyPr lIns="90488" tIns="44450" rIns="90488" bIns="44450">
            <a:normAutofit fontScale="90000"/>
          </a:bodyPr>
          <a:lstStyle/>
          <a:p>
            <a:r>
              <a:rPr lang="en-US" dirty="0" smtClean="0">
                <a:latin typeface="Arial Black" pitchFamily="34" charset="0"/>
              </a:rPr>
              <a:t>Conclusions </a:t>
            </a:r>
            <a:br>
              <a:rPr lang="en-US" dirty="0" smtClean="0">
                <a:latin typeface="Arial Black" pitchFamily="34" charset="0"/>
              </a:rPr>
            </a:br>
            <a:r>
              <a:rPr lang="en-US" dirty="0" smtClean="0">
                <a:latin typeface="Arial Black" pitchFamily="34" charset="0"/>
              </a:rPr>
              <a:t>in Hypothesis Testing</a:t>
            </a:r>
          </a:p>
        </p:txBody>
      </p:sp>
      <p:sp>
        <p:nvSpPr>
          <p:cNvPr id="75779" name="Rectangle 3"/>
          <p:cNvSpPr>
            <a:spLocks noGrp="1" noChangeArrowheads="1"/>
          </p:cNvSpPr>
          <p:nvPr>
            <p:ph type="body" idx="1"/>
          </p:nvPr>
        </p:nvSpPr>
        <p:spPr bwMode="auto">
          <a:xfrm>
            <a:off x="303213" y="1885950"/>
            <a:ext cx="7651750" cy="4114800"/>
          </a:xfrm>
          <a:noFill/>
          <a:ln w="12700">
            <a:miter lim="800000"/>
            <a:headEnd/>
            <a:tailEnd/>
          </a:ln>
        </p:spPr>
        <p:txBody>
          <a:bodyPr vert="horz" wrap="square" lIns="90488" tIns="44450" rIns="90488" bIns="44450" numCol="1" anchor="t" anchorCtr="0" compatLnSpc="1">
            <a:prstTxWarp prst="textNoShape">
              <a:avLst/>
            </a:prstTxWarp>
          </a:bodyPr>
          <a:lstStyle/>
          <a:p>
            <a:pPr>
              <a:lnSpc>
                <a:spcPct val="105000"/>
              </a:lnSpc>
              <a:spcBef>
                <a:spcPct val="35000"/>
              </a:spcBef>
              <a:spcAft>
                <a:spcPct val="35000"/>
              </a:spcAft>
              <a:buClr>
                <a:schemeClr val="accent2"/>
              </a:buClr>
              <a:buFont typeface="Wingdings" pitchFamily="2" charset="2"/>
              <a:buNone/>
            </a:pPr>
            <a:r>
              <a:rPr lang="en-US" b="1" dirty="0" smtClean="0">
                <a:latin typeface="Arial" charset="0"/>
              </a:rPr>
              <a:t>	We always test the null hypothesis.  The initial conclusion will always be one of the following:</a:t>
            </a:r>
          </a:p>
          <a:p>
            <a:pPr>
              <a:lnSpc>
                <a:spcPct val="105000"/>
              </a:lnSpc>
              <a:spcBef>
                <a:spcPct val="35000"/>
              </a:spcBef>
              <a:spcAft>
                <a:spcPct val="35000"/>
              </a:spcAft>
              <a:buFontTx/>
              <a:buNone/>
            </a:pPr>
            <a:r>
              <a:rPr lang="en-US" b="1" dirty="0" smtClean="0">
                <a:latin typeface="Arial" charset="0"/>
              </a:rPr>
              <a:t>	1. Reject</a:t>
            </a:r>
            <a:r>
              <a:rPr lang="en-US" b="1" dirty="0" smtClean="0">
                <a:solidFill>
                  <a:schemeClr val="hlink"/>
                </a:solidFill>
                <a:latin typeface="Arial" charset="0"/>
              </a:rPr>
              <a:t> </a:t>
            </a:r>
            <a:r>
              <a:rPr lang="en-US" b="1" dirty="0" smtClean="0">
                <a:latin typeface="Arial" charset="0"/>
              </a:rPr>
              <a:t>the null hypothesis.</a:t>
            </a:r>
          </a:p>
          <a:p>
            <a:pPr>
              <a:lnSpc>
                <a:spcPct val="105000"/>
              </a:lnSpc>
              <a:spcBef>
                <a:spcPct val="35000"/>
              </a:spcBef>
              <a:spcAft>
                <a:spcPct val="35000"/>
              </a:spcAft>
              <a:buFontTx/>
              <a:buNone/>
            </a:pPr>
            <a:r>
              <a:rPr lang="en-US" b="1" dirty="0" smtClean="0">
                <a:latin typeface="Arial" charset="0"/>
              </a:rPr>
              <a:t>	2. Fail to reject the null hypothesis.</a:t>
            </a:r>
            <a:endParaRPr lang="en-US" sz="4000" b="1" dirty="0" smtClean="0">
              <a:solidFill>
                <a:schemeClr val="hlink"/>
              </a:solidFill>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anim calcmode="lin" valueType="num">
                                      <p:cBhvr additive="base">
                                        <p:cTn id="7" dur="500" fill="hold"/>
                                        <p:tgtEl>
                                          <p:spTgt spid="757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57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5779">
                                            <p:txEl>
                                              <p:pRg st="1" end="1"/>
                                            </p:txEl>
                                          </p:spTgt>
                                        </p:tgtEl>
                                        <p:attrNameLst>
                                          <p:attrName>style.visibility</p:attrName>
                                        </p:attrNameLst>
                                      </p:cBhvr>
                                      <p:to>
                                        <p:strVal val="visible"/>
                                      </p:to>
                                    </p:set>
                                    <p:anim calcmode="lin" valueType="num">
                                      <p:cBhvr additive="base">
                                        <p:cTn id="13" dur="500" fill="hold"/>
                                        <p:tgtEl>
                                          <p:spTgt spid="7577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577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5779">
                                            <p:txEl>
                                              <p:pRg st="2" end="2"/>
                                            </p:txEl>
                                          </p:spTgt>
                                        </p:tgtEl>
                                        <p:attrNameLst>
                                          <p:attrName>style.visibility</p:attrName>
                                        </p:attrNameLst>
                                      </p:cBhvr>
                                      <p:to>
                                        <p:strVal val="visible"/>
                                      </p:to>
                                    </p:set>
                                    <p:anim calcmode="lin" valueType="num">
                                      <p:cBhvr additive="base">
                                        <p:cTn id="19" dur="500" fill="hold"/>
                                        <p:tgtEl>
                                          <p:spTgt spid="7577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577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Text Box 3"/>
          <p:cNvSpPr txBox="1">
            <a:spLocks noChangeArrowheads="1"/>
          </p:cNvSpPr>
          <p:nvPr/>
        </p:nvSpPr>
        <p:spPr bwMode="auto">
          <a:xfrm>
            <a:off x="622300" y="1211263"/>
            <a:ext cx="7843838" cy="3108543"/>
          </a:xfrm>
          <a:prstGeom prst="rect">
            <a:avLst/>
          </a:prstGeom>
          <a:noFill/>
          <a:ln w="12700">
            <a:noFill/>
            <a:miter lim="800000"/>
            <a:headEnd/>
            <a:tailEnd/>
          </a:ln>
        </p:spPr>
        <p:txBody>
          <a:bodyPr anchor="ctr">
            <a:spAutoFit/>
          </a:bodyPr>
          <a:lstStyle/>
          <a:p>
            <a:r>
              <a:rPr lang="en-US" sz="2800" b="1" dirty="0">
                <a:latin typeface="Arial" pitchFamily="34" charset="0"/>
                <a:cs typeface="Arial" pitchFamily="34" charset="0"/>
              </a:rPr>
              <a:t>Traditional method: </a:t>
            </a:r>
          </a:p>
          <a:p>
            <a:endParaRPr lang="en-US" sz="2800" b="1" dirty="0">
              <a:latin typeface="Arial" pitchFamily="34" charset="0"/>
              <a:cs typeface="Arial" pitchFamily="34" charset="0"/>
            </a:endParaRPr>
          </a:p>
          <a:p>
            <a:r>
              <a:rPr lang="en-US" sz="2800" b="1" dirty="0">
                <a:solidFill>
                  <a:schemeClr val="hlink"/>
                </a:solidFill>
                <a:latin typeface="Arial" pitchFamily="34" charset="0"/>
                <a:cs typeface="Arial" pitchFamily="34" charset="0"/>
              </a:rPr>
              <a:t>Reject</a:t>
            </a:r>
            <a:r>
              <a:rPr lang="en-US" sz="2800" b="1" i="1" dirty="0">
                <a:solidFill>
                  <a:schemeClr val="hlink"/>
                </a:solidFill>
                <a:latin typeface="Arial" pitchFamily="34" charset="0"/>
                <a:cs typeface="Arial" pitchFamily="34" charset="0"/>
              </a:rPr>
              <a:t> H</a:t>
            </a:r>
            <a:r>
              <a:rPr lang="en-US" sz="2800" b="1" baseline="-25000" dirty="0">
                <a:solidFill>
                  <a:schemeClr val="hlink"/>
                </a:solidFill>
                <a:latin typeface="Arial" pitchFamily="34" charset="0"/>
                <a:cs typeface="Arial" pitchFamily="34" charset="0"/>
              </a:rPr>
              <a:t>0</a:t>
            </a:r>
            <a:r>
              <a:rPr lang="en-US" sz="2800" b="1" dirty="0">
                <a:latin typeface="Arial" pitchFamily="34" charset="0"/>
                <a:cs typeface="Arial" pitchFamily="34" charset="0"/>
              </a:rPr>
              <a:t> if the test statistic falls within the critical region.</a:t>
            </a:r>
          </a:p>
          <a:p>
            <a:endParaRPr lang="en-US" sz="2800" b="1" dirty="0">
              <a:latin typeface="Arial" pitchFamily="34" charset="0"/>
              <a:cs typeface="Arial" pitchFamily="34" charset="0"/>
            </a:endParaRPr>
          </a:p>
          <a:p>
            <a:r>
              <a:rPr lang="en-US" sz="2800" b="1" dirty="0">
                <a:solidFill>
                  <a:schemeClr val="hlink"/>
                </a:solidFill>
                <a:latin typeface="Arial" pitchFamily="34" charset="0"/>
                <a:cs typeface="Arial" pitchFamily="34" charset="0"/>
              </a:rPr>
              <a:t>Fail to reject </a:t>
            </a:r>
            <a:r>
              <a:rPr lang="en-US" sz="2800" b="1" i="1" dirty="0">
                <a:solidFill>
                  <a:schemeClr val="hlink"/>
                </a:solidFill>
                <a:latin typeface="Arial" pitchFamily="34" charset="0"/>
                <a:cs typeface="Arial" pitchFamily="34" charset="0"/>
              </a:rPr>
              <a:t>H</a:t>
            </a:r>
            <a:r>
              <a:rPr lang="en-US" sz="2800" b="1" baseline="-25000" dirty="0">
                <a:solidFill>
                  <a:schemeClr val="hlink"/>
                </a:solidFill>
                <a:latin typeface="Arial" pitchFamily="34" charset="0"/>
                <a:cs typeface="Arial" pitchFamily="34" charset="0"/>
              </a:rPr>
              <a:t>0</a:t>
            </a:r>
            <a:r>
              <a:rPr lang="en-US" sz="2800" b="1" i="1" baseline="-25000" dirty="0">
                <a:latin typeface="Arial" pitchFamily="34" charset="0"/>
                <a:cs typeface="Arial" pitchFamily="34" charset="0"/>
              </a:rPr>
              <a:t> </a:t>
            </a:r>
            <a:r>
              <a:rPr lang="en-US" sz="2800" b="1" dirty="0">
                <a:latin typeface="Arial" pitchFamily="34" charset="0"/>
                <a:cs typeface="Arial" pitchFamily="34" charset="0"/>
              </a:rPr>
              <a:t>if the test statistic does not fall within the critical region.</a:t>
            </a:r>
            <a:endParaRPr lang="en-US" sz="2800" b="1" dirty="0">
              <a:latin typeface="Arial" pitchFamily="34" charset="0"/>
              <a:cs typeface="Arial" pitchFamily="34" charset="0"/>
              <a:sym typeface="Symbol" pitchFamily="18" charset="2"/>
            </a:endParaRPr>
          </a:p>
        </p:txBody>
      </p:sp>
      <p:sp>
        <p:nvSpPr>
          <p:cNvPr id="43012" name="Rectangle 4"/>
          <p:cNvSpPr>
            <a:spLocks noChangeArrowheads="1"/>
          </p:cNvSpPr>
          <p:nvPr/>
        </p:nvSpPr>
        <p:spPr bwMode="auto">
          <a:xfrm>
            <a:off x="690563" y="228600"/>
            <a:ext cx="7772400" cy="660400"/>
          </a:xfrm>
          <a:prstGeom prst="rect">
            <a:avLst/>
          </a:prstGeom>
          <a:noFill/>
          <a:ln w="12700">
            <a:noFill/>
            <a:miter lim="800000"/>
            <a:headEnd/>
            <a:tailEnd/>
          </a:ln>
        </p:spPr>
        <p:txBody>
          <a:bodyPr lIns="90488" tIns="44450" rIns="90488" bIns="44450" anchor="ctr"/>
          <a:lstStyle/>
          <a:p>
            <a:pPr algn="ctr"/>
            <a:r>
              <a:rPr lang="en-US" sz="4000">
                <a:solidFill>
                  <a:srgbClr val="008000"/>
                </a:solidFill>
              </a:rPr>
              <a:t>Decision Criterion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7699"/>
                                        </p:tgtEl>
                                        <p:attrNameLst>
                                          <p:attrName>style.visibility</p:attrName>
                                        </p:attrNameLst>
                                      </p:cBhvr>
                                      <p:to>
                                        <p:strVal val="visible"/>
                                      </p:to>
                                    </p:set>
                                    <p:anim calcmode="lin" valueType="num">
                                      <p:cBhvr additive="base">
                                        <p:cTn id="7" dur="500" fill="hold"/>
                                        <p:tgtEl>
                                          <p:spTgt spid="157699"/>
                                        </p:tgtEl>
                                        <p:attrNameLst>
                                          <p:attrName>ppt_x</p:attrName>
                                        </p:attrNameLst>
                                      </p:cBhvr>
                                      <p:tavLst>
                                        <p:tav tm="0">
                                          <p:val>
                                            <p:strVal val="0-#ppt_w/2"/>
                                          </p:val>
                                        </p:tav>
                                        <p:tav tm="100000">
                                          <p:val>
                                            <p:strVal val="#ppt_x"/>
                                          </p:val>
                                        </p:tav>
                                      </p:tavLst>
                                    </p:anim>
                                    <p:anim calcmode="lin" valueType="num">
                                      <p:cBhvr additive="base">
                                        <p:cTn id="8" dur="500" fill="hold"/>
                                        <p:tgtEl>
                                          <p:spTgt spid="1576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ext Box 3"/>
          <p:cNvSpPr txBox="1">
            <a:spLocks noChangeArrowheads="1"/>
          </p:cNvSpPr>
          <p:nvPr/>
        </p:nvSpPr>
        <p:spPr bwMode="auto">
          <a:xfrm>
            <a:off x="623888" y="1477963"/>
            <a:ext cx="8042275" cy="2677656"/>
          </a:xfrm>
          <a:prstGeom prst="rect">
            <a:avLst/>
          </a:prstGeom>
          <a:noFill/>
          <a:ln w="12700">
            <a:noFill/>
            <a:miter lim="800000"/>
            <a:headEnd/>
            <a:tailEnd/>
          </a:ln>
        </p:spPr>
        <p:txBody>
          <a:bodyPr anchor="ctr">
            <a:spAutoFit/>
          </a:bodyPr>
          <a:lstStyle/>
          <a:p>
            <a:r>
              <a:rPr lang="en-US" sz="2800" b="1" i="1" dirty="0">
                <a:latin typeface="Arial" pitchFamily="34" charset="0"/>
                <a:cs typeface="Arial" pitchFamily="34" charset="0"/>
              </a:rPr>
              <a:t>P</a:t>
            </a:r>
            <a:r>
              <a:rPr lang="en-US" sz="2800" b="1" dirty="0">
                <a:latin typeface="Arial" pitchFamily="34" charset="0"/>
                <a:cs typeface="Arial" pitchFamily="34" charset="0"/>
              </a:rPr>
              <a:t>-value method: </a:t>
            </a:r>
          </a:p>
          <a:p>
            <a:endParaRPr lang="en-US" sz="2800" b="1" dirty="0">
              <a:latin typeface="Arial" pitchFamily="34" charset="0"/>
              <a:cs typeface="Arial" pitchFamily="34" charset="0"/>
            </a:endParaRPr>
          </a:p>
          <a:p>
            <a:r>
              <a:rPr lang="en-US" sz="2800" b="1" dirty="0">
                <a:solidFill>
                  <a:schemeClr val="hlink"/>
                </a:solidFill>
                <a:latin typeface="Arial" pitchFamily="34" charset="0"/>
                <a:cs typeface="Arial" pitchFamily="34" charset="0"/>
              </a:rPr>
              <a:t>Reject</a:t>
            </a:r>
            <a:r>
              <a:rPr lang="en-US" sz="2800" b="1" i="1" dirty="0">
                <a:solidFill>
                  <a:schemeClr val="hlink"/>
                </a:solidFill>
                <a:latin typeface="Arial" pitchFamily="34" charset="0"/>
                <a:cs typeface="Arial" pitchFamily="34" charset="0"/>
              </a:rPr>
              <a:t> H</a:t>
            </a:r>
            <a:r>
              <a:rPr lang="en-US" sz="2800" b="1" baseline="-25000" dirty="0">
                <a:solidFill>
                  <a:schemeClr val="hlink"/>
                </a:solidFill>
                <a:latin typeface="Arial" pitchFamily="34" charset="0"/>
                <a:cs typeface="Arial" pitchFamily="34" charset="0"/>
              </a:rPr>
              <a:t>0</a:t>
            </a:r>
            <a:r>
              <a:rPr lang="en-US" sz="2800" b="1" dirty="0">
                <a:latin typeface="Arial" pitchFamily="34" charset="0"/>
                <a:cs typeface="Arial" pitchFamily="34" charset="0"/>
              </a:rPr>
              <a:t> if the </a:t>
            </a:r>
            <a:r>
              <a:rPr lang="en-US" sz="2800" b="1" i="1" dirty="0">
                <a:latin typeface="Arial" pitchFamily="34" charset="0"/>
                <a:cs typeface="Arial" pitchFamily="34" charset="0"/>
              </a:rPr>
              <a:t>P</a:t>
            </a:r>
            <a:r>
              <a:rPr lang="en-US" sz="2800" b="1" dirty="0">
                <a:latin typeface="Arial" pitchFamily="34" charset="0"/>
                <a:cs typeface="Arial" pitchFamily="34" charset="0"/>
              </a:rPr>
              <a:t>-value </a:t>
            </a:r>
            <a:r>
              <a:rPr lang="en-US" sz="2800" b="1" dirty="0">
                <a:latin typeface="Arial" pitchFamily="34" charset="0"/>
                <a:cs typeface="Arial" pitchFamily="34" charset="0"/>
                <a:sym typeface="Symbol" pitchFamily="18" charset="2"/>
              </a:rPr>
              <a:t> </a:t>
            </a:r>
            <a:r>
              <a:rPr lang="en-US" sz="2800" b="1" i="1" dirty="0">
                <a:latin typeface="Arial" pitchFamily="34" charset="0"/>
                <a:cs typeface="Arial" pitchFamily="34" charset="0"/>
                <a:sym typeface="Symbol" pitchFamily="18" charset="2"/>
              </a:rPr>
              <a:t></a:t>
            </a:r>
            <a:r>
              <a:rPr lang="en-US" sz="2800" b="1" dirty="0">
                <a:latin typeface="Arial" pitchFamily="34" charset="0"/>
                <a:cs typeface="Arial" pitchFamily="34" charset="0"/>
                <a:sym typeface="Symbol" pitchFamily="18" charset="2"/>
              </a:rPr>
              <a:t> (where </a:t>
            </a:r>
            <a:r>
              <a:rPr lang="en-US" sz="2800" b="1" i="1" dirty="0">
                <a:latin typeface="Arial" pitchFamily="34" charset="0"/>
                <a:cs typeface="Arial" pitchFamily="34" charset="0"/>
                <a:sym typeface="Symbol" pitchFamily="18" charset="2"/>
              </a:rPr>
              <a:t></a:t>
            </a:r>
            <a:r>
              <a:rPr lang="en-US" sz="2800" b="1" dirty="0">
                <a:latin typeface="Arial" pitchFamily="34" charset="0"/>
                <a:cs typeface="Arial" pitchFamily="34" charset="0"/>
                <a:sym typeface="Symbol" pitchFamily="18" charset="2"/>
              </a:rPr>
              <a:t> is the significance level, such as 0.05).</a:t>
            </a:r>
          </a:p>
          <a:p>
            <a:endParaRPr lang="en-US" sz="2800" b="1" dirty="0">
              <a:latin typeface="Arial" pitchFamily="34" charset="0"/>
              <a:cs typeface="Arial" pitchFamily="34" charset="0"/>
            </a:endParaRPr>
          </a:p>
          <a:p>
            <a:r>
              <a:rPr lang="en-US" sz="2800" b="1" dirty="0">
                <a:solidFill>
                  <a:schemeClr val="hlink"/>
                </a:solidFill>
                <a:latin typeface="Arial" pitchFamily="34" charset="0"/>
                <a:cs typeface="Arial" pitchFamily="34" charset="0"/>
              </a:rPr>
              <a:t>Fail to reject </a:t>
            </a:r>
            <a:r>
              <a:rPr lang="en-US" sz="2800" b="1" i="1" dirty="0">
                <a:solidFill>
                  <a:schemeClr val="hlink"/>
                </a:solidFill>
                <a:latin typeface="Arial" pitchFamily="34" charset="0"/>
                <a:cs typeface="Arial" pitchFamily="34" charset="0"/>
              </a:rPr>
              <a:t>H</a:t>
            </a:r>
            <a:r>
              <a:rPr lang="en-US" sz="2800" b="1" baseline="-25000" dirty="0">
                <a:solidFill>
                  <a:schemeClr val="hlink"/>
                </a:solidFill>
                <a:latin typeface="Arial" pitchFamily="34" charset="0"/>
                <a:cs typeface="Arial" pitchFamily="34" charset="0"/>
              </a:rPr>
              <a:t>0</a:t>
            </a:r>
            <a:r>
              <a:rPr lang="en-US" sz="2800" b="1" i="1" baseline="-25000" dirty="0">
                <a:latin typeface="Arial" pitchFamily="34" charset="0"/>
                <a:cs typeface="Arial" pitchFamily="34" charset="0"/>
              </a:rPr>
              <a:t> </a:t>
            </a:r>
            <a:r>
              <a:rPr lang="en-US" sz="2800" b="1" dirty="0">
                <a:latin typeface="Arial" pitchFamily="34" charset="0"/>
                <a:cs typeface="Arial" pitchFamily="34" charset="0"/>
              </a:rPr>
              <a:t>if the </a:t>
            </a:r>
            <a:r>
              <a:rPr lang="en-US" sz="2800" b="1" i="1" dirty="0">
                <a:latin typeface="Arial" pitchFamily="34" charset="0"/>
                <a:cs typeface="Arial" pitchFamily="34" charset="0"/>
              </a:rPr>
              <a:t>P</a:t>
            </a:r>
            <a:r>
              <a:rPr lang="en-US" sz="2800" b="1" dirty="0">
                <a:latin typeface="Arial" pitchFamily="34" charset="0"/>
                <a:cs typeface="Arial" pitchFamily="34" charset="0"/>
              </a:rPr>
              <a:t>-value &gt; </a:t>
            </a:r>
            <a:r>
              <a:rPr lang="en-US" sz="2800" b="1" dirty="0">
                <a:latin typeface="Arial" pitchFamily="34" charset="0"/>
                <a:cs typeface="Arial" pitchFamily="34" charset="0"/>
                <a:sym typeface="Symbol" pitchFamily="18" charset="2"/>
              </a:rPr>
              <a:t>.</a:t>
            </a:r>
          </a:p>
        </p:txBody>
      </p:sp>
      <p:sp>
        <p:nvSpPr>
          <p:cNvPr id="44036" name="Rectangle 4"/>
          <p:cNvSpPr>
            <a:spLocks noChangeArrowheads="1"/>
          </p:cNvSpPr>
          <p:nvPr/>
        </p:nvSpPr>
        <p:spPr bwMode="auto">
          <a:xfrm>
            <a:off x="690563" y="228600"/>
            <a:ext cx="7772400" cy="660400"/>
          </a:xfrm>
          <a:prstGeom prst="rect">
            <a:avLst/>
          </a:prstGeom>
          <a:noFill/>
          <a:ln w="12700">
            <a:noFill/>
            <a:miter lim="800000"/>
            <a:headEnd/>
            <a:tailEnd/>
          </a:ln>
        </p:spPr>
        <p:txBody>
          <a:bodyPr lIns="90488" tIns="44450" rIns="90488" bIns="44450" anchor="ctr"/>
          <a:lstStyle/>
          <a:p>
            <a:pPr algn="ctr"/>
            <a:r>
              <a:rPr lang="en-US" sz="4000" dirty="0">
                <a:solidFill>
                  <a:srgbClr val="008000"/>
                </a:solidFill>
                <a:latin typeface="Arial" pitchFamily="34" charset="0"/>
                <a:cs typeface="Arial" pitchFamily="34" charset="0"/>
              </a:rPr>
              <a:t>Decision Criterion - cont</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a:xfrm>
            <a:off x="627063" y="588963"/>
            <a:ext cx="8162925" cy="1582737"/>
          </a:xfrm>
          <a:noFill/>
        </p:spPr>
        <p:txBody>
          <a:bodyPr lIns="90488" tIns="44450" rIns="90488" bIns="44450">
            <a:normAutofit fontScale="90000"/>
          </a:bodyPr>
          <a:lstStyle/>
          <a:p>
            <a:pPr algn="l">
              <a:lnSpc>
                <a:spcPct val="90000"/>
              </a:lnSpc>
            </a:pPr>
            <a:r>
              <a:rPr lang="en-US" sz="2700" dirty="0" smtClean="0">
                <a:latin typeface="Arial Black" pitchFamily="34" charset="0"/>
              </a:rPr>
              <a:t>Example: </a:t>
            </a:r>
            <a:r>
              <a:rPr lang="en-US" sz="2700" dirty="0" smtClean="0">
                <a:solidFill>
                  <a:schemeClr val="tx1"/>
                </a:solidFill>
                <a:latin typeface="Arial" pitchFamily="34" charset="0"/>
                <a:cs typeface="Arial" pitchFamily="34" charset="0"/>
              </a:rPr>
              <a:t>Finding </a:t>
            </a:r>
            <a:r>
              <a:rPr lang="en-US" sz="2700" i="1" dirty="0" smtClean="0">
                <a:solidFill>
                  <a:schemeClr val="tx1"/>
                </a:solidFill>
                <a:latin typeface="Arial" pitchFamily="34" charset="0"/>
                <a:cs typeface="Arial" pitchFamily="34" charset="0"/>
              </a:rPr>
              <a:t>P</a:t>
            </a:r>
            <a:r>
              <a:rPr lang="en-US" sz="2700" dirty="0" smtClean="0">
                <a:solidFill>
                  <a:schemeClr val="tx1"/>
                </a:solidFill>
                <a:latin typeface="Arial" pitchFamily="34" charset="0"/>
                <a:cs typeface="Arial" pitchFamily="34" charset="0"/>
              </a:rPr>
              <a:t>-values. First determine whether the given conditions result in a right-tailed test, a left-tailed test, or a two-tailed test, then find the </a:t>
            </a:r>
            <a:r>
              <a:rPr lang="en-US" sz="2700" i="1" dirty="0" smtClean="0">
                <a:solidFill>
                  <a:schemeClr val="tx1"/>
                </a:solidFill>
                <a:latin typeface="Arial" pitchFamily="34" charset="0"/>
                <a:cs typeface="Arial" pitchFamily="34" charset="0"/>
              </a:rPr>
              <a:t>P</a:t>
            </a:r>
            <a:r>
              <a:rPr lang="en-US" sz="2700" dirty="0" smtClean="0">
                <a:solidFill>
                  <a:schemeClr val="tx1"/>
                </a:solidFill>
                <a:latin typeface="Arial" pitchFamily="34" charset="0"/>
                <a:cs typeface="Arial" pitchFamily="34" charset="0"/>
              </a:rPr>
              <a:t>-values and state a conclusion about the null hypothesis</a:t>
            </a:r>
            <a:r>
              <a:rPr lang="en-US" sz="2800" dirty="0" smtClean="0">
                <a:solidFill>
                  <a:schemeClr val="tx1"/>
                </a:solidFill>
              </a:rPr>
              <a:t>.</a:t>
            </a:r>
            <a:r>
              <a:rPr lang="en-US" sz="2800" b="0" dirty="0" smtClean="0">
                <a:solidFill>
                  <a:schemeClr val="tx1"/>
                </a:solidFill>
              </a:rPr>
              <a:t> </a:t>
            </a:r>
          </a:p>
        </p:txBody>
      </p:sp>
      <p:sp>
        <p:nvSpPr>
          <p:cNvPr id="167944" name="Text Box 8"/>
          <p:cNvSpPr txBox="1">
            <a:spLocks noChangeArrowheads="1"/>
          </p:cNvSpPr>
          <p:nvPr/>
        </p:nvSpPr>
        <p:spPr bwMode="auto">
          <a:xfrm>
            <a:off x="625475" y="2859088"/>
            <a:ext cx="8191500" cy="1938992"/>
          </a:xfrm>
          <a:prstGeom prst="rect">
            <a:avLst/>
          </a:prstGeom>
          <a:noFill/>
          <a:ln w="12700">
            <a:noFill/>
            <a:miter lim="800000"/>
            <a:headEnd/>
            <a:tailEnd/>
          </a:ln>
        </p:spPr>
        <p:txBody>
          <a:bodyPr anchor="ctr">
            <a:spAutoFit/>
          </a:bodyPr>
          <a:lstStyle/>
          <a:p>
            <a:r>
              <a:rPr lang="en-US" sz="2000" dirty="0">
                <a:latin typeface="Arial Black" pitchFamily="34" charset="0"/>
              </a:rPr>
              <a:t>a)  A significance level of </a:t>
            </a:r>
            <a:r>
              <a:rPr lang="en-US" sz="2000" b="1" i="1" dirty="0">
                <a:latin typeface="Arial Black" pitchFamily="34" charset="0"/>
                <a:sym typeface="Symbol" pitchFamily="18" charset="2"/>
              </a:rPr>
              <a:t></a:t>
            </a:r>
            <a:r>
              <a:rPr lang="en-US" sz="2000" b="1" dirty="0">
                <a:latin typeface="Arial Black" pitchFamily="34" charset="0"/>
                <a:sym typeface="Symbol" pitchFamily="18" charset="2"/>
              </a:rPr>
              <a:t> </a:t>
            </a:r>
            <a:r>
              <a:rPr lang="en-US" sz="2000" dirty="0">
                <a:latin typeface="Arial Black" pitchFamily="34" charset="0"/>
                <a:sym typeface="Symbol" pitchFamily="18" charset="2"/>
              </a:rPr>
              <a:t>= 0.05 is used in testing the claim that </a:t>
            </a:r>
            <a:r>
              <a:rPr lang="en-US" sz="2000" i="1" dirty="0">
                <a:latin typeface="Arial Black" pitchFamily="34" charset="0"/>
                <a:sym typeface="Symbol" pitchFamily="18" charset="2"/>
              </a:rPr>
              <a:t>p</a:t>
            </a:r>
            <a:r>
              <a:rPr lang="en-US" sz="2000" dirty="0">
                <a:latin typeface="Arial Black" pitchFamily="34" charset="0"/>
                <a:sym typeface="Symbol" pitchFamily="18" charset="2"/>
              </a:rPr>
              <a:t> &gt; 0.25, and the sample data result in a test statistic of </a:t>
            </a:r>
            <a:r>
              <a:rPr lang="en-US" sz="2000" i="1" dirty="0">
                <a:latin typeface="Arial Black" pitchFamily="34" charset="0"/>
                <a:sym typeface="Symbol" pitchFamily="18" charset="2"/>
              </a:rPr>
              <a:t>z</a:t>
            </a:r>
            <a:r>
              <a:rPr lang="en-US" sz="2000" dirty="0">
                <a:latin typeface="Arial Black" pitchFamily="34" charset="0"/>
                <a:sym typeface="Symbol" pitchFamily="18" charset="2"/>
              </a:rPr>
              <a:t> = 1.18.</a:t>
            </a:r>
          </a:p>
          <a:p>
            <a:r>
              <a:rPr lang="en-US" sz="2000" dirty="0">
                <a:latin typeface="Arial Black" pitchFamily="34" charset="0"/>
                <a:sym typeface="Symbol" pitchFamily="18" charset="2"/>
              </a:rPr>
              <a:t>b) </a:t>
            </a:r>
            <a:r>
              <a:rPr lang="en-US" sz="2000" dirty="0">
                <a:latin typeface="Arial Black" pitchFamily="34" charset="0"/>
              </a:rPr>
              <a:t>A significance level of </a:t>
            </a:r>
            <a:r>
              <a:rPr lang="en-US" sz="2000" b="1" i="1" dirty="0">
                <a:latin typeface="Arial Black" pitchFamily="34" charset="0"/>
                <a:sym typeface="Symbol" pitchFamily="18" charset="2"/>
              </a:rPr>
              <a:t></a:t>
            </a:r>
            <a:r>
              <a:rPr lang="en-US" sz="2000" dirty="0">
                <a:latin typeface="Arial Black" pitchFamily="34" charset="0"/>
                <a:sym typeface="Symbol" pitchFamily="18" charset="2"/>
              </a:rPr>
              <a:t> = 0.05 is used in testing the claim that </a:t>
            </a:r>
            <a:r>
              <a:rPr lang="en-US" sz="2000" i="1" dirty="0">
                <a:latin typeface="Arial Black" pitchFamily="34" charset="0"/>
                <a:sym typeface="Symbol" pitchFamily="18" charset="2"/>
              </a:rPr>
              <a:t>p</a:t>
            </a:r>
            <a:r>
              <a:rPr lang="en-US" sz="2000" dirty="0">
                <a:latin typeface="Arial Black" pitchFamily="34" charset="0"/>
                <a:sym typeface="Symbol" pitchFamily="18" charset="2"/>
              </a:rPr>
              <a:t>   0.25, and the sample data result in a test statistic of </a:t>
            </a:r>
            <a:r>
              <a:rPr lang="en-US" sz="2000" i="1" dirty="0">
                <a:latin typeface="Arial Black" pitchFamily="34" charset="0"/>
                <a:sym typeface="Symbol" pitchFamily="18" charset="2"/>
              </a:rPr>
              <a:t>z</a:t>
            </a:r>
            <a:r>
              <a:rPr lang="en-US" sz="2000" dirty="0">
                <a:latin typeface="Arial Black" pitchFamily="34" charset="0"/>
                <a:sym typeface="Symbol" pitchFamily="18" charset="2"/>
              </a:rPr>
              <a:t> = 2.34.</a:t>
            </a:r>
            <a:endParaRPr lang="en-US" sz="2000" b="0" dirty="0">
              <a:latin typeface="Arial Black"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7944"/>
                                        </p:tgtEl>
                                        <p:attrNameLst>
                                          <p:attrName>style.visibility</p:attrName>
                                        </p:attrNameLst>
                                      </p:cBhvr>
                                      <p:to>
                                        <p:strVal val="visible"/>
                                      </p:to>
                                    </p:set>
                                    <p:anim calcmode="lin" valueType="num">
                                      <p:cBhvr additive="base">
                                        <p:cTn id="7" dur="500" fill="hold"/>
                                        <p:tgtEl>
                                          <p:spTgt spid="167944"/>
                                        </p:tgtEl>
                                        <p:attrNameLst>
                                          <p:attrName>ppt_x</p:attrName>
                                        </p:attrNameLst>
                                      </p:cBhvr>
                                      <p:tavLst>
                                        <p:tav tm="0">
                                          <p:val>
                                            <p:strVal val="0-#ppt_w/2"/>
                                          </p:val>
                                        </p:tav>
                                        <p:tav tm="100000">
                                          <p:val>
                                            <p:strVal val="#ppt_x"/>
                                          </p:val>
                                        </p:tav>
                                      </p:tavLst>
                                    </p:anim>
                                    <p:anim calcmode="lin" valueType="num">
                                      <p:cBhvr additive="base">
                                        <p:cTn id="8" dur="500" fill="hold"/>
                                        <p:tgtEl>
                                          <p:spTgt spid="1679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44"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4"/>
          <p:cNvPicPr>
            <a:picLocks noGrp="1" noChangeAspect="1" noChangeArrowheads="1"/>
          </p:cNvPicPr>
          <p:nvPr>
            <p:ph idx="1"/>
          </p:nvPr>
        </p:nvPicPr>
        <p:blipFill>
          <a:blip r:embed="rId2" cstate="print"/>
          <a:srcRect b="17294"/>
          <a:stretch>
            <a:fillRect/>
          </a:stretch>
        </p:blipFill>
        <p:spPr bwMode="auto">
          <a:xfrm>
            <a:off x="1447800" y="1819661"/>
            <a:ext cx="7010400" cy="5190739"/>
          </a:xfrm>
          <a:prstGeom prst="rect">
            <a:avLst/>
          </a:prstGeom>
          <a:noFill/>
          <a:ln w="3175">
            <a:solidFill>
              <a:schemeClr val="tx1"/>
            </a:solid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a:xfrm>
            <a:off x="622300" y="609600"/>
            <a:ext cx="8242300" cy="1549400"/>
          </a:xfrm>
          <a:noFill/>
        </p:spPr>
        <p:txBody>
          <a:bodyPr lIns="90488" tIns="44450" rIns="90488" bIns="44450">
            <a:normAutofit/>
          </a:bodyPr>
          <a:lstStyle/>
          <a:p>
            <a:pPr algn="l">
              <a:lnSpc>
                <a:spcPct val="90000"/>
              </a:lnSpc>
            </a:pPr>
            <a:r>
              <a:rPr lang="en-US" sz="2400" b="1" dirty="0" smtClean="0">
                <a:latin typeface="Arial" pitchFamily="34" charset="0"/>
                <a:cs typeface="Arial" pitchFamily="34" charset="0"/>
              </a:rPr>
              <a:t>Example:</a:t>
            </a:r>
            <a:r>
              <a:rPr lang="en-US" sz="2400" dirty="0" smtClean="0">
                <a:latin typeface="Arial" pitchFamily="34" charset="0"/>
                <a:cs typeface="Arial" pitchFamily="34" charset="0"/>
              </a:rPr>
              <a:t> </a:t>
            </a:r>
            <a:r>
              <a:rPr lang="en-US" sz="2400" dirty="0" smtClean="0">
                <a:solidFill>
                  <a:schemeClr val="tx1"/>
                </a:solidFill>
                <a:latin typeface="Arial" pitchFamily="34" charset="0"/>
                <a:cs typeface="Arial" pitchFamily="34" charset="0"/>
              </a:rPr>
              <a:t>Finding </a:t>
            </a:r>
            <a:r>
              <a:rPr lang="en-US" sz="2400" i="1" dirty="0" smtClean="0">
                <a:solidFill>
                  <a:schemeClr val="tx1"/>
                </a:solidFill>
                <a:latin typeface="Arial" pitchFamily="34" charset="0"/>
                <a:cs typeface="Arial" pitchFamily="34" charset="0"/>
              </a:rPr>
              <a:t>P</a:t>
            </a:r>
            <a:r>
              <a:rPr lang="en-US" sz="2400" dirty="0" smtClean="0">
                <a:solidFill>
                  <a:schemeClr val="tx1"/>
                </a:solidFill>
                <a:latin typeface="Arial" pitchFamily="34" charset="0"/>
                <a:cs typeface="Arial" pitchFamily="34" charset="0"/>
              </a:rPr>
              <a:t>-values. First determine whether the given conditions result in a right-tailed test, a left-tailed test, or a two-tailed test, then find the </a:t>
            </a:r>
            <a:r>
              <a:rPr lang="en-US" sz="2400" i="1" dirty="0" smtClean="0">
                <a:solidFill>
                  <a:schemeClr val="tx1"/>
                </a:solidFill>
                <a:latin typeface="Arial" pitchFamily="34" charset="0"/>
                <a:cs typeface="Arial" pitchFamily="34" charset="0"/>
              </a:rPr>
              <a:t>P</a:t>
            </a:r>
            <a:r>
              <a:rPr lang="en-US" sz="2400" dirty="0" smtClean="0">
                <a:solidFill>
                  <a:schemeClr val="tx1"/>
                </a:solidFill>
                <a:latin typeface="Arial" pitchFamily="34" charset="0"/>
                <a:cs typeface="Arial" pitchFamily="34" charset="0"/>
              </a:rPr>
              <a:t>-values and state a conclusion about the null hypothesis. </a:t>
            </a:r>
          </a:p>
        </p:txBody>
      </p:sp>
      <p:sp>
        <p:nvSpPr>
          <p:cNvPr id="49156" name="Rectangle 3"/>
          <p:cNvSpPr>
            <a:spLocks noChangeArrowheads="1"/>
          </p:cNvSpPr>
          <p:nvPr/>
        </p:nvSpPr>
        <p:spPr bwMode="auto">
          <a:xfrm>
            <a:off x="1838325" y="2403475"/>
            <a:ext cx="354013" cy="641350"/>
          </a:xfrm>
          <a:prstGeom prst="rect">
            <a:avLst/>
          </a:prstGeom>
          <a:noFill/>
          <a:ln w="9525">
            <a:noFill/>
            <a:miter lim="800000"/>
            <a:headEnd/>
            <a:tailEnd/>
          </a:ln>
        </p:spPr>
        <p:txBody>
          <a:bodyPr wrap="none" anchor="ctr"/>
          <a:lstStyle/>
          <a:p>
            <a:endParaRPr lang="en-US"/>
          </a:p>
        </p:txBody>
      </p:sp>
      <p:sp>
        <p:nvSpPr>
          <p:cNvPr id="49157" name="Rectangle 4"/>
          <p:cNvSpPr>
            <a:spLocks noChangeArrowheads="1"/>
          </p:cNvSpPr>
          <p:nvPr/>
        </p:nvSpPr>
        <p:spPr bwMode="auto">
          <a:xfrm>
            <a:off x="1508125" y="3017838"/>
            <a:ext cx="420688" cy="476250"/>
          </a:xfrm>
          <a:prstGeom prst="rect">
            <a:avLst/>
          </a:prstGeom>
          <a:noFill/>
          <a:ln w="9525">
            <a:noFill/>
            <a:miter lim="800000"/>
            <a:headEnd/>
            <a:tailEnd/>
          </a:ln>
        </p:spPr>
        <p:txBody>
          <a:bodyPr wrap="none" anchor="ctr"/>
          <a:lstStyle/>
          <a:p>
            <a:endParaRPr lang="en-US"/>
          </a:p>
        </p:txBody>
      </p:sp>
      <p:sp>
        <p:nvSpPr>
          <p:cNvPr id="49158" name="Rectangle 5"/>
          <p:cNvSpPr>
            <a:spLocks noChangeArrowheads="1"/>
          </p:cNvSpPr>
          <p:nvPr/>
        </p:nvSpPr>
        <p:spPr bwMode="auto">
          <a:xfrm>
            <a:off x="1736725" y="2989263"/>
            <a:ext cx="296863" cy="312737"/>
          </a:xfrm>
          <a:prstGeom prst="rect">
            <a:avLst/>
          </a:prstGeom>
          <a:noFill/>
          <a:ln w="9525">
            <a:noFill/>
            <a:miter lim="800000"/>
            <a:headEnd/>
            <a:tailEnd/>
          </a:ln>
        </p:spPr>
        <p:txBody>
          <a:bodyPr wrap="none" anchor="ctr"/>
          <a:lstStyle/>
          <a:p>
            <a:endParaRPr lang="en-US"/>
          </a:p>
        </p:txBody>
      </p:sp>
      <p:sp>
        <p:nvSpPr>
          <p:cNvPr id="49159" name="Rectangle 6"/>
          <p:cNvSpPr>
            <a:spLocks noChangeArrowheads="1"/>
          </p:cNvSpPr>
          <p:nvPr/>
        </p:nvSpPr>
        <p:spPr bwMode="auto">
          <a:xfrm>
            <a:off x="1889125" y="4127500"/>
            <a:ext cx="890588" cy="420688"/>
          </a:xfrm>
          <a:prstGeom prst="rect">
            <a:avLst/>
          </a:prstGeom>
          <a:noFill/>
          <a:ln w="9525">
            <a:noFill/>
            <a:miter lim="800000"/>
            <a:headEnd/>
            <a:tailEnd/>
          </a:ln>
        </p:spPr>
        <p:txBody>
          <a:bodyPr wrap="none" anchor="ctr"/>
          <a:lstStyle/>
          <a:p>
            <a:endParaRPr lang="en-US"/>
          </a:p>
        </p:txBody>
      </p:sp>
      <p:sp>
        <p:nvSpPr>
          <p:cNvPr id="49160" name="Rectangle 7"/>
          <p:cNvSpPr>
            <a:spLocks noChangeArrowheads="1"/>
          </p:cNvSpPr>
          <p:nvPr/>
        </p:nvSpPr>
        <p:spPr bwMode="auto">
          <a:xfrm>
            <a:off x="593725" y="4694238"/>
            <a:ext cx="5807075" cy="1733550"/>
          </a:xfrm>
          <a:prstGeom prst="rect">
            <a:avLst/>
          </a:prstGeom>
          <a:noFill/>
          <a:ln w="9525">
            <a:noFill/>
            <a:miter lim="800000"/>
            <a:headEnd/>
            <a:tailEnd/>
          </a:ln>
        </p:spPr>
        <p:txBody>
          <a:bodyPr wrap="none" anchor="ctr"/>
          <a:lstStyle/>
          <a:p>
            <a:endParaRPr lang="en-US"/>
          </a:p>
        </p:txBody>
      </p:sp>
      <p:sp>
        <p:nvSpPr>
          <p:cNvPr id="49161" name="Text Box 8"/>
          <p:cNvSpPr txBox="1">
            <a:spLocks noChangeArrowheads="1"/>
          </p:cNvSpPr>
          <p:nvPr/>
        </p:nvSpPr>
        <p:spPr bwMode="auto">
          <a:xfrm>
            <a:off x="631825" y="2660650"/>
            <a:ext cx="7940675" cy="2862322"/>
          </a:xfrm>
          <a:prstGeom prst="rect">
            <a:avLst/>
          </a:prstGeom>
          <a:noFill/>
          <a:ln w="12700">
            <a:noFill/>
            <a:miter lim="800000"/>
            <a:headEnd/>
            <a:tailEnd/>
          </a:ln>
        </p:spPr>
        <p:txBody>
          <a:bodyPr anchor="ctr">
            <a:spAutoFit/>
          </a:bodyPr>
          <a:lstStyle/>
          <a:p>
            <a:r>
              <a:rPr lang="en-US" sz="2000" dirty="0">
                <a:latin typeface="Arial Black" pitchFamily="34" charset="0"/>
              </a:rPr>
              <a:t>a)  With a claim of </a:t>
            </a:r>
            <a:r>
              <a:rPr lang="en-US" sz="2000" i="1" dirty="0">
                <a:latin typeface="Arial Black" pitchFamily="34" charset="0"/>
                <a:sym typeface="Symbol" pitchFamily="18" charset="2"/>
              </a:rPr>
              <a:t>p</a:t>
            </a:r>
            <a:r>
              <a:rPr lang="en-US" sz="2000" dirty="0">
                <a:latin typeface="Arial Black" pitchFamily="34" charset="0"/>
                <a:sym typeface="Symbol" pitchFamily="18" charset="2"/>
              </a:rPr>
              <a:t> &gt; 0.25</a:t>
            </a:r>
            <a:r>
              <a:rPr lang="en-US" sz="2000" dirty="0">
                <a:latin typeface="Arial Black" pitchFamily="34" charset="0"/>
              </a:rPr>
              <a:t>, the test is right-tailed.  Because the test is right-tailed, Figure 8-6 shows that the </a:t>
            </a:r>
            <a:r>
              <a:rPr lang="en-US" sz="2000" i="1" dirty="0">
                <a:latin typeface="Arial Black" pitchFamily="34" charset="0"/>
              </a:rPr>
              <a:t>P</a:t>
            </a:r>
            <a:r>
              <a:rPr lang="en-US" sz="2000" dirty="0">
                <a:latin typeface="Arial Black" pitchFamily="34" charset="0"/>
              </a:rPr>
              <a:t>-value is the area to the right of the test statistic </a:t>
            </a:r>
            <a:r>
              <a:rPr lang="en-US" sz="2000" i="1" dirty="0">
                <a:latin typeface="Arial Black" pitchFamily="34" charset="0"/>
                <a:sym typeface="Symbol" pitchFamily="18" charset="2"/>
              </a:rPr>
              <a:t>z</a:t>
            </a:r>
            <a:r>
              <a:rPr lang="en-US" sz="2000" dirty="0">
                <a:latin typeface="Arial Black" pitchFamily="34" charset="0"/>
                <a:sym typeface="Symbol" pitchFamily="18" charset="2"/>
              </a:rPr>
              <a:t> = 1.18.  We refer to Table A-2 and find that the area to the </a:t>
            </a:r>
            <a:r>
              <a:rPr lang="en-US" sz="2000" dirty="0">
                <a:solidFill>
                  <a:schemeClr val="hlink"/>
                </a:solidFill>
                <a:latin typeface="Arial Black" pitchFamily="34" charset="0"/>
                <a:sym typeface="Symbol" pitchFamily="18" charset="2"/>
              </a:rPr>
              <a:t>right</a:t>
            </a:r>
            <a:r>
              <a:rPr lang="en-US" sz="2000" dirty="0">
                <a:latin typeface="Arial Black" pitchFamily="34" charset="0"/>
                <a:sym typeface="Symbol" pitchFamily="18" charset="2"/>
              </a:rPr>
              <a:t> of </a:t>
            </a:r>
            <a:r>
              <a:rPr lang="en-US" sz="2000" i="1" dirty="0">
                <a:latin typeface="Arial Black" pitchFamily="34" charset="0"/>
                <a:sym typeface="Symbol" pitchFamily="18" charset="2"/>
              </a:rPr>
              <a:t>z</a:t>
            </a:r>
            <a:r>
              <a:rPr lang="en-US" sz="2000" dirty="0">
                <a:latin typeface="Arial Black" pitchFamily="34" charset="0"/>
                <a:sym typeface="Symbol" pitchFamily="18" charset="2"/>
              </a:rPr>
              <a:t> = 1.18 is 0.1190.</a:t>
            </a:r>
            <a:r>
              <a:rPr lang="en-US" sz="2000" dirty="0">
                <a:latin typeface="Arial Black" pitchFamily="34" charset="0"/>
              </a:rPr>
              <a:t> The </a:t>
            </a:r>
            <a:r>
              <a:rPr lang="en-US" sz="2000" i="1" dirty="0">
                <a:latin typeface="Arial Black" pitchFamily="34" charset="0"/>
              </a:rPr>
              <a:t>P</a:t>
            </a:r>
            <a:r>
              <a:rPr lang="en-US" sz="2000" dirty="0">
                <a:latin typeface="Arial Black" pitchFamily="34" charset="0"/>
              </a:rPr>
              <a:t>-value of 0.1190 is greater than the significance level </a:t>
            </a:r>
            <a:r>
              <a:rPr lang="en-US" sz="2000" i="1" dirty="0">
                <a:latin typeface="Arial Black" pitchFamily="34" charset="0"/>
                <a:sym typeface="Symbol" pitchFamily="18" charset="2"/>
              </a:rPr>
              <a:t></a:t>
            </a:r>
            <a:r>
              <a:rPr lang="en-US" sz="2000" dirty="0">
                <a:latin typeface="Arial Black" pitchFamily="34" charset="0"/>
                <a:sym typeface="Symbol" pitchFamily="18" charset="2"/>
              </a:rPr>
              <a:t> = 0.05, so we fail to reject the null hypothesis.  The </a:t>
            </a:r>
            <a:r>
              <a:rPr lang="en-US" sz="2000" i="1" dirty="0">
                <a:latin typeface="Arial Black" pitchFamily="34" charset="0"/>
                <a:sym typeface="Symbol" pitchFamily="18" charset="2"/>
              </a:rPr>
              <a:t>P</a:t>
            </a:r>
            <a:r>
              <a:rPr lang="en-US" sz="2000" dirty="0">
                <a:latin typeface="Arial Black" pitchFamily="34" charset="0"/>
                <a:sym typeface="Symbol" pitchFamily="18" charset="2"/>
              </a:rPr>
              <a:t>-value of 0.1190 is relatively large, indicating that the sample results could easily occur by chance.</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a:xfrm>
            <a:off x="625475" y="609600"/>
            <a:ext cx="8137525" cy="1549400"/>
          </a:xfrm>
          <a:noFill/>
        </p:spPr>
        <p:txBody>
          <a:bodyPr lIns="90488" tIns="44450" rIns="90488" bIns="44450">
            <a:normAutofit/>
          </a:bodyPr>
          <a:lstStyle/>
          <a:p>
            <a:pPr algn="l">
              <a:lnSpc>
                <a:spcPct val="90000"/>
              </a:lnSpc>
            </a:pPr>
            <a:r>
              <a:rPr lang="en-US" sz="2400" b="1" dirty="0" smtClean="0">
                <a:latin typeface="Arial" pitchFamily="34" charset="0"/>
                <a:cs typeface="Arial" pitchFamily="34" charset="0"/>
              </a:rPr>
              <a:t>Example</a:t>
            </a:r>
            <a:r>
              <a:rPr lang="en-US" sz="2400" dirty="0" smtClean="0">
                <a:latin typeface="Arial" pitchFamily="34" charset="0"/>
                <a:cs typeface="Arial" pitchFamily="34" charset="0"/>
              </a:rPr>
              <a:t>: </a:t>
            </a:r>
            <a:r>
              <a:rPr lang="en-US" sz="2400" dirty="0" smtClean="0">
                <a:solidFill>
                  <a:schemeClr val="tx1"/>
                </a:solidFill>
                <a:latin typeface="Arial" pitchFamily="34" charset="0"/>
                <a:cs typeface="Arial" pitchFamily="34" charset="0"/>
              </a:rPr>
              <a:t>Finding </a:t>
            </a:r>
            <a:r>
              <a:rPr lang="en-US" sz="2400" i="1" dirty="0" smtClean="0">
                <a:solidFill>
                  <a:schemeClr val="tx1"/>
                </a:solidFill>
                <a:latin typeface="Arial" pitchFamily="34" charset="0"/>
                <a:cs typeface="Arial" pitchFamily="34" charset="0"/>
              </a:rPr>
              <a:t>P</a:t>
            </a:r>
            <a:r>
              <a:rPr lang="en-US" sz="2400" dirty="0" smtClean="0">
                <a:solidFill>
                  <a:schemeClr val="tx1"/>
                </a:solidFill>
                <a:latin typeface="Arial" pitchFamily="34" charset="0"/>
                <a:cs typeface="Arial" pitchFamily="34" charset="0"/>
              </a:rPr>
              <a:t>-values. First determine whether the given conditions result in a right-tailed test, a left-tailed test, or a two-tailed test, then find the </a:t>
            </a:r>
            <a:r>
              <a:rPr lang="en-US" sz="2400" i="1" dirty="0" smtClean="0">
                <a:solidFill>
                  <a:schemeClr val="tx1"/>
                </a:solidFill>
                <a:latin typeface="Arial" pitchFamily="34" charset="0"/>
                <a:cs typeface="Arial" pitchFamily="34" charset="0"/>
              </a:rPr>
              <a:t>P</a:t>
            </a:r>
            <a:r>
              <a:rPr lang="en-US" sz="2400" dirty="0" smtClean="0">
                <a:solidFill>
                  <a:schemeClr val="tx1"/>
                </a:solidFill>
                <a:latin typeface="Arial" pitchFamily="34" charset="0"/>
                <a:cs typeface="Arial" pitchFamily="34" charset="0"/>
              </a:rPr>
              <a:t>-values and state a conclusion about the null hypothesis.</a:t>
            </a:r>
            <a:r>
              <a:rPr lang="en-US" sz="2400" b="0" dirty="0" smtClean="0">
                <a:solidFill>
                  <a:schemeClr val="tx1"/>
                </a:solidFill>
                <a:latin typeface="Arial" pitchFamily="34" charset="0"/>
                <a:cs typeface="Arial" pitchFamily="34" charset="0"/>
              </a:rPr>
              <a:t> </a:t>
            </a:r>
          </a:p>
        </p:txBody>
      </p:sp>
      <p:sp>
        <p:nvSpPr>
          <p:cNvPr id="50180" name="Rectangle 3"/>
          <p:cNvSpPr>
            <a:spLocks noChangeArrowheads="1"/>
          </p:cNvSpPr>
          <p:nvPr/>
        </p:nvSpPr>
        <p:spPr bwMode="auto">
          <a:xfrm>
            <a:off x="1838325" y="2403475"/>
            <a:ext cx="354013" cy="641350"/>
          </a:xfrm>
          <a:prstGeom prst="rect">
            <a:avLst/>
          </a:prstGeom>
          <a:noFill/>
          <a:ln w="9525">
            <a:noFill/>
            <a:miter lim="800000"/>
            <a:headEnd/>
            <a:tailEnd/>
          </a:ln>
        </p:spPr>
        <p:txBody>
          <a:bodyPr wrap="none" anchor="ctr"/>
          <a:lstStyle/>
          <a:p>
            <a:endParaRPr lang="en-US"/>
          </a:p>
        </p:txBody>
      </p:sp>
      <p:sp>
        <p:nvSpPr>
          <p:cNvPr id="50181" name="Rectangle 4"/>
          <p:cNvSpPr>
            <a:spLocks noChangeArrowheads="1"/>
          </p:cNvSpPr>
          <p:nvPr/>
        </p:nvSpPr>
        <p:spPr bwMode="auto">
          <a:xfrm>
            <a:off x="1508125" y="3017838"/>
            <a:ext cx="420688" cy="476250"/>
          </a:xfrm>
          <a:prstGeom prst="rect">
            <a:avLst/>
          </a:prstGeom>
          <a:noFill/>
          <a:ln w="9525">
            <a:noFill/>
            <a:miter lim="800000"/>
            <a:headEnd/>
            <a:tailEnd/>
          </a:ln>
        </p:spPr>
        <p:txBody>
          <a:bodyPr wrap="none" anchor="ctr"/>
          <a:lstStyle/>
          <a:p>
            <a:endParaRPr lang="en-US"/>
          </a:p>
        </p:txBody>
      </p:sp>
      <p:sp>
        <p:nvSpPr>
          <p:cNvPr id="50182" name="Rectangle 5"/>
          <p:cNvSpPr>
            <a:spLocks noChangeArrowheads="1"/>
          </p:cNvSpPr>
          <p:nvPr/>
        </p:nvSpPr>
        <p:spPr bwMode="auto">
          <a:xfrm>
            <a:off x="1736725" y="2989263"/>
            <a:ext cx="296863" cy="312737"/>
          </a:xfrm>
          <a:prstGeom prst="rect">
            <a:avLst/>
          </a:prstGeom>
          <a:noFill/>
          <a:ln w="9525">
            <a:noFill/>
            <a:miter lim="800000"/>
            <a:headEnd/>
            <a:tailEnd/>
          </a:ln>
        </p:spPr>
        <p:txBody>
          <a:bodyPr wrap="none" anchor="ctr"/>
          <a:lstStyle/>
          <a:p>
            <a:endParaRPr lang="en-US"/>
          </a:p>
        </p:txBody>
      </p:sp>
      <p:sp>
        <p:nvSpPr>
          <p:cNvPr id="50183" name="Rectangle 6"/>
          <p:cNvSpPr>
            <a:spLocks noChangeArrowheads="1"/>
          </p:cNvSpPr>
          <p:nvPr/>
        </p:nvSpPr>
        <p:spPr bwMode="auto">
          <a:xfrm>
            <a:off x="1889125" y="4127500"/>
            <a:ext cx="890588" cy="420688"/>
          </a:xfrm>
          <a:prstGeom prst="rect">
            <a:avLst/>
          </a:prstGeom>
          <a:noFill/>
          <a:ln w="9525">
            <a:noFill/>
            <a:miter lim="800000"/>
            <a:headEnd/>
            <a:tailEnd/>
          </a:ln>
        </p:spPr>
        <p:txBody>
          <a:bodyPr wrap="none" anchor="ctr"/>
          <a:lstStyle/>
          <a:p>
            <a:endParaRPr lang="en-US"/>
          </a:p>
        </p:txBody>
      </p:sp>
      <p:sp>
        <p:nvSpPr>
          <p:cNvPr id="50184" name="Rectangle 7"/>
          <p:cNvSpPr>
            <a:spLocks noChangeArrowheads="1"/>
          </p:cNvSpPr>
          <p:nvPr/>
        </p:nvSpPr>
        <p:spPr bwMode="auto">
          <a:xfrm>
            <a:off x="593725" y="4694238"/>
            <a:ext cx="5807075" cy="1733550"/>
          </a:xfrm>
          <a:prstGeom prst="rect">
            <a:avLst/>
          </a:prstGeom>
          <a:noFill/>
          <a:ln w="9525">
            <a:noFill/>
            <a:miter lim="800000"/>
            <a:headEnd/>
            <a:tailEnd/>
          </a:ln>
        </p:spPr>
        <p:txBody>
          <a:bodyPr wrap="none" anchor="ctr"/>
          <a:lstStyle/>
          <a:p>
            <a:endParaRPr lang="en-US"/>
          </a:p>
        </p:txBody>
      </p:sp>
      <p:sp>
        <p:nvSpPr>
          <p:cNvPr id="50185" name="Text Box 8"/>
          <p:cNvSpPr txBox="1">
            <a:spLocks noChangeArrowheads="1"/>
          </p:cNvSpPr>
          <p:nvPr/>
        </p:nvSpPr>
        <p:spPr bwMode="auto">
          <a:xfrm>
            <a:off x="612775" y="2559050"/>
            <a:ext cx="8255000" cy="3170099"/>
          </a:xfrm>
          <a:prstGeom prst="rect">
            <a:avLst/>
          </a:prstGeom>
          <a:noFill/>
          <a:ln w="12700">
            <a:noFill/>
            <a:miter lim="800000"/>
            <a:headEnd/>
            <a:tailEnd/>
          </a:ln>
        </p:spPr>
        <p:txBody>
          <a:bodyPr anchor="ctr">
            <a:spAutoFit/>
          </a:bodyPr>
          <a:lstStyle/>
          <a:p>
            <a:r>
              <a:rPr lang="en-US" sz="2000" dirty="0">
                <a:latin typeface="Arial Black" pitchFamily="34" charset="0"/>
                <a:sym typeface="Symbol" pitchFamily="18" charset="2"/>
              </a:rPr>
              <a:t>b) </a:t>
            </a:r>
            <a:r>
              <a:rPr lang="en-US" sz="2000" dirty="0">
                <a:latin typeface="Arial Black" pitchFamily="34" charset="0"/>
              </a:rPr>
              <a:t>With a claim of </a:t>
            </a:r>
            <a:r>
              <a:rPr lang="en-US" sz="2000" i="1" dirty="0">
                <a:latin typeface="Arial Black" pitchFamily="34" charset="0"/>
                <a:sym typeface="Symbol" pitchFamily="18" charset="2"/>
              </a:rPr>
              <a:t>p</a:t>
            </a:r>
            <a:r>
              <a:rPr lang="en-US" sz="2000" dirty="0">
                <a:latin typeface="Arial Black" pitchFamily="34" charset="0"/>
                <a:sym typeface="Symbol" pitchFamily="18" charset="2"/>
              </a:rPr>
              <a:t>   0.25, the test is two-tailed.  Because the test is two-tailed, and because the test statistic of </a:t>
            </a:r>
            <a:r>
              <a:rPr lang="en-US" sz="2000" i="1" dirty="0">
                <a:latin typeface="Arial Black" pitchFamily="34" charset="0"/>
                <a:sym typeface="Symbol" pitchFamily="18" charset="2"/>
              </a:rPr>
              <a:t>z</a:t>
            </a:r>
            <a:r>
              <a:rPr lang="en-US" sz="2000" dirty="0">
                <a:latin typeface="Arial Black" pitchFamily="34" charset="0"/>
                <a:sym typeface="Symbol" pitchFamily="18" charset="2"/>
              </a:rPr>
              <a:t> = 2.34 is to the right of the center,       Figure 8-6 shows that the </a:t>
            </a:r>
            <a:r>
              <a:rPr lang="en-US" sz="2000" i="1" dirty="0">
                <a:latin typeface="Arial Black" pitchFamily="34" charset="0"/>
                <a:sym typeface="Symbol" pitchFamily="18" charset="2"/>
              </a:rPr>
              <a:t>P</a:t>
            </a:r>
            <a:r>
              <a:rPr lang="en-US" sz="2000" dirty="0">
                <a:latin typeface="Arial Black" pitchFamily="34" charset="0"/>
                <a:sym typeface="Symbol" pitchFamily="18" charset="2"/>
              </a:rPr>
              <a:t>-value is </a:t>
            </a:r>
            <a:r>
              <a:rPr lang="en-US" sz="2000" dirty="0">
                <a:solidFill>
                  <a:schemeClr val="hlink"/>
                </a:solidFill>
                <a:latin typeface="Arial Black" pitchFamily="34" charset="0"/>
                <a:sym typeface="Symbol" pitchFamily="18" charset="2"/>
              </a:rPr>
              <a:t>twice</a:t>
            </a:r>
            <a:r>
              <a:rPr lang="en-US" sz="2000" dirty="0">
                <a:latin typeface="Arial Black" pitchFamily="34" charset="0"/>
                <a:sym typeface="Symbol" pitchFamily="18" charset="2"/>
              </a:rPr>
              <a:t> the area to the right of </a:t>
            </a:r>
            <a:r>
              <a:rPr lang="en-US" sz="2000" i="1" dirty="0">
                <a:latin typeface="Arial Black" pitchFamily="34" charset="0"/>
                <a:sym typeface="Symbol" pitchFamily="18" charset="2"/>
              </a:rPr>
              <a:t>z</a:t>
            </a:r>
            <a:r>
              <a:rPr lang="en-US" sz="2000" dirty="0">
                <a:latin typeface="Arial Black" pitchFamily="34" charset="0"/>
                <a:sym typeface="Symbol" pitchFamily="18" charset="2"/>
              </a:rPr>
              <a:t> = 2.34.  We refer to Table A-2 and find that the area to the right of </a:t>
            </a:r>
            <a:r>
              <a:rPr lang="en-US" sz="2000" i="1" dirty="0">
                <a:latin typeface="Arial Black" pitchFamily="34" charset="0"/>
                <a:sym typeface="Symbol" pitchFamily="18" charset="2"/>
              </a:rPr>
              <a:t>z</a:t>
            </a:r>
            <a:r>
              <a:rPr lang="en-US" sz="2000" dirty="0">
                <a:latin typeface="Arial Black" pitchFamily="34" charset="0"/>
                <a:sym typeface="Symbol" pitchFamily="18" charset="2"/>
              </a:rPr>
              <a:t> = 2.34 is 0.0096, so </a:t>
            </a:r>
            <a:r>
              <a:rPr lang="en-US" sz="2000" i="1" dirty="0">
                <a:latin typeface="Arial Black" pitchFamily="34" charset="0"/>
                <a:sym typeface="Symbol" pitchFamily="18" charset="2"/>
              </a:rPr>
              <a:t>P</a:t>
            </a:r>
            <a:r>
              <a:rPr lang="en-US" sz="2000" dirty="0">
                <a:latin typeface="Arial Black" pitchFamily="34" charset="0"/>
                <a:sym typeface="Symbol" pitchFamily="18" charset="2"/>
              </a:rPr>
              <a:t>-value =           2 x 0.0096 = 0.0192.  The </a:t>
            </a:r>
            <a:r>
              <a:rPr lang="en-US" sz="2000" i="1" dirty="0">
                <a:latin typeface="Arial Black" pitchFamily="34" charset="0"/>
                <a:sym typeface="Symbol" pitchFamily="18" charset="2"/>
              </a:rPr>
              <a:t>P</a:t>
            </a:r>
            <a:r>
              <a:rPr lang="en-US" sz="2000" dirty="0">
                <a:latin typeface="Arial Black" pitchFamily="34" charset="0"/>
                <a:sym typeface="Symbol" pitchFamily="18" charset="2"/>
              </a:rPr>
              <a:t>-value of 0.0192 is less than or equal to the </a:t>
            </a:r>
            <a:r>
              <a:rPr lang="en-US" sz="2000" dirty="0">
                <a:latin typeface="Arial Black" pitchFamily="34" charset="0"/>
              </a:rPr>
              <a:t>significance level, so we reject the null hypothesis.  The small </a:t>
            </a:r>
            <a:r>
              <a:rPr lang="en-US" sz="2000" i="1" dirty="0">
                <a:latin typeface="Arial Black" pitchFamily="34" charset="0"/>
                <a:sym typeface="Symbol" pitchFamily="18" charset="2"/>
              </a:rPr>
              <a:t>P</a:t>
            </a:r>
            <a:r>
              <a:rPr lang="en-US" sz="2000" dirty="0">
                <a:latin typeface="Arial Black" pitchFamily="34" charset="0"/>
                <a:sym typeface="Symbol" pitchFamily="18" charset="2"/>
              </a:rPr>
              <a:t>-value o 0.0192 shows that the sample results are not likely to occur by chance.</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smtClean="0">
                <a:latin typeface="Arial Black" pitchFamily="34" charset="0"/>
              </a:rPr>
              <a:t>Hypothesis test for single Proportion</a:t>
            </a:r>
            <a:endParaRPr lang="en-US" sz="2800" dirty="0">
              <a:latin typeface="Arial Black" pitchFamily="34" charset="0"/>
            </a:endParaRPr>
          </a:p>
        </p:txBody>
      </p:sp>
      <p:sp>
        <p:nvSpPr>
          <p:cNvPr id="3" name="Content Placeholder 2"/>
          <p:cNvSpPr>
            <a:spLocks noGrp="1"/>
          </p:cNvSpPr>
          <p:nvPr>
            <p:ph idx="1"/>
          </p:nvPr>
        </p:nvSpPr>
        <p:spPr/>
        <p:txBody>
          <a:bodyPr>
            <a:normAutofit fontScale="92500"/>
          </a:bodyPr>
          <a:lstStyle/>
          <a:p>
            <a:pPr>
              <a:buNone/>
            </a:pPr>
            <a:r>
              <a:rPr lang="en-US" sz="2400" dirty="0" smtClean="0">
                <a:latin typeface="Arial Black" pitchFamily="34" charset="0"/>
              </a:rPr>
              <a:t>Assumptions:</a:t>
            </a:r>
          </a:p>
          <a:p>
            <a:r>
              <a:rPr lang="en-US" sz="2400" dirty="0" smtClean="0">
                <a:latin typeface="Arial Black" pitchFamily="34" charset="0"/>
              </a:rPr>
              <a:t>The sample method is simple random sampling</a:t>
            </a:r>
          </a:p>
          <a:p>
            <a:r>
              <a:rPr lang="en-US" sz="2400" dirty="0" smtClean="0">
                <a:latin typeface="Arial Black" pitchFamily="34" charset="0"/>
              </a:rPr>
              <a:t>Each sample point can result in just two possible outcomes. We call one of these outcomes a success and the other is a failure.</a:t>
            </a:r>
          </a:p>
          <a:p>
            <a:r>
              <a:rPr lang="en-US" sz="2400" dirty="0" smtClean="0">
                <a:latin typeface="Arial Black" pitchFamily="34" charset="0"/>
              </a:rPr>
              <a:t>The sample includes at least 10 success and 10 failures. (Some text says that 5 success and 5 failures are enough.)</a:t>
            </a:r>
          </a:p>
          <a:p>
            <a:r>
              <a:rPr lang="en-US" sz="2400" b="1" dirty="0" smtClean="0">
                <a:latin typeface="Arial Black" pitchFamily="34" charset="0"/>
              </a:rPr>
              <a:t>The conditions </a:t>
            </a:r>
            <a:r>
              <a:rPr lang="en-US" sz="2400" b="1" i="1" dirty="0" err="1" smtClean="0">
                <a:latin typeface="Arial Black" pitchFamily="34" charset="0"/>
              </a:rPr>
              <a:t>np</a:t>
            </a:r>
            <a:r>
              <a:rPr lang="en-US" sz="2400" b="1" dirty="0" smtClean="0">
                <a:latin typeface="Arial Black" pitchFamily="34" charset="0"/>
              </a:rPr>
              <a:t> </a:t>
            </a:r>
            <a:r>
              <a:rPr lang="en-US" sz="2400" b="1" dirty="0" smtClean="0">
                <a:latin typeface="Arial Black" pitchFamily="34" charset="0"/>
                <a:sym typeface="Symbol" pitchFamily="18" charset="2"/>
              </a:rPr>
              <a:t></a:t>
            </a:r>
            <a:r>
              <a:rPr lang="en-US" sz="2400" b="1" dirty="0" smtClean="0">
                <a:latin typeface="Arial Black" pitchFamily="34" charset="0"/>
              </a:rPr>
              <a:t> 5 and </a:t>
            </a:r>
            <a:r>
              <a:rPr lang="en-US" sz="2400" b="1" i="1" dirty="0" err="1" smtClean="0">
                <a:latin typeface="Arial Black" pitchFamily="34" charset="0"/>
              </a:rPr>
              <a:t>nq</a:t>
            </a:r>
            <a:r>
              <a:rPr lang="en-US" sz="2400" b="1" dirty="0" smtClean="0">
                <a:latin typeface="Arial Black" pitchFamily="34" charset="0"/>
              </a:rPr>
              <a:t> </a:t>
            </a:r>
            <a:r>
              <a:rPr lang="en-US" sz="2400" b="1" dirty="0" smtClean="0">
                <a:latin typeface="Arial Black" pitchFamily="34" charset="0"/>
                <a:sym typeface="Symbol" pitchFamily="18" charset="2"/>
              </a:rPr>
              <a:t></a:t>
            </a:r>
            <a:r>
              <a:rPr lang="en-US" sz="2400" b="1" dirty="0" smtClean="0">
                <a:latin typeface="Arial Black" pitchFamily="34" charset="0"/>
              </a:rPr>
              <a:t> 5 are satisfied,  </a:t>
            </a:r>
            <a:r>
              <a:rPr lang="en-US" sz="2400" b="1" dirty="0" smtClean="0">
                <a:solidFill>
                  <a:schemeClr val="hlink"/>
                </a:solidFill>
                <a:latin typeface="Arial Black" pitchFamily="34" charset="0"/>
              </a:rPr>
              <a:t>so the binomial distribution of sample proportions can be approximated by a normal distribution with 	</a:t>
            </a:r>
            <a:r>
              <a:rPr lang="en-US" sz="2400" b="1" i="1" dirty="0" smtClean="0">
                <a:solidFill>
                  <a:schemeClr val="hlink"/>
                </a:solidFill>
                <a:latin typeface="Arial Black" pitchFamily="34" charset="0"/>
              </a:rPr>
              <a:t>µ</a:t>
            </a:r>
            <a:r>
              <a:rPr lang="en-US" sz="2400" b="1" dirty="0" smtClean="0">
                <a:solidFill>
                  <a:schemeClr val="hlink"/>
                </a:solidFill>
                <a:latin typeface="Arial Black" pitchFamily="34" charset="0"/>
              </a:rPr>
              <a:t> = </a:t>
            </a:r>
            <a:r>
              <a:rPr lang="en-US" sz="2400" b="1" i="1" dirty="0" err="1" smtClean="0">
                <a:solidFill>
                  <a:schemeClr val="hlink"/>
                </a:solidFill>
                <a:latin typeface="Arial Black" pitchFamily="34" charset="0"/>
              </a:rPr>
              <a:t>np</a:t>
            </a:r>
            <a:r>
              <a:rPr lang="en-US" sz="2400" b="1" dirty="0" smtClean="0">
                <a:solidFill>
                  <a:schemeClr val="hlink"/>
                </a:solidFill>
                <a:latin typeface="Arial Black" pitchFamily="34" charset="0"/>
              </a:rPr>
              <a:t> and </a:t>
            </a:r>
            <a:r>
              <a:rPr lang="en-US" sz="2400" b="1" i="1" dirty="0" smtClean="0">
                <a:solidFill>
                  <a:schemeClr val="hlink"/>
                </a:solidFill>
                <a:latin typeface="Arial Black" pitchFamily="34" charset="0"/>
                <a:cs typeface="Times New Roman"/>
              </a:rPr>
              <a:t>σ</a:t>
            </a:r>
            <a:r>
              <a:rPr lang="en-US" sz="2400" b="1" dirty="0" smtClean="0">
                <a:solidFill>
                  <a:schemeClr val="hlink"/>
                </a:solidFill>
                <a:latin typeface="Arial Black" pitchFamily="34" charset="0"/>
              </a:rPr>
              <a:t> =    </a:t>
            </a:r>
            <a:r>
              <a:rPr lang="en-US" sz="2400" b="1" i="1" dirty="0" err="1" smtClean="0">
                <a:solidFill>
                  <a:schemeClr val="hlink"/>
                </a:solidFill>
                <a:latin typeface="Arial Black" pitchFamily="34" charset="0"/>
              </a:rPr>
              <a:t>npq</a:t>
            </a:r>
            <a:r>
              <a:rPr lang="en-US" sz="2400" b="1" i="1" dirty="0" smtClean="0">
                <a:latin typeface="Arial Black" pitchFamily="34" charset="0"/>
              </a:rPr>
              <a:t>  .</a:t>
            </a:r>
          </a:p>
          <a:p>
            <a:endParaRPr lang="en-US" sz="2400" dirty="0">
              <a:latin typeface="Arial Black"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sz="2800" dirty="0" smtClean="0">
              <a:latin typeface="Arial Black" pitchFamily="34" charset="0"/>
            </a:endParaRPr>
          </a:p>
          <a:p>
            <a:r>
              <a:rPr lang="en-US" sz="2800" dirty="0" smtClean="0">
                <a:latin typeface="Arial Black" pitchFamily="34" charset="0"/>
              </a:rPr>
              <a:t>H</a:t>
            </a:r>
            <a:r>
              <a:rPr lang="en-US" sz="2800" baseline="-25000" dirty="0" smtClean="0">
                <a:latin typeface="Arial Black" pitchFamily="34" charset="0"/>
              </a:rPr>
              <a:t>0</a:t>
            </a:r>
            <a:r>
              <a:rPr lang="en-US" sz="2800" dirty="0" smtClean="0">
                <a:latin typeface="Arial Black" pitchFamily="34" charset="0"/>
              </a:rPr>
              <a:t> : p=p</a:t>
            </a:r>
            <a:r>
              <a:rPr lang="en-US" sz="2800" baseline="-25000" dirty="0" smtClean="0">
                <a:latin typeface="Arial Black" pitchFamily="34" charset="0"/>
              </a:rPr>
              <a:t>0</a:t>
            </a:r>
            <a:r>
              <a:rPr lang="en-US" sz="2800" dirty="0" smtClean="0">
                <a:latin typeface="Arial Black" pitchFamily="34" charset="0"/>
              </a:rPr>
              <a:t> </a:t>
            </a:r>
          </a:p>
          <a:p>
            <a:pPr>
              <a:buNone/>
            </a:pPr>
            <a:r>
              <a:rPr lang="en-US" sz="2800" b="1" dirty="0" smtClean="0">
                <a:latin typeface="Arial Black" pitchFamily="34" charset="0"/>
              </a:rPr>
              <a:t>    H</a:t>
            </a:r>
            <a:r>
              <a:rPr lang="en-US" sz="2800" b="1" baseline="-25000" dirty="0" smtClean="0">
                <a:latin typeface="Arial Black" pitchFamily="34" charset="0"/>
              </a:rPr>
              <a:t>1</a:t>
            </a:r>
            <a:r>
              <a:rPr lang="en-US" sz="2800" b="1" dirty="0" smtClean="0">
                <a:latin typeface="Arial Black" pitchFamily="34" charset="0"/>
              </a:rPr>
              <a:t> : { p&gt;</a:t>
            </a:r>
            <a:r>
              <a:rPr lang="en-US" sz="2800" dirty="0" smtClean="0">
                <a:latin typeface="Arial Black" pitchFamily="34" charset="0"/>
              </a:rPr>
              <a:t>p</a:t>
            </a:r>
            <a:r>
              <a:rPr lang="en-US" sz="2800" baseline="-25000" dirty="0" smtClean="0">
                <a:latin typeface="Arial Black" pitchFamily="34" charset="0"/>
              </a:rPr>
              <a:t>0</a:t>
            </a:r>
            <a:r>
              <a:rPr lang="en-US" sz="2800" dirty="0" smtClean="0">
                <a:latin typeface="Arial Black" pitchFamily="34" charset="0"/>
              </a:rPr>
              <a:t> </a:t>
            </a:r>
            <a:r>
              <a:rPr lang="en-US" sz="2800" b="1" dirty="0" smtClean="0">
                <a:latin typeface="Arial Black" pitchFamily="34" charset="0"/>
              </a:rPr>
              <a:t>(upper-tail alternative)</a:t>
            </a:r>
          </a:p>
          <a:p>
            <a:pPr>
              <a:buNone/>
            </a:pPr>
            <a:r>
              <a:rPr lang="en-US" sz="2800" dirty="0" smtClean="0">
                <a:latin typeface="Arial Black" pitchFamily="34" charset="0"/>
              </a:rPr>
              <a:t>              p&lt; p</a:t>
            </a:r>
            <a:r>
              <a:rPr lang="en-US" sz="2800" baseline="-25000" dirty="0" smtClean="0">
                <a:latin typeface="Arial Black" pitchFamily="34" charset="0"/>
              </a:rPr>
              <a:t>0</a:t>
            </a:r>
            <a:r>
              <a:rPr lang="en-US" sz="2800" dirty="0" smtClean="0">
                <a:latin typeface="Arial Black" pitchFamily="34" charset="0"/>
              </a:rPr>
              <a:t> (lower-tail alternative)</a:t>
            </a:r>
          </a:p>
          <a:p>
            <a:pPr>
              <a:buNone/>
            </a:pPr>
            <a:r>
              <a:rPr lang="en-US" sz="2800" dirty="0" smtClean="0">
                <a:latin typeface="Arial Black" pitchFamily="34" charset="0"/>
              </a:rPr>
              <a:t>              p</a:t>
            </a:r>
            <a:r>
              <a:rPr lang="en-US" sz="2800" dirty="0" smtClean="0">
                <a:latin typeface="Arial Black" pitchFamily="34" charset="0"/>
                <a:cs typeface="Times New Roman"/>
              </a:rPr>
              <a:t>≠ </a:t>
            </a:r>
            <a:r>
              <a:rPr lang="en-US" sz="2800" dirty="0" smtClean="0">
                <a:latin typeface="Arial Black" pitchFamily="34" charset="0"/>
              </a:rPr>
              <a:t>p</a:t>
            </a:r>
            <a:r>
              <a:rPr lang="en-US" sz="2800" baseline="-25000" dirty="0" smtClean="0">
                <a:latin typeface="Arial Black" pitchFamily="34" charset="0"/>
              </a:rPr>
              <a:t>0</a:t>
            </a:r>
            <a:r>
              <a:rPr lang="en-US" sz="2800" dirty="0" smtClean="0">
                <a:latin typeface="Arial Black" pitchFamily="34" charset="0"/>
              </a:rPr>
              <a:t> </a:t>
            </a:r>
            <a:r>
              <a:rPr lang="en-US" sz="2800" dirty="0" smtClean="0">
                <a:latin typeface="Arial Black" pitchFamily="34" charset="0"/>
                <a:cs typeface="Times New Roman"/>
              </a:rPr>
              <a:t> (two-tailed alternative)}</a:t>
            </a:r>
          </a:p>
          <a:p>
            <a:pPr>
              <a:buNone/>
            </a:pPr>
            <a:endParaRPr lang="en-US" dirty="0" smtClean="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1371600" y="762000"/>
            <a:ext cx="6705600" cy="584775"/>
          </a:xfrm>
          <a:prstGeom prst="rect">
            <a:avLst/>
          </a:prstGeom>
          <a:noFill/>
          <a:ln w="9525">
            <a:noFill/>
            <a:miter lim="800000"/>
            <a:headEnd/>
            <a:tailEnd/>
          </a:ln>
          <a:effectLst/>
        </p:spPr>
        <p:txBody>
          <a:bodyPr>
            <a:spAutoFit/>
          </a:bodyPr>
          <a:lstStyle/>
          <a:p>
            <a:pPr>
              <a:spcBef>
                <a:spcPct val="50000"/>
              </a:spcBef>
            </a:pPr>
            <a:r>
              <a:rPr lang="en-US" sz="3200" dirty="0">
                <a:latin typeface="Arial Black" pitchFamily="34" charset="0"/>
              </a:rPr>
              <a:t>Large-Samples Concerning </a:t>
            </a:r>
            <a:r>
              <a:rPr lang="en-US" sz="3200" i="1" dirty="0">
                <a:latin typeface="Arial Black" pitchFamily="34" charset="0"/>
              </a:rPr>
              <a:t>p</a:t>
            </a:r>
            <a:endParaRPr lang="en-US" sz="3200" dirty="0">
              <a:latin typeface="Arial Black" pitchFamily="34" charset="0"/>
            </a:endParaRPr>
          </a:p>
        </p:txBody>
      </p:sp>
      <p:sp>
        <p:nvSpPr>
          <p:cNvPr id="27652" name="Text Box 4"/>
          <p:cNvSpPr txBox="1">
            <a:spLocks noChangeArrowheads="1"/>
          </p:cNvSpPr>
          <p:nvPr/>
        </p:nvSpPr>
        <p:spPr bwMode="auto">
          <a:xfrm>
            <a:off x="1143000" y="2209800"/>
            <a:ext cx="5181600" cy="369332"/>
          </a:xfrm>
          <a:prstGeom prst="rect">
            <a:avLst/>
          </a:prstGeom>
          <a:noFill/>
          <a:ln w="9525">
            <a:noFill/>
            <a:miter lim="800000"/>
            <a:headEnd/>
            <a:tailEnd/>
          </a:ln>
          <a:effectLst/>
        </p:spPr>
        <p:txBody>
          <a:bodyPr wrap="square">
            <a:spAutoFit/>
          </a:bodyPr>
          <a:lstStyle/>
          <a:p>
            <a:pPr>
              <a:spcBef>
                <a:spcPct val="50000"/>
              </a:spcBef>
            </a:pPr>
            <a:r>
              <a:rPr lang="en-US" dirty="0">
                <a:latin typeface="Arial Black" pitchFamily="34" charset="0"/>
              </a:rPr>
              <a:t>Null hypothesis:</a:t>
            </a:r>
          </a:p>
        </p:txBody>
      </p:sp>
      <p:graphicFrame>
        <p:nvGraphicFramePr>
          <p:cNvPr id="27653" name="Object 5"/>
          <p:cNvGraphicFramePr>
            <a:graphicFrameLocks noChangeAspect="1"/>
          </p:cNvGraphicFramePr>
          <p:nvPr/>
        </p:nvGraphicFramePr>
        <p:xfrm>
          <a:off x="3124200" y="2133599"/>
          <a:ext cx="2362200" cy="609601"/>
        </p:xfrm>
        <a:graphic>
          <a:graphicData uri="http://schemas.openxmlformats.org/presentationml/2006/ole">
            <p:oleObj spid="_x0000_s3084" name="Equation" r:id="rId3" imgW="711200" imgH="228600" progId="">
              <p:embed/>
            </p:oleObj>
          </a:graphicData>
        </a:graphic>
      </p:graphicFrame>
      <p:sp>
        <p:nvSpPr>
          <p:cNvPr id="27654" name="Text Box 6"/>
          <p:cNvSpPr txBox="1">
            <a:spLocks noChangeArrowheads="1"/>
          </p:cNvSpPr>
          <p:nvPr/>
        </p:nvSpPr>
        <p:spPr bwMode="auto">
          <a:xfrm>
            <a:off x="1066800" y="2667000"/>
            <a:ext cx="4495800" cy="400110"/>
          </a:xfrm>
          <a:prstGeom prst="rect">
            <a:avLst/>
          </a:prstGeom>
          <a:noFill/>
          <a:ln w="9525">
            <a:noFill/>
            <a:miter lim="800000"/>
            <a:headEnd/>
            <a:tailEnd/>
          </a:ln>
          <a:effectLst/>
        </p:spPr>
        <p:txBody>
          <a:bodyPr wrap="square">
            <a:spAutoFit/>
          </a:bodyPr>
          <a:lstStyle/>
          <a:p>
            <a:pPr>
              <a:spcBef>
                <a:spcPct val="50000"/>
              </a:spcBef>
            </a:pPr>
            <a:r>
              <a:rPr lang="en-US" sz="2000" dirty="0">
                <a:latin typeface="Arial Black" pitchFamily="34" charset="0"/>
              </a:rPr>
              <a:t>Test statistic value:</a:t>
            </a:r>
          </a:p>
        </p:txBody>
      </p:sp>
      <p:graphicFrame>
        <p:nvGraphicFramePr>
          <p:cNvPr id="27655" name="Object 7"/>
          <p:cNvGraphicFramePr>
            <a:graphicFrameLocks noChangeAspect="1"/>
          </p:cNvGraphicFramePr>
          <p:nvPr/>
        </p:nvGraphicFramePr>
        <p:xfrm>
          <a:off x="2971801" y="2819400"/>
          <a:ext cx="3276600" cy="1143000"/>
        </p:xfrm>
        <a:graphic>
          <a:graphicData uri="http://schemas.openxmlformats.org/presentationml/2006/ole">
            <p:oleObj spid="_x0000_s3085" name="Equation" r:id="rId4" imgW="1206500" imgH="482600" progId="">
              <p:embed/>
            </p:oleObj>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52400" y="1600200"/>
            <a:ext cx="8839200" cy="4525963"/>
          </a:xfrm>
        </p:spPr>
        <p:txBody>
          <a:bodyPr>
            <a:normAutofit/>
          </a:bodyPr>
          <a:lstStyle/>
          <a:p>
            <a:pPr>
              <a:buNone/>
            </a:pPr>
            <a:r>
              <a:rPr lang="en-US" sz="2400" dirty="0" smtClean="0">
                <a:latin typeface="Arial Black" pitchFamily="34" charset="0"/>
              </a:rPr>
              <a:t> </a:t>
            </a:r>
          </a:p>
          <a:p>
            <a:pPr>
              <a:buNone/>
            </a:pPr>
            <a:endParaRPr lang="en-US" sz="2400" dirty="0" smtClean="0">
              <a:latin typeface="Arial Black" pitchFamily="34" charset="0"/>
            </a:endParaRPr>
          </a:p>
          <a:p>
            <a:pPr>
              <a:buNone/>
            </a:pPr>
            <a:r>
              <a:rPr lang="en-US" sz="2400" dirty="0" smtClean="0">
                <a:latin typeface="Arial Black" pitchFamily="34" charset="0"/>
              </a:rPr>
              <a:t>Rejection Region :</a:t>
            </a:r>
          </a:p>
          <a:p>
            <a:pPr>
              <a:buNone/>
            </a:pPr>
            <a:r>
              <a:rPr lang="en-US" sz="2400" dirty="0" smtClean="0">
                <a:latin typeface="Arial Black" pitchFamily="34" charset="0"/>
              </a:rPr>
              <a:t>                     z &gt; z</a:t>
            </a:r>
            <a:r>
              <a:rPr lang="el-GR" sz="2400" baseline="-25000" dirty="0" smtClean="0">
                <a:latin typeface="Arial Black" pitchFamily="34" charset="0"/>
              </a:rPr>
              <a:t>α</a:t>
            </a:r>
            <a:r>
              <a:rPr lang="en-US" sz="2400" dirty="0" smtClean="0">
                <a:latin typeface="Arial Black" pitchFamily="34" charset="0"/>
              </a:rPr>
              <a:t> (upper-tail rejection region)    </a:t>
            </a:r>
          </a:p>
          <a:p>
            <a:pPr>
              <a:buNone/>
            </a:pPr>
            <a:r>
              <a:rPr lang="en-US" sz="2400" dirty="0" smtClean="0">
                <a:latin typeface="Arial Black" pitchFamily="34" charset="0"/>
              </a:rPr>
              <a:t>                     z &lt; z</a:t>
            </a:r>
            <a:r>
              <a:rPr lang="el-GR" sz="2400" baseline="-25000" dirty="0" smtClean="0">
                <a:latin typeface="Arial Black" pitchFamily="34" charset="0"/>
              </a:rPr>
              <a:t>α</a:t>
            </a:r>
            <a:r>
              <a:rPr lang="en-US" sz="2400" dirty="0" smtClean="0">
                <a:latin typeface="Arial Black" pitchFamily="34" charset="0"/>
              </a:rPr>
              <a:t> (lower-tail rejection region)</a:t>
            </a:r>
          </a:p>
          <a:p>
            <a:pPr>
              <a:buNone/>
            </a:pPr>
            <a:r>
              <a:rPr lang="en-US" sz="2400" dirty="0" smtClean="0">
                <a:latin typeface="Arial Black" pitchFamily="34" charset="0"/>
              </a:rPr>
              <a:t>                     z &gt;</a:t>
            </a:r>
            <a:r>
              <a:rPr lang="el-GR" sz="2400" baseline="-25000" dirty="0" smtClean="0">
                <a:latin typeface="Arial Black" pitchFamily="34" charset="0"/>
              </a:rPr>
              <a:t>α</a:t>
            </a:r>
            <a:r>
              <a:rPr lang="en-US" sz="2400" baseline="-25000" dirty="0" smtClean="0">
                <a:latin typeface="Arial Black" pitchFamily="34" charset="0"/>
              </a:rPr>
              <a:t>/2</a:t>
            </a:r>
            <a:r>
              <a:rPr lang="en-US" sz="2400" dirty="0" smtClean="0">
                <a:latin typeface="Arial Black" pitchFamily="34" charset="0"/>
              </a:rPr>
              <a:t>(two-tailed rejection region)</a:t>
            </a:r>
            <a:endParaRPr lang="en-US" sz="2400" dirty="0">
              <a:latin typeface="Arial Black"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050"/>
          <p:cNvSpPr>
            <a:spLocks noGrp="1" noChangeArrowheads="1"/>
          </p:cNvSpPr>
          <p:nvPr>
            <p:ph type="title"/>
          </p:nvPr>
        </p:nvSpPr>
        <p:spPr>
          <a:xfrm>
            <a:off x="623888" y="1203325"/>
            <a:ext cx="7961312" cy="1143000"/>
          </a:xfrm>
          <a:noFill/>
          <a:ln/>
        </p:spPr>
        <p:txBody>
          <a:bodyPr lIns="90488" tIns="44450" rIns="90488" bIns="44450">
            <a:normAutofit fontScale="90000"/>
          </a:bodyPr>
          <a:lstStyle/>
          <a:p>
            <a:pPr algn="l">
              <a:lnSpc>
                <a:spcPct val="105000"/>
              </a:lnSpc>
            </a:pPr>
            <a:r>
              <a:rPr lang="en-US" sz="3200" b="1" dirty="0">
                <a:latin typeface="Arial" pitchFamily="34" charset="0"/>
                <a:cs typeface="Arial" pitchFamily="34" charset="0"/>
              </a:rPr>
              <a:t>Example:</a:t>
            </a:r>
            <a:r>
              <a:rPr lang="en-US" sz="2800" dirty="0">
                <a:latin typeface="Arial" pitchFamily="34" charset="0"/>
                <a:cs typeface="Arial" pitchFamily="34" charset="0"/>
              </a:rPr>
              <a:t> </a:t>
            </a:r>
            <a:r>
              <a:rPr lang="en-US" sz="2800" dirty="0">
                <a:solidFill>
                  <a:schemeClr val="tx1"/>
                </a:solidFill>
                <a:latin typeface="Arial" pitchFamily="34" charset="0"/>
                <a:cs typeface="Arial" pitchFamily="34" charset="0"/>
              </a:rPr>
              <a:t>An article distributed by the Associated Press included these results from a nationwide survey: Of 880 randomly selected drivers, 56% admitted that they run red lights.  The claim is that the majority of all Americans run red lights.  That is, </a:t>
            </a:r>
            <a:r>
              <a:rPr lang="en-US" sz="2800" i="1" dirty="0">
                <a:solidFill>
                  <a:schemeClr val="tx1"/>
                </a:solidFill>
                <a:latin typeface="Arial" pitchFamily="34" charset="0"/>
                <a:cs typeface="Arial" pitchFamily="34" charset="0"/>
              </a:rPr>
              <a:t>p</a:t>
            </a:r>
            <a:r>
              <a:rPr lang="en-US" sz="2800" dirty="0">
                <a:solidFill>
                  <a:schemeClr val="tx1"/>
                </a:solidFill>
                <a:latin typeface="Arial" pitchFamily="34" charset="0"/>
                <a:cs typeface="Arial" pitchFamily="34" charset="0"/>
              </a:rPr>
              <a:t> &gt; 0.5.  The sample data are </a:t>
            </a:r>
            <a:r>
              <a:rPr lang="en-US" sz="2800" i="1" dirty="0">
                <a:solidFill>
                  <a:schemeClr val="tx1"/>
                </a:solidFill>
                <a:latin typeface="Arial" pitchFamily="34" charset="0"/>
                <a:cs typeface="Arial" pitchFamily="34" charset="0"/>
              </a:rPr>
              <a:t>n</a:t>
            </a:r>
            <a:r>
              <a:rPr lang="en-US" sz="2800" dirty="0">
                <a:solidFill>
                  <a:schemeClr val="tx1"/>
                </a:solidFill>
                <a:latin typeface="Arial" pitchFamily="34" charset="0"/>
                <a:cs typeface="Arial" pitchFamily="34" charset="0"/>
              </a:rPr>
              <a:t> = 880, and  </a:t>
            </a:r>
            <a:r>
              <a:rPr lang="en-US" sz="2800" i="1" dirty="0">
                <a:solidFill>
                  <a:schemeClr val="tx1"/>
                </a:solidFill>
                <a:latin typeface="Arial" pitchFamily="34" charset="0"/>
                <a:cs typeface="Arial" pitchFamily="34" charset="0"/>
              </a:rPr>
              <a:t>p</a:t>
            </a:r>
            <a:r>
              <a:rPr lang="en-US" sz="2800" dirty="0">
                <a:solidFill>
                  <a:schemeClr val="tx1"/>
                </a:solidFill>
                <a:latin typeface="Arial" pitchFamily="34" charset="0"/>
                <a:cs typeface="Arial" pitchFamily="34" charset="0"/>
              </a:rPr>
              <a:t> = 0.56.</a:t>
            </a:r>
          </a:p>
        </p:txBody>
      </p:sp>
      <p:sp>
        <p:nvSpPr>
          <p:cNvPr id="204808" name="Text Box 2056"/>
          <p:cNvSpPr txBox="1">
            <a:spLocks noChangeArrowheads="1"/>
          </p:cNvSpPr>
          <p:nvPr/>
        </p:nvSpPr>
        <p:spPr bwMode="auto">
          <a:xfrm>
            <a:off x="6421438" y="2722563"/>
            <a:ext cx="398462" cy="457200"/>
          </a:xfrm>
          <a:prstGeom prst="rect">
            <a:avLst/>
          </a:prstGeom>
          <a:noFill/>
          <a:ln w="12700">
            <a:noFill/>
            <a:miter lim="800000"/>
            <a:headEnd/>
            <a:tailEnd/>
          </a:ln>
          <a:effectLst/>
        </p:spPr>
        <p:txBody>
          <a:bodyPr>
            <a:spAutoFit/>
          </a:bodyPr>
          <a:lstStyle/>
          <a:p>
            <a:r>
              <a:rPr lang="en-US">
                <a:latin typeface="Symbol" pitchFamily="18" charset="2"/>
              </a:rPr>
              <a:t></a:t>
            </a:r>
          </a:p>
        </p:txBody>
      </p:sp>
      <p:sp>
        <p:nvSpPr>
          <p:cNvPr id="204809" name="Text Box 2057"/>
          <p:cNvSpPr txBox="1">
            <a:spLocks noChangeArrowheads="1"/>
          </p:cNvSpPr>
          <p:nvPr/>
        </p:nvSpPr>
        <p:spPr bwMode="auto">
          <a:xfrm>
            <a:off x="2422525" y="3803650"/>
            <a:ext cx="4216219" cy="830997"/>
          </a:xfrm>
          <a:prstGeom prst="rect">
            <a:avLst/>
          </a:prstGeom>
          <a:noFill/>
          <a:ln w="12700">
            <a:noFill/>
            <a:miter lim="800000"/>
            <a:headEnd/>
            <a:tailEnd/>
          </a:ln>
          <a:effectLst/>
        </p:spPr>
        <p:txBody>
          <a:bodyPr wrap="none">
            <a:spAutoFit/>
          </a:bodyPr>
          <a:lstStyle/>
          <a:p>
            <a:r>
              <a:rPr lang="en-US" sz="2400" i="1" dirty="0" err="1">
                <a:solidFill>
                  <a:schemeClr val="tx2"/>
                </a:solidFill>
                <a:latin typeface="Arial Black" pitchFamily="34" charset="0"/>
              </a:rPr>
              <a:t>np</a:t>
            </a:r>
            <a:r>
              <a:rPr lang="en-US" sz="2400" dirty="0">
                <a:solidFill>
                  <a:schemeClr val="tx2"/>
                </a:solidFill>
                <a:latin typeface="Arial Black" pitchFamily="34" charset="0"/>
              </a:rPr>
              <a:t> = (880)(0.5) = 440 </a:t>
            </a:r>
            <a:r>
              <a:rPr lang="en-US" sz="2400" dirty="0">
                <a:solidFill>
                  <a:schemeClr val="tx2"/>
                </a:solidFill>
                <a:latin typeface="Arial Black" pitchFamily="34" charset="0"/>
                <a:sym typeface="Symbol" pitchFamily="18" charset="2"/>
              </a:rPr>
              <a:t> 5</a:t>
            </a:r>
            <a:endParaRPr lang="en-US" sz="2400" dirty="0">
              <a:solidFill>
                <a:schemeClr val="tx2"/>
              </a:solidFill>
              <a:latin typeface="Arial Black" pitchFamily="34" charset="0"/>
            </a:endParaRPr>
          </a:p>
          <a:p>
            <a:r>
              <a:rPr lang="en-US" sz="2400" i="1" dirty="0" err="1">
                <a:solidFill>
                  <a:schemeClr val="tx2"/>
                </a:solidFill>
                <a:latin typeface="Arial Black" pitchFamily="34" charset="0"/>
              </a:rPr>
              <a:t>nq</a:t>
            </a:r>
            <a:r>
              <a:rPr lang="en-US" sz="2400" dirty="0">
                <a:solidFill>
                  <a:schemeClr val="tx2"/>
                </a:solidFill>
                <a:latin typeface="Arial Black" pitchFamily="34" charset="0"/>
              </a:rPr>
              <a:t> = (880)(0.5) = 440 </a:t>
            </a:r>
            <a:r>
              <a:rPr lang="en-US" sz="2400" dirty="0">
                <a:solidFill>
                  <a:schemeClr val="tx2"/>
                </a:solidFill>
                <a:latin typeface="Arial Black" pitchFamily="34" charset="0"/>
                <a:sym typeface="Symbol" pitchFamily="18" charset="2"/>
              </a:rPr>
              <a:t> 5</a:t>
            </a:r>
            <a:endParaRPr lang="en-US" sz="2400" dirty="0">
              <a:latin typeface="Arial Black"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4809"/>
                                        </p:tgtEl>
                                        <p:attrNameLst>
                                          <p:attrName>style.visibility</p:attrName>
                                        </p:attrNameLst>
                                      </p:cBhvr>
                                      <p:to>
                                        <p:strVal val="visible"/>
                                      </p:to>
                                    </p:set>
                                    <p:anim calcmode="lin" valueType="num">
                                      <p:cBhvr additive="base">
                                        <p:cTn id="7" dur="500" fill="hold"/>
                                        <p:tgtEl>
                                          <p:spTgt spid="204809"/>
                                        </p:tgtEl>
                                        <p:attrNameLst>
                                          <p:attrName>ppt_x</p:attrName>
                                        </p:attrNameLst>
                                      </p:cBhvr>
                                      <p:tavLst>
                                        <p:tav tm="0">
                                          <p:val>
                                            <p:strVal val="0-#ppt_w/2"/>
                                          </p:val>
                                        </p:tav>
                                        <p:tav tm="100000">
                                          <p:val>
                                            <p:strVal val="#ppt_x"/>
                                          </p:val>
                                        </p:tav>
                                      </p:tavLst>
                                    </p:anim>
                                    <p:anim calcmode="lin" valueType="num">
                                      <p:cBhvr additive="base">
                                        <p:cTn id="8" dur="500" fill="hold"/>
                                        <p:tgtEl>
                                          <p:spTgt spid="20480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9"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a:xfrm>
            <a:off x="622300" y="1139825"/>
            <a:ext cx="8382000" cy="1143000"/>
          </a:xfrm>
          <a:noFill/>
          <a:ln/>
        </p:spPr>
        <p:txBody>
          <a:bodyPr lIns="90488" tIns="44450" rIns="90488" bIns="44450">
            <a:normAutofit fontScale="90000"/>
          </a:bodyPr>
          <a:lstStyle/>
          <a:p>
            <a:pPr algn="l">
              <a:lnSpc>
                <a:spcPct val="90000"/>
              </a:lnSpc>
            </a:pPr>
            <a:r>
              <a:rPr lang="en-US" sz="2800" dirty="0">
                <a:latin typeface="Arial Black" pitchFamily="34" charset="0"/>
              </a:rPr>
              <a:t>Example:</a:t>
            </a:r>
            <a:r>
              <a:rPr lang="en-US" sz="2600" dirty="0">
                <a:latin typeface="Arial Black" pitchFamily="34" charset="0"/>
              </a:rPr>
              <a:t> </a:t>
            </a:r>
            <a:r>
              <a:rPr lang="en-US" sz="2600" dirty="0">
                <a:solidFill>
                  <a:schemeClr val="tx1"/>
                </a:solidFill>
                <a:latin typeface="Arial" pitchFamily="34" charset="0"/>
                <a:cs typeface="Arial" pitchFamily="34" charset="0"/>
              </a:rPr>
              <a:t>An article distributed by the Associated Press included these results from a nationwide survey: Of 880 randomly selected drivers, 56% admitted that they run red lights.  The claim is that the majority of all Americans run red lights.  That is, </a:t>
            </a:r>
            <a:r>
              <a:rPr lang="en-US" sz="2600" i="1" dirty="0">
                <a:solidFill>
                  <a:schemeClr val="tx1"/>
                </a:solidFill>
                <a:latin typeface="Arial" pitchFamily="34" charset="0"/>
                <a:cs typeface="Arial" pitchFamily="34" charset="0"/>
              </a:rPr>
              <a:t>p</a:t>
            </a:r>
            <a:r>
              <a:rPr lang="en-US" sz="2600" dirty="0">
                <a:solidFill>
                  <a:schemeClr val="tx1"/>
                </a:solidFill>
                <a:latin typeface="Arial" pitchFamily="34" charset="0"/>
                <a:cs typeface="Arial" pitchFamily="34" charset="0"/>
              </a:rPr>
              <a:t> &gt; 0.5.  The sample data are </a:t>
            </a:r>
            <a:r>
              <a:rPr lang="en-US" sz="2600" i="1" dirty="0">
                <a:solidFill>
                  <a:schemeClr val="tx1"/>
                </a:solidFill>
                <a:latin typeface="Arial" pitchFamily="34" charset="0"/>
                <a:cs typeface="Arial" pitchFamily="34" charset="0"/>
              </a:rPr>
              <a:t>n</a:t>
            </a:r>
            <a:r>
              <a:rPr lang="en-US" sz="2600" dirty="0">
                <a:solidFill>
                  <a:schemeClr val="tx1"/>
                </a:solidFill>
                <a:latin typeface="Arial" pitchFamily="34" charset="0"/>
                <a:cs typeface="Arial" pitchFamily="34" charset="0"/>
              </a:rPr>
              <a:t> = 880, and </a:t>
            </a:r>
            <a:r>
              <a:rPr lang="en-US" sz="2600" i="1" dirty="0">
                <a:solidFill>
                  <a:schemeClr val="tx1"/>
                </a:solidFill>
                <a:latin typeface="Arial" pitchFamily="34" charset="0"/>
                <a:cs typeface="Arial" pitchFamily="34" charset="0"/>
              </a:rPr>
              <a:t>p</a:t>
            </a:r>
            <a:r>
              <a:rPr lang="en-US" sz="2600" dirty="0">
                <a:solidFill>
                  <a:schemeClr val="tx1"/>
                </a:solidFill>
                <a:latin typeface="Arial" pitchFamily="34" charset="0"/>
                <a:cs typeface="Arial" pitchFamily="34" charset="0"/>
              </a:rPr>
              <a:t> = 0.56.  We will use the </a:t>
            </a:r>
            <a:r>
              <a:rPr lang="en-US" sz="2600" i="1" dirty="0">
                <a:latin typeface="Arial" pitchFamily="34" charset="0"/>
                <a:cs typeface="Arial" pitchFamily="34" charset="0"/>
              </a:rPr>
              <a:t>P</a:t>
            </a:r>
            <a:r>
              <a:rPr lang="en-US" sz="2600" dirty="0">
                <a:latin typeface="Arial" pitchFamily="34" charset="0"/>
                <a:cs typeface="Arial" pitchFamily="34" charset="0"/>
              </a:rPr>
              <a:t>-value Method</a:t>
            </a:r>
            <a:r>
              <a:rPr lang="en-US" sz="2600" dirty="0">
                <a:solidFill>
                  <a:schemeClr val="tx1"/>
                </a:solidFill>
                <a:latin typeface="Arial" pitchFamily="34" charset="0"/>
                <a:cs typeface="Arial" pitchFamily="34" charset="0"/>
              </a:rPr>
              <a:t>.</a:t>
            </a:r>
          </a:p>
        </p:txBody>
      </p:sp>
      <p:sp>
        <p:nvSpPr>
          <p:cNvPr id="207875" name="Rectangle 3"/>
          <p:cNvSpPr>
            <a:spLocks noChangeArrowheads="1"/>
          </p:cNvSpPr>
          <p:nvPr/>
        </p:nvSpPr>
        <p:spPr bwMode="auto">
          <a:xfrm>
            <a:off x="1838325" y="2403475"/>
            <a:ext cx="354013" cy="641350"/>
          </a:xfrm>
          <a:prstGeom prst="rect">
            <a:avLst/>
          </a:prstGeom>
          <a:noFill/>
          <a:ln w="9525">
            <a:noFill/>
            <a:miter lim="800000"/>
            <a:headEnd/>
            <a:tailEnd/>
          </a:ln>
          <a:effectLst/>
        </p:spPr>
        <p:txBody>
          <a:bodyPr wrap="none" anchor="ctr"/>
          <a:lstStyle/>
          <a:p>
            <a:endParaRPr lang="en-US"/>
          </a:p>
        </p:txBody>
      </p:sp>
      <p:sp>
        <p:nvSpPr>
          <p:cNvPr id="207876" name="Rectangle 4"/>
          <p:cNvSpPr>
            <a:spLocks noChangeArrowheads="1"/>
          </p:cNvSpPr>
          <p:nvPr/>
        </p:nvSpPr>
        <p:spPr bwMode="auto">
          <a:xfrm>
            <a:off x="1508125" y="3017838"/>
            <a:ext cx="420688" cy="476250"/>
          </a:xfrm>
          <a:prstGeom prst="rect">
            <a:avLst/>
          </a:prstGeom>
          <a:noFill/>
          <a:ln w="9525">
            <a:noFill/>
            <a:miter lim="800000"/>
            <a:headEnd/>
            <a:tailEnd/>
          </a:ln>
          <a:effectLst/>
        </p:spPr>
        <p:txBody>
          <a:bodyPr wrap="none" anchor="ctr"/>
          <a:lstStyle/>
          <a:p>
            <a:endParaRPr lang="en-US"/>
          </a:p>
        </p:txBody>
      </p:sp>
      <p:sp>
        <p:nvSpPr>
          <p:cNvPr id="207877" name="Rectangle 5"/>
          <p:cNvSpPr>
            <a:spLocks noChangeArrowheads="1"/>
          </p:cNvSpPr>
          <p:nvPr/>
        </p:nvSpPr>
        <p:spPr bwMode="auto">
          <a:xfrm>
            <a:off x="1736725" y="2989263"/>
            <a:ext cx="296863" cy="312737"/>
          </a:xfrm>
          <a:prstGeom prst="rect">
            <a:avLst/>
          </a:prstGeom>
          <a:noFill/>
          <a:ln w="9525">
            <a:noFill/>
            <a:miter lim="800000"/>
            <a:headEnd/>
            <a:tailEnd/>
          </a:ln>
          <a:effectLst/>
        </p:spPr>
        <p:txBody>
          <a:bodyPr wrap="none" anchor="ctr"/>
          <a:lstStyle/>
          <a:p>
            <a:endParaRPr lang="en-US"/>
          </a:p>
        </p:txBody>
      </p:sp>
      <p:sp>
        <p:nvSpPr>
          <p:cNvPr id="207878" name="Rectangle 6"/>
          <p:cNvSpPr>
            <a:spLocks noChangeArrowheads="1"/>
          </p:cNvSpPr>
          <p:nvPr/>
        </p:nvSpPr>
        <p:spPr bwMode="auto">
          <a:xfrm>
            <a:off x="1889125" y="4127500"/>
            <a:ext cx="890588" cy="420688"/>
          </a:xfrm>
          <a:prstGeom prst="rect">
            <a:avLst/>
          </a:prstGeom>
          <a:noFill/>
          <a:ln w="9525">
            <a:noFill/>
            <a:miter lim="800000"/>
            <a:headEnd/>
            <a:tailEnd/>
          </a:ln>
          <a:effectLst/>
        </p:spPr>
        <p:txBody>
          <a:bodyPr wrap="none" anchor="ctr"/>
          <a:lstStyle/>
          <a:p>
            <a:endParaRPr lang="en-US"/>
          </a:p>
        </p:txBody>
      </p:sp>
      <p:sp>
        <p:nvSpPr>
          <p:cNvPr id="207879" name="Rectangle 7"/>
          <p:cNvSpPr>
            <a:spLocks noChangeArrowheads="1"/>
          </p:cNvSpPr>
          <p:nvPr/>
        </p:nvSpPr>
        <p:spPr bwMode="auto">
          <a:xfrm>
            <a:off x="593725" y="4694238"/>
            <a:ext cx="5807075" cy="1733550"/>
          </a:xfrm>
          <a:prstGeom prst="rect">
            <a:avLst/>
          </a:prstGeom>
          <a:noFill/>
          <a:ln w="9525">
            <a:noFill/>
            <a:miter lim="800000"/>
            <a:headEnd/>
            <a:tailEnd/>
          </a:ln>
          <a:effectLst/>
        </p:spPr>
        <p:txBody>
          <a:bodyPr wrap="none" anchor="ctr"/>
          <a:lstStyle/>
          <a:p>
            <a:endParaRPr lang="en-US"/>
          </a:p>
        </p:txBody>
      </p:sp>
      <p:sp>
        <p:nvSpPr>
          <p:cNvPr id="207880" name="Text Box 8"/>
          <p:cNvSpPr txBox="1">
            <a:spLocks noChangeArrowheads="1"/>
          </p:cNvSpPr>
          <p:nvPr/>
        </p:nvSpPr>
        <p:spPr bwMode="auto">
          <a:xfrm>
            <a:off x="7202488" y="2022475"/>
            <a:ext cx="398462" cy="457200"/>
          </a:xfrm>
          <a:prstGeom prst="rect">
            <a:avLst/>
          </a:prstGeom>
          <a:noFill/>
          <a:ln w="12700">
            <a:noFill/>
            <a:miter lim="800000"/>
            <a:headEnd/>
            <a:tailEnd/>
          </a:ln>
          <a:effectLst/>
        </p:spPr>
        <p:txBody>
          <a:bodyPr>
            <a:spAutoFit/>
          </a:bodyPr>
          <a:lstStyle/>
          <a:p>
            <a:r>
              <a:rPr lang="en-US">
                <a:latin typeface="Symbol" pitchFamily="18" charset="2"/>
              </a:rPr>
              <a:t></a:t>
            </a:r>
          </a:p>
        </p:txBody>
      </p:sp>
      <p:sp>
        <p:nvSpPr>
          <p:cNvPr id="207890" name="Rectangle 18"/>
          <p:cNvSpPr>
            <a:spLocks noChangeArrowheads="1"/>
          </p:cNvSpPr>
          <p:nvPr/>
        </p:nvSpPr>
        <p:spPr bwMode="auto">
          <a:xfrm>
            <a:off x="2622550" y="4418013"/>
            <a:ext cx="398463" cy="625475"/>
          </a:xfrm>
          <a:prstGeom prst="rect">
            <a:avLst/>
          </a:prstGeom>
          <a:noFill/>
          <a:ln w="25400">
            <a:noFill/>
            <a:miter lim="800000"/>
            <a:headEnd/>
            <a:tailEnd/>
          </a:ln>
          <a:effectLst/>
        </p:spPr>
        <p:txBody>
          <a:bodyPr wrap="none" anchor="ctr"/>
          <a:lstStyle/>
          <a:p>
            <a:endParaRPr lang="en-US"/>
          </a:p>
        </p:txBody>
      </p:sp>
      <p:sp>
        <p:nvSpPr>
          <p:cNvPr id="207891" name="Rectangle 19"/>
          <p:cNvSpPr>
            <a:spLocks noChangeArrowheads="1"/>
          </p:cNvSpPr>
          <p:nvPr/>
        </p:nvSpPr>
        <p:spPr bwMode="auto">
          <a:xfrm>
            <a:off x="1189038" y="3984625"/>
            <a:ext cx="361950" cy="779463"/>
          </a:xfrm>
          <a:prstGeom prst="rect">
            <a:avLst/>
          </a:prstGeom>
          <a:noFill/>
          <a:ln w="25400">
            <a:noFill/>
            <a:miter lim="800000"/>
            <a:headEnd/>
            <a:tailEnd/>
          </a:ln>
          <a:effectLst/>
        </p:spPr>
        <p:txBody>
          <a:bodyPr wrap="none" anchor="ctr"/>
          <a:lstStyle/>
          <a:p>
            <a:endParaRPr lang="en-US"/>
          </a:p>
        </p:txBody>
      </p:sp>
      <p:sp>
        <p:nvSpPr>
          <p:cNvPr id="207892" name="Rectangle 20"/>
          <p:cNvSpPr>
            <a:spLocks noChangeArrowheads="1"/>
          </p:cNvSpPr>
          <p:nvPr/>
        </p:nvSpPr>
        <p:spPr bwMode="auto">
          <a:xfrm>
            <a:off x="2922588" y="3662363"/>
            <a:ext cx="3602037" cy="625475"/>
          </a:xfrm>
          <a:prstGeom prst="rect">
            <a:avLst/>
          </a:prstGeom>
          <a:noFill/>
          <a:ln w="25400">
            <a:noFill/>
            <a:miter lim="800000"/>
            <a:headEnd/>
            <a:tailEnd/>
          </a:ln>
          <a:effectLst/>
        </p:spPr>
        <p:txBody>
          <a:bodyPr wrap="none" anchor="ctr"/>
          <a:lstStyle/>
          <a:p>
            <a:endParaRPr lang="en-US"/>
          </a:p>
        </p:txBody>
      </p:sp>
      <p:sp>
        <p:nvSpPr>
          <p:cNvPr id="207893" name="Rectangle 21"/>
          <p:cNvSpPr>
            <a:spLocks noChangeArrowheads="1"/>
          </p:cNvSpPr>
          <p:nvPr/>
        </p:nvSpPr>
        <p:spPr bwMode="auto">
          <a:xfrm>
            <a:off x="5113338" y="3700463"/>
            <a:ext cx="1004887" cy="549275"/>
          </a:xfrm>
          <a:prstGeom prst="rect">
            <a:avLst/>
          </a:prstGeom>
          <a:noFill/>
          <a:ln w="25400">
            <a:noFill/>
            <a:miter lim="800000"/>
            <a:headEnd/>
            <a:tailEnd/>
          </a:ln>
          <a:effectLst/>
        </p:spPr>
        <p:txBody>
          <a:bodyPr wrap="none" anchor="ctr"/>
          <a:lstStyle/>
          <a:p>
            <a:endParaRPr lang="en-US"/>
          </a:p>
        </p:txBody>
      </p:sp>
      <p:sp>
        <p:nvSpPr>
          <p:cNvPr id="207894" name="Rectangle 22"/>
          <p:cNvSpPr>
            <a:spLocks noChangeArrowheads="1"/>
          </p:cNvSpPr>
          <p:nvPr/>
        </p:nvSpPr>
        <p:spPr bwMode="auto">
          <a:xfrm>
            <a:off x="2179638" y="4233863"/>
            <a:ext cx="428625" cy="701675"/>
          </a:xfrm>
          <a:prstGeom prst="rect">
            <a:avLst/>
          </a:prstGeom>
          <a:noFill/>
          <a:ln w="25400">
            <a:noFill/>
            <a:miter lim="800000"/>
            <a:headEnd/>
            <a:tailEnd/>
          </a:ln>
          <a:effectLst/>
        </p:spPr>
        <p:txBody>
          <a:bodyPr wrap="none" anchor="ctr"/>
          <a:lstStyle/>
          <a:p>
            <a:endParaRPr lang="en-US"/>
          </a:p>
        </p:txBody>
      </p:sp>
      <p:sp>
        <p:nvSpPr>
          <p:cNvPr id="207895" name="Rectangle 23"/>
          <p:cNvSpPr>
            <a:spLocks noChangeArrowheads="1"/>
          </p:cNvSpPr>
          <p:nvPr/>
        </p:nvSpPr>
        <p:spPr bwMode="auto">
          <a:xfrm>
            <a:off x="3627438" y="4346575"/>
            <a:ext cx="717550" cy="625475"/>
          </a:xfrm>
          <a:prstGeom prst="rect">
            <a:avLst/>
          </a:prstGeom>
          <a:noFill/>
          <a:ln w="25400">
            <a:noFill/>
            <a:miter lim="800000"/>
            <a:headEnd/>
            <a:tailEnd/>
          </a:ln>
          <a:effectLst/>
        </p:spPr>
        <p:txBody>
          <a:bodyPr wrap="none" anchor="ctr"/>
          <a:lstStyle/>
          <a:p>
            <a:endParaRPr lang="en-US"/>
          </a:p>
        </p:txBody>
      </p:sp>
      <p:sp>
        <p:nvSpPr>
          <p:cNvPr id="207896" name="Rectangle 24"/>
          <p:cNvSpPr>
            <a:spLocks noChangeArrowheads="1"/>
          </p:cNvSpPr>
          <p:nvPr/>
        </p:nvSpPr>
        <p:spPr bwMode="auto">
          <a:xfrm>
            <a:off x="5297488" y="4340225"/>
            <a:ext cx="641350" cy="549275"/>
          </a:xfrm>
          <a:prstGeom prst="rect">
            <a:avLst/>
          </a:prstGeom>
          <a:noFill/>
          <a:ln w="25400">
            <a:noFill/>
            <a:miter lim="800000"/>
            <a:headEnd/>
            <a:tailEnd/>
          </a:ln>
          <a:effectLst/>
        </p:spPr>
        <p:txBody>
          <a:bodyPr wrap="none" anchor="ctr"/>
          <a:lstStyle/>
          <a:p>
            <a:endParaRPr lang="en-US"/>
          </a:p>
        </p:txBody>
      </p:sp>
      <p:sp>
        <p:nvSpPr>
          <p:cNvPr id="207897" name="Rectangle 25"/>
          <p:cNvSpPr>
            <a:spLocks noChangeArrowheads="1"/>
          </p:cNvSpPr>
          <p:nvPr/>
        </p:nvSpPr>
        <p:spPr bwMode="auto">
          <a:xfrm>
            <a:off x="5386388" y="4676775"/>
            <a:ext cx="336550" cy="549275"/>
          </a:xfrm>
          <a:prstGeom prst="rect">
            <a:avLst/>
          </a:prstGeom>
          <a:noFill/>
          <a:ln w="25400">
            <a:noFill/>
            <a:miter lim="800000"/>
            <a:headEnd/>
            <a:tailEnd/>
          </a:ln>
          <a:effectLst/>
        </p:spPr>
        <p:txBody>
          <a:bodyPr wrap="none" anchor="ctr"/>
          <a:lstStyle/>
          <a:p>
            <a:endParaRPr lang="en-US"/>
          </a:p>
        </p:txBody>
      </p:sp>
      <p:sp>
        <p:nvSpPr>
          <p:cNvPr id="207906" name="Text Box 34"/>
          <p:cNvSpPr txBox="1">
            <a:spLocks noChangeArrowheads="1"/>
          </p:cNvSpPr>
          <p:nvPr/>
        </p:nvSpPr>
        <p:spPr bwMode="auto">
          <a:xfrm>
            <a:off x="631825" y="5260975"/>
            <a:ext cx="7661275" cy="1096963"/>
          </a:xfrm>
          <a:prstGeom prst="rect">
            <a:avLst/>
          </a:prstGeom>
          <a:noFill/>
          <a:ln w="12700">
            <a:noFill/>
            <a:miter lim="800000"/>
            <a:headEnd/>
            <a:tailEnd/>
          </a:ln>
          <a:effectLst/>
        </p:spPr>
        <p:txBody>
          <a:bodyPr>
            <a:spAutoFit/>
          </a:bodyPr>
          <a:lstStyle/>
          <a:p>
            <a:r>
              <a:rPr lang="en-US" sz="2200">
                <a:solidFill>
                  <a:schemeClr val="hlink"/>
                </a:solidFill>
              </a:rPr>
              <a:t>Since the </a:t>
            </a:r>
            <a:r>
              <a:rPr lang="en-US" sz="2200" i="1">
                <a:solidFill>
                  <a:schemeClr val="hlink"/>
                </a:solidFill>
              </a:rPr>
              <a:t>P</a:t>
            </a:r>
            <a:r>
              <a:rPr lang="en-US" sz="2200">
                <a:solidFill>
                  <a:schemeClr val="hlink"/>
                </a:solidFill>
              </a:rPr>
              <a:t>-value of 0.0001 is less than the significance level of </a:t>
            </a:r>
            <a:r>
              <a:rPr lang="en-US" sz="2200" i="1">
                <a:solidFill>
                  <a:schemeClr val="hlink"/>
                </a:solidFill>
                <a:sym typeface="Symbol" pitchFamily="18" charset="2"/>
              </a:rPr>
              <a:t></a:t>
            </a:r>
            <a:r>
              <a:rPr lang="en-US" sz="2200">
                <a:solidFill>
                  <a:schemeClr val="hlink"/>
                </a:solidFill>
                <a:sym typeface="Symbol" pitchFamily="18" charset="2"/>
              </a:rPr>
              <a:t> = 0.05, we reject the null hypothesis.</a:t>
            </a:r>
          </a:p>
          <a:p>
            <a:r>
              <a:rPr lang="en-US" sz="2200">
                <a:solidFill>
                  <a:schemeClr val="hlink"/>
                </a:solidFill>
                <a:sym typeface="Symbol" pitchFamily="18" charset="2"/>
              </a:rPr>
              <a:t>There is sufficient evidence to support the claim.</a:t>
            </a:r>
            <a:endParaRPr lang="en-US" sz="2200">
              <a:solidFill>
                <a:schemeClr val="hlink"/>
              </a:solidFill>
            </a:endParaRPr>
          </a:p>
        </p:txBody>
      </p:sp>
      <p:sp>
        <p:nvSpPr>
          <p:cNvPr id="207916" name="Text Box 44"/>
          <p:cNvSpPr txBox="1">
            <a:spLocks noChangeArrowheads="1"/>
          </p:cNvSpPr>
          <p:nvPr/>
        </p:nvSpPr>
        <p:spPr bwMode="auto">
          <a:xfrm>
            <a:off x="635000" y="3530600"/>
            <a:ext cx="1658938" cy="1187450"/>
          </a:xfrm>
          <a:prstGeom prst="rect">
            <a:avLst/>
          </a:prstGeom>
          <a:noFill/>
          <a:ln w="12700">
            <a:noFill/>
            <a:miter lim="800000"/>
            <a:headEnd/>
            <a:tailEnd/>
          </a:ln>
          <a:effectLst/>
        </p:spPr>
        <p:txBody>
          <a:bodyPr wrap="none">
            <a:spAutoFit/>
          </a:bodyPr>
          <a:lstStyle/>
          <a:p>
            <a:r>
              <a:rPr lang="en-US" i="1">
                <a:solidFill>
                  <a:schemeClr val="tx2"/>
                </a:solidFill>
              </a:rPr>
              <a:t>H</a:t>
            </a:r>
            <a:r>
              <a:rPr lang="en-US" baseline="-25000">
                <a:solidFill>
                  <a:schemeClr val="tx2"/>
                </a:solidFill>
              </a:rPr>
              <a:t>0</a:t>
            </a:r>
            <a:r>
              <a:rPr lang="en-US">
                <a:solidFill>
                  <a:schemeClr val="tx2"/>
                </a:solidFill>
              </a:rPr>
              <a:t>: </a:t>
            </a:r>
            <a:r>
              <a:rPr lang="en-US" i="1">
                <a:solidFill>
                  <a:schemeClr val="tx2"/>
                </a:solidFill>
              </a:rPr>
              <a:t>p</a:t>
            </a:r>
            <a:r>
              <a:rPr lang="en-US">
                <a:solidFill>
                  <a:schemeClr val="tx2"/>
                </a:solidFill>
              </a:rPr>
              <a:t> = 0.5</a:t>
            </a:r>
          </a:p>
          <a:p>
            <a:r>
              <a:rPr lang="en-US" i="1">
                <a:solidFill>
                  <a:schemeClr val="tx2"/>
                </a:solidFill>
              </a:rPr>
              <a:t>H</a:t>
            </a:r>
            <a:r>
              <a:rPr lang="en-US" baseline="-25000">
                <a:solidFill>
                  <a:schemeClr val="tx2"/>
                </a:solidFill>
              </a:rPr>
              <a:t>1</a:t>
            </a:r>
            <a:r>
              <a:rPr lang="en-US">
                <a:solidFill>
                  <a:schemeClr val="tx2"/>
                </a:solidFill>
              </a:rPr>
              <a:t>: </a:t>
            </a:r>
            <a:r>
              <a:rPr lang="en-US" i="1">
                <a:solidFill>
                  <a:schemeClr val="tx2"/>
                </a:solidFill>
              </a:rPr>
              <a:t>p</a:t>
            </a:r>
            <a:r>
              <a:rPr lang="en-US">
                <a:solidFill>
                  <a:schemeClr val="tx2"/>
                </a:solidFill>
              </a:rPr>
              <a:t> &gt; 0.5</a:t>
            </a:r>
          </a:p>
          <a:p>
            <a:r>
              <a:rPr lang="en-US" i="1">
                <a:solidFill>
                  <a:schemeClr val="tx2"/>
                </a:solidFill>
                <a:sym typeface="Symbol" pitchFamily="18" charset="2"/>
              </a:rPr>
              <a:t></a:t>
            </a:r>
            <a:r>
              <a:rPr lang="en-US">
                <a:solidFill>
                  <a:schemeClr val="tx2"/>
                </a:solidFill>
                <a:sym typeface="Symbol" pitchFamily="18" charset="2"/>
              </a:rPr>
              <a:t> = 0.05</a:t>
            </a:r>
            <a:endParaRPr lang="en-US" b="0">
              <a:latin typeface="Times New Roman" pitchFamily="18" charset="0"/>
            </a:endParaRPr>
          </a:p>
        </p:txBody>
      </p:sp>
      <p:grpSp>
        <p:nvGrpSpPr>
          <p:cNvPr id="2" name="Group 45"/>
          <p:cNvGrpSpPr>
            <a:grpSpLocks/>
          </p:cNvGrpSpPr>
          <p:nvPr/>
        </p:nvGrpSpPr>
        <p:grpSpPr bwMode="auto">
          <a:xfrm>
            <a:off x="2514600" y="2921000"/>
            <a:ext cx="5827713" cy="2070100"/>
            <a:chOff x="1584" y="1680"/>
            <a:chExt cx="3671" cy="1304"/>
          </a:xfrm>
        </p:grpSpPr>
        <p:grpSp>
          <p:nvGrpSpPr>
            <p:cNvPr id="3" name="Group 46"/>
            <p:cNvGrpSpPr>
              <a:grpSpLocks/>
            </p:cNvGrpSpPr>
            <p:nvPr/>
          </p:nvGrpSpPr>
          <p:grpSpPr bwMode="auto">
            <a:xfrm>
              <a:off x="1584" y="1680"/>
              <a:ext cx="1663" cy="1242"/>
              <a:chOff x="1584" y="1680"/>
              <a:chExt cx="1663" cy="1242"/>
            </a:xfrm>
          </p:grpSpPr>
          <p:grpSp>
            <p:nvGrpSpPr>
              <p:cNvPr id="4" name="Group 47"/>
              <p:cNvGrpSpPr>
                <a:grpSpLocks/>
              </p:cNvGrpSpPr>
              <p:nvPr/>
            </p:nvGrpSpPr>
            <p:grpSpPr bwMode="auto">
              <a:xfrm>
                <a:off x="2208" y="2208"/>
                <a:ext cx="840" cy="714"/>
                <a:chOff x="2208" y="2208"/>
                <a:chExt cx="840" cy="714"/>
              </a:xfrm>
            </p:grpSpPr>
            <p:sp>
              <p:nvSpPr>
                <p:cNvPr id="207920" name="Rectangle 48"/>
                <p:cNvSpPr>
                  <a:spLocks noChangeArrowheads="1"/>
                </p:cNvSpPr>
                <p:nvPr/>
              </p:nvSpPr>
              <p:spPr bwMode="auto">
                <a:xfrm>
                  <a:off x="2496" y="2208"/>
                  <a:ext cx="348" cy="344"/>
                </a:xfrm>
                <a:prstGeom prst="rect">
                  <a:avLst/>
                </a:prstGeom>
                <a:noFill/>
                <a:ln w="25400">
                  <a:noFill/>
                  <a:miter lim="800000"/>
                  <a:headEnd/>
                  <a:tailEnd/>
                </a:ln>
                <a:effectLst/>
              </p:spPr>
              <p:txBody>
                <a:bodyPr wrap="none" lIns="90488" tIns="44450" rIns="90488" bIns="44450">
                  <a:spAutoFit/>
                </a:bodyPr>
                <a:lstStyle/>
                <a:p>
                  <a:pPr>
                    <a:lnSpc>
                      <a:spcPct val="125000"/>
                    </a:lnSpc>
                  </a:pPr>
                  <a:r>
                    <a:rPr lang="en-US" i="1"/>
                    <a:t>pq</a:t>
                  </a:r>
                  <a:endParaRPr lang="en-US" b="0" i="1"/>
                </a:p>
              </p:txBody>
            </p:sp>
            <p:sp>
              <p:nvSpPr>
                <p:cNvPr id="207921" name="Rectangle 49"/>
                <p:cNvSpPr>
                  <a:spLocks noChangeArrowheads="1"/>
                </p:cNvSpPr>
                <p:nvPr/>
              </p:nvSpPr>
              <p:spPr bwMode="auto">
                <a:xfrm>
                  <a:off x="2544" y="2544"/>
                  <a:ext cx="231" cy="344"/>
                </a:xfrm>
                <a:prstGeom prst="rect">
                  <a:avLst/>
                </a:prstGeom>
                <a:noFill/>
                <a:ln w="25400">
                  <a:noFill/>
                  <a:miter lim="800000"/>
                  <a:headEnd/>
                  <a:tailEnd/>
                </a:ln>
                <a:effectLst/>
              </p:spPr>
              <p:txBody>
                <a:bodyPr wrap="none" lIns="90488" tIns="44450" rIns="90488" bIns="44450">
                  <a:spAutoFit/>
                </a:bodyPr>
                <a:lstStyle/>
                <a:p>
                  <a:pPr>
                    <a:lnSpc>
                      <a:spcPct val="125000"/>
                    </a:lnSpc>
                  </a:pPr>
                  <a:r>
                    <a:rPr lang="en-US" i="1"/>
                    <a:t>n</a:t>
                  </a:r>
                  <a:endParaRPr lang="en-US" b="0" i="1"/>
                </a:p>
              </p:txBody>
            </p:sp>
            <p:sp>
              <p:nvSpPr>
                <p:cNvPr id="207922" name="Line 50"/>
                <p:cNvSpPr>
                  <a:spLocks noChangeShapeType="1"/>
                </p:cNvSpPr>
                <p:nvPr/>
              </p:nvSpPr>
              <p:spPr bwMode="auto">
                <a:xfrm flipV="1">
                  <a:off x="2496" y="2544"/>
                  <a:ext cx="384" cy="0"/>
                </a:xfrm>
                <a:prstGeom prst="line">
                  <a:avLst/>
                </a:prstGeom>
                <a:noFill/>
                <a:ln w="25400">
                  <a:solidFill>
                    <a:schemeClr val="tx1"/>
                  </a:solidFill>
                  <a:round/>
                  <a:headEnd/>
                  <a:tailEnd/>
                </a:ln>
                <a:effectLst/>
              </p:spPr>
              <p:txBody>
                <a:bodyPr wrap="none" anchor="ctr"/>
                <a:lstStyle/>
                <a:p>
                  <a:endParaRPr lang="en-US"/>
                </a:p>
              </p:txBody>
            </p:sp>
            <p:sp>
              <p:nvSpPr>
                <p:cNvPr id="207923" name="Freeform 51"/>
                <p:cNvSpPr>
                  <a:spLocks/>
                </p:cNvSpPr>
                <p:nvPr/>
              </p:nvSpPr>
              <p:spPr bwMode="auto">
                <a:xfrm>
                  <a:off x="2208" y="2256"/>
                  <a:ext cx="840" cy="666"/>
                </a:xfrm>
                <a:custGeom>
                  <a:avLst/>
                  <a:gdLst/>
                  <a:ahLst/>
                  <a:cxnLst>
                    <a:cxn ang="0">
                      <a:pos x="0" y="465"/>
                    </a:cxn>
                    <a:cxn ang="0">
                      <a:pos x="62" y="300"/>
                    </a:cxn>
                    <a:cxn ang="0">
                      <a:pos x="124" y="665"/>
                    </a:cxn>
                    <a:cxn ang="0">
                      <a:pos x="205" y="0"/>
                    </a:cxn>
                    <a:cxn ang="0">
                      <a:pos x="839" y="0"/>
                    </a:cxn>
                  </a:cxnLst>
                  <a:rect l="0" t="0" r="r" b="b"/>
                  <a:pathLst>
                    <a:path w="840" h="666">
                      <a:moveTo>
                        <a:pt x="0" y="465"/>
                      </a:moveTo>
                      <a:lnTo>
                        <a:pt x="62" y="300"/>
                      </a:lnTo>
                      <a:lnTo>
                        <a:pt x="124" y="665"/>
                      </a:lnTo>
                      <a:lnTo>
                        <a:pt x="205" y="0"/>
                      </a:lnTo>
                      <a:lnTo>
                        <a:pt x="839"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nvGrpSpPr>
              <p:cNvPr id="5" name="Group 52"/>
              <p:cNvGrpSpPr>
                <a:grpSpLocks/>
              </p:cNvGrpSpPr>
              <p:nvPr/>
            </p:nvGrpSpPr>
            <p:grpSpPr bwMode="auto">
              <a:xfrm>
                <a:off x="1584" y="1680"/>
                <a:ext cx="1663" cy="536"/>
                <a:chOff x="1584" y="1680"/>
                <a:chExt cx="1663" cy="536"/>
              </a:xfrm>
            </p:grpSpPr>
            <p:sp>
              <p:nvSpPr>
                <p:cNvPr id="207925" name="Rectangle 53"/>
                <p:cNvSpPr>
                  <a:spLocks noChangeArrowheads="1"/>
                </p:cNvSpPr>
                <p:nvPr/>
              </p:nvSpPr>
              <p:spPr bwMode="auto">
                <a:xfrm>
                  <a:off x="2386" y="1785"/>
                  <a:ext cx="561" cy="344"/>
                </a:xfrm>
                <a:prstGeom prst="rect">
                  <a:avLst/>
                </a:prstGeom>
                <a:noFill/>
                <a:ln w="25400">
                  <a:noFill/>
                  <a:miter lim="800000"/>
                  <a:headEnd/>
                  <a:tailEnd/>
                </a:ln>
                <a:effectLst/>
              </p:spPr>
              <p:txBody>
                <a:bodyPr wrap="none" lIns="90488" tIns="44450" rIns="90488" bIns="44450">
                  <a:spAutoFit/>
                </a:bodyPr>
                <a:lstStyle/>
                <a:p>
                  <a:pPr>
                    <a:lnSpc>
                      <a:spcPct val="125000"/>
                    </a:lnSpc>
                  </a:pPr>
                  <a:r>
                    <a:rPr lang="en-US" i="1"/>
                    <a:t>p –</a:t>
                  </a:r>
                  <a:r>
                    <a:rPr lang="en-US" b="0" i="1"/>
                    <a:t> </a:t>
                  </a:r>
                  <a:r>
                    <a:rPr lang="en-US" i="1"/>
                    <a:t>p</a:t>
                  </a:r>
                  <a:endParaRPr lang="en-US" b="0" i="1"/>
                </a:p>
              </p:txBody>
            </p:sp>
            <p:sp>
              <p:nvSpPr>
                <p:cNvPr id="207926" name="Rectangle 54"/>
                <p:cNvSpPr>
                  <a:spLocks noChangeArrowheads="1"/>
                </p:cNvSpPr>
                <p:nvPr/>
              </p:nvSpPr>
              <p:spPr bwMode="auto">
                <a:xfrm>
                  <a:off x="1584" y="1872"/>
                  <a:ext cx="370" cy="344"/>
                </a:xfrm>
                <a:prstGeom prst="rect">
                  <a:avLst/>
                </a:prstGeom>
                <a:noFill/>
                <a:ln w="25400">
                  <a:noFill/>
                  <a:miter lim="800000"/>
                  <a:headEnd/>
                  <a:tailEnd/>
                </a:ln>
                <a:effectLst/>
              </p:spPr>
              <p:txBody>
                <a:bodyPr wrap="none" lIns="90488" tIns="44450" rIns="90488" bIns="44450">
                  <a:spAutoFit/>
                </a:bodyPr>
                <a:lstStyle/>
                <a:p>
                  <a:pPr>
                    <a:lnSpc>
                      <a:spcPct val="125000"/>
                    </a:lnSpc>
                  </a:pPr>
                  <a:r>
                    <a:rPr lang="en-US" i="1"/>
                    <a:t>z</a:t>
                  </a:r>
                  <a:r>
                    <a:rPr lang="en-US" b="0" i="1">
                      <a:latin typeface="Times New Roman" pitchFamily="18" charset="0"/>
                    </a:rPr>
                    <a:t> </a:t>
                  </a:r>
                  <a:r>
                    <a:rPr lang="en-US" b="0"/>
                    <a:t>=</a:t>
                  </a:r>
                </a:p>
              </p:txBody>
            </p:sp>
            <p:sp>
              <p:nvSpPr>
                <p:cNvPr id="207927" name="Line 55"/>
                <p:cNvSpPr>
                  <a:spLocks noChangeShapeType="1"/>
                </p:cNvSpPr>
                <p:nvPr/>
              </p:nvSpPr>
              <p:spPr bwMode="auto">
                <a:xfrm>
                  <a:off x="2208" y="2160"/>
                  <a:ext cx="1039" cy="0"/>
                </a:xfrm>
                <a:prstGeom prst="line">
                  <a:avLst/>
                </a:prstGeom>
                <a:noFill/>
                <a:ln w="41275">
                  <a:solidFill>
                    <a:schemeClr val="tx1"/>
                  </a:solidFill>
                  <a:round/>
                  <a:headEnd/>
                  <a:tailEnd/>
                </a:ln>
                <a:effectLst/>
              </p:spPr>
              <p:txBody>
                <a:bodyPr wrap="none" anchor="ctr"/>
                <a:lstStyle/>
                <a:p>
                  <a:endParaRPr lang="en-US"/>
                </a:p>
              </p:txBody>
            </p:sp>
            <p:sp>
              <p:nvSpPr>
                <p:cNvPr id="207928" name="Rectangle 56"/>
                <p:cNvSpPr>
                  <a:spLocks noChangeArrowheads="1"/>
                </p:cNvSpPr>
                <p:nvPr/>
              </p:nvSpPr>
              <p:spPr bwMode="auto">
                <a:xfrm>
                  <a:off x="2384" y="1680"/>
                  <a:ext cx="230" cy="344"/>
                </a:xfrm>
                <a:prstGeom prst="rect">
                  <a:avLst/>
                </a:prstGeom>
                <a:noFill/>
                <a:ln w="25400">
                  <a:noFill/>
                  <a:miter lim="800000"/>
                  <a:headEnd/>
                  <a:tailEnd/>
                </a:ln>
                <a:effectLst/>
              </p:spPr>
              <p:txBody>
                <a:bodyPr wrap="none" lIns="90488" tIns="44450" rIns="90488" bIns="44450">
                  <a:spAutoFit/>
                </a:bodyPr>
                <a:lstStyle/>
                <a:p>
                  <a:pPr>
                    <a:lnSpc>
                      <a:spcPct val="125000"/>
                    </a:lnSpc>
                  </a:pPr>
                  <a:r>
                    <a:rPr lang="en-US">
                      <a:latin typeface="Symbol" pitchFamily="18" charset="2"/>
                    </a:rPr>
                    <a:t></a:t>
                  </a:r>
                </a:p>
              </p:txBody>
            </p:sp>
          </p:grpSp>
        </p:grpSp>
        <p:grpSp>
          <p:nvGrpSpPr>
            <p:cNvPr id="6" name="Group 57"/>
            <p:cNvGrpSpPr>
              <a:grpSpLocks/>
            </p:cNvGrpSpPr>
            <p:nvPr/>
          </p:nvGrpSpPr>
          <p:grpSpPr bwMode="auto">
            <a:xfrm>
              <a:off x="3254" y="1849"/>
              <a:ext cx="2001" cy="1135"/>
              <a:chOff x="3254" y="1849"/>
              <a:chExt cx="2001" cy="1135"/>
            </a:xfrm>
          </p:grpSpPr>
          <p:grpSp>
            <p:nvGrpSpPr>
              <p:cNvPr id="7" name="Group 58"/>
              <p:cNvGrpSpPr>
                <a:grpSpLocks/>
              </p:cNvGrpSpPr>
              <p:nvPr/>
            </p:nvGrpSpPr>
            <p:grpSpPr bwMode="auto">
              <a:xfrm>
                <a:off x="3254" y="1849"/>
                <a:ext cx="1241" cy="1135"/>
                <a:chOff x="3254" y="1849"/>
                <a:chExt cx="1241" cy="1135"/>
              </a:xfrm>
            </p:grpSpPr>
            <p:sp>
              <p:nvSpPr>
                <p:cNvPr id="207931" name="Line 59"/>
                <p:cNvSpPr>
                  <a:spLocks noChangeShapeType="1"/>
                </p:cNvSpPr>
                <p:nvPr/>
              </p:nvSpPr>
              <p:spPr bwMode="auto">
                <a:xfrm>
                  <a:off x="3456" y="2160"/>
                  <a:ext cx="1039" cy="0"/>
                </a:xfrm>
                <a:prstGeom prst="line">
                  <a:avLst/>
                </a:prstGeom>
                <a:noFill/>
                <a:ln w="41275">
                  <a:solidFill>
                    <a:schemeClr val="tx1"/>
                  </a:solidFill>
                  <a:round/>
                  <a:headEnd/>
                  <a:tailEnd/>
                </a:ln>
                <a:effectLst/>
              </p:spPr>
              <p:txBody>
                <a:bodyPr wrap="none" anchor="ctr"/>
                <a:lstStyle/>
                <a:p>
                  <a:endParaRPr lang="en-US"/>
                </a:p>
              </p:txBody>
            </p:sp>
            <p:grpSp>
              <p:nvGrpSpPr>
                <p:cNvPr id="8" name="Group 60"/>
                <p:cNvGrpSpPr>
                  <a:grpSpLocks/>
                </p:cNvGrpSpPr>
                <p:nvPr/>
              </p:nvGrpSpPr>
              <p:grpSpPr bwMode="auto">
                <a:xfrm>
                  <a:off x="3254" y="1849"/>
                  <a:ext cx="1210" cy="1135"/>
                  <a:chOff x="3254" y="1849"/>
                  <a:chExt cx="1210" cy="1135"/>
                </a:xfrm>
              </p:grpSpPr>
              <p:sp>
                <p:nvSpPr>
                  <p:cNvPr id="207933" name="Text Box 61"/>
                  <p:cNvSpPr txBox="1">
                    <a:spLocks noChangeArrowheads="1"/>
                  </p:cNvSpPr>
                  <p:nvPr/>
                </p:nvSpPr>
                <p:spPr bwMode="auto">
                  <a:xfrm>
                    <a:off x="3494" y="1849"/>
                    <a:ext cx="970" cy="288"/>
                  </a:xfrm>
                  <a:prstGeom prst="rect">
                    <a:avLst/>
                  </a:prstGeom>
                  <a:noFill/>
                  <a:ln w="12700">
                    <a:noFill/>
                    <a:miter lim="800000"/>
                    <a:headEnd/>
                    <a:tailEnd/>
                  </a:ln>
                  <a:effectLst/>
                </p:spPr>
                <p:txBody>
                  <a:bodyPr wrap="none">
                    <a:spAutoFit/>
                  </a:bodyPr>
                  <a:lstStyle/>
                  <a:p>
                    <a:r>
                      <a:rPr lang="en-US"/>
                      <a:t>0.56 – 0.5</a:t>
                    </a:r>
                    <a:endParaRPr lang="en-US" b="0"/>
                  </a:p>
                </p:txBody>
              </p:sp>
              <p:grpSp>
                <p:nvGrpSpPr>
                  <p:cNvPr id="9" name="Group 62"/>
                  <p:cNvGrpSpPr>
                    <a:grpSpLocks/>
                  </p:cNvGrpSpPr>
                  <p:nvPr/>
                </p:nvGrpSpPr>
                <p:grpSpPr bwMode="auto">
                  <a:xfrm>
                    <a:off x="3360" y="2256"/>
                    <a:ext cx="1096" cy="728"/>
                    <a:chOff x="3360" y="2256"/>
                    <a:chExt cx="1096" cy="728"/>
                  </a:xfrm>
                </p:grpSpPr>
                <p:sp>
                  <p:nvSpPr>
                    <p:cNvPr id="207935" name="Freeform 63"/>
                    <p:cNvSpPr>
                      <a:spLocks/>
                    </p:cNvSpPr>
                    <p:nvPr/>
                  </p:nvSpPr>
                  <p:spPr bwMode="auto">
                    <a:xfrm>
                      <a:off x="3360" y="2256"/>
                      <a:ext cx="840" cy="666"/>
                    </a:xfrm>
                    <a:custGeom>
                      <a:avLst/>
                      <a:gdLst/>
                      <a:ahLst/>
                      <a:cxnLst>
                        <a:cxn ang="0">
                          <a:pos x="0" y="465"/>
                        </a:cxn>
                        <a:cxn ang="0">
                          <a:pos x="62" y="300"/>
                        </a:cxn>
                        <a:cxn ang="0">
                          <a:pos x="124" y="665"/>
                        </a:cxn>
                        <a:cxn ang="0">
                          <a:pos x="205" y="0"/>
                        </a:cxn>
                        <a:cxn ang="0">
                          <a:pos x="839" y="0"/>
                        </a:cxn>
                      </a:cxnLst>
                      <a:rect l="0" t="0" r="r" b="b"/>
                      <a:pathLst>
                        <a:path w="840" h="666">
                          <a:moveTo>
                            <a:pt x="0" y="465"/>
                          </a:moveTo>
                          <a:lnTo>
                            <a:pt x="62" y="300"/>
                          </a:lnTo>
                          <a:lnTo>
                            <a:pt x="124" y="665"/>
                          </a:lnTo>
                          <a:lnTo>
                            <a:pt x="205" y="0"/>
                          </a:lnTo>
                          <a:lnTo>
                            <a:pt x="839"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207936" name="Rectangle 64"/>
                    <p:cNvSpPr>
                      <a:spLocks noChangeArrowheads="1"/>
                    </p:cNvSpPr>
                    <p:nvPr/>
                  </p:nvSpPr>
                  <p:spPr bwMode="auto">
                    <a:xfrm>
                      <a:off x="3552" y="2304"/>
                      <a:ext cx="904" cy="344"/>
                    </a:xfrm>
                    <a:prstGeom prst="rect">
                      <a:avLst/>
                    </a:prstGeom>
                    <a:noFill/>
                    <a:ln w="25400">
                      <a:noFill/>
                      <a:miter lim="800000"/>
                      <a:headEnd/>
                      <a:tailEnd/>
                    </a:ln>
                    <a:effectLst/>
                  </p:spPr>
                  <p:txBody>
                    <a:bodyPr wrap="none" lIns="90488" tIns="44450" rIns="90488" bIns="44450">
                      <a:spAutoFit/>
                    </a:bodyPr>
                    <a:lstStyle/>
                    <a:p>
                      <a:pPr>
                        <a:lnSpc>
                          <a:spcPct val="125000"/>
                        </a:lnSpc>
                      </a:pPr>
                      <a:r>
                        <a:rPr lang="en-US"/>
                        <a:t>(0.5)(0.5)</a:t>
                      </a:r>
                      <a:endParaRPr lang="en-US" b="0"/>
                    </a:p>
                  </p:txBody>
                </p:sp>
                <p:sp>
                  <p:nvSpPr>
                    <p:cNvPr id="207937" name="Line 65"/>
                    <p:cNvSpPr>
                      <a:spLocks noChangeShapeType="1"/>
                    </p:cNvSpPr>
                    <p:nvPr/>
                  </p:nvSpPr>
                  <p:spPr bwMode="auto">
                    <a:xfrm flipV="1">
                      <a:off x="3648" y="2640"/>
                      <a:ext cx="672" cy="0"/>
                    </a:xfrm>
                    <a:prstGeom prst="line">
                      <a:avLst/>
                    </a:prstGeom>
                    <a:noFill/>
                    <a:ln w="25400">
                      <a:solidFill>
                        <a:schemeClr val="tx1"/>
                      </a:solidFill>
                      <a:round/>
                      <a:headEnd/>
                      <a:tailEnd/>
                    </a:ln>
                    <a:effectLst/>
                  </p:spPr>
                  <p:txBody>
                    <a:bodyPr wrap="none" anchor="ctr"/>
                    <a:lstStyle/>
                    <a:p>
                      <a:endParaRPr lang="en-US"/>
                    </a:p>
                  </p:txBody>
                </p:sp>
                <p:sp>
                  <p:nvSpPr>
                    <p:cNvPr id="207938" name="Rectangle 66"/>
                    <p:cNvSpPr>
                      <a:spLocks noChangeArrowheads="1"/>
                    </p:cNvSpPr>
                    <p:nvPr/>
                  </p:nvSpPr>
                  <p:spPr bwMode="auto">
                    <a:xfrm>
                      <a:off x="3792" y="2640"/>
                      <a:ext cx="435" cy="344"/>
                    </a:xfrm>
                    <a:prstGeom prst="rect">
                      <a:avLst/>
                    </a:prstGeom>
                    <a:noFill/>
                    <a:ln w="25400">
                      <a:noFill/>
                      <a:miter lim="800000"/>
                      <a:headEnd/>
                      <a:tailEnd/>
                    </a:ln>
                    <a:effectLst/>
                  </p:spPr>
                  <p:txBody>
                    <a:bodyPr wrap="none" lIns="90488" tIns="44450" rIns="90488" bIns="44450">
                      <a:spAutoFit/>
                    </a:bodyPr>
                    <a:lstStyle/>
                    <a:p>
                      <a:pPr>
                        <a:lnSpc>
                          <a:spcPct val="125000"/>
                        </a:lnSpc>
                      </a:pPr>
                      <a:r>
                        <a:rPr lang="en-US"/>
                        <a:t>880</a:t>
                      </a:r>
                      <a:endParaRPr lang="en-US" b="0" i="1"/>
                    </a:p>
                  </p:txBody>
                </p:sp>
              </p:grpSp>
              <p:sp>
                <p:nvSpPr>
                  <p:cNvPr id="207939" name="Text Box 67"/>
                  <p:cNvSpPr txBox="1">
                    <a:spLocks noChangeArrowheads="1"/>
                  </p:cNvSpPr>
                  <p:nvPr/>
                </p:nvSpPr>
                <p:spPr bwMode="auto">
                  <a:xfrm>
                    <a:off x="3254" y="1946"/>
                    <a:ext cx="225" cy="288"/>
                  </a:xfrm>
                  <a:prstGeom prst="rect">
                    <a:avLst/>
                  </a:prstGeom>
                  <a:noFill/>
                  <a:ln w="12700">
                    <a:noFill/>
                    <a:miter lim="800000"/>
                    <a:headEnd/>
                    <a:tailEnd/>
                  </a:ln>
                  <a:effectLst/>
                </p:spPr>
                <p:txBody>
                  <a:bodyPr wrap="none">
                    <a:spAutoFit/>
                  </a:bodyPr>
                  <a:lstStyle/>
                  <a:p>
                    <a:r>
                      <a:rPr lang="en-US">
                        <a:latin typeface="Times New Roman" pitchFamily="18" charset="0"/>
                      </a:rPr>
                      <a:t>=</a:t>
                    </a:r>
                    <a:endParaRPr lang="en-US" b="0">
                      <a:latin typeface="Times New Roman" pitchFamily="18" charset="0"/>
                    </a:endParaRPr>
                  </a:p>
                </p:txBody>
              </p:sp>
            </p:grpSp>
          </p:grpSp>
          <p:sp>
            <p:nvSpPr>
              <p:cNvPr id="207940" name="Text Box 68"/>
              <p:cNvSpPr txBox="1">
                <a:spLocks noChangeArrowheads="1"/>
              </p:cNvSpPr>
              <p:nvPr/>
            </p:nvSpPr>
            <p:spPr bwMode="auto">
              <a:xfrm>
                <a:off x="4608" y="1968"/>
                <a:ext cx="647" cy="288"/>
              </a:xfrm>
              <a:prstGeom prst="rect">
                <a:avLst/>
              </a:prstGeom>
              <a:noFill/>
              <a:ln w="12700">
                <a:noFill/>
                <a:miter lim="800000"/>
                <a:headEnd/>
                <a:tailEnd/>
              </a:ln>
              <a:effectLst/>
            </p:spPr>
            <p:txBody>
              <a:bodyPr wrap="none">
                <a:spAutoFit/>
              </a:bodyPr>
              <a:lstStyle/>
              <a:p>
                <a:r>
                  <a:rPr lang="en-US">
                    <a:latin typeface="Times New Roman" pitchFamily="18" charset="0"/>
                  </a:rPr>
                  <a:t>= </a:t>
                </a:r>
                <a:r>
                  <a:rPr lang="en-US"/>
                  <a:t>3.56</a:t>
                </a:r>
                <a:endParaRPr lang="en-US" b="0"/>
              </a:p>
            </p:txBody>
          </p:sp>
        </p:grpSp>
      </p:gr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914" name="Picture 1042" descr="7_10"/>
          <p:cNvPicPr>
            <a:picLocks noChangeAspect="1" noChangeArrowheads="1"/>
          </p:cNvPicPr>
          <p:nvPr/>
        </p:nvPicPr>
        <p:blipFill>
          <a:blip r:embed="rId3" cstate="print"/>
          <a:srcRect/>
          <a:stretch>
            <a:fillRect/>
          </a:stretch>
        </p:blipFill>
        <p:spPr bwMode="auto">
          <a:xfrm>
            <a:off x="2159000" y="3529013"/>
            <a:ext cx="5765800" cy="3013075"/>
          </a:xfrm>
          <a:prstGeom prst="rect">
            <a:avLst/>
          </a:prstGeom>
          <a:noFill/>
        </p:spPr>
      </p:pic>
      <p:sp>
        <p:nvSpPr>
          <p:cNvPr id="208898" name="Rectangle 1026"/>
          <p:cNvSpPr>
            <a:spLocks noGrp="1" noChangeArrowheads="1"/>
          </p:cNvSpPr>
          <p:nvPr>
            <p:ph type="title"/>
          </p:nvPr>
        </p:nvSpPr>
        <p:spPr>
          <a:xfrm>
            <a:off x="619125" y="1136650"/>
            <a:ext cx="8524875" cy="1143000"/>
          </a:xfrm>
          <a:noFill/>
          <a:ln/>
        </p:spPr>
        <p:txBody>
          <a:bodyPr lIns="90488" tIns="44450" rIns="90488" bIns="44450">
            <a:normAutofit fontScale="90000"/>
          </a:bodyPr>
          <a:lstStyle/>
          <a:p>
            <a:pPr algn="l">
              <a:lnSpc>
                <a:spcPct val="90000"/>
              </a:lnSpc>
            </a:pPr>
            <a:r>
              <a:rPr lang="en-US" sz="2800"/>
              <a:t>Example:</a:t>
            </a:r>
            <a:r>
              <a:rPr lang="en-US" sz="2600"/>
              <a:t> </a:t>
            </a:r>
            <a:r>
              <a:rPr lang="en-US" sz="2600">
                <a:solidFill>
                  <a:schemeClr val="tx1"/>
                </a:solidFill>
              </a:rPr>
              <a:t>An article distributed by the Associated Press included these results from a nationwide survey: Of 880 randomly selected drivers, 56% admitted that they run red lights.  The claim is that the majority of all Americans run red lights.  That is, </a:t>
            </a:r>
            <a:r>
              <a:rPr lang="en-US" sz="2600" i="1">
                <a:solidFill>
                  <a:schemeClr val="tx1"/>
                </a:solidFill>
              </a:rPr>
              <a:t>p</a:t>
            </a:r>
            <a:r>
              <a:rPr lang="en-US" sz="2600">
                <a:solidFill>
                  <a:schemeClr val="tx1"/>
                </a:solidFill>
              </a:rPr>
              <a:t> &gt; 0.5.  The sample data are </a:t>
            </a:r>
            <a:r>
              <a:rPr lang="en-US" sz="2600" i="1">
                <a:solidFill>
                  <a:schemeClr val="tx1"/>
                </a:solidFill>
              </a:rPr>
              <a:t>n</a:t>
            </a:r>
            <a:r>
              <a:rPr lang="en-US" sz="2600">
                <a:solidFill>
                  <a:schemeClr val="tx1"/>
                </a:solidFill>
              </a:rPr>
              <a:t> = 880, and </a:t>
            </a:r>
            <a:r>
              <a:rPr lang="en-US" sz="2600" i="1">
                <a:solidFill>
                  <a:schemeClr val="tx1"/>
                </a:solidFill>
              </a:rPr>
              <a:t>p</a:t>
            </a:r>
            <a:r>
              <a:rPr lang="en-US" sz="2600">
                <a:solidFill>
                  <a:schemeClr val="tx1"/>
                </a:solidFill>
              </a:rPr>
              <a:t> = 0.56.  We will use the </a:t>
            </a:r>
            <a:r>
              <a:rPr lang="en-US" sz="2600" i="1"/>
              <a:t>P</a:t>
            </a:r>
            <a:r>
              <a:rPr lang="en-US" sz="2600"/>
              <a:t>-value Method</a:t>
            </a:r>
            <a:r>
              <a:rPr lang="en-US" sz="2600">
                <a:solidFill>
                  <a:schemeClr val="tx1"/>
                </a:solidFill>
              </a:rPr>
              <a:t>.</a:t>
            </a:r>
          </a:p>
        </p:txBody>
      </p:sp>
      <p:sp>
        <p:nvSpPr>
          <p:cNvPr id="208904" name="Text Box 1032"/>
          <p:cNvSpPr txBox="1">
            <a:spLocks noChangeArrowheads="1"/>
          </p:cNvSpPr>
          <p:nvPr/>
        </p:nvSpPr>
        <p:spPr bwMode="auto">
          <a:xfrm>
            <a:off x="7210425" y="1973263"/>
            <a:ext cx="398463" cy="519112"/>
          </a:xfrm>
          <a:prstGeom prst="rect">
            <a:avLst/>
          </a:prstGeom>
          <a:noFill/>
          <a:ln w="12700">
            <a:noFill/>
            <a:miter lim="800000"/>
            <a:headEnd/>
            <a:tailEnd/>
          </a:ln>
          <a:effectLst/>
        </p:spPr>
        <p:txBody>
          <a:bodyPr>
            <a:spAutoFit/>
          </a:bodyPr>
          <a:lstStyle/>
          <a:p>
            <a:r>
              <a:rPr lang="en-US" sz="2800">
                <a:latin typeface="Symbol" pitchFamily="18" charset="2"/>
              </a:rPr>
              <a:t></a:t>
            </a:r>
          </a:p>
        </p:txBody>
      </p:sp>
      <p:sp>
        <p:nvSpPr>
          <p:cNvPr id="208905" name="Text Box 1033"/>
          <p:cNvSpPr txBox="1">
            <a:spLocks noChangeArrowheads="1"/>
          </p:cNvSpPr>
          <p:nvPr/>
        </p:nvSpPr>
        <p:spPr bwMode="auto">
          <a:xfrm>
            <a:off x="625475" y="3416300"/>
            <a:ext cx="1658938" cy="1187450"/>
          </a:xfrm>
          <a:prstGeom prst="rect">
            <a:avLst/>
          </a:prstGeom>
          <a:noFill/>
          <a:ln w="12700">
            <a:noFill/>
            <a:miter lim="800000"/>
            <a:headEnd/>
            <a:tailEnd/>
          </a:ln>
          <a:effectLst/>
        </p:spPr>
        <p:txBody>
          <a:bodyPr wrap="none">
            <a:spAutoFit/>
          </a:bodyPr>
          <a:lstStyle/>
          <a:p>
            <a:r>
              <a:rPr lang="en-US" i="1">
                <a:solidFill>
                  <a:schemeClr val="tx2"/>
                </a:solidFill>
              </a:rPr>
              <a:t>H</a:t>
            </a:r>
            <a:r>
              <a:rPr lang="en-US" baseline="-25000">
                <a:solidFill>
                  <a:schemeClr val="tx2"/>
                </a:solidFill>
              </a:rPr>
              <a:t>0</a:t>
            </a:r>
            <a:r>
              <a:rPr lang="en-US">
                <a:solidFill>
                  <a:schemeClr val="tx2"/>
                </a:solidFill>
              </a:rPr>
              <a:t>: </a:t>
            </a:r>
            <a:r>
              <a:rPr lang="en-US" i="1">
                <a:solidFill>
                  <a:schemeClr val="tx2"/>
                </a:solidFill>
              </a:rPr>
              <a:t>p</a:t>
            </a:r>
            <a:r>
              <a:rPr lang="en-US">
                <a:solidFill>
                  <a:schemeClr val="tx2"/>
                </a:solidFill>
              </a:rPr>
              <a:t> = 0.5</a:t>
            </a:r>
          </a:p>
          <a:p>
            <a:r>
              <a:rPr lang="en-US" i="1">
                <a:solidFill>
                  <a:schemeClr val="tx2"/>
                </a:solidFill>
              </a:rPr>
              <a:t>H</a:t>
            </a:r>
            <a:r>
              <a:rPr lang="en-US" baseline="-25000">
                <a:solidFill>
                  <a:schemeClr val="tx2"/>
                </a:solidFill>
              </a:rPr>
              <a:t>1</a:t>
            </a:r>
            <a:r>
              <a:rPr lang="en-US">
                <a:solidFill>
                  <a:schemeClr val="tx2"/>
                </a:solidFill>
              </a:rPr>
              <a:t>: </a:t>
            </a:r>
            <a:r>
              <a:rPr lang="en-US" i="1">
                <a:solidFill>
                  <a:schemeClr val="tx2"/>
                </a:solidFill>
              </a:rPr>
              <a:t>p</a:t>
            </a:r>
            <a:r>
              <a:rPr lang="en-US">
                <a:solidFill>
                  <a:schemeClr val="tx2"/>
                </a:solidFill>
              </a:rPr>
              <a:t> &gt; 0.5</a:t>
            </a:r>
          </a:p>
          <a:p>
            <a:r>
              <a:rPr lang="en-US" i="1">
                <a:solidFill>
                  <a:schemeClr val="tx2"/>
                </a:solidFill>
                <a:sym typeface="Symbol" pitchFamily="18" charset="2"/>
              </a:rPr>
              <a:t></a:t>
            </a:r>
            <a:r>
              <a:rPr lang="en-US">
                <a:solidFill>
                  <a:schemeClr val="tx2"/>
                </a:solidFill>
                <a:sym typeface="Symbol" pitchFamily="18" charset="2"/>
              </a:rPr>
              <a:t> = 0.05</a:t>
            </a:r>
            <a:endParaRPr lang="en-US" b="0">
              <a:latin typeface="Times New Roman" pitchFamily="18" charset="0"/>
            </a:endParaRPr>
          </a:p>
        </p:txBody>
      </p:sp>
      <p:sp>
        <p:nvSpPr>
          <p:cNvPr id="208906" name="Rectangle 1034"/>
          <p:cNvSpPr>
            <a:spLocks noChangeArrowheads="1"/>
          </p:cNvSpPr>
          <p:nvPr/>
        </p:nvSpPr>
        <p:spPr bwMode="auto">
          <a:xfrm>
            <a:off x="2832100" y="3225800"/>
            <a:ext cx="1265238" cy="546100"/>
          </a:xfrm>
          <a:prstGeom prst="rect">
            <a:avLst/>
          </a:prstGeom>
          <a:noFill/>
          <a:ln w="25400">
            <a:noFill/>
            <a:miter lim="800000"/>
            <a:headEnd/>
            <a:tailEnd/>
          </a:ln>
          <a:effectLst/>
        </p:spPr>
        <p:txBody>
          <a:bodyPr wrap="none" lIns="90488" tIns="44450" rIns="90488" bIns="44450">
            <a:spAutoFit/>
          </a:bodyPr>
          <a:lstStyle/>
          <a:p>
            <a:pPr>
              <a:lnSpc>
                <a:spcPct val="125000"/>
              </a:lnSpc>
            </a:pPr>
            <a:r>
              <a:rPr lang="en-US" i="1"/>
              <a:t>z</a:t>
            </a:r>
            <a:r>
              <a:rPr lang="en-US" b="0" i="1">
                <a:latin typeface="Times New Roman" pitchFamily="18" charset="0"/>
              </a:rPr>
              <a:t> </a:t>
            </a:r>
            <a:r>
              <a:rPr lang="en-US" b="0"/>
              <a:t>= </a:t>
            </a:r>
            <a:r>
              <a:rPr lang="en-US"/>
              <a:t>3.56</a:t>
            </a:r>
            <a:endParaRPr lang="en-US" b="0"/>
          </a:p>
        </p:txBody>
      </p:sp>
      <p:sp>
        <p:nvSpPr>
          <p:cNvPr id="208908" name="Rectangle 1036"/>
          <p:cNvSpPr>
            <a:spLocks noChangeArrowheads="1"/>
          </p:cNvSpPr>
          <p:nvPr/>
        </p:nvSpPr>
        <p:spPr bwMode="auto">
          <a:xfrm>
            <a:off x="1189038" y="3984625"/>
            <a:ext cx="361950" cy="779463"/>
          </a:xfrm>
          <a:prstGeom prst="rect">
            <a:avLst/>
          </a:prstGeom>
          <a:noFill/>
          <a:ln w="25400">
            <a:noFill/>
            <a:miter lim="800000"/>
            <a:headEnd/>
            <a:tailEnd/>
          </a:ln>
          <a:effectLst/>
        </p:spPr>
        <p:txBody>
          <a:bodyPr wrap="none" anchor="ctr"/>
          <a:lstStyle/>
          <a:p>
            <a:endParaRPr lang="en-US"/>
          </a:p>
        </p:txBody>
      </p:sp>
      <p:sp>
        <p:nvSpPr>
          <p:cNvPr id="208910" name="Rectangle 1038"/>
          <p:cNvSpPr>
            <a:spLocks noChangeArrowheads="1"/>
          </p:cNvSpPr>
          <p:nvPr/>
        </p:nvSpPr>
        <p:spPr bwMode="auto">
          <a:xfrm>
            <a:off x="2179638" y="4233863"/>
            <a:ext cx="428625" cy="701675"/>
          </a:xfrm>
          <a:prstGeom prst="rect">
            <a:avLst/>
          </a:prstGeom>
          <a:noFill/>
          <a:ln w="25400">
            <a:noFill/>
            <a:miter lim="800000"/>
            <a:headEnd/>
            <a:tailEnd/>
          </a:ln>
          <a:effec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75" name="Rectangle 1067"/>
          <p:cNvSpPr>
            <a:spLocks noChangeArrowheads="1"/>
          </p:cNvSpPr>
          <p:nvPr/>
        </p:nvSpPr>
        <p:spPr bwMode="auto">
          <a:xfrm>
            <a:off x="619125" y="1136650"/>
            <a:ext cx="8524875" cy="1143000"/>
          </a:xfrm>
          <a:prstGeom prst="rect">
            <a:avLst/>
          </a:prstGeom>
          <a:noFill/>
          <a:ln w="9525">
            <a:noFill/>
            <a:miter lim="800000"/>
            <a:headEnd/>
            <a:tailEnd/>
          </a:ln>
          <a:effectLst/>
        </p:spPr>
        <p:txBody>
          <a:bodyPr lIns="90488" tIns="44450" rIns="90488" bIns="44450" anchor="ctr"/>
          <a:lstStyle/>
          <a:p>
            <a:pPr>
              <a:lnSpc>
                <a:spcPct val="90000"/>
              </a:lnSpc>
            </a:pPr>
            <a:r>
              <a:rPr lang="en-US" sz="2800" b="1" dirty="0">
                <a:solidFill>
                  <a:srgbClr val="008000"/>
                </a:solidFill>
                <a:latin typeface="Arial" pitchFamily="34" charset="0"/>
                <a:cs typeface="Arial" pitchFamily="34" charset="0"/>
              </a:rPr>
              <a:t>Example:</a:t>
            </a:r>
            <a:r>
              <a:rPr lang="en-US" sz="2600" dirty="0">
                <a:solidFill>
                  <a:srgbClr val="008000"/>
                </a:solidFill>
                <a:latin typeface="Arial" pitchFamily="34" charset="0"/>
                <a:cs typeface="Arial" pitchFamily="34" charset="0"/>
              </a:rPr>
              <a:t> </a:t>
            </a:r>
            <a:r>
              <a:rPr lang="en-US" sz="2600" dirty="0">
                <a:latin typeface="Arial" pitchFamily="34" charset="0"/>
                <a:cs typeface="Arial" pitchFamily="34" charset="0"/>
              </a:rPr>
              <a:t>An article distributed by the Associated Press included these results from a nationwide survey: Of 880 randomly selected drivers, 56% admitted that they run red lights.  The claim is that the majority of all Americans run red lights.  That is, </a:t>
            </a:r>
            <a:r>
              <a:rPr lang="en-US" sz="2600" i="1" dirty="0">
                <a:latin typeface="Arial" pitchFamily="34" charset="0"/>
                <a:cs typeface="Arial" pitchFamily="34" charset="0"/>
              </a:rPr>
              <a:t>p</a:t>
            </a:r>
            <a:r>
              <a:rPr lang="en-US" sz="2600" dirty="0">
                <a:latin typeface="Arial" pitchFamily="34" charset="0"/>
                <a:cs typeface="Arial" pitchFamily="34" charset="0"/>
              </a:rPr>
              <a:t> &gt; 0.5.  The sample data are </a:t>
            </a:r>
            <a:r>
              <a:rPr lang="en-US" sz="2600" i="1" dirty="0">
                <a:latin typeface="Arial" pitchFamily="34" charset="0"/>
                <a:cs typeface="Arial" pitchFamily="34" charset="0"/>
              </a:rPr>
              <a:t>n</a:t>
            </a:r>
            <a:r>
              <a:rPr lang="en-US" sz="2600" dirty="0">
                <a:latin typeface="Arial" pitchFamily="34" charset="0"/>
                <a:cs typeface="Arial" pitchFamily="34" charset="0"/>
              </a:rPr>
              <a:t> = 880, and </a:t>
            </a:r>
            <a:r>
              <a:rPr lang="en-US" sz="2600" i="1" dirty="0">
                <a:latin typeface="Arial" pitchFamily="34" charset="0"/>
                <a:cs typeface="Arial" pitchFamily="34" charset="0"/>
              </a:rPr>
              <a:t>p</a:t>
            </a:r>
            <a:r>
              <a:rPr lang="en-US" sz="2600" dirty="0">
                <a:latin typeface="Arial" pitchFamily="34" charset="0"/>
                <a:cs typeface="Arial" pitchFamily="34" charset="0"/>
              </a:rPr>
              <a:t> = 0.56.  We will use the </a:t>
            </a:r>
            <a:r>
              <a:rPr lang="en-US" sz="2600" dirty="0">
                <a:solidFill>
                  <a:srgbClr val="008000"/>
                </a:solidFill>
                <a:latin typeface="Arial" pitchFamily="34" charset="0"/>
                <a:cs typeface="Arial" pitchFamily="34" charset="0"/>
              </a:rPr>
              <a:t>Traditional Method</a:t>
            </a:r>
            <a:r>
              <a:rPr lang="en-US" sz="2600" dirty="0">
                <a:latin typeface="Arial" pitchFamily="34" charset="0"/>
                <a:cs typeface="Arial" pitchFamily="34" charset="0"/>
              </a:rPr>
              <a:t>.</a:t>
            </a:r>
          </a:p>
        </p:txBody>
      </p:sp>
      <p:sp>
        <p:nvSpPr>
          <p:cNvPr id="223235" name="Rectangle 1027"/>
          <p:cNvSpPr>
            <a:spLocks noChangeArrowheads="1"/>
          </p:cNvSpPr>
          <p:nvPr/>
        </p:nvSpPr>
        <p:spPr bwMode="auto">
          <a:xfrm>
            <a:off x="1838325" y="2403475"/>
            <a:ext cx="354013" cy="641350"/>
          </a:xfrm>
          <a:prstGeom prst="rect">
            <a:avLst/>
          </a:prstGeom>
          <a:noFill/>
          <a:ln w="9525">
            <a:noFill/>
            <a:miter lim="800000"/>
            <a:headEnd/>
            <a:tailEnd/>
          </a:ln>
          <a:effectLst/>
        </p:spPr>
        <p:txBody>
          <a:bodyPr wrap="none" anchor="ctr"/>
          <a:lstStyle/>
          <a:p>
            <a:endParaRPr lang="en-US"/>
          </a:p>
        </p:txBody>
      </p:sp>
      <p:sp>
        <p:nvSpPr>
          <p:cNvPr id="223236" name="Rectangle 1028"/>
          <p:cNvSpPr>
            <a:spLocks noChangeArrowheads="1"/>
          </p:cNvSpPr>
          <p:nvPr/>
        </p:nvSpPr>
        <p:spPr bwMode="auto">
          <a:xfrm>
            <a:off x="1508125" y="3017838"/>
            <a:ext cx="420688" cy="476250"/>
          </a:xfrm>
          <a:prstGeom prst="rect">
            <a:avLst/>
          </a:prstGeom>
          <a:noFill/>
          <a:ln w="9525">
            <a:noFill/>
            <a:miter lim="800000"/>
            <a:headEnd/>
            <a:tailEnd/>
          </a:ln>
          <a:effectLst/>
        </p:spPr>
        <p:txBody>
          <a:bodyPr wrap="none" anchor="ctr"/>
          <a:lstStyle/>
          <a:p>
            <a:endParaRPr lang="en-US"/>
          </a:p>
        </p:txBody>
      </p:sp>
      <p:sp>
        <p:nvSpPr>
          <p:cNvPr id="223237" name="Rectangle 1029"/>
          <p:cNvSpPr>
            <a:spLocks noChangeArrowheads="1"/>
          </p:cNvSpPr>
          <p:nvPr/>
        </p:nvSpPr>
        <p:spPr bwMode="auto">
          <a:xfrm>
            <a:off x="1736725" y="2989263"/>
            <a:ext cx="296863" cy="312737"/>
          </a:xfrm>
          <a:prstGeom prst="rect">
            <a:avLst/>
          </a:prstGeom>
          <a:noFill/>
          <a:ln w="9525">
            <a:noFill/>
            <a:miter lim="800000"/>
            <a:headEnd/>
            <a:tailEnd/>
          </a:ln>
          <a:effectLst/>
        </p:spPr>
        <p:txBody>
          <a:bodyPr wrap="none" anchor="ctr"/>
          <a:lstStyle/>
          <a:p>
            <a:endParaRPr lang="en-US"/>
          </a:p>
        </p:txBody>
      </p:sp>
      <p:sp>
        <p:nvSpPr>
          <p:cNvPr id="223238" name="Rectangle 1030"/>
          <p:cNvSpPr>
            <a:spLocks noChangeArrowheads="1"/>
          </p:cNvSpPr>
          <p:nvPr/>
        </p:nvSpPr>
        <p:spPr bwMode="auto">
          <a:xfrm>
            <a:off x="1889125" y="4127500"/>
            <a:ext cx="890588" cy="420688"/>
          </a:xfrm>
          <a:prstGeom prst="rect">
            <a:avLst/>
          </a:prstGeom>
          <a:noFill/>
          <a:ln w="9525">
            <a:noFill/>
            <a:miter lim="800000"/>
            <a:headEnd/>
            <a:tailEnd/>
          </a:ln>
          <a:effectLst/>
        </p:spPr>
        <p:txBody>
          <a:bodyPr wrap="none" anchor="ctr"/>
          <a:lstStyle/>
          <a:p>
            <a:endParaRPr lang="en-US"/>
          </a:p>
        </p:txBody>
      </p:sp>
      <p:sp>
        <p:nvSpPr>
          <p:cNvPr id="223239" name="Rectangle 1031"/>
          <p:cNvSpPr>
            <a:spLocks noChangeArrowheads="1"/>
          </p:cNvSpPr>
          <p:nvPr/>
        </p:nvSpPr>
        <p:spPr bwMode="auto">
          <a:xfrm>
            <a:off x="593725" y="4694238"/>
            <a:ext cx="5807075" cy="1733550"/>
          </a:xfrm>
          <a:prstGeom prst="rect">
            <a:avLst/>
          </a:prstGeom>
          <a:noFill/>
          <a:ln w="9525">
            <a:noFill/>
            <a:miter lim="800000"/>
            <a:headEnd/>
            <a:tailEnd/>
          </a:ln>
          <a:effectLst/>
        </p:spPr>
        <p:txBody>
          <a:bodyPr wrap="none" anchor="ctr"/>
          <a:lstStyle/>
          <a:p>
            <a:endParaRPr lang="en-US"/>
          </a:p>
        </p:txBody>
      </p:sp>
      <p:sp>
        <p:nvSpPr>
          <p:cNvPr id="223240" name="Text Box 1032"/>
          <p:cNvSpPr txBox="1">
            <a:spLocks noChangeArrowheads="1"/>
          </p:cNvSpPr>
          <p:nvPr/>
        </p:nvSpPr>
        <p:spPr bwMode="auto">
          <a:xfrm>
            <a:off x="7202488" y="2006600"/>
            <a:ext cx="398462" cy="457200"/>
          </a:xfrm>
          <a:prstGeom prst="rect">
            <a:avLst/>
          </a:prstGeom>
          <a:noFill/>
          <a:ln w="12700">
            <a:noFill/>
            <a:miter lim="800000"/>
            <a:headEnd/>
            <a:tailEnd/>
          </a:ln>
          <a:effectLst/>
        </p:spPr>
        <p:txBody>
          <a:bodyPr>
            <a:spAutoFit/>
          </a:bodyPr>
          <a:lstStyle/>
          <a:p>
            <a:r>
              <a:rPr lang="en-US">
                <a:latin typeface="Symbol" pitchFamily="18" charset="2"/>
              </a:rPr>
              <a:t></a:t>
            </a:r>
          </a:p>
        </p:txBody>
      </p:sp>
      <p:sp>
        <p:nvSpPr>
          <p:cNvPr id="223241" name="Text Box 1033"/>
          <p:cNvSpPr txBox="1">
            <a:spLocks noChangeArrowheads="1"/>
          </p:cNvSpPr>
          <p:nvPr/>
        </p:nvSpPr>
        <p:spPr bwMode="auto">
          <a:xfrm>
            <a:off x="635000" y="3530600"/>
            <a:ext cx="1658938" cy="1187450"/>
          </a:xfrm>
          <a:prstGeom prst="rect">
            <a:avLst/>
          </a:prstGeom>
          <a:noFill/>
          <a:ln w="12700">
            <a:noFill/>
            <a:miter lim="800000"/>
            <a:headEnd/>
            <a:tailEnd/>
          </a:ln>
          <a:effectLst/>
        </p:spPr>
        <p:txBody>
          <a:bodyPr wrap="none">
            <a:spAutoFit/>
          </a:bodyPr>
          <a:lstStyle/>
          <a:p>
            <a:r>
              <a:rPr lang="en-US" i="1">
                <a:solidFill>
                  <a:schemeClr val="tx2"/>
                </a:solidFill>
              </a:rPr>
              <a:t>H</a:t>
            </a:r>
            <a:r>
              <a:rPr lang="en-US" baseline="-25000">
                <a:solidFill>
                  <a:schemeClr val="tx2"/>
                </a:solidFill>
              </a:rPr>
              <a:t>0</a:t>
            </a:r>
            <a:r>
              <a:rPr lang="en-US">
                <a:solidFill>
                  <a:schemeClr val="tx2"/>
                </a:solidFill>
              </a:rPr>
              <a:t>: </a:t>
            </a:r>
            <a:r>
              <a:rPr lang="en-US" i="1">
                <a:solidFill>
                  <a:schemeClr val="tx2"/>
                </a:solidFill>
              </a:rPr>
              <a:t>p</a:t>
            </a:r>
            <a:r>
              <a:rPr lang="en-US">
                <a:solidFill>
                  <a:schemeClr val="tx2"/>
                </a:solidFill>
              </a:rPr>
              <a:t> = 0.5</a:t>
            </a:r>
          </a:p>
          <a:p>
            <a:r>
              <a:rPr lang="en-US" i="1">
                <a:solidFill>
                  <a:schemeClr val="tx2"/>
                </a:solidFill>
              </a:rPr>
              <a:t>H</a:t>
            </a:r>
            <a:r>
              <a:rPr lang="en-US" baseline="-25000">
                <a:solidFill>
                  <a:schemeClr val="tx2"/>
                </a:solidFill>
              </a:rPr>
              <a:t>1</a:t>
            </a:r>
            <a:r>
              <a:rPr lang="en-US">
                <a:solidFill>
                  <a:schemeClr val="tx2"/>
                </a:solidFill>
              </a:rPr>
              <a:t>: </a:t>
            </a:r>
            <a:r>
              <a:rPr lang="en-US" i="1">
                <a:solidFill>
                  <a:schemeClr val="tx2"/>
                </a:solidFill>
              </a:rPr>
              <a:t>p</a:t>
            </a:r>
            <a:r>
              <a:rPr lang="en-US">
                <a:solidFill>
                  <a:schemeClr val="tx2"/>
                </a:solidFill>
              </a:rPr>
              <a:t> &gt; 0.5</a:t>
            </a:r>
          </a:p>
          <a:p>
            <a:r>
              <a:rPr lang="en-US" i="1">
                <a:solidFill>
                  <a:schemeClr val="tx2"/>
                </a:solidFill>
                <a:sym typeface="Symbol" pitchFamily="18" charset="2"/>
              </a:rPr>
              <a:t></a:t>
            </a:r>
            <a:r>
              <a:rPr lang="en-US">
                <a:solidFill>
                  <a:schemeClr val="tx2"/>
                </a:solidFill>
                <a:sym typeface="Symbol" pitchFamily="18" charset="2"/>
              </a:rPr>
              <a:t> = 0.05</a:t>
            </a:r>
            <a:endParaRPr lang="en-US" b="0">
              <a:latin typeface="Times New Roman" pitchFamily="18" charset="0"/>
            </a:endParaRPr>
          </a:p>
        </p:txBody>
      </p:sp>
      <p:sp>
        <p:nvSpPr>
          <p:cNvPr id="223242" name="Rectangle 1034"/>
          <p:cNvSpPr>
            <a:spLocks noChangeArrowheads="1"/>
          </p:cNvSpPr>
          <p:nvPr/>
        </p:nvSpPr>
        <p:spPr bwMode="auto">
          <a:xfrm>
            <a:off x="2622550" y="4418013"/>
            <a:ext cx="398463" cy="625475"/>
          </a:xfrm>
          <a:prstGeom prst="rect">
            <a:avLst/>
          </a:prstGeom>
          <a:noFill/>
          <a:ln w="25400">
            <a:noFill/>
            <a:miter lim="800000"/>
            <a:headEnd/>
            <a:tailEnd/>
          </a:ln>
          <a:effectLst/>
        </p:spPr>
        <p:txBody>
          <a:bodyPr wrap="none" anchor="ctr"/>
          <a:lstStyle/>
          <a:p>
            <a:endParaRPr lang="en-US"/>
          </a:p>
        </p:txBody>
      </p:sp>
      <p:sp>
        <p:nvSpPr>
          <p:cNvPr id="223243" name="Rectangle 1035"/>
          <p:cNvSpPr>
            <a:spLocks noChangeArrowheads="1"/>
          </p:cNvSpPr>
          <p:nvPr/>
        </p:nvSpPr>
        <p:spPr bwMode="auto">
          <a:xfrm>
            <a:off x="1189038" y="3984625"/>
            <a:ext cx="361950" cy="779463"/>
          </a:xfrm>
          <a:prstGeom prst="rect">
            <a:avLst/>
          </a:prstGeom>
          <a:noFill/>
          <a:ln w="25400">
            <a:noFill/>
            <a:miter lim="800000"/>
            <a:headEnd/>
            <a:tailEnd/>
          </a:ln>
          <a:effectLst/>
        </p:spPr>
        <p:txBody>
          <a:bodyPr wrap="none" anchor="ctr"/>
          <a:lstStyle/>
          <a:p>
            <a:endParaRPr lang="en-US"/>
          </a:p>
        </p:txBody>
      </p:sp>
      <p:sp>
        <p:nvSpPr>
          <p:cNvPr id="223244" name="Rectangle 1036"/>
          <p:cNvSpPr>
            <a:spLocks noChangeArrowheads="1"/>
          </p:cNvSpPr>
          <p:nvPr/>
        </p:nvSpPr>
        <p:spPr bwMode="auto">
          <a:xfrm>
            <a:off x="2922588" y="3662363"/>
            <a:ext cx="3602037" cy="625475"/>
          </a:xfrm>
          <a:prstGeom prst="rect">
            <a:avLst/>
          </a:prstGeom>
          <a:noFill/>
          <a:ln w="25400">
            <a:noFill/>
            <a:miter lim="800000"/>
            <a:headEnd/>
            <a:tailEnd/>
          </a:ln>
          <a:effectLst/>
        </p:spPr>
        <p:txBody>
          <a:bodyPr wrap="none" anchor="ctr"/>
          <a:lstStyle/>
          <a:p>
            <a:endParaRPr lang="en-US"/>
          </a:p>
        </p:txBody>
      </p:sp>
      <p:sp>
        <p:nvSpPr>
          <p:cNvPr id="223245" name="Rectangle 1037"/>
          <p:cNvSpPr>
            <a:spLocks noChangeArrowheads="1"/>
          </p:cNvSpPr>
          <p:nvPr/>
        </p:nvSpPr>
        <p:spPr bwMode="auto">
          <a:xfrm>
            <a:off x="5113338" y="3700463"/>
            <a:ext cx="1004887" cy="549275"/>
          </a:xfrm>
          <a:prstGeom prst="rect">
            <a:avLst/>
          </a:prstGeom>
          <a:noFill/>
          <a:ln w="25400">
            <a:noFill/>
            <a:miter lim="800000"/>
            <a:headEnd/>
            <a:tailEnd/>
          </a:ln>
          <a:effectLst/>
        </p:spPr>
        <p:txBody>
          <a:bodyPr wrap="none" anchor="ctr"/>
          <a:lstStyle/>
          <a:p>
            <a:endParaRPr lang="en-US"/>
          </a:p>
        </p:txBody>
      </p:sp>
      <p:sp>
        <p:nvSpPr>
          <p:cNvPr id="223246" name="Rectangle 1038"/>
          <p:cNvSpPr>
            <a:spLocks noChangeArrowheads="1"/>
          </p:cNvSpPr>
          <p:nvPr/>
        </p:nvSpPr>
        <p:spPr bwMode="auto">
          <a:xfrm>
            <a:off x="2179638" y="4233863"/>
            <a:ext cx="428625" cy="701675"/>
          </a:xfrm>
          <a:prstGeom prst="rect">
            <a:avLst/>
          </a:prstGeom>
          <a:noFill/>
          <a:ln w="25400">
            <a:noFill/>
            <a:miter lim="800000"/>
            <a:headEnd/>
            <a:tailEnd/>
          </a:ln>
          <a:effectLst/>
        </p:spPr>
        <p:txBody>
          <a:bodyPr wrap="none" anchor="ctr"/>
          <a:lstStyle/>
          <a:p>
            <a:endParaRPr lang="en-US"/>
          </a:p>
        </p:txBody>
      </p:sp>
      <p:sp>
        <p:nvSpPr>
          <p:cNvPr id="223247" name="Rectangle 1039"/>
          <p:cNvSpPr>
            <a:spLocks noChangeArrowheads="1"/>
          </p:cNvSpPr>
          <p:nvPr/>
        </p:nvSpPr>
        <p:spPr bwMode="auto">
          <a:xfrm>
            <a:off x="3627438" y="4346575"/>
            <a:ext cx="717550" cy="625475"/>
          </a:xfrm>
          <a:prstGeom prst="rect">
            <a:avLst/>
          </a:prstGeom>
          <a:noFill/>
          <a:ln w="25400">
            <a:noFill/>
            <a:miter lim="800000"/>
            <a:headEnd/>
            <a:tailEnd/>
          </a:ln>
          <a:effectLst/>
        </p:spPr>
        <p:txBody>
          <a:bodyPr wrap="none" anchor="ctr"/>
          <a:lstStyle/>
          <a:p>
            <a:endParaRPr lang="en-US"/>
          </a:p>
        </p:txBody>
      </p:sp>
      <p:sp>
        <p:nvSpPr>
          <p:cNvPr id="223248" name="Rectangle 1040"/>
          <p:cNvSpPr>
            <a:spLocks noChangeArrowheads="1"/>
          </p:cNvSpPr>
          <p:nvPr/>
        </p:nvSpPr>
        <p:spPr bwMode="auto">
          <a:xfrm>
            <a:off x="5297488" y="4340225"/>
            <a:ext cx="641350" cy="549275"/>
          </a:xfrm>
          <a:prstGeom prst="rect">
            <a:avLst/>
          </a:prstGeom>
          <a:noFill/>
          <a:ln w="25400">
            <a:noFill/>
            <a:miter lim="800000"/>
            <a:headEnd/>
            <a:tailEnd/>
          </a:ln>
          <a:effectLst/>
        </p:spPr>
        <p:txBody>
          <a:bodyPr wrap="none" anchor="ctr"/>
          <a:lstStyle/>
          <a:p>
            <a:endParaRPr lang="en-US"/>
          </a:p>
        </p:txBody>
      </p:sp>
      <p:sp>
        <p:nvSpPr>
          <p:cNvPr id="223249" name="Rectangle 1041"/>
          <p:cNvSpPr>
            <a:spLocks noChangeArrowheads="1"/>
          </p:cNvSpPr>
          <p:nvPr/>
        </p:nvSpPr>
        <p:spPr bwMode="auto">
          <a:xfrm>
            <a:off x="5386388" y="4676775"/>
            <a:ext cx="336550" cy="549275"/>
          </a:xfrm>
          <a:prstGeom prst="rect">
            <a:avLst/>
          </a:prstGeom>
          <a:noFill/>
          <a:ln w="25400">
            <a:noFill/>
            <a:miter lim="800000"/>
            <a:headEnd/>
            <a:tailEnd/>
          </a:ln>
          <a:effectLst/>
        </p:spPr>
        <p:txBody>
          <a:bodyPr wrap="none" anchor="ctr"/>
          <a:lstStyle/>
          <a:p>
            <a:endParaRPr lang="en-US"/>
          </a:p>
        </p:txBody>
      </p:sp>
      <p:grpSp>
        <p:nvGrpSpPr>
          <p:cNvPr id="2" name="Group 1042"/>
          <p:cNvGrpSpPr>
            <a:grpSpLocks/>
          </p:cNvGrpSpPr>
          <p:nvPr/>
        </p:nvGrpSpPr>
        <p:grpSpPr bwMode="auto">
          <a:xfrm>
            <a:off x="2514600" y="2921000"/>
            <a:ext cx="5827713" cy="2070100"/>
            <a:chOff x="1584" y="1680"/>
            <a:chExt cx="3671" cy="1304"/>
          </a:xfrm>
        </p:grpSpPr>
        <p:grpSp>
          <p:nvGrpSpPr>
            <p:cNvPr id="3" name="Group 1043"/>
            <p:cNvGrpSpPr>
              <a:grpSpLocks/>
            </p:cNvGrpSpPr>
            <p:nvPr/>
          </p:nvGrpSpPr>
          <p:grpSpPr bwMode="auto">
            <a:xfrm>
              <a:off x="1584" y="1680"/>
              <a:ext cx="1663" cy="1242"/>
              <a:chOff x="1584" y="1680"/>
              <a:chExt cx="1663" cy="1242"/>
            </a:xfrm>
          </p:grpSpPr>
          <p:grpSp>
            <p:nvGrpSpPr>
              <p:cNvPr id="4" name="Group 1044"/>
              <p:cNvGrpSpPr>
                <a:grpSpLocks/>
              </p:cNvGrpSpPr>
              <p:nvPr/>
            </p:nvGrpSpPr>
            <p:grpSpPr bwMode="auto">
              <a:xfrm>
                <a:off x="2208" y="2208"/>
                <a:ext cx="840" cy="714"/>
                <a:chOff x="2208" y="2208"/>
                <a:chExt cx="840" cy="714"/>
              </a:xfrm>
            </p:grpSpPr>
            <p:sp>
              <p:nvSpPr>
                <p:cNvPr id="223253" name="Rectangle 1045"/>
                <p:cNvSpPr>
                  <a:spLocks noChangeArrowheads="1"/>
                </p:cNvSpPr>
                <p:nvPr/>
              </p:nvSpPr>
              <p:spPr bwMode="auto">
                <a:xfrm>
                  <a:off x="2496" y="2208"/>
                  <a:ext cx="348" cy="344"/>
                </a:xfrm>
                <a:prstGeom prst="rect">
                  <a:avLst/>
                </a:prstGeom>
                <a:noFill/>
                <a:ln w="25400">
                  <a:noFill/>
                  <a:miter lim="800000"/>
                  <a:headEnd/>
                  <a:tailEnd/>
                </a:ln>
                <a:effectLst/>
              </p:spPr>
              <p:txBody>
                <a:bodyPr wrap="none" lIns="90488" tIns="44450" rIns="90488" bIns="44450">
                  <a:spAutoFit/>
                </a:bodyPr>
                <a:lstStyle/>
                <a:p>
                  <a:pPr>
                    <a:lnSpc>
                      <a:spcPct val="125000"/>
                    </a:lnSpc>
                  </a:pPr>
                  <a:r>
                    <a:rPr lang="en-US" i="1"/>
                    <a:t>pq</a:t>
                  </a:r>
                  <a:endParaRPr lang="en-US" b="0" i="1"/>
                </a:p>
              </p:txBody>
            </p:sp>
            <p:sp>
              <p:nvSpPr>
                <p:cNvPr id="223254" name="Rectangle 1046"/>
                <p:cNvSpPr>
                  <a:spLocks noChangeArrowheads="1"/>
                </p:cNvSpPr>
                <p:nvPr/>
              </p:nvSpPr>
              <p:spPr bwMode="auto">
                <a:xfrm>
                  <a:off x="2544" y="2544"/>
                  <a:ext cx="231" cy="344"/>
                </a:xfrm>
                <a:prstGeom prst="rect">
                  <a:avLst/>
                </a:prstGeom>
                <a:noFill/>
                <a:ln w="25400">
                  <a:noFill/>
                  <a:miter lim="800000"/>
                  <a:headEnd/>
                  <a:tailEnd/>
                </a:ln>
                <a:effectLst/>
              </p:spPr>
              <p:txBody>
                <a:bodyPr wrap="none" lIns="90488" tIns="44450" rIns="90488" bIns="44450">
                  <a:spAutoFit/>
                </a:bodyPr>
                <a:lstStyle/>
                <a:p>
                  <a:pPr>
                    <a:lnSpc>
                      <a:spcPct val="125000"/>
                    </a:lnSpc>
                  </a:pPr>
                  <a:r>
                    <a:rPr lang="en-US" i="1"/>
                    <a:t>n</a:t>
                  </a:r>
                  <a:endParaRPr lang="en-US" b="0" i="1"/>
                </a:p>
              </p:txBody>
            </p:sp>
            <p:sp>
              <p:nvSpPr>
                <p:cNvPr id="223255" name="Line 1047"/>
                <p:cNvSpPr>
                  <a:spLocks noChangeShapeType="1"/>
                </p:cNvSpPr>
                <p:nvPr/>
              </p:nvSpPr>
              <p:spPr bwMode="auto">
                <a:xfrm flipV="1">
                  <a:off x="2496" y="2544"/>
                  <a:ext cx="384" cy="0"/>
                </a:xfrm>
                <a:prstGeom prst="line">
                  <a:avLst/>
                </a:prstGeom>
                <a:noFill/>
                <a:ln w="25400">
                  <a:solidFill>
                    <a:schemeClr val="tx1"/>
                  </a:solidFill>
                  <a:round/>
                  <a:headEnd/>
                  <a:tailEnd/>
                </a:ln>
                <a:effectLst/>
              </p:spPr>
              <p:txBody>
                <a:bodyPr wrap="none" anchor="ctr"/>
                <a:lstStyle/>
                <a:p>
                  <a:endParaRPr lang="en-US"/>
                </a:p>
              </p:txBody>
            </p:sp>
            <p:sp>
              <p:nvSpPr>
                <p:cNvPr id="223256" name="Freeform 1048"/>
                <p:cNvSpPr>
                  <a:spLocks/>
                </p:cNvSpPr>
                <p:nvPr/>
              </p:nvSpPr>
              <p:spPr bwMode="auto">
                <a:xfrm>
                  <a:off x="2208" y="2256"/>
                  <a:ext cx="840" cy="666"/>
                </a:xfrm>
                <a:custGeom>
                  <a:avLst/>
                  <a:gdLst/>
                  <a:ahLst/>
                  <a:cxnLst>
                    <a:cxn ang="0">
                      <a:pos x="0" y="465"/>
                    </a:cxn>
                    <a:cxn ang="0">
                      <a:pos x="62" y="300"/>
                    </a:cxn>
                    <a:cxn ang="0">
                      <a:pos x="124" y="665"/>
                    </a:cxn>
                    <a:cxn ang="0">
                      <a:pos x="205" y="0"/>
                    </a:cxn>
                    <a:cxn ang="0">
                      <a:pos x="839" y="0"/>
                    </a:cxn>
                  </a:cxnLst>
                  <a:rect l="0" t="0" r="r" b="b"/>
                  <a:pathLst>
                    <a:path w="840" h="666">
                      <a:moveTo>
                        <a:pt x="0" y="465"/>
                      </a:moveTo>
                      <a:lnTo>
                        <a:pt x="62" y="300"/>
                      </a:lnTo>
                      <a:lnTo>
                        <a:pt x="124" y="665"/>
                      </a:lnTo>
                      <a:lnTo>
                        <a:pt x="205" y="0"/>
                      </a:lnTo>
                      <a:lnTo>
                        <a:pt x="839"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nvGrpSpPr>
              <p:cNvPr id="5" name="Group 1049"/>
              <p:cNvGrpSpPr>
                <a:grpSpLocks/>
              </p:cNvGrpSpPr>
              <p:nvPr/>
            </p:nvGrpSpPr>
            <p:grpSpPr bwMode="auto">
              <a:xfrm>
                <a:off x="1584" y="1680"/>
                <a:ext cx="1663" cy="536"/>
                <a:chOff x="1584" y="1680"/>
                <a:chExt cx="1663" cy="536"/>
              </a:xfrm>
            </p:grpSpPr>
            <p:sp>
              <p:nvSpPr>
                <p:cNvPr id="223258" name="Rectangle 1050"/>
                <p:cNvSpPr>
                  <a:spLocks noChangeArrowheads="1"/>
                </p:cNvSpPr>
                <p:nvPr/>
              </p:nvSpPr>
              <p:spPr bwMode="auto">
                <a:xfrm>
                  <a:off x="2386" y="1785"/>
                  <a:ext cx="561" cy="344"/>
                </a:xfrm>
                <a:prstGeom prst="rect">
                  <a:avLst/>
                </a:prstGeom>
                <a:noFill/>
                <a:ln w="25400">
                  <a:noFill/>
                  <a:miter lim="800000"/>
                  <a:headEnd/>
                  <a:tailEnd/>
                </a:ln>
                <a:effectLst/>
              </p:spPr>
              <p:txBody>
                <a:bodyPr wrap="none" lIns="90488" tIns="44450" rIns="90488" bIns="44450">
                  <a:spAutoFit/>
                </a:bodyPr>
                <a:lstStyle/>
                <a:p>
                  <a:pPr>
                    <a:lnSpc>
                      <a:spcPct val="125000"/>
                    </a:lnSpc>
                  </a:pPr>
                  <a:r>
                    <a:rPr lang="en-US" i="1"/>
                    <a:t>p –</a:t>
                  </a:r>
                  <a:r>
                    <a:rPr lang="en-US" b="0" i="1"/>
                    <a:t> </a:t>
                  </a:r>
                  <a:r>
                    <a:rPr lang="en-US" i="1"/>
                    <a:t>p</a:t>
                  </a:r>
                  <a:endParaRPr lang="en-US" b="0" i="1"/>
                </a:p>
              </p:txBody>
            </p:sp>
            <p:sp>
              <p:nvSpPr>
                <p:cNvPr id="223259" name="Rectangle 1051"/>
                <p:cNvSpPr>
                  <a:spLocks noChangeArrowheads="1"/>
                </p:cNvSpPr>
                <p:nvPr/>
              </p:nvSpPr>
              <p:spPr bwMode="auto">
                <a:xfrm>
                  <a:off x="1584" y="1872"/>
                  <a:ext cx="370" cy="344"/>
                </a:xfrm>
                <a:prstGeom prst="rect">
                  <a:avLst/>
                </a:prstGeom>
                <a:noFill/>
                <a:ln w="25400">
                  <a:noFill/>
                  <a:miter lim="800000"/>
                  <a:headEnd/>
                  <a:tailEnd/>
                </a:ln>
                <a:effectLst/>
              </p:spPr>
              <p:txBody>
                <a:bodyPr wrap="none" lIns="90488" tIns="44450" rIns="90488" bIns="44450">
                  <a:spAutoFit/>
                </a:bodyPr>
                <a:lstStyle/>
                <a:p>
                  <a:pPr>
                    <a:lnSpc>
                      <a:spcPct val="125000"/>
                    </a:lnSpc>
                  </a:pPr>
                  <a:r>
                    <a:rPr lang="en-US" i="1"/>
                    <a:t>z</a:t>
                  </a:r>
                  <a:r>
                    <a:rPr lang="en-US" b="0" i="1">
                      <a:latin typeface="Times New Roman" pitchFamily="18" charset="0"/>
                    </a:rPr>
                    <a:t> </a:t>
                  </a:r>
                  <a:r>
                    <a:rPr lang="en-US" b="0"/>
                    <a:t>=</a:t>
                  </a:r>
                </a:p>
              </p:txBody>
            </p:sp>
            <p:sp>
              <p:nvSpPr>
                <p:cNvPr id="223260" name="Line 1052"/>
                <p:cNvSpPr>
                  <a:spLocks noChangeShapeType="1"/>
                </p:cNvSpPr>
                <p:nvPr/>
              </p:nvSpPr>
              <p:spPr bwMode="auto">
                <a:xfrm>
                  <a:off x="2208" y="2160"/>
                  <a:ext cx="1039" cy="0"/>
                </a:xfrm>
                <a:prstGeom prst="line">
                  <a:avLst/>
                </a:prstGeom>
                <a:noFill/>
                <a:ln w="41275">
                  <a:solidFill>
                    <a:schemeClr val="tx1"/>
                  </a:solidFill>
                  <a:round/>
                  <a:headEnd/>
                  <a:tailEnd/>
                </a:ln>
                <a:effectLst/>
              </p:spPr>
              <p:txBody>
                <a:bodyPr wrap="none" anchor="ctr"/>
                <a:lstStyle/>
                <a:p>
                  <a:endParaRPr lang="en-US"/>
                </a:p>
              </p:txBody>
            </p:sp>
            <p:sp>
              <p:nvSpPr>
                <p:cNvPr id="223261" name="Rectangle 1053"/>
                <p:cNvSpPr>
                  <a:spLocks noChangeArrowheads="1"/>
                </p:cNvSpPr>
                <p:nvPr/>
              </p:nvSpPr>
              <p:spPr bwMode="auto">
                <a:xfrm>
                  <a:off x="2384" y="1680"/>
                  <a:ext cx="230" cy="344"/>
                </a:xfrm>
                <a:prstGeom prst="rect">
                  <a:avLst/>
                </a:prstGeom>
                <a:noFill/>
                <a:ln w="25400">
                  <a:noFill/>
                  <a:miter lim="800000"/>
                  <a:headEnd/>
                  <a:tailEnd/>
                </a:ln>
                <a:effectLst/>
              </p:spPr>
              <p:txBody>
                <a:bodyPr wrap="none" lIns="90488" tIns="44450" rIns="90488" bIns="44450">
                  <a:spAutoFit/>
                </a:bodyPr>
                <a:lstStyle/>
                <a:p>
                  <a:pPr>
                    <a:lnSpc>
                      <a:spcPct val="125000"/>
                    </a:lnSpc>
                  </a:pPr>
                  <a:r>
                    <a:rPr lang="en-US">
                      <a:latin typeface="Symbol" pitchFamily="18" charset="2"/>
                    </a:rPr>
                    <a:t></a:t>
                  </a:r>
                </a:p>
              </p:txBody>
            </p:sp>
          </p:grpSp>
        </p:grpSp>
        <p:grpSp>
          <p:nvGrpSpPr>
            <p:cNvPr id="6" name="Group 1054"/>
            <p:cNvGrpSpPr>
              <a:grpSpLocks/>
            </p:cNvGrpSpPr>
            <p:nvPr/>
          </p:nvGrpSpPr>
          <p:grpSpPr bwMode="auto">
            <a:xfrm>
              <a:off x="3254" y="1849"/>
              <a:ext cx="2001" cy="1135"/>
              <a:chOff x="3254" y="1849"/>
              <a:chExt cx="2001" cy="1135"/>
            </a:xfrm>
          </p:grpSpPr>
          <p:grpSp>
            <p:nvGrpSpPr>
              <p:cNvPr id="7" name="Group 1055"/>
              <p:cNvGrpSpPr>
                <a:grpSpLocks/>
              </p:cNvGrpSpPr>
              <p:nvPr/>
            </p:nvGrpSpPr>
            <p:grpSpPr bwMode="auto">
              <a:xfrm>
                <a:off x="3254" y="1849"/>
                <a:ext cx="1241" cy="1135"/>
                <a:chOff x="3254" y="1849"/>
                <a:chExt cx="1241" cy="1135"/>
              </a:xfrm>
            </p:grpSpPr>
            <p:sp>
              <p:nvSpPr>
                <p:cNvPr id="223264" name="Line 1056"/>
                <p:cNvSpPr>
                  <a:spLocks noChangeShapeType="1"/>
                </p:cNvSpPr>
                <p:nvPr/>
              </p:nvSpPr>
              <p:spPr bwMode="auto">
                <a:xfrm>
                  <a:off x="3456" y="2160"/>
                  <a:ext cx="1039" cy="0"/>
                </a:xfrm>
                <a:prstGeom prst="line">
                  <a:avLst/>
                </a:prstGeom>
                <a:noFill/>
                <a:ln w="41275">
                  <a:solidFill>
                    <a:schemeClr val="tx1"/>
                  </a:solidFill>
                  <a:round/>
                  <a:headEnd/>
                  <a:tailEnd/>
                </a:ln>
                <a:effectLst/>
              </p:spPr>
              <p:txBody>
                <a:bodyPr wrap="none" anchor="ctr"/>
                <a:lstStyle/>
                <a:p>
                  <a:endParaRPr lang="en-US"/>
                </a:p>
              </p:txBody>
            </p:sp>
            <p:grpSp>
              <p:nvGrpSpPr>
                <p:cNvPr id="8" name="Group 1057"/>
                <p:cNvGrpSpPr>
                  <a:grpSpLocks/>
                </p:cNvGrpSpPr>
                <p:nvPr/>
              </p:nvGrpSpPr>
              <p:grpSpPr bwMode="auto">
                <a:xfrm>
                  <a:off x="3254" y="1849"/>
                  <a:ext cx="1210" cy="1135"/>
                  <a:chOff x="3254" y="1849"/>
                  <a:chExt cx="1210" cy="1135"/>
                </a:xfrm>
              </p:grpSpPr>
              <p:sp>
                <p:nvSpPr>
                  <p:cNvPr id="223266" name="Text Box 1058"/>
                  <p:cNvSpPr txBox="1">
                    <a:spLocks noChangeArrowheads="1"/>
                  </p:cNvSpPr>
                  <p:nvPr/>
                </p:nvSpPr>
                <p:spPr bwMode="auto">
                  <a:xfrm>
                    <a:off x="3494" y="1849"/>
                    <a:ext cx="970" cy="288"/>
                  </a:xfrm>
                  <a:prstGeom prst="rect">
                    <a:avLst/>
                  </a:prstGeom>
                  <a:noFill/>
                  <a:ln w="12700">
                    <a:noFill/>
                    <a:miter lim="800000"/>
                    <a:headEnd/>
                    <a:tailEnd/>
                  </a:ln>
                  <a:effectLst/>
                </p:spPr>
                <p:txBody>
                  <a:bodyPr wrap="none">
                    <a:spAutoFit/>
                  </a:bodyPr>
                  <a:lstStyle/>
                  <a:p>
                    <a:r>
                      <a:rPr lang="en-US"/>
                      <a:t>0.56 – 0.5</a:t>
                    </a:r>
                    <a:endParaRPr lang="en-US" b="0"/>
                  </a:p>
                </p:txBody>
              </p:sp>
              <p:grpSp>
                <p:nvGrpSpPr>
                  <p:cNvPr id="9" name="Group 1059"/>
                  <p:cNvGrpSpPr>
                    <a:grpSpLocks/>
                  </p:cNvGrpSpPr>
                  <p:nvPr/>
                </p:nvGrpSpPr>
                <p:grpSpPr bwMode="auto">
                  <a:xfrm>
                    <a:off x="3360" y="2256"/>
                    <a:ext cx="1096" cy="728"/>
                    <a:chOff x="3360" y="2256"/>
                    <a:chExt cx="1096" cy="728"/>
                  </a:xfrm>
                </p:grpSpPr>
                <p:sp>
                  <p:nvSpPr>
                    <p:cNvPr id="223268" name="Freeform 1060"/>
                    <p:cNvSpPr>
                      <a:spLocks/>
                    </p:cNvSpPr>
                    <p:nvPr/>
                  </p:nvSpPr>
                  <p:spPr bwMode="auto">
                    <a:xfrm>
                      <a:off x="3360" y="2256"/>
                      <a:ext cx="840" cy="666"/>
                    </a:xfrm>
                    <a:custGeom>
                      <a:avLst/>
                      <a:gdLst/>
                      <a:ahLst/>
                      <a:cxnLst>
                        <a:cxn ang="0">
                          <a:pos x="0" y="465"/>
                        </a:cxn>
                        <a:cxn ang="0">
                          <a:pos x="62" y="300"/>
                        </a:cxn>
                        <a:cxn ang="0">
                          <a:pos x="124" y="665"/>
                        </a:cxn>
                        <a:cxn ang="0">
                          <a:pos x="205" y="0"/>
                        </a:cxn>
                        <a:cxn ang="0">
                          <a:pos x="839" y="0"/>
                        </a:cxn>
                      </a:cxnLst>
                      <a:rect l="0" t="0" r="r" b="b"/>
                      <a:pathLst>
                        <a:path w="840" h="666">
                          <a:moveTo>
                            <a:pt x="0" y="465"/>
                          </a:moveTo>
                          <a:lnTo>
                            <a:pt x="62" y="300"/>
                          </a:lnTo>
                          <a:lnTo>
                            <a:pt x="124" y="665"/>
                          </a:lnTo>
                          <a:lnTo>
                            <a:pt x="205" y="0"/>
                          </a:lnTo>
                          <a:lnTo>
                            <a:pt x="839"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223269" name="Rectangle 1061"/>
                    <p:cNvSpPr>
                      <a:spLocks noChangeArrowheads="1"/>
                    </p:cNvSpPr>
                    <p:nvPr/>
                  </p:nvSpPr>
                  <p:spPr bwMode="auto">
                    <a:xfrm>
                      <a:off x="3552" y="2304"/>
                      <a:ext cx="904" cy="344"/>
                    </a:xfrm>
                    <a:prstGeom prst="rect">
                      <a:avLst/>
                    </a:prstGeom>
                    <a:noFill/>
                    <a:ln w="25400">
                      <a:noFill/>
                      <a:miter lim="800000"/>
                      <a:headEnd/>
                      <a:tailEnd/>
                    </a:ln>
                    <a:effectLst/>
                  </p:spPr>
                  <p:txBody>
                    <a:bodyPr wrap="none" lIns="90488" tIns="44450" rIns="90488" bIns="44450">
                      <a:spAutoFit/>
                    </a:bodyPr>
                    <a:lstStyle/>
                    <a:p>
                      <a:pPr>
                        <a:lnSpc>
                          <a:spcPct val="125000"/>
                        </a:lnSpc>
                      </a:pPr>
                      <a:r>
                        <a:rPr lang="en-US"/>
                        <a:t>(0.5)(0.5)</a:t>
                      </a:r>
                      <a:endParaRPr lang="en-US" b="0"/>
                    </a:p>
                  </p:txBody>
                </p:sp>
                <p:sp>
                  <p:nvSpPr>
                    <p:cNvPr id="223270" name="Line 1062"/>
                    <p:cNvSpPr>
                      <a:spLocks noChangeShapeType="1"/>
                    </p:cNvSpPr>
                    <p:nvPr/>
                  </p:nvSpPr>
                  <p:spPr bwMode="auto">
                    <a:xfrm flipV="1">
                      <a:off x="3648" y="2640"/>
                      <a:ext cx="672" cy="0"/>
                    </a:xfrm>
                    <a:prstGeom prst="line">
                      <a:avLst/>
                    </a:prstGeom>
                    <a:noFill/>
                    <a:ln w="25400">
                      <a:solidFill>
                        <a:schemeClr val="tx1"/>
                      </a:solidFill>
                      <a:round/>
                      <a:headEnd/>
                      <a:tailEnd/>
                    </a:ln>
                    <a:effectLst/>
                  </p:spPr>
                  <p:txBody>
                    <a:bodyPr wrap="none" anchor="ctr"/>
                    <a:lstStyle/>
                    <a:p>
                      <a:endParaRPr lang="en-US"/>
                    </a:p>
                  </p:txBody>
                </p:sp>
                <p:sp>
                  <p:nvSpPr>
                    <p:cNvPr id="223271" name="Rectangle 1063"/>
                    <p:cNvSpPr>
                      <a:spLocks noChangeArrowheads="1"/>
                    </p:cNvSpPr>
                    <p:nvPr/>
                  </p:nvSpPr>
                  <p:spPr bwMode="auto">
                    <a:xfrm>
                      <a:off x="3792" y="2640"/>
                      <a:ext cx="435" cy="344"/>
                    </a:xfrm>
                    <a:prstGeom prst="rect">
                      <a:avLst/>
                    </a:prstGeom>
                    <a:noFill/>
                    <a:ln w="25400">
                      <a:noFill/>
                      <a:miter lim="800000"/>
                      <a:headEnd/>
                      <a:tailEnd/>
                    </a:ln>
                    <a:effectLst/>
                  </p:spPr>
                  <p:txBody>
                    <a:bodyPr wrap="none" lIns="90488" tIns="44450" rIns="90488" bIns="44450">
                      <a:spAutoFit/>
                    </a:bodyPr>
                    <a:lstStyle/>
                    <a:p>
                      <a:pPr>
                        <a:lnSpc>
                          <a:spcPct val="125000"/>
                        </a:lnSpc>
                      </a:pPr>
                      <a:r>
                        <a:rPr lang="en-US"/>
                        <a:t>880</a:t>
                      </a:r>
                      <a:endParaRPr lang="en-US" b="0" i="1"/>
                    </a:p>
                  </p:txBody>
                </p:sp>
              </p:grpSp>
              <p:sp>
                <p:nvSpPr>
                  <p:cNvPr id="223272" name="Text Box 1064"/>
                  <p:cNvSpPr txBox="1">
                    <a:spLocks noChangeArrowheads="1"/>
                  </p:cNvSpPr>
                  <p:nvPr/>
                </p:nvSpPr>
                <p:spPr bwMode="auto">
                  <a:xfrm>
                    <a:off x="3254" y="1946"/>
                    <a:ext cx="225" cy="288"/>
                  </a:xfrm>
                  <a:prstGeom prst="rect">
                    <a:avLst/>
                  </a:prstGeom>
                  <a:noFill/>
                  <a:ln w="12700">
                    <a:noFill/>
                    <a:miter lim="800000"/>
                    <a:headEnd/>
                    <a:tailEnd/>
                  </a:ln>
                  <a:effectLst/>
                </p:spPr>
                <p:txBody>
                  <a:bodyPr wrap="none">
                    <a:spAutoFit/>
                  </a:bodyPr>
                  <a:lstStyle/>
                  <a:p>
                    <a:r>
                      <a:rPr lang="en-US">
                        <a:latin typeface="Times New Roman" pitchFamily="18" charset="0"/>
                      </a:rPr>
                      <a:t>=</a:t>
                    </a:r>
                    <a:endParaRPr lang="en-US" b="0">
                      <a:latin typeface="Times New Roman" pitchFamily="18" charset="0"/>
                    </a:endParaRPr>
                  </a:p>
                </p:txBody>
              </p:sp>
            </p:grpSp>
          </p:grpSp>
          <p:sp>
            <p:nvSpPr>
              <p:cNvPr id="223273" name="Text Box 1065"/>
              <p:cNvSpPr txBox="1">
                <a:spLocks noChangeArrowheads="1"/>
              </p:cNvSpPr>
              <p:nvPr/>
            </p:nvSpPr>
            <p:spPr bwMode="auto">
              <a:xfrm>
                <a:off x="4608" y="1968"/>
                <a:ext cx="647" cy="288"/>
              </a:xfrm>
              <a:prstGeom prst="rect">
                <a:avLst/>
              </a:prstGeom>
              <a:noFill/>
              <a:ln w="12700">
                <a:noFill/>
                <a:miter lim="800000"/>
                <a:headEnd/>
                <a:tailEnd/>
              </a:ln>
              <a:effectLst/>
            </p:spPr>
            <p:txBody>
              <a:bodyPr wrap="none">
                <a:spAutoFit/>
              </a:bodyPr>
              <a:lstStyle/>
              <a:p>
                <a:r>
                  <a:rPr lang="en-US">
                    <a:latin typeface="Times New Roman" pitchFamily="18" charset="0"/>
                  </a:rPr>
                  <a:t>= </a:t>
                </a:r>
                <a:r>
                  <a:rPr lang="en-US"/>
                  <a:t>3.56</a:t>
                </a:r>
                <a:endParaRPr lang="en-US" b="0"/>
              </a:p>
            </p:txBody>
          </p:sp>
        </p:grpSp>
      </p:grpSp>
      <p:sp>
        <p:nvSpPr>
          <p:cNvPr id="223277" name="Text Box 1069"/>
          <p:cNvSpPr txBox="1">
            <a:spLocks noChangeArrowheads="1"/>
          </p:cNvSpPr>
          <p:nvPr/>
        </p:nvSpPr>
        <p:spPr bwMode="auto">
          <a:xfrm>
            <a:off x="622300" y="5072063"/>
            <a:ext cx="8032750" cy="1431925"/>
          </a:xfrm>
          <a:prstGeom prst="rect">
            <a:avLst/>
          </a:prstGeom>
          <a:noFill/>
          <a:ln w="12700">
            <a:noFill/>
            <a:miter lim="800000"/>
            <a:headEnd/>
            <a:tailEnd/>
          </a:ln>
          <a:effectLst/>
        </p:spPr>
        <p:txBody>
          <a:bodyPr>
            <a:spAutoFit/>
          </a:bodyPr>
          <a:lstStyle/>
          <a:p>
            <a:r>
              <a:rPr lang="en-US" sz="2200">
                <a:solidFill>
                  <a:schemeClr val="hlink"/>
                </a:solidFill>
              </a:rPr>
              <a:t>This is a right-tailed test, so the critical region is an area of 0.05. We find that </a:t>
            </a:r>
            <a:r>
              <a:rPr lang="en-US" sz="2200" i="1">
                <a:solidFill>
                  <a:schemeClr val="hlink"/>
                </a:solidFill>
              </a:rPr>
              <a:t>z</a:t>
            </a:r>
            <a:r>
              <a:rPr lang="en-US" sz="2200">
                <a:solidFill>
                  <a:schemeClr val="hlink"/>
                </a:solidFill>
              </a:rPr>
              <a:t> = 1.645 is the critical value of the critical region. We reject the null hypothesis.</a:t>
            </a:r>
          </a:p>
          <a:p>
            <a:r>
              <a:rPr lang="en-US" sz="2200">
                <a:solidFill>
                  <a:schemeClr val="hlink"/>
                </a:solidFill>
              </a:rPr>
              <a:t>There is sufficient evidence to support the claim.</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3277"/>
                                        </p:tgtEl>
                                        <p:attrNameLst>
                                          <p:attrName>style.visibility</p:attrName>
                                        </p:attrNameLst>
                                      </p:cBhvr>
                                      <p:to>
                                        <p:strVal val="visible"/>
                                      </p:to>
                                    </p:set>
                                    <p:anim calcmode="lin" valueType="num">
                                      <p:cBhvr additive="base">
                                        <p:cTn id="7" dur="500" fill="hold"/>
                                        <p:tgtEl>
                                          <p:spTgt spid="223277"/>
                                        </p:tgtEl>
                                        <p:attrNameLst>
                                          <p:attrName>ppt_x</p:attrName>
                                        </p:attrNameLst>
                                      </p:cBhvr>
                                      <p:tavLst>
                                        <p:tav tm="0">
                                          <p:val>
                                            <p:strVal val="0-#ppt_w/2"/>
                                          </p:val>
                                        </p:tav>
                                        <p:tav tm="100000">
                                          <p:val>
                                            <p:strVal val="#ppt_x"/>
                                          </p:val>
                                        </p:tav>
                                      </p:tavLst>
                                    </p:anim>
                                    <p:anim calcmode="lin" valueType="num">
                                      <p:cBhvr additive="base">
                                        <p:cTn id="8" dur="500" fill="hold"/>
                                        <p:tgtEl>
                                          <p:spTgt spid="2232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77"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endParaRPr lang="en-US" dirty="0"/>
          </a:p>
        </p:txBody>
      </p:sp>
      <p:sp>
        <p:nvSpPr>
          <p:cNvPr id="3" name="Content Placeholder 2"/>
          <p:cNvSpPr>
            <a:spLocks noGrp="1"/>
          </p:cNvSpPr>
          <p:nvPr>
            <p:ph idx="1"/>
          </p:nvPr>
        </p:nvSpPr>
        <p:spPr>
          <a:xfrm>
            <a:off x="228600" y="1066800"/>
            <a:ext cx="8915400" cy="5791200"/>
          </a:xfrm>
        </p:spPr>
        <p:txBody>
          <a:bodyPr>
            <a:normAutofit/>
          </a:bodyPr>
          <a:lstStyle/>
          <a:p>
            <a:pPr>
              <a:buNone/>
            </a:pPr>
            <a:r>
              <a:rPr lang="en-US" sz="2800" b="1" dirty="0" smtClean="0"/>
              <a:t>Test of hypothesis</a:t>
            </a:r>
          </a:p>
          <a:p>
            <a:r>
              <a:rPr lang="en-US" sz="2800" dirty="0" smtClean="0"/>
              <a:t>In statistics, a </a:t>
            </a:r>
            <a:r>
              <a:rPr lang="en-US" sz="2800" dirty="0" smtClean="0">
                <a:solidFill>
                  <a:schemeClr val="hlink"/>
                </a:solidFill>
              </a:rPr>
              <a:t>hypothesis</a:t>
            </a:r>
            <a:r>
              <a:rPr lang="en-US" sz="2800" dirty="0" smtClean="0"/>
              <a:t> is a claim or statement about a property of a population</a:t>
            </a:r>
          </a:p>
          <a:p>
            <a:r>
              <a:rPr lang="en-US" sz="2800" dirty="0" smtClean="0"/>
              <a:t>The inference is drawn on the basis of probability distribution of the sample statistic (calculated from data in the sample) or estimator.</a:t>
            </a:r>
          </a:p>
          <a:p>
            <a:r>
              <a:rPr lang="en-US" sz="2800" dirty="0" smtClean="0"/>
              <a:t>The process of making inference about parameter using sample statistic is known as </a:t>
            </a:r>
            <a:r>
              <a:rPr lang="en-US" sz="2800" i="1" dirty="0" smtClean="0"/>
              <a:t>test of hypothesis </a:t>
            </a:r>
            <a:r>
              <a:rPr lang="en-US" sz="2800" dirty="0" smtClean="0"/>
              <a:t>or </a:t>
            </a:r>
            <a:r>
              <a:rPr lang="en-US" sz="2800" i="1" dirty="0" smtClean="0"/>
              <a:t>test of statistical hypothesis</a:t>
            </a:r>
          </a:p>
          <a:p>
            <a:pPr>
              <a:buNone/>
            </a:pPr>
            <a:r>
              <a:rPr lang="en-US" sz="2800" dirty="0" smtClean="0"/>
              <a:t>Types of statistical hypothesis</a:t>
            </a:r>
          </a:p>
          <a:p>
            <a:r>
              <a:rPr lang="en-US" sz="2800" dirty="0" smtClean="0"/>
              <a:t>Parametric hypothesis</a:t>
            </a:r>
          </a:p>
          <a:p>
            <a:r>
              <a:rPr lang="en-US" sz="2800" dirty="0" smtClean="0"/>
              <a:t>Non-parametric hypothesis</a:t>
            </a:r>
            <a:endParaRPr lang="en-US" sz="28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normAutofit/>
          </a:bodyPr>
          <a:lstStyle/>
          <a:p>
            <a:pPr>
              <a:buNone/>
            </a:pPr>
            <a:r>
              <a:rPr lang="en-US" sz="2400" b="1" dirty="0" smtClean="0">
                <a:latin typeface="Arial" pitchFamily="34" charset="0"/>
                <a:cs typeface="Arial" pitchFamily="34" charset="0"/>
              </a:rPr>
              <a:t>Parametric hypothesis</a:t>
            </a:r>
          </a:p>
          <a:p>
            <a:r>
              <a:rPr lang="en-US" sz="2400" b="1" dirty="0" smtClean="0">
                <a:latin typeface="Arial" pitchFamily="34" charset="0"/>
                <a:cs typeface="Arial" pitchFamily="34" charset="0"/>
              </a:rPr>
              <a:t>The unknown population characteristic is called parameter and any specification about one or more parameters is termed as </a:t>
            </a:r>
            <a:r>
              <a:rPr lang="en-US" sz="2400" b="1" i="1" dirty="0" smtClean="0">
                <a:latin typeface="Arial" pitchFamily="34" charset="0"/>
                <a:cs typeface="Arial" pitchFamily="34" charset="0"/>
              </a:rPr>
              <a:t>parametric hypothesis.</a:t>
            </a:r>
            <a:endParaRPr lang="en-US" sz="2400" b="1" dirty="0" smtClean="0">
              <a:latin typeface="Arial" pitchFamily="34" charset="0"/>
              <a:cs typeface="Arial" pitchFamily="34" charset="0"/>
            </a:endParaRPr>
          </a:p>
          <a:p>
            <a:r>
              <a:rPr lang="en-US" sz="2400" b="1" dirty="0" smtClean="0">
                <a:latin typeface="Arial" pitchFamily="34" charset="0"/>
                <a:cs typeface="Arial" pitchFamily="34" charset="0"/>
              </a:rPr>
              <a:t>This is done when the distribution of population observations is specified or known.</a:t>
            </a:r>
          </a:p>
          <a:p>
            <a:r>
              <a:rPr lang="en-US" sz="2400" b="1" i="1" dirty="0" smtClean="0">
                <a:latin typeface="Arial" pitchFamily="34" charset="0"/>
                <a:cs typeface="Arial" pitchFamily="34" charset="0"/>
              </a:rPr>
              <a:t>For example </a:t>
            </a:r>
            <a:r>
              <a:rPr lang="en-US" sz="2400" b="1" dirty="0" smtClean="0">
                <a:latin typeface="Arial" pitchFamily="34" charset="0"/>
                <a:cs typeface="Arial" pitchFamily="34" charset="0"/>
              </a:rPr>
              <a:t>the distribution of measurement errors in measuring the ages of a randomly selected group of people can be assumed normally distributed with population mean </a:t>
            </a:r>
            <a:r>
              <a:rPr lang="el-GR" sz="2400" b="1" dirty="0" smtClean="0">
                <a:latin typeface="Arial" pitchFamily="34" charset="0"/>
                <a:cs typeface="Arial" pitchFamily="34" charset="0"/>
              </a:rPr>
              <a:t>μ</a:t>
            </a:r>
            <a:r>
              <a:rPr lang="en-US" sz="2400" b="1" dirty="0" smtClean="0">
                <a:latin typeface="Arial" pitchFamily="34" charset="0"/>
                <a:cs typeface="Arial" pitchFamily="34" charset="0"/>
              </a:rPr>
              <a:t> and population variance </a:t>
            </a:r>
            <a:r>
              <a:rPr lang="el-GR" sz="2400" b="1" dirty="0" smtClean="0">
                <a:latin typeface="Arial" pitchFamily="34" charset="0"/>
                <a:cs typeface="Arial" pitchFamily="34" charset="0"/>
              </a:rPr>
              <a:t>σ</a:t>
            </a:r>
            <a:r>
              <a:rPr lang="en-US" sz="2400" b="1" baseline="30000" dirty="0" smtClean="0">
                <a:latin typeface="Arial" pitchFamily="34" charset="0"/>
                <a:cs typeface="Arial" pitchFamily="34" charset="0"/>
              </a:rPr>
              <a:t>2 </a:t>
            </a:r>
            <a:r>
              <a:rPr lang="en-US" sz="2400" b="1" dirty="0" smtClean="0">
                <a:latin typeface="Arial" pitchFamily="34" charset="0"/>
                <a:cs typeface="Arial" pitchFamily="34" charset="0"/>
              </a:rPr>
              <a:t>. Here </a:t>
            </a:r>
            <a:r>
              <a:rPr lang="el-GR" sz="2400" b="1" dirty="0" smtClean="0">
                <a:latin typeface="Arial" pitchFamily="34" charset="0"/>
                <a:cs typeface="Arial" pitchFamily="34" charset="0"/>
              </a:rPr>
              <a:t>μ</a:t>
            </a:r>
            <a:r>
              <a:rPr lang="en-US" sz="2400" b="1" dirty="0" smtClean="0">
                <a:latin typeface="Arial" pitchFamily="34" charset="0"/>
                <a:cs typeface="Arial" pitchFamily="34" charset="0"/>
              </a:rPr>
              <a:t> and </a:t>
            </a:r>
            <a:r>
              <a:rPr lang="el-GR" sz="2400" b="1" dirty="0" smtClean="0">
                <a:latin typeface="Arial" pitchFamily="34" charset="0"/>
                <a:cs typeface="Arial" pitchFamily="34" charset="0"/>
              </a:rPr>
              <a:t>σ</a:t>
            </a:r>
            <a:r>
              <a:rPr lang="en-US" sz="2400" b="1" baseline="30000" dirty="0" smtClean="0">
                <a:latin typeface="Arial" pitchFamily="34" charset="0"/>
                <a:cs typeface="Arial" pitchFamily="34" charset="0"/>
              </a:rPr>
              <a:t>2  </a:t>
            </a:r>
            <a:r>
              <a:rPr lang="en-US" sz="2400" b="1" dirty="0" smtClean="0">
                <a:latin typeface="Arial" pitchFamily="34" charset="0"/>
                <a:cs typeface="Arial" pitchFamily="34" charset="0"/>
              </a:rPr>
              <a:t>termed as parameters. Any specification which about</a:t>
            </a:r>
            <a:r>
              <a:rPr lang="el-GR" sz="2400" b="1" dirty="0" smtClean="0">
                <a:latin typeface="Arial" pitchFamily="34" charset="0"/>
                <a:cs typeface="Arial" pitchFamily="34" charset="0"/>
              </a:rPr>
              <a:t> μ</a:t>
            </a:r>
            <a:r>
              <a:rPr lang="en-US" sz="2400" b="1" dirty="0" smtClean="0">
                <a:latin typeface="Arial" pitchFamily="34" charset="0"/>
                <a:cs typeface="Arial" pitchFamily="34" charset="0"/>
              </a:rPr>
              <a:t> and  </a:t>
            </a:r>
            <a:r>
              <a:rPr lang="el-GR" sz="2400" b="1" dirty="0" smtClean="0">
                <a:latin typeface="Arial" pitchFamily="34" charset="0"/>
                <a:cs typeface="Arial" pitchFamily="34" charset="0"/>
              </a:rPr>
              <a:t>σ</a:t>
            </a:r>
            <a:r>
              <a:rPr lang="en-US" sz="2400" b="1" baseline="30000" dirty="0" smtClean="0">
                <a:latin typeface="Arial" pitchFamily="34" charset="0"/>
                <a:cs typeface="Arial" pitchFamily="34" charset="0"/>
              </a:rPr>
              <a:t>2</a:t>
            </a:r>
            <a:r>
              <a:rPr lang="en-US" sz="2400" b="1" dirty="0" smtClean="0">
                <a:latin typeface="Arial" pitchFamily="34" charset="0"/>
                <a:cs typeface="Arial" pitchFamily="34" charset="0"/>
              </a:rPr>
              <a:t> which is under verification is known as parametric hypothesis.</a:t>
            </a:r>
          </a:p>
          <a:p>
            <a:endParaRPr lang="en-US" sz="24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sz="2400" b="1">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pPr>
              <a:buNone/>
            </a:pPr>
            <a:r>
              <a:rPr lang="en-US" sz="2400" b="1" dirty="0" smtClean="0">
                <a:latin typeface="Arial" pitchFamily="34" charset="0"/>
                <a:cs typeface="Arial" pitchFamily="34" charset="0"/>
              </a:rPr>
              <a:t>Nonparametric hypothesis</a:t>
            </a:r>
          </a:p>
          <a:p>
            <a:r>
              <a:rPr lang="en-US" sz="2400" b="1" dirty="0" smtClean="0">
                <a:latin typeface="Arial" pitchFamily="34" charset="0"/>
                <a:cs typeface="Arial" pitchFamily="34" charset="0"/>
              </a:rPr>
              <a:t>The hypothesis which does not specify anything about the parameters of a distribution is called </a:t>
            </a:r>
            <a:r>
              <a:rPr lang="en-US" sz="2400" b="1" i="1" dirty="0" smtClean="0">
                <a:latin typeface="Arial" pitchFamily="34" charset="0"/>
                <a:cs typeface="Arial" pitchFamily="34" charset="0"/>
              </a:rPr>
              <a:t>nonparametric hypothesis.</a:t>
            </a:r>
            <a:endParaRPr lang="en-US" sz="2400" b="1" dirty="0" smtClean="0">
              <a:latin typeface="Arial" pitchFamily="34" charset="0"/>
              <a:cs typeface="Arial" pitchFamily="34" charset="0"/>
            </a:endParaRPr>
          </a:p>
          <a:p>
            <a:r>
              <a:rPr lang="en-US" sz="2400" b="1" i="1" dirty="0" smtClean="0">
                <a:latin typeface="Arial" pitchFamily="34" charset="0"/>
                <a:cs typeface="Arial" pitchFamily="34" charset="0"/>
              </a:rPr>
              <a:t>For example </a:t>
            </a:r>
            <a:r>
              <a:rPr lang="en-US" sz="2400" b="1" dirty="0" smtClean="0">
                <a:latin typeface="Arial" pitchFamily="34" charset="0"/>
                <a:cs typeface="Arial" pitchFamily="34" charset="0"/>
              </a:rPr>
              <a:t>a group of students are selected for some social activities. One may be interested to verify the hypothesis that the selection is random. Here nothing is mentioned about the parameter. So the hypothesis is nonparametric hypothesis</a:t>
            </a:r>
          </a:p>
          <a:p>
            <a:endParaRPr lang="en-US" sz="24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8915400" cy="5257800"/>
          </a:xfrm>
        </p:spPr>
        <p:txBody>
          <a:bodyPr>
            <a:noAutofit/>
          </a:bodyPr>
          <a:lstStyle/>
          <a:p>
            <a:pPr>
              <a:buNone/>
            </a:pPr>
            <a:r>
              <a:rPr lang="en-US" sz="2800" b="1" dirty="0" smtClean="0">
                <a:latin typeface="Arial" pitchFamily="34" charset="0"/>
                <a:cs typeface="Arial" pitchFamily="34" charset="0"/>
              </a:rPr>
              <a:t>Statistical hypothesis</a:t>
            </a:r>
          </a:p>
          <a:p>
            <a:r>
              <a:rPr lang="en-US" sz="2400" b="1" dirty="0" smtClean="0">
                <a:latin typeface="Arial" pitchFamily="34" charset="0"/>
                <a:cs typeface="Arial" pitchFamily="34" charset="0"/>
              </a:rPr>
              <a:t>A statistical hypothesis is an assertion about the distribution of one or more random variables.</a:t>
            </a:r>
          </a:p>
          <a:p>
            <a:r>
              <a:rPr lang="en-US" sz="2400" b="1" dirty="0" smtClean="0">
                <a:latin typeface="Arial" pitchFamily="34" charset="0"/>
                <a:cs typeface="Arial" pitchFamily="34" charset="0"/>
              </a:rPr>
              <a:t>If the statistical hypothesis completely specifies all the parameters of a  distribution or a distribution itself it is called a simple statistical hypothesis, if it does not it is called a composite hypothesis.</a:t>
            </a:r>
          </a:p>
          <a:p>
            <a:r>
              <a:rPr lang="en-US" sz="2400" b="1" dirty="0" smtClean="0">
                <a:latin typeface="Arial" pitchFamily="34" charset="0"/>
                <a:cs typeface="Arial" pitchFamily="34" charset="0"/>
              </a:rPr>
              <a:t>If in investigating the significance of a hypothesis all parameters of the distribution or the distribution itself are specified, then the hypothesis is known as simple hypothesis</a:t>
            </a:r>
            <a:endParaRPr lang="en-US" sz="24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52400" y="1600200"/>
            <a:ext cx="8991600" cy="5257800"/>
          </a:xfrm>
        </p:spPr>
        <p:txBody>
          <a:bodyPr>
            <a:noAutofit/>
          </a:bodyPr>
          <a:lstStyle/>
          <a:p>
            <a:r>
              <a:rPr lang="en-US" sz="2400" b="1" dirty="0" smtClean="0">
                <a:latin typeface="Arial" pitchFamily="34" charset="0"/>
                <a:cs typeface="Arial" pitchFamily="34" charset="0"/>
              </a:rPr>
              <a:t>If by a hypothesis all the parameters of a distribution or distribution itself are not specified, the hypothesis is called </a:t>
            </a:r>
            <a:r>
              <a:rPr lang="en-US" sz="2400" b="1" i="1" dirty="0" smtClean="0">
                <a:solidFill>
                  <a:srgbClr val="0000CC"/>
                </a:solidFill>
                <a:latin typeface="Arial" pitchFamily="34" charset="0"/>
                <a:cs typeface="Arial" pitchFamily="34" charset="0"/>
              </a:rPr>
              <a:t>composite hypothesis</a:t>
            </a:r>
            <a:r>
              <a:rPr lang="en-US" sz="2400" b="1" i="1" dirty="0" smtClean="0">
                <a:latin typeface="Arial" pitchFamily="34" charset="0"/>
                <a:cs typeface="Arial" pitchFamily="34" charset="0"/>
              </a:rPr>
              <a:t>.</a:t>
            </a:r>
          </a:p>
          <a:p>
            <a:r>
              <a:rPr lang="en-US" sz="2400" b="1" dirty="0" smtClean="0">
                <a:latin typeface="Arial" pitchFamily="34" charset="0"/>
                <a:cs typeface="Arial" pitchFamily="34" charset="0"/>
              </a:rPr>
              <a:t>For example, let </a:t>
            </a:r>
            <a:r>
              <a:rPr lang="en-US" sz="2400" b="1" i="1" dirty="0" smtClean="0">
                <a:latin typeface="Arial" pitchFamily="34" charset="0"/>
                <a:cs typeface="Arial" pitchFamily="34" charset="0"/>
              </a:rPr>
              <a:t>X~ N(</a:t>
            </a:r>
            <a:r>
              <a:rPr lang="el-GR" sz="2400" b="1" i="1" dirty="0" smtClean="0">
                <a:latin typeface="Arial" pitchFamily="34" charset="0"/>
                <a:cs typeface="Arial" pitchFamily="34" charset="0"/>
              </a:rPr>
              <a:t>μ</a:t>
            </a:r>
            <a:r>
              <a:rPr lang="en-US" sz="2400" b="1" i="1" dirty="0" smtClean="0">
                <a:latin typeface="Arial" pitchFamily="34" charset="0"/>
                <a:cs typeface="Arial" pitchFamily="34" charset="0"/>
              </a:rPr>
              <a:t>, </a:t>
            </a:r>
            <a:r>
              <a:rPr lang="el-GR" sz="2400" b="1" i="1" dirty="0" smtClean="0">
                <a:latin typeface="Arial" pitchFamily="34" charset="0"/>
                <a:cs typeface="Arial" pitchFamily="34" charset="0"/>
              </a:rPr>
              <a:t>σ</a:t>
            </a:r>
            <a:r>
              <a:rPr lang="en-US" sz="2400" b="1" i="1" baseline="30000" dirty="0" smtClean="0">
                <a:latin typeface="Arial" pitchFamily="34" charset="0"/>
                <a:cs typeface="Arial" pitchFamily="34" charset="0"/>
              </a:rPr>
              <a:t>2 </a:t>
            </a:r>
            <a:r>
              <a:rPr lang="en-US" sz="2400" b="1" i="1" dirty="0" smtClean="0">
                <a:latin typeface="Arial" pitchFamily="34" charset="0"/>
                <a:cs typeface="Arial" pitchFamily="34" charset="0"/>
              </a:rPr>
              <a:t>). </a:t>
            </a:r>
            <a:r>
              <a:rPr lang="en-US" sz="2400" b="1" dirty="0" smtClean="0">
                <a:latin typeface="Arial" pitchFamily="34" charset="0"/>
                <a:cs typeface="Arial" pitchFamily="34" charset="0"/>
              </a:rPr>
              <a:t>The object is to test the significance of </a:t>
            </a:r>
            <a:r>
              <a:rPr lang="en-US" sz="2400" b="1" i="1" dirty="0" smtClean="0">
                <a:latin typeface="Arial" pitchFamily="34" charset="0"/>
                <a:cs typeface="Arial" pitchFamily="34" charset="0"/>
              </a:rPr>
              <a:t>H</a:t>
            </a:r>
            <a:r>
              <a:rPr lang="en-US" sz="2400" b="1" i="1" baseline="-25000" dirty="0" smtClean="0">
                <a:latin typeface="Arial" pitchFamily="34" charset="0"/>
                <a:cs typeface="Arial" pitchFamily="34" charset="0"/>
              </a:rPr>
              <a:t>0</a:t>
            </a:r>
            <a:r>
              <a:rPr lang="en-US" sz="2400" b="1" i="1" dirty="0" smtClean="0">
                <a:latin typeface="Arial" pitchFamily="34" charset="0"/>
                <a:cs typeface="Arial" pitchFamily="34" charset="0"/>
              </a:rPr>
              <a:t>: </a:t>
            </a:r>
            <a:r>
              <a:rPr lang="el-GR" sz="2400" b="1" i="1" dirty="0" smtClean="0">
                <a:latin typeface="Arial" pitchFamily="34" charset="0"/>
                <a:cs typeface="Arial" pitchFamily="34" charset="0"/>
              </a:rPr>
              <a:t>μ</a:t>
            </a:r>
            <a:r>
              <a:rPr lang="en-US" sz="2400" b="1" i="1" dirty="0" smtClean="0">
                <a:latin typeface="Arial" pitchFamily="34" charset="0"/>
                <a:cs typeface="Arial" pitchFamily="34" charset="0"/>
              </a:rPr>
              <a:t> = </a:t>
            </a:r>
            <a:r>
              <a:rPr lang="el-GR" sz="2400" b="1" i="1" dirty="0" smtClean="0">
                <a:latin typeface="Arial" pitchFamily="34" charset="0"/>
                <a:cs typeface="Arial" pitchFamily="34" charset="0"/>
              </a:rPr>
              <a:t>μ</a:t>
            </a:r>
            <a:r>
              <a:rPr lang="en-US" sz="2400" b="1" i="1" baseline="-25000" dirty="0" smtClean="0">
                <a:latin typeface="Arial" pitchFamily="34" charset="0"/>
                <a:cs typeface="Arial" pitchFamily="34" charset="0"/>
              </a:rPr>
              <a:t>0</a:t>
            </a:r>
            <a:r>
              <a:rPr lang="en-US" sz="2400" b="1" i="1" dirty="0" smtClean="0">
                <a:latin typeface="Arial" pitchFamily="34" charset="0"/>
                <a:cs typeface="Arial" pitchFamily="34" charset="0"/>
              </a:rPr>
              <a:t> </a:t>
            </a:r>
            <a:r>
              <a:rPr lang="en-US" sz="2400" b="1" dirty="0" smtClean="0">
                <a:latin typeface="Arial" pitchFamily="34" charset="0"/>
                <a:cs typeface="Arial" pitchFamily="34" charset="0"/>
              </a:rPr>
              <a:t>against </a:t>
            </a:r>
            <a:r>
              <a:rPr lang="en-US" sz="2400" b="1" i="1" dirty="0" smtClean="0">
                <a:latin typeface="Arial" pitchFamily="34" charset="0"/>
                <a:cs typeface="Arial" pitchFamily="34" charset="0"/>
              </a:rPr>
              <a:t>H</a:t>
            </a:r>
            <a:r>
              <a:rPr lang="en-US" sz="2400" b="1" i="1" baseline="-25000" dirty="0" smtClean="0">
                <a:latin typeface="Arial" pitchFamily="34" charset="0"/>
                <a:cs typeface="Arial" pitchFamily="34" charset="0"/>
              </a:rPr>
              <a:t>1</a:t>
            </a:r>
            <a:r>
              <a:rPr lang="en-US" sz="2400" b="1" i="1" dirty="0" smtClean="0">
                <a:latin typeface="Arial" pitchFamily="34" charset="0"/>
                <a:cs typeface="Arial" pitchFamily="34" charset="0"/>
              </a:rPr>
              <a:t>: </a:t>
            </a:r>
            <a:r>
              <a:rPr lang="el-GR" sz="2400" b="1" i="1" dirty="0" smtClean="0">
                <a:latin typeface="Arial" pitchFamily="34" charset="0"/>
                <a:cs typeface="Arial" pitchFamily="34" charset="0"/>
              </a:rPr>
              <a:t>μ</a:t>
            </a:r>
            <a:r>
              <a:rPr lang="en-US" sz="2400" b="1" i="1" dirty="0" smtClean="0">
                <a:latin typeface="Arial" pitchFamily="34" charset="0"/>
                <a:cs typeface="Arial" pitchFamily="34" charset="0"/>
              </a:rPr>
              <a:t> ≠ </a:t>
            </a:r>
            <a:r>
              <a:rPr lang="el-GR" sz="2400" b="1" i="1" dirty="0" smtClean="0">
                <a:latin typeface="Arial" pitchFamily="34" charset="0"/>
                <a:cs typeface="Arial" pitchFamily="34" charset="0"/>
              </a:rPr>
              <a:t>μ</a:t>
            </a:r>
            <a:r>
              <a:rPr lang="en-US" sz="2400" b="1" i="1" baseline="-25000" dirty="0" smtClean="0">
                <a:latin typeface="Arial" pitchFamily="34" charset="0"/>
                <a:cs typeface="Arial" pitchFamily="34" charset="0"/>
              </a:rPr>
              <a:t>0.</a:t>
            </a:r>
            <a:r>
              <a:rPr lang="en-US" sz="2400" b="1" i="1" dirty="0" smtClean="0">
                <a:latin typeface="Arial" pitchFamily="34" charset="0"/>
                <a:cs typeface="Arial" pitchFamily="34" charset="0"/>
              </a:rPr>
              <a:t> Here on</a:t>
            </a:r>
            <a:r>
              <a:rPr lang="en-US" sz="2400" b="1" dirty="0" smtClean="0">
                <a:latin typeface="Arial" pitchFamily="34" charset="0"/>
                <a:cs typeface="Arial" pitchFamily="34" charset="0"/>
              </a:rPr>
              <a:t>e can assume that </a:t>
            </a:r>
            <a:r>
              <a:rPr lang="el-GR" sz="2400" b="1" dirty="0" smtClean="0">
                <a:latin typeface="Arial" pitchFamily="34" charset="0"/>
                <a:cs typeface="Arial" pitchFamily="34" charset="0"/>
              </a:rPr>
              <a:t>σ</a:t>
            </a:r>
            <a:r>
              <a:rPr lang="en-US" sz="2400" b="1" baseline="30000" dirty="0" smtClean="0">
                <a:latin typeface="Arial" pitchFamily="34" charset="0"/>
                <a:cs typeface="Arial" pitchFamily="34" charset="0"/>
              </a:rPr>
              <a:t>2</a:t>
            </a:r>
            <a:r>
              <a:rPr lang="en-US" sz="2400" b="1" dirty="0" smtClean="0">
                <a:latin typeface="Arial" pitchFamily="34" charset="0"/>
                <a:cs typeface="Arial" pitchFamily="34" charset="0"/>
              </a:rPr>
              <a:t> is known. In such  a case the hypothesis is called </a:t>
            </a:r>
            <a:r>
              <a:rPr lang="en-US" sz="2400" b="1" i="1" dirty="0" smtClean="0">
                <a:solidFill>
                  <a:srgbClr val="0000CC"/>
                </a:solidFill>
                <a:latin typeface="Arial" pitchFamily="34" charset="0"/>
                <a:cs typeface="Arial" pitchFamily="34" charset="0"/>
              </a:rPr>
              <a:t>simple hypothesis</a:t>
            </a:r>
            <a:r>
              <a:rPr lang="en-US" sz="2400" b="1" dirty="0" smtClean="0">
                <a:latin typeface="Arial" pitchFamily="34" charset="0"/>
                <a:cs typeface="Arial" pitchFamily="34" charset="0"/>
              </a:rPr>
              <a:t>.</a:t>
            </a:r>
          </a:p>
          <a:p>
            <a:r>
              <a:rPr lang="en-US" sz="2400" b="1" dirty="0" smtClean="0">
                <a:latin typeface="Arial" pitchFamily="34" charset="0"/>
                <a:cs typeface="Arial" pitchFamily="34" charset="0"/>
              </a:rPr>
              <a:t>Again, one can assume that </a:t>
            </a:r>
            <a:r>
              <a:rPr lang="el-GR" sz="2400" b="1" dirty="0" smtClean="0">
                <a:latin typeface="Arial" pitchFamily="34" charset="0"/>
                <a:cs typeface="Arial" pitchFamily="34" charset="0"/>
              </a:rPr>
              <a:t>σ</a:t>
            </a:r>
            <a:r>
              <a:rPr lang="en-US" sz="2400" b="1" baseline="30000" dirty="0" smtClean="0">
                <a:latin typeface="Arial" pitchFamily="34" charset="0"/>
                <a:cs typeface="Arial" pitchFamily="34" charset="0"/>
              </a:rPr>
              <a:t>2</a:t>
            </a:r>
            <a:r>
              <a:rPr lang="en-US" sz="2400" b="1" dirty="0" smtClean="0">
                <a:latin typeface="Arial" pitchFamily="34" charset="0"/>
                <a:cs typeface="Arial" pitchFamily="34" charset="0"/>
              </a:rPr>
              <a:t> is unknown. Since both the parameters of the distribution are not specified, the hypothesis is not simple and the hypothesis is known as </a:t>
            </a:r>
            <a:r>
              <a:rPr lang="en-US" sz="2400" b="1" i="1" dirty="0" smtClean="0">
                <a:solidFill>
                  <a:srgbClr val="0000CC"/>
                </a:solidFill>
                <a:latin typeface="Arial" pitchFamily="34" charset="0"/>
                <a:cs typeface="Arial" pitchFamily="34" charset="0"/>
              </a:rPr>
              <a:t>composite hypothesis. </a:t>
            </a:r>
          </a:p>
          <a:p>
            <a:pPr>
              <a:buNone/>
            </a:pPr>
            <a:r>
              <a:rPr lang="en-US" sz="2400" b="1" i="1" dirty="0" smtClean="0">
                <a:solidFill>
                  <a:srgbClr val="0000CC"/>
                </a:solidFill>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26117</TotalTime>
  <Words>3123</Words>
  <Application>Microsoft Office PowerPoint</Application>
  <PresentationFormat>On-screen Show (4:3)</PresentationFormat>
  <Paragraphs>269</Paragraphs>
  <Slides>50</Slides>
  <Notes>20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52" baseType="lpstr">
      <vt:lpstr>Office Theme</vt:lpstr>
      <vt:lpstr>Equation</vt:lpstr>
      <vt:lpstr>B-STAT-303 Hypothesis Testing</vt:lpstr>
      <vt:lpstr>Some definitions and terms</vt:lpstr>
      <vt:lpstr>Slide 3</vt:lpstr>
      <vt:lpstr>Slide 4</vt:lpstr>
      <vt:lpstr>Slide 5</vt:lpstr>
      <vt:lpstr>Slide 6</vt:lpstr>
      <vt:lpstr>Slide 7</vt:lpstr>
      <vt:lpstr>Slide 8</vt:lpstr>
      <vt:lpstr>Slide 9</vt:lpstr>
      <vt:lpstr>Hypothesis Testing Steps</vt:lpstr>
      <vt:lpstr>Null Hypothesis: H0</vt:lpstr>
      <vt:lpstr>Alternative Hypothesis: H1</vt:lpstr>
      <vt:lpstr>Note about Identifying  H0 and H1</vt:lpstr>
      <vt:lpstr> Example: Identify the Null and Alternative Hypothesis.  Refer to Figure 2 and use the given claims to express the corresponding null and alternative hypotheses in symbolic form. </vt:lpstr>
      <vt:lpstr>Example: Identify the Null and Alternative Hypothesis.  Refer to Figure 8-2 and use the given claims to express the corresponding null and alternative hypotheses in symbolic form. </vt:lpstr>
      <vt:lpstr>Example: identify the null and alternative hypothesis.  Refer to figure 8-2 and use the given claims to express the corresponding null and alternative hypotheses in symbolic form. </vt:lpstr>
      <vt:lpstr>Example: Identify the Null and Alternative Hypothesis.  Refer to Figure 8-2 and use the given claims to express the corresponding null and alternative hypotheses in symbolic form. </vt:lpstr>
      <vt:lpstr>Slide 18</vt:lpstr>
      <vt:lpstr>Slide 19</vt:lpstr>
      <vt:lpstr>Distinctions Between Parameters and Statistics </vt:lpstr>
      <vt:lpstr>Slide 21</vt:lpstr>
      <vt:lpstr>Solution: The preceding example showed that the given claim results in the following null and alternative hypotheses: H0: p = 0.5 and H1: p &gt; 0.5.  Because we work under the assumption that the null hypothesis is true with p = 0.5, we get the following test statistic:</vt:lpstr>
      <vt:lpstr>Slide 23</vt:lpstr>
      <vt:lpstr>Slide 24</vt:lpstr>
      <vt:lpstr>  Critical Region  </vt:lpstr>
      <vt:lpstr>Significance Level</vt:lpstr>
      <vt:lpstr>P-Value</vt:lpstr>
      <vt:lpstr>Slide 28</vt:lpstr>
      <vt:lpstr>Procedure for Finding P-Values</vt:lpstr>
      <vt:lpstr>Standard Error</vt:lpstr>
      <vt:lpstr>Standard Error</vt:lpstr>
      <vt:lpstr>Type I Error</vt:lpstr>
      <vt:lpstr>Type II Error</vt:lpstr>
      <vt:lpstr>Types of errors</vt:lpstr>
      <vt:lpstr>Controlling Type I and   Type II Errors</vt:lpstr>
      <vt:lpstr>Conclusions  in Hypothesis Testing</vt:lpstr>
      <vt:lpstr>Slide 37</vt:lpstr>
      <vt:lpstr>Slide 38</vt:lpstr>
      <vt:lpstr>Example: Finding P-values. First determine whether the given conditions result in a right-tailed test, a left-tailed test, or a two-tailed test, then find the P-values and state a conclusion about the null hypothesis. </vt:lpstr>
      <vt:lpstr>Example: Finding P-values. First determine whether the given conditions result in a right-tailed test, a left-tailed test, or a two-tailed test, then find the P-values and state a conclusion about the null hypothesis. </vt:lpstr>
      <vt:lpstr>Example: Finding P-values. First determine whether the given conditions result in a right-tailed test, a left-tailed test, or a two-tailed test, then find the P-values and state a conclusion about the null hypothesis. </vt:lpstr>
      <vt:lpstr>Hypothesis test for single Proportion</vt:lpstr>
      <vt:lpstr>Slide 43</vt:lpstr>
      <vt:lpstr>Slide 44</vt:lpstr>
      <vt:lpstr>Slide 45</vt:lpstr>
      <vt:lpstr>Example: An article distributed by the Associated Press included these results from a nationwide survey: Of 880 randomly selected drivers, 56% admitted that they run red lights.  The claim is that the majority of all Americans run red lights.  That is, p &gt; 0.5.  The sample data are n = 880, and  p = 0.56.</vt:lpstr>
      <vt:lpstr>Example: An article distributed by the Associated Press included these results from a nationwide survey: Of 880 randomly selected drivers, 56% admitted that they run red lights.  The claim is that the majority of all Americans run red lights.  That is, p &gt; 0.5.  The sample data are n = 880, and p = 0.56.  We will use the P-value Method.</vt:lpstr>
      <vt:lpstr>Example: An article distributed by the Associated Press included these results from a nationwide survey: Of 880 randomly selected drivers, 56% admitted that they run red lights.  The claim is that the majority of all Americans run red lights.  That is, p &gt; 0.5.  The sample data are n = 880, and p = 0.56.  We will use the P-value Method.</vt:lpstr>
      <vt:lpstr>Slide 49</vt:lpstr>
      <vt:lpstr>Slide 50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B-STAT-303 Hypothesis Testing</dc:title>
  <dc:creator>User</dc:creator>
  <cp:lastModifiedBy>User</cp:lastModifiedBy>
  <cp:revision>145</cp:revision>
  <dcterms:created xsi:type="dcterms:W3CDTF">2015-05-01T15:38:43Z</dcterms:created>
  <dcterms:modified xsi:type="dcterms:W3CDTF">2017-02-15T03:51:02Z</dcterms:modified>
</cp:coreProperties>
</file>