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6.wmf"/><Relationship Id="rId1" Type="http://schemas.openxmlformats.org/officeDocument/2006/relationships/image" Target="../media/image8.wmf"/><Relationship Id="rId4"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4F34B8-20BF-4E66-8ADC-DA20E35EE6FE}"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F34B8-20BF-4E66-8ADC-DA20E35EE6FE}"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F34B8-20BF-4E66-8ADC-DA20E35EE6FE}"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4F34B8-20BF-4E66-8ADC-DA20E35EE6FE}"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4F34B8-20BF-4E66-8ADC-DA20E35EE6FE}"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4F34B8-20BF-4E66-8ADC-DA20E35EE6FE}"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4F34B8-20BF-4E66-8ADC-DA20E35EE6FE}"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4F34B8-20BF-4E66-8ADC-DA20E35EE6FE}"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F34B8-20BF-4E66-8ADC-DA20E35EE6FE}"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F34B8-20BF-4E66-8ADC-DA20E35EE6FE}"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4F34B8-20BF-4E66-8ADC-DA20E35EE6FE}"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A18F-AED5-4B79-8CEC-67261AFA01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F34B8-20BF-4E66-8ADC-DA20E35EE6FE}" type="datetimeFigureOut">
              <a:rPr lang="en-US" smtClean="0"/>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3A18F-AED5-4B79-8CEC-67261AFA01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0" y="0"/>
            <a:ext cx="9144000" cy="6858000"/>
            <a:chOff x="0" y="0"/>
            <a:chExt cx="5760" cy="4320"/>
          </a:xfrm>
        </p:grpSpPr>
        <p:sp>
          <p:nvSpPr>
            <p:cNvPr id="5" name="Rectangle 9"/>
            <p:cNvSpPr>
              <a:spLocks noChangeArrowheads="1"/>
            </p:cNvSpPr>
            <p:nvPr/>
          </p:nvSpPr>
          <p:spPr bwMode="auto">
            <a:xfrm>
              <a:off x="0" y="0"/>
              <a:ext cx="5760" cy="4320"/>
            </a:xfrm>
            <a:prstGeom prst="rect">
              <a:avLst/>
            </a:prstGeom>
            <a:solidFill>
              <a:srgbClr val="FFFFFF"/>
            </a:solidFill>
            <a:ln w="12700">
              <a:solidFill>
                <a:srgbClr val="FFFFFF"/>
              </a:solidFill>
              <a:miter lim="800000"/>
              <a:headEnd/>
              <a:tailEnd/>
            </a:ln>
          </p:spPr>
          <p:txBody>
            <a:bodyPr wrap="none" anchor="ctr"/>
            <a:lstStyle/>
            <a:p>
              <a:endParaRPr lang="en-US"/>
            </a:p>
          </p:txBody>
        </p:sp>
        <p:pic>
          <p:nvPicPr>
            <p:cNvPr id="6" name="Picture 10" descr="j0387616"/>
            <p:cNvPicPr>
              <a:picLocks noChangeAspect="1" noChangeArrowheads="1"/>
            </p:cNvPicPr>
            <p:nvPr/>
          </p:nvPicPr>
          <p:blipFill>
            <a:blip r:embed="rId2" cstate="print">
              <a:lum bright="40000" contrast="-20000"/>
            </a:blip>
            <a:srcRect l="7010" t="10001" r="7010" b="7500"/>
            <a:stretch>
              <a:fillRect/>
            </a:stretch>
          </p:blipFill>
          <p:spPr bwMode="auto">
            <a:xfrm>
              <a:off x="1658" y="168"/>
              <a:ext cx="2326" cy="3128"/>
            </a:xfrm>
            <a:prstGeom prst="rect">
              <a:avLst/>
            </a:prstGeom>
            <a:noFill/>
            <a:ln w="9525">
              <a:noFill/>
              <a:miter lim="800000"/>
              <a:headEnd/>
              <a:tailEnd/>
            </a:ln>
          </p:spPr>
        </p:pic>
      </p:grpSp>
      <p:sp>
        <p:nvSpPr>
          <p:cNvPr id="7" name="Rectangle 6"/>
          <p:cNvSpPr>
            <a:spLocks noChangeArrowheads="1"/>
          </p:cNvSpPr>
          <p:nvPr/>
        </p:nvSpPr>
        <p:spPr bwMode="auto">
          <a:xfrm>
            <a:off x="1143000" y="228600"/>
            <a:ext cx="6553200" cy="1320874"/>
          </a:xfrm>
          <a:prstGeom prst="rect">
            <a:avLst/>
          </a:prstGeom>
          <a:noFill/>
          <a:ln w="9525">
            <a:noFill/>
            <a:miter lim="800000"/>
            <a:headEnd/>
            <a:tailEnd/>
          </a:ln>
        </p:spPr>
        <p:txBody>
          <a:bodyPr lIns="90488" tIns="44450" rIns="90488" bIns="44450">
            <a:spAutoFit/>
          </a:bodyPr>
          <a:lstStyle/>
          <a:p>
            <a:pPr algn="ctr"/>
            <a:r>
              <a:rPr lang="en-US" sz="4000" b="1" dirty="0" smtClean="0">
                <a:latin typeface="Arial" pitchFamily="34" charset="0"/>
              </a:rPr>
              <a:t>Runs </a:t>
            </a:r>
            <a:r>
              <a:rPr lang="en-US" sz="4000" b="1" dirty="0">
                <a:latin typeface="Arial" pitchFamily="34" charset="0"/>
              </a:rPr>
              <a:t>Test for Randomness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228600" y="247650"/>
            <a:ext cx="8763000" cy="742950"/>
          </a:xfrm>
          <a:noFill/>
        </p:spPr>
        <p:txBody>
          <a:bodyPr lIns="90488" tIns="44450" rIns="90488" bIns="44450"/>
          <a:lstStyle/>
          <a:p>
            <a:r>
              <a:rPr lang="en-US" sz="4000" b="1" dirty="0"/>
              <a:t>Requirements</a:t>
            </a:r>
          </a:p>
        </p:txBody>
      </p:sp>
      <p:sp>
        <p:nvSpPr>
          <p:cNvPr id="5" name="Text Box 3"/>
          <p:cNvSpPr txBox="1">
            <a:spLocks noChangeArrowheads="1"/>
          </p:cNvSpPr>
          <p:nvPr/>
        </p:nvSpPr>
        <p:spPr bwMode="auto">
          <a:xfrm>
            <a:off x="838200" y="1782763"/>
            <a:ext cx="7924800" cy="3017837"/>
          </a:xfrm>
          <a:prstGeom prst="rect">
            <a:avLst/>
          </a:prstGeom>
          <a:noFill/>
          <a:ln w="12700">
            <a:noFill/>
            <a:miter lim="800000"/>
            <a:headEnd/>
            <a:tailEnd/>
          </a:ln>
        </p:spPr>
        <p:txBody>
          <a:bodyPr>
            <a:spAutoFit/>
          </a:bodyPr>
          <a:lstStyle/>
          <a:p>
            <a:pPr marL="457200" indent="-457200">
              <a:spcBef>
                <a:spcPct val="65000"/>
              </a:spcBef>
              <a:spcAft>
                <a:spcPct val="85000"/>
              </a:spcAft>
              <a:buSzPct val="100000"/>
            </a:pPr>
            <a:r>
              <a:rPr lang="en-US" sz="2800" b="1">
                <a:latin typeface="Arial" pitchFamily="34" charset="0"/>
              </a:rPr>
              <a:t>1. The sample data are arranged according to some ordering scheme, such as the order in which the sample values were obtained. </a:t>
            </a:r>
          </a:p>
          <a:p>
            <a:pPr marL="457200" indent="-457200">
              <a:buSzPct val="100000"/>
            </a:pPr>
            <a:r>
              <a:rPr lang="en-US" sz="2800" b="1">
                <a:latin typeface="Arial" pitchFamily="34" charset="0"/>
              </a:rPr>
              <a:t>2. Each data value can be categorized into one of </a:t>
            </a:r>
            <a:r>
              <a:rPr lang="en-US" sz="2800" b="1">
                <a:solidFill>
                  <a:schemeClr val="hlink"/>
                </a:solidFill>
                <a:latin typeface="Arial" pitchFamily="34" charset="0"/>
              </a:rPr>
              <a:t>two</a:t>
            </a:r>
            <a:r>
              <a:rPr lang="en-US" sz="2800" b="1">
                <a:latin typeface="Arial" pitchFamily="34" charset="0"/>
              </a:rPr>
              <a:t> separate categories (such as male/female).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88975" y="2479675"/>
            <a:ext cx="2081213" cy="457200"/>
          </a:xfrm>
          <a:prstGeom prst="rect">
            <a:avLst/>
          </a:prstGeom>
          <a:noFill/>
          <a:ln w="12700">
            <a:noFill/>
            <a:miter lim="800000"/>
            <a:headEnd/>
            <a:tailEnd/>
          </a:ln>
        </p:spPr>
        <p:txBody>
          <a:bodyPr wrap="none" anchor="ctr"/>
          <a:lstStyle/>
          <a:p>
            <a:endParaRPr lang="en-US"/>
          </a:p>
        </p:txBody>
      </p:sp>
      <p:sp>
        <p:nvSpPr>
          <p:cNvPr id="5" name="Rectangle 5"/>
          <p:cNvSpPr>
            <a:spLocks noChangeArrowheads="1"/>
          </p:cNvSpPr>
          <p:nvPr/>
        </p:nvSpPr>
        <p:spPr bwMode="auto">
          <a:xfrm>
            <a:off x="2917825" y="2284413"/>
            <a:ext cx="576263" cy="641350"/>
          </a:xfrm>
          <a:prstGeom prst="rect">
            <a:avLst/>
          </a:prstGeom>
          <a:noFill/>
          <a:ln w="12700">
            <a:noFill/>
            <a:miter lim="800000"/>
            <a:headEnd/>
            <a:tailEnd/>
          </a:ln>
        </p:spPr>
        <p:txBody>
          <a:bodyPr wrap="none" anchor="ctr"/>
          <a:lstStyle/>
          <a:p>
            <a:endParaRPr lang="en-US"/>
          </a:p>
        </p:txBody>
      </p:sp>
      <p:sp>
        <p:nvSpPr>
          <p:cNvPr id="6" name="Rectangle 6"/>
          <p:cNvSpPr>
            <a:spLocks noChangeArrowheads="1"/>
          </p:cNvSpPr>
          <p:nvPr/>
        </p:nvSpPr>
        <p:spPr bwMode="auto">
          <a:xfrm>
            <a:off x="3222625" y="2408238"/>
            <a:ext cx="2319338" cy="457200"/>
          </a:xfrm>
          <a:prstGeom prst="rect">
            <a:avLst/>
          </a:prstGeom>
          <a:noFill/>
          <a:ln w="12700">
            <a:noFill/>
            <a:miter lim="800000"/>
            <a:headEnd/>
            <a:tailEnd/>
          </a:ln>
        </p:spPr>
        <p:txBody>
          <a:bodyPr wrap="none" anchor="ctr"/>
          <a:lstStyle/>
          <a:p>
            <a:endParaRPr lang="en-US"/>
          </a:p>
        </p:txBody>
      </p:sp>
      <p:sp>
        <p:nvSpPr>
          <p:cNvPr id="7" name="Rectangle 7"/>
          <p:cNvSpPr>
            <a:spLocks noChangeArrowheads="1"/>
          </p:cNvSpPr>
          <p:nvPr/>
        </p:nvSpPr>
        <p:spPr bwMode="auto">
          <a:xfrm>
            <a:off x="3786188" y="2584450"/>
            <a:ext cx="1030287" cy="519113"/>
          </a:xfrm>
          <a:prstGeom prst="rect">
            <a:avLst/>
          </a:prstGeom>
          <a:noFill/>
          <a:ln w="12700">
            <a:noFill/>
            <a:miter lim="800000"/>
            <a:headEnd/>
            <a:tailEnd/>
          </a:ln>
        </p:spPr>
        <p:txBody>
          <a:bodyPr wrap="none" anchor="ctr"/>
          <a:lstStyle/>
          <a:p>
            <a:endParaRPr lang="en-US"/>
          </a:p>
        </p:txBody>
      </p:sp>
      <p:sp>
        <p:nvSpPr>
          <p:cNvPr id="8" name="Rectangle 8"/>
          <p:cNvSpPr>
            <a:spLocks noChangeArrowheads="1"/>
          </p:cNvSpPr>
          <p:nvPr/>
        </p:nvSpPr>
        <p:spPr bwMode="auto">
          <a:xfrm>
            <a:off x="727075" y="4194175"/>
            <a:ext cx="2081213" cy="457200"/>
          </a:xfrm>
          <a:prstGeom prst="rect">
            <a:avLst/>
          </a:prstGeom>
          <a:noFill/>
          <a:ln w="12700">
            <a:noFill/>
            <a:miter lim="800000"/>
            <a:headEnd/>
            <a:tailEnd/>
          </a:ln>
        </p:spPr>
        <p:txBody>
          <a:bodyPr wrap="none" anchor="ctr"/>
          <a:lstStyle/>
          <a:p>
            <a:endParaRPr lang="en-US"/>
          </a:p>
        </p:txBody>
      </p:sp>
      <p:sp>
        <p:nvSpPr>
          <p:cNvPr id="9" name="Rectangle 11"/>
          <p:cNvSpPr>
            <a:spLocks noChangeArrowheads="1"/>
          </p:cNvSpPr>
          <p:nvPr/>
        </p:nvSpPr>
        <p:spPr bwMode="auto">
          <a:xfrm>
            <a:off x="2822575" y="4113213"/>
            <a:ext cx="868363" cy="641350"/>
          </a:xfrm>
          <a:prstGeom prst="rect">
            <a:avLst/>
          </a:prstGeom>
          <a:noFill/>
          <a:ln w="12700">
            <a:noFill/>
            <a:miter lim="800000"/>
            <a:headEnd/>
            <a:tailEnd/>
          </a:ln>
        </p:spPr>
        <p:txBody>
          <a:bodyPr wrap="none" anchor="ctr"/>
          <a:lstStyle/>
          <a:p>
            <a:endParaRPr lang="en-US"/>
          </a:p>
        </p:txBody>
      </p:sp>
      <p:sp>
        <p:nvSpPr>
          <p:cNvPr id="10" name="Text Box 16"/>
          <p:cNvSpPr txBox="1">
            <a:spLocks noChangeArrowheads="1"/>
          </p:cNvSpPr>
          <p:nvPr/>
        </p:nvSpPr>
        <p:spPr bwMode="auto">
          <a:xfrm>
            <a:off x="752475" y="2584450"/>
            <a:ext cx="7772400" cy="3463925"/>
          </a:xfrm>
          <a:prstGeom prst="rect">
            <a:avLst/>
          </a:prstGeom>
          <a:noFill/>
          <a:ln w="12700">
            <a:noFill/>
            <a:miter lim="800000"/>
            <a:headEnd/>
            <a:tailEnd/>
          </a:ln>
        </p:spPr>
        <p:txBody>
          <a:bodyPr>
            <a:spAutoFit/>
          </a:bodyPr>
          <a:lstStyle/>
          <a:p>
            <a:pPr algn="ctr">
              <a:spcBef>
                <a:spcPct val="20000"/>
              </a:spcBef>
              <a:buSzPct val="100000"/>
            </a:pPr>
            <a:r>
              <a:rPr lang="en-US" sz="3200" b="1">
                <a:solidFill>
                  <a:schemeClr val="hlink"/>
                </a:solidFill>
                <a:latin typeface="Arial" pitchFamily="34" charset="0"/>
              </a:rPr>
              <a:t>Test Statistic</a:t>
            </a:r>
            <a:r>
              <a:rPr lang="en-US" sz="3200" b="1">
                <a:latin typeface="Arial" pitchFamily="34" charset="0"/>
              </a:rPr>
              <a:t> </a:t>
            </a:r>
          </a:p>
          <a:p>
            <a:pPr algn="ctr">
              <a:spcBef>
                <a:spcPct val="20000"/>
              </a:spcBef>
              <a:buSzPct val="100000"/>
            </a:pPr>
            <a:r>
              <a:rPr lang="en-US" sz="3200" b="1">
                <a:latin typeface="Arial" pitchFamily="34" charset="0"/>
              </a:rPr>
              <a:t>Test statistic is the number of runs </a:t>
            </a:r>
            <a:r>
              <a:rPr lang="en-US" sz="3200" b="1" i="1"/>
              <a:t>G</a:t>
            </a:r>
          </a:p>
          <a:p>
            <a:pPr algn="ctr">
              <a:spcBef>
                <a:spcPct val="20000"/>
              </a:spcBef>
              <a:buSzPct val="100000"/>
            </a:pPr>
            <a:endParaRPr lang="en-US" sz="3200" b="1">
              <a:latin typeface="Arial" pitchFamily="34" charset="0"/>
            </a:endParaRPr>
          </a:p>
          <a:p>
            <a:pPr algn="ctr">
              <a:spcBef>
                <a:spcPct val="20000"/>
              </a:spcBef>
              <a:buSzPct val="100000"/>
            </a:pPr>
            <a:r>
              <a:rPr lang="en-US" sz="3200" b="1">
                <a:solidFill>
                  <a:schemeClr val="hlink"/>
                </a:solidFill>
                <a:latin typeface="Arial" pitchFamily="34" charset="0"/>
              </a:rPr>
              <a:t>Critical Values</a:t>
            </a:r>
            <a:r>
              <a:rPr lang="en-US" sz="3200" b="1">
                <a:latin typeface="Arial" pitchFamily="34" charset="0"/>
              </a:rPr>
              <a:t> </a:t>
            </a:r>
          </a:p>
          <a:p>
            <a:pPr algn="ctr">
              <a:spcBef>
                <a:spcPct val="20000"/>
              </a:spcBef>
              <a:buSzPct val="100000"/>
            </a:pPr>
            <a:r>
              <a:rPr lang="en-US" sz="3200" b="1">
                <a:latin typeface="Arial" pitchFamily="34" charset="0"/>
              </a:rPr>
              <a:t>Critical values are found in Table A-10.</a:t>
            </a:r>
          </a:p>
          <a:p>
            <a:pPr>
              <a:spcBef>
                <a:spcPct val="50000"/>
              </a:spcBef>
            </a:pPr>
            <a:endParaRPr lang="en-US"/>
          </a:p>
        </p:txBody>
      </p:sp>
      <p:sp>
        <p:nvSpPr>
          <p:cNvPr id="11" name="Rectangle 20"/>
          <p:cNvSpPr>
            <a:spLocks noGrp="1" noChangeArrowheads="1"/>
          </p:cNvSpPr>
          <p:nvPr>
            <p:ph type="title" idx="4294967295"/>
          </p:nvPr>
        </p:nvSpPr>
        <p:spPr>
          <a:xfrm>
            <a:off x="752475" y="95250"/>
            <a:ext cx="7772400" cy="742950"/>
          </a:xfrm>
          <a:noFill/>
        </p:spPr>
        <p:txBody>
          <a:bodyPr lIns="90488" tIns="44450" rIns="90488" bIns="44450">
            <a:normAutofit fontScale="90000"/>
          </a:bodyPr>
          <a:lstStyle/>
          <a:p>
            <a:r>
              <a:rPr lang="en-US" b="1" dirty="0">
                <a:latin typeface="Times New Roman" pitchFamily="18" charset="0"/>
                <a:cs typeface="Times New Roman" pitchFamily="18" charset="0"/>
              </a:rPr>
              <a:t>Runs Test for Randomness</a:t>
            </a:r>
          </a:p>
        </p:txBody>
      </p:sp>
      <p:sp>
        <p:nvSpPr>
          <p:cNvPr id="12" name="Text Box 21"/>
          <p:cNvSpPr txBox="1">
            <a:spLocks noChangeArrowheads="1"/>
          </p:cNvSpPr>
          <p:nvPr/>
        </p:nvSpPr>
        <p:spPr bwMode="auto">
          <a:xfrm>
            <a:off x="752475" y="1143000"/>
            <a:ext cx="7772400" cy="1066800"/>
          </a:xfrm>
          <a:prstGeom prst="rect">
            <a:avLst/>
          </a:prstGeom>
          <a:noFill/>
          <a:ln w="12700">
            <a:noFill/>
            <a:miter lim="800000"/>
            <a:headEnd/>
            <a:tailEnd/>
          </a:ln>
        </p:spPr>
        <p:txBody>
          <a:bodyPr>
            <a:spAutoFit/>
          </a:bodyPr>
          <a:lstStyle/>
          <a:p>
            <a:pPr>
              <a:spcBef>
                <a:spcPct val="50000"/>
              </a:spcBef>
            </a:pPr>
            <a:r>
              <a:rPr lang="en-US" sz="3200" b="1">
                <a:solidFill>
                  <a:schemeClr val="tx2"/>
                </a:solidFill>
                <a:latin typeface="Arial" pitchFamily="34" charset="0"/>
              </a:rPr>
              <a:t>For Small Samples </a:t>
            </a:r>
            <a:r>
              <a:rPr lang="en-US" sz="2800" b="1">
                <a:solidFill>
                  <a:schemeClr val="tx2"/>
                </a:solidFill>
                <a:latin typeface="Arial" pitchFamily="34" charset="0"/>
              </a:rPr>
              <a:t>(</a:t>
            </a:r>
            <a:r>
              <a:rPr lang="en-US" sz="2800" b="1" i="1">
                <a:solidFill>
                  <a:schemeClr val="tx2"/>
                </a:solidFill>
                <a:latin typeface="Arial" pitchFamily="34" charset="0"/>
              </a:rPr>
              <a:t>n</a:t>
            </a:r>
            <a:r>
              <a:rPr lang="en-US" sz="2800" b="1" baseline="-25000">
                <a:solidFill>
                  <a:schemeClr val="tx2"/>
                </a:solidFill>
                <a:latin typeface="Arial" pitchFamily="34" charset="0"/>
              </a:rPr>
              <a:t>1</a:t>
            </a:r>
            <a:r>
              <a:rPr lang="en-US" sz="2800" b="1">
                <a:solidFill>
                  <a:schemeClr val="tx2"/>
                </a:solidFill>
                <a:latin typeface="Arial" pitchFamily="34" charset="0"/>
              </a:rPr>
              <a:t> </a:t>
            </a:r>
            <a:r>
              <a:rPr lang="en-US" sz="2800" b="1">
                <a:solidFill>
                  <a:schemeClr val="tx2"/>
                </a:solidFill>
                <a:latin typeface="Arial" pitchFamily="34" charset="0"/>
                <a:cs typeface="Arial" pitchFamily="34" charset="0"/>
              </a:rPr>
              <a:t>≤ 20 and </a:t>
            </a:r>
            <a:r>
              <a:rPr lang="en-US" sz="2800" b="1" i="1">
                <a:solidFill>
                  <a:schemeClr val="tx2"/>
                </a:solidFill>
                <a:latin typeface="Arial" pitchFamily="34" charset="0"/>
                <a:cs typeface="Arial" pitchFamily="34" charset="0"/>
              </a:rPr>
              <a:t>n</a:t>
            </a:r>
            <a:r>
              <a:rPr lang="en-US" sz="2800" b="1" baseline="-25000">
                <a:solidFill>
                  <a:schemeClr val="tx2"/>
                </a:solidFill>
                <a:latin typeface="Arial" pitchFamily="34" charset="0"/>
                <a:cs typeface="Arial" pitchFamily="34" charset="0"/>
              </a:rPr>
              <a:t>2</a:t>
            </a:r>
            <a:r>
              <a:rPr lang="en-US" sz="2800" b="1">
                <a:solidFill>
                  <a:schemeClr val="tx2"/>
                </a:solidFill>
                <a:latin typeface="Arial" pitchFamily="34" charset="0"/>
                <a:cs typeface="Arial" pitchFamily="34" charset="0"/>
              </a:rPr>
              <a:t> ≤ 20) 	</a:t>
            </a:r>
            <a:r>
              <a:rPr lang="en-US" sz="3200" b="1">
                <a:solidFill>
                  <a:schemeClr val="tx2"/>
                </a:solidFill>
                <a:latin typeface="Arial" pitchFamily="34" charset="0"/>
              </a:rPr>
              <a:t>and </a:t>
            </a:r>
            <a:r>
              <a:rPr lang="en-US" sz="3200" b="1" i="1">
                <a:solidFill>
                  <a:schemeClr val="tx2"/>
                </a:solidFill>
                <a:latin typeface="Symbol" pitchFamily="18" charset="2"/>
              </a:rPr>
              <a:t>a</a:t>
            </a:r>
            <a:r>
              <a:rPr lang="en-US" sz="3200" b="1">
                <a:solidFill>
                  <a:schemeClr val="tx2"/>
                </a:solidFill>
                <a:latin typeface="Arial" pitchFamily="34" charset="0"/>
              </a:rPr>
              <a:t> =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8975" y="2479675"/>
            <a:ext cx="2081213" cy="457200"/>
          </a:xfrm>
          <a:prstGeom prst="rect">
            <a:avLst/>
          </a:prstGeom>
          <a:noFill/>
          <a:ln w="12700">
            <a:noFill/>
            <a:miter lim="800000"/>
            <a:headEnd/>
            <a:tailEnd/>
          </a:ln>
        </p:spPr>
        <p:txBody>
          <a:bodyPr wrap="none" anchor="ctr"/>
          <a:lstStyle/>
          <a:p>
            <a:endParaRPr lang="en-US"/>
          </a:p>
        </p:txBody>
      </p:sp>
      <p:sp>
        <p:nvSpPr>
          <p:cNvPr id="5" name="Rectangle 4"/>
          <p:cNvSpPr>
            <a:spLocks noChangeArrowheads="1"/>
          </p:cNvSpPr>
          <p:nvPr/>
        </p:nvSpPr>
        <p:spPr bwMode="auto">
          <a:xfrm>
            <a:off x="2917825" y="2284413"/>
            <a:ext cx="576263" cy="641350"/>
          </a:xfrm>
          <a:prstGeom prst="rect">
            <a:avLst/>
          </a:prstGeom>
          <a:noFill/>
          <a:ln w="12700">
            <a:noFill/>
            <a:miter lim="800000"/>
            <a:headEnd/>
            <a:tailEnd/>
          </a:ln>
        </p:spPr>
        <p:txBody>
          <a:bodyPr wrap="none" anchor="ctr"/>
          <a:lstStyle/>
          <a:p>
            <a:endParaRPr lang="en-US"/>
          </a:p>
        </p:txBody>
      </p:sp>
      <p:sp>
        <p:nvSpPr>
          <p:cNvPr id="6" name="Rectangle 5"/>
          <p:cNvSpPr>
            <a:spLocks noChangeArrowheads="1"/>
          </p:cNvSpPr>
          <p:nvPr/>
        </p:nvSpPr>
        <p:spPr bwMode="auto">
          <a:xfrm>
            <a:off x="3222625" y="2408238"/>
            <a:ext cx="2319338" cy="457200"/>
          </a:xfrm>
          <a:prstGeom prst="rect">
            <a:avLst/>
          </a:prstGeom>
          <a:noFill/>
          <a:ln w="12700">
            <a:noFill/>
            <a:miter lim="800000"/>
            <a:headEnd/>
            <a:tailEnd/>
          </a:ln>
        </p:spPr>
        <p:txBody>
          <a:bodyPr wrap="none" anchor="ctr"/>
          <a:lstStyle/>
          <a:p>
            <a:endParaRPr lang="en-US"/>
          </a:p>
        </p:txBody>
      </p:sp>
      <p:sp>
        <p:nvSpPr>
          <p:cNvPr id="7" name="Rectangle 6"/>
          <p:cNvSpPr>
            <a:spLocks noChangeArrowheads="1"/>
          </p:cNvSpPr>
          <p:nvPr/>
        </p:nvSpPr>
        <p:spPr bwMode="auto">
          <a:xfrm>
            <a:off x="3786188" y="2584450"/>
            <a:ext cx="1030287" cy="519113"/>
          </a:xfrm>
          <a:prstGeom prst="rect">
            <a:avLst/>
          </a:prstGeom>
          <a:noFill/>
          <a:ln w="12700">
            <a:noFill/>
            <a:miter lim="800000"/>
            <a:headEnd/>
            <a:tailEnd/>
          </a:ln>
        </p:spPr>
        <p:txBody>
          <a:bodyPr wrap="none" anchor="ctr"/>
          <a:lstStyle/>
          <a:p>
            <a:endParaRPr lang="en-US"/>
          </a:p>
        </p:txBody>
      </p:sp>
      <p:sp>
        <p:nvSpPr>
          <p:cNvPr id="8" name="Rectangle 7"/>
          <p:cNvSpPr>
            <a:spLocks noChangeArrowheads="1"/>
          </p:cNvSpPr>
          <p:nvPr/>
        </p:nvSpPr>
        <p:spPr bwMode="auto">
          <a:xfrm>
            <a:off x="727075" y="4194175"/>
            <a:ext cx="2081213" cy="457200"/>
          </a:xfrm>
          <a:prstGeom prst="rect">
            <a:avLst/>
          </a:prstGeom>
          <a:noFill/>
          <a:ln w="12700">
            <a:noFill/>
            <a:miter lim="800000"/>
            <a:headEnd/>
            <a:tailEnd/>
          </a:ln>
        </p:spPr>
        <p:txBody>
          <a:bodyPr wrap="none" anchor="ctr"/>
          <a:lstStyle/>
          <a:p>
            <a:endParaRPr lang="en-US"/>
          </a:p>
        </p:txBody>
      </p:sp>
      <p:sp>
        <p:nvSpPr>
          <p:cNvPr id="9" name="Rectangle 8"/>
          <p:cNvSpPr>
            <a:spLocks noChangeArrowheads="1"/>
          </p:cNvSpPr>
          <p:nvPr/>
        </p:nvSpPr>
        <p:spPr bwMode="auto">
          <a:xfrm>
            <a:off x="2822575" y="4113213"/>
            <a:ext cx="868363" cy="641350"/>
          </a:xfrm>
          <a:prstGeom prst="rect">
            <a:avLst/>
          </a:prstGeom>
          <a:noFill/>
          <a:ln w="12700">
            <a:noFill/>
            <a:miter lim="800000"/>
            <a:headEnd/>
            <a:tailEnd/>
          </a:ln>
        </p:spPr>
        <p:txBody>
          <a:bodyPr wrap="none" anchor="ctr"/>
          <a:lstStyle/>
          <a:p>
            <a:endParaRPr lang="en-US"/>
          </a:p>
        </p:txBody>
      </p:sp>
      <p:sp>
        <p:nvSpPr>
          <p:cNvPr id="10" name="Rectangle 12"/>
          <p:cNvSpPr txBox="1">
            <a:spLocks noChangeArrowheads="1"/>
          </p:cNvSpPr>
          <p:nvPr/>
        </p:nvSpPr>
        <p:spPr bwMode="auto">
          <a:xfrm>
            <a:off x="727075" y="2513013"/>
            <a:ext cx="8112125" cy="4116387"/>
          </a:xfrm>
          <a:prstGeom prst="rect">
            <a:avLst/>
          </a:prstGeom>
          <a:noFill/>
          <a:ln w="12700">
            <a:miter lim="800000"/>
            <a:headEnd/>
            <a:tailEnd/>
          </a:ln>
        </p:spPr>
        <p:txBody>
          <a:bodyPr vert="horz" lIns="90488" tIns="44450" rIns="90488" bIns="44450" rtlCol="0">
            <a:normAutofit/>
          </a:bodyP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noProof="0" smtClean="0">
                <a:ln>
                  <a:noFill/>
                </a:ln>
                <a:solidFill>
                  <a:schemeClr val="hlink"/>
                </a:solidFill>
                <a:effectLst/>
                <a:uLnTx/>
                <a:uFillTx/>
                <a:latin typeface="Arial" pitchFamily="34" charset="0"/>
                <a:ea typeface="+mn-ea"/>
                <a:cs typeface="+mn-cs"/>
              </a:rPr>
              <a:t>Decision criteria</a:t>
            </a:r>
          </a:p>
          <a:p>
            <a:pPr marL="342900" marR="0" lvl="0" indent="-342900" algn="ctr" defTabSz="914400" rtl="0" eaLnBrk="1" fontAlgn="auto" latinLnBrk="0" hangingPunct="1">
              <a:lnSpc>
                <a:spcPct val="100000"/>
              </a:lnSpc>
              <a:spcBef>
                <a:spcPct val="4000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Reject randomness if the number of runs </a:t>
            </a:r>
            <a:r>
              <a:rPr kumimoji="0" lang="en-US" sz="2800" b="1" i="1" u="none" strike="noStrike" kern="1200" cap="none" spc="0" normalizeH="0" baseline="0" noProof="0" smtClean="0">
                <a:ln>
                  <a:noFill/>
                </a:ln>
                <a:solidFill>
                  <a:schemeClr val="tx1"/>
                </a:solidFill>
                <a:effectLst/>
                <a:uLnTx/>
                <a:uFillTx/>
                <a:latin typeface="+mn-lt"/>
                <a:ea typeface="+mn-ea"/>
                <a:cs typeface="+mn-cs"/>
              </a:rPr>
              <a:t>G</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is:</a:t>
            </a:r>
          </a:p>
          <a:p>
            <a:pPr marL="742950" marR="0" lvl="1" indent="-285750" algn="l" defTabSz="914400" rtl="0" eaLnBrk="1" fontAlgn="auto" latinLnBrk="0" hangingPunct="1">
              <a:lnSpc>
                <a:spcPct val="100000"/>
              </a:lnSpc>
              <a:spcBef>
                <a:spcPct val="40000"/>
              </a:spcBef>
              <a:spcAft>
                <a:spcPts val="0"/>
              </a:spcAft>
              <a:buClrTx/>
              <a:buSzTx/>
              <a:buFontTx/>
              <a:buChar char="•"/>
              <a:tabLst/>
              <a:defRPr/>
            </a:pP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less than or equal to the smaller critical value found in Table A-10.</a:t>
            </a:r>
          </a:p>
          <a:p>
            <a:pPr marL="742950" marR="0" lvl="1" indent="-285750" algn="l" defTabSz="914400" rtl="0" eaLnBrk="1" fontAlgn="auto" latinLnBrk="0" hangingPunct="1">
              <a:lnSpc>
                <a:spcPct val="100000"/>
              </a:lnSpc>
              <a:spcBef>
                <a:spcPct val="40000"/>
              </a:spcBef>
              <a:spcAft>
                <a:spcPts val="0"/>
              </a:spcAft>
              <a:buClrTx/>
              <a:buSzTx/>
              <a:buFontTx/>
              <a:buChar char="•"/>
              <a:tabLst/>
              <a:defRPr/>
            </a:pP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or greater than or equal to the larger critical value found in Table A-10.</a:t>
            </a:r>
          </a:p>
        </p:txBody>
      </p:sp>
      <p:sp>
        <p:nvSpPr>
          <p:cNvPr id="11" name="Rectangle 17"/>
          <p:cNvSpPr>
            <a:spLocks noGrp="1" noChangeArrowheads="1"/>
          </p:cNvSpPr>
          <p:nvPr>
            <p:ph type="title" idx="4294967295"/>
          </p:nvPr>
        </p:nvSpPr>
        <p:spPr>
          <a:xfrm>
            <a:off x="752475" y="95250"/>
            <a:ext cx="7772400" cy="742950"/>
          </a:xfrm>
          <a:noFill/>
        </p:spPr>
        <p:txBody>
          <a:bodyPr lIns="90488" tIns="44450" rIns="90488" bIns="44450">
            <a:normAutofit fontScale="90000"/>
          </a:bodyPr>
          <a:lstStyle/>
          <a:p>
            <a:r>
              <a:rPr lang="en-US">
                <a:solidFill>
                  <a:srgbClr val="008000"/>
                </a:solidFill>
              </a:rPr>
              <a:t>Runs Test for Randomness</a:t>
            </a:r>
          </a:p>
        </p:txBody>
      </p:sp>
      <p:sp>
        <p:nvSpPr>
          <p:cNvPr id="12" name="Text Box 18"/>
          <p:cNvSpPr txBox="1">
            <a:spLocks noChangeArrowheads="1"/>
          </p:cNvSpPr>
          <p:nvPr/>
        </p:nvSpPr>
        <p:spPr bwMode="auto">
          <a:xfrm>
            <a:off x="752475" y="1143000"/>
            <a:ext cx="7772400" cy="1066800"/>
          </a:xfrm>
          <a:prstGeom prst="rect">
            <a:avLst/>
          </a:prstGeom>
          <a:noFill/>
          <a:ln w="12700">
            <a:noFill/>
            <a:miter lim="800000"/>
            <a:headEnd/>
            <a:tailEnd/>
          </a:ln>
        </p:spPr>
        <p:txBody>
          <a:bodyPr>
            <a:spAutoFit/>
          </a:bodyPr>
          <a:lstStyle/>
          <a:p>
            <a:pPr>
              <a:spcBef>
                <a:spcPct val="50000"/>
              </a:spcBef>
            </a:pPr>
            <a:r>
              <a:rPr lang="en-US" sz="3200" b="1">
                <a:solidFill>
                  <a:schemeClr val="tx2"/>
                </a:solidFill>
                <a:latin typeface="Arial" pitchFamily="34" charset="0"/>
              </a:rPr>
              <a:t>For Small Samples </a:t>
            </a:r>
            <a:r>
              <a:rPr lang="en-US" sz="2800" b="1">
                <a:solidFill>
                  <a:schemeClr val="tx2"/>
                </a:solidFill>
                <a:latin typeface="Arial" pitchFamily="34" charset="0"/>
              </a:rPr>
              <a:t>(</a:t>
            </a:r>
            <a:r>
              <a:rPr lang="en-US" sz="2800" b="1" i="1">
                <a:solidFill>
                  <a:schemeClr val="tx2"/>
                </a:solidFill>
                <a:latin typeface="Arial" pitchFamily="34" charset="0"/>
              </a:rPr>
              <a:t>n</a:t>
            </a:r>
            <a:r>
              <a:rPr lang="en-US" sz="2800" b="1" baseline="-25000">
                <a:solidFill>
                  <a:schemeClr val="tx2"/>
                </a:solidFill>
                <a:latin typeface="Arial" pitchFamily="34" charset="0"/>
              </a:rPr>
              <a:t>1</a:t>
            </a:r>
            <a:r>
              <a:rPr lang="en-US" sz="2800" b="1">
                <a:solidFill>
                  <a:schemeClr val="tx2"/>
                </a:solidFill>
                <a:latin typeface="Arial" pitchFamily="34" charset="0"/>
              </a:rPr>
              <a:t> </a:t>
            </a:r>
            <a:r>
              <a:rPr lang="en-US" sz="2800" b="1">
                <a:solidFill>
                  <a:schemeClr val="tx2"/>
                </a:solidFill>
                <a:latin typeface="Arial" pitchFamily="34" charset="0"/>
                <a:cs typeface="Arial" pitchFamily="34" charset="0"/>
              </a:rPr>
              <a:t>≤ 20 and </a:t>
            </a:r>
            <a:r>
              <a:rPr lang="en-US" sz="2800" b="1" i="1">
                <a:solidFill>
                  <a:schemeClr val="tx2"/>
                </a:solidFill>
                <a:latin typeface="Arial" pitchFamily="34" charset="0"/>
                <a:cs typeface="Arial" pitchFamily="34" charset="0"/>
              </a:rPr>
              <a:t>n</a:t>
            </a:r>
            <a:r>
              <a:rPr lang="en-US" sz="2800" b="1" baseline="-25000">
                <a:solidFill>
                  <a:schemeClr val="tx2"/>
                </a:solidFill>
                <a:latin typeface="Arial" pitchFamily="34" charset="0"/>
                <a:cs typeface="Arial" pitchFamily="34" charset="0"/>
              </a:rPr>
              <a:t>2</a:t>
            </a:r>
            <a:r>
              <a:rPr lang="en-US" sz="2800" b="1">
                <a:solidFill>
                  <a:schemeClr val="tx2"/>
                </a:solidFill>
                <a:latin typeface="Arial" pitchFamily="34" charset="0"/>
                <a:cs typeface="Arial" pitchFamily="34" charset="0"/>
              </a:rPr>
              <a:t> ≤ 20) 	</a:t>
            </a:r>
            <a:r>
              <a:rPr lang="en-US" sz="3200" b="1">
                <a:solidFill>
                  <a:schemeClr val="tx2"/>
                </a:solidFill>
                <a:latin typeface="Arial" pitchFamily="34" charset="0"/>
              </a:rPr>
              <a:t>and </a:t>
            </a:r>
            <a:r>
              <a:rPr lang="en-US" sz="3200" b="1" i="1">
                <a:solidFill>
                  <a:schemeClr val="tx2"/>
                </a:solidFill>
                <a:latin typeface="Symbol" pitchFamily="18" charset="2"/>
              </a:rPr>
              <a:t>a</a:t>
            </a:r>
            <a:r>
              <a:rPr lang="en-US" sz="3200" b="1">
                <a:solidFill>
                  <a:schemeClr val="tx2"/>
                </a:solidFill>
                <a:latin typeface="Arial" pitchFamily="34" charset="0"/>
              </a:rPr>
              <a:t> =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8975" y="2479675"/>
            <a:ext cx="2081213" cy="457200"/>
          </a:xfrm>
          <a:prstGeom prst="rect">
            <a:avLst/>
          </a:prstGeom>
          <a:noFill/>
          <a:ln w="12700">
            <a:noFill/>
            <a:miter lim="800000"/>
            <a:headEnd/>
            <a:tailEnd/>
          </a:ln>
        </p:spPr>
        <p:txBody>
          <a:bodyPr wrap="none" anchor="ctr"/>
          <a:lstStyle/>
          <a:p>
            <a:endParaRPr lang="en-US"/>
          </a:p>
        </p:txBody>
      </p:sp>
      <p:sp>
        <p:nvSpPr>
          <p:cNvPr id="5" name="Rectangle 4"/>
          <p:cNvSpPr>
            <a:spLocks noChangeArrowheads="1"/>
          </p:cNvSpPr>
          <p:nvPr/>
        </p:nvSpPr>
        <p:spPr bwMode="auto">
          <a:xfrm>
            <a:off x="2917825" y="2284413"/>
            <a:ext cx="576263" cy="641350"/>
          </a:xfrm>
          <a:prstGeom prst="rect">
            <a:avLst/>
          </a:prstGeom>
          <a:noFill/>
          <a:ln w="12700">
            <a:noFill/>
            <a:miter lim="800000"/>
            <a:headEnd/>
            <a:tailEnd/>
          </a:ln>
        </p:spPr>
        <p:txBody>
          <a:bodyPr wrap="none" anchor="ctr"/>
          <a:lstStyle/>
          <a:p>
            <a:endParaRPr lang="en-US"/>
          </a:p>
        </p:txBody>
      </p:sp>
      <p:sp>
        <p:nvSpPr>
          <p:cNvPr id="6" name="Rectangle 5"/>
          <p:cNvSpPr>
            <a:spLocks noChangeArrowheads="1"/>
          </p:cNvSpPr>
          <p:nvPr/>
        </p:nvSpPr>
        <p:spPr bwMode="auto">
          <a:xfrm>
            <a:off x="3222625" y="2408238"/>
            <a:ext cx="2319338" cy="457200"/>
          </a:xfrm>
          <a:prstGeom prst="rect">
            <a:avLst/>
          </a:prstGeom>
          <a:noFill/>
          <a:ln w="12700">
            <a:noFill/>
            <a:miter lim="800000"/>
            <a:headEnd/>
            <a:tailEnd/>
          </a:ln>
        </p:spPr>
        <p:txBody>
          <a:bodyPr wrap="none" anchor="ctr"/>
          <a:lstStyle/>
          <a:p>
            <a:endParaRPr lang="en-US"/>
          </a:p>
        </p:txBody>
      </p:sp>
      <p:sp>
        <p:nvSpPr>
          <p:cNvPr id="7" name="Rectangle 6"/>
          <p:cNvSpPr>
            <a:spLocks noChangeArrowheads="1"/>
          </p:cNvSpPr>
          <p:nvPr/>
        </p:nvSpPr>
        <p:spPr bwMode="auto">
          <a:xfrm>
            <a:off x="3786188" y="2584450"/>
            <a:ext cx="1030287" cy="519113"/>
          </a:xfrm>
          <a:prstGeom prst="rect">
            <a:avLst/>
          </a:prstGeom>
          <a:noFill/>
          <a:ln w="12700">
            <a:noFill/>
            <a:miter lim="800000"/>
            <a:headEnd/>
            <a:tailEnd/>
          </a:ln>
        </p:spPr>
        <p:txBody>
          <a:bodyPr wrap="none" anchor="ctr"/>
          <a:lstStyle/>
          <a:p>
            <a:endParaRPr lang="en-US"/>
          </a:p>
        </p:txBody>
      </p:sp>
      <p:sp>
        <p:nvSpPr>
          <p:cNvPr id="8" name="Rectangle 7"/>
          <p:cNvSpPr>
            <a:spLocks noChangeArrowheads="1"/>
          </p:cNvSpPr>
          <p:nvPr/>
        </p:nvSpPr>
        <p:spPr bwMode="auto">
          <a:xfrm>
            <a:off x="727075" y="4194175"/>
            <a:ext cx="2081213" cy="457200"/>
          </a:xfrm>
          <a:prstGeom prst="rect">
            <a:avLst/>
          </a:prstGeom>
          <a:noFill/>
          <a:ln w="12700">
            <a:noFill/>
            <a:miter lim="800000"/>
            <a:headEnd/>
            <a:tailEnd/>
          </a:ln>
        </p:spPr>
        <p:txBody>
          <a:bodyPr wrap="none" anchor="ctr"/>
          <a:lstStyle/>
          <a:p>
            <a:endParaRPr lang="en-US"/>
          </a:p>
        </p:txBody>
      </p:sp>
      <p:sp>
        <p:nvSpPr>
          <p:cNvPr id="9" name="Rectangle 8"/>
          <p:cNvSpPr>
            <a:spLocks noChangeArrowheads="1"/>
          </p:cNvSpPr>
          <p:nvPr/>
        </p:nvSpPr>
        <p:spPr bwMode="auto">
          <a:xfrm>
            <a:off x="2822575" y="4113213"/>
            <a:ext cx="868363" cy="641350"/>
          </a:xfrm>
          <a:prstGeom prst="rect">
            <a:avLst/>
          </a:prstGeom>
          <a:noFill/>
          <a:ln w="12700">
            <a:noFill/>
            <a:miter lim="800000"/>
            <a:headEnd/>
            <a:tailEnd/>
          </a:ln>
        </p:spPr>
        <p:txBody>
          <a:bodyPr wrap="none" anchor="ctr"/>
          <a:lstStyle/>
          <a:p>
            <a:endParaRPr lang="en-US"/>
          </a:p>
        </p:txBody>
      </p:sp>
      <p:sp>
        <p:nvSpPr>
          <p:cNvPr id="10" name="Text Box 12"/>
          <p:cNvSpPr txBox="1">
            <a:spLocks noChangeArrowheads="1"/>
          </p:cNvSpPr>
          <p:nvPr/>
        </p:nvSpPr>
        <p:spPr bwMode="auto">
          <a:xfrm>
            <a:off x="752475" y="2087563"/>
            <a:ext cx="7772400" cy="579437"/>
          </a:xfrm>
          <a:prstGeom prst="rect">
            <a:avLst/>
          </a:prstGeom>
          <a:noFill/>
          <a:ln w="12700">
            <a:noFill/>
            <a:miter lim="800000"/>
            <a:headEnd/>
            <a:tailEnd/>
          </a:ln>
        </p:spPr>
        <p:txBody>
          <a:bodyPr>
            <a:spAutoFit/>
          </a:bodyPr>
          <a:lstStyle/>
          <a:p>
            <a:pPr algn="ctr">
              <a:spcBef>
                <a:spcPct val="20000"/>
              </a:spcBef>
              <a:buSzPct val="100000"/>
            </a:pPr>
            <a:r>
              <a:rPr lang="en-US" sz="3200" b="1">
                <a:solidFill>
                  <a:schemeClr val="hlink"/>
                </a:solidFill>
                <a:latin typeface="Arial" pitchFamily="34" charset="0"/>
              </a:rPr>
              <a:t>     Test Statistic</a:t>
            </a:r>
            <a:r>
              <a:rPr lang="en-US" sz="3200" b="1">
                <a:latin typeface="Arial" pitchFamily="34" charset="0"/>
              </a:rPr>
              <a:t> </a:t>
            </a:r>
            <a:endParaRPr lang="en-US"/>
          </a:p>
        </p:txBody>
      </p:sp>
      <p:graphicFrame>
        <p:nvGraphicFramePr>
          <p:cNvPr id="11" name="Object 13"/>
          <p:cNvGraphicFramePr>
            <a:graphicFrameLocks noChangeAspect="1"/>
          </p:cNvGraphicFramePr>
          <p:nvPr/>
        </p:nvGraphicFramePr>
        <p:xfrm>
          <a:off x="3598863" y="2687638"/>
          <a:ext cx="1755775" cy="1046162"/>
        </p:xfrm>
        <a:graphic>
          <a:graphicData uri="http://schemas.openxmlformats.org/presentationml/2006/ole">
            <p:oleObj spid="_x0000_s1026" name="Equation" r:id="rId3" imgW="723600" imgH="431640" progId="Equation.DSMT4">
              <p:embed/>
            </p:oleObj>
          </a:graphicData>
        </a:graphic>
      </p:graphicFrame>
      <p:grpSp>
        <p:nvGrpSpPr>
          <p:cNvPr id="12" name="Group 18"/>
          <p:cNvGrpSpPr>
            <a:grpSpLocks/>
          </p:cNvGrpSpPr>
          <p:nvPr/>
        </p:nvGrpSpPr>
        <p:grpSpPr bwMode="auto">
          <a:xfrm>
            <a:off x="1154113" y="3830638"/>
            <a:ext cx="4560887" cy="1046162"/>
            <a:chOff x="434" y="2416"/>
            <a:chExt cx="2873" cy="659"/>
          </a:xfrm>
        </p:grpSpPr>
        <p:graphicFrame>
          <p:nvGraphicFramePr>
            <p:cNvPr id="13" name="Object 14"/>
            <p:cNvGraphicFramePr>
              <a:graphicFrameLocks noChangeAspect="1"/>
            </p:cNvGraphicFramePr>
            <p:nvPr/>
          </p:nvGraphicFramePr>
          <p:xfrm>
            <a:off x="1813" y="2416"/>
            <a:ext cx="1494" cy="659"/>
          </p:xfrm>
          <a:graphic>
            <a:graphicData uri="http://schemas.openxmlformats.org/presentationml/2006/ole">
              <p:oleObj spid="_x0000_s1027" name="Equation" r:id="rId4" imgW="977760" imgH="431640" progId="Equation.DSMT4">
                <p:embed/>
              </p:oleObj>
            </a:graphicData>
          </a:graphic>
        </p:graphicFrame>
        <p:sp>
          <p:nvSpPr>
            <p:cNvPr id="14" name="Text Box 16"/>
            <p:cNvSpPr txBox="1">
              <a:spLocks noChangeArrowheads="1"/>
            </p:cNvSpPr>
            <p:nvPr/>
          </p:nvSpPr>
          <p:spPr bwMode="auto">
            <a:xfrm>
              <a:off x="434" y="2591"/>
              <a:ext cx="1190" cy="288"/>
            </a:xfrm>
            <a:prstGeom prst="rect">
              <a:avLst/>
            </a:prstGeom>
            <a:noFill/>
            <a:ln w="12700">
              <a:noFill/>
              <a:miter lim="800000"/>
              <a:headEnd/>
              <a:tailEnd/>
            </a:ln>
          </p:spPr>
          <p:txBody>
            <a:bodyPr>
              <a:spAutoFit/>
            </a:bodyPr>
            <a:lstStyle/>
            <a:p>
              <a:pPr>
                <a:spcBef>
                  <a:spcPct val="20000"/>
                </a:spcBef>
                <a:buSzPct val="100000"/>
              </a:pPr>
              <a:r>
                <a:rPr lang="en-US">
                  <a:latin typeface="Arial" pitchFamily="34" charset="0"/>
                </a:rPr>
                <a:t>where</a:t>
              </a:r>
              <a:endParaRPr lang="en-US"/>
            </a:p>
          </p:txBody>
        </p:sp>
      </p:grpSp>
      <p:grpSp>
        <p:nvGrpSpPr>
          <p:cNvPr id="15" name="Group 22"/>
          <p:cNvGrpSpPr>
            <a:grpSpLocks/>
          </p:cNvGrpSpPr>
          <p:nvPr/>
        </p:nvGrpSpPr>
        <p:grpSpPr bwMode="auto">
          <a:xfrm>
            <a:off x="1158875" y="5080000"/>
            <a:ext cx="6765925" cy="1168400"/>
            <a:chOff x="586" y="3200"/>
            <a:chExt cx="4262" cy="736"/>
          </a:xfrm>
        </p:grpSpPr>
        <p:graphicFrame>
          <p:nvGraphicFramePr>
            <p:cNvPr id="16" name="Object 15"/>
            <p:cNvGraphicFramePr>
              <a:graphicFrameLocks noChangeAspect="1"/>
            </p:cNvGraphicFramePr>
            <p:nvPr/>
          </p:nvGraphicFramePr>
          <p:xfrm>
            <a:off x="1960" y="3200"/>
            <a:ext cx="2888" cy="736"/>
          </p:xfrm>
          <a:graphic>
            <a:graphicData uri="http://schemas.openxmlformats.org/presentationml/2006/ole">
              <p:oleObj spid="_x0000_s1028" name="Equation" r:id="rId5" imgW="1892160" imgH="482400" progId="Equation.DSMT4">
                <p:embed/>
              </p:oleObj>
            </a:graphicData>
          </a:graphic>
        </p:graphicFrame>
        <p:sp>
          <p:nvSpPr>
            <p:cNvPr id="17" name="Text Box 17"/>
            <p:cNvSpPr txBox="1">
              <a:spLocks noChangeArrowheads="1"/>
            </p:cNvSpPr>
            <p:nvPr/>
          </p:nvSpPr>
          <p:spPr bwMode="auto">
            <a:xfrm>
              <a:off x="586" y="3408"/>
              <a:ext cx="1190" cy="288"/>
            </a:xfrm>
            <a:prstGeom prst="rect">
              <a:avLst/>
            </a:prstGeom>
            <a:noFill/>
            <a:ln w="12700">
              <a:noFill/>
              <a:miter lim="800000"/>
              <a:headEnd/>
              <a:tailEnd/>
            </a:ln>
          </p:spPr>
          <p:txBody>
            <a:bodyPr>
              <a:spAutoFit/>
            </a:bodyPr>
            <a:lstStyle/>
            <a:p>
              <a:pPr>
                <a:spcBef>
                  <a:spcPct val="20000"/>
                </a:spcBef>
                <a:buSzPct val="100000"/>
              </a:pPr>
              <a:r>
                <a:rPr lang="en-US">
                  <a:latin typeface="Arial" pitchFamily="34" charset="0"/>
                </a:rPr>
                <a:t>and</a:t>
              </a:r>
              <a:endParaRPr lang="en-US"/>
            </a:p>
          </p:txBody>
        </p:sp>
      </p:grpSp>
      <p:sp>
        <p:nvSpPr>
          <p:cNvPr id="18" name="Text Box 33"/>
          <p:cNvSpPr txBox="1">
            <a:spLocks noChangeArrowheads="1"/>
          </p:cNvSpPr>
          <p:nvPr/>
        </p:nvSpPr>
        <p:spPr bwMode="auto">
          <a:xfrm>
            <a:off x="752475" y="1143000"/>
            <a:ext cx="7772400" cy="1066800"/>
          </a:xfrm>
          <a:prstGeom prst="rect">
            <a:avLst/>
          </a:prstGeom>
          <a:noFill/>
          <a:ln w="12700">
            <a:noFill/>
            <a:miter lim="800000"/>
            <a:headEnd/>
            <a:tailEnd/>
          </a:ln>
        </p:spPr>
        <p:txBody>
          <a:bodyPr>
            <a:spAutoFit/>
          </a:bodyPr>
          <a:lstStyle/>
          <a:p>
            <a:pPr>
              <a:spcBef>
                <a:spcPct val="50000"/>
              </a:spcBef>
            </a:pPr>
            <a:r>
              <a:rPr lang="en-US" sz="3200" b="1">
                <a:solidFill>
                  <a:schemeClr val="tx2"/>
                </a:solidFill>
                <a:latin typeface="Arial" pitchFamily="34" charset="0"/>
              </a:rPr>
              <a:t>For Large Samples </a:t>
            </a:r>
            <a:r>
              <a:rPr lang="en-US" sz="2800" b="1">
                <a:solidFill>
                  <a:schemeClr val="tx2"/>
                </a:solidFill>
                <a:latin typeface="Arial" pitchFamily="34" charset="0"/>
              </a:rPr>
              <a:t>(n</a:t>
            </a:r>
            <a:r>
              <a:rPr lang="en-US" sz="2800" b="1" baseline="-25000">
                <a:solidFill>
                  <a:schemeClr val="tx2"/>
                </a:solidFill>
                <a:latin typeface="Arial" pitchFamily="34" charset="0"/>
              </a:rPr>
              <a:t>1</a:t>
            </a:r>
            <a:r>
              <a:rPr lang="en-US" sz="2800" b="1">
                <a:solidFill>
                  <a:schemeClr val="tx2"/>
                </a:solidFill>
                <a:latin typeface="Arial" pitchFamily="34" charset="0"/>
              </a:rPr>
              <a:t> </a:t>
            </a:r>
            <a:r>
              <a:rPr lang="en-US" sz="2800" b="1">
                <a:solidFill>
                  <a:schemeClr val="tx2"/>
                </a:solidFill>
                <a:latin typeface="Arial" pitchFamily="34" charset="0"/>
                <a:cs typeface="Arial" pitchFamily="34" charset="0"/>
              </a:rPr>
              <a:t>&gt; 20 and n</a:t>
            </a:r>
            <a:r>
              <a:rPr lang="en-US" sz="2800" b="1" baseline="-25000">
                <a:solidFill>
                  <a:schemeClr val="tx2"/>
                </a:solidFill>
                <a:latin typeface="Arial" pitchFamily="34" charset="0"/>
                <a:cs typeface="Arial" pitchFamily="34" charset="0"/>
              </a:rPr>
              <a:t>2</a:t>
            </a:r>
            <a:r>
              <a:rPr lang="en-US" sz="2800" b="1">
                <a:solidFill>
                  <a:schemeClr val="tx2"/>
                </a:solidFill>
                <a:latin typeface="Arial" pitchFamily="34" charset="0"/>
                <a:cs typeface="Arial" pitchFamily="34" charset="0"/>
              </a:rPr>
              <a:t> &gt; 20) 	</a:t>
            </a:r>
            <a:r>
              <a:rPr lang="en-US" sz="3200" b="1">
                <a:solidFill>
                  <a:schemeClr val="tx2"/>
                </a:solidFill>
                <a:latin typeface="Arial" pitchFamily="34" charset="0"/>
              </a:rPr>
              <a:t>and </a:t>
            </a:r>
            <a:r>
              <a:rPr lang="en-US" sz="3200" b="1">
                <a:solidFill>
                  <a:schemeClr val="tx2"/>
                </a:solidFill>
                <a:latin typeface="Symbol" pitchFamily="18" charset="2"/>
              </a:rPr>
              <a:t>a</a:t>
            </a:r>
            <a:r>
              <a:rPr lang="en-US" sz="3200" b="1">
                <a:solidFill>
                  <a:schemeClr val="tx2"/>
                </a:solidFill>
                <a:latin typeface="Arial" pitchFamily="34" charset="0"/>
              </a:rPr>
              <a:t> = 0.05:</a:t>
            </a:r>
          </a:p>
        </p:txBody>
      </p:sp>
      <p:sp>
        <p:nvSpPr>
          <p:cNvPr id="19" name="Text Box 35"/>
          <p:cNvSpPr txBox="1">
            <a:spLocks noChangeArrowheads="1"/>
          </p:cNvSpPr>
          <p:nvPr/>
        </p:nvSpPr>
        <p:spPr bwMode="auto">
          <a:xfrm>
            <a:off x="1579563" y="152400"/>
            <a:ext cx="6765925" cy="641350"/>
          </a:xfrm>
          <a:prstGeom prst="rect">
            <a:avLst/>
          </a:prstGeom>
          <a:noFill/>
          <a:ln w="12700">
            <a:noFill/>
            <a:miter lim="800000"/>
            <a:headEnd/>
            <a:tailEnd/>
          </a:ln>
        </p:spPr>
        <p:txBody>
          <a:bodyPr>
            <a:spAutoFit/>
          </a:bodyPr>
          <a:lstStyle/>
          <a:p>
            <a:pPr>
              <a:spcBef>
                <a:spcPct val="50000"/>
              </a:spcBef>
            </a:pPr>
            <a:r>
              <a:rPr lang="en-US" sz="3600" b="1">
                <a:solidFill>
                  <a:srgbClr val="008000"/>
                </a:solidFill>
                <a:latin typeface="Arial" pitchFamily="34" charset="0"/>
              </a:rPr>
              <a:t>Runs Test for Randomness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8975" y="2479675"/>
            <a:ext cx="2081213" cy="457200"/>
          </a:xfrm>
          <a:prstGeom prst="rect">
            <a:avLst/>
          </a:prstGeom>
          <a:noFill/>
          <a:ln w="12700">
            <a:noFill/>
            <a:miter lim="800000"/>
            <a:headEnd/>
            <a:tailEnd/>
          </a:ln>
        </p:spPr>
        <p:txBody>
          <a:bodyPr wrap="none" anchor="ctr"/>
          <a:lstStyle/>
          <a:p>
            <a:endParaRPr lang="en-US"/>
          </a:p>
        </p:txBody>
      </p:sp>
      <p:sp>
        <p:nvSpPr>
          <p:cNvPr id="5" name="Rectangle 4"/>
          <p:cNvSpPr>
            <a:spLocks noChangeArrowheads="1"/>
          </p:cNvSpPr>
          <p:nvPr/>
        </p:nvSpPr>
        <p:spPr bwMode="auto">
          <a:xfrm>
            <a:off x="2917825" y="2284413"/>
            <a:ext cx="576263" cy="641350"/>
          </a:xfrm>
          <a:prstGeom prst="rect">
            <a:avLst/>
          </a:prstGeom>
          <a:noFill/>
          <a:ln w="12700">
            <a:noFill/>
            <a:miter lim="800000"/>
            <a:headEnd/>
            <a:tailEnd/>
          </a:ln>
        </p:spPr>
        <p:txBody>
          <a:bodyPr wrap="none" anchor="ctr"/>
          <a:lstStyle/>
          <a:p>
            <a:endParaRPr lang="en-US"/>
          </a:p>
        </p:txBody>
      </p:sp>
      <p:sp>
        <p:nvSpPr>
          <p:cNvPr id="6" name="Rectangle 5"/>
          <p:cNvSpPr>
            <a:spLocks noChangeArrowheads="1"/>
          </p:cNvSpPr>
          <p:nvPr/>
        </p:nvSpPr>
        <p:spPr bwMode="auto">
          <a:xfrm>
            <a:off x="3222625" y="2408238"/>
            <a:ext cx="2319338" cy="457200"/>
          </a:xfrm>
          <a:prstGeom prst="rect">
            <a:avLst/>
          </a:prstGeom>
          <a:noFill/>
          <a:ln w="12700">
            <a:noFill/>
            <a:miter lim="800000"/>
            <a:headEnd/>
            <a:tailEnd/>
          </a:ln>
        </p:spPr>
        <p:txBody>
          <a:bodyPr wrap="none" anchor="ctr"/>
          <a:lstStyle/>
          <a:p>
            <a:endParaRPr lang="en-US"/>
          </a:p>
        </p:txBody>
      </p:sp>
      <p:sp>
        <p:nvSpPr>
          <p:cNvPr id="7" name="Rectangle 6"/>
          <p:cNvSpPr>
            <a:spLocks noChangeArrowheads="1"/>
          </p:cNvSpPr>
          <p:nvPr/>
        </p:nvSpPr>
        <p:spPr bwMode="auto">
          <a:xfrm>
            <a:off x="3786188" y="2584450"/>
            <a:ext cx="1030287" cy="519113"/>
          </a:xfrm>
          <a:prstGeom prst="rect">
            <a:avLst/>
          </a:prstGeom>
          <a:noFill/>
          <a:ln w="12700">
            <a:noFill/>
            <a:miter lim="800000"/>
            <a:headEnd/>
            <a:tailEnd/>
          </a:ln>
        </p:spPr>
        <p:txBody>
          <a:bodyPr wrap="none" anchor="ctr"/>
          <a:lstStyle/>
          <a:p>
            <a:endParaRPr lang="en-US"/>
          </a:p>
        </p:txBody>
      </p:sp>
      <p:sp>
        <p:nvSpPr>
          <p:cNvPr id="8" name="Rectangle 7"/>
          <p:cNvSpPr>
            <a:spLocks noChangeArrowheads="1"/>
          </p:cNvSpPr>
          <p:nvPr/>
        </p:nvSpPr>
        <p:spPr bwMode="auto">
          <a:xfrm>
            <a:off x="727075" y="4194175"/>
            <a:ext cx="2081213" cy="457200"/>
          </a:xfrm>
          <a:prstGeom prst="rect">
            <a:avLst/>
          </a:prstGeom>
          <a:noFill/>
          <a:ln w="12700">
            <a:noFill/>
            <a:miter lim="800000"/>
            <a:headEnd/>
            <a:tailEnd/>
          </a:ln>
        </p:spPr>
        <p:txBody>
          <a:bodyPr wrap="none" anchor="ctr"/>
          <a:lstStyle/>
          <a:p>
            <a:endParaRPr lang="en-US"/>
          </a:p>
        </p:txBody>
      </p:sp>
      <p:sp>
        <p:nvSpPr>
          <p:cNvPr id="9" name="Rectangle 8"/>
          <p:cNvSpPr>
            <a:spLocks noChangeArrowheads="1"/>
          </p:cNvSpPr>
          <p:nvPr/>
        </p:nvSpPr>
        <p:spPr bwMode="auto">
          <a:xfrm>
            <a:off x="2822575" y="4113213"/>
            <a:ext cx="868363" cy="641350"/>
          </a:xfrm>
          <a:prstGeom prst="rect">
            <a:avLst/>
          </a:prstGeom>
          <a:noFill/>
          <a:ln w="12700">
            <a:noFill/>
            <a:miter lim="800000"/>
            <a:headEnd/>
            <a:tailEnd/>
          </a:ln>
        </p:spPr>
        <p:txBody>
          <a:bodyPr wrap="none" anchor="ctr"/>
          <a:lstStyle/>
          <a:p>
            <a:endParaRPr lang="en-US"/>
          </a:p>
        </p:txBody>
      </p:sp>
      <p:sp>
        <p:nvSpPr>
          <p:cNvPr id="10" name="Text Box 10"/>
          <p:cNvSpPr txBox="1">
            <a:spLocks noChangeArrowheads="1"/>
          </p:cNvSpPr>
          <p:nvPr/>
        </p:nvSpPr>
        <p:spPr bwMode="auto">
          <a:xfrm>
            <a:off x="752475" y="2555875"/>
            <a:ext cx="7772400" cy="2198688"/>
          </a:xfrm>
          <a:prstGeom prst="rect">
            <a:avLst/>
          </a:prstGeom>
          <a:noFill/>
          <a:ln w="12700">
            <a:noFill/>
            <a:miter lim="800000"/>
            <a:headEnd/>
            <a:tailEnd/>
          </a:ln>
        </p:spPr>
        <p:txBody>
          <a:bodyPr>
            <a:spAutoFit/>
          </a:bodyPr>
          <a:lstStyle/>
          <a:p>
            <a:pPr algn="ctr">
              <a:spcBef>
                <a:spcPct val="20000"/>
              </a:spcBef>
              <a:spcAft>
                <a:spcPct val="100000"/>
              </a:spcAft>
              <a:buSzPct val="100000"/>
            </a:pPr>
            <a:r>
              <a:rPr lang="en-US" sz="3200" b="1">
                <a:solidFill>
                  <a:schemeClr val="hlink"/>
                </a:solidFill>
                <a:latin typeface="Arial" pitchFamily="34" charset="0"/>
              </a:rPr>
              <a:t>Critical Values</a:t>
            </a:r>
            <a:r>
              <a:rPr lang="en-US" sz="3200" b="1">
                <a:latin typeface="Arial" pitchFamily="34" charset="0"/>
              </a:rPr>
              <a:t> </a:t>
            </a:r>
          </a:p>
          <a:p>
            <a:pPr algn="ctr">
              <a:spcBef>
                <a:spcPct val="20000"/>
              </a:spcBef>
              <a:buSzPct val="100000"/>
            </a:pPr>
            <a:r>
              <a:rPr lang="en-US" sz="3200" b="1">
                <a:latin typeface="Arial" pitchFamily="34" charset="0"/>
              </a:rPr>
              <a:t>Critical values of </a:t>
            </a:r>
            <a:r>
              <a:rPr lang="en-US" sz="3200" b="1" i="1">
                <a:latin typeface="Arial" pitchFamily="34" charset="0"/>
              </a:rPr>
              <a:t>z</a:t>
            </a:r>
            <a:r>
              <a:rPr lang="en-US" sz="3200" b="1">
                <a:latin typeface="Arial" pitchFamily="34" charset="0"/>
              </a:rPr>
              <a:t>: Use Table A-2.</a:t>
            </a:r>
          </a:p>
          <a:p>
            <a:pPr>
              <a:spcBef>
                <a:spcPct val="50000"/>
              </a:spcBef>
            </a:pPr>
            <a:endParaRPr lang="en-US"/>
          </a:p>
        </p:txBody>
      </p:sp>
      <p:sp>
        <p:nvSpPr>
          <p:cNvPr id="11" name="Rectangle 15"/>
          <p:cNvSpPr>
            <a:spLocks noGrp="1" noChangeArrowheads="1"/>
          </p:cNvSpPr>
          <p:nvPr>
            <p:ph type="title" idx="4294967295"/>
          </p:nvPr>
        </p:nvSpPr>
        <p:spPr>
          <a:xfrm>
            <a:off x="752475" y="95250"/>
            <a:ext cx="7772400" cy="742950"/>
          </a:xfrm>
          <a:noFill/>
        </p:spPr>
        <p:txBody>
          <a:bodyPr lIns="90488" tIns="44450" rIns="90488" bIns="44450">
            <a:normAutofit fontScale="90000"/>
          </a:bodyPr>
          <a:lstStyle/>
          <a:p>
            <a:r>
              <a:rPr lang="en-US">
                <a:solidFill>
                  <a:srgbClr val="008000"/>
                </a:solidFill>
              </a:rPr>
              <a:t>Runs Test for Randomness</a:t>
            </a:r>
          </a:p>
        </p:txBody>
      </p:sp>
      <p:sp>
        <p:nvSpPr>
          <p:cNvPr id="12" name="Text Box 16"/>
          <p:cNvSpPr txBox="1">
            <a:spLocks noChangeArrowheads="1"/>
          </p:cNvSpPr>
          <p:nvPr/>
        </p:nvSpPr>
        <p:spPr bwMode="auto">
          <a:xfrm>
            <a:off x="752475" y="990600"/>
            <a:ext cx="7772400" cy="1066800"/>
          </a:xfrm>
          <a:prstGeom prst="rect">
            <a:avLst/>
          </a:prstGeom>
          <a:noFill/>
          <a:ln w="12700">
            <a:noFill/>
            <a:miter lim="800000"/>
            <a:headEnd/>
            <a:tailEnd/>
          </a:ln>
        </p:spPr>
        <p:txBody>
          <a:bodyPr>
            <a:spAutoFit/>
          </a:bodyPr>
          <a:lstStyle/>
          <a:p>
            <a:pPr>
              <a:spcBef>
                <a:spcPct val="50000"/>
              </a:spcBef>
            </a:pPr>
            <a:r>
              <a:rPr lang="en-US" sz="3200" b="1">
                <a:solidFill>
                  <a:schemeClr val="tx2"/>
                </a:solidFill>
                <a:latin typeface="Arial" pitchFamily="34" charset="0"/>
              </a:rPr>
              <a:t>For Large Samples </a:t>
            </a:r>
            <a:r>
              <a:rPr lang="en-US" sz="2800" b="1">
                <a:solidFill>
                  <a:schemeClr val="tx2"/>
                </a:solidFill>
                <a:latin typeface="Arial" pitchFamily="34" charset="0"/>
              </a:rPr>
              <a:t>(n</a:t>
            </a:r>
            <a:r>
              <a:rPr lang="en-US" sz="2800" b="1" baseline="-25000">
                <a:solidFill>
                  <a:schemeClr val="tx2"/>
                </a:solidFill>
                <a:latin typeface="Arial" pitchFamily="34" charset="0"/>
              </a:rPr>
              <a:t>1</a:t>
            </a:r>
            <a:r>
              <a:rPr lang="en-US" sz="2800" b="1">
                <a:solidFill>
                  <a:schemeClr val="tx2"/>
                </a:solidFill>
                <a:latin typeface="Arial" pitchFamily="34" charset="0"/>
              </a:rPr>
              <a:t> </a:t>
            </a:r>
            <a:r>
              <a:rPr lang="en-US" sz="2800" b="1">
                <a:solidFill>
                  <a:schemeClr val="tx2"/>
                </a:solidFill>
                <a:latin typeface="Arial" pitchFamily="34" charset="0"/>
                <a:cs typeface="Arial" pitchFamily="34" charset="0"/>
              </a:rPr>
              <a:t>&gt; 20 or </a:t>
            </a:r>
            <a:r>
              <a:rPr lang="en-US" sz="2800" b="1">
                <a:solidFill>
                  <a:schemeClr val="tx2"/>
                </a:solidFill>
                <a:latin typeface="Arial" pitchFamily="34" charset="0"/>
              </a:rPr>
              <a:t>n</a:t>
            </a:r>
            <a:r>
              <a:rPr lang="en-US" sz="2800" b="1" baseline="-25000">
                <a:solidFill>
                  <a:schemeClr val="tx2"/>
                </a:solidFill>
                <a:latin typeface="Arial" pitchFamily="34" charset="0"/>
              </a:rPr>
              <a:t>2</a:t>
            </a:r>
            <a:r>
              <a:rPr lang="en-US" sz="2800" b="1">
                <a:solidFill>
                  <a:schemeClr val="tx2"/>
                </a:solidFill>
                <a:latin typeface="Arial" pitchFamily="34" charset="0"/>
                <a:cs typeface="Arial" pitchFamily="34" charset="0"/>
              </a:rPr>
              <a:t> &gt; 20) </a:t>
            </a:r>
            <a:r>
              <a:rPr lang="en-US" sz="3200" b="1">
                <a:solidFill>
                  <a:schemeClr val="tx2"/>
                </a:solidFill>
                <a:latin typeface="Arial" pitchFamily="34" charset="0"/>
              </a:rPr>
              <a:t>or </a:t>
            </a:r>
            <a:r>
              <a:rPr lang="en-US" sz="3200" b="1">
                <a:solidFill>
                  <a:schemeClr val="tx2"/>
                </a:solidFill>
                <a:latin typeface="Symbol" pitchFamily="18" charset="2"/>
              </a:rPr>
              <a:t>a</a:t>
            </a:r>
            <a:r>
              <a:rPr lang="en-US" sz="3200" b="1">
                <a:solidFill>
                  <a:schemeClr val="tx2"/>
                </a:solidFill>
                <a:latin typeface="Arial" pitchFamily="34" charset="0"/>
              </a:rPr>
              <a:t> </a:t>
            </a:r>
            <a:r>
              <a:rPr lang="en-US" sz="3200" b="1">
                <a:solidFill>
                  <a:schemeClr val="tx2"/>
                </a:solidFill>
                <a:latin typeface="Arial" pitchFamily="34" charset="0"/>
                <a:cs typeface="Arial" pitchFamily="34" charset="0"/>
              </a:rPr>
              <a:t>≠</a:t>
            </a:r>
            <a:r>
              <a:rPr lang="en-US" sz="3200" b="1">
                <a:solidFill>
                  <a:schemeClr val="tx2"/>
                </a:solidFill>
                <a:latin typeface="Arial" pitchFamily="34" charset="0"/>
              </a:rPr>
              <a:t>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8975" y="2479675"/>
            <a:ext cx="2081213" cy="457200"/>
          </a:xfrm>
          <a:prstGeom prst="rect">
            <a:avLst/>
          </a:prstGeom>
          <a:noFill/>
          <a:ln w="12700">
            <a:noFill/>
            <a:miter lim="800000"/>
            <a:headEnd/>
            <a:tailEnd/>
          </a:ln>
        </p:spPr>
        <p:txBody>
          <a:bodyPr wrap="none" anchor="ctr"/>
          <a:lstStyle/>
          <a:p>
            <a:endParaRPr lang="en-US"/>
          </a:p>
        </p:txBody>
      </p:sp>
      <p:sp>
        <p:nvSpPr>
          <p:cNvPr id="5" name="Rectangle 3"/>
          <p:cNvSpPr>
            <a:spLocks noChangeArrowheads="1"/>
          </p:cNvSpPr>
          <p:nvPr/>
        </p:nvSpPr>
        <p:spPr bwMode="auto">
          <a:xfrm>
            <a:off x="2917825" y="2284413"/>
            <a:ext cx="576263" cy="641350"/>
          </a:xfrm>
          <a:prstGeom prst="rect">
            <a:avLst/>
          </a:prstGeom>
          <a:noFill/>
          <a:ln w="12700">
            <a:noFill/>
            <a:miter lim="800000"/>
            <a:headEnd/>
            <a:tailEnd/>
          </a:ln>
        </p:spPr>
        <p:txBody>
          <a:bodyPr wrap="none" anchor="ctr"/>
          <a:lstStyle/>
          <a:p>
            <a:endParaRPr lang="en-US"/>
          </a:p>
        </p:txBody>
      </p:sp>
      <p:sp>
        <p:nvSpPr>
          <p:cNvPr id="6" name="Rectangle 4"/>
          <p:cNvSpPr>
            <a:spLocks noChangeArrowheads="1"/>
          </p:cNvSpPr>
          <p:nvPr/>
        </p:nvSpPr>
        <p:spPr bwMode="auto">
          <a:xfrm>
            <a:off x="3222625" y="2408238"/>
            <a:ext cx="2319338" cy="457200"/>
          </a:xfrm>
          <a:prstGeom prst="rect">
            <a:avLst/>
          </a:prstGeom>
          <a:noFill/>
          <a:ln w="12700">
            <a:noFill/>
            <a:miter lim="800000"/>
            <a:headEnd/>
            <a:tailEnd/>
          </a:ln>
        </p:spPr>
        <p:txBody>
          <a:bodyPr wrap="none" anchor="ctr"/>
          <a:lstStyle/>
          <a:p>
            <a:endParaRPr lang="en-US"/>
          </a:p>
        </p:txBody>
      </p:sp>
      <p:sp>
        <p:nvSpPr>
          <p:cNvPr id="7" name="Rectangle 5"/>
          <p:cNvSpPr>
            <a:spLocks noChangeArrowheads="1"/>
          </p:cNvSpPr>
          <p:nvPr/>
        </p:nvSpPr>
        <p:spPr bwMode="auto">
          <a:xfrm>
            <a:off x="3786188" y="2584450"/>
            <a:ext cx="1030287" cy="519113"/>
          </a:xfrm>
          <a:prstGeom prst="rect">
            <a:avLst/>
          </a:prstGeom>
          <a:noFill/>
          <a:ln w="12700">
            <a:noFill/>
            <a:miter lim="800000"/>
            <a:headEnd/>
            <a:tailEnd/>
          </a:ln>
        </p:spPr>
        <p:txBody>
          <a:bodyPr wrap="none" anchor="ctr"/>
          <a:lstStyle/>
          <a:p>
            <a:endParaRPr lang="en-US"/>
          </a:p>
        </p:txBody>
      </p:sp>
      <p:sp>
        <p:nvSpPr>
          <p:cNvPr id="8" name="Rectangle 6"/>
          <p:cNvSpPr>
            <a:spLocks noChangeArrowheads="1"/>
          </p:cNvSpPr>
          <p:nvPr/>
        </p:nvSpPr>
        <p:spPr bwMode="auto">
          <a:xfrm>
            <a:off x="727075" y="4194175"/>
            <a:ext cx="2081213" cy="457200"/>
          </a:xfrm>
          <a:prstGeom prst="rect">
            <a:avLst/>
          </a:prstGeom>
          <a:noFill/>
          <a:ln w="12700">
            <a:noFill/>
            <a:miter lim="800000"/>
            <a:headEnd/>
            <a:tailEnd/>
          </a:ln>
        </p:spPr>
        <p:txBody>
          <a:bodyPr wrap="none" anchor="ctr"/>
          <a:lstStyle/>
          <a:p>
            <a:endParaRPr lang="en-US"/>
          </a:p>
        </p:txBody>
      </p:sp>
      <p:sp>
        <p:nvSpPr>
          <p:cNvPr id="9" name="Rectangle 7"/>
          <p:cNvSpPr>
            <a:spLocks noChangeArrowheads="1"/>
          </p:cNvSpPr>
          <p:nvPr/>
        </p:nvSpPr>
        <p:spPr bwMode="auto">
          <a:xfrm>
            <a:off x="2822575" y="4113213"/>
            <a:ext cx="868363" cy="641350"/>
          </a:xfrm>
          <a:prstGeom prst="rect">
            <a:avLst/>
          </a:prstGeom>
          <a:noFill/>
          <a:ln w="12700">
            <a:noFill/>
            <a:miter lim="800000"/>
            <a:headEnd/>
            <a:tailEnd/>
          </a:ln>
        </p:spPr>
        <p:txBody>
          <a:bodyPr wrap="none" anchor="ctr"/>
          <a:lstStyle/>
          <a:p>
            <a:endParaRPr lang="en-US"/>
          </a:p>
        </p:txBody>
      </p:sp>
      <p:sp>
        <p:nvSpPr>
          <p:cNvPr id="10" name="Rectangle 8"/>
          <p:cNvSpPr txBox="1">
            <a:spLocks noChangeArrowheads="1"/>
          </p:cNvSpPr>
          <p:nvPr/>
        </p:nvSpPr>
        <p:spPr bwMode="auto">
          <a:xfrm>
            <a:off x="727075" y="2513013"/>
            <a:ext cx="8112125" cy="4116387"/>
          </a:xfrm>
          <a:prstGeom prst="rect">
            <a:avLst/>
          </a:prstGeom>
          <a:noFill/>
          <a:ln w="12700">
            <a:miter lim="800000"/>
            <a:headEnd/>
            <a:tailEnd/>
          </a:ln>
        </p:spPr>
        <p:txBody>
          <a:bodyPr vert="horz" lIns="90488" tIns="44450" rIns="90488" bIns="44450" rtlCol="0">
            <a:normAutofit/>
          </a:bodyPr>
          <a:lstStyle/>
          <a:p>
            <a:pPr marL="342900" marR="0" lvl="0" indent="-342900" algn="ctr" defTabSz="91440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noProof="0" smtClean="0">
                <a:ln>
                  <a:noFill/>
                </a:ln>
                <a:solidFill>
                  <a:schemeClr val="hlink"/>
                </a:solidFill>
                <a:effectLst/>
                <a:uLnTx/>
                <a:uFillTx/>
                <a:latin typeface="Arial" pitchFamily="34" charset="0"/>
                <a:ea typeface="+mn-ea"/>
                <a:cs typeface="+mn-cs"/>
              </a:rPr>
              <a:t>Decision criteria</a:t>
            </a:r>
          </a:p>
          <a:p>
            <a:pPr marL="342900" marR="0" lvl="0" indent="-342900" algn="ctr" defTabSz="914400" rtl="0" eaLnBrk="1" fontAlgn="auto" latinLnBrk="0" hangingPunct="1">
              <a:lnSpc>
                <a:spcPct val="100000"/>
              </a:lnSpc>
              <a:spcBef>
                <a:spcPct val="4000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Reject randomness if the test statistic </a:t>
            </a:r>
            <a:r>
              <a:rPr kumimoji="0" lang="en-US" sz="2800" b="1" i="1" u="none" strike="noStrike" kern="1200" cap="none" spc="0" normalizeH="0" baseline="0" noProof="0" smtClean="0">
                <a:ln>
                  <a:noFill/>
                </a:ln>
                <a:solidFill>
                  <a:schemeClr val="tx1"/>
                </a:solidFill>
                <a:effectLst/>
                <a:uLnTx/>
                <a:uFillTx/>
                <a:latin typeface="+mn-lt"/>
                <a:ea typeface="+mn-ea"/>
                <a:cs typeface="+mn-cs"/>
              </a:rPr>
              <a:t>z</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is:</a:t>
            </a:r>
          </a:p>
          <a:p>
            <a:pPr marL="742950" marR="0" lvl="1" indent="-285750" algn="l" defTabSz="914400" rtl="0" eaLnBrk="1" fontAlgn="auto" latinLnBrk="0" hangingPunct="1">
              <a:lnSpc>
                <a:spcPct val="100000"/>
              </a:lnSpc>
              <a:spcBef>
                <a:spcPct val="40000"/>
              </a:spcBef>
              <a:spcAft>
                <a:spcPts val="0"/>
              </a:spcAft>
              <a:buClrTx/>
              <a:buSzTx/>
              <a:buFontTx/>
              <a:buChar char="•"/>
              <a:tabLst/>
              <a:defRPr/>
            </a:pP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less than or equal to the negative critical </a:t>
            </a:r>
            <a:r>
              <a:rPr kumimoji="0" lang="en-US" sz="2800" b="1" i="1" u="none" strike="noStrike" kern="1200" cap="none" spc="0" normalizeH="0" baseline="0" noProof="0" smtClean="0">
                <a:ln>
                  <a:noFill/>
                </a:ln>
                <a:solidFill>
                  <a:schemeClr val="tx1"/>
                </a:solidFill>
                <a:effectLst/>
                <a:uLnTx/>
                <a:uFillTx/>
                <a:latin typeface="Arial" pitchFamily="34" charset="0"/>
                <a:ea typeface="+mn-ea"/>
                <a:cs typeface="+mn-cs"/>
              </a:rPr>
              <a:t>z</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score (such as –1.96).</a:t>
            </a:r>
          </a:p>
          <a:p>
            <a:pPr marL="742950" marR="0" lvl="1" indent="-285750" algn="l" defTabSz="914400" rtl="0" eaLnBrk="1" fontAlgn="auto" latinLnBrk="0" hangingPunct="1">
              <a:lnSpc>
                <a:spcPct val="100000"/>
              </a:lnSpc>
              <a:spcBef>
                <a:spcPct val="40000"/>
              </a:spcBef>
              <a:spcAft>
                <a:spcPts val="0"/>
              </a:spcAft>
              <a:buClrTx/>
              <a:buSzTx/>
              <a:buFontTx/>
              <a:buChar char="•"/>
              <a:tabLst/>
              <a:defRPr/>
            </a:pP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or greater than or equal to the positive critical </a:t>
            </a:r>
            <a:r>
              <a:rPr kumimoji="0" lang="en-US" sz="2800" b="1" i="1" u="none" strike="noStrike" kern="1200" cap="none" spc="0" normalizeH="0" baseline="0" noProof="0" smtClean="0">
                <a:ln>
                  <a:noFill/>
                </a:ln>
                <a:solidFill>
                  <a:schemeClr val="tx1"/>
                </a:solidFill>
                <a:effectLst/>
                <a:uLnTx/>
                <a:uFillTx/>
                <a:latin typeface="Arial" pitchFamily="34" charset="0"/>
                <a:ea typeface="+mn-ea"/>
                <a:cs typeface="+mn-cs"/>
              </a:rPr>
              <a:t>z</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score (such as 1.96).</a:t>
            </a:r>
          </a:p>
        </p:txBody>
      </p:sp>
      <p:sp>
        <p:nvSpPr>
          <p:cNvPr id="11" name="Rectangle 9"/>
          <p:cNvSpPr>
            <a:spLocks noGrp="1" noChangeArrowheads="1"/>
          </p:cNvSpPr>
          <p:nvPr>
            <p:ph type="title" idx="4294967295"/>
          </p:nvPr>
        </p:nvSpPr>
        <p:spPr>
          <a:xfrm>
            <a:off x="752475" y="95250"/>
            <a:ext cx="7772400" cy="742950"/>
          </a:xfrm>
          <a:noFill/>
        </p:spPr>
        <p:txBody>
          <a:bodyPr lIns="90488" tIns="44450" rIns="90488" bIns="44450">
            <a:normAutofit fontScale="90000"/>
          </a:bodyPr>
          <a:lstStyle/>
          <a:p>
            <a:r>
              <a:rPr lang="en-US">
                <a:solidFill>
                  <a:srgbClr val="008000"/>
                </a:solidFill>
              </a:rPr>
              <a:t>Runs Test for Randomness</a:t>
            </a:r>
          </a:p>
        </p:txBody>
      </p:sp>
      <p:sp>
        <p:nvSpPr>
          <p:cNvPr id="12" name="Text Box 10"/>
          <p:cNvSpPr txBox="1">
            <a:spLocks noChangeArrowheads="1"/>
          </p:cNvSpPr>
          <p:nvPr/>
        </p:nvSpPr>
        <p:spPr bwMode="auto">
          <a:xfrm>
            <a:off x="752475" y="1143000"/>
            <a:ext cx="7772400" cy="1066800"/>
          </a:xfrm>
          <a:prstGeom prst="rect">
            <a:avLst/>
          </a:prstGeom>
          <a:noFill/>
          <a:ln w="12700">
            <a:noFill/>
            <a:miter lim="800000"/>
            <a:headEnd/>
            <a:tailEnd/>
          </a:ln>
        </p:spPr>
        <p:txBody>
          <a:bodyPr>
            <a:spAutoFit/>
          </a:bodyPr>
          <a:lstStyle/>
          <a:p>
            <a:pPr>
              <a:spcBef>
                <a:spcPct val="50000"/>
              </a:spcBef>
            </a:pPr>
            <a:r>
              <a:rPr lang="en-US" sz="3200" b="1">
                <a:solidFill>
                  <a:schemeClr val="tx2"/>
                </a:solidFill>
                <a:latin typeface="Arial" pitchFamily="34" charset="0"/>
              </a:rPr>
              <a:t>For Large Samples </a:t>
            </a:r>
            <a:r>
              <a:rPr lang="en-US" sz="2800" b="1">
                <a:solidFill>
                  <a:schemeClr val="tx2"/>
                </a:solidFill>
                <a:latin typeface="Arial" pitchFamily="34" charset="0"/>
              </a:rPr>
              <a:t>(</a:t>
            </a:r>
            <a:r>
              <a:rPr lang="en-US" sz="2800" b="1" i="1">
                <a:solidFill>
                  <a:schemeClr val="tx2"/>
                </a:solidFill>
                <a:latin typeface="Arial" pitchFamily="34" charset="0"/>
              </a:rPr>
              <a:t>n</a:t>
            </a:r>
            <a:r>
              <a:rPr lang="en-US" sz="2800" b="1" baseline="-25000">
                <a:solidFill>
                  <a:schemeClr val="tx2"/>
                </a:solidFill>
                <a:latin typeface="Arial" pitchFamily="34" charset="0"/>
              </a:rPr>
              <a:t>1</a:t>
            </a:r>
            <a:r>
              <a:rPr lang="en-US" sz="2800" b="1">
                <a:solidFill>
                  <a:schemeClr val="tx2"/>
                </a:solidFill>
                <a:latin typeface="Arial" pitchFamily="34" charset="0"/>
              </a:rPr>
              <a:t> </a:t>
            </a:r>
            <a:r>
              <a:rPr lang="en-US" sz="2800" b="1">
                <a:solidFill>
                  <a:schemeClr val="tx2"/>
                </a:solidFill>
                <a:latin typeface="Arial" pitchFamily="34" charset="0"/>
                <a:cs typeface="Arial" pitchFamily="34" charset="0"/>
              </a:rPr>
              <a:t>&gt; 20 and </a:t>
            </a:r>
            <a:r>
              <a:rPr lang="en-US" sz="2800" b="1" i="1">
                <a:solidFill>
                  <a:schemeClr val="tx2"/>
                </a:solidFill>
                <a:latin typeface="Arial" pitchFamily="34" charset="0"/>
                <a:cs typeface="Arial" pitchFamily="34" charset="0"/>
              </a:rPr>
              <a:t>n</a:t>
            </a:r>
            <a:r>
              <a:rPr lang="en-US" sz="2800" b="1" baseline="-25000">
                <a:solidFill>
                  <a:schemeClr val="tx2"/>
                </a:solidFill>
                <a:latin typeface="Arial" pitchFamily="34" charset="0"/>
                <a:cs typeface="Arial" pitchFamily="34" charset="0"/>
              </a:rPr>
              <a:t>2</a:t>
            </a:r>
            <a:r>
              <a:rPr lang="en-US" sz="2800" b="1">
                <a:solidFill>
                  <a:schemeClr val="tx2"/>
                </a:solidFill>
                <a:latin typeface="Arial" pitchFamily="34" charset="0"/>
                <a:cs typeface="Arial" pitchFamily="34" charset="0"/>
              </a:rPr>
              <a:t> &gt; 20) 	</a:t>
            </a:r>
            <a:r>
              <a:rPr lang="en-US" sz="3200" b="1">
                <a:solidFill>
                  <a:schemeClr val="tx2"/>
                </a:solidFill>
                <a:latin typeface="Arial" pitchFamily="34" charset="0"/>
              </a:rPr>
              <a:t>and </a:t>
            </a:r>
            <a:r>
              <a:rPr lang="en-US" sz="3200" b="1" i="1">
                <a:solidFill>
                  <a:schemeClr val="tx2"/>
                </a:solidFill>
                <a:latin typeface="Symbol" pitchFamily="18" charset="2"/>
              </a:rPr>
              <a:t>a</a:t>
            </a:r>
            <a:r>
              <a:rPr lang="en-US" sz="3200" b="1">
                <a:solidFill>
                  <a:schemeClr val="tx2"/>
                </a:solidFill>
                <a:latin typeface="Arial" pitchFamily="34" charset="0"/>
              </a:rPr>
              <a:t> =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200" y="219075"/>
            <a:ext cx="8305800"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Small Sample: Genders of Study Participants</a:t>
            </a:r>
          </a:p>
        </p:txBody>
      </p:sp>
      <p:sp>
        <p:nvSpPr>
          <p:cNvPr id="5" name="Rectangle 3"/>
          <p:cNvSpPr>
            <a:spLocks noChangeArrowheads="1"/>
          </p:cNvSpPr>
          <p:nvPr/>
        </p:nvSpPr>
        <p:spPr bwMode="auto">
          <a:xfrm>
            <a:off x="212725" y="4113213"/>
            <a:ext cx="4911725" cy="641350"/>
          </a:xfrm>
          <a:prstGeom prst="rect">
            <a:avLst/>
          </a:prstGeom>
          <a:noFill/>
          <a:ln w="12700">
            <a:noFill/>
            <a:miter lim="800000"/>
            <a:headEnd/>
            <a:tailEnd/>
          </a:ln>
        </p:spPr>
        <p:txBody>
          <a:bodyPr wrap="none" anchor="ctr"/>
          <a:lstStyle/>
          <a:p>
            <a:endParaRPr lang="en-US"/>
          </a:p>
        </p:txBody>
      </p:sp>
      <p:sp>
        <p:nvSpPr>
          <p:cNvPr id="6" name="Text Box 4"/>
          <p:cNvSpPr txBox="1">
            <a:spLocks noChangeArrowheads="1"/>
          </p:cNvSpPr>
          <p:nvPr/>
        </p:nvSpPr>
        <p:spPr bwMode="auto">
          <a:xfrm>
            <a:off x="457200" y="1219200"/>
            <a:ext cx="8486775" cy="2227263"/>
          </a:xfrm>
          <a:prstGeom prst="rect">
            <a:avLst/>
          </a:prstGeom>
          <a:noFill/>
          <a:ln w="12700">
            <a:noFill/>
            <a:miter lim="800000"/>
            <a:headEnd/>
            <a:tailEnd/>
          </a:ln>
        </p:spPr>
        <p:txBody>
          <a:bodyPr>
            <a:spAutoFit/>
          </a:bodyPr>
          <a:lstStyle/>
          <a:p>
            <a:r>
              <a:rPr lang="en-US" sz="2800" b="1">
                <a:latin typeface="Arial" pitchFamily="34" charset="0"/>
              </a:rPr>
              <a:t>Listed below are the genders of the first 15 subjects participating in the </a:t>
            </a:r>
            <a:r>
              <a:rPr lang="en-US" altLang="en-US" sz="2800" b="1">
                <a:latin typeface="Arial" pitchFamily="34" charset="0"/>
                <a:ea typeface="ヒラギノ角ゴ ProN W3" pitchFamily="1" charset="-128"/>
              </a:rPr>
              <a:t>“F</a:t>
            </a:r>
            <a:r>
              <a:rPr lang="en-US" sz="2800" b="1">
                <a:latin typeface="Arial" pitchFamily="34" charset="0"/>
              </a:rPr>
              <a:t>reshman 15” study with results listed in Data Set 3 in Appendix B. Use a 0.05 significance level to test for randomness in the sequence of genders. </a:t>
            </a:r>
          </a:p>
        </p:txBody>
      </p:sp>
      <p:sp>
        <p:nvSpPr>
          <p:cNvPr id="7" name="Text Box 5"/>
          <p:cNvSpPr txBox="1">
            <a:spLocks noChangeArrowheads="1"/>
          </p:cNvSpPr>
          <p:nvPr/>
        </p:nvSpPr>
        <p:spPr bwMode="auto">
          <a:xfrm>
            <a:off x="685800" y="3505200"/>
            <a:ext cx="8077200" cy="579438"/>
          </a:xfrm>
          <a:prstGeom prst="rect">
            <a:avLst/>
          </a:prstGeom>
          <a:noFill/>
          <a:ln w="12700">
            <a:noFill/>
            <a:miter lim="800000"/>
            <a:headEnd/>
            <a:tailEnd/>
          </a:ln>
        </p:spPr>
        <p:txBody>
          <a:bodyPr>
            <a:spAutoFit/>
          </a:bodyPr>
          <a:lstStyle/>
          <a:p>
            <a:pPr algn="ctr">
              <a:spcBef>
                <a:spcPct val="50000"/>
              </a:spcBef>
            </a:pPr>
            <a:r>
              <a:rPr lang="en-US" sz="3200" b="1"/>
              <a:t>M M M M F M F F F F F M M F F</a:t>
            </a:r>
          </a:p>
        </p:txBody>
      </p:sp>
      <p:sp>
        <p:nvSpPr>
          <p:cNvPr id="8" name="Text Box 6"/>
          <p:cNvSpPr txBox="1">
            <a:spLocks noChangeArrowheads="1"/>
          </p:cNvSpPr>
          <p:nvPr/>
        </p:nvSpPr>
        <p:spPr bwMode="auto">
          <a:xfrm>
            <a:off x="457200" y="4038600"/>
            <a:ext cx="8305800" cy="946150"/>
          </a:xfrm>
          <a:prstGeom prst="rect">
            <a:avLst/>
          </a:prstGeom>
          <a:noFill/>
          <a:ln w="12700">
            <a:noFill/>
            <a:miter lim="800000"/>
            <a:headEnd/>
            <a:tailEnd/>
          </a:ln>
        </p:spPr>
        <p:txBody>
          <a:bodyPr>
            <a:spAutoFit/>
          </a:bodyPr>
          <a:lstStyle/>
          <a:p>
            <a:r>
              <a:rPr lang="en-US" sz="2800" b="1">
                <a:solidFill>
                  <a:schemeClr val="tx2"/>
                </a:solidFill>
                <a:latin typeface="Arial" pitchFamily="34" charset="0"/>
              </a:rPr>
              <a:t>Requirements are satisfied, so separate the runs as shown below</a:t>
            </a:r>
            <a:r>
              <a:rPr lang="en-US" sz="2800" b="1">
                <a:latin typeface="Arial" pitchFamily="34" charset="0"/>
              </a:rPr>
              <a:t>.</a:t>
            </a:r>
          </a:p>
        </p:txBody>
      </p:sp>
      <p:grpSp>
        <p:nvGrpSpPr>
          <p:cNvPr id="9" name="Group 58"/>
          <p:cNvGrpSpPr>
            <a:grpSpLocks/>
          </p:cNvGrpSpPr>
          <p:nvPr/>
        </p:nvGrpSpPr>
        <p:grpSpPr bwMode="auto">
          <a:xfrm>
            <a:off x="428625" y="4940300"/>
            <a:ext cx="8562975" cy="1612900"/>
            <a:chOff x="240" y="2961"/>
            <a:chExt cx="5394" cy="1016"/>
          </a:xfrm>
        </p:grpSpPr>
        <p:sp>
          <p:nvSpPr>
            <p:cNvPr id="10" name="Text Box 7"/>
            <p:cNvSpPr txBox="1">
              <a:spLocks noChangeArrowheads="1"/>
            </p:cNvSpPr>
            <p:nvPr/>
          </p:nvSpPr>
          <p:spPr bwMode="auto">
            <a:xfrm>
              <a:off x="240" y="2961"/>
              <a:ext cx="5394" cy="365"/>
            </a:xfrm>
            <a:prstGeom prst="rect">
              <a:avLst/>
            </a:prstGeom>
            <a:noFill/>
            <a:ln w="12700">
              <a:noFill/>
              <a:miter lim="800000"/>
              <a:headEnd/>
              <a:tailEnd/>
            </a:ln>
          </p:spPr>
          <p:txBody>
            <a:bodyPr>
              <a:spAutoFit/>
            </a:bodyPr>
            <a:lstStyle/>
            <a:p>
              <a:pPr>
                <a:spcBef>
                  <a:spcPct val="50000"/>
                </a:spcBef>
              </a:pPr>
              <a:r>
                <a:rPr lang="en-US" sz="3200"/>
                <a:t>M M M M     F    M    F F F F F      M M       F F</a:t>
              </a:r>
            </a:p>
          </p:txBody>
        </p:sp>
        <p:sp>
          <p:nvSpPr>
            <p:cNvPr id="11" name="Rectangle 11"/>
            <p:cNvSpPr>
              <a:spLocks noChangeArrowheads="1"/>
            </p:cNvSpPr>
            <p:nvPr/>
          </p:nvSpPr>
          <p:spPr bwMode="auto">
            <a:xfrm>
              <a:off x="1363" y="3729"/>
              <a:ext cx="701"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2nd run</a:t>
              </a:r>
            </a:p>
          </p:txBody>
        </p:sp>
        <p:sp>
          <p:nvSpPr>
            <p:cNvPr id="12" name="Rectangle 17"/>
            <p:cNvSpPr>
              <a:spLocks noChangeArrowheads="1"/>
            </p:cNvSpPr>
            <p:nvPr/>
          </p:nvSpPr>
          <p:spPr bwMode="auto">
            <a:xfrm>
              <a:off x="1975" y="3504"/>
              <a:ext cx="665"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3rd run</a:t>
              </a:r>
            </a:p>
          </p:txBody>
        </p:sp>
        <p:sp>
          <p:nvSpPr>
            <p:cNvPr id="13" name="Rectangle 23"/>
            <p:cNvSpPr>
              <a:spLocks noChangeArrowheads="1"/>
            </p:cNvSpPr>
            <p:nvPr/>
          </p:nvSpPr>
          <p:spPr bwMode="auto">
            <a:xfrm>
              <a:off x="2752"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4th run</a:t>
              </a:r>
            </a:p>
          </p:txBody>
        </p:sp>
        <p:grpSp>
          <p:nvGrpSpPr>
            <p:cNvPr id="14" name="Group 49"/>
            <p:cNvGrpSpPr>
              <a:grpSpLocks/>
            </p:cNvGrpSpPr>
            <p:nvPr/>
          </p:nvGrpSpPr>
          <p:grpSpPr bwMode="auto">
            <a:xfrm>
              <a:off x="1676" y="3326"/>
              <a:ext cx="148" cy="220"/>
              <a:chOff x="1581" y="3317"/>
              <a:chExt cx="148" cy="220"/>
            </a:xfrm>
          </p:grpSpPr>
          <p:sp>
            <p:nvSpPr>
              <p:cNvPr id="33" name="Freeform 25"/>
              <p:cNvSpPr>
                <a:spLocks/>
              </p:cNvSpPr>
              <p:nvPr/>
            </p:nvSpPr>
            <p:spPr bwMode="auto">
              <a:xfrm>
                <a:off x="1584" y="3317"/>
                <a:ext cx="145" cy="140"/>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34" name="AutoShape 26"/>
              <p:cNvSpPr>
                <a:spLocks noChangeArrowheads="1"/>
              </p:cNvSpPr>
              <p:nvPr/>
            </p:nvSpPr>
            <p:spPr bwMode="auto">
              <a:xfrm rot="16200000" flipH="1">
                <a:off x="1611" y="3427"/>
                <a:ext cx="80" cy="140"/>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sp>
          <p:nvSpPr>
            <p:cNvPr id="15" name="Rectangle 29"/>
            <p:cNvSpPr>
              <a:spLocks noChangeArrowheads="1"/>
            </p:cNvSpPr>
            <p:nvPr/>
          </p:nvSpPr>
          <p:spPr bwMode="auto">
            <a:xfrm>
              <a:off x="528" y="3729"/>
              <a:ext cx="647"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1st run</a:t>
              </a:r>
            </a:p>
          </p:txBody>
        </p:sp>
        <p:grpSp>
          <p:nvGrpSpPr>
            <p:cNvPr id="16" name="Group 33"/>
            <p:cNvGrpSpPr>
              <a:grpSpLocks/>
            </p:cNvGrpSpPr>
            <p:nvPr/>
          </p:nvGrpSpPr>
          <p:grpSpPr bwMode="auto">
            <a:xfrm>
              <a:off x="3963" y="3305"/>
              <a:ext cx="513" cy="220"/>
              <a:chOff x="4664" y="2344"/>
              <a:chExt cx="513" cy="220"/>
            </a:xfrm>
          </p:grpSpPr>
          <p:sp>
            <p:nvSpPr>
              <p:cNvPr id="31" name="Freeform 34"/>
              <p:cNvSpPr>
                <a:spLocks/>
              </p:cNvSpPr>
              <p:nvPr/>
            </p:nvSpPr>
            <p:spPr bwMode="auto">
              <a:xfrm>
                <a:off x="4664" y="2344"/>
                <a:ext cx="513" cy="145"/>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32" name="AutoShape 35"/>
              <p:cNvSpPr>
                <a:spLocks noChangeArrowheads="1"/>
              </p:cNvSpPr>
              <p:nvPr/>
            </p:nvSpPr>
            <p:spPr bwMode="auto">
              <a:xfrm rot="16200000" flipH="1">
                <a:off x="4879" y="2441"/>
                <a:ext cx="80" cy="166"/>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7" name="Group 36"/>
            <p:cNvGrpSpPr>
              <a:grpSpLocks/>
            </p:cNvGrpSpPr>
            <p:nvPr/>
          </p:nvGrpSpPr>
          <p:grpSpPr bwMode="auto">
            <a:xfrm>
              <a:off x="4923" y="3305"/>
              <a:ext cx="513" cy="220"/>
              <a:chOff x="4664" y="2344"/>
              <a:chExt cx="513" cy="220"/>
            </a:xfrm>
          </p:grpSpPr>
          <p:sp>
            <p:nvSpPr>
              <p:cNvPr id="29" name="Freeform 37"/>
              <p:cNvSpPr>
                <a:spLocks/>
              </p:cNvSpPr>
              <p:nvPr/>
            </p:nvSpPr>
            <p:spPr bwMode="auto">
              <a:xfrm>
                <a:off x="4664" y="2344"/>
                <a:ext cx="513" cy="145"/>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30" name="AutoShape 38"/>
              <p:cNvSpPr>
                <a:spLocks noChangeArrowheads="1"/>
              </p:cNvSpPr>
              <p:nvPr/>
            </p:nvSpPr>
            <p:spPr bwMode="auto">
              <a:xfrm rot="16200000" flipH="1">
                <a:off x="4879" y="2441"/>
                <a:ext cx="80" cy="166"/>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8" name="Group 41"/>
            <p:cNvGrpSpPr>
              <a:grpSpLocks/>
            </p:cNvGrpSpPr>
            <p:nvPr/>
          </p:nvGrpSpPr>
          <p:grpSpPr bwMode="auto">
            <a:xfrm>
              <a:off x="362" y="3305"/>
              <a:ext cx="982" cy="232"/>
              <a:chOff x="352" y="2302"/>
              <a:chExt cx="982" cy="232"/>
            </a:xfrm>
          </p:grpSpPr>
          <p:sp>
            <p:nvSpPr>
              <p:cNvPr id="27" name="AutoShape 42"/>
              <p:cNvSpPr>
                <a:spLocks noChangeArrowheads="1"/>
              </p:cNvSpPr>
              <p:nvPr/>
            </p:nvSpPr>
            <p:spPr bwMode="auto">
              <a:xfrm rot="16200000" flipH="1">
                <a:off x="812" y="2415"/>
                <a:ext cx="66" cy="172"/>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sp>
            <p:nvSpPr>
              <p:cNvPr id="28" name="Freeform 43"/>
              <p:cNvSpPr>
                <a:spLocks/>
              </p:cNvSpPr>
              <p:nvPr/>
            </p:nvSpPr>
            <p:spPr bwMode="auto">
              <a:xfrm>
                <a:off x="352" y="2302"/>
                <a:ext cx="982" cy="158"/>
              </a:xfrm>
              <a:custGeom>
                <a:avLst/>
                <a:gdLst>
                  <a:gd name="T0" fmla="*/ 0 w 982"/>
                  <a:gd name="T1" fmla="*/ 6 h 158"/>
                  <a:gd name="T2" fmla="*/ 78 w 982"/>
                  <a:gd name="T3" fmla="*/ 157 h 158"/>
                  <a:gd name="T4" fmla="*/ 903 w 982"/>
                  <a:gd name="T5" fmla="*/ 157 h 158"/>
                  <a:gd name="T6" fmla="*/ 981 w 982"/>
                  <a:gd name="T7" fmla="*/ 0 h 158"/>
                  <a:gd name="T8" fmla="*/ 0 60000 65536"/>
                  <a:gd name="T9" fmla="*/ 0 60000 65536"/>
                  <a:gd name="T10" fmla="*/ 0 60000 65536"/>
                  <a:gd name="T11" fmla="*/ 0 60000 65536"/>
                  <a:gd name="T12" fmla="*/ 0 w 982"/>
                  <a:gd name="T13" fmla="*/ 0 h 158"/>
                  <a:gd name="T14" fmla="*/ 982 w 982"/>
                  <a:gd name="T15" fmla="*/ 158 h 158"/>
                </a:gdLst>
                <a:ahLst/>
                <a:cxnLst>
                  <a:cxn ang="T8">
                    <a:pos x="T0" y="T1"/>
                  </a:cxn>
                  <a:cxn ang="T9">
                    <a:pos x="T2" y="T3"/>
                  </a:cxn>
                  <a:cxn ang="T10">
                    <a:pos x="T4" y="T5"/>
                  </a:cxn>
                  <a:cxn ang="T11">
                    <a:pos x="T6" y="T7"/>
                  </a:cxn>
                </a:cxnLst>
                <a:rect l="T12" t="T13" r="T14" b="T15"/>
                <a:pathLst>
                  <a:path w="982" h="158">
                    <a:moveTo>
                      <a:pt x="0" y="6"/>
                    </a:moveTo>
                    <a:lnTo>
                      <a:pt x="78" y="157"/>
                    </a:lnTo>
                    <a:lnTo>
                      <a:pt x="903" y="157"/>
                    </a:lnTo>
                    <a:lnTo>
                      <a:pt x="981" y="0"/>
                    </a:lnTo>
                  </a:path>
                </a:pathLst>
              </a:custGeom>
              <a:noFill/>
              <a:ln w="25400" cap="rnd">
                <a:solidFill>
                  <a:schemeClr val="hlink"/>
                </a:solidFill>
                <a:round/>
                <a:headEnd/>
                <a:tailEnd/>
              </a:ln>
            </p:spPr>
            <p:txBody>
              <a:bodyPr/>
              <a:lstStyle/>
              <a:p>
                <a:endParaRPr lang="en-US"/>
              </a:p>
            </p:txBody>
          </p:sp>
        </p:grpSp>
        <p:grpSp>
          <p:nvGrpSpPr>
            <p:cNvPr id="19" name="Group 50"/>
            <p:cNvGrpSpPr>
              <a:grpSpLocks/>
            </p:cNvGrpSpPr>
            <p:nvPr/>
          </p:nvGrpSpPr>
          <p:grpSpPr bwMode="auto">
            <a:xfrm>
              <a:off x="2156" y="3326"/>
              <a:ext cx="148" cy="220"/>
              <a:chOff x="1581" y="3317"/>
              <a:chExt cx="148" cy="220"/>
            </a:xfrm>
          </p:grpSpPr>
          <p:sp>
            <p:nvSpPr>
              <p:cNvPr id="25" name="Freeform 51"/>
              <p:cNvSpPr>
                <a:spLocks/>
              </p:cNvSpPr>
              <p:nvPr/>
            </p:nvSpPr>
            <p:spPr bwMode="auto">
              <a:xfrm>
                <a:off x="1584" y="3317"/>
                <a:ext cx="145" cy="140"/>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26" name="AutoShape 52"/>
              <p:cNvSpPr>
                <a:spLocks noChangeArrowheads="1"/>
              </p:cNvSpPr>
              <p:nvPr/>
            </p:nvSpPr>
            <p:spPr bwMode="auto">
              <a:xfrm rot="16200000" flipH="1">
                <a:off x="1611" y="3427"/>
                <a:ext cx="80" cy="140"/>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20" name="Group 53"/>
            <p:cNvGrpSpPr>
              <a:grpSpLocks/>
            </p:cNvGrpSpPr>
            <p:nvPr/>
          </p:nvGrpSpPr>
          <p:grpSpPr bwMode="auto">
            <a:xfrm>
              <a:off x="2572" y="3314"/>
              <a:ext cx="982" cy="232"/>
              <a:chOff x="352" y="2302"/>
              <a:chExt cx="982" cy="232"/>
            </a:xfrm>
          </p:grpSpPr>
          <p:sp>
            <p:nvSpPr>
              <p:cNvPr id="23" name="AutoShape 54"/>
              <p:cNvSpPr>
                <a:spLocks noChangeArrowheads="1"/>
              </p:cNvSpPr>
              <p:nvPr/>
            </p:nvSpPr>
            <p:spPr bwMode="auto">
              <a:xfrm rot="16200000" flipH="1">
                <a:off x="812" y="2415"/>
                <a:ext cx="66" cy="172"/>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sp>
            <p:nvSpPr>
              <p:cNvPr id="24" name="Freeform 55"/>
              <p:cNvSpPr>
                <a:spLocks/>
              </p:cNvSpPr>
              <p:nvPr/>
            </p:nvSpPr>
            <p:spPr bwMode="auto">
              <a:xfrm>
                <a:off x="352" y="2302"/>
                <a:ext cx="982" cy="158"/>
              </a:xfrm>
              <a:custGeom>
                <a:avLst/>
                <a:gdLst>
                  <a:gd name="T0" fmla="*/ 0 w 982"/>
                  <a:gd name="T1" fmla="*/ 6 h 158"/>
                  <a:gd name="T2" fmla="*/ 78 w 982"/>
                  <a:gd name="T3" fmla="*/ 157 h 158"/>
                  <a:gd name="T4" fmla="*/ 903 w 982"/>
                  <a:gd name="T5" fmla="*/ 157 h 158"/>
                  <a:gd name="T6" fmla="*/ 981 w 982"/>
                  <a:gd name="T7" fmla="*/ 0 h 158"/>
                  <a:gd name="T8" fmla="*/ 0 60000 65536"/>
                  <a:gd name="T9" fmla="*/ 0 60000 65536"/>
                  <a:gd name="T10" fmla="*/ 0 60000 65536"/>
                  <a:gd name="T11" fmla="*/ 0 60000 65536"/>
                  <a:gd name="T12" fmla="*/ 0 w 982"/>
                  <a:gd name="T13" fmla="*/ 0 h 158"/>
                  <a:gd name="T14" fmla="*/ 982 w 982"/>
                  <a:gd name="T15" fmla="*/ 158 h 158"/>
                </a:gdLst>
                <a:ahLst/>
                <a:cxnLst>
                  <a:cxn ang="T8">
                    <a:pos x="T0" y="T1"/>
                  </a:cxn>
                  <a:cxn ang="T9">
                    <a:pos x="T2" y="T3"/>
                  </a:cxn>
                  <a:cxn ang="T10">
                    <a:pos x="T4" y="T5"/>
                  </a:cxn>
                  <a:cxn ang="T11">
                    <a:pos x="T6" y="T7"/>
                  </a:cxn>
                </a:cxnLst>
                <a:rect l="T12" t="T13" r="T14" b="T15"/>
                <a:pathLst>
                  <a:path w="982" h="158">
                    <a:moveTo>
                      <a:pt x="0" y="6"/>
                    </a:moveTo>
                    <a:lnTo>
                      <a:pt x="78" y="157"/>
                    </a:lnTo>
                    <a:lnTo>
                      <a:pt x="903" y="157"/>
                    </a:lnTo>
                    <a:lnTo>
                      <a:pt x="981" y="0"/>
                    </a:lnTo>
                  </a:path>
                </a:pathLst>
              </a:custGeom>
              <a:noFill/>
              <a:ln w="25400" cap="rnd">
                <a:solidFill>
                  <a:schemeClr val="hlink"/>
                </a:solidFill>
                <a:round/>
                <a:headEnd/>
                <a:tailEnd/>
              </a:ln>
            </p:spPr>
            <p:txBody>
              <a:bodyPr/>
              <a:lstStyle/>
              <a:p>
                <a:endParaRPr lang="en-US"/>
              </a:p>
            </p:txBody>
          </p:sp>
        </p:grpSp>
        <p:sp>
          <p:nvSpPr>
            <p:cNvPr id="21" name="Rectangle 56"/>
            <p:cNvSpPr>
              <a:spLocks noChangeArrowheads="1"/>
            </p:cNvSpPr>
            <p:nvPr/>
          </p:nvSpPr>
          <p:spPr bwMode="auto">
            <a:xfrm>
              <a:off x="3888"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5th run</a:t>
              </a:r>
            </a:p>
          </p:txBody>
        </p:sp>
        <p:sp>
          <p:nvSpPr>
            <p:cNvPr id="22" name="Rectangle 57"/>
            <p:cNvSpPr>
              <a:spLocks noChangeArrowheads="1"/>
            </p:cNvSpPr>
            <p:nvPr/>
          </p:nvSpPr>
          <p:spPr bwMode="auto">
            <a:xfrm>
              <a:off x="4936"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6th run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28625" y="219075"/>
            <a:ext cx="8248650"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Small Sample: Genders of Study Participants</a:t>
            </a:r>
          </a:p>
        </p:txBody>
      </p:sp>
      <p:sp>
        <p:nvSpPr>
          <p:cNvPr id="5" name="Rectangle 3"/>
          <p:cNvSpPr>
            <a:spLocks noChangeArrowheads="1"/>
          </p:cNvSpPr>
          <p:nvPr/>
        </p:nvSpPr>
        <p:spPr bwMode="auto">
          <a:xfrm>
            <a:off x="212725" y="4113213"/>
            <a:ext cx="4911725" cy="641350"/>
          </a:xfrm>
          <a:prstGeom prst="rect">
            <a:avLst/>
          </a:prstGeom>
          <a:noFill/>
          <a:ln w="12700">
            <a:noFill/>
            <a:miter lim="800000"/>
            <a:headEnd/>
            <a:tailEnd/>
          </a:ln>
        </p:spPr>
        <p:txBody>
          <a:bodyPr wrap="none" anchor="ctr"/>
          <a:lstStyle/>
          <a:p>
            <a:endParaRPr lang="en-US"/>
          </a:p>
        </p:txBody>
      </p:sp>
      <p:sp>
        <p:nvSpPr>
          <p:cNvPr id="6" name="Text Box 21"/>
          <p:cNvSpPr txBox="1">
            <a:spLocks noChangeArrowheads="1"/>
          </p:cNvSpPr>
          <p:nvPr/>
        </p:nvSpPr>
        <p:spPr bwMode="auto">
          <a:xfrm>
            <a:off x="1066800" y="3302000"/>
            <a:ext cx="7135813" cy="2870200"/>
          </a:xfrm>
          <a:prstGeom prst="rect">
            <a:avLst/>
          </a:prstGeom>
          <a:noFill/>
          <a:ln w="12700">
            <a:noFill/>
            <a:miter lim="800000"/>
            <a:headEnd/>
            <a:tailEnd/>
          </a:ln>
        </p:spPr>
        <p:txBody>
          <a:bodyPr>
            <a:spAutoFit/>
          </a:bodyPr>
          <a:lstStyle/>
          <a:p>
            <a:pPr>
              <a:spcBef>
                <a:spcPct val="50000"/>
              </a:spcBef>
            </a:pPr>
            <a:r>
              <a:rPr lang="en-US" sz="2800" b="1">
                <a:solidFill>
                  <a:schemeClr val="tx2"/>
                </a:solidFill>
                <a:latin typeface="Arial" pitchFamily="34" charset="0"/>
              </a:rPr>
              <a:t>  n</a:t>
            </a:r>
            <a:r>
              <a:rPr lang="en-US" sz="2800" b="1" baseline="-25000">
                <a:solidFill>
                  <a:schemeClr val="tx2"/>
                </a:solidFill>
                <a:latin typeface="Arial" pitchFamily="34" charset="0"/>
              </a:rPr>
              <a:t>1</a:t>
            </a:r>
            <a:r>
              <a:rPr lang="en-US" sz="2800" b="1">
                <a:solidFill>
                  <a:schemeClr val="tx2"/>
                </a:solidFill>
                <a:latin typeface="Arial" pitchFamily="34" charset="0"/>
              </a:rPr>
              <a:t> = total number of males = 7</a:t>
            </a:r>
          </a:p>
          <a:p>
            <a:pPr>
              <a:spcBef>
                <a:spcPct val="50000"/>
              </a:spcBef>
            </a:pPr>
            <a:r>
              <a:rPr lang="en-US" sz="2800" b="1">
                <a:solidFill>
                  <a:schemeClr val="tx2"/>
                </a:solidFill>
                <a:latin typeface="Arial" pitchFamily="34" charset="0"/>
              </a:rPr>
              <a:t>  n</a:t>
            </a:r>
            <a:r>
              <a:rPr lang="en-US" sz="2800" b="1" baseline="-25000">
                <a:solidFill>
                  <a:schemeClr val="tx2"/>
                </a:solidFill>
                <a:latin typeface="Arial" pitchFamily="34" charset="0"/>
              </a:rPr>
              <a:t>2</a:t>
            </a:r>
            <a:r>
              <a:rPr lang="en-US" sz="2800" b="1">
                <a:solidFill>
                  <a:schemeClr val="tx2"/>
                </a:solidFill>
                <a:latin typeface="Arial" pitchFamily="34" charset="0"/>
              </a:rPr>
              <a:t> = total number of females = 8</a:t>
            </a:r>
          </a:p>
          <a:p>
            <a:pPr>
              <a:spcBef>
                <a:spcPct val="50000"/>
              </a:spcBef>
            </a:pPr>
            <a:r>
              <a:rPr lang="en-US" sz="2800" b="1">
                <a:solidFill>
                  <a:schemeClr val="tx2"/>
                </a:solidFill>
                <a:latin typeface="Arial" pitchFamily="34" charset="0"/>
              </a:rPr>
              <a:t>  </a:t>
            </a:r>
            <a:r>
              <a:rPr lang="en-US" sz="2800" b="1" i="1">
                <a:solidFill>
                  <a:schemeClr val="tx2"/>
                </a:solidFill>
                <a:latin typeface="Arial" pitchFamily="34" charset="0"/>
              </a:rPr>
              <a:t>G</a:t>
            </a:r>
            <a:r>
              <a:rPr lang="en-US" sz="2800" b="1">
                <a:solidFill>
                  <a:schemeClr val="tx2"/>
                </a:solidFill>
                <a:latin typeface="Arial" pitchFamily="34" charset="0"/>
              </a:rPr>
              <a:t> = number of runs = 6</a:t>
            </a:r>
          </a:p>
          <a:p>
            <a:pPr>
              <a:spcBef>
                <a:spcPct val="50000"/>
              </a:spcBef>
            </a:pPr>
            <a:r>
              <a:rPr lang="en-US" sz="2800" b="1">
                <a:latin typeface="Arial" pitchFamily="34" charset="0"/>
              </a:rPr>
              <a:t>Because </a:t>
            </a:r>
            <a:r>
              <a:rPr lang="en-US" sz="2800" b="1" i="1">
                <a:latin typeface="Arial" pitchFamily="34" charset="0"/>
              </a:rPr>
              <a:t>n</a:t>
            </a:r>
            <a:r>
              <a:rPr lang="en-US" sz="2800" b="1" baseline="-25000">
                <a:latin typeface="Arial" pitchFamily="34" charset="0"/>
              </a:rPr>
              <a:t>1</a:t>
            </a:r>
            <a:r>
              <a:rPr lang="en-US" sz="2800" b="1">
                <a:latin typeface="Arial" pitchFamily="34" charset="0"/>
              </a:rPr>
              <a:t> </a:t>
            </a:r>
            <a:r>
              <a:rPr lang="en-US" sz="2800" b="1">
                <a:latin typeface="Arial" pitchFamily="34" charset="0"/>
                <a:cs typeface="Times New Roman" pitchFamily="18" charset="0"/>
              </a:rPr>
              <a:t>≤ 20 and </a:t>
            </a:r>
            <a:r>
              <a:rPr lang="en-US" sz="2800" b="1" i="1">
                <a:latin typeface="Arial" pitchFamily="34" charset="0"/>
                <a:cs typeface="Times New Roman" pitchFamily="18" charset="0"/>
              </a:rPr>
              <a:t>n</a:t>
            </a:r>
            <a:r>
              <a:rPr lang="en-US" sz="2800" b="1" baseline="-25000">
                <a:latin typeface="Arial" pitchFamily="34" charset="0"/>
                <a:cs typeface="Times New Roman" pitchFamily="18" charset="0"/>
              </a:rPr>
              <a:t>2</a:t>
            </a:r>
            <a:r>
              <a:rPr lang="en-US" sz="2800" b="1">
                <a:latin typeface="Arial" pitchFamily="34" charset="0"/>
                <a:cs typeface="Times New Roman" pitchFamily="18" charset="0"/>
              </a:rPr>
              <a:t> ≤ 20 and </a:t>
            </a:r>
            <a:r>
              <a:rPr lang="en-US" sz="2800" b="1" i="1">
                <a:latin typeface="Symbol" pitchFamily="18" charset="2"/>
                <a:cs typeface="Times New Roman" pitchFamily="18" charset="0"/>
                <a:sym typeface="Symbol" pitchFamily="18" charset="2"/>
              </a:rPr>
              <a:t></a:t>
            </a:r>
            <a:r>
              <a:rPr lang="en-US" sz="2800" b="1">
                <a:latin typeface="Arial" pitchFamily="34" charset="0"/>
                <a:cs typeface="Times New Roman" pitchFamily="18" charset="0"/>
              </a:rPr>
              <a:t> = 0.05, the </a:t>
            </a:r>
            <a:r>
              <a:rPr lang="en-US" sz="2800" b="1">
                <a:solidFill>
                  <a:schemeClr val="hlink"/>
                </a:solidFill>
                <a:latin typeface="Arial" pitchFamily="34" charset="0"/>
                <a:cs typeface="Times New Roman" pitchFamily="18" charset="0"/>
              </a:rPr>
              <a:t>test statistic</a:t>
            </a:r>
            <a:r>
              <a:rPr lang="en-US" sz="2800" b="1">
                <a:latin typeface="Arial" pitchFamily="34" charset="0"/>
                <a:cs typeface="Times New Roman" pitchFamily="18" charset="0"/>
              </a:rPr>
              <a:t> is </a:t>
            </a:r>
            <a:r>
              <a:rPr lang="en-US" sz="2800" b="1" i="1">
                <a:latin typeface="Arial" pitchFamily="34" charset="0"/>
                <a:cs typeface="Times New Roman" pitchFamily="18" charset="0"/>
              </a:rPr>
              <a:t>G</a:t>
            </a:r>
            <a:r>
              <a:rPr lang="en-US" sz="2800" b="1">
                <a:latin typeface="Arial" pitchFamily="34" charset="0"/>
                <a:cs typeface="Times New Roman" pitchFamily="18" charset="0"/>
              </a:rPr>
              <a:t> = 6</a:t>
            </a:r>
          </a:p>
        </p:txBody>
      </p:sp>
      <p:grpSp>
        <p:nvGrpSpPr>
          <p:cNvPr id="7" name="Group 23"/>
          <p:cNvGrpSpPr>
            <a:grpSpLocks/>
          </p:cNvGrpSpPr>
          <p:nvPr/>
        </p:nvGrpSpPr>
        <p:grpSpPr bwMode="auto">
          <a:xfrm>
            <a:off x="428625" y="1295400"/>
            <a:ext cx="8562975" cy="1612900"/>
            <a:chOff x="240" y="2961"/>
            <a:chExt cx="5394" cy="1016"/>
          </a:xfrm>
        </p:grpSpPr>
        <p:sp>
          <p:nvSpPr>
            <p:cNvPr id="8" name="Text Box 24"/>
            <p:cNvSpPr txBox="1">
              <a:spLocks noChangeArrowheads="1"/>
            </p:cNvSpPr>
            <p:nvPr/>
          </p:nvSpPr>
          <p:spPr bwMode="auto">
            <a:xfrm>
              <a:off x="240" y="2961"/>
              <a:ext cx="5394" cy="365"/>
            </a:xfrm>
            <a:prstGeom prst="rect">
              <a:avLst/>
            </a:prstGeom>
            <a:noFill/>
            <a:ln w="12700">
              <a:noFill/>
              <a:miter lim="800000"/>
              <a:headEnd/>
              <a:tailEnd/>
            </a:ln>
          </p:spPr>
          <p:txBody>
            <a:bodyPr>
              <a:spAutoFit/>
            </a:bodyPr>
            <a:lstStyle/>
            <a:p>
              <a:pPr>
                <a:spcBef>
                  <a:spcPct val="50000"/>
                </a:spcBef>
              </a:pPr>
              <a:r>
                <a:rPr lang="en-US" sz="3200"/>
                <a:t>M M M M     F    M    F F F F F      M M       F F</a:t>
              </a:r>
            </a:p>
          </p:txBody>
        </p:sp>
        <p:sp>
          <p:nvSpPr>
            <p:cNvPr id="9" name="Rectangle 25"/>
            <p:cNvSpPr>
              <a:spLocks noChangeArrowheads="1"/>
            </p:cNvSpPr>
            <p:nvPr/>
          </p:nvSpPr>
          <p:spPr bwMode="auto">
            <a:xfrm>
              <a:off x="1325" y="3729"/>
              <a:ext cx="701"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2nd run</a:t>
              </a:r>
            </a:p>
          </p:txBody>
        </p:sp>
        <p:sp>
          <p:nvSpPr>
            <p:cNvPr id="10" name="Rectangle 26"/>
            <p:cNvSpPr>
              <a:spLocks noChangeArrowheads="1"/>
            </p:cNvSpPr>
            <p:nvPr/>
          </p:nvSpPr>
          <p:spPr bwMode="auto">
            <a:xfrm>
              <a:off x="1972" y="3729"/>
              <a:ext cx="665"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3rd run</a:t>
              </a:r>
            </a:p>
          </p:txBody>
        </p:sp>
        <p:sp>
          <p:nvSpPr>
            <p:cNvPr id="11" name="Rectangle 27"/>
            <p:cNvSpPr>
              <a:spLocks noChangeArrowheads="1"/>
            </p:cNvSpPr>
            <p:nvPr/>
          </p:nvSpPr>
          <p:spPr bwMode="auto">
            <a:xfrm>
              <a:off x="2752"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4th run</a:t>
              </a:r>
            </a:p>
          </p:txBody>
        </p:sp>
        <p:grpSp>
          <p:nvGrpSpPr>
            <p:cNvPr id="12" name="Group 28"/>
            <p:cNvGrpSpPr>
              <a:grpSpLocks/>
            </p:cNvGrpSpPr>
            <p:nvPr/>
          </p:nvGrpSpPr>
          <p:grpSpPr bwMode="auto">
            <a:xfrm>
              <a:off x="1676" y="3326"/>
              <a:ext cx="148" cy="220"/>
              <a:chOff x="1581" y="3317"/>
              <a:chExt cx="148" cy="220"/>
            </a:xfrm>
          </p:grpSpPr>
          <p:sp>
            <p:nvSpPr>
              <p:cNvPr id="31" name="Freeform 29"/>
              <p:cNvSpPr>
                <a:spLocks/>
              </p:cNvSpPr>
              <p:nvPr/>
            </p:nvSpPr>
            <p:spPr bwMode="auto">
              <a:xfrm>
                <a:off x="1584" y="3317"/>
                <a:ext cx="145" cy="140"/>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32" name="AutoShape 30"/>
              <p:cNvSpPr>
                <a:spLocks noChangeArrowheads="1"/>
              </p:cNvSpPr>
              <p:nvPr/>
            </p:nvSpPr>
            <p:spPr bwMode="auto">
              <a:xfrm rot="16200000" flipH="1">
                <a:off x="1611" y="3427"/>
                <a:ext cx="80" cy="140"/>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sp>
          <p:nvSpPr>
            <p:cNvPr id="13" name="Rectangle 31"/>
            <p:cNvSpPr>
              <a:spLocks noChangeArrowheads="1"/>
            </p:cNvSpPr>
            <p:nvPr/>
          </p:nvSpPr>
          <p:spPr bwMode="auto">
            <a:xfrm>
              <a:off x="528" y="3729"/>
              <a:ext cx="647"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1st run</a:t>
              </a:r>
            </a:p>
          </p:txBody>
        </p:sp>
        <p:grpSp>
          <p:nvGrpSpPr>
            <p:cNvPr id="14" name="Group 32"/>
            <p:cNvGrpSpPr>
              <a:grpSpLocks/>
            </p:cNvGrpSpPr>
            <p:nvPr/>
          </p:nvGrpSpPr>
          <p:grpSpPr bwMode="auto">
            <a:xfrm>
              <a:off x="3963" y="3305"/>
              <a:ext cx="513" cy="220"/>
              <a:chOff x="4664" y="2344"/>
              <a:chExt cx="513" cy="220"/>
            </a:xfrm>
          </p:grpSpPr>
          <p:sp>
            <p:nvSpPr>
              <p:cNvPr id="29" name="Freeform 33"/>
              <p:cNvSpPr>
                <a:spLocks/>
              </p:cNvSpPr>
              <p:nvPr/>
            </p:nvSpPr>
            <p:spPr bwMode="auto">
              <a:xfrm>
                <a:off x="4664" y="2344"/>
                <a:ext cx="513" cy="145"/>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30" name="AutoShape 34"/>
              <p:cNvSpPr>
                <a:spLocks noChangeArrowheads="1"/>
              </p:cNvSpPr>
              <p:nvPr/>
            </p:nvSpPr>
            <p:spPr bwMode="auto">
              <a:xfrm rot="16200000" flipH="1">
                <a:off x="4879" y="2441"/>
                <a:ext cx="80" cy="166"/>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5" name="Group 35"/>
            <p:cNvGrpSpPr>
              <a:grpSpLocks/>
            </p:cNvGrpSpPr>
            <p:nvPr/>
          </p:nvGrpSpPr>
          <p:grpSpPr bwMode="auto">
            <a:xfrm>
              <a:off x="4923" y="3305"/>
              <a:ext cx="513" cy="220"/>
              <a:chOff x="4664" y="2344"/>
              <a:chExt cx="513" cy="220"/>
            </a:xfrm>
          </p:grpSpPr>
          <p:sp>
            <p:nvSpPr>
              <p:cNvPr id="27" name="Freeform 36"/>
              <p:cNvSpPr>
                <a:spLocks/>
              </p:cNvSpPr>
              <p:nvPr/>
            </p:nvSpPr>
            <p:spPr bwMode="auto">
              <a:xfrm>
                <a:off x="4664" y="2344"/>
                <a:ext cx="513" cy="145"/>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28" name="AutoShape 37"/>
              <p:cNvSpPr>
                <a:spLocks noChangeArrowheads="1"/>
              </p:cNvSpPr>
              <p:nvPr/>
            </p:nvSpPr>
            <p:spPr bwMode="auto">
              <a:xfrm rot="16200000" flipH="1">
                <a:off x="4879" y="2441"/>
                <a:ext cx="80" cy="166"/>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6" name="Group 38"/>
            <p:cNvGrpSpPr>
              <a:grpSpLocks/>
            </p:cNvGrpSpPr>
            <p:nvPr/>
          </p:nvGrpSpPr>
          <p:grpSpPr bwMode="auto">
            <a:xfrm>
              <a:off x="362" y="3305"/>
              <a:ext cx="982" cy="232"/>
              <a:chOff x="352" y="2302"/>
              <a:chExt cx="982" cy="232"/>
            </a:xfrm>
          </p:grpSpPr>
          <p:sp>
            <p:nvSpPr>
              <p:cNvPr id="25" name="AutoShape 39"/>
              <p:cNvSpPr>
                <a:spLocks noChangeArrowheads="1"/>
              </p:cNvSpPr>
              <p:nvPr/>
            </p:nvSpPr>
            <p:spPr bwMode="auto">
              <a:xfrm rot="16200000" flipH="1">
                <a:off x="812" y="2415"/>
                <a:ext cx="66" cy="172"/>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sp>
            <p:nvSpPr>
              <p:cNvPr id="26" name="Freeform 40"/>
              <p:cNvSpPr>
                <a:spLocks/>
              </p:cNvSpPr>
              <p:nvPr/>
            </p:nvSpPr>
            <p:spPr bwMode="auto">
              <a:xfrm>
                <a:off x="352" y="2302"/>
                <a:ext cx="982" cy="158"/>
              </a:xfrm>
              <a:custGeom>
                <a:avLst/>
                <a:gdLst>
                  <a:gd name="T0" fmla="*/ 0 w 982"/>
                  <a:gd name="T1" fmla="*/ 6 h 158"/>
                  <a:gd name="T2" fmla="*/ 78 w 982"/>
                  <a:gd name="T3" fmla="*/ 157 h 158"/>
                  <a:gd name="T4" fmla="*/ 903 w 982"/>
                  <a:gd name="T5" fmla="*/ 157 h 158"/>
                  <a:gd name="T6" fmla="*/ 981 w 982"/>
                  <a:gd name="T7" fmla="*/ 0 h 158"/>
                  <a:gd name="T8" fmla="*/ 0 60000 65536"/>
                  <a:gd name="T9" fmla="*/ 0 60000 65536"/>
                  <a:gd name="T10" fmla="*/ 0 60000 65536"/>
                  <a:gd name="T11" fmla="*/ 0 60000 65536"/>
                  <a:gd name="T12" fmla="*/ 0 w 982"/>
                  <a:gd name="T13" fmla="*/ 0 h 158"/>
                  <a:gd name="T14" fmla="*/ 982 w 982"/>
                  <a:gd name="T15" fmla="*/ 158 h 158"/>
                </a:gdLst>
                <a:ahLst/>
                <a:cxnLst>
                  <a:cxn ang="T8">
                    <a:pos x="T0" y="T1"/>
                  </a:cxn>
                  <a:cxn ang="T9">
                    <a:pos x="T2" y="T3"/>
                  </a:cxn>
                  <a:cxn ang="T10">
                    <a:pos x="T4" y="T5"/>
                  </a:cxn>
                  <a:cxn ang="T11">
                    <a:pos x="T6" y="T7"/>
                  </a:cxn>
                </a:cxnLst>
                <a:rect l="T12" t="T13" r="T14" b="T15"/>
                <a:pathLst>
                  <a:path w="982" h="158">
                    <a:moveTo>
                      <a:pt x="0" y="6"/>
                    </a:moveTo>
                    <a:lnTo>
                      <a:pt x="78" y="157"/>
                    </a:lnTo>
                    <a:lnTo>
                      <a:pt x="903" y="157"/>
                    </a:lnTo>
                    <a:lnTo>
                      <a:pt x="981" y="0"/>
                    </a:lnTo>
                  </a:path>
                </a:pathLst>
              </a:custGeom>
              <a:noFill/>
              <a:ln w="25400" cap="rnd">
                <a:solidFill>
                  <a:schemeClr val="hlink"/>
                </a:solidFill>
                <a:round/>
                <a:headEnd/>
                <a:tailEnd/>
              </a:ln>
            </p:spPr>
            <p:txBody>
              <a:bodyPr/>
              <a:lstStyle/>
              <a:p>
                <a:endParaRPr lang="en-US"/>
              </a:p>
            </p:txBody>
          </p:sp>
        </p:grpSp>
        <p:grpSp>
          <p:nvGrpSpPr>
            <p:cNvPr id="17" name="Group 41"/>
            <p:cNvGrpSpPr>
              <a:grpSpLocks/>
            </p:cNvGrpSpPr>
            <p:nvPr/>
          </p:nvGrpSpPr>
          <p:grpSpPr bwMode="auto">
            <a:xfrm>
              <a:off x="2156" y="3326"/>
              <a:ext cx="148" cy="220"/>
              <a:chOff x="1581" y="3317"/>
              <a:chExt cx="148" cy="220"/>
            </a:xfrm>
          </p:grpSpPr>
          <p:sp>
            <p:nvSpPr>
              <p:cNvPr id="23" name="Freeform 42"/>
              <p:cNvSpPr>
                <a:spLocks/>
              </p:cNvSpPr>
              <p:nvPr/>
            </p:nvSpPr>
            <p:spPr bwMode="auto">
              <a:xfrm>
                <a:off x="1584" y="3317"/>
                <a:ext cx="145" cy="140"/>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24" name="AutoShape 43"/>
              <p:cNvSpPr>
                <a:spLocks noChangeArrowheads="1"/>
              </p:cNvSpPr>
              <p:nvPr/>
            </p:nvSpPr>
            <p:spPr bwMode="auto">
              <a:xfrm rot="16200000" flipH="1">
                <a:off x="1611" y="3427"/>
                <a:ext cx="80" cy="140"/>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8" name="Group 44"/>
            <p:cNvGrpSpPr>
              <a:grpSpLocks/>
            </p:cNvGrpSpPr>
            <p:nvPr/>
          </p:nvGrpSpPr>
          <p:grpSpPr bwMode="auto">
            <a:xfrm>
              <a:off x="2572" y="3314"/>
              <a:ext cx="982" cy="232"/>
              <a:chOff x="352" y="2302"/>
              <a:chExt cx="982" cy="232"/>
            </a:xfrm>
          </p:grpSpPr>
          <p:sp>
            <p:nvSpPr>
              <p:cNvPr id="21" name="AutoShape 45"/>
              <p:cNvSpPr>
                <a:spLocks noChangeArrowheads="1"/>
              </p:cNvSpPr>
              <p:nvPr/>
            </p:nvSpPr>
            <p:spPr bwMode="auto">
              <a:xfrm rot="16200000" flipH="1">
                <a:off x="812" y="2415"/>
                <a:ext cx="66" cy="172"/>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sp>
            <p:nvSpPr>
              <p:cNvPr id="22" name="Freeform 46"/>
              <p:cNvSpPr>
                <a:spLocks/>
              </p:cNvSpPr>
              <p:nvPr/>
            </p:nvSpPr>
            <p:spPr bwMode="auto">
              <a:xfrm>
                <a:off x="352" y="2302"/>
                <a:ext cx="982" cy="158"/>
              </a:xfrm>
              <a:custGeom>
                <a:avLst/>
                <a:gdLst>
                  <a:gd name="T0" fmla="*/ 0 w 982"/>
                  <a:gd name="T1" fmla="*/ 6 h 158"/>
                  <a:gd name="T2" fmla="*/ 78 w 982"/>
                  <a:gd name="T3" fmla="*/ 157 h 158"/>
                  <a:gd name="T4" fmla="*/ 903 w 982"/>
                  <a:gd name="T5" fmla="*/ 157 h 158"/>
                  <a:gd name="T6" fmla="*/ 981 w 982"/>
                  <a:gd name="T7" fmla="*/ 0 h 158"/>
                  <a:gd name="T8" fmla="*/ 0 60000 65536"/>
                  <a:gd name="T9" fmla="*/ 0 60000 65536"/>
                  <a:gd name="T10" fmla="*/ 0 60000 65536"/>
                  <a:gd name="T11" fmla="*/ 0 60000 65536"/>
                  <a:gd name="T12" fmla="*/ 0 w 982"/>
                  <a:gd name="T13" fmla="*/ 0 h 158"/>
                  <a:gd name="T14" fmla="*/ 982 w 982"/>
                  <a:gd name="T15" fmla="*/ 158 h 158"/>
                </a:gdLst>
                <a:ahLst/>
                <a:cxnLst>
                  <a:cxn ang="T8">
                    <a:pos x="T0" y="T1"/>
                  </a:cxn>
                  <a:cxn ang="T9">
                    <a:pos x="T2" y="T3"/>
                  </a:cxn>
                  <a:cxn ang="T10">
                    <a:pos x="T4" y="T5"/>
                  </a:cxn>
                  <a:cxn ang="T11">
                    <a:pos x="T6" y="T7"/>
                  </a:cxn>
                </a:cxnLst>
                <a:rect l="T12" t="T13" r="T14" b="T15"/>
                <a:pathLst>
                  <a:path w="982" h="158">
                    <a:moveTo>
                      <a:pt x="0" y="6"/>
                    </a:moveTo>
                    <a:lnTo>
                      <a:pt x="78" y="157"/>
                    </a:lnTo>
                    <a:lnTo>
                      <a:pt x="903" y="157"/>
                    </a:lnTo>
                    <a:lnTo>
                      <a:pt x="981" y="0"/>
                    </a:lnTo>
                  </a:path>
                </a:pathLst>
              </a:custGeom>
              <a:noFill/>
              <a:ln w="25400" cap="rnd">
                <a:solidFill>
                  <a:schemeClr val="hlink"/>
                </a:solidFill>
                <a:round/>
                <a:headEnd/>
                <a:tailEnd/>
              </a:ln>
            </p:spPr>
            <p:txBody>
              <a:bodyPr/>
              <a:lstStyle/>
              <a:p>
                <a:endParaRPr lang="en-US"/>
              </a:p>
            </p:txBody>
          </p:sp>
        </p:grpSp>
        <p:sp>
          <p:nvSpPr>
            <p:cNvPr id="19" name="Rectangle 47"/>
            <p:cNvSpPr>
              <a:spLocks noChangeArrowheads="1"/>
            </p:cNvSpPr>
            <p:nvPr/>
          </p:nvSpPr>
          <p:spPr bwMode="auto">
            <a:xfrm>
              <a:off x="3888"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5th run</a:t>
              </a:r>
            </a:p>
          </p:txBody>
        </p:sp>
        <p:sp>
          <p:nvSpPr>
            <p:cNvPr id="20" name="Rectangle 48"/>
            <p:cNvSpPr>
              <a:spLocks noChangeArrowheads="1"/>
            </p:cNvSpPr>
            <p:nvPr/>
          </p:nvSpPr>
          <p:spPr bwMode="auto">
            <a:xfrm>
              <a:off x="4936"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6th run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66725" y="219075"/>
            <a:ext cx="8296275"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Small Sample: Genders of Study Participants</a:t>
            </a:r>
          </a:p>
        </p:txBody>
      </p:sp>
      <p:sp>
        <p:nvSpPr>
          <p:cNvPr id="5" name="Text Box 25"/>
          <p:cNvSpPr txBox="1">
            <a:spLocks noChangeArrowheads="1"/>
          </p:cNvSpPr>
          <p:nvPr/>
        </p:nvSpPr>
        <p:spPr bwMode="auto">
          <a:xfrm>
            <a:off x="504825" y="3048000"/>
            <a:ext cx="8562975" cy="3082925"/>
          </a:xfrm>
          <a:prstGeom prst="rect">
            <a:avLst/>
          </a:prstGeom>
          <a:noFill/>
          <a:ln w="12700">
            <a:noFill/>
            <a:miter lim="800000"/>
            <a:headEnd/>
            <a:tailEnd/>
          </a:ln>
        </p:spPr>
        <p:txBody>
          <a:bodyPr>
            <a:spAutoFit/>
          </a:bodyPr>
          <a:lstStyle/>
          <a:p>
            <a:pPr>
              <a:spcBef>
                <a:spcPct val="50000"/>
              </a:spcBef>
            </a:pPr>
            <a:r>
              <a:rPr lang="en-US" sz="2800" b="1">
                <a:solidFill>
                  <a:schemeClr val="tx2"/>
                </a:solidFill>
                <a:latin typeface="Arial" pitchFamily="34" charset="0"/>
              </a:rPr>
              <a:t>From Table A-10, the critical values are 4 and 13.</a:t>
            </a:r>
          </a:p>
          <a:p>
            <a:pPr>
              <a:spcBef>
                <a:spcPct val="50000"/>
              </a:spcBef>
            </a:pPr>
            <a:r>
              <a:rPr lang="en-US" sz="2800" b="1">
                <a:solidFill>
                  <a:schemeClr val="hlink"/>
                </a:solidFill>
                <a:latin typeface="Arial" pitchFamily="34" charset="0"/>
                <a:cs typeface="Times New Roman" pitchFamily="18" charset="0"/>
              </a:rPr>
              <a:t>Because </a:t>
            </a:r>
            <a:r>
              <a:rPr lang="en-US" sz="2800" b="1" i="1">
                <a:solidFill>
                  <a:schemeClr val="hlink"/>
                </a:solidFill>
                <a:latin typeface="Arial" pitchFamily="34" charset="0"/>
                <a:cs typeface="Times New Roman" pitchFamily="18" charset="0"/>
              </a:rPr>
              <a:t>G</a:t>
            </a:r>
            <a:r>
              <a:rPr lang="en-US" sz="2800" b="1">
                <a:solidFill>
                  <a:schemeClr val="hlink"/>
                </a:solidFill>
                <a:latin typeface="Arial" pitchFamily="34" charset="0"/>
                <a:cs typeface="Times New Roman" pitchFamily="18" charset="0"/>
              </a:rPr>
              <a:t> = 6 is neither less than or equal to the critical value of 4, nor is it greater than or equal to  the critical value of 13, </a:t>
            </a:r>
            <a:r>
              <a:rPr lang="en-US" sz="2800" b="1" i="1">
                <a:solidFill>
                  <a:schemeClr val="hlink"/>
                </a:solidFill>
                <a:latin typeface="Arial" pitchFamily="34" charset="0"/>
                <a:cs typeface="Times New Roman" pitchFamily="18" charset="0"/>
              </a:rPr>
              <a:t>we do not reject randomness</a:t>
            </a:r>
            <a:r>
              <a:rPr lang="en-US" sz="2800" b="1">
                <a:solidFill>
                  <a:schemeClr val="hlink"/>
                </a:solidFill>
                <a:latin typeface="Arial" pitchFamily="34" charset="0"/>
                <a:cs typeface="Times New Roman" pitchFamily="18" charset="0"/>
              </a:rPr>
              <a:t>.</a:t>
            </a:r>
          </a:p>
          <a:p>
            <a:pPr>
              <a:spcBef>
                <a:spcPct val="50000"/>
              </a:spcBef>
            </a:pPr>
            <a:r>
              <a:rPr lang="en-US" sz="2800" b="1">
                <a:solidFill>
                  <a:schemeClr val="hlink"/>
                </a:solidFill>
                <a:latin typeface="Arial" pitchFamily="34" charset="0"/>
                <a:cs typeface="Times New Roman" pitchFamily="18" charset="0"/>
              </a:rPr>
              <a:t>It appears the sequence of genders is random.</a:t>
            </a:r>
          </a:p>
        </p:txBody>
      </p:sp>
      <p:grpSp>
        <p:nvGrpSpPr>
          <p:cNvPr id="6" name="Group 26"/>
          <p:cNvGrpSpPr>
            <a:grpSpLocks/>
          </p:cNvGrpSpPr>
          <p:nvPr/>
        </p:nvGrpSpPr>
        <p:grpSpPr bwMode="auto">
          <a:xfrm>
            <a:off x="381000" y="1295400"/>
            <a:ext cx="8562975" cy="1612900"/>
            <a:chOff x="240" y="2961"/>
            <a:chExt cx="5394" cy="1016"/>
          </a:xfrm>
        </p:grpSpPr>
        <p:sp>
          <p:nvSpPr>
            <p:cNvPr id="7" name="Text Box 27"/>
            <p:cNvSpPr txBox="1">
              <a:spLocks noChangeArrowheads="1"/>
            </p:cNvSpPr>
            <p:nvPr/>
          </p:nvSpPr>
          <p:spPr bwMode="auto">
            <a:xfrm>
              <a:off x="240" y="2961"/>
              <a:ext cx="5394" cy="365"/>
            </a:xfrm>
            <a:prstGeom prst="rect">
              <a:avLst/>
            </a:prstGeom>
            <a:noFill/>
            <a:ln w="12700">
              <a:noFill/>
              <a:miter lim="800000"/>
              <a:headEnd/>
              <a:tailEnd/>
            </a:ln>
          </p:spPr>
          <p:txBody>
            <a:bodyPr>
              <a:spAutoFit/>
            </a:bodyPr>
            <a:lstStyle/>
            <a:p>
              <a:pPr>
                <a:spcBef>
                  <a:spcPct val="50000"/>
                </a:spcBef>
              </a:pPr>
              <a:r>
                <a:rPr lang="en-US" sz="3200"/>
                <a:t>M M M M     F    M    F F F F F      M M       F F</a:t>
              </a:r>
            </a:p>
          </p:txBody>
        </p:sp>
        <p:sp>
          <p:nvSpPr>
            <p:cNvPr id="8" name="Rectangle 28"/>
            <p:cNvSpPr>
              <a:spLocks noChangeArrowheads="1"/>
            </p:cNvSpPr>
            <p:nvPr/>
          </p:nvSpPr>
          <p:spPr bwMode="auto">
            <a:xfrm>
              <a:off x="1262" y="3729"/>
              <a:ext cx="701"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2nd run</a:t>
              </a:r>
            </a:p>
          </p:txBody>
        </p:sp>
        <p:sp>
          <p:nvSpPr>
            <p:cNvPr id="9" name="Rectangle 29"/>
            <p:cNvSpPr>
              <a:spLocks noChangeArrowheads="1"/>
            </p:cNvSpPr>
            <p:nvPr/>
          </p:nvSpPr>
          <p:spPr bwMode="auto">
            <a:xfrm>
              <a:off x="1963" y="3729"/>
              <a:ext cx="665"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3rd run</a:t>
              </a:r>
            </a:p>
          </p:txBody>
        </p:sp>
        <p:sp>
          <p:nvSpPr>
            <p:cNvPr id="10" name="Rectangle 30"/>
            <p:cNvSpPr>
              <a:spLocks noChangeArrowheads="1"/>
            </p:cNvSpPr>
            <p:nvPr/>
          </p:nvSpPr>
          <p:spPr bwMode="auto">
            <a:xfrm>
              <a:off x="2752"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4th run</a:t>
              </a:r>
            </a:p>
          </p:txBody>
        </p:sp>
        <p:grpSp>
          <p:nvGrpSpPr>
            <p:cNvPr id="11" name="Group 31"/>
            <p:cNvGrpSpPr>
              <a:grpSpLocks/>
            </p:cNvGrpSpPr>
            <p:nvPr/>
          </p:nvGrpSpPr>
          <p:grpSpPr bwMode="auto">
            <a:xfrm>
              <a:off x="1676" y="3326"/>
              <a:ext cx="148" cy="220"/>
              <a:chOff x="1581" y="3317"/>
              <a:chExt cx="148" cy="220"/>
            </a:xfrm>
          </p:grpSpPr>
          <p:sp>
            <p:nvSpPr>
              <p:cNvPr id="30" name="Freeform 32"/>
              <p:cNvSpPr>
                <a:spLocks/>
              </p:cNvSpPr>
              <p:nvPr/>
            </p:nvSpPr>
            <p:spPr bwMode="auto">
              <a:xfrm>
                <a:off x="1584" y="3317"/>
                <a:ext cx="145" cy="140"/>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31" name="AutoShape 33"/>
              <p:cNvSpPr>
                <a:spLocks noChangeArrowheads="1"/>
              </p:cNvSpPr>
              <p:nvPr/>
            </p:nvSpPr>
            <p:spPr bwMode="auto">
              <a:xfrm rot="16200000" flipH="1">
                <a:off x="1611" y="3427"/>
                <a:ext cx="80" cy="140"/>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sp>
          <p:nvSpPr>
            <p:cNvPr id="12" name="Rectangle 34"/>
            <p:cNvSpPr>
              <a:spLocks noChangeArrowheads="1"/>
            </p:cNvSpPr>
            <p:nvPr/>
          </p:nvSpPr>
          <p:spPr bwMode="auto">
            <a:xfrm>
              <a:off x="528" y="3729"/>
              <a:ext cx="647"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1st run</a:t>
              </a:r>
            </a:p>
          </p:txBody>
        </p:sp>
        <p:grpSp>
          <p:nvGrpSpPr>
            <p:cNvPr id="13" name="Group 35"/>
            <p:cNvGrpSpPr>
              <a:grpSpLocks/>
            </p:cNvGrpSpPr>
            <p:nvPr/>
          </p:nvGrpSpPr>
          <p:grpSpPr bwMode="auto">
            <a:xfrm>
              <a:off x="3963" y="3305"/>
              <a:ext cx="513" cy="220"/>
              <a:chOff x="4664" y="2344"/>
              <a:chExt cx="513" cy="220"/>
            </a:xfrm>
          </p:grpSpPr>
          <p:sp>
            <p:nvSpPr>
              <p:cNvPr id="28" name="Freeform 36"/>
              <p:cNvSpPr>
                <a:spLocks/>
              </p:cNvSpPr>
              <p:nvPr/>
            </p:nvSpPr>
            <p:spPr bwMode="auto">
              <a:xfrm>
                <a:off x="4664" y="2344"/>
                <a:ext cx="513" cy="145"/>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29" name="AutoShape 37"/>
              <p:cNvSpPr>
                <a:spLocks noChangeArrowheads="1"/>
              </p:cNvSpPr>
              <p:nvPr/>
            </p:nvSpPr>
            <p:spPr bwMode="auto">
              <a:xfrm rot="16200000" flipH="1">
                <a:off x="4879" y="2441"/>
                <a:ext cx="80" cy="166"/>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4" name="Group 38"/>
            <p:cNvGrpSpPr>
              <a:grpSpLocks/>
            </p:cNvGrpSpPr>
            <p:nvPr/>
          </p:nvGrpSpPr>
          <p:grpSpPr bwMode="auto">
            <a:xfrm>
              <a:off x="4923" y="3305"/>
              <a:ext cx="513" cy="220"/>
              <a:chOff x="4664" y="2344"/>
              <a:chExt cx="513" cy="220"/>
            </a:xfrm>
          </p:grpSpPr>
          <p:sp>
            <p:nvSpPr>
              <p:cNvPr id="26" name="Freeform 39"/>
              <p:cNvSpPr>
                <a:spLocks/>
              </p:cNvSpPr>
              <p:nvPr/>
            </p:nvSpPr>
            <p:spPr bwMode="auto">
              <a:xfrm>
                <a:off x="4664" y="2344"/>
                <a:ext cx="513" cy="145"/>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27" name="AutoShape 40"/>
              <p:cNvSpPr>
                <a:spLocks noChangeArrowheads="1"/>
              </p:cNvSpPr>
              <p:nvPr/>
            </p:nvSpPr>
            <p:spPr bwMode="auto">
              <a:xfrm rot="16200000" flipH="1">
                <a:off x="4879" y="2441"/>
                <a:ext cx="80" cy="166"/>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5" name="Group 41"/>
            <p:cNvGrpSpPr>
              <a:grpSpLocks/>
            </p:cNvGrpSpPr>
            <p:nvPr/>
          </p:nvGrpSpPr>
          <p:grpSpPr bwMode="auto">
            <a:xfrm>
              <a:off x="362" y="3305"/>
              <a:ext cx="982" cy="232"/>
              <a:chOff x="352" y="2302"/>
              <a:chExt cx="982" cy="232"/>
            </a:xfrm>
          </p:grpSpPr>
          <p:sp>
            <p:nvSpPr>
              <p:cNvPr id="24" name="AutoShape 42"/>
              <p:cNvSpPr>
                <a:spLocks noChangeArrowheads="1"/>
              </p:cNvSpPr>
              <p:nvPr/>
            </p:nvSpPr>
            <p:spPr bwMode="auto">
              <a:xfrm rot="16200000" flipH="1">
                <a:off x="812" y="2415"/>
                <a:ext cx="66" cy="172"/>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sp>
            <p:nvSpPr>
              <p:cNvPr id="25" name="Freeform 43"/>
              <p:cNvSpPr>
                <a:spLocks/>
              </p:cNvSpPr>
              <p:nvPr/>
            </p:nvSpPr>
            <p:spPr bwMode="auto">
              <a:xfrm>
                <a:off x="352" y="2302"/>
                <a:ext cx="982" cy="158"/>
              </a:xfrm>
              <a:custGeom>
                <a:avLst/>
                <a:gdLst>
                  <a:gd name="T0" fmla="*/ 0 w 982"/>
                  <a:gd name="T1" fmla="*/ 6 h 158"/>
                  <a:gd name="T2" fmla="*/ 78 w 982"/>
                  <a:gd name="T3" fmla="*/ 157 h 158"/>
                  <a:gd name="T4" fmla="*/ 903 w 982"/>
                  <a:gd name="T5" fmla="*/ 157 h 158"/>
                  <a:gd name="T6" fmla="*/ 981 w 982"/>
                  <a:gd name="T7" fmla="*/ 0 h 158"/>
                  <a:gd name="T8" fmla="*/ 0 60000 65536"/>
                  <a:gd name="T9" fmla="*/ 0 60000 65536"/>
                  <a:gd name="T10" fmla="*/ 0 60000 65536"/>
                  <a:gd name="T11" fmla="*/ 0 60000 65536"/>
                  <a:gd name="T12" fmla="*/ 0 w 982"/>
                  <a:gd name="T13" fmla="*/ 0 h 158"/>
                  <a:gd name="T14" fmla="*/ 982 w 982"/>
                  <a:gd name="T15" fmla="*/ 158 h 158"/>
                </a:gdLst>
                <a:ahLst/>
                <a:cxnLst>
                  <a:cxn ang="T8">
                    <a:pos x="T0" y="T1"/>
                  </a:cxn>
                  <a:cxn ang="T9">
                    <a:pos x="T2" y="T3"/>
                  </a:cxn>
                  <a:cxn ang="T10">
                    <a:pos x="T4" y="T5"/>
                  </a:cxn>
                  <a:cxn ang="T11">
                    <a:pos x="T6" y="T7"/>
                  </a:cxn>
                </a:cxnLst>
                <a:rect l="T12" t="T13" r="T14" b="T15"/>
                <a:pathLst>
                  <a:path w="982" h="158">
                    <a:moveTo>
                      <a:pt x="0" y="6"/>
                    </a:moveTo>
                    <a:lnTo>
                      <a:pt x="78" y="157"/>
                    </a:lnTo>
                    <a:lnTo>
                      <a:pt x="903" y="157"/>
                    </a:lnTo>
                    <a:lnTo>
                      <a:pt x="981" y="0"/>
                    </a:lnTo>
                  </a:path>
                </a:pathLst>
              </a:custGeom>
              <a:noFill/>
              <a:ln w="25400" cap="rnd">
                <a:solidFill>
                  <a:schemeClr val="hlink"/>
                </a:solidFill>
                <a:round/>
                <a:headEnd/>
                <a:tailEnd/>
              </a:ln>
            </p:spPr>
            <p:txBody>
              <a:bodyPr/>
              <a:lstStyle/>
              <a:p>
                <a:endParaRPr lang="en-US"/>
              </a:p>
            </p:txBody>
          </p:sp>
        </p:grpSp>
        <p:grpSp>
          <p:nvGrpSpPr>
            <p:cNvPr id="16" name="Group 44"/>
            <p:cNvGrpSpPr>
              <a:grpSpLocks/>
            </p:cNvGrpSpPr>
            <p:nvPr/>
          </p:nvGrpSpPr>
          <p:grpSpPr bwMode="auto">
            <a:xfrm>
              <a:off x="2156" y="3326"/>
              <a:ext cx="148" cy="220"/>
              <a:chOff x="1581" y="3317"/>
              <a:chExt cx="148" cy="220"/>
            </a:xfrm>
          </p:grpSpPr>
          <p:sp>
            <p:nvSpPr>
              <p:cNvPr id="22" name="Freeform 45"/>
              <p:cNvSpPr>
                <a:spLocks/>
              </p:cNvSpPr>
              <p:nvPr/>
            </p:nvSpPr>
            <p:spPr bwMode="auto">
              <a:xfrm>
                <a:off x="1584" y="3317"/>
                <a:ext cx="145" cy="140"/>
              </a:xfrm>
              <a:custGeom>
                <a:avLst/>
                <a:gdLst>
                  <a:gd name="T0" fmla="*/ 0 w 513"/>
                  <a:gd name="T1" fmla="*/ 6 h 145"/>
                  <a:gd name="T2" fmla="*/ 41 w 513"/>
                  <a:gd name="T3" fmla="*/ 144 h 145"/>
                  <a:gd name="T4" fmla="*/ 471 w 513"/>
                  <a:gd name="T5" fmla="*/ 144 h 145"/>
                  <a:gd name="T6" fmla="*/ 512 w 513"/>
                  <a:gd name="T7" fmla="*/ 0 h 145"/>
                  <a:gd name="T8" fmla="*/ 0 60000 65536"/>
                  <a:gd name="T9" fmla="*/ 0 60000 65536"/>
                  <a:gd name="T10" fmla="*/ 0 60000 65536"/>
                  <a:gd name="T11" fmla="*/ 0 60000 65536"/>
                  <a:gd name="T12" fmla="*/ 0 w 513"/>
                  <a:gd name="T13" fmla="*/ 0 h 145"/>
                  <a:gd name="T14" fmla="*/ 513 w 513"/>
                  <a:gd name="T15" fmla="*/ 145 h 145"/>
                </a:gdLst>
                <a:ahLst/>
                <a:cxnLst>
                  <a:cxn ang="T8">
                    <a:pos x="T0" y="T1"/>
                  </a:cxn>
                  <a:cxn ang="T9">
                    <a:pos x="T2" y="T3"/>
                  </a:cxn>
                  <a:cxn ang="T10">
                    <a:pos x="T4" y="T5"/>
                  </a:cxn>
                  <a:cxn ang="T11">
                    <a:pos x="T6" y="T7"/>
                  </a:cxn>
                </a:cxnLst>
                <a:rect l="T12" t="T13" r="T14" b="T15"/>
                <a:pathLst>
                  <a:path w="513" h="145">
                    <a:moveTo>
                      <a:pt x="0" y="6"/>
                    </a:moveTo>
                    <a:lnTo>
                      <a:pt x="41" y="144"/>
                    </a:lnTo>
                    <a:lnTo>
                      <a:pt x="471" y="144"/>
                    </a:lnTo>
                    <a:lnTo>
                      <a:pt x="512" y="0"/>
                    </a:lnTo>
                  </a:path>
                </a:pathLst>
              </a:custGeom>
              <a:noFill/>
              <a:ln w="25400" cap="rnd">
                <a:solidFill>
                  <a:schemeClr val="hlink"/>
                </a:solidFill>
                <a:round/>
                <a:headEnd/>
                <a:tailEnd/>
              </a:ln>
            </p:spPr>
            <p:txBody>
              <a:bodyPr/>
              <a:lstStyle/>
              <a:p>
                <a:endParaRPr lang="en-US"/>
              </a:p>
            </p:txBody>
          </p:sp>
          <p:sp>
            <p:nvSpPr>
              <p:cNvPr id="23" name="AutoShape 46"/>
              <p:cNvSpPr>
                <a:spLocks noChangeArrowheads="1"/>
              </p:cNvSpPr>
              <p:nvPr/>
            </p:nvSpPr>
            <p:spPr bwMode="auto">
              <a:xfrm rot="16200000" flipH="1">
                <a:off x="1611" y="3427"/>
                <a:ext cx="80" cy="140"/>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grpSp>
        <p:grpSp>
          <p:nvGrpSpPr>
            <p:cNvPr id="17" name="Group 47"/>
            <p:cNvGrpSpPr>
              <a:grpSpLocks/>
            </p:cNvGrpSpPr>
            <p:nvPr/>
          </p:nvGrpSpPr>
          <p:grpSpPr bwMode="auto">
            <a:xfrm>
              <a:off x="2572" y="3314"/>
              <a:ext cx="982" cy="232"/>
              <a:chOff x="352" y="2302"/>
              <a:chExt cx="982" cy="232"/>
            </a:xfrm>
          </p:grpSpPr>
          <p:sp>
            <p:nvSpPr>
              <p:cNvPr id="20" name="AutoShape 48"/>
              <p:cNvSpPr>
                <a:spLocks noChangeArrowheads="1"/>
              </p:cNvSpPr>
              <p:nvPr/>
            </p:nvSpPr>
            <p:spPr bwMode="auto">
              <a:xfrm rot="16200000" flipH="1">
                <a:off x="812" y="2415"/>
                <a:ext cx="66" cy="172"/>
              </a:xfrm>
              <a:prstGeom prst="rightArrow">
                <a:avLst>
                  <a:gd name="adj1" fmla="val 75000"/>
                  <a:gd name="adj2" fmla="val 50019"/>
                </a:avLst>
              </a:prstGeom>
              <a:solidFill>
                <a:schemeClr val="hlink"/>
              </a:solidFill>
              <a:ln w="12700">
                <a:solidFill>
                  <a:schemeClr val="hlink"/>
                </a:solidFill>
                <a:miter lim="800000"/>
                <a:headEnd/>
                <a:tailEnd/>
              </a:ln>
            </p:spPr>
            <p:txBody>
              <a:bodyPr wrap="none" anchor="ctr"/>
              <a:lstStyle/>
              <a:p>
                <a:endParaRPr lang="en-US"/>
              </a:p>
            </p:txBody>
          </p:sp>
          <p:sp>
            <p:nvSpPr>
              <p:cNvPr id="21" name="Freeform 49"/>
              <p:cNvSpPr>
                <a:spLocks/>
              </p:cNvSpPr>
              <p:nvPr/>
            </p:nvSpPr>
            <p:spPr bwMode="auto">
              <a:xfrm>
                <a:off x="352" y="2302"/>
                <a:ext cx="982" cy="158"/>
              </a:xfrm>
              <a:custGeom>
                <a:avLst/>
                <a:gdLst>
                  <a:gd name="T0" fmla="*/ 0 w 982"/>
                  <a:gd name="T1" fmla="*/ 6 h 158"/>
                  <a:gd name="T2" fmla="*/ 78 w 982"/>
                  <a:gd name="T3" fmla="*/ 157 h 158"/>
                  <a:gd name="T4" fmla="*/ 903 w 982"/>
                  <a:gd name="T5" fmla="*/ 157 h 158"/>
                  <a:gd name="T6" fmla="*/ 981 w 982"/>
                  <a:gd name="T7" fmla="*/ 0 h 158"/>
                  <a:gd name="T8" fmla="*/ 0 60000 65536"/>
                  <a:gd name="T9" fmla="*/ 0 60000 65536"/>
                  <a:gd name="T10" fmla="*/ 0 60000 65536"/>
                  <a:gd name="T11" fmla="*/ 0 60000 65536"/>
                  <a:gd name="T12" fmla="*/ 0 w 982"/>
                  <a:gd name="T13" fmla="*/ 0 h 158"/>
                  <a:gd name="T14" fmla="*/ 982 w 982"/>
                  <a:gd name="T15" fmla="*/ 158 h 158"/>
                </a:gdLst>
                <a:ahLst/>
                <a:cxnLst>
                  <a:cxn ang="T8">
                    <a:pos x="T0" y="T1"/>
                  </a:cxn>
                  <a:cxn ang="T9">
                    <a:pos x="T2" y="T3"/>
                  </a:cxn>
                  <a:cxn ang="T10">
                    <a:pos x="T4" y="T5"/>
                  </a:cxn>
                  <a:cxn ang="T11">
                    <a:pos x="T6" y="T7"/>
                  </a:cxn>
                </a:cxnLst>
                <a:rect l="T12" t="T13" r="T14" b="T15"/>
                <a:pathLst>
                  <a:path w="982" h="158">
                    <a:moveTo>
                      <a:pt x="0" y="6"/>
                    </a:moveTo>
                    <a:lnTo>
                      <a:pt x="78" y="157"/>
                    </a:lnTo>
                    <a:lnTo>
                      <a:pt x="903" y="157"/>
                    </a:lnTo>
                    <a:lnTo>
                      <a:pt x="981" y="0"/>
                    </a:lnTo>
                  </a:path>
                </a:pathLst>
              </a:custGeom>
              <a:noFill/>
              <a:ln w="25400" cap="rnd">
                <a:solidFill>
                  <a:schemeClr val="hlink"/>
                </a:solidFill>
                <a:round/>
                <a:headEnd/>
                <a:tailEnd/>
              </a:ln>
            </p:spPr>
            <p:txBody>
              <a:bodyPr/>
              <a:lstStyle/>
              <a:p>
                <a:endParaRPr lang="en-US"/>
              </a:p>
            </p:txBody>
          </p:sp>
        </p:grpSp>
        <p:sp>
          <p:nvSpPr>
            <p:cNvPr id="18" name="Rectangle 50"/>
            <p:cNvSpPr>
              <a:spLocks noChangeArrowheads="1"/>
            </p:cNvSpPr>
            <p:nvPr/>
          </p:nvSpPr>
          <p:spPr bwMode="auto">
            <a:xfrm>
              <a:off x="3888"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5th run</a:t>
              </a:r>
            </a:p>
          </p:txBody>
        </p:sp>
        <p:sp>
          <p:nvSpPr>
            <p:cNvPr id="19" name="Rectangle 51"/>
            <p:cNvSpPr>
              <a:spLocks noChangeArrowheads="1"/>
            </p:cNvSpPr>
            <p:nvPr/>
          </p:nvSpPr>
          <p:spPr bwMode="auto">
            <a:xfrm>
              <a:off x="4936" y="3729"/>
              <a:ext cx="656" cy="248"/>
            </a:xfrm>
            <a:prstGeom prst="rect">
              <a:avLst/>
            </a:prstGeom>
            <a:noFill/>
            <a:ln w="12700">
              <a:noFill/>
              <a:miter lim="800000"/>
              <a:headEnd/>
              <a:tailEnd/>
            </a:ln>
          </p:spPr>
          <p:txBody>
            <a:bodyPr wrap="none" lIns="90488" tIns="44450" rIns="90488" bIns="44450">
              <a:spAutoFit/>
            </a:bodyPr>
            <a:lstStyle/>
            <a:p>
              <a:pPr>
                <a:spcBef>
                  <a:spcPct val="20000"/>
                </a:spcBef>
              </a:pPr>
              <a:r>
                <a:rPr lang="en-US" sz="2000" b="1">
                  <a:latin typeface="Arial" pitchFamily="34" charset="0"/>
                </a:rPr>
                <a:t>6th run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3400" y="4191000"/>
            <a:ext cx="8458200" cy="2347913"/>
          </a:xfrm>
          <a:prstGeom prst="rect">
            <a:avLst/>
          </a:prstGeom>
          <a:noFill/>
          <a:ln w="12700">
            <a:noFill/>
            <a:miter lim="800000"/>
            <a:headEnd/>
            <a:tailEnd/>
          </a:ln>
        </p:spPr>
        <p:txBody>
          <a:bodyPr>
            <a:spAutoFit/>
          </a:bodyPr>
          <a:lstStyle/>
          <a:p>
            <a:r>
              <a:rPr lang="en-US" sz="2800" b="1">
                <a:latin typeface="Arial" pitchFamily="34" charset="0"/>
              </a:rPr>
              <a:t>Requirements are satisfied. Here are the hypotheses:</a:t>
            </a:r>
          </a:p>
          <a:p>
            <a:endParaRPr lang="en-US" sz="2800" b="1">
              <a:latin typeface="Arial" pitchFamily="34" charset="0"/>
            </a:endParaRPr>
          </a:p>
          <a:p>
            <a:r>
              <a:rPr lang="en-US" sz="3200" b="1">
                <a:solidFill>
                  <a:schemeClr val="tx2"/>
                </a:solidFill>
                <a:latin typeface="Arial" pitchFamily="34" charset="0"/>
              </a:rPr>
              <a:t>	</a:t>
            </a:r>
            <a:r>
              <a:rPr lang="en-US" sz="3200" b="1" i="1">
                <a:solidFill>
                  <a:schemeClr val="tx2"/>
                </a:solidFill>
                <a:latin typeface="Arial" pitchFamily="34" charset="0"/>
              </a:rPr>
              <a:t>H</a:t>
            </a:r>
            <a:r>
              <a:rPr lang="en-US" sz="3200" b="1" baseline="-25000">
                <a:solidFill>
                  <a:schemeClr val="tx2"/>
                </a:solidFill>
                <a:latin typeface="Arial" pitchFamily="34" charset="0"/>
              </a:rPr>
              <a:t>0</a:t>
            </a:r>
            <a:r>
              <a:rPr lang="en-US" sz="3200" b="1">
                <a:solidFill>
                  <a:schemeClr val="tx2"/>
                </a:solidFill>
                <a:latin typeface="Arial" pitchFamily="34" charset="0"/>
              </a:rPr>
              <a:t>: The sequence is random.</a:t>
            </a:r>
          </a:p>
          <a:p>
            <a:r>
              <a:rPr lang="en-US" sz="3200" b="1">
                <a:solidFill>
                  <a:schemeClr val="tx2"/>
                </a:solidFill>
                <a:latin typeface="Arial" pitchFamily="34" charset="0"/>
              </a:rPr>
              <a:t>     	</a:t>
            </a:r>
            <a:r>
              <a:rPr lang="en-US" sz="3200" b="1" i="1">
                <a:solidFill>
                  <a:schemeClr val="tx2"/>
                </a:solidFill>
                <a:latin typeface="Arial" pitchFamily="34" charset="0"/>
              </a:rPr>
              <a:t>H</a:t>
            </a:r>
            <a:r>
              <a:rPr lang="en-US" sz="3200" b="1" baseline="-25000">
                <a:solidFill>
                  <a:schemeClr val="tx2"/>
                </a:solidFill>
                <a:latin typeface="Arial" pitchFamily="34" charset="0"/>
              </a:rPr>
              <a:t>1</a:t>
            </a:r>
            <a:r>
              <a:rPr lang="en-US" sz="3200" b="1">
                <a:solidFill>
                  <a:schemeClr val="tx2"/>
                </a:solidFill>
                <a:latin typeface="Arial" pitchFamily="34" charset="0"/>
              </a:rPr>
              <a:t>: The sequence is not random.</a:t>
            </a:r>
            <a:endParaRPr lang="en-US" sz="2800" b="1">
              <a:latin typeface="Arial" pitchFamily="34" charset="0"/>
            </a:endParaRPr>
          </a:p>
        </p:txBody>
      </p:sp>
      <p:sp>
        <p:nvSpPr>
          <p:cNvPr id="5" name="Rectangle 3"/>
          <p:cNvSpPr>
            <a:spLocks noChangeArrowheads="1"/>
          </p:cNvSpPr>
          <p:nvPr/>
        </p:nvSpPr>
        <p:spPr bwMode="auto">
          <a:xfrm>
            <a:off x="533400" y="219075"/>
            <a:ext cx="8229600"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Large Sample: Global Warming</a:t>
            </a:r>
          </a:p>
        </p:txBody>
      </p:sp>
      <p:pic>
        <p:nvPicPr>
          <p:cNvPr id="6" name="Picture 4" descr="Picture 19"/>
          <p:cNvPicPr>
            <a:picLocks noChangeAspect="1" noChangeArrowheads="1"/>
          </p:cNvPicPr>
          <p:nvPr/>
        </p:nvPicPr>
        <p:blipFill>
          <a:blip r:embed="rId2" cstate="print"/>
          <a:srcRect/>
          <a:stretch>
            <a:fillRect/>
          </a:stretch>
        </p:blipFill>
        <p:spPr bwMode="auto">
          <a:xfrm>
            <a:off x="330200" y="1524000"/>
            <a:ext cx="8763000" cy="2532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04800" y="152400"/>
            <a:ext cx="8534400" cy="3754874"/>
          </a:xfrm>
          <a:prstGeom prst="rect">
            <a:avLst/>
          </a:prstGeom>
          <a:noFill/>
          <a:ln w="12700">
            <a:noFill/>
            <a:miter lim="800000"/>
            <a:headEnd/>
            <a:tailEnd/>
          </a:ln>
        </p:spPr>
        <p:txBody>
          <a:bodyPr wrap="square">
            <a:spAutoFit/>
          </a:bodyPr>
          <a:lstStyle/>
          <a:p>
            <a:pPr>
              <a:spcBef>
                <a:spcPct val="50000"/>
              </a:spcBef>
            </a:pPr>
            <a:r>
              <a:rPr lang="en-US" sz="2800" b="1" dirty="0" smtClean="0">
                <a:latin typeface="Times New Roman" pitchFamily="18" charset="0"/>
                <a:cs typeface="Times New Roman" pitchFamily="18" charset="0"/>
              </a:rPr>
              <a:t>The </a:t>
            </a:r>
            <a:r>
              <a:rPr lang="en-US" sz="2800" b="1" i="1" dirty="0">
                <a:latin typeface="Times New Roman" pitchFamily="18" charset="0"/>
                <a:cs typeface="Times New Roman" pitchFamily="18" charset="0"/>
              </a:rPr>
              <a:t>runs test for randomness</a:t>
            </a:r>
            <a:r>
              <a:rPr lang="en-US" sz="2800" b="1" dirty="0">
                <a:latin typeface="Times New Roman" pitchFamily="18" charset="0"/>
                <a:cs typeface="Times New Roman" pitchFamily="18" charset="0"/>
              </a:rPr>
              <a:t>, which can be used to determine whether the sample data in a sequence are in a random order.</a:t>
            </a:r>
          </a:p>
          <a:p>
            <a:pPr>
              <a:spcBef>
                <a:spcPct val="50000"/>
              </a:spcBef>
            </a:pPr>
            <a:r>
              <a:rPr lang="en-US" sz="2800" b="1" dirty="0">
                <a:latin typeface="Times New Roman" pitchFamily="18" charset="0"/>
                <a:cs typeface="Times New Roman" pitchFamily="18" charset="0"/>
              </a:rPr>
              <a:t>This test is based on sample data that have two characteristics, and it analyzes </a:t>
            </a:r>
            <a:r>
              <a:rPr lang="en-US" sz="2800" b="1" i="1" dirty="0">
                <a:latin typeface="Times New Roman" pitchFamily="18" charset="0"/>
                <a:cs typeface="Times New Roman" pitchFamily="18" charset="0"/>
              </a:rPr>
              <a:t>runs</a:t>
            </a:r>
            <a:r>
              <a:rPr lang="en-US" sz="2800" b="1" dirty="0">
                <a:latin typeface="Times New Roman" pitchFamily="18" charset="0"/>
                <a:cs typeface="Times New Roman" pitchFamily="18" charset="0"/>
              </a:rPr>
              <a:t> of those characteristics to determine whether the runs appear to result from some random process, or whether the runs suggest that the order of the data is not random.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3400" y="1479550"/>
            <a:ext cx="8458200" cy="4665663"/>
          </a:xfrm>
          <a:prstGeom prst="rect">
            <a:avLst/>
          </a:prstGeom>
          <a:noFill/>
          <a:ln w="12700">
            <a:noFill/>
            <a:miter lim="800000"/>
            <a:headEnd/>
            <a:tailEnd/>
          </a:ln>
        </p:spPr>
        <p:txBody>
          <a:bodyPr>
            <a:spAutoFit/>
          </a:bodyPr>
          <a:lstStyle/>
          <a:p>
            <a:r>
              <a:rPr lang="en-US" sz="2800" b="1">
                <a:latin typeface="Arial" pitchFamily="34" charset="0"/>
              </a:rPr>
              <a:t>The mean of the 126 temperatures is 13.998</a:t>
            </a:r>
            <a:r>
              <a:rPr lang="en-US" altLang="en-US" sz="2800" b="1">
                <a:latin typeface="Arial" pitchFamily="34" charset="0"/>
                <a:ea typeface="ヒラギノ角ゴ ProN W3" pitchFamily="1" charset="-128"/>
              </a:rPr>
              <a:t>º</a:t>
            </a:r>
            <a:r>
              <a:rPr lang="en-US" sz="2800" b="1">
                <a:latin typeface="Arial" pitchFamily="34" charset="0"/>
              </a:rPr>
              <a:t>C. The test statistic is obtained by first finding the number of temperatures below the mean and the number of temperatures above the mean. Examination of the sequence results in these values:</a:t>
            </a:r>
            <a:r>
              <a:rPr lang="en-US">
                <a:latin typeface="Helvetica" pitchFamily="1" charset="0"/>
              </a:rPr>
              <a:t> </a:t>
            </a:r>
            <a:endParaRPr lang="en-US" b="1">
              <a:solidFill>
                <a:schemeClr val="tx2"/>
              </a:solidFill>
              <a:latin typeface="Arial" pitchFamily="34" charset="0"/>
            </a:endParaRPr>
          </a:p>
          <a:p>
            <a:endParaRPr lang="en-US" b="1">
              <a:latin typeface="Arial" pitchFamily="34" charset="0"/>
            </a:endParaRPr>
          </a:p>
          <a:p>
            <a:r>
              <a:rPr lang="en-US" sz="2800" b="1" i="1">
                <a:latin typeface="Arial" pitchFamily="34" charset="0"/>
              </a:rPr>
              <a:t>n</a:t>
            </a:r>
            <a:r>
              <a:rPr lang="en-US" sz="2800" b="1" baseline="-25000">
                <a:latin typeface="Arial" pitchFamily="34" charset="0"/>
              </a:rPr>
              <a:t>1</a:t>
            </a:r>
            <a:r>
              <a:rPr lang="en-US" sz="2800" b="1">
                <a:latin typeface="Arial" pitchFamily="34" charset="0"/>
              </a:rPr>
              <a:t> = number of temperatures above mean = 68</a:t>
            </a:r>
          </a:p>
          <a:p>
            <a:r>
              <a:rPr lang="en-US" sz="2800" b="1" i="1">
                <a:latin typeface="Arial" pitchFamily="34" charset="0"/>
              </a:rPr>
              <a:t>n</a:t>
            </a:r>
            <a:r>
              <a:rPr lang="en-US" sz="2800" b="1" baseline="-25000">
                <a:latin typeface="Arial" pitchFamily="34" charset="0"/>
              </a:rPr>
              <a:t>2</a:t>
            </a:r>
            <a:r>
              <a:rPr lang="en-US" sz="2800" b="1">
                <a:latin typeface="Arial" pitchFamily="34" charset="0"/>
              </a:rPr>
              <a:t> = number temperatures below mean = 58</a:t>
            </a:r>
          </a:p>
          <a:p>
            <a:r>
              <a:rPr lang="en-US" sz="2800" b="1" i="1">
                <a:latin typeface="Arial" pitchFamily="34" charset="0"/>
              </a:rPr>
              <a:t>G</a:t>
            </a:r>
            <a:r>
              <a:rPr lang="en-US" sz="2800" b="1">
                <a:latin typeface="Arial" pitchFamily="34" charset="0"/>
              </a:rPr>
              <a:t> = number of runs = 32</a:t>
            </a:r>
            <a:endParaRPr lang="en-US" b="1">
              <a:latin typeface="Arial" pitchFamily="34" charset="0"/>
            </a:endParaRPr>
          </a:p>
          <a:p>
            <a:endParaRPr lang="en-US" b="1">
              <a:latin typeface="Arial" pitchFamily="34" charset="0"/>
            </a:endParaRPr>
          </a:p>
        </p:txBody>
      </p:sp>
      <p:sp>
        <p:nvSpPr>
          <p:cNvPr id="5" name="Rectangle 3"/>
          <p:cNvSpPr>
            <a:spLocks noChangeArrowheads="1"/>
          </p:cNvSpPr>
          <p:nvPr/>
        </p:nvSpPr>
        <p:spPr bwMode="auto">
          <a:xfrm>
            <a:off x="533400" y="219075"/>
            <a:ext cx="8229600"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Large Sample: Global Warming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33400" y="1295400"/>
            <a:ext cx="8610600" cy="519113"/>
          </a:xfrm>
          <a:prstGeom prst="rect">
            <a:avLst/>
          </a:prstGeom>
          <a:noFill/>
          <a:ln w="12700">
            <a:noFill/>
            <a:miter lim="800000"/>
            <a:headEnd/>
            <a:tailEnd/>
          </a:ln>
        </p:spPr>
        <p:txBody>
          <a:bodyPr>
            <a:spAutoFit/>
          </a:bodyPr>
          <a:lstStyle/>
          <a:p>
            <a:r>
              <a:rPr lang="en-US" sz="2800" b="1">
                <a:solidFill>
                  <a:schemeClr val="tx2"/>
                </a:solidFill>
                <a:latin typeface="Arial" pitchFamily="34" charset="0"/>
              </a:rPr>
              <a:t>Since </a:t>
            </a:r>
            <a:r>
              <a:rPr lang="en-US" sz="2800" b="1" i="1">
                <a:solidFill>
                  <a:schemeClr val="tx2"/>
                </a:solidFill>
                <a:latin typeface="Arial" pitchFamily="34" charset="0"/>
              </a:rPr>
              <a:t>n</a:t>
            </a:r>
            <a:r>
              <a:rPr lang="en-US" sz="2800" b="1" baseline="-25000">
                <a:solidFill>
                  <a:schemeClr val="tx2"/>
                </a:solidFill>
                <a:latin typeface="Arial" pitchFamily="34" charset="0"/>
              </a:rPr>
              <a:t>1</a:t>
            </a:r>
            <a:r>
              <a:rPr lang="en-US" sz="2800" b="1">
                <a:solidFill>
                  <a:schemeClr val="tx2"/>
                </a:solidFill>
                <a:latin typeface="Arial" pitchFamily="34" charset="0"/>
              </a:rPr>
              <a:t> &gt; 20, calculate </a:t>
            </a:r>
            <a:r>
              <a:rPr lang="en-US" sz="2800" b="1" i="1">
                <a:solidFill>
                  <a:schemeClr val="tx2"/>
                </a:solidFill>
                <a:latin typeface="Arial" pitchFamily="34" charset="0"/>
              </a:rPr>
              <a:t>z</a:t>
            </a:r>
            <a:r>
              <a:rPr lang="en-US" sz="2800" b="1">
                <a:solidFill>
                  <a:schemeClr val="tx2"/>
                </a:solidFill>
                <a:latin typeface="Arial" pitchFamily="34" charset="0"/>
              </a:rPr>
              <a:t> using the formulas:</a:t>
            </a:r>
            <a:r>
              <a:rPr lang="en-US" sz="2800" b="1">
                <a:latin typeface="Arial" pitchFamily="34" charset="0"/>
              </a:rPr>
              <a:t> </a:t>
            </a:r>
          </a:p>
        </p:txBody>
      </p:sp>
      <p:sp>
        <p:nvSpPr>
          <p:cNvPr id="5" name="Rectangle 3"/>
          <p:cNvSpPr>
            <a:spLocks noChangeArrowheads="1"/>
          </p:cNvSpPr>
          <p:nvPr/>
        </p:nvSpPr>
        <p:spPr bwMode="auto">
          <a:xfrm>
            <a:off x="381000" y="219075"/>
            <a:ext cx="8318500"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Large Sample: Global Warming</a:t>
            </a:r>
          </a:p>
        </p:txBody>
      </p:sp>
      <p:graphicFrame>
        <p:nvGraphicFramePr>
          <p:cNvPr id="6" name="Object 6"/>
          <p:cNvGraphicFramePr>
            <a:graphicFrameLocks noChangeAspect="1"/>
          </p:cNvGraphicFramePr>
          <p:nvPr/>
        </p:nvGraphicFramePr>
        <p:xfrm>
          <a:off x="1127125" y="1797050"/>
          <a:ext cx="6184900" cy="1044575"/>
        </p:xfrm>
        <a:graphic>
          <a:graphicData uri="http://schemas.openxmlformats.org/presentationml/2006/ole">
            <p:oleObj spid="_x0000_s2050" name="Equation" r:id="rId3" imgW="2565360" imgH="431640" progId="Equation.DSMT4">
              <p:embed/>
            </p:oleObj>
          </a:graphicData>
        </a:graphic>
      </p:graphicFrame>
      <p:graphicFrame>
        <p:nvGraphicFramePr>
          <p:cNvPr id="7" name="Object 9"/>
          <p:cNvGraphicFramePr>
            <a:graphicFrameLocks noChangeAspect="1"/>
          </p:cNvGraphicFramePr>
          <p:nvPr/>
        </p:nvGraphicFramePr>
        <p:xfrm>
          <a:off x="1143000" y="2903538"/>
          <a:ext cx="4611688" cy="1176337"/>
        </p:xfrm>
        <a:graphic>
          <a:graphicData uri="http://schemas.openxmlformats.org/presentationml/2006/ole">
            <p:oleObj spid="_x0000_s2051" name="Equation" r:id="rId4" imgW="1892160" imgH="482400" progId="Equation.DSMT4">
              <p:embed/>
            </p:oleObj>
          </a:graphicData>
        </a:graphic>
      </p:graphicFrame>
      <p:graphicFrame>
        <p:nvGraphicFramePr>
          <p:cNvPr id="8" name="Object 22"/>
          <p:cNvGraphicFramePr>
            <a:graphicFrameLocks noChangeAspect="1"/>
          </p:cNvGraphicFramePr>
          <p:nvPr/>
        </p:nvGraphicFramePr>
        <p:xfrm>
          <a:off x="1676400" y="4149725"/>
          <a:ext cx="7088188" cy="1222375"/>
        </p:xfrm>
        <a:graphic>
          <a:graphicData uri="http://schemas.openxmlformats.org/presentationml/2006/ole">
            <p:oleObj spid="_x0000_s2052" name="Equation" r:id="rId5" imgW="2946400" imgH="508000" progId="Equation.DSMT4">
              <p:embed/>
            </p:oleObj>
          </a:graphicData>
        </a:graphic>
      </p:graphicFrame>
      <p:graphicFrame>
        <p:nvGraphicFramePr>
          <p:cNvPr id="9" name="Object 23"/>
          <p:cNvGraphicFramePr>
            <a:graphicFrameLocks noChangeAspect="1"/>
          </p:cNvGraphicFramePr>
          <p:nvPr/>
        </p:nvGraphicFramePr>
        <p:xfrm>
          <a:off x="1382713" y="5410200"/>
          <a:ext cx="5621337" cy="1193800"/>
        </p:xfrm>
        <a:graphic>
          <a:graphicData uri="http://schemas.openxmlformats.org/presentationml/2006/ole">
            <p:oleObj spid="_x0000_s2053" name="Equation" r:id="rId6" imgW="2222500" imgH="4699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57200" y="1752600"/>
            <a:ext cx="8610600" cy="4448175"/>
          </a:xfrm>
          <a:prstGeom prst="rect">
            <a:avLst/>
          </a:prstGeom>
          <a:noFill/>
          <a:ln w="12700">
            <a:noFill/>
            <a:miter lim="800000"/>
            <a:headEnd/>
            <a:tailEnd/>
          </a:ln>
        </p:spPr>
        <p:txBody>
          <a:bodyPr>
            <a:spAutoFit/>
          </a:bodyPr>
          <a:lstStyle/>
          <a:p>
            <a:pPr>
              <a:spcAft>
                <a:spcPct val="110000"/>
              </a:spcAft>
            </a:pPr>
            <a:r>
              <a:rPr lang="en-US" sz="2800" b="1">
                <a:latin typeface="Arial" pitchFamily="34" charset="0"/>
              </a:rPr>
              <a:t>With significance level </a:t>
            </a:r>
            <a:r>
              <a:rPr lang="en-US" sz="2800" b="1" i="1">
                <a:latin typeface="Symbol" pitchFamily="18" charset="2"/>
                <a:sym typeface="Symbol" pitchFamily="18" charset="2"/>
              </a:rPr>
              <a:t></a:t>
            </a:r>
            <a:r>
              <a:rPr lang="en-US" sz="2800" b="1">
                <a:latin typeface="Arial" pitchFamily="34" charset="0"/>
              </a:rPr>
              <a:t> = 0.05 and a two-tailed test, the </a:t>
            </a:r>
            <a:r>
              <a:rPr lang="en-US" sz="2800" b="1">
                <a:solidFill>
                  <a:schemeClr val="hlink"/>
                </a:solidFill>
                <a:latin typeface="Arial" pitchFamily="34" charset="0"/>
              </a:rPr>
              <a:t>critical values</a:t>
            </a:r>
            <a:r>
              <a:rPr lang="en-US" sz="2800" b="1">
                <a:latin typeface="Arial" pitchFamily="34" charset="0"/>
              </a:rPr>
              <a:t> are </a:t>
            </a:r>
            <a:r>
              <a:rPr lang="en-US" sz="2800" b="1" i="1">
                <a:latin typeface="Arial" pitchFamily="34" charset="0"/>
              </a:rPr>
              <a:t>z</a:t>
            </a:r>
            <a:r>
              <a:rPr lang="en-US" sz="2800" b="1">
                <a:latin typeface="Arial" pitchFamily="34" charset="0"/>
              </a:rPr>
              <a:t> = –1.96 and 1.96.</a:t>
            </a:r>
          </a:p>
          <a:p>
            <a:pPr>
              <a:spcAft>
                <a:spcPct val="110000"/>
              </a:spcAft>
            </a:pPr>
            <a:r>
              <a:rPr lang="en-US" sz="2800" b="1">
                <a:solidFill>
                  <a:schemeClr val="hlink"/>
                </a:solidFill>
                <a:latin typeface="Arial" pitchFamily="34" charset="0"/>
              </a:rPr>
              <a:t>The test statistic of </a:t>
            </a:r>
            <a:r>
              <a:rPr lang="en-US" sz="2800" b="1" i="1">
                <a:solidFill>
                  <a:schemeClr val="hlink"/>
                </a:solidFill>
                <a:latin typeface="Arial" pitchFamily="34" charset="0"/>
              </a:rPr>
              <a:t>z</a:t>
            </a:r>
            <a:r>
              <a:rPr lang="en-US" sz="2800" b="1">
                <a:solidFill>
                  <a:schemeClr val="hlink"/>
                </a:solidFill>
                <a:latin typeface="Arial" pitchFamily="34" charset="0"/>
              </a:rPr>
              <a:t> = –5.69 falls within the critical region, so we reject the null hypothesis of randomness. The given sequence does appear to be random.</a:t>
            </a:r>
          </a:p>
          <a:p>
            <a:pPr>
              <a:spcAft>
                <a:spcPct val="110000"/>
              </a:spcAft>
            </a:pPr>
            <a:r>
              <a:rPr lang="en-US" sz="2800" b="1">
                <a:solidFill>
                  <a:schemeClr val="hlink"/>
                </a:solidFill>
                <a:latin typeface="Arial" pitchFamily="34" charset="0"/>
              </a:rPr>
              <a:t>Claims of global warming appear to be supported by the data - see the minitab display.</a:t>
            </a:r>
            <a:endParaRPr lang="en-US" b="1">
              <a:solidFill>
                <a:schemeClr val="hlink"/>
              </a:solidFill>
              <a:latin typeface="Arial" pitchFamily="34" charset="0"/>
            </a:endParaRPr>
          </a:p>
        </p:txBody>
      </p:sp>
      <p:sp>
        <p:nvSpPr>
          <p:cNvPr id="5" name="Rectangle 3"/>
          <p:cNvSpPr>
            <a:spLocks noChangeArrowheads="1"/>
          </p:cNvSpPr>
          <p:nvPr/>
        </p:nvSpPr>
        <p:spPr bwMode="auto">
          <a:xfrm>
            <a:off x="381000" y="219075"/>
            <a:ext cx="8305800" cy="1076325"/>
          </a:xfrm>
          <a:prstGeom prst="rect">
            <a:avLst/>
          </a:prstGeom>
          <a:noFill/>
          <a:ln w="12700">
            <a:noFill/>
            <a:miter lim="800000"/>
            <a:headEnd/>
            <a:tailEnd/>
          </a:ln>
        </p:spPr>
        <p:txBody>
          <a:bodyPr lIns="90488" tIns="44450" rIns="90488" bIns="44450">
            <a:spAutoFit/>
          </a:bodyPr>
          <a:lstStyle/>
          <a:p>
            <a:pPr marL="2170113" indent="-2170113">
              <a:lnSpc>
                <a:spcPct val="90000"/>
              </a:lnSpc>
            </a:pPr>
            <a:r>
              <a:rPr lang="en-US" sz="3600" b="1">
                <a:solidFill>
                  <a:srgbClr val="008000"/>
                </a:solidFill>
                <a:latin typeface="Arial" pitchFamily="34" charset="0"/>
              </a:rPr>
              <a:t>Example:	Large Sample: Global Warming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85800" y="76200"/>
            <a:ext cx="7772400" cy="990600"/>
          </a:xfrm>
          <a:noFill/>
        </p:spPr>
        <p:txBody>
          <a:bodyPr lIns="90488" tIns="44450" rIns="90488" bIns="44450"/>
          <a:lstStyle/>
          <a:p>
            <a:r>
              <a:rPr lang="en-US" sz="4400" b="1" dirty="0">
                <a:latin typeface="Times New Roman" pitchFamily="18" charset="0"/>
                <a:cs typeface="Times New Roman" pitchFamily="18" charset="0"/>
              </a:rPr>
              <a:t>Definition</a:t>
            </a:r>
          </a:p>
        </p:txBody>
      </p:sp>
      <p:sp>
        <p:nvSpPr>
          <p:cNvPr id="5" name="Rectangle 3"/>
          <p:cNvSpPr txBox="1">
            <a:spLocks noChangeArrowheads="1"/>
          </p:cNvSpPr>
          <p:nvPr/>
        </p:nvSpPr>
        <p:spPr bwMode="auto">
          <a:xfrm>
            <a:off x="685800" y="1371600"/>
            <a:ext cx="8153400" cy="4114800"/>
          </a:xfrm>
          <a:prstGeom prst="rect">
            <a:avLst/>
          </a:prstGeom>
          <a:noFill/>
          <a:ln w="12700">
            <a:miter lim="800000"/>
            <a:headEnd/>
            <a:tailEnd/>
          </a:ln>
        </p:spPr>
        <p:txBody>
          <a:bodyPr vert="horz" lIns="90488" tIns="44450" rIns="90488" bIns="44450" rtlCol="0">
            <a:normAutofit/>
          </a:bodyPr>
          <a:lstStyle/>
          <a:p>
            <a:pPr marL="0" marR="0" lvl="0" indent="1588" algn="l" defTabSz="914400" rtl="0" eaLnBrk="1" fontAlgn="auto" latinLnBrk="0" hangingPunct="1">
              <a:lnSpc>
                <a:spcPct val="90000"/>
              </a:lnSpc>
              <a:spcBef>
                <a:spcPct val="2000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Arial" pitchFamily="34" charset="0"/>
                <a:ea typeface="+mn-ea"/>
                <a:cs typeface="+mn-cs"/>
              </a:rPr>
              <a:t>A </a:t>
            </a:r>
            <a:r>
              <a:rPr kumimoji="0" lang="en-US" sz="3200" b="1" i="0" u="none" strike="noStrike" kern="1200" cap="none" spc="0" normalizeH="0" baseline="0" noProof="0" smtClean="0">
                <a:ln>
                  <a:noFill/>
                </a:ln>
                <a:solidFill>
                  <a:schemeClr val="hlink"/>
                </a:solidFill>
                <a:effectLst/>
                <a:uLnTx/>
                <a:uFillTx/>
                <a:latin typeface="Arial" pitchFamily="34" charset="0"/>
                <a:ea typeface="+mn-ea"/>
                <a:cs typeface="+mn-cs"/>
              </a:rPr>
              <a:t>run</a:t>
            </a:r>
            <a:r>
              <a:rPr kumimoji="0" lang="en-US" sz="3200" b="1" i="0" u="none" strike="noStrike" kern="1200" cap="none" spc="0" normalizeH="0" baseline="0" noProof="0" smtClean="0">
                <a:ln>
                  <a:noFill/>
                </a:ln>
                <a:solidFill>
                  <a:schemeClr val="tx1"/>
                </a:solidFill>
                <a:effectLst/>
                <a:uLnTx/>
                <a:uFillTx/>
                <a:latin typeface="Arial" pitchFamily="34" charset="0"/>
                <a:ea typeface="+mn-ea"/>
                <a:cs typeface="+mn-cs"/>
              </a:rPr>
              <a:t> is a sequence of data having the same characteristic; the sequence is preceded and followed by data with a different 	characteristic or by no data at all.</a:t>
            </a:r>
          </a:p>
          <a:p>
            <a:pPr marL="0" marR="0" lvl="0" indent="1588" algn="l" defTabSz="914400" rtl="0" eaLnBrk="1" fontAlgn="auto" latinLnBrk="0" hangingPunct="1">
              <a:lnSpc>
                <a:spcPct val="80000"/>
              </a:lnSpc>
              <a:spcBef>
                <a:spcPct val="10000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Arial" pitchFamily="34" charset="0"/>
                <a:ea typeface="+mn-ea"/>
                <a:cs typeface="+mn-cs"/>
              </a:rPr>
              <a:t>The </a:t>
            </a:r>
            <a:r>
              <a:rPr kumimoji="0" lang="en-US" sz="3200" b="1" i="0" u="none" strike="noStrike" kern="1200" cap="none" spc="0" normalizeH="0" baseline="0" noProof="0" smtClean="0">
                <a:ln>
                  <a:noFill/>
                </a:ln>
                <a:solidFill>
                  <a:schemeClr val="hlink"/>
                </a:solidFill>
                <a:effectLst/>
                <a:uLnTx/>
                <a:uFillTx/>
                <a:latin typeface="Arial" pitchFamily="34" charset="0"/>
                <a:ea typeface="+mn-ea"/>
                <a:cs typeface="+mn-cs"/>
              </a:rPr>
              <a:t>runs test</a:t>
            </a:r>
            <a:r>
              <a:rPr kumimoji="0" lang="en-US" sz="3200" b="1" i="0" u="none" strike="noStrike" kern="1200" cap="none" spc="0" normalizeH="0" baseline="0" noProof="0" smtClean="0">
                <a:ln>
                  <a:noFill/>
                </a:ln>
                <a:solidFill>
                  <a:schemeClr val="tx1"/>
                </a:solidFill>
                <a:effectLst/>
                <a:uLnTx/>
                <a:uFillTx/>
                <a:latin typeface="Arial" pitchFamily="34" charset="0"/>
                <a:ea typeface="+mn-ea"/>
                <a:cs typeface="+mn-cs"/>
              </a:rPr>
              <a:t> uses the number of runs in a sequence of sample data to test for randomness in the order of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idx="4294967295"/>
          </p:nvPr>
        </p:nvSpPr>
        <p:spPr>
          <a:xfrm>
            <a:off x="762000" y="0"/>
            <a:ext cx="7772400" cy="914400"/>
          </a:xfrm>
          <a:noFill/>
        </p:spPr>
        <p:txBody>
          <a:bodyPr lIns="90488" tIns="44450" rIns="90488" bIns="44450">
            <a:normAutofit fontScale="90000"/>
          </a:bodyPr>
          <a:lstStyle/>
          <a:p>
            <a:r>
              <a:rPr lang="en-US" b="1" dirty="0">
                <a:latin typeface="Times New Roman" pitchFamily="18" charset="0"/>
                <a:cs typeface="Times New Roman" pitchFamily="18" charset="0"/>
              </a:rPr>
              <a:t>Fundamental Principles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of the Run Test</a:t>
            </a:r>
          </a:p>
        </p:txBody>
      </p:sp>
      <p:sp>
        <p:nvSpPr>
          <p:cNvPr id="11" name="Rectangle 4"/>
          <p:cNvSpPr>
            <a:spLocks noChangeArrowheads="1"/>
          </p:cNvSpPr>
          <p:nvPr/>
        </p:nvSpPr>
        <p:spPr bwMode="auto">
          <a:xfrm>
            <a:off x="3159125" y="3051175"/>
            <a:ext cx="873125" cy="579438"/>
          </a:xfrm>
          <a:prstGeom prst="rect">
            <a:avLst/>
          </a:prstGeom>
          <a:noFill/>
          <a:ln w="12700">
            <a:noFill/>
            <a:miter lim="800000"/>
            <a:headEnd/>
            <a:tailEnd/>
          </a:ln>
        </p:spPr>
        <p:txBody>
          <a:bodyPr wrap="none" anchor="ctr"/>
          <a:lstStyle/>
          <a:p>
            <a:endParaRPr lang="en-US"/>
          </a:p>
        </p:txBody>
      </p:sp>
      <p:sp>
        <p:nvSpPr>
          <p:cNvPr id="12" name="Rectangle 5"/>
          <p:cNvSpPr>
            <a:spLocks noChangeArrowheads="1"/>
          </p:cNvSpPr>
          <p:nvPr/>
        </p:nvSpPr>
        <p:spPr bwMode="auto">
          <a:xfrm>
            <a:off x="4987925" y="3067050"/>
            <a:ext cx="1268413" cy="579438"/>
          </a:xfrm>
          <a:prstGeom prst="rect">
            <a:avLst/>
          </a:prstGeom>
          <a:noFill/>
          <a:ln w="12700">
            <a:noFill/>
            <a:miter lim="800000"/>
            <a:headEnd/>
            <a:tailEnd/>
          </a:ln>
        </p:spPr>
        <p:txBody>
          <a:bodyPr wrap="none" anchor="ctr"/>
          <a:lstStyle/>
          <a:p>
            <a:endParaRPr lang="en-US"/>
          </a:p>
        </p:txBody>
      </p:sp>
      <p:sp>
        <p:nvSpPr>
          <p:cNvPr id="13" name="Rectangle 6"/>
          <p:cNvSpPr>
            <a:spLocks noChangeArrowheads="1"/>
          </p:cNvSpPr>
          <p:nvPr/>
        </p:nvSpPr>
        <p:spPr bwMode="auto">
          <a:xfrm>
            <a:off x="7586663" y="3084513"/>
            <a:ext cx="477837" cy="579437"/>
          </a:xfrm>
          <a:prstGeom prst="rect">
            <a:avLst/>
          </a:prstGeom>
          <a:noFill/>
          <a:ln w="12700">
            <a:noFill/>
            <a:miter lim="800000"/>
            <a:headEnd/>
            <a:tailEnd/>
          </a:ln>
        </p:spPr>
        <p:txBody>
          <a:bodyPr wrap="none" anchor="ctr"/>
          <a:lstStyle/>
          <a:p>
            <a:endParaRPr lang="en-US"/>
          </a:p>
        </p:txBody>
      </p:sp>
      <p:sp>
        <p:nvSpPr>
          <p:cNvPr id="14" name="Rectangle 8"/>
          <p:cNvSpPr>
            <a:spLocks noChangeArrowheads="1"/>
          </p:cNvSpPr>
          <p:nvPr/>
        </p:nvSpPr>
        <p:spPr bwMode="auto">
          <a:xfrm>
            <a:off x="3051175" y="3963988"/>
            <a:ext cx="1116013" cy="396875"/>
          </a:xfrm>
          <a:prstGeom prst="rect">
            <a:avLst/>
          </a:prstGeom>
          <a:noFill/>
          <a:ln w="12700">
            <a:noFill/>
            <a:miter lim="800000"/>
            <a:headEnd/>
            <a:tailEnd/>
          </a:ln>
        </p:spPr>
        <p:txBody>
          <a:bodyPr wrap="none" anchor="ctr"/>
          <a:lstStyle/>
          <a:p>
            <a:endParaRPr lang="en-US"/>
          </a:p>
        </p:txBody>
      </p:sp>
      <p:sp>
        <p:nvSpPr>
          <p:cNvPr id="15" name="Rectangle 10"/>
          <p:cNvSpPr>
            <a:spLocks noChangeArrowheads="1"/>
          </p:cNvSpPr>
          <p:nvPr/>
        </p:nvSpPr>
        <p:spPr bwMode="auto">
          <a:xfrm>
            <a:off x="7292975" y="3963988"/>
            <a:ext cx="1044575" cy="396875"/>
          </a:xfrm>
          <a:prstGeom prst="rect">
            <a:avLst/>
          </a:prstGeom>
          <a:noFill/>
          <a:ln w="12700">
            <a:noFill/>
            <a:miter lim="800000"/>
            <a:headEnd/>
            <a:tailEnd/>
          </a:ln>
        </p:spPr>
        <p:txBody>
          <a:bodyPr wrap="none" anchor="ctr"/>
          <a:lstStyle/>
          <a:p>
            <a:endParaRPr lang="en-US"/>
          </a:p>
        </p:txBody>
      </p:sp>
      <p:sp>
        <p:nvSpPr>
          <p:cNvPr id="16" name="Rectangle 11"/>
          <p:cNvSpPr>
            <a:spLocks noChangeArrowheads="1"/>
          </p:cNvSpPr>
          <p:nvPr/>
        </p:nvSpPr>
        <p:spPr bwMode="auto">
          <a:xfrm>
            <a:off x="534988" y="1219200"/>
            <a:ext cx="8380412" cy="4060086"/>
          </a:xfrm>
          <a:prstGeom prst="rect">
            <a:avLst/>
          </a:prstGeom>
          <a:noFill/>
          <a:ln w="12700">
            <a:noFill/>
            <a:miter lim="800000"/>
            <a:headEnd/>
            <a:tailEnd/>
          </a:ln>
        </p:spPr>
        <p:txBody>
          <a:bodyPr lIns="90488" tIns="44450" rIns="90488" bIns="44450">
            <a:spAutoFit/>
          </a:bodyPr>
          <a:lstStyle/>
          <a:p>
            <a:pPr>
              <a:spcAft>
                <a:spcPct val="25000"/>
              </a:spcAft>
            </a:pPr>
            <a:r>
              <a:rPr lang="en-US" sz="2400" b="1" dirty="0">
                <a:latin typeface="Times New Roman" pitchFamily="18" charset="0"/>
                <a:cs typeface="Times New Roman" pitchFamily="18" charset="0"/>
              </a:rPr>
              <a:t>Reject randomness if the number of runs is very low or very high.</a:t>
            </a:r>
          </a:p>
          <a:p>
            <a:pPr>
              <a:spcAft>
                <a:spcPct val="25000"/>
              </a:spcAft>
            </a:pPr>
            <a:r>
              <a:rPr lang="en-US" sz="2400" b="1" dirty="0">
                <a:latin typeface="Times New Roman" pitchFamily="18" charset="0"/>
                <a:cs typeface="Times New Roman" pitchFamily="18" charset="0"/>
              </a:rPr>
              <a:t>Example: The sequence of genders FFFFFMMMMM is not random because it has only 2 runs, so the number of runs is very </a:t>
            </a:r>
            <a:r>
              <a:rPr lang="en-US" sz="2400" b="1" dirty="0">
                <a:solidFill>
                  <a:schemeClr val="hlink"/>
                </a:solidFill>
                <a:latin typeface="Times New Roman" pitchFamily="18" charset="0"/>
                <a:cs typeface="Times New Roman" pitchFamily="18" charset="0"/>
              </a:rPr>
              <a:t>low</a:t>
            </a:r>
            <a:r>
              <a:rPr lang="en-US" sz="2400" b="1" dirty="0">
                <a:latin typeface="Times New Roman" pitchFamily="18" charset="0"/>
                <a:cs typeface="Times New Roman" pitchFamily="18" charset="0"/>
              </a:rPr>
              <a:t>.</a:t>
            </a:r>
          </a:p>
          <a:p>
            <a:pPr>
              <a:spcAft>
                <a:spcPct val="25000"/>
              </a:spcAft>
            </a:pPr>
            <a:r>
              <a:rPr lang="en-US" sz="2400" b="1" dirty="0">
                <a:latin typeface="Times New Roman" pitchFamily="18" charset="0"/>
                <a:cs typeface="Times New Roman" pitchFamily="18" charset="0"/>
              </a:rPr>
              <a:t>Example: The sequence of genders FMFMFMFMFM is not random because there are 10 runs, which is very </a:t>
            </a:r>
            <a:r>
              <a:rPr lang="en-US" sz="2400" b="1" dirty="0">
                <a:solidFill>
                  <a:schemeClr val="hlink"/>
                </a:solidFill>
                <a:latin typeface="Times New Roman" pitchFamily="18" charset="0"/>
                <a:cs typeface="Times New Roman" pitchFamily="18" charset="0"/>
              </a:rPr>
              <a:t>high</a:t>
            </a:r>
            <a:r>
              <a:rPr lang="en-US" sz="2400" b="1" dirty="0">
                <a:latin typeface="Times New Roman" pitchFamily="18" charset="0"/>
                <a:cs typeface="Times New Roman" pitchFamily="18" charset="0"/>
              </a:rPr>
              <a:t>.</a:t>
            </a:r>
          </a:p>
          <a:p>
            <a:pPr>
              <a:spcAft>
                <a:spcPct val="25000"/>
              </a:spcAft>
            </a:pPr>
            <a:r>
              <a:rPr lang="en-US" sz="2400" b="1" dirty="0">
                <a:latin typeface="Times New Roman" pitchFamily="18" charset="0"/>
                <a:cs typeface="Times New Roman" pitchFamily="18" charset="0"/>
              </a:rPr>
              <a:t>It is important to note that the runs test for randomness is based on the </a:t>
            </a:r>
            <a:r>
              <a:rPr lang="en-US" sz="2400" b="1" dirty="0">
                <a:solidFill>
                  <a:schemeClr val="hlink"/>
                </a:solidFill>
                <a:latin typeface="Times New Roman" pitchFamily="18" charset="0"/>
                <a:cs typeface="Times New Roman" pitchFamily="18" charset="0"/>
              </a:rPr>
              <a:t>order</a:t>
            </a:r>
            <a:r>
              <a:rPr lang="en-US" sz="2400" b="1" dirty="0">
                <a:latin typeface="Times New Roman" pitchFamily="18" charset="0"/>
                <a:cs typeface="Times New Roman" pitchFamily="18" charset="0"/>
              </a:rPr>
              <a:t> in which the data occur; it is not based on the </a:t>
            </a:r>
            <a:r>
              <a:rPr lang="en-US" sz="2400" b="1" dirty="0">
                <a:solidFill>
                  <a:schemeClr val="hlink"/>
                </a:solidFill>
                <a:latin typeface="Times New Roman" pitchFamily="18" charset="0"/>
                <a:cs typeface="Times New Roman" pitchFamily="18" charset="0"/>
              </a:rPr>
              <a:t>frequency</a:t>
            </a:r>
            <a:r>
              <a:rPr lang="en-US" sz="2400" b="1" dirty="0">
                <a:latin typeface="Times New Roman" pitchFamily="18" charset="0"/>
                <a:cs typeface="Times New Roman" pitchFamily="18" charset="0"/>
              </a:rPr>
              <a:t> of the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85800" y="76200"/>
            <a:ext cx="7772400" cy="990600"/>
          </a:xfrm>
          <a:noFill/>
        </p:spPr>
        <p:txBody>
          <a:bodyPr lIns="90488" tIns="44450" rIns="90488" bIns="44450"/>
          <a:lstStyle/>
          <a:p>
            <a:r>
              <a:rPr lang="en-US" sz="4400" b="1" dirty="0">
                <a:latin typeface="Times New Roman" pitchFamily="18" charset="0"/>
                <a:cs typeface="Times New Roman" pitchFamily="18" charset="0"/>
              </a:rPr>
              <a:t>Caution</a:t>
            </a:r>
          </a:p>
        </p:txBody>
      </p:sp>
      <p:sp>
        <p:nvSpPr>
          <p:cNvPr id="5" name="Rectangle 3"/>
          <p:cNvSpPr txBox="1">
            <a:spLocks noChangeArrowheads="1"/>
          </p:cNvSpPr>
          <p:nvPr/>
        </p:nvSpPr>
        <p:spPr bwMode="auto">
          <a:xfrm>
            <a:off x="457200" y="1371600"/>
            <a:ext cx="8382000" cy="4114800"/>
          </a:xfrm>
          <a:prstGeom prst="rect">
            <a:avLst/>
          </a:prstGeom>
          <a:noFill/>
          <a:ln w="12700">
            <a:miter lim="800000"/>
            <a:headEnd/>
            <a:tailEnd/>
          </a:ln>
        </p:spPr>
        <p:txBody>
          <a:bodyPr vert="horz" lIns="90488" tIns="44450" rIns="90488" bIns="44450" rtlCol="0">
            <a:normAutofit/>
          </a:bodyPr>
          <a:lstStyle/>
          <a:p>
            <a:pPr marL="0" marR="0" lvl="0" indent="1588" algn="l" defTabSz="914400" rtl="0" eaLnBrk="1" fontAlgn="auto" latinLnBrk="0" hangingPunct="1">
              <a:lnSpc>
                <a:spcPct val="90000"/>
              </a:lnSpc>
              <a:spcBef>
                <a:spcPct val="20000"/>
              </a:spcBef>
              <a:spcAft>
                <a:spcPts val="0"/>
              </a:spcAft>
              <a:buClrTx/>
              <a:buSzTx/>
              <a:buFontTx/>
              <a:buNone/>
              <a:tabLst/>
              <a:defRPr/>
            </a:pPr>
            <a:r>
              <a:rPr kumimoji="0" 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runs test for randomness is based on the </a:t>
            </a:r>
            <a:r>
              <a:rPr kumimoji="0" lang="en-US" sz="320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order</a:t>
            </a:r>
            <a:r>
              <a:rPr kumimoji="0" 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which the data occur; it is </a:t>
            </a:r>
            <a:r>
              <a:rPr kumimoji="0" lang="en-US" sz="320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not</a:t>
            </a:r>
            <a:r>
              <a:rPr kumimoji="0" 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based on the </a:t>
            </a:r>
            <a:r>
              <a:rPr kumimoji="0" lang="en-US" sz="320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frequency</a:t>
            </a:r>
            <a:r>
              <a:rPr kumimoji="0" 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the data. For example, a sequence of 3 men and 20 women might appear to be random, but the issue of whether 3 men and 20 women constitute a </a:t>
            </a:r>
            <a:r>
              <a:rPr kumimoji="0" lang="en-US" sz="320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biased</a:t>
            </a:r>
            <a:r>
              <a:rPr kumimoji="0" 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sample (with disproportionately more women) is </a:t>
            </a:r>
            <a:r>
              <a:rPr kumimoji="0" lang="en-US" sz="320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not</a:t>
            </a:r>
            <a:r>
              <a:rPr kumimoji="0" lang="en-US" sz="320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addressed by the runs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42"/>
          <p:cNvSpPr>
            <a:spLocks noChangeArrowheads="1"/>
          </p:cNvSpPr>
          <p:nvPr>
            <p:ph type="title" idx="4294967295"/>
          </p:nvPr>
        </p:nvSpPr>
        <p:spPr>
          <a:xfrm>
            <a:off x="381001" y="76200"/>
            <a:ext cx="1981200" cy="1143000"/>
          </a:xfrm>
          <a:noFill/>
        </p:spPr>
        <p:txBody>
          <a:bodyPr>
            <a:normAutofit fontScale="90000"/>
          </a:bodyPr>
          <a:lstStyle/>
          <a:p>
            <a:pPr algn="l"/>
            <a:r>
              <a:rPr lang="en-US" sz="2400" b="0" dirty="0" smtClean="0">
                <a:solidFill>
                  <a:schemeClr val="tx1"/>
                </a:solidFill>
              </a:rPr>
              <a:t>Procedure </a:t>
            </a:r>
            <a:r>
              <a:rPr lang="en-US" sz="2400" b="0" dirty="0">
                <a:solidFill>
                  <a:schemeClr val="tx1"/>
                </a:solidFill>
              </a:rPr>
              <a:t>for </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Runs </a:t>
            </a:r>
            <a:r>
              <a:rPr lang="en-US" sz="2400" b="0" dirty="0">
                <a:solidFill>
                  <a:schemeClr val="tx1"/>
                </a:solidFill>
              </a:rPr>
              <a:t>Test for </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Randomness</a:t>
            </a:r>
            <a:endParaRPr lang="en-US" sz="2400" b="0" dirty="0">
              <a:solidFill>
                <a:schemeClr val="tx1"/>
              </a:solidFill>
            </a:endParaRPr>
          </a:p>
        </p:txBody>
      </p:sp>
      <p:pic>
        <p:nvPicPr>
          <p:cNvPr id="38" name="Picture 43" descr="Picture 17"/>
          <p:cNvPicPr>
            <a:picLocks noChangeAspect="1" noChangeArrowheads="1"/>
          </p:cNvPicPr>
          <p:nvPr/>
        </p:nvPicPr>
        <p:blipFill>
          <a:blip r:embed="rId2" cstate="print"/>
          <a:srcRect/>
          <a:stretch>
            <a:fillRect/>
          </a:stretch>
        </p:blipFill>
        <p:spPr bwMode="auto">
          <a:xfrm>
            <a:off x="2590800" y="25400"/>
            <a:ext cx="6172200" cy="6781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41" descr="Picture 18"/>
          <p:cNvPicPr>
            <a:picLocks noChangeAspect="1" noChangeArrowheads="1"/>
          </p:cNvPicPr>
          <p:nvPr/>
        </p:nvPicPr>
        <p:blipFill>
          <a:blip r:embed="rId2" cstate="print"/>
          <a:srcRect/>
          <a:stretch>
            <a:fillRect/>
          </a:stretch>
        </p:blipFill>
        <p:spPr bwMode="auto">
          <a:xfrm>
            <a:off x="1828800" y="63500"/>
            <a:ext cx="7208838" cy="6734175"/>
          </a:xfrm>
          <a:prstGeom prst="rect">
            <a:avLst/>
          </a:prstGeom>
          <a:noFill/>
          <a:ln w="9525">
            <a:noFill/>
            <a:miter lim="800000"/>
            <a:headEnd/>
            <a:tailEnd/>
          </a:ln>
        </p:spPr>
      </p:pic>
      <p:sp>
        <p:nvSpPr>
          <p:cNvPr id="38" name="Rectangle 40"/>
          <p:cNvSpPr>
            <a:spLocks noChangeArrowheads="1"/>
          </p:cNvSpPr>
          <p:nvPr>
            <p:ph type="title" idx="4294967295"/>
          </p:nvPr>
        </p:nvSpPr>
        <p:spPr>
          <a:xfrm>
            <a:off x="228600" y="152400"/>
            <a:ext cx="3200400" cy="1143000"/>
          </a:xfrm>
          <a:noFill/>
        </p:spPr>
        <p:txBody>
          <a:bodyPr>
            <a:normAutofit fontScale="90000"/>
          </a:bodyPr>
          <a:lstStyle/>
          <a:p>
            <a:pPr algn="l"/>
            <a:r>
              <a:rPr lang="en-US" sz="2400" b="0" dirty="0" smtClean="0">
                <a:solidFill>
                  <a:schemeClr val="hlink"/>
                </a:solidFill>
              </a:rPr>
              <a:t> </a:t>
            </a:r>
            <a:r>
              <a:rPr lang="en-US" sz="2400" b="0" dirty="0">
                <a:solidFill>
                  <a:schemeClr val="tx1"/>
                </a:solidFill>
              </a:rPr>
              <a:t>Procedure for </a:t>
            </a:r>
            <a:r>
              <a:rPr lang="en-US" sz="2400" b="0" dirty="0" smtClean="0">
                <a:solidFill>
                  <a:schemeClr val="tx1"/>
                </a:solidFill>
              </a:rPr>
              <a:t/>
            </a:r>
            <a:br>
              <a:rPr lang="en-US" sz="2400" b="0" dirty="0" smtClean="0">
                <a:solidFill>
                  <a:schemeClr val="tx1"/>
                </a:solidFill>
              </a:rPr>
            </a:br>
            <a:r>
              <a:rPr lang="en-US" sz="2400" b="0" dirty="0" smtClean="0">
                <a:solidFill>
                  <a:schemeClr val="tx1"/>
                </a:solidFill>
              </a:rPr>
              <a:t>Runs </a:t>
            </a:r>
            <a:r>
              <a:rPr lang="en-US" sz="2400" b="0" dirty="0">
                <a:solidFill>
                  <a:schemeClr val="tx1"/>
                </a:solidFill>
              </a:rPr>
              <a:t>Test </a:t>
            </a:r>
            <a:r>
              <a:rPr lang="en-US" sz="2400" b="0" dirty="0" smtClean="0">
                <a:solidFill>
                  <a:schemeClr val="tx1"/>
                </a:solidFill>
              </a:rPr>
              <a:t>for</a:t>
            </a:r>
            <a:br>
              <a:rPr lang="en-US" sz="2400" b="0" dirty="0" smtClean="0">
                <a:solidFill>
                  <a:schemeClr val="tx1"/>
                </a:solidFill>
              </a:rPr>
            </a:br>
            <a:r>
              <a:rPr lang="en-US" sz="2400" b="0" dirty="0" smtClean="0">
                <a:solidFill>
                  <a:schemeClr val="tx1"/>
                </a:solidFill>
              </a:rPr>
              <a:t> </a:t>
            </a:r>
            <a:r>
              <a:rPr lang="en-US" sz="2400" b="0" dirty="0">
                <a:solidFill>
                  <a:schemeClr val="tx1"/>
                </a:solidFill>
              </a:rPr>
              <a:t>Randomness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609600" y="1371600"/>
            <a:ext cx="8534400" cy="2743200"/>
          </a:xfrm>
          <a:prstGeom prst="rect">
            <a:avLst/>
          </a:prstGeom>
          <a:noFill/>
          <a:ln w="12700">
            <a:miter lim="800000"/>
            <a:headEnd/>
            <a:tailEnd/>
          </a:ln>
        </p:spPr>
        <p:txBody>
          <a:bodyPr vert="horz" lIns="90488" tIns="44450" rIns="90488" bIns="44450" rtlCol="0">
            <a:normAutofit/>
          </a:bodyPr>
          <a:lstStyle/>
          <a:p>
            <a:pPr marL="0" marR="0" lvl="0" indent="6350" algn="l" defTabSz="400050" rtl="0" eaLnBrk="1" fontAlgn="auto" latinLnBrk="0" hangingPunct="1">
              <a:lnSpc>
                <a:spcPct val="100000"/>
              </a:lnSpc>
              <a:spcBef>
                <a:spcPct val="2000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Apply the runs test for randomness to a sequence of sample data to test for randomness in the order of the data. Use the following null and alternative hypotheses.</a:t>
            </a:r>
          </a:p>
        </p:txBody>
      </p:sp>
      <p:sp>
        <p:nvSpPr>
          <p:cNvPr id="6" name="Rectangle 4"/>
          <p:cNvSpPr>
            <a:spLocks noChangeArrowheads="1"/>
          </p:cNvSpPr>
          <p:nvPr/>
        </p:nvSpPr>
        <p:spPr bwMode="auto">
          <a:xfrm>
            <a:off x="609600" y="3962400"/>
            <a:ext cx="8323263" cy="2286000"/>
          </a:xfrm>
          <a:prstGeom prst="rect">
            <a:avLst/>
          </a:prstGeom>
          <a:noFill/>
          <a:ln w="12700">
            <a:noFill/>
            <a:miter lim="800000"/>
            <a:headEnd/>
            <a:tailEnd/>
          </a:ln>
        </p:spPr>
        <p:txBody>
          <a:bodyPr lIns="90488" tIns="44450" rIns="90488" bIns="44450"/>
          <a:lstStyle/>
          <a:p>
            <a:pPr marL="690563" indent="-690563" defTabSz="400050">
              <a:spcBef>
                <a:spcPct val="20000"/>
              </a:spcBef>
              <a:buSzPct val="100000"/>
            </a:pPr>
            <a:r>
              <a:rPr lang="en-US" sz="3200" b="1" i="1" dirty="0">
                <a:latin typeface="Arial" pitchFamily="34" charset="0"/>
              </a:rPr>
              <a:t>H</a:t>
            </a:r>
            <a:r>
              <a:rPr lang="en-US" sz="3200" b="1" baseline="-25000" dirty="0">
                <a:latin typeface="Arial" pitchFamily="34" charset="0"/>
              </a:rPr>
              <a:t>0</a:t>
            </a:r>
            <a:r>
              <a:rPr lang="en-US" sz="3200" b="1" dirty="0">
                <a:latin typeface="Arial" pitchFamily="34" charset="0"/>
              </a:rPr>
              <a:t>:	The data are in a random sequence.</a:t>
            </a:r>
          </a:p>
          <a:p>
            <a:pPr marL="690563" indent="-690563" defTabSz="400050">
              <a:spcBef>
                <a:spcPct val="20000"/>
              </a:spcBef>
              <a:buSzPct val="100000"/>
            </a:pPr>
            <a:r>
              <a:rPr lang="en-US" sz="3200" b="1" i="1" dirty="0">
                <a:latin typeface="Arial" pitchFamily="34" charset="0"/>
              </a:rPr>
              <a:t>H</a:t>
            </a:r>
            <a:r>
              <a:rPr lang="en-US" sz="3200" b="1" baseline="-25000" dirty="0">
                <a:latin typeface="Arial" pitchFamily="34" charset="0"/>
              </a:rPr>
              <a:t>1</a:t>
            </a:r>
            <a:r>
              <a:rPr lang="en-US" sz="3200" b="1" dirty="0">
                <a:latin typeface="Arial" pitchFamily="34" charset="0"/>
              </a:rPr>
              <a:t>:	The data are in a sequence that is not random. </a:t>
            </a:r>
          </a:p>
        </p:txBody>
      </p:sp>
      <p:sp>
        <p:nvSpPr>
          <p:cNvPr id="7" name="Rectangle 2"/>
          <p:cNvSpPr>
            <a:spLocks noGrp="1" noChangeArrowheads="1"/>
          </p:cNvSpPr>
          <p:nvPr>
            <p:ph type="title" idx="4294967295"/>
          </p:nvPr>
        </p:nvSpPr>
        <p:spPr>
          <a:xfrm>
            <a:off x="228600" y="247650"/>
            <a:ext cx="8763000" cy="742950"/>
          </a:xfrm>
          <a:noFill/>
        </p:spPr>
        <p:txBody>
          <a:bodyPr lIns="90488" tIns="44450" rIns="90488" bIns="44450"/>
          <a:lstStyle/>
          <a:p>
            <a:r>
              <a:rPr lang="en-US" sz="4000" b="1" dirty="0"/>
              <a:t>Objective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228600" y="247650"/>
            <a:ext cx="8763000" cy="742950"/>
          </a:xfrm>
          <a:noFill/>
        </p:spPr>
        <p:txBody>
          <a:bodyPr lIns="90488" tIns="44450" rIns="90488" bIns="44450"/>
          <a:lstStyle/>
          <a:p>
            <a:r>
              <a:rPr lang="en-US" sz="4000" b="1" dirty="0">
                <a:latin typeface="Times New Roman" pitchFamily="18" charset="0"/>
                <a:cs typeface="Times New Roman" pitchFamily="18" charset="0"/>
              </a:rPr>
              <a:t>Notation</a:t>
            </a:r>
          </a:p>
        </p:txBody>
      </p:sp>
      <p:sp>
        <p:nvSpPr>
          <p:cNvPr id="5" name="Rectangle 3"/>
          <p:cNvSpPr txBox="1">
            <a:spLocks noChangeArrowheads="1"/>
          </p:cNvSpPr>
          <p:nvPr/>
        </p:nvSpPr>
        <p:spPr bwMode="auto">
          <a:xfrm>
            <a:off x="609600" y="1600200"/>
            <a:ext cx="8323263" cy="4114800"/>
          </a:xfrm>
          <a:prstGeom prst="rect">
            <a:avLst/>
          </a:prstGeom>
          <a:noFill/>
          <a:ln w="12700">
            <a:miter lim="800000"/>
            <a:headEnd/>
            <a:tailEnd/>
          </a:ln>
        </p:spPr>
        <p:txBody>
          <a:bodyPr vert="horz" lIns="90488" tIns="44450" rIns="90488" bIns="44450" rtlCol="0">
            <a:normAutofit/>
          </a:bodyPr>
          <a:lstStyle/>
          <a:p>
            <a:pPr marL="228600" marR="0" lvl="0" indent="-171450" algn="l" defTabSz="400050" rtl="0" eaLnBrk="1" fontAlgn="auto" latinLnBrk="0" hangingPunct="1">
              <a:lnSpc>
                <a:spcPct val="105000"/>
              </a:lnSpc>
              <a:spcBef>
                <a:spcPct val="35000"/>
              </a:spcBef>
              <a:spcAft>
                <a:spcPct val="35000"/>
              </a:spcAft>
              <a:buClrTx/>
              <a:buSzTx/>
              <a:buFontTx/>
              <a:buNone/>
              <a:tabLst/>
              <a:defRPr/>
            </a:pPr>
            <a:r>
              <a:rPr kumimoji="0" lang="en-US" sz="3000" b="1" i="1" u="none" strike="noStrike" kern="1200" cap="none" spc="0" normalizeH="0" baseline="0" noProof="0" smtClean="0">
                <a:ln>
                  <a:noFill/>
                </a:ln>
                <a:solidFill>
                  <a:schemeClr val="tx1"/>
                </a:solidFill>
                <a:effectLst/>
                <a:uLnTx/>
                <a:uFillTx/>
                <a:latin typeface="+mn-lt"/>
                <a:ea typeface="+mn-ea"/>
                <a:cs typeface="+mn-cs"/>
              </a:rPr>
              <a:t>n</a:t>
            </a:r>
            <a:r>
              <a:rPr kumimoji="0" lang="en-US" sz="2400" b="1" i="0" u="none" strike="noStrike" kern="1200" cap="none" spc="0" normalizeH="0" baseline="-25000" noProof="0" smtClean="0">
                <a:ln>
                  <a:noFill/>
                </a:ln>
                <a:solidFill>
                  <a:schemeClr val="tx1"/>
                </a:solidFill>
                <a:effectLst/>
                <a:uLnTx/>
                <a:uFillTx/>
                <a:latin typeface="Arial" pitchFamily="34" charset="0"/>
                <a:ea typeface="+mn-ea"/>
                <a:cs typeface="+mn-cs"/>
              </a:rPr>
              <a:t>1</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  number of elements in the sequence that 			 have one particular characteristic  (The 		   	 characteristic chosen for </a:t>
            </a:r>
            <a:r>
              <a:rPr kumimoji="0" lang="en-US" sz="3000" b="1" i="1" u="none" strike="noStrike" kern="1200" cap="none" spc="0" normalizeH="0" baseline="0" noProof="0" smtClean="0">
                <a:ln>
                  <a:noFill/>
                </a:ln>
                <a:solidFill>
                  <a:schemeClr val="tx1"/>
                </a:solidFill>
                <a:effectLst/>
                <a:uLnTx/>
                <a:uFillTx/>
                <a:latin typeface="+mn-lt"/>
                <a:ea typeface="+mn-ea"/>
                <a:cs typeface="+mn-cs"/>
              </a:rPr>
              <a:t>n</a:t>
            </a:r>
            <a:r>
              <a:rPr kumimoji="0" lang="en-US" sz="2400" b="1" i="0" u="none" strike="noStrike" kern="1200" cap="none" spc="0" normalizeH="0" baseline="-25000" noProof="0" smtClean="0">
                <a:ln>
                  <a:noFill/>
                </a:ln>
                <a:solidFill>
                  <a:schemeClr val="tx1"/>
                </a:solidFill>
                <a:effectLst/>
                <a:uLnTx/>
                <a:uFillTx/>
                <a:latin typeface="Arial" pitchFamily="34" charset="0"/>
                <a:ea typeface="+mn-ea"/>
                <a:cs typeface="+mn-cs"/>
              </a:rPr>
              <a:t>1</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is arbitrary.)</a:t>
            </a:r>
          </a:p>
          <a:p>
            <a:pPr marL="228600" marR="0" lvl="0" indent="-171450" algn="l" defTabSz="400050" rtl="0" eaLnBrk="1" fontAlgn="auto" latinLnBrk="0" hangingPunct="1">
              <a:lnSpc>
                <a:spcPct val="105000"/>
              </a:lnSpc>
              <a:spcBef>
                <a:spcPct val="35000"/>
              </a:spcBef>
              <a:spcAft>
                <a:spcPct val="35000"/>
              </a:spcAft>
              <a:buClrTx/>
              <a:buSzTx/>
              <a:buFontTx/>
              <a:buNone/>
              <a:tabLst/>
              <a:defRPr/>
            </a:pPr>
            <a:r>
              <a:rPr kumimoji="0" lang="en-US" sz="3000" b="1" i="1" u="none" strike="noStrike" kern="1200" cap="none" spc="0" normalizeH="0" baseline="0" noProof="0" smtClean="0">
                <a:ln>
                  <a:noFill/>
                </a:ln>
                <a:solidFill>
                  <a:schemeClr val="tx1"/>
                </a:solidFill>
                <a:effectLst/>
                <a:uLnTx/>
                <a:uFillTx/>
                <a:latin typeface="+mn-lt"/>
                <a:ea typeface="+mn-ea"/>
                <a:cs typeface="+mn-cs"/>
              </a:rPr>
              <a:t>n</a:t>
            </a:r>
            <a:r>
              <a:rPr kumimoji="0" lang="en-US" sz="2400" b="1" i="0" u="none" strike="noStrike" kern="1200" cap="none" spc="0" normalizeH="0" baseline="-25000" noProof="0" smtClean="0">
                <a:ln>
                  <a:noFill/>
                </a:ln>
                <a:solidFill>
                  <a:schemeClr val="tx1"/>
                </a:solidFill>
                <a:effectLst/>
                <a:uLnTx/>
                <a:uFillTx/>
                <a:latin typeface="Arial" pitchFamily="34" charset="0"/>
                <a:ea typeface="+mn-ea"/>
                <a:cs typeface="+mn-cs"/>
              </a:rPr>
              <a:t>2</a:t>
            </a:r>
            <a:r>
              <a:rPr kumimoji="0" lang="en-US" sz="2800" b="1" i="0" u="none" strike="noStrike" kern="1200" cap="none" spc="0" normalizeH="0" baseline="0" noProof="0" smtClean="0">
                <a:ln>
                  <a:noFill/>
                </a:ln>
                <a:solidFill>
                  <a:schemeClr val="tx1"/>
                </a:solidFill>
                <a:effectLst/>
                <a:uLnTx/>
                <a:uFillTx/>
                <a:latin typeface="+mn-lt"/>
                <a:ea typeface="+mn-ea"/>
                <a:cs typeface="+mn-cs"/>
              </a:rPr>
              <a:t>	 </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number of elements in the sequence that 	   		 have the other characteristic</a:t>
            </a:r>
          </a:p>
          <a:p>
            <a:pPr marL="228600" marR="0" lvl="0" indent="-171450" algn="l" defTabSz="400050" rtl="0" eaLnBrk="1" fontAlgn="auto" latinLnBrk="0" hangingPunct="1">
              <a:lnSpc>
                <a:spcPct val="105000"/>
              </a:lnSpc>
              <a:spcBef>
                <a:spcPct val="35000"/>
              </a:spcBef>
              <a:spcAft>
                <a:spcPct val="35000"/>
              </a:spcAft>
              <a:buClrTx/>
              <a:buSzTx/>
              <a:buFontTx/>
              <a:buNone/>
              <a:tabLst/>
              <a:defRPr/>
            </a:pPr>
            <a:r>
              <a:rPr kumimoji="0" lang="en-US" sz="2800" b="1" i="1" u="none" strike="noStrike" kern="1200" cap="none" spc="0" normalizeH="0" baseline="0" noProof="0" smtClean="0">
                <a:ln>
                  <a:noFill/>
                </a:ln>
                <a:solidFill>
                  <a:schemeClr val="tx1"/>
                </a:solidFill>
                <a:effectLst/>
                <a:uLnTx/>
                <a:uFillTx/>
                <a:latin typeface="+mn-lt"/>
                <a:ea typeface="+mn-ea"/>
                <a:cs typeface="+mn-cs"/>
              </a:rPr>
              <a:t>G</a:t>
            </a:r>
            <a:r>
              <a:rPr kumimoji="0" lang="en-US" sz="2800" b="1" i="0" u="none" strike="noStrike" kern="1200" cap="none" spc="0" normalizeH="0" baseline="0" noProof="0" smtClean="0">
                <a:ln>
                  <a:noFill/>
                </a:ln>
                <a:solidFill>
                  <a:schemeClr val="tx1"/>
                </a:solidFill>
                <a:effectLst/>
                <a:uLnTx/>
                <a:uFillTx/>
                <a:latin typeface="Arial" pitchFamily="34" charset="0"/>
                <a:ea typeface="+mn-ea"/>
                <a:cs typeface="+mn-cs"/>
              </a:rPr>
              <a:t>	 =  number of runs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1008</Words>
  <Application>Microsoft Office PowerPoint</Application>
  <PresentationFormat>On-screen Show (4:3)</PresentationFormat>
  <Paragraphs>105</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Office Theme</vt:lpstr>
      <vt:lpstr>MathType 5.0 Equation</vt:lpstr>
      <vt:lpstr>MathType 6.0 Equation</vt:lpstr>
      <vt:lpstr>Slide 1</vt:lpstr>
      <vt:lpstr>Slide 2</vt:lpstr>
      <vt:lpstr>Definition</vt:lpstr>
      <vt:lpstr>Fundamental Principles  of the Run Test</vt:lpstr>
      <vt:lpstr>Caution</vt:lpstr>
      <vt:lpstr>Procedure for  Runs Test for  Randomness</vt:lpstr>
      <vt:lpstr> Procedure for  Runs Test for  Randomness</vt:lpstr>
      <vt:lpstr>Objective</vt:lpstr>
      <vt:lpstr>Notation</vt:lpstr>
      <vt:lpstr>Requirements</vt:lpstr>
      <vt:lpstr>Runs Test for Randomness</vt:lpstr>
      <vt:lpstr>Runs Test for Randomness</vt:lpstr>
      <vt:lpstr>Slide 13</vt:lpstr>
      <vt:lpstr>Runs Test for Randomness</vt:lpstr>
      <vt:lpstr>Runs Test for Randomness</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cp:revision>
  <dcterms:created xsi:type="dcterms:W3CDTF">2017-04-27T05:58:07Z</dcterms:created>
  <dcterms:modified xsi:type="dcterms:W3CDTF">2017-04-27T06:23:24Z</dcterms:modified>
</cp:coreProperties>
</file>