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57" r:id="rId2"/>
    <p:sldId id="259" r:id="rId3"/>
    <p:sldId id="261" r:id="rId4"/>
    <p:sldId id="260" r:id="rId5"/>
    <p:sldId id="270" r:id="rId6"/>
    <p:sldId id="271" r:id="rId7"/>
    <p:sldId id="262" r:id="rId8"/>
    <p:sldId id="272" r:id="rId9"/>
    <p:sldId id="263" r:id="rId10"/>
    <p:sldId id="265" r:id="rId11"/>
    <p:sldId id="264" r:id="rId12"/>
    <p:sldId id="266" r:id="rId13"/>
    <p:sldId id="273" r:id="rId14"/>
    <p:sldId id="274" r:id="rId15"/>
    <p:sldId id="267" r:id="rId16"/>
    <p:sldId id="275" r:id="rId17"/>
    <p:sldId id="268" r:id="rId18"/>
    <p:sldId id="276" r:id="rId19"/>
    <p:sldId id="278" r:id="rId20"/>
    <p:sldId id="269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dirty="0" smtClean="0"/>
            <a:t>Operator Overloading Using a Friend Function</a:t>
          </a:r>
          <a:endParaRPr lang="en-US" dirty="0" smtClean="0"/>
        </a:p>
        <a:p>
          <a:pPr rtl="0"/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A9FD1-5BD0-428B-A194-7CA653D1446B}" type="presOf" srcId="{F98947DF-BD61-4AD0-9ECD-F4496F3431A4}" destId="{0366B0FB-2385-4825-AC1C-578E9C407DF1}" srcOrd="0" destOrd="0" presId="urn:microsoft.com/office/officeart/2005/8/layout/vList2"/>
    <dgm:cxn modelId="{1CDD3489-9A69-4A59-8B3B-F91BD7B07B82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71E137DD-5859-41FE-8EC0-7B7B93FDFDCC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Chapter 15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A42E2-5C8C-4067-8EA6-3BAAE5B77E8A}" type="presOf" srcId="{F98947DF-BD61-4AD0-9ECD-F4496F3431A4}" destId="{0366B0FB-2385-4825-AC1C-578E9C407DF1}" srcOrd="0" destOrd="0" presId="urn:microsoft.com/office/officeart/2005/8/layout/vList2"/>
    <dgm:cxn modelId="{F5BBC375-FA68-4A11-AE59-DBDF2487A2EA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760B482E-BE31-48E9-8EAE-61D6826043F9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dirty="0" smtClean="0"/>
            <a:t>Operator Overloading Using a Friend Function</a:t>
          </a:r>
          <a:endParaRPr lang="en-US" dirty="0" smtClean="0"/>
        </a:p>
        <a:p>
          <a:pPr rtl="0"/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BAC3FB-FE55-4C39-A61C-3F3FAC4E429C}" type="presOf" srcId="{FB6267E3-B249-42DF-A462-D32EB270C776}" destId="{028E083D-BF2B-4A46-B2D0-C2FEA333F2A9}" srcOrd="0" destOrd="0" presId="urn:microsoft.com/office/officeart/2005/8/layout/vList2"/>
    <dgm:cxn modelId="{E8E576BA-BB5A-4208-8889-D53BE1F82ADB}" type="presOf" srcId="{F98947DF-BD61-4AD0-9ECD-F4496F3431A4}" destId="{0366B0FB-2385-4825-AC1C-578E9C407DF1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8E537D5A-29CA-4BF3-ADC7-A19CC60FFB60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dirty="0" smtClean="0"/>
            <a:t>Operator Overloading Using a Friend Function</a:t>
          </a:r>
          <a:endParaRPr lang="en-US" dirty="0" smtClean="0"/>
        </a:p>
        <a:p>
          <a:pPr rtl="0"/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33C33C-3629-4FC5-A4E7-C3574A1CE4FC}" type="presOf" srcId="{FB6267E3-B249-42DF-A462-D32EB270C776}" destId="{028E083D-BF2B-4A46-B2D0-C2FEA333F2A9}" srcOrd="0" destOrd="0" presId="urn:microsoft.com/office/officeart/2005/8/layout/vList2"/>
    <dgm:cxn modelId="{D9C31EBA-C10B-494C-B9FC-6F155D61257A}" type="presOf" srcId="{F98947DF-BD61-4AD0-9ECD-F4496F3431A4}" destId="{0366B0FB-2385-4825-AC1C-578E9C407DF1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DE55D131-720E-4E90-9C36-70E16E8A57FC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Using a Friend to Overload ++ or – –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372D4D-81D7-485E-B981-A7A2BC03F7F0}" type="presOf" srcId="{FB6267E3-B249-42DF-A462-D32EB270C776}" destId="{028E083D-BF2B-4A46-B2D0-C2FEA333F2A9}" srcOrd="0" destOrd="0" presId="urn:microsoft.com/office/officeart/2005/8/layout/vList2"/>
    <dgm:cxn modelId="{89BFD1D3-A094-4775-BC7F-9FBC7B7EBA70}" type="presOf" srcId="{F98947DF-BD61-4AD0-9ECD-F4496F3431A4}" destId="{0366B0FB-2385-4825-AC1C-578E9C407DF1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8C8CC787-1DA7-40A2-A2B5-07803859CAFA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Using a Friend to Overload ++ or – –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5D64C53A-15B5-495A-BD29-37DE335CC74A}" type="presOf" srcId="{F98947DF-BD61-4AD0-9ECD-F4496F3431A4}" destId="{0366B0FB-2385-4825-AC1C-578E9C407DF1}" srcOrd="0" destOrd="0" presId="urn:microsoft.com/office/officeart/2005/8/layout/vList2"/>
    <dgm:cxn modelId="{41FE59E1-BB17-4969-B716-7D72701F6FD8}" type="presOf" srcId="{FB6267E3-B249-42DF-A462-D32EB270C776}" destId="{028E083D-BF2B-4A46-B2D0-C2FEA333F2A9}" srcOrd="0" destOrd="0" presId="urn:microsoft.com/office/officeart/2005/8/layout/vList2"/>
    <dgm:cxn modelId="{21B485FF-0C34-43EC-8140-3DDCD313C306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Overloading new and delete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253B3-6B36-40AA-B03A-694698DC147F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C17F0394-A357-4B96-BBBE-B54B3A591ABF}" type="presOf" srcId="{F98947DF-BD61-4AD0-9ECD-F4496F3431A4}" destId="{0366B0FB-2385-4825-AC1C-578E9C407DF1}" srcOrd="0" destOrd="0" presId="urn:microsoft.com/office/officeart/2005/8/layout/vList2"/>
    <dgm:cxn modelId="{2C994A25-A9EB-41EA-80C7-A8BA2B71AF5B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Overloading new and delete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 custLinFactNeighborX="-1005" custLinFactNeighborY="-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D137C-EDE0-4264-8FAC-CE2650FEA5BE}" type="presOf" srcId="{F98947DF-BD61-4AD0-9ECD-F4496F3431A4}" destId="{0366B0FB-2385-4825-AC1C-578E9C407DF1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46CFDA1C-DD78-465B-AE63-57ECA771D796}" type="presOf" srcId="{FB6267E3-B249-42DF-A462-D32EB270C776}" destId="{028E083D-BF2B-4A46-B2D0-C2FEA333F2A9}" srcOrd="0" destOrd="0" presId="urn:microsoft.com/office/officeart/2005/8/layout/vList2"/>
    <dgm:cxn modelId="{41822670-08E8-499B-905F-23921E33BE92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Overloading new and delete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 custLinFactNeighborX="-1005" custLinFactNeighborY="-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E36779-FB85-4F27-A8B0-7E8F869424B8}" type="presOf" srcId="{F98947DF-BD61-4AD0-9ECD-F4496F3431A4}" destId="{0366B0FB-2385-4825-AC1C-578E9C407DF1}" srcOrd="0" destOrd="0" presId="urn:microsoft.com/office/officeart/2005/8/layout/vList2"/>
    <dgm:cxn modelId="{A7184699-BC9B-4FEA-9B7C-7080CE03E1BB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2F97E178-41EE-4AD1-B4E2-19EEE31E8261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6267E3-B249-42DF-A462-D32EB270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947DF-BD61-4AD0-9ECD-F4496F3431A4}">
      <dgm:prSet/>
      <dgm:spPr/>
      <dgm:t>
        <a:bodyPr/>
        <a:lstStyle/>
        <a:p>
          <a:pPr rtl="0"/>
          <a:r>
            <a:rPr lang="en-US" b="1" u="sng" dirty="0" smtClean="0"/>
            <a:t>Overloading the </a:t>
          </a:r>
          <a:r>
            <a:rPr lang="en-US" b="1" u="sng" dirty="0" err="1" smtClean="0"/>
            <a:t>nothrow</a:t>
          </a:r>
          <a:r>
            <a:rPr lang="en-US" b="1" u="sng" dirty="0" smtClean="0"/>
            <a:t> Version of new and delete</a:t>
          </a:r>
          <a:endParaRPr lang="en-US" dirty="0"/>
        </a:p>
      </dgm:t>
    </dgm:pt>
    <dgm:pt modelId="{A0D957B8-FF38-410F-B76E-49E45779F559}" type="parTrans" cxnId="{E99519DD-CBFA-480E-B8F5-E3862B765228}">
      <dgm:prSet/>
      <dgm:spPr/>
      <dgm:t>
        <a:bodyPr/>
        <a:lstStyle/>
        <a:p>
          <a:endParaRPr lang="en-US"/>
        </a:p>
      </dgm:t>
    </dgm:pt>
    <dgm:pt modelId="{E76F41C8-4F96-413D-B5F6-85B57FED6E50}" type="sibTrans" cxnId="{E99519DD-CBFA-480E-B8F5-E3862B765228}">
      <dgm:prSet/>
      <dgm:spPr/>
      <dgm:t>
        <a:bodyPr/>
        <a:lstStyle/>
        <a:p>
          <a:endParaRPr lang="en-US"/>
        </a:p>
      </dgm:t>
    </dgm:pt>
    <dgm:pt modelId="{028E083D-BF2B-4A46-B2D0-C2FEA333F2A9}" type="pres">
      <dgm:prSet presAssocID="{FB6267E3-B249-42DF-A462-D32EB270C7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66B0FB-2385-4825-AC1C-578E9C407DF1}" type="pres">
      <dgm:prSet presAssocID="{F98947DF-BD61-4AD0-9ECD-F4496F3431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C5BB5-0757-4EF7-AEA7-92EF2F2DE940}" type="presOf" srcId="{F98947DF-BD61-4AD0-9ECD-F4496F3431A4}" destId="{0366B0FB-2385-4825-AC1C-578E9C407DF1}" srcOrd="0" destOrd="0" presId="urn:microsoft.com/office/officeart/2005/8/layout/vList2"/>
    <dgm:cxn modelId="{C4779526-B3D4-41B1-B0BA-A32A33345E8D}" type="presOf" srcId="{FB6267E3-B249-42DF-A462-D32EB270C776}" destId="{028E083D-BF2B-4A46-B2D0-C2FEA333F2A9}" srcOrd="0" destOrd="0" presId="urn:microsoft.com/office/officeart/2005/8/layout/vList2"/>
    <dgm:cxn modelId="{E99519DD-CBFA-480E-B8F5-E3862B765228}" srcId="{FB6267E3-B249-42DF-A462-D32EB270C776}" destId="{F98947DF-BD61-4AD0-9ECD-F4496F3431A4}" srcOrd="0" destOrd="0" parTransId="{A0D957B8-FF38-410F-B76E-49E45779F559}" sibTransId="{E76F41C8-4F96-413D-B5F6-85B57FED6E50}"/>
    <dgm:cxn modelId="{4E32B225-AA02-4B08-B1F1-73EB4FEB28DD}" type="presParOf" srcId="{028E083D-BF2B-4A46-B2D0-C2FEA333F2A9}" destId="{0366B0FB-2385-4825-AC1C-578E9C407D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12599"/>
          <a:ext cx="847344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Operator Overloading Using a Friend Function</a:t>
          </a:r>
          <a:endParaRPr lang="en-US" sz="2000" kern="1200" dirty="0" smtClean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3407" y="56006"/>
        <a:ext cx="8386626" cy="802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899"/>
          <a:ext cx="847344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u="sng" kern="1200" dirty="0" smtClean="0"/>
            <a:t>Chapter 15</a:t>
          </a:r>
          <a:endParaRPr lang="en-US" sz="3900" kern="1200" dirty="0"/>
        </a:p>
      </dsp:txBody>
      <dsp:txXfrm>
        <a:off x="44549" y="45448"/>
        <a:ext cx="8384342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12599"/>
          <a:ext cx="847344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Operator Overloading Using a Friend Function</a:t>
          </a:r>
          <a:endParaRPr lang="en-US" sz="2000" kern="1200" dirty="0" smtClean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3407" y="56006"/>
        <a:ext cx="8386626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12599"/>
          <a:ext cx="847344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Operator Overloading Using a Friend Function</a:t>
          </a:r>
          <a:endParaRPr lang="en-US" sz="2000" kern="1200" dirty="0" smtClean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3407" y="56006"/>
        <a:ext cx="838662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24299"/>
          <a:ext cx="8473440" cy="865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u="sng" kern="1200" dirty="0" smtClean="0"/>
            <a:t>Using a Friend to Overload ++ or – –</a:t>
          </a:r>
          <a:endParaRPr lang="en-US" sz="3700" kern="1200" dirty="0"/>
        </a:p>
      </dsp:txBody>
      <dsp:txXfrm>
        <a:off x="42265" y="66564"/>
        <a:ext cx="8388910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24299"/>
          <a:ext cx="8473440" cy="865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u="sng" kern="1200" dirty="0" smtClean="0"/>
            <a:t>Using a Friend to Overload ++ or – –</a:t>
          </a:r>
          <a:endParaRPr lang="en-US" sz="3700" kern="1200" dirty="0"/>
        </a:p>
      </dsp:txBody>
      <dsp:txXfrm>
        <a:off x="42265" y="66564"/>
        <a:ext cx="8388910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899"/>
          <a:ext cx="847344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u="sng" kern="1200" dirty="0" smtClean="0"/>
            <a:t>Overloading new and delete</a:t>
          </a:r>
          <a:endParaRPr lang="en-US" sz="3900" kern="1200" dirty="0"/>
        </a:p>
      </dsp:txBody>
      <dsp:txXfrm>
        <a:off x="44549" y="45448"/>
        <a:ext cx="8384342" cy="8235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0"/>
          <a:ext cx="847344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u="sng" kern="1200" dirty="0" smtClean="0"/>
            <a:t>Overloading new and delete</a:t>
          </a:r>
          <a:endParaRPr lang="en-US" sz="3900" kern="1200" dirty="0"/>
        </a:p>
      </dsp:txBody>
      <dsp:txXfrm>
        <a:off x="44549" y="44549"/>
        <a:ext cx="8384342" cy="823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0"/>
          <a:ext cx="847344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u="sng" kern="1200" dirty="0" smtClean="0"/>
            <a:t>Overloading new and delete</a:t>
          </a:r>
          <a:endParaRPr lang="en-US" sz="3900" kern="1200" dirty="0"/>
        </a:p>
      </dsp:txBody>
      <dsp:txXfrm>
        <a:off x="44549" y="44549"/>
        <a:ext cx="8384342" cy="8235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6B0FB-2385-4825-AC1C-578E9C407DF1}">
      <dsp:nvSpPr>
        <dsp:cNvPr id="0" name=""/>
        <dsp:cNvSpPr/>
      </dsp:nvSpPr>
      <dsp:spPr>
        <a:xfrm>
          <a:off x="0" y="152999"/>
          <a:ext cx="847344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 smtClean="0"/>
            <a:t>Overloading the </a:t>
          </a:r>
          <a:r>
            <a:rPr lang="en-US" sz="2600" b="1" u="sng" kern="1200" dirty="0" err="1" smtClean="0"/>
            <a:t>nothrow</a:t>
          </a:r>
          <a:r>
            <a:rPr lang="en-US" sz="2600" b="1" u="sng" kern="1200" dirty="0" smtClean="0"/>
            <a:t> Version of new and delete</a:t>
          </a:r>
          <a:endParaRPr lang="en-US" sz="2600" kern="1200" dirty="0"/>
        </a:p>
      </dsp:txBody>
      <dsp:txXfrm>
        <a:off x="29700" y="182699"/>
        <a:ext cx="8414040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25F13-56BD-4453-91B5-869BA9F18BD3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99D0F-60A4-429A-A470-AC09163F2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2B1BFB-4B61-46DA-B464-D65051EB06F8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433C078-B1AB-42C2-8437-5C82C2FEFC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6175"/>
          </a:xfrm>
        </p:spPr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300" b="1" dirty="0">
                <a:latin typeface="Cambria math" pitchFamily="18"/>
              </a:rPr>
              <a:t>                                   </a:t>
            </a:r>
            <a:r>
              <a:rPr lang="en-US" sz="3300" b="1" dirty="0" smtClean="0">
                <a:latin typeface="Cambria math" pitchFamily="18"/>
              </a:rPr>
              <a:t>Chapter-15</a:t>
            </a:r>
            <a:endParaRPr lang="en-US" sz="3300" b="1" dirty="0">
              <a:latin typeface="Cambria math" pitchFamily="18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1604963"/>
            <a:ext cx="8229600" cy="3976687"/>
          </a:xfrm>
        </p:spPr>
        <p:txBody>
          <a:bodyPr lIns="82945" tIns="41473" rIns="82945" bIns="41473" anchor="ctr">
            <a:normAutofit fontScale="92500" lnSpcReduction="1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5400" b="1" dirty="0"/>
              <a:t>Operator </a:t>
            </a:r>
            <a:r>
              <a:rPr lang="en-US" sz="5400" b="1" dirty="0" smtClean="0"/>
              <a:t>Overloading</a:t>
            </a:r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dirty="0" smtClean="0"/>
              <a:t>Abu </a:t>
            </a:r>
            <a:r>
              <a:rPr lang="en-US" dirty="0" err="1"/>
              <a:t>Saleh</a:t>
            </a:r>
            <a:r>
              <a:rPr lang="en-US" dirty="0"/>
              <a:t> Musa </a:t>
            </a:r>
            <a:r>
              <a:rPr lang="en-US" dirty="0" err="1"/>
              <a:t>Miah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M.Sc. </a:t>
            </a:r>
            <a:r>
              <a:rPr lang="en-US" dirty="0" err="1"/>
              <a:t>Engg</a:t>
            </a:r>
            <a:r>
              <a:rPr lang="en-US" dirty="0"/>
              <a:t>(On going)</a:t>
            </a:r>
          </a:p>
          <a:p>
            <a:pPr marL="0" indent="0" algn="ctr">
              <a:buNone/>
            </a:pPr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pPr fontAlgn="auto"/>
            <a:r>
              <a:rPr lang="en-US" sz="3600" b="1" dirty="0">
                <a:effectLst/>
              </a:rPr>
              <a:t>Overloading the Shorthand Operators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5562600"/>
          </a:xfrm>
        </p:spPr>
        <p:txBody>
          <a:bodyPr>
            <a:noAutofit/>
          </a:bodyPr>
          <a:lstStyle/>
          <a:p>
            <a:pPr fontAlgn="auto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::operator+=(</a:t>
            </a:r>
            <a:r>
              <a:rPr lang="en-US" sz="2000" dirty="0" err="1"/>
              <a:t>loc</a:t>
            </a:r>
            <a:r>
              <a:rPr lang="en-US" sz="2000" dirty="0"/>
              <a:t> op2)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longitude = op2.longitude + longitude;</a:t>
            </a:r>
          </a:p>
          <a:p>
            <a:pPr fontAlgn="auto"/>
            <a:r>
              <a:rPr lang="en-US" sz="2000" dirty="0"/>
              <a:t>latitude = op2.latitude + latitude;</a:t>
            </a:r>
          </a:p>
          <a:p>
            <a:pPr fontAlgn="auto"/>
            <a:r>
              <a:rPr lang="en-US" sz="2000" dirty="0"/>
              <a:t>return *this;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When overloading one of these operators, keep in mind that you are simply combining an assignment with another type of operation.</a:t>
            </a:r>
          </a:p>
        </p:txBody>
      </p:sp>
    </p:spTree>
    <p:extLst>
      <p:ext uri="{BB962C8B-B14F-4D97-AF65-F5344CB8AC3E}">
        <p14:creationId xmlns:p14="http://schemas.microsoft.com/office/powerpoint/2010/main" val="28476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pPr fontAlgn="auto"/>
            <a:r>
              <a:rPr lang="en-US" sz="3600" b="1" dirty="0">
                <a:effectLst/>
              </a:rPr>
              <a:t>Operator Overloading Restrictions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1600200"/>
          </a:xfrm>
        </p:spPr>
        <p:txBody>
          <a:bodyPr>
            <a:noAutofit/>
          </a:bodyPr>
          <a:lstStyle/>
          <a:p>
            <a:pPr marL="370332" indent="-342900" fontAlgn="auto">
              <a:buFont typeface="Wingdings" pitchFamily="2" charset="2"/>
              <a:buChar char="v"/>
            </a:pPr>
            <a:r>
              <a:rPr lang="en-US" sz="2000" dirty="0"/>
              <a:t>There are some restrictions that apply to operator overloading. </a:t>
            </a:r>
          </a:p>
          <a:p>
            <a:pPr marL="370332" indent="-342900" fontAlgn="auto">
              <a:buFont typeface="Wingdings" pitchFamily="2" charset="2"/>
              <a:buChar char="v"/>
            </a:pPr>
            <a:r>
              <a:rPr lang="en-US" sz="2000" dirty="0"/>
              <a:t>You cannot alter the precedence of an operator. </a:t>
            </a:r>
          </a:p>
          <a:p>
            <a:pPr marL="370332" indent="-342900" fontAlgn="auto">
              <a:buFont typeface="Wingdings" pitchFamily="2" charset="2"/>
              <a:buChar char="v"/>
            </a:pPr>
            <a:r>
              <a:rPr lang="en-US" sz="2000" dirty="0"/>
              <a:t>You cannot change the number of operands that an operator takes</a:t>
            </a:r>
            <a:r>
              <a:rPr lang="en-US" sz="2000" dirty="0" smtClean="0"/>
              <a:t>.</a:t>
            </a:r>
          </a:p>
          <a:p>
            <a:pPr marL="370332" indent="-342900" fontAlgn="auto">
              <a:buFont typeface="Wingdings" pitchFamily="2" charset="2"/>
              <a:buChar char="v"/>
            </a:pPr>
            <a:r>
              <a:rPr lang="en-US" sz="2000" dirty="0"/>
              <a:t>operator functions cannot have default arguments. </a:t>
            </a:r>
            <a:r>
              <a:rPr lang="en-US" sz="2000" dirty="0" err="1"/>
              <a:t>Finally,these</a:t>
            </a:r>
            <a:r>
              <a:rPr lang="en-US" sz="2000" dirty="0"/>
              <a:t> operators cannot be overloaded:</a:t>
            </a:r>
          </a:p>
          <a:p>
            <a:pPr fontAlgn="auto"/>
            <a:r>
              <a:rPr lang="en-US" sz="2000" dirty="0"/>
              <a:t>. : : .* ?</a:t>
            </a:r>
          </a:p>
          <a:p>
            <a:pPr fontAlgn="auto"/>
            <a:r>
              <a:rPr lang="en-US" sz="2000" b="1" dirty="0"/>
              <a:t> </a:t>
            </a:r>
            <a:endParaRPr lang="en-US" sz="2000" dirty="0"/>
          </a:p>
          <a:p>
            <a:pPr fontAlgn="auto"/>
            <a:endParaRPr lang="en-US" sz="2000" dirty="0"/>
          </a:p>
          <a:p>
            <a:pPr fontAlgn="auto"/>
            <a:r>
              <a:rPr lang="en-US" sz="2000" dirty="0"/>
              <a:t> </a:t>
            </a:r>
          </a:p>
          <a:p>
            <a:pPr fontAlgn="auto"/>
            <a:r>
              <a:rPr lang="en-US" sz="2000" dirty="0"/>
              <a:t> </a:t>
            </a:r>
          </a:p>
          <a:p>
            <a:pPr fontAlgn="auto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0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3009297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686800" cy="1219200"/>
          </a:xfrm>
        </p:spPr>
        <p:txBody>
          <a:bodyPr>
            <a:noAutofit/>
          </a:bodyPr>
          <a:lstStyle/>
          <a:p>
            <a:r>
              <a:rPr lang="en-US" sz="2000" dirty="0"/>
              <a:t>You can overload an operator for a class by using a nonmember function, which is usually a friend of the class. Since a </a:t>
            </a:r>
            <a:r>
              <a:rPr lang="en-US" sz="2000" b="1" dirty="0"/>
              <a:t>friend </a:t>
            </a:r>
            <a:r>
              <a:rPr lang="en-US" sz="2000" dirty="0"/>
              <a:t>function is not a member of the class, it does not have a </a:t>
            </a:r>
            <a:r>
              <a:rPr lang="en-US" sz="2000" b="1" dirty="0"/>
              <a:t>this </a:t>
            </a:r>
            <a:r>
              <a:rPr lang="en-US" sz="2000" dirty="0" smtClean="0"/>
              <a:t>pointer.</a:t>
            </a:r>
          </a:p>
          <a:p>
            <a:r>
              <a:rPr lang="en-US" sz="2000" dirty="0"/>
              <a:t>You can overload an operator for a class by using a nonmember function, which is usually a friend of the class. Since a </a:t>
            </a:r>
            <a:r>
              <a:rPr lang="en-US" sz="2000" b="1" dirty="0"/>
              <a:t>friend </a:t>
            </a:r>
            <a:r>
              <a:rPr lang="en-US" sz="2000" dirty="0"/>
              <a:t>function is not a member of the class, it does not have a </a:t>
            </a:r>
            <a:r>
              <a:rPr lang="en-US" sz="2000" b="1" dirty="0"/>
              <a:t>this </a:t>
            </a:r>
            <a:r>
              <a:rPr lang="en-US" sz="2000" dirty="0"/>
              <a:t>pointer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971800"/>
            <a:ext cx="4253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dirty="0"/>
              <a:t>#include &lt;iostream&gt;</a:t>
            </a:r>
          </a:p>
          <a:p>
            <a:pPr fontAlgn="auto"/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fontAlgn="auto"/>
            <a:r>
              <a:rPr lang="en-US" dirty="0"/>
              <a:t>class </a:t>
            </a:r>
            <a:r>
              <a:rPr lang="en-US" dirty="0" err="1"/>
              <a:t>loc</a:t>
            </a:r>
            <a:r>
              <a:rPr lang="en-US" dirty="0"/>
              <a:t> {</a:t>
            </a:r>
          </a:p>
          <a:p>
            <a:pPr fontAlgn="auto"/>
            <a:r>
              <a:rPr lang="en-US" dirty="0"/>
              <a:t>int longitude, latitude;</a:t>
            </a:r>
          </a:p>
          <a:p>
            <a:pPr fontAlgn="auto"/>
            <a:r>
              <a:rPr lang="en-US" dirty="0"/>
              <a:t>public: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() {} // needed to construct temporaries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(int </a:t>
            </a:r>
            <a:r>
              <a:rPr lang="en-US" dirty="0" err="1"/>
              <a:t>lg</a:t>
            </a:r>
            <a:r>
              <a:rPr lang="en-US" dirty="0"/>
              <a:t>, int </a:t>
            </a:r>
            <a:r>
              <a:rPr lang="en-US" dirty="0" err="1"/>
              <a:t>lt</a:t>
            </a:r>
            <a:r>
              <a:rPr lang="en-US" dirty="0"/>
              <a:t>) {</a:t>
            </a:r>
          </a:p>
          <a:p>
            <a:pPr fontAlgn="auto"/>
            <a:r>
              <a:rPr lang="en-US" dirty="0"/>
              <a:t>longitude = </a:t>
            </a:r>
            <a:r>
              <a:rPr lang="en-US" dirty="0" err="1"/>
              <a:t>lg</a:t>
            </a:r>
            <a:r>
              <a:rPr lang="en-US" dirty="0"/>
              <a:t>;</a:t>
            </a:r>
          </a:p>
          <a:p>
            <a:pPr fontAlgn="auto"/>
            <a:r>
              <a:rPr lang="en-US" dirty="0"/>
              <a:t>latitude = 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pPr fontAlgn="auto"/>
            <a:r>
              <a:rPr lang="en-US" dirty="0"/>
              <a:t>}</a:t>
            </a:r>
          </a:p>
          <a:p>
            <a:pPr fontAlgn="auto"/>
            <a:r>
              <a:rPr lang="en-US" dirty="0"/>
              <a:t>void show() {</a:t>
            </a:r>
          </a:p>
          <a:p>
            <a:pPr fontAlgn="auto"/>
            <a:r>
              <a:rPr lang="en-US" dirty="0" err="1"/>
              <a:t>cout</a:t>
            </a:r>
            <a:r>
              <a:rPr lang="en-US" dirty="0"/>
              <a:t> &lt;&lt; longitude &lt;&lt; " ";</a:t>
            </a:r>
          </a:p>
          <a:p>
            <a:pPr fontAlgn="auto"/>
            <a:r>
              <a:rPr lang="en-US" dirty="0" err="1"/>
              <a:t>cout</a:t>
            </a:r>
            <a:r>
              <a:rPr lang="en-US" dirty="0"/>
              <a:t> &lt;&lt; latitude &lt;&lt; "\n";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2764572"/>
            <a:ext cx="396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1600" dirty="0"/>
              <a:t>}</a:t>
            </a:r>
          </a:p>
          <a:p>
            <a:pPr fontAlgn="auto"/>
            <a:r>
              <a:rPr lang="en-US" sz="1600" dirty="0"/>
              <a:t>friend </a:t>
            </a:r>
            <a:r>
              <a:rPr lang="en-US" sz="1600" dirty="0" err="1"/>
              <a:t>loc</a:t>
            </a:r>
            <a:r>
              <a:rPr lang="en-US" sz="1600" dirty="0"/>
              <a:t> operator+(</a:t>
            </a:r>
            <a:r>
              <a:rPr lang="en-US" sz="1600" dirty="0" err="1"/>
              <a:t>loc</a:t>
            </a:r>
            <a:r>
              <a:rPr lang="en-US" sz="1600" dirty="0"/>
              <a:t> op1, </a:t>
            </a:r>
            <a:r>
              <a:rPr lang="en-US" sz="1600" dirty="0" err="1"/>
              <a:t>loc</a:t>
            </a:r>
            <a:r>
              <a:rPr lang="en-US" sz="1600" dirty="0"/>
              <a:t> op2); // now a friend</a:t>
            </a:r>
          </a:p>
          <a:p>
            <a:pPr fontAlgn="auto"/>
            <a:r>
              <a:rPr lang="en-US" sz="1600" dirty="0" err="1"/>
              <a:t>loc</a:t>
            </a:r>
            <a:r>
              <a:rPr lang="en-US" sz="1600" dirty="0"/>
              <a:t> operator-(</a:t>
            </a:r>
            <a:r>
              <a:rPr lang="en-US" sz="1600" dirty="0" err="1"/>
              <a:t>loc</a:t>
            </a:r>
            <a:r>
              <a:rPr lang="en-US" sz="1600" dirty="0"/>
              <a:t> op2);</a:t>
            </a:r>
          </a:p>
          <a:p>
            <a:pPr fontAlgn="auto"/>
            <a:r>
              <a:rPr lang="en-US" sz="1600" dirty="0" err="1"/>
              <a:t>loc</a:t>
            </a:r>
            <a:r>
              <a:rPr lang="en-US" sz="1600" dirty="0"/>
              <a:t> operator=(</a:t>
            </a:r>
            <a:r>
              <a:rPr lang="en-US" sz="1600" dirty="0" err="1"/>
              <a:t>loc</a:t>
            </a:r>
            <a:r>
              <a:rPr lang="en-US" sz="1600" dirty="0"/>
              <a:t> op2);</a:t>
            </a:r>
          </a:p>
          <a:p>
            <a:pPr fontAlgn="auto"/>
            <a:r>
              <a:rPr lang="en-US" sz="1600" dirty="0" err="1"/>
              <a:t>loc</a:t>
            </a:r>
            <a:r>
              <a:rPr lang="en-US" sz="1600" dirty="0"/>
              <a:t> operator++();</a:t>
            </a:r>
          </a:p>
          <a:p>
            <a:pPr fontAlgn="auto"/>
            <a:r>
              <a:rPr lang="en-US" sz="1600" dirty="0"/>
              <a:t>};</a:t>
            </a:r>
          </a:p>
          <a:p>
            <a:pPr fontAlgn="auto"/>
            <a:r>
              <a:rPr lang="en-US" sz="1600" dirty="0"/>
              <a:t>// Now, + is overloaded using friend function.</a:t>
            </a:r>
          </a:p>
          <a:p>
            <a:pPr fontAlgn="auto"/>
            <a:r>
              <a:rPr lang="en-US" sz="1600" dirty="0" err="1"/>
              <a:t>loc</a:t>
            </a:r>
            <a:r>
              <a:rPr lang="en-US" sz="1600" dirty="0"/>
              <a:t> operator+(</a:t>
            </a:r>
            <a:r>
              <a:rPr lang="en-US" sz="1600" dirty="0" err="1"/>
              <a:t>loc</a:t>
            </a:r>
            <a:r>
              <a:rPr lang="en-US" sz="1600" dirty="0"/>
              <a:t> op1, </a:t>
            </a:r>
            <a:r>
              <a:rPr lang="en-US" sz="1600" dirty="0" err="1"/>
              <a:t>loc</a:t>
            </a:r>
            <a:r>
              <a:rPr lang="en-US" sz="1600" dirty="0"/>
              <a:t> op2)</a:t>
            </a:r>
          </a:p>
          <a:p>
            <a:pPr fontAlgn="auto"/>
            <a:r>
              <a:rPr lang="en-US" sz="1600" dirty="0"/>
              <a:t>{</a:t>
            </a:r>
          </a:p>
          <a:p>
            <a:pPr fontAlgn="auto"/>
            <a:r>
              <a:rPr lang="en-US" sz="1600" dirty="0" err="1"/>
              <a:t>loc</a:t>
            </a:r>
            <a:r>
              <a:rPr lang="en-US" sz="1600" dirty="0"/>
              <a:t> temp;</a:t>
            </a:r>
          </a:p>
          <a:p>
            <a:pPr fontAlgn="auto"/>
            <a:r>
              <a:rPr lang="en-US" sz="1600" dirty="0" err="1"/>
              <a:t>temp.longitude</a:t>
            </a:r>
            <a:r>
              <a:rPr lang="en-US" sz="1600" dirty="0"/>
              <a:t> = op1.longitude + op2.longitude;</a:t>
            </a:r>
          </a:p>
          <a:p>
            <a:pPr fontAlgn="auto"/>
            <a:r>
              <a:rPr lang="en-US" sz="1600" dirty="0" err="1"/>
              <a:t>temp.latitude</a:t>
            </a:r>
            <a:r>
              <a:rPr lang="en-US" sz="1600" dirty="0"/>
              <a:t> = op1.latitude + op2.latitude;</a:t>
            </a:r>
          </a:p>
          <a:p>
            <a:pPr fontAlgn="auto"/>
            <a:r>
              <a:rPr lang="en-US" sz="1600" dirty="0"/>
              <a:t>return temp;</a:t>
            </a:r>
          </a:p>
          <a:p>
            <a:pPr fontAlgn="auto"/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34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1812547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494" y="1102420"/>
            <a:ext cx="449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// Overload - for loc.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::operator-(</a:t>
            </a:r>
            <a:r>
              <a:rPr lang="en-US" sz="2000" dirty="0" err="1"/>
              <a:t>loc</a:t>
            </a:r>
            <a:r>
              <a:rPr lang="en-US" sz="2000" dirty="0"/>
              <a:t> op2)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temp;</a:t>
            </a:r>
          </a:p>
          <a:p>
            <a:pPr fontAlgn="auto"/>
            <a:r>
              <a:rPr lang="en-US" sz="2000" dirty="0"/>
              <a:t>// notice order of operands</a:t>
            </a:r>
          </a:p>
          <a:p>
            <a:pPr fontAlgn="auto"/>
            <a:r>
              <a:rPr lang="en-US" sz="2000" dirty="0" err="1"/>
              <a:t>temp.longitude</a:t>
            </a:r>
            <a:r>
              <a:rPr lang="en-US" sz="2000" dirty="0"/>
              <a:t> = longitude - op2.longitude;</a:t>
            </a:r>
          </a:p>
          <a:p>
            <a:pPr fontAlgn="auto"/>
            <a:r>
              <a:rPr lang="en-US" sz="2000" dirty="0" err="1"/>
              <a:t>temp.latitude</a:t>
            </a:r>
            <a:r>
              <a:rPr lang="en-US" sz="2000" dirty="0"/>
              <a:t> = latitude - op2.latitude;</a:t>
            </a:r>
          </a:p>
          <a:p>
            <a:pPr fontAlgn="auto"/>
            <a:r>
              <a:rPr lang="en-US" sz="2000" dirty="0"/>
              <a:t>return temp;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// Overload assignment for</a:t>
            </a:r>
          </a:p>
          <a:p>
            <a:pPr fontAlgn="auto"/>
            <a:r>
              <a:rPr lang="en-US" sz="2000" dirty="0"/>
              <a:t> 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::operator=(</a:t>
            </a:r>
            <a:r>
              <a:rPr lang="en-US" sz="2000" dirty="0" err="1"/>
              <a:t>loc</a:t>
            </a:r>
            <a:r>
              <a:rPr lang="en-US" sz="2000" dirty="0"/>
              <a:t> op2)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longitude = op2.longitude;</a:t>
            </a:r>
          </a:p>
          <a:p>
            <a:pPr fontAlgn="auto"/>
            <a:r>
              <a:rPr lang="en-US" sz="2000" dirty="0"/>
              <a:t>latitude = op2.latitude;</a:t>
            </a:r>
          </a:p>
          <a:p>
            <a:pPr fontAlgn="auto"/>
            <a:r>
              <a:rPr lang="en-US" sz="2000" dirty="0"/>
              <a:t>return *this; // i.e., return object that generated call</a:t>
            </a:r>
          </a:p>
          <a:p>
            <a:pPr fontAlgn="auto"/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51294" y="856199"/>
            <a:ext cx="396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// Overload ++ for loc.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::operator++()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longitude++;</a:t>
            </a:r>
          </a:p>
          <a:p>
            <a:pPr fontAlgn="auto"/>
            <a:r>
              <a:rPr lang="en-US" sz="2000" dirty="0"/>
              <a:t>latitude++;</a:t>
            </a:r>
          </a:p>
          <a:p>
            <a:pPr fontAlgn="auto"/>
            <a:r>
              <a:rPr lang="en-US" sz="2000" dirty="0"/>
              <a:t>return *this;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800" dirty="0"/>
              <a:t>int main()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 err="1"/>
              <a:t>loc</a:t>
            </a:r>
            <a:r>
              <a:rPr lang="en-US" sz="2800" dirty="0"/>
              <a:t> ob1(10, 20), ob2( 5, 30);</a:t>
            </a:r>
          </a:p>
          <a:p>
            <a:pPr fontAlgn="auto"/>
            <a:r>
              <a:rPr lang="en-US" sz="2800" dirty="0"/>
              <a:t>ob1 = ob1 + ob2;</a:t>
            </a:r>
          </a:p>
          <a:p>
            <a:pPr fontAlgn="auto"/>
            <a:r>
              <a:rPr lang="en-US" sz="2800" dirty="0"/>
              <a:t>ob1.show();</a:t>
            </a:r>
          </a:p>
          <a:p>
            <a:pPr fontAlgn="auto"/>
            <a:r>
              <a:rPr lang="en-US" sz="2800" dirty="0"/>
              <a:t>return 0;</a:t>
            </a:r>
          </a:p>
          <a:p>
            <a:pPr fontAlgn="auto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7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467465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494" y="1102420"/>
            <a:ext cx="83551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3600" dirty="0"/>
              <a:t>There are some restrictions that apply to friend operator functions. </a:t>
            </a:r>
            <a:endParaRPr lang="en-US" sz="3600" dirty="0" smtClean="0"/>
          </a:p>
          <a:p>
            <a:pPr fontAlgn="auto"/>
            <a:endParaRPr lang="en-US" sz="3600" dirty="0"/>
          </a:p>
          <a:p>
            <a:pPr marL="342900" indent="-342900" fontAlgn="auto">
              <a:buFont typeface="Wingdings" pitchFamily="2" charset="2"/>
              <a:buChar char="q"/>
            </a:pPr>
            <a:r>
              <a:rPr lang="en-US" sz="3600" dirty="0" smtClean="0"/>
              <a:t>First</a:t>
            </a:r>
            <a:r>
              <a:rPr lang="en-US" sz="3600" dirty="0"/>
              <a:t>, you may not overload the </a:t>
            </a:r>
            <a:r>
              <a:rPr lang="en-US" sz="3600" b="1" dirty="0"/>
              <a:t>=, ( ), [ ], </a:t>
            </a:r>
            <a:r>
              <a:rPr lang="en-US" sz="3600" dirty="0"/>
              <a:t>or </a:t>
            </a:r>
            <a:r>
              <a:rPr lang="en-US" sz="3600" b="1" dirty="0"/>
              <a:t>–&gt; </a:t>
            </a:r>
            <a:r>
              <a:rPr lang="en-US" sz="3600" dirty="0"/>
              <a:t>operators by using a friend function</a:t>
            </a:r>
            <a:r>
              <a:rPr lang="en-US" sz="3600" dirty="0" smtClean="0"/>
              <a:t>.</a:t>
            </a:r>
          </a:p>
          <a:p>
            <a:pPr marL="342900" indent="-342900" fontAlgn="auto">
              <a:buFont typeface="Wingdings" pitchFamily="2" charset="2"/>
              <a:buChar char="q"/>
            </a:pPr>
            <a:r>
              <a:rPr lang="en-US" sz="3600" dirty="0" smtClean="0"/>
              <a:t> </a:t>
            </a:r>
            <a:r>
              <a:rPr lang="en-US" sz="3600" dirty="0"/>
              <a:t>Second, as explained in the next section, when overloading the increment or decrement operators, you will need to use a reference parameter when using a friend function.</a:t>
            </a:r>
          </a:p>
        </p:txBody>
      </p:sp>
    </p:spTree>
    <p:extLst>
      <p:ext uri="{BB962C8B-B14F-4D97-AF65-F5344CB8AC3E}">
        <p14:creationId xmlns:p14="http://schemas.microsoft.com/office/powerpoint/2010/main" val="16575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2117405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686800" cy="1524000"/>
          </a:xfrm>
        </p:spPr>
        <p:txBody>
          <a:bodyPr>
            <a:noAutofit/>
          </a:bodyPr>
          <a:lstStyle/>
          <a:p>
            <a:pPr marL="313182" indent="-285750">
              <a:buFont typeface="Wingdings" pitchFamily="2" charset="2"/>
              <a:buChar char="v"/>
            </a:pPr>
            <a:r>
              <a:rPr lang="en-US" sz="1600" dirty="0"/>
              <a:t>If you want to use a friend function to overload the increment or decrement operators, you must pass the operand as a reference parameter.  his is because friend functions do not have </a:t>
            </a:r>
            <a:r>
              <a:rPr lang="en-US" sz="1600" b="1" dirty="0"/>
              <a:t>this </a:t>
            </a:r>
            <a:r>
              <a:rPr lang="en-US" sz="1600" dirty="0"/>
              <a:t>pointers. </a:t>
            </a:r>
            <a:endParaRPr lang="en-US" sz="1600" dirty="0" smtClean="0"/>
          </a:p>
          <a:p>
            <a:pPr marL="313182" indent="-285750">
              <a:buFont typeface="Wingdings" pitchFamily="2" charset="2"/>
              <a:buChar char="v"/>
            </a:pPr>
            <a:r>
              <a:rPr lang="en-US" sz="1600" dirty="0" smtClean="0"/>
              <a:t>The main goal of unary operator </a:t>
            </a:r>
            <a:r>
              <a:rPr lang="en-US" sz="1600" dirty="0" err="1" smtClean="0"/>
              <a:t>modificatin</a:t>
            </a:r>
            <a:r>
              <a:rPr lang="en-US" sz="1600" dirty="0" smtClean="0"/>
              <a:t> value of variable.</a:t>
            </a:r>
          </a:p>
          <a:p>
            <a:pPr marL="313182" indent="-285750">
              <a:buFont typeface="Wingdings" pitchFamily="2" charset="2"/>
              <a:buChar char="v"/>
            </a:pPr>
            <a:r>
              <a:rPr lang="en-US" sz="1600" dirty="0" err="1" smtClean="0"/>
              <a:t>Normaly</a:t>
            </a:r>
            <a:r>
              <a:rPr lang="en-US" sz="1600" dirty="0" smtClean="0"/>
              <a:t> friend function worked as a call by value so there is no way to </a:t>
            </a:r>
            <a:r>
              <a:rPr lang="en-US" sz="1600" dirty="0" err="1" smtClean="0"/>
              <a:t>modifi</a:t>
            </a:r>
            <a:r>
              <a:rPr lang="en-US" sz="1600" dirty="0" smtClean="0"/>
              <a:t> value of variable without passing reference.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376" y="2680919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 </a:t>
            </a:r>
            <a:r>
              <a:rPr lang="en-US" sz="2800" dirty="0" smtClean="0"/>
              <a:t>#</a:t>
            </a:r>
            <a:r>
              <a:rPr lang="en-US" sz="2800" dirty="0"/>
              <a:t>include &lt;iostream&gt;</a:t>
            </a:r>
          </a:p>
          <a:p>
            <a:pPr fontAlgn="auto"/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/>
              <a:t>class </a:t>
            </a:r>
            <a:r>
              <a:rPr lang="en-US" sz="2800" dirty="0" err="1"/>
              <a:t>loc</a:t>
            </a:r>
            <a:r>
              <a:rPr lang="en-US" sz="2800" dirty="0"/>
              <a:t> {</a:t>
            </a:r>
          </a:p>
          <a:p>
            <a:pPr fontAlgn="auto"/>
            <a:r>
              <a:rPr lang="en-US" sz="2800" dirty="0"/>
              <a:t>int longitude, latitude;</a:t>
            </a:r>
          </a:p>
          <a:p>
            <a:pPr fontAlgn="auto"/>
            <a:r>
              <a:rPr lang="en-US" sz="2800" dirty="0"/>
              <a:t>public:</a:t>
            </a:r>
          </a:p>
          <a:p>
            <a:pPr fontAlgn="auto"/>
            <a:r>
              <a:rPr lang="en-US" sz="2800" dirty="0" err="1"/>
              <a:t>loc</a:t>
            </a:r>
            <a:r>
              <a:rPr lang="en-US" sz="2800" dirty="0"/>
              <a:t>() {}</a:t>
            </a:r>
          </a:p>
          <a:p>
            <a:pPr fontAlgn="auto"/>
            <a:r>
              <a:rPr lang="en-US" sz="2800" dirty="0" err="1"/>
              <a:t>loc</a:t>
            </a:r>
            <a:r>
              <a:rPr lang="en-US" sz="2800" dirty="0"/>
              <a:t>(int </a:t>
            </a:r>
            <a:r>
              <a:rPr lang="en-US" sz="2800" dirty="0" err="1"/>
              <a:t>lg</a:t>
            </a:r>
            <a:r>
              <a:rPr lang="en-US" sz="2800" dirty="0"/>
              <a:t>, int </a:t>
            </a:r>
            <a:r>
              <a:rPr lang="en-US" sz="2800" dirty="0" err="1"/>
              <a:t>lt</a:t>
            </a:r>
            <a:r>
              <a:rPr lang="en-US" sz="2800" dirty="0"/>
              <a:t>) {</a:t>
            </a:r>
          </a:p>
          <a:p>
            <a:pPr fontAlgn="auto"/>
            <a:r>
              <a:rPr lang="en-US" sz="2800" dirty="0"/>
              <a:t>longitude = </a:t>
            </a:r>
            <a:r>
              <a:rPr lang="en-US" sz="2800" dirty="0" err="1"/>
              <a:t>lg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/>
              <a:t>latitude = </a:t>
            </a:r>
            <a:r>
              <a:rPr lang="en-US" sz="2800" dirty="0" err="1"/>
              <a:t>lt</a:t>
            </a:r>
            <a:r>
              <a:rPr lang="en-US" sz="2800" dirty="0" smtClean="0"/>
              <a:t>; 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631886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void show() {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longitude &lt;&lt; " ";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latitude &lt;&lt; "\n";</a:t>
            </a:r>
          </a:p>
          <a:p>
            <a:pPr fontAlgn="auto"/>
            <a:r>
              <a:rPr lang="en-US" sz="2800" dirty="0"/>
              <a:t>}</a:t>
            </a:r>
          </a:p>
          <a:p>
            <a:pPr fontAlgn="auto"/>
            <a:endParaRPr lang="en-US" sz="2800" dirty="0" smtClean="0"/>
          </a:p>
          <a:p>
            <a:pPr fontAlgn="auto"/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  <a:r>
              <a:rPr lang="en-US" sz="2800" dirty="0"/>
              <a:t>operator=(</a:t>
            </a:r>
            <a:r>
              <a:rPr lang="en-US" sz="2800" dirty="0" err="1"/>
              <a:t>loc</a:t>
            </a:r>
            <a:r>
              <a:rPr lang="en-US" sz="2800" dirty="0"/>
              <a:t> op2);</a:t>
            </a:r>
          </a:p>
          <a:p>
            <a:pPr fontAlgn="auto"/>
            <a:r>
              <a:rPr lang="en-US" sz="2800" dirty="0"/>
              <a:t>friend </a:t>
            </a:r>
            <a:r>
              <a:rPr lang="en-US" sz="2800" dirty="0" err="1"/>
              <a:t>loc</a:t>
            </a:r>
            <a:r>
              <a:rPr lang="en-US" sz="2800" dirty="0"/>
              <a:t> operator++(</a:t>
            </a:r>
            <a:r>
              <a:rPr lang="en-US" sz="2800" dirty="0" err="1"/>
              <a:t>loc</a:t>
            </a:r>
            <a:r>
              <a:rPr lang="en-US" sz="2800" dirty="0"/>
              <a:t> &amp;op);</a:t>
            </a:r>
          </a:p>
          <a:p>
            <a:pPr fontAlgn="auto"/>
            <a:r>
              <a:rPr lang="en-US" sz="2800" dirty="0"/>
              <a:t>friend </a:t>
            </a:r>
            <a:r>
              <a:rPr lang="en-US" sz="2800" dirty="0" err="1"/>
              <a:t>loc</a:t>
            </a:r>
            <a:r>
              <a:rPr lang="en-US" sz="2800" dirty="0"/>
              <a:t> operator--(</a:t>
            </a:r>
            <a:r>
              <a:rPr lang="en-US" sz="2800" dirty="0" err="1"/>
              <a:t>loc</a:t>
            </a:r>
            <a:r>
              <a:rPr lang="en-US" sz="2800" dirty="0"/>
              <a:t> &amp;op);</a:t>
            </a:r>
          </a:p>
          <a:p>
            <a:pPr fontAlgn="auto"/>
            <a:r>
              <a:rPr lang="en-US" sz="2800" dirty="0" smtClean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9526002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1082720"/>
            <a:ext cx="472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dirty="0"/>
              <a:t>// Make op-- a friend; use reference.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operator--(</a:t>
            </a:r>
            <a:r>
              <a:rPr lang="en-US" dirty="0" err="1"/>
              <a:t>loc</a:t>
            </a:r>
            <a:r>
              <a:rPr lang="en-US" dirty="0"/>
              <a:t> &amp;op)</a:t>
            </a:r>
          </a:p>
          <a:p>
            <a:pPr fontAlgn="auto"/>
            <a:r>
              <a:rPr lang="en-US" dirty="0"/>
              <a:t>{</a:t>
            </a:r>
          </a:p>
          <a:p>
            <a:pPr fontAlgn="auto"/>
            <a:r>
              <a:rPr lang="en-US" dirty="0" err="1"/>
              <a:t>op.longitude</a:t>
            </a:r>
            <a:r>
              <a:rPr lang="en-US" dirty="0"/>
              <a:t>--;</a:t>
            </a:r>
          </a:p>
          <a:p>
            <a:pPr fontAlgn="auto"/>
            <a:r>
              <a:rPr lang="en-US" dirty="0" err="1"/>
              <a:t>op.latitude</a:t>
            </a:r>
            <a:r>
              <a:rPr lang="en-US" dirty="0"/>
              <a:t>--;</a:t>
            </a:r>
          </a:p>
          <a:p>
            <a:pPr fontAlgn="auto"/>
            <a:r>
              <a:rPr lang="en-US" dirty="0"/>
              <a:t>return op;</a:t>
            </a:r>
          </a:p>
          <a:p>
            <a:pPr fontAlgn="auto"/>
            <a:r>
              <a:rPr lang="en-US" dirty="0"/>
              <a:t>}</a:t>
            </a:r>
          </a:p>
          <a:p>
            <a:pPr fontAlgn="auto"/>
            <a:r>
              <a:rPr lang="en-US" b="1" dirty="0"/>
              <a:t>int main()</a:t>
            </a:r>
          </a:p>
          <a:p>
            <a:pPr fontAlgn="auto"/>
            <a:r>
              <a:rPr lang="en-US" b="1" dirty="0"/>
              <a:t>{</a:t>
            </a:r>
          </a:p>
          <a:p>
            <a:pPr fontAlgn="auto"/>
            <a:r>
              <a:rPr lang="en-US" b="1" dirty="0" err="1"/>
              <a:t>loc</a:t>
            </a:r>
            <a:r>
              <a:rPr lang="en-US" b="1" dirty="0"/>
              <a:t> ob1(10, 20), ob2;</a:t>
            </a:r>
          </a:p>
          <a:p>
            <a:pPr fontAlgn="auto"/>
            <a:r>
              <a:rPr lang="en-US" b="1" dirty="0"/>
              <a:t>ob1.show();</a:t>
            </a:r>
          </a:p>
          <a:p>
            <a:pPr fontAlgn="auto"/>
            <a:r>
              <a:rPr lang="en-US" b="1" dirty="0"/>
              <a:t>++ob1;</a:t>
            </a:r>
          </a:p>
          <a:p>
            <a:pPr fontAlgn="auto"/>
            <a:r>
              <a:rPr lang="en-US" b="1" dirty="0"/>
              <a:t>ob1.show(); // displays 11 21</a:t>
            </a:r>
          </a:p>
          <a:p>
            <a:pPr fontAlgn="auto"/>
            <a:r>
              <a:rPr lang="en-US" b="1" dirty="0"/>
              <a:t>ob2 = ++ob1;</a:t>
            </a:r>
          </a:p>
          <a:p>
            <a:pPr fontAlgn="auto"/>
            <a:r>
              <a:rPr lang="en-US" b="1" dirty="0"/>
              <a:t>ob2.show(); // displays 12 22</a:t>
            </a:r>
          </a:p>
          <a:p>
            <a:pPr fontAlgn="auto"/>
            <a:r>
              <a:rPr lang="en-US" b="1" dirty="0"/>
              <a:t>--ob2;</a:t>
            </a:r>
          </a:p>
          <a:p>
            <a:pPr fontAlgn="auto"/>
            <a:r>
              <a:rPr lang="en-US" b="1" dirty="0"/>
              <a:t>ob2.show(); // displays 11 21</a:t>
            </a:r>
          </a:p>
          <a:p>
            <a:pPr fontAlgn="auto"/>
            <a:r>
              <a:rPr lang="en-US" b="1" dirty="0"/>
              <a:t>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087267"/>
            <a:ext cx="388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 smtClean="0"/>
              <a:t>// </a:t>
            </a:r>
            <a:r>
              <a:rPr lang="en-US" sz="2000" dirty="0"/>
              <a:t>Overload assignment for loc.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::operator=(</a:t>
            </a:r>
            <a:r>
              <a:rPr lang="en-US" sz="2000" dirty="0" err="1"/>
              <a:t>loc</a:t>
            </a:r>
            <a:r>
              <a:rPr lang="en-US" sz="2000" dirty="0"/>
              <a:t> op2)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longitude = op2.longitude;</a:t>
            </a:r>
          </a:p>
          <a:p>
            <a:pPr fontAlgn="auto"/>
            <a:r>
              <a:rPr lang="en-US" sz="2000" dirty="0"/>
              <a:t>latitude = op2.latitude;</a:t>
            </a:r>
          </a:p>
          <a:p>
            <a:pPr fontAlgn="auto"/>
            <a:r>
              <a:rPr lang="en-US" sz="2000" dirty="0"/>
              <a:t>return *this; // i.e., return object that generated call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// Now a friend; use a reference parameter.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operator++(</a:t>
            </a:r>
            <a:r>
              <a:rPr lang="en-US" sz="2000" dirty="0" err="1"/>
              <a:t>loc</a:t>
            </a:r>
            <a:r>
              <a:rPr lang="en-US" sz="2000" dirty="0"/>
              <a:t> &amp;op)</a:t>
            </a:r>
          </a:p>
          <a:p>
            <a:r>
              <a:rPr lang="en-US" sz="2000" dirty="0"/>
              <a:t>{</a:t>
            </a:r>
          </a:p>
          <a:p>
            <a:pPr fontAlgn="auto"/>
            <a:r>
              <a:rPr lang="en-US" sz="2000" dirty="0" err="1"/>
              <a:t>op.longitude</a:t>
            </a:r>
            <a:r>
              <a:rPr lang="en-US" sz="2000" dirty="0"/>
              <a:t>++;</a:t>
            </a:r>
          </a:p>
          <a:p>
            <a:pPr fontAlgn="auto"/>
            <a:r>
              <a:rPr lang="en-US" sz="2000" dirty="0" err="1"/>
              <a:t>op.latitude</a:t>
            </a:r>
            <a:r>
              <a:rPr lang="en-US" sz="2000" dirty="0"/>
              <a:t>++;</a:t>
            </a:r>
          </a:p>
          <a:p>
            <a:pPr fontAlgn="auto"/>
            <a:r>
              <a:rPr lang="en-US" sz="2000" dirty="0"/>
              <a:t>return op;</a:t>
            </a:r>
          </a:p>
          <a:p>
            <a:pPr fontAlgn="auto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8172193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1"/>
            <a:ext cx="8686800" cy="776748"/>
          </a:xfrm>
        </p:spPr>
        <p:txBody>
          <a:bodyPr>
            <a:noAutofit/>
          </a:bodyPr>
          <a:lstStyle/>
          <a:p>
            <a:r>
              <a:rPr lang="en-US" sz="2000" dirty="0"/>
              <a:t>It is possible to overload </a:t>
            </a:r>
            <a:r>
              <a:rPr lang="en-US" sz="2000" b="1" dirty="0"/>
              <a:t>new </a:t>
            </a:r>
            <a:r>
              <a:rPr lang="en-US" sz="2000" dirty="0"/>
              <a:t>and </a:t>
            </a:r>
            <a:r>
              <a:rPr lang="en-US" sz="2000" b="1" dirty="0"/>
              <a:t>delete</a:t>
            </a:r>
            <a:r>
              <a:rPr lang="en-US" sz="2000" dirty="0"/>
              <a:t>. You might choose to do this if you want</a:t>
            </a:r>
          </a:p>
          <a:p>
            <a:r>
              <a:rPr lang="en-US" sz="2000" dirty="0"/>
              <a:t>to use some special allocation method.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981199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The skeletons for the functions that overload </a:t>
            </a:r>
            <a:r>
              <a:rPr lang="en-US" sz="2000" b="1" dirty="0"/>
              <a:t>new </a:t>
            </a:r>
            <a:r>
              <a:rPr lang="en-US" sz="2000" dirty="0"/>
              <a:t>and </a:t>
            </a:r>
            <a:r>
              <a:rPr lang="en-US" sz="2000" b="1" dirty="0"/>
              <a:t>delete </a:t>
            </a:r>
            <a:r>
              <a:rPr lang="en-US" sz="2000" dirty="0"/>
              <a:t>are shown here:</a:t>
            </a:r>
          </a:p>
          <a:p>
            <a:pPr fontAlgn="auto"/>
            <a:r>
              <a:rPr lang="en-US" sz="2000" dirty="0"/>
              <a:t>// Allocate an object.</a:t>
            </a:r>
          </a:p>
          <a:p>
            <a:pPr fontAlgn="auto"/>
            <a:r>
              <a:rPr lang="en-US" sz="2000" dirty="0"/>
              <a:t>void *operator new(</a:t>
            </a:r>
            <a:r>
              <a:rPr lang="en-US" sz="2000" dirty="0" err="1"/>
              <a:t>size_t</a:t>
            </a:r>
            <a:r>
              <a:rPr lang="en-US" sz="2000" dirty="0"/>
              <a:t> size)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/* Perform allocation. Throw </a:t>
            </a:r>
            <a:r>
              <a:rPr lang="en-US" sz="2000" dirty="0" err="1"/>
              <a:t>bad_alloc</a:t>
            </a:r>
            <a:r>
              <a:rPr lang="en-US" sz="2000" dirty="0"/>
              <a:t> on failure.</a:t>
            </a:r>
          </a:p>
          <a:p>
            <a:pPr fontAlgn="auto"/>
            <a:r>
              <a:rPr lang="en-US" sz="2000" dirty="0"/>
              <a:t>Constructor called automatically. */</a:t>
            </a:r>
          </a:p>
          <a:p>
            <a:pPr fontAlgn="auto"/>
            <a:r>
              <a:rPr lang="en-US" sz="2000" dirty="0"/>
              <a:t>return </a:t>
            </a:r>
            <a:r>
              <a:rPr lang="en-US" sz="2000" dirty="0" err="1"/>
              <a:t>pointer_to_memory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// Delete an object.</a:t>
            </a:r>
          </a:p>
          <a:p>
            <a:pPr fontAlgn="auto"/>
            <a:r>
              <a:rPr lang="en-US" sz="2000" dirty="0"/>
              <a:t>void operator delete(void *p)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/>
              <a:t>/* Free memory pointed to by p.</a:t>
            </a:r>
          </a:p>
          <a:p>
            <a:pPr fontAlgn="auto"/>
            <a:r>
              <a:rPr lang="en-US" sz="2000" dirty="0"/>
              <a:t>Destructor called automatically. */</a:t>
            </a:r>
          </a:p>
          <a:p>
            <a:pPr fontAlgn="auto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86536177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1033855"/>
            <a:ext cx="4191000" cy="5824145"/>
          </a:xfrm>
        </p:spPr>
        <p:txBody>
          <a:bodyPr>
            <a:noAutofit/>
          </a:bodyPr>
          <a:lstStyle/>
          <a:p>
            <a:pPr fontAlgn="auto"/>
            <a:r>
              <a:rPr lang="en-US" sz="2000" dirty="0"/>
              <a:t>// new</a:t>
            </a:r>
          </a:p>
          <a:p>
            <a:pPr fontAlgn="auto"/>
            <a:r>
              <a:rPr lang="en-US" sz="2000" dirty="0" smtClean="0"/>
              <a:t>{ </a:t>
            </a:r>
            <a:endParaRPr lang="en-US" sz="2000" dirty="0"/>
          </a:p>
          <a:p>
            <a:pPr fontAlgn="auto"/>
            <a:r>
              <a:rPr lang="en-US" sz="2000" dirty="0" smtClean="0"/>
              <a:t>   void </a:t>
            </a:r>
            <a:r>
              <a:rPr lang="en-US" sz="2000" dirty="0"/>
              <a:t>*p;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"In overloaded new.\n";</a:t>
            </a:r>
          </a:p>
          <a:p>
            <a:pPr fontAlgn="auto"/>
            <a:r>
              <a:rPr lang="en-US" sz="2000" dirty="0"/>
              <a:t>p = </a:t>
            </a:r>
            <a:r>
              <a:rPr lang="en-US" sz="2000" dirty="0" err="1"/>
              <a:t>malloc</a:t>
            </a:r>
            <a:r>
              <a:rPr lang="en-US" sz="2000" dirty="0"/>
              <a:t>(size);</a:t>
            </a:r>
          </a:p>
          <a:p>
            <a:pPr fontAlgn="auto"/>
            <a:r>
              <a:rPr lang="en-US" sz="2000" dirty="0"/>
              <a:t>if(!p) {</a:t>
            </a:r>
          </a:p>
          <a:p>
            <a:pPr fontAlgn="auto"/>
            <a:r>
              <a:rPr lang="en-US" sz="2000" dirty="0" err="1"/>
              <a:t>bad_alloc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throw </a:t>
            </a:r>
            <a:r>
              <a:rPr lang="en-US" sz="2000" dirty="0" err="1"/>
              <a:t>ba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return p;</a:t>
            </a:r>
          </a:p>
          <a:p>
            <a:pPr fontAlgn="auto"/>
            <a:r>
              <a:rPr lang="en-US" sz="2000" dirty="0" smtClean="0"/>
              <a:t>}// </a:t>
            </a:r>
            <a:r>
              <a:rPr lang="en-US" sz="2000" dirty="0"/>
              <a:t>delete overloaded relative to loc.</a:t>
            </a:r>
          </a:p>
          <a:p>
            <a:pPr fontAlgn="auto"/>
            <a:r>
              <a:rPr lang="en-US" sz="2000" dirty="0"/>
              <a:t>void </a:t>
            </a:r>
            <a:r>
              <a:rPr lang="en-US" sz="2000" dirty="0" err="1"/>
              <a:t>loc</a:t>
            </a:r>
            <a:r>
              <a:rPr lang="en-US" sz="2000" dirty="0"/>
              <a:t>::operator delete(void *p)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"In overloaded delete.\n";</a:t>
            </a:r>
          </a:p>
          <a:p>
            <a:pPr fontAlgn="auto"/>
            <a:r>
              <a:rPr lang="en-US" sz="2000" dirty="0"/>
              <a:t>free(p</a:t>
            </a:r>
            <a:r>
              <a:rPr lang="en-US" sz="2000" dirty="0" smtClean="0"/>
              <a:t>);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5835" y="948690"/>
            <a:ext cx="358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overloaded for the </a:t>
            </a:r>
            <a:r>
              <a:rPr lang="en-US" sz="2000" b="1" dirty="0" err="1"/>
              <a:t>loc</a:t>
            </a:r>
            <a:r>
              <a:rPr lang="en-US" sz="2000" b="1" dirty="0"/>
              <a:t> </a:t>
            </a:r>
            <a:r>
              <a:rPr lang="en-US" sz="2000" dirty="0"/>
              <a:t>class</a:t>
            </a:r>
            <a:r>
              <a:rPr lang="en-US" sz="2000" b="1" dirty="0"/>
              <a:t>:</a:t>
            </a:r>
            <a:endParaRPr lang="en-US" sz="2000" dirty="0"/>
          </a:p>
          <a:p>
            <a:pPr fontAlgn="auto"/>
            <a:r>
              <a:rPr lang="en-US" sz="2000" dirty="0"/>
              <a:t>#include &lt;iostream&gt;</a:t>
            </a:r>
          </a:p>
          <a:p>
            <a:pPr fontAlgn="auto"/>
            <a:r>
              <a:rPr lang="en-US" sz="2000" dirty="0"/>
              <a:t>#include &lt;</a:t>
            </a:r>
            <a:r>
              <a:rPr lang="en-US" sz="2000" dirty="0" err="1"/>
              <a:t>cstdlib</a:t>
            </a:r>
            <a:r>
              <a:rPr lang="en-US" sz="2000" dirty="0"/>
              <a:t>&gt;</a:t>
            </a:r>
          </a:p>
          <a:p>
            <a:pPr fontAlgn="auto"/>
            <a:r>
              <a:rPr lang="en-US" sz="2000" dirty="0"/>
              <a:t>#include &lt;new&gt;</a:t>
            </a:r>
          </a:p>
          <a:p>
            <a:pPr fontAlgn="auto"/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class </a:t>
            </a:r>
            <a:r>
              <a:rPr lang="en-US" sz="2000" dirty="0" err="1"/>
              <a:t>loc</a:t>
            </a:r>
            <a:r>
              <a:rPr lang="en-US" sz="2000" dirty="0"/>
              <a:t> {</a:t>
            </a:r>
          </a:p>
          <a:p>
            <a:pPr fontAlgn="auto"/>
            <a:r>
              <a:rPr lang="en-US" sz="2000" dirty="0"/>
              <a:t>int longitude, latitude;</a:t>
            </a:r>
          </a:p>
          <a:p>
            <a:pPr fontAlgn="auto"/>
            <a:r>
              <a:rPr lang="en-US" sz="2000" dirty="0"/>
              <a:t>public: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() {}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(int </a:t>
            </a:r>
            <a:r>
              <a:rPr lang="en-US" sz="2000" dirty="0" err="1"/>
              <a:t>lg</a:t>
            </a:r>
            <a:r>
              <a:rPr lang="en-US" sz="2000" dirty="0"/>
              <a:t>, int </a:t>
            </a:r>
            <a:r>
              <a:rPr lang="en-US" sz="2000" dirty="0" err="1"/>
              <a:t>lt</a:t>
            </a:r>
            <a:r>
              <a:rPr lang="en-US" sz="2000" dirty="0"/>
              <a:t>) {</a:t>
            </a:r>
          </a:p>
          <a:p>
            <a:pPr fontAlgn="auto"/>
            <a:r>
              <a:rPr lang="en-US" sz="2000" dirty="0"/>
              <a:t>longitude = </a:t>
            </a:r>
            <a:r>
              <a:rPr lang="en-US" sz="2000" dirty="0" err="1"/>
              <a:t>lg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latitude = </a:t>
            </a:r>
            <a:r>
              <a:rPr lang="en-US" sz="2000" dirty="0" err="1"/>
              <a:t>lt</a:t>
            </a:r>
            <a:r>
              <a:rPr lang="en-US" sz="2000" dirty="0"/>
              <a:t>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void show() {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longitude &lt;&lt; " ";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latitude &lt;&lt; "\n";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void *operator new(</a:t>
            </a:r>
            <a:r>
              <a:rPr lang="en-US" sz="2000" dirty="0" err="1"/>
              <a:t>size_t</a:t>
            </a:r>
            <a:r>
              <a:rPr lang="en-US" sz="2000" dirty="0"/>
              <a:t> size);</a:t>
            </a:r>
          </a:p>
          <a:p>
            <a:pPr fontAlgn="auto"/>
            <a:r>
              <a:rPr lang="en-US" sz="2000" dirty="0"/>
              <a:t>void operator delete(void *p);</a:t>
            </a:r>
          </a:p>
        </p:txBody>
      </p:sp>
    </p:spTree>
    <p:extLst>
      <p:ext uri="{BB962C8B-B14F-4D97-AF65-F5344CB8AC3E}">
        <p14:creationId xmlns:p14="http://schemas.microsoft.com/office/powerpoint/2010/main" val="27160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48363676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1033855"/>
            <a:ext cx="4191000" cy="5824145"/>
          </a:xfrm>
        </p:spPr>
        <p:txBody>
          <a:bodyPr>
            <a:noAutofit/>
          </a:bodyPr>
          <a:lstStyle/>
          <a:p>
            <a:pPr fontAlgn="auto"/>
            <a:r>
              <a:rPr lang="en-US" sz="2000" dirty="0"/>
              <a:t>p1-&gt;show();</a:t>
            </a:r>
          </a:p>
          <a:p>
            <a:pPr fontAlgn="auto"/>
            <a:r>
              <a:rPr lang="en-US" sz="2000" dirty="0"/>
              <a:t>p2-&gt;show();</a:t>
            </a:r>
          </a:p>
          <a:p>
            <a:pPr fontAlgn="auto"/>
            <a:r>
              <a:rPr lang="en-US" sz="2000" dirty="0"/>
              <a:t>delete p1;</a:t>
            </a:r>
          </a:p>
          <a:p>
            <a:pPr fontAlgn="auto"/>
            <a:r>
              <a:rPr lang="en-US" sz="2000" dirty="0"/>
              <a:t>c e</a:t>
            </a:r>
          </a:p>
          <a:p>
            <a:pPr fontAlgn="auto"/>
            <a:r>
              <a:rPr lang="en-US" sz="2000" dirty="0"/>
              <a:t>delete p2;</a:t>
            </a:r>
          </a:p>
          <a:p>
            <a:pPr fontAlgn="auto"/>
            <a:r>
              <a:rPr lang="en-US" sz="2000" dirty="0"/>
              <a:t>return 0;</a:t>
            </a:r>
          </a:p>
          <a:p>
            <a:pPr fontAlgn="auto"/>
            <a:r>
              <a:rPr lang="en-US" sz="2000" dirty="0" smtClean="0"/>
              <a:t>}</a:t>
            </a:r>
          </a:p>
          <a:p>
            <a:r>
              <a:rPr lang="en-US" sz="2000" dirty="0"/>
              <a:t>Output from this program is shown here.</a:t>
            </a:r>
          </a:p>
          <a:p>
            <a:r>
              <a:rPr lang="en-US" sz="2000" dirty="0"/>
              <a:t>In overloaded new.</a:t>
            </a:r>
          </a:p>
          <a:p>
            <a:r>
              <a:rPr lang="en-US" sz="2000" dirty="0"/>
              <a:t>In overloaded new.</a:t>
            </a:r>
          </a:p>
          <a:p>
            <a:r>
              <a:rPr lang="en-US" sz="2000" dirty="0"/>
              <a:t>10 20</a:t>
            </a:r>
          </a:p>
          <a:p>
            <a:r>
              <a:rPr lang="en-US" sz="2000" dirty="0"/>
              <a:t>-10 -20</a:t>
            </a:r>
          </a:p>
          <a:p>
            <a:r>
              <a:rPr lang="en-US" sz="2000" dirty="0"/>
              <a:t>In overloaded delete.</a:t>
            </a:r>
          </a:p>
          <a:p>
            <a:r>
              <a:rPr lang="en-US" sz="2000" dirty="0"/>
              <a:t>In overloaded delete.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835" y="948690"/>
            <a:ext cx="3581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int main()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*p1, *p2;</a:t>
            </a:r>
          </a:p>
          <a:p>
            <a:pPr fontAlgn="auto"/>
            <a:r>
              <a:rPr lang="en-US" sz="2000" dirty="0"/>
              <a:t>try {</a:t>
            </a:r>
          </a:p>
          <a:p>
            <a:pPr fontAlgn="auto"/>
            <a:r>
              <a:rPr lang="en-US" sz="2000" dirty="0"/>
              <a:t>p1 = new </a:t>
            </a:r>
            <a:r>
              <a:rPr lang="en-US" sz="2000" dirty="0" err="1"/>
              <a:t>loc</a:t>
            </a:r>
            <a:r>
              <a:rPr lang="en-US" sz="2000" dirty="0"/>
              <a:t> (10, 20);</a:t>
            </a:r>
          </a:p>
          <a:p>
            <a:pPr fontAlgn="auto"/>
            <a:r>
              <a:rPr lang="en-US" sz="2000" dirty="0"/>
              <a:t>} catch (</a:t>
            </a:r>
            <a:r>
              <a:rPr lang="en-US" sz="2000" dirty="0" err="1"/>
              <a:t>bad_alloc</a:t>
            </a:r>
            <a:r>
              <a:rPr lang="en-US" sz="2000" dirty="0"/>
              <a:t> </a:t>
            </a:r>
            <a:r>
              <a:rPr lang="en-US" sz="2000" dirty="0" err="1"/>
              <a:t>xa</a:t>
            </a:r>
            <a:r>
              <a:rPr lang="en-US" sz="2000" dirty="0"/>
              <a:t>) {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"Allocation error for p1.\n";</a:t>
            </a:r>
          </a:p>
          <a:p>
            <a:pPr fontAlgn="auto"/>
            <a:r>
              <a:rPr lang="en-US" sz="2000" dirty="0"/>
              <a:t>return 1;</a:t>
            </a:r>
          </a:p>
          <a:p>
            <a:pPr fontAlgn="auto"/>
            <a:r>
              <a:rPr lang="en-US" sz="2000" dirty="0"/>
              <a:t>}</a:t>
            </a:r>
          </a:p>
          <a:p>
            <a:pPr fontAlgn="auto"/>
            <a:r>
              <a:rPr lang="en-US" sz="2000" dirty="0"/>
              <a:t>try {</a:t>
            </a:r>
          </a:p>
          <a:p>
            <a:pPr fontAlgn="auto"/>
            <a:r>
              <a:rPr lang="en-US" sz="2000" dirty="0"/>
              <a:t>p2 = new </a:t>
            </a:r>
            <a:r>
              <a:rPr lang="en-US" sz="2000" dirty="0" err="1"/>
              <a:t>loc</a:t>
            </a:r>
            <a:r>
              <a:rPr lang="en-US" sz="2000" dirty="0"/>
              <a:t> (-10, -20);</a:t>
            </a:r>
          </a:p>
          <a:p>
            <a:pPr fontAlgn="auto"/>
            <a:r>
              <a:rPr lang="en-US" sz="2000" dirty="0"/>
              <a:t>} catch (</a:t>
            </a:r>
            <a:r>
              <a:rPr lang="en-US" sz="2000" dirty="0" err="1"/>
              <a:t>bad_alloc</a:t>
            </a:r>
            <a:r>
              <a:rPr lang="en-US" sz="2000" dirty="0"/>
              <a:t> </a:t>
            </a:r>
            <a:r>
              <a:rPr lang="en-US" sz="2000" dirty="0" err="1"/>
              <a:t>xa</a:t>
            </a:r>
            <a:r>
              <a:rPr lang="en-US" sz="2000" dirty="0"/>
              <a:t>) {</a:t>
            </a:r>
          </a:p>
          <a:p>
            <a:pPr fontAlgn="auto"/>
            <a:r>
              <a:rPr lang="en-US" sz="2000" dirty="0" err="1"/>
              <a:t>cout</a:t>
            </a:r>
            <a:r>
              <a:rPr lang="en-US" sz="2000" dirty="0"/>
              <a:t> &lt;&lt; "Allocation error for p2.\n";</a:t>
            </a:r>
          </a:p>
          <a:p>
            <a:pPr fontAlgn="auto"/>
            <a:r>
              <a:rPr lang="en-US" sz="2000" dirty="0"/>
              <a:t>return 1;;</a:t>
            </a:r>
          </a:p>
          <a:p>
            <a:pPr fontAlgn="auto"/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406640" cy="914400"/>
          </a:xfrm>
        </p:spPr>
        <p:txBody>
          <a:bodyPr anchor="t"/>
          <a:lstStyle/>
          <a:p>
            <a:r>
              <a:rPr lang="en-US" b="1" dirty="0">
                <a:effectLst/>
              </a:rPr>
              <a:t>Operator Overloading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686800" cy="1600200"/>
          </a:xfrm>
        </p:spPr>
        <p:txBody>
          <a:bodyPr>
            <a:noAutofit/>
          </a:bodyPr>
          <a:lstStyle/>
          <a:p>
            <a:r>
              <a:rPr lang="en-US" sz="2000" b="1" dirty="0"/>
              <a:t>An operator function is created using the keyword operator. Operator functions can be either members or nonmembers of a class. Nonmember operator functions are almost always friend functions of the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37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84375931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6248400" cy="5867400"/>
          </a:xfrm>
        </p:spPr>
        <p:txBody>
          <a:bodyPr>
            <a:noAutofit/>
          </a:bodyPr>
          <a:lstStyle/>
          <a:p>
            <a:pPr fontAlgn="auto"/>
            <a:r>
              <a:rPr lang="en-US" sz="1600" dirty="0"/>
              <a:t> </a:t>
            </a:r>
            <a:r>
              <a:rPr lang="en-US" sz="1600" dirty="0" smtClean="0"/>
              <a:t>// </a:t>
            </a:r>
            <a:r>
              <a:rPr lang="en-US" sz="1600" dirty="0" err="1"/>
              <a:t>Nothrow</a:t>
            </a:r>
            <a:r>
              <a:rPr lang="en-US" sz="1600" dirty="0"/>
              <a:t> version of new.</a:t>
            </a:r>
          </a:p>
          <a:p>
            <a:pPr fontAlgn="auto"/>
            <a:r>
              <a:rPr lang="en-US" sz="1600" dirty="0"/>
              <a:t>void *operator new(</a:t>
            </a:r>
            <a:r>
              <a:rPr lang="en-US" sz="1600" dirty="0" err="1"/>
              <a:t>size_t</a:t>
            </a:r>
            <a:r>
              <a:rPr lang="en-US" sz="1600" dirty="0"/>
              <a:t> size,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nothrow_t</a:t>
            </a:r>
            <a:r>
              <a:rPr lang="en-US" sz="1600" dirty="0"/>
              <a:t> &amp;n)</a:t>
            </a:r>
          </a:p>
          <a:p>
            <a:pPr fontAlgn="auto"/>
            <a:r>
              <a:rPr lang="en-US" sz="1600" dirty="0"/>
              <a:t>{</a:t>
            </a:r>
          </a:p>
          <a:p>
            <a:pPr fontAlgn="auto"/>
            <a:r>
              <a:rPr lang="en-US" sz="1600" dirty="0"/>
              <a:t>// Perform allocation.</a:t>
            </a:r>
          </a:p>
          <a:p>
            <a:pPr fontAlgn="auto"/>
            <a:r>
              <a:rPr lang="en-US" sz="1600" dirty="0"/>
              <a:t>if(success) return </a:t>
            </a:r>
            <a:r>
              <a:rPr lang="en-US" sz="1600" dirty="0" err="1"/>
              <a:t>pointer_to_memory</a:t>
            </a:r>
            <a:r>
              <a:rPr lang="en-US" sz="1600" dirty="0"/>
              <a:t>;</a:t>
            </a:r>
          </a:p>
          <a:p>
            <a:pPr fontAlgn="auto"/>
            <a:r>
              <a:rPr lang="en-US" sz="1600" dirty="0"/>
              <a:t>else return 0;</a:t>
            </a:r>
          </a:p>
          <a:p>
            <a:pPr fontAlgn="auto"/>
            <a:r>
              <a:rPr lang="en-US" sz="1600" dirty="0" smtClean="0"/>
              <a:t>}// </a:t>
            </a:r>
            <a:r>
              <a:rPr lang="en-US" sz="1600" dirty="0" err="1"/>
              <a:t>Nothrow</a:t>
            </a:r>
            <a:r>
              <a:rPr lang="en-US" sz="1600" dirty="0"/>
              <a:t> version of new for arrays.</a:t>
            </a:r>
          </a:p>
          <a:p>
            <a:pPr fontAlgn="auto"/>
            <a:r>
              <a:rPr lang="en-US" sz="1600" dirty="0"/>
              <a:t>void *operator new[](</a:t>
            </a:r>
            <a:r>
              <a:rPr lang="en-US" sz="1600" dirty="0" err="1"/>
              <a:t>size_t</a:t>
            </a:r>
            <a:r>
              <a:rPr lang="en-US" sz="1600" dirty="0"/>
              <a:t> size,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nothrow_t</a:t>
            </a:r>
            <a:r>
              <a:rPr lang="en-US" sz="1600" dirty="0"/>
              <a:t> &amp;n)</a:t>
            </a:r>
          </a:p>
          <a:p>
            <a:pPr fontAlgn="auto"/>
            <a:r>
              <a:rPr lang="en-US" sz="1600" dirty="0" smtClean="0"/>
              <a:t>{// </a:t>
            </a:r>
            <a:r>
              <a:rPr lang="en-US" sz="1600" dirty="0"/>
              <a:t>Perform allocation.</a:t>
            </a:r>
          </a:p>
          <a:p>
            <a:pPr fontAlgn="auto"/>
            <a:r>
              <a:rPr lang="en-US" sz="1600" dirty="0"/>
              <a:t>if(success) return </a:t>
            </a:r>
            <a:r>
              <a:rPr lang="en-US" sz="1600" dirty="0" err="1"/>
              <a:t>pointer_to_memory</a:t>
            </a:r>
            <a:r>
              <a:rPr lang="en-US" sz="1600" dirty="0"/>
              <a:t>;</a:t>
            </a:r>
          </a:p>
          <a:p>
            <a:pPr fontAlgn="auto"/>
            <a:r>
              <a:rPr lang="en-US" sz="1600" dirty="0"/>
              <a:t>else return 0;</a:t>
            </a:r>
          </a:p>
          <a:p>
            <a:pPr fontAlgn="auto"/>
            <a:r>
              <a:rPr lang="en-US" sz="1600" dirty="0" smtClean="0"/>
              <a:t>}void operator delete(void *p,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nothrow_t</a:t>
            </a:r>
            <a:r>
              <a:rPr lang="en-US" sz="1600" dirty="0" smtClean="0"/>
              <a:t> &amp;n)</a:t>
            </a:r>
          </a:p>
          <a:p>
            <a:pPr fontAlgn="auto"/>
            <a:r>
              <a:rPr lang="en-US" sz="1600" dirty="0" smtClean="0"/>
              <a:t>{</a:t>
            </a:r>
          </a:p>
          <a:p>
            <a:pPr fontAlgn="auto"/>
            <a:r>
              <a:rPr lang="en-US" sz="1600" dirty="0" smtClean="0"/>
              <a:t>// free memory</a:t>
            </a:r>
          </a:p>
          <a:p>
            <a:pPr fontAlgn="auto"/>
            <a:r>
              <a:rPr lang="en-US" sz="1600" dirty="0" smtClean="0"/>
              <a:t>}</a:t>
            </a:r>
          </a:p>
          <a:p>
            <a:pPr fontAlgn="auto"/>
            <a:r>
              <a:rPr lang="en-US" sz="1600" dirty="0" smtClean="0"/>
              <a:t>void operator delete[](void *p, 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 smtClean="0"/>
              <a:t>nothrow_t</a:t>
            </a:r>
            <a:r>
              <a:rPr lang="en-US" sz="1600" dirty="0" smtClean="0"/>
              <a:t> &amp;n)</a:t>
            </a:r>
          </a:p>
          <a:p>
            <a:pPr fontAlgn="auto"/>
            <a:r>
              <a:rPr lang="en-US" sz="1600" dirty="0" smtClean="0"/>
              <a:t>{</a:t>
            </a:r>
          </a:p>
          <a:p>
            <a:pPr fontAlgn="auto"/>
            <a:r>
              <a:rPr lang="en-US" sz="1600" dirty="0" smtClean="0"/>
              <a:t>// free memory</a:t>
            </a:r>
          </a:p>
          <a:p>
            <a:pPr fontAlgn="auto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15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9731972"/>
              </p:ext>
            </p:extLst>
          </p:nvPr>
        </p:nvGraphicFramePr>
        <p:xfrm>
          <a:off x="381000" y="0"/>
          <a:ext cx="84734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8200"/>
            <a:ext cx="6248400" cy="3352800"/>
          </a:xfrm>
        </p:spPr>
        <p:txBody>
          <a:bodyPr>
            <a:noAutofit/>
          </a:bodyPr>
          <a:lstStyle/>
          <a:p>
            <a:pPr fontAlgn="auto"/>
            <a:r>
              <a:rPr lang="en-US" sz="9600" dirty="0" smtClean="0"/>
              <a:t>End</a:t>
            </a:r>
          </a:p>
          <a:p>
            <a:pPr fontAlgn="auto"/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37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914400"/>
          </a:xfrm>
        </p:spPr>
        <p:txBody>
          <a:bodyPr anchor="t">
            <a:normAutofit fontScale="90000"/>
          </a:bodyPr>
          <a:lstStyle/>
          <a:p>
            <a:pPr fontAlgn="auto"/>
            <a:r>
              <a:rPr lang="en-US" dirty="0">
                <a:effectLst/>
              </a:rPr>
              <a:t>Creating a Member </a:t>
            </a:r>
            <a:r>
              <a:rPr lang="en-US" dirty="0" smtClean="0">
                <a:effectLst/>
              </a:rPr>
              <a:t>Operator Function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member operator function takes this general form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ret-type </a:t>
            </a:r>
            <a:r>
              <a:rPr lang="en-US" sz="2800" dirty="0"/>
              <a:t>class-name::operator#(</a:t>
            </a:r>
            <a:r>
              <a:rPr lang="en-US" sz="2800" dirty="0" err="1"/>
              <a:t>arg</a:t>
            </a:r>
            <a:r>
              <a:rPr lang="en-US" sz="2800" dirty="0"/>
              <a:t>-list)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// operations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084969"/>
            <a:ext cx="876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Operator functions return an object of the class they operate on,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But ret-type can be any valid type.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# is a placeholder. When you create an operator function, substitute the operator for the #.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6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effectLst/>
              </a:rPr>
              <a:t>First example of operator </a:t>
            </a:r>
            <a:r>
              <a:rPr lang="en-US" sz="3200" b="1" dirty="0" smtClean="0">
                <a:effectLst/>
              </a:rPr>
              <a:t>overloading</a:t>
            </a:r>
            <a:r>
              <a:rPr lang="en-US" sz="3200" b="1" dirty="0">
                <a:effectLst/>
              </a:rPr>
              <a:t>.</a:t>
            </a:r>
            <a:endParaRPr lang="en-US" sz="32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41" y="685800"/>
            <a:ext cx="8763000" cy="5638800"/>
          </a:xfrm>
        </p:spPr>
        <p:txBody>
          <a:bodyPr numCol="2">
            <a:noAutofit/>
          </a:bodyPr>
          <a:lstStyle/>
          <a:p>
            <a:pPr algn="l"/>
            <a:r>
              <a:rPr lang="en-US" sz="2000" dirty="0"/>
              <a:t>#include &lt;iostream&gt;</a:t>
            </a:r>
          </a:p>
          <a:p>
            <a:pPr algn="l"/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class </a:t>
            </a:r>
            <a:r>
              <a:rPr lang="en-US" sz="2000" dirty="0" err="1"/>
              <a:t>loc</a:t>
            </a:r>
            <a:r>
              <a:rPr lang="en-US" sz="2000" dirty="0"/>
              <a:t> {</a:t>
            </a:r>
          </a:p>
          <a:p>
            <a:pPr algn="l"/>
            <a:r>
              <a:rPr lang="en-US" sz="2000" dirty="0"/>
              <a:t>int longitude, latitude;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() {}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(int </a:t>
            </a:r>
            <a:r>
              <a:rPr lang="en-US" sz="2000" dirty="0" err="1"/>
              <a:t>lg</a:t>
            </a:r>
            <a:r>
              <a:rPr lang="en-US" sz="2000" dirty="0"/>
              <a:t>, int </a:t>
            </a:r>
            <a:r>
              <a:rPr lang="en-US" sz="2000" dirty="0" err="1"/>
              <a:t>lt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longitude = </a:t>
            </a:r>
            <a:r>
              <a:rPr lang="en-US" sz="2000" dirty="0" err="1"/>
              <a:t>lg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latitude = </a:t>
            </a:r>
            <a:r>
              <a:rPr lang="en-US" sz="2000" dirty="0" err="1"/>
              <a:t>lt</a:t>
            </a:r>
            <a:r>
              <a:rPr lang="en-US" sz="2000" dirty="0" smtClean="0"/>
              <a:t>;   }</a:t>
            </a:r>
            <a:endParaRPr lang="en-US" sz="2000" dirty="0"/>
          </a:p>
          <a:p>
            <a:pPr algn="l"/>
            <a:r>
              <a:rPr lang="en-US" sz="2000" dirty="0"/>
              <a:t>void show() {</a:t>
            </a:r>
          </a:p>
          <a:p>
            <a:pPr algn="l"/>
            <a:r>
              <a:rPr lang="en-US" sz="2000" dirty="0" err="1"/>
              <a:t>cout</a:t>
            </a:r>
            <a:r>
              <a:rPr lang="en-US" sz="2000" dirty="0"/>
              <a:t> &lt;&lt; longitude &lt;&lt; " ";</a:t>
            </a:r>
          </a:p>
          <a:p>
            <a:pPr algn="l"/>
            <a:r>
              <a:rPr lang="en-US" sz="2000" dirty="0" err="1"/>
              <a:t>cout</a:t>
            </a:r>
            <a:r>
              <a:rPr lang="en-US" sz="2000" dirty="0"/>
              <a:t> &lt;&lt; latitude &lt;&lt; "\n";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 operator+(</a:t>
            </a:r>
            <a:r>
              <a:rPr lang="en-US" sz="2000" dirty="0" err="1"/>
              <a:t>loc</a:t>
            </a:r>
            <a:r>
              <a:rPr lang="en-US" sz="2000" dirty="0"/>
              <a:t> op2);</a:t>
            </a:r>
          </a:p>
          <a:p>
            <a:pPr algn="l"/>
            <a:r>
              <a:rPr lang="en-US" sz="2000" dirty="0" smtClean="0"/>
              <a:t>};// </a:t>
            </a:r>
            <a:r>
              <a:rPr lang="en-US" sz="2000" dirty="0"/>
              <a:t>Overload + for loc.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/>
              <a:t>loc</a:t>
            </a:r>
            <a:r>
              <a:rPr lang="en-US" sz="2000" dirty="0"/>
              <a:t>::operator+(</a:t>
            </a:r>
            <a:r>
              <a:rPr lang="en-US" sz="2000" dirty="0" err="1"/>
              <a:t>loc</a:t>
            </a:r>
            <a:r>
              <a:rPr lang="en-US" sz="2000" dirty="0"/>
              <a:t> op2)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 temp;</a:t>
            </a:r>
          </a:p>
          <a:p>
            <a:pPr algn="l"/>
            <a:r>
              <a:rPr lang="en-US" sz="2000" dirty="0" err="1"/>
              <a:t>temp.longitude</a:t>
            </a:r>
            <a:r>
              <a:rPr lang="en-US" sz="2000" dirty="0"/>
              <a:t> = op2.longitude + longitude;</a:t>
            </a:r>
          </a:p>
          <a:p>
            <a:pPr algn="l"/>
            <a:r>
              <a:rPr lang="en-US" sz="2000" dirty="0" err="1"/>
              <a:t>temp.latitude</a:t>
            </a:r>
            <a:r>
              <a:rPr lang="en-US" sz="2000" dirty="0"/>
              <a:t> = op2.latitude + latitude;</a:t>
            </a:r>
          </a:p>
          <a:p>
            <a:pPr algn="l"/>
            <a:r>
              <a:rPr lang="en-US" sz="2000" dirty="0"/>
              <a:t>return temp;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int main()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 err="1"/>
              <a:t>loc</a:t>
            </a:r>
            <a:r>
              <a:rPr lang="en-US" sz="2000" dirty="0"/>
              <a:t> ob1(10, 20), ob2( 5, 30);</a:t>
            </a:r>
          </a:p>
          <a:p>
            <a:pPr algn="l"/>
            <a:r>
              <a:rPr lang="en-US" sz="2000" dirty="0"/>
              <a:t>ob1.show(); // displays 10 20</a:t>
            </a:r>
          </a:p>
          <a:p>
            <a:pPr algn="l"/>
            <a:r>
              <a:rPr lang="en-US" sz="2000" dirty="0"/>
              <a:t>ob2.show(); // displays 5 30</a:t>
            </a:r>
          </a:p>
          <a:p>
            <a:pPr algn="l"/>
            <a:r>
              <a:rPr lang="en-US" sz="2000" dirty="0"/>
              <a:t>ob1 = ob1 + ob2;</a:t>
            </a:r>
          </a:p>
          <a:p>
            <a:pPr algn="l"/>
            <a:r>
              <a:rPr lang="en-US" sz="2000" dirty="0"/>
              <a:t>ob1.show(); // displays 15 50</a:t>
            </a:r>
          </a:p>
          <a:p>
            <a:pPr algn="l"/>
            <a:r>
              <a:rPr lang="en-US" sz="2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7296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914400"/>
          </a:xfrm>
        </p:spPr>
        <p:txBody>
          <a:bodyPr anchor="t">
            <a:normAutofit fontScale="90000"/>
          </a:bodyPr>
          <a:lstStyle/>
          <a:p>
            <a:pPr fontAlgn="auto"/>
            <a:r>
              <a:rPr lang="en-US" dirty="0">
                <a:effectLst/>
              </a:rPr>
              <a:t>Creating a Member </a:t>
            </a:r>
            <a:r>
              <a:rPr lang="en-US" dirty="0" smtClean="0">
                <a:effectLst/>
              </a:rPr>
              <a:t>Operator Function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635" y="790112"/>
            <a:ext cx="8763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b="1" dirty="0" smtClean="0"/>
              <a:t>Operator+() </a:t>
            </a:r>
            <a:r>
              <a:rPr lang="en-US" sz="2800" dirty="0" smtClean="0"/>
              <a:t>has only one parameter even though it overloads the binary </a:t>
            </a:r>
            <a:r>
              <a:rPr lang="en-US" sz="2800" b="1" dirty="0" smtClean="0"/>
              <a:t>+ </a:t>
            </a:r>
            <a:r>
              <a:rPr lang="en-US" sz="2800" dirty="0" smtClean="0"/>
              <a:t>operator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The reason that </a:t>
            </a:r>
            <a:r>
              <a:rPr lang="en-US" sz="2800" b="1" dirty="0" smtClean="0"/>
              <a:t>operator+() </a:t>
            </a:r>
            <a:r>
              <a:rPr lang="en-US" sz="2800" dirty="0" smtClean="0"/>
              <a:t>takes only one parameter is that the operand on the left side of the </a:t>
            </a:r>
            <a:r>
              <a:rPr lang="en-US" sz="2800" b="1" dirty="0" smtClean="0"/>
              <a:t>+ </a:t>
            </a:r>
            <a:r>
              <a:rPr lang="en-US" sz="2800" dirty="0" smtClean="0"/>
              <a:t>is passed implicitly to the function through The </a:t>
            </a:r>
            <a:r>
              <a:rPr lang="en-US" sz="2800" b="1" dirty="0" smtClean="0"/>
              <a:t>this </a:t>
            </a:r>
            <a:r>
              <a:rPr lang="en-US" sz="2800" dirty="0" smtClean="0"/>
              <a:t>pointer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The operand on the right is passed in the parameter </a:t>
            </a:r>
            <a:r>
              <a:rPr lang="en-US" sz="2800" b="1" dirty="0" smtClean="0"/>
              <a:t>op2</a:t>
            </a:r>
            <a:r>
              <a:rPr lang="en-US" sz="2800" dirty="0" smtClean="0"/>
              <a:t>.</a:t>
            </a:r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It is common for an overloaded operator function to return an object of the class it operates upon.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(</a:t>
            </a:r>
            <a:r>
              <a:rPr lang="en-US" sz="2800" dirty="0"/>
              <a:t>ob1+ob2).show(); // displays outcome of ob1+ob2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situation, </a:t>
            </a:r>
            <a:r>
              <a:rPr lang="en-US" sz="2800" b="1" dirty="0"/>
              <a:t>ob1+ob2 </a:t>
            </a:r>
            <a:r>
              <a:rPr lang="en-US" sz="2800" dirty="0"/>
              <a:t>generates a temporary object that ceases to exist after the </a:t>
            </a:r>
            <a:r>
              <a:rPr lang="en-US" sz="2800" dirty="0" smtClean="0"/>
              <a:t>call to </a:t>
            </a:r>
            <a:r>
              <a:rPr lang="en-US" sz="2800" b="1" dirty="0"/>
              <a:t>show() </a:t>
            </a:r>
            <a:r>
              <a:rPr lang="en-US" sz="2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381061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447800"/>
          </a:xfrm>
        </p:spPr>
        <p:txBody>
          <a:bodyPr anchor="t">
            <a:noAutofit/>
          </a:bodyPr>
          <a:lstStyle/>
          <a:p>
            <a:pPr fontAlgn="auto"/>
            <a:r>
              <a:rPr lang="en-US" sz="3200" dirty="0">
                <a:effectLst/>
              </a:rPr>
              <a:t>The next program adds </a:t>
            </a:r>
            <a:r>
              <a:rPr lang="en-US" sz="3200" dirty="0" smtClean="0">
                <a:effectLst/>
              </a:rPr>
              <a:t>three additional </a:t>
            </a:r>
            <a:r>
              <a:rPr lang="en-US" sz="3200" dirty="0">
                <a:effectLst/>
              </a:rPr>
              <a:t>overloaded operators to the </a:t>
            </a:r>
            <a:r>
              <a:rPr lang="en-US" sz="3200" b="1" dirty="0" err="1">
                <a:effectLst/>
              </a:rPr>
              <a:t>loc</a:t>
            </a:r>
            <a:r>
              <a:rPr lang="en-US" sz="3200" b="1" dirty="0">
                <a:effectLst/>
              </a:rPr>
              <a:t> </a:t>
            </a:r>
            <a:r>
              <a:rPr lang="en-US" sz="3200" dirty="0">
                <a:effectLst/>
              </a:rPr>
              <a:t>class: the </a:t>
            </a:r>
            <a:r>
              <a:rPr lang="en-US" sz="3200" b="1" dirty="0">
                <a:effectLst/>
              </a:rPr>
              <a:t>–, </a:t>
            </a:r>
            <a:r>
              <a:rPr lang="en-US" sz="3200" dirty="0">
                <a:effectLst/>
              </a:rPr>
              <a:t>the </a:t>
            </a:r>
            <a:r>
              <a:rPr lang="en-US" sz="3200" b="1" dirty="0">
                <a:effectLst/>
              </a:rPr>
              <a:t>=, </a:t>
            </a:r>
            <a:r>
              <a:rPr lang="en-US" sz="3200" dirty="0">
                <a:effectLst/>
              </a:rPr>
              <a:t>and the unary </a:t>
            </a:r>
            <a:r>
              <a:rPr lang="en-US" sz="3200" b="1" dirty="0">
                <a:effectLst/>
              </a:rPr>
              <a:t>++.</a:t>
            </a:r>
            <a:endParaRPr lang="en-US" sz="32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55" y="1447800"/>
            <a:ext cx="87540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b="1" dirty="0" smtClean="0"/>
              <a:t>Operator+() </a:t>
            </a:r>
            <a:r>
              <a:rPr lang="en-US" sz="2800" dirty="0" smtClean="0"/>
              <a:t>has only one parameter even though it overloads the binary </a:t>
            </a:r>
            <a:r>
              <a:rPr lang="en-US" sz="2800" b="1" dirty="0" smtClean="0"/>
              <a:t>+ </a:t>
            </a:r>
            <a:r>
              <a:rPr lang="en-US" sz="2800" dirty="0" smtClean="0"/>
              <a:t>operator.</a:t>
            </a:r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The reason that </a:t>
            </a:r>
            <a:r>
              <a:rPr lang="en-US" sz="2800" b="1" dirty="0" smtClean="0"/>
              <a:t>operator+() </a:t>
            </a:r>
            <a:r>
              <a:rPr lang="en-US" sz="2800" dirty="0" smtClean="0"/>
              <a:t>takes only one parameter is that the operand on the left side of the </a:t>
            </a:r>
            <a:r>
              <a:rPr lang="en-US" sz="2800" b="1" dirty="0" smtClean="0"/>
              <a:t>+ </a:t>
            </a:r>
            <a:r>
              <a:rPr lang="en-US" sz="2800" dirty="0" smtClean="0"/>
              <a:t>is passed implicitly to the function through The </a:t>
            </a:r>
            <a:r>
              <a:rPr lang="en-US" sz="2800" b="1" dirty="0" smtClean="0"/>
              <a:t>this </a:t>
            </a:r>
            <a:r>
              <a:rPr lang="en-US" sz="2800" dirty="0" smtClean="0"/>
              <a:t>pointer.</a:t>
            </a:r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The operand on the right is passed in the parameter </a:t>
            </a:r>
            <a:r>
              <a:rPr lang="en-US" sz="2800" b="1" dirty="0" smtClean="0"/>
              <a:t>op2</a:t>
            </a:r>
            <a:r>
              <a:rPr lang="en-US" sz="2800" dirty="0" smtClean="0"/>
              <a:t>.</a:t>
            </a:r>
          </a:p>
          <a:p>
            <a:pPr marL="457200" lvl="0" indent="-457200" fontAlgn="auto">
              <a:buFont typeface="Arial" pitchFamily="34" charset="0"/>
              <a:buChar char="•"/>
            </a:pPr>
            <a:r>
              <a:rPr lang="en-US" sz="2800" dirty="0" smtClean="0"/>
              <a:t>It is common for an overloaded operator function to return an object of the class it operates upon.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(</a:t>
            </a:r>
            <a:r>
              <a:rPr lang="en-US" sz="2800" dirty="0"/>
              <a:t>ob1+ob2).show(); // displays outcome of ob1+ob2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situation, </a:t>
            </a:r>
            <a:r>
              <a:rPr lang="en-US" sz="2800" b="1" dirty="0"/>
              <a:t>ob1+ob2 </a:t>
            </a:r>
            <a:r>
              <a:rPr lang="en-US" sz="2800" dirty="0"/>
              <a:t>generates a temporary object that ceases to exist after the </a:t>
            </a:r>
            <a:r>
              <a:rPr lang="en-US" sz="2800" dirty="0" smtClean="0"/>
              <a:t>call to </a:t>
            </a:r>
            <a:r>
              <a:rPr lang="en-US" sz="2800" b="1" dirty="0"/>
              <a:t>show() </a:t>
            </a:r>
            <a:r>
              <a:rPr lang="en-US" sz="2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216423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Overloading </a:t>
            </a:r>
            <a:r>
              <a:rPr lang="en-US" sz="3600" b="1" u="sng" dirty="0" smtClean="0">
                <a:effectLst/>
              </a:rPr>
              <a:t>Constructor</a:t>
            </a:r>
            <a:r>
              <a:rPr lang="bn-BD" sz="3600" b="1" u="sng" dirty="0" smtClean="0">
                <a:effectLst/>
              </a:rPr>
              <a:t> </a:t>
            </a:r>
            <a:r>
              <a:rPr lang="en-US" sz="3600" b="1" u="sng" dirty="0" smtClean="0">
                <a:effectLst/>
              </a:rPr>
              <a:t>Functions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686800" cy="685800"/>
          </a:xfrm>
        </p:spPr>
        <p:txBody>
          <a:bodyPr>
            <a:noAutofit/>
          </a:bodyPr>
          <a:lstStyle/>
          <a:p>
            <a:pPr fontAlgn="auto"/>
            <a:r>
              <a:rPr lang="en-US" sz="2000" dirty="0"/>
              <a:t>The next program adds three additional overloaded operators to the </a:t>
            </a:r>
            <a:r>
              <a:rPr lang="en-US" sz="2000" b="1" dirty="0" err="1"/>
              <a:t>loc</a:t>
            </a:r>
            <a:r>
              <a:rPr lang="en-US" sz="2000" b="1" dirty="0"/>
              <a:t> </a:t>
            </a:r>
            <a:r>
              <a:rPr lang="en-US" sz="2000" dirty="0"/>
              <a:t>class: the </a:t>
            </a:r>
            <a:r>
              <a:rPr lang="en-US" sz="2000" b="1" dirty="0"/>
              <a:t>–, </a:t>
            </a:r>
            <a:r>
              <a:rPr lang="en-US" sz="2000" dirty="0"/>
              <a:t>the </a:t>
            </a:r>
            <a:r>
              <a:rPr lang="en-US" sz="2000" b="1" dirty="0"/>
              <a:t>=, </a:t>
            </a:r>
            <a:r>
              <a:rPr lang="en-US" sz="2000" dirty="0"/>
              <a:t>and the unary </a:t>
            </a:r>
            <a:r>
              <a:rPr lang="en-US" sz="2000" b="1" dirty="0"/>
              <a:t>++.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22" y="1371600"/>
            <a:ext cx="449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/>
              <a:t>class </a:t>
            </a:r>
            <a:r>
              <a:rPr lang="en-US" sz="2800" dirty="0" err="1"/>
              <a:t>loc</a:t>
            </a:r>
            <a:r>
              <a:rPr lang="en-US" sz="2800" dirty="0"/>
              <a:t> {</a:t>
            </a:r>
          </a:p>
          <a:p>
            <a:r>
              <a:rPr lang="en-US" sz="2800" dirty="0"/>
              <a:t>int longitude, latitude;</a:t>
            </a:r>
          </a:p>
          <a:p>
            <a:pPr fontAlgn="auto"/>
            <a:r>
              <a:rPr lang="en-US" sz="2800" dirty="0"/>
              <a:t>public:</a:t>
            </a:r>
          </a:p>
          <a:p>
            <a:pPr fontAlgn="auto"/>
            <a:r>
              <a:rPr lang="en-US" sz="2800" dirty="0" err="1"/>
              <a:t>loc</a:t>
            </a:r>
            <a:r>
              <a:rPr lang="en-US" sz="2800" dirty="0"/>
              <a:t>() {} // needed to construct temporaries</a:t>
            </a:r>
          </a:p>
          <a:p>
            <a:pPr fontAlgn="auto"/>
            <a:r>
              <a:rPr lang="en-US" sz="2800" dirty="0" err="1"/>
              <a:t>loc</a:t>
            </a:r>
            <a:r>
              <a:rPr lang="en-US" sz="2800" dirty="0"/>
              <a:t>(int </a:t>
            </a:r>
            <a:r>
              <a:rPr lang="en-US" sz="2800" dirty="0" err="1"/>
              <a:t>lg</a:t>
            </a:r>
            <a:r>
              <a:rPr lang="en-US" sz="2800" dirty="0"/>
              <a:t>, int </a:t>
            </a:r>
            <a:r>
              <a:rPr lang="en-US" sz="2800" dirty="0" err="1"/>
              <a:t>lt</a:t>
            </a:r>
            <a:r>
              <a:rPr lang="en-US" sz="2800" dirty="0"/>
              <a:t>) {</a:t>
            </a:r>
          </a:p>
          <a:p>
            <a:pPr fontAlgn="auto"/>
            <a:r>
              <a:rPr lang="en-US" sz="2800" dirty="0"/>
              <a:t>longitude = </a:t>
            </a:r>
            <a:r>
              <a:rPr lang="en-US" sz="2800" dirty="0" err="1"/>
              <a:t>lg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/>
              <a:t>latitude = </a:t>
            </a:r>
            <a:r>
              <a:rPr lang="en-US" sz="2800" dirty="0" err="1"/>
              <a:t>lt</a:t>
            </a:r>
            <a:r>
              <a:rPr lang="en-US" sz="2800" dirty="0"/>
              <a:t>;</a:t>
            </a:r>
          </a:p>
          <a:p>
            <a:pPr fontAlgn="auto"/>
            <a:r>
              <a:rPr lang="en-US" sz="2800" dirty="0"/>
              <a:t>}</a:t>
            </a:r>
          </a:p>
          <a:p>
            <a:pPr fontAlgn="auto"/>
            <a:r>
              <a:rPr lang="en-US" sz="2800" dirty="0"/>
              <a:t>void show() {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longitude &lt;&lt; " ";</a:t>
            </a:r>
          </a:p>
          <a:p>
            <a:pPr fontAlgn="auto"/>
            <a:r>
              <a:rPr lang="en-US" sz="2800" dirty="0" err="1"/>
              <a:t>cout</a:t>
            </a:r>
            <a:r>
              <a:rPr lang="en-US" sz="2800" dirty="0"/>
              <a:t> &lt;&lt; latitude &lt;&lt; "\n";</a:t>
            </a:r>
          </a:p>
          <a:p>
            <a:pPr fontAlgn="auto"/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98910" y="1145738"/>
            <a:ext cx="4419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dirty="0" err="1"/>
              <a:t>loc</a:t>
            </a:r>
            <a:r>
              <a:rPr lang="en-US" dirty="0"/>
              <a:t> operator+(</a:t>
            </a:r>
            <a:r>
              <a:rPr lang="en-US" dirty="0" err="1"/>
              <a:t>loc</a:t>
            </a:r>
            <a:r>
              <a:rPr lang="en-US" dirty="0"/>
              <a:t> op2);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operator-(</a:t>
            </a:r>
            <a:r>
              <a:rPr lang="en-US" dirty="0" err="1"/>
              <a:t>loc</a:t>
            </a:r>
            <a:r>
              <a:rPr lang="en-US" dirty="0"/>
              <a:t> op2);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operator=(</a:t>
            </a:r>
            <a:r>
              <a:rPr lang="en-US" dirty="0" err="1"/>
              <a:t>loc</a:t>
            </a:r>
            <a:r>
              <a:rPr lang="en-US" dirty="0"/>
              <a:t> op2);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operator++();</a:t>
            </a:r>
          </a:p>
          <a:p>
            <a:pPr fontAlgn="auto"/>
            <a:r>
              <a:rPr lang="en-US" dirty="0" smtClean="0"/>
              <a:t>};// </a:t>
            </a:r>
            <a:r>
              <a:rPr lang="en-US" dirty="0"/>
              <a:t>Overload + for loc.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::operator+(</a:t>
            </a:r>
            <a:r>
              <a:rPr lang="en-US" dirty="0" err="1"/>
              <a:t>loc</a:t>
            </a:r>
            <a:r>
              <a:rPr lang="en-US" dirty="0"/>
              <a:t> op2)</a:t>
            </a:r>
          </a:p>
          <a:p>
            <a:pPr fontAlgn="auto"/>
            <a:r>
              <a:rPr lang="en-US" dirty="0" smtClean="0"/>
              <a:t>{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temp;</a:t>
            </a:r>
          </a:p>
          <a:p>
            <a:pPr fontAlgn="auto"/>
            <a:r>
              <a:rPr lang="en-US" dirty="0" err="1"/>
              <a:t>temp.longitude</a:t>
            </a:r>
            <a:r>
              <a:rPr lang="en-US" dirty="0"/>
              <a:t> = op2.longitude + longitude;</a:t>
            </a:r>
          </a:p>
          <a:p>
            <a:pPr fontAlgn="auto"/>
            <a:r>
              <a:rPr lang="en-US" dirty="0" err="1"/>
              <a:t>temp.latitude</a:t>
            </a:r>
            <a:r>
              <a:rPr lang="en-US" dirty="0"/>
              <a:t> = op2.latitude + latitude;</a:t>
            </a:r>
          </a:p>
          <a:p>
            <a:pPr fontAlgn="auto"/>
            <a:r>
              <a:rPr lang="en-US" dirty="0"/>
              <a:t>return temp;</a:t>
            </a:r>
          </a:p>
          <a:p>
            <a:pPr fontAlgn="auto"/>
            <a:r>
              <a:rPr lang="en-US" dirty="0"/>
              <a:t>}	</a:t>
            </a:r>
          </a:p>
          <a:p>
            <a:pPr fontAlgn="auto"/>
            <a:r>
              <a:rPr lang="en-US" dirty="0"/>
              <a:t>// Overload - for loc.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::operator-(</a:t>
            </a:r>
            <a:r>
              <a:rPr lang="en-US" dirty="0" err="1"/>
              <a:t>loc</a:t>
            </a:r>
            <a:r>
              <a:rPr lang="en-US" dirty="0"/>
              <a:t> op2)</a:t>
            </a:r>
          </a:p>
          <a:p>
            <a:pPr fontAlgn="auto"/>
            <a:r>
              <a:rPr lang="en-US" dirty="0"/>
              <a:t>{</a:t>
            </a:r>
          </a:p>
          <a:p>
            <a:pPr fontAlgn="auto"/>
            <a:r>
              <a:rPr lang="en-US" dirty="0" err="1"/>
              <a:t>loc</a:t>
            </a:r>
            <a:r>
              <a:rPr lang="en-US" dirty="0"/>
              <a:t> temp;</a:t>
            </a:r>
          </a:p>
          <a:p>
            <a:pPr fontAlgn="auto"/>
            <a:r>
              <a:rPr lang="en-US" dirty="0"/>
              <a:t>// notice order of operands</a:t>
            </a:r>
          </a:p>
          <a:p>
            <a:pPr fontAlgn="auto"/>
            <a:r>
              <a:rPr lang="en-US" dirty="0" err="1"/>
              <a:t>temp.longitude</a:t>
            </a:r>
            <a:r>
              <a:rPr lang="en-US" dirty="0"/>
              <a:t> = longitude - op2.longitude;</a:t>
            </a:r>
          </a:p>
          <a:p>
            <a:pPr fontAlgn="auto"/>
            <a:r>
              <a:rPr lang="en-US" dirty="0" err="1"/>
              <a:t>temp.latitude</a:t>
            </a:r>
            <a:r>
              <a:rPr lang="en-US" dirty="0"/>
              <a:t> = latitude - op2.latitude;</a:t>
            </a:r>
          </a:p>
          <a:p>
            <a:pPr fontAlgn="auto"/>
            <a:r>
              <a:rPr lang="en-US" dirty="0"/>
              <a:t>return temp;</a:t>
            </a:r>
          </a:p>
          <a:p>
            <a:pPr fontAlgn="auto"/>
            <a:r>
              <a:rPr lang="en-US" dirty="0"/>
              <a:t>}</a:t>
            </a: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73440" cy="914400"/>
          </a:xfrm>
        </p:spPr>
        <p:txBody>
          <a:bodyPr anchor="t">
            <a:noAutofit/>
          </a:bodyPr>
          <a:lstStyle/>
          <a:p>
            <a:r>
              <a:rPr lang="en-US" sz="3600" b="1" u="sng" dirty="0">
                <a:effectLst/>
              </a:rPr>
              <a:t>Overloading </a:t>
            </a:r>
            <a:r>
              <a:rPr lang="en-US" sz="3600" b="1" u="sng" dirty="0" smtClean="0">
                <a:effectLst/>
              </a:rPr>
              <a:t>Constructor</a:t>
            </a:r>
            <a:r>
              <a:rPr lang="bn-BD" sz="3600" b="1" u="sng" dirty="0" smtClean="0">
                <a:effectLst/>
              </a:rPr>
              <a:t> </a:t>
            </a:r>
            <a:r>
              <a:rPr lang="en-US" sz="3600" b="1" u="sng" dirty="0" smtClean="0">
                <a:effectLst/>
              </a:rPr>
              <a:t>Functions</a:t>
            </a:r>
            <a:r>
              <a:rPr lang="bn-BD" sz="3600" b="1" u="sng" dirty="0">
                <a:effectLst/>
              </a:rPr>
              <a:t>:</a:t>
            </a:r>
            <a:endParaRPr lang="en-US" sz="36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86546"/>
            <a:ext cx="449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800" dirty="0" err="1"/>
              <a:t>loc</a:t>
            </a:r>
            <a:r>
              <a:rPr lang="en-US" sz="2800" dirty="0"/>
              <a:t> </a:t>
            </a:r>
            <a:r>
              <a:rPr lang="en-US" sz="2800" dirty="0" err="1"/>
              <a:t>loc</a:t>
            </a:r>
            <a:r>
              <a:rPr lang="en-US" sz="2800" dirty="0"/>
              <a:t>::operator=(</a:t>
            </a:r>
            <a:r>
              <a:rPr lang="en-US" sz="2800" dirty="0" err="1"/>
              <a:t>loc</a:t>
            </a:r>
            <a:r>
              <a:rPr lang="en-US" sz="2800" dirty="0"/>
              <a:t> op2)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longitude = op2.longitude;</a:t>
            </a:r>
          </a:p>
          <a:p>
            <a:pPr fontAlgn="auto"/>
            <a:r>
              <a:rPr lang="en-US" sz="2800" dirty="0"/>
              <a:t>latitude = op2.latitude;</a:t>
            </a:r>
          </a:p>
          <a:p>
            <a:pPr fontAlgn="auto"/>
            <a:r>
              <a:rPr lang="en-US" sz="2800" dirty="0"/>
              <a:t>return *this; // i.e., return object that generated call</a:t>
            </a:r>
          </a:p>
          <a:p>
            <a:pPr fontAlgn="auto"/>
            <a:r>
              <a:rPr lang="en-US" sz="2800" dirty="0" smtClean="0"/>
              <a:t>}// </a:t>
            </a:r>
            <a:r>
              <a:rPr lang="en-US" sz="2800" dirty="0"/>
              <a:t>Overload prefix ++ for </a:t>
            </a:r>
            <a:endParaRPr lang="en-US" sz="2800" dirty="0" smtClean="0"/>
          </a:p>
          <a:p>
            <a:pPr fontAlgn="auto"/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  <a:r>
              <a:rPr lang="en-US" sz="2800" dirty="0" err="1"/>
              <a:t>loc</a:t>
            </a:r>
            <a:r>
              <a:rPr lang="en-US" sz="2800" dirty="0"/>
              <a:t>::operator++()</a:t>
            </a:r>
          </a:p>
          <a:p>
            <a:pPr fontAlgn="auto"/>
            <a:r>
              <a:rPr lang="en-US" sz="2800" dirty="0"/>
              <a:t>{</a:t>
            </a:r>
          </a:p>
          <a:p>
            <a:pPr fontAlgn="auto"/>
            <a:r>
              <a:rPr lang="en-US" sz="2800" dirty="0"/>
              <a:t>longitude++;</a:t>
            </a:r>
          </a:p>
          <a:p>
            <a:pPr fontAlgn="auto"/>
            <a:r>
              <a:rPr lang="en-US" sz="2800" dirty="0"/>
              <a:t>latitude++;</a:t>
            </a:r>
          </a:p>
          <a:p>
            <a:pPr fontAlgn="auto"/>
            <a:r>
              <a:rPr lang="en-US" sz="2800" dirty="0"/>
              <a:t>return *this;</a:t>
            </a:r>
          </a:p>
          <a:p>
            <a:pPr fontAlgn="auto"/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8910" y="990600"/>
            <a:ext cx="441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2000" dirty="0"/>
              <a:t>int main()</a:t>
            </a:r>
          </a:p>
          <a:p>
            <a:pPr fontAlgn="auto"/>
            <a:r>
              <a:rPr lang="en-US" sz="2000" dirty="0"/>
              <a:t>{</a:t>
            </a:r>
          </a:p>
          <a:p>
            <a:pPr fontAlgn="auto"/>
            <a:r>
              <a:rPr lang="en-US" sz="2000" dirty="0" err="1"/>
              <a:t>loc</a:t>
            </a:r>
            <a:r>
              <a:rPr lang="en-US" sz="2000" dirty="0"/>
              <a:t> ob1(10, 20), ob2( 5, 30), ob3(90, 90);</a:t>
            </a:r>
          </a:p>
          <a:p>
            <a:pPr fontAlgn="auto"/>
            <a:r>
              <a:rPr lang="en-US" sz="2000" dirty="0"/>
              <a:t>ob1.show();</a:t>
            </a:r>
          </a:p>
          <a:p>
            <a:pPr fontAlgn="auto"/>
            <a:r>
              <a:rPr lang="en-US" sz="2000" dirty="0"/>
              <a:t>ob2.show();</a:t>
            </a:r>
          </a:p>
          <a:p>
            <a:pPr fontAlgn="auto"/>
            <a:r>
              <a:rPr lang="en-US" sz="2000" dirty="0"/>
              <a:t>++ob1;</a:t>
            </a:r>
          </a:p>
          <a:p>
            <a:pPr fontAlgn="auto"/>
            <a:r>
              <a:rPr lang="en-US" sz="2000" dirty="0"/>
              <a:t>ob1.show(); // displays 11 21</a:t>
            </a:r>
          </a:p>
          <a:p>
            <a:pPr fontAlgn="auto"/>
            <a:r>
              <a:rPr lang="en-US" sz="2000" dirty="0"/>
              <a:t>ob2 = ++ob1;</a:t>
            </a:r>
          </a:p>
          <a:p>
            <a:pPr fontAlgn="auto"/>
            <a:r>
              <a:rPr lang="en-US" sz="2000" dirty="0"/>
              <a:t>ob1.show(); // displays 12 22</a:t>
            </a:r>
          </a:p>
          <a:p>
            <a:pPr fontAlgn="auto"/>
            <a:r>
              <a:rPr lang="en-US" sz="2000" dirty="0"/>
              <a:t>ob2.show(); // displays 12 22</a:t>
            </a:r>
          </a:p>
          <a:p>
            <a:pPr fontAlgn="auto"/>
            <a:r>
              <a:rPr lang="en-US" sz="2000" dirty="0"/>
              <a:t>ob1 = ob2 = ob3; // multiple assignment</a:t>
            </a:r>
          </a:p>
          <a:p>
            <a:pPr fontAlgn="auto"/>
            <a:r>
              <a:rPr lang="en-US" sz="2000" dirty="0"/>
              <a:t>ob1.show(); // displays 90 90</a:t>
            </a:r>
          </a:p>
          <a:p>
            <a:pPr fontAlgn="auto"/>
            <a:r>
              <a:rPr lang="en-US" sz="2000" dirty="0"/>
              <a:t>ob2.show(); // displays 90 90</a:t>
            </a:r>
          </a:p>
          <a:p>
            <a:pPr fontAlgn="auto"/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73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8686800" cy="1828800"/>
          </a:xfrm>
        </p:spPr>
        <p:txBody>
          <a:bodyPr>
            <a:noAutofit/>
          </a:bodyPr>
          <a:lstStyle/>
          <a:p>
            <a:r>
              <a:rPr lang="en-US" sz="2000" dirty="0" err="1"/>
              <a:t>loc</a:t>
            </a:r>
            <a:r>
              <a:rPr lang="en-US" sz="2000" dirty="0"/>
              <a:t> operator++(int x);</a:t>
            </a:r>
          </a:p>
          <a:p>
            <a:r>
              <a:rPr lang="en-US" sz="2000" dirty="0"/>
              <a:t>If the </a:t>
            </a:r>
            <a:r>
              <a:rPr lang="en-US" sz="2000" b="1" dirty="0"/>
              <a:t>++ </a:t>
            </a:r>
            <a:r>
              <a:rPr lang="en-US" sz="2000" dirty="0"/>
              <a:t>precedes its operand, the </a:t>
            </a:r>
            <a:r>
              <a:rPr lang="en-US" sz="2000" b="1" dirty="0"/>
              <a:t>operator++() </a:t>
            </a:r>
            <a:r>
              <a:rPr lang="en-US" sz="2000" dirty="0"/>
              <a:t>function is called. If the </a:t>
            </a:r>
            <a:r>
              <a:rPr lang="en-US" sz="2000" b="1" dirty="0"/>
              <a:t>++ </a:t>
            </a:r>
            <a:r>
              <a:rPr lang="en-US" sz="2000" dirty="0"/>
              <a:t>follows </a:t>
            </a:r>
            <a:r>
              <a:rPr lang="en-US" sz="2000" dirty="0" smtClean="0"/>
              <a:t>its operand</a:t>
            </a:r>
            <a:r>
              <a:rPr lang="en-US" sz="2000" dirty="0"/>
              <a:t>, the </a:t>
            </a:r>
            <a:r>
              <a:rPr lang="en-US" sz="2000" b="1" dirty="0"/>
              <a:t>operator++(int x) </a:t>
            </a:r>
            <a:r>
              <a:rPr lang="en-US" sz="2000" dirty="0"/>
              <a:t>is called and </a:t>
            </a:r>
            <a:r>
              <a:rPr lang="en-US" sz="2000" b="1" dirty="0"/>
              <a:t>x </a:t>
            </a:r>
            <a:r>
              <a:rPr lang="en-US" sz="2000" dirty="0"/>
              <a:t>has the value zero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Here are the general forms for </a:t>
            </a:r>
            <a:r>
              <a:rPr lang="en-US" sz="2000" dirty="0" smtClean="0"/>
              <a:t>the prefix </a:t>
            </a:r>
            <a:r>
              <a:rPr lang="en-US" sz="2000" dirty="0"/>
              <a:t>and postfix </a:t>
            </a:r>
            <a:r>
              <a:rPr lang="en-US" sz="2000" b="1" dirty="0"/>
              <a:t>++ </a:t>
            </a:r>
            <a:r>
              <a:rPr lang="en-US" sz="2000" dirty="0"/>
              <a:t>and </a:t>
            </a:r>
            <a:r>
              <a:rPr lang="en-US" sz="2000" b="1" dirty="0"/>
              <a:t>– – </a:t>
            </a:r>
            <a:r>
              <a:rPr lang="en-US" sz="2000" dirty="0"/>
              <a:t>operator functions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5443"/>
            <a:ext cx="8305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Creating Prefix and Postfix Forms of the Increment and Decrement </a:t>
            </a:r>
            <a:r>
              <a:rPr lang="en-US" sz="3200" b="1" dirty="0" smtClean="0"/>
              <a:t>Operators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4094" y="3362235"/>
            <a:ext cx="3402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 Prefix increment</a:t>
            </a:r>
          </a:p>
          <a:p>
            <a:r>
              <a:rPr lang="en-US" sz="2400" i="1" dirty="0"/>
              <a:t>type </a:t>
            </a:r>
            <a:r>
              <a:rPr lang="en-US" sz="2400" dirty="0"/>
              <a:t>operator++( ) {</a:t>
            </a:r>
          </a:p>
          <a:p>
            <a:r>
              <a:rPr lang="en-US" sz="2400" dirty="0"/>
              <a:t>// body of prefix operator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/>
              <a:t>// Postfix increment</a:t>
            </a:r>
          </a:p>
          <a:p>
            <a:r>
              <a:rPr lang="en-US" sz="2400" i="1" dirty="0"/>
              <a:t>type </a:t>
            </a:r>
            <a:r>
              <a:rPr lang="en-US" sz="2400" dirty="0"/>
              <a:t>operator++(int </a:t>
            </a:r>
            <a:r>
              <a:rPr lang="en-US" sz="2400" i="1" dirty="0"/>
              <a:t>x</a:t>
            </a:r>
            <a:r>
              <a:rPr lang="en-US" sz="2400" dirty="0"/>
              <a:t>) {</a:t>
            </a:r>
          </a:p>
          <a:p>
            <a:r>
              <a:rPr lang="en-US" sz="2400" dirty="0"/>
              <a:t>// body of postfix operator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3318570"/>
            <a:ext cx="3402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/>
              <a:t>Prefix decrement</a:t>
            </a:r>
          </a:p>
          <a:p>
            <a:r>
              <a:rPr lang="en-US" sz="2400" i="1" dirty="0"/>
              <a:t>type </a:t>
            </a:r>
            <a:r>
              <a:rPr lang="en-US" sz="2400" dirty="0"/>
              <a:t>operator– –( ) {</a:t>
            </a:r>
          </a:p>
          <a:p>
            <a:r>
              <a:rPr lang="en-US" sz="2400" dirty="0"/>
              <a:t>// body of prefix operator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// Postfix decrement</a:t>
            </a:r>
          </a:p>
          <a:p>
            <a:r>
              <a:rPr lang="en-US" sz="2400" i="1" dirty="0"/>
              <a:t>type </a:t>
            </a:r>
            <a:r>
              <a:rPr lang="en-US" sz="2400" dirty="0"/>
              <a:t>operator– –(int </a:t>
            </a:r>
            <a:r>
              <a:rPr lang="en-US" sz="2400" i="1" dirty="0"/>
              <a:t>x</a:t>
            </a:r>
            <a:r>
              <a:rPr lang="en-US" sz="2400" dirty="0"/>
              <a:t>) {</a:t>
            </a:r>
          </a:p>
          <a:p>
            <a:r>
              <a:rPr lang="en-US" sz="2400" dirty="0"/>
              <a:t>// body of postfix operator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8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</TotalTime>
  <Words>2045</Words>
  <Application>Microsoft Office PowerPoint</Application>
  <PresentationFormat>On-screen Show (4:3)</PresentationFormat>
  <Paragraphs>397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                                  Chapter-15</vt:lpstr>
      <vt:lpstr>Operator Overloading</vt:lpstr>
      <vt:lpstr>Creating a Member Operator Function</vt:lpstr>
      <vt:lpstr>First example of operator overloading.</vt:lpstr>
      <vt:lpstr>Creating a Member Operator Function</vt:lpstr>
      <vt:lpstr>The next program adds three additional overloaded operators to the loc class: the –, the =, and the unary ++.</vt:lpstr>
      <vt:lpstr>Overloading Constructor Functions:</vt:lpstr>
      <vt:lpstr>Overloading Constructor Functions:</vt:lpstr>
      <vt:lpstr>PowerPoint Presentation</vt:lpstr>
      <vt:lpstr>Overloading the Shorthand Operators</vt:lpstr>
      <vt:lpstr>Operator Overloading Restrictions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Chapter-14</dc:title>
  <dc:creator>abid</dc:creator>
  <cp:lastModifiedBy>abid</cp:lastModifiedBy>
  <cp:revision>46</cp:revision>
  <dcterms:created xsi:type="dcterms:W3CDTF">2016-09-04T09:00:33Z</dcterms:created>
  <dcterms:modified xsi:type="dcterms:W3CDTF">2016-10-15T04:44:23Z</dcterms:modified>
</cp:coreProperties>
</file>