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9" r:id="rId5"/>
    <p:sldId id="258" r:id="rId6"/>
    <p:sldId id="260" r:id="rId7"/>
    <p:sldId id="290" r:id="rId8"/>
    <p:sldId id="291" r:id="rId9"/>
    <p:sldId id="292" r:id="rId10"/>
    <p:sldId id="293" r:id="rId11"/>
    <p:sldId id="261" r:id="rId12"/>
    <p:sldId id="294"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82"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83"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84"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85"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382F938C-F2BB-4BB2-8422-30D203CDCFC0}" type="slidenum">
              <a:rPr lang="en-US"/>
              <a:t>‹#›</a:t>
            </a:fld>
            <a:endParaRPr/>
          </a:p>
        </p:txBody>
      </p:sp>
    </p:spTree>
    <p:extLst>
      <p:ext uri="{BB962C8B-B14F-4D97-AF65-F5344CB8AC3E}">
        <p14:creationId xmlns:p14="http://schemas.microsoft.com/office/powerpoint/2010/main" val="371354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5</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6</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7</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8</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9</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a:lstStyle/>
          <a:p>
            <a:endParaRPr dirty="0"/>
          </a:p>
        </p:txBody>
      </p:sp>
      <p:sp>
        <p:nvSpPr>
          <p:cNvPr id="187" name="TextShape 2"/>
          <p:cNvSpPr txBox="1"/>
          <p:nvPr/>
        </p:nvSpPr>
        <p:spPr>
          <a:xfrm>
            <a:off x="3884760" y="8685360"/>
            <a:ext cx="2971440" cy="456840"/>
          </a:xfrm>
          <a:prstGeom prst="rect">
            <a:avLst/>
          </a:prstGeom>
        </p:spPr>
        <p:txBody>
          <a:bodyPr anchor="b"/>
          <a:lstStyle/>
          <a:p>
            <a:pPr algn="r">
              <a:lnSpc>
                <a:spcPct val="100000"/>
              </a:lnSpc>
            </a:pPr>
            <a:fld id="{657A415E-2C13-48FF-A953-BDEF29A212AA}" type="slidenum">
              <a:rPr lang="en-US" sz="1200">
                <a:solidFill>
                  <a:srgbClr val="000000"/>
                </a:solidFill>
                <a:latin typeface="+mn-lt"/>
                <a:ea typeface="+mn-ea"/>
              </a:r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a:lstStyle/>
          <a:p>
            <a:endParaRPr dirty="0"/>
          </a:p>
        </p:txBody>
      </p:sp>
      <p:sp>
        <p:nvSpPr>
          <p:cNvPr id="187" name="TextShape 2"/>
          <p:cNvSpPr txBox="1"/>
          <p:nvPr/>
        </p:nvSpPr>
        <p:spPr>
          <a:xfrm>
            <a:off x="3884760" y="8685360"/>
            <a:ext cx="2971440" cy="456840"/>
          </a:xfrm>
          <a:prstGeom prst="rect">
            <a:avLst/>
          </a:prstGeom>
        </p:spPr>
        <p:txBody>
          <a:bodyPr anchor="b"/>
          <a:lstStyle/>
          <a:p>
            <a:pPr algn="r">
              <a:lnSpc>
                <a:spcPct val="100000"/>
              </a:lnSpc>
            </a:pPr>
            <a:fld id="{657A415E-2C13-48FF-A953-BDEF29A212AA}" type="slidenum">
              <a:rPr lang="en-US" sz="1200">
                <a:solidFill>
                  <a:srgbClr val="000000"/>
                </a:solidFill>
                <a:latin typeface="+mn-lt"/>
                <a:ea typeface="+mn-ea"/>
              </a:r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8"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9"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31"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34"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36"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37"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38" name="Picture 37"/>
          <p:cNvPicPr/>
          <p:nvPr/>
        </p:nvPicPr>
        <p:blipFill>
          <a:blip r:embed="rId2"/>
          <a:stretch>
            <a:fillRect/>
          </a:stretch>
        </p:blipFill>
        <p:spPr>
          <a:xfrm>
            <a:off x="2079000" y="1604520"/>
            <a:ext cx="4984920" cy="3977280"/>
          </a:xfrm>
          <a:prstGeom prst="rect">
            <a:avLst/>
          </a:prstGeom>
          <a:ln>
            <a:noFill/>
          </a:ln>
        </p:spPr>
      </p:pic>
      <p:pic>
        <p:nvPicPr>
          <p:cNvPr id="39" name="Picture 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48"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0"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53"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438280" y="1447920"/>
            <a:ext cx="3962160" cy="98906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7"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58"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59"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1"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62"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63"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5"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67"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70"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73"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74"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75"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78"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79" name="Picture 78"/>
          <p:cNvPicPr/>
          <p:nvPr/>
        </p:nvPicPr>
        <p:blipFill>
          <a:blip r:embed="rId2"/>
          <a:stretch>
            <a:fillRect/>
          </a:stretch>
        </p:blipFill>
        <p:spPr>
          <a:xfrm>
            <a:off x="2079000" y="1604520"/>
            <a:ext cx="4984920" cy="3977280"/>
          </a:xfrm>
          <a:prstGeom prst="rect">
            <a:avLst/>
          </a:prstGeom>
          <a:ln>
            <a:noFill/>
          </a:ln>
        </p:spPr>
      </p:pic>
      <p:pic>
        <p:nvPicPr>
          <p:cNvPr id="80" name="Picture 7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9"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11"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12"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38280" y="1447920"/>
            <a:ext cx="3962160" cy="98906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16"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17"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18"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0"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2"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4"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6"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 name="Picture 11"/>
          <p:cNvPicPr/>
          <p:nvPr/>
        </p:nvPicPr>
        <p:blipFill>
          <a:blip r:embed="rId14"/>
          <a:stretch>
            <a:fillRect/>
          </a:stretch>
        </p:blipFill>
        <p:spPr>
          <a:xfrm>
            <a:off x="8823600" y="0"/>
            <a:ext cx="320040" cy="6857640"/>
          </a:xfrm>
          <a:prstGeom prst="rect">
            <a:avLst/>
          </a:prstGeom>
          <a:ln>
            <a:noFill/>
          </a:ln>
        </p:spPr>
      </p:pic>
      <p:sp>
        <p:nvSpPr>
          <p:cNvPr id="7" name="PlaceHolder 1"/>
          <p:cNvSpPr>
            <a:spLocks noGrp="1"/>
          </p:cNvSpPr>
          <p:nvPr>
            <p:ph type="dt"/>
          </p:nvPr>
        </p:nvSpPr>
        <p:spPr>
          <a:xfrm>
            <a:off x="4876920" y="6426360"/>
            <a:ext cx="2819160" cy="126720"/>
          </a:xfrm>
          <a:prstGeom prst="rect">
            <a:avLst/>
          </a:prstGeom>
        </p:spPr>
        <p:txBody>
          <a:bodyPr anchor="ctr"/>
          <a:lstStyle/>
          <a:p>
            <a:pPr algn="r">
              <a:lnSpc>
                <a:spcPct val="100000"/>
              </a:lnSpc>
            </a:pPr>
            <a:r>
              <a:rPr lang="en-US" sz="1050">
                <a:solidFill>
                  <a:srgbClr val="808080"/>
                </a:solidFill>
                <a:latin typeface="Calibri"/>
              </a:rPr>
              <a:t>10/23/16</a:t>
            </a:r>
            <a:endParaRPr/>
          </a:p>
        </p:txBody>
      </p:sp>
      <p:sp>
        <p:nvSpPr>
          <p:cNvPr id="2" name="PlaceHolder 2"/>
          <p:cNvSpPr>
            <a:spLocks noGrp="1"/>
          </p:cNvSpPr>
          <p:nvPr>
            <p:ph type="sldNum"/>
          </p:nvPr>
        </p:nvSpPr>
        <p:spPr>
          <a:xfrm>
            <a:off x="7772400" y="6400800"/>
            <a:ext cx="533160" cy="151920"/>
          </a:xfrm>
          <a:prstGeom prst="rect">
            <a:avLst/>
          </a:prstGeom>
        </p:spPr>
        <p:txBody>
          <a:bodyPr anchor="ctr"/>
          <a:lstStyle/>
          <a:p>
            <a:pPr algn="ctr">
              <a:lnSpc>
                <a:spcPct val="100000"/>
              </a:lnSpc>
            </a:pPr>
            <a:fld id="{EFF086BA-1AF2-447E-A841-AEFCB09641D2}" type="slidenum">
              <a:rPr lang="en-US" sz="1050">
                <a:solidFill>
                  <a:srgbClr val="808080"/>
                </a:solidFill>
                <a:latin typeface="Calibri"/>
              </a:rPr>
              <a:t>‹#›</a:t>
            </a:fld>
            <a:endParaRPr/>
          </a:p>
        </p:txBody>
      </p:sp>
      <p:sp>
        <p:nvSpPr>
          <p:cNvPr id="3" name="PlaceHolder 3"/>
          <p:cNvSpPr>
            <a:spLocks noGrp="1"/>
          </p:cNvSpPr>
          <p:nvPr>
            <p:ph type="ftr"/>
          </p:nvPr>
        </p:nvSpPr>
        <p:spPr>
          <a:xfrm>
            <a:off x="4875120" y="6296400"/>
            <a:ext cx="2820600" cy="151920"/>
          </a:xfrm>
          <a:prstGeom prst="rect">
            <a:avLst/>
          </a:prstGeom>
        </p:spPr>
        <p:txBody>
          <a:bodyPr anchor="b"/>
          <a:lstStyle/>
          <a:p>
            <a:endParaRPr/>
          </a:p>
        </p:txBody>
      </p:sp>
      <p:sp>
        <p:nvSpPr>
          <p:cNvPr id="4"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Click to edit the title text format</a:t>
            </a:r>
            <a:endParaRPr/>
          </a:p>
        </p:txBody>
      </p:sp>
      <p:sp>
        <p:nvSpPr>
          <p:cNvPr id="5"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0" name="Picture 11"/>
          <p:cNvPicPr/>
          <p:nvPr/>
        </p:nvPicPr>
        <p:blipFill>
          <a:blip r:embed="rId14"/>
          <a:stretch>
            <a:fillRect/>
          </a:stretch>
        </p:blipFill>
        <p:spPr>
          <a:xfrm>
            <a:off x="8823600" y="0"/>
            <a:ext cx="320040" cy="6857640"/>
          </a:xfrm>
          <a:prstGeom prst="rect">
            <a:avLst/>
          </a:prstGeom>
          <a:ln>
            <a:noFill/>
          </a:ln>
        </p:spPr>
      </p:pic>
      <p:pic>
        <p:nvPicPr>
          <p:cNvPr id="41" name="Picture 7"/>
          <p:cNvPicPr/>
          <p:nvPr/>
        </p:nvPicPr>
        <p:blipFill>
          <a:blip r:embed="rId15"/>
          <a:stretch>
            <a:fillRect/>
          </a:stretch>
        </p:blipFill>
        <p:spPr>
          <a:xfrm>
            <a:off x="6850440" y="0"/>
            <a:ext cx="2293200" cy="6857640"/>
          </a:xfrm>
          <a:prstGeom prst="rect">
            <a:avLst/>
          </a:prstGeom>
          <a:ln>
            <a:noFill/>
          </a:ln>
        </p:spPr>
      </p:pic>
      <p:sp>
        <p:nvSpPr>
          <p:cNvPr id="42" name="PlaceHolder 1"/>
          <p:cNvSpPr>
            <a:spLocks noGrp="1"/>
          </p:cNvSpPr>
          <p:nvPr>
            <p:ph type="title"/>
          </p:nvPr>
        </p:nvSpPr>
        <p:spPr>
          <a:xfrm>
            <a:off x="2438280" y="1447920"/>
            <a:ext cx="3962160" cy="2133360"/>
          </a:xfrm>
          <a:prstGeom prst="rect">
            <a:avLst/>
          </a:prstGeom>
        </p:spPr>
        <p:txBody>
          <a:bodyPr anchor="b"/>
          <a:lstStyle/>
          <a:p>
            <a:pPr algn="r">
              <a:lnSpc>
                <a:spcPct val="100000"/>
              </a:lnSpc>
            </a:pPr>
            <a:r>
              <a:rPr lang="en-US" sz="2800">
                <a:latin typeface="Calibri"/>
              </a:rPr>
              <a:t>Click to edit the title text formatClick to edit Master title style</a:t>
            </a:r>
            <a:endParaRPr/>
          </a:p>
        </p:txBody>
      </p:sp>
      <p:sp>
        <p:nvSpPr>
          <p:cNvPr id="43" name="PlaceHolder 2"/>
          <p:cNvSpPr>
            <a:spLocks noGrp="1"/>
          </p:cNvSpPr>
          <p:nvPr>
            <p:ph type="dt"/>
          </p:nvPr>
        </p:nvSpPr>
        <p:spPr>
          <a:xfrm>
            <a:off x="3583080" y="6426360"/>
            <a:ext cx="2819160" cy="126720"/>
          </a:xfrm>
          <a:prstGeom prst="rect">
            <a:avLst/>
          </a:prstGeom>
        </p:spPr>
        <p:txBody>
          <a:bodyPr anchor="ctr"/>
          <a:lstStyle/>
          <a:p>
            <a:pPr algn="r">
              <a:lnSpc>
                <a:spcPct val="100000"/>
              </a:lnSpc>
            </a:pPr>
            <a:r>
              <a:rPr lang="en-US" sz="1050">
                <a:solidFill>
                  <a:srgbClr val="808080"/>
                </a:solidFill>
                <a:latin typeface="Calibri"/>
              </a:rPr>
              <a:t>10/23/16</a:t>
            </a:r>
            <a:endParaRPr/>
          </a:p>
        </p:txBody>
      </p:sp>
      <p:sp>
        <p:nvSpPr>
          <p:cNvPr id="44" name="PlaceHolder 3"/>
          <p:cNvSpPr>
            <a:spLocks noGrp="1"/>
          </p:cNvSpPr>
          <p:nvPr>
            <p:ph type="sldNum"/>
          </p:nvPr>
        </p:nvSpPr>
        <p:spPr>
          <a:xfrm>
            <a:off x="6414840" y="6400800"/>
            <a:ext cx="456840" cy="151920"/>
          </a:xfrm>
          <a:prstGeom prst="rect">
            <a:avLst/>
          </a:prstGeom>
        </p:spPr>
        <p:txBody>
          <a:bodyPr anchor="ctr"/>
          <a:lstStyle/>
          <a:p>
            <a:pPr algn="r">
              <a:lnSpc>
                <a:spcPct val="100000"/>
              </a:lnSpc>
            </a:pPr>
            <a:fld id="{2366DBFA-AA33-441C-9510-AA8AD1ACD237}" type="slidenum">
              <a:rPr lang="en-US" sz="1050">
                <a:solidFill>
                  <a:srgbClr val="808080"/>
                </a:solidFill>
                <a:latin typeface="Calibri"/>
              </a:rPr>
              <a:t>‹#›</a:t>
            </a:fld>
            <a:endParaRPr/>
          </a:p>
        </p:txBody>
      </p:sp>
      <p:sp>
        <p:nvSpPr>
          <p:cNvPr id="45" name="PlaceHolder 4"/>
          <p:cNvSpPr>
            <a:spLocks noGrp="1"/>
          </p:cNvSpPr>
          <p:nvPr>
            <p:ph type="ftr"/>
          </p:nvPr>
        </p:nvSpPr>
        <p:spPr>
          <a:xfrm>
            <a:off x="3581280" y="6296400"/>
            <a:ext cx="2820600" cy="151920"/>
          </a:xfrm>
          <a:prstGeom prst="rect">
            <a:avLst/>
          </a:prstGeom>
        </p:spPr>
        <p:txBody>
          <a:bodyPr anchor="b"/>
          <a:lstStyle/>
          <a:p>
            <a:endParaRPr/>
          </a:p>
        </p:txBody>
      </p:sp>
      <p:sp>
        <p:nvSpPr>
          <p:cNvPr id="46"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TextShape 1"/>
          <p:cNvSpPr txBox="1"/>
          <p:nvPr/>
        </p:nvSpPr>
        <p:spPr>
          <a:xfrm>
            <a:off x="0" y="272880"/>
            <a:ext cx="8229240" cy="1145880"/>
          </a:xfrm>
          <a:prstGeom prst="rect">
            <a:avLst/>
          </a:prstGeom>
        </p:spPr>
        <p:txBody>
          <a:bodyPr lIns="82800" tIns="41400" rIns="82800" bIns="41400" anchor="ctr"/>
          <a:lstStyle/>
          <a:p>
            <a:pPr>
              <a:lnSpc>
                <a:spcPct val="100000"/>
              </a:lnSpc>
            </a:pPr>
            <a:r>
              <a:rPr lang="en-US" sz="3300" b="1">
                <a:latin typeface="Cambria math"/>
              </a:rPr>
              <a:t>                                   </a:t>
            </a:r>
            <a:r>
              <a:rPr lang="en-US" sz="3300" b="1" smtClean="0">
                <a:latin typeface="Cambria math"/>
              </a:rPr>
              <a:t>Chapter-18</a:t>
            </a:r>
            <a:endParaRPr dirty="0"/>
          </a:p>
        </p:txBody>
      </p:sp>
      <p:sp>
        <p:nvSpPr>
          <p:cNvPr id="87" name="TextShape 2"/>
          <p:cNvSpPr txBox="1"/>
          <p:nvPr/>
        </p:nvSpPr>
        <p:spPr>
          <a:xfrm>
            <a:off x="0" y="1604880"/>
            <a:ext cx="8229240" cy="3976200"/>
          </a:xfrm>
          <a:prstGeom prst="rect">
            <a:avLst/>
          </a:prstGeom>
        </p:spPr>
        <p:txBody>
          <a:bodyPr lIns="82800" tIns="41400" rIns="82800" bIns="41400" anchor="ctr"/>
          <a:lstStyle/>
          <a:p>
            <a:pPr algn="ctr">
              <a:lnSpc>
                <a:spcPct val="100000"/>
              </a:lnSpc>
            </a:pPr>
            <a:r>
              <a:rPr lang="en-US" sz="4800" dirty="0" smtClean="0"/>
              <a:t>Template</a:t>
            </a:r>
            <a:endParaRPr sz="3600" dirty="0"/>
          </a:p>
          <a:p>
            <a:pPr algn="ctr">
              <a:lnSpc>
                <a:spcPct val="100000"/>
              </a:lnSpc>
            </a:pPr>
            <a:r>
              <a:rPr lang="en-US" sz="2800" dirty="0">
                <a:latin typeface="Calibri"/>
              </a:rPr>
              <a:t>Abu Saleh Musa Miah</a:t>
            </a:r>
            <a:endParaRPr dirty="0"/>
          </a:p>
          <a:p>
            <a:pPr algn="ctr">
              <a:lnSpc>
                <a:spcPct val="100000"/>
              </a:lnSpc>
            </a:pPr>
            <a:r>
              <a:rPr lang="en-US" sz="2800" dirty="0">
                <a:latin typeface="Calibri"/>
              </a:rPr>
              <a:t>M.Sc. </a:t>
            </a:r>
            <a:r>
              <a:rPr lang="en-US" sz="2800" dirty="0" err="1">
                <a:latin typeface="Calibri"/>
              </a:rPr>
              <a:t>Engg</a:t>
            </a:r>
            <a:r>
              <a:rPr lang="en-US" sz="2800" dirty="0">
                <a:latin typeface="Calibri"/>
              </a:rPr>
              <a:t>(On going)</a:t>
            </a:r>
            <a:endParaRPr dirty="0"/>
          </a:p>
          <a:p>
            <a:pPr algn="ctr">
              <a:lnSpc>
                <a:spcPct val="100000"/>
              </a:lnSpc>
            </a:pPr>
            <a:r>
              <a:rPr lang="en-US" sz="2800" dirty="0">
                <a:latin typeface="Calibri"/>
              </a:rPr>
              <a:t>University of Rajshahi</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TextShape 1"/>
          <p:cNvSpPr txBox="1"/>
          <p:nvPr/>
        </p:nvSpPr>
        <p:spPr>
          <a:xfrm>
            <a:off x="380880" y="152280"/>
            <a:ext cx="8762760" cy="914040"/>
          </a:xfrm>
          <a:prstGeom prst="rect">
            <a:avLst/>
          </a:prstGeom>
        </p:spPr>
        <p:txBody>
          <a:bodyPr/>
          <a:lstStyle/>
          <a:p>
            <a:pPr algn="ctr"/>
            <a:r>
              <a:rPr lang="en-US" sz="4000" b="1" u="sng" dirty="0"/>
              <a:t>Generic </a:t>
            </a:r>
            <a:r>
              <a:rPr lang="en-US" sz="4000" b="1" u="sng" dirty="0" smtClean="0"/>
              <a:t>Functions</a:t>
            </a:r>
            <a:endParaRPr lang="en-US" sz="4000" dirty="0"/>
          </a:p>
        </p:txBody>
      </p:sp>
      <p:sp>
        <p:nvSpPr>
          <p:cNvPr id="100" name="CustomShape 2"/>
          <p:cNvSpPr/>
          <p:nvPr/>
        </p:nvSpPr>
        <p:spPr>
          <a:xfrm>
            <a:off x="228600" y="838080"/>
            <a:ext cx="8534400" cy="5941800"/>
          </a:xfrm>
          <a:prstGeom prst="rect">
            <a:avLst/>
          </a:prstGeom>
          <a:noFill/>
          <a:ln>
            <a:noFill/>
          </a:ln>
        </p:spPr>
        <p:txBody>
          <a:bodyPr lIns="90000" tIns="45000" rIns="90000" bIns="45000"/>
          <a:lstStyle/>
          <a:p>
            <a:r>
              <a:rPr lang="en-US" sz="3600" b="1" dirty="0" smtClean="0"/>
              <a:t>A </a:t>
            </a:r>
            <a:r>
              <a:rPr lang="en-US" sz="3600" b="1" dirty="0"/>
              <a:t>generic function defines a general set of operations that will be applied to various types of data. The type of data that the function will operate upon is passed to it as a parameter</a:t>
            </a:r>
            <a:r>
              <a:rPr lang="en-US" sz="3600" b="1" dirty="0" smtClean="0"/>
              <a:t>.</a:t>
            </a:r>
          </a:p>
          <a:p>
            <a:endParaRPr lang="en-US" sz="3600" b="1" dirty="0" smtClean="0"/>
          </a:p>
          <a:p>
            <a:r>
              <a:rPr lang="en-US" sz="2800" b="1" dirty="0" smtClean="0"/>
              <a:t>&lt;</a:t>
            </a:r>
            <a:r>
              <a:rPr lang="en-US" sz="2800" b="1" dirty="0"/>
              <a:t>class </a:t>
            </a:r>
            <a:r>
              <a:rPr lang="en-US" sz="2800" b="1" dirty="0" smtClean="0"/>
              <a:t>T type</a:t>
            </a:r>
            <a:r>
              <a:rPr lang="en-US" sz="2800" b="1" dirty="0"/>
              <a:t>&gt; ret-type </a:t>
            </a:r>
            <a:r>
              <a:rPr lang="en-US" sz="2800" b="1" dirty="0" err="1"/>
              <a:t>func</a:t>
            </a:r>
            <a:r>
              <a:rPr lang="en-US" sz="2800" b="1" dirty="0"/>
              <a:t>-name(parameter list)</a:t>
            </a:r>
            <a:endParaRPr lang="en-US" sz="2800" dirty="0"/>
          </a:p>
          <a:p>
            <a:pPr lvl="1"/>
            <a:r>
              <a:rPr lang="en-US" sz="2800" b="1" dirty="0"/>
              <a:t>{</a:t>
            </a:r>
            <a:endParaRPr lang="en-US" sz="2800" dirty="0"/>
          </a:p>
          <a:p>
            <a:pPr lvl="1"/>
            <a:r>
              <a:rPr lang="en-US" sz="2800" b="1" dirty="0"/>
              <a:t>// body of function</a:t>
            </a:r>
            <a:endParaRPr lang="en-US" sz="2800" dirty="0"/>
          </a:p>
          <a:p>
            <a:pPr lvl="1"/>
            <a:r>
              <a:rPr lang="en-US" sz="2800" b="1" dirty="0"/>
              <a:t>}</a:t>
            </a:r>
            <a:endParaRPr lang="en-US" sz="2800" dirty="0"/>
          </a:p>
          <a:p>
            <a:endParaRPr 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TextShape 1"/>
          <p:cNvSpPr txBox="1"/>
          <p:nvPr/>
        </p:nvSpPr>
        <p:spPr>
          <a:xfrm>
            <a:off x="380880" y="152280"/>
            <a:ext cx="8762760" cy="914040"/>
          </a:xfrm>
          <a:prstGeom prst="rect">
            <a:avLst/>
          </a:prstGeom>
        </p:spPr>
        <p:txBody>
          <a:bodyPr/>
          <a:lstStyle/>
          <a:p>
            <a:pPr algn="ctr"/>
            <a:r>
              <a:rPr lang="en-US" sz="4000" b="1" u="sng" dirty="0"/>
              <a:t>Generic Class:</a:t>
            </a:r>
            <a:endParaRPr lang="en-US" sz="4000" dirty="0"/>
          </a:p>
        </p:txBody>
      </p:sp>
      <p:sp>
        <p:nvSpPr>
          <p:cNvPr id="100" name="CustomShape 2"/>
          <p:cNvSpPr/>
          <p:nvPr/>
        </p:nvSpPr>
        <p:spPr>
          <a:xfrm>
            <a:off x="228600" y="838080"/>
            <a:ext cx="8763000" cy="5941800"/>
          </a:xfrm>
          <a:prstGeom prst="rect">
            <a:avLst/>
          </a:prstGeom>
          <a:noFill/>
          <a:ln>
            <a:noFill/>
          </a:ln>
        </p:spPr>
        <p:txBody>
          <a:bodyPr lIns="90000" tIns="45000" rIns="90000" bIns="45000"/>
          <a:lstStyle/>
          <a:p>
            <a:r>
              <a:rPr lang="en-US" sz="2400" dirty="0" smtClean="0"/>
              <a:t>                                         When </a:t>
            </a:r>
            <a:r>
              <a:rPr lang="en-US" sz="2400" dirty="0"/>
              <a:t>you create a generic class, it can perform the operation you define, such as maintaining a queue or a linked list, for any type of data. The compiler will automatically generate the correct type of object, based upon the type you specify when the object is created. The general form of a generic class declaration is shown here</a:t>
            </a:r>
          </a:p>
          <a:p>
            <a:r>
              <a:rPr lang="en-US" sz="2400" dirty="0"/>
              <a:t> </a:t>
            </a:r>
          </a:p>
          <a:p>
            <a:r>
              <a:rPr lang="en-US" sz="2400" b="1" dirty="0"/>
              <a:t>template &lt;class </a:t>
            </a:r>
            <a:r>
              <a:rPr lang="en-US" sz="2400" b="1" i="1" dirty="0" err="1"/>
              <a:t>Ttype</a:t>
            </a:r>
            <a:r>
              <a:rPr lang="en-US" sz="2400" b="1" dirty="0"/>
              <a:t>&gt; class </a:t>
            </a:r>
            <a:r>
              <a:rPr lang="en-US" sz="2400" b="1" i="1" dirty="0"/>
              <a:t>class-name </a:t>
            </a:r>
            <a:r>
              <a:rPr lang="en-US" sz="2400" b="1" dirty="0"/>
              <a:t>{</a:t>
            </a:r>
            <a:endParaRPr lang="en-US" sz="2400" dirty="0"/>
          </a:p>
          <a:p>
            <a:r>
              <a:rPr lang="en-US" sz="2400" b="1" dirty="0"/>
              <a:t>.</a:t>
            </a:r>
            <a:endParaRPr lang="en-US" sz="2400" dirty="0"/>
          </a:p>
          <a:p>
            <a:r>
              <a:rPr lang="en-US" sz="2400" b="1" dirty="0"/>
              <a:t>..</a:t>
            </a:r>
            <a:endParaRPr lang="en-US" sz="2400" dirty="0"/>
          </a:p>
          <a:p>
            <a:r>
              <a:rPr lang="en-US" sz="2400" b="1" dirty="0"/>
              <a:t>}</a:t>
            </a:r>
            <a:endParaRPr lang="en-US" sz="2400" dirty="0"/>
          </a:p>
        </p:txBody>
      </p:sp>
    </p:spTree>
    <p:extLst>
      <p:ext uri="{BB962C8B-B14F-4D97-AF65-F5344CB8AC3E}">
        <p14:creationId xmlns:p14="http://schemas.microsoft.com/office/powerpoint/2010/main" val="70568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 name="TextShape 2"/>
          <p:cNvSpPr txBox="1"/>
          <p:nvPr/>
        </p:nvSpPr>
        <p:spPr>
          <a:xfrm>
            <a:off x="304800" y="1981200"/>
            <a:ext cx="8305800" cy="1828800"/>
          </a:xfrm>
          <a:prstGeom prst="rect">
            <a:avLst/>
          </a:prstGeom>
        </p:spPr>
        <p:txBody>
          <a:bodyPr/>
          <a:lstStyle/>
          <a:p>
            <a:pPr algn="just">
              <a:lnSpc>
                <a:spcPct val="100000"/>
              </a:lnSpc>
            </a:pPr>
            <a:r>
              <a:rPr lang="en-US" sz="8000" b="1" dirty="0" smtClean="0">
                <a:solidFill>
                  <a:srgbClr val="5B6973"/>
                </a:solidFill>
                <a:latin typeface="Cambria Math" pitchFamily="18" charset="0"/>
                <a:ea typeface="Cambria Math" pitchFamily="18" charset="0"/>
              </a:rPr>
              <a:t>End    Thank </a:t>
            </a:r>
            <a:r>
              <a:rPr lang="en-US" sz="8000" b="1" dirty="0">
                <a:solidFill>
                  <a:srgbClr val="5B6973"/>
                </a:solidFill>
                <a:latin typeface="Cambria Math" pitchFamily="18" charset="0"/>
                <a:ea typeface="Cambria Math" pitchFamily="18" charset="0"/>
              </a:rPr>
              <a:t>You</a:t>
            </a:r>
            <a:endParaRPr b="1" dirty="0">
              <a:latin typeface="Cambria Math" pitchFamily="18" charset="0"/>
              <a:ea typeface="Cambria Math"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TextShape 1"/>
          <p:cNvSpPr txBox="1"/>
          <p:nvPr/>
        </p:nvSpPr>
        <p:spPr>
          <a:xfrm>
            <a:off x="762120" y="0"/>
            <a:ext cx="7406280" cy="914040"/>
          </a:xfrm>
          <a:prstGeom prst="rect">
            <a:avLst/>
          </a:prstGeom>
        </p:spPr>
        <p:txBody>
          <a:bodyPr/>
          <a:lstStyle/>
          <a:p>
            <a:pPr algn="ctr">
              <a:lnSpc>
                <a:spcPct val="100000"/>
              </a:lnSpc>
            </a:pPr>
            <a:r>
              <a:rPr lang="en-US" sz="4800" dirty="0" smtClean="0">
                <a:latin typeface="Cambria Math" pitchFamily="18" charset="0"/>
                <a:ea typeface="Cambria Math" pitchFamily="18" charset="0"/>
              </a:rPr>
              <a:t>Template</a:t>
            </a:r>
            <a:endParaRPr sz="4800" dirty="0">
              <a:latin typeface="Cambria Math" pitchFamily="18" charset="0"/>
              <a:ea typeface="Cambria Math" pitchFamily="18" charset="0"/>
            </a:endParaRPr>
          </a:p>
        </p:txBody>
      </p:sp>
      <p:sp>
        <p:nvSpPr>
          <p:cNvPr id="89" name="CustomShape 2"/>
          <p:cNvSpPr/>
          <p:nvPr/>
        </p:nvSpPr>
        <p:spPr>
          <a:xfrm>
            <a:off x="228600" y="914040"/>
            <a:ext cx="8686800" cy="5715360"/>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txBody>
          <a:bodyPr lIns="303840" tIns="250560" rIns="106560" bIns="53280" anchor="ctr"/>
          <a:lstStyle/>
          <a:p>
            <a:pPr algn="just"/>
            <a:r>
              <a:rPr lang="en-US" sz="2800" b="1" dirty="0"/>
              <a:t>A template is a blueprint or formula for creating a generic class or a function. The library containers like iterators and algorithms are examples of generic programming and have been developed using template concept</a:t>
            </a:r>
            <a:r>
              <a:rPr lang="en-US" sz="2800" b="1" dirty="0" smtClean="0"/>
              <a:t>.</a:t>
            </a:r>
          </a:p>
          <a:p>
            <a:endParaRPr lang="en-US" sz="2800" b="1" dirty="0"/>
          </a:p>
          <a:p>
            <a:endParaRPr lang="en-US" sz="2800" b="1" dirty="0" smtClean="0"/>
          </a:p>
          <a:p>
            <a:r>
              <a:rPr lang="en-US" sz="2800" dirty="0" smtClean="0"/>
              <a:t> </a:t>
            </a:r>
            <a:r>
              <a:rPr lang="en-US" sz="2800" dirty="0"/>
              <a:t>There is a single definition of each container, such as </a:t>
            </a:r>
            <a:r>
              <a:rPr lang="en-US" sz="2800" b="1" dirty="0"/>
              <a:t>vector</a:t>
            </a:r>
            <a:r>
              <a:rPr lang="en-US" sz="2800" dirty="0"/>
              <a:t>, but we can define many different kinds of vectors for example, </a:t>
            </a:r>
            <a:r>
              <a:rPr lang="en-US" sz="2800" b="1" dirty="0"/>
              <a:t>vector &lt;int&gt; </a:t>
            </a:r>
            <a:r>
              <a:rPr lang="en-US" sz="2800" dirty="0"/>
              <a:t>or </a:t>
            </a:r>
            <a:r>
              <a:rPr lang="en-US" sz="2800" b="1" dirty="0"/>
              <a:t>vector &lt;string&gt;</a:t>
            </a:r>
            <a:r>
              <a:rPr lang="en-US" sz="28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TextShape 1"/>
          <p:cNvSpPr txBox="1"/>
          <p:nvPr/>
        </p:nvSpPr>
        <p:spPr>
          <a:xfrm>
            <a:off x="380880" y="152280"/>
            <a:ext cx="8762760" cy="914040"/>
          </a:xfrm>
          <a:prstGeom prst="rect">
            <a:avLst/>
          </a:prstGeom>
        </p:spPr>
        <p:txBody>
          <a:bodyPr/>
          <a:lstStyle/>
          <a:p>
            <a:r>
              <a:rPr lang="en-US" sz="3200" dirty="0"/>
              <a:t>The general form of a template function definition is shown here:</a:t>
            </a:r>
          </a:p>
        </p:txBody>
      </p:sp>
      <p:sp>
        <p:nvSpPr>
          <p:cNvPr id="95" name="CustomShape 3"/>
          <p:cNvSpPr/>
          <p:nvPr/>
        </p:nvSpPr>
        <p:spPr>
          <a:xfrm>
            <a:off x="152400" y="652722"/>
            <a:ext cx="8839200" cy="6052878"/>
          </a:xfrm>
          <a:prstGeom prst="rect">
            <a:avLst/>
          </a:prstGeom>
          <a:noFill/>
          <a:ln>
            <a:noFill/>
          </a:ln>
        </p:spPr>
        <p:txBody>
          <a:bodyPr lIns="90000" tIns="45000" rIns="90000" bIns="45000"/>
          <a:lstStyle/>
          <a:p>
            <a:pPr lvl="3"/>
            <a:r>
              <a:rPr lang="en-US" sz="2800" dirty="0" smtClean="0"/>
              <a:t>try</a:t>
            </a:r>
          </a:p>
          <a:p>
            <a:endParaRPr lang="en-US" dirty="0" smtClean="0"/>
          </a:p>
          <a:p>
            <a:pPr lvl="3"/>
            <a:endParaRPr lang="en-US" dirty="0" smtClean="0"/>
          </a:p>
          <a:p>
            <a:pPr lvl="3"/>
            <a:r>
              <a:rPr lang="en-US" sz="2800" b="1" dirty="0" smtClean="0"/>
              <a:t>template &lt;class type&gt; ret-type </a:t>
            </a:r>
            <a:r>
              <a:rPr lang="en-US" sz="2800" b="1" dirty="0" err="1" smtClean="0"/>
              <a:t>func</a:t>
            </a:r>
            <a:r>
              <a:rPr lang="en-US" sz="2800" b="1" dirty="0" smtClean="0"/>
              <a:t>-name(parameter list)</a:t>
            </a:r>
          </a:p>
          <a:p>
            <a:pPr lvl="3"/>
            <a:r>
              <a:rPr lang="en-US" sz="2800" b="1" dirty="0" smtClean="0"/>
              <a:t>{</a:t>
            </a:r>
            <a:endParaRPr lang="en-US" sz="2800" b="1" dirty="0"/>
          </a:p>
          <a:p>
            <a:pPr lvl="3"/>
            <a:r>
              <a:rPr lang="en-US" sz="2800" b="1" dirty="0"/>
              <a:t>// body of function</a:t>
            </a:r>
          </a:p>
          <a:p>
            <a:pPr lvl="3"/>
            <a:r>
              <a:rPr lang="en-US" sz="2800" b="1" dirty="0" smtClean="0"/>
              <a:t>}</a:t>
            </a:r>
          </a:p>
          <a:p>
            <a:pPr algn="just"/>
            <a:endParaRPr lang="en-US" sz="3600" dirty="0"/>
          </a:p>
          <a:p>
            <a:pPr algn="just"/>
            <a:r>
              <a:rPr lang="en-US" sz="3600" dirty="0"/>
              <a:t>Here, type is a placeholder name for a data type used by the function. This name can be used within the function definition. </a:t>
            </a:r>
          </a:p>
          <a:p>
            <a:r>
              <a:rPr lang="en-US" sz="2800"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TextShape 1"/>
          <p:cNvSpPr txBox="1"/>
          <p:nvPr/>
        </p:nvSpPr>
        <p:spPr>
          <a:xfrm>
            <a:off x="380880" y="152280"/>
            <a:ext cx="8762760" cy="914040"/>
          </a:xfrm>
          <a:prstGeom prst="rect">
            <a:avLst/>
          </a:prstGeom>
        </p:spPr>
        <p:txBody>
          <a:bodyPr/>
          <a:lstStyle/>
          <a:p>
            <a:pPr algn="ctr">
              <a:lnSpc>
                <a:spcPct val="100000"/>
              </a:lnSpc>
            </a:pPr>
            <a:r>
              <a:rPr lang="en-US" sz="4800" b="1" dirty="0" smtClean="0">
                <a:latin typeface="Calibri"/>
              </a:rPr>
              <a:t>Example of Function Template</a:t>
            </a:r>
            <a:endParaRPr sz="3600" dirty="0"/>
          </a:p>
        </p:txBody>
      </p:sp>
      <p:sp>
        <p:nvSpPr>
          <p:cNvPr id="3" name="Rectangle 2"/>
          <p:cNvSpPr/>
          <p:nvPr/>
        </p:nvSpPr>
        <p:spPr>
          <a:xfrm>
            <a:off x="0" y="1066320"/>
            <a:ext cx="8839200" cy="2677656"/>
          </a:xfrm>
          <a:prstGeom prst="rect">
            <a:avLst/>
          </a:prstGeom>
        </p:spPr>
        <p:txBody>
          <a:bodyPr wrap="square">
            <a:spAutoFit/>
          </a:bodyPr>
          <a:lstStyle/>
          <a:p>
            <a:pPr lvl="1"/>
            <a:r>
              <a:rPr lang="en-US" sz="2400" b="1" dirty="0"/>
              <a:t>using namespace </a:t>
            </a:r>
            <a:r>
              <a:rPr lang="en-US" sz="2400" b="1" dirty="0" err="1"/>
              <a:t>std</a:t>
            </a:r>
            <a:r>
              <a:rPr lang="en-US" sz="2400" b="1" dirty="0"/>
              <a:t>;</a:t>
            </a:r>
          </a:p>
          <a:p>
            <a:pPr lvl="1"/>
            <a:r>
              <a:rPr lang="en-US" sz="2400" b="1" dirty="0"/>
              <a:t> </a:t>
            </a:r>
          </a:p>
          <a:p>
            <a:pPr lvl="1"/>
            <a:r>
              <a:rPr lang="en-US" sz="2400" b="1" dirty="0"/>
              <a:t>template &lt;</a:t>
            </a:r>
            <a:r>
              <a:rPr lang="en-US" sz="2400" b="1" dirty="0" err="1"/>
              <a:t>typename</a:t>
            </a:r>
            <a:r>
              <a:rPr lang="en-US" sz="2400" b="1" dirty="0"/>
              <a:t> T&gt;</a:t>
            </a:r>
          </a:p>
          <a:p>
            <a:pPr lvl="1"/>
            <a:r>
              <a:rPr lang="en-US" sz="2400" b="1" dirty="0"/>
              <a:t>inline T </a:t>
            </a:r>
            <a:r>
              <a:rPr lang="en-US" sz="2400" b="1" dirty="0" err="1"/>
              <a:t>const</a:t>
            </a:r>
            <a:r>
              <a:rPr lang="en-US" sz="2400" b="1" dirty="0"/>
              <a:t>&amp; Max (T </a:t>
            </a:r>
            <a:r>
              <a:rPr lang="en-US" sz="2400" b="1" dirty="0" err="1"/>
              <a:t>const</a:t>
            </a:r>
            <a:r>
              <a:rPr lang="en-US" sz="2400" b="1" dirty="0"/>
              <a:t>&amp; a, T </a:t>
            </a:r>
            <a:r>
              <a:rPr lang="en-US" sz="2400" b="1" dirty="0" err="1"/>
              <a:t>const</a:t>
            </a:r>
            <a:r>
              <a:rPr lang="en-US" sz="2400" b="1" dirty="0"/>
              <a:t>&amp; b)</a:t>
            </a:r>
          </a:p>
          <a:p>
            <a:pPr lvl="1"/>
            <a:r>
              <a:rPr lang="en-US" sz="2400" b="1" dirty="0"/>
              <a:t>{</a:t>
            </a:r>
          </a:p>
          <a:p>
            <a:pPr lvl="1"/>
            <a:r>
              <a:rPr lang="en-US" sz="2400" b="1" dirty="0"/>
              <a:t>return a &lt; b ? b:a;</a:t>
            </a:r>
          </a:p>
          <a:p>
            <a:pPr lvl="1"/>
            <a:r>
              <a:rPr lang="en-US" sz="2400" b="1" dirty="0"/>
              <a:t>}</a:t>
            </a:r>
          </a:p>
        </p:txBody>
      </p:sp>
      <p:sp>
        <p:nvSpPr>
          <p:cNvPr id="4" name="Rectangle 3"/>
          <p:cNvSpPr/>
          <p:nvPr/>
        </p:nvSpPr>
        <p:spPr>
          <a:xfrm>
            <a:off x="380880" y="3743976"/>
            <a:ext cx="4572000" cy="2862322"/>
          </a:xfrm>
          <a:prstGeom prst="rect">
            <a:avLst/>
          </a:prstGeom>
        </p:spPr>
        <p:txBody>
          <a:bodyPr>
            <a:spAutoFit/>
          </a:bodyPr>
          <a:lstStyle/>
          <a:p>
            <a:r>
              <a:rPr lang="en-US" sz="2000" b="1" dirty="0"/>
              <a:t> int main </a:t>
            </a:r>
            <a:r>
              <a:rPr lang="en-US" sz="2000" b="1" dirty="0" smtClean="0"/>
              <a:t>()</a:t>
            </a:r>
          </a:p>
          <a:p>
            <a:r>
              <a:rPr lang="en-US" sz="2000" b="1" dirty="0" smtClean="0"/>
              <a:t>{int </a:t>
            </a:r>
            <a:r>
              <a:rPr lang="en-US" sz="2000" b="1" dirty="0"/>
              <a:t>i = 39;</a:t>
            </a:r>
          </a:p>
          <a:p>
            <a:r>
              <a:rPr lang="en-US" sz="2000" b="1" dirty="0"/>
              <a:t>int j = 20;</a:t>
            </a:r>
          </a:p>
          <a:p>
            <a:r>
              <a:rPr lang="en-US" sz="2000" b="1" dirty="0" err="1"/>
              <a:t>cout</a:t>
            </a:r>
            <a:r>
              <a:rPr lang="en-US" sz="2000" b="1" dirty="0"/>
              <a:t> &lt;&lt; "Max(i, j): " &lt;&lt; Max(i, j) &lt;&lt; </a:t>
            </a:r>
            <a:r>
              <a:rPr lang="en-US" sz="2000" b="1" dirty="0" err="1"/>
              <a:t>endl</a:t>
            </a:r>
            <a:r>
              <a:rPr lang="en-US" sz="2000" b="1" dirty="0"/>
              <a:t>;</a:t>
            </a:r>
          </a:p>
          <a:p>
            <a:r>
              <a:rPr lang="en-US" sz="2000" b="1" dirty="0"/>
              <a:t>double f1 = 13.5;</a:t>
            </a:r>
          </a:p>
          <a:p>
            <a:r>
              <a:rPr lang="en-US" sz="2000" b="1" dirty="0"/>
              <a:t>double f2 = 20.7;</a:t>
            </a:r>
          </a:p>
          <a:p>
            <a:r>
              <a:rPr lang="en-US" sz="2000" b="1" dirty="0" err="1"/>
              <a:t>cout</a:t>
            </a:r>
            <a:r>
              <a:rPr lang="en-US" sz="2000" b="1" dirty="0"/>
              <a:t> &lt;&lt; "Max(f1, f2): " &lt;&lt; Max(f1, f2) &lt;&lt; </a:t>
            </a:r>
            <a:r>
              <a:rPr lang="en-US" sz="2000" b="1" dirty="0" err="1"/>
              <a:t>endl</a:t>
            </a:r>
            <a:r>
              <a:rPr lang="en-US" sz="2000" b="1" dirty="0" smtClean="0"/>
              <a:t>;</a:t>
            </a:r>
            <a:endParaRPr lang="en-US" sz="2000" b="1" dirty="0"/>
          </a:p>
        </p:txBody>
      </p:sp>
      <p:sp>
        <p:nvSpPr>
          <p:cNvPr id="5" name="Rectangle 4"/>
          <p:cNvSpPr/>
          <p:nvPr/>
        </p:nvSpPr>
        <p:spPr>
          <a:xfrm>
            <a:off x="4920223" y="3962400"/>
            <a:ext cx="4223417" cy="2308324"/>
          </a:xfrm>
          <a:prstGeom prst="rect">
            <a:avLst/>
          </a:prstGeom>
        </p:spPr>
        <p:txBody>
          <a:bodyPr wrap="square">
            <a:spAutoFit/>
          </a:bodyPr>
          <a:lstStyle/>
          <a:p>
            <a:r>
              <a:rPr lang="en-US" sz="2400" b="1" dirty="0"/>
              <a:t>string s1 = "Hello";</a:t>
            </a:r>
          </a:p>
          <a:p>
            <a:r>
              <a:rPr lang="en-US" sz="2400" b="1" dirty="0"/>
              <a:t>string s2 = "World";</a:t>
            </a:r>
          </a:p>
          <a:p>
            <a:r>
              <a:rPr lang="en-US" sz="2400" b="1" dirty="0" err="1"/>
              <a:t>cout</a:t>
            </a:r>
            <a:r>
              <a:rPr lang="en-US" sz="2400" b="1" dirty="0"/>
              <a:t> &lt;&lt; "Max(s1, s2): " &lt;&lt; Max(s1, s2) &lt;&lt; </a:t>
            </a:r>
            <a:r>
              <a:rPr lang="en-US" sz="2400" b="1" dirty="0" err="1"/>
              <a:t>endl</a:t>
            </a:r>
            <a:r>
              <a:rPr lang="en-US" sz="2400" b="1" dirty="0"/>
              <a:t>;</a:t>
            </a:r>
          </a:p>
          <a:p>
            <a:r>
              <a:rPr lang="en-US" sz="2400" b="1" dirty="0"/>
              <a:t>return 0;</a:t>
            </a:r>
          </a:p>
          <a:p>
            <a:r>
              <a:rPr lang="en-US" sz="2400" b="1" dirty="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52400" y="1112602"/>
            <a:ext cx="8763000" cy="5693866"/>
          </a:xfrm>
          <a:prstGeom prst="rect">
            <a:avLst/>
          </a:prstGeom>
        </p:spPr>
        <p:txBody>
          <a:bodyPr wrap="square">
            <a:spAutoFit/>
          </a:bodyPr>
          <a:lstStyle/>
          <a:p>
            <a:r>
              <a:rPr lang="en-US" sz="2800" b="1" dirty="0"/>
              <a:t>Just as we can define function templates, we can also define class templates. </a:t>
            </a:r>
            <a:endParaRPr lang="en-US" sz="2800" b="1" dirty="0" smtClean="0"/>
          </a:p>
          <a:p>
            <a:endParaRPr lang="en-US" sz="2800" b="1" dirty="0"/>
          </a:p>
          <a:p>
            <a:r>
              <a:rPr lang="en-US" sz="2800" b="1" dirty="0" smtClean="0"/>
              <a:t>The </a:t>
            </a:r>
            <a:r>
              <a:rPr lang="en-US" sz="2800" b="1" dirty="0"/>
              <a:t>general form of a generic class declaration is shown here:</a:t>
            </a:r>
            <a:endParaRPr lang="en-US" sz="2800" dirty="0"/>
          </a:p>
          <a:p>
            <a:endParaRPr lang="en-US" sz="2800" b="1" dirty="0" smtClean="0"/>
          </a:p>
          <a:p>
            <a:r>
              <a:rPr lang="en-US" sz="2800" b="1" dirty="0" smtClean="0"/>
              <a:t>template </a:t>
            </a:r>
            <a:r>
              <a:rPr lang="en-US" sz="2800" b="1" dirty="0"/>
              <a:t>&lt;class type&gt; class class-name </a:t>
            </a:r>
            <a:endParaRPr lang="en-US" sz="2800" b="1" dirty="0" smtClean="0"/>
          </a:p>
          <a:p>
            <a:r>
              <a:rPr lang="en-US" sz="2800" b="1" dirty="0" smtClean="0"/>
              <a:t>					{</a:t>
            </a:r>
            <a:endParaRPr lang="en-US" sz="2800" dirty="0"/>
          </a:p>
          <a:p>
            <a:r>
              <a:rPr lang="en-US" sz="2800" b="1" dirty="0"/>
              <a:t>                                 </a:t>
            </a:r>
            <a:r>
              <a:rPr lang="en-US" sz="2800" b="1" dirty="0" smtClean="0"/>
              <a:t>        }</a:t>
            </a:r>
          </a:p>
          <a:p>
            <a:endParaRPr lang="en-US" sz="2800" b="1" dirty="0"/>
          </a:p>
          <a:p>
            <a:endParaRPr lang="en-US" sz="2800" b="1" dirty="0" smtClean="0"/>
          </a:p>
          <a:p>
            <a:r>
              <a:rPr lang="en-US" sz="2800" dirty="0"/>
              <a:t>Here, </a:t>
            </a:r>
            <a:r>
              <a:rPr lang="en-US" sz="2800" b="1" dirty="0"/>
              <a:t>type </a:t>
            </a:r>
            <a:r>
              <a:rPr lang="en-US" sz="2800" dirty="0"/>
              <a:t>is the placeholder type name, which will be specified when a class is instantiated.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52400" y="1112602"/>
            <a:ext cx="8763000" cy="6001643"/>
          </a:xfrm>
          <a:prstGeom prst="rect">
            <a:avLst/>
          </a:prstGeom>
        </p:spPr>
        <p:txBody>
          <a:bodyPr wrap="square">
            <a:spAutoFit/>
          </a:bodyPr>
          <a:lstStyle/>
          <a:p>
            <a:r>
              <a:rPr lang="en-US" sz="3200" b="1" dirty="0"/>
              <a:t>template &lt;class T&gt;</a:t>
            </a:r>
          </a:p>
          <a:p>
            <a:r>
              <a:rPr lang="en-US" sz="3200" b="1" dirty="0"/>
              <a:t>class Stack {</a:t>
            </a:r>
          </a:p>
          <a:p>
            <a:r>
              <a:rPr lang="en-US" sz="3200" b="1" dirty="0"/>
              <a:t>private:</a:t>
            </a:r>
          </a:p>
          <a:p>
            <a:r>
              <a:rPr lang="en-US" sz="3200" b="1" dirty="0"/>
              <a:t>vector&lt;T&gt; </a:t>
            </a:r>
            <a:r>
              <a:rPr lang="en-US" sz="3200" b="1" dirty="0" err="1"/>
              <a:t>elems</a:t>
            </a:r>
            <a:r>
              <a:rPr lang="en-US" sz="3200" b="1" dirty="0"/>
              <a:t>; // elements</a:t>
            </a:r>
          </a:p>
          <a:p>
            <a:r>
              <a:rPr lang="en-US" sz="3200" b="1" dirty="0"/>
              <a:t>public:</a:t>
            </a:r>
          </a:p>
          <a:p>
            <a:r>
              <a:rPr lang="en-US" sz="3200" b="1" dirty="0"/>
              <a:t>void push(T </a:t>
            </a:r>
            <a:r>
              <a:rPr lang="en-US" sz="3200" b="1" dirty="0" err="1"/>
              <a:t>const</a:t>
            </a:r>
            <a:r>
              <a:rPr lang="en-US" sz="3200" b="1" dirty="0"/>
              <a:t>&amp;); // push element</a:t>
            </a:r>
          </a:p>
          <a:p>
            <a:r>
              <a:rPr lang="en-US" sz="3200" b="1" dirty="0"/>
              <a:t>void pop(); // pop element</a:t>
            </a:r>
          </a:p>
          <a:p>
            <a:r>
              <a:rPr lang="en-US" sz="3200" b="1" dirty="0"/>
              <a:t>T top() </a:t>
            </a:r>
            <a:r>
              <a:rPr lang="en-US" sz="3200" b="1" dirty="0" err="1"/>
              <a:t>const</a:t>
            </a:r>
            <a:r>
              <a:rPr lang="en-US" sz="3200" b="1" dirty="0"/>
              <a:t>; // return top element</a:t>
            </a:r>
          </a:p>
          <a:p>
            <a:r>
              <a:rPr lang="en-US" sz="3200" b="1" dirty="0" err="1"/>
              <a:t>bool</a:t>
            </a:r>
            <a:r>
              <a:rPr lang="en-US" sz="3200" b="1" dirty="0"/>
              <a:t> empty() </a:t>
            </a:r>
            <a:r>
              <a:rPr lang="en-US" sz="3200" b="1" dirty="0" err="1"/>
              <a:t>const</a:t>
            </a:r>
            <a:r>
              <a:rPr lang="en-US" sz="3200" b="1" dirty="0"/>
              <a:t>{ // return true if empty.</a:t>
            </a:r>
          </a:p>
          <a:p>
            <a:r>
              <a:rPr lang="en-US" sz="3200" b="1" dirty="0"/>
              <a:t>return </a:t>
            </a:r>
            <a:r>
              <a:rPr lang="en-US" sz="3200" b="1" dirty="0" err="1"/>
              <a:t>elems.empty</a:t>
            </a:r>
            <a:r>
              <a:rPr lang="en-US" sz="3200" b="1" dirty="0"/>
              <a:t>();</a:t>
            </a:r>
          </a:p>
          <a:p>
            <a:r>
              <a:rPr lang="en-US" sz="3200" b="1" dirty="0"/>
              <a:t>}</a:t>
            </a:r>
          </a:p>
          <a:p>
            <a:r>
              <a:rPr lang="en-US" sz="3200" b="1" dirty="0"/>
              <a:t>};</a:t>
            </a:r>
          </a:p>
        </p:txBody>
      </p:sp>
    </p:spTree>
    <p:extLst>
      <p:ext uri="{BB962C8B-B14F-4D97-AF65-F5344CB8AC3E}">
        <p14:creationId xmlns:p14="http://schemas.microsoft.com/office/powerpoint/2010/main" val="68234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228600" y="1066320"/>
            <a:ext cx="9144000" cy="6124754"/>
          </a:xfrm>
          <a:prstGeom prst="rect">
            <a:avLst/>
          </a:prstGeom>
        </p:spPr>
        <p:txBody>
          <a:bodyPr wrap="square">
            <a:spAutoFit/>
          </a:bodyPr>
          <a:lstStyle/>
          <a:p>
            <a:r>
              <a:rPr lang="en-US" sz="2800" dirty="0"/>
              <a:t>template &lt;class T&gt;</a:t>
            </a:r>
          </a:p>
          <a:p>
            <a:r>
              <a:rPr lang="en-US" sz="2800" dirty="0"/>
              <a:t>void Stack&lt;T&gt;::</a:t>
            </a:r>
            <a:r>
              <a:rPr lang="en-US" sz="2800" b="1" dirty="0"/>
              <a:t>push (T </a:t>
            </a:r>
            <a:r>
              <a:rPr lang="en-US" sz="2800" b="1" dirty="0" err="1"/>
              <a:t>const</a:t>
            </a:r>
            <a:r>
              <a:rPr lang="en-US" sz="2800" b="1" dirty="0"/>
              <a:t>&amp; </a:t>
            </a:r>
            <a:r>
              <a:rPr lang="en-US" sz="2800" b="1" dirty="0" err="1"/>
              <a:t>elem</a:t>
            </a:r>
            <a:r>
              <a:rPr lang="en-US" sz="2800" b="1" dirty="0"/>
              <a:t>)</a:t>
            </a:r>
          </a:p>
          <a:p>
            <a:r>
              <a:rPr lang="en-US" sz="2800" dirty="0"/>
              <a:t>{</a:t>
            </a:r>
          </a:p>
          <a:p>
            <a:r>
              <a:rPr lang="en-US" sz="2800" dirty="0" err="1" smtClean="0"/>
              <a:t>elems.push_back</a:t>
            </a:r>
            <a:r>
              <a:rPr lang="en-US" sz="2800" dirty="0" smtClean="0"/>
              <a:t>(</a:t>
            </a:r>
            <a:r>
              <a:rPr lang="en-US" sz="2800" dirty="0" err="1" smtClean="0"/>
              <a:t>elem</a:t>
            </a:r>
            <a:r>
              <a:rPr lang="en-US" sz="2800" dirty="0"/>
              <a:t>);</a:t>
            </a:r>
          </a:p>
          <a:p>
            <a:r>
              <a:rPr lang="en-US" sz="2800" dirty="0"/>
              <a:t>}</a:t>
            </a:r>
          </a:p>
          <a:p>
            <a:r>
              <a:rPr lang="en-US" sz="2800" dirty="0"/>
              <a:t>template &lt;class T&gt;</a:t>
            </a:r>
          </a:p>
          <a:p>
            <a:r>
              <a:rPr lang="en-US" sz="2800" dirty="0"/>
              <a:t>void Stack&lt;T&gt;::</a:t>
            </a:r>
            <a:r>
              <a:rPr lang="en-US" sz="2800" b="1" dirty="0"/>
              <a:t>pop ()</a:t>
            </a:r>
          </a:p>
          <a:p>
            <a:r>
              <a:rPr lang="en-US" sz="2800" dirty="0"/>
              <a:t>{</a:t>
            </a:r>
          </a:p>
          <a:p>
            <a:r>
              <a:rPr lang="en-US" sz="2800" dirty="0"/>
              <a:t>if (</a:t>
            </a:r>
            <a:r>
              <a:rPr lang="en-US" sz="2800" dirty="0" err="1"/>
              <a:t>elems.empty</a:t>
            </a:r>
            <a:r>
              <a:rPr lang="en-US" sz="2800" dirty="0"/>
              <a:t>()) {</a:t>
            </a:r>
          </a:p>
          <a:p>
            <a:r>
              <a:rPr lang="en-US" sz="2800" dirty="0"/>
              <a:t>throw </a:t>
            </a:r>
            <a:r>
              <a:rPr lang="en-US" sz="2800" dirty="0" err="1"/>
              <a:t>out_of_range</a:t>
            </a:r>
            <a:r>
              <a:rPr lang="en-US" sz="2800" dirty="0"/>
              <a:t>("Stack&lt;&gt;::pop(): empty stack</a:t>
            </a:r>
            <a:r>
              <a:rPr lang="en-US" sz="2800" dirty="0" smtClean="0"/>
              <a:t>");</a:t>
            </a:r>
          </a:p>
          <a:p>
            <a:r>
              <a:rPr lang="en-US" sz="2800" dirty="0"/>
              <a:t>}</a:t>
            </a:r>
          </a:p>
          <a:p>
            <a:r>
              <a:rPr lang="en-US" sz="2800" dirty="0"/>
              <a:t>// remove last element</a:t>
            </a:r>
          </a:p>
          <a:p>
            <a:r>
              <a:rPr lang="en-US" sz="2800" dirty="0" err="1"/>
              <a:t>elems.pop_back</a:t>
            </a:r>
            <a:r>
              <a:rPr lang="en-US" sz="2800" dirty="0"/>
              <a:t>();</a:t>
            </a:r>
          </a:p>
          <a:p>
            <a:r>
              <a:rPr lang="en-US" sz="2800" dirty="0"/>
              <a:t>}</a:t>
            </a:r>
            <a:endParaRPr lang="en-US" sz="2800" b="1" dirty="0"/>
          </a:p>
        </p:txBody>
      </p:sp>
    </p:spTree>
    <p:extLst>
      <p:ext uri="{BB962C8B-B14F-4D97-AF65-F5344CB8AC3E}">
        <p14:creationId xmlns:p14="http://schemas.microsoft.com/office/powerpoint/2010/main" val="5328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228600" y="838200"/>
            <a:ext cx="9144000" cy="5632311"/>
          </a:xfrm>
          <a:prstGeom prst="rect">
            <a:avLst/>
          </a:prstGeom>
        </p:spPr>
        <p:txBody>
          <a:bodyPr wrap="square">
            <a:spAutoFit/>
          </a:bodyPr>
          <a:lstStyle/>
          <a:p>
            <a:r>
              <a:rPr lang="en-US" sz="3600" dirty="0"/>
              <a:t>template &lt;class T&gt;</a:t>
            </a:r>
          </a:p>
          <a:p>
            <a:r>
              <a:rPr lang="en-US" sz="3600" dirty="0"/>
              <a:t>T Stack&lt;T&gt;::top () </a:t>
            </a:r>
            <a:r>
              <a:rPr lang="en-US" sz="3600" dirty="0" err="1"/>
              <a:t>const</a:t>
            </a:r>
            <a:endParaRPr lang="en-US" sz="3600" dirty="0"/>
          </a:p>
          <a:p>
            <a:r>
              <a:rPr lang="en-US" sz="3600" dirty="0"/>
              <a:t>{</a:t>
            </a:r>
          </a:p>
          <a:p>
            <a:r>
              <a:rPr lang="en-US" sz="3600" dirty="0"/>
              <a:t>if (</a:t>
            </a:r>
            <a:r>
              <a:rPr lang="en-US" sz="3600" dirty="0" err="1"/>
              <a:t>elems.empty</a:t>
            </a:r>
            <a:r>
              <a:rPr lang="en-US" sz="3600" dirty="0"/>
              <a:t>()) {</a:t>
            </a:r>
          </a:p>
          <a:p>
            <a:r>
              <a:rPr lang="en-US" sz="3600" dirty="0"/>
              <a:t>throw </a:t>
            </a:r>
            <a:r>
              <a:rPr lang="en-US" sz="3600" dirty="0" err="1"/>
              <a:t>out_of_range</a:t>
            </a:r>
            <a:r>
              <a:rPr lang="en-US" sz="3600" dirty="0"/>
              <a:t>("Stack&lt;&gt;::top(): empty stack");</a:t>
            </a:r>
          </a:p>
          <a:p>
            <a:r>
              <a:rPr lang="en-US" sz="3600" dirty="0"/>
              <a:t>}</a:t>
            </a:r>
          </a:p>
          <a:p>
            <a:r>
              <a:rPr lang="en-US" sz="3600" dirty="0"/>
              <a:t>// return copy of last element</a:t>
            </a:r>
          </a:p>
          <a:p>
            <a:r>
              <a:rPr lang="en-US" sz="3600" dirty="0"/>
              <a:t>return </a:t>
            </a:r>
            <a:r>
              <a:rPr lang="en-US" sz="3600" dirty="0" err="1"/>
              <a:t>elems.back</a:t>
            </a:r>
            <a:r>
              <a:rPr lang="en-US" sz="3600" dirty="0"/>
              <a:t>();</a:t>
            </a:r>
          </a:p>
          <a:p>
            <a:r>
              <a:rPr lang="en-US" sz="3600" dirty="0"/>
              <a:t>}</a:t>
            </a:r>
            <a:endParaRPr lang="en-US" sz="3600" b="1" dirty="0"/>
          </a:p>
        </p:txBody>
      </p:sp>
    </p:spTree>
    <p:extLst>
      <p:ext uri="{BB962C8B-B14F-4D97-AF65-F5344CB8AC3E}">
        <p14:creationId xmlns:p14="http://schemas.microsoft.com/office/powerpoint/2010/main" val="124461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90260" y="827314"/>
            <a:ext cx="6286740" cy="3108543"/>
          </a:xfrm>
          <a:prstGeom prst="rect">
            <a:avLst/>
          </a:prstGeom>
        </p:spPr>
        <p:txBody>
          <a:bodyPr wrap="square">
            <a:spAutoFit/>
          </a:bodyPr>
          <a:lstStyle/>
          <a:p>
            <a:r>
              <a:rPr lang="en-US" sz="2800" dirty="0"/>
              <a:t>int main()</a:t>
            </a:r>
          </a:p>
          <a:p>
            <a:r>
              <a:rPr lang="en-US" sz="2800" dirty="0"/>
              <a:t>{</a:t>
            </a:r>
          </a:p>
          <a:p>
            <a:r>
              <a:rPr lang="en-US" sz="2800" dirty="0"/>
              <a:t>try {</a:t>
            </a:r>
          </a:p>
          <a:p>
            <a:r>
              <a:rPr lang="en-US" sz="2800" dirty="0"/>
              <a:t>Stack&lt;int&gt; </a:t>
            </a:r>
            <a:r>
              <a:rPr lang="en-US" sz="2800" dirty="0" err="1"/>
              <a:t>intStack</a:t>
            </a:r>
            <a:r>
              <a:rPr lang="en-US" sz="2800" dirty="0"/>
              <a:t>; </a:t>
            </a:r>
            <a:endParaRPr lang="en-US" sz="2800" dirty="0" smtClean="0"/>
          </a:p>
          <a:p>
            <a:r>
              <a:rPr lang="en-US" sz="2800" dirty="0" smtClean="0"/>
              <a:t>Stack&lt;string</a:t>
            </a:r>
            <a:r>
              <a:rPr lang="en-US" sz="2800" dirty="0"/>
              <a:t>&gt; </a:t>
            </a:r>
            <a:r>
              <a:rPr lang="en-US" sz="2800" dirty="0" err="1" smtClean="0"/>
              <a:t>stringStackintStack.push</a:t>
            </a:r>
            <a:r>
              <a:rPr lang="en-US" sz="2800" dirty="0" smtClean="0"/>
              <a:t>(7</a:t>
            </a:r>
            <a:r>
              <a:rPr lang="en-US" sz="2800" dirty="0"/>
              <a:t>);</a:t>
            </a:r>
          </a:p>
          <a:p>
            <a:r>
              <a:rPr lang="en-US" sz="2800" dirty="0" err="1"/>
              <a:t>cout</a:t>
            </a:r>
            <a:r>
              <a:rPr lang="en-US" sz="2800" dirty="0"/>
              <a:t> &lt;&lt; </a:t>
            </a:r>
            <a:r>
              <a:rPr lang="en-US" sz="2800" dirty="0" err="1"/>
              <a:t>intStack.top</a:t>
            </a:r>
            <a:r>
              <a:rPr lang="en-US" sz="2800" dirty="0"/>
              <a:t>() &lt;&lt;</a:t>
            </a:r>
            <a:r>
              <a:rPr lang="en-US" sz="2800" dirty="0" err="1"/>
              <a:t>endl</a:t>
            </a:r>
            <a:r>
              <a:rPr lang="en-US" sz="2800" dirty="0" smtClean="0"/>
              <a:t>;</a:t>
            </a:r>
            <a:endParaRPr lang="en-US" sz="2800" dirty="0"/>
          </a:p>
        </p:txBody>
      </p:sp>
      <p:sp>
        <p:nvSpPr>
          <p:cNvPr id="2" name="Rectangle 1"/>
          <p:cNvSpPr/>
          <p:nvPr/>
        </p:nvSpPr>
        <p:spPr>
          <a:xfrm>
            <a:off x="190260" y="4114800"/>
            <a:ext cx="6134340" cy="2246769"/>
          </a:xfrm>
          <a:prstGeom prst="rect">
            <a:avLst/>
          </a:prstGeom>
        </p:spPr>
        <p:txBody>
          <a:bodyPr wrap="square">
            <a:spAutoFit/>
          </a:bodyPr>
          <a:lstStyle/>
          <a:p>
            <a:r>
              <a:rPr lang="en-US" sz="2800" dirty="0" err="1"/>
              <a:t>stringStack.push</a:t>
            </a:r>
            <a:r>
              <a:rPr lang="en-US" sz="2800" dirty="0"/>
              <a:t>("hello");</a:t>
            </a:r>
          </a:p>
          <a:p>
            <a:r>
              <a:rPr lang="en-US" sz="2800" dirty="0" err="1"/>
              <a:t>cout</a:t>
            </a:r>
            <a:r>
              <a:rPr lang="en-US" sz="2800" dirty="0"/>
              <a:t> &lt;&lt; </a:t>
            </a:r>
            <a:r>
              <a:rPr lang="en-US" sz="2800" dirty="0" err="1"/>
              <a:t>stringStack.top</a:t>
            </a:r>
            <a:r>
              <a:rPr lang="en-US" sz="2800" dirty="0"/>
              <a:t>() &lt;&lt; </a:t>
            </a:r>
            <a:r>
              <a:rPr lang="en-US" sz="2800" dirty="0" err="1"/>
              <a:t>std</a:t>
            </a:r>
            <a:r>
              <a:rPr lang="en-US" sz="2800" dirty="0"/>
              <a:t>::</a:t>
            </a:r>
            <a:r>
              <a:rPr lang="en-US" sz="2800" dirty="0" err="1"/>
              <a:t>endl</a:t>
            </a:r>
            <a:r>
              <a:rPr lang="en-US" sz="2800" dirty="0"/>
              <a:t>;</a:t>
            </a:r>
          </a:p>
          <a:p>
            <a:r>
              <a:rPr lang="en-US" sz="2800" dirty="0" err="1"/>
              <a:t>stringStack.pop</a:t>
            </a:r>
            <a:r>
              <a:rPr lang="en-US" sz="2800" dirty="0"/>
              <a:t>();</a:t>
            </a:r>
          </a:p>
          <a:p>
            <a:r>
              <a:rPr lang="en-US" sz="2800" dirty="0" err="1"/>
              <a:t>stringStack.pop</a:t>
            </a:r>
            <a:r>
              <a:rPr lang="en-US" sz="2800" dirty="0"/>
              <a:t>();</a:t>
            </a:r>
          </a:p>
          <a:p>
            <a:r>
              <a:rPr lang="en-US" sz="2800" dirty="0" smtClean="0"/>
              <a:t>} }}</a:t>
            </a:r>
            <a:endParaRPr lang="en-US" sz="2800" dirty="0"/>
          </a:p>
        </p:txBody>
      </p:sp>
      <p:sp>
        <p:nvSpPr>
          <p:cNvPr id="4" name="Rectangle 3"/>
          <p:cNvSpPr/>
          <p:nvPr/>
        </p:nvSpPr>
        <p:spPr>
          <a:xfrm>
            <a:off x="4773983" y="1035213"/>
            <a:ext cx="4572000" cy="2246769"/>
          </a:xfrm>
          <a:prstGeom prst="rect">
            <a:avLst/>
          </a:prstGeom>
        </p:spPr>
        <p:txBody>
          <a:bodyPr>
            <a:spAutoFit/>
          </a:bodyPr>
          <a:lstStyle/>
          <a:p>
            <a:r>
              <a:rPr lang="en-US" sz="2800" dirty="0"/>
              <a:t>catch (exception </a:t>
            </a:r>
            <a:r>
              <a:rPr lang="en-US" sz="2800" dirty="0" err="1"/>
              <a:t>const</a:t>
            </a:r>
            <a:r>
              <a:rPr lang="en-US" sz="2800" dirty="0"/>
              <a:t>&amp; ex) {</a:t>
            </a:r>
          </a:p>
          <a:p>
            <a:r>
              <a:rPr lang="en-US" sz="2800" dirty="0" err="1"/>
              <a:t>cerr</a:t>
            </a:r>
            <a:r>
              <a:rPr lang="en-US" sz="2800" dirty="0"/>
              <a:t> &lt;&lt; "Exception: " &lt;&lt; </a:t>
            </a:r>
            <a:r>
              <a:rPr lang="en-US" sz="2800" dirty="0" err="1"/>
              <a:t>ex.what</a:t>
            </a:r>
            <a:r>
              <a:rPr lang="en-US" sz="2800" dirty="0"/>
              <a:t>() &lt;&lt;</a:t>
            </a:r>
            <a:r>
              <a:rPr lang="en-US" sz="2800" dirty="0" err="1"/>
              <a:t>endl</a:t>
            </a:r>
            <a:r>
              <a:rPr lang="en-US" sz="2800" dirty="0"/>
              <a:t>;</a:t>
            </a:r>
          </a:p>
          <a:p>
            <a:r>
              <a:rPr lang="en-US" sz="2800" dirty="0"/>
              <a:t>return -1;</a:t>
            </a:r>
            <a:endParaRPr lang="en-US" sz="2800" b="1" dirty="0"/>
          </a:p>
        </p:txBody>
      </p:sp>
    </p:spTree>
    <p:extLst>
      <p:ext uri="{BB962C8B-B14F-4D97-AF65-F5344CB8AC3E}">
        <p14:creationId xmlns:p14="http://schemas.microsoft.com/office/powerpoint/2010/main" val="1506656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631</Words>
  <Application>Microsoft Office PowerPoint</Application>
  <PresentationFormat>On-screen Show (4:3)</PresentationFormat>
  <Paragraphs>127</Paragraphs>
  <Slides>12</Slides>
  <Notes>7</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abid</cp:lastModifiedBy>
  <cp:revision>36</cp:revision>
  <dcterms:modified xsi:type="dcterms:W3CDTF">2016-11-12T08:21:58Z</dcterms:modified>
</cp:coreProperties>
</file>