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1" r:id="rId1"/>
  </p:sldMasterIdLst>
  <p:notesMasterIdLst>
    <p:notesMasterId r:id="rId47"/>
  </p:notesMasterIdLst>
  <p:handoutMasterIdLst>
    <p:handoutMasterId r:id="rId48"/>
  </p:handoutMasterIdLst>
  <p:sldIdLst>
    <p:sldId id="352" r:id="rId2"/>
    <p:sldId id="356" r:id="rId3"/>
    <p:sldId id="361" r:id="rId4"/>
    <p:sldId id="369" r:id="rId5"/>
    <p:sldId id="370" r:id="rId6"/>
    <p:sldId id="430" r:id="rId7"/>
    <p:sldId id="374" r:id="rId8"/>
    <p:sldId id="375" r:id="rId9"/>
    <p:sldId id="410" r:id="rId10"/>
    <p:sldId id="377" r:id="rId11"/>
    <p:sldId id="386" r:id="rId12"/>
    <p:sldId id="446" r:id="rId13"/>
    <p:sldId id="447" r:id="rId14"/>
    <p:sldId id="448" r:id="rId15"/>
    <p:sldId id="449" r:id="rId16"/>
    <p:sldId id="450" r:id="rId17"/>
    <p:sldId id="451" r:id="rId18"/>
    <p:sldId id="452" r:id="rId19"/>
    <p:sldId id="453" r:id="rId20"/>
    <p:sldId id="408" r:id="rId21"/>
    <p:sldId id="454" r:id="rId22"/>
    <p:sldId id="407" r:id="rId23"/>
    <p:sldId id="438" r:id="rId24"/>
    <p:sldId id="439" r:id="rId25"/>
    <p:sldId id="440" r:id="rId26"/>
    <p:sldId id="409" r:id="rId27"/>
    <p:sldId id="441" r:id="rId28"/>
    <p:sldId id="443" r:id="rId29"/>
    <p:sldId id="431" r:id="rId30"/>
    <p:sldId id="444" r:id="rId31"/>
    <p:sldId id="445" r:id="rId32"/>
    <p:sldId id="432" r:id="rId33"/>
    <p:sldId id="411" r:id="rId34"/>
    <p:sldId id="412" r:id="rId35"/>
    <p:sldId id="413" r:id="rId36"/>
    <p:sldId id="414" r:id="rId37"/>
    <p:sldId id="415" r:id="rId38"/>
    <p:sldId id="416" r:id="rId39"/>
    <p:sldId id="417" r:id="rId40"/>
    <p:sldId id="418" r:id="rId41"/>
    <p:sldId id="419" r:id="rId42"/>
    <p:sldId id="420" r:id="rId43"/>
    <p:sldId id="424" r:id="rId44"/>
    <p:sldId id="428" r:id="rId45"/>
    <p:sldId id="427"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7721" autoAdjust="0"/>
    <p:restoredTop sz="95148" autoAdjust="0"/>
  </p:normalViewPr>
  <p:slideViewPr>
    <p:cSldViewPr>
      <p:cViewPr>
        <p:scale>
          <a:sx n="89" d="100"/>
          <a:sy n="89" d="100"/>
        </p:scale>
        <p:origin x="-1446" y="53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0E59613-9D5E-4A95-83A3-44B902734103}" type="datetimeFigureOut">
              <a:rPr lang="en-AU" smtClean="0"/>
              <a:t>14/08/2017</a:t>
            </a:fld>
            <a:endParaRPr lang="en-A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FE5343E-5C82-407F-82F4-F7607D77B2CA}" type="slidenum">
              <a:rPr lang="en-AU" smtClean="0"/>
              <a:t>‹#›</a:t>
            </a:fld>
            <a:endParaRPr lang="en-AU"/>
          </a:p>
        </p:txBody>
      </p:sp>
    </p:spTree>
    <p:extLst>
      <p:ext uri="{BB962C8B-B14F-4D97-AF65-F5344CB8AC3E}">
        <p14:creationId xmlns:p14="http://schemas.microsoft.com/office/powerpoint/2010/main" val="324672065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BA010C-E1BC-42F0-80F7-5C8D2FF07640}" type="datetimeFigureOut">
              <a:rPr lang="en-AU" smtClean="0"/>
              <a:t>14/08/2017</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5627C5-E0C9-4CA0-8D07-B293D89D21B7}" type="slidenum">
              <a:rPr lang="en-AU" smtClean="0"/>
              <a:t>‹#›</a:t>
            </a:fld>
            <a:endParaRPr lang="en-AU"/>
          </a:p>
        </p:txBody>
      </p:sp>
    </p:spTree>
    <p:extLst>
      <p:ext uri="{BB962C8B-B14F-4D97-AF65-F5344CB8AC3E}">
        <p14:creationId xmlns:p14="http://schemas.microsoft.com/office/powerpoint/2010/main" val="215678789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ea typeface="ＭＳ Ｐゴシック" pitchFamily="34" charset="-128"/>
              </a:defRPr>
            </a:lvl1pPr>
            <a:lvl2pPr marL="742950" indent="-285750" eaLnBrk="0" hangingPunct="0">
              <a:defRPr>
                <a:solidFill>
                  <a:schemeClr val="tx1"/>
                </a:solidFill>
                <a:latin typeface="Comic Sans MS" pitchFamily="66" charset="0"/>
                <a:ea typeface="ＭＳ Ｐゴシック" pitchFamily="34" charset="-128"/>
              </a:defRPr>
            </a:lvl2pPr>
            <a:lvl3pPr marL="1143000" indent="-228600" eaLnBrk="0" hangingPunct="0">
              <a:defRPr>
                <a:solidFill>
                  <a:schemeClr val="tx1"/>
                </a:solidFill>
                <a:latin typeface="Comic Sans MS" pitchFamily="66" charset="0"/>
                <a:ea typeface="ＭＳ Ｐゴシック" pitchFamily="34" charset="-128"/>
              </a:defRPr>
            </a:lvl3pPr>
            <a:lvl4pPr marL="1600200" indent="-228600" eaLnBrk="0" hangingPunct="0">
              <a:defRPr>
                <a:solidFill>
                  <a:schemeClr val="tx1"/>
                </a:solidFill>
                <a:latin typeface="Comic Sans MS" pitchFamily="66" charset="0"/>
                <a:ea typeface="ＭＳ Ｐゴシック" pitchFamily="34" charset="-128"/>
              </a:defRPr>
            </a:lvl4pPr>
            <a:lvl5pPr marL="2057400" indent="-228600" eaLnBrk="0" hangingPunct="0">
              <a:defRPr>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9pPr>
          </a:lstStyle>
          <a:p>
            <a:fld id="{9E7D57BE-2B86-4976-AF91-4214A08F11DC}" type="slidenum">
              <a:rPr lang="en-AU" smtClean="0">
                <a:latin typeface="Times New Roman" pitchFamily="18" charset="0"/>
              </a:rPr>
              <a:pPr/>
              <a:t>1</a:t>
            </a:fld>
            <a:endParaRPr lang="en-AU" smtClean="0">
              <a:latin typeface="Times New Roman" pitchFamily="18" charset="0"/>
            </a:endParaRPr>
          </a:p>
        </p:txBody>
      </p:sp>
      <p:sp>
        <p:nvSpPr>
          <p:cNvPr id="88067" name="Rectangle 2"/>
          <p:cNvSpPr>
            <a:spLocks noChangeArrowheads="1"/>
          </p:cNvSpPr>
          <p:nvPr/>
        </p:nvSpPr>
        <p:spPr bwMode="auto">
          <a:xfrm>
            <a:off x="3883852" y="0"/>
            <a:ext cx="2974148" cy="455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88068" name="Rectangle 3"/>
          <p:cNvSpPr>
            <a:spLocks noChangeArrowheads="1"/>
          </p:cNvSpPr>
          <p:nvPr/>
        </p:nvSpPr>
        <p:spPr bwMode="auto">
          <a:xfrm>
            <a:off x="3883852" y="8685330"/>
            <a:ext cx="2974148" cy="458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p>
            <a:pPr algn="r" eaLnBrk="0" hangingPunct="0"/>
            <a:r>
              <a:rPr lang="en-AU" sz="1000" i="1">
                <a:latin typeface="Times New Roman" pitchFamily="18" charset="0"/>
              </a:rPr>
              <a:t>1</a:t>
            </a:r>
          </a:p>
        </p:txBody>
      </p:sp>
      <p:sp>
        <p:nvSpPr>
          <p:cNvPr id="88069" name="Rectangle 4"/>
          <p:cNvSpPr>
            <a:spLocks noChangeArrowheads="1"/>
          </p:cNvSpPr>
          <p:nvPr/>
        </p:nvSpPr>
        <p:spPr bwMode="auto">
          <a:xfrm>
            <a:off x="-1601" y="8685330"/>
            <a:ext cx="2972548" cy="458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88070" name="Rectangle 5"/>
          <p:cNvSpPr>
            <a:spLocks noChangeArrowheads="1"/>
          </p:cNvSpPr>
          <p:nvPr/>
        </p:nvSpPr>
        <p:spPr bwMode="auto">
          <a:xfrm>
            <a:off x="-1601" y="0"/>
            <a:ext cx="2972548" cy="455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88071" name="Rectangle 6"/>
          <p:cNvSpPr>
            <a:spLocks noGrp="1" noRot="1" noChangeAspect="1" noChangeArrowheads="1" noTextEdit="1"/>
          </p:cNvSpPr>
          <p:nvPr>
            <p:ph type="sldImg"/>
          </p:nvPr>
        </p:nvSpPr>
        <p:spPr>
          <a:ln w="12700" cap="flat"/>
        </p:spPr>
      </p:sp>
      <p:sp>
        <p:nvSpPr>
          <p:cNvPr id="88072"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itchFamily="18" charset="0"/>
              <a:ea typeface="ＭＳ Ｐゴシック"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ea typeface="ＭＳ Ｐゴシック" pitchFamily="34" charset="-128"/>
              </a:defRPr>
            </a:lvl1pPr>
            <a:lvl2pPr marL="742950" indent="-285750" eaLnBrk="0" hangingPunct="0">
              <a:defRPr>
                <a:solidFill>
                  <a:schemeClr val="tx1"/>
                </a:solidFill>
                <a:latin typeface="Comic Sans MS" pitchFamily="66" charset="0"/>
                <a:ea typeface="ＭＳ Ｐゴシック" pitchFamily="34" charset="-128"/>
              </a:defRPr>
            </a:lvl2pPr>
            <a:lvl3pPr marL="1143000" indent="-228600" eaLnBrk="0" hangingPunct="0">
              <a:defRPr>
                <a:solidFill>
                  <a:schemeClr val="tx1"/>
                </a:solidFill>
                <a:latin typeface="Comic Sans MS" pitchFamily="66" charset="0"/>
                <a:ea typeface="ＭＳ Ｐゴシック" pitchFamily="34" charset="-128"/>
              </a:defRPr>
            </a:lvl3pPr>
            <a:lvl4pPr marL="1600200" indent="-228600" eaLnBrk="0" hangingPunct="0">
              <a:defRPr>
                <a:solidFill>
                  <a:schemeClr val="tx1"/>
                </a:solidFill>
                <a:latin typeface="Comic Sans MS" pitchFamily="66" charset="0"/>
                <a:ea typeface="ＭＳ Ｐゴシック" pitchFamily="34" charset="-128"/>
              </a:defRPr>
            </a:lvl4pPr>
            <a:lvl5pPr marL="2057400" indent="-228600" eaLnBrk="0" hangingPunct="0">
              <a:defRPr>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9pPr>
          </a:lstStyle>
          <a:p>
            <a:fld id="{A71B401D-9DC5-48D8-8E82-25C0E581CD54}" type="slidenum">
              <a:rPr lang="en-AU" smtClean="0">
                <a:latin typeface="Times New Roman" pitchFamily="18" charset="0"/>
              </a:rPr>
              <a:pPr/>
              <a:t>15</a:t>
            </a:fld>
            <a:endParaRPr lang="en-AU" smtClean="0">
              <a:latin typeface="Times New Roman" pitchFamily="18" charset="0"/>
            </a:endParaRPr>
          </a:p>
        </p:txBody>
      </p:sp>
      <p:sp>
        <p:nvSpPr>
          <p:cNvPr id="1157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ea typeface="ＭＳ Ｐゴシック" pitchFamily="34" charset="-128"/>
              </a:defRPr>
            </a:lvl1pPr>
            <a:lvl2pPr marL="742950" indent="-285750" eaLnBrk="0" hangingPunct="0">
              <a:defRPr>
                <a:solidFill>
                  <a:schemeClr val="tx1"/>
                </a:solidFill>
                <a:latin typeface="Comic Sans MS" pitchFamily="66" charset="0"/>
                <a:ea typeface="ＭＳ Ｐゴシック" pitchFamily="34" charset="-128"/>
              </a:defRPr>
            </a:lvl2pPr>
            <a:lvl3pPr marL="1143000" indent="-228600" eaLnBrk="0" hangingPunct="0">
              <a:defRPr>
                <a:solidFill>
                  <a:schemeClr val="tx1"/>
                </a:solidFill>
                <a:latin typeface="Comic Sans MS" pitchFamily="66" charset="0"/>
                <a:ea typeface="ＭＳ Ｐゴシック" pitchFamily="34" charset="-128"/>
              </a:defRPr>
            </a:lvl3pPr>
            <a:lvl4pPr marL="1600200" indent="-228600" eaLnBrk="0" hangingPunct="0">
              <a:defRPr>
                <a:solidFill>
                  <a:schemeClr val="tx1"/>
                </a:solidFill>
                <a:latin typeface="Comic Sans MS" pitchFamily="66" charset="0"/>
                <a:ea typeface="ＭＳ Ｐゴシック" pitchFamily="34" charset="-128"/>
              </a:defRPr>
            </a:lvl4pPr>
            <a:lvl5pPr marL="2057400" indent="-228600" eaLnBrk="0" hangingPunct="0">
              <a:defRPr>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9pPr>
          </a:lstStyle>
          <a:p>
            <a:fld id="{A5700DAA-B751-4881-93EE-F5307D4ED41D}" type="slidenum">
              <a:rPr lang="en-AU" smtClean="0">
                <a:latin typeface="Times New Roman" pitchFamily="18" charset="0"/>
              </a:rPr>
              <a:pPr/>
              <a:t>16</a:t>
            </a:fld>
            <a:endParaRPr lang="en-AU" smtClean="0">
              <a:latin typeface="Times New Roman" pitchFamily="18" charset="0"/>
            </a:endParaRPr>
          </a:p>
        </p:txBody>
      </p:sp>
      <p:sp>
        <p:nvSpPr>
          <p:cNvPr id="116739" name="Rectangle 2"/>
          <p:cNvSpPr>
            <a:spLocks noGrp="1" noRot="1" noChangeAspect="1" noChangeArrowheads="1" noTextEdit="1"/>
          </p:cNvSpPr>
          <p:nvPr>
            <p:ph type="sldImg"/>
          </p:nvPr>
        </p:nvSpPr>
        <p:spPr>
          <a:xfrm>
            <a:off x="1141413" y="685800"/>
            <a:ext cx="4573587" cy="3429000"/>
          </a:xfrm>
          <a:ln/>
        </p:spPr>
      </p:sp>
      <p:sp>
        <p:nvSpPr>
          <p:cNvPr id="116740" name="Rectangle 3"/>
          <p:cNvSpPr>
            <a:spLocks noGrp="1" noChangeArrowheads="1"/>
          </p:cNvSpPr>
          <p:nvPr>
            <p:ph type="body" idx="1"/>
          </p:nvPr>
        </p:nvSpPr>
        <p:spPr>
          <a:xfrm>
            <a:off x="685480" y="4344135"/>
            <a:ext cx="5487041"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smtClean="0">
              <a:latin typeface="Times New Roman" pitchFamily="18" charset="0"/>
              <a:ea typeface="ＭＳ Ｐゴシック"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ea typeface="ＭＳ Ｐゴシック" pitchFamily="34" charset="-128"/>
              </a:defRPr>
            </a:lvl1pPr>
            <a:lvl2pPr marL="742950" indent="-285750" eaLnBrk="0" hangingPunct="0">
              <a:defRPr>
                <a:solidFill>
                  <a:schemeClr val="tx1"/>
                </a:solidFill>
                <a:latin typeface="Comic Sans MS" pitchFamily="66" charset="0"/>
                <a:ea typeface="ＭＳ Ｐゴシック" pitchFamily="34" charset="-128"/>
              </a:defRPr>
            </a:lvl2pPr>
            <a:lvl3pPr marL="1143000" indent="-228600" eaLnBrk="0" hangingPunct="0">
              <a:defRPr>
                <a:solidFill>
                  <a:schemeClr val="tx1"/>
                </a:solidFill>
                <a:latin typeface="Comic Sans MS" pitchFamily="66" charset="0"/>
                <a:ea typeface="ＭＳ Ｐゴシック" pitchFamily="34" charset="-128"/>
              </a:defRPr>
            </a:lvl3pPr>
            <a:lvl4pPr marL="1600200" indent="-228600" eaLnBrk="0" hangingPunct="0">
              <a:defRPr>
                <a:solidFill>
                  <a:schemeClr val="tx1"/>
                </a:solidFill>
                <a:latin typeface="Comic Sans MS" pitchFamily="66" charset="0"/>
                <a:ea typeface="ＭＳ Ｐゴシック" pitchFamily="34" charset="-128"/>
              </a:defRPr>
            </a:lvl4pPr>
            <a:lvl5pPr marL="2057400" indent="-228600" eaLnBrk="0" hangingPunct="0">
              <a:defRPr>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9pPr>
          </a:lstStyle>
          <a:p>
            <a:fld id="{120D6CA3-7426-4B85-AD90-2A0F4C0F72A8}" type="slidenum">
              <a:rPr lang="en-AU" smtClean="0">
                <a:latin typeface="Times New Roman" pitchFamily="18" charset="0"/>
              </a:rPr>
              <a:pPr/>
              <a:t>20</a:t>
            </a:fld>
            <a:endParaRPr lang="en-AU" smtClean="0">
              <a:latin typeface="Times New Roman" pitchFamily="18" charset="0"/>
            </a:endParaRPr>
          </a:p>
        </p:txBody>
      </p:sp>
      <p:sp>
        <p:nvSpPr>
          <p:cNvPr id="92163" name="Rectangle 2"/>
          <p:cNvSpPr>
            <a:spLocks noGrp="1" noRot="1" noChangeAspect="1" noChangeArrowheads="1" noTextEdit="1"/>
          </p:cNvSpPr>
          <p:nvPr>
            <p:ph type="sldImg"/>
          </p:nvPr>
        </p:nvSpPr>
        <p:spPr>
          <a:ln w="12700" cap="flat">
            <a:solidFill>
              <a:schemeClr val="tx1"/>
            </a:solidFill>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eaLnBrk="1" hangingPunct="1">
              <a:lnSpc>
                <a:spcPct val="88000"/>
              </a:lnSpc>
            </a:pPr>
            <a:endParaRPr lang="en-US" smtClean="0">
              <a:latin typeface="Times New Roman" pitchFamily="18" charset="0"/>
              <a:ea typeface="ＭＳ Ｐゴシック"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ea typeface="ＭＳ Ｐゴシック" pitchFamily="34" charset="-128"/>
              </a:defRPr>
            </a:lvl1pPr>
            <a:lvl2pPr marL="742950" indent="-285750" eaLnBrk="0" hangingPunct="0">
              <a:defRPr>
                <a:solidFill>
                  <a:schemeClr val="tx1"/>
                </a:solidFill>
                <a:latin typeface="Comic Sans MS" pitchFamily="66" charset="0"/>
                <a:ea typeface="ＭＳ Ｐゴシック" pitchFamily="34" charset="-128"/>
              </a:defRPr>
            </a:lvl2pPr>
            <a:lvl3pPr marL="1143000" indent="-228600" eaLnBrk="0" hangingPunct="0">
              <a:defRPr>
                <a:solidFill>
                  <a:schemeClr val="tx1"/>
                </a:solidFill>
                <a:latin typeface="Comic Sans MS" pitchFamily="66" charset="0"/>
                <a:ea typeface="ＭＳ Ｐゴシック" pitchFamily="34" charset="-128"/>
              </a:defRPr>
            </a:lvl3pPr>
            <a:lvl4pPr marL="1600200" indent="-228600" eaLnBrk="0" hangingPunct="0">
              <a:defRPr>
                <a:solidFill>
                  <a:schemeClr val="tx1"/>
                </a:solidFill>
                <a:latin typeface="Comic Sans MS" pitchFamily="66" charset="0"/>
                <a:ea typeface="ＭＳ Ｐゴシック" pitchFamily="34" charset="-128"/>
              </a:defRPr>
            </a:lvl4pPr>
            <a:lvl5pPr marL="2057400" indent="-228600" eaLnBrk="0" hangingPunct="0">
              <a:defRPr>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9pPr>
          </a:lstStyle>
          <a:p>
            <a:fld id="{0ED6C92D-4D26-4082-B10B-6D82306309C3}" type="slidenum">
              <a:rPr lang="en-AU" smtClean="0">
                <a:latin typeface="Times New Roman" pitchFamily="18" charset="0"/>
              </a:rPr>
              <a:pPr/>
              <a:t>33</a:t>
            </a:fld>
            <a:endParaRPr lang="en-AU" smtClean="0">
              <a:latin typeface="Times New Roman" pitchFamily="18" charset="0"/>
            </a:endParaRPr>
          </a:p>
        </p:txBody>
      </p:sp>
      <p:sp>
        <p:nvSpPr>
          <p:cNvPr id="119811" name="Rectangle 2"/>
          <p:cNvSpPr>
            <a:spLocks noChangeArrowheads="1"/>
          </p:cNvSpPr>
          <p:nvPr/>
        </p:nvSpPr>
        <p:spPr bwMode="auto">
          <a:xfrm>
            <a:off x="3885453" y="1"/>
            <a:ext cx="297254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19812" name="Rectangle 3"/>
          <p:cNvSpPr>
            <a:spLocks noChangeArrowheads="1"/>
          </p:cNvSpPr>
          <p:nvPr/>
        </p:nvSpPr>
        <p:spPr bwMode="auto">
          <a:xfrm>
            <a:off x="3885453" y="8686800"/>
            <a:ext cx="297254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p>
            <a:pPr algn="r" eaLnBrk="0" hangingPunct="0"/>
            <a:r>
              <a:rPr lang="en-AU" sz="1000" i="1">
                <a:latin typeface="Times New Roman" pitchFamily="18" charset="0"/>
              </a:rPr>
              <a:t>31</a:t>
            </a:r>
          </a:p>
        </p:txBody>
      </p:sp>
      <p:sp>
        <p:nvSpPr>
          <p:cNvPr id="119813" name="Rectangle 4"/>
          <p:cNvSpPr>
            <a:spLocks noChangeArrowheads="1"/>
          </p:cNvSpPr>
          <p:nvPr/>
        </p:nvSpPr>
        <p:spPr bwMode="auto">
          <a:xfrm>
            <a:off x="0" y="8686800"/>
            <a:ext cx="297254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19814" name="Rectangle 5"/>
          <p:cNvSpPr>
            <a:spLocks noChangeArrowheads="1"/>
          </p:cNvSpPr>
          <p:nvPr/>
        </p:nvSpPr>
        <p:spPr bwMode="auto">
          <a:xfrm>
            <a:off x="0" y="1"/>
            <a:ext cx="297254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19815" name="Rectangle 6"/>
          <p:cNvSpPr>
            <a:spLocks noChangeArrowheads="1"/>
          </p:cNvSpPr>
          <p:nvPr/>
        </p:nvSpPr>
        <p:spPr bwMode="auto">
          <a:xfrm>
            <a:off x="3883852" y="0"/>
            <a:ext cx="2974148" cy="455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19816" name="Rectangle 7"/>
          <p:cNvSpPr>
            <a:spLocks noChangeArrowheads="1"/>
          </p:cNvSpPr>
          <p:nvPr/>
        </p:nvSpPr>
        <p:spPr bwMode="auto">
          <a:xfrm>
            <a:off x="3883852" y="8685330"/>
            <a:ext cx="2974148" cy="458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p>
            <a:pPr algn="r" eaLnBrk="0" hangingPunct="0"/>
            <a:r>
              <a:rPr lang="en-AU" sz="1000" i="1">
                <a:latin typeface="Times New Roman" pitchFamily="18" charset="0"/>
              </a:rPr>
              <a:t>21</a:t>
            </a:r>
          </a:p>
        </p:txBody>
      </p:sp>
      <p:sp>
        <p:nvSpPr>
          <p:cNvPr id="119817" name="Rectangle 8"/>
          <p:cNvSpPr>
            <a:spLocks noChangeArrowheads="1"/>
          </p:cNvSpPr>
          <p:nvPr/>
        </p:nvSpPr>
        <p:spPr bwMode="auto">
          <a:xfrm>
            <a:off x="-1601" y="8685330"/>
            <a:ext cx="2972548" cy="458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19818" name="Rectangle 9"/>
          <p:cNvSpPr>
            <a:spLocks noChangeArrowheads="1"/>
          </p:cNvSpPr>
          <p:nvPr/>
        </p:nvSpPr>
        <p:spPr bwMode="auto">
          <a:xfrm>
            <a:off x="-1601" y="0"/>
            <a:ext cx="2972548" cy="455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19819" name="Rectangle 10"/>
          <p:cNvSpPr>
            <a:spLocks noGrp="1" noRot="1" noChangeAspect="1" noChangeArrowheads="1" noTextEdit="1"/>
          </p:cNvSpPr>
          <p:nvPr>
            <p:ph type="sldImg"/>
          </p:nvPr>
        </p:nvSpPr>
        <p:spPr>
          <a:ln w="12700" cap="flat"/>
        </p:spPr>
      </p:sp>
      <p:sp>
        <p:nvSpPr>
          <p:cNvPr id="119820" name="Rectangle 11"/>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itchFamily="18" charset="0"/>
              <a:ea typeface="ＭＳ Ｐゴシック"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ea typeface="ＭＳ Ｐゴシック" pitchFamily="34" charset="-128"/>
              </a:defRPr>
            </a:lvl1pPr>
            <a:lvl2pPr marL="742950" indent="-285750" eaLnBrk="0" hangingPunct="0">
              <a:defRPr>
                <a:solidFill>
                  <a:schemeClr val="tx1"/>
                </a:solidFill>
                <a:latin typeface="Comic Sans MS" pitchFamily="66" charset="0"/>
                <a:ea typeface="ＭＳ Ｐゴシック" pitchFamily="34" charset="-128"/>
              </a:defRPr>
            </a:lvl2pPr>
            <a:lvl3pPr marL="1143000" indent="-228600" eaLnBrk="0" hangingPunct="0">
              <a:defRPr>
                <a:solidFill>
                  <a:schemeClr val="tx1"/>
                </a:solidFill>
                <a:latin typeface="Comic Sans MS" pitchFamily="66" charset="0"/>
                <a:ea typeface="ＭＳ Ｐゴシック" pitchFamily="34" charset="-128"/>
              </a:defRPr>
            </a:lvl3pPr>
            <a:lvl4pPr marL="1600200" indent="-228600" eaLnBrk="0" hangingPunct="0">
              <a:defRPr>
                <a:solidFill>
                  <a:schemeClr val="tx1"/>
                </a:solidFill>
                <a:latin typeface="Comic Sans MS" pitchFamily="66" charset="0"/>
                <a:ea typeface="ＭＳ Ｐゴシック" pitchFamily="34" charset="-128"/>
              </a:defRPr>
            </a:lvl4pPr>
            <a:lvl5pPr marL="2057400" indent="-228600" eaLnBrk="0" hangingPunct="0">
              <a:defRPr>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9pPr>
          </a:lstStyle>
          <a:p>
            <a:fld id="{55801145-6334-409A-AD49-E3716DF65840}" type="slidenum">
              <a:rPr lang="en-AU" smtClean="0">
                <a:latin typeface="Times New Roman" pitchFamily="18" charset="0"/>
              </a:rPr>
              <a:pPr/>
              <a:t>34</a:t>
            </a:fld>
            <a:endParaRPr lang="en-AU" smtClean="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ea typeface="ＭＳ Ｐゴシック" pitchFamily="34" charset="-128"/>
              </a:defRPr>
            </a:lvl1pPr>
            <a:lvl2pPr marL="742950" indent="-285750" eaLnBrk="0" hangingPunct="0">
              <a:defRPr>
                <a:solidFill>
                  <a:schemeClr val="tx1"/>
                </a:solidFill>
                <a:latin typeface="Comic Sans MS" pitchFamily="66" charset="0"/>
                <a:ea typeface="ＭＳ Ｐゴシック" pitchFamily="34" charset="-128"/>
              </a:defRPr>
            </a:lvl2pPr>
            <a:lvl3pPr marL="1143000" indent="-228600" eaLnBrk="0" hangingPunct="0">
              <a:defRPr>
                <a:solidFill>
                  <a:schemeClr val="tx1"/>
                </a:solidFill>
                <a:latin typeface="Comic Sans MS" pitchFamily="66" charset="0"/>
                <a:ea typeface="ＭＳ Ｐゴシック" pitchFamily="34" charset="-128"/>
              </a:defRPr>
            </a:lvl3pPr>
            <a:lvl4pPr marL="1600200" indent="-228600" eaLnBrk="0" hangingPunct="0">
              <a:defRPr>
                <a:solidFill>
                  <a:schemeClr val="tx1"/>
                </a:solidFill>
                <a:latin typeface="Comic Sans MS" pitchFamily="66" charset="0"/>
                <a:ea typeface="ＭＳ Ｐゴシック" pitchFamily="34" charset="-128"/>
              </a:defRPr>
            </a:lvl4pPr>
            <a:lvl5pPr marL="2057400" indent="-228600" eaLnBrk="0" hangingPunct="0">
              <a:defRPr>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9pPr>
          </a:lstStyle>
          <a:p>
            <a:fld id="{7D815A3B-B605-47BB-BCDC-D395795A163F}" type="slidenum">
              <a:rPr lang="en-AU" smtClean="0">
                <a:latin typeface="Times New Roman" pitchFamily="18" charset="0"/>
              </a:rPr>
              <a:pPr/>
              <a:t>35</a:t>
            </a:fld>
            <a:endParaRPr lang="en-AU" smtClean="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ea typeface="ＭＳ Ｐゴシック" pitchFamily="34" charset="-128"/>
              </a:defRPr>
            </a:lvl1pPr>
            <a:lvl2pPr marL="742950" indent="-285750" eaLnBrk="0" hangingPunct="0">
              <a:defRPr>
                <a:solidFill>
                  <a:schemeClr val="tx1"/>
                </a:solidFill>
                <a:latin typeface="Comic Sans MS" pitchFamily="66" charset="0"/>
                <a:ea typeface="ＭＳ Ｐゴシック" pitchFamily="34" charset="-128"/>
              </a:defRPr>
            </a:lvl2pPr>
            <a:lvl3pPr marL="1143000" indent="-228600" eaLnBrk="0" hangingPunct="0">
              <a:defRPr>
                <a:solidFill>
                  <a:schemeClr val="tx1"/>
                </a:solidFill>
                <a:latin typeface="Comic Sans MS" pitchFamily="66" charset="0"/>
                <a:ea typeface="ＭＳ Ｐゴシック" pitchFamily="34" charset="-128"/>
              </a:defRPr>
            </a:lvl3pPr>
            <a:lvl4pPr marL="1600200" indent="-228600" eaLnBrk="0" hangingPunct="0">
              <a:defRPr>
                <a:solidFill>
                  <a:schemeClr val="tx1"/>
                </a:solidFill>
                <a:latin typeface="Comic Sans MS" pitchFamily="66" charset="0"/>
                <a:ea typeface="ＭＳ Ｐゴシック" pitchFamily="34" charset="-128"/>
              </a:defRPr>
            </a:lvl4pPr>
            <a:lvl5pPr marL="2057400" indent="-228600" eaLnBrk="0" hangingPunct="0">
              <a:defRPr>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9pPr>
          </a:lstStyle>
          <a:p>
            <a:fld id="{CDC99F3C-2195-416F-ACB4-ED04DFAA59D3}" type="slidenum">
              <a:rPr lang="en-AU" smtClean="0">
                <a:latin typeface="Times New Roman" pitchFamily="18" charset="0"/>
              </a:rPr>
              <a:pPr/>
              <a:t>36</a:t>
            </a:fld>
            <a:endParaRPr lang="en-AU" smtClean="0">
              <a:latin typeface="Times New Roman" pitchFamily="18" charset="0"/>
            </a:endParaRPr>
          </a:p>
        </p:txBody>
      </p:sp>
      <p:sp>
        <p:nvSpPr>
          <p:cNvPr id="122883" name="Rectangle 2"/>
          <p:cNvSpPr>
            <a:spLocks noGrp="1" noRot="1" noChangeAspect="1" noChangeArrowheads="1" noTextEdit="1"/>
          </p:cNvSpPr>
          <p:nvPr>
            <p:ph type="sldImg"/>
          </p:nvPr>
        </p:nvSpPr>
        <p:spPr>
          <a:xfrm>
            <a:off x="1298575" y="803275"/>
            <a:ext cx="4259263" cy="3194050"/>
          </a:xfrm>
          <a:ln/>
        </p:spPr>
      </p:sp>
      <p:sp>
        <p:nvSpPr>
          <p:cNvPr id="122884" name="Rectangle 3"/>
          <p:cNvSpPr>
            <a:spLocks noGrp="1" noChangeArrowheads="1"/>
          </p:cNvSpPr>
          <p:nvPr>
            <p:ph type="body" idx="1"/>
          </p:nvPr>
        </p:nvSpPr>
        <p:spPr>
          <a:xfrm>
            <a:off x="1202793" y="4344135"/>
            <a:ext cx="4976134"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itchFamily="18" charset="0"/>
              <a:ea typeface="ＭＳ Ｐゴシック"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ea typeface="ＭＳ Ｐゴシック" pitchFamily="34" charset="-128"/>
              </a:defRPr>
            </a:lvl1pPr>
            <a:lvl2pPr marL="742950" indent="-285750" eaLnBrk="0" hangingPunct="0">
              <a:defRPr>
                <a:solidFill>
                  <a:schemeClr val="tx1"/>
                </a:solidFill>
                <a:latin typeface="Comic Sans MS" pitchFamily="66" charset="0"/>
                <a:ea typeface="ＭＳ Ｐゴシック" pitchFamily="34" charset="-128"/>
              </a:defRPr>
            </a:lvl2pPr>
            <a:lvl3pPr marL="1143000" indent="-228600" eaLnBrk="0" hangingPunct="0">
              <a:defRPr>
                <a:solidFill>
                  <a:schemeClr val="tx1"/>
                </a:solidFill>
                <a:latin typeface="Comic Sans MS" pitchFamily="66" charset="0"/>
                <a:ea typeface="ＭＳ Ｐゴシック" pitchFamily="34" charset="-128"/>
              </a:defRPr>
            </a:lvl3pPr>
            <a:lvl4pPr marL="1600200" indent="-228600" eaLnBrk="0" hangingPunct="0">
              <a:defRPr>
                <a:solidFill>
                  <a:schemeClr val="tx1"/>
                </a:solidFill>
                <a:latin typeface="Comic Sans MS" pitchFamily="66" charset="0"/>
                <a:ea typeface="ＭＳ Ｐゴシック" pitchFamily="34" charset="-128"/>
              </a:defRPr>
            </a:lvl4pPr>
            <a:lvl5pPr marL="2057400" indent="-228600" eaLnBrk="0" hangingPunct="0">
              <a:defRPr>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9pPr>
          </a:lstStyle>
          <a:p>
            <a:fld id="{16F669C5-4FB8-4DCC-B822-0DC8DE65A737}" type="slidenum">
              <a:rPr lang="en-AU" smtClean="0">
                <a:latin typeface="Times New Roman" pitchFamily="18" charset="0"/>
              </a:rPr>
              <a:pPr/>
              <a:t>37</a:t>
            </a:fld>
            <a:endParaRPr lang="en-AU" smtClean="0">
              <a:latin typeface="Times New Roman" pitchFamily="18" charset="0"/>
            </a:endParaRPr>
          </a:p>
        </p:txBody>
      </p:sp>
      <p:sp>
        <p:nvSpPr>
          <p:cNvPr id="123907" name="Rectangle 2"/>
          <p:cNvSpPr>
            <a:spLocks noChangeArrowheads="1"/>
          </p:cNvSpPr>
          <p:nvPr/>
        </p:nvSpPr>
        <p:spPr bwMode="auto">
          <a:xfrm>
            <a:off x="3885453" y="1"/>
            <a:ext cx="297254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23908" name="Rectangle 3"/>
          <p:cNvSpPr>
            <a:spLocks noChangeArrowheads="1"/>
          </p:cNvSpPr>
          <p:nvPr/>
        </p:nvSpPr>
        <p:spPr bwMode="auto">
          <a:xfrm>
            <a:off x="3885453" y="8686800"/>
            <a:ext cx="297254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p>
            <a:pPr algn="r" eaLnBrk="0" hangingPunct="0"/>
            <a:r>
              <a:rPr lang="en-AU" sz="1000" i="1">
                <a:latin typeface="Times New Roman" pitchFamily="18" charset="0"/>
              </a:rPr>
              <a:t>39</a:t>
            </a:r>
          </a:p>
        </p:txBody>
      </p:sp>
      <p:sp>
        <p:nvSpPr>
          <p:cNvPr id="123909" name="Rectangle 4"/>
          <p:cNvSpPr>
            <a:spLocks noChangeArrowheads="1"/>
          </p:cNvSpPr>
          <p:nvPr/>
        </p:nvSpPr>
        <p:spPr bwMode="auto">
          <a:xfrm>
            <a:off x="0" y="8686800"/>
            <a:ext cx="297254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23910" name="Rectangle 5"/>
          <p:cNvSpPr>
            <a:spLocks noChangeArrowheads="1"/>
          </p:cNvSpPr>
          <p:nvPr/>
        </p:nvSpPr>
        <p:spPr bwMode="auto">
          <a:xfrm>
            <a:off x="0" y="1"/>
            <a:ext cx="297254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23911" name="Rectangle 6"/>
          <p:cNvSpPr>
            <a:spLocks noChangeArrowheads="1"/>
          </p:cNvSpPr>
          <p:nvPr/>
        </p:nvSpPr>
        <p:spPr bwMode="auto">
          <a:xfrm>
            <a:off x="3883852" y="0"/>
            <a:ext cx="2974148" cy="455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23912" name="Rectangle 7"/>
          <p:cNvSpPr>
            <a:spLocks noChangeArrowheads="1"/>
          </p:cNvSpPr>
          <p:nvPr/>
        </p:nvSpPr>
        <p:spPr bwMode="auto">
          <a:xfrm>
            <a:off x="3883852" y="8685330"/>
            <a:ext cx="2974148" cy="458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p>
            <a:pPr algn="r" eaLnBrk="0" hangingPunct="0"/>
            <a:r>
              <a:rPr lang="en-AU" sz="1000" i="1">
                <a:latin typeface="Times New Roman" pitchFamily="18" charset="0"/>
              </a:rPr>
              <a:t>29</a:t>
            </a:r>
          </a:p>
        </p:txBody>
      </p:sp>
      <p:sp>
        <p:nvSpPr>
          <p:cNvPr id="123913" name="Rectangle 8"/>
          <p:cNvSpPr>
            <a:spLocks noChangeArrowheads="1"/>
          </p:cNvSpPr>
          <p:nvPr/>
        </p:nvSpPr>
        <p:spPr bwMode="auto">
          <a:xfrm>
            <a:off x="-1601" y="8685330"/>
            <a:ext cx="2972548" cy="458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23914" name="Rectangle 9"/>
          <p:cNvSpPr>
            <a:spLocks noChangeArrowheads="1"/>
          </p:cNvSpPr>
          <p:nvPr/>
        </p:nvSpPr>
        <p:spPr bwMode="auto">
          <a:xfrm>
            <a:off x="-1601" y="0"/>
            <a:ext cx="2972548" cy="455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23915" name="Rectangle 10"/>
          <p:cNvSpPr>
            <a:spLocks noGrp="1" noRot="1" noChangeAspect="1" noChangeArrowheads="1" noTextEdit="1"/>
          </p:cNvSpPr>
          <p:nvPr>
            <p:ph type="sldImg"/>
          </p:nvPr>
        </p:nvSpPr>
        <p:spPr>
          <a:ln w="12700" cap="flat"/>
        </p:spPr>
      </p:sp>
      <p:sp>
        <p:nvSpPr>
          <p:cNvPr id="123916" name="Rectangle 11"/>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itchFamily="18" charset="0"/>
              <a:ea typeface="ＭＳ Ｐゴシック"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ea typeface="ＭＳ Ｐゴシック" pitchFamily="34" charset="-128"/>
              </a:defRPr>
            </a:lvl1pPr>
            <a:lvl2pPr marL="742950" indent="-285750" eaLnBrk="0" hangingPunct="0">
              <a:defRPr>
                <a:solidFill>
                  <a:schemeClr val="tx1"/>
                </a:solidFill>
                <a:latin typeface="Comic Sans MS" pitchFamily="66" charset="0"/>
                <a:ea typeface="ＭＳ Ｐゴシック" pitchFamily="34" charset="-128"/>
              </a:defRPr>
            </a:lvl2pPr>
            <a:lvl3pPr marL="1143000" indent="-228600" eaLnBrk="0" hangingPunct="0">
              <a:defRPr>
                <a:solidFill>
                  <a:schemeClr val="tx1"/>
                </a:solidFill>
                <a:latin typeface="Comic Sans MS" pitchFamily="66" charset="0"/>
                <a:ea typeface="ＭＳ Ｐゴシック" pitchFamily="34" charset="-128"/>
              </a:defRPr>
            </a:lvl3pPr>
            <a:lvl4pPr marL="1600200" indent="-228600" eaLnBrk="0" hangingPunct="0">
              <a:defRPr>
                <a:solidFill>
                  <a:schemeClr val="tx1"/>
                </a:solidFill>
                <a:latin typeface="Comic Sans MS" pitchFamily="66" charset="0"/>
                <a:ea typeface="ＭＳ Ｐゴシック" pitchFamily="34" charset="-128"/>
              </a:defRPr>
            </a:lvl4pPr>
            <a:lvl5pPr marL="2057400" indent="-228600" eaLnBrk="0" hangingPunct="0">
              <a:defRPr>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9pPr>
          </a:lstStyle>
          <a:p>
            <a:fld id="{04EC2CF2-7D86-48F8-8A40-1C54547B9A5C}" type="slidenum">
              <a:rPr lang="en-AU" smtClean="0">
                <a:latin typeface="Times New Roman" pitchFamily="18" charset="0"/>
              </a:rPr>
              <a:pPr/>
              <a:t>38</a:t>
            </a:fld>
            <a:endParaRPr lang="en-AU" smtClean="0">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ea typeface="ＭＳ Ｐゴシック" pitchFamily="34" charset="-128"/>
              </a:defRPr>
            </a:lvl1pPr>
            <a:lvl2pPr marL="742950" indent="-285750" eaLnBrk="0" hangingPunct="0">
              <a:defRPr>
                <a:solidFill>
                  <a:schemeClr val="tx1"/>
                </a:solidFill>
                <a:latin typeface="Comic Sans MS" pitchFamily="66" charset="0"/>
                <a:ea typeface="ＭＳ Ｐゴシック" pitchFamily="34" charset="-128"/>
              </a:defRPr>
            </a:lvl2pPr>
            <a:lvl3pPr marL="1143000" indent="-228600" eaLnBrk="0" hangingPunct="0">
              <a:defRPr>
                <a:solidFill>
                  <a:schemeClr val="tx1"/>
                </a:solidFill>
                <a:latin typeface="Comic Sans MS" pitchFamily="66" charset="0"/>
                <a:ea typeface="ＭＳ Ｐゴシック" pitchFamily="34" charset="-128"/>
              </a:defRPr>
            </a:lvl3pPr>
            <a:lvl4pPr marL="1600200" indent="-228600" eaLnBrk="0" hangingPunct="0">
              <a:defRPr>
                <a:solidFill>
                  <a:schemeClr val="tx1"/>
                </a:solidFill>
                <a:latin typeface="Comic Sans MS" pitchFamily="66" charset="0"/>
                <a:ea typeface="ＭＳ Ｐゴシック" pitchFamily="34" charset="-128"/>
              </a:defRPr>
            </a:lvl4pPr>
            <a:lvl5pPr marL="2057400" indent="-228600" eaLnBrk="0" hangingPunct="0">
              <a:defRPr>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9pPr>
          </a:lstStyle>
          <a:p>
            <a:fld id="{29CBB1FD-FDE1-43B9-9453-DD251352091D}" type="slidenum">
              <a:rPr lang="en-AU" smtClean="0">
                <a:latin typeface="Times New Roman" pitchFamily="18" charset="0"/>
              </a:rPr>
              <a:pPr/>
              <a:t>39</a:t>
            </a:fld>
            <a:endParaRPr lang="en-AU"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Better off</a:t>
            </a:r>
            <a:endParaRPr lang="en-AU" dirty="0"/>
          </a:p>
        </p:txBody>
      </p:sp>
      <p:sp>
        <p:nvSpPr>
          <p:cNvPr id="4" name="Slide Number Placeholder 3"/>
          <p:cNvSpPr>
            <a:spLocks noGrp="1"/>
          </p:cNvSpPr>
          <p:nvPr>
            <p:ph type="sldNum" sz="quarter" idx="10"/>
          </p:nvPr>
        </p:nvSpPr>
        <p:spPr/>
        <p:txBody>
          <a:bodyPr/>
          <a:lstStyle/>
          <a:p>
            <a:fld id="{0E5627C5-E0C9-4CA0-8D07-B293D89D21B7}" type="slidenum">
              <a:rPr lang="en-AU" smtClean="0"/>
              <a:t>2</a:t>
            </a:fld>
            <a:endParaRPr lang="en-AU"/>
          </a:p>
        </p:txBody>
      </p:sp>
    </p:spTree>
    <p:extLst>
      <p:ext uri="{BB962C8B-B14F-4D97-AF65-F5344CB8AC3E}">
        <p14:creationId xmlns:p14="http://schemas.microsoft.com/office/powerpoint/2010/main" val="7479855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ea typeface="ＭＳ Ｐゴシック" pitchFamily="34" charset="-128"/>
              </a:defRPr>
            </a:lvl1pPr>
            <a:lvl2pPr marL="742950" indent="-285750" eaLnBrk="0" hangingPunct="0">
              <a:defRPr>
                <a:solidFill>
                  <a:schemeClr val="tx1"/>
                </a:solidFill>
                <a:latin typeface="Comic Sans MS" pitchFamily="66" charset="0"/>
                <a:ea typeface="ＭＳ Ｐゴシック" pitchFamily="34" charset="-128"/>
              </a:defRPr>
            </a:lvl2pPr>
            <a:lvl3pPr marL="1143000" indent="-228600" eaLnBrk="0" hangingPunct="0">
              <a:defRPr>
                <a:solidFill>
                  <a:schemeClr val="tx1"/>
                </a:solidFill>
                <a:latin typeface="Comic Sans MS" pitchFamily="66" charset="0"/>
                <a:ea typeface="ＭＳ Ｐゴシック" pitchFamily="34" charset="-128"/>
              </a:defRPr>
            </a:lvl3pPr>
            <a:lvl4pPr marL="1600200" indent="-228600" eaLnBrk="0" hangingPunct="0">
              <a:defRPr>
                <a:solidFill>
                  <a:schemeClr val="tx1"/>
                </a:solidFill>
                <a:latin typeface="Comic Sans MS" pitchFamily="66" charset="0"/>
                <a:ea typeface="ＭＳ Ｐゴシック" pitchFamily="34" charset="-128"/>
              </a:defRPr>
            </a:lvl4pPr>
            <a:lvl5pPr marL="2057400" indent="-228600" eaLnBrk="0" hangingPunct="0">
              <a:defRPr>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9pPr>
          </a:lstStyle>
          <a:p>
            <a:fld id="{881A2D67-B5C0-4450-B512-6CACB6D9A862}" type="slidenum">
              <a:rPr lang="en-AU" smtClean="0">
                <a:latin typeface="Times New Roman" pitchFamily="18" charset="0"/>
              </a:rPr>
              <a:pPr/>
              <a:t>40</a:t>
            </a:fld>
            <a:endParaRPr lang="en-AU" smtClean="0">
              <a:latin typeface="Times New Roman" pitchFamily="18" charset="0"/>
            </a:endParaRPr>
          </a:p>
        </p:txBody>
      </p:sp>
      <p:sp>
        <p:nvSpPr>
          <p:cNvPr id="126979" name="Rectangle 2"/>
          <p:cNvSpPr>
            <a:spLocks noChangeArrowheads="1"/>
          </p:cNvSpPr>
          <p:nvPr/>
        </p:nvSpPr>
        <p:spPr bwMode="auto">
          <a:xfrm>
            <a:off x="3885453" y="1"/>
            <a:ext cx="297254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26980" name="Rectangle 3"/>
          <p:cNvSpPr>
            <a:spLocks noChangeArrowheads="1"/>
          </p:cNvSpPr>
          <p:nvPr/>
        </p:nvSpPr>
        <p:spPr bwMode="auto">
          <a:xfrm>
            <a:off x="3885453" y="8686800"/>
            <a:ext cx="297254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p>
            <a:pPr algn="r" eaLnBrk="0" hangingPunct="0"/>
            <a:r>
              <a:rPr lang="en-AU" sz="1000" i="1">
                <a:latin typeface="Times New Roman" pitchFamily="18" charset="0"/>
              </a:rPr>
              <a:t>39</a:t>
            </a:r>
          </a:p>
        </p:txBody>
      </p:sp>
      <p:sp>
        <p:nvSpPr>
          <p:cNvPr id="126981" name="Rectangle 4"/>
          <p:cNvSpPr>
            <a:spLocks noChangeArrowheads="1"/>
          </p:cNvSpPr>
          <p:nvPr/>
        </p:nvSpPr>
        <p:spPr bwMode="auto">
          <a:xfrm>
            <a:off x="0" y="8686800"/>
            <a:ext cx="297254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26982" name="Rectangle 5"/>
          <p:cNvSpPr>
            <a:spLocks noChangeArrowheads="1"/>
          </p:cNvSpPr>
          <p:nvPr/>
        </p:nvSpPr>
        <p:spPr bwMode="auto">
          <a:xfrm>
            <a:off x="0" y="1"/>
            <a:ext cx="297254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26983" name="Rectangle 6"/>
          <p:cNvSpPr>
            <a:spLocks noChangeArrowheads="1"/>
          </p:cNvSpPr>
          <p:nvPr/>
        </p:nvSpPr>
        <p:spPr bwMode="auto">
          <a:xfrm>
            <a:off x="3883852" y="0"/>
            <a:ext cx="2974148" cy="455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26984" name="Rectangle 7"/>
          <p:cNvSpPr>
            <a:spLocks noChangeArrowheads="1"/>
          </p:cNvSpPr>
          <p:nvPr/>
        </p:nvSpPr>
        <p:spPr bwMode="auto">
          <a:xfrm>
            <a:off x="3883852" y="8685330"/>
            <a:ext cx="2974148" cy="458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p>
            <a:pPr algn="r" eaLnBrk="0" hangingPunct="0"/>
            <a:r>
              <a:rPr lang="en-AU" sz="1000" i="1">
                <a:latin typeface="Times New Roman" pitchFamily="18" charset="0"/>
              </a:rPr>
              <a:t>29</a:t>
            </a:r>
          </a:p>
        </p:txBody>
      </p:sp>
      <p:sp>
        <p:nvSpPr>
          <p:cNvPr id="126985" name="Rectangle 8"/>
          <p:cNvSpPr>
            <a:spLocks noChangeArrowheads="1"/>
          </p:cNvSpPr>
          <p:nvPr/>
        </p:nvSpPr>
        <p:spPr bwMode="auto">
          <a:xfrm>
            <a:off x="-1601" y="8685330"/>
            <a:ext cx="2972548" cy="458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26986" name="Rectangle 9"/>
          <p:cNvSpPr>
            <a:spLocks noChangeArrowheads="1"/>
          </p:cNvSpPr>
          <p:nvPr/>
        </p:nvSpPr>
        <p:spPr bwMode="auto">
          <a:xfrm>
            <a:off x="-1601" y="0"/>
            <a:ext cx="2972548" cy="455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26987" name="Rectangle 10"/>
          <p:cNvSpPr>
            <a:spLocks noGrp="1" noRot="1" noChangeAspect="1" noChangeArrowheads="1" noTextEdit="1"/>
          </p:cNvSpPr>
          <p:nvPr>
            <p:ph type="sldImg"/>
          </p:nvPr>
        </p:nvSpPr>
        <p:spPr>
          <a:ln w="12700" cap="flat"/>
        </p:spPr>
      </p:sp>
      <p:sp>
        <p:nvSpPr>
          <p:cNvPr id="126988" name="Rectangle 11"/>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itchFamily="18" charset="0"/>
              <a:ea typeface="ＭＳ Ｐゴシック" pitchFamily="34"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ea typeface="ＭＳ Ｐゴシック" pitchFamily="34" charset="-128"/>
              </a:defRPr>
            </a:lvl1pPr>
            <a:lvl2pPr marL="742950" indent="-285750" eaLnBrk="0" hangingPunct="0">
              <a:defRPr>
                <a:solidFill>
                  <a:schemeClr val="tx1"/>
                </a:solidFill>
                <a:latin typeface="Comic Sans MS" pitchFamily="66" charset="0"/>
                <a:ea typeface="ＭＳ Ｐゴシック" pitchFamily="34" charset="-128"/>
              </a:defRPr>
            </a:lvl2pPr>
            <a:lvl3pPr marL="1143000" indent="-228600" eaLnBrk="0" hangingPunct="0">
              <a:defRPr>
                <a:solidFill>
                  <a:schemeClr val="tx1"/>
                </a:solidFill>
                <a:latin typeface="Comic Sans MS" pitchFamily="66" charset="0"/>
                <a:ea typeface="ＭＳ Ｐゴシック" pitchFamily="34" charset="-128"/>
              </a:defRPr>
            </a:lvl3pPr>
            <a:lvl4pPr marL="1600200" indent="-228600" eaLnBrk="0" hangingPunct="0">
              <a:defRPr>
                <a:solidFill>
                  <a:schemeClr val="tx1"/>
                </a:solidFill>
                <a:latin typeface="Comic Sans MS" pitchFamily="66" charset="0"/>
                <a:ea typeface="ＭＳ Ｐゴシック" pitchFamily="34" charset="-128"/>
              </a:defRPr>
            </a:lvl4pPr>
            <a:lvl5pPr marL="2057400" indent="-228600" eaLnBrk="0" hangingPunct="0">
              <a:defRPr>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9pPr>
          </a:lstStyle>
          <a:p>
            <a:fld id="{DA55A916-D803-4DB4-88FD-6E991DBBE455}" type="slidenum">
              <a:rPr lang="en-AU" smtClean="0">
                <a:latin typeface="Times New Roman" pitchFamily="18" charset="0"/>
              </a:rPr>
              <a:pPr/>
              <a:t>41</a:t>
            </a:fld>
            <a:endParaRPr lang="en-AU" smtClean="0">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decrease</a:t>
            </a:r>
            <a:endParaRPr lang="en-AU" dirty="0"/>
          </a:p>
        </p:txBody>
      </p:sp>
      <p:sp>
        <p:nvSpPr>
          <p:cNvPr id="4" name="Slide Number Placeholder 3"/>
          <p:cNvSpPr>
            <a:spLocks noGrp="1"/>
          </p:cNvSpPr>
          <p:nvPr>
            <p:ph type="sldNum" sz="quarter" idx="10"/>
          </p:nvPr>
        </p:nvSpPr>
        <p:spPr/>
        <p:txBody>
          <a:bodyPr/>
          <a:lstStyle/>
          <a:p>
            <a:fld id="{0E5627C5-E0C9-4CA0-8D07-B293D89D21B7}" type="slidenum">
              <a:rPr lang="en-AU" smtClean="0"/>
              <a:t>42</a:t>
            </a:fld>
            <a:endParaRPr lang="en-AU"/>
          </a:p>
        </p:txBody>
      </p:sp>
    </p:spTree>
    <p:extLst>
      <p:ext uri="{BB962C8B-B14F-4D97-AF65-F5344CB8AC3E}">
        <p14:creationId xmlns:p14="http://schemas.microsoft.com/office/powerpoint/2010/main" val="5929556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b="1" dirty="0" smtClean="0">
              <a:latin typeface="Times New Roman" pitchFamily="18" charset="0"/>
              <a:ea typeface="ＭＳ Ｐゴシック" pitchFamily="34"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8" indent="-1588">
              <a:spcBef>
                <a:spcPct val="50000"/>
              </a:spcBef>
              <a:buClr>
                <a:srgbClr val="00B200"/>
              </a:buClr>
              <a:buSzPct val="70000"/>
              <a:buFont typeface="Wingdings" pitchFamily="2" charset="2"/>
              <a:buNone/>
            </a:pPr>
            <a:r>
              <a:rPr lang="en-US" sz="1200" dirty="0" smtClean="0">
                <a:solidFill>
                  <a:srgbClr val="000000"/>
                </a:solidFill>
              </a:rPr>
              <a:t>In panel (a), the deadweight-loss is large because demand is relatively elastic.</a:t>
            </a:r>
          </a:p>
          <a:p>
            <a:pPr marL="1588" indent="-1588">
              <a:spcBef>
                <a:spcPct val="50000"/>
              </a:spcBef>
              <a:buClr>
                <a:srgbClr val="00B200"/>
              </a:buClr>
              <a:buSzPct val="70000"/>
              <a:buFont typeface="Wingdings" pitchFamily="2" charset="2"/>
              <a:buNone/>
            </a:pPr>
            <a:r>
              <a:rPr lang="en-US" sz="1200" dirty="0" smtClean="0">
                <a:solidFill>
                  <a:srgbClr val="000000"/>
                </a:solidFill>
              </a:rPr>
              <a:t>In panel (b), the deadweight-loss is much smaller because demand is now relatively inelastic.</a:t>
            </a:r>
            <a:endParaRPr lang="en-AU" dirty="0"/>
          </a:p>
        </p:txBody>
      </p:sp>
      <p:sp>
        <p:nvSpPr>
          <p:cNvPr id="4" name="Slide Number Placeholder 3"/>
          <p:cNvSpPr>
            <a:spLocks noGrp="1"/>
          </p:cNvSpPr>
          <p:nvPr>
            <p:ph type="sldNum" sz="quarter" idx="10"/>
          </p:nvPr>
        </p:nvSpPr>
        <p:spPr/>
        <p:txBody>
          <a:bodyPr/>
          <a:lstStyle/>
          <a:p>
            <a:pPr>
              <a:defRPr/>
            </a:pPr>
            <a:fld id="{C40D089E-33CF-49D8-8D14-076956BDDCC5}" type="slidenum">
              <a:rPr lang="en-AU" smtClean="0"/>
              <a:pPr>
                <a:defRPr/>
              </a:pPr>
              <a:t>45</a:t>
            </a:fld>
            <a:endParaRPr lang="en-AU"/>
          </a:p>
        </p:txBody>
      </p:sp>
    </p:spTree>
    <p:extLst>
      <p:ext uri="{BB962C8B-B14F-4D97-AF65-F5344CB8AC3E}">
        <p14:creationId xmlns:p14="http://schemas.microsoft.com/office/powerpoint/2010/main" val="2856518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ea typeface="ＭＳ Ｐゴシック" pitchFamily="34" charset="-128"/>
              </a:defRPr>
            </a:lvl1pPr>
            <a:lvl2pPr marL="742950" indent="-285750" eaLnBrk="0" hangingPunct="0">
              <a:defRPr>
                <a:solidFill>
                  <a:schemeClr val="tx1"/>
                </a:solidFill>
                <a:latin typeface="Comic Sans MS" pitchFamily="66" charset="0"/>
                <a:ea typeface="ＭＳ Ｐゴシック" pitchFamily="34" charset="-128"/>
              </a:defRPr>
            </a:lvl2pPr>
            <a:lvl3pPr marL="1143000" indent="-228600" eaLnBrk="0" hangingPunct="0">
              <a:defRPr>
                <a:solidFill>
                  <a:schemeClr val="tx1"/>
                </a:solidFill>
                <a:latin typeface="Comic Sans MS" pitchFamily="66" charset="0"/>
                <a:ea typeface="ＭＳ Ｐゴシック" pitchFamily="34" charset="-128"/>
              </a:defRPr>
            </a:lvl3pPr>
            <a:lvl4pPr marL="1600200" indent="-228600" eaLnBrk="0" hangingPunct="0">
              <a:defRPr>
                <a:solidFill>
                  <a:schemeClr val="tx1"/>
                </a:solidFill>
                <a:latin typeface="Comic Sans MS" pitchFamily="66" charset="0"/>
                <a:ea typeface="ＭＳ Ｐゴシック" pitchFamily="34" charset="-128"/>
              </a:defRPr>
            </a:lvl4pPr>
            <a:lvl5pPr marL="2057400" indent="-228600" eaLnBrk="0" hangingPunct="0">
              <a:defRPr>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9pPr>
          </a:lstStyle>
          <a:p>
            <a:fld id="{970883E3-5BBF-4CE7-9465-46E8954AD7FF}" type="slidenum">
              <a:rPr lang="en-AU" smtClean="0">
                <a:latin typeface="Times New Roman" pitchFamily="18" charset="0"/>
              </a:rPr>
              <a:pPr/>
              <a:t>7</a:t>
            </a:fld>
            <a:endParaRPr lang="en-AU" smtClean="0">
              <a:latin typeface="Times New Roman" pitchFamily="18"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Times New Roman" pitchFamily="18" charset="0"/>
                <a:ea typeface="ＭＳ Ｐゴシック" pitchFamily="34" charset="-128"/>
              </a:rPr>
              <a:t>maximised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Maximises </a:t>
            </a:r>
            <a:endParaRPr lang="en-AU" dirty="0"/>
          </a:p>
        </p:txBody>
      </p:sp>
      <p:sp>
        <p:nvSpPr>
          <p:cNvPr id="4" name="Slide Number Placeholder 3"/>
          <p:cNvSpPr>
            <a:spLocks noGrp="1"/>
          </p:cNvSpPr>
          <p:nvPr>
            <p:ph type="sldNum" sz="quarter" idx="10"/>
          </p:nvPr>
        </p:nvSpPr>
        <p:spPr/>
        <p:txBody>
          <a:bodyPr/>
          <a:lstStyle/>
          <a:p>
            <a:fld id="{0E5627C5-E0C9-4CA0-8D07-B293D89D21B7}" type="slidenum">
              <a:rPr lang="en-AU" smtClean="0"/>
              <a:t>9</a:t>
            </a:fld>
            <a:endParaRPr lang="en-AU"/>
          </a:p>
        </p:txBody>
      </p:sp>
    </p:spTree>
    <p:extLst>
      <p:ext uri="{BB962C8B-B14F-4D97-AF65-F5344CB8AC3E}">
        <p14:creationId xmlns:p14="http://schemas.microsoft.com/office/powerpoint/2010/main" val="1773444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ea typeface="ＭＳ Ｐゴシック" pitchFamily="34" charset="-128"/>
              </a:defRPr>
            </a:lvl1pPr>
            <a:lvl2pPr marL="742950" indent="-285750" eaLnBrk="0" hangingPunct="0">
              <a:defRPr>
                <a:solidFill>
                  <a:schemeClr val="tx1"/>
                </a:solidFill>
                <a:latin typeface="Comic Sans MS" pitchFamily="66" charset="0"/>
                <a:ea typeface="ＭＳ Ｐゴシック" pitchFamily="34" charset="-128"/>
              </a:defRPr>
            </a:lvl2pPr>
            <a:lvl3pPr marL="1143000" indent="-228600" eaLnBrk="0" hangingPunct="0">
              <a:defRPr>
                <a:solidFill>
                  <a:schemeClr val="tx1"/>
                </a:solidFill>
                <a:latin typeface="Comic Sans MS" pitchFamily="66" charset="0"/>
                <a:ea typeface="ＭＳ Ｐゴシック" pitchFamily="34" charset="-128"/>
              </a:defRPr>
            </a:lvl3pPr>
            <a:lvl4pPr marL="1600200" indent="-228600" eaLnBrk="0" hangingPunct="0">
              <a:defRPr>
                <a:solidFill>
                  <a:schemeClr val="tx1"/>
                </a:solidFill>
                <a:latin typeface="Comic Sans MS" pitchFamily="66" charset="0"/>
                <a:ea typeface="ＭＳ Ｐゴシック" pitchFamily="34" charset="-128"/>
              </a:defRPr>
            </a:lvl4pPr>
            <a:lvl5pPr marL="2057400" indent="-228600" eaLnBrk="0" hangingPunct="0">
              <a:defRPr>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9pPr>
          </a:lstStyle>
          <a:p>
            <a:fld id="{3CE9B566-59C6-4202-B027-0326E4B9761C}" type="slidenum">
              <a:rPr lang="en-AU" smtClean="0">
                <a:latin typeface="Times New Roman" pitchFamily="18" charset="0"/>
              </a:rPr>
              <a:pPr/>
              <a:t>10</a:t>
            </a:fld>
            <a:endParaRPr lang="en-AU" smtClean="0">
              <a:latin typeface="Times New Roman" pitchFamily="18" charset="0"/>
            </a:endParaRPr>
          </a:p>
        </p:txBody>
      </p:sp>
      <p:sp>
        <p:nvSpPr>
          <p:cNvPr id="98307" name="Rectangle 2"/>
          <p:cNvSpPr>
            <a:spLocks noChangeArrowheads="1"/>
          </p:cNvSpPr>
          <p:nvPr/>
        </p:nvSpPr>
        <p:spPr bwMode="auto">
          <a:xfrm>
            <a:off x="3885453" y="1"/>
            <a:ext cx="297254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98308" name="Rectangle 3"/>
          <p:cNvSpPr>
            <a:spLocks noChangeArrowheads="1"/>
          </p:cNvSpPr>
          <p:nvPr/>
        </p:nvSpPr>
        <p:spPr bwMode="auto">
          <a:xfrm>
            <a:off x="3885453" y="8686800"/>
            <a:ext cx="297254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p>
            <a:pPr algn="r" eaLnBrk="0" hangingPunct="0"/>
            <a:r>
              <a:rPr lang="en-AU" sz="1200">
                <a:latin typeface="Times New Roman" pitchFamily="18" charset="0"/>
              </a:rPr>
              <a:t>51</a:t>
            </a:r>
          </a:p>
        </p:txBody>
      </p:sp>
      <p:sp>
        <p:nvSpPr>
          <p:cNvPr id="98309" name="Rectangle 4"/>
          <p:cNvSpPr>
            <a:spLocks noChangeArrowheads="1"/>
          </p:cNvSpPr>
          <p:nvPr/>
        </p:nvSpPr>
        <p:spPr bwMode="auto">
          <a:xfrm>
            <a:off x="0" y="8686800"/>
            <a:ext cx="297254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98310" name="Rectangle 5"/>
          <p:cNvSpPr>
            <a:spLocks noChangeArrowheads="1"/>
          </p:cNvSpPr>
          <p:nvPr/>
        </p:nvSpPr>
        <p:spPr bwMode="auto">
          <a:xfrm>
            <a:off x="0" y="1"/>
            <a:ext cx="297254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98311" name="Rectangle 6"/>
          <p:cNvSpPr>
            <a:spLocks noGrp="1" noRot="1" noChangeAspect="1" noChangeArrowheads="1" noTextEdit="1"/>
          </p:cNvSpPr>
          <p:nvPr>
            <p:ph type="sldImg"/>
          </p:nvPr>
        </p:nvSpPr>
        <p:spPr>
          <a:ln w="12700" cap="flat"/>
        </p:spPr>
      </p:sp>
      <p:sp>
        <p:nvSpPr>
          <p:cNvPr id="98312"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eaLnBrk="1" hangingPunct="1"/>
            <a:endParaRPr lang="en-US" smtClean="0">
              <a:latin typeface="Times New Roman" pitchFamily="18" charset="0"/>
              <a:ea typeface="ＭＳ Ｐゴシック"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ea typeface="ＭＳ Ｐゴシック" pitchFamily="34" charset="-128"/>
              </a:defRPr>
            </a:lvl1pPr>
            <a:lvl2pPr marL="742950" indent="-285750" eaLnBrk="0" hangingPunct="0">
              <a:defRPr>
                <a:solidFill>
                  <a:schemeClr val="tx1"/>
                </a:solidFill>
                <a:latin typeface="Comic Sans MS" pitchFamily="66" charset="0"/>
                <a:ea typeface="ＭＳ Ｐゴシック" pitchFamily="34" charset="-128"/>
              </a:defRPr>
            </a:lvl2pPr>
            <a:lvl3pPr marL="1143000" indent="-228600" eaLnBrk="0" hangingPunct="0">
              <a:defRPr>
                <a:solidFill>
                  <a:schemeClr val="tx1"/>
                </a:solidFill>
                <a:latin typeface="Comic Sans MS" pitchFamily="66" charset="0"/>
                <a:ea typeface="ＭＳ Ｐゴシック" pitchFamily="34" charset="-128"/>
              </a:defRPr>
            </a:lvl3pPr>
            <a:lvl4pPr marL="1600200" indent="-228600" eaLnBrk="0" hangingPunct="0">
              <a:defRPr>
                <a:solidFill>
                  <a:schemeClr val="tx1"/>
                </a:solidFill>
                <a:latin typeface="Comic Sans MS" pitchFamily="66" charset="0"/>
                <a:ea typeface="ＭＳ Ｐゴシック" pitchFamily="34" charset="-128"/>
              </a:defRPr>
            </a:lvl4pPr>
            <a:lvl5pPr marL="2057400" indent="-228600" eaLnBrk="0" hangingPunct="0">
              <a:defRPr>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9pPr>
          </a:lstStyle>
          <a:p>
            <a:fld id="{1512A68A-717B-4CB9-897F-4DC079B531DC}" type="slidenum">
              <a:rPr lang="en-AU" smtClean="0">
                <a:latin typeface="Times New Roman" pitchFamily="18" charset="0"/>
              </a:rPr>
              <a:pPr/>
              <a:t>11</a:t>
            </a:fld>
            <a:endParaRPr lang="en-AU" smtClean="0">
              <a:latin typeface="Times New Roman" pitchFamily="18" charset="0"/>
            </a:endParaRPr>
          </a:p>
        </p:txBody>
      </p:sp>
      <p:sp>
        <p:nvSpPr>
          <p:cNvPr id="103427" name="Rectangle 2"/>
          <p:cNvSpPr>
            <a:spLocks noChangeArrowheads="1"/>
          </p:cNvSpPr>
          <p:nvPr/>
        </p:nvSpPr>
        <p:spPr bwMode="auto">
          <a:xfrm>
            <a:off x="3885453" y="1"/>
            <a:ext cx="297254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3428" name="Rectangle 3"/>
          <p:cNvSpPr>
            <a:spLocks noChangeArrowheads="1"/>
          </p:cNvSpPr>
          <p:nvPr/>
        </p:nvSpPr>
        <p:spPr bwMode="auto">
          <a:xfrm>
            <a:off x="3885453" y="8686800"/>
            <a:ext cx="297254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p>
            <a:pPr algn="r" eaLnBrk="0" hangingPunct="0"/>
            <a:r>
              <a:rPr lang="en-AU" sz="1000" i="1">
                <a:latin typeface="Times New Roman" pitchFamily="18" charset="0"/>
              </a:rPr>
              <a:t>4</a:t>
            </a:r>
          </a:p>
        </p:txBody>
      </p:sp>
      <p:sp>
        <p:nvSpPr>
          <p:cNvPr id="103429" name="Rectangle 4"/>
          <p:cNvSpPr>
            <a:spLocks noChangeArrowheads="1"/>
          </p:cNvSpPr>
          <p:nvPr/>
        </p:nvSpPr>
        <p:spPr bwMode="auto">
          <a:xfrm>
            <a:off x="0" y="8686800"/>
            <a:ext cx="297254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3430" name="Rectangle 5"/>
          <p:cNvSpPr>
            <a:spLocks noChangeArrowheads="1"/>
          </p:cNvSpPr>
          <p:nvPr/>
        </p:nvSpPr>
        <p:spPr bwMode="auto">
          <a:xfrm>
            <a:off x="0" y="1"/>
            <a:ext cx="297254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3431" name="Rectangle 6"/>
          <p:cNvSpPr>
            <a:spLocks noChangeArrowheads="1"/>
          </p:cNvSpPr>
          <p:nvPr/>
        </p:nvSpPr>
        <p:spPr bwMode="auto">
          <a:xfrm>
            <a:off x="3883852" y="0"/>
            <a:ext cx="2974148" cy="455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3432" name="Rectangle 7"/>
          <p:cNvSpPr>
            <a:spLocks noChangeArrowheads="1"/>
          </p:cNvSpPr>
          <p:nvPr/>
        </p:nvSpPr>
        <p:spPr bwMode="auto">
          <a:xfrm>
            <a:off x="3883852" y="8685330"/>
            <a:ext cx="2974148" cy="458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p>
            <a:pPr algn="r" eaLnBrk="0" hangingPunct="0"/>
            <a:r>
              <a:rPr lang="en-AU" sz="1000" i="1">
                <a:latin typeface="Times New Roman" pitchFamily="18" charset="0"/>
              </a:rPr>
              <a:t>4</a:t>
            </a:r>
          </a:p>
        </p:txBody>
      </p:sp>
      <p:sp>
        <p:nvSpPr>
          <p:cNvPr id="103433" name="Rectangle 8"/>
          <p:cNvSpPr>
            <a:spLocks noChangeArrowheads="1"/>
          </p:cNvSpPr>
          <p:nvPr/>
        </p:nvSpPr>
        <p:spPr bwMode="auto">
          <a:xfrm>
            <a:off x="-1601" y="8685330"/>
            <a:ext cx="2972548" cy="458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3434" name="Rectangle 9"/>
          <p:cNvSpPr>
            <a:spLocks noChangeArrowheads="1"/>
          </p:cNvSpPr>
          <p:nvPr/>
        </p:nvSpPr>
        <p:spPr bwMode="auto">
          <a:xfrm>
            <a:off x="-1601" y="0"/>
            <a:ext cx="2972548" cy="455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3435" name="Rectangle 10"/>
          <p:cNvSpPr>
            <a:spLocks noGrp="1" noRot="1" noChangeAspect="1" noChangeArrowheads="1" noTextEdit="1"/>
          </p:cNvSpPr>
          <p:nvPr>
            <p:ph type="sldImg"/>
          </p:nvPr>
        </p:nvSpPr>
        <p:spPr>
          <a:ln w="12700" cap="flat"/>
        </p:spPr>
      </p:sp>
      <p:sp>
        <p:nvSpPr>
          <p:cNvPr id="103436" name="Rectangle 11"/>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Times New Roman" pitchFamily="18" charset="0"/>
                <a:ea typeface="ＭＳ Ｐゴシック" pitchFamily="34" charset="-128"/>
              </a:rPr>
              <a:t>Maximum, minimum</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ea typeface="ＭＳ Ｐゴシック" pitchFamily="34" charset="-128"/>
              </a:defRPr>
            </a:lvl1pPr>
            <a:lvl2pPr marL="742950" indent="-285750" eaLnBrk="0" hangingPunct="0">
              <a:defRPr>
                <a:solidFill>
                  <a:schemeClr val="tx1"/>
                </a:solidFill>
                <a:latin typeface="Comic Sans MS" pitchFamily="66" charset="0"/>
                <a:ea typeface="ＭＳ Ｐゴシック" pitchFamily="34" charset="-128"/>
              </a:defRPr>
            </a:lvl2pPr>
            <a:lvl3pPr marL="1143000" indent="-228600" eaLnBrk="0" hangingPunct="0">
              <a:defRPr>
                <a:solidFill>
                  <a:schemeClr val="tx1"/>
                </a:solidFill>
                <a:latin typeface="Comic Sans MS" pitchFamily="66" charset="0"/>
                <a:ea typeface="ＭＳ Ｐゴシック" pitchFamily="34" charset="-128"/>
              </a:defRPr>
            </a:lvl3pPr>
            <a:lvl4pPr marL="1600200" indent="-228600" eaLnBrk="0" hangingPunct="0">
              <a:defRPr>
                <a:solidFill>
                  <a:schemeClr val="tx1"/>
                </a:solidFill>
                <a:latin typeface="Comic Sans MS" pitchFamily="66" charset="0"/>
                <a:ea typeface="ＭＳ Ｐゴシック" pitchFamily="34" charset="-128"/>
              </a:defRPr>
            </a:lvl4pPr>
            <a:lvl5pPr marL="2057400" indent="-228600" eaLnBrk="0" hangingPunct="0">
              <a:defRPr>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9pPr>
          </a:lstStyle>
          <a:p>
            <a:fld id="{18E17BD7-0CC0-4B1F-B27D-5D991B318DB6}" type="slidenum">
              <a:rPr lang="en-AU" smtClean="0">
                <a:latin typeface="Times New Roman" pitchFamily="18" charset="0"/>
              </a:rPr>
              <a:pPr/>
              <a:t>12</a:t>
            </a:fld>
            <a:endParaRPr lang="en-AU" smtClean="0">
              <a:latin typeface="Times New Roman" pitchFamily="18" charset="0"/>
            </a:endParaRPr>
          </a:p>
        </p:txBody>
      </p:sp>
      <p:sp>
        <p:nvSpPr>
          <p:cNvPr id="1126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ea typeface="ＭＳ Ｐゴシック" pitchFamily="34" charset="-128"/>
              </a:defRPr>
            </a:lvl1pPr>
            <a:lvl2pPr marL="742950" indent="-285750" eaLnBrk="0" hangingPunct="0">
              <a:defRPr>
                <a:solidFill>
                  <a:schemeClr val="tx1"/>
                </a:solidFill>
                <a:latin typeface="Comic Sans MS" pitchFamily="66" charset="0"/>
                <a:ea typeface="ＭＳ Ｐゴシック" pitchFamily="34" charset="-128"/>
              </a:defRPr>
            </a:lvl2pPr>
            <a:lvl3pPr marL="1143000" indent="-228600" eaLnBrk="0" hangingPunct="0">
              <a:defRPr>
                <a:solidFill>
                  <a:schemeClr val="tx1"/>
                </a:solidFill>
                <a:latin typeface="Comic Sans MS" pitchFamily="66" charset="0"/>
                <a:ea typeface="ＭＳ Ｐゴシック" pitchFamily="34" charset="-128"/>
              </a:defRPr>
            </a:lvl3pPr>
            <a:lvl4pPr marL="1600200" indent="-228600" eaLnBrk="0" hangingPunct="0">
              <a:defRPr>
                <a:solidFill>
                  <a:schemeClr val="tx1"/>
                </a:solidFill>
                <a:latin typeface="Comic Sans MS" pitchFamily="66" charset="0"/>
                <a:ea typeface="ＭＳ Ｐゴシック" pitchFamily="34" charset="-128"/>
              </a:defRPr>
            </a:lvl4pPr>
            <a:lvl5pPr marL="2057400" indent="-228600" eaLnBrk="0" hangingPunct="0">
              <a:defRPr>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9pPr>
          </a:lstStyle>
          <a:p>
            <a:fld id="{E6E1C7C5-139A-4F0C-8814-7756352BB1E5}" type="slidenum">
              <a:rPr lang="en-AU" smtClean="0">
                <a:latin typeface="Times New Roman" pitchFamily="18" charset="0"/>
              </a:rPr>
              <a:pPr/>
              <a:t>13</a:t>
            </a:fld>
            <a:endParaRPr lang="en-AU" smtClean="0">
              <a:latin typeface="Times New Roman" pitchFamily="18" charset="0"/>
            </a:endParaRPr>
          </a:p>
        </p:txBody>
      </p:sp>
      <p:sp>
        <p:nvSpPr>
          <p:cNvPr id="1136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ea typeface="ＭＳ Ｐゴシック" pitchFamily="34" charset="-128"/>
              </a:defRPr>
            </a:lvl1pPr>
            <a:lvl2pPr marL="742950" indent="-285750" eaLnBrk="0" hangingPunct="0">
              <a:defRPr>
                <a:solidFill>
                  <a:schemeClr val="tx1"/>
                </a:solidFill>
                <a:latin typeface="Comic Sans MS" pitchFamily="66" charset="0"/>
                <a:ea typeface="ＭＳ Ｐゴシック" pitchFamily="34" charset="-128"/>
              </a:defRPr>
            </a:lvl2pPr>
            <a:lvl3pPr marL="1143000" indent="-228600" eaLnBrk="0" hangingPunct="0">
              <a:defRPr>
                <a:solidFill>
                  <a:schemeClr val="tx1"/>
                </a:solidFill>
                <a:latin typeface="Comic Sans MS" pitchFamily="66" charset="0"/>
                <a:ea typeface="ＭＳ Ｐゴシック" pitchFamily="34" charset="-128"/>
              </a:defRPr>
            </a:lvl3pPr>
            <a:lvl4pPr marL="1600200" indent="-228600" eaLnBrk="0" hangingPunct="0">
              <a:defRPr>
                <a:solidFill>
                  <a:schemeClr val="tx1"/>
                </a:solidFill>
                <a:latin typeface="Comic Sans MS" pitchFamily="66" charset="0"/>
                <a:ea typeface="ＭＳ Ｐゴシック" pitchFamily="34" charset="-128"/>
              </a:defRPr>
            </a:lvl4pPr>
            <a:lvl5pPr marL="2057400" indent="-228600" eaLnBrk="0" hangingPunct="0">
              <a:defRPr>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9pPr>
          </a:lstStyle>
          <a:p>
            <a:fld id="{3A16601B-0E0B-4B1A-9B91-1549B04BA23C}" type="slidenum">
              <a:rPr lang="en-AU" smtClean="0">
                <a:latin typeface="Times New Roman" pitchFamily="18" charset="0"/>
              </a:rPr>
              <a:pPr/>
              <a:t>14</a:t>
            </a:fld>
            <a:endParaRPr lang="en-AU" smtClean="0">
              <a:latin typeface="Times New Roman" pitchFamily="18" charset="0"/>
            </a:endParaRPr>
          </a:p>
        </p:txBody>
      </p:sp>
      <p:sp>
        <p:nvSpPr>
          <p:cNvPr id="1146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4EB55E3-DBC2-47B8-822B-0D7AF7090A7A}" type="datetime1">
              <a:rPr lang="en-US" smtClean="0"/>
              <a:t>15-Aug-17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3C790F-EA42-4F9E-ACE9-D924D845F78A}" type="slidenum">
              <a:rPr lang="en-US" smtClean="0"/>
              <a:t>‹#›</a:t>
            </a:fld>
            <a:endParaRPr lang="en-US"/>
          </a:p>
        </p:txBody>
      </p:sp>
    </p:spTree>
    <p:extLst>
      <p:ext uri="{BB962C8B-B14F-4D97-AF65-F5344CB8AC3E}">
        <p14:creationId xmlns:p14="http://schemas.microsoft.com/office/powerpoint/2010/main" val="218435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8736BA-CC17-4EF1-AAC5-D49D56A2C1A0}" type="datetime1">
              <a:rPr lang="en-US" smtClean="0"/>
              <a:t>15-Aug-17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3C790F-EA42-4F9E-ACE9-D924D845F78A}" type="slidenum">
              <a:rPr lang="en-US" smtClean="0"/>
              <a:t>‹#›</a:t>
            </a:fld>
            <a:endParaRPr lang="en-US"/>
          </a:p>
        </p:txBody>
      </p:sp>
    </p:spTree>
    <p:extLst>
      <p:ext uri="{BB962C8B-B14F-4D97-AF65-F5344CB8AC3E}">
        <p14:creationId xmlns:p14="http://schemas.microsoft.com/office/powerpoint/2010/main" val="2888664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D3ED40-ED42-4ED4-86A8-491CF8499B9A}" type="datetime1">
              <a:rPr lang="en-US" smtClean="0"/>
              <a:t>15-Aug-17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3C790F-EA42-4F9E-ACE9-D924D845F78A}" type="slidenum">
              <a:rPr lang="en-US" smtClean="0"/>
              <a:t>‹#›</a:t>
            </a:fld>
            <a:endParaRPr lang="en-US"/>
          </a:p>
        </p:txBody>
      </p:sp>
    </p:spTree>
    <p:extLst>
      <p:ext uri="{BB962C8B-B14F-4D97-AF65-F5344CB8AC3E}">
        <p14:creationId xmlns:p14="http://schemas.microsoft.com/office/powerpoint/2010/main" val="1643071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43CAF7-9658-4288-9B26-759537E61EF3}" type="datetime1">
              <a:rPr lang="en-US" smtClean="0"/>
              <a:t>15-Aug-17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3C790F-EA42-4F9E-ACE9-D924D845F78A}" type="slidenum">
              <a:rPr lang="en-US" smtClean="0"/>
              <a:t>‹#›</a:t>
            </a:fld>
            <a:endParaRPr lang="en-US"/>
          </a:p>
        </p:txBody>
      </p:sp>
    </p:spTree>
    <p:extLst>
      <p:ext uri="{BB962C8B-B14F-4D97-AF65-F5344CB8AC3E}">
        <p14:creationId xmlns:p14="http://schemas.microsoft.com/office/powerpoint/2010/main" val="528374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8B6DEB-2D93-4A78-A5F5-CEBEA26F4364}" type="datetime1">
              <a:rPr lang="en-US" smtClean="0"/>
              <a:t>15-Aug-17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3C790F-EA42-4F9E-ACE9-D924D845F78A}" type="slidenum">
              <a:rPr lang="en-US" smtClean="0"/>
              <a:t>‹#›</a:t>
            </a:fld>
            <a:endParaRPr lang="en-US"/>
          </a:p>
        </p:txBody>
      </p:sp>
    </p:spTree>
    <p:extLst>
      <p:ext uri="{BB962C8B-B14F-4D97-AF65-F5344CB8AC3E}">
        <p14:creationId xmlns:p14="http://schemas.microsoft.com/office/powerpoint/2010/main" val="80222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8F584CB-C4B2-4D54-B2FF-E47270E09D75}" type="datetime1">
              <a:rPr lang="en-US" smtClean="0"/>
              <a:t>15-Aug-17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3C790F-EA42-4F9E-ACE9-D924D845F78A}" type="slidenum">
              <a:rPr lang="en-US" smtClean="0"/>
              <a:t>‹#›</a:t>
            </a:fld>
            <a:endParaRPr lang="en-US"/>
          </a:p>
        </p:txBody>
      </p:sp>
    </p:spTree>
    <p:extLst>
      <p:ext uri="{BB962C8B-B14F-4D97-AF65-F5344CB8AC3E}">
        <p14:creationId xmlns:p14="http://schemas.microsoft.com/office/powerpoint/2010/main" val="1955281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8E2F3CC-04D6-4773-B4DB-D3718A01355D}" type="datetime1">
              <a:rPr lang="en-US" smtClean="0"/>
              <a:t>15-Aug-17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3C790F-EA42-4F9E-ACE9-D924D845F78A}" type="slidenum">
              <a:rPr lang="en-US" smtClean="0"/>
              <a:t>‹#›</a:t>
            </a:fld>
            <a:endParaRPr lang="en-US"/>
          </a:p>
        </p:txBody>
      </p:sp>
    </p:spTree>
    <p:extLst>
      <p:ext uri="{BB962C8B-B14F-4D97-AF65-F5344CB8AC3E}">
        <p14:creationId xmlns:p14="http://schemas.microsoft.com/office/powerpoint/2010/main" val="2796823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AB57CD5-08BF-4649-851F-E2F2109D95B3}" type="datetime1">
              <a:rPr lang="en-US" smtClean="0"/>
              <a:t>15-Aug-17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3C790F-EA42-4F9E-ACE9-D924D845F78A}" type="slidenum">
              <a:rPr lang="en-US" smtClean="0"/>
              <a:t>‹#›</a:t>
            </a:fld>
            <a:endParaRPr lang="en-US"/>
          </a:p>
        </p:txBody>
      </p:sp>
    </p:spTree>
    <p:extLst>
      <p:ext uri="{BB962C8B-B14F-4D97-AF65-F5344CB8AC3E}">
        <p14:creationId xmlns:p14="http://schemas.microsoft.com/office/powerpoint/2010/main" val="3181669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826DC6-AC51-4F3B-A7E0-0F789E0CA6AE}" type="datetime1">
              <a:rPr lang="en-US" smtClean="0"/>
              <a:t>15-Aug-17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3C790F-EA42-4F9E-ACE9-D924D845F78A}" type="slidenum">
              <a:rPr lang="en-US" smtClean="0"/>
              <a:t>‹#›</a:t>
            </a:fld>
            <a:endParaRPr lang="en-US"/>
          </a:p>
        </p:txBody>
      </p:sp>
    </p:spTree>
    <p:extLst>
      <p:ext uri="{BB962C8B-B14F-4D97-AF65-F5344CB8AC3E}">
        <p14:creationId xmlns:p14="http://schemas.microsoft.com/office/powerpoint/2010/main" val="796113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941033-491B-436D-B9BA-2F4806D2C2AD}" type="datetime1">
              <a:rPr lang="en-US" smtClean="0"/>
              <a:t>15-Aug-17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3C790F-EA42-4F9E-ACE9-D924D845F78A}" type="slidenum">
              <a:rPr lang="en-US" smtClean="0"/>
              <a:t>‹#›</a:t>
            </a:fld>
            <a:endParaRPr lang="en-US"/>
          </a:p>
        </p:txBody>
      </p:sp>
    </p:spTree>
    <p:extLst>
      <p:ext uri="{BB962C8B-B14F-4D97-AF65-F5344CB8AC3E}">
        <p14:creationId xmlns:p14="http://schemas.microsoft.com/office/powerpoint/2010/main" val="2871149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604595-0DFD-455E-BDA1-7666D4C0C2F8}" type="datetime1">
              <a:rPr lang="en-US" smtClean="0"/>
              <a:t>15-Aug-17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3C790F-EA42-4F9E-ACE9-D924D845F78A}" type="slidenum">
              <a:rPr lang="en-US" smtClean="0"/>
              <a:t>‹#›</a:t>
            </a:fld>
            <a:endParaRPr lang="en-US"/>
          </a:p>
        </p:txBody>
      </p:sp>
    </p:spTree>
    <p:extLst>
      <p:ext uri="{BB962C8B-B14F-4D97-AF65-F5344CB8AC3E}">
        <p14:creationId xmlns:p14="http://schemas.microsoft.com/office/powerpoint/2010/main" val="4268412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97F234-13AD-4109-B458-4F17F7CE95D4}" type="datetime1">
              <a:rPr lang="en-US" smtClean="0"/>
              <a:t>15-Aug-17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3C790F-EA42-4F9E-ACE9-D924D845F78A}" type="slidenum">
              <a:rPr lang="en-US" smtClean="0"/>
              <a:t>‹#›</a:t>
            </a:fld>
            <a:endParaRPr lang="en-US"/>
          </a:p>
        </p:txBody>
      </p:sp>
    </p:spTree>
    <p:extLst>
      <p:ext uri="{BB962C8B-B14F-4D97-AF65-F5344CB8AC3E}">
        <p14:creationId xmlns:p14="http://schemas.microsoft.com/office/powerpoint/2010/main" val="3460912332"/>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13.jpeg"/><Relationship Id="rId13" Type="http://schemas.openxmlformats.org/officeDocument/2006/relationships/image" Target="../media/image18.jpeg"/><Relationship Id="rId3" Type="http://schemas.openxmlformats.org/officeDocument/2006/relationships/image" Target="../media/image8.jpeg"/><Relationship Id="rId7" Type="http://schemas.openxmlformats.org/officeDocument/2006/relationships/image" Target="../media/image12.jpeg"/><Relationship Id="rId12" Type="http://schemas.openxmlformats.org/officeDocument/2006/relationships/image" Target="../media/image17.jpe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11.jpeg"/><Relationship Id="rId11" Type="http://schemas.openxmlformats.org/officeDocument/2006/relationships/image" Target="../media/image16.jpeg"/><Relationship Id="rId5" Type="http://schemas.openxmlformats.org/officeDocument/2006/relationships/image" Target="../media/image10.jpeg"/><Relationship Id="rId10" Type="http://schemas.openxmlformats.org/officeDocument/2006/relationships/image" Target="../media/image15.jpeg"/><Relationship Id="rId4" Type="http://schemas.openxmlformats.org/officeDocument/2006/relationships/image" Target="../media/image9.jpeg"/><Relationship Id="rId9" Type="http://schemas.openxmlformats.org/officeDocument/2006/relationships/image" Target="../media/image14.jpeg"/><Relationship Id="rId14" Type="http://schemas.openxmlformats.org/officeDocument/2006/relationships/image" Target="../media/image19.jpe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5" name="Rectangle 3"/>
          <p:cNvSpPr>
            <a:spLocks noGrp="1" noChangeArrowheads="1"/>
          </p:cNvSpPr>
          <p:nvPr>
            <p:ph type="ctrTitle"/>
          </p:nvPr>
        </p:nvSpPr>
        <p:spPr>
          <a:xfrm>
            <a:off x="838200" y="1371600"/>
            <a:ext cx="7608888" cy="3276600"/>
          </a:xfrm>
        </p:spPr>
        <p:txBody>
          <a:bodyPr lIns="92075" tIns="46038" rIns="92075" bIns="46038" anchor="ctr">
            <a:noAutofit/>
          </a:bodyPr>
          <a:lstStyle/>
          <a:p>
            <a:pPr algn="ctr" eaLnBrk="1" hangingPunct="1">
              <a:defRPr/>
            </a:pPr>
            <a:r>
              <a:rPr lang="en-US" sz="5400" dirty="0" smtClean="0">
                <a:solidFill>
                  <a:srgbClr val="000099"/>
                </a:solidFill>
                <a:effectLst>
                  <a:outerShdw blurRad="38100" dist="38100" dir="2700000" algn="tl">
                    <a:srgbClr val="C0C0C0"/>
                  </a:outerShdw>
                </a:effectLst>
              </a:rPr>
              <a:t>Economic Efficiency</a:t>
            </a:r>
            <a:endParaRPr lang="en-AU" sz="5400" dirty="0" smtClean="0">
              <a:solidFill>
                <a:srgbClr val="000099"/>
              </a:solidFill>
              <a:effectLst>
                <a:outerShdw blurRad="38100" dist="38100" dir="2700000" algn="tl">
                  <a:srgbClr val="C0C0C0"/>
                </a:outerShdw>
              </a:effectLst>
            </a:endParaRPr>
          </a:p>
        </p:txBody>
      </p:sp>
      <p:sp>
        <p:nvSpPr>
          <p:cNvPr id="10244"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extLst>
      <p:ext uri="{BB962C8B-B14F-4D97-AF65-F5344CB8AC3E}">
        <p14:creationId xmlns:p14="http://schemas.microsoft.com/office/powerpoint/2010/main" val="6418928"/>
      </p:ext>
    </p:extLst>
  </p:cSld>
  <p:clrMapOvr>
    <a:masterClrMapping/>
  </p:clrMapOvr>
  <p:transition spd="slow">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6" name="Rectangle 4"/>
          <p:cNvSpPr>
            <a:spLocks noGrp="1" noChangeArrowheads="1"/>
          </p:cNvSpPr>
          <p:nvPr>
            <p:ph type="title"/>
          </p:nvPr>
        </p:nvSpPr>
        <p:spPr>
          <a:xfrm>
            <a:off x="1066800" y="152400"/>
            <a:ext cx="7034213" cy="1676400"/>
          </a:xfrm>
        </p:spPr>
        <p:txBody>
          <a:bodyPr lIns="90488" tIns="44450" rIns="90488" bIns="44450"/>
          <a:lstStyle/>
          <a:p>
            <a:pPr eaLnBrk="1" fontAlgn="auto" hangingPunct="1">
              <a:spcAft>
                <a:spcPts val="0"/>
              </a:spcAft>
              <a:defRPr/>
            </a:pPr>
            <a:r>
              <a:rPr lang="en-AU" sz="4000" b="1" dirty="0" smtClean="0">
                <a:solidFill>
                  <a:srgbClr val="FF0000"/>
                </a:solidFill>
                <a:latin typeface="Times New Roman" pitchFamily="18" charset="0"/>
                <a:cs typeface="Times New Roman" pitchFamily="18" charset="0"/>
              </a:rPr>
              <a:t>Sources of Market Inefficiency</a:t>
            </a:r>
            <a:endParaRPr lang="en-AU" sz="4000" b="1" dirty="0">
              <a:solidFill>
                <a:srgbClr val="FF0000"/>
              </a:solidFill>
              <a:latin typeface="Times New Roman" pitchFamily="18" charset="0"/>
              <a:cs typeface="Times New Roman" pitchFamily="18" charset="0"/>
            </a:endParaRPr>
          </a:p>
        </p:txBody>
      </p:sp>
      <p:sp>
        <p:nvSpPr>
          <p:cNvPr id="35843" name="Rectangle 5"/>
          <p:cNvSpPr>
            <a:spLocks noGrp="1" noChangeArrowheads="1"/>
          </p:cNvSpPr>
          <p:nvPr>
            <p:ph idx="1"/>
          </p:nvPr>
        </p:nvSpPr>
        <p:spPr>
          <a:xfrm>
            <a:off x="1066800" y="1828800"/>
            <a:ext cx="7315200" cy="3657600"/>
          </a:xfrm>
        </p:spPr>
        <p:txBody>
          <a:bodyPr lIns="90488" tIns="44450" rIns="90488" bIns="44450"/>
          <a:lstStyle/>
          <a:p>
            <a:pPr eaLnBrk="1" hangingPunct="1">
              <a:spcBef>
                <a:spcPct val="70000"/>
              </a:spcBef>
              <a:buSzPct val="120000"/>
            </a:pPr>
            <a:endParaRPr lang="en-AU" sz="3600" i="1" u="sng" dirty="0" smtClean="0">
              <a:solidFill>
                <a:srgbClr val="E20E36"/>
              </a:solidFill>
              <a:ea typeface="ＭＳ Ｐゴシック" pitchFamily="34" charset="-128"/>
            </a:endParaRPr>
          </a:p>
          <a:p>
            <a:pPr eaLnBrk="1" hangingPunct="1">
              <a:spcBef>
                <a:spcPct val="70000"/>
              </a:spcBef>
              <a:buSzPct val="120000"/>
            </a:pPr>
            <a:r>
              <a:rPr lang="en-AU" i="1" u="sng" dirty="0" smtClean="0">
                <a:solidFill>
                  <a:srgbClr val="E20E36"/>
                </a:solidFill>
                <a:ea typeface="ＭＳ Ｐゴシック" pitchFamily="34" charset="-128"/>
              </a:rPr>
              <a:t>Deadweight Loss</a:t>
            </a:r>
          </a:p>
          <a:p>
            <a:pPr marL="457200" lvl="1" indent="0" eaLnBrk="1" hangingPunct="1">
              <a:buSzPct val="120000"/>
              <a:buFont typeface="Verdana" pitchFamily="34" charset="0"/>
              <a:buNone/>
            </a:pPr>
            <a:r>
              <a:rPr lang="en-AU" sz="3200" dirty="0" smtClean="0">
                <a:ea typeface="ＭＳ Ｐゴシック" pitchFamily="34" charset="-128"/>
              </a:rPr>
              <a:t>The decrease in total (economic) surplus that results from a market not being in competitive equilibrium</a:t>
            </a:r>
          </a:p>
        </p:txBody>
      </p:sp>
      <p:sp>
        <p:nvSpPr>
          <p:cNvPr id="35845"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35846"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2" name="Date Placeholder 1"/>
          <p:cNvSpPr>
            <a:spLocks noGrp="1"/>
          </p:cNvSpPr>
          <p:nvPr>
            <p:ph type="dt" sz="half" idx="10"/>
          </p:nvPr>
        </p:nvSpPr>
        <p:spPr/>
        <p:txBody>
          <a:bodyPr/>
          <a:lstStyle/>
          <a:p>
            <a:fld id="{916DC453-FA3C-421D-BA2F-22EB8C0CE2DF}" type="datetime1">
              <a:rPr lang="en-US" smtClean="0"/>
              <a:t>15-Aug-17</a:t>
            </a:fld>
            <a:endParaRPr lang="en-US"/>
          </a:p>
        </p:txBody>
      </p:sp>
      <p:sp>
        <p:nvSpPr>
          <p:cNvPr id="3" name="Slide Number Placeholder 2"/>
          <p:cNvSpPr>
            <a:spLocks noGrp="1"/>
          </p:cNvSpPr>
          <p:nvPr>
            <p:ph type="sldNum" sz="quarter" idx="12"/>
          </p:nvPr>
        </p:nvSpPr>
        <p:spPr/>
        <p:txBody>
          <a:bodyPr/>
          <a:lstStyle/>
          <a:p>
            <a:fld id="{853C790F-EA42-4F9E-ACE9-D924D845F78A}" type="slidenum">
              <a:rPr lang="en-US" smtClean="0"/>
              <a:t>10</a:t>
            </a:fld>
            <a:endParaRPr lang="en-US"/>
          </a:p>
        </p:txBody>
      </p:sp>
    </p:spTree>
    <p:extLst>
      <p:ext uri="{BB962C8B-B14F-4D97-AF65-F5344CB8AC3E}">
        <p14:creationId xmlns:p14="http://schemas.microsoft.com/office/powerpoint/2010/main" val="547707608"/>
      </p:ext>
    </p:extLst>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8" name="Rectangle 6"/>
          <p:cNvSpPr>
            <a:spLocks noGrp="1" noChangeArrowheads="1"/>
          </p:cNvSpPr>
          <p:nvPr>
            <p:ph type="title"/>
          </p:nvPr>
        </p:nvSpPr>
        <p:spPr>
          <a:xfrm>
            <a:off x="914400" y="152400"/>
            <a:ext cx="7848600" cy="914400"/>
          </a:xfrm>
        </p:spPr>
        <p:txBody>
          <a:bodyPr lIns="92075" tIns="46038" rIns="92075" bIns="46038"/>
          <a:lstStyle/>
          <a:p>
            <a:pPr eaLnBrk="1" fontAlgn="auto" hangingPunct="1">
              <a:spcAft>
                <a:spcPts val="0"/>
              </a:spcAft>
              <a:defRPr/>
            </a:pPr>
            <a:r>
              <a:rPr lang="en-AU" sz="3200" dirty="0">
                <a:solidFill>
                  <a:schemeClr val="tx2">
                    <a:satMod val="130000"/>
                  </a:schemeClr>
                </a:solidFill>
                <a:latin typeface="Times New Roman" pitchFamily="18" charset="0"/>
                <a:cs typeface="Times New Roman" pitchFamily="18" charset="0"/>
              </a:rPr>
              <a:t>Price Ceilings &amp; Price Floors</a:t>
            </a:r>
          </a:p>
        </p:txBody>
      </p:sp>
      <p:sp>
        <p:nvSpPr>
          <p:cNvPr id="45059" name="Rectangle 7"/>
          <p:cNvSpPr>
            <a:spLocks noGrp="1" noChangeArrowheads="1"/>
          </p:cNvSpPr>
          <p:nvPr>
            <p:ph idx="1"/>
          </p:nvPr>
        </p:nvSpPr>
        <p:spPr>
          <a:xfrm>
            <a:off x="304800" y="1066800"/>
            <a:ext cx="8077200" cy="5181600"/>
          </a:xfrm>
        </p:spPr>
        <p:txBody>
          <a:bodyPr lIns="92075" tIns="46038" rIns="92075" bIns="46038"/>
          <a:lstStyle/>
          <a:p>
            <a:pPr eaLnBrk="1" hangingPunct="1">
              <a:tabLst>
                <a:tab pos="796925" algn="l"/>
              </a:tabLst>
            </a:pPr>
            <a:r>
              <a:rPr lang="en-AU" sz="2400" dirty="0" smtClean="0">
                <a:solidFill>
                  <a:srgbClr val="8901F3"/>
                </a:solidFill>
                <a:latin typeface="Times New Roman" pitchFamily="18" charset="0"/>
                <a:ea typeface="ＭＳ Ｐゴシック" pitchFamily="34" charset="-128"/>
                <a:cs typeface="Times New Roman" pitchFamily="18" charset="0"/>
              </a:rPr>
              <a:t>Price Ceiling </a:t>
            </a:r>
          </a:p>
          <a:p>
            <a:pPr lvl="1" eaLnBrk="1" hangingPunct="1">
              <a:tabLst>
                <a:tab pos="796925" algn="l"/>
              </a:tabLst>
            </a:pPr>
            <a:r>
              <a:rPr lang="en-AU" sz="2400" dirty="0" smtClean="0">
                <a:latin typeface="Times New Roman" pitchFamily="18" charset="0"/>
                <a:ea typeface="ＭＳ Ｐゴシック" pitchFamily="34" charset="-128"/>
                <a:cs typeface="Times New Roman" pitchFamily="18" charset="0"/>
              </a:rPr>
              <a:t>A legally established </a:t>
            </a:r>
            <a:r>
              <a:rPr lang="en-AU" sz="2400" dirty="0" smtClean="0">
                <a:solidFill>
                  <a:srgbClr val="FF0000"/>
                </a:solidFill>
                <a:latin typeface="Times New Roman" pitchFamily="18" charset="0"/>
                <a:ea typeface="ＭＳ Ｐゴシック" pitchFamily="34" charset="-128"/>
                <a:cs typeface="Times New Roman" pitchFamily="18" charset="0"/>
              </a:rPr>
              <a:t>maximum price</a:t>
            </a:r>
            <a:r>
              <a:rPr lang="en-AU" sz="2400" dirty="0" smtClean="0">
                <a:latin typeface="Times New Roman" pitchFamily="18" charset="0"/>
                <a:ea typeface="ＭＳ Ｐゴシック" pitchFamily="34" charset="-128"/>
                <a:cs typeface="Times New Roman" pitchFamily="18" charset="0"/>
              </a:rPr>
              <a:t> at which a good can be sold. ( e.g. rent ceilings, ceilings on petrol prices)</a:t>
            </a:r>
          </a:p>
          <a:p>
            <a:pPr eaLnBrk="1" hangingPunct="1">
              <a:tabLst>
                <a:tab pos="796925" algn="l"/>
              </a:tabLst>
            </a:pPr>
            <a:r>
              <a:rPr lang="en-AU" sz="2400" dirty="0" smtClean="0">
                <a:solidFill>
                  <a:srgbClr val="8901F3"/>
                </a:solidFill>
                <a:latin typeface="Times New Roman" pitchFamily="18" charset="0"/>
                <a:ea typeface="ＭＳ Ｐゴシック" pitchFamily="34" charset="-128"/>
                <a:cs typeface="Times New Roman" pitchFamily="18" charset="0"/>
              </a:rPr>
              <a:t>Price Floor</a:t>
            </a:r>
          </a:p>
          <a:p>
            <a:pPr lvl="1" eaLnBrk="1" hangingPunct="1">
              <a:tabLst>
                <a:tab pos="796925" algn="l"/>
              </a:tabLst>
            </a:pPr>
            <a:r>
              <a:rPr lang="en-AU" sz="2400" dirty="0" smtClean="0">
                <a:latin typeface="Times New Roman" pitchFamily="18" charset="0"/>
                <a:ea typeface="ＭＳ Ｐゴシック" pitchFamily="34" charset="-128"/>
                <a:cs typeface="Times New Roman" pitchFamily="18" charset="0"/>
              </a:rPr>
              <a:t>A legally established </a:t>
            </a:r>
            <a:r>
              <a:rPr lang="en-AU" sz="2400" dirty="0" smtClean="0">
                <a:solidFill>
                  <a:srgbClr val="FF0000"/>
                </a:solidFill>
                <a:latin typeface="Times New Roman" pitchFamily="18" charset="0"/>
                <a:ea typeface="ＭＳ Ｐゴシック" pitchFamily="34" charset="-128"/>
                <a:cs typeface="Times New Roman" pitchFamily="18" charset="0"/>
              </a:rPr>
              <a:t>minimum price </a:t>
            </a:r>
            <a:r>
              <a:rPr lang="en-AU" sz="2400" dirty="0" smtClean="0">
                <a:latin typeface="Times New Roman" pitchFamily="18" charset="0"/>
                <a:ea typeface="ＭＳ Ｐゴシック" pitchFamily="34" charset="-128"/>
                <a:cs typeface="Times New Roman" pitchFamily="18" charset="0"/>
              </a:rPr>
              <a:t>at which a good can be sold. (e.g. agricultural prices, minimum wage laws)</a:t>
            </a:r>
          </a:p>
          <a:p>
            <a:pPr eaLnBrk="1" hangingPunct="1">
              <a:tabLst>
                <a:tab pos="796925" algn="l"/>
              </a:tabLst>
            </a:pPr>
            <a:r>
              <a:rPr lang="en-AU" sz="2400" dirty="0" smtClean="0">
                <a:solidFill>
                  <a:srgbClr val="8901F3"/>
                </a:solidFill>
                <a:latin typeface="Times New Roman" pitchFamily="18" charset="0"/>
                <a:ea typeface="ＭＳ Ｐゴシック" pitchFamily="34" charset="-128"/>
                <a:cs typeface="Times New Roman" pitchFamily="18" charset="0"/>
              </a:rPr>
              <a:t>The results of </a:t>
            </a:r>
            <a:r>
              <a:rPr lang="en-AU" sz="2400" dirty="0" err="1" smtClean="0">
                <a:solidFill>
                  <a:srgbClr val="8901F3"/>
                </a:solidFill>
                <a:latin typeface="Times New Roman" pitchFamily="18" charset="0"/>
                <a:ea typeface="ＭＳ Ｐゴシック" pitchFamily="34" charset="-128"/>
                <a:cs typeface="Times New Roman" pitchFamily="18" charset="0"/>
              </a:rPr>
              <a:t>Govt</a:t>
            </a:r>
            <a:r>
              <a:rPr lang="en-AU" sz="2400" dirty="0" smtClean="0">
                <a:solidFill>
                  <a:srgbClr val="8901F3"/>
                </a:solidFill>
                <a:latin typeface="Times New Roman" pitchFamily="18" charset="0"/>
                <a:ea typeface="ＭＳ Ｐゴシック" pitchFamily="34" charset="-128"/>
                <a:cs typeface="Times New Roman" pitchFamily="18" charset="0"/>
              </a:rPr>
              <a:t> intervention: Price ceilings or Price floors</a:t>
            </a:r>
            <a:endParaRPr lang="en-AU" sz="2400" dirty="0">
              <a:solidFill>
                <a:srgbClr val="8901F3"/>
              </a:solidFill>
              <a:latin typeface="Times New Roman" pitchFamily="18" charset="0"/>
              <a:ea typeface="ＭＳ Ｐゴシック" pitchFamily="34" charset="-128"/>
              <a:cs typeface="Times New Roman" pitchFamily="18" charset="0"/>
            </a:endParaRPr>
          </a:p>
          <a:p>
            <a:pPr lvl="1" eaLnBrk="1" hangingPunct="1">
              <a:tabLst>
                <a:tab pos="796925" algn="l"/>
              </a:tabLst>
            </a:pPr>
            <a:r>
              <a:rPr lang="en-AU" sz="2400" dirty="0" smtClean="0">
                <a:latin typeface="Times New Roman" pitchFamily="18" charset="0"/>
                <a:ea typeface="ＭＳ Ｐゴシック" pitchFamily="34" charset="-128"/>
                <a:cs typeface="Times New Roman" pitchFamily="18" charset="0"/>
              </a:rPr>
              <a:t>Some people win; winners</a:t>
            </a:r>
          </a:p>
          <a:p>
            <a:pPr lvl="1" eaLnBrk="1" hangingPunct="1">
              <a:tabLst>
                <a:tab pos="796925" algn="l"/>
              </a:tabLst>
            </a:pPr>
            <a:r>
              <a:rPr lang="en-AU" sz="2400" dirty="0" smtClean="0">
                <a:latin typeface="Times New Roman" pitchFamily="18" charset="0"/>
                <a:ea typeface="ＭＳ Ｐゴシック" pitchFamily="34" charset="-128"/>
                <a:cs typeface="Times New Roman" pitchFamily="18" charset="0"/>
              </a:rPr>
              <a:t>Some people lose; losers</a:t>
            </a:r>
          </a:p>
          <a:p>
            <a:pPr lvl="1" eaLnBrk="1" hangingPunct="1">
              <a:tabLst>
                <a:tab pos="796925" algn="l"/>
              </a:tabLst>
            </a:pPr>
            <a:r>
              <a:rPr lang="en-AU" sz="2400" dirty="0" smtClean="0">
                <a:latin typeface="Times New Roman" pitchFamily="18" charset="0"/>
                <a:ea typeface="ＭＳ Ｐゴシック" pitchFamily="34" charset="-128"/>
                <a:cs typeface="Times New Roman" pitchFamily="18" charset="0"/>
              </a:rPr>
              <a:t>There is a loss of economic efficiency; economic inefficiency</a:t>
            </a:r>
            <a:endParaRPr lang="en-AU" sz="2400" dirty="0">
              <a:latin typeface="Times New Roman" pitchFamily="18" charset="0"/>
              <a:ea typeface="ＭＳ Ｐゴシック" pitchFamily="34" charset="-128"/>
              <a:cs typeface="Times New Roman" pitchFamily="18" charset="0"/>
            </a:endParaRPr>
          </a:p>
          <a:p>
            <a:pPr marL="457200" lvl="1" indent="0" eaLnBrk="1" hangingPunct="1">
              <a:buNone/>
              <a:tabLst>
                <a:tab pos="796925" algn="l"/>
              </a:tabLst>
            </a:pPr>
            <a:endParaRPr lang="en-AU" sz="2400" dirty="0" smtClean="0">
              <a:latin typeface="Times New Roman" pitchFamily="18" charset="0"/>
              <a:ea typeface="ＭＳ Ｐゴシック" pitchFamily="34" charset="-128"/>
              <a:cs typeface="Times New Roman" pitchFamily="18" charset="0"/>
            </a:endParaRPr>
          </a:p>
          <a:p>
            <a:pPr marL="457200" lvl="1" indent="0" eaLnBrk="1" hangingPunct="1">
              <a:buNone/>
              <a:tabLst>
                <a:tab pos="796925" algn="l"/>
              </a:tabLst>
            </a:pPr>
            <a:endParaRPr lang="en-AU" sz="2400" dirty="0" smtClean="0">
              <a:latin typeface="Times New Roman" pitchFamily="18" charset="0"/>
              <a:ea typeface="ＭＳ Ｐゴシック" pitchFamily="34" charset="-128"/>
              <a:cs typeface="Times New Roman" pitchFamily="18" charset="0"/>
            </a:endParaRPr>
          </a:p>
        </p:txBody>
      </p:sp>
      <p:sp>
        <p:nvSpPr>
          <p:cNvPr id="45061"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45062"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45063" name="Rectangle 4"/>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45064" name="Rectangle 5"/>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 name="Date Placeholder 1"/>
          <p:cNvSpPr>
            <a:spLocks noGrp="1"/>
          </p:cNvSpPr>
          <p:nvPr>
            <p:ph type="dt" sz="half" idx="10"/>
          </p:nvPr>
        </p:nvSpPr>
        <p:spPr/>
        <p:txBody>
          <a:bodyPr/>
          <a:lstStyle/>
          <a:p>
            <a:fld id="{FCE8A871-73BE-438C-A93D-6A7C74422813}" type="datetime1">
              <a:rPr lang="en-US" smtClean="0"/>
              <a:t>15-Aug-17</a:t>
            </a:fld>
            <a:endParaRPr lang="en-US"/>
          </a:p>
        </p:txBody>
      </p:sp>
      <p:sp>
        <p:nvSpPr>
          <p:cNvPr id="3" name="Slide Number Placeholder 2"/>
          <p:cNvSpPr>
            <a:spLocks noGrp="1"/>
          </p:cNvSpPr>
          <p:nvPr>
            <p:ph type="sldNum" sz="quarter" idx="12"/>
          </p:nvPr>
        </p:nvSpPr>
        <p:spPr/>
        <p:txBody>
          <a:bodyPr/>
          <a:lstStyle/>
          <a:p>
            <a:fld id="{853C790F-EA42-4F9E-ACE9-D924D845F78A}" type="slidenum">
              <a:rPr lang="en-US" smtClean="0"/>
              <a:t>11</a:t>
            </a:fld>
            <a:endParaRPr lang="en-US"/>
          </a:p>
        </p:txBody>
      </p:sp>
    </p:spTree>
    <p:extLst>
      <p:ext uri="{BB962C8B-B14F-4D97-AF65-F5344CB8AC3E}">
        <p14:creationId xmlns:p14="http://schemas.microsoft.com/office/powerpoint/2010/main" val="1610547928"/>
      </p:ext>
    </p:extLst>
  </p:cSld>
  <p:clrMapOvr>
    <a:masterClrMapping/>
  </p:clrMapOvr>
  <p:transition spd="slow">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ChangeArrowheads="1"/>
          </p:cNvSpPr>
          <p:nvPr/>
        </p:nvSpPr>
        <p:spPr bwMode="auto">
          <a:xfrm>
            <a:off x="3735388" y="6348413"/>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54275" name="Line 8"/>
          <p:cNvSpPr>
            <a:spLocks noChangeShapeType="1"/>
          </p:cNvSpPr>
          <p:nvPr/>
        </p:nvSpPr>
        <p:spPr bwMode="auto">
          <a:xfrm flipV="1">
            <a:off x="2820988" y="2012950"/>
            <a:ext cx="2946400" cy="3000375"/>
          </a:xfrm>
          <a:prstGeom prst="line">
            <a:avLst/>
          </a:prstGeom>
          <a:noFill/>
          <a:ln w="508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54276" name="Line 9"/>
          <p:cNvSpPr>
            <a:spLocks noChangeShapeType="1"/>
          </p:cNvSpPr>
          <p:nvPr/>
        </p:nvSpPr>
        <p:spPr bwMode="auto">
          <a:xfrm>
            <a:off x="2860675" y="1412875"/>
            <a:ext cx="3363913" cy="3544888"/>
          </a:xfrm>
          <a:prstGeom prst="line">
            <a:avLst/>
          </a:prstGeom>
          <a:noFill/>
          <a:ln w="508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713738" name="Rectangle 10"/>
          <p:cNvSpPr>
            <a:spLocks noGrp="1" noChangeArrowheads="1"/>
          </p:cNvSpPr>
          <p:nvPr>
            <p:ph type="title"/>
          </p:nvPr>
        </p:nvSpPr>
        <p:spPr>
          <a:xfrm>
            <a:off x="1116013" y="0"/>
            <a:ext cx="6769100" cy="1068388"/>
          </a:xfrm>
        </p:spPr>
        <p:txBody>
          <a:bodyPr lIns="90487" tIns="44450" rIns="90487" bIns="44450">
            <a:normAutofit fontScale="90000"/>
          </a:bodyPr>
          <a:lstStyle/>
          <a:p>
            <a:pPr algn="ctr" eaLnBrk="1" hangingPunct="1">
              <a:defRPr/>
            </a:pPr>
            <a:r>
              <a:rPr lang="en-CA" sz="2000" dirty="0" smtClean="0">
                <a:effectLst>
                  <a:outerShdw blurRad="38100" dist="38100" dir="2700000" algn="tl">
                    <a:srgbClr val="C0C0C0"/>
                  </a:outerShdw>
                </a:effectLst>
                <a:ea typeface="ＭＳ Ｐゴシック" pitchFamily="34" charset="-128"/>
              </a:rPr>
              <a:t/>
            </a:r>
            <a:br>
              <a:rPr lang="en-CA" sz="2000" dirty="0" smtClean="0">
                <a:effectLst>
                  <a:outerShdw blurRad="38100" dist="38100" dir="2700000" algn="tl">
                    <a:srgbClr val="C0C0C0"/>
                  </a:outerShdw>
                </a:effectLst>
                <a:ea typeface="ＭＳ Ｐゴシック" pitchFamily="34" charset="-128"/>
              </a:rPr>
            </a:br>
            <a:r>
              <a:rPr lang="en-CA" sz="2000" dirty="0">
                <a:effectLst>
                  <a:outerShdw blurRad="38100" dist="38100" dir="2700000" algn="tl">
                    <a:srgbClr val="C0C0C0"/>
                  </a:outerShdw>
                </a:effectLst>
                <a:ea typeface="ＭＳ Ｐゴシック" pitchFamily="34" charset="-128"/>
              </a:rPr>
              <a:t/>
            </a:r>
            <a:br>
              <a:rPr lang="en-CA" sz="2000" dirty="0">
                <a:effectLst>
                  <a:outerShdw blurRad="38100" dist="38100" dir="2700000" algn="tl">
                    <a:srgbClr val="C0C0C0"/>
                  </a:outerShdw>
                </a:effectLst>
                <a:ea typeface="ＭＳ Ｐゴシック" pitchFamily="34" charset="-128"/>
              </a:rPr>
            </a:br>
            <a:r>
              <a:rPr lang="en-CA" sz="2800" dirty="0" smtClean="0">
                <a:effectLst>
                  <a:outerShdw blurRad="38100" dist="38100" dir="2700000" algn="tl">
                    <a:srgbClr val="C0C0C0"/>
                  </a:outerShdw>
                </a:effectLst>
                <a:ea typeface="ＭＳ Ｐゴシック" pitchFamily="34" charset="-128"/>
              </a:rPr>
              <a:t>Surpluses before the Rent Ceiling (C.S.= </a:t>
            </a:r>
            <a:r>
              <a:rPr lang="en-CA" sz="2800" dirty="0" err="1" smtClean="0">
                <a:effectLst>
                  <a:outerShdw blurRad="38100" dist="38100" dir="2700000" algn="tl">
                    <a:srgbClr val="C0C0C0"/>
                  </a:outerShdw>
                </a:effectLst>
                <a:ea typeface="ＭＳ Ｐゴシック" pitchFamily="34" charset="-128"/>
              </a:rPr>
              <a:t>a+b+c</a:t>
            </a:r>
            <a:r>
              <a:rPr lang="en-CA" sz="2800" dirty="0" smtClean="0">
                <a:effectLst>
                  <a:outerShdw blurRad="38100" dist="38100" dir="2700000" algn="tl">
                    <a:srgbClr val="C0C0C0"/>
                  </a:outerShdw>
                </a:effectLst>
                <a:ea typeface="ＭＳ Ｐゴシック" pitchFamily="34" charset="-128"/>
              </a:rPr>
              <a:t> and </a:t>
            </a:r>
            <a:r>
              <a:rPr lang="en-CA" sz="2800" dirty="0" err="1" smtClean="0">
                <a:effectLst>
                  <a:outerShdw blurRad="38100" dist="38100" dir="2700000" algn="tl">
                    <a:srgbClr val="C0C0C0"/>
                  </a:outerShdw>
                </a:effectLst>
                <a:ea typeface="ＭＳ Ｐゴシック" pitchFamily="34" charset="-128"/>
              </a:rPr>
              <a:t>p.s.</a:t>
            </a:r>
            <a:r>
              <a:rPr lang="en-CA" sz="2800" dirty="0" smtClean="0">
                <a:effectLst>
                  <a:outerShdw blurRad="38100" dist="38100" dir="2700000" algn="tl">
                    <a:srgbClr val="C0C0C0"/>
                  </a:outerShdw>
                </a:effectLst>
                <a:ea typeface="ＭＳ Ｐゴシック" pitchFamily="34" charset="-128"/>
              </a:rPr>
              <a:t> = </a:t>
            </a:r>
            <a:r>
              <a:rPr lang="en-CA" sz="2800" dirty="0" err="1" smtClean="0">
                <a:effectLst>
                  <a:outerShdw blurRad="38100" dist="38100" dir="2700000" algn="tl">
                    <a:srgbClr val="C0C0C0"/>
                  </a:outerShdw>
                </a:effectLst>
                <a:ea typeface="ＭＳ Ｐゴシック" pitchFamily="34" charset="-128"/>
              </a:rPr>
              <a:t>d+e+f</a:t>
            </a:r>
            <a:r>
              <a:rPr lang="en-CA" sz="2800" dirty="0" smtClean="0">
                <a:effectLst>
                  <a:outerShdw blurRad="38100" dist="38100" dir="2700000" algn="tl">
                    <a:srgbClr val="C0C0C0"/>
                  </a:outerShdw>
                </a:effectLst>
                <a:ea typeface="ＭＳ Ｐゴシック" pitchFamily="34" charset="-128"/>
              </a:rPr>
              <a:t>) </a:t>
            </a:r>
            <a:endParaRPr lang="en-US" sz="2800" dirty="0" smtClean="0">
              <a:effectLst>
                <a:outerShdw blurRad="38100" dist="38100" dir="2700000" algn="tl">
                  <a:srgbClr val="C0C0C0"/>
                </a:outerShdw>
              </a:effectLst>
              <a:latin typeface="Times New Roman" pitchFamily="18" charset="0"/>
              <a:ea typeface="ＭＳ Ｐゴシック" pitchFamily="34" charset="-128"/>
            </a:endParaRPr>
          </a:p>
        </p:txBody>
      </p:sp>
      <p:sp>
        <p:nvSpPr>
          <p:cNvPr id="54278" name="Line 11"/>
          <p:cNvSpPr>
            <a:spLocks noChangeShapeType="1"/>
          </p:cNvSpPr>
          <p:nvPr/>
        </p:nvSpPr>
        <p:spPr bwMode="auto">
          <a:xfrm>
            <a:off x="2820988" y="1196975"/>
            <a:ext cx="0" cy="40211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54279" name="Line 12"/>
          <p:cNvSpPr>
            <a:spLocks noChangeShapeType="1"/>
          </p:cNvSpPr>
          <p:nvPr/>
        </p:nvSpPr>
        <p:spPr bwMode="auto">
          <a:xfrm>
            <a:off x="2820988" y="5815013"/>
            <a:ext cx="430371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54280" name="Rectangle 13"/>
          <p:cNvSpPr>
            <a:spLocks noChangeArrowheads="1"/>
          </p:cNvSpPr>
          <p:nvPr/>
        </p:nvSpPr>
        <p:spPr bwMode="auto">
          <a:xfrm>
            <a:off x="3708400" y="5970588"/>
            <a:ext cx="4268788"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eaLnBrk="0" hangingPunct="0"/>
            <a:r>
              <a:rPr lang="en-US" sz="2000">
                <a:latin typeface="Times New Roman" pitchFamily="18" charset="0"/>
              </a:rPr>
              <a:t>Quantity</a:t>
            </a:r>
            <a:r>
              <a:rPr lang="en-US" sz="2800">
                <a:latin typeface="Times New Roman" pitchFamily="18" charset="0"/>
              </a:rPr>
              <a:t> </a:t>
            </a:r>
            <a:r>
              <a:rPr lang="en-US" sz="2000">
                <a:latin typeface="Times New Roman" pitchFamily="18" charset="0"/>
              </a:rPr>
              <a:t>(thousands of units per month)</a:t>
            </a:r>
          </a:p>
        </p:txBody>
      </p:sp>
      <p:sp>
        <p:nvSpPr>
          <p:cNvPr id="54281" name="Rectangle 14"/>
          <p:cNvSpPr>
            <a:spLocks noChangeArrowheads="1"/>
          </p:cNvSpPr>
          <p:nvPr/>
        </p:nvSpPr>
        <p:spPr bwMode="auto">
          <a:xfrm rot="-5400000">
            <a:off x="282575" y="3403600"/>
            <a:ext cx="32512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eaLnBrk="0" hangingPunct="0"/>
            <a:r>
              <a:rPr lang="en-US" sz="2000">
                <a:latin typeface="Times New Roman" pitchFamily="18" charset="0"/>
              </a:rPr>
              <a:t>Rent </a:t>
            </a:r>
            <a:r>
              <a:rPr lang="en-US">
                <a:latin typeface="Times New Roman" pitchFamily="18" charset="0"/>
              </a:rPr>
              <a:t>(dollars per unit per month)</a:t>
            </a:r>
          </a:p>
        </p:txBody>
      </p:sp>
      <p:sp>
        <p:nvSpPr>
          <p:cNvPr id="713743" name="Rectangle 15"/>
          <p:cNvSpPr>
            <a:spLocks noChangeArrowheads="1"/>
          </p:cNvSpPr>
          <p:nvPr/>
        </p:nvSpPr>
        <p:spPr bwMode="auto">
          <a:xfrm>
            <a:off x="2579688" y="5821363"/>
            <a:ext cx="3152775" cy="363537"/>
          </a:xfrm>
          <a:prstGeom prst="rect">
            <a:avLst/>
          </a:prstGeom>
          <a:noFill/>
          <a:ln w="12700">
            <a:noFill/>
            <a:miter lim="800000"/>
            <a:headEnd/>
            <a:tailEnd/>
          </a:ln>
          <a:effectLst/>
        </p:spPr>
        <p:txBody>
          <a:bodyPr wrap="none" lIns="90487" tIns="44450" rIns="90487" bIns="44450">
            <a:spAutoFit/>
          </a:bodyPr>
          <a:lstStyle/>
          <a:p>
            <a:pPr eaLnBrk="0" hangingPunct="0">
              <a:defRPr/>
            </a:pPr>
            <a:r>
              <a:rPr lang="en-US">
                <a:effectLst>
                  <a:outerShdw blurRad="38100" dist="38100" dir="2700000" algn="tl">
                    <a:srgbClr val="DDDDDD"/>
                  </a:outerShdw>
                </a:effectLst>
                <a:latin typeface="Times New Roman" pitchFamily="-108" charset="0"/>
                <a:ea typeface="+mn-ea"/>
                <a:cs typeface="+mn-cs"/>
              </a:rPr>
              <a:t>0             20            30	40</a:t>
            </a:r>
          </a:p>
        </p:txBody>
      </p:sp>
      <p:sp>
        <p:nvSpPr>
          <p:cNvPr id="713744" name="Rectangle 16"/>
          <p:cNvSpPr>
            <a:spLocks noChangeArrowheads="1"/>
          </p:cNvSpPr>
          <p:nvPr/>
        </p:nvSpPr>
        <p:spPr bwMode="auto">
          <a:xfrm>
            <a:off x="2195513" y="3933825"/>
            <a:ext cx="523875" cy="363538"/>
          </a:xfrm>
          <a:prstGeom prst="rect">
            <a:avLst/>
          </a:prstGeom>
          <a:noFill/>
          <a:ln w="12700">
            <a:noFill/>
            <a:miter lim="800000"/>
            <a:headEnd/>
            <a:tailEnd/>
          </a:ln>
          <a:effectLst/>
        </p:spPr>
        <p:txBody>
          <a:bodyPr wrap="none" lIns="90487" tIns="44450" rIns="90487" bIns="44450">
            <a:spAutoFit/>
          </a:bodyPr>
          <a:lstStyle/>
          <a:p>
            <a:pPr eaLnBrk="0" hangingPunct="0">
              <a:defRPr/>
            </a:pPr>
            <a:r>
              <a:rPr lang="en-US">
                <a:solidFill>
                  <a:srgbClr val="FF3300"/>
                </a:solidFill>
                <a:effectLst>
                  <a:outerShdw blurRad="38100" dist="38100" dir="2700000" algn="tl">
                    <a:srgbClr val="DDDDDD"/>
                  </a:outerShdw>
                </a:effectLst>
                <a:latin typeface="Times New Roman" pitchFamily="-108" charset="0"/>
                <a:ea typeface="+mn-ea"/>
                <a:cs typeface="+mn-cs"/>
              </a:rPr>
              <a:t>500</a:t>
            </a:r>
          </a:p>
        </p:txBody>
      </p:sp>
      <p:sp>
        <p:nvSpPr>
          <p:cNvPr id="713745" name="Rectangle 17"/>
          <p:cNvSpPr>
            <a:spLocks noChangeArrowheads="1"/>
          </p:cNvSpPr>
          <p:nvPr/>
        </p:nvSpPr>
        <p:spPr bwMode="auto">
          <a:xfrm>
            <a:off x="2211388" y="3019425"/>
            <a:ext cx="523875" cy="363538"/>
          </a:xfrm>
          <a:prstGeom prst="rect">
            <a:avLst/>
          </a:prstGeom>
          <a:noFill/>
          <a:ln w="12700">
            <a:noFill/>
            <a:miter lim="800000"/>
            <a:headEnd/>
            <a:tailEnd/>
          </a:ln>
          <a:effectLst/>
        </p:spPr>
        <p:txBody>
          <a:bodyPr wrap="none" lIns="90487" tIns="44450" rIns="90487" bIns="44450">
            <a:spAutoFit/>
          </a:bodyPr>
          <a:lstStyle/>
          <a:p>
            <a:pPr eaLnBrk="0" hangingPunct="0">
              <a:defRPr/>
            </a:pPr>
            <a:r>
              <a:rPr lang="en-US">
                <a:effectLst>
                  <a:outerShdw blurRad="38100" dist="38100" dir="2700000" algn="tl">
                    <a:srgbClr val="DDDDDD"/>
                  </a:outerShdw>
                </a:effectLst>
                <a:latin typeface="Times New Roman" pitchFamily="-108" charset="0"/>
                <a:ea typeface="+mn-ea"/>
                <a:cs typeface="+mn-cs"/>
              </a:rPr>
              <a:t>700</a:t>
            </a:r>
          </a:p>
        </p:txBody>
      </p:sp>
      <p:sp>
        <p:nvSpPr>
          <p:cNvPr id="54285" name="Line 18"/>
          <p:cNvSpPr>
            <a:spLocks noChangeShapeType="1"/>
          </p:cNvSpPr>
          <p:nvPr/>
        </p:nvSpPr>
        <p:spPr bwMode="auto">
          <a:xfrm flipV="1">
            <a:off x="2820988" y="5387975"/>
            <a:ext cx="0" cy="4333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54286" name="Line 19"/>
          <p:cNvSpPr>
            <a:spLocks noChangeShapeType="1"/>
          </p:cNvSpPr>
          <p:nvPr/>
        </p:nvSpPr>
        <p:spPr bwMode="auto">
          <a:xfrm flipV="1">
            <a:off x="2744788" y="5118100"/>
            <a:ext cx="174625" cy="1746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54287" name="Line 20"/>
          <p:cNvSpPr>
            <a:spLocks noChangeShapeType="1"/>
          </p:cNvSpPr>
          <p:nvPr/>
        </p:nvSpPr>
        <p:spPr bwMode="auto">
          <a:xfrm flipV="1">
            <a:off x="2744788" y="5281613"/>
            <a:ext cx="174625" cy="1746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713749" name="Rectangle 21"/>
          <p:cNvSpPr>
            <a:spLocks noChangeArrowheads="1"/>
          </p:cNvSpPr>
          <p:nvPr/>
        </p:nvSpPr>
        <p:spPr bwMode="auto">
          <a:xfrm>
            <a:off x="2211388" y="2105025"/>
            <a:ext cx="523875" cy="363538"/>
          </a:xfrm>
          <a:prstGeom prst="rect">
            <a:avLst/>
          </a:prstGeom>
          <a:noFill/>
          <a:ln w="12700">
            <a:noFill/>
            <a:miter lim="800000"/>
            <a:headEnd/>
            <a:tailEnd/>
          </a:ln>
          <a:effectLst/>
        </p:spPr>
        <p:txBody>
          <a:bodyPr wrap="none" lIns="90487" tIns="44450" rIns="90487" bIns="44450">
            <a:spAutoFit/>
          </a:bodyPr>
          <a:lstStyle/>
          <a:p>
            <a:pPr eaLnBrk="0" hangingPunct="0">
              <a:defRPr/>
            </a:pPr>
            <a:r>
              <a:rPr lang="en-US">
                <a:effectLst>
                  <a:outerShdw blurRad="38100" dist="38100" dir="2700000" algn="tl">
                    <a:srgbClr val="DDDDDD"/>
                  </a:outerShdw>
                </a:effectLst>
                <a:latin typeface="Times New Roman" pitchFamily="-108" charset="0"/>
                <a:ea typeface="+mn-ea"/>
                <a:cs typeface="+mn-cs"/>
              </a:rPr>
              <a:t>900</a:t>
            </a:r>
          </a:p>
        </p:txBody>
      </p:sp>
      <p:sp>
        <p:nvSpPr>
          <p:cNvPr id="54289" name="Oval 22"/>
          <p:cNvSpPr>
            <a:spLocks noChangeArrowheads="1"/>
          </p:cNvSpPr>
          <p:nvPr/>
        </p:nvSpPr>
        <p:spPr bwMode="auto">
          <a:xfrm>
            <a:off x="4497388" y="3154363"/>
            <a:ext cx="152400" cy="152400"/>
          </a:xfrm>
          <a:prstGeom prst="ellipse">
            <a:avLst/>
          </a:prstGeom>
          <a:solidFill>
            <a:schemeClr val="tx1"/>
          </a:solidFill>
          <a:ln w="12700">
            <a:solidFill>
              <a:schemeClr val="tx1"/>
            </a:solidFill>
            <a:round/>
            <a:headEnd/>
            <a:tailEnd/>
          </a:ln>
        </p:spPr>
        <p:txBody>
          <a:bodyPr wrap="none" anchor="ctr"/>
          <a:lstStyle/>
          <a:p>
            <a:endParaRPr lang="en-US"/>
          </a:p>
        </p:txBody>
      </p:sp>
      <p:sp>
        <p:nvSpPr>
          <p:cNvPr id="54290" name="Line 25"/>
          <p:cNvSpPr>
            <a:spLocks noChangeShapeType="1"/>
          </p:cNvSpPr>
          <p:nvPr/>
        </p:nvSpPr>
        <p:spPr bwMode="auto">
          <a:xfrm>
            <a:off x="4576763" y="3303588"/>
            <a:ext cx="0" cy="2498725"/>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wrap="none" lIns="90487" tIns="44450" rIns="90487" bIns="44450" anchor="ctr">
            <a:spAutoFit/>
          </a:bodyPr>
          <a:lstStyle/>
          <a:p>
            <a:endParaRPr lang="en-AU"/>
          </a:p>
        </p:txBody>
      </p:sp>
      <p:sp>
        <p:nvSpPr>
          <p:cNvPr id="54291" name="Line 26"/>
          <p:cNvSpPr>
            <a:spLocks noChangeShapeType="1"/>
          </p:cNvSpPr>
          <p:nvPr/>
        </p:nvSpPr>
        <p:spPr bwMode="auto">
          <a:xfrm flipH="1">
            <a:off x="2820988" y="3228975"/>
            <a:ext cx="1670050" cy="12700"/>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wrap="none" lIns="90487" tIns="44450" rIns="90487" bIns="44450" anchor="ctr">
            <a:spAutoFit/>
          </a:bodyPr>
          <a:lstStyle/>
          <a:p>
            <a:endParaRPr lang="en-AU"/>
          </a:p>
        </p:txBody>
      </p:sp>
      <p:sp>
        <p:nvSpPr>
          <p:cNvPr id="54292" name="Line 34"/>
          <p:cNvSpPr>
            <a:spLocks noChangeShapeType="1"/>
          </p:cNvSpPr>
          <p:nvPr/>
        </p:nvSpPr>
        <p:spPr bwMode="auto">
          <a:xfrm>
            <a:off x="5464175" y="4235450"/>
            <a:ext cx="0" cy="1573213"/>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54293" name="Line 39"/>
          <p:cNvSpPr>
            <a:spLocks noChangeShapeType="1"/>
          </p:cNvSpPr>
          <p:nvPr/>
        </p:nvSpPr>
        <p:spPr bwMode="auto">
          <a:xfrm flipH="1" flipV="1">
            <a:off x="2843213" y="2266950"/>
            <a:ext cx="865187" cy="9525"/>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54294" name="Line 42"/>
          <p:cNvSpPr>
            <a:spLocks noChangeShapeType="1"/>
          </p:cNvSpPr>
          <p:nvPr/>
        </p:nvSpPr>
        <p:spPr bwMode="auto">
          <a:xfrm>
            <a:off x="3635375" y="2209800"/>
            <a:ext cx="0" cy="3589338"/>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54295" name="Text Box 45"/>
          <p:cNvSpPr txBox="1">
            <a:spLocks noChangeArrowheads="1"/>
          </p:cNvSpPr>
          <p:nvPr/>
        </p:nvSpPr>
        <p:spPr bwMode="auto">
          <a:xfrm>
            <a:off x="6804025" y="3765550"/>
            <a:ext cx="10334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Comic Sans MS" pitchFamily="66" charset="0"/>
                <a:ea typeface="ＭＳ Ｐゴシック" pitchFamily="34" charset="-128"/>
              </a:defRPr>
            </a:lvl1pPr>
            <a:lvl2pPr marL="742950" indent="-285750" eaLnBrk="0" hangingPunct="0">
              <a:defRPr>
                <a:solidFill>
                  <a:schemeClr val="tx1"/>
                </a:solidFill>
                <a:latin typeface="Comic Sans MS" pitchFamily="66" charset="0"/>
                <a:ea typeface="ＭＳ Ｐゴシック" pitchFamily="34" charset="-128"/>
              </a:defRPr>
            </a:lvl2pPr>
            <a:lvl3pPr marL="1143000" indent="-228600" eaLnBrk="0" hangingPunct="0">
              <a:defRPr>
                <a:solidFill>
                  <a:schemeClr val="tx1"/>
                </a:solidFill>
                <a:latin typeface="Comic Sans MS" pitchFamily="66" charset="0"/>
                <a:ea typeface="ＭＳ Ｐゴシック" pitchFamily="34" charset="-128"/>
              </a:defRPr>
            </a:lvl3pPr>
            <a:lvl4pPr marL="1600200" indent="-228600" eaLnBrk="0" hangingPunct="0">
              <a:defRPr>
                <a:solidFill>
                  <a:schemeClr val="tx1"/>
                </a:solidFill>
                <a:latin typeface="Comic Sans MS" pitchFamily="66" charset="0"/>
                <a:ea typeface="ＭＳ Ｐゴシック" pitchFamily="34" charset="-128"/>
              </a:defRPr>
            </a:lvl4pPr>
            <a:lvl5pPr marL="2057400" indent="-228600" eaLnBrk="0" hangingPunct="0">
              <a:defRPr>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9pPr>
          </a:lstStyle>
          <a:p>
            <a:pPr eaLnBrk="1" hangingPunct="1"/>
            <a:r>
              <a:rPr lang="en-AU" sz="2000"/>
              <a:t>Rent </a:t>
            </a:r>
          </a:p>
          <a:p>
            <a:pPr eaLnBrk="1" hangingPunct="1"/>
            <a:r>
              <a:rPr lang="en-AU" sz="2000"/>
              <a:t>Ceiling </a:t>
            </a:r>
            <a:endParaRPr lang="en-US" sz="2000"/>
          </a:p>
        </p:txBody>
      </p:sp>
      <p:sp>
        <p:nvSpPr>
          <p:cNvPr id="54296" name="Line 44"/>
          <p:cNvSpPr>
            <a:spLocks noChangeShapeType="1"/>
          </p:cNvSpPr>
          <p:nvPr/>
        </p:nvSpPr>
        <p:spPr bwMode="auto">
          <a:xfrm>
            <a:off x="2843213" y="4149725"/>
            <a:ext cx="4033837" cy="0"/>
          </a:xfrm>
          <a:prstGeom prst="line">
            <a:avLst/>
          </a:prstGeom>
          <a:noFill/>
          <a:ln w="38100">
            <a:solidFill>
              <a:srgbClr val="E20E36"/>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AU"/>
          </a:p>
        </p:txBody>
      </p:sp>
      <p:sp>
        <p:nvSpPr>
          <p:cNvPr id="54297" name="AutoShape 54"/>
          <p:cNvSpPr>
            <a:spLocks noChangeArrowheads="1"/>
          </p:cNvSpPr>
          <p:nvPr/>
        </p:nvSpPr>
        <p:spPr bwMode="auto">
          <a:xfrm>
            <a:off x="3635375" y="5445125"/>
            <a:ext cx="938213" cy="431800"/>
          </a:xfrm>
          <a:prstGeom prst="leftArrow">
            <a:avLst>
              <a:gd name="adj1" fmla="val 50000"/>
              <a:gd name="adj2" fmla="val 54320"/>
            </a:avLst>
          </a:prstGeom>
          <a:solidFill>
            <a:schemeClr val="accent2"/>
          </a:solidFill>
          <a:ln w="12699">
            <a:solidFill>
              <a:schemeClr val="tx1"/>
            </a:solidFill>
            <a:miter lim="800000"/>
            <a:headEnd type="none" w="sm" len="sm"/>
            <a:tailEnd type="none" w="sm" len="sm"/>
          </a:ln>
        </p:spPr>
        <p:txBody>
          <a:bodyPr wrap="none" anchor="ctr"/>
          <a:lstStyle/>
          <a:p>
            <a:endParaRPr lang="en-US"/>
          </a:p>
        </p:txBody>
      </p:sp>
      <p:sp>
        <p:nvSpPr>
          <p:cNvPr id="54298" name="TextBox 32"/>
          <p:cNvSpPr txBox="1">
            <a:spLocks noChangeArrowheads="1"/>
          </p:cNvSpPr>
          <p:nvPr/>
        </p:nvSpPr>
        <p:spPr bwMode="auto">
          <a:xfrm>
            <a:off x="2971800" y="1828800"/>
            <a:ext cx="342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ea typeface="ＭＳ Ｐゴシック" pitchFamily="34" charset="-128"/>
              </a:defRPr>
            </a:lvl1pPr>
            <a:lvl2pPr marL="742950" indent="-285750" eaLnBrk="0" hangingPunct="0">
              <a:defRPr>
                <a:solidFill>
                  <a:schemeClr val="tx1"/>
                </a:solidFill>
                <a:latin typeface="Comic Sans MS" pitchFamily="66" charset="0"/>
                <a:ea typeface="ＭＳ Ｐゴシック" pitchFamily="34" charset="-128"/>
              </a:defRPr>
            </a:lvl2pPr>
            <a:lvl3pPr marL="1143000" indent="-228600" eaLnBrk="0" hangingPunct="0">
              <a:defRPr>
                <a:solidFill>
                  <a:schemeClr val="tx1"/>
                </a:solidFill>
                <a:latin typeface="Comic Sans MS" pitchFamily="66" charset="0"/>
                <a:ea typeface="ＭＳ Ｐゴシック" pitchFamily="34" charset="-128"/>
              </a:defRPr>
            </a:lvl3pPr>
            <a:lvl4pPr marL="1600200" indent="-228600" eaLnBrk="0" hangingPunct="0">
              <a:defRPr>
                <a:solidFill>
                  <a:schemeClr val="tx1"/>
                </a:solidFill>
                <a:latin typeface="Comic Sans MS" pitchFamily="66" charset="0"/>
                <a:ea typeface="ＭＳ Ｐゴシック" pitchFamily="34" charset="-128"/>
              </a:defRPr>
            </a:lvl4pPr>
            <a:lvl5pPr marL="2057400" indent="-228600" eaLnBrk="0" hangingPunct="0">
              <a:defRPr>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9pPr>
          </a:lstStyle>
          <a:p>
            <a:pPr eaLnBrk="1" hangingPunct="1"/>
            <a:r>
              <a:rPr lang="en-US" sz="2400" dirty="0">
                <a:solidFill>
                  <a:srgbClr val="FF0000"/>
                </a:solidFill>
              </a:rPr>
              <a:t>a</a:t>
            </a:r>
          </a:p>
        </p:txBody>
      </p:sp>
      <p:sp>
        <p:nvSpPr>
          <p:cNvPr id="54299" name="TextBox 33"/>
          <p:cNvSpPr txBox="1">
            <a:spLocks noChangeArrowheads="1"/>
          </p:cNvSpPr>
          <p:nvPr/>
        </p:nvSpPr>
        <p:spPr bwMode="auto">
          <a:xfrm>
            <a:off x="3092449" y="2525650"/>
            <a:ext cx="3667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ea typeface="ＭＳ Ｐゴシック" pitchFamily="34" charset="-128"/>
              </a:defRPr>
            </a:lvl1pPr>
            <a:lvl2pPr marL="742950" indent="-285750" eaLnBrk="0" hangingPunct="0">
              <a:defRPr>
                <a:solidFill>
                  <a:schemeClr val="tx1"/>
                </a:solidFill>
                <a:latin typeface="Comic Sans MS" pitchFamily="66" charset="0"/>
                <a:ea typeface="ＭＳ Ｐゴシック" pitchFamily="34" charset="-128"/>
              </a:defRPr>
            </a:lvl2pPr>
            <a:lvl3pPr marL="1143000" indent="-228600" eaLnBrk="0" hangingPunct="0">
              <a:defRPr>
                <a:solidFill>
                  <a:schemeClr val="tx1"/>
                </a:solidFill>
                <a:latin typeface="Comic Sans MS" pitchFamily="66" charset="0"/>
                <a:ea typeface="ＭＳ Ｐゴシック" pitchFamily="34" charset="-128"/>
              </a:defRPr>
            </a:lvl3pPr>
            <a:lvl4pPr marL="1600200" indent="-228600" eaLnBrk="0" hangingPunct="0">
              <a:defRPr>
                <a:solidFill>
                  <a:schemeClr val="tx1"/>
                </a:solidFill>
                <a:latin typeface="Comic Sans MS" pitchFamily="66" charset="0"/>
                <a:ea typeface="ＭＳ Ｐゴシック" pitchFamily="34" charset="-128"/>
              </a:defRPr>
            </a:lvl4pPr>
            <a:lvl5pPr marL="2057400" indent="-228600" eaLnBrk="0" hangingPunct="0">
              <a:defRPr>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9pPr>
          </a:lstStyle>
          <a:p>
            <a:pPr eaLnBrk="1" hangingPunct="1"/>
            <a:r>
              <a:rPr lang="en-US" sz="2400">
                <a:solidFill>
                  <a:srgbClr val="FF0000"/>
                </a:solidFill>
              </a:rPr>
              <a:t>b</a:t>
            </a:r>
          </a:p>
        </p:txBody>
      </p:sp>
      <p:sp>
        <p:nvSpPr>
          <p:cNvPr id="54300" name="TextBox 34"/>
          <p:cNvSpPr txBox="1">
            <a:spLocks noChangeArrowheads="1"/>
          </p:cNvSpPr>
          <p:nvPr/>
        </p:nvSpPr>
        <p:spPr bwMode="auto">
          <a:xfrm>
            <a:off x="3810000" y="3276600"/>
            <a:ext cx="3667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ea typeface="ＭＳ Ｐゴシック" pitchFamily="34" charset="-128"/>
              </a:defRPr>
            </a:lvl1pPr>
            <a:lvl2pPr marL="742950" indent="-285750" eaLnBrk="0" hangingPunct="0">
              <a:defRPr>
                <a:solidFill>
                  <a:schemeClr val="tx1"/>
                </a:solidFill>
                <a:latin typeface="Comic Sans MS" pitchFamily="66" charset="0"/>
                <a:ea typeface="ＭＳ Ｐゴシック" pitchFamily="34" charset="-128"/>
              </a:defRPr>
            </a:lvl2pPr>
            <a:lvl3pPr marL="1143000" indent="-228600" eaLnBrk="0" hangingPunct="0">
              <a:defRPr>
                <a:solidFill>
                  <a:schemeClr val="tx1"/>
                </a:solidFill>
                <a:latin typeface="Comic Sans MS" pitchFamily="66" charset="0"/>
                <a:ea typeface="ＭＳ Ｐゴシック" pitchFamily="34" charset="-128"/>
              </a:defRPr>
            </a:lvl3pPr>
            <a:lvl4pPr marL="1600200" indent="-228600" eaLnBrk="0" hangingPunct="0">
              <a:defRPr>
                <a:solidFill>
                  <a:schemeClr val="tx1"/>
                </a:solidFill>
                <a:latin typeface="Comic Sans MS" pitchFamily="66" charset="0"/>
                <a:ea typeface="ＭＳ Ｐゴシック" pitchFamily="34" charset="-128"/>
              </a:defRPr>
            </a:lvl4pPr>
            <a:lvl5pPr marL="2057400" indent="-228600" eaLnBrk="0" hangingPunct="0">
              <a:defRPr>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9pPr>
          </a:lstStyle>
          <a:p>
            <a:pPr eaLnBrk="1" hangingPunct="1"/>
            <a:r>
              <a:rPr lang="en-US" sz="2400" dirty="0">
                <a:solidFill>
                  <a:srgbClr val="00B050"/>
                </a:solidFill>
              </a:rPr>
              <a:t>e</a:t>
            </a:r>
          </a:p>
        </p:txBody>
      </p:sp>
      <p:sp>
        <p:nvSpPr>
          <p:cNvPr id="54301" name="TextBox 35"/>
          <p:cNvSpPr txBox="1">
            <a:spLocks noChangeArrowheads="1"/>
          </p:cNvSpPr>
          <p:nvPr/>
        </p:nvSpPr>
        <p:spPr bwMode="auto">
          <a:xfrm>
            <a:off x="3048000" y="3505200"/>
            <a:ext cx="3667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ea typeface="ＭＳ Ｐゴシック" pitchFamily="34" charset="-128"/>
              </a:defRPr>
            </a:lvl1pPr>
            <a:lvl2pPr marL="742950" indent="-285750" eaLnBrk="0" hangingPunct="0">
              <a:defRPr>
                <a:solidFill>
                  <a:schemeClr val="tx1"/>
                </a:solidFill>
                <a:latin typeface="Comic Sans MS" pitchFamily="66" charset="0"/>
                <a:ea typeface="ＭＳ Ｐゴシック" pitchFamily="34" charset="-128"/>
              </a:defRPr>
            </a:lvl2pPr>
            <a:lvl3pPr marL="1143000" indent="-228600" eaLnBrk="0" hangingPunct="0">
              <a:defRPr>
                <a:solidFill>
                  <a:schemeClr val="tx1"/>
                </a:solidFill>
                <a:latin typeface="Comic Sans MS" pitchFamily="66" charset="0"/>
                <a:ea typeface="ＭＳ Ｐゴシック" pitchFamily="34" charset="-128"/>
              </a:defRPr>
            </a:lvl3pPr>
            <a:lvl4pPr marL="1600200" indent="-228600" eaLnBrk="0" hangingPunct="0">
              <a:defRPr>
                <a:solidFill>
                  <a:schemeClr val="tx1"/>
                </a:solidFill>
                <a:latin typeface="Comic Sans MS" pitchFamily="66" charset="0"/>
                <a:ea typeface="ＭＳ Ｐゴシック" pitchFamily="34" charset="-128"/>
              </a:defRPr>
            </a:lvl4pPr>
            <a:lvl5pPr marL="2057400" indent="-228600" eaLnBrk="0" hangingPunct="0">
              <a:defRPr>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9pPr>
          </a:lstStyle>
          <a:p>
            <a:pPr eaLnBrk="1" hangingPunct="1"/>
            <a:r>
              <a:rPr lang="en-US" sz="2400">
                <a:solidFill>
                  <a:srgbClr val="00B050"/>
                </a:solidFill>
              </a:rPr>
              <a:t>d</a:t>
            </a:r>
          </a:p>
        </p:txBody>
      </p:sp>
      <p:sp>
        <p:nvSpPr>
          <p:cNvPr id="54302" name="TextBox 36"/>
          <p:cNvSpPr txBox="1">
            <a:spLocks noChangeArrowheads="1"/>
          </p:cNvSpPr>
          <p:nvPr/>
        </p:nvSpPr>
        <p:spPr bwMode="auto">
          <a:xfrm>
            <a:off x="3810000" y="2667000"/>
            <a:ext cx="342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ea typeface="ＭＳ Ｐゴシック" pitchFamily="34" charset="-128"/>
              </a:defRPr>
            </a:lvl1pPr>
            <a:lvl2pPr marL="742950" indent="-285750" eaLnBrk="0" hangingPunct="0">
              <a:defRPr>
                <a:solidFill>
                  <a:schemeClr val="tx1"/>
                </a:solidFill>
                <a:latin typeface="Comic Sans MS" pitchFamily="66" charset="0"/>
                <a:ea typeface="ＭＳ Ｐゴシック" pitchFamily="34" charset="-128"/>
              </a:defRPr>
            </a:lvl2pPr>
            <a:lvl3pPr marL="1143000" indent="-228600" eaLnBrk="0" hangingPunct="0">
              <a:defRPr>
                <a:solidFill>
                  <a:schemeClr val="tx1"/>
                </a:solidFill>
                <a:latin typeface="Comic Sans MS" pitchFamily="66" charset="0"/>
                <a:ea typeface="ＭＳ Ｐゴシック" pitchFamily="34" charset="-128"/>
              </a:defRPr>
            </a:lvl3pPr>
            <a:lvl4pPr marL="1600200" indent="-228600" eaLnBrk="0" hangingPunct="0">
              <a:defRPr>
                <a:solidFill>
                  <a:schemeClr val="tx1"/>
                </a:solidFill>
                <a:latin typeface="Comic Sans MS" pitchFamily="66" charset="0"/>
                <a:ea typeface="ＭＳ Ｐゴシック" pitchFamily="34" charset="-128"/>
              </a:defRPr>
            </a:lvl4pPr>
            <a:lvl5pPr marL="2057400" indent="-228600" eaLnBrk="0" hangingPunct="0">
              <a:defRPr>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9pPr>
          </a:lstStyle>
          <a:p>
            <a:pPr eaLnBrk="1" hangingPunct="1"/>
            <a:r>
              <a:rPr lang="en-US" sz="2400" dirty="0">
                <a:solidFill>
                  <a:srgbClr val="FF0000"/>
                </a:solidFill>
              </a:rPr>
              <a:t>c</a:t>
            </a:r>
          </a:p>
        </p:txBody>
      </p:sp>
      <p:sp>
        <p:nvSpPr>
          <p:cNvPr id="54303" name="TextBox 37"/>
          <p:cNvSpPr txBox="1">
            <a:spLocks noChangeArrowheads="1"/>
          </p:cNvSpPr>
          <p:nvPr/>
        </p:nvSpPr>
        <p:spPr bwMode="auto">
          <a:xfrm>
            <a:off x="2971800" y="4191000"/>
            <a:ext cx="3413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ea typeface="ＭＳ Ｐゴシック" pitchFamily="34" charset="-128"/>
              </a:defRPr>
            </a:lvl1pPr>
            <a:lvl2pPr marL="742950" indent="-285750" eaLnBrk="0" hangingPunct="0">
              <a:defRPr>
                <a:solidFill>
                  <a:schemeClr val="tx1"/>
                </a:solidFill>
                <a:latin typeface="Comic Sans MS" pitchFamily="66" charset="0"/>
                <a:ea typeface="ＭＳ Ｐゴシック" pitchFamily="34" charset="-128"/>
              </a:defRPr>
            </a:lvl2pPr>
            <a:lvl3pPr marL="1143000" indent="-228600" eaLnBrk="0" hangingPunct="0">
              <a:defRPr>
                <a:solidFill>
                  <a:schemeClr val="tx1"/>
                </a:solidFill>
                <a:latin typeface="Comic Sans MS" pitchFamily="66" charset="0"/>
                <a:ea typeface="ＭＳ Ｐゴシック" pitchFamily="34" charset="-128"/>
              </a:defRPr>
            </a:lvl3pPr>
            <a:lvl4pPr marL="1600200" indent="-228600" eaLnBrk="0" hangingPunct="0">
              <a:defRPr>
                <a:solidFill>
                  <a:schemeClr val="tx1"/>
                </a:solidFill>
                <a:latin typeface="Comic Sans MS" pitchFamily="66" charset="0"/>
                <a:ea typeface="ＭＳ Ｐゴシック" pitchFamily="34" charset="-128"/>
              </a:defRPr>
            </a:lvl4pPr>
            <a:lvl5pPr marL="2057400" indent="-228600" eaLnBrk="0" hangingPunct="0">
              <a:defRPr>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9pPr>
          </a:lstStyle>
          <a:p>
            <a:pPr eaLnBrk="1" hangingPunct="1"/>
            <a:r>
              <a:rPr lang="en-US" sz="2400" dirty="0">
                <a:solidFill>
                  <a:srgbClr val="00B050"/>
                </a:solidFill>
              </a:rPr>
              <a:t>f</a:t>
            </a:r>
          </a:p>
        </p:txBody>
      </p:sp>
      <p:sp>
        <p:nvSpPr>
          <p:cNvPr id="40" name="Rectangle 23"/>
          <p:cNvSpPr>
            <a:spLocks noChangeArrowheads="1"/>
          </p:cNvSpPr>
          <p:nvPr/>
        </p:nvSpPr>
        <p:spPr bwMode="auto">
          <a:xfrm>
            <a:off x="6248400" y="4724400"/>
            <a:ext cx="401638" cy="454025"/>
          </a:xfrm>
          <a:prstGeom prst="rect">
            <a:avLst/>
          </a:prstGeom>
          <a:noFill/>
          <a:ln w="12700">
            <a:noFill/>
            <a:miter lim="800000"/>
            <a:headEnd/>
            <a:tailEnd/>
          </a:ln>
          <a:effectLst/>
        </p:spPr>
        <p:txBody>
          <a:bodyPr wrap="none" lIns="90487" tIns="44450" rIns="90487" bIns="44450">
            <a:spAutoFit/>
          </a:bodyPr>
          <a:lstStyle/>
          <a:p>
            <a:pPr eaLnBrk="0" hangingPunct="0">
              <a:defRPr/>
            </a:pPr>
            <a:r>
              <a:rPr lang="en-US" sz="2400" i="1">
                <a:effectLst>
                  <a:outerShdw blurRad="38100" dist="38100" dir="2700000" algn="tl">
                    <a:srgbClr val="C0C0C0"/>
                  </a:outerShdw>
                </a:effectLst>
                <a:latin typeface="Times New Roman" pitchFamily="-108" charset="0"/>
                <a:ea typeface="ＭＳ Ｐゴシック" pitchFamily="-108" charset="-128"/>
                <a:cs typeface="+mn-cs"/>
              </a:rPr>
              <a:t>D</a:t>
            </a:r>
            <a:endParaRPr lang="en-US" sz="2400">
              <a:effectLst>
                <a:outerShdw blurRad="38100" dist="38100" dir="2700000" algn="tl">
                  <a:srgbClr val="C0C0C0"/>
                </a:outerShdw>
              </a:effectLst>
              <a:latin typeface="Times New Roman" pitchFamily="-108" charset="0"/>
              <a:ea typeface="ＭＳ Ｐゴシック" pitchFamily="-108" charset="-128"/>
              <a:cs typeface="+mn-cs"/>
            </a:endParaRPr>
          </a:p>
        </p:txBody>
      </p:sp>
      <p:sp>
        <p:nvSpPr>
          <p:cNvPr id="41" name="Rectangle 25"/>
          <p:cNvSpPr>
            <a:spLocks noChangeArrowheads="1"/>
          </p:cNvSpPr>
          <p:nvPr/>
        </p:nvSpPr>
        <p:spPr bwMode="auto">
          <a:xfrm>
            <a:off x="5791200" y="1600200"/>
            <a:ext cx="501650" cy="458788"/>
          </a:xfrm>
          <a:prstGeom prst="rect">
            <a:avLst/>
          </a:prstGeom>
          <a:noFill/>
          <a:ln w="12700">
            <a:noFill/>
            <a:miter lim="800000"/>
            <a:headEnd/>
            <a:tailEnd/>
          </a:ln>
          <a:effectLst/>
        </p:spPr>
        <p:txBody>
          <a:bodyPr wrap="none" lIns="90487" tIns="44450" rIns="90487" bIns="44450">
            <a:spAutoFit/>
          </a:bodyPr>
          <a:lstStyle/>
          <a:p>
            <a:pPr eaLnBrk="0" hangingPunct="0">
              <a:defRPr/>
            </a:pPr>
            <a:r>
              <a:rPr lang="en-US" sz="2400" i="1">
                <a:effectLst>
                  <a:outerShdw blurRad="38100" dist="38100" dir="2700000" algn="tl">
                    <a:srgbClr val="C0C0C0"/>
                  </a:outerShdw>
                </a:effectLst>
                <a:latin typeface="Times New Roman" pitchFamily="-108" charset="0"/>
                <a:ea typeface="ＭＳ Ｐゴシック" pitchFamily="-108" charset="-128"/>
                <a:cs typeface="+mn-cs"/>
              </a:rPr>
              <a:t>S</a:t>
            </a:r>
            <a:r>
              <a:rPr lang="en-US" sz="2400" i="1" baseline="-25000">
                <a:effectLst>
                  <a:outerShdw blurRad="38100" dist="38100" dir="2700000" algn="tl">
                    <a:srgbClr val="C0C0C0"/>
                  </a:outerShdw>
                </a:effectLst>
                <a:latin typeface="Times New Roman" pitchFamily="-108" charset="0"/>
                <a:ea typeface="ＭＳ Ｐゴシック" pitchFamily="-108" charset="-128"/>
                <a:cs typeface="+mn-cs"/>
              </a:rPr>
              <a:t>A</a:t>
            </a:r>
            <a:endParaRPr lang="en-US" sz="2400" baseline="-25000">
              <a:effectLst>
                <a:outerShdw blurRad="38100" dist="38100" dir="2700000" algn="tl">
                  <a:srgbClr val="C0C0C0"/>
                </a:outerShdw>
              </a:effectLst>
              <a:latin typeface="Times New Roman" pitchFamily="-108" charset="0"/>
              <a:ea typeface="ＭＳ Ｐゴシック" pitchFamily="-108" charset="-128"/>
              <a:cs typeface="+mn-cs"/>
            </a:endParaRPr>
          </a:p>
        </p:txBody>
      </p:sp>
      <p:sp>
        <p:nvSpPr>
          <p:cNvPr id="2" name="Date Placeholder 1"/>
          <p:cNvSpPr>
            <a:spLocks noGrp="1"/>
          </p:cNvSpPr>
          <p:nvPr>
            <p:ph type="dt" sz="half" idx="10"/>
          </p:nvPr>
        </p:nvSpPr>
        <p:spPr/>
        <p:txBody>
          <a:bodyPr/>
          <a:lstStyle/>
          <a:p>
            <a:fld id="{6A48AD24-F462-4AC7-A9FC-B8A2AE0DBC95}" type="datetime1">
              <a:rPr lang="en-US" smtClean="0"/>
              <a:t>15-Aug-17</a:t>
            </a:fld>
            <a:endParaRPr lang="en-US"/>
          </a:p>
        </p:txBody>
      </p:sp>
      <p:sp>
        <p:nvSpPr>
          <p:cNvPr id="3" name="Slide Number Placeholder 2"/>
          <p:cNvSpPr>
            <a:spLocks noGrp="1"/>
          </p:cNvSpPr>
          <p:nvPr>
            <p:ph type="sldNum" sz="quarter" idx="12"/>
          </p:nvPr>
        </p:nvSpPr>
        <p:spPr/>
        <p:txBody>
          <a:bodyPr/>
          <a:lstStyle/>
          <a:p>
            <a:fld id="{853C790F-EA42-4F9E-ACE9-D924D845F78A}" type="slidenum">
              <a:rPr lang="en-US" smtClean="0"/>
              <a:t>12</a:t>
            </a:fld>
            <a:endParaRPr lang="en-US"/>
          </a:p>
        </p:txBody>
      </p:sp>
    </p:spTree>
    <p:extLst>
      <p:ext uri="{BB962C8B-B14F-4D97-AF65-F5344CB8AC3E}">
        <p14:creationId xmlns:p14="http://schemas.microsoft.com/office/powerpoint/2010/main" val="4235126855"/>
      </p:ext>
    </p:extLst>
  </p:cSld>
  <p:clrMapOvr>
    <a:masterClrMapping/>
  </p:clrMapOvr>
  <p:transition>
    <p:blinds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ChangeArrowheads="1"/>
          </p:cNvSpPr>
          <p:nvPr/>
        </p:nvSpPr>
        <p:spPr bwMode="auto">
          <a:xfrm>
            <a:off x="3735388" y="6348413"/>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55299" name="Line 8"/>
          <p:cNvSpPr>
            <a:spLocks noChangeShapeType="1"/>
          </p:cNvSpPr>
          <p:nvPr/>
        </p:nvSpPr>
        <p:spPr bwMode="auto">
          <a:xfrm flipV="1">
            <a:off x="2820988" y="2012950"/>
            <a:ext cx="2946400" cy="3000375"/>
          </a:xfrm>
          <a:prstGeom prst="line">
            <a:avLst/>
          </a:prstGeom>
          <a:noFill/>
          <a:ln w="508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55300" name="Line 9"/>
          <p:cNvSpPr>
            <a:spLocks noChangeShapeType="1"/>
          </p:cNvSpPr>
          <p:nvPr/>
        </p:nvSpPr>
        <p:spPr bwMode="auto">
          <a:xfrm>
            <a:off x="2860675" y="1412875"/>
            <a:ext cx="3363913" cy="3544888"/>
          </a:xfrm>
          <a:prstGeom prst="line">
            <a:avLst/>
          </a:prstGeom>
          <a:noFill/>
          <a:ln w="508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713738" name="Rectangle 10"/>
          <p:cNvSpPr>
            <a:spLocks noGrp="1" noChangeArrowheads="1"/>
          </p:cNvSpPr>
          <p:nvPr>
            <p:ph type="title"/>
          </p:nvPr>
        </p:nvSpPr>
        <p:spPr>
          <a:xfrm>
            <a:off x="1066800" y="381000"/>
            <a:ext cx="6818313" cy="815974"/>
          </a:xfrm>
        </p:spPr>
        <p:txBody>
          <a:bodyPr lIns="90487" tIns="44450" rIns="90487" bIns="44450">
            <a:normAutofit fontScale="90000"/>
          </a:bodyPr>
          <a:lstStyle/>
          <a:p>
            <a:pPr algn="ctr" eaLnBrk="1" hangingPunct="1">
              <a:defRPr/>
            </a:pPr>
            <a:r>
              <a:rPr lang="en-CA" sz="3200" dirty="0" smtClean="0">
                <a:effectLst>
                  <a:outerShdw blurRad="38100" dist="38100" dir="2700000" algn="tl">
                    <a:srgbClr val="C0C0C0"/>
                  </a:outerShdw>
                </a:effectLst>
                <a:ea typeface="ＭＳ Ｐゴシック" pitchFamily="34" charset="-128"/>
              </a:rPr>
              <a:t>A Rent Ceiling – change in consumer surplus</a:t>
            </a:r>
            <a:endParaRPr lang="en-US" sz="3200" dirty="0" smtClean="0">
              <a:effectLst>
                <a:outerShdw blurRad="38100" dist="38100" dir="2700000" algn="tl">
                  <a:srgbClr val="C0C0C0"/>
                </a:outerShdw>
              </a:effectLst>
              <a:latin typeface="Times New Roman" pitchFamily="18" charset="0"/>
              <a:ea typeface="ＭＳ Ｐゴシック" pitchFamily="34" charset="-128"/>
            </a:endParaRPr>
          </a:p>
        </p:txBody>
      </p:sp>
      <p:sp>
        <p:nvSpPr>
          <p:cNvPr id="55302" name="Line 11"/>
          <p:cNvSpPr>
            <a:spLocks noChangeShapeType="1"/>
          </p:cNvSpPr>
          <p:nvPr/>
        </p:nvSpPr>
        <p:spPr bwMode="auto">
          <a:xfrm>
            <a:off x="2820988" y="1196975"/>
            <a:ext cx="0" cy="40211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55303" name="Line 12"/>
          <p:cNvSpPr>
            <a:spLocks noChangeShapeType="1"/>
          </p:cNvSpPr>
          <p:nvPr/>
        </p:nvSpPr>
        <p:spPr bwMode="auto">
          <a:xfrm>
            <a:off x="2820988" y="5815013"/>
            <a:ext cx="430371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55304" name="Rectangle 13"/>
          <p:cNvSpPr>
            <a:spLocks noChangeArrowheads="1"/>
          </p:cNvSpPr>
          <p:nvPr/>
        </p:nvSpPr>
        <p:spPr bwMode="auto">
          <a:xfrm>
            <a:off x="3708400" y="5970588"/>
            <a:ext cx="4268788"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eaLnBrk="0" hangingPunct="0"/>
            <a:r>
              <a:rPr lang="en-US" sz="2000">
                <a:latin typeface="Times New Roman" pitchFamily="18" charset="0"/>
              </a:rPr>
              <a:t>Quantity</a:t>
            </a:r>
            <a:r>
              <a:rPr lang="en-US" sz="2800">
                <a:latin typeface="Times New Roman" pitchFamily="18" charset="0"/>
              </a:rPr>
              <a:t> </a:t>
            </a:r>
            <a:r>
              <a:rPr lang="en-US" sz="2000">
                <a:latin typeface="Times New Roman" pitchFamily="18" charset="0"/>
              </a:rPr>
              <a:t>(thousands of units per month)</a:t>
            </a:r>
          </a:p>
        </p:txBody>
      </p:sp>
      <p:sp>
        <p:nvSpPr>
          <p:cNvPr id="55305" name="Rectangle 14"/>
          <p:cNvSpPr>
            <a:spLocks noChangeArrowheads="1"/>
          </p:cNvSpPr>
          <p:nvPr/>
        </p:nvSpPr>
        <p:spPr bwMode="auto">
          <a:xfrm rot="-5400000">
            <a:off x="282575" y="3403600"/>
            <a:ext cx="32512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eaLnBrk="0" hangingPunct="0"/>
            <a:r>
              <a:rPr lang="en-US" sz="2000">
                <a:latin typeface="Times New Roman" pitchFamily="18" charset="0"/>
              </a:rPr>
              <a:t>Rent </a:t>
            </a:r>
            <a:r>
              <a:rPr lang="en-US">
                <a:latin typeface="Times New Roman" pitchFamily="18" charset="0"/>
              </a:rPr>
              <a:t>(dollars per unit per month)</a:t>
            </a:r>
          </a:p>
        </p:txBody>
      </p:sp>
      <p:sp>
        <p:nvSpPr>
          <p:cNvPr id="713743" name="Rectangle 15"/>
          <p:cNvSpPr>
            <a:spLocks noChangeArrowheads="1"/>
          </p:cNvSpPr>
          <p:nvPr/>
        </p:nvSpPr>
        <p:spPr bwMode="auto">
          <a:xfrm>
            <a:off x="2579688" y="5821363"/>
            <a:ext cx="3152775" cy="363537"/>
          </a:xfrm>
          <a:prstGeom prst="rect">
            <a:avLst/>
          </a:prstGeom>
          <a:noFill/>
          <a:ln w="12700">
            <a:noFill/>
            <a:miter lim="800000"/>
            <a:headEnd/>
            <a:tailEnd/>
          </a:ln>
          <a:effectLst/>
        </p:spPr>
        <p:txBody>
          <a:bodyPr wrap="none" lIns="90487" tIns="44450" rIns="90487" bIns="44450">
            <a:spAutoFit/>
          </a:bodyPr>
          <a:lstStyle/>
          <a:p>
            <a:pPr eaLnBrk="0" hangingPunct="0">
              <a:defRPr/>
            </a:pPr>
            <a:r>
              <a:rPr lang="en-US">
                <a:effectLst>
                  <a:outerShdw blurRad="38100" dist="38100" dir="2700000" algn="tl">
                    <a:srgbClr val="DDDDDD"/>
                  </a:outerShdw>
                </a:effectLst>
                <a:latin typeface="Times New Roman" pitchFamily="-108" charset="0"/>
                <a:ea typeface="+mn-ea"/>
                <a:cs typeface="+mn-cs"/>
              </a:rPr>
              <a:t>0             20            30	40</a:t>
            </a:r>
          </a:p>
        </p:txBody>
      </p:sp>
      <p:sp>
        <p:nvSpPr>
          <p:cNvPr id="713744" name="Rectangle 16"/>
          <p:cNvSpPr>
            <a:spLocks noChangeArrowheads="1"/>
          </p:cNvSpPr>
          <p:nvPr/>
        </p:nvSpPr>
        <p:spPr bwMode="auto">
          <a:xfrm>
            <a:off x="2195513" y="3933825"/>
            <a:ext cx="523875" cy="363538"/>
          </a:xfrm>
          <a:prstGeom prst="rect">
            <a:avLst/>
          </a:prstGeom>
          <a:noFill/>
          <a:ln w="12700">
            <a:noFill/>
            <a:miter lim="800000"/>
            <a:headEnd/>
            <a:tailEnd/>
          </a:ln>
          <a:effectLst/>
        </p:spPr>
        <p:txBody>
          <a:bodyPr wrap="none" lIns="90487" tIns="44450" rIns="90487" bIns="44450">
            <a:spAutoFit/>
          </a:bodyPr>
          <a:lstStyle/>
          <a:p>
            <a:pPr eaLnBrk="0" hangingPunct="0">
              <a:defRPr/>
            </a:pPr>
            <a:r>
              <a:rPr lang="en-US">
                <a:solidFill>
                  <a:srgbClr val="FF3300"/>
                </a:solidFill>
                <a:effectLst>
                  <a:outerShdw blurRad="38100" dist="38100" dir="2700000" algn="tl">
                    <a:srgbClr val="DDDDDD"/>
                  </a:outerShdw>
                </a:effectLst>
                <a:latin typeface="Times New Roman" pitchFamily="-108" charset="0"/>
                <a:ea typeface="+mn-ea"/>
                <a:cs typeface="+mn-cs"/>
              </a:rPr>
              <a:t>500</a:t>
            </a:r>
          </a:p>
        </p:txBody>
      </p:sp>
      <p:sp>
        <p:nvSpPr>
          <p:cNvPr id="713745" name="Rectangle 17"/>
          <p:cNvSpPr>
            <a:spLocks noChangeArrowheads="1"/>
          </p:cNvSpPr>
          <p:nvPr/>
        </p:nvSpPr>
        <p:spPr bwMode="auto">
          <a:xfrm>
            <a:off x="2211388" y="3019425"/>
            <a:ext cx="523875" cy="363538"/>
          </a:xfrm>
          <a:prstGeom prst="rect">
            <a:avLst/>
          </a:prstGeom>
          <a:noFill/>
          <a:ln w="12700">
            <a:noFill/>
            <a:miter lim="800000"/>
            <a:headEnd/>
            <a:tailEnd/>
          </a:ln>
          <a:effectLst/>
        </p:spPr>
        <p:txBody>
          <a:bodyPr wrap="none" lIns="90487" tIns="44450" rIns="90487" bIns="44450">
            <a:spAutoFit/>
          </a:bodyPr>
          <a:lstStyle/>
          <a:p>
            <a:pPr eaLnBrk="0" hangingPunct="0">
              <a:defRPr/>
            </a:pPr>
            <a:r>
              <a:rPr lang="en-US">
                <a:effectLst>
                  <a:outerShdw blurRad="38100" dist="38100" dir="2700000" algn="tl">
                    <a:srgbClr val="DDDDDD"/>
                  </a:outerShdw>
                </a:effectLst>
                <a:latin typeface="Times New Roman" pitchFamily="-108" charset="0"/>
                <a:ea typeface="+mn-ea"/>
                <a:cs typeface="+mn-cs"/>
              </a:rPr>
              <a:t>700</a:t>
            </a:r>
          </a:p>
        </p:txBody>
      </p:sp>
      <p:sp>
        <p:nvSpPr>
          <p:cNvPr id="55309" name="Line 18"/>
          <p:cNvSpPr>
            <a:spLocks noChangeShapeType="1"/>
          </p:cNvSpPr>
          <p:nvPr/>
        </p:nvSpPr>
        <p:spPr bwMode="auto">
          <a:xfrm flipV="1">
            <a:off x="2820988" y="5387975"/>
            <a:ext cx="0" cy="4333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55310" name="Line 19"/>
          <p:cNvSpPr>
            <a:spLocks noChangeShapeType="1"/>
          </p:cNvSpPr>
          <p:nvPr/>
        </p:nvSpPr>
        <p:spPr bwMode="auto">
          <a:xfrm flipV="1">
            <a:off x="2744788" y="5118100"/>
            <a:ext cx="174625" cy="1746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55311" name="Line 20"/>
          <p:cNvSpPr>
            <a:spLocks noChangeShapeType="1"/>
          </p:cNvSpPr>
          <p:nvPr/>
        </p:nvSpPr>
        <p:spPr bwMode="auto">
          <a:xfrm flipV="1">
            <a:off x="2744788" y="5281613"/>
            <a:ext cx="174625" cy="1746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713749" name="Rectangle 21"/>
          <p:cNvSpPr>
            <a:spLocks noChangeArrowheads="1"/>
          </p:cNvSpPr>
          <p:nvPr/>
        </p:nvSpPr>
        <p:spPr bwMode="auto">
          <a:xfrm>
            <a:off x="2211388" y="2105025"/>
            <a:ext cx="523875" cy="363538"/>
          </a:xfrm>
          <a:prstGeom prst="rect">
            <a:avLst/>
          </a:prstGeom>
          <a:noFill/>
          <a:ln w="12700">
            <a:noFill/>
            <a:miter lim="800000"/>
            <a:headEnd/>
            <a:tailEnd/>
          </a:ln>
          <a:effectLst/>
        </p:spPr>
        <p:txBody>
          <a:bodyPr wrap="none" lIns="90487" tIns="44450" rIns="90487" bIns="44450">
            <a:spAutoFit/>
          </a:bodyPr>
          <a:lstStyle/>
          <a:p>
            <a:pPr eaLnBrk="0" hangingPunct="0">
              <a:defRPr/>
            </a:pPr>
            <a:r>
              <a:rPr lang="en-US">
                <a:effectLst>
                  <a:outerShdw blurRad="38100" dist="38100" dir="2700000" algn="tl">
                    <a:srgbClr val="DDDDDD"/>
                  </a:outerShdw>
                </a:effectLst>
                <a:latin typeface="Times New Roman" pitchFamily="-108" charset="0"/>
                <a:ea typeface="+mn-ea"/>
                <a:cs typeface="+mn-cs"/>
              </a:rPr>
              <a:t>900</a:t>
            </a:r>
          </a:p>
        </p:txBody>
      </p:sp>
      <p:sp>
        <p:nvSpPr>
          <p:cNvPr id="55313" name="Oval 22"/>
          <p:cNvSpPr>
            <a:spLocks noChangeArrowheads="1"/>
          </p:cNvSpPr>
          <p:nvPr/>
        </p:nvSpPr>
        <p:spPr bwMode="auto">
          <a:xfrm>
            <a:off x="4497388" y="3154363"/>
            <a:ext cx="152400" cy="152400"/>
          </a:xfrm>
          <a:prstGeom prst="ellipse">
            <a:avLst/>
          </a:prstGeom>
          <a:solidFill>
            <a:schemeClr val="tx1"/>
          </a:solidFill>
          <a:ln w="12700">
            <a:solidFill>
              <a:schemeClr val="tx1"/>
            </a:solidFill>
            <a:round/>
            <a:headEnd/>
            <a:tailEnd/>
          </a:ln>
        </p:spPr>
        <p:txBody>
          <a:bodyPr wrap="none" anchor="ctr"/>
          <a:lstStyle/>
          <a:p>
            <a:endParaRPr lang="en-US"/>
          </a:p>
        </p:txBody>
      </p:sp>
      <p:sp>
        <p:nvSpPr>
          <p:cNvPr id="55314" name="Line 25"/>
          <p:cNvSpPr>
            <a:spLocks noChangeShapeType="1"/>
          </p:cNvSpPr>
          <p:nvPr/>
        </p:nvSpPr>
        <p:spPr bwMode="auto">
          <a:xfrm>
            <a:off x="4576763" y="3303588"/>
            <a:ext cx="0" cy="2498725"/>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wrap="none" lIns="90487" tIns="44450" rIns="90487" bIns="44450" anchor="ctr">
            <a:spAutoFit/>
          </a:bodyPr>
          <a:lstStyle/>
          <a:p>
            <a:endParaRPr lang="en-AU"/>
          </a:p>
        </p:txBody>
      </p:sp>
      <p:sp>
        <p:nvSpPr>
          <p:cNvPr id="55315" name="Line 26"/>
          <p:cNvSpPr>
            <a:spLocks noChangeShapeType="1"/>
          </p:cNvSpPr>
          <p:nvPr/>
        </p:nvSpPr>
        <p:spPr bwMode="auto">
          <a:xfrm flipH="1">
            <a:off x="2820988" y="3228975"/>
            <a:ext cx="1670050" cy="12700"/>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wrap="none" lIns="90487" tIns="44450" rIns="90487" bIns="44450" anchor="ctr">
            <a:spAutoFit/>
          </a:bodyPr>
          <a:lstStyle/>
          <a:p>
            <a:endParaRPr lang="en-AU"/>
          </a:p>
        </p:txBody>
      </p:sp>
      <p:sp>
        <p:nvSpPr>
          <p:cNvPr id="55316" name="Line 34"/>
          <p:cNvSpPr>
            <a:spLocks noChangeShapeType="1"/>
          </p:cNvSpPr>
          <p:nvPr/>
        </p:nvSpPr>
        <p:spPr bwMode="auto">
          <a:xfrm>
            <a:off x="5464175" y="4235450"/>
            <a:ext cx="0" cy="1573213"/>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55317" name="Line 39"/>
          <p:cNvSpPr>
            <a:spLocks noChangeShapeType="1"/>
          </p:cNvSpPr>
          <p:nvPr/>
        </p:nvSpPr>
        <p:spPr bwMode="auto">
          <a:xfrm flipH="1" flipV="1">
            <a:off x="2843213" y="2266950"/>
            <a:ext cx="865187" cy="9525"/>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55318" name="Line 42"/>
          <p:cNvSpPr>
            <a:spLocks noChangeShapeType="1"/>
          </p:cNvSpPr>
          <p:nvPr/>
        </p:nvSpPr>
        <p:spPr bwMode="auto">
          <a:xfrm>
            <a:off x="3635375" y="2209800"/>
            <a:ext cx="0" cy="3589338"/>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55319" name="Text Box 45"/>
          <p:cNvSpPr txBox="1">
            <a:spLocks noChangeArrowheads="1"/>
          </p:cNvSpPr>
          <p:nvPr/>
        </p:nvSpPr>
        <p:spPr bwMode="auto">
          <a:xfrm>
            <a:off x="6804025" y="3765550"/>
            <a:ext cx="10334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Comic Sans MS" pitchFamily="66" charset="0"/>
                <a:ea typeface="ＭＳ Ｐゴシック" pitchFamily="34" charset="-128"/>
              </a:defRPr>
            </a:lvl1pPr>
            <a:lvl2pPr marL="742950" indent="-285750" eaLnBrk="0" hangingPunct="0">
              <a:defRPr>
                <a:solidFill>
                  <a:schemeClr val="tx1"/>
                </a:solidFill>
                <a:latin typeface="Comic Sans MS" pitchFamily="66" charset="0"/>
                <a:ea typeface="ＭＳ Ｐゴシック" pitchFamily="34" charset="-128"/>
              </a:defRPr>
            </a:lvl2pPr>
            <a:lvl3pPr marL="1143000" indent="-228600" eaLnBrk="0" hangingPunct="0">
              <a:defRPr>
                <a:solidFill>
                  <a:schemeClr val="tx1"/>
                </a:solidFill>
                <a:latin typeface="Comic Sans MS" pitchFamily="66" charset="0"/>
                <a:ea typeface="ＭＳ Ｐゴシック" pitchFamily="34" charset="-128"/>
              </a:defRPr>
            </a:lvl3pPr>
            <a:lvl4pPr marL="1600200" indent="-228600" eaLnBrk="0" hangingPunct="0">
              <a:defRPr>
                <a:solidFill>
                  <a:schemeClr val="tx1"/>
                </a:solidFill>
                <a:latin typeface="Comic Sans MS" pitchFamily="66" charset="0"/>
                <a:ea typeface="ＭＳ Ｐゴシック" pitchFamily="34" charset="-128"/>
              </a:defRPr>
            </a:lvl4pPr>
            <a:lvl5pPr marL="2057400" indent="-228600" eaLnBrk="0" hangingPunct="0">
              <a:defRPr>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9pPr>
          </a:lstStyle>
          <a:p>
            <a:pPr eaLnBrk="1" hangingPunct="1"/>
            <a:r>
              <a:rPr lang="en-AU" sz="2000"/>
              <a:t>Rent </a:t>
            </a:r>
          </a:p>
          <a:p>
            <a:pPr eaLnBrk="1" hangingPunct="1"/>
            <a:r>
              <a:rPr lang="en-AU" sz="2000"/>
              <a:t>Ceiling </a:t>
            </a:r>
            <a:endParaRPr lang="en-US" sz="2000"/>
          </a:p>
        </p:txBody>
      </p:sp>
      <p:sp>
        <p:nvSpPr>
          <p:cNvPr id="55320" name="Line 44"/>
          <p:cNvSpPr>
            <a:spLocks noChangeShapeType="1"/>
          </p:cNvSpPr>
          <p:nvPr/>
        </p:nvSpPr>
        <p:spPr bwMode="auto">
          <a:xfrm>
            <a:off x="2843213" y="4149725"/>
            <a:ext cx="4033837" cy="0"/>
          </a:xfrm>
          <a:prstGeom prst="line">
            <a:avLst/>
          </a:prstGeom>
          <a:noFill/>
          <a:ln w="38100">
            <a:solidFill>
              <a:srgbClr val="E20E36"/>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AU"/>
          </a:p>
        </p:txBody>
      </p:sp>
      <p:sp>
        <p:nvSpPr>
          <p:cNvPr id="55321" name="AutoShape 54"/>
          <p:cNvSpPr>
            <a:spLocks noChangeArrowheads="1"/>
          </p:cNvSpPr>
          <p:nvPr/>
        </p:nvSpPr>
        <p:spPr bwMode="auto">
          <a:xfrm>
            <a:off x="3635375" y="5445125"/>
            <a:ext cx="938213" cy="431800"/>
          </a:xfrm>
          <a:prstGeom prst="leftArrow">
            <a:avLst>
              <a:gd name="adj1" fmla="val 50000"/>
              <a:gd name="adj2" fmla="val 54320"/>
            </a:avLst>
          </a:prstGeom>
          <a:solidFill>
            <a:schemeClr val="accent2"/>
          </a:solidFill>
          <a:ln w="12699">
            <a:solidFill>
              <a:schemeClr val="tx1"/>
            </a:solidFill>
            <a:miter lim="800000"/>
            <a:headEnd type="none" w="sm" len="sm"/>
            <a:tailEnd type="none" w="sm" len="sm"/>
          </a:ln>
        </p:spPr>
        <p:txBody>
          <a:bodyPr wrap="none" anchor="ctr"/>
          <a:lstStyle/>
          <a:p>
            <a:endParaRPr lang="en-US"/>
          </a:p>
        </p:txBody>
      </p:sp>
      <p:sp>
        <p:nvSpPr>
          <p:cNvPr id="55322" name="TextBox 32"/>
          <p:cNvSpPr txBox="1">
            <a:spLocks noChangeArrowheads="1"/>
          </p:cNvSpPr>
          <p:nvPr/>
        </p:nvSpPr>
        <p:spPr bwMode="auto">
          <a:xfrm>
            <a:off x="2971800" y="1828800"/>
            <a:ext cx="342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ea typeface="ＭＳ Ｐゴシック" pitchFamily="34" charset="-128"/>
              </a:defRPr>
            </a:lvl1pPr>
            <a:lvl2pPr marL="742950" indent="-285750" eaLnBrk="0" hangingPunct="0">
              <a:defRPr>
                <a:solidFill>
                  <a:schemeClr val="tx1"/>
                </a:solidFill>
                <a:latin typeface="Comic Sans MS" pitchFamily="66" charset="0"/>
                <a:ea typeface="ＭＳ Ｐゴシック" pitchFamily="34" charset="-128"/>
              </a:defRPr>
            </a:lvl2pPr>
            <a:lvl3pPr marL="1143000" indent="-228600" eaLnBrk="0" hangingPunct="0">
              <a:defRPr>
                <a:solidFill>
                  <a:schemeClr val="tx1"/>
                </a:solidFill>
                <a:latin typeface="Comic Sans MS" pitchFamily="66" charset="0"/>
                <a:ea typeface="ＭＳ Ｐゴシック" pitchFamily="34" charset="-128"/>
              </a:defRPr>
            </a:lvl3pPr>
            <a:lvl4pPr marL="1600200" indent="-228600" eaLnBrk="0" hangingPunct="0">
              <a:defRPr>
                <a:solidFill>
                  <a:schemeClr val="tx1"/>
                </a:solidFill>
                <a:latin typeface="Comic Sans MS" pitchFamily="66" charset="0"/>
                <a:ea typeface="ＭＳ Ｐゴシック" pitchFamily="34" charset="-128"/>
              </a:defRPr>
            </a:lvl4pPr>
            <a:lvl5pPr marL="2057400" indent="-228600" eaLnBrk="0" hangingPunct="0">
              <a:defRPr>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9pPr>
          </a:lstStyle>
          <a:p>
            <a:pPr eaLnBrk="1" hangingPunct="1"/>
            <a:r>
              <a:rPr lang="en-US" sz="2400" dirty="0">
                <a:solidFill>
                  <a:srgbClr val="FF0000"/>
                </a:solidFill>
              </a:rPr>
              <a:t>a</a:t>
            </a:r>
          </a:p>
        </p:txBody>
      </p:sp>
      <p:sp>
        <p:nvSpPr>
          <p:cNvPr id="55323" name="TextBox 33"/>
          <p:cNvSpPr txBox="1">
            <a:spLocks noChangeArrowheads="1"/>
          </p:cNvSpPr>
          <p:nvPr/>
        </p:nvSpPr>
        <p:spPr bwMode="auto">
          <a:xfrm>
            <a:off x="3048000" y="2514600"/>
            <a:ext cx="3667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ea typeface="ＭＳ Ｐゴシック" pitchFamily="34" charset="-128"/>
              </a:defRPr>
            </a:lvl1pPr>
            <a:lvl2pPr marL="742950" indent="-285750" eaLnBrk="0" hangingPunct="0">
              <a:defRPr>
                <a:solidFill>
                  <a:schemeClr val="tx1"/>
                </a:solidFill>
                <a:latin typeface="Comic Sans MS" pitchFamily="66" charset="0"/>
                <a:ea typeface="ＭＳ Ｐゴシック" pitchFamily="34" charset="-128"/>
              </a:defRPr>
            </a:lvl2pPr>
            <a:lvl3pPr marL="1143000" indent="-228600" eaLnBrk="0" hangingPunct="0">
              <a:defRPr>
                <a:solidFill>
                  <a:schemeClr val="tx1"/>
                </a:solidFill>
                <a:latin typeface="Comic Sans MS" pitchFamily="66" charset="0"/>
                <a:ea typeface="ＭＳ Ｐゴシック" pitchFamily="34" charset="-128"/>
              </a:defRPr>
            </a:lvl3pPr>
            <a:lvl4pPr marL="1600200" indent="-228600" eaLnBrk="0" hangingPunct="0">
              <a:defRPr>
                <a:solidFill>
                  <a:schemeClr val="tx1"/>
                </a:solidFill>
                <a:latin typeface="Comic Sans MS" pitchFamily="66" charset="0"/>
                <a:ea typeface="ＭＳ Ｐゴシック" pitchFamily="34" charset="-128"/>
              </a:defRPr>
            </a:lvl4pPr>
            <a:lvl5pPr marL="2057400" indent="-228600" eaLnBrk="0" hangingPunct="0">
              <a:defRPr>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9pPr>
          </a:lstStyle>
          <a:p>
            <a:pPr eaLnBrk="1" hangingPunct="1"/>
            <a:r>
              <a:rPr lang="en-US" sz="2400">
                <a:solidFill>
                  <a:srgbClr val="FF0000"/>
                </a:solidFill>
              </a:rPr>
              <a:t>b</a:t>
            </a:r>
          </a:p>
        </p:txBody>
      </p:sp>
      <p:sp>
        <p:nvSpPr>
          <p:cNvPr id="55324" name="TextBox 34"/>
          <p:cNvSpPr txBox="1">
            <a:spLocks noChangeArrowheads="1"/>
          </p:cNvSpPr>
          <p:nvPr/>
        </p:nvSpPr>
        <p:spPr bwMode="auto">
          <a:xfrm>
            <a:off x="3810000" y="3276600"/>
            <a:ext cx="3667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ea typeface="ＭＳ Ｐゴシック" pitchFamily="34" charset="-128"/>
              </a:defRPr>
            </a:lvl1pPr>
            <a:lvl2pPr marL="742950" indent="-285750" eaLnBrk="0" hangingPunct="0">
              <a:defRPr>
                <a:solidFill>
                  <a:schemeClr val="tx1"/>
                </a:solidFill>
                <a:latin typeface="Comic Sans MS" pitchFamily="66" charset="0"/>
                <a:ea typeface="ＭＳ Ｐゴシック" pitchFamily="34" charset="-128"/>
              </a:defRPr>
            </a:lvl2pPr>
            <a:lvl3pPr marL="1143000" indent="-228600" eaLnBrk="0" hangingPunct="0">
              <a:defRPr>
                <a:solidFill>
                  <a:schemeClr val="tx1"/>
                </a:solidFill>
                <a:latin typeface="Comic Sans MS" pitchFamily="66" charset="0"/>
                <a:ea typeface="ＭＳ Ｐゴシック" pitchFamily="34" charset="-128"/>
              </a:defRPr>
            </a:lvl3pPr>
            <a:lvl4pPr marL="1600200" indent="-228600" eaLnBrk="0" hangingPunct="0">
              <a:defRPr>
                <a:solidFill>
                  <a:schemeClr val="tx1"/>
                </a:solidFill>
                <a:latin typeface="Comic Sans MS" pitchFamily="66" charset="0"/>
                <a:ea typeface="ＭＳ Ｐゴシック" pitchFamily="34" charset="-128"/>
              </a:defRPr>
            </a:lvl4pPr>
            <a:lvl5pPr marL="2057400" indent="-228600" eaLnBrk="0" hangingPunct="0">
              <a:defRPr>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9pPr>
          </a:lstStyle>
          <a:p>
            <a:pPr eaLnBrk="1" hangingPunct="1"/>
            <a:r>
              <a:rPr lang="en-US" sz="2400"/>
              <a:t>e</a:t>
            </a:r>
          </a:p>
        </p:txBody>
      </p:sp>
      <p:sp>
        <p:nvSpPr>
          <p:cNvPr id="55325" name="TextBox 35"/>
          <p:cNvSpPr txBox="1">
            <a:spLocks noChangeArrowheads="1"/>
          </p:cNvSpPr>
          <p:nvPr/>
        </p:nvSpPr>
        <p:spPr bwMode="auto">
          <a:xfrm>
            <a:off x="3048000" y="3505200"/>
            <a:ext cx="3667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ea typeface="ＭＳ Ｐゴシック" pitchFamily="34" charset="-128"/>
              </a:defRPr>
            </a:lvl1pPr>
            <a:lvl2pPr marL="742950" indent="-285750" eaLnBrk="0" hangingPunct="0">
              <a:defRPr>
                <a:solidFill>
                  <a:schemeClr val="tx1"/>
                </a:solidFill>
                <a:latin typeface="Comic Sans MS" pitchFamily="66" charset="0"/>
                <a:ea typeface="ＭＳ Ｐゴシック" pitchFamily="34" charset="-128"/>
              </a:defRPr>
            </a:lvl2pPr>
            <a:lvl3pPr marL="1143000" indent="-228600" eaLnBrk="0" hangingPunct="0">
              <a:defRPr>
                <a:solidFill>
                  <a:schemeClr val="tx1"/>
                </a:solidFill>
                <a:latin typeface="Comic Sans MS" pitchFamily="66" charset="0"/>
                <a:ea typeface="ＭＳ Ｐゴシック" pitchFamily="34" charset="-128"/>
              </a:defRPr>
            </a:lvl3pPr>
            <a:lvl4pPr marL="1600200" indent="-228600" eaLnBrk="0" hangingPunct="0">
              <a:defRPr>
                <a:solidFill>
                  <a:schemeClr val="tx1"/>
                </a:solidFill>
                <a:latin typeface="Comic Sans MS" pitchFamily="66" charset="0"/>
                <a:ea typeface="ＭＳ Ｐゴシック" pitchFamily="34" charset="-128"/>
              </a:defRPr>
            </a:lvl4pPr>
            <a:lvl5pPr marL="2057400" indent="-228600" eaLnBrk="0" hangingPunct="0">
              <a:defRPr>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9pPr>
          </a:lstStyle>
          <a:p>
            <a:pPr eaLnBrk="1" hangingPunct="1"/>
            <a:r>
              <a:rPr lang="en-US" sz="2400" dirty="0">
                <a:solidFill>
                  <a:srgbClr val="FF0000"/>
                </a:solidFill>
              </a:rPr>
              <a:t>d</a:t>
            </a:r>
          </a:p>
        </p:txBody>
      </p:sp>
      <p:sp>
        <p:nvSpPr>
          <p:cNvPr id="55326" name="TextBox 36"/>
          <p:cNvSpPr txBox="1">
            <a:spLocks noChangeArrowheads="1"/>
          </p:cNvSpPr>
          <p:nvPr/>
        </p:nvSpPr>
        <p:spPr bwMode="auto">
          <a:xfrm>
            <a:off x="3810000" y="2667000"/>
            <a:ext cx="342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ea typeface="ＭＳ Ｐゴシック" pitchFamily="34" charset="-128"/>
              </a:defRPr>
            </a:lvl1pPr>
            <a:lvl2pPr marL="742950" indent="-285750" eaLnBrk="0" hangingPunct="0">
              <a:defRPr>
                <a:solidFill>
                  <a:schemeClr val="tx1"/>
                </a:solidFill>
                <a:latin typeface="Comic Sans MS" pitchFamily="66" charset="0"/>
                <a:ea typeface="ＭＳ Ｐゴシック" pitchFamily="34" charset="-128"/>
              </a:defRPr>
            </a:lvl2pPr>
            <a:lvl3pPr marL="1143000" indent="-228600" eaLnBrk="0" hangingPunct="0">
              <a:defRPr>
                <a:solidFill>
                  <a:schemeClr val="tx1"/>
                </a:solidFill>
                <a:latin typeface="Comic Sans MS" pitchFamily="66" charset="0"/>
                <a:ea typeface="ＭＳ Ｐゴシック" pitchFamily="34" charset="-128"/>
              </a:defRPr>
            </a:lvl3pPr>
            <a:lvl4pPr marL="1600200" indent="-228600" eaLnBrk="0" hangingPunct="0">
              <a:defRPr>
                <a:solidFill>
                  <a:schemeClr val="tx1"/>
                </a:solidFill>
                <a:latin typeface="Comic Sans MS" pitchFamily="66" charset="0"/>
                <a:ea typeface="ＭＳ Ｐゴシック" pitchFamily="34" charset="-128"/>
              </a:defRPr>
            </a:lvl4pPr>
            <a:lvl5pPr marL="2057400" indent="-228600" eaLnBrk="0" hangingPunct="0">
              <a:defRPr>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9pPr>
          </a:lstStyle>
          <a:p>
            <a:pPr eaLnBrk="1" hangingPunct="1"/>
            <a:r>
              <a:rPr lang="en-US" sz="2400"/>
              <a:t>c</a:t>
            </a:r>
          </a:p>
        </p:txBody>
      </p:sp>
      <p:sp>
        <p:nvSpPr>
          <p:cNvPr id="55327" name="TextBox 37"/>
          <p:cNvSpPr txBox="1">
            <a:spLocks noChangeArrowheads="1"/>
          </p:cNvSpPr>
          <p:nvPr/>
        </p:nvSpPr>
        <p:spPr bwMode="auto">
          <a:xfrm>
            <a:off x="2971800" y="4191000"/>
            <a:ext cx="3413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ea typeface="ＭＳ Ｐゴシック" pitchFamily="34" charset="-128"/>
              </a:defRPr>
            </a:lvl1pPr>
            <a:lvl2pPr marL="742950" indent="-285750" eaLnBrk="0" hangingPunct="0">
              <a:defRPr>
                <a:solidFill>
                  <a:schemeClr val="tx1"/>
                </a:solidFill>
                <a:latin typeface="Comic Sans MS" pitchFamily="66" charset="0"/>
                <a:ea typeface="ＭＳ Ｐゴシック" pitchFamily="34" charset="-128"/>
              </a:defRPr>
            </a:lvl2pPr>
            <a:lvl3pPr marL="1143000" indent="-228600" eaLnBrk="0" hangingPunct="0">
              <a:defRPr>
                <a:solidFill>
                  <a:schemeClr val="tx1"/>
                </a:solidFill>
                <a:latin typeface="Comic Sans MS" pitchFamily="66" charset="0"/>
                <a:ea typeface="ＭＳ Ｐゴシック" pitchFamily="34" charset="-128"/>
              </a:defRPr>
            </a:lvl3pPr>
            <a:lvl4pPr marL="1600200" indent="-228600" eaLnBrk="0" hangingPunct="0">
              <a:defRPr>
                <a:solidFill>
                  <a:schemeClr val="tx1"/>
                </a:solidFill>
                <a:latin typeface="Comic Sans MS" pitchFamily="66" charset="0"/>
                <a:ea typeface="ＭＳ Ｐゴシック" pitchFamily="34" charset="-128"/>
              </a:defRPr>
            </a:lvl4pPr>
            <a:lvl5pPr marL="2057400" indent="-228600" eaLnBrk="0" hangingPunct="0">
              <a:defRPr>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9pPr>
          </a:lstStyle>
          <a:p>
            <a:pPr eaLnBrk="1" hangingPunct="1"/>
            <a:r>
              <a:rPr lang="en-US" sz="2400" dirty="0"/>
              <a:t>f</a:t>
            </a:r>
          </a:p>
        </p:txBody>
      </p:sp>
      <p:sp>
        <p:nvSpPr>
          <p:cNvPr id="40" name="Rectangle 23"/>
          <p:cNvSpPr>
            <a:spLocks noChangeArrowheads="1"/>
          </p:cNvSpPr>
          <p:nvPr/>
        </p:nvSpPr>
        <p:spPr bwMode="auto">
          <a:xfrm>
            <a:off x="6248400" y="4724400"/>
            <a:ext cx="401638" cy="454025"/>
          </a:xfrm>
          <a:prstGeom prst="rect">
            <a:avLst/>
          </a:prstGeom>
          <a:noFill/>
          <a:ln w="12700">
            <a:noFill/>
            <a:miter lim="800000"/>
            <a:headEnd/>
            <a:tailEnd/>
          </a:ln>
          <a:effectLst/>
        </p:spPr>
        <p:txBody>
          <a:bodyPr wrap="none" lIns="90487" tIns="44450" rIns="90487" bIns="44450">
            <a:spAutoFit/>
          </a:bodyPr>
          <a:lstStyle/>
          <a:p>
            <a:pPr eaLnBrk="0" hangingPunct="0">
              <a:defRPr/>
            </a:pPr>
            <a:r>
              <a:rPr lang="en-US" sz="2400" i="1">
                <a:effectLst>
                  <a:outerShdw blurRad="38100" dist="38100" dir="2700000" algn="tl">
                    <a:srgbClr val="C0C0C0"/>
                  </a:outerShdw>
                </a:effectLst>
                <a:latin typeface="Times New Roman" pitchFamily="-108" charset="0"/>
                <a:ea typeface="ＭＳ Ｐゴシック" pitchFamily="-108" charset="-128"/>
                <a:cs typeface="+mn-cs"/>
              </a:rPr>
              <a:t>D</a:t>
            </a:r>
            <a:endParaRPr lang="en-US" sz="2400">
              <a:effectLst>
                <a:outerShdw blurRad="38100" dist="38100" dir="2700000" algn="tl">
                  <a:srgbClr val="C0C0C0"/>
                </a:outerShdw>
              </a:effectLst>
              <a:latin typeface="Times New Roman" pitchFamily="-108" charset="0"/>
              <a:ea typeface="ＭＳ Ｐゴシック" pitchFamily="-108" charset="-128"/>
              <a:cs typeface="+mn-cs"/>
            </a:endParaRPr>
          </a:p>
        </p:txBody>
      </p:sp>
      <p:sp>
        <p:nvSpPr>
          <p:cNvPr id="41" name="Rectangle 25"/>
          <p:cNvSpPr>
            <a:spLocks noChangeArrowheads="1"/>
          </p:cNvSpPr>
          <p:nvPr/>
        </p:nvSpPr>
        <p:spPr bwMode="auto">
          <a:xfrm>
            <a:off x="5791200" y="1600200"/>
            <a:ext cx="501650" cy="458788"/>
          </a:xfrm>
          <a:prstGeom prst="rect">
            <a:avLst/>
          </a:prstGeom>
          <a:noFill/>
          <a:ln w="12700">
            <a:noFill/>
            <a:miter lim="800000"/>
            <a:headEnd/>
            <a:tailEnd/>
          </a:ln>
          <a:effectLst/>
        </p:spPr>
        <p:txBody>
          <a:bodyPr wrap="none" lIns="90487" tIns="44450" rIns="90487" bIns="44450">
            <a:spAutoFit/>
          </a:bodyPr>
          <a:lstStyle/>
          <a:p>
            <a:pPr eaLnBrk="0" hangingPunct="0">
              <a:defRPr/>
            </a:pPr>
            <a:r>
              <a:rPr lang="en-US" sz="2400" i="1">
                <a:effectLst>
                  <a:outerShdw blurRad="38100" dist="38100" dir="2700000" algn="tl">
                    <a:srgbClr val="C0C0C0"/>
                  </a:outerShdw>
                </a:effectLst>
                <a:latin typeface="Times New Roman" pitchFamily="-108" charset="0"/>
                <a:ea typeface="ＭＳ Ｐゴシック" pitchFamily="-108" charset="-128"/>
                <a:cs typeface="+mn-cs"/>
              </a:rPr>
              <a:t>S</a:t>
            </a:r>
            <a:r>
              <a:rPr lang="en-US" sz="2400" i="1" baseline="-25000">
                <a:effectLst>
                  <a:outerShdw blurRad="38100" dist="38100" dir="2700000" algn="tl">
                    <a:srgbClr val="C0C0C0"/>
                  </a:outerShdw>
                </a:effectLst>
                <a:latin typeface="Times New Roman" pitchFamily="-108" charset="0"/>
                <a:ea typeface="ＭＳ Ｐゴシック" pitchFamily="-108" charset="-128"/>
                <a:cs typeface="+mn-cs"/>
              </a:rPr>
              <a:t>A</a:t>
            </a:r>
            <a:endParaRPr lang="en-US" sz="2400" baseline="-25000">
              <a:effectLst>
                <a:outerShdw blurRad="38100" dist="38100" dir="2700000" algn="tl">
                  <a:srgbClr val="C0C0C0"/>
                </a:outerShdw>
              </a:effectLst>
              <a:latin typeface="Times New Roman" pitchFamily="-108" charset="0"/>
              <a:ea typeface="ＭＳ Ｐゴシック" pitchFamily="-108" charset="-128"/>
              <a:cs typeface="+mn-cs"/>
            </a:endParaRPr>
          </a:p>
        </p:txBody>
      </p:sp>
      <p:sp>
        <p:nvSpPr>
          <p:cNvPr id="2" name="Date Placeholder 1"/>
          <p:cNvSpPr>
            <a:spLocks noGrp="1"/>
          </p:cNvSpPr>
          <p:nvPr>
            <p:ph type="dt" sz="half" idx="10"/>
          </p:nvPr>
        </p:nvSpPr>
        <p:spPr/>
        <p:txBody>
          <a:bodyPr/>
          <a:lstStyle/>
          <a:p>
            <a:fld id="{0A4D1932-1EB6-4D48-A385-2DDD3B1EF91A}" type="datetime1">
              <a:rPr lang="en-US" smtClean="0"/>
              <a:t>15-Aug-17</a:t>
            </a:fld>
            <a:endParaRPr lang="en-US"/>
          </a:p>
        </p:txBody>
      </p:sp>
      <p:sp>
        <p:nvSpPr>
          <p:cNvPr id="3" name="Slide Number Placeholder 2"/>
          <p:cNvSpPr>
            <a:spLocks noGrp="1"/>
          </p:cNvSpPr>
          <p:nvPr>
            <p:ph type="sldNum" sz="quarter" idx="12"/>
          </p:nvPr>
        </p:nvSpPr>
        <p:spPr/>
        <p:txBody>
          <a:bodyPr/>
          <a:lstStyle/>
          <a:p>
            <a:fld id="{853C790F-EA42-4F9E-ACE9-D924D845F78A}" type="slidenum">
              <a:rPr lang="en-US" smtClean="0"/>
              <a:t>13</a:t>
            </a:fld>
            <a:endParaRPr lang="en-US"/>
          </a:p>
        </p:txBody>
      </p:sp>
    </p:spTree>
    <p:extLst>
      <p:ext uri="{BB962C8B-B14F-4D97-AF65-F5344CB8AC3E}">
        <p14:creationId xmlns:p14="http://schemas.microsoft.com/office/powerpoint/2010/main" val="3568731927"/>
      </p:ext>
    </p:extLst>
  </p:cSld>
  <p:clrMapOvr>
    <a:masterClrMapping/>
  </p:clrMapOvr>
  <p:transition>
    <p:blinds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ChangeArrowheads="1"/>
          </p:cNvSpPr>
          <p:nvPr/>
        </p:nvSpPr>
        <p:spPr bwMode="auto">
          <a:xfrm>
            <a:off x="3735388" y="6348413"/>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56323" name="Line 8"/>
          <p:cNvSpPr>
            <a:spLocks noChangeShapeType="1"/>
          </p:cNvSpPr>
          <p:nvPr/>
        </p:nvSpPr>
        <p:spPr bwMode="auto">
          <a:xfrm flipV="1">
            <a:off x="2820988" y="2012950"/>
            <a:ext cx="2946400" cy="3000375"/>
          </a:xfrm>
          <a:prstGeom prst="line">
            <a:avLst/>
          </a:prstGeom>
          <a:noFill/>
          <a:ln w="508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56324" name="Line 9"/>
          <p:cNvSpPr>
            <a:spLocks noChangeShapeType="1"/>
          </p:cNvSpPr>
          <p:nvPr/>
        </p:nvSpPr>
        <p:spPr bwMode="auto">
          <a:xfrm>
            <a:off x="2860675" y="1412875"/>
            <a:ext cx="3363913" cy="3544888"/>
          </a:xfrm>
          <a:prstGeom prst="line">
            <a:avLst/>
          </a:prstGeom>
          <a:noFill/>
          <a:ln w="508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713738" name="Rectangle 10"/>
          <p:cNvSpPr>
            <a:spLocks noGrp="1" noChangeArrowheads="1"/>
          </p:cNvSpPr>
          <p:nvPr>
            <p:ph type="title"/>
          </p:nvPr>
        </p:nvSpPr>
        <p:spPr>
          <a:xfrm>
            <a:off x="990600" y="457200"/>
            <a:ext cx="6894513" cy="838200"/>
          </a:xfrm>
        </p:spPr>
        <p:txBody>
          <a:bodyPr lIns="90487" tIns="44450" rIns="90487" bIns="44450">
            <a:normAutofit fontScale="90000"/>
          </a:bodyPr>
          <a:lstStyle/>
          <a:p>
            <a:pPr algn="ctr" eaLnBrk="1" hangingPunct="1">
              <a:defRPr/>
            </a:pPr>
            <a:r>
              <a:rPr lang="en-CA" sz="3200" dirty="0" smtClean="0">
                <a:effectLst>
                  <a:outerShdw blurRad="38100" dist="38100" dir="2700000" algn="tl">
                    <a:srgbClr val="C0C0C0"/>
                  </a:outerShdw>
                </a:effectLst>
                <a:ea typeface="ＭＳ Ｐゴシック" pitchFamily="34" charset="-128"/>
              </a:rPr>
              <a:t>A Rent Ceiling – change in producer surplus</a:t>
            </a:r>
            <a:r>
              <a:rPr lang="en-CA" sz="4000" dirty="0" smtClean="0">
                <a:effectLst>
                  <a:outerShdw blurRad="38100" dist="38100" dir="2700000" algn="tl">
                    <a:srgbClr val="C0C0C0"/>
                  </a:outerShdw>
                </a:effectLst>
                <a:ea typeface="ＭＳ Ｐゴシック" pitchFamily="34" charset="-128"/>
              </a:rPr>
              <a:t> </a:t>
            </a:r>
            <a:endParaRPr lang="en-US" sz="4000" dirty="0" smtClean="0">
              <a:effectLst>
                <a:outerShdw blurRad="38100" dist="38100" dir="2700000" algn="tl">
                  <a:srgbClr val="C0C0C0"/>
                </a:outerShdw>
              </a:effectLst>
              <a:latin typeface="Times New Roman" pitchFamily="18" charset="0"/>
              <a:ea typeface="ＭＳ Ｐゴシック" pitchFamily="34" charset="-128"/>
            </a:endParaRPr>
          </a:p>
        </p:txBody>
      </p:sp>
      <p:sp>
        <p:nvSpPr>
          <p:cNvPr id="56326" name="Line 11"/>
          <p:cNvSpPr>
            <a:spLocks noChangeShapeType="1"/>
          </p:cNvSpPr>
          <p:nvPr/>
        </p:nvSpPr>
        <p:spPr bwMode="auto">
          <a:xfrm>
            <a:off x="2820988" y="1196975"/>
            <a:ext cx="0" cy="40211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56327" name="Line 12"/>
          <p:cNvSpPr>
            <a:spLocks noChangeShapeType="1"/>
          </p:cNvSpPr>
          <p:nvPr/>
        </p:nvSpPr>
        <p:spPr bwMode="auto">
          <a:xfrm>
            <a:off x="2820988" y="5815013"/>
            <a:ext cx="430371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56328" name="Rectangle 13"/>
          <p:cNvSpPr>
            <a:spLocks noChangeArrowheads="1"/>
          </p:cNvSpPr>
          <p:nvPr/>
        </p:nvSpPr>
        <p:spPr bwMode="auto">
          <a:xfrm>
            <a:off x="3708400" y="5970588"/>
            <a:ext cx="4268788"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eaLnBrk="0" hangingPunct="0"/>
            <a:r>
              <a:rPr lang="en-US" sz="2000">
                <a:latin typeface="Times New Roman" pitchFamily="18" charset="0"/>
              </a:rPr>
              <a:t>Quantity</a:t>
            </a:r>
            <a:r>
              <a:rPr lang="en-US" sz="2800">
                <a:latin typeface="Times New Roman" pitchFamily="18" charset="0"/>
              </a:rPr>
              <a:t> </a:t>
            </a:r>
            <a:r>
              <a:rPr lang="en-US" sz="2000">
                <a:latin typeface="Times New Roman" pitchFamily="18" charset="0"/>
              </a:rPr>
              <a:t>(thousands of units per month)</a:t>
            </a:r>
          </a:p>
        </p:txBody>
      </p:sp>
      <p:sp>
        <p:nvSpPr>
          <p:cNvPr id="56329" name="Rectangle 14"/>
          <p:cNvSpPr>
            <a:spLocks noChangeArrowheads="1"/>
          </p:cNvSpPr>
          <p:nvPr/>
        </p:nvSpPr>
        <p:spPr bwMode="auto">
          <a:xfrm rot="-5400000">
            <a:off x="282575" y="3403600"/>
            <a:ext cx="32512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eaLnBrk="0" hangingPunct="0"/>
            <a:r>
              <a:rPr lang="en-US" sz="2000">
                <a:latin typeface="Times New Roman" pitchFamily="18" charset="0"/>
              </a:rPr>
              <a:t>Rent </a:t>
            </a:r>
            <a:r>
              <a:rPr lang="en-US">
                <a:latin typeface="Times New Roman" pitchFamily="18" charset="0"/>
              </a:rPr>
              <a:t>(dollars per unit per month)</a:t>
            </a:r>
          </a:p>
        </p:txBody>
      </p:sp>
      <p:sp>
        <p:nvSpPr>
          <p:cNvPr id="713743" name="Rectangle 15"/>
          <p:cNvSpPr>
            <a:spLocks noChangeArrowheads="1"/>
          </p:cNvSpPr>
          <p:nvPr/>
        </p:nvSpPr>
        <p:spPr bwMode="auto">
          <a:xfrm>
            <a:off x="2579688" y="5821363"/>
            <a:ext cx="3152775" cy="363537"/>
          </a:xfrm>
          <a:prstGeom prst="rect">
            <a:avLst/>
          </a:prstGeom>
          <a:noFill/>
          <a:ln w="12700">
            <a:noFill/>
            <a:miter lim="800000"/>
            <a:headEnd/>
            <a:tailEnd/>
          </a:ln>
          <a:effectLst/>
        </p:spPr>
        <p:txBody>
          <a:bodyPr wrap="none" lIns="90487" tIns="44450" rIns="90487" bIns="44450">
            <a:spAutoFit/>
          </a:bodyPr>
          <a:lstStyle/>
          <a:p>
            <a:pPr eaLnBrk="0" hangingPunct="0">
              <a:defRPr/>
            </a:pPr>
            <a:r>
              <a:rPr lang="en-US">
                <a:effectLst>
                  <a:outerShdw blurRad="38100" dist="38100" dir="2700000" algn="tl">
                    <a:srgbClr val="DDDDDD"/>
                  </a:outerShdw>
                </a:effectLst>
                <a:latin typeface="Times New Roman" pitchFamily="-108" charset="0"/>
                <a:ea typeface="+mn-ea"/>
                <a:cs typeface="+mn-cs"/>
              </a:rPr>
              <a:t>0             20            30	40</a:t>
            </a:r>
          </a:p>
        </p:txBody>
      </p:sp>
      <p:sp>
        <p:nvSpPr>
          <p:cNvPr id="713744" name="Rectangle 16"/>
          <p:cNvSpPr>
            <a:spLocks noChangeArrowheads="1"/>
          </p:cNvSpPr>
          <p:nvPr/>
        </p:nvSpPr>
        <p:spPr bwMode="auto">
          <a:xfrm>
            <a:off x="2195513" y="3933825"/>
            <a:ext cx="523875" cy="363538"/>
          </a:xfrm>
          <a:prstGeom prst="rect">
            <a:avLst/>
          </a:prstGeom>
          <a:noFill/>
          <a:ln w="12700">
            <a:noFill/>
            <a:miter lim="800000"/>
            <a:headEnd/>
            <a:tailEnd/>
          </a:ln>
          <a:effectLst/>
        </p:spPr>
        <p:txBody>
          <a:bodyPr wrap="none" lIns="90487" tIns="44450" rIns="90487" bIns="44450">
            <a:spAutoFit/>
          </a:bodyPr>
          <a:lstStyle/>
          <a:p>
            <a:pPr eaLnBrk="0" hangingPunct="0">
              <a:defRPr/>
            </a:pPr>
            <a:r>
              <a:rPr lang="en-US">
                <a:solidFill>
                  <a:srgbClr val="FF3300"/>
                </a:solidFill>
                <a:effectLst>
                  <a:outerShdw blurRad="38100" dist="38100" dir="2700000" algn="tl">
                    <a:srgbClr val="DDDDDD"/>
                  </a:outerShdw>
                </a:effectLst>
                <a:latin typeface="Times New Roman" pitchFamily="-108" charset="0"/>
                <a:ea typeface="+mn-ea"/>
                <a:cs typeface="+mn-cs"/>
              </a:rPr>
              <a:t>500</a:t>
            </a:r>
          </a:p>
        </p:txBody>
      </p:sp>
      <p:sp>
        <p:nvSpPr>
          <p:cNvPr id="713745" name="Rectangle 17"/>
          <p:cNvSpPr>
            <a:spLocks noChangeArrowheads="1"/>
          </p:cNvSpPr>
          <p:nvPr/>
        </p:nvSpPr>
        <p:spPr bwMode="auto">
          <a:xfrm>
            <a:off x="2211388" y="3019425"/>
            <a:ext cx="523875" cy="363538"/>
          </a:xfrm>
          <a:prstGeom prst="rect">
            <a:avLst/>
          </a:prstGeom>
          <a:noFill/>
          <a:ln w="12700">
            <a:noFill/>
            <a:miter lim="800000"/>
            <a:headEnd/>
            <a:tailEnd/>
          </a:ln>
          <a:effectLst/>
        </p:spPr>
        <p:txBody>
          <a:bodyPr wrap="none" lIns="90487" tIns="44450" rIns="90487" bIns="44450">
            <a:spAutoFit/>
          </a:bodyPr>
          <a:lstStyle/>
          <a:p>
            <a:pPr eaLnBrk="0" hangingPunct="0">
              <a:defRPr/>
            </a:pPr>
            <a:r>
              <a:rPr lang="en-US">
                <a:effectLst>
                  <a:outerShdw blurRad="38100" dist="38100" dir="2700000" algn="tl">
                    <a:srgbClr val="DDDDDD"/>
                  </a:outerShdw>
                </a:effectLst>
                <a:latin typeface="Times New Roman" pitchFamily="-108" charset="0"/>
                <a:ea typeface="+mn-ea"/>
                <a:cs typeface="+mn-cs"/>
              </a:rPr>
              <a:t>700</a:t>
            </a:r>
          </a:p>
        </p:txBody>
      </p:sp>
      <p:sp>
        <p:nvSpPr>
          <p:cNvPr id="56333" name="Line 18"/>
          <p:cNvSpPr>
            <a:spLocks noChangeShapeType="1"/>
          </p:cNvSpPr>
          <p:nvPr/>
        </p:nvSpPr>
        <p:spPr bwMode="auto">
          <a:xfrm flipV="1">
            <a:off x="2820988" y="5387975"/>
            <a:ext cx="0" cy="4333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56334" name="Line 19"/>
          <p:cNvSpPr>
            <a:spLocks noChangeShapeType="1"/>
          </p:cNvSpPr>
          <p:nvPr/>
        </p:nvSpPr>
        <p:spPr bwMode="auto">
          <a:xfrm flipV="1">
            <a:off x="2744788" y="5118100"/>
            <a:ext cx="174625" cy="1746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56335" name="Line 20"/>
          <p:cNvSpPr>
            <a:spLocks noChangeShapeType="1"/>
          </p:cNvSpPr>
          <p:nvPr/>
        </p:nvSpPr>
        <p:spPr bwMode="auto">
          <a:xfrm flipV="1">
            <a:off x="2744788" y="5281613"/>
            <a:ext cx="174625" cy="1746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713749" name="Rectangle 21"/>
          <p:cNvSpPr>
            <a:spLocks noChangeArrowheads="1"/>
          </p:cNvSpPr>
          <p:nvPr/>
        </p:nvSpPr>
        <p:spPr bwMode="auto">
          <a:xfrm>
            <a:off x="2211388" y="2105025"/>
            <a:ext cx="523875" cy="363538"/>
          </a:xfrm>
          <a:prstGeom prst="rect">
            <a:avLst/>
          </a:prstGeom>
          <a:noFill/>
          <a:ln w="12700">
            <a:noFill/>
            <a:miter lim="800000"/>
            <a:headEnd/>
            <a:tailEnd/>
          </a:ln>
          <a:effectLst/>
        </p:spPr>
        <p:txBody>
          <a:bodyPr wrap="none" lIns="90487" tIns="44450" rIns="90487" bIns="44450">
            <a:spAutoFit/>
          </a:bodyPr>
          <a:lstStyle/>
          <a:p>
            <a:pPr eaLnBrk="0" hangingPunct="0">
              <a:defRPr/>
            </a:pPr>
            <a:r>
              <a:rPr lang="en-US">
                <a:effectLst>
                  <a:outerShdw blurRad="38100" dist="38100" dir="2700000" algn="tl">
                    <a:srgbClr val="DDDDDD"/>
                  </a:outerShdw>
                </a:effectLst>
                <a:latin typeface="Times New Roman" pitchFamily="-108" charset="0"/>
                <a:ea typeface="+mn-ea"/>
                <a:cs typeface="+mn-cs"/>
              </a:rPr>
              <a:t>900</a:t>
            </a:r>
          </a:p>
        </p:txBody>
      </p:sp>
      <p:sp>
        <p:nvSpPr>
          <p:cNvPr id="56337" name="Oval 22"/>
          <p:cNvSpPr>
            <a:spLocks noChangeArrowheads="1"/>
          </p:cNvSpPr>
          <p:nvPr/>
        </p:nvSpPr>
        <p:spPr bwMode="auto">
          <a:xfrm>
            <a:off x="4497388" y="3154363"/>
            <a:ext cx="152400" cy="152400"/>
          </a:xfrm>
          <a:prstGeom prst="ellipse">
            <a:avLst/>
          </a:prstGeom>
          <a:solidFill>
            <a:schemeClr val="tx1"/>
          </a:solidFill>
          <a:ln w="12700">
            <a:solidFill>
              <a:schemeClr val="tx1"/>
            </a:solidFill>
            <a:round/>
            <a:headEnd/>
            <a:tailEnd/>
          </a:ln>
        </p:spPr>
        <p:txBody>
          <a:bodyPr wrap="none" anchor="ctr"/>
          <a:lstStyle/>
          <a:p>
            <a:endParaRPr lang="en-US"/>
          </a:p>
        </p:txBody>
      </p:sp>
      <p:sp>
        <p:nvSpPr>
          <p:cNvPr id="56338" name="Line 25"/>
          <p:cNvSpPr>
            <a:spLocks noChangeShapeType="1"/>
          </p:cNvSpPr>
          <p:nvPr/>
        </p:nvSpPr>
        <p:spPr bwMode="auto">
          <a:xfrm>
            <a:off x="4576763" y="3303588"/>
            <a:ext cx="0" cy="2498725"/>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wrap="none" lIns="90487" tIns="44450" rIns="90487" bIns="44450" anchor="ctr">
            <a:spAutoFit/>
          </a:bodyPr>
          <a:lstStyle/>
          <a:p>
            <a:endParaRPr lang="en-AU"/>
          </a:p>
        </p:txBody>
      </p:sp>
      <p:sp>
        <p:nvSpPr>
          <p:cNvPr id="56339" name="Line 26"/>
          <p:cNvSpPr>
            <a:spLocks noChangeShapeType="1"/>
          </p:cNvSpPr>
          <p:nvPr/>
        </p:nvSpPr>
        <p:spPr bwMode="auto">
          <a:xfrm flipH="1">
            <a:off x="2820988" y="3228975"/>
            <a:ext cx="1670050" cy="12700"/>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wrap="none" lIns="90487" tIns="44450" rIns="90487" bIns="44450" anchor="ctr">
            <a:spAutoFit/>
          </a:bodyPr>
          <a:lstStyle/>
          <a:p>
            <a:endParaRPr lang="en-AU"/>
          </a:p>
        </p:txBody>
      </p:sp>
      <p:sp>
        <p:nvSpPr>
          <p:cNvPr id="56340" name="Line 34"/>
          <p:cNvSpPr>
            <a:spLocks noChangeShapeType="1"/>
          </p:cNvSpPr>
          <p:nvPr/>
        </p:nvSpPr>
        <p:spPr bwMode="auto">
          <a:xfrm>
            <a:off x="5464175" y="4235450"/>
            <a:ext cx="0" cy="1573213"/>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56341" name="Line 39"/>
          <p:cNvSpPr>
            <a:spLocks noChangeShapeType="1"/>
          </p:cNvSpPr>
          <p:nvPr/>
        </p:nvSpPr>
        <p:spPr bwMode="auto">
          <a:xfrm flipH="1" flipV="1">
            <a:off x="2843213" y="2266950"/>
            <a:ext cx="865187" cy="9525"/>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56342" name="Line 42"/>
          <p:cNvSpPr>
            <a:spLocks noChangeShapeType="1"/>
          </p:cNvSpPr>
          <p:nvPr/>
        </p:nvSpPr>
        <p:spPr bwMode="auto">
          <a:xfrm>
            <a:off x="3635375" y="2209800"/>
            <a:ext cx="0" cy="3589338"/>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56343" name="Text Box 45"/>
          <p:cNvSpPr txBox="1">
            <a:spLocks noChangeArrowheads="1"/>
          </p:cNvSpPr>
          <p:nvPr/>
        </p:nvSpPr>
        <p:spPr bwMode="auto">
          <a:xfrm>
            <a:off x="6804025" y="3765550"/>
            <a:ext cx="10334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Comic Sans MS" pitchFamily="66" charset="0"/>
                <a:ea typeface="ＭＳ Ｐゴシック" pitchFamily="34" charset="-128"/>
              </a:defRPr>
            </a:lvl1pPr>
            <a:lvl2pPr marL="742950" indent="-285750" eaLnBrk="0" hangingPunct="0">
              <a:defRPr>
                <a:solidFill>
                  <a:schemeClr val="tx1"/>
                </a:solidFill>
                <a:latin typeface="Comic Sans MS" pitchFamily="66" charset="0"/>
                <a:ea typeface="ＭＳ Ｐゴシック" pitchFamily="34" charset="-128"/>
              </a:defRPr>
            </a:lvl2pPr>
            <a:lvl3pPr marL="1143000" indent="-228600" eaLnBrk="0" hangingPunct="0">
              <a:defRPr>
                <a:solidFill>
                  <a:schemeClr val="tx1"/>
                </a:solidFill>
                <a:latin typeface="Comic Sans MS" pitchFamily="66" charset="0"/>
                <a:ea typeface="ＭＳ Ｐゴシック" pitchFamily="34" charset="-128"/>
              </a:defRPr>
            </a:lvl3pPr>
            <a:lvl4pPr marL="1600200" indent="-228600" eaLnBrk="0" hangingPunct="0">
              <a:defRPr>
                <a:solidFill>
                  <a:schemeClr val="tx1"/>
                </a:solidFill>
                <a:latin typeface="Comic Sans MS" pitchFamily="66" charset="0"/>
                <a:ea typeface="ＭＳ Ｐゴシック" pitchFamily="34" charset="-128"/>
              </a:defRPr>
            </a:lvl4pPr>
            <a:lvl5pPr marL="2057400" indent="-228600" eaLnBrk="0" hangingPunct="0">
              <a:defRPr>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9pPr>
          </a:lstStyle>
          <a:p>
            <a:pPr eaLnBrk="1" hangingPunct="1"/>
            <a:r>
              <a:rPr lang="en-AU" sz="2000"/>
              <a:t>Rent </a:t>
            </a:r>
          </a:p>
          <a:p>
            <a:pPr eaLnBrk="1" hangingPunct="1"/>
            <a:r>
              <a:rPr lang="en-AU" sz="2000"/>
              <a:t>Ceiling </a:t>
            </a:r>
            <a:endParaRPr lang="en-US" sz="2000"/>
          </a:p>
        </p:txBody>
      </p:sp>
      <p:sp>
        <p:nvSpPr>
          <p:cNvPr id="56344" name="Line 44"/>
          <p:cNvSpPr>
            <a:spLocks noChangeShapeType="1"/>
          </p:cNvSpPr>
          <p:nvPr/>
        </p:nvSpPr>
        <p:spPr bwMode="auto">
          <a:xfrm>
            <a:off x="2843213" y="4149725"/>
            <a:ext cx="4033837" cy="0"/>
          </a:xfrm>
          <a:prstGeom prst="line">
            <a:avLst/>
          </a:prstGeom>
          <a:noFill/>
          <a:ln w="38100">
            <a:solidFill>
              <a:srgbClr val="E20E36"/>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AU"/>
          </a:p>
        </p:txBody>
      </p:sp>
      <p:sp>
        <p:nvSpPr>
          <p:cNvPr id="56345" name="AutoShape 54"/>
          <p:cNvSpPr>
            <a:spLocks noChangeArrowheads="1"/>
          </p:cNvSpPr>
          <p:nvPr/>
        </p:nvSpPr>
        <p:spPr bwMode="auto">
          <a:xfrm>
            <a:off x="3635375" y="5445125"/>
            <a:ext cx="938213" cy="431800"/>
          </a:xfrm>
          <a:prstGeom prst="leftArrow">
            <a:avLst>
              <a:gd name="adj1" fmla="val 50000"/>
              <a:gd name="adj2" fmla="val 54320"/>
            </a:avLst>
          </a:prstGeom>
          <a:solidFill>
            <a:schemeClr val="accent2"/>
          </a:solidFill>
          <a:ln w="12699">
            <a:solidFill>
              <a:schemeClr val="tx1"/>
            </a:solidFill>
            <a:miter lim="800000"/>
            <a:headEnd type="none" w="sm" len="sm"/>
            <a:tailEnd type="none" w="sm" len="sm"/>
          </a:ln>
        </p:spPr>
        <p:txBody>
          <a:bodyPr wrap="none" anchor="ctr"/>
          <a:lstStyle/>
          <a:p>
            <a:endParaRPr lang="en-US"/>
          </a:p>
        </p:txBody>
      </p:sp>
      <p:sp>
        <p:nvSpPr>
          <p:cNvPr id="56346" name="TextBox 32"/>
          <p:cNvSpPr txBox="1">
            <a:spLocks noChangeArrowheads="1"/>
          </p:cNvSpPr>
          <p:nvPr/>
        </p:nvSpPr>
        <p:spPr bwMode="auto">
          <a:xfrm>
            <a:off x="2971800" y="1828800"/>
            <a:ext cx="342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ea typeface="ＭＳ Ｐゴシック" pitchFamily="34" charset="-128"/>
              </a:defRPr>
            </a:lvl1pPr>
            <a:lvl2pPr marL="742950" indent="-285750" eaLnBrk="0" hangingPunct="0">
              <a:defRPr>
                <a:solidFill>
                  <a:schemeClr val="tx1"/>
                </a:solidFill>
                <a:latin typeface="Comic Sans MS" pitchFamily="66" charset="0"/>
                <a:ea typeface="ＭＳ Ｐゴシック" pitchFamily="34" charset="-128"/>
              </a:defRPr>
            </a:lvl2pPr>
            <a:lvl3pPr marL="1143000" indent="-228600" eaLnBrk="0" hangingPunct="0">
              <a:defRPr>
                <a:solidFill>
                  <a:schemeClr val="tx1"/>
                </a:solidFill>
                <a:latin typeface="Comic Sans MS" pitchFamily="66" charset="0"/>
                <a:ea typeface="ＭＳ Ｐゴシック" pitchFamily="34" charset="-128"/>
              </a:defRPr>
            </a:lvl3pPr>
            <a:lvl4pPr marL="1600200" indent="-228600" eaLnBrk="0" hangingPunct="0">
              <a:defRPr>
                <a:solidFill>
                  <a:schemeClr val="tx1"/>
                </a:solidFill>
                <a:latin typeface="Comic Sans MS" pitchFamily="66" charset="0"/>
                <a:ea typeface="ＭＳ Ｐゴシック" pitchFamily="34" charset="-128"/>
              </a:defRPr>
            </a:lvl4pPr>
            <a:lvl5pPr marL="2057400" indent="-228600" eaLnBrk="0" hangingPunct="0">
              <a:defRPr>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9pPr>
          </a:lstStyle>
          <a:p>
            <a:pPr eaLnBrk="1" hangingPunct="1"/>
            <a:r>
              <a:rPr lang="en-US" sz="2400"/>
              <a:t>a</a:t>
            </a:r>
          </a:p>
        </p:txBody>
      </p:sp>
      <p:sp>
        <p:nvSpPr>
          <p:cNvPr id="56347" name="TextBox 33"/>
          <p:cNvSpPr txBox="1">
            <a:spLocks noChangeArrowheads="1"/>
          </p:cNvSpPr>
          <p:nvPr/>
        </p:nvSpPr>
        <p:spPr bwMode="auto">
          <a:xfrm>
            <a:off x="3048000" y="2514600"/>
            <a:ext cx="3667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ea typeface="ＭＳ Ｐゴシック" pitchFamily="34" charset="-128"/>
              </a:defRPr>
            </a:lvl1pPr>
            <a:lvl2pPr marL="742950" indent="-285750" eaLnBrk="0" hangingPunct="0">
              <a:defRPr>
                <a:solidFill>
                  <a:schemeClr val="tx1"/>
                </a:solidFill>
                <a:latin typeface="Comic Sans MS" pitchFamily="66" charset="0"/>
                <a:ea typeface="ＭＳ Ｐゴシック" pitchFamily="34" charset="-128"/>
              </a:defRPr>
            </a:lvl2pPr>
            <a:lvl3pPr marL="1143000" indent="-228600" eaLnBrk="0" hangingPunct="0">
              <a:defRPr>
                <a:solidFill>
                  <a:schemeClr val="tx1"/>
                </a:solidFill>
                <a:latin typeface="Comic Sans MS" pitchFamily="66" charset="0"/>
                <a:ea typeface="ＭＳ Ｐゴシック" pitchFamily="34" charset="-128"/>
              </a:defRPr>
            </a:lvl3pPr>
            <a:lvl4pPr marL="1600200" indent="-228600" eaLnBrk="0" hangingPunct="0">
              <a:defRPr>
                <a:solidFill>
                  <a:schemeClr val="tx1"/>
                </a:solidFill>
                <a:latin typeface="Comic Sans MS" pitchFamily="66" charset="0"/>
                <a:ea typeface="ＭＳ Ｐゴシック" pitchFamily="34" charset="-128"/>
              </a:defRPr>
            </a:lvl4pPr>
            <a:lvl5pPr marL="2057400" indent="-228600" eaLnBrk="0" hangingPunct="0">
              <a:defRPr>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9pPr>
          </a:lstStyle>
          <a:p>
            <a:pPr eaLnBrk="1" hangingPunct="1"/>
            <a:r>
              <a:rPr lang="en-US" sz="2400"/>
              <a:t>b</a:t>
            </a:r>
          </a:p>
        </p:txBody>
      </p:sp>
      <p:sp>
        <p:nvSpPr>
          <p:cNvPr id="56348" name="TextBox 34"/>
          <p:cNvSpPr txBox="1">
            <a:spLocks noChangeArrowheads="1"/>
          </p:cNvSpPr>
          <p:nvPr/>
        </p:nvSpPr>
        <p:spPr bwMode="auto">
          <a:xfrm>
            <a:off x="3810000" y="3276600"/>
            <a:ext cx="3667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ea typeface="ＭＳ Ｐゴシック" pitchFamily="34" charset="-128"/>
              </a:defRPr>
            </a:lvl1pPr>
            <a:lvl2pPr marL="742950" indent="-285750" eaLnBrk="0" hangingPunct="0">
              <a:defRPr>
                <a:solidFill>
                  <a:schemeClr val="tx1"/>
                </a:solidFill>
                <a:latin typeface="Comic Sans MS" pitchFamily="66" charset="0"/>
                <a:ea typeface="ＭＳ Ｐゴシック" pitchFamily="34" charset="-128"/>
              </a:defRPr>
            </a:lvl2pPr>
            <a:lvl3pPr marL="1143000" indent="-228600" eaLnBrk="0" hangingPunct="0">
              <a:defRPr>
                <a:solidFill>
                  <a:schemeClr val="tx1"/>
                </a:solidFill>
                <a:latin typeface="Comic Sans MS" pitchFamily="66" charset="0"/>
                <a:ea typeface="ＭＳ Ｐゴシック" pitchFamily="34" charset="-128"/>
              </a:defRPr>
            </a:lvl3pPr>
            <a:lvl4pPr marL="1600200" indent="-228600" eaLnBrk="0" hangingPunct="0">
              <a:defRPr>
                <a:solidFill>
                  <a:schemeClr val="tx1"/>
                </a:solidFill>
                <a:latin typeface="Comic Sans MS" pitchFamily="66" charset="0"/>
                <a:ea typeface="ＭＳ Ｐゴシック" pitchFamily="34" charset="-128"/>
              </a:defRPr>
            </a:lvl4pPr>
            <a:lvl5pPr marL="2057400" indent="-228600" eaLnBrk="0" hangingPunct="0">
              <a:defRPr>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9pPr>
          </a:lstStyle>
          <a:p>
            <a:pPr eaLnBrk="1" hangingPunct="1"/>
            <a:r>
              <a:rPr lang="en-US" sz="2400"/>
              <a:t>e</a:t>
            </a:r>
          </a:p>
        </p:txBody>
      </p:sp>
      <p:sp>
        <p:nvSpPr>
          <p:cNvPr id="56349" name="TextBox 35"/>
          <p:cNvSpPr txBox="1">
            <a:spLocks noChangeArrowheads="1"/>
          </p:cNvSpPr>
          <p:nvPr/>
        </p:nvSpPr>
        <p:spPr bwMode="auto">
          <a:xfrm>
            <a:off x="3048000" y="3505200"/>
            <a:ext cx="3667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ea typeface="ＭＳ Ｐゴシック" pitchFamily="34" charset="-128"/>
              </a:defRPr>
            </a:lvl1pPr>
            <a:lvl2pPr marL="742950" indent="-285750" eaLnBrk="0" hangingPunct="0">
              <a:defRPr>
                <a:solidFill>
                  <a:schemeClr val="tx1"/>
                </a:solidFill>
                <a:latin typeface="Comic Sans MS" pitchFamily="66" charset="0"/>
                <a:ea typeface="ＭＳ Ｐゴシック" pitchFamily="34" charset="-128"/>
              </a:defRPr>
            </a:lvl2pPr>
            <a:lvl3pPr marL="1143000" indent="-228600" eaLnBrk="0" hangingPunct="0">
              <a:defRPr>
                <a:solidFill>
                  <a:schemeClr val="tx1"/>
                </a:solidFill>
                <a:latin typeface="Comic Sans MS" pitchFamily="66" charset="0"/>
                <a:ea typeface="ＭＳ Ｐゴシック" pitchFamily="34" charset="-128"/>
              </a:defRPr>
            </a:lvl3pPr>
            <a:lvl4pPr marL="1600200" indent="-228600" eaLnBrk="0" hangingPunct="0">
              <a:defRPr>
                <a:solidFill>
                  <a:schemeClr val="tx1"/>
                </a:solidFill>
                <a:latin typeface="Comic Sans MS" pitchFamily="66" charset="0"/>
                <a:ea typeface="ＭＳ Ｐゴシック" pitchFamily="34" charset="-128"/>
              </a:defRPr>
            </a:lvl4pPr>
            <a:lvl5pPr marL="2057400" indent="-228600" eaLnBrk="0" hangingPunct="0">
              <a:defRPr>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9pPr>
          </a:lstStyle>
          <a:p>
            <a:pPr eaLnBrk="1" hangingPunct="1"/>
            <a:r>
              <a:rPr lang="en-US" sz="2400"/>
              <a:t>d</a:t>
            </a:r>
          </a:p>
        </p:txBody>
      </p:sp>
      <p:sp>
        <p:nvSpPr>
          <p:cNvPr id="56350" name="TextBox 36"/>
          <p:cNvSpPr txBox="1">
            <a:spLocks noChangeArrowheads="1"/>
          </p:cNvSpPr>
          <p:nvPr/>
        </p:nvSpPr>
        <p:spPr bwMode="auto">
          <a:xfrm>
            <a:off x="3810000" y="2667000"/>
            <a:ext cx="342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ea typeface="ＭＳ Ｐゴシック" pitchFamily="34" charset="-128"/>
              </a:defRPr>
            </a:lvl1pPr>
            <a:lvl2pPr marL="742950" indent="-285750" eaLnBrk="0" hangingPunct="0">
              <a:defRPr>
                <a:solidFill>
                  <a:schemeClr val="tx1"/>
                </a:solidFill>
                <a:latin typeface="Comic Sans MS" pitchFamily="66" charset="0"/>
                <a:ea typeface="ＭＳ Ｐゴシック" pitchFamily="34" charset="-128"/>
              </a:defRPr>
            </a:lvl2pPr>
            <a:lvl3pPr marL="1143000" indent="-228600" eaLnBrk="0" hangingPunct="0">
              <a:defRPr>
                <a:solidFill>
                  <a:schemeClr val="tx1"/>
                </a:solidFill>
                <a:latin typeface="Comic Sans MS" pitchFamily="66" charset="0"/>
                <a:ea typeface="ＭＳ Ｐゴシック" pitchFamily="34" charset="-128"/>
              </a:defRPr>
            </a:lvl3pPr>
            <a:lvl4pPr marL="1600200" indent="-228600" eaLnBrk="0" hangingPunct="0">
              <a:defRPr>
                <a:solidFill>
                  <a:schemeClr val="tx1"/>
                </a:solidFill>
                <a:latin typeface="Comic Sans MS" pitchFamily="66" charset="0"/>
                <a:ea typeface="ＭＳ Ｐゴシック" pitchFamily="34" charset="-128"/>
              </a:defRPr>
            </a:lvl4pPr>
            <a:lvl5pPr marL="2057400" indent="-228600" eaLnBrk="0" hangingPunct="0">
              <a:defRPr>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9pPr>
          </a:lstStyle>
          <a:p>
            <a:pPr eaLnBrk="1" hangingPunct="1"/>
            <a:r>
              <a:rPr lang="en-US" sz="2400"/>
              <a:t>c</a:t>
            </a:r>
          </a:p>
        </p:txBody>
      </p:sp>
      <p:sp>
        <p:nvSpPr>
          <p:cNvPr id="56351" name="TextBox 37"/>
          <p:cNvSpPr txBox="1">
            <a:spLocks noChangeArrowheads="1"/>
          </p:cNvSpPr>
          <p:nvPr/>
        </p:nvSpPr>
        <p:spPr bwMode="auto">
          <a:xfrm>
            <a:off x="2971800" y="4191000"/>
            <a:ext cx="3413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ea typeface="ＭＳ Ｐゴシック" pitchFamily="34" charset="-128"/>
              </a:defRPr>
            </a:lvl1pPr>
            <a:lvl2pPr marL="742950" indent="-285750" eaLnBrk="0" hangingPunct="0">
              <a:defRPr>
                <a:solidFill>
                  <a:schemeClr val="tx1"/>
                </a:solidFill>
                <a:latin typeface="Comic Sans MS" pitchFamily="66" charset="0"/>
                <a:ea typeface="ＭＳ Ｐゴシック" pitchFamily="34" charset="-128"/>
              </a:defRPr>
            </a:lvl2pPr>
            <a:lvl3pPr marL="1143000" indent="-228600" eaLnBrk="0" hangingPunct="0">
              <a:defRPr>
                <a:solidFill>
                  <a:schemeClr val="tx1"/>
                </a:solidFill>
                <a:latin typeface="Comic Sans MS" pitchFamily="66" charset="0"/>
                <a:ea typeface="ＭＳ Ｐゴシック" pitchFamily="34" charset="-128"/>
              </a:defRPr>
            </a:lvl3pPr>
            <a:lvl4pPr marL="1600200" indent="-228600" eaLnBrk="0" hangingPunct="0">
              <a:defRPr>
                <a:solidFill>
                  <a:schemeClr val="tx1"/>
                </a:solidFill>
                <a:latin typeface="Comic Sans MS" pitchFamily="66" charset="0"/>
                <a:ea typeface="ＭＳ Ｐゴシック" pitchFamily="34" charset="-128"/>
              </a:defRPr>
            </a:lvl4pPr>
            <a:lvl5pPr marL="2057400" indent="-228600" eaLnBrk="0" hangingPunct="0">
              <a:defRPr>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9pPr>
          </a:lstStyle>
          <a:p>
            <a:pPr eaLnBrk="1" hangingPunct="1"/>
            <a:r>
              <a:rPr lang="en-US" sz="2400" dirty="0">
                <a:solidFill>
                  <a:srgbClr val="00B050"/>
                </a:solidFill>
              </a:rPr>
              <a:t>f</a:t>
            </a:r>
          </a:p>
        </p:txBody>
      </p:sp>
      <p:sp>
        <p:nvSpPr>
          <p:cNvPr id="40" name="Rectangle 23"/>
          <p:cNvSpPr>
            <a:spLocks noChangeArrowheads="1"/>
          </p:cNvSpPr>
          <p:nvPr/>
        </p:nvSpPr>
        <p:spPr bwMode="auto">
          <a:xfrm>
            <a:off x="6248400" y="4724400"/>
            <a:ext cx="401638" cy="454025"/>
          </a:xfrm>
          <a:prstGeom prst="rect">
            <a:avLst/>
          </a:prstGeom>
          <a:noFill/>
          <a:ln w="12700">
            <a:noFill/>
            <a:miter lim="800000"/>
            <a:headEnd/>
            <a:tailEnd/>
          </a:ln>
          <a:effectLst/>
        </p:spPr>
        <p:txBody>
          <a:bodyPr wrap="none" lIns="90487" tIns="44450" rIns="90487" bIns="44450">
            <a:spAutoFit/>
          </a:bodyPr>
          <a:lstStyle/>
          <a:p>
            <a:pPr eaLnBrk="0" hangingPunct="0">
              <a:defRPr/>
            </a:pPr>
            <a:r>
              <a:rPr lang="en-US" sz="2400" i="1">
                <a:effectLst>
                  <a:outerShdw blurRad="38100" dist="38100" dir="2700000" algn="tl">
                    <a:srgbClr val="C0C0C0"/>
                  </a:outerShdw>
                </a:effectLst>
                <a:latin typeface="Times New Roman" pitchFamily="-108" charset="0"/>
                <a:ea typeface="ＭＳ Ｐゴシック" pitchFamily="-108" charset="-128"/>
                <a:cs typeface="+mn-cs"/>
              </a:rPr>
              <a:t>D</a:t>
            </a:r>
            <a:endParaRPr lang="en-US" sz="2400">
              <a:effectLst>
                <a:outerShdw blurRad="38100" dist="38100" dir="2700000" algn="tl">
                  <a:srgbClr val="C0C0C0"/>
                </a:outerShdw>
              </a:effectLst>
              <a:latin typeface="Times New Roman" pitchFamily="-108" charset="0"/>
              <a:ea typeface="ＭＳ Ｐゴシック" pitchFamily="-108" charset="-128"/>
              <a:cs typeface="+mn-cs"/>
            </a:endParaRPr>
          </a:p>
        </p:txBody>
      </p:sp>
      <p:sp>
        <p:nvSpPr>
          <p:cNvPr id="41" name="Rectangle 25"/>
          <p:cNvSpPr>
            <a:spLocks noChangeArrowheads="1"/>
          </p:cNvSpPr>
          <p:nvPr/>
        </p:nvSpPr>
        <p:spPr bwMode="auto">
          <a:xfrm>
            <a:off x="5791200" y="1600200"/>
            <a:ext cx="501650" cy="458788"/>
          </a:xfrm>
          <a:prstGeom prst="rect">
            <a:avLst/>
          </a:prstGeom>
          <a:noFill/>
          <a:ln w="12700">
            <a:noFill/>
            <a:miter lim="800000"/>
            <a:headEnd/>
            <a:tailEnd/>
          </a:ln>
          <a:effectLst/>
        </p:spPr>
        <p:txBody>
          <a:bodyPr wrap="none" lIns="90487" tIns="44450" rIns="90487" bIns="44450">
            <a:spAutoFit/>
          </a:bodyPr>
          <a:lstStyle/>
          <a:p>
            <a:pPr eaLnBrk="0" hangingPunct="0">
              <a:defRPr/>
            </a:pPr>
            <a:r>
              <a:rPr lang="en-US" sz="2400" i="1">
                <a:effectLst>
                  <a:outerShdw blurRad="38100" dist="38100" dir="2700000" algn="tl">
                    <a:srgbClr val="C0C0C0"/>
                  </a:outerShdw>
                </a:effectLst>
                <a:latin typeface="Times New Roman" pitchFamily="-108" charset="0"/>
                <a:ea typeface="ＭＳ Ｐゴシック" pitchFamily="-108" charset="-128"/>
                <a:cs typeface="+mn-cs"/>
              </a:rPr>
              <a:t>S</a:t>
            </a:r>
            <a:r>
              <a:rPr lang="en-US" sz="2400" i="1" baseline="-25000">
                <a:effectLst>
                  <a:outerShdw blurRad="38100" dist="38100" dir="2700000" algn="tl">
                    <a:srgbClr val="C0C0C0"/>
                  </a:outerShdw>
                </a:effectLst>
                <a:latin typeface="Times New Roman" pitchFamily="-108" charset="0"/>
                <a:ea typeface="ＭＳ Ｐゴシック" pitchFamily="-108" charset="-128"/>
                <a:cs typeface="+mn-cs"/>
              </a:rPr>
              <a:t>A</a:t>
            </a:r>
            <a:endParaRPr lang="en-US" sz="2400" baseline="-25000">
              <a:effectLst>
                <a:outerShdw blurRad="38100" dist="38100" dir="2700000" algn="tl">
                  <a:srgbClr val="C0C0C0"/>
                </a:outerShdw>
              </a:effectLst>
              <a:latin typeface="Times New Roman" pitchFamily="-108" charset="0"/>
              <a:ea typeface="ＭＳ Ｐゴシック" pitchFamily="-108" charset="-128"/>
              <a:cs typeface="+mn-cs"/>
            </a:endParaRPr>
          </a:p>
        </p:txBody>
      </p:sp>
      <p:sp>
        <p:nvSpPr>
          <p:cNvPr id="2" name="Date Placeholder 1"/>
          <p:cNvSpPr>
            <a:spLocks noGrp="1"/>
          </p:cNvSpPr>
          <p:nvPr>
            <p:ph type="dt" sz="half" idx="10"/>
          </p:nvPr>
        </p:nvSpPr>
        <p:spPr/>
        <p:txBody>
          <a:bodyPr/>
          <a:lstStyle/>
          <a:p>
            <a:fld id="{B5028237-DD4A-451C-ABF9-5C8ED34749EF}" type="datetime1">
              <a:rPr lang="en-US" smtClean="0"/>
              <a:t>15-Aug-17</a:t>
            </a:fld>
            <a:endParaRPr lang="en-US"/>
          </a:p>
        </p:txBody>
      </p:sp>
      <p:sp>
        <p:nvSpPr>
          <p:cNvPr id="3" name="Slide Number Placeholder 2"/>
          <p:cNvSpPr>
            <a:spLocks noGrp="1"/>
          </p:cNvSpPr>
          <p:nvPr>
            <p:ph type="sldNum" sz="quarter" idx="12"/>
          </p:nvPr>
        </p:nvSpPr>
        <p:spPr/>
        <p:txBody>
          <a:bodyPr/>
          <a:lstStyle/>
          <a:p>
            <a:fld id="{853C790F-EA42-4F9E-ACE9-D924D845F78A}" type="slidenum">
              <a:rPr lang="en-US" smtClean="0"/>
              <a:t>14</a:t>
            </a:fld>
            <a:endParaRPr lang="en-US"/>
          </a:p>
        </p:txBody>
      </p:sp>
    </p:spTree>
    <p:extLst>
      <p:ext uri="{BB962C8B-B14F-4D97-AF65-F5344CB8AC3E}">
        <p14:creationId xmlns:p14="http://schemas.microsoft.com/office/powerpoint/2010/main" val="3371483936"/>
      </p:ext>
    </p:extLst>
  </p:cSld>
  <p:clrMapOvr>
    <a:masterClrMapping/>
  </p:clrMapOvr>
  <p:transition>
    <p:blinds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ChangeArrowheads="1"/>
          </p:cNvSpPr>
          <p:nvPr/>
        </p:nvSpPr>
        <p:spPr bwMode="auto">
          <a:xfrm>
            <a:off x="3735388" y="6348413"/>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57347" name="Line 8"/>
          <p:cNvSpPr>
            <a:spLocks noChangeShapeType="1"/>
          </p:cNvSpPr>
          <p:nvPr/>
        </p:nvSpPr>
        <p:spPr bwMode="auto">
          <a:xfrm flipV="1">
            <a:off x="2820988" y="2012950"/>
            <a:ext cx="2946400" cy="3000375"/>
          </a:xfrm>
          <a:prstGeom prst="line">
            <a:avLst/>
          </a:prstGeom>
          <a:noFill/>
          <a:ln w="508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57348" name="Line 9"/>
          <p:cNvSpPr>
            <a:spLocks noChangeShapeType="1"/>
          </p:cNvSpPr>
          <p:nvPr/>
        </p:nvSpPr>
        <p:spPr bwMode="auto">
          <a:xfrm>
            <a:off x="2843213" y="1406524"/>
            <a:ext cx="3363913" cy="3544888"/>
          </a:xfrm>
          <a:prstGeom prst="line">
            <a:avLst/>
          </a:prstGeom>
          <a:noFill/>
          <a:ln w="508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713738" name="Rectangle 10"/>
          <p:cNvSpPr>
            <a:spLocks noGrp="1" noChangeArrowheads="1"/>
          </p:cNvSpPr>
          <p:nvPr>
            <p:ph type="title"/>
          </p:nvPr>
        </p:nvSpPr>
        <p:spPr>
          <a:xfrm>
            <a:off x="838200" y="0"/>
            <a:ext cx="7046913" cy="1406524"/>
          </a:xfrm>
        </p:spPr>
        <p:txBody>
          <a:bodyPr lIns="90487" tIns="44450" rIns="90487" bIns="44450"/>
          <a:lstStyle/>
          <a:p>
            <a:pPr algn="ctr" eaLnBrk="1" hangingPunct="1">
              <a:defRPr/>
            </a:pPr>
            <a:r>
              <a:rPr lang="en-CA" sz="3200" dirty="0" smtClean="0">
                <a:effectLst>
                  <a:outerShdw blurRad="38100" dist="38100" dir="2700000" algn="tl">
                    <a:srgbClr val="C0C0C0"/>
                  </a:outerShdw>
                </a:effectLst>
                <a:ea typeface="ＭＳ Ｐゴシック" pitchFamily="34" charset="-128"/>
              </a:rPr>
              <a:t>A Rent Ceiling – deadweight loss  = </a:t>
            </a:r>
            <a:r>
              <a:rPr lang="en-CA" sz="3200" dirty="0" err="1" smtClean="0">
                <a:effectLst>
                  <a:outerShdw blurRad="38100" dist="38100" dir="2700000" algn="tl">
                    <a:srgbClr val="C0C0C0"/>
                  </a:outerShdw>
                </a:effectLst>
                <a:ea typeface="ＭＳ Ｐゴシック" pitchFamily="34" charset="-128"/>
              </a:rPr>
              <a:t>c+e</a:t>
            </a:r>
            <a:endParaRPr lang="en-US" sz="3200" dirty="0" smtClean="0">
              <a:effectLst>
                <a:outerShdw blurRad="38100" dist="38100" dir="2700000" algn="tl">
                  <a:srgbClr val="C0C0C0"/>
                </a:outerShdw>
              </a:effectLst>
              <a:latin typeface="Times New Roman" pitchFamily="18" charset="0"/>
              <a:ea typeface="ＭＳ Ｐゴシック" pitchFamily="34" charset="-128"/>
            </a:endParaRPr>
          </a:p>
        </p:txBody>
      </p:sp>
      <p:sp>
        <p:nvSpPr>
          <p:cNvPr id="57350" name="Line 11"/>
          <p:cNvSpPr>
            <a:spLocks noChangeShapeType="1"/>
          </p:cNvSpPr>
          <p:nvPr/>
        </p:nvSpPr>
        <p:spPr bwMode="auto">
          <a:xfrm>
            <a:off x="2820988" y="1196975"/>
            <a:ext cx="0" cy="40211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57351" name="Line 12"/>
          <p:cNvSpPr>
            <a:spLocks noChangeShapeType="1"/>
          </p:cNvSpPr>
          <p:nvPr/>
        </p:nvSpPr>
        <p:spPr bwMode="auto">
          <a:xfrm>
            <a:off x="2820988" y="5815013"/>
            <a:ext cx="430371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57352" name="Rectangle 13"/>
          <p:cNvSpPr>
            <a:spLocks noChangeArrowheads="1"/>
          </p:cNvSpPr>
          <p:nvPr/>
        </p:nvSpPr>
        <p:spPr bwMode="auto">
          <a:xfrm>
            <a:off x="3708400" y="5970588"/>
            <a:ext cx="4268788"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eaLnBrk="0" hangingPunct="0"/>
            <a:r>
              <a:rPr lang="en-US" sz="2000">
                <a:latin typeface="Times New Roman" pitchFamily="18" charset="0"/>
              </a:rPr>
              <a:t>Quantity</a:t>
            </a:r>
            <a:r>
              <a:rPr lang="en-US" sz="2800">
                <a:latin typeface="Times New Roman" pitchFamily="18" charset="0"/>
              </a:rPr>
              <a:t> </a:t>
            </a:r>
            <a:r>
              <a:rPr lang="en-US" sz="2000">
                <a:latin typeface="Times New Roman" pitchFamily="18" charset="0"/>
              </a:rPr>
              <a:t>(thousands of units per month)</a:t>
            </a:r>
          </a:p>
        </p:txBody>
      </p:sp>
      <p:sp>
        <p:nvSpPr>
          <p:cNvPr id="57353" name="Rectangle 14"/>
          <p:cNvSpPr>
            <a:spLocks noChangeArrowheads="1"/>
          </p:cNvSpPr>
          <p:nvPr/>
        </p:nvSpPr>
        <p:spPr bwMode="auto">
          <a:xfrm rot="-5400000">
            <a:off x="282575" y="3403600"/>
            <a:ext cx="32512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eaLnBrk="0" hangingPunct="0"/>
            <a:r>
              <a:rPr lang="en-US" sz="2000">
                <a:latin typeface="Times New Roman" pitchFamily="18" charset="0"/>
              </a:rPr>
              <a:t>Rent </a:t>
            </a:r>
            <a:r>
              <a:rPr lang="en-US">
                <a:latin typeface="Times New Roman" pitchFamily="18" charset="0"/>
              </a:rPr>
              <a:t>(dollars per unit per month)</a:t>
            </a:r>
          </a:p>
        </p:txBody>
      </p:sp>
      <p:sp>
        <p:nvSpPr>
          <p:cNvPr id="713743" name="Rectangle 15"/>
          <p:cNvSpPr>
            <a:spLocks noChangeArrowheads="1"/>
          </p:cNvSpPr>
          <p:nvPr/>
        </p:nvSpPr>
        <p:spPr bwMode="auto">
          <a:xfrm>
            <a:off x="2579688" y="5821363"/>
            <a:ext cx="3152775" cy="363537"/>
          </a:xfrm>
          <a:prstGeom prst="rect">
            <a:avLst/>
          </a:prstGeom>
          <a:noFill/>
          <a:ln w="12700">
            <a:noFill/>
            <a:miter lim="800000"/>
            <a:headEnd/>
            <a:tailEnd/>
          </a:ln>
          <a:effectLst/>
        </p:spPr>
        <p:txBody>
          <a:bodyPr wrap="none" lIns="90487" tIns="44450" rIns="90487" bIns="44450">
            <a:spAutoFit/>
          </a:bodyPr>
          <a:lstStyle/>
          <a:p>
            <a:pPr eaLnBrk="0" hangingPunct="0">
              <a:defRPr/>
            </a:pPr>
            <a:r>
              <a:rPr lang="en-US">
                <a:effectLst>
                  <a:outerShdw blurRad="38100" dist="38100" dir="2700000" algn="tl">
                    <a:srgbClr val="DDDDDD"/>
                  </a:outerShdw>
                </a:effectLst>
                <a:latin typeface="Times New Roman" pitchFamily="-108" charset="0"/>
                <a:ea typeface="+mn-ea"/>
                <a:cs typeface="+mn-cs"/>
              </a:rPr>
              <a:t>0             20            30	40</a:t>
            </a:r>
          </a:p>
        </p:txBody>
      </p:sp>
      <p:sp>
        <p:nvSpPr>
          <p:cNvPr id="713744" name="Rectangle 16"/>
          <p:cNvSpPr>
            <a:spLocks noChangeArrowheads="1"/>
          </p:cNvSpPr>
          <p:nvPr/>
        </p:nvSpPr>
        <p:spPr bwMode="auto">
          <a:xfrm>
            <a:off x="2195513" y="3933825"/>
            <a:ext cx="523875" cy="363538"/>
          </a:xfrm>
          <a:prstGeom prst="rect">
            <a:avLst/>
          </a:prstGeom>
          <a:noFill/>
          <a:ln w="12700">
            <a:noFill/>
            <a:miter lim="800000"/>
            <a:headEnd/>
            <a:tailEnd/>
          </a:ln>
          <a:effectLst/>
        </p:spPr>
        <p:txBody>
          <a:bodyPr wrap="none" lIns="90487" tIns="44450" rIns="90487" bIns="44450">
            <a:spAutoFit/>
          </a:bodyPr>
          <a:lstStyle/>
          <a:p>
            <a:pPr eaLnBrk="0" hangingPunct="0">
              <a:defRPr/>
            </a:pPr>
            <a:r>
              <a:rPr lang="en-US">
                <a:solidFill>
                  <a:srgbClr val="FF3300"/>
                </a:solidFill>
                <a:effectLst>
                  <a:outerShdw blurRad="38100" dist="38100" dir="2700000" algn="tl">
                    <a:srgbClr val="DDDDDD"/>
                  </a:outerShdw>
                </a:effectLst>
                <a:latin typeface="Times New Roman" pitchFamily="-108" charset="0"/>
                <a:ea typeface="+mn-ea"/>
                <a:cs typeface="+mn-cs"/>
              </a:rPr>
              <a:t>500</a:t>
            </a:r>
          </a:p>
        </p:txBody>
      </p:sp>
      <p:sp>
        <p:nvSpPr>
          <p:cNvPr id="713745" name="Rectangle 17"/>
          <p:cNvSpPr>
            <a:spLocks noChangeArrowheads="1"/>
          </p:cNvSpPr>
          <p:nvPr/>
        </p:nvSpPr>
        <p:spPr bwMode="auto">
          <a:xfrm>
            <a:off x="2211388" y="3019425"/>
            <a:ext cx="523875" cy="363538"/>
          </a:xfrm>
          <a:prstGeom prst="rect">
            <a:avLst/>
          </a:prstGeom>
          <a:noFill/>
          <a:ln w="12700">
            <a:noFill/>
            <a:miter lim="800000"/>
            <a:headEnd/>
            <a:tailEnd/>
          </a:ln>
          <a:effectLst/>
        </p:spPr>
        <p:txBody>
          <a:bodyPr wrap="none" lIns="90487" tIns="44450" rIns="90487" bIns="44450">
            <a:spAutoFit/>
          </a:bodyPr>
          <a:lstStyle/>
          <a:p>
            <a:pPr eaLnBrk="0" hangingPunct="0">
              <a:defRPr/>
            </a:pPr>
            <a:r>
              <a:rPr lang="en-US">
                <a:effectLst>
                  <a:outerShdw blurRad="38100" dist="38100" dir="2700000" algn="tl">
                    <a:srgbClr val="DDDDDD"/>
                  </a:outerShdw>
                </a:effectLst>
                <a:latin typeface="Times New Roman" pitchFamily="-108" charset="0"/>
                <a:ea typeface="+mn-ea"/>
                <a:cs typeface="+mn-cs"/>
              </a:rPr>
              <a:t>700</a:t>
            </a:r>
          </a:p>
        </p:txBody>
      </p:sp>
      <p:sp>
        <p:nvSpPr>
          <p:cNvPr id="57357" name="Line 18"/>
          <p:cNvSpPr>
            <a:spLocks noChangeShapeType="1"/>
          </p:cNvSpPr>
          <p:nvPr/>
        </p:nvSpPr>
        <p:spPr bwMode="auto">
          <a:xfrm flipV="1">
            <a:off x="2820988" y="5387975"/>
            <a:ext cx="0" cy="4333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57358" name="Line 19"/>
          <p:cNvSpPr>
            <a:spLocks noChangeShapeType="1"/>
          </p:cNvSpPr>
          <p:nvPr/>
        </p:nvSpPr>
        <p:spPr bwMode="auto">
          <a:xfrm flipV="1">
            <a:off x="2744788" y="5118100"/>
            <a:ext cx="174625" cy="1746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57359" name="Line 20"/>
          <p:cNvSpPr>
            <a:spLocks noChangeShapeType="1"/>
          </p:cNvSpPr>
          <p:nvPr/>
        </p:nvSpPr>
        <p:spPr bwMode="auto">
          <a:xfrm flipV="1">
            <a:off x="2744788" y="5281613"/>
            <a:ext cx="174625" cy="1746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713749" name="Rectangle 21"/>
          <p:cNvSpPr>
            <a:spLocks noChangeArrowheads="1"/>
          </p:cNvSpPr>
          <p:nvPr/>
        </p:nvSpPr>
        <p:spPr bwMode="auto">
          <a:xfrm>
            <a:off x="2211388" y="2105025"/>
            <a:ext cx="523875" cy="363538"/>
          </a:xfrm>
          <a:prstGeom prst="rect">
            <a:avLst/>
          </a:prstGeom>
          <a:noFill/>
          <a:ln w="12700">
            <a:noFill/>
            <a:miter lim="800000"/>
            <a:headEnd/>
            <a:tailEnd/>
          </a:ln>
          <a:effectLst/>
        </p:spPr>
        <p:txBody>
          <a:bodyPr wrap="none" lIns="90487" tIns="44450" rIns="90487" bIns="44450">
            <a:spAutoFit/>
          </a:bodyPr>
          <a:lstStyle/>
          <a:p>
            <a:pPr eaLnBrk="0" hangingPunct="0">
              <a:defRPr/>
            </a:pPr>
            <a:r>
              <a:rPr lang="en-US">
                <a:effectLst>
                  <a:outerShdw blurRad="38100" dist="38100" dir="2700000" algn="tl">
                    <a:srgbClr val="DDDDDD"/>
                  </a:outerShdw>
                </a:effectLst>
                <a:latin typeface="Times New Roman" pitchFamily="-108" charset="0"/>
                <a:ea typeface="+mn-ea"/>
                <a:cs typeface="+mn-cs"/>
              </a:rPr>
              <a:t>900</a:t>
            </a:r>
          </a:p>
        </p:txBody>
      </p:sp>
      <p:sp>
        <p:nvSpPr>
          <p:cNvPr id="57361" name="Oval 22"/>
          <p:cNvSpPr>
            <a:spLocks noChangeArrowheads="1"/>
          </p:cNvSpPr>
          <p:nvPr/>
        </p:nvSpPr>
        <p:spPr bwMode="auto">
          <a:xfrm>
            <a:off x="4497388" y="3154363"/>
            <a:ext cx="152400" cy="152400"/>
          </a:xfrm>
          <a:prstGeom prst="ellipse">
            <a:avLst/>
          </a:prstGeom>
          <a:solidFill>
            <a:schemeClr val="tx1"/>
          </a:solidFill>
          <a:ln w="12700">
            <a:solidFill>
              <a:schemeClr val="tx1"/>
            </a:solidFill>
            <a:round/>
            <a:headEnd/>
            <a:tailEnd/>
          </a:ln>
        </p:spPr>
        <p:txBody>
          <a:bodyPr wrap="none" anchor="ctr"/>
          <a:lstStyle/>
          <a:p>
            <a:endParaRPr lang="en-US"/>
          </a:p>
        </p:txBody>
      </p:sp>
      <p:sp>
        <p:nvSpPr>
          <p:cNvPr id="57362" name="Line 25"/>
          <p:cNvSpPr>
            <a:spLocks noChangeShapeType="1"/>
          </p:cNvSpPr>
          <p:nvPr/>
        </p:nvSpPr>
        <p:spPr bwMode="auto">
          <a:xfrm>
            <a:off x="4576763" y="3303588"/>
            <a:ext cx="0" cy="2498725"/>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wrap="none" lIns="90487" tIns="44450" rIns="90487" bIns="44450" anchor="ctr">
            <a:spAutoFit/>
          </a:bodyPr>
          <a:lstStyle/>
          <a:p>
            <a:endParaRPr lang="en-AU"/>
          </a:p>
        </p:txBody>
      </p:sp>
      <p:sp>
        <p:nvSpPr>
          <p:cNvPr id="57363" name="Line 26"/>
          <p:cNvSpPr>
            <a:spLocks noChangeShapeType="1"/>
          </p:cNvSpPr>
          <p:nvPr/>
        </p:nvSpPr>
        <p:spPr bwMode="auto">
          <a:xfrm flipH="1">
            <a:off x="2820988" y="3228975"/>
            <a:ext cx="1670050" cy="12700"/>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wrap="none" lIns="90487" tIns="44450" rIns="90487" bIns="44450" anchor="ctr">
            <a:spAutoFit/>
          </a:bodyPr>
          <a:lstStyle/>
          <a:p>
            <a:endParaRPr lang="en-AU"/>
          </a:p>
        </p:txBody>
      </p:sp>
      <p:sp>
        <p:nvSpPr>
          <p:cNvPr id="57364" name="Line 34"/>
          <p:cNvSpPr>
            <a:spLocks noChangeShapeType="1"/>
          </p:cNvSpPr>
          <p:nvPr/>
        </p:nvSpPr>
        <p:spPr bwMode="auto">
          <a:xfrm>
            <a:off x="5464175" y="4235450"/>
            <a:ext cx="0" cy="1573213"/>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57365" name="Line 39"/>
          <p:cNvSpPr>
            <a:spLocks noChangeShapeType="1"/>
          </p:cNvSpPr>
          <p:nvPr/>
        </p:nvSpPr>
        <p:spPr bwMode="auto">
          <a:xfrm flipH="1" flipV="1">
            <a:off x="2843213" y="2266950"/>
            <a:ext cx="865187" cy="9525"/>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57366" name="Line 42"/>
          <p:cNvSpPr>
            <a:spLocks noChangeShapeType="1"/>
          </p:cNvSpPr>
          <p:nvPr/>
        </p:nvSpPr>
        <p:spPr bwMode="auto">
          <a:xfrm>
            <a:off x="3635375" y="2209800"/>
            <a:ext cx="0" cy="3589338"/>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57367" name="Text Box 45"/>
          <p:cNvSpPr txBox="1">
            <a:spLocks noChangeArrowheads="1"/>
          </p:cNvSpPr>
          <p:nvPr/>
        </p:nvSpPr>
        <p:spPr bwMode="auto">
          <a:xfrm>
            <a:off x="6804025" y="3765550"/>
            <a:ext cx="10334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Comic Sans MS" pitchFamily="66" charset="0"/>
                <a:ea typeface="ＭＳ Ｐゴシック" pitchFamily="34" charset="-128"/>
              </a:defRPr>
            </a:lvl1pPr>
            <a:lvl2pPr marL="742950" indent="-285750" eaLnBrk="0" hangingPunct="0">
              <a:defRPr>
                <a:solidFill>
                  <a:schemeClr val="tx1"/>
                </a:solidFill>
                <a:latin typeface="Comic Sans MS" pitchFamily="66" charset="0"/>
                <a:ea typeface="ＭＳ Ｐゴシック" pitchFamily="34" charset="-128"/>
              </a:defRPr>
            </a:lvl2pPr>
            <a:lvl3pPr marL="1143000" indent="-228600" eaLnBrk="0" hangingPunct="0">
              <a:defRPr>
                <a:solidFill>
                  <a:schemeClr val="tx1"/>
                </a:solidFill>
                <a:latin typeface="Comic Sans MS" pitchFamily="66" charset="0"/>
                <a:ea typeface="ＭＳ Ｐゴシック" pitchFamily="34" charset="-128"/>
              </a:defRPr>
            </a:lvl3pPr>
            <a:lvl4pPr marL="1600200" indent="-228600" eaLnBrk="0" hangingPunct="0">
              <a:defRPr>
                <a:solidFill>
                  <a:schemeClr val="tx1"/>
                </a:solidFill>
                <a:latin typeface="Comic Sans MS" pitchFamily="66" charset="0"/>
                <a:ea typeface="ＭＳ Ｐゴシック" pitchFamily="34" charset="-128"/>
              </a:defRPr>
            </a:lvl4pPr>
            <a:lvl5pPr marL="2057400" indent="-228600" eaLnBrk="0" hangingPunct="0">
              <a:defRPr>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9pPr>
          </a:lstStyle>
          <a:p>
            <a:pPr eaLnBrk="1" hangingPunct="1"/>
            <a:r>
              <a:rPr lang="en-AU" sz="2000"/>
              <a:t>Rent </a:t>
            </a:r>
          </a:p>
          <a:p>
            <a:pPr eaLnBrk="1" hangingPunct="1"/>
            <a:r>
              <a:rPr lang="en-AU" sz="2000"/>
              <a:t>Ceiling </a:t>
            </a:r>
            <a:endParaRPr lang="en-US" sz="2000"/>
          </a:p>
        </p:txBody>
      </p:sp>
      <p:sp>
        <p:nvSpPr>
          <p:cNvPr id="57368" name="Line 44"/>
          <p:cNvSpPr>
            <a:spLocks noChangeShapeType="1"/>
          </p:cNvSpPr>
          <p:nvPr/>
        </p:nvSpPr>
        <p:spPr bwMode="auto">
          <a:xfrm>
            <a:off x="2843213" y="4149725"/>
            <a:ext cx="4033837" cy="0"/>
          </a:xfrm>
          <a:prstGeom prst="line">
            <a:avLst/>
          </a:prstGeom>
          <a:noFill/>
          <a:ln w="38100">
            <a:solidFill>
              <a:srgbClr val="E20E36"/>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AU"/>
          </a:p>
        </p:txBody>
      </p:sp>
      <p:sp>
        <p:nvSpPr>
          <p:cNvPr id="57369" name="AutoShape 54"/>
          <p:cNvSpPr>
            <a:spLocks noChangeArrowheads="1"/>
          </p:cNvSpPr>
          <p:nvPr/>
        </p:nvSpPr>
        <p:spPr bwMode="auto">
          <a:xfrm>
            <a:off x="3635375" y="5445125"/>
            <a:ext cx="938213" cy="431800"/>
          </a:xfrm>
          <a:prstGeom prst="leftArrow">
            <a:avLst>
              <a:gd name="adj1" fmla="val 50000"/>
              <a:gd name="adj2" fmla="val 54320"/>
            </a:avLst>
          </a:prstGeom>
          <a:solidFill>
            <a:schemeClr val="accent2"/>
          </a:solidFill>
          <a:ln w="12699">
            <a:solidFill>
              <a:schemeClr val="tx1"/>
            </a:solidFill>
            <a:miter lim="800000"/>
            <a:headEnd type="none" w="sm" len="sm"/>
            <a:tailEnd type="none" w="sm" len="sm"/>
          </a:ln>
        </p:spPr>
        <p:txBody>
          <a:bodyPr wrap="none" anchor="ctr"/>
          <a:lstStyle/>
          <a:p>
            <a:endParaRPr lang="en-US"/>
          </a:p>
        </p:txBody>
      </p:sp>
      <p:sp>
        <p:nvSpPr>
          <p:cNvPr id="57370" name="TextBox 32"/>
          <p:cNvSpPr txBox="1">
            <a:spLocks noChangeArrowheads="1"/>
          </p:cNvSpPr>
          <p:nvPr/>
        </p:nvSpPr>
        <p:spPr bwMode="auto">
          <a:xfrm>
            <a:off x="2971800" y="1828800"/>
            <a:ext cx="342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ea typeface="ＭＳ Ｐゴシック" pitchFamily="34" charset="-128"/>
              </a:defRPr>
            </a:lvl1pPr>
            <a:lvl2pPr marL="742950" indent="-285750" eaLnBrk="0" hangingPunct="0">
              <a:defRPr>
                <a:solidFill>
                  <a:schemeClr val="tx1"/>
                </a:solidFill>
                <a:latin typeface="Comic Sans MS" pitchFamily="66" charset="0"/>
                <a:ea typeface="ＭＳ Ｐゴシック" pitchFamily="34" charset="-128"/>
              </a:defRPr>
            </a:lvl2pPr>
            <a:lvl3pPr marL="1143000" indent="-228600" eaLnBrk="0" hangingPunct="0">
              <a:defRPr>
                <a:solidFill>
                  <a:schemeClr val="tx1"/>
                </a:solidFill>
                <a:latin typeface="Comic Sans MS" pitchFamily="66" charset="0"/>
                <a:ea typeface="ＭＳ Ｐゴシック" pitchFamily="34" charset="-128"/>
              </a:defRPr>
            </a:lvl3pPr>
            <a:lvl4pPr marL="1600200" indent="-228600" eaLnBrk="0" hangingPunct="0">
              <a:defRPr>
                <a:solidFill>
                  <a:schemeClr val="tx1"/>
                </a:solidFill>
                <a:latin typeface="Comic Sans MS" pitchFamily="66" charset="0"/>
                <a:ea typeface="ＭＳ Ｐゴシック" pitchFamily="34" charset="-128"/>
              </a:defRPr>
            </a:lvl4pPr>
            <a:lvl5pPr marL="2057400" indent="-228600" eaLnBrk="0" hangingPunct="0">
              <a:defRPr>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9pPr>
          </a:lstStyle>
          <a:p>
            <a:pPr eaLnBrk="1" hangingPunct="1"/>
            <a:r>
              <a:rPr lang="en-US" sz="2400"/>
              <a:t>a</a:t>
            </a:r>
          </a:p>
        </p:txBody>
      </p:sp>
      <p:sp>
        <p:nvSpPr>
          <p:cNvPr id="57371" name="TextBox 33"/>
          <p:cNvSpPr txBox="1">
            <a:spLocks noChangeArrowheads="1"/>
          </p:cNvSpPr>
          <p:nvPr/>
        </p:nvSpPr>
        <p:spPr bwMode="auto">
          <a:xfrm>
            <a:off x="3048000" y="2514600"/>
            <a:ext cx="3667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ea typeface="ＭＳ Ｐゴシック" pitchFamily="34" charset="-128"/>
              </a:defRPr>
            </a:lvl1pPr>
            <a:lvl2pPr marL="742950" indent="-285750" eaLnBrk="0" hangingPunct="0">
              <a:defRPr>
                <a:solidFill>
                  <a:schemeClr val="tx1"/>
                </a:solidFill>
                <a:latin typeface="Comic Sans MS" pitchFamily="66" charset="0"/>
                <a:ea typeface="ＭＳ Ｐゴシック" pitchFamily="34" charset="-128"/>
              </a:defRPr>
            </a:lvl2pPr>
            <a:lvl3pPr marL="1143000" indent="-228600" eaLnBrk="0" hangingPunct="0">
              <a:defRPr>
                <a:solidFill>
                  <a:schemeClr val="tx1"/>
                </a:solidFill>
                <a:latin typeface="Comic Sans MS" pitchFamily="66" charset="0"/>
                <a:ea typeface="ＭＳ Ｐゴシック" pitchFamily="34" charset="-128"/>
              </a:defRPr>
            </a:lvl3pPr>
            <a:lvl4pPr marL="1600200" indent="-228600" eaLnBrk="0" hangingPunct="0">
              <a:defRPr>
                <a:solidFill>
                  <a:schemeClr val="tx1"/>
                </a:solidFill>
                <a:latin typeface="Comic Sans MS" pitchFamily="66" charset="0"/>
                <a:ea typeface="ＭＳ Ｐゴシック" pitchFamily="34" charset="-128"/>
              </a:defRPr>
            </a:lvl4pPr>
            <a:lvl5pPr marL="2057400" indent="-228600" eaLnBrk="0" hangingPunct="0">
              <a:defRPr>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9pPr>
          </a:lstStyle>
          <a:p>
            <a:pPr eaLnBrk="1" hangingPunct="1"/>
            <a:r>
              <a:rPr lang="en-US" sz="2400"/>
              <a:t>b</a:t>
            </a:r>
          </a:p>
        </p:txBody>
      </p:sp>
      <p:sp>
        <p:nvSpPr>
          <p:cNvPr id="57372" name="TextBox 34"/>
          <p:cNvSpPr txBox="1">
            <a:spLocks noChangeArrowheads="1"/>
          </p:cNvSpPr>
          <p:nvPr/>
        </p:nvSpPr>
        <p:spPr bwMode="auto">
          <a:xfrm>
            <a:off x="3810000" y="3276600"/>
            <a:ext cx="3667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ea typeface="ＭＳ Ｐゴシック" pitchFamily="34" charset="-128"/>
              </a:defRPr>
            </a:lvl1pPr>
            <a:lvl2pPr marL="742950" indent="-285750" eaLnBrk="0" hangingPunct="0">
              <a:defRPr>
                <a:solidFill>
                  <a:schemeClr val="tx1"/>
                </a:solidFill>
                <a:latin typeface="Comic Sans MS" pitchFamily="66" charset="0"/>
                <a:ea typeface="ＭＳ Ｐゴシック" pitchFamily="34" charset="-128"/>
              </a:defRPr>
            </a:lvl2pPr>
            <a:lvl3pPr marL="1143000" indent="-228600" eaLnBrk="0" hangingPunct="0">
              <a:defRPr>
                <a:solidFill>
                  <a:schemeClr val="tx1"/>
                </a:solidFill>
                <a:latin typeface="Comic Sans MS" pitchFamily="66" charset="0"/>
                <a:ea typeface="ＭＳ Ｐゴシック" pitchFamily="34" charset="-128"/>
              </a:defRPr>
            </a:lvl3pPr>
            <a:lvl4pPr marL="1600200" indent="-228600" eaLnBrk="0" hangingPunct="0">
              <a:defRPr>
                <a:solidFill>
                  <a:schemeClr val="tx1"/>
                </a:solidFill>
                <a:latin typeface="Comic Sans MS" pitchFamily="66" charset="0"/>
                <a:ea typeface="ＭＳ Ｐゴシック" pitchFamily="34" charset="-128"/>
              </a:defRPr>
            </a:lvl4pPr>
            <a:lvl5pPr marL="2057400" indent="-228600" eaLnBrk="0" hangingPunct="0">
              <a:defRPr>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9pPr>
          </a:lstStyle>
          <a:p>
            <a:pPr eaLnBrk="1" hangingPunct="1"/>
            <a:r>
              <a:rPr lang="en-US" sz="2400" dirty="0">
                <a:solidFill>
                  <a:srgbClr val="00B0F0"/>
                </a:solidFill>
              </a:rPr>
              <a:t>e</a:t>
            </a:r>
          </a:p>
        </p:txBody>
      </p:sp>
      <p:sp>
        <p:nvSpPr>
          <p:cNvPr id="57373" name="TextBox 35"/>
          <p:cNvSpPr txBox="1">
            <a:spLocks noChangeArrowheads="1"/>
          </p:cNvSpPr>
          <p:nvPr/>
        </p:nvSpPr>
        <p:spPr bwMode="auto">
          <a:xfrm>
            <a:off x="3048000" y="3505200"/>
            <a:ext cx="3667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ea typeface="ＭＳ Ｐゴシック" pitchFamily="34" charset="-128"/>
              </a:defRPr>
            </a:lvl1pPr>
            <a:lvl2pPr marL="742950" indent="-285750" eaLnBrk="0" hangingPunct="0">
              <a:defRPr>
                <a:solidFill>
                  <a:schemeClr val="tx1"/>
                </a:solidFill>
                <a:latin typeface="Comic Sans MS" pitchFamily="66" charset="0"/>
                <a:ea typeface="ＭＳ Ｐゴシック" pitchFamily="34" charset="-128"/>
              </a:defRPr>
            </a:lvl2pPr>
            <a:lvl3pPr marL="1143000" indent="-228600" eaLnBrk="0" hangingPunct="0">
              <a:defRPr>
                <a:solidFill>
                  <a:schemeClr val="tx1"/>
                </a:solidFill>
                <a:latin typeface="Comic Sans MS" pitchFamily="66" charset="0"/>
                <a:ea typeface="ＭＳ Ｐゴシック" pitchFamily="34" charset="-128"/>
              </a:defRPr>
            </a:lvl3pPr>
            <a:lvl4pPr marL="1600200" indent="-228600" eaLnBrk="0" hangingPunct="0">
              <a:defRPr>
                <a:solidFill>
                  <a:schemeClr val="tx1"/>
                </a:solidFill>
                <a:latin typeface="Comic Sans MS" pitchFamily="66" charset="0"/>
                <a:ea typeface="ＭＳ Ｐゴシック" pitchFamily="34" charset="-128"/>
              </a:defRPr>
            </a:lvl4pPr>
            <a:lvl5pPr marL="2057400" indent="-228600" eaLnBrk="0" hangingPunct="0">
              <a:defRPr>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9pPr>
          </a:lstStyle>
          <a:p>
            <a:pPr eaLnBrk="1" hangingPunct="1"/>
            <a:r>
              <a:rPr lang="en-US" sz="2400"/>
              <a:t>d</a:t>
            </a:r>
          </a:p>
        </p:txBody>
      </p:sp>
      <p:sp>
        <p:nvSpPr>
          <p:cNvPr id="57374" name="TextBox 36"/>
          <p:cNvSpPr txBox="1">
            <a:spLocks noChangeArrowheads="1"/>
          </p:cNvSpPr>
          <p:nvPr/>
        </p:nvSpPr>
        <p:spPr bwMode="auto">
          <a:xfrm>
            <a:off x="3683602" y="2692400"/>
            <a:ext cx="4445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omic Sans MS" pitchFamily="66" charset="0"/>
                <a:ea typeface="ＭＳ Ｐゴシック" pitchFamily="34" charset="-128"/>
              </a:defRPr>
            </a:lvl1pPr>
            <a:lvl2pPr marL="742950" indent="-285750" eaLnBrk="0" hangingPunct="0">
              <a:defRPr>
                <a:solidFill>
                  <a:schemeClr val="tx1"/>
                </a:solidFill>
                <a:latin typeface="Comic Sans MS" pitchFamily="66" charset="0"/>
                <a:ea typeface="ＭＳ Ｐゴシック" pitchFamily="34" charset="-128"/>
              </a:defRPr>
            </a:lvl2pPr>
            <a:lvl3pPr marL="1143000" indent="-228600" eaLnBrk="0" hangingPunct="0">
              <a:defRPr>
                <a:solidFill>
                  <a:schemeClr val="tx1"/>
                </a:solidFill>
                <a:latin typeface="Comic Sans MS" pitchFamily="66" charset="0"/>
                <a:ea typeface="ＭＳ Ｐゴシック" pitchFamily="34" charset="-128"/>
              </a:defRPr>
            </a:lvl3pPr>
            <a:lvl4pPr marL="1600200" indent="-228600" eaLnBrk="0" hangingPunct="0">
              <a:defRPr>
                <a:solidFill>
                  <a:schemeClr val="tx1"/>
                </a:solidFill>
                <a:latin typeface="Comic Sans MS" pitchFamily="66" charset="0"/>
                <a:ea typeface="ＭＳ Ｐゴシック" pitchFamily="34" charset="-128"/>
              </a:defRPr>
            </a:lvl4pPr>
            <a:lvl5pPr marL="2057400" indent="-228600" eaLnBrk="0" hangingPunct="0">
              <a:defRPr>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9pPr>
          </a:lstStyle>
          <a:p>
            <a:pPr eaLnBrk="1" hangingPunct="1"/>
            <a:r>
              <a:rPr lang="en-US" sz="2400" dirty="0">
                <a:solidFill>
                  <a:srgbClr val="00B0F0"/>
                </a:solidFill>
              </a:rPr>
              <a:t>c</a:t>
            </a:r>
          </a:p>
        </p:txBody>
      </p:sp>
      <p:sp>
        <p:nvSpPr>
          <p:cNvPr id="57375" name="TextBox 37"/>
          <p:cNvSpPr txBox="1">
            <a:spLocks noChangeArrowheads="1"/>
          </p:cNvSpPr>
          <p:nvPr/>
        </p:nvSpPr>
        <p:spPr bwMode="auto">
          <a:xfrm>
            <a:off x="2971800" y="4191000"/>
            <a:ext cx="3413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ea typeface="ＭＳ Ｐゴシック" pitchFamily="34" charset="-128"/>
              </a:defRPr>
            </a:lvl1pPr>
            <a:lvl2pPr marL="742950" indent="-285750" eaLnBrk="0" hangingPunct="0">
              <a:defRPr>
                <a:solidFill>
                  <a:schemeClr val="tx1"/>
                </a:solidFill>
                <a:latin typeface="Comic Sans MS" pitchFamily="66" charset="0"/>
                <a:ea typeface="ＭＳ Ｐゴシック" pitchFamily="34" charset="-128"/>
              </a:defRPr>
            </a:lvl2pPr>
            <a:lvl3pPr marL="1143000" indent="-228600" eaLnBrk="0" hangingPunct="0">
              <a:defRPr>
                <a:solidFill>
                  <a:schemeClr val="tx1"/>
                </a:solidFill>
                <a:latin typeface="Comic Sans MS" pitchFamily="66" charset="0"/>
                <a:ea typeface="ＭＳ Ｐゴシック" pitchFamily="34" charset="-128"/>
              </a:defRPr>
            </a:lvl3pPr>
            <a:lvl4pPr marL="1600200" indent="-228600" eaLnBrk="0" hangingPunct="0">
              <a:defRPr>
                <a:solidFill>
                  <a:schemeClr val="tx1"/>
                </a:solidFill>
                <a:latin typeface="Comic Sans MS" pitchFamily="66" charset="0"/>
                <a:ea typeface="ＭＳ Ｐゴシック" pitchFamily="34" charset="-128"/>
              </a:defRPr>
            </a:lvl4pPr>
            <a:lvl5pPr marL="2057400" indent="-228600" eaLnBrk="0" hangingPunct="0">
              <a:defRPr>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9pPr>
          </a:lstStyle>
          <a:p>
            <a:pPr eaLnBrk="1" hangingPunct="1"/>
            <a:r>
              <a:rPr lang="en-US" sz="2400"/>
              <a:t>f</a:t>
            </a:r>
          </a:p>
        </p:txBody>
      </p:sp>
      <p:sp>
        <p:nvSpPr>
          <p:cNvPr id="40" name="Rectangle 23"/>
          <p:cNvSpPr>
            <a:spLocks noChangeArrowheads="1"/>
          </p:cNvSpPr>
          <p:nvPr/>
        </p:nvSpPr>
        <p:spPr bwMode="auto">
          <a:xfrm>
            <a:off x="6248400" y="4724400"/>
            <a:ext cx="401638" cy="454025"/>
          </a:xfrm>
          <a:prstGeom prst="rect">
            <a:avLst/>
          </a:prstGeom>
          <a:noFill/>
          <a:ln w="12700">
            <a:noFill/>
            <a:miter lim="800000"/>
            <a:headEnd/>
            <a:tailEnd/>
          </a:ln>
          <a:effectLst/>
        </p:spPr>
        <p:txBody>
          <a:bodyPr wrap="none" lIns="90487" tIns="44450" rIns="90487" bIns="44450">
            <a:spAutoFit/>
          </a:bodyPr>
          <a:lstStyle/>
          <a:p>
            <a:pPr eaLnBrk="0" hangingPunct="0">
              <a:defRPr/>
            </a:pPr>
            <a:r>
              <a:rPr lang="en-US" sz="2400" i="1">
                <a:effectLst>
                  <a:outerShdw blurRad="38100" dist="38100" dir="2700000" algn="tl">
                    <a:srgbClr val="C0C0C0"/>
                  </a:outerShdw>
                </a:effectLst>
                <a:latin typeface="Times New Roman" pitchFamily="-108" charset="0"/>
                <a:ea typeface="ＭＳ Ｐゴシック" pitchFamily="-108" charset="-128"/>
                <a:cs typeface="+mn-cs"/>
              </a:rPr>
              <a:t>D</a:t>
            </a:r>
            <a:endParaRPr lang="en-US" sz="2400">
              <a:effectLst>
                <a:outerShdw blurRad="38100" dist="38100" dir="2700000" algn="tl">
                  <a:srgbClr val="C0C0C0"/>
                </a:outerShdw>
              </a:effectLst>
              <a:latin typeface="Times New Roman" pitchFamily="-108" charset="0"/>
              <a:ea typeface="ＭＳ Ｐゴシック" pitchFamily="-108" charset="-128"/>
              <a:cs typeface="+mn-cs"/>
            </a:endParaRPr>
          </a:p>
        </p:txBody>
      </p:sp>
      <p:sp>
        <p:nvSpPr>
          <p:cNvPr id="41" name="Rectangle 25"/>
          <p:cNvSpPr>
            <a:spLocks noChangeArrowheads="1"/>
          </p:cNvSpPr>
          <p:nvPr/>
        </p:nvSpPr>
        <p:spPr bwMode="auto">
          <a:xfrm>
            <a:off x="5791200" y="1600200"/>
            <a:ext cx="501650" cy="458788"/>
          </a:xfrm>
          <a:prstGeom prst="rect">
            <a:avLst/>
          </a:prstGeom>
          <a:noFill/>
          <a:ln w="12700">
            <a:noFill/>
            <a:miter lim="800000"/>
            <a:headEnd/>
            <a:tailEnd/>
          </a:ln>
          <a:effectLst/>
        </p:spPr>
        <p:txBody>
          <a:bodyPr wrap="none" lIns="90487" tIns="44450" rIns="90487" bIns="44450">
            <a:spAutoFit/>
          </a:bodyPr>
          <a:lstStyle/>
          <a:p>
            <a:pPr eaLnBrk="0" hangingPunct="0">
              <a:defRPr/>
            </a:pPr>
            <a:r>
              <a:rPr lang="en-US" sz="2400" i="1">
                <a:effectLst>
                  <a:outerShdw blurRad="38100" dist="38100" dir="2700000" algn="tl">
                    <a:srgbClr val="C0C0C0"/>
                  </a:outerShdw>
                </a:effectLst>
                <a:latin typeface="Times New Roman" pitchFamily="-108" charset="0"/>
                <a:ea typeface="ＭＳ Ｐゴシック" pitchFamily="-108" charset="-128"/>
                <a:cs typeface="+mn-cs"/>
              </a:rPr>
              <a:t>S</a:t>
            </a:r>
            <a:r>
              <a:rPr lang="en-US" sz="2400" i="1" baseline="-25000">
                <a:effectLst>
                  <a:outerShdw blurRad="38100" dist="38100" dir="2700000" algn="tl">
                    <a:srgbClr val="C0C0C0"/>
                  </a:outerShdw>
                </a:effectLst>
                <a:latin typeface="Times New Roman" pitchFamily="-108" charset="0"/>
                <a:ea typeface="ＭＳ Ｐゴシック" pitchFamily="-108" charset="-128"/>
                <a:cs typeface="+mn-cs"/>
              </a:rPr>
              <a:t>A</a:t>
            </a:r>
            <a:endParaRPr lang="en-US" sz="2400" baseline="-25000">
              <a:effectLst>
                <a:outerShdw blurRad="38100" dist="38100" dir="2700000" algn="tl">
                  <a:srgbClr val="C0C0C0"/>
                </a:outerShdw>
              </a:effectLst>
              <a:latin typeface="Times New Roman" pitchFamily="-108" charset="0"/>
              <a:ea typeface="ＭＳ Ｐゴシック" pitchFamily="-108" charset="-128"/>
              <a:cs typeface="+mn-cs"/>
            </a:endParaRPr>
          </a:p>
        </p:txBody>
      </p:sp>
      <p:sp>
        <p:nvSpPr>
          <p:cNvPr id="2" name="Date Placeholder 1"/>
          <p:cNvSpPr>
            <a:spLocks noGrp="1"/>
          </p:cNvSpPr>
          <p:nvPr>
            <p:ph type="dt" sz="half" idx="10"/>
          </p:nvPr>
        </p:nvSpPr>
        <p:spPr/>
        <p:txBody>
          <a:bodyPr/>
          <a:lstStyle/>
          <a:p>
            <a:fld id="{04DD18B6-BBE4-42EA-AA30-C52994413303}" type="datetime1">
              <a:rPr lang="en-US" smtClean="0"/>
              <a:t>15-Aug-17</a:t>
            </a:fld>
            <a:endParaRPr lang="en-US"/>
          </a:p>
        </p:txBody>
      </p:sp>
      <p:sp>
        <p:nvSpPr>
          <p:cNvPr id="3" name="Slide Number Placeholder 2"/>
          <p:cNvSpPr>
            <a:spLocks noGrp="1"/>
          </p:cNvSpPr>
          <p:nvPr>
            <p:ph type="sldNum" sz="quarter" idx="12"/>
          </p:nvPr>
        </p:nvSpPr>
        <p:spPr/>
        <p:txBody>
          <a:bodyPr/>
          <a:lstStyle/>
          <a:p>
            <a:fld id="{853C790F-EA42-4F9E-ACE9-D924D845F78A}" type="slidenum">
              <a:rPr lang="en-US" smtClean="0"/>
              <a:t>15</a:t>
            </a:fld>
            <a:endParaRPr lang="en-US"/>
          </a:p>
        </p:txBody>
      </p:sp>
    </p:spTree>
    <p:extLst>
      <p:ext uri="{BB962C8B-B14F-4D97-AF65-F5344CB8AC3E}">
        <p14:creationId xmlns:p14="http://schemas.microsoft.com/office/powerpoint/2010/main" val="1233568284"/>
      </p:ext>
    </p:extLst>
  </p:cSld>
  <p:clrMapOvr>
    <a:masterClrMapping/>
  </p:clrMapOvr>
  <p:transition>
    <p:blinds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8" name="Rectangle 2"/>
          <p:cNvSpPr>
            <a:spLocks noGrp="1" noChangeArrowheads="1"/>
          </p:cNvSpPr>
          <p:nvPr>
            <p:ph type="title"/>
          </p:nvPr>
        </p:nvSpPr>
        <p:spPr>
          <a:xfrm>
            <a:off x="1071563" y="152400"/>
            <a:ext cx="6484937" cy="1116013"/>
          </a:xfrm>
        </p:spPr>
        <p:txBody>
          <a:bodyPr/>
          <a:lstStyle/>
          <a:p>
            <a:pPr eaLnBrk="1" fontAlgn="auto" hangingPunct="1">
              <a:spcAft>
                <a:spcPts val="0"/>
              </a:spcAft>
              <a:defRPr/>
            </a:pPr>
            <a:r>
              <a:rPr lang="en-CA" sz="3200" dirty="0">
                <a:solidFill>
                  <a:schemeClr val="tx2">
                    <a:satMod val="130000"/>
                  </a:schemeClr>
                </a:solidFill>
                <a:latin typeface="Times New Roman" pitchFamily="18" charset="0"/>
                <a:cs typeface="Times New Roman" pitchFamily="18" charset="0"/>
              </a:rPr>
              <a:t>Price Floors</a:t>
            </a:r>
          </a:p>
        </p:txBody>
      </p:sp>
      <p:sp>
        <p:nvSpPr>
          <p:cNvPr id="58371" name="Rectangle 3"/>
          <p:cNvSpPr>
            <a:spLocks noGrp="1" noChangeArrowheads="1"/>
          </p:cNvSpPr>
          <p:nvPr>
            <p:ph idx="1"/>
          </p:nvPr>
        </p:nvSpPr>
        <p:spPr>
          <a:xfrm>
            <a:off x="838201" y="1066801"/>
            <a:ext cx="7327900" cy="5386388"/>
          </a:xfrm>
        </p:spPr>
        <p:txBody>
          <a:bodyPr/>
          <a:lstStyle/>
          <a:p>
            <a:pPr eaLnBrk="1" hangingPunct="1"/>
            <a:r>
              <a:rPr lang="en-CA" dirty="0" smtClean="0">
                <a:latin typeface="Times New Roman" pitchFamily="18" charset="0"/>
                <a:ea typeface="ＭＳ Ｐゴシック" pitchFamily="34" charset="-128"/>
                <a:cs typeface="Times New Roman" pitchFamily="18" charset="0"/>
              </a:rPr>
              <a:t>A </a:t>
            </a:r>
            <a:r>
              <a:rPr lang="en-CA" b="1" dirty="0" smtClean="0">
                <a:solidFill>
                  <a:srgbClr val="FF0000"/>
                </a:solidFill>
                <a:latin typeface="Times New Roman" pitchFamily="18" charset="0"/>
                <a:ea typeface="ＭＳ Ｐゴシック" pitchFamily="34" charset="-128"/>
                <a:cs typeface="Times New Roman" pitchFamily="18" charset="0"/>
              </a:rPr>
              <a:t>price floor</a:t>
            </a:r>
            <a:r>
              <a:rPr lang="en-CA" dirty="0" smtClean="0">
                <a:latin typeface="Times New Roman" pitchFamily="18" charset="0"/>
                <a:ea typeface="ＭＳ Ｐゴシック" pitchFamily="34" charset="-128"/>
                <a:cs typeface="Times New Roman" pitchFamily="18" charset="0"/>
              </a:rPr>
              <a:t> is a regulation that makes it illegal to sell at a price lower than a specified level. </a:t>
            </a:r>
          </a:p>
          <a:p>
            <a:pPr eaLnBrk="1" hangingPunct="1"/>
            <a:r>
              <a:rPr lang="en-CA" dirty="0" smtClean="0">
                <a:latin typeface="Times New Roman" pitchFamily="18" charset="0"/>
                <a:ea typeface="ＭＳ Ｐゴシック" pitchFamily="34" charset="-128"/>
                <a:cs typeface="Times New Roman" pitchFamily="18" charset="0"/>
              </a:rPr>
              <a:t>It is the </a:t>
            </a:r>
            <a:r>
              <a:rPr lang="en-CA" dirty="0" smtClean="0">
                <a:solidFill>
                  <a:srgbClr val="FF0000"/>
                </a:solidFill>
                <a:latin typeface="Times New Roman" pitchFamily="18" charset="0"/>
                <a:ea typeface="ＭＳ Ｐゴシック" pitchFamily="34" charset="-128"/>
                <a:cs typeface="Times New Roman" pitchFamily="18" charset="0"/>
              </a:rPr>
              <a:t>minimum price </a:t>
            </a:r>
            <a:r>
              <a:rPr lang="en-CA" dirty="0" smtClean="0">
                <a:latin typeface="Times New Roman" pitchFamily="18" charset="0"/>
                <a:ea typeface="ＭＳ Ｐゴシック" pitchFamily="34" charset="-128"/>
                <a:cs typeface="Times New Roman" pitchFamily="18" charset="0"/>
              </a:rPr>
              <a:t>that should be paid for a commodity.</a:t>
            </a:r>
          </a:p>
        </p:txBody>
      </p:sp>
      <p:sp>
        <p:nvSpPr>
          <p:cNvPr id="2" name="Date Placeholder 1"/>
          <p:cNvSpPr>
            <a:spLocks noGrp="1"/>
          </p:cNvSpPr>
          <p:nvPr>
            <p:ph type="dt" sz="half" idx="10"/>
          </p:nvPr>
        </p:nvSpPr>
        <p:spPr/>
        <p:txBody>
          <a:bodyPr/>
          <a:lstStyle/>
          <a:p>
            <a:fld id="{515F43D8-9F4B-4AFC-B2D3-15276D679D01}" type="datetime1">
              <a:rPr lang="en-US" smtClean="0"/>
              <a:t>15-Aug-17</a:t>
            </a:fld>
            <a:endParaRPr lang="en-US"/>
          </a:p>
        </p:txBody>
      </p:sp>
      <p:sp>
        <p:nvSpPr>
          <p:cNvPr id="3" name="Slide Number Placeholder 2"/>
          <p:cNvSpPr>
            <a:spLocks noGrp="1"/>
          </p:cNvSpPr>
          <p:nvPr>
            <p:ph type="sldNum" sz="quarter" idx="12"/>
          </p:nvPr>
        </p:nvSpPr>
        <p:spPr/>
        <p:txBody>
          <a:bodyPr/>
          <a:lstStyle/>
          <a:p>
            <a:fld id="{853C790F-EA42-4F9E-ACE9-D924D845F78A}" type="slidenum">
              <a:rPr lang="en-US" smtClean="0"/>
              <a:t>16</a:t>
            </a:fld>
            <a:endParaRPr lang="en-US"/>
          </a:p>
        </p:txBody>
      </p:sp>
    </p:spTree>
    <p:extLst>
      <p:ext uri="{BB962C8B-B14F-4D97-AF65-F5344CB8AC3E}">
        <p14:creationId xmlns:p14="http://schemas.microsoft.com/office/powerpoint/2010/main" val="2681670155"/>
      </p:ext>
    </p:extLst>
  </p:cSld>
  <p:clrMapOvr>
    <a:masterClrMapping/>
  </p:clrMapOvr>
  <p:transition>
    <p:blinds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100" y="274638"/>
            <a:ext cx="7499350" cy="1143000"/>
          </a:xfrm>
        </p:spPr>
        <p:txBody>
          <a:bodyPr>
            <a:normAutofit fontScale="90000"/>
          </a:bodyPr>
          <a:lstStyle/>
          <a:p>
            <a:pPr algn="ctr">
              <a:defRPr/>
            </a:pPr>
            <a:r>
              <a:rPr lang="en-US" sz="3600" dirty="0" smtClean="0">
                <a:effectLst>
                  <a:outerShdw blurRad="38100" dist="38100" dir="2700000" algn="tl">
                    <a:srgbClr val="C0C0C0"/>
                  </a:outerShdw>
                </a:effectLst>
                <a:ea typeface="ＭＳ Ｐゴシック" pitchFamily="34" charset="-128"/>
              </a:rPr>
              <a:t>Wool Price Floor – effect on </a:t>
            </a:r>
            <a:r>
              <a:rPr lang="en-US" sz="3600" dirty="0" smtClean="0">
                <a:solidFill>
                  <a:srgbClr val="00B050"/>
                </a:solidFill>
                <a:effectLst>
                  <a:outerShdw blurRad="38100" dist="38100" dir="2700000" algn="tl">
                    <a:srgbClr val="C0C0C0"/>
                  </a:outerShdw>
                </a:effectLst>
                <a:ea typeface="ＭＳ Ｐゴシック" pitchFamily="34" charset="-128"/>
              </a:rPr>
              <a:t>producer surplus </a:t>
            </a:r>
          </a:p>
        </p:txBody>
      </p:sp>
      <p:cxnSp>
        <p:nvCxnSpPr>
          <p:cNvPr id="62467" name="Straight Connector 4"/>
          <p:cNvCxnSpPr>
            <a:cxnSpLocks noChangeShapeType="1"/>
          </p:cNvCxnSpPr>
          <p:nvPr/>
        </p:nvCxnSpPr>
        <p:spPr bwMode="auto">
          <a:xfrm rot="5400000">
            <a:off x="-36512" y="3924300"/>
            <a:ext cx="4189412" cy="1588"/>
          </a:xfrm>
          <a:prstGeom prst="line">
            <a:avLst/>
          </a:prstGeom>
          <a:noFill/>
          <a:ln w="25400">
            <a:solidFill>
              <a:schemeClr val="accent1"/>
            </a:solidFill>
            <a:round/>
            <a:headEnd/>
            <a:tailEnd/>
          </a:ln>
          <a:effectLst>
            <a:outerShdw dist="25400" dir="5400000" rotWithShape="0">
              <a:srgbClr val="808080">
                <a:alpha val="43137"/>
              </a:srgbClr>
            </a:outerShdw>
          </a:effectLst>
          <a:extLst>
            <a:ext uri="{909E8E84-426E-40DD-AFC4-6F175D3DCCD1}">
              <a14:hiddenFill xmlns:a14="http://schemas.microsoft.com/office/drawing/2010/main">
                <a:noFill/>
              </a14:hiddenFill>
            </a:ext>
          </a:extLst>
        </p:spPr>
      </p:cxnSp>
      <p:cxnSp>
        <p:nvCxnSpPr>
          <p:cNvPr id="62468" name="Straight Connector 6"/>
          <p:cNvCxnSpPr>
            <a:cxnSpLocks noChangeShapeType="1"/>
          </p:cNvCxnSpPr>
          <p:nvPr/>
        </p:nvCxnSpPr>
        <p:spPr bwMode="auto">
          <a:xfrm>
            <a:off x="2057400" y="6019800"/>
            <a:ext cx="4267200" cy="1588"/>
          </a:xfrm>
          <a:prstGeom prst="line">
            <a:avLst/>
          </a:prstGeom>
          <a:noFill/>
          <a:ln w="25400">
            <a:solidFill>
              <a:schemeClr val="accent1"/>
            </a:solidFill>
            <a:round/>
            <a:headEnd/>
            <a:tailEnd/>
          </a:ln>
          <a:effectLst>
            <a:outerShdw dist="25400" dir="5400000" rotWithShape="0">
              <a:srgbClr val="808080">
                <a:alpha val="43137"/>
              </a:srgbClr>
            </a:outerShdw>
          </a:effectLst>
          <a:extLst>
            <a:ext uri="{909E8E84-426E-40DD-AFC4-6F175D3DCCD1}">
              <a14:hiddenFill xmlns:a14="http://schemas.microsoft.com/office/drawing/2010/main">
                <a:noFill/>
              </a14:hiddenFill>
            </a:ext>
          </a:extLst>
        </p:spPr>
      </p:cxnSp>
      <p:cxnSp>
        <p:nvCxnSpPr>
          <p:cNvPr id="62469" name="Straight Connector 8"/>
          <p:cNvCxnSpPr>
            <a:cxnSpLocks noChangeShapeType="1"/>
          </p:cNvCxnSpPr>
          <p:nvPr/>
        </p:nvCxnSpPr>
        <p:spPr bwMode="auto">
          <a:xfrm rot="16200000" flipH="1">
            <a:off x="2476500" y="2247900"/>
            <a:ext cx="3657600" cy="3124200"/>
          </a:xfrm>
          <a:prstGeom prst="line">
            <a:avLst/>
          </a:prstGeom>
          <a:noFill/>
          <a:ln w="25400">
            <a:solidFill>
              <a:schemeClr val="accent1"/>
            </a:solidFill>
            <a:round/>
            <a:headEnd/>
            <a:tailEnd/>
          </a:ln>
          <a:effectLst>
            <a:outerShdw dist="25400" dir="5400000" rotWithShape="0">
              <a:srgbClr val="808080">
                <a:alpha val="43137"/>
              </a:srgbClr>
            </a:outerShdw>
          </a:effectLst>
          <a:extLst>
            <a:ext uri="{909E8E84-426E-40DD-AFC4-6F175D3DCCD1}">
              <a14:hiddenFill xmlns:a14="http://schemas.microsoft.com/office/drawing/2010/main">
                <a:noFill/>
              </a14:hiddenFill>
            </a:ext>
          </a:extLst>
        </p:spPr>
      </p:cxnSp>
      <p:cxnSp>
        <p:nvCxnSpPr>
          <p:cNvPr id="62470" name="Straight Connector 10"/>
          <p:cNvCxnSpPr>
            <a:cxnSpLocks noChangeShapeType="1"/>
          </p:cNvCxnSpPr>
          <p:nvPr/>
        </p:nvCxnSpPr>
        <p:spPr bwMode="auto">
          <a:xfrm rot="5400000">
            <a:off x="2438400" y="2362200"/>
            <a:ext cx="3352800" cy="2895600"/>
          </a:xfrm>
          <a:prstGeom prst="line">
            <a:avLst/>
          </a:prstGeom>
          <a:noFill/>
          <a:ln w="25400">
            <a:solidFill>
              <a:schemeClr val="accent1"/>
            </a:solidFill>
            <a:round/>
            <a:headEnd/>
            <a:tailEnd/>
          </a:ln>
          <a:effectLst>
            <a:outerShdw dist="25400" dir="5400000" rotWithShape="0">
              <a:srgbClr val="808080">
                <a:alpha val="43137"/>
              </a:srgbClr>
            </a:outerShdw>
          </a:effectLst>
          <a:extLst>
            <a:ext uri="{909E8E84-426E-40DD-AFC4-6F175D3DCCD1}">
              <a14:hiddenFill xmlns:a14="http://schemas.microsoft.com/office/drawing/2010/main">
                <a:noFill/>
              </a14:hiddenFill>
            </a:ext>
          </a:extLst>
        </p:spPr>
      </p:cxnSp>
      <p:cxnSp>
        <p:nvCxnSpPr>
          <p:cNvPr id="62471" name="Straight Connector 14"/>
          <p:cNvCxnSpPr>
            <a:cxnSpLocks noChangeShapeType="1"/>
          </p:cNvCxnSpPr>
          <p:nvPr/>
        </p:nvCxnSpPr>
        <p:spPr bwMode="auto">
          <a:xfrm rot="10800000">
            <a:off x="2057400" y="3657600"/>
            <a:ext cx="2133600" cy="1588"/>
          </a:xfrm>
          <a:prstGeom prst="line">
            <a:avLst/>
          </a:prstGeom>
          <a:noFill/>
          <a:ln w="12700">
            <a:solidFill>
              <a:schemeClr val="accent1"/>
            </a:solidFill>
            <a:prstDash val="dash"/>
            <a:round/>
            <a:headEnd/>
            <a:tailEnd/>
          </a:ln>
          <a:effectLst>
            <a:outerShdw dist="25400" dir="5400000" rotWithShape="0">
              <a:srgbClr val="808080">
                <a:alpha val="43137"/>
              </a:srgbClr>
            </a:outerShdw>
          </a:effectLst>
          <a:extLst>
            <a:ext uri="{909E8E84-426E-40DD-AFC4-6F175D3DCCD1}">
              <a14:hiddenFill xmlns:a14="http://schemas.microsoft.com/office/drawing/2010/main">
                <a:noFill/>
              </a14:hiddenFill>
            </a:ext>
          </a:extLst>
        </p:spPr>
      </p:cxnSp>
      <p:cxnSp>
        <p:nvCxnSpPr>
          <p:cNvPr id="62472" name="Straight Connector 16"/>
          <p:cNvCxnSpPr>
            <a:cxnSpLocks noChangeShapeType="1"/>
          </p:cNvCxnSpPr>
          <p:nvPr/>
        </p:nvCxnSpPr>
        <p:spPr bwMode="auto">
          <a:xfrm rot="5400000">
            <a:off x="3096419" y="4877594"/>
            <a:ext cx="2286000" cy="1588"/>
          </a:xfrm>
          <a:prstGeom prst="line">
            <a:avLst/>
          </a:prstGeom>
          <a:noFill/>
          <a:ln w="12700">
            <a:solidFill>
              <a:schemeClr val="accent1"/>
            </a:solidFill>
            <a:prstDash val="dash"/>
            <a:round/>
            <a:headEnd/>
            <a:tailEnd/>
          </a:ln>
          <a:effectLst>
            <a:outerShdw dist="25400" dir="5400000" rotWithShape="0">
              <a:srgbClr val="808080">
                <a:alpha val="43137"/>
              </a:srgbClr>
            </a:outerShdw>
          </a:effectLst>
          <a:extLst>
            <a:ext uri="{909E8E84-426E-40DD-AFC4-6F175D3DCCD1}">
              <a14:hiddenFill xmlns:a14="http://schemas.microsoft.com/office/drawing/2010/main">
                <a:noFill/>
              </a14:hiddenFill>
            </a:ext>
          </a:extLst>
        </p:spPr>
      </p:cxnSp>
      <p:cxnSp>
        <p:nvCxnSpPr>
          <p:cNvPr id="62473" name="Straight Connector 19"/>
          <p:cNvCxnSpPr>
            <a:cxnSpLocks noChangeShapeType="1"/>
          </p:cNvCxnSpPr>
          <p:nvPr/>
        </p:nvCxnSpPr>
        <p:spPr bwMode="auto">
          <a:xfrm>
            <a:off x="2057400" y="2743200"/>
            <a:ext cx="3886200" cy="1588"/>
          </a:xfrm>
          <a:prstGeom prst="line">
            <a:avLst/>
          </a:prstGeom>
          <a:noFill/>
          <a:ln w="25400">
            <a:solidFill>
              <a:schemeClr val="accent1"/>
            </a:solidFill>
            <a:round/>
            <a:headEnd/>
            <a:tailEnd/>
          </a:ln>
          <a:effectLst>
            <a:outerShdw dist="25400" dir="5400000" rotWithShape="0">
              <a:srgbClr val="808080">
                <a:alpha val="43137"/>
              </a:srgbClr>
            </a:outerShdw>
          </a:effectLst>
          <a:extLst>
            <a:ext uri="{909E8E84-426E-40DD-AFC4-6F175D3DCCD1}">
              <a14:hiddenFill xmlns:a14="http://schemas.microsoft.com/office/drawing/2010/main">
                <a:noFill/>
              </a14:hiddenFill>
            </a:ext>
          </a:extLst>
        </p:spPr>
      </p:cxnSp>
      <p:sp>
        <p:nvSpPr>
          <p:cNvPr id="62474" name="TextBox 20"/>
          <p:cNvSpPr txBox="1">
            <a:spLocks noChangeArrowheads="1"/>
          </p:cNvSpPr>
          <p:nvPr/>
        </p:nvSpPr>
        <p:spPr bwMode="auto">
          <a:xfrm>
            <a:off x="1447800" y="3429000"/>
            <a:ext cx="5857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ea typeface="ＭＳ Ｐゴシック" pitchFamily="34" charset="-128"/>
              </a:defRPr>
            </a:lvl1pPr>
            <a:lvl2pPr marL="742950" indent="-285750" eaLnBrk="0" hangingPunct="0">
              <a:defRPr>
                <a:solidFill>
                  <a:schemeClr val="tx1"/>
                </a:solidFill>
                <a:latin typeface="Comic Sans MS" pitchFamily="66" charset="0"/>
                <a:ea typeface="ＭＳ Ｐゴシック" pitchFamily="34" charset="-128"/>
              </a:defRPr>
            </a:lvl2pPr>
            <a:lvl3pPr marL="1143000" indent="-228600" eaLnBrk="0" hangingPunct="0">
              <a:defRPr>
                <a:solidFill>
                  <a:schemeClr val="tx1"/>
                </a:solidFill>
                <a:latin typeface="Comic Sans MS" pitchFamily="66" charset="0"/>
                <a:ea typeface="ＭＳ Ｐゴシック" pitchFamily="34" charset="-128"/>
              </a:defRPr>
            </a:lvl3pPr>
            <a:lvl4pPr marL="1600200" indent="-228600" eaLnBrk="0" hangingPunct="0">
              <a:defRPr>
                <a:solidFill>
                  <a:schemeClr val="tx1"/>
                </a:solidFill>
                <a:latin typeface="Comic Sans MS" pitchFamily="66" charset="0"/>
                <a:ea typeface="ＭＳ Ｐゴシック" pitchFamily="34" charset="-128"/>
              </a:defRPr>
            </a:lvl4pPr>
            <a:lvl5pPr marL="2057400" indent="-228600" eaLnBrk="0" hangingPunct="0">
              <a:defRPr>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9pPr>
          </a:lstStyle>
          <a:p>
            <a:pPr eaLnBrk="1" hangingPunct="1"/>
            <a:r>
              <a:rPr lang="en-US" sz="2400"/>
              <a:t>$8</a:t>
            </a:r>
          </a:p>
        </p:txBody>
      </p:sp>
      <p:sp>
        <p:nvSpPr>
          <p:cNvPr id="62475" name="TextBox 21"/>
          <p:cNvSpPr txBox="1">
            <a:spLocks noChangeArrowheads="1"/>
          </p:cNvSpPr>
          <p:nvPr/>
        </p:nvSpPr>
        <p:spPr bwMode="auto">
          <a:xfrm>
            <a:off x="1371600" y="2514600"/>
            <a:ext cx="723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ea typeface="ＭＳ Ｐゴシック" pitchFamily="34" charset="-128"/>
              </a:defRPr>
            </a:lvl1pPr>
            <a:lvl2pPr marL="742950" indent="-285750" eaLnBrk="0" hangingPunct="0">
              <a:defRPr>
                <a:solidFill>
                  <a:schemeClr val="tx1"/>
                </a:solidFill>
                <a:latin typeface="Comic Sans MS" pitchFamily="66" charset="0"/>
                <a:ea typeface="ＭＳ Ｐゴシック" pitchFamily="34" charset="-128"/>
              </a:defRPr>
            </a:lvl2pPr>
            <a:lvl3pPr marL="1143000" indent="-228600" eaLnBrk="0" hangingPunct="0">
              <a:defRPr>
                <a:solidFill>
                  <a:schemeClr val="tx1"/>
                </a:solidFill>
                <a:latin typeface="Comic Sans MS" pitchFamily="66" charset="0"/>
                <a:ea typeface="ＭＳ Ｐゴシック" pitchFamily="34" charset="-128"/>
              </a:defRPr>
            </a:lvl3pPr>
            <a:lvl4pPr marL="1600200" indent="-228600" eaLnBrk="0" hangingPunct="0">
              <a:defRPr>
                <a:solidFill>
                  <a:schemeClr val="tx1"/>
                </a:solidFill>
                <a:latin typeface="Comic Sans MS" pitchFamily="66" charset="0"/>
                <a:ea typeface="ＭＳ Ｐゴシック" pitchFamily="34" charset="-128"/>
              </a:defRPr>
            </a:lvl4pPr>
            <a:lvl5pPr marL="2057400" indent="-228600" eaLnBrk="0" hangingPunct="0">
              <a:defRPr>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9pPr>
          </a:lstStyle>
          <a:p>
            <a:pPr eaLnBrk="1" hangingPunct="1"/>
            <a:r>
              <a:rPr lang="en-US" sz="2400"/>
              <a:t>$12</a:t>
            </a:r>
          </a:p>
        </p:txBody>
      </p:sp>
      <p:sp>
        <p:nvSpPr>
          <p:cNvPr id="62476" name="TextBox 22"/>
          <p:cNvSpPr txBox="1">
            <a:spLocks noChangeArrowheads="1"/>
          </p:cNvSpPr>
          <p:nvPr/>
        </p:nvSpPr>
        <p:spPr bwMode="auto">
          <a:xfrm>
            <a:off x="762000" y="1371600"/>
            <a:ext cx="19002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ea typeface="ＭＳ Ｐゴシック" pitchFamily="34" charset="-128"/>
              </a:defRPr>
            </a:lvl1pPr>
            <a:lvl2pPr marL="742950" indent="-285750" eaLnBrk="0" hangingPunct="0">
              <a:defRPr>
                <a:solidFill>
                  <a:schemeClr val="tx1"/>
                </a:solidFill>
                <a:latin typeface="Comic Sans MS" pitchFamily="66" charset="0"/>
                <a:ea typeface="ＭＳ Ｐゴシック" pitchFamily="34" charset="-128"/>
              </a:defRPr>
            </a:lvl2pPr>
            <a:lvl3pPr marL="1143000" indent="-228600" eaLnBrk="0" hangingPunct="0">
              <a:defRPr>
                <a:solidFill>
                  <a:schemeClr val="tx1"/>
                </a:solidFill>
                <a:latin typeface="Comic Sans MS" pitchFamily="66" charset="0"/>
                <a:ea typeface="ＭＳ Ｐゴシック" pitchFamily="34" charset="-128"/>
              </a:defRPr>
            </a:lvl3pPr>
            <a:lvl4pPr marL="1600200" indent="-228600" eaLnBrk="0" hangingPunct="0">
              <a:defRPr>
                <a:solidFill>
                  <a:schemeClr val="tx1"/>
                </a:solidFill>
                <a:latin typeface="Comic Sans MS" pitchFamily="66" charset="0"/>
                <a:ea typeface="ＭＳ Ｐゴシック" pitchFamily="34" charset="-128"/>
              </a:defRPr>
            </a:lvl4pPr>
            <a:lvl5pPr marL="2057400" indent="-228600" eaLnBrk="0" hangingPunct="0">
              <a:defRPr>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9pPr>
          </a:lstStyle>
          <a:p>
            <a:pPr eaLnBrk="1" hangingPunct="1"/>
            <a:r>
              <a:rPr lang="en-US" sz="2400"/>
              <a:t>Price per kg</a:t>
            </a:r>
          </a:p>
        </p:txBody>
      </p:sp>
      <p:sp>
        <p:nvSpPr>
          <p:cNvPr id="62477" name="TextBox 23"/>
          <p:cNvSpPr txBox="1">
            <a:spLocks noChangeArrowheads="1"/>
          </p:cNvSpPr>
          <p:nvPr/>
        </p:nvSpPr>
        <p:spPr bwMode="auto">
          <a:xfrm>
            <a:off x="6019800" y="2514600"/>
            <a:ext cx="22463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ea typeface="ＭＳ Ｐゴシック" pitchFamily="34" charset="-128"/>
              </a:defRPr>
            </a:lvl1pPr>
            <a:lvl2pPr marL="742950" indent="-285750" eaLnBrk="0" hangingPunct="0">
              <a:defRPr>
                <a:solidFill>
                  <a:schemeClr val="tx1"/>
                </a:solidFill>
                <a:latin typeface="Comic Sans MS" pitchFamily="66" charset="0"/>
                <a:ea typeface="ＭＳ Ｐゴシック" pitchFamily="34" charset="-128"/>
              </a:defRPr>
            </a:lvl2pPr>
            <a:lvl3pPr marL="1143000" indent="-228600" eaLnBrk="0" hangingPunct="0">
              <a:defRPr>
                <a:solidFill>
                  <a:schemeClr val="tx1"/>
                </a:solidFill>
                <a:latin typeface="Comic Sans MS" pitchFamily="66" charset="0"/>
                <a:ea typeface="ＭＳ Ｐゴシック" pitchFamily="34" charset="-128"/>
              </a:defRPr>
            </a:lvl3pPr>
            <a:lvl4pPr marL="1600200" indent="-228600" eaLnBrk="0" hangingPunct="0">
              <a:defRPr>
                <a:solidFill>
                  <a:schemeClr val="tx1"/>
                </a:solidFill>
                <a:latin typeface="Comic Sans MS" pitchFamily="66" charset="0"/>
                <a:ea typeface="ＭＳ Ｐゴシック" pitchFamily="34" charset="-128"/>
              </a:defRPr>
            </a:lvl4pPr>
            <a:lvl5pPr marL="2057400" indent="-228600" eaLnBrk="0" hangingPunct="0">
              <a:defRPr>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9pPr>
          </a:lstStyle>
          <a:p>
            <a:pPr eaLnBrk="1" hangingPunct="1"/>
            <a:r>
              <a:rPr lang="en-US" sz="2400"/>
              <a:t>Minimum price</a:t>
            </a:r>
          </a:p>
        </p:txBody>
      </p:sp>
      <p:sp>
        <p:nvSpPr>
          <p:cNvPr id="62478" name="TextBox 24"/>
          <p:cNvSpPr txBox="1">
            <a:spLocks noChangeArrowheads="1"/>
          </p:cNvSpPr>
          <p:nvPr/>
        </p:nvSpPr>
        <p:spPr bwMode="auto">
          <a:xfrm>
            <a:off x="5562600" y="1752600"/>
            <a:ext cx="3984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ea typeface="ＭＳ Ｐゴシック" pitchFamily="34" charset="-128"/>
              </a:defRPr>
            </a:lvl1pPr>
            <a:lvl2pPr marL="742950" indent="-285750" eaLnBrk="0" hangingPunct="0">
              <a:defRPr>
                <a:solidFill>
                  <a:schemeClr val="tx1"/>
                </a:solidFill>
                <a:latin typeface="Comic Sans MS" pitchFamily="66" charset="0"/>
                <a:ea typeface="ＭＳ Ｐゴシック" pitchFamily="34" charset="-128"/>
              </a:defRPr>
            </a:lvl2pPr>
            <a:lvl3pPr marL="1143000" indent="-228600" eaLnBrk="0" hangingPunct="0">
              <a:defRPr>
                <a:solidFill>
                  <a:schemeClr val="tx1"/>
                </a:solidFill>
                <a:latin typeface="Comic Sans MS" pitchFamily="66" charset="0"/>
                <a:ea typeface="ＭＳ Ｐゴシック" pitchFamily="34" charset="-128"/>
              </a:defRPr>
            </a:lvl3pPr>
            <a:lvl4pPr marL="1600200" indent="-228600" eaLnBrk="0" hangingPunct="0">
              <a:defRPr>
                <a:solidFill>
                  <a:schemeClr val="tx1"/>
                </a:solidFill>
                <a:latin typeface="Comic Sans MS" pitchFamily="66" charset="0"/>
                <a:ea typeface="ＭＳ Ｐゴシック" pitchFamily="34" charset="-128"/>
              </a:defRPr>
            </a:lvl4pPr>
            <a:lvl5pPr marL="2057400" indent="-228600" eaLnBrk="0" hangingPunct="0">
              <a:defRPr>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9pPr>
          </a:lstStyle>
          <a:p>
            <a:pPr eaLnBrk="1" hangingPunct="1"/>
            <a:r>
              <a:rPr lang="en-US" sz="2400"/>
              <a:t>S</a:t>
            </a:r>
          </a:p>
        </p:txBody>
      </p:sp>
      <p:sp>
        <p:nvSpPr>
          <p:cNvPr id="62479" name="TextBox 25"/>
          <p:cNvSpPr txBox="1">
            <a:spLocks noChangeArrowheads="1"/>
          </p:cNvSpPr>
          <p:nvPr/>
        </p:nvSpPr>
        <p:spPr bwMode="auto">
          <a:xfrm>
            <a:off x="5791200" y="5257800"/>
            <a:ext cx="406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ea typeface="ＭＳ Ｐゴシック" pitchFamily="34" charset="-128"/>
              </a:defRPr>
            </a:lvl1pPr>
            <a:lvl2pPr marL="742950" indent="-285750" eaLnBrk="0" hangingPunct="0">
              <a:defRPr>
                <a:solidFill>
                  <a:schemeClr val="tx1"/>
                </a:solidFill>
                <a:latin typeface="Comic Sans MS" pitchFamily="66" charset="0"/>
                <a:ea typeface="ＭＳ Ｐゴシック" pitchFamily="34" charset="-128"/>
              </a:defRPr>
            </a:lvl2pPr>
            <a:lvl3pPr marL="1143000" indent="-228600" eaLnBrk="0" hangingPunct="0">
              <a:defRPr>
                <a:solidFill>
                  <a:schemeClr val="tx1"/>
                </a:solidFill>
                <a:latin typeface="Comic Sans MS" pitchFamily="66" charset="0"/>
                <a:ea typeface="ＭＳ Ｐゴシック" pitchFamily="34" charset="-128"/>
              </a:defRPr>
            </a:lvl3pPr>
            <a:lvl4pPr marL="1600200" indent="-228600" eaLnBrk="0" hangingPunct="0">
              <a:defRPr>
                <a:solidFill>
                  <a:schemeClr val="tx1"/>
                </a:solidFill>
                <a:latin typeface="Comic Sans MS" pitchFamily="66" charset="0"/>
                <a:ea typeface="ＭＳ Ｐゴシック" pitchFamily="34" charset="-128"/>
              </a:defRPr>
            </a:lvl4pPr>
            <a:lvl5pPr marL="2057400" indent="-228600" eaLnBrk="0" hangingPunct="0">
              <a:defRPr>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9pPr>
          </a:lstStyle>
          <a:p>
            <a:pPr eaLnBrk="1" hangingPunct="1"/>
            <a:r>
              <a:rPr lang="en-US" sz="2400"/>
              <a:t>D</a:t>
            </a:r>
          </a:p>
        </p:txBody>
      </p:sp>
      <p:cxnSp>
        <p:nvCxnSpPr>
          <p:cNvPr id="62480" name="Straight Connector 26"/>
          <p:cNvCxnSpPr>
            <a:cxnSpLocks noChangeShapeType="1"/>
          </p:cNvCxnSpPr>
          <p:nvPr/>
        </p:nvCxnSpPr>
        <p:spPr bwMode="auto">
          <a:xfrm rot="5400000">
            <a:off x="1774032" y="4420394"/>
            <a:ext cx="3200400" cy="1587"/>
          </a:xfrm>
          <a:prstGeom prst="line">
            <a:avLst/>
          </a:prstGeom>
          <a:noFill/>
          <a:ln w="12700">
            <a:solidFill>
              <a:schemeClr val="accent1"/>
            </a:solidFill>
            <a:prstDash val="dash"/>
            <a:round/>
            <a:headEnd/>
            <a:tailEnd/>
          </a:ln>
          <a:effectLst>
            <a:outerShdw dist="25400" dir="5400000" rotWithShape="0">
              <a:srgbClr val="808080">
                <a:alpha val="43137"/>
              </a:srgbClr>
            </a:outerShdw>
          </a:effectLst>
          <a:extLst>
            <a:ext uri="{909E8E84-426E-40DD-AFC4-6F175D3DCCD1}">
              <a14:hiddenFill xmlns:a14="http://schemas.microsoft.com/office/drawing/2010/main">
                <a:noFill/>
              </a14:hiddenFill>
            </a:ext>
          </a:extLst>
        </p:spPr>
      </p:cxnSp>
      <p:cxnSp>
        <p:nvCxnSpPr>
          <p:cNvPr id="62481" name="Straight Connector 27"/>
          <p:cNvCxnSpPr>
            <a:cxnSpLocks noChangeShapeType="1"/>
          </p:cNvCxnSpPr>
          <p:nvPr/>
        </p:nvCxnSpPr>
        <p:spPr bwMode="auto">
          <a:xfrm rot="5400000">
            <a:off x="3448844" y="4420394"/>
            <a:ext cx="3200400" cy="1588"/>
          </a:xfrm>
          <a:prstGeom prst="line">
            <a:avLst/>
          </a:prstGeom>
          <a:noFill/>
          <a:ln w="12700">
            <a:solidFill>
              <a:schemeClr val="accent1"/>
            </a:solidFill>
            <a:prstDash val="dash"/>
            <a:round/>
            <a:headEnd/>
            <a:tailEnd/>
          </a:ln>
          <a:effectLst>
            <a:outerShdw dist="25400" dir="5400000" rotWithShape="0">
              <a:srgbClr val="808080">
                <a:alpha val="43137"/>
              </a:srgbClr>
            </a:outerShdw>
          </a:effectLst>
          <a:extLst>
            <a:ext uri="{909E8E84-426E-40DD-AFC4-6F175D3DCCD1}">
              <a14:hiddenFill xmlns:a14="http://schemas.microsoft.com/office/drawing/2010/main">
                <a:noFill/>
              </a14:hiddenFill>
            </a:ext>
          </a:extLst>
        </p:spPr>
      </p:cxnSp>
      <p:sp>
        <p:nvSpPr>
          <p:cNvPr id="62482" name="TextBox 30"/>
          <p:cNvSpPr txBox="1">
            <a:spLocks noChangeArrowheads="1"/>
          </p:cNvSpPr>
          <p:nvPr/>
        </p:nvSpPr>
        <p:spPr bwMode="auto">
          <a:xfrm>
            <a:off x="5638800" y="6019800"/>
            <a:ext cx="25892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ea typeface="ＭＳ Ｐゴシック" pitchFamily="34" charset="-128"/>
              </a:defRPr>
            </a:lvl1pPr>
            <a:lvl2pPr marL="742950" indent="-285750" eaLnBrk="0" hangingPunct="0">
              <a:defRPr>
                <a:solidFill>
                  <a:schemeClr val="tx1"/>
                </a:solidFill>
                <a:latin typeface="Comic Sans MS" pitchFamily="66" charset="0"/>
                <a:ea typeface="ＭＳ Ｐゴシック" pitchFamily="34" charset="-128"/>
              </a:defRPr>
            </a:lvl2pPr>
            <a:lvl3pPr marL="1143000" indent="-228600" eaLnBrk="0" hangingPunct="0">
              <a:defRPr>
                <a:solidFill>
                  <a:schemeClr val="tx1"/>
                </a:solidFill>
                <a:latin typeface="Comic Sans MS" pitchFamily="66" charset="0"/>
                <a:ea typeface="ＭＳ Ｐゴシック" pitchFamily="34" charset="-128"/>
              </a:defRPr>
            </a:lvl3pPr>
            <a:lvl4pPr marL="1600200" indent="-228600" eaLnBrk="0" hangingPunct="0">
              <a:defRPr>
                <a:solidFill>
                  <a:schemeClr val="tx1"/>
                </a:solidFill>
                <a:latin typeface="Comic Sans MS" pitchFamily="66" charset="0"/>
                <a:ea typeface="ＭＳ Ｐゴシック" pitchFamily="34" charset="-128"/>
              </a:defRPr>
            </a:lvl4pPr>
            <a:lvl5pPr marL="2057400" indent="-228600" eaLnBrk="0" hangingPunct="0">
              <a:defRPr>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9pPr>
          </a:lstStyle>
          <a:p>
            <a:pPr eaLnBrk="1" hangingPunct="1"/>
            <a:r>
              <a:rPr lang="en-US" sz="2400"/>
              <a:t>Qty (millions kgs</a:t>
            </a:r>
          </a:p>
        </p:txBody>
      </p:sp>
      <p:sp>
        <p:nvSpPr>
          <p:cNvPr id="32" name="Freeform 6"/>
          <p:cNvSpPr>
            <a:spLocks/>
          </p:cNvSpPr>
          <p:nvPr/>
        </p:nvSpPr>
        <p:spPr bwMode="auto">
          <a:xfrm>
            <a:off x="3352800" y="2514600"/>
            <a:ext cx="1677988" cy="306388"/>
          </a:xfrm>
          <a:custGeom>
            <a:avLst/>
            <a:gdLst>
              <a:gd name="T0" fmla="*/ 0 w 1057"/>
              <a:gd name="T1" fmla="*/ 2147483647 h 193"/>
              <a:gd name="T2" fmla="*/ 2147483647 w 1057"/>
              <a:gd name="T3" fmla="*/ 2147483647 h 193"/>
              <a:gd name="T4" fmla="*/ 2147483647 w 1057"/>
              <a:gd name="T5" fmla="*/ 2147483647 h 193"/>
              <a:gd name="T6" fmla="*/ 2147483647 w 1057"/>
              <a:gd name="T7" fmla="*/ 2147483647 h 193"/>
              <a:gd name="T8" fmla="*/ 2147483647 w 1057"/>
              <a:gd name="T9" fmla="*/ 2147483647 h 193"/>
              <a:gd name="T10" fmla="*/ 2147483647 w 1057"/>
              <a:gd name="T11" fmla="*/ 2147483647 h 193"/>
              <a:gd name="T12" fmla="*/ 2147483647 w 1057"/>
              <a:gd name="T13" fmla="*/ 0 h 193"/>
              <a:gd name="T14" fmla="*/ 2147483647 w 1057"/>
              <a:gd name="T15" fmla="*/ 2147483647 h 193"/>
              <a:gd name="T16" fmla="*/ 2147483647 w 1057"/>
              <a:gd name="T17" fmla="*/ 2147483647 h 193"/>
              <a:gd name="T18" fmla="*/ 2147483647 w 1057"/>
              <a:gd name="T19" fmla="*/ 0 h 193"/>
              <a:gd name="T20" fmla="*/ 0 w 1057"/>
              <a:gd name="T21" fmla="*/ 2147483647 h 19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57"/>
              <a:gd name="T34" fmla="*/ 0 h 193"/>
              <a:gd name="T35" fmla="*/ 1057 w 1057"/>
              <a:gd name="T36" fmla="*/ 193 h 19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57" h="193">
                <a:moveTo>
                  <a:pt x="0" y="96"/>
                </a:moveTo>
                <a:lnTo>
                  <a:pt x="211" y="192"/>
                </a:lnTo>
                <a:lnTo>
                  <a:pt x="211" y="144"/>
                </a:lnTo>
                <a:lnTo>
                  <a:pt x="845" y="144"/>
                </a:lnTo>
                <a:lnTo>
                  <a:pt x="845" y="192"/>
                </a:lnTo>
                <a:lnTo>
                  <a:pt x="1056" y="96"/>
                </a:lnTo>
                <a:lnTo>
                  <a:pt x="845" y="0"/>
                </a:lnTo>
                <a:lnTo>
                  <a:pt x="845" y="48"/>
                </a:lnTo>
                <a:lnTo>
                  <a:pt x="211" y="48"/>
                </a:lnTo>
                <a:lnTo>
                  <a:pt x="211" y="0"/>
                </a:lnTo>
                <a:lnTo>
                  <a:pt x="0" y="96"/>
                </a:lnTo>
              </a:path>
            </a:pathLst>
          </a:custGeom>
          <a:solidFill>
            <a:srgbClr val="FF99CC"/>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en-AU"/>
          </a:p>
        </p:txBody>
      </p:sp>
      <p:sp>
        <p:nvSpPr>
          <p:cNvPr id="33" name="Rectangle 11"/>
          <p:cNvSpPr>
            <a:spLocks noChangeArrowheads="1"/>
          </p:cNvSpPr>
          <p:nvPr/>
        </p:nvSpPr>
        <p:spPr bwMode="auto">
          <a:xfrm>
            <a:off x="3657600" y="2057400"/>
            <a:ext cx="1039813" cy="406400"/>
          </a:xfrm>
          <a:prstGeom prst="rect">
            <a:avLst/>
          </a:prstGeom>
          <a:solidFill>
            <a:srgbClr val="FFCC99"/>
          </a:solidFill>
          <a:ln w="12700">
            <a:solidFill>
              <a:schemeClr val="tx1"/>
            </a:solidFill>
            <a:miter lim="800000"/>
            <a:headEnd/>
            <a:tailEnd/>
          </a:ln>
        </p:spPr>
        <p:txBody>
          <a:bodyPr wrap="none" lIns="90488" tIns="44450" rIns="90488" bIns="44450" anchor="ctr">
            <a:spAutoFit/>
          </a:bodyPr>
          <a:lstStyle/>
          <a:p>
            <a:pPr algn="ctr" eaLnBrk="0" hangingPunct="0"/>
            <a:r>
              <a:rPr lang="en-AU" sz="2000" b="1">
                <a:latin typeface="Times New Roman" pitchFamily="18" charset="0"/>
              </a:rPr>
              <a:t>Surplus</a:t>
            </a:r>
          </a:p>
        </p:txBody>
      </p:sp>
      <p:sp>
        <p:nvSpPr>
          <p:cNvPr id="62485" name="TextBox 28"/>
          <p:cNvSpPr txBox="1">
            <a:spLocks noChangeArrowheads="1"/>
          </p:cNvSpPr>
          <p:nvPr/>
        </p:nvSpPr>
        <p:spPr bwMode="auto">
          <a:xfrm>
            <a:off x="2286000" y="2057400"/>
            <a:ext cx="4476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ea typeface="ＭＳ Ｐゴシック" pitchFamily="34" charset="-128"/>
              </a:defRPr>
            </a:lvl1pPr>
            <a:lvl2pPr marL="742950" indent="-285750" eaLnBrk="0" hangingPunct="0">
              <a:defRPr>
                <a:solidFill>
                  <a:schemeClr val="tx1"/>
                </a:solidFill>
                <a:latin typeface="Comic Sans MS" pitchFamily="66" charset="0"/>
                <a:ea typeface="ＭＳ Ｐゴシック" pitchFamily="34" charset="-128"/>
              </a:defRPr>
            </a:lvl2pPr>
            <a:lvl3pPr marL="1143000" indent="-228600" eaLnBrk="0" hangingPunct="0">
              <a:defRPr>
                <a:solidFill>
                  <a:schemeClr val="tx1"/>
                </a:solidFill>
                <a:latin typeface="Comic Sans MS" pitchFamily="66" charset="0"/>
                <a:ea typeface="ＭＳ Ｐゴシック" pitchFamily="34" charset="-128"/>
              </a:defRPr>
            </a:lvl3pPr>
            <a:lvl4pPr marL="1600200" indent="-228600" eaLnBrk="0" hangingPunct="0">
              <a:defRPr>
                <a:solidFill>
                  <a:schemeClr val="tx1"/>
                </a:solidFill>
                <a:latin typeface="Comic Sans MS" pitchFamily="66" charset="0"/>
                <a:ea typeface="ＭＳ Ｐゴシック" pitchFamily="34" charset="-128"/>
              </a:defRPr>
            </a:lvl4pPr>
            <a:lvl5pPr marL="2057400" indent="-228600" eaLnBrk="0" hangingPunct="0">
              <a:defRPr>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9pPr>
          </a:lstStyle>
          <a:p>
            <a:pPr eaLnBrk="1" hangingPunct="1"/>
            <a:r>
              <a:rPr lang="en-US" sz="2800" dirty="0"/>
              <a:t>A</a:t>
            </a:r>
          </a:p>
        </p:txBody>
      </p:sp>
      <p:sp>
        <p:nvSpPr>
          <p:cNvPr id="62486" name="TextBox 29"/>
          <p:cNvSpPr txBox="1">
            <a:spLocks noChangeArrowheads="1"/>
          </p:cNvSpPr>
          <p:nvPr/>
        </p:nvSpPr>
        <p:spPr bwMode="auto">
          <a:xfrm>
            <a:off x="3429000" y="3124200"/>
            <a:ext cx="5238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omic Sans MS" pitchFamily="66" charset="0"/>
                <a:ea typeface="ＭＳ Ｐゴシック" pitchFamily="34" charset="-128"/>
              </a:defRPr>
            </a:lvl1pPr>
            <a:lvl2pPr marL="742950" indent="-285750" eaLnBrk="0" hangingPunct="0">
              <a:defRPr>
                <a:solidFill>
                  <a:schemeClr val="tx1"/>
                </a:solidFill>
                <a:latin typeface="Comic Sans MS" pitchFamily="66" charset="0"/>
                <a:ea typeface="ＭＳ Ｐゴシック" pitchFamily="34" charset="-128"/>
              </a:defRPr>
            </a:lvl2pPr>
            <a:lvl3pPr marL="1143000" indent="-228600" eaLnBrk="0" hangingPunct="0">
              <a:defRPr>
                <a:solidFill>
                  <a:schemeClr val="tx1"/>
                </a:solidFill>
                <a:latin typeface="Comic Sans MS" pitchFamily="66" charset="0"/>
                <a:ea typeface="ＭＳ Ｐゴシック" pitchFamily="34" charset="-128"/>
              </a:defRPr>
            </a:lvl3pPr>
            <a:lvl4pPr marL="1600200" indent="-228600" eaLnBrk="0" hangingPunct="0">
              <a:defRPr>
                <a:solidFill>
                  <a:schemeClr val="tx1"/>
                </a:solidFill>
                <a:latin typeface="Comic Sans MS" pitchFamily="66" charset="0"/>
                <a:ea typeface="ＭＳ Ｐゴシック" pitchFamily="34" charset="-128"/>
              </a:defRPr>
            </a:lvl4pPr>
            <a:lvl5pPr marL="2057400" indent="-228600" eaLnBrk="0" hangingPunct="0">
              <a:defRPr>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9pPr>
          </a:lstStyle>
          <a:p>
            <a:pPr eaLnBrk="1" hangingPunct="1"/>
            <a:r>
              <a:rPr lang="en-US" sz="2800"/>
              <a:t>C</a:t>
            </a:r>
          </a:p>
        </p:txBody>
      </p:sp>
      <p:sp>
        <p:nvSpPr>
          <p:cNvPr id="62487" name="TextBox 33"/>
          <p:cNvSpPr txBox="1">
            <a:spLocks noChangeArrowheads="1"/>
          </p:cNvSpPr>
          <p:nvPr/>
        </p:nvSpPr>
        <p:spPr bwMode="auto">
          <a:xfrm>
            <a:off x="3429000" y="3733800"/>
            <a:ext cx="409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ea typeface="ＭＳ Ｐゴシック" pitchFamily="34" charset="-128"/>
              </a:defRPr>
            </a:lvl1pPr>
            <a:lvl2pPr marL="742950" indent="-285750" eaLnBrk="0" hangingPunct="0">
              <a:defRPr>
                <a:solidFill>
                  <a:schemeClr val="tx1"/>
                </a:solidFill>
                <a:latin typeface="Comic Sans MS" pitchFamily="66" charset="0"/>
                <a:ea typeface="ＭＳ Ｐゴシック" pitchFamily="34" charset="-128"/>
              </a:defRPr>
            </a:lvl2pPr>
            <a:lvl3pPr marL="1143000" indent="-228600" eaLnBrk="0" hangingPunct="0">
              <a:defRPr>
                <a:solidFill>
                  <a:schemeClr val="tx1"/>
                </a:solidFill>
                <a:latin typeface="Comic Sans MS" pitchFamily="66" charset="0"/>
                <a:ea typeface="ＭＳ Ｐゴシック" pitchFamily="34" charset="-128"/>
              </a:defRPr>
            </a:lvl3pPr>
            <a:lvl4pPr marL="1600200" indent="-228600" eaLnBrk="0" hangingPunct="0">
              <a:defRPr>
                <a:solidFill>
                  <a:schemeClr val="tx1"/>
                </a:solidFill>
                <a:latin typeface="Comic Sans MS" pitchFamily="66" charset="0"/>
                <a:ea typeface="ＭＳ Ｐゴシック" pitchFamily="34" charset="-128"/>
              </a:defRPr>
            </a:lvl4pPr>
            <a:lvl5pPr marL="2057400" indent="-228600" eaLnBrk="0" hangingPunct="0">
              <a:defRPr>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9pPr>
          </a:lstStyle>
          <a:p>
            <a:pPr eaLnBrk="1" hangingPunct="1"/>
            <a:r>
              <a:rPr lang="en-US" sz="2800"/>
              <a:t>E</a:t>
            </a:r>
          </a:p>
        </p:txBody>
      </p:sp>
      <p:sp>
        <p:nvSpPr>
          <p:cNvPr id="36" name="Left Arrow 35"/>
          <p:cNvSpPr/>
          <p:nvPr/>
        </p:nvSpPr>
        <p:spPr>
          <a:xfrm>
            <a:off x="3352800" y="5867400"/>
            <a:ext cx="914400" cy="304800"/>
          </a:xfrm>
          <a:prstGeom prst="leftArrow">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2489" name="TextBox 36"/>
          <p:cNvSpPr txBox="1">
            <a:spLocks noChangeArrowheads="1"/>
          </p:cNvSpPr>
          <p:nvPr/>
        </p:nvSpPr>
        <p:spPr bwMode="auto">
          <a:xfrm>
            <a:off x="2438400" y="2971800"/>
            <a:ext cx="4111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ea typeface="ＭＳ Ｐゴシック" pitchFamily="34" charset="-128"/>
              </a:defRPr>
            </a:lvl1pPr>
            <a:lvl2pPr marL="742950" indent="-285750" eaLnBrk="0" hangingPunct="0">
              <a:defRPr>
                <a:solidFill>
                  <a:schemeClr val="tx1"/>
                </a:solidFill>
                <a:latin typeface="Comic Sans MS" pitchFamily="66" charset="0"/>
                <a:ea typeface="ＭＳ Ｐゴシック" pitchFamily="34" charset="-128"/>
              </a:defRPr>
            </a:lvl2pPr>
            <a:lvl3pPr marL="1143000" indent="-228600" eaLnBrk="0" hangingPunct="0">
              <a:defRPr>
                <a:solidFill>
                  <a:schemeClr val="tx1"/>
                </a:solidFill>
                <a:latin typeface="Comic Sans MS" pitchFamily="66" charset="0"/>
                <a:ea typeface="ＭＳ Ｐゴシック" pitchFamily="34" charset="-128"/>
              </a:defRPr>
            </a:lvl3pPr>
            <a:lvl4pPr marL="1600200" indent="-228600" eaLnBrk="0" hangingPunct="0">
              <a:defRPr>
                <a:solidFill>
                  <a:schemeClr val="tx1"/>
                </a:solidFill>
                <a:latin typeface="Comic Sans MS" pitchFamily="66" charset="0"/>
                <a:ea typeface="ＭＳ Ｐゴシック" pitchFamily="34" charset="-128"/>
              </a:defRPr>
            </a:lvl4pPr>
            <a:lvl5pPr marL="2057400" indent="-228600" eaLnBrk="0" hangingPunct="0">
              <a:defRPr>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9pPr>
          </a:lstStyle>
          <a:p>
            <a:pPr eaLnBrk="1" hangingPunct="1"/>
            <a:r>
              <a:rPr lang="en-US" sz="2800" dirty="0">
                <a:solidFill>
                  <a:srgbClr val="00B050"/>
                </a:solidFill>
              </a:rPr>
              <a:t>B</a:t>
            </a:r>
          </a:p>
        </p:txBody>
      </p:sp>
      <p:sp>
        <p:nvSpPr>
          <p:cNvPr id="62490" name="TextBox 37"/>
          <p:cNvSpPr txBox="1">
            <a:spLocks noChangeArrowheads="1"/>
          </p:cNvSpPr>
          <p:nvPr/>
        </p:nvSpPr>
        <p:spPr bwMode="auto">
          <a:xfrm>
            <a:off x="2438400" y="4038600"/>
            <a:ext cx="4476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ea typeface="ＭＳ Ｐゴシック" pitchFamily="34" charset="-128"/>
              </a:defRPr>
            </a:lvl1pPr>
            <a:lvl2pPr marL="742950" indent="-285750" eaLnBrk="0" hangingPunct="0">
              <a:defRPr>
                <a:solidFill>
                  <a:schemeClr val="tx1"/>
                </a:solidFill>
                <a:latin typeface="Comic Sans MS" pitchFamily="66" charset="0"/>
                <a:ea typeface="ＭＳ Ｐゴシック" pitchFamily="34" charset="-128"/>
              </a:defRPr>
            </a:lvl2pPr>
            <a:lvl3pPr marL="1143000" indent="-228600" eaLnBrk="0" hangingPunct="0">
              <a:defRPr>
                <a:solidFill>
                  <a:schemeClr val="tx1"/>
                </a:solidFill>
                <a:latin typeface="Comic Sans MS" pitchFamily="66" charset="0"/>
                <a:ea typeface="ＭＳ Ｐゴシック" pitchFamily="34" charset="-128"/>
              </a:defRPr>
            </a:lvl3pPr>
            <a:lvl4pPr marL="1600200" indent="-228600" eaLnBrk="0" hangingPunct="0">
              <a:defRPr>
                <a:solidFill>
                  <a:schemeClr val="tx1"/>
                </a:solidFill>
                <a:latin typeface="Comic Sans MS" pitchFamily="66" charset="0"/>
                <a:ea typeface="ＭＳ Ｐゴシック" pitchFamily="34" charset="-128"/>
              </a:defRPr>
            </a:lvl4pPr>
            <a:lvl5pPr marL="2057400" indent="-228600" eaLnBrk="0" hangingPunct="0">
              <a:defRPr>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9pPr>
          </a:lstStyle>
          <a:p>
            <a:pPr eaLnBrk="1" hangingPunct="1"/>
            <a:r>
              <a:rPr lang="en-US" sz="2800" dirty="0">
                <a:solidFill>
                  <a:srgbClr val="00B050"/>
                </a:solidFill>
              </a:rPr>
              <a:t>D</a:t>
            </a:r>
          </a:p>
        </p:txBody>
      </p:sp>
      <p:sp>
        <p:nvSpPr>
          <p:cNvPr id="3" name="Date Placeholder 2"/>
          <p:cNvSpPr>
            <a:spLocks noGrp="1"/>
          </p:cNvSpPr>
          <p:nvPr>
            <p:ph type="dt" sz="half" idx="10"/>
          </p:nvPr>
        </p:nvSpPr>
        <p:spPr/>
        <p:txBody>
          <a:bodyPr/>
          <a:lstStyle/>
          <a:p>
            <a:fld id="{406839A7-DB65-4DD7-ADF5-1D4196652FFA}" type="datetime1">
              <a:rPr lang="en-US" smtClean="0"/>
              <a:t>15-Aug-17</a:t>
            </a:fld>
            <a:endParaRPr lang="en-US"/>
          </a:p>
        </p:txBody>
      </p:sp>
      <p:sp>
        <p:nvSpPr>
          <p:cNvPr id="4" name="Slide Number Placeholder 3"/>
          <p:cNvSpPr>
            <a:spLocks noGrp="1"/>
          </p:cNvSpPr>
          <p:nvPr>
            <p:ph type="sldNum" sz="quarter" idx="12"/>
          </p:nvPr>
        </p:nvSpPr>
        <p:spPr/>
        <p:txBody>
          <a:bodyPr/>
          <a:lstStyle/>
          <a:p>
            <a:fld id="{853C790F-EA42-4F9E-ACE9-D924D845F78A}" type="slidenum">
              <a:rPr lang="en-US" smtClean="0"/>
              <a:t>17</a:t>
            </a:fld>
            <a:endParaRPr lang="en-US"/>
          </a:p>
        </p:txBody>
      </p:sp>
    </p:spTree>
    <p:extLst>
      <p:ext uri="{BB962C8B-B14F-4D97-AF65-F5344CB8AC3E}">
        <p14:creationId xmlns:p14="http://schemas.microsoft.com/office/powerpoint/2010/main" val="19367886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checkerboard(across)">
                                      <p:cBhvr>
                                        <p:cTn id="7" dur="500"/>
                                        <p:tgtEl>
                                          <p:spTgt spid="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checkerboard(across)">
                                      <p:cBhvr>
                                        <p:cTn id="1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100" y="274638"/>
            <a:ext cx="7499350" cy="1143000"/>
          </a:xfrm>
        </p:spPr>
        <p:txBody>
          <a:bodyPr>
            <a:normAutofit fontScale="90000"/>
          </a:bodyPr>
          <a:lstStyle/>
          <a:p>
            <a:pPr algn="ctr">
              <a:defRPr/>
            </a:pPr>
            <a:r>
              <a:rPr lang="en-US" sz="3600" dirty="0" smtClean="0">
                <a:effectLst>
                  <a:outerShdw blurRad="38100" dist="38100" dir="2700000" algn="tl">
                    <a:srgbClr val="C0C0C0"/>
                  </a:outerShdw>
                </a:effectLst>
                <a:ea typeface="ＭＳ Ｐゴシック" pitchFamily="34" charset="-128"/>
              </a:rPr>
              <a:t>Wool Price Floor – effect on </a:t>
            </a:r>
            <a:r>
              <a:rPr lang="en-US" sz="3600" dirty="0" smtClean="0">
                <a:solidFill>
                  <a:srgbClr val="FF0000"/>
                </a:solidFill>
                <a:effectLst>
                  <a:outerShdw blurRad="38100" dist="38100" dir="2700000" algn="tl">
                    <a:srgbClr val="C0C0C0"/>
                  </a:outerShdw>
                </a:effectLst>
                <a:ea typeface="ＭＳ Ｐゴシック" pitchFamily="34" charset="-128"/>
              </a:rPr>
              <a:t>consumer surplus</a:t>
            </a:r>
          </a:p>
        </p:txBody>
      </p:sp>
      <p:cxnSp>
        <p:nvCxnSpPr>
          <p:cNvPr id="63491" name="Straight Connector 4"/>
          <p:cNvCxnSpPr>
            <a:cxnSpLocks noChangeShapeType="1"/>
          </p:cNvCxnSpPr>
          <p:nvPr/>
        </p:nvCxnSpPr>
        <p:spPr bwMode="auto">
          <a:xfrm rot="5400000">
            <a:off x="-36512" y="3924300"/>
            <a:ext cx="4189412" cy="1588"/>
          </a:xfrm>
          <a:prstGeom prst="line">
            <a:avLst/>
          </a:prstGeom>
          <a:noFill/>
          <a:ln w="25400">
            <a:solidFill>
              <a:schemeClr val="accent1"/>
            </a:solidFill>
            <a:round/>
            <a:headEnd/>
            <a:tailEnd/>
          </a:ln>
          <a:effectLst>
            <a:outerShdw dist="25400" dir="5400000" rotWithShape="0">
              <a:srgbClr val="808080">
                <a:alpha val="43137"/>
              </a:srgbClr>
            </a:outerShdw>
          </a:effectLst>
          <a:extLst>
            <a:ext uri="{909E8E84-426E-40DD-AFC4-6F175D3DCCD1}">
              <a14:hiddenFill xmlns:a14="http://schemas.microsoft.com/office/drawing/2010/main">
                <a:noFill/>
              </a14:hiddenFill>
            </a:ext>
          </a:extLst>
        </p:spPr>
      </p:cxnSp>
      <p:cxnSp>
        <p:nvCxnSpPr>
          <p:cNvPr id="63492" name="Straight Connector 6"/>
          <p:cNvCxnSpPr>
            <a:cxnSpLocks noChangeShapeType="1"/>
          </p:cNvCxnSpPr>
          <p:nvPr/>
        </p:nvCxnSpPr>
        <p:spPr bwMode="auto">
          <a:xfrm>
            <a:off x="2057400" y="6019800"/>
            <a:ext cx="4267200" cy="1588"/>
          </a:xfrm>
          <a:prstGeom prst="line">
            <a:avLst/>
          </a:prstGeom>
          <a:noFill/>
          <a:ln w="25400">
            <a:solidFill>
              <a:schemeClr val="accent1"/>
            </a:solidFill>
            <a:round/>
            <a:headEnd/>
            <a:tailEnd/>
          </a:ln>
          <a:effectLst>
            <a:outerShdw dist="25400" dir="5400000" rotWithShape="0">
              <a:srgbClr val="808080">
                <a:alpha val="43137"/>
              </a:srgbClr>
            </a:outerShdw>
          </a:effectLst>
          <a:extLst>
            <a:ext uri="{909E8E84-426E-40DD-AFC4-6F175D3DCCD1}">
              <a14:hiddenFill xmlns:a14="http://schemas.microsoft.com/office/drawing/2010/main">
                <a:noFill/>
              </a14:hiddenFill>
            </a:ext>
          </a:extLst>
        </p:spPr>
      </p:cxnSp>
      <p:cxnSp>
        <p:nvCxnSpPr>
          <p:cNvPr id="63493" name="Straight Connector 8"/>
          <p:cNvCxnSpPr>
            <a:cxnSpLocks noChangeShapeType="1"/>
          </p:cNvCxnSpPr>
          <p:nvPr/>
        </p:nvCxnSpPr>
        <p:spPr bwMode="auto">
          <a:xfrm rot="16200000" flipH="1">
            <a:off x="2476500" y="2247900"/>
            <a:ext cx="3657600" cy="3124200"/>
          </a:xfrm>
          <a:prstGeom prst="line">
            <a:avLst/>
          </a:prstGeom>
          <a:noFill/>
          <a:ln w="25400">
            <a:solidFill>
              <a:schemeClr val="accent1"/>
            </a:solidFill>
            <a:round/>
            <a:headEnd/>
            <a:tailEnd/>
          </a:ln>
          <a:effectLst>
            <a:outerShdw dist="25400" dir="5400000" rotWithShape="0">
              <a:srgbClr val="808080">
                <a:alpha val="43137"/>
              </a:srgbClr>
            </a:outerShdw>
          </a:effectLst>
          <a:extLst>
            <a:ext uri="{909E8E84-426E-40DD-AFC4-6F175D3DCCD1}">
              <a14:hiddenFill xmlns:a14="http://schemas.microsoft.com/office/drawing/2010/main">
                <a:noFill/>
              </a14:hiddenFill>
            </a:ext>
          </a:extLst>
        </p:spPr>
      </p:cxnSp>
      <p:cxnSp>
        <p:nvCxnSpPr>
          <p:cNvPr id="63494" name="Straight Connector 10"/>
          <p:cNvCxnSpPr>
            <a:cxnSpLocks noChangeShapeType="1"/>
          </p:cNvCxnSpPr>
          <p:nvPr/>
        </p:nvCxnSpPr>
        <p:spPr bwMode="auto">
          <a:xfrm rot="5400000">
            <a:off x="2438400" y="2362200"/>
            <a:ext cx="3352800" cy="2895600"/>
          </a:xfrm>
          <a:prstGeom prst="line">
            <a:avLst/>
          </a:prstGeom>
          <a:noFill/>
          <a:ln w="25400">
            <a:solidFill>
              <a:schemeClr val="accent1"/>
            </a:solidFill>
            <a:round/>
            <a:headEnd/>
            <a:tailEnd/>
          </a:ln>
          <a:effectLst>
            <a:outerShdw dist="25400" dir="5400000" rotWithShape="0">
              <a:srgbClr val="808080">
                <a:alpha val="43137"/>
              </a:srgbClr>
            </a:outerShdw>
          </a:effectLst>
          <a:extLst>
            <a:ext uri="{909E8E84-426E-40DD-AFC4-6F175D3DCCD1}">
              <a14:hiddenFill xmlns:a14="http://schemas.microsoft.com/office/drawing/2010/main">
                <a:noFill/>
              </a14:hiddenFill>
            </a:ext>
          </a:extLst>
        </p:spPr>
      </p:cxnSp>
      <p:cxnSp>
        <p:nvCxnSpPr>
          <p:cNvPr id="63495" name="Straight Connector 14"/>
          <p:cNvCxnSpPr>
            <a:cxnSpLocks noChangeShapeType="1"/>
          </p:cNvCxnSpPr>
          <p:nvPr/>
        </p:nvCxnSpPr>
        <p:spPr bwMode="auto">
          <a:xfrm rot="10800000">
            <a:off x="2057400" y="3657600"/>
            <a:ext cx="2133600" cy="1588"/>
          </a:xfrm>
          <a:prstGeom prst="line">
            <a:avLst/>
          </a:prstGeom>
          <a:noFill/>
          <a:ln w="12700">
            <a:solidFill>
              <a:schemeClr val="accent1"/>
            </a:solidFill>
            <a:prstDash val="dash"/>
            <a:round/>
            <a:headEnd/>
            <a:tailEnd/>
          </a:ln>
          <a:effectLst>
            <a:outerShdw dist="25400" dir="5400000" rotWithShape="0">
              <a:srgbClr val="808080">
                <a:alpha val="43137"/>
              </a:srgbClr>
            </a:outerShdw>
          </a:effectLst>
          <a:extLst>
            <a:ext uri="{909E8E84-426E-40DD-AFC4-6F175D3DCCD1}">
              <a14:hiddenFill xmlns:a14="http://schemas.microsoft.com/office/drawing/2010/main">
                <a:noFill/>
              </a14:hiddenFill>
            </a:ext>
          </a:extLst>
        </p:spPr>
      </p:cxnSp>
      <p:cxnSp>
        <p:nvCxnSpPr>
          <p:cNvPr id="63496" name="Straight Connector 16"/>
          <p:cNvCxnSpPr>
            <a:cxnSpLocks noChangeShapeType="1"/>
          </p:cNvCxnSpPr>
          <p:nvPr/>
        </p:nvCxnSpPr>
        <p:spPr bwMode="auto">
          <a:xfrm rot="5400000">
            <a:off x="3096419" y="4877594"/>
            <a:ext cx="2286000" cy="1588"/>
          </a:xfrm>
          <a:prstGeom prst="line">
            <a:avLst/>
          </a:prstGeom>
          <a:noFill/>
          <a:ln w="12700">
            <a:solidFill>
              <a:schemeClr val="accent1"/>
            </a:solidFill>
            <a:prstDash val="dash"/>
            <a:round/>
            <a:headEnd/>
            <a:tailEnd/>
          </a:ln>
          <a:effectLst>
            <a:outerShdw dist="25400" dir="5400000" rotWithShape="0">
              <a:srgbClr val="808080">
                <a:alpha val="43137"/>
              </a:srgbClr>
            </a:outerShdw>
          </a:effectLst>
          <a:extLst>
            <a:ext uri="{909E8E84-426E-40DD-AFC4-6F175D3DCCD1}">
              <a14:hiddenFill xmlns:a14="http://schemas.microsoft.com/office/drawing/2010/main">
                <a:noFill/>
              </a14:hiddenFill>
            </a:ext>
          </a:extLst>
        </p:spPr>
      </p:cxnSp>
      <p:cxnSp>
        <p:nvCxnSpPr>
          <p:cNvPr id="63497" name="Straight Connector 19"/>
          <p:cNvCxnSpPr>
            <a:cxnSpLocks noChangeShapeType="1"/>
          </p:cNvCxnSpPr>
          <p:nvPr/>
        </p:nvCxnSpPr>
        <p:spPr bwMode="auto">
          <a:xfrm>
            <a:off x="2057400" y="2743200"/>
            <a:ext cx="3886200" cy="1588"/>
          </a:xfrm>
          <a:prstGeom prst="line">
            <a:avLst/>
          </a:prstGeom>
          <a:noFill/>
          <a:ln w="25400">
            <a:solidFill>
              <a:schemeClr val="accent1"/>
            </a:solidFill>
            <a:round/>
            <a:headEnd/>
            <a:tailEnd/>
          </a:ln>
          <a:effectLst>
            <a:outerShdw dist="25400" dir="5400000" rotWithShape="0">
              <a:srgbClr val="808080">
                <a:alpha val="43137"/>
              </a:srgbClr>
            </a:outerShdw>
          </a:effectLst>
          <a:extLst>
            <a:ext uri="{909E8E84-426E-40DD-AFC4-6F175D3DCCD1}">
              <a14:hiddenFill xmlns:a14="http://schemas.microsoft.com/office/drawing/2010/main">
                <a:noFill/>
              </a14:hiddenFill>
            </a:ext>
          </a:extLst>
        </p:spPr>
      </p:cxnSp>
      <p:sp>
        <p:nvSpPr>
          <p:cNvPr id="63498" name="TextBox 20"/>
          <p:cNvSpPr txBox="1">
            <a:spLocks noChangeArrowheads="1"/>
          </p:cNvSpPr>
          <p:nvPr/>
        </p:nvSpPr>
        <p:spPr bwMode="auto">
          <a:xfrm>
            <a:off x="1447800" y="3429000"/>
            <a:ext cx="5857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ea typeface="ＭＳ Ｐゴシック" pitchFamily="34" charset="-128"/>
              </a:defRPr>
            </a:lvl1pPr>
            <a:lvl2pPr marL="742950" indent="-285750" eaLnBrk="0" hangingPunct="0">
              <a:defRPr>
                <a:solidFill>
                  <a:schemeClr val="tx1"/>
                </a:solidFill>
                <a:latin typeface="Comic Sans MS" pitchFamily="66" charset="0"/>
                <a:ea typeface="ＭＳ Ｐゴシック" pitchFamily="34" charset="-128"/>
              </a:defRPr>
            </a:lvl2pPr>
            <a:lvl3pPr marL="1143000" indent="-228600" eaLnBrk="0" hangingPunct="0">
              <a:defRPr>
                <a:solidFill>
                  <a:schemeClr val="tx1"/>
                </a:solidFill>
                <a:latin typeface="Comic Sans MS" pitchFamily="66" charset="0"/>
                <a:ea typeface="ＭＳ Ｐゴシック" pitchFamily="34" charset="-128"/>
              </a:defRPr>
            </a:lvl3pPr>
            <a:lvl4pPr marL="1600200" indent="-228600" eaLnBrk="0" hangingPunct="0">
              <a:defRPr>
                <a:solidFill>
                  <a:schemeClr val="tx1"/>
                </a:solidFill>
                <a:latin typeface="Comic Sans MS" pitchFamily="66" charset="0"/>
                <a:ea typeface="ＭＳ Ｐゴシック" pitchFamily="34" charset="-128"/>
              </a:defRPr>
            </a:lvl4pPr>
            <a:lvl5pPr marL="2057400" indent="-228600" eaLnBrk="0" hangingPunct="0">
              <a:defRPr>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9pPr>
          </a:lstStyle>
          <a:p>
            <a:pPr eaLnBrk="1" hangingPunct="1"/>
            <a:r>
              <a:rPr lang="en-US" sz="2400"/>
              <a:t>$8</a:t>
            </a:r>
          </a:p>
        </p:txBody>
      </p:sp>
      <p:sp>
        <p:nvSpPr>
          <p:cNvPr id="63499" name="TextBox 21"/>
          <p:cNvSpPr txBox="1">
            <a:spLocks noChangeArrowheads="1"/>
          </p:cNvSpPr>
          <p:nvPr/>
        </p:nvSpPr>
        <p:spPr bwMode="auto">
          <a:xfrm>
            <a:off x="1371600" y="2514600"/>
            <a:ext cx="723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ea typeface="ＭＳ Ｐゴシック" pitchFamily="34" charset="-128"/>
              </a:defRPr>
            </a:lvl1pPr>
            <a:lvl2pPr marL="742950" indent="-285750" eaLnBrk="0" hangingPunct="0">
              <a:defRPr>
                <a:solidFill>
                  <a:schemeClr val="tx1"/>
                </a:solidFill>
                <a:latin typeface="Comic Sans MS" pitchFamily="66" charset="0"/>
                <a:ea typeface="ＭＳ Ｐゴシック" pitchFamily="34" charset="-128"/>
              </a:defRPr>
            </a:lvl2pPr>
            <a:lvl3pPr marL="1143000" indent="-228600" eaLnBrk="0" hangingPunct="0">
              <a:defRPr>
                <a:solidFill>
                  <a:schemeClr val="tx1"/>
                </a:solidFill>
                <a:latin typeface="Comic Sans MS" pitchFamily="66" charset="0"/>
                <a:ea typeface="ＭＳ Ｐゴシック" pitchFamily="34" charset="-128"/>
              </a:defRPr>
            </a:lvl3pPr>
            <a:lvl4pPr marL="1600200" indent="-228600" eaLnBrk="0" hangingPunct="0">
              <a:defRPr>
                <a:solidFill>
                  <a:schemeClr val="tx1"/>
                </a:solidFill>
                <a:latin typeface="Comic Sans MS" pitchFamily="66" charset="0"/>
                <a:ea typeface="ＭＳ Ｐゴシック" pitchFamily="34" charset="-128"/>
              </a:defRPr>
            </a:lvl4pPr>
            <a:lvl5pPr marL="2057400" indent="-228600" eaLnBrk="0" hangingPunct="0">
              <a:defRPr>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9pPr>
          </a:lstStyle>
          <a:p>
            <a:pPr eaLnBrk="1" hangingPunct="1"/>
            <a:r>
              <a:rPr lang="en-US" sz="2400"/>
              <a:t>$12</a:t>
            </a:r>
          </a:p>
        </p:txBody>
      </p:sp>
      <p:sp>
        <p:nvSpPr>
          <p:cNvPr id="63500" name="TextBox 22"/>
          <p:cNvSpPr txBox="1">
            <a:spLocks noChangeArrowheads="1"/>
          </p:cNvSpPr>
          <p:nvPr/>
        </p:nvSpPr>
        <p:spPr bwMode="auto">
          <a:xfrm>
            <a:off x="762000" y="1371600"/>
            <a:ext cx="19002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ea typeface="ＭＳ Ｐゴシック" pitchFamily="34" charset="-128"/>
              </a:defRPr>
            </a:lvl1pPr>
            <a:lvl2pPr marL="742950" indent="-285750" eaLnBrk="0" hangingPunct="0">
              <a:defRPr>
                <a:solidFill>
                  <a:schemeClr val="tx1"/>
                </a:solidFill>
                <a:latin typeface="Comic Sans MS" pitchFamily="66" charset="0"/>
                <a:ea typeface="ＭＳ Ｐゴシック" pitchFamily="34" charset="-128"/>
              </a:defRPr>
            </a:lvl2pPr>
            <a:lvl3pPr marL="1143000" indent="-228600" eaLnBrk="0" hangingPunct="0">
              <a:defRPr>
                <a:solidFill>
                  <a:schemeClr val="tx1"/>
                </a:solidFill>
                <a:latin typeface="Comic Sans MS" pitchFamily="66" charset="0"/>
                <a:ea typeface="ＭＳ Ｐゴシック" pitchFamily="34" charset="-128"/>
              </a:defRPr>
            </a:lvl3pPr>
            <a:lvl4pPr marL="1600200" indent="-228600" eaLnBrk="0" hangingPunct="0">
              <a:defRPr>
                <a:solidFill>
                  <a:schemeClr val="tx1"/>
                </a:solidFill>
                <a:latin typeface="Comic Sans MS" pitchFamily="66" charset="0"/>
                <a:ea typeface="ＭＳ Ｐゴシック" pitchFamily="34" charset="-128"/>
              </a:defRPr>
            </a:lvl4pPr>
            <a:lvl5pPr marL="2057400" indent="-228600" eaLnBrk="0" hangingPunct="0">
              <a:defRPr>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9pPr>
          </a:lstStyle>
          <a:p>
            <a:pPr eaLnBrk="1" hangingPunct="1"/>
            <a:r>
              <a:rPr lang="en-US" sz="2400"/>
              <a:t>Price per kg</a:t>
            </a:r>
          </a:p>
        </p:txBody>
      </p:sp>
      <p:sp>
        <p:nvSpPr>
          <p:cNvPr id="63501" name="TextBox 23"/>
          <p:cNvSpPr txBox="1">
            <a:spLocks noChangeArrowheads="1"/>
          </p:cNvSpPr>
          <p:nvPr/>
        </p:nvSpPr>
        <p:spPr bwMode="auto">
          <a:xfrm>
            <a:off x="6019800" y="2514600"/>
            <a:ext cx="22463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ea typeface="ＭＳ Ｐゴシック" pitchFamily="34" charset="-128"/>
              </a:defRPr>
            </a:lvl1pPr>
            <a:lvl2pPr marL="742950" indent="-285750" eaLnBrk="0" hangingPunct="0">
              <a:defRPr>
                <a:solidFill>
                  <a:schemeClr val="tx1"/>
                </a:solidFill>
                <a:latin typeface="Comic Sans MS" pitchFamily="66" charset="0"/>
                <a:ea typeface="ＭＳ Ｐゴシック" pitchFamily="34" charset="-128"/>
              </a:defRPr>
            </a:lvl2pPr>
            <a:lvl3pPr marL="1143000" indent="-228600" eaLnBrk="0" hangingPunct="0">
              <a:defRPr>
                <a:solidFill>
                  <a:schemeClr val="tx1"/>
                </a:solidFill>
                <a:latin typeface="Comic Sans MS" pitchFamily="66" charset="0"/>
                <a:ea typeface="ＭＳ Ｐゴシック" pitchFamily="34" charset="-128"/>
              </a:defRPr>
            </a:lvl3pPr>
            <a:lvl4pPr marL="1600200" indent="-228600" eaLnBrk="0" hangingPunct="0">
              <a:defRPr>
                <a:solidFill>
                  <a:schemeClr val="tx1"/>
                </a:solidFill>
                <a:latin typeface="Comic Sans MS" pitchFamily="66" charset="0"/>
                <a:ea typeface="ＭＳ Ｐゴシック" pitchFamily="34" charset="-128"/>
              </a:defRPr>
            </a:lvl4pPr>
            <a:lvl5pPr marL="2057400" indent="-228600" eaLnBrk="0" hangingPunct="0">
              <a:defRPr>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9pPr>
          </a:lstStyle>
          <a:p>
            <a:pPr eaLnBrk="1" hangingPunct="1"/>
            <a:r>
              <a:rPr lang="en-US" sz="2400"/>
              <a:t>Minimum price</a:t>
            </a:r>
          </a:p>
        </p:txBody>
      </p:sp>
      <p:sp>
        <p:nvSpPr>
          <p:cNvPr id="63502" name="TextBox 24"/>
          <p:cNvSpPr txBox="1">
            <a:spLocks noChangeArrowheads="1"/>
          </p:cNvSpPr>
          <p:nvPr/>
        </p:nvSpPr>
        <p:spPr bwMode="auto">
          <a:xfrm>
            <a:off x="5562600" y="1752600"/>
            <a:ext cx="3984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ea typeface="ＭＳ Ｐゴシック" pitchFamily="34" charset="-128"/>
              </a:defRPr>
            </a:lvl1pPr>
            <a:lvl2pPr marL="742950" indent="-285750" eaLnBrk="0" hangingPunct="0">
              <a:defRPr>
                <a:solidFill>
                  <a:schemeClr val="tx1"/>
                </a:solidFill>
                <a:latin typeface="Comic Sans MS" pitchFamily="66" charset="0"/>
                <a:ea typeface="ＭＳ Ｐゴシック" pitchFamily="34" charset="-128"/>
              </a:defRPr>
            </a:lvl2pPr>
            <a:lvl3pPr marL="1143000" indent="-228600" eaLnBrk="0" hangingPunct="0">
              <a:defRPr>
                <a:solidFill>
                  <a:schemeClr val="tx1"/>
                </a:solidFill>
                <a:latin typeface="Comic Sans MS" pitchFamily="66" charset="0"/>
                <a:ea typeface="ＭＳ Ｐゴシック" pitchFamily="34" charset="-128"/>
              </a:defRPr>
            </a:lvl3pPr>
            <a:lvl4pPr marL="1600200" indent="-228600" eaLnBrk="0" hangingPunct="0">
              <a:defRPr>
                <a:solidFill>
                  <a:schemeClr val="tx1"/>
                </a:solidFill>
                <a:latin typeface="Comic Sans MS" pitchFamily="66" charset="0"/>
                <a:ea typeface="ＭＳ Ｐゴシック" pitchFamily="34" charset="-128"/>
              </a:defRPr>
            </a:lvl4pPr>
            <a:lvl5pPr marL="2057400" indent="-228600" eaLnBrk="0" hangingPunct="0">
              <a:defRPr>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9pPr>
          </a:lstStyle>
          <a:p>
            <a:pPr eaLnBrk="1" hangingPunct="1"/>
            <a:r>
              <a:rPr lang="en-US" sz="2400"/>
              <a:t>S</a:t>
            </a:r>
          </a:p>
        </p:txBody>
      </p:sp>
      <p:sp>
        <p:nvSpPr>
          <p:cNvPr id="63503" name="TextBox 25"/>
          <p:cNvSpPr txBox="1">
            <a:spLocks noChangeArrowheads="1"/>
          </p:cNvSpPr>
          <p:nvPr/>
        </p:nvSpPr>
        <p:spPr bwMode="auto">
          <a:xfrm>
            <a:off x="5791200" y="5257800"/>
            <a:ext cx="406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ea typeface="ＭＳ Ｐゴシック" pitchFamily="34" charset="-128"/>
              </a:defRPr>
            </a:lvl1pPr>
            <a:lvl2pPr marL="742950" indent="-285750" eaLnBrk="0" hangingPunct="0">
              <a:defRPr>
                <a:solidFill>
                  <a:schemeClr val="tx1"/>
                </a:solidFill>
                <a:latin typeface="Comic Sans MS" pitchFamily="66" charset="0"/>
                <a:ea typeface="ＭＳ Ｐゴシック" pitchFamily="34" charset="-128"/>
              </a:defRPr>
            </a:lvl2pPr>
            <a:lvl3pPr marL="1143000" indent="-228600" eaLnBrk="0" hangingPunct="0">
              <a:defRPr>
                <a:solidFill>
                  <a:schemeClr val="tx1"/>
                </a:solidFill>
                <a:latin typeface="Comic Sans MS" pitchFamily="66" charset="0"/>
                <a:ea typeface="ＭＳ Ｐゴシック" pitchFamily="34" charset="-128"/>
              </a:defRPr>
            </a:lvl3pPr>
            <a:lvl4pPr marL="1600200" indent="-228600" eaLnBrk="0" hangingPunct="0">
              <a:defRPr>
                <a:solidFill>
                  <a:schemeClr val="tx1"/>
                </a:solidFill>
                <a:latin typeface="Comic Sans MS" pitchFamily="66" charset="0"/>
                <a:ea typeface="ＭＳ Ｐゴシック" pitchFamily="34" charset="-128"/>
              </a:defRPr>
            </a:lvl4pPr>
            <a:lvl5pPr marL="2057400" indent="-228600" eaLnBrk="0" hangingPunct="0">
              <a:defRPr>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9pPr>
          </a:lstStyle>
          <a:p>
            <a:pPr eaLnBrk="1" hangingPunct="1"/>
            <a:r>
              <a:rPr lang="en-US" sz="2400"/>
              <a:t>D</a:t>
            </a:r>
          </a:p>
        </p:txBody>
      </p:sp>
      <p:cxnSp>
        <p:nvCxnSpPr>
          <p:cNvPr id="63504" name="Straight Connector 26"/>
          <p:cNvCxnSpPr>
            <a:cxnSpLocks noChangeShapeType="1"/>
          </p:cNvCxnSpPr>
          <p:nvPr/>
        </p:nvCxnSpPr>
        <p:spPr bwMode="auto">
          <a:xfrm rot="5400000">
            <a:off x="1774032" y="4420394"/>
            <a:ext cx="3200400" cy="1587"/>
          </a:xfrm>
          <a:prstGeom prst="line">
            <a:avLst/>
          </a:prstGeom>
          <a:noFill/>
          <a:ln w="12700">
            <a:solidFill>
              <a:schemeClr val="accent1"/>
            </a:solidFill>
            <a:prstDash val="dash"/>
            <a:round/>
            <a:headEnd/>
            <a:tailEnd/>
          </a:ln>
          <a:effectLst>
            <a:outerShdw dist="25400" dir="5400000" rotWithShape="0">
              <a:srgbClr val="808080">
                <a:alpha val="43137"/>
              </a:srgbClr>
            </a:outerShdw>
          </a:effectLst>
          <a:extLst>
            <a:ext uri="{909E8E84-426E-40DD-AFC4-6F175D3DCCD1}">
              <a14:hiddenFill xmlns:a14="http://schemas.microsoft.com/office/drawing/2010/main">
                <a:noFill/>
              </a14:hiddenFill>
            </a:ext>
          </a:extLst>
        </p:spPr>
      </p:cxnSp>
      <p:cxnSp>
        <p:nvCxnSpPr>
          <p:cNvPr id="63505" name="Straight Connector 27"/>
          <p:cNvCxnSpPr>
            <a:cxnSpLocks noChangeShapeType="1"/>
          </p:cNvCxnSpPr>
          <p:nvPr/>
        </p:nvCxnSpPr>
        <p:spPr bwMode="auto">
          <a:xfrm rot="5400000">
            <a:off x="3448844" y="4420394"/>
            <a:ext cx="3200400" cy="1588"/>
          </a:xfrm>
          <a:prstGeom prst="line">
            <a:avLst/>
          </a:prstGeom>
          <a:noFill/>
          <a:ln w="12700">
            <a:solidFill>
              <a:schemeClr val="accent1"/>
            </a:solidFill>
            <a:prstDash val="dash"/>
            <a:round/>
            <a:headEnd/>
            <a:tailEnd/>
          </a:ln>
          <a:effectLst>
            <a:outerShdw dist="25400" dir="5400000" rotWithShape="0">
              <a:srgbClr val="808080">
                <a:alpha val="43137"/>
              </a:srgbClr>
            </a:outerShdw>
          </a:effectLst>
          <a:extLst>
            <a:ext uri="{909E8E84-426E-40DD-AFC4-6F175D3DCCD1}">
              <a14:hiddenFill xmlns:a14="http://schemas.microsoft.com/office/drawing/2010/main">
                <a:noFill/>
              </a14:hiddenFill>
            </a:ext>
          </a:extLst>
        </p:spPr>
      </p:cxnSp>
      <p:sp>
        <p:nvSpPr>
          <p:cNvPr id="63506" name="TextBox 30"/>
          <p:cNvSpPr txBox="1">
            <a:spLocks noChangeArrowheads="1"/>
          </p:cNvSpPr>
          <p:nvPr/>
        </p:nvSpPr>
        <p:spPr bwMode="auto">
          <a:xfrm>
            <a:off x="5638800" y="6019800"/>
            <a:ext cx="25892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ea typeface="ＭＳ Ｐゴシック" pitchFamily="34" charset="-128"/>
              </a:defRPr>
            </a:lvl1pPr>
            <a:lvl2pPr marL="742950" indent="-285750" eaLnBrk="0" hangingPunct="0">
              <a:defRPr>
                <a:solidFill>
                  <a:schemeClr val="tx1"/>
                </a:solidFill>
                <a:latin typeface="Comic Sans MS" pitchFamily="66" charset="0"/>
                <a:ea typeface="ＭＳ Ｐゴシック" pitchFamily="34" charset="-128"/>
              </a:defRPr>
            </a:lvl2pPr>
            <a:lvl3pPr marL="1143000" indent="-228600" eaLnBrk="0" hangingPunct="0">
              <a:defRPr>
                <a:solidFill>
                  <a:schemeClr val="tx1"/>
                </a:solidFill>
                <a:latin typeface="Comic Sans MS" pitchFamily="66" charset="0"/>
                <a:ea typeface="ＭＳ Ｐゴシック" pitchFamily="34" charset="-128"/>
              </a:defRPr>
            </a:lvl3pPr>
            <a:lvl4pPr marL="1600200" indent="-228600" eaLnBrk="0" hangingPunct="0">
              <a:defRPr>
                <a:solidFill>
                  <a:schemeClr val="tx1"/>
                </a:solidFill>
                <a:latin typeface="Comic Sans MS" pitchFamily="66" charset="0"/>
                <a:ea typeface="ＭＳ Ｐゴシック" pitchFamily="34" charset="-128"/>
              </a:defRPr>
            </a:lvl4pPr>
            <a:lvl5pPr marL="2057400" indent="-228600" eaLnBrk="0" hangingPunct="0">
              <a:defRPr>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9pPr>
          </a:lstStyle>
          <a:p>
            <a:pPr eaLnBrk="1" hangingPunct="1"/>
            <a:r>
              <a:rPr lang="en-US" sz="2400"/>
              <a:t>Qty (millions kgs</a:t>
            </a:r>
          </a:p>
        </p:txBody>
      </p:sp>
      <p:sp>
        <p:nvSpPr>
          <p:cNvPr id="32" name="Freeform 6"/>
          <p:cNvSpPr>
            <a:spLocks/>
          </p:cNvSpPr>
          <p:nvPr/>
        </p:nvSpPr>
        <p:spPr bwMode="auto">
          <a:xfrm>
            <a:off x="3352800" y="2514600"/>
            <a:ext cx="1677988" cy="306388"/>
          </a:xfrm>
          <a:custGeom>
            <a:avLst/>
            <a:gdLst>
              <a:gd name="T0" fmla="*/ 0 w 1057"/>
              <a:gd name="T1" fmla="*/ 2147483647 h 193"/>
              <a:gd name="T2" fmla="*/ 2147483647 w 1057"/>
              <a:gd name="T3" fmla="*/ 2147483647 h 193"/>
              <a:gd name="T4" fmla="*/ 2147483647 w 1057"/>
              <a:gd name="T5" fmla="*/ 2147483647 h 193"/>
              <a:gd name="T6" fmla="*/ 2147483647 w 1057"/>
              <a:gd name="T7" fmla="*/ 2147483647 h 193"/>
              <a:gd name="T8" fmla="*/ 2147483647 w 1057"/>
              <a:gd name="T9" fmla="*/ 2147483647 h 193"/>
              <a:gd name="T10" fmla="*/ 2147483647 w 1057"/>
              <a:gd name="T11" fmla="*/ 2147483647 h 193"/>
              <a:gd name="T12" fmla="*/ 2147483647 w 1057"/>
              <a:gd name="T13" fmla="*/ 0 h 193"/>
              <a:gd name="T14" fmla="*/ 2147483647 w 1057"/>
              <a:gd name="T15" fmla="*/ 2147483647 h 193"/>
              <a:gd name="T16" fmla="*/ 2147483647 w 1057"/>
              <a:gd name="T17" fmla="*/ 2147483647 h 193"/>
              <a:gd name="T18" fmla="*/ 2147483647 w 1057"/>
              <a:gd name="T19" fmla="*/ 0 h 193"/>
              <a:gd name="T20" fmla="*/ 0 w 1057"/>
              <a:gd name="T21" fmla="*/ 2147483647 h 19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57"/>
              <a:gd name="T34" fmla="*/ 0 h 193"/>
              <a:gd name="T35" fmla="*/ 1057 w 1057"/>
              <a:gd name="T36" fmla="*/ 193 h 19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57" h="193">
                <a:moveTo>
                  <a:pt x="0" y="96"/>
                </a:moveTo>
                <a:lnTo>
                  <a:pt x="211" y="192"/>
                </a:lnTo>
                <a:lnTo>
                  <a:pt x="211" y="144"/>
                </a:lnTo>
                <a:lnTo>
                  <a:pt x="845" y="144"/>
                </a:lnTo>
                <a:lnTo>
                  <a:pt x="845" y="192"/>
                </a:lnTo>
                <a:lnTo>
                  <a:pt x="1056" y="96"/>
                </a:lnTo>
                <a:lnTo>
                  <a:pt x="845" y="0"/>
                </a:lnTo>
                <a:lnTo>
                  <a:pt x="845" y="48"/>
                </a:lnTo>
                <a:lnTo>
                  <a:pt x="211" y="48"/>
                </a:lnTo>
                <a:lnTo>
                  <a:pt x="211" y="0"/>
                </a:lnTo>
                <a:lnTo>
                  <a:pt x="0" y="96"/>
                </a:lnTo>
              </a:path>
            </a:pathLst>
          </a:custGeom>
          <a:solidFill>
            <a:srgbClr val="FF99CC"/>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en-AU"/>
          </a:p>
        </p:txBody>
      </p:sp>
      <p:sp>
        <p:nvSpPr>
          <p:cNvPr id="33" name="Rectangle 11"/>
          <p:cNvSpPr>
            <a:spLocks noChangeArrowheads="1"/>
          </p:cNvSpPr>
          <p:nvPr/>
        </p:nvSpPr>
        <p:spPr bwMode="auto">
          <a:xfrm>
            <a:off x="3657600" y="2057400"/>
            <a:ext cx="1039813" cy="406400"/>
          </a:xfrm>
          <a:prstGeom prst="rect">
            <a:avLst/>
          </a:prstGeom>
          <a:solidFill>
            <a:srgbClr val="FFCC99"/>
          </a:solidFill>
          <a:ln w="12700">
            <a:solidFill>
              <a:schemeClr val="tx1"/>
            </a:solidFill>
            <a:miter lim="800000"/>
            <a:headEnd/>
            <a:tailEnd/>
          </a:ln>
        </p:spPr>
        <p:txBody>
          <a:bodyPr wrap="none" lIns="90488" tIns="44450" rIns="90488" bIns="44450" anchor="ctr">
            <a:spAutoFit/>
          </a:bodyPr>
          <a:lstStyle/>
          <a:p>
            <a:pPr algn="ctr" eaLnBrk="0" hangingPunct="0"/>
            <a:r>
              <a:rPr lang="en-AU" sz="2000" b="1">
                <a:latin typeface="Times New Roman" pitchFamily="18" charset="0"/>
              </a:rPr>
              <a:t>Surplus</a:t>
            </a:r>
          </a:p>
        </p:txBody>
      </p:sp>
      <p:sp>
        <p:nvSpPr>
          <p:cNvPr id="63509" name="TextBox 28"/>
          <p:cNvSpPr txBox="1">
            <a:spLocks noChangeArrowheads="1"/>
          </p:cNvSpPr>
          <p:nvPr/>
        </p:nvSpPr>
        <p:spPr bwMode="auto">
          <a:xfrm>
            <a:off x="2286000" y="2057400"/>
            <a:ext cx="4476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ea typeface="ＭＳ Ｐゴシック" pitchFamily="34" charset="-128"/>
              </a:defRPr>
            </a:lvl1pPr>
            <a:lvl2pPr marL="742950" indent="-285750" eaLnBrk="0" hangingPunct="0">
              <a:defRPr>
                <a:solidFill>
                  <a:schemeClr val="tx1"/>
                </a:solidFill>
                <a:latin typeface="Comic Sans MS" pitchFamily="66" charset="0"/>
                <a:ea typeface="ＭＳ Ｐゴシック" pitchFamily="34" charset="-128"/>
              </a:defRPr>
            </a:lvl2pPr>
            <a:lvl3pPr marL="1143000" indent="-228600" eaLnBrk="0" hangingPunct="0">
              <a:defRPr>
                <a:solidFill>
                  <a:schemeClr val="tx1"/>
                </a:solidFill>
                <a:latin typeface="Comic Sans MS" pitchFamily="66" charset="0"/>
                <a:ea typeface="ＭＳ Ｐゴシック" pitchFamily="34" charset="-128"/>
              </a:defRPr>
            </a:lvl3pPr>
            <a:lvl4pPr marL="1600200" indent="-228600" eaLnBrk="0" hangingPunct="0">
              <a:defRPr>
                <a:solidFill>
                  <a:schemeClr val="tx1"/>
                </a:solidFill>
                <a:latin typeface="Comic Sans MS" pitchFamily="66" charset="0"/>
                <a:ea typeface="ＭＳ Ｐゴシック" pitchFamily="34" charset="-128"/>
              </a:defRPr>
            </a:lvl4pPr>
            <a:lvl5pPr marL="2057400" indent="-228600" eaLnBrk="0" hangingPunct="0">
              <a:defRPr>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9pPr>
          </a:lstStyle>
          <a:p>
            <a:pPr eaLnBrk="1" hangingPunct="1"/>
            <a:r>
              <a:rPr lang="en-US" sz="2800" dirty="0">
                <a:solidFill>
                  <a:srgbClr val="FF0000"/>
                </a:solidFill>
              </a:rPr>
              <a:t>A</a:t>
            </a:r>
          </a:p>
        </p:txBody>
      </p:sp>
      <p:sp>
        <p:nvSpPr>
          <p:cNvPr id="63510" name="TextBox 29"/>
          <p:cNvSpPr txBox="1">
            <a:spLocks noChangeArrowheads="1"/>
          </p:cNvSpPr>
          <p:nvPr/>
        </p:nvSpPr>
        <p:spPr bwMode="auto">
          <a:xfrm>
            <a:off x="3429000" y="3124200"/>
            <a:ext cx="5238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omic Sans MS" pitchFamily="66" charset="0"/>
                <a:ea typeface="ＭＳ Ｐゴシック" pitchFamily="34" charset="-128"/>
              </a:defRPr>
            </a:lvl1pPr>
            <a:lvl2pPr marL="742950" indent="-285750" eaLnBrk="0" hangingPunct="0">
              <a:defRPr>
                <a:solidFill>
                  <a:schemeClr val="tx1"/>
                </a:solidFill>
                <a:latin typeface="Comic Sans MS" pitchFamily="66" charset="0"/>
                <a:ea typeface="ＭＳ Ｐゴシック" pitchFamily="34" charset="-128"/>
              </a:defRPr>
            </a:lvl2pPr>
            <a:lvl3pPr marL="1143000" indent="-228600" eaLnBrk="0" hangingPunct="0">
              <a:defRPr>
                <a:solidFill>
                  <a:schemeClr val="tx1"/>
                </a:solidFill>
                <a:latin typeface="Comic Sans MS" pitchFamily="66" charset="0"/>
                <a:ea typeface="ＭＳ Ｐゴシック" pitchFamily="34" charset="-128"/>
              </a:defRPr>
            </a:lvl3pPr>
            <a:lvl4pPr marL="1600200" indent="-228600" eaLnBrk="0" hangingPunct="0">
              <a:defRPr>
                <a:solidFill>
                  <a:schemeClr val="tx1"/>
                </a:solidFill>
                <a:latin typeface="Comic Sans MS" pitchFamily="66" charset="0"/>
                <a:ea typeface="ＭＳ Ｐゴシック" pitchFamily="34" charset="-128"/>
              </a:defRPr>
            </a:lvl4pPr>
            <a:lvl5pPr marL="2057400" indent="-228600" eaLnBrk="0" hangingPunct="0">
              <a:defRPr>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9pPr>
          </a:lstStyle>
          <a:p>
            <a:pPr eaLnBrk="1" hangingPunct="1"/>
            <a:r>
              <a:rPr lang="en-US" sz="2800"/>
              <a:t>C</a:t>
            </a:r>
          </a:p>
        </p:txBody>
      </p:sp>
      <p:sp>
        <p:nvSpPr>
          <p:cNvPr id="63511" name="TextBox 33"/>
          <p:cNvSpPr txBox="1">
            <a:spLocks noChangeArrowheads="1"/>
          </p:cNvSpPr>
          <p:nvPr/>
        </p:nvSpPr>
        <p:spPr bwMode="auto">
          <a:xfrm>
            <a:off x="3429000" y="3733800"/>
            <a:ext cx="409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ea typeface="ＭＳ Ｐゴシック" pitchFamily="34" charset="-128"/>
              </a:defRPr>
            </a:lvl1pPr>
            <a:lvl2pPr marL="742950" indent="-285750" eaLnBrk="0" hangingPunct="0">
              <a:defRPr>
                <a:solidFill>
                  <a:schemeClr val="tx1"/>
                </a:solidFill>
                <a:latin typeface="Comic Sans MS" pitchFamily="66" charset="0"/>
                <a:ea typeface="ＭＳ Ｐゴシック" pitchFamily="34" charset="-128"/>
              </a:defRPr>
            </a:lvl2pPr>
            <a:lvl3pPr marL="1143000" indent="-228600" eaLnBrk="0" hangingPunct="0">
              <a:defRPr>
                <a:solidFill>
                  <a:schemeClr val="tx1"/>
                </a:solidFill>
                <a:latin typeface="Comic Sans MS" pitchFamily="66" charset="0"/>
                <a:ea typeface="ＭＳ Ｐゴシック" pitchFamily="34" charset="-128"/>
              </a:defRPr>
            </a:lvl3pPr>
            <a:lvl4pPr marL="1600200" indent="-228600" eaLnBrk="0" hangingPunct="0">
              <a:defRPr>
                <a:solidFill>
                  <a:schemeClr val="tx1"/>
                </a:solidFill>
                <a:latin typeface="Comic Sans MS" pitchFamily="66" charset="0"/>
                <a:ea typeface="ＭＳ Ｐゴシック" pitchFamily="34" charset="-128"/>
              </a:defRPr>
            </a:lvl4pPr>
            <a:lvl5pPr marL="2057400" indent="-228600" eaLnBrk="0" hangingPunct="0">
              <a:defRPr>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9pPr>
          </a:lstStyle>
          <a:p>
            <a:pPr eaLnBrk="1" hangingPunct="1"/>
            <a:r>
              <a:rPr lang="en-US" sz="2800"/>
              <a:t>E</a:t>
            </a:r>
          </a:p>
        </p:txBody>
      </p:sp>
      <p:sp>
        <p:nvSpPr>
          <p:cNvPr id="36" name="Left Arrow 35"/>
          <p:cNvSpPr/>
          <p:nvPr/>
        </p:nvSpPr>
        <p:spPr>
          <a:xfrm>
            <a:off x="3352800" y="5867400"/>
            <a:ext cx="914400" cy="304800"/>
          </a:xfrm>
          <a:prstGeom prst="leftArrow">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3513" name="TextBox 36"/>
          <p:cNvSpPr txBox="1">
            <a:spLocks noChangeArrowheads="1"/>
          </p:cNvSpPr>
          <p:nvPr/>
        </p:nvSpPr>
        <p:spPr bwMode="auto">
          <a:xfrm>
            <a:off x="2438400" y="2971800"/>
            <a:ext cx="4111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ea typeface="ＭＳ Ｐゴシック" pitchFamily="34" charset="-128"/>
              </a:defRPr>
            </a:lvl1pPr>
            <a:lvl2pPr marL="742950" indent="-285750" eaLnBrk="0" hangingPunct="0">
              <a:defRPr>
                <a:solidFill>
                  <a:schemeClr val="tx1"/>
                </a:solidFill>
                <a:latin typeface="Comic Sans MS" pitchFamily="66" charset="0"/>
                <a:ea typeface="ＭＳ Ｐゴシック" pitchFamily="34" charset="-128"/>
              </a:defRPr>
            </a:lvl2pPr>
            <a:lvl3pPr marL="1143000" indent="-228600" eaLnBrk="0" hangingPunct="0">
              <a:defRPr>
                <a:solidFill>
                  <a:schemeClr val="tx1"/>
                </a:solidFill>
                <a:latin typeface="Comic Sans MS" pitchFamily="66" charset="0"/>
                <a:ea typeface="ＭＳ Ｐゴシック" pitchFamily="34" charset="-128"/>
              </a:defRPr>
            </a:lvl3pPr>
            <a:lvl4pPr marL="1600200" indent="-228600" eaLnBrk="0" hangingPunct="0">
              <a:defRPr>
                <a:solidFill>
                  <a:schemeClr val="tx1"/>
                </a:solidFill>
                <a:latin typeface="Comic Sans MS" pitchFamily="66" charset="0"/>
                <a:ea typeface="ＭＳ Ｐゴシック" pitchFamily="34" charset="-128"/>
              </a:defRPr>
            </a:lvl4pPr>
            <a:lvl5pPr marL="2057400" indent="-228600" eaLnBrk="0" hangingPunct="0">
              <a:defRPr>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9pPr>
          </a:lstStyle>
          <a:p>
            <a:pPr eaLnBrk="1" hangingPunct="1"/>
            <a:r>
              <a:rPr lang="en-US" sz="2800"/>
              <a:t>B</a:t>
            </a:r>
          </a:p>
        </p:txBody>
      </p:sp>
      <p:sp>
        <p:nvSpPr>
          <p:cNvPr id="63514" name="TextBox 37"/>
          <p:cNvSpPr txBox="1">
            <a:spLocks noChangeArrowheads="1"/>
          </p:cNvSpPr>
          <p:nvPr/>
        </p:nvSpPr>
        <p:spPr bwMode="auto">
          <a:xfrm>
            <a:off x="2438400" y="4038600"/>
            <a:ext cx="4476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ea typeface="ＭＳ Ｐゴシック" pitchFamily="34" charset="-128"/>
              </a:defRPr>
            </a:lvl1pPr>
            <a:lvl2pPr marL="742950" indent="-285750" eaLnBrk="0" hangingPunct="0">
              <a:defRPr>
                <a:solidFill>
                  <a:schemeClr val="tx1"/>
                </a:solidFill>
                <a:latin typeface="Comic Sans MS" pitchFamily="66" charset="0"/>
                <a:ea typeface="ＭＳ Ｐゴシック" pitchFamily="34" charset="-128"/>
              </a:defRPr>
            </a:lvl2pPr>
            <a:lvl3pPr marL="1143000" indent="-228600" eaLnBrk="0" hangingPunct="0">
              <a:defRPr>
                <a:solidFill>
                  <a:schemeClr val="tx1"/>
                </a:solidFill>
                <a:latin typeface="Comic Sans MS" pitchFamily="66" charset="0"/>
                <a:ea typeface="ＭＳ Ｐゴシック" pitchFamily="34" charset="-128"/>
              </a:defRPr>
            </a:lvl3pPr>
            <a:lvl4pPr marL="1600200" indent="-228600" eaLnBrk="0" hangingPunct="0">
              <a:defRPr>
                <a:solidFill>
                  <a:schemeClr val="tx1"/>
                </a:solidFill>
                <a:latin typeface="Comic Sans MS" pitchFamily="66" charset="0"/>
                <a:ea typeface="ＭＳ Ｐゴシック" pitchFamily="34" charset="-128"/>
              </a:defRPr>
            </a:lvl4pPr>
            <a:lvl5pPr marL="2057400" indent="-228600" eaLnBrk="0" hangingPunct="0">
              <a:defRPr>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9pPr>
          </a:lstStyle>
          <a:p>
            <a:pPr eaLnBrk="1" hangingPunct="1"/>
            <a:r>
              <a:rPr lang="en-US" sz="2800"/>
              <a:t>D</a:t>
            </a:r>
          </a:p>
        </p:txBody>
      </p:sp>
      <p:sp>
        <p:nvSpPr>
          <p:cNvPr id="3" name="Date Placeholder 2"/>
          <p:cNvSpPr>
            <a:spLocks noGrp="1"/>
          </p:cNvSpPr>
          <p:nvPr>
            <p:ph type="dt" sz="half" idx="10"/>
          </p:nvPr>
        </p:nvSpPr>
        <p:spPr/>
        <p:txBody>
          <a:bodyPr/>
          <a:lstStyle/>
          <a:p>
            <a:fld id="{F850149F-B137-4C74-A2A1-F558F48CD330}" type="datetime1">
              <a:rPr lang="en-US" smtClean="0"/>
              <a:t>15-Aug-17</a:t>
            </a:fld>
            <a:endParaRPr lang="en-US"/>
          </a:p>
        </p:txBody>
      </p:sp>
      <p:sp>
        <p:nvSpPr>
          <p:cNvPr id="4" name="Slide Number Placeholder 3"/>
          <p:cNvSpPr>
            <a:spLocks noGrp="1"/>
          </p:cNvSpPr>
          <p:nvPr>
            <p:ph type="sldNum" sz="quarter" idx="12"/>
          </p:nvPr>
        </p:nvSpPr>
        <p:spPr/>
        <p:txBody>
          <a:bodyPr/>
          <a:lstStyle/>
          <a:p>
            <a:fld id="{853C790F-EA42-4F9E-ACE9-D924D845F78A}" type="slidenum">
              <a:rPr lang="en-US" smtClean="0"/>
              <a:t>18</a:t>
            </a:fld>
            <a:endParaRPr lang="en-US"/>
          </a:p>
        </p:txBody>
      </p:sp>
    </p:spTree>
    <p:extLst>
      <p:ext uri="{BB962C8B-B14F-4D97-AF65-F5344CB8AC3E}">
        <p14:creationId xmlns:p14="http://schemas.microsoft.com/office/powerpoint/2010/main" val="20121444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checkerboard(across)">
                                      <p:cBhvr>
                                        <p:cTn id="7" dur="500"/>
                                        <p:tgtEl>
                                          <p:spTgt spid="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checkerboard(across)">
                                      <p:cBhvr>
                                        <p:cTn id="1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100" y="274638"/>
            <a:ext cx="7499350" cy="1143000"/>
          </a:xfrm>
        </p:spPr>
        <p:txBody>
          <a:bodyPr>
            <a:normAutofit fontScale="90000"/>
          </a:bodyPr>
          <a:lstStyle/>
          <a:p>
            <a:pPr algn="ctr">
              <a:defRPr/>
            </a:pPr>
            <a:r>
              <a:rPr lang="en-US" sz="3600" dirty="0" smtClean="0">
                <a:effectLst>
                  <a:outerShdw blurRad="38100" dist="38100" dir="2700000" algn="tl">
                    <a:srgbClr val="C0C0C0"/>
                  </a:outerShdw>
                </a:effectLst>
                <a:ea typeface="ＭＳ Ｐゴシック" pitchFamily="34" charset="-128"/>
              </a:rPr>
              <a:t>Wool Price Floor </a:t>
            </a:r>
            <a:br>
              <a:rPr lang="en-US" sz="3600" dirty="0" smtClean="0">
                <a:effectLst>
                  <a:outerShdw blurRad="38100" dist="38100" dir="2700000" algn="tl">
                    <a:srgbClr val="C0C0C0"/>
                  </a:outerShdw>
                </a:effectLst>
                <a:ea typeface="ＭＳ Ｐゴシック" pitchFamily="34" charset="-128"/>
              </a:rPr>
            </a:br>
            <a:r>
              <a:rPr lang="en-US" sz="3600" dirty="0" smtClean="0">
                <a:solidFill>
                  <a:srgbClr val="00B0F0"/>
                </a:solidFill>
                <a:effectLst>
                  <a:outerShdw blurRad="38100" dist="38100" dir="2700000" algn="tl">
                    <a:srgbClr val="C0C0C0"/>
                  </a:outerShdw>
                </a:effectLst>
                <a:ea typeface="ＭＳ Ｐゴシック" pitchFamily="34" charset="-128"/>
              </a:rPr>
              <a:t>Deadweight loss</a:t>
            </a:r>
          </a:p>
        </p:txBody>
      </p:sp>
      <p:cxnSp>
        <p:nvCxnSpPr>
          <p:cNvPr id="64515" name="Straight Connector 4"/>
          <p:cNvCxnSpPr>
            <a:cxnSpLocks noChangeShapeType="1"/>
          </p:cNvCxnSpPr>
          <p:nvPr/>
        </p:nvCxnSpPr>
        <p:spPr bwMode="auto">
          <a:xfrm rot="5400000">
            <a:off x="-36512" y="3924300"/>
            <a:ext cx="4189412" cy="1588"/>
          </a:xfrm>
          <a:prstGeom prst="line">
            <a:avLst/>
          </a:prstGeom>
          <a:noFill/>
          <a:ln w="25400">
            <a:solidFill>
              <a:schemeClr val="accent1"/>
            </a:solidFill>
            <a:round/>
            <a:headEnd/>
            <a:tailEnd/>
          </a:ln>
          <a:effectLst>
            <a:outerShdw dist="25400" dir="5400000" rotWithShape="0">
              <a:srgbClr val="808080">
                <a:alpha val="43137"/>
              </a:srgbClr>
            </a:outerShdw>
          </a:effectLst>
          <a:extLst>
            <a:ext uri="{909E8E84-426E-40DD-AFC4-6F175D3DCCD1}">
              <a14:hiddenFill xmlns:a14="http://schemas.microsoft.com/office/drawing/2010/main">
                <a:noFill/>
              </a14:hiddenFill>
            </a:ext>
          </a:extLst>
        </p:spPr>
      </p:cxnSp>
      <p:cxnSp>
        <p:nvCxnSpPr>
          <p:cNvPr id="64516" name="Straight Connector 6"/>
          <p:cNvCxnSpPr>
            <a:cxnSpLocks noChangeShapeType="1"/>
          </p:cNvCxnSpPr>
          <p:nvPr/>
        </p:nvCxnSpPr>
        <p:spPr bwMode="auto">
          <a:xfrm>
            <a:off x="2057400" y="6019800"/>
            <a:ext cx="4267200" cy="1588"/>
          </a:xfrm>
          <a:prstGeom prst="line">
            <a:avLst/>
          </a:prstGeom>
          <a:noFill/>
          <a:ln w="25400">
            <a:solidFill>
              <a:schemeClr val="accent1"/>
            </a:solidFill>
            <a:round/>
            <a:headEnd/>
            <a:tailEnd/>
          </a:ln>
          <a:effectLst>
            <a:outerShdw dist="25400" dir="5400000" rotWithShape="0">
              <a:srgbClr val="808080">
                <a:alpha val="43137"/>
              </a:srgbClr>
            </a:outerShdw>
          </a:effectLst>
          <a:extLst>
            <a:ext uri="{909E8E84-426E-40DD-AFC4-6F175D3DCCD1}">
              <a14:hiddenFill xmlns:a14="http://schemas.microsoft.com/office/drawing/2010/main">
                <a:noFill/>
              </a14:hiddenFill>
            </a:ext>
          </a:extLst>
        </p:spPr>
      </p:cxnSp>
      <p:cxnSp>
        <p:nvCxnSpPr>
          <p:cNvPr id="64517" name="Straight Connector 8"/>
          <p:cNvCxnSpPr>
            <a:cxnSpLocks noChangeShapeType="1"/>
          </p:cNvCxnSpPr>
          <p:nvPr/>
        </p:nvCxnSpPr>
        <p:spPr bwMode="auto">
          <a:xfrm rot="16200000" flipH="1">
            <a:off x="2476500" y="2247900"/>
            <a:ext cx="3657600" cy="3124200"/>
          </a:xfrm>
          <a:prstGeom prst="line">
            <a:avLst/>
          </a:prstGeom>
          <a:noFill/>
          <a:ln w="25400">
            <a:solidFill>
              <a:schemeClr val="accent1"/>
            </a:solidFill>
            <a:round/>
            <a:headEnd/>
            <a:tailEnd/>
          </a:ln>
          <a:effectLst>
            <a:outerShdw dist="25400" dir="5400000" rotWithShape="0">
              <a:srgbClr val="808080">
                <a:alpha val="43137"/>
              </a:srgbClr>
            </a:outerShdw>
          </a:effectLst>
          <a:extLst>
            <a:ext uri="{909E8E84-426E-40DD-AFC4-6F175D3DCCD1}">
              <a14:hiddenFill xmlns:a14="http://schemas.microsoft.com/office/drawing/2010/main">
                <a:noFill/>
              </a14:hiddenFill>
            </a:ext>
          </a:extLst>
        </p:spPr>
      </p:cxnSp>
      <p:cxnSp>
        <p:nvCxnSpPr>
          <p:cNvPr id="64518" name="Straight Connector 10"/>
          <p:cNvCxnSpPr>
            <a:cxnSpLocks noChangeShapeType="1"/>
          </p:cNvCxnSpPr>
          <p:nvPr/>
        </p:nvCxnSpPr>
        <p:spPr bwMode="auto">
          <a:xfrm rot="5400000">
            <a:off x="2438400" y="2362200"/>
            <a:ext cx="3352800" cy="2895600"/>
          </a:xfrm>
          <a:prstGeom prst="line">
            <a:avLst/>
          </a:prstGeom>
          <a:noFill/>
          <a:ln w="25400">
            <a:solidFill>
              <a:schemeClr val="accent1"/>
            </a:solidFill>
            <a:round/>
            <a:headEnd/>
            <a:tailEnd/>
          </a:ln>
          <a:effectLst>
            <a:outerShdw dist="25400" dir="5400000" rotWithShape="0">
              <a:srgbClr val="808080">
                <a:alpha val="43137"/>
              </a:srgbClr>
            </a:outerShdw>
          </a:effectLst>
          <a:extLst>
            <a:ext uri="{909E8E84-426E-40DD-AFC4-6F175D3DCCD1}">
              <a14:hiddenFill xmlns:a14="http://schemas.microsoft.com/office/drawing/2010/main">
                <a:noFill/>
              </a14:hiddenFill>
            </a:ext>
          </a:extLst>
        </p:spPr>
      </p:cxnSp>
      <p:cxnSp>
        <p:nvCxnSpPr>
          <p:cNvPr id="64519" name="Straight Connector 14"/>
          <p:cNvCxnSpPr>
            <a:cxnSpLocks noChangeShapeType="1"/>
          </p:cNvCxnSpPr>
          <p:nvPr/>
        </p:nvCxnSpPr>
        <p:spPr bwMode="auto">
          <a:xfrm rot="10800000">
            <a:off x="2057400" y="3657600"/>
            <a:ext cx="2133600" cy="1588"/>
          </a:xfrm>
          <a:prstGeom prst="line">
            <a:avLst/>
          </a:prstGeom>
          <a:noFill/>
          <a:ln w="12700">
            <a:solidFill>
              <a:schemeClr val="accent1"/>
            </a:solidFill>
            <a:prstDash val="dash"/>
            <a:round/>
            <a:headEnd/>
            <a:tailEnd/>
          </a:ln>
          <a:effectLst>
            <a:outerShdw dist="25400" dir="5400000" rotWithShape="0">
              <a:srgbClr val="808080">
                <a:alpha val="43137"/>
              </a:srgbClr>
            </a:outerShdw>
          </a:effectLst>
          <a:extLst>
            <a:ext uri="{909E8E84-426E-40DD-AFC4-6F175D3DCCD1}">
              <a14:hiddenFill xmlns:a14="http://schemas.microsoft.com/office/drawing/2010/main">
                <a:noFill/>
              </a14:hiddenFill>
            </a:ext>
          </a:extLst>
        </p:spPr>
      </p:cxnSp>
      <p:cxnSp>
        <p:nvCxnSpPr>
          <p:cNvPr id="64520" name="Straight Connector 16"/>
          <p:cNvCxnSpPr>
            <a:cxnSpLocks noChangeShapeType="1"/>
          </p:cNvCxnSpPr>
          <p:nvPr/>
        </p:nvCxnSpPr>
        <p:spPr bwMode="auto">
          <a:xfrm rot="5400000">
            <a:off x="3096419" y="4877594"/>
            <a:ext cx="2286000" cy="1588"/>
          </a:xfrm>
          <a:prstGeom prst="line">
            <a:avLst/>
          </a:prstGeom>
          <a:noFill/>
          <a:ln w="12700">
            <a:solidFill>
              <a:schemeClr val="accent1"/>
            </a:solidFill>
            <a:prstDash val="dash"/>
            <a:round/>
            <a:headEnd/>
            <a:tailEnd/>
          </a:ln>
          <a:effectLst>
            <a:outerShdw dist="25400" dir="5400000" rotWithShape="0">
              <a:srgbClr val="808080">
                <a:alpha val="43137"/>
              </a:srgbClr>
            </a:outerShdw>
          </a:effectLst>
          <a:extLst>
            <a:ext uri="{909E8E84-426E-40DD-AFC4-6F175D3DCCD1}">
              <a14:hiddenFill xmlns:a14="http://schemas.microsoft.com/office/drawing/2010/main">
                <a:noFill/>
              </a14:hiddenFill>
            </a:ext>
          </a:extLst>
        </p:spPr>
      </p:cxnSp>
      <p:cxnSp>
        <p:nvCxnSpPr>
          <p:cNvPr id="64521" name="Straight Connector 19"/>
          <p:cNvCxnSpPr>
            <a:cxnSpLocks noChangeShapeType="1"/>
          </p:cNvCxnSpPr>
          <p:nvPr/>
        </p:nvCxnSpPr>
        <p:spPr bwMode="auto">
          <a:xfrm>
            <a:off x="2057400" y="2743200"/>
            <a:ext cx="3886200" cy="1588"/>
          </a:xfrm>
          <a:prstGeom prst="line">
            <a:avLst/>
          </a:prstGeom>
          <a:noFill/>
          <a:ln w="25400">
            <a:solidFill>
              <a:schemeClr val="accent1"/>
            </a:solidFill>
            <a:round/>
            <a:headEnd/>
            <a:tailEnd/>
          </a:ln>
          <a:effectLst>
            <a:outerShdw dist="25400" dir="5400000" rotWithShape="0">
              <a:srgbClr val="808080">
                <a:alpha val="43137"/>
              </a:srgbClr>
            </a:outerShdw>
          </a:effectLst>
          <a:extLst>
            <a:ext uri="{909E8E84-426E-40DD-AFC4-6F175D3DCCD1}">
              <a14:hiddenFill xmlns:a14="http://schemas.microsoft.com/office/drawing/2010/main">
                <a:noFill/>
              </a14:hiddenFill>
            </a:ext>
          </a:extLst>
        </p:spPr>
      </p:cxnSp>
      <p:sp>
        <p:nvSpPr>
          <p:cNvPr id="64522" name="TextBox 20"/>
          <p:cNvSpPr txBox="1">
            <a:spLocks noChangeArrowheads="1"/>
          </p:cNvSpPr>
          <p:nvPr/>
        </p:nvSpPr>
        <p:spPr bwMode="auto">
          <a:xfrm>
            <a:off x="1447800" y="3429000"/>
            <a:ext cx="5857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ea typeface="ＭＳ Ｐゴシック" pitchFamily="34" charset="-128"/>
              </a:defRPr>
            </a:lvl1pPr>
            <a:lvl2pPr marL="742950" indent="-285750" eaLnBrk="0" hangingPunct="0">
              <a:defRPr>
                <a:solidFill>
                  <a:schemeClr val="tx1"/>
                </a:solidFill>
                <a:latin typeface="Comic Sans MS" pitchFamily="66" charset="0"/>
                <a:ea typeface="ＭＳ Ｐゴシック" pitchFamily="34" charset="-128"/>
              </a:defRPr>
            </a:lvl2pPr>
            <a:lvl3pPr marL="1143000" indent="-228600" eaLnBrk="0" hangingPunct="0">
              <a:defRPr>
                <a:solidFill>
                  <a:schemeClr val="tx1"/>
                </a:solidFill>
                <a:latin typeface="Comic Sans MS" pitchFamily="66" charset="0"/>
                <a:ea typeface="ＭＳ Ｐゴシック" pitchFamily="34" charset="-128"/>
              </a:defRPr>
            </a:lvl3pPr>
            <a:lvl4pPr marL="1600200" indent="-228600" eaLnBrk="0" hangingPunct="0">
              <a:defRPr>
                <a:solidFill>
                  <a:schemeClr val="tx1"/>
                </a:solidFill>
                <a:latin typeface="Comic Sans MS" pitchFamily="66" charset="0"/>
                <a:ea typeface="ＭＳ Ｐゴシック" pitchFamily="34" charset="-128"/>
              </a:defRPr>
            </a:lvl4pPr>
            <a:lvl5pPr marL="2057400" indent="-228600" eaLnBrk="0" hangingPunct="0">
              <a:defRPr>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9pPr>
          </a:lstStyle>
          <a:p>
            <a:pPr eaLnBrk="1" hangingPunct="1"/>
            <a:r>
              <a:rPr lang="en-US" sz="2400"/>
              <a:t>$8</a:t>
            </a:r>
          </a:p>
        </p:txBody>
      </p:sp>
      <p:sp>
        <p:nvSpPr>
          <p:cNvPr id="64523" name="TextBox 21"/>
          <p:cNvSpPr txBox="1">
            <a:spLocks noChangeArrowheads="1"/>
          </p:cNvSpPr>
          <p:nvPr/>
        </p:nvSpPr>
        <p:spPr bwMode="auto">
          <a:xfrm>
            <a:off x="1371600" y="2514600"/>
            <a:ext cx="723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ea typeface="ＭＳ Ｐゴシック" pitchFamily="34" charset="-128"/>
              </a:defRPr>
            </a:lvl1pPr>
            <a:lvl2pPr marL="742950" indent="-285750" eaLnBrk="0" hangingPunct="0">
              <a:defRPr>
                <a:solidFill>
                  <a:schemeClr val="tx1"/>
                </a:solidFill>
                <a:latin typeface="Comic Sans MS" pitchFamily="66" charset="0"/>
                <a:ea typeface="ＭＳ Ｐゴシック" pitchFamily="34" charset="-128"/>
              </a:defRPr>
            </a:lvl2pPr>
            <a:lvl3pPr marL="1143000" indent="-228600" eaLnBrk="0" hangingPunct="0">
              <a:defRPr>
                <a:solidFill>
                  <a:schemeClr val="tx1"/>
                </a:solidFill>
                <a:latin typeface="Comic Sans MS" pitchFamily="66" charset="0"/>
                <a:ea typeface="ＭＳ Ｐゴシック" pitchFamily="34" charset="-128"/>
              </a:defRPr>
            </a:lvl3pPr>
            <a:lvl4pPr marL="1600200" indent="-228600" eaLnBrk="0" hangingPunct="0">
              <a:defRPr>
                <a:solidFill>
                  <a:schemeClr val="tx1"/>
                </a:solidFill>
                <a:latin typeface="Comic Sans MS" pitchFamily="66" charset="0"/>
                <a:ea typeface="ＭＳ Ｐゴシック" pitchFamily="34" charset="-128"/>
              </a:defRPr>
            </a:lvl4pPr>
            <a:lvl5pPr marL="2057400" indent="-228600" eaLnBrk="0" hangingPunct="0">
              <a:defRPr>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9pPr>
          </a:lstStyle>
          <a:p>
            <a:pPr eaLnBrk="1" hangingPunct="1"/>
            <a:r>
              <a:rPr lang="en-US" sz="2400"/>
              <a:t>$12</a:t>
            </a:r>
          </a:p>
        </p:txBody>
      </p:sp>
      <p:sp>
        <p:nvSpPr>
          <p:cNvPr id="64524" name="TextBox 22"/>
          <p:cNvSpPr txBox="1">
            <a:spLocks noChangeArrowheads="1"/>
          </p:cNvSpPr>
          <p:nvPr/>
        </p:nvSpPr>
        <p:spPr bwMode="auto">
          <a:xfrm>
            <a:off x="762000" y="1371600"/>
            <a:ext cx="19002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ea typeface="ＭＳ Ｐゴシック" pitchFamily="34" charset="-128"/>
              </a:defRPr>
            </a:lvl1pPr>
            <a:lvl2pPr marL="742950" indent="-285750" eaLnBrk="0" hangingPunct="0">
              <a:defRPr>
                <a:solidFill>
                  <a:schemeClr val="tx1"/>
                </a:solidFill>
                <a:latin typeface="Comic Sans MS" pitchFamily="66" charset="0"/>
                <a:ea typeface="ＭＳ Ｐゴシック" pitchFamily="34" charset="-128"/>
              </a:defRPr>
            </a:lvl2pPr>
            <a:lvl3pPr marL="1143000" indent="-228600" eaLnBrk="0" hangingPunct="0">
              <a:defRPr>
                <a:solidFill>
                  <a:schemeClr val="tx1"/>
                </a:solidFill>
                <a:latin typeface="Comic Sans MS" pitchFamily="66" charset="0"/>
                <a:ea typeface="ＭＳ Ｐゴシック" pitchFamily="34" charset="-128"/>
              </a:defRPr>
            </a:lvl3pPr>
            <a:lvl4pPr marL="1600200" indent="-228600" eaLnBrk="0" hangingPunct="0">
              <a:defRPr>
                <a:solidFill>
                  <a:schemeClr val="tx1"/>
                </a:solidFill>
                <a:latin typeface="Comic Sans MS" pitchFamily="66" charset="0"/>
                <a:ea typeface="ＭＳ Ｐゴシック" pitchFamily="34" charset="-128"/>
              </a:defRPr>
            </a:lvl4pPr>
            <a:lvl5pPr marL="2057400" indent="-228600" eaLnBrk="0" hangingPunct="0">
              <a:defRPr>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9pPr>
          </a:lstStyle>
          <a:p>
            <a:pPr eaLnBrk="1" hangingPunct="1"/>
            <a:r>
              <a:rPr lang="en-US" sz="2400"/>
              <a:t>Price per kg</a:t>
            </a:r>
          </a:p>
        </p:txBody>
      </p:sp>
      <p:sp>
        <p:nvSpPr>
          <p:cNvPr id="64525" name="TextBox 23"/>
          <p:cNvSpPr txBox="1">
            <a:spLocks noChangeArrowheads="1"/>
          </p:cNvSpPr>
          <p:nvPr/>
        </p:nvSpPr>
        <p:spPr bwMode="auto">
          <a:xfrm>
            <a:off x="6019800" y="2514600"/>
            <a:ext cx="22463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ea typeface="ＭＳ Ｐゴシック" pitchFamily="34" charset="-128"/>
              </a:defRPr>
            </a:lvl1pPr>
            <a:lvl2pPr marL="742950" indent="-285750" eaLnBrk="0" hangingPunct="0">
              <a:defRPr>
                <a:solidFill>
                  <a:schemeClr val="tx1"/>
                </a:solidFill>
                <a:latin typeface="Comic Sans MS" pitchFamily="66" charset="0"/>
                <a:ea typeface="ＭＳ Ｐゴシック" pitchFamily="34" charset="-128"/>
              </a:defRPr>
            </a:lvl2pPr>
            <a:lvl3pPr marL="1143000" indent="-228600" eaLnBrk="0" hangingPunct="0">
              <a:defRPr>
                <a:solidFill>
                  <a:schemeClr val="tx1"/>
                </a:solidFill>
                <a:latin typeface="Comic Sans MS" pitchFamily="66" charset="0"/>
                <a:ea typeface="ＭＳ Ｐゴシック" pitchFamily="34" charset="-128"/>
              </a:defRPr>
            </a:lvl3pPr>
            <a:lvl4pPr marL="1600200" indent="-228600" eaLnBrk="0" hangingPunct="0">
              <a:defRPr>
                <a:solidFill>
                  <a:schemeClr val="tx1"/>
                </a:solidFill>
                <a:latin typeface="Comic Sans MS" pitchFamily="66" charset="0"/>
                <a:ea typeface="ＭＳ Ｐゴシック" pitchFamily="34" charset="-128"/>
              </a:defRPr>
            </a:lvl4pPr>
            <a:lvl5pPr marL="2057400" indent="-228600" eaLnBrk="0" hangingPunct="0">
              <a:defRPr>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9pPr>
          </a:lstStyle>
          <a:p>
            <a:pPr eaLnBrk="1" hangingPunct="1"/>
            <a:r>
              <a:rPr lang="en-US" sz="2400"/>
              <a:t>Minimum price</a:t>
            </a:r>
          </a:p>
        </p:txBody>
      </p:sp>
      <p:sp>
        <p:nvSpPr>
          <p:cNvPr id="64526" name="TextBox 24"/>
          <p:cNvSpPr txBox="1">
            <a:spLocks noChangeArrowheads="1"/>
          </p:cNvSpPr>
          <p:nvPr/>
        </p:nvSpPr>
        <p:spPr bwMode="auto">
          <a:xfrm>
            <a:off x="5562600" y="1752600"/>
            <a:ext cx="3984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ea typeface="ＭＳ Ｐゴシック" pitchFamily="34" charset="-128"/>
              </a:defRPr>
            </a:lvl1pPr>
            <a:lvl2pPr marL="742950" indent="-285750" eaLnBrk="0" hangingPunct="0">
              <a:defRPr>
                <a:solidFill>
                  <a:schemeClr val="tx1"/>
                </a:solidFill>
                <a:latin typeface="Comic Sans MS" pitchFamily="66" charset="0"/>
                <a:ea typeface="ＭＳ Ｐゴシック" pitchFamily="34" charset="-128"/>
              </a:defRPr>
            </a:lvl2pPr>
            <a:lvl3pPr marL="1143000" indent="-228600" eaLnBrk="0" hangingPunct="0">
              <a:defRPr>
                <a:solidFill>
                  <a:schemeClr val="tx1"/>
                </a:solidFill>
                <a:latin typeface="Comic Sans MS" pitchFamily="66" charset="0"/>
                <a:ea typeface="ＭＳ Ｐゴシック" pitchFamily="34" charset="-128"/>
              </a:defRPr>
            </a:lvl3pPr>
            <a:lvl4pPr marL="1600200" indent="-228600" eaLnBrk="0" hangingPunct="0">
              <a:defRPr>
                <a:solidFill>
                  <a:schemeClr val="tx1"/>
                </a:solidFill>
                <a:latin typeface="Comic Sans MS" pitchFamily="66" charset="0"/>
                <a:ea typeface="ＭＳ Ｐゴシック" pitchFamily="34" charset="-128"/>
              </a:defRPr>
            </a:lvl4pPr>
            <a:lvl5pPr marL="2057400" indent="-228600" eaLnBrk="0" hangingPunct="0">
              <a:defRPr>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9pPr>
          </a:lstStyle>
          <a:p>
            <a:pPr eaLnBrk="1" hangingPunct="1"/>
            <a:r>
              <a:rPr lang="en-US" sz="2400"/>
              <a:t>S</a:t>
            </a:r>
          </a:p>
        </p:txBody>
      </p:sp>
      <p:sp>
        <p:nvSpPr>
          <p:cNvPr id="64527" name="TextBox 25"/>
          <p:cNvSpPr txBox="1">
            <a:spLocks noChangeArrowheads="1"/>
          </p:cNvSpPr>
          <p:nvPr/>
        </p:nvSpPr>
        <p:spPr bwMode="auto">
          <a:xfrm>
            <a:off x="5791200" y="5257800"/>
            <a:ext cx="406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ea typeface="ＭＳ Ｐゴシック" pitchFamily="34" charset="-128"/>
              </a:defRPr>
            </a:lvl1pPr>
            <a:lvl2pPr marL="742950" indent="-285750" eaLnBrk="0" hangingPunct="0">
              <a:defRPr>
                <a:solidFill>
                  <a:schemeClr val="tx1"/>
                </a:solidFill>
                <a:latin typeface="Comic Sans MS" pitchFamily="66" charset="0"/>
                <a:ea typeface="ＭＳ Ｐゴシック" pitchFamily="34" charset="-128"/>
              </a:defRPr>
            </a:lvl2pPr>
            <a:lvl3pPr marL="1143000" indent="-228600" eaLnBrk="0" hangingPunct="0">
              <a:defRPr>
                <a:solidFill>
                  <a:schemeClr val="tx1"/>
                </a:solidFill>
                <a:latin typeface="Comic Sans MS" pitchFamily="66" charset="0"/>
                <a:ea typeface="ＭＳ Ｐゴシック" pitchFamily="34" charset="-128"/>
              </a:defRPr>
            </a:lvl3pPr>
            <a:lvl4pPr marL="1600200" indent="-228600" eaLnBrk="0" hangingPunct="0">
              <a:defRPr>
                <a:solidFill>
                  <a:schemeClr val="tx1"/>
                </a:solidFill>
                <a:latin typeface="Comic Sans MS" pitchFamily="66" charset="0"/>
                <a:ea typeface="ＭＳ Ｐゴシック" pitchFamily="34" charset="-128"/>
              </a:defRPr>
            </a:lvl4pPr>
            <a:lvl5pPr marL="2057400" indent="-228600" eaLnBrk="0" hangingPunct="0">
              <a:defRPr>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9pPr>
          </a:lstStyle>
          <a:p>
            <a:pPr eaLnBrk="1" hangingPunct="1"/>
            <a:r>
              <a:rPr lang="en-US" sz="2400"/>
              <a:t>D</a:t>
            </a:r>
          </a:p>
        </p:txBody>
      </p:sp>
      <p:cxnSp>
        <p:nvCxnSpPr>
          <p:cNvPr id="64528" name="Straight Connector 26"/>
          <p:cNvCxnSpPr>
            <a:cxnSpLocks noChangeShapeType="1"/>
          </p:cNvCxnSpPr>
          <p:nvPr/>
        </p:nvCxnSpPr>
        <p:spPr bwMode="auto">
          <a:xfrm rot="5400000">
            <a:off x="1774032" y="4420394"/>
            <a:ext cx="3200400" cy="1587"/>
          </a:xfrm>
          <a:prstGeom prst="line">
            <a:avLst/>
          </a:prstGeom>
          <a:noFill/>
          <a:ln w="12700">
            <a:solidFill>
              <a:schemeClr val="accent1"/>
            </a:solidFill>
            <a:prstDash val="dash"/>
            <a:round/>
            <a:headEnd/>
            <a:tailEnd/>
          </a:ln>
          <a:effectLst>
            <a:outerShdw dist="25400" dir="5400000" rotWithShape="0">
              <a:srgbClr val="808080">
                <a:alpha val="43137"/>
              </a:srgbClr>
            </a:outerShdw>
          </a:effectLst>
          <a:extLst>
            <a:ext uri="{909E8E84-426E-40DD-AFC4-6F175D3DCCD1}">
              <a14:hiddenFill xmlns:a14="http://schemas.microsoft.com/office/drawing/2010/main">
                <a:noFill/>
              </a14:hiddenFill>
            </a:ext>
          </a:extLst>
        </p:spPr>
      </p:cxnSp>
      <p:cxnSp>
        <p:nvCxnSpPr>
          <p:cNvPr id="64529" name="Straight Connector 27"/>
          <p:cNvCxnSpPr>
            <a:cxnSpLocks noChangeShapeType="1"/>
          </p:cNvCxnSpPr>
          <p:nvPr/>
        </p:nvCxnSpPr>
        <p:spPr bwMode="auto">
          <a:xfrm rot="5400000">
            <a:off x="3448844" y="4420394"/>
            <a:ext cx="3200400" cy="1588"/>
          </a:xfrm>
          <a:prstGeom prst="line">
            <a:avLst/>
          </a:prstGeom>
          <a:noFill/>
          <a:ln w="12700">
            <a:solidFill>
              <a:schemeClr val="accent1"/>
            </a:solidFill>
            <a:prstDash val="dash"/>
            <a:round/>
            <a:headEnd/>
            <a:tailEnd/>
          </a:ln>
          <a:effectLst>
            <a:outerShdw dist="25400" dir="5400000" rotWithShape="0">
              <a:srgbClr val="808080">
                <a:alpha val="43137"/>
              </a:srgbClr>
            </a:outerShdw>
          </a:effectLst>
          <a:extLst>
            <a:ext uri="{909E8E84-426E-40DD-AFC4-6F175D3DCCD1}">
              <a14:hiddenFill xmlns:a14="http://schemas.microsoft.com/office/drawing/2010/main">
                <a:noFill/>
              </a14:hiddenFill>
            </a:ext>
          </a:extLst>
        </p:spPr>
      </p:cxnSp>
      <p:sp>
        <p:nvSpPr>
          <p:cNvPr id="64530" name="TextBox 30"/>
          <p:cNvSpPr txBox="1">
            <a:spLocks noChangeArrowheads="1"/>
          </p:cNvSpPr>
          <p:nvPr/>
        </p:nvSpPr>
        <p:spPr bwMode="auto">
          <a:xfrm>
            <a:off x="5638800" y="6019800"/>
            <a:ext cx="25892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ea typeface="ＭＳ Ｐゴシック" pitchFamily="34" charset="-128"/>
              </a:defRPr>
            </a:lvl1pPr>
            <a:lvl2pPr marL="742950" indent="-285750" eaLnBrk="0" hangingPunct="0">
              <a:defRPr>
                <a:solidFill>
                  <a:schemeClr val="tx1"/>
                </a:solidFill>
                <a:latin typeface="Comic Sans MS" pitchFamily="66" charset="0"/>
                <a:ea typeface="ＭＳ Ｐゴシック" pitchFamily="34" charset="-128"/>
              </a:defRPr>
            </a:lvl2pPr>
            <a:lvl3pPr marL="1143000" indent="-228600" eaLnBrk="0" hangingPunct="0">
              <a:defRPr>
                <a:solidFill>
                  <a:schemeClr val="tx1"/>
                </a:solidFill>
                <a:latin typeface="Comic Sans MS" pitchFamily="66" charset="0"/>
                <a:ea typeface="ＭＳ Ｐゴシック" pitchFamily="34" charset="-128"/>
              </a:defRPr>
            </a:lvl3pPr>
            <a:lvl4pPr marL="1600200" indent="-228600" eaLnBrk="0" hangingPunct="0">
              <a:defRPr>
                <a:solidFill>
                  <a:schemeClr val="tx1"/>
                </a:solidFill>
                <a:latin typeface="Comic Sans MS" pitchFamily="66" charset="0"/>
                <a:ea typeface="ＭＳ Ｐゴシック" pitchFamily="34" charset="-128"/>
              </a:defRPr>
            </a:lvl4pPr>
            <a:lvl5pPr marL="2057400" indent="-228600" eaLnBrk="0" hangingPunct="0">
              <a:defRPr>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9pPr>
          </a:lstStyle>
          <a:p>
            <a:pPr eaLnBrk="1" hangingPunct="1"/>
            <a:r>
              <a:rPr lang="en-US" sz="2400"/>
              <a:t>Qty (millions kgs</a:t>
            </a:r>
          </a:p>
        </p:txBody>
      </p:sp>
      <p:sp>
        <p:nvSpPr>
          <p:cNvPr id="32" name="Freeform 6"/>
          <p:cNvSpPr>
            <a:spLocks/>
          </p:cNvSpPr>
          <p:nvPr/>
        </p:nvSpPr>
        <p:spPr bwMode="auto">
          <a:xfrm>
            <a:off x="3352800" y="2514600"/>
            <a:ext cx="1677988" cy="306388"/>
          </a:xfrm>
          <a:custGeom>
            <a:avLst/>
            <a:gdLst>
              <a:gd name="T0" fmla="*/ 0 w 1057"/>
              <a:gd name="T1" fmla="*/ 2147483647 h 193"/>
              <a:gd name="T2" fmla="*/ 2147483647 w 1057"/>
              <a:gd name="T3" fmla="*/ 2147483647 h 193"/>
              <a:gd name="T4" fmla="*/ 2147483647 w 1057"/>
              <a:gd name="T5" fmla="*/ 2147483647 h 193"/>
              <a:gd name="T6" fmla="*/ 2147483647 w 1057"/>
              <a:gd name="T7" fmla="*/ 2147483647 h 193"/>
              <a:gd name="T8" fmla="*/ 2147483647 w 1057"/>
              <a:gd name="T9" fmla="*/ 2147483647 h 193"/>
              <a:gd name="T10" fmla="*/ 2147483647 w 1057"/>
              <a:gd name="T11" fmla="*/ 2147483647 h 193"/>
              <a:gd name="T12" fmla="*/ 2147483647 w 1057"/>
              <a:gd name="T13" fmla="*/ 0 h 193"/>
              <a:gd name="T14" fmla="*/ 2147483647 w 1057"/>
              <a:gd name="T15" fmla="*/ 2147483647 h 193"/>
              <a:gd name="T16" fmla="*/ 2147483647 w 1057"/>
              <a:gd name="T17" fmla="*/ 2147483647 h 193"/>
              <a:gd name="T18" fmla="*/ 2147483647 w 1057"/>
              <a:gd name="T19" fmla="*/ 0 h 193"/>
              <a:gd name="T20" fmla="*/ 0 w 1057"/>
              <a:gd name="T21" fmla="*/ 2147483647 h 19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57"/>
              <a:gd name="T34" fmla="*/ 0 h 193"/>
              <a:gd name="T35" fmla="*/ 1057 w 1057"/>
              <a:gd name="T36" fmla="*/ 193 h 19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57" h="193">
                <a:moveTo>
                  <a:pt x="0" y="96"/>
                </a:moveTo>
                <a:lnTo>
                  <a:pt x="211" y="192"/>
                </a:lnTo>
                <a:lnTo>
                  <a:pt x="211" y="144"/>
                </a:lnTo>
                <a:lnTo>
                  <a:pt x="845" y="144"/>
                </a:lnTo>
                <a:lnTo>
                  <a:pt x="845" y="192"/>
                </a:lnTo>
                <a:lnTo>
                  <a:pt x="1056" y="96"/>
                </a:lnTo>
                <a:lnTo>
                  <a:pt x="845" y="0"/>
                </a:lnTo>
                <a:lnTo>
                  <a:pt x="845" y="48"/>
                </a:lnTo>
                <a:lnTo>
                  <a:pt x="211" y="48"/>
                </a:lnTo>
                <a:lnTo>
                  <a:pt x="211" y="0"/>
                </a:lnTo>
                <a:lnTo>
                  <a:pt x="0" y="96"/>
                </a:lnTo>
              </a:path>
            </a:pathLst>
          </a:custGeom>
          <a:solidFill>
            <a:srgbClr val="FF99CC"/>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en-AU"/>
          </a:p>
        </p:txBody>
      </p:sp>
      <p:sp>
        <p:nvSpPr>
          <p:cNvPr id="33" name="Rectangle 11"/>
          <p:cNvSpPr>
            <a:spLocks noChangeArrowheads="1"/>
          </p:cNvSpPr>
          <p:nvPr/>
        </p:nvSpPr>
        <p:spPr bwMode="auto">
          <a:xfrm>
            <a:off x="3657600" y="2057400"/>
            <a:ext cx="1039813" cy="406400"/>
          </a:xfrm>
          <a:prstGeom prst="rect">
            <a:avLst/>
          </a:prstGeom>
          <a:solidFill>
            <a:srgbClr val="FFCC99"/>
          </a:solidFill>
          <a:ln w="12700">
            <a:solidFill>
              <a:schemeClr val="tx1"/>
            </a:solidFill>
            <a:miter lim="800000"/>
            <a:headEnd/>
            <a:tailEnd/>
          </a:ln>
        </p:spPr>
        <p:txBody>
          <a:bodyPr wrap="none" lIns="90488" tIns="44450" rIns="90488" bIns="44450" anchor="ctr">
            <a:spAutoFit/>
          </a:bodyPr>
          <a:lstStyle/>
          <a:p>
            <a:pPr algn="ctr" eaLnBrk="0" hangingPunct="0"/>
            <a:r>
              <a:rPr lang="en-AU" sz="2000" b="1">
                <a:latin typeface="Times New Roman" pitchFamily="18" charset="0"/>
              </a:rPr>
              <a:t>Surplus</a:t>
            </a:r>
          </a:p>
        </p:txBody>
      </p:sp>
      <p:sp>
        <p:nvSpPr>
          <p:cNvPr id="64533" name="TextBox 28"/>
          <p:cNvSpPr txBox="1">
            <a:spLocks noChangeArrowheads="1"/>
          </p:cNvSpPr>
          <p:nvPr/>
        </p:nvSpPr>
        <p:spPr bwMode="auto">
          <a:xfrm>
            <a:off x="2286000" y="2057400"/>
            <a:ext cx="4476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ea typeface="ＭＳ Ｐゴシック" pitchFamily="34" charset="-128"/>
              </a:defRPr>
            </a:lvl1pPr>
            <a:lvl2pPr marL="742950" indent="-285750" eaLnBrk="0" hangingPunct="0">
              <a:defRPr>
                <a:solidFill>
                  <a:schemeClr val="tx1"/>
                </a:solidFill>
                <a:latin typeface="Comic Sans MS" pitchFamily="66" charset="0"/>
                <a:ea typeface="ＭＳ Ｐゴシック" pitchFamily="34" charset="-128"/>
              </a:defRPr>
            </a:lvl2pPr>
            <a:lvl3pPr marL="1143000" indent="-228600" eaLnBrk="0" hangingPunct="0">
              <a:defRPr>
                <a:solidFill>
                  <a:schemeClr val="tx1"/>
                </a:solidFill>
                <a:latin typeface="Comic Sans MS" pitchFamily="66" charset="0"/>
                <a:ea typeface="ＭＳ Ｐゴシック" pitchFamily="34" charset="-128"/>
              </a:defRPr>
            </a:lvl3pPr>
            <a:lvl4pPr marL="1600200" indent="-228600" eaLnBrk="0" hangingPunct="0">
              <a:defRPr>
                <a:solidFill>
                  <a:schemeClr val="tx1"/>
                </a:solidFill>
                <a:latin typeface="Comic Sans MS" pitchFamily="66" charset="0"/>
                <a:ea typeface="ＭＳ Ｐゴシック" pitchFamily="34" charset="-128"/>
              </a:defRPr>
            </a:lvl4pPr>
            <a:lvl5pPr marL="2057400" indent="-228600" eaLnBrk="0" hangingPunct="0">
              <a:defRPr>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9pPr>
          </a:lstStyle>
          <a:p>
            <a:pPr eaLnBrk="1" hangingPunct="1"/>
            <a:r>
              <a:rPr lang="en-US" sz="2800"/>
              <a:t>A</a:t>
            </a:r>
          </a:p>
        </p:txBody>
      </p:sp>
      <p:sp>
        <p:nvSpPr>
          <p:cNvPr id="64534" name="TextBox 29"/>
          <p:cNvSpPr txBox="1">
            <a:spLocks noChangeArrowheads="1"/>
          </p:cNvSpPr>
          <p:nvPr/>
        </p:nvSpPr>
        <p:spPr bwMode="auto">
          <a:xfrm>
            <a:off x="3429000" y="3124200"/>
            <a:ext cx="5238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omic Sans MS" pitchFamily="66" charset="0"/>
                <a:ea typeface="ＭＳ Ｐゴシック" pitchFamily="34" charset="-128"/>
              </a:defRPr>
            </a:lvl1pPr>
            <a:lvl2pPr marL="742950" indent="-285750" eaLnBrk="0" hangingPunct="0">
              <a:defRPr>
                <a:solidFill>
                  <a:schemeClr val="tx1"/>
                </a:solidFill>
                <a:latin typeface="Comic Sans MS" pitchFamily="66" charset="0"/>
                <a:ea typeface="ＭＳ Ｐゴシック" pitchFamily="34" charset="-128"/>
              </a:defRPr>
            </a:lvl2pPr>
            <a:lvl3pPr marL="1143000" indent="-228600" eaLnBrk="0" hangingPunct="0">
              <a:defRPr>
                <a:solidFill>
                  <a:schemeClr val="tx1"/>
                </a:solidFill>
                <a:latin typeface="Comic Sans MS" pitchFamily="66" charset="0"/>
                <a:ea typeface="ＭＳ Ｐゴシック" pitchFamily="34" charset="-128"/>
              </a:defRPr>
            </a:lvl3pPr>
            <a:lvl4pPr marL="1600200" indent="-228600" eaLnBrk="0" hangingPunct="0">
              <a:defRPr>
                <a:solidFill>
                  <a:schemeClr val="tx1"/>
                </a:solidFill>
                <a:latin typeface="Comic Sans MS" pitchFamily="66" charset="0"/>
                <a:ea typeface="ＭＳ Ｐゴシック" pitchFamily="34" charset="-128"/>
              </a:defRPr>
            </a:lvl4pPr>
            <a:lvl5pPr marL="2057400" indent="-228600" eaLnBrk="0" hangingPunct="0">
              <a:defRPr>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9pPr>
          </a:lstStyle>
          <a:p>
            <a:pPr eaLnBrk="1" hangingPunct="1"/>
            <a:r>
              <a:rPr lang="en-US" sz="2800" dirty="0">
                <a:solidFill>
                  <a:srgbClr val="00B0F0"/>
                </a:solidFill>
              </a:rPr>
              <a:t>C</a:t>
            </a:r>
          </a:p>
        </p:txBody>
      </p:sp>
      <p:sp>
        <p:nvSpPr>
          <p:cNvPr id="64535" name="TextBox 33"/>
          <p:cNvSpPr txBox="1">
            <a:spLocks noChangeArrowheads="1"/>
          </p:cNvSpPr>
          <p:nvPr/>
        </p:nvSpPr>
        <p:spPr bwMode="auto">
          <a:xfrm>
            <a:off x="3429000" y="3733800"/>
            <a:ext cx="409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ea typeface="ＭＳ Ｐゴシック" pitchFamily="34" charset="-128"/>
              </a:defRPr>
            </a:lvl1pPr>
            <a:lvl2pPr marL="742950" indent="-285750" eaLnBrk="0" hangingPunct="0">
              <a:defRPr>
                <a:solidFill>
                  <a:schemeClr val="tx1"/>
                </a:solidFill>
                <a:latin typeface="Comic Sans MS" pitchFamily="66" charset="0"/>
                <a:ea typeface="ＭＳ Ｐゴシック" pitchFamily="34" charset="-128"/>
              </a:defRPr>
            </a:lvl2pPr>
            <a:lvl3pPr marL="1143000" indent="-228600" eaLnBrk="0" hangingPunct="0">
              <a:defRPr>
                <a:solidFill>
                  <a:schemeClr val="tx1"/>
                </a:solidFill>
                <a:latin typeface="Comic Sans MS" pitchFamily="66" charset="0"/>
                <a:ea typeface="ＭＳ Ｐゴシック" pitchFamily="34" charset="-128"/>
              </a:defRPr>
            </a:lvl3pPr>
            <a:lvl4pPr marL="1600200" indent="-228600" eaLnBrk="0" hangingPunct="0">
              <a:defRPr>
                <a:solidFill>
                  <a:schemeClr val="tx1"/>
                </a:solidFill>
                <a:latin typeface="Comic Sans MS" pitchFamily="66" charset="0"/>
                <a:ea typeface="ＭＳ Ｐゴシック" pitchFamily="34" charset="-128"/>
              </a:defRPr>
            </a:lvl4pPr>
            <a:lvl5pPr marL="2057400" indent="-228600" eaLnBrk="0" hangingPunct="0">
              <a:defRPr>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9pPr>
          </a:lstStyle>
          <a:p>
            <a:pPr eaLnBrk="1" hangingPunct="1"/>
            <a:r>
              <a:rPr lang="en-US" sz="2800" dirty="0">
                <a:solidFill>
                  <a:srgbClr val="00B0F0"/>
                </a:solidFill>
              </a:rPr>
              <a:t>E</a:t>
            </a:r>
          </a:p>
        </p:txBody>
      </p:sp>
      <p:sp>
        <p:nvSpPr>
          <p:cNvPr id="64536" name="TextBox 34"/>
          <p:cNvSpPr txBox="1">
            <a:spLocks noChangeArrowheads="1"/>
          </p:cNvSpPr>
          <p:nvPr/>
        </p:nvSpPr>
        <p:spPr bwMode="auto">
          <a:xfrm>
            <a:off x="5334000" y="3276600"/>
            <a:ext cx="3352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omic Sans MS" pitchFamily="66" charset="0"/>
                <a:ea typeface="ＭＳ Ｐゴシック" pitchFamily="34" charset="-128"/>
              </a:defRPr>
            </a:lvl1pPr>
            <a:lvl2pPr marL="742950" indent="-285750" eaLnBrk="0" hangingPunct="0">
              <a:defRPr>
                <a:solidFill>
                  <a:schemeClr val="tx1"/>
                </a:solidFill>
                <a:latin typeface="Comic Sans MS" pitchFamily="66" charset="0"/>
                <a:ea typeface="ＭＳ Ｐゴシック" pitchFamily="34" charset="-128"/>
              </a:defRPr>
            </a:lvl2pPr>
            <a:lvl3pPr marL="1143000" indent="-228600" eaLnBrk="0" hangingPunct="0">
              <a:defRPr>
                <a:solidFill>
                  <a:schemeClr val="tx1"/>
                </a:solidFill>
                <a:latin typeface="Comic Sans MS" pitchFamily="66" charset="0"/>
                <a:ea typeface="ＭＳ Ｐゴシック" pitchFamily="34" charset="-128"/>
              </a:defRPr>
            </a:lvl3pPr>
            <a:lvl4pPr marL="1600200" indent="-228600" eaLnBrk="0" hangingPunct="0">
              <a:defRPr>
                <a:solidFill>
                  <a:schemeClr val="tx1"/>
                </a:solidFill>
                <a:latin typeface="Comic Sans MS" pitchFamily="66" charset="0"/>
                <a:ea typeface="ＭＳ Ｐゴシック" pitchFamily="34" charset="-128"/>
              </a:defRPr>
            </a:lvl4pPr>
            <a:lvl5pPr marL="2057400" indent="-228600" eaLnBrk="0" hangingPunct="0">
              <a:defRPr>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9pPr>
          </a:lstStyle>
          <a:p>
            <a:pPr eaLnBrk="1" hangingPunct="1"/>
            <a:r>
              <a:rPr lang="en-US" sz="2800" dirty="0"/>
              <a:t>Total surplus has </a:t>
            </a:r>
            <a:r>
              <a:rPr lang="en-US" sz="2800" dirty="0" smtClean="0"/>
              <a:t>decreased</a:t>
            </a:r>
            <a:endParaRPr lang="en-US" sz="2800" dirty="0"/>
          </a:p>
        </p:txBody>
      </p:sp>
      <p:sp>
        <p:nvSpPr>
          <p:cNvPr id="36" name="Left Arrow 35"/>
          <p:cNvSpPr/>
          <p:nvPr/>
        </p:nvSpPr>
        <p:spPr>
          <a:xfrm>
            <a:off x="3352800" y="5867400"/>
            <a:ext cx="914400" cy="304800"/>
          </a:xfrm>
          <a:prstGeom prst="leftArrow">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4538" name="TextBox 36"/>
          <p:cNvSpPr txBox="1">
            <a:spLocks noChangeArrowheads="1"/>
          </p:cNvSpPr>
          <p:nvPr/>
        </p:nvSpPr>
        <p:spPr bwMode="auto">
          <a:xfrm>
            <a:off x="2438400" y="2971800"/>
            <a:ext cx="4111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ea typeface="ＭＳ Ｐゴシック" pitchFamily="34" charset="-128"/>
              </a:defRPr>
            </a:lvl1pPr>
            <a:lvl2pPr marL="742950" indent="-285750" eaLnBrk="0" hangingPunct="0">
              <a:defRPr>
                <a:solidFill>
                  <a:schemeClr val="tx1"/>
                </a:solidFill>
                <a:latin typeface="Comic Sans MS" pitchFamily="66" charset="0"/>
                <a:ea typeface="ＭＳ Ｐゴシック" pitchFamily="34" charset="-128"/>
              </a:defRPr>
            </a:lvl2pPr>
            <a:lvl3pPr marL="1143000" indent="-228600" eaLnBrk="0" hangingPunct="0">
              <a:defRPr>
                <a:solidFill>
                  <a:schemeClr val="tx1"/>
                </a:solidFill>
                <a:latin typeface="Comic Sans MS" pitchFamily="66" charset="0"/>
                <a:ea typeface="ＭＳ Ｐゴシック" pitchFamily="34" charset="-128"/>
              </a:defRPr>
            </a:lvl3pPr>
            <a:lvl4pPr marL="1600200" indent="-228600" eaLnBrk="0" hangingPunct="0">
              <a:defRPr>
                <a:solidFill>
                  <a:schemeClr val="tx1"/>
                </a:solidFill>
                <a:latin typeface="Comic Sans MS" pitchFamily="66" charset="0"/>
                <a:ea typeface="ＭＳ Ｐゴシック" pitchFamily="34" charset="-128"/>
              </a:defRPr>
            </a:lvl4pPr>
            <a:lvl5pPr marL="2057400" indent="-228600" eaLnBrk="0" hangingPunct="0">
              <a:defRPr>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9pPr>
          </a:lstStyle>
          <a:p>
            <a:pPr eaLnBrk="1" hangingPunct="1"/>
            <a:r>
              <a:rPr lang="en-US" sz="2800"/>
              <a:t>B</a:t>
            </a:r>
          </a:p>
        </p:txBody>
      </p:sp>
      <p:sp>
        <p:nvSpPr>
          <p:cNvPr id="64539" name="TextBox 37"/>
          <p:cNvSpPr txBox="1">
            <a:spLocks noChangeArrowheads="1"/>
          </p:cNvSpPr>
          <p:nvPr/>
        </p:nvSpPr>
        <p:spPr bwMode="auto">
          <a:xfrm>
            <a:off x="2438400" y="4038600"/>
            <a:ext cx="4476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ea typeface="ＭＳ Ｐゴシック" pitchFamily="34" charset="-128"/>
              </a:defRPr>
            </a:lvl1pPr>
            <a:lvl2pPr marL="742950" indent="-285750" eaLnBrk="0" hangingPunct="0">
              <a:defRPr>
                <a:solidFill>
                  <a:schemeClr val="tx1"/>
                </a:solidFill>
                <a:latin typeface="Comic Sans MS" pitchFamily="66" charset="0"/>
                <a:ea typeface="ＭＳ Ｐゴシック" pitchFamily="34" charset="-128"/>
              </a:defRPr>
            </a:lvl2pPr>
            <a:lvl3pPr marL="1143000" indent="-228600" eaLnBrk="0" hangingPunct="0">
              <a:defRPr>
                <a:solidFill>
                  <a:schemeClr val="tx1"/>
                </a:solidFill>
                <a:latin typeface="Comic Sans MS" pitchFamily="66" charset="0"/>
                <a:ea typeface="ＭＳ Ｐゴシック" pitchFamily="34" charset="-128"/>
              </a:defRPr>
            </a:lvl3pPr>
            <a:lvl4pPr marL="1600200" indent="-228600" eaLnBrk="0" hangingPunct="0">
              <a:defRPr>
                <a:solidFill>
                  <a:schemeClr val="tx1"/>
                </a:solidFill>
                <a:latin typeface="Comic Sans MS" pitchFamily="66" charset="0"/>
                <a:ea typeface="ＭＳ Ｐゴシック" pitchFamily="34" charset="-128"/>
              </a:defRPr>
            </a:lvl4pPr>
            <a:lvl5pPr marL="2057400" indent="-228600" eaLnBrk="0" hangingPunct="0">
              <a:defRPr>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9pPr>
          </a:lstStyle>
          <a:p>
            <a:pPr eaLnBrk="1" hangingPunct="1"/>
            <a:r>
              <a:rPr lang="en-US" sz="2800"/>
              <a:t>D</a:t>
            </a:r>
          </a:p>
        </p:txBody>
      </p:sp>
      <p:sp>
        <p:nvSpPr>
          <p:cNvPr id="3" name="Date Placeholder 2"/>
          <p:cNvSpPr>
            <a:spLocks noGrp="1"/>
          </p:cNvSpPr>
          <p:nvPr>
            <p:ph type="dt" sz="half" idx="10"/>
          </p:nvPr>
        </p:nvSpPr>
        <p:spPr/>
        <p:txBody>
          <a:bodyPr/>
          <a:lstStyle/>
          <a:p>
            <a:fld id="{0EE55455-7FB7-4B9B-8F9E-E2F076533522}" type="datetime1">
              <a:rPr lang="en-US" smtClean="0"/>
              <a:t>15-Aug-17</a:t>
            </a:fld>
            <a:endParaRPr lang="en-US"/>
          </a:p>
        </p:txBody>
      </p:sp>
      <p:sp>
        <p:nvSpPr>
          <p:cNvPr id="4" name="Slide Number Placeholder 3"/>
          <p:cNvSpPr>
            <a:spLocks noGrp="1"/>
          </p:cNvSpPr>
          <p:nvPr>
            <p:ph type="sldNum" sz="quarter" idx="12"/>
          </p:nvPr>
        </p:nvSpPr>
        <p:spPr/>
        <p:txBody>
          <a:bodyPr/>
          <a:lstStyle/>
          <a:p>
            <a:fld id="{853C790F-EA42-4F9E-ACE9-D924D845F78A}" type="slidenum">
              <a:rPr lang="en-US" smtClean="0"/>
              <a:t>19</a:t>
            </a:fld>
            <a:endParaRPr lang="en-US"/>
          </a:p>
        </p:txBody>
      </p:sp>
    </p:spTree>
    <p:extLst>
      <p:ext uri="{BB962C8B-B14F-4D97-AF65-F5344CB8AC3E}">
        <p14:creationId xmlns:p14="http://schemas.microsoft.com/office/powerpoint/2010/main" val="39960533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checkerboard(across)">
                                      <p:cBhvr>
                                        <p:cTn id="7" dur="500"/>
                                        <p:tgtEl>
                                          <p:spTgt spid="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checkerboard(across)">
                                      <p:cBhvr>
                                        <p:cTn id="1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8806" name="Rectangle 6"/>
          <p:cNvSpPr>
            <a:spLocks noGrp="1" noChangeArrowheads="1"/>
          </p:cNvSpPr>
          <p:nvPr>
            <p:ph type="title"/>
          </p:nvPr>
        </p:nvSpPr>
        <p:spPr>
          <a:xfrm>
            <a:off x="685800" y="381000"/>
            <a:ext cx="7772400" cy="609600"/>
          </a:xfrm>
        </p:spPr>
        <p:txBody>
          <a:bodyPr lIns="92075" tIns="46038" rIns="92075" bIns="46038">
            <a:normAutofit fontScale="90000"/>
          </a:bodyPr>
          <a:lstStyle/>
          <a:p>
            <a:pPr eaLnBrk="1" fontAlgn="auto" hangingPunct="1">
              <a:spcAft>
                <a:spcPts val="0"/>
              </a:spcAft>
              <a:defRPr/>
            </a:pPr>
            <a:r>
              <a:rPr lang="en-AU" sz="3600" dirty="0" smtClean="0">
                <a:solidFill>
                  <a:srgbClr val="C00000"/>
                </a:solidFill>
              </a:rPr>
              <a:t>Consumer surplus</a:t>
            </a:r>
            <a:endParaRPr lang="en-AU" sz="3600" dirty="0">
              <a:solidFill>
                <a:schemeClr val="tx2">
                  <a:satMod val="130000"/>
                </a:schemeClr>
              </a:solidFill>
              <a:latin typeface="Times New Roman" pitchFamily="18" charset="0"/>
              <a:cs typeface="Times New Roman" pitchFamily="18" charset="0"/>
            </a:endParaRPr>
          </a:p>
        </p:txBody>
      </p:sp>
      <p:sp>
        <p:nvSpPr>
          <p:cNvPr id="14339" name="Rectangle 7"/>
          <p:cNvSpPr>
            <a:spLocks noGrp="1" noChangeArrowheads="1"/>
          </p:cNvSpPr>
          <p:nvPr>
            <p:ph idx="1"/>
          </p:nvPr>
        </p:nvSpPr>
        <p:spPr>
          <a:xfrm>
            <a:off x="533400" y="1371600"/>
            <a:ext cx="8229600" cy="4773613"/>
          </a:xfrm>
        </p:spPr>
        <p:txBody>
          <a:bodyPr lIns="92075" tIns="46038" rIns="92075" bIns="46038"/>
          <a:lstStyle/>
          <a:p>
            <a:pPr eaLnBrk="1" hangingPunct="1">
              <a:tabLst>
                <a:tab pos="333375" algn="l"/>
                <a:tab pos="857250" algn="l"/>
              </a:tabLst>
            </a:pPr>
            <a:r>
              <a:rPr lang="en-AU" b="1" dirty="0" smtClean="0">
                <a:solidFill>
                  <a:srgbClr val="000099"/>
                </a:solidFill>
                <a:ea typeface="ＭＳ Ｐゴシック" pitchFamily="34" charset="-128"/>
              </a:rPr>
              <a:t>Consumer surplus</a:t>
            </a:r>
            <a:r>
              <a:rPr lang="en-AU" dirty="0" smtClean="0">
                <a:ea typeface="ＭＳ Ｐゴシック" pitchFamily="34" charset="-128"/>
              </a:rPr>
              <a:t> is equal to the difference between the buyer’s willingness to pay and the actual price paid</a:t>
            </a:r>
          </a:p>
          <a:p>
            <a:pPr eaLnBrk="1" hangingPunct="1">
              <a:tabLst>
                <a:tab pos="333375" algn="l"/>
                <a:tab pos="857250" algn="l"/>
              </a:tabLst>
            </a:pPr>
            <a:r>
              <a:rPr lang="en-AU" dirty="0" smtClean="0">
                <a:ea typeface="ＭＳ Ｐゴシック" pitchFamily="34" charset="-128"/>
              </a:rPr>
              <a:t>Consumer surplus measures the </a:t>
            </a:r>
            <a:r>
              <a:rPr lang="en-AU" b="1" i="1" dirty="0" smtClean="0">
                <a:ea typeface="ＭＳ Ｐゴシック" pitchFamily="34" charset="-128"/>
              </a:rPr>
              <a:t>net benefits</a:t>
            </a:r>
            <a:r>
              <a:rPr lang="en-AU" dirty="0" smtClean="0">
                <a:ea typeface="ＭＳ Ｐゴシック" pitchFamily="34" charset="-128"/>
              </a:rPr>
              <a:t> from consumption</a:t>
            </a:r>
          </a:p>
          <a:p>
            <a:pPr eaLnBrk="1" hangingPunct="1">
              <a:tabLst>
                <a:tab pos="333375" algn="l"/>
                <a:tab pos="857250" algn="l"/>
              </a:tabLst>
            </a:pPr>
            <a:r>
              <a:rPr lang="en-AU" dirty="0" smtClean="0">
                <a:ea typeface="ＭＳ Ｐゴシック" pitchFamily="34" charset="-128"/>
              </a:rPr>
              <a:t>If consumer surplus increases, then consumers are better off</a:t>
            </a:r>
            <a:endParaRPr lang="en-AU" sz="2800" b="1" i="1" dirty="0" smtClean="0">
              <a:ea typeface="ＭＳ Ｐゴシック" pitchFamily="34" charset="-128"/>
            </a:endParaRPr>
          </a:p>
        </p:txBody>
      </p:sp>
      <p:sp>
        <p:nvSpPr>
          <p:cNvPr id="14341"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4342"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4343" name="Rectangle 4"/>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4344" name="Rectangle 5"/>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 name="Date Placeholder 1"/>
          <p:cNvSpPr>
            <a:spLocks noGrp="1"/>
          </p:cNvSpPr>
          <p:nvPr>
            <p:ph type="dt" sz="half" idx="10"/>
          </p:nvPr>
        </p:nvSpPr>
        <p:spPr/>
        <p:txBody>
          <a:bodyPr/>
          <a:lstStyle/>
          <a:p>
            <a:fld id="{E6CA6BF3-C5D5-4922-BCAB-E60F7CCDE184}" type="datetime1">
              <a:rPr lang="en-US" smtClean="0"/>
              <a:t>15-Aug-17</a:t>
            </a:fld>
            <a:endParaRPr lang="en-US"/>
          </a:p>
        </p:txBody>
      </p:sp>
      <p:sp>
        <p:nvSpPr>
          <p:cNvPr id="3" name="Slide Number Placeholder 2"/>
          <p:cNvSpPr>
            <a:spLocks noGrp="1"/>
          </p:cNvSpPr>
          <p:nvPr>
            <p:ph type="sldNum" sz="quarter" idx="12"/>
          </p:nvPr>
        </p:nvSpPr>
        <p:spPr/>
        <p:txBody>
          <a:bodyPr/>
          <a:lstStyle/>
          <a:p>
            <a:fld id="{853C790F-EA42-4F9E-ACE9-D924D845F78A}" type="slidenum">
              <a:rPr lang="en-US" smtClean="0"/>
              <a:t>2</a:t>
            </a:fld>
            <a:endParaRPr lang="en-US"/>
          </a:p>
        </p:txBody>
      </p:sp>
    </p:spTree>
    <p:extLst>
      <p:ext uri="{BB962C8B-B14F-4D97-AF65-F5344CB8AC3E}">
        <p14:creationId xmlns:p14="http://schemas.microsoft.com/office/powerpoint/2010/main" val="2349335829"/>
      </p:ext>
    </p:extLst>
  </p:cSld>
  <p:clrMapOvr>
    <a:masterClrMapping/>
  </p:clrMapOvr>
  <p:transition spd="slow">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8018" name="Rectangle 2"/>
          <p:cNvSpPr>
            <a:spLocks noGrp="1" noChangeArrowheads="1"/>
          </p:cNvSpPr>
          <p:nvPr>
            <p:ph type="title"/>
          </p:nvPr>
        </p:nvSpPr>
        <p:spPr>
          <a:xfrm>
            <a:off x="990600" y="152400"/>
            <a:ext cx="7162800" cy="1143000"/>
          </a:xfrm>
        </p:spPr>
        <p:txBody>
          <a:bodyPr lIns="90488" tIns="44450" rIns="90488" bIns="44450"/>
          <a:lstStyle/>
          <a:p>
            <a:pPr algn="l"/>
            <a:r>
              <a:rPr lang="en-AU" sz="2800" dirty="0" smtClean="0"/>
              <a:t>Problem</a:t>
            </a:r>
            <a:endParaRPr lang="en-AU" sz="2800" dirty="0"/>
          </a:p>
        </p:txBody>
      </p:sp>
      <p:sp>
        <p:nvSpPr>
          <p:cNvPr id="598019" name="Rectangle 3"/>
          <p:cNvSpPr>
            <a:spLocks noGrp="1" noChangeArrowheads="1"/>
          </p:cNvSpPr>
          <p:nvPr>
            <p:ph idx="1"/>
          </p:nvPr>
        </p:nvSpPr>
        <p:spPr>
          <a:xfrm>
            <a:off x="2324100" y="1066800"/>
            <a:ext cx="4648200" cy="3581400"/>
          </a:xfrm>
        </p:spPr>
        <p:txBody>
          <a:bodyPr lIns="90488" tIns="44450" rIns="90488" bIns="44450">
            <a:normAutofit lnSpcReduction="10000"/>
          </a:bodyPr>
          <a:lstStyle/>
          <a:p>
            <a:pPr marL="0" indent="0" algn="ctr" eaLnBrk="1" hangingPunct="1">
              <a:buFontTx/>
              <a:buNone/>
              <a:tabLst>
                <a:tab pos="1371600" algn="l"/>
                <a:tab pos="2743200" algn="l"/>
                <a:tab pos="5715000" algn="l"/>
              </a:tabLst>
            </a:pPr>
            <a:r>
              <a:rPr lang="en-US" sz="2800" dirty="0" smtClean="0">
                <a:solidFill>
                  <a:srgbClr val="FF0000"/>
                </a:solidFill>
                <a:ea typeface="ＭＳ Ｐゴシック" pitchFamily="34" charset="-128"/>
              </a:rPr>
              <a:t>P 	</a:t>
            </a:r>
            <a:r>
              <a:rPr lang="en-US" sz="2800" dirty="0" err="1" smtClean="0">
                <a:solidFill>
                  <a:srgbClr val="FF0000"/>
                </a:solidFill>
                <a:ea typeface="ＭＳ Ｐゴシック" pitchFamily="34" charset="-128"/>
              </a:rPr>
              <a:t>Qd</a:t>
            </a:r>
            <a:r>
              <a:rPr lang="en-US" sz="2800" dirty="0" smtClean="0">
                <a:solidFill>
                  <a:srgbClr val="FF0000"/>
                </a:solidFill>
                <a:ea typeface="ＭＳ Ｐゴシック" pitchFamily="34" charset="-128"/>
              </a:rPr>
              <a:t>	  Qs</a:t>
            </a:r>
            <a:endParaRPr lang="en-US" sz="2800" b="1" dirty="0" smtClean="0">
              <a:solidFill>
                <a:srgbClr val="FF0000"/>
              </a:solidFill>
              <a:ea typeface="ＭＳ Ｐゴシック" pitchFamily="34" charset="-128"/>
            </a:endParaRPr>
          </a:p>
          <a:p>
            <a:pPr marL="0" indent="0" algn="ctr" eaLnBrk="1" hangingPunct="1">
              <a:buFontTx/>
              <a:buNone/>
              <a:tabLst>
                <a:tab pos="1371600" algn="l"/>
                <a:tab pos="2743200" algn="l"/>
                <a:tab pos="5715000" algn="l"/>
              </a:tabLst>
            </a:pPr>
            <a:r>
              <a:rPr lang="en-US" sz="2800" dirty="0" smtClean="0">
                <a:ea typeface="ＭＳ Ｐゴシック" pitchFamily="34" charset="-128"/>
              </a:rPr>
              <a:t>10	 120	   20</a:t>
            </a:r>
            <a:endParaRPr lang="en-US" sz="2800" b="1" dirty="0" smtClean="0">
              <a:ea typeface="ＭＳ Ｐゴシック" pitchFamily="34" charset="-128"/>
            </a:endParaRPr>
          </a:p>
          <a:p>
            <a:pPr marL="0" indent="0" algn="ctr" eaLnBrk="1" hangingPunct="1">
              <a:buFontTx/>
              <a:buNone/>
              <a:tabLst>
                <a:tab pos="1371600" algn="l"/>
                <a:tab pos="2743200" algn="l"/>
                <a:tab pos="5715000" algn="l"/>
              </a:tabLst>
            </a:pPr>
            <a:r>
              <a:rPr lang="en-US" sz="2800" dirty="0" smtClean="0">
                <a:ea typeface="ＭＳ Ｐゴシック" pitchFamily="34" charset="-128"/>
              </a:rPr>
              <a:t>15	 110	   60</a:t>
            </a:r>
            <a:endParaRPr lang="en-US" sz="2800" b="1" dirty="0" smtClean="0">
              <a:ea typeface="ＭＳ Ｐゴシック" pitchFamily="34" charset="-128"/>
            </a:endParaRPr>
          </a:p>
          <a:p>
            <a:pPr marL="0" indent="0" algn="ctr" eaLnBrk="1" hangingPunct="1">
              <a:buFontTx/>
              <a:buNone/>
              <a:tabLst>
                <a:tab pos="1371600" algn="l"/>
                <a:tab pos="2743200" algn="l"/>
                <a:tab pos="5715000" algn="l"/>
              </a:tabLst>
            </a:pPr>
            <a:r>
              <a:rPr lang="en-US" sz="2800" dirty="0" smtClean="0">
                <a:ea typeface="ＭＳ Ｐゴシック" pitchFamily="34" charset="-128"/>
              </a:rPr>
              <a:t> </a:t>
            </a:r>
            <a:r>
              <a:rPr lang="en-US" sz="2800" b="1" dirty="0" smtClean="0">
                <a:solidFill>
                  <a:srgbClr val="7030A0"/>
                </a:solidFill>
                <a:ea typeface="ＭＳ Ｐゴシック" pitchFamily="34" charset="-128"/>
              </a:rPr>
              <a:t>20	 100	   100</a:t>
            </a:r>
            <a:endParaRPr lang="en-US" sz="2800" b="1" dirty="0" smtClean="0">
              <a:ea typeface="ＭＳ Ｐゴシック" pitchFamily="34" charset="-128"/>
            </a:endParaRPr>
          </a:p>
          <a:p>
            <a:pPr marL="0" indent="0" algn="ctr" eaLnBrk="1" hangingPunct="1">
              <a:buFontTx/>
              <a:buNone/>
              <a:tabLst>
                <a:tab pos="1371600" algn="l"/>
                <a:tab pos="2743200" algn="l"/>
                <a:tab pos="5715000" algn="l"/>
              </a:tabLst>
            </a:pPr>
            <a:r>
              <a:rPr lang="en-US" sz="2800" dirty="0" smtClean="0">
                <a:ea typeface="ＭＳ Ｐゴシック" pitchFamily="34" charset="-128"/>
              </a:rPr>
              <a:t> 25	 90	   140</a:t>
            </a:r>
            <a:endParaRPr lang="en-US" sz="2800" b="1" dirty="0" smtClean="0">
              <a:ea typeface="ＭＳ Ｐゴシック" pitchFamily="34" charset="-128"/>
            </a:endParaRPr>
          </a:p>
          <a:p>
            <a:pPr marL="0" indent="0" algn="ctr" eaLnBrk="1" hangingPunct="1">
              <a:buFontTx/>
              <a:buNone/>
              <a:tabLst>
                <a:tab pos="1371600" algn="l"/>
                <a:tab pos="2743200" algn="l"/>
                <a:tab pos="5715000" algn="l"/>
              </a:tabLst>
            </a:pPr>
            <a:r>
              <a:rPr lang="en-US" sz="2800" dirty="0" smtClean="0">
                <a:ea typeface="ＭＳ Ｐゴシック" pitchFamily="34" charset="-128"/>
              </a:rPr>
              <a:t> 30	 80	    180</a:t>
            </a:r>
            <a:endParaRPr lang="en-US" sz="2800" b="1" dirty="0" smtClean="0">
              <a:solidFill>
                <a:srgbClr val="6600CC"/>
              </a:solidFill>
              <a:ea typeface="ＭＳ Ｐゴシック" pitchFamily="34" charset="-128"/>
            </a:endParaRPr>
          </a:p>
          <a:p>
            <a:pPr marL="0" indent="0" algn="ctr" eaLnBrk="1" hangingPunct="1">
              <a:buFontTx/>
              <a:buNone/>
              <a:tabLst>
                <a:tab pos="1371600" algn="l"/>
                <a:tab pos="2743200" algn="l"/>
                <a:tab pos="5715000" algn="l"/>
              </a:tabLst>
            </a:pPr>
            <a:r>
              <a:rPr lang="en-US" sz="2800" b="1" dirty="0">
                <a:solidFill>
                  <a:srgbClr val="6600CC"/>
                </a:solidFill>
                <a:ea typeface="ＭＳ Ｐゴシック" pitchFamily="34" charset="-128"/>
              </a:rPr>
              <a:t> </a:t>
            </a:r>
            <a:r>
              <a:rPr lang="en-US" sz="2800" dirty="0" smtClean="0">
                <a:ea typeface="ＭＳ Ｐゴシック" pitchFamily="34" charset="-128"/>
              </a:rPr>
              <a:t>35	 70	     220         </a:t>
            </a:r>
            <a:endParaRPr lang="en-US" sz="2800" dirty="0" smtClean="0">
              <a:solidFill>
                <a:schemeClr val="tx2"/>
              </a:solidFill>
              <a:ea typeface="ＭＳ Ｐゴシック" pitchFamily="34" charset="-128"/>
            </a:endParaRPr>
          </a:p>
        </p:txBody>
      </p:sp>
      <p:sp>
        <p:nvSpPr>
          <p:cNvPr id="2" name="Rectangle 1"/>
          <p:cNvSpPr/>
          <p:nvPr/>
        </p:nvSpPr>
        <p:spPr>
          <a:xfrm>
            <a:off x="533400" y="4724400"/>
            <a:ext cx="8229600" cy="1477328"/>
          </a:xfrm>
          <a:prstGeom prst="rect">
            <a:avLst/>
          </a:prstGeom>
        </p:spPr>
        <p:txBody>
          <a:bodyPr wrap="square">
            <a:spAutoFit/>
          </a:bodyPr>
          <a:lstStyle/>
          <a:p>
            <a:pPr marL="342900" indent="-342900">
              <a:buAutoNum type="alphaUcParenR"/>
            </a:pPr>
            <a:r>
              <a:rPr lang="en-AU" dirty="0" smtClean="0"/>
              <a:t>The </a:t>
            </a:r>
            <a:r>
              <a:rPr lang="en-AU" dirty="0"/>
              <a:t>revenue collected at equilibrium</a:t>
            </a:r>
            <a:r>
              <a:rPr lang="en-AU" dirty="0" smtClean="0"/>
              <a:t>.</a:t>
            </a:r>
          </a:p>
          <a:p>
            <a:pPr marL="342900" indent="-342900">
              <a:buAutoNum type="alphaUcParenR"/>
            </a:pPr>
            <a:r>
              <a:rPr lang="en-AU" dirty="0" smtClean="0"/>
              <a:t> </a:t>
            </a:r>
            <a:r>
              <a:rPr lang="en-AU" dirty="0"/>
              <a:t>After the imposition of the price floor at $30 per </a:t>
            </a:r>
            <a:r>
              <a:rPr lang="en-AU" dirty="0" smtClean="0"/>
              <a:t>crate what will be the revenue if </a:t>
            </a:r>
            <a:r>
              <a:rPr lang="en-AU" dirty="0" err="1" smtClean="0"/>
              <a:t>govt</a:t>
            </a:r>
            <a:r>
              <a:rPr lang="en-AU" dirty="0" smtClean="0"/>
              <a:t> does not buy surpluses</a:t>
            </a:r>
          </a:p>
          <a:p>
            <a:pPr marL="342900" indent="-342900">
              <a:buAutoNum type="alphaUcParenR"/>
            </a:pPr>
            <a:r>
              <a:rPr lang="en-AU" dirty="0" smtClean="0"/>
              <a:t>What would be farmers revenue if </a:t>
            </a:r>
            <a:r>
              <a:rPr lang="en-AU" dirty="0"/>
              <a:t>the government purchases the </a:t>
            </a:r>
            <a:r>
              <a:rPr lang="en-AU" dirty="0" smtClean="0"/>
              <a:t>surplus? How much </a:t>
            </a:r>
            <a:r>
              <a:rPr lang="en-AU" dirty="0" err="1" smtClean="0"/>
              <a:t>govt</a:t>
            </a:r>
            <a:r>
              <a:rPr lang="en-AU" dirty="0" smtClean="0"/>
              <a:t> has to spend? </a:t>
            </a:r>
            <a:endParaRPr lang="en-AU" dirty="0"/>
          </a:p>
        </p:txBody>
      </p:sp>
      <p:sp>
        <p:nvSpPr>
          <p:cNvPr id="3" name="Date Placeholder 2"/>
          <p:cNvSpPr>
            <a:spLocks noGrp="1"/>
          </p:cNvSpPr>
          <p:nvPr>
            <p:ph type="dt" sz="half" idx="10"/>
          </p:nvPr>
        </p:nvSpPr>
        <p:spPr/>
        <p:txBody>
          <a:bodyPr/>
          <a:lstStyle/>
          <a:p>
            <a:fld id="{FBCC0B9A-EECA-4325-B7F5-0B9DD1BD3F19}" type="datetime1">
              <a:rPr lang="en-US" smtClean="0"/>
              <a:t>15-Aug-17</a:t>
            </a:fld>
            <a:endParaRPr lang="en-US"/>
          </a:p>
        </p:txBody>
      </p:sp>
      <p:sp>
        <p:nvSpPr>
          <p:cNvPr id="4" name="Slide Number Placeholder 3"/>
          <p:cNvSpPr>
            <a:spLocks noGrp="1"/>
          </p:cNvSpPr>
          <p:nvPr>
            <p:ph type="sldNum" sz="quarter" idx="12"/>
          </p:nvPr>
        </p:nvSpPr>
        <p:spPr/>
        <p:txBody>
          <a:bodyPr/>
          <a:lstStyle/>
          <a:p>
            <a:fld id="{853C790F-EA42-4F9E-ACE9-D924D845F78A}" type="slidenum">
              <a:rPr lang="en-US" smtClean="0"/>
              <a:t>20</a:t>
            </a:fld>
            <a:endParaRPr lang="en-US"/>
          </a:p>
        </p:txBody>
      </p:sp>
    </p:spTree>
    <p:extLst>
      <p:ext uri="{BB962C8B-B14F-4D97-AF65-F5344CB8AC3E}">
        <p14:creationId xmlns:p14="http://schemas.microsoft.com/office/powerpoint/2010/main" val="5871390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598019">
                                            <p:txEl>
                                              <p:pRg st="0" end="0"/>
                                            </p:txEl>
                                          </p:spTgt>
                                        </p:tgtEl>
                                        <p:attrNameLst>
                                          <p:attrName>style.visibility</p:attrName>
                                        </p:attrNameLst>
                                      </p:cBhvr>
                                      <p:to>
                                        <p:strVal val="visible"/>
                                      </p:to>
                                    </p:set>
                                    <p:anim to="" calcmode="lin" valueType="num">
                                      <p:cBhvr>
                                        <p:cTn id="7" dur="1" fill="hold"/>
                                        <p:tgtEl>
                                          <p:spTgt spid="598019">
                                            <p:txEl>
                                              <p:pRg st="0" end="0"/>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598019">
                                            <p:txEl>
                                              <p:pRg st="1" end="1"/>
                                            </p:txEl>
                                          </p:spTgt>
                                        </p:tgtEl>
                                        <p:attrNameLst>
                                          <p:attrName>style.visibility</p:attrName>
                                        </p:attrNameLst>
                                      </p:cBhvr>
                                      <p:to>
                                        <p:strVal val="visible"/>
                                      </p:to>
                                    </p:set>
                                    <p:anim to="" calcmode="lin" valueType="num">
                                      <p:cBhvr>
                                        <p:cTn id="12" dur="1" fill="hold"/>
                                        <p:tgtEl>
                                          <p:spTgt spid="598019">
                                            <p:txEl>
                                              <p:pRg st="1" end="1"/>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598019">
                                            <p:txEl>
                                              <p:pRg st="2" end="2"/>
                                            </p:txEl>
                                          </p:spTgt>
                                        </p:tgtEl>
                                        <p:attrNameLst>
                                          <p:attrName>style.visibility</p:attrName>
                                        </p:attrNameLst>
                                      </p:cBhvr>
                                      <p:to>
                                        <p:strVal val="visible"/>
                                      </p:to>
                                    </p:set>
                                    <p:anim to="" calcmode="lin" valueType="num">
                                      <p:cBhvr>
                                        <p:cTn id="17" dur="1" fill="hold"/>
                                        <p:tgtEl>
                                          <p:spTgt spid="598019">
                                            <p:txEl>
                                              <p:pRg st="2" end="2"/>
                                            </p:txEl>
                                          </p:spTgt>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598019">
                                            <p:txEl>
                                              <p:pRg st="3" end="3"/>
                                            </p:txEl>
                                          </p:spTgt>
                                        </p:tgtEl>
                                        <p:attrNameLst>
                                          <p:attrName>style.visibility</p:attrName>
                                        </p:attrNameLst>
                                      </p:cBhvr>
                                      <p:to>
                                        <p:strVal val="visible"/>
                                      </p:to>
                                    </p:set>
                                    <p:anim to="" calcmode="lin" valueType="num">
                                      <p:cBhvr>
                                        <p:cTn id="22" dur="1" fill="hold"/>
                                        <p:tgtEl>
                                          <p:spTgt spid="598019">
                                            <p:txEl>
                                              <p:pRg st="3" end="3"/>
                                            </p:txEl>
                                          </p:spTgt>
                                        </p:tgtEl>
                                        <p:attrNameLst>
                                          <p:attrName/>
                                        </p:attrNameLst>
                                      </p:cBhvr>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4" presetClass="entr" presetSubtype="0" fill="hold" grpId="0" nodeType="clickEffect">
                                  <p:stCondLst>
                                    <p:cond delay="0"/>
                                  </p:stCondLst>
                                  <p:childTnLst>
                                    <p:set>
                                      <p:cBhvr>
                                        <p:cTn id="26" dur="1" fill="hold">
                                          <p:stCondLst>
                                            <p:cond delay="499"/>
                                          </p:stCondLst>
                                        </p:cTn>
                                        <p:tgtEl>
                                          <p:spTgt spid="598019">
                                            <p:txEl>
                                              <p:pRg st="4" end="4"/>
                                            </p:txEl>
                                          </p:spTgt>
                                        </p:tgtEl>
                                        <p:attrNameLst>
                                          <p:attrName>style.visibility</p:attrName>
                                        </p:attrNameLst>
                                      </p:cBhvr>
                                      <p:to>
                                        <p:strVal val="visible"/>
                                      </p:to>
                                    </p:set>
                                    <p:anim to="" calcmode="lin" valueType="num">
                                      <p:cBhvr>
                                        <p:cTn id="27" dur="1" fill="hold"/>
                                        <p:tgtEl>
                                          <p:spTgt spid="598019">
                                            <p:txEl>
                                              <p:pRg st="4" end="4"/>
                                            </p:txEl>
                                          </p:spTgt>
                                        </p:tgtEl>
                                        <p:attrNameLst>
                                          <p:attrName/>
                                        </p:attrNameLst>
                                      </p:cBhvr>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4" presetClass="entr" presetSubtype="0" fill="hold" grpId="0" nodeType="clickEffect">
                                  <p:stCondLst>
                                    <p:cond delay="0"/>
                                  </p:stCondLst>
                                  <p:childTnLst>
                                    <p:set>
                                      <p:cBhvr>
                                        <p:cTn id="31" dur="1" fill="hold">
                                          <p:stCondLst>
                                            <p:cond delay="499"/>
                                          </p:stCondLst>
                                        </p:cTn>
                                        <p:tgtEl>
                                          <p:spTgt spid="598019">
                                            <p:txEl>
                                              <p:pRg st="5" end="5"/>
                                            </p:txEl>
                                          </p:spTgt>
                                        </p:tgtEl>
                                        <p:attrNameLst>
                                          <p:attrName>style.visibility</p:attrName>
                                        </p:attrNameLst>
                                      </p:cBhvr>
                                      <p:to>
                                        <p:strVal val="visible"/>
                                      </p:to>
                                    </p:set>
                                    <p:anim to="" calcmode="lin" valueType="num">
                                      <p:cBhvr>
                                        <p:cTn id="32" dur="1" fill="hold"/>
                                        <p:tgtEl>
                                          <p:spTgt spid="598019">
                                            <p:txEl>
                                              <p:pRg st="5" end="5"/>
                                            </p:txEl>
                                          </p:spTgt>
                                        </p:tgtEl>
                                        <p:attrNameLst>
                                          <p:attrName/>
                                        </p:attrNameLst>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499"/>
                                          </p:stCondLst>
                                        </p:cTn>
                                        <p:tgtEl>
                                          <p:spTgt spid="598019">
                                            <p:txEl>
                                              <p:pRg st="6" end="6"/>
                                            </p:txEl>
                                          </p:spTgt>
                                        </p:tgtEl>
                                        <p:attrNameLst>
                                          <p:attrName>style.visibility</p:attrName>
                                        </p:attrNameLst>
                                      </p:cBhvr>
                                      <p:to>
                                        <p:strVal val="visible"/>
                                      </p:to>
                                    </p:set>
                                    <p:anim to="" calcmode="lin" valueType="num">
                                      <p:cBhvr>
                                        <p:cTn id="37" dur="1" fill="hold"/>
                                        <p:tgtEl>
                                          <p:spTgt spid="598019">
                                            <p:txEl>
                                              <p:pRg st="6" end="6"/>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8019"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305800" cy="5867400"/>
          </a:xfrm>
        </p:spPr>
        <p:txBody>
          <a:bodyPr/>
          <a:lstStyle/>
          <a:p>
            <a:pPr marL="0" indent="0">
              <a:buNone/>
            </a:pPr>
            <a:r>
              <a:rPr lang="en-AU" sz="2000" u="sng" dirty="0"/>
              <a:t>8A</a:t>
            </a:r>
            <a:r>
              <a:rPr lang="en-AU" sz="2000" dirty="0"/>
              <a:t>) 	The equilibrium quantity is 100 million crates of oranges per year and the price is $20 per crate. The revenue collected at equilibrium is shown by the area of the rectangle represented by the solid (orange) vertical lines. The total revenue will be 20 x 100 000 000 = $2000 000 000, i.e. $2 billion</a:t>
            </a:r>
            <a:r>
              <a:rPr lang="en-AU" sz="2000" dirty="0" smtClean="0"/>
              <a:t>.</a:t>
            </a:r>
          </a:p>
          <a:p>
            <a:pPr marL="0" indent="0">
              <a:buNone/>
            </a:pPr>
            <a:r>
              <a:rPr lang="en-AU" sz="2000" u="sng" dirty="0"/>
              <a:t>8B</a:t>
            </a:r>
            <a:r>
              <a:rPr lang="en-AU" sz="2000" dirty="0"/>
              <a:t>)  After the imposition of the price floor at $30 per crate, 80 million crates of oranges will be demanded whereas 180 million crates will be supplied, creating a very large surplus of 100 million crates.  If the government does not purchase the surplus oranges then the revenue received by the producers is equal to the area of the rectangle represented by the dotted horizontal lines.  The revenue will be $30 x 80 000 000 = $2400 000 000, or $2.4 billion</a:t>
            </a:r>
            <a:r>
              <a:rPr lang="en-AU" sz="2000" dirty="0" smtClean="0"/>
              <a:t>.</a:t>
            </a:r>
          </a:p>
          <a:p>
            <a:pPr marL="0" indent="0">
              <a:buNone/>
            </a:pPr>
            <a:r>
              <a:rPr lang="en-AU" sz="2000" u="sng" dirty="0"/>
              <a:t>8C</a:t>
            </a:r>
            <a:r>
              <a:rPr lang="en-AU" sz="2000" dirty="0"/>
              <a:t>)  If the government purchases the surplus then the farmers will essentially receive the higher floor price of $30 for all of the 180 million crates supplied, so their revenue will be much higher at $30 x 180 000 000 =  $5400 000 000, or $5.4 billion.  The government will spend $3 billion ($3000 000 000) to purchase the surplus of 100 million crates.  This is shown by the area of the rectangle represented by the dotted angled lines.</a:t>
            </a:r>
          </a:p>
          <a:p>
            <a:endParaRPr lang="en-AU" sz="2000" dirty="0"/>
          </a:p>
        </p:txBody>
      </p:sp>
      <p:sp>
        <p:nvSpPr>
          <p:cNvPr id="2" name="Date Placeholder 1"/>
          <p:cNvSpPr>
            <a:spLocks noGrp="1"/>
          </p:cNvSpPr>
          <p:nvPr>
            <p:ph type="dt" sz="half" idx="10"/>
          </p:nvPr>
        </p:nvSpPr>
        <p:spPr/>
        <p:txBody>
          <a:bodyPr/>
          <a:lstStyle/>
          <a:p>
            <a:fld id="{21056536-D482-4E66-A0AF-90A094C42915}" type="datetime1">
              <a:rPr lang="en-US" smtClean="0"/>
              <a:t>15-Aug-17</a:t>
            </a:fld>
            <a:endParaRPr lang="en-US"/>
          </a:p>
        </p:txBody>
      </p:sp>
      <p:sp>
        <p:nvSpPr>
          <p:cNvPr id="4" name="Slide Number Placeholder 3"/>
          <p:cNvSpPr>
            <a:spLocks noGrp="1"/>
          </p:cNvSpPr>
          <p:nvPr>
            <p:ph type="sldNum" sz="quarter" idx="12"/>
          </p:nvPr>
        </p:nvSpPr>
        <p:spPr/>
        <p:txBody>
          <a:bodyPr/>
          <a:lstStyle/>
          <a:p>
            <a:fld id="{853C790F-EA42-4F9E-ACE9-D924D845F78A}" type="slidenum">
              <a:rPr lang="en-US" smtClean="0"/>
              <a:t>21</a:t>
            </a:fld>
            <a:endParaRPr lang="en-US"/>
          </a:p>
        </p:txBody>
      </p:sp>
    </p:spTree>
    <p:extLst>
      <p:ext uri="{BB962C8B-B14F-4D97-AF65-F5344CB8AC3E}">
        <p14:creationId xmlns:p14="http://schemas.microsoft.com/office/powerpoint/2010/main" val="15856142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838200"/>
            <a:ext cx="7772400" cy="518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Date Placeholder 2"/>
          <p:cNvSpPr>
            <a:spLocks noGrp="1"/>
          </p:cNvSpPr>
          <p:nvPr>
            <p:ph type="dt" sz="half" idx="10"/>
          </p:nvPr>
        </p:nvSpPr>
        <p:spPr/>
        <p:txBody>
          <a:bodyPr/>
          <a:lstStyle/>
          <a:p>
            <a:fld id="{B4312C72-AC17-4286-9434-EB4CAC9CEF1F}" type="datetime1">
              <a:rPr lang="en-US" smtClean="0"/>
              <a:t>15-Aug-17</a:t>
            </a:fld>
            <a:endParaRPr lang="en-US"/>
          </a:p>
        </p:txBody>
      </p:sp>
      <p:sp>
        <p:nvSpPr>
          <p:cNvPr id="4" name="Slide Number Placeholder 3"/>
          <p:cNvSpPr>
            <a:spLocks noGrp="1"/>
          </p:cNvSpPr>
          <p:nvPr>
            <p:ph type="sldNum" sz="quarter" idx="12"/>
          </p:nvPr>
        </p:nvSpPr>
        <p:spPr/>
        <p:txBody>
          <a:bodyPr/>
          <a:lstStyle/>
          <a:p>
            <a:fld id="{853C790F-EA42-4F9E-ACE9-D924D845F78A}" type="slidenum">
              <a:rPr lang="en-US" smtClean="0"/>
              <a:t>22</a:t>
            </a:fld>
            <a:endParaRPr lang="en-US"/>
          </a:p>
        </p:txBody>
      </p:sp>
    </p:spTree>
    <p:extLst>
      <p:ext uri="{BB962C8B-B14F-4D97-AF65-F5344CB8AC3E}">
        <p14:creationId xmlns:p14="http://schemas.microsoft.com/office/powerpoint/2010/main" val="18538218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990600"/>
            <a:ext cx="8153400" cy="4876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Date Placeholder 1"/>
          <p:cNvSpPr>
            <a:spLocks noGrp="1"/>
          </p:cNvSpPr>
          <p:nvPr>
            <p:ph type="dt" sz="half" idx="10"/>
          </p:nvPr>
        </p:nvSpPr>
        <p:spPr/>
        <p:txBody>
          <a:bodyPr/>
          <a:lstStyle/>
          <a:p>
            <a:fld id="{7CC29447-19EE-4D16-9886-054B25B40F9B}" type="datetime1">
              <a:rPr lang="en-US" smtClean="0"/>
              <a:t>15-Aug-17</a:t>
            </a:fld>
            <a:endParaRPr lang="en-US"/>
          </a:p>
        </p:txBody>
      </p:sp>
      <p:sp>
        <p:nvSpPr>
          <p:cNvPr id="3" name="Slide Number Placeholder 2"/>
          <p:cNvSpPr>
            <a:spLocks noGrp="1"/>
          </p:cNvSpPr>
          <p:nvPr>
            <p:ph type="sldNum" sz="quarter" idx="12"/>
          </p:nvPr>
        </p:nvSpPr>
        <p:spPr/>
        <p:txBody>
          <a:bodyPr/>
          <a:lstStyle/>
          <a:p>
            <a:fld id="{853C790F-EA42-4F9E-ACE9-D924D845F78A}" type="slidenum">
              <a:rPr lang="en-US" smtClean="0"/>
              <a:t>23</a:t>
            </a:fld>
            <a:endParaRPr lang="en-US"/>
          </a:p>
        </p:txBody>
      </p:sp>
    </p:spTree>
    <p:extLst>
      <p:ext uri="{BB962C8B-B14F-4D97-AF65-F5344CB8AC3E}">
        <p14:creationId xmlns:p14="http://schemas.microsoft.com/office/powerpoint/2010/main" val="8467995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7620000" cy="4524315"/>
          </a:xfrm>
          <a:prstGeom prst="rect">
            <a:avLst/>
          </a:prstGeom>
        </p:spPr>
        <p:txBody>
          <a:bodyPr wrap="square">
            <a:spAutoFit/>
          </a:bodyPr>
          <a:lstStyle/>
          <a:p>
            <a:r>
              <a:rPr lang="en-AU" sz="2400" dirty="0" smtClean="0"/>
              <a:t>Suppose </a:t>
            </a:r>
            <a:r>
              <a:rPr lang="en-AU" sz="2400" dirty="0"/>
              <a:t>the competitive equilibrium rent for a standard two-bedroom apartment in Adelaide is $1000 per month. Now suppose the state government passes a rent control law imposing a price ceiling of $800 per month.</a:t>
            </a:r>
          </a:p>
          <a:p>
            <a:r>
              <a:rPr lang="en-AU" sz="2400" dirty="0"/>
              <a:t>- Use a demand and supply graph to illustrate the impact of the rent control law.</a:t>
            </a:r>
          </a:p>
          <a:p>
            <a:r>
              <a:rPr lang="en-AU" sz="2400" dirty="0"/>
              <a:t>- Suppose that shortly after the law is passed a large employer in the area announces that it will close a factory in Adelaide and lay off 1000 workers. Show on your graph how this might affect the market for rental property in Adelaide.</a:t>
            </a:r>
          </a:p>
        </p:txBody>
      </p:sp>
      <p:sp>
        <p:nvSpPr>
          <p:cNvPr id="2" name="Date Placeholder 1"/>
          <p:cNvSpPr>
            <a:spLocks noGrp="1"/>
          </p:cNvSpPr>
          <p:nvPr>
            <p:ph type="dt" sz="half" idx="10"/>
          </p:nvPr>
        </p:nvSpPr>
        <p:spPr/>
        <p:txBody>
          <a:bodyPr/>
          <a:lstStyle/>
          <a:p>
            <a:fld id="{DB6974BA-9EEB-4438-8626-BA12399EBD6D}" type="datetime1">
              <a:rPr lang="en-US" smtClean="0"/>
              <a:t>15-Aug-17</a:t>
            </a:fld>
            <a:endParaRPr lang="en-US"/>
          </a:p>
        </p:txBody>
      </p:sp>
      <p:sp>
        <p:nvSpPr>
          <p:cNvPr id="4" name="Slide Number Placeholder 3"/>
          <p:cNvSpPr>
            <a:spLocks noGrp="1"/>
          </p:cNvSpPr>
          <p:nvPr>
            <p:ph type="sldNum" sz="quarter" idx="12"/>
          </p:nvPr>
        </p:nvSpPr>
        <p:spPr/>
        <p:txBody>
          <a:bodyPr/>
          <a:lstStyle/>
          <a:p>
            <a:fld id="{853C790F-EA42-4F9E-ACE9-D924D845F78A}" type="slidenum">
              <a:rPr lang="en-US" smtClean="0"/>
              <a:t>24</a:t>
            </a:fld>
            <a:endParaRPr lang="en-US"/>
          </a:p>
        </p:txBody>
      </p:sp>
    </p:spTree>
    <p:extLst>
      <p:ext uri="{BB962C8B-B14F-4D97-AF65-F5344CB8AC3E}">
        <p14:creationId xmlns:p14="http://schemas.microsoft.com/office/powerpoint/2010/main" val="14142671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066800"/>
            <a:ext cx="7467599" cy="495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Date Placeholder 1"/>
          <p:cNvSpPr>
            <a:spLocks noGrp="1"/>
          </p:cNvSpPr>
          <p:nvPr>
            <p:ph type="dt" sz="half" idx="10"/>
          </p:nvPr>
        </p:nvSpPr>
        <p:spPr/>
        <p:txBody>
          <a:bodyPr/>
          <a:lstStyle/>
          <a:p>
            <a:fld id="{E981EC1C-DEAD-40D2-BDCA-4DFB54324ECC}" type="datetime1">
              <a:rPr lang="en-US" smtClean="0"/>
              <a:t>15-Aug-17</a:t>
            </a:fld>
            <a:endParaRPr lang="en-US"/>
          </a:p>
        </p:txBody>
      </p:sp>
      <p:sp>
        <p:nvSpPr>
          <p:cNvPr id="3" name="Slide Number Placeholder 2"/>
          <p:cNvSpPr>
            <a:spLocks noGrp="1"/>
          </p:cNvSpPr>
          <p:nvPr>
            <p:ph type="sldNum" sz="quarter" idx="12"/>
          </p:nvPr>
        </p:nvSpPr>
        <p:spPr/>
        <p:txBody>
          <a:bodyPr/>
          <a:lstStyle/>
          <a:p>
            <a:fld id="{853C790F-EA42-4F9E-ACE9-D924D845F78A}" type="slidenum">
              <a:rPr lang="en-US" smtClean="0"/>
              <a:t>25</a:t>
            </a:fld>
            <a:endParaRPr lang="en-US"/>
          </a:p>
        </p:txBody>
      </p:sp>
    </p:spTree>
    <p:extLst>
      <p:ext uri="{BB962C8B-B14F-4D97-AF65-F5344CB8AC3E}">
        <p14:creationId xmlns:p14="http://schemas.microsoft.com/office/powerpoint/2010/main" val="10731411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838200"/>
            <a:ext cx="7924800" cy="5105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Date Placeholder 1"/>
          <p:cNvSpPr>
            <a:spLocks noGrp="1"/>
          </p:cNvSpPr>
          <p:nvPr>
            <p:ph type="dt" sz="half" idx="10"/>
          </p:nvPr>
        </p:nvSpPr>
        <p:spPr/>
        <p:txBody>
          <a:bodyPr/>
          <a:lstStyle/>
          <a:p>
            <a:fld id="{6CDAF49D-4654-4FF1-9617-1CEDD3EFE0DF}" type="datetime1">
              <a:rPr lang="en-US" smtClean="0"/>
              <a:t>15-Aug-17</a:t>
            </a:fld>
            <a:endParaRPr lang="en-US"/>
          </a:p>
        </p:txBody>
      </p:sp>
      <p:sp>
        <p:nvSpPr>
          <p:cNvPr id="3" name="Slide Number Placeholder 2"/>
          <p:cNvSpPr>
            <a:spLocks noGrp="1"/>
          </p:cNvSpPr>
          <p:nvPr>
            <p:ph type="sldNum" sz="quarter" idx="12"/>
          </p:nvPr>
        </p:nvSpPr>
        <p:spPr/>
        <p:txBody>
          <a:bodyPr/>
          <a:lstStyle/>
          <a:p>
            <a:fld id="{853C790F-EA42-4F9E-ACE9-D924D845F78A}" type="slidenum">
              <a:rPr lang="en-US" smtClean="0"/>
              <a:t>26</a:t>
            </a:fld>
            <a:endParaRPr lang="en-US"/>
          </a:p>
        </p:txBody>
      </p:sp>
    </p:spTree>
    <p:extLst>
      <p:ext uri="{BB962C8B-B14F-4D97-AF65-F5344CB8AC3E}">
        <p14:creationId xmlns:p14="http://schemas.microsoft.com/office/powerpoint/2010/main" val="15778671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685800"/>
            <a:ext cx="8000999" cy="5693866"/>
          </a:xfrm>
          <a:prstGeom prst="rect">
            <a:avLst/>
          </a:prstGeom>
        </p:spPr>
        <p:txBody>
          <a:bodyPr wrap="square">
            <a:spAutoFit/>
          </a:bodyPr>
          <a:lstStyle/>
          <a:p>
            <a:pPr marL="457200" indent="-457200">
              <a:buFont typeface="Arial" panose="020B0604020202020204" pitchFamily="34" charset="0"/>
              <a:buChar char="•"/>
            </a:pPr>
            <a:r>
              <a:rPr lang="en-AU" sz="2800" dirty="0"/>
              <a:t>The rent control law will push the price down from $1000 to $800, creating a shortage equal to Q1 – Q2, since only Q2 apartments will be supplied at $800. </a:t>
            </a:r>
            <a:endParaRPr lang="en-AU" sz="2800" dirty="0" smtClean="0"/>
          </a:p>
          <a:p>
            <a:pPr marL="457200" indent="-457200">
              <a:buFont typeface="Arial" panose="020B0604020202020204" pitchFamily="34" charset="0"/>
              <a:buChar char="•"/>
            </a:pPr>
            <a:r>
              <a:rPr lang="en-AU" sz="2800" dirty="0" smtClean="0"/>
              <a:t>The </a:t>
            </a:r>
            <a:r>
              <a:rPr lang="en-AU" sz="2800" dirty="0"/>
              <a:t>layoffs of workers will shift the demand curve leftward from D1 to D2, which will cause the shortage to shrink. </a:t>
            </a:r>
            <a:endParaRPr lang="en-AU" sz="2800" dirty="0" smtClean="0"/>
          </a:p>
          <a:p>
            <a:pPr marL="457200" indent="-457200">
              <a:buFont typeface="Arial" panose="020B0604020202020204" pitchFamily="34" charset="0"/>
              <a:buChar char="•"/>
            </a:pPr>
            <a:r>
              <a:rPr lang="en-AU" sz="2800" dirty="0" smtClean="0"/>
              <a:t>If </a:t>
            </a:r>
            <a:r>
              <a:rPr lang="en-AU" sz="2800" dirty="0"/>
              <a:t>the demand curve shifts in far enough, the rent ceiling law will become irrelevant and there will be no shortage </a:t>
            </a:r>
            <a:endParaRPr lang="en-AU" sz="2800" dirty="0" smtClean="0"/>
          </a:p>
          <a:p>
            <a:pPr marL="457200" indent="-457200">
              <a:buFont typeface="Arial" panose="020B0604020202020204" pitchFamily="34" charset="0"/>
              <a:buChar char="•"/>
            </a:pPr>
            <a:r>
              <a:rPr lang="en-AU" sz="2800" dirty="0" smtClean="0"/>
              <a:t>because </a:t>
            </a:r>
            <a:r>
              <a:rPr lang="en-AU" sz="2800" dirty="0"/>
              <a:t>the new equilibrium price will be below $800 as shown in Figure 3.13. Q3 will be the new equilibrium quantity.</a:t>
            </a:r>
          </a:p>
        </p:txBody>
      </p:sp>
      <p:sp>
        <p:nvSpPr>
          <p:cNvPr id="2" name="Date Placeholder 1"/>
          <p:cNvSpPr>
            <a:spLocks noGrp="1"/>
          </p:cNvSpPr>
          <p:nvPr>
            <p:ph type="dt" sz="half" idx="10"/>
          </p:nvPr>
        </p:nvSpPr>
        <p:spPr/>
        <p:txBody>
          <a:bodyPr/>
          <a:lstStyle/>
          <a:p>
            <a:fld id="{E3A67BC0-EC0D-4A6A-BE6E-B26B13B3818D}" type="datetime1">
              <a:rPr lang="en-US" smtClean="0"/>
              <a:t>15-Aug-17</a:t>
            </a:fld>
            <a:endParaRPr lang="en-US"/>
          </a:p>
        </p:txBody>
      </p:sp>
      <p:sp>
        <p:nvSpPr>
          <p:cNvPr id="4" name="Slide Number Placeholder 3"/>
          <p:cNvSpPr>
            <a:spLocks noGrp="1"/>
          </p:cNvSpPr>
          <p:nvPr>
            <p:ph type="sldNum" sz="quarter" idx="12"/>
          </p:nvPr>
        </p:nvSpPr>
        <p:spPr/>
        <p:txBody>
          <a:bodyPr/>
          <a:lstStyle/>
          <a:p>
            <a:fld id="{853C790F-EA42-4F9E-ACE9-D924D845F78A}" type="slidenum">
              <a:rPr lang="en-US" smtClean="0"/>
              <a:t>27</a:t>
            </a:fld>
            <a:endParaRPr lang="en-US"/>
          </a:p>
        </p:txBody>
      </p:sp>
    </p:spTree>
    <p:extLst>
      <p:ext uri="{BB962C8B-B14F-4D97-AF65-F5344CB8AC3E}">
        <p14:creationId xmlns:p14="http://schemas.microsoft.com/office/powerpoint/2010/main" val="9845552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762000"/>
            <a:ext cx="7772400" cy="4953000"/>
          </a:xfrm>
        </p:spPr>
        <p:txBody>
          <a:bodyPr/>
          <a:lstStyle/>
          <a:p>
            <a:pPr marL="0" indent="0">
              <a:buNone/>
            </a:pPr>
            <a:r>
              <a:rPr lang="en-AU" sz="2600" dirty="0" smtClean="0">
                <a:solidFill>
                  <a:srgbClr val="C00000"/>
                </a:solidFill>
              </a:rPr>
              <a:t>Suppose </a:t>
            </a:r>
            <a:r>
              <a:rPr lang="en-AU" sz="2600" dirty="0">
                <a:solidFill>
                  <a:srgbClr val="C00000"/>
                </a:solidFill>
              </a:rPr>
              <a:t>that initially the petrol market is in equilibrium at a price of $2.00 per litre and a quantity of 45 million litres per month. Then a war in the Middle East disrupts production of oil, shifting the supply curve for petrol from S1 to S2. The price of petrol begins to rise and consumers protest. The government responds by setting a price ceiling of $2.00 per litre. Use the graph to answer the following questions.</a:t>
            </a:r>
            <a:endParaRPr lang="en-AU" sz="2600" dirty="0"/>
          </a:p>
        </p:txBody>
      </p:sp>
      <p:sp>
        <p:nvSpPr>
          <p:cNvPr id="2" name="Date Placeholder 1"/>
          <p:cNvSpPr>
            <a:spLocks noGrp="1"/>
          </p:cNvSpPr>
          <p:nvPr>
            <p:ph type="dt" sz="half" idx="10"/>
          </p:nvPr>
        </p:nvSpPr>
        <p:spPr/>
        <p:txBody>
          <a:bodyPr/>
          <a:lstStyle/>
          <a:p>
            <a:fld id="{8CC303BC-E81F-4CBA-A3F6-00F8E966FE6D}" type="datetime1">
              <a:rPr lang="en-US" smtClean="0"/>
              <a:t>15-Aug-17</a:t>
            </a:fld>
            <a:endParaRPr lang="en-US"/>
          </a:p>
        </p:txBody>
      </p:sp>
      <p:sp>
        <p:nvSpPr>
          <p:cNvPr id="4" name="Slide Number Placeholder 3"/>
          <p:cNvSpPr>
            <a:spLocks noGrp="1"/>
          </p:cNvSpPr>
          <p:nvPr>
            <p:ph type="sldNum" sz="quarter" idx="12"/>
          </p:nvPr>
        </p:nvSpPr>
        <p:spPr/>
        <p:txBody>
          <a:bodyPr/>
          <a:lstStyle/>
          <a:p>
            <a:fld id="{853C790F-EA42-4F9E-ACE9-D924D845F78A}" type="slidenum">
              <a:rPr lang="en-US" smtClean="0"/>
              <a:t>28</a:t>
            </a:fld>
            <a:endParaRPr lang="en-US"/>
          </a:p>
        </p:txBody>
      </p:sp>
    </p:spTree>
    <p:extLst>
      <p:ext uri="{BB962C8B-B14F-4D97-AF65-F5344CB8AC3E}">
        <p14:creationId xmlns:p14="http://schemas.microsoft.com/office/powerpoint/2010/main" val="10382344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914400"/>
            <a:ext cx="8001000" cy="5133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Date Placeholder 1"/>
          <p:cNvSpPr>
            <a:spLocks noGrp="1"/>
          </p:cNvSpPr>
          <p:nvPr>
            <p:ph type="dt" sz="half" idx="10"/>
          </p:nvPr>
        </p:nvSpPr>
        <p:spPr/>
        <p:txBody>
          <a:bodyPr/>
          <a:lstStyle/>
          <a:p>
            <a:fld id="{0F101B10-A0AD-469E-975C-EE3720BF3F44}" type="datetime1">
              <a:rPr lang="en-US" smtClean="0"/>
              <a:t>15-Aug-17</a:t>
            </a:fld>
            <a:endParaRPr lang="en-US"/>
          </a:p>
        </p:txBody>
      </p:sp>
      <p:sp>
        <p:nvSpPr>
          <p:cNvPr id="3" name="Slide Number Placeholder 2"/>
          <p:cNvSpPr>
            <a:spLocks noGrp="1"/>
          </p:cNvSpPr>
          <p:nvPr>
            <p:ph type="sldNum" sz="quarter" idx="12"/>
          </p:nvPr>
        </p:nvSpPr>
        <p:spPr/>
        <p:txBody>
          <a:bodyPr/>
          <a:lstStyle/>
          <a:p>
            <a:fld id="{853C790F-EA42-4F9E-ACE9-D924D845F78A}" type="slidenum">
              <a:rPr lang="en-US" smtClean="0"/>
              <a:t>29</a:t>
            </a:fld>
            <a:endParaRPr lang="en-US"/>
          </a:p>
        </p:txBody>
      </p:sp>
    </p:spTree>
    <p:extLst>
      <p:ext uri="{BB962C8B-B14F-4D97-AF65-F5344CB8AC3E}">
        <p14:creationId xmlns:p14="http://schemas.microsoft.com/office/powerpoint/2010/main" val="196214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p:cNvSpPr>
            <a:spLocks noGrp="1" noChangeArrowheads="1"/>
          </p:cNvSpPr>
          <p:nvPr>
            <p:ph type="title"/>
          </p:nvPr>
        </p:nvSpPr>
        <p:spPr>
          <a:xfrm>
            <a:off x="990600" y="171450"/>
            <a:ext cx="7162800" cy="954088"/>
          </a:xfrm>
        </p:spPr>
        <p:txBody>
          <a:bodyPr lIns="90488" tIns="44450" rIns="90488" bIns="44450"/>
          <a:lstStyle/>
          <a:p>
            <a:pPr eaLnBrk="1" fontAlgn="auto" hangingPunct="1">
              <a:lnSpc>
                <a:spcPct val="90000"/>
              </a:lnSpc>
              <a:spcAft>
                <a:spcPts val="0"/>
              </a:spcAft>
              <a:defRPr/>
            </a:pPr>
            <a:r>
              <a:rPr lang="en-AU" sz="3200" dirty="0">
                <a:solidFill>
                  <a:srgbClr val="C00000"/>
                </a:solidFill>
              </a:rPr>
              <a:t>How is </a:t>
            </a:r>
            <a:r>
              <a:rPr lang="en-AU" sz="3200" dirty="0" smtClean="0">
                <a:solidFill>
                  <a:srgbClr val="C00000"/>
                </a:solidFill>
              </a:rPr>
              <a:t>consumer surplus </a:t>
            </a:r>
            <a:r>
              <a:rPr lang="en-AU" sz="3200" dirty="0">
                <a:solidFill>
                  <a:srgbClr val="C00000"/>
                </a:solidFill>
              </a:rPr>
              <a:t>measured?</a:t>
            </a:r>
            <a:endParaRPr lang="en-US" sz="3200" dirty="0">
              <a:solidFill>
                <a:schemeClr val="tx2">
                  <a:satMod val="130000"/>
                </a:schemeClr>
              </a:solidFill>
            </a:endParaRPr>
          </a:p>
        </p:txBody>
      </p:sp>
      <p:sp>
        <p:nvSpPr>
          <p:cNvPr id="19459" name="Rectangle 3"/>
          <p:cNvSpPr>
            <a:spLocks noChangeArrowheads="1"/>
          </p:cNvSpPr>
          <p:nvPr/>
        </p:nvSpPr>
        <p:spPr bwMode="auto">
          <a:xfrm>
            <a:off x="857250" y="1285875"/>
            <a:ext cx="519113"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4000" b="1">
                <a:latin typeface="Times New Roman" pitchFamily="18" charset="0"/>
              </a:rPr>
              <a:t>P</a:t>
            </a:r>
          </a:p>
        </p:txBody>
      </p:sp>
      <p:sp>
        <p:nvSpPr>
          <p:cNvPr id="19460" name="Rectangle 4"/>
          <p:cNvSpPr>
            <a:spLocks noChangeArrowheads="1"/>
          </p:cNvSpPr>
          <p:nvPr/>
        </p:nvSpPr>
        <p:spPr bwMode="auto">
          <a:xfrm>
            <a:off x="5351463" y="5969000"/>
            <a:ext cx="576262"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4000" b="1">
                <a:latin typeface="Times New Roman" pitchFamily="18" charset="0"/>
              </a:rPr>
              <a:t>Q</a:t>
            </a:r>
          </a:p>
        </p:txBody>
      </p:sp>
      <p:sp>
        <p:nvSpPr>
          <p:cNvPr id="19461" name="Line 5"/>
          <p:cNvSpPr>
            <a:spLocks noChangeShapeType="1"/>
          </p:cNvSpPr>
          <p:nvPr/>
        </p:nvSpPr>
        <p:spPr bwMode="auto">
          <a:xfrm>
            <a:off x="1485900" y="1508125"/>
            <a:ext cx="0" cy="4359275"/>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19462" name="Line 6"/>
          <p:cNvSpPr>
            <a:spLocks noChangeShapeType="1"/>
          </p:cNvSpPr>
          <p:nvPr/>
        </p:nvSpPr>
        <p:spPr bwMode="auto">
          <a:xfrm>
            <a:off x="1447800" y="5943600"/>
            <a:ext cx="4381500"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19463" name="Rectangle 7"/>
          <p:cNvSpPr>
            <a:spLocks noChangeArrowheads="1"/>
          </p:cNvSpPr>
          <p:nvPr/>
        </p:nvSpPr>
        <p:spPr bwMode="auto">
          <a:xfrm>
            <a:off x="989013" y="3536950"/>
            <a:ext cx="4349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3600" b="1">
                <a:latin typeface="Times New Roman" pitchFamily="18" charset="0"/>
              </a:rPr>
              <a:t>6</a:t>
            </a:r>
          </a:p>
        </p:txBody>
      </p:sp>
      <p:sp>
        <p:nvSpPr>
          <p:cNvPr id="19464" name="Rectangle 8"/>
          <p:cNvSpPr>
            <a:spLocks noChangeArrowheads="1"/>
          </p:cNvSpPr>
          <p:nvPr/>
        </p:nvSpPr>
        <p:spPr bwMode="auto">
          <a:xfrm>
            <a:off x="3332163" y="5937250"/>
            <a:ext cx="4349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3600" b="1">
                <a:latin typeface="Times New Roman" pitchFamily="18" charset="0"/>
              </a:rPr>
              <a:t>5</a:t>
            </a:r>
          </a:p>
        </p:txBody>
      </p:sp>
      <p:sp>
        <p:nvSpPr>
          <p:cNvPr id="19465" name="Rectangle 9"/>
          <p:cNvSpPr>
            <a:spLocks noChangeArrowheads="1"/>
          </p:cNvSpPr>
          <p:nvPr/>
        </p:nvSpPr>
        <p:spPr bwMode="auto">
          <a:xfrm>
            <a:off x="5046663" y="4889500"/>
            <a:ext cx="5111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3600" b="1">
                <a:latin typeface="Times New Roman" pitchFamily="18" charset="0"/>
              </a:rPr>
              <a:t>D</a:t>
            </a:r>
          </a:p>
        </p:txBody>
      </p:sp>
      <p:sp>
        <p:nvSpPr>
          <p:cNvPr id="19466" name="Line 10"/>
          <p:cNvSpPr>
            <a:spLocks noChangeShapeType="1"/>
          </p:cNvSpPr>
          <p:nvPr/>
        </p:nvSpPr>
        <p:spPr bwMode="auto">
          <a:xfrm>
            <a:off x="1565275" y="1793875"/>
            <a:ext cx="3387725" cy="3387725"/>
          </a:xfrm>
          <a:prstGeom prst="line">
            <a:avLst/>
          </a:prstGeom>
          <a:noFill/>
          <a:ln w="508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19467" name="Line 11"/>
          <p:cNvSpPr>
            <a:spLocks noChangeShapeType="1"/>
          </p:cNvSpPr>
          <p:nvPr/>
        </p:nvSpPr>
        <p:spPr bwMode="auto">
          <a:xfrm>
            <a:off x="1508125" y="3829050"/>
            <a:ext cx="2054225"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19468" name="Line 12"/>
          <p:cNvSpPr>
            <a:spLocks noChangeShapeType="1"/>
          </p:cNvSpPr>
          <p:nvPr/>
        </p:nvSpPr>
        <p:spPr bwMode="auto">
          <a:xfrm>
            <a:off x="3581400" y="3851275"/>
            <a:ext cx="0" cy="2092325"/>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601104" name="Rectangle 16"/>
          <p:cNvSpPr>
            <a:spLocks noChangeArrowheads="1"/>
          </p:cNvSpPr>
          <p:nvPr/>
        </p:nvSpPr>
        <p:spPr bwMode="auto">
          <a:xfrm>
            <a:off x="4500563" y="1125538"/>
            <a:ext cx="4392612"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p>
            <a:r>
              <a:rPr lang="en-AU" sz="2800">
                <a:solidFill>
                  <a:srgbClr val="000099"/>
                </a:solidFill>
              </a:rPr>
              <a:t>Consumer surplus is the area below the demand curve and above the market price.</a:t>
            </a:r>
            <a:endParaRPr lang="en-US" sz="2800">
              <a:solidFill>
                <a:srgbClr val="000099"/>
              </a:solidFill>
            </a:endParaRPr>
          </a:p>
        </p:txBody>
      </p:sp>
      <p:sp>
        <p:nvSpPr>
          <p:cNvPr id="601106" name="Freeform 18" descr="Dark upward diagonal"/>
          <p:cNvSpPr>
            <a:spLocks/>
          </p:cNvSpPr>
          <p:nvPr/>
        </p:nvSpPr>
        <p:spPr bwMode="auto">
          <a:xfrm>
            <a:off x="1550818" y="1752600"/>
            <a:ext cx="2057400" cy="2058988"/>
          </a:xfrm>
          <a:custGeom>
            <a:avLst/>
            <a:gdLst>
              <a:gd name="T0" fmla="*/ 0 w 1273"/>
              <a:gd name="T1" fmla="*/ 0 h 1261"/>
              <a:gd name="T2" fmla="*/ 0 w 1273"/>
              <a:gd name="T3" fmla="*/ 2147483647 h 1261"/>
              <a:gd name="T4" fmla="*/ 2147483647 w 1273"/>
              <a:gd name="T5" fmla="*/ 2147483647 h 1261"/>
              <a:gd name="T6" fmla="*/ 0 w 1273"/>
              <a:gd name="T7" fmla="*/ 0 h 1261"/>
              <a:gd name="T8" fmla="*/ 0 60000 65536"/>
              <a:gd name="T9" fmla="*/ 0 60000 65536"/>
              <a:gd name="T10" fmla="*/ 0 60000 65536"/>
              <a:gd name="T11" fmla="*/ 0 60000 65536"/>
              <a:gd name="T12" fmla="*/ 0 w 1273"/>
              <a:gd name="T13" fmla="*/ 0 h 1261"/>
              <a:gd name="T14" fmla="*/ 1273 w 1273"/>
              <a:gd name="T15" fmla="*/ 1261 h 1261"/>
            </a:gdLst>
            <a:ahLst/>
            <a:cxnLst>
              <a:cxn ang="T8">
                <a:pos x="T0" y="T1"/>
              </a:cxn>
              <a:cxn ang="T9">
                <a:pos x="T2" y="T3"/>
              </a:cxn>
              <a:cxn ang="T10">
                <a:pos x="T4" y="T5"/>
              </a:cxn>
              <a:cxn ang="T11">
                <a:pos x="T6" y="T7"/>
              </a:cxn>
            </a:cxnLst>
            <a:rect l="T12" t="T13" r="T14" b="T15"/>
            <a:pathLst>
              <a:path w="1273" h="1261">
                <a:moveTo>
                  <a:pt x="0" y="0"/>
                </a:moveTo>
                <a:lnTo>
                  <a:pt x="0" y="1260"/>
                </a:lnTo>
                <a:lnTo>
                  <a:pt x="1272" y="1260"/>
                </a:lnTo>
                <a:lnTo>
                  <a:pt x="0" y="0"/>
                </a:lnTo>
              </a:path>
            </a:pathLst>
          </a:custGeom>
          <a:pattFill prst="dkUpDiag">
            <a:fgClr>
              <a:srgbClr val="000099"/>
            </a:fgClr>
            <a:bgClr>
              <a:srgbClr val="FFFFFF"/>
            </a:bgClr>
          </a:patt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en-AU"/>
          </a:p>
        </p:txBody>
      </p:sp>
      <p:sp>
        <p:nvSpPr>
          <p:cNvPr id="2" name="Date Placeholder 1"/>
          <p:cNvSpPr>
            <a:spLocks noGrp="1"/>
          </p:cNvSpPr>
          <p:nvPr>
            <p:ph type="dt" sz="half" idx="10"/>
          </p:nvPr>
        </p:nvSpPr>
        <p:spPr/>
        <p:txBody>
          <a:bodyPr/>
          <a:lstStyle/>
          <a:p>
            <a:fld id="{CD5F143F-A34C-4A22-AA76-3E08659EB0EA}" type="datetime1">
              <a:rPr lang="en-US" smtClean="0"/>
              <a:t>15-Aug-17</a:t>
            </a:fld>
            <a:endParaRPr lang="en-US"/>
          </a:p>
        </p:txBody>
      </p:sp>
      <p:sp>
        <p:nvSpPr>
          <p:cNvPr id="3" name="Slide Number Placeholder 2"/>
          <p:cNvSpPr>
            <a:spLocks noGrp="1"/>
          </p:cNvSpPr>
          <p:nvPr>
            <p:ph type="sldNum" sz="quarter" idx="12"/>
          </p:nvPr>
        </p:nvSpPr>
        <p:spPr/>
        <p:txBody>
          <a:bodyPr/>
          <a:lstStyle/>
          <a:p>
            <a:fld id="{853C790F-EA42-4F9E-ACE9-D924D845F78A}" type="slidenum">
              <a:rPr lang="en-US" smtClean="0"/>
              <a:t>3</a:t>
            </a:fld>
            <a:endParaRPr lang="en-US"/>
          </a:p>
        </p:txBody>
      </p:sp>
    </p:spTree>
    <p:extLst>
      <p:ext uri="{BB962C8B-B14F-4D97-AF65-F5344CB8AC3E}">
        <p14:creationId xmlns:p14="http://schemas.microsoft.com/office/powerpoint/2010/main" val="276895242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01104"/>
                                        </p:tgtEl>
                                        <p:attrNameLst>
                                          <p:attrName>style.visibility</p:attrName>
                                        </p:attrNameLst>
                                      </p:cBhvr>
                                      <p:to>
                                        <p:strVal val="visible"/>
                                      </p:to>
                                    </p:set>
                                    <p:animEffect transition="in" filter="checkerboard(across)">
                                      <p:cBhvr>
                                        <p:cTn id="7" dur="500"/>
                                        <p:tgtEl>
                                          <p:spTgt spid="60110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601106"/>
                                        </p:tgtEl>
                                        <p:attrNameLst>
                                          <p:attrName>style.visibility</p:attrName>
                                        </p:attrNameLst>
                                      </p:cBhvr>
                                      <p:to>
                                        <p:strVal val="visible"/>
                                      </p:to>
                                    </p:set>
                                    <p:animEffect transition="in" filter="checkerboard(across)">
                                      <p:cBhvr>
                                        <p:cTn id="10" dur="500"/>
                                        <p:tgtEl>
                                          <p:spTgt spid="601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1104" grpId="0"/>
      <p:bldP spid="60110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1295400"/>
            <a:ext cx="6865773"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fld id="{A036EC18-2347-4C69-8C4B-3ABFE150E6A1}" type="datetime1">
              <a:rPr lang="en-US" smtClean="0"/>
              <a:t>15-Aug-17</a:t>
            </a:fld>
            <a:endParaRPr lang="en-US"/>
          </a:p>
        </p:txBody>
      </p:sp>
      <p:sp>
        <p:nvSpPr>
          <p:cNvPr id="3" name="Slide Number Placeholder 2"/>
          <p:cNvSpPr>
            <a:spLocks noGrp="1"/>
          </p:cNvSpPr>
          <p:nvPr>
            <p:ph type="sldNum" sz="quarter" idx="12"/>
          </p:nvPr>
        </p:nvSpPr>
        <p:spPr/>
        <p:txBody>
          <a:bodyPr/>
          <a:lstStyle/>
          <a:p>
            <a:fld id="{853C790F-EA42-4F9E-ACE9-D924D845F78A}" type="slidenum">
              <a:rPr lang="en-US" smtClean="0"/>
              <a:t>30</a:t>
            </a:fld>
            <a:endParaRPr lang="en-US"/>
          </a:p>
        </p:txBody>
      </p:sp>
    </p:spTree>
    <p:extLst>
      <p:ext uri="{BB962C8B-B14F-4D97-AF65-F5344CB8AC3E}">
        <p14:creationId xmlns:p14="http://schemas.microsoft.com/office/powerpoint/2010/main" val="18879242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62000"/>
            <a:ext cx="7942263" cy="5638800"/>
          </a:xfrm>
        </p:spPr>
        <p:txBody>
          <a:bodyPr/>
          <a:lstStyle/>
          <a:p>
            <a:pPr marL="0" indent="0">
              <a:buNone/>
            </a:pPr>
            <a:r>
              <a:rPr lang="en-AU" sz="2800" dirty="0"/>
              <a:t>d. Assuming there is no black market, some consumers are made better off by the price ceiling as they can purchase petrol at a lower price than they otherwise could. However, some consumers will not be able to find petrol at a price of $2.00 and will be worse off. Consumer surplus without the price ceiling is A + B + E, but with the price ceiling, it would be A + B + C. (C is larger than E even though it does not appear so in the graph because of scale adjustments. The area of E is ½ × 10 000 000 × $2.00 = $10 000 000, while the area of C is $1.00 × 30 000 000 = $30 000 000.)</a:t>
            </a:r>
          </a:p>
        </p:txBody>
      </p:sp>
      <p:sp>
        <p:nvSpPr>
          <p:cNvPr id="2" name="Date Placeholder 1"/>
          <p:cNvSpPr>
            <a:spLocks noGrp="1"/>
          </p:cNvSpPr>
          <p:nvPr>
            <p:ph type="dt" sz="half" idx="10"/>
          </p:nvPr>
        </p:nvSpPr>
        <p:spPr/>
        <p:txBody>
          <a:bodyPr/>
          <a:lstStyle/>
          <a:p>
            <a:fld id="{9980431B-5BCC-44D8-A384-FC1A8FC14E78}" type="datetime1">
              <a:rPr lang="en-US" smtClean="0"/>
              <a:t>15-Aug-17</a:t>
            </a:fld>
            <a:endParaRPr lang="en-US"/>
          </a:p>
        </p:txBody>
      </p:sp>
      <p:sp>
        <p:nvSpPr>
          <p:cNvPr id="4" name="Slide Number Placeholder 3"/>
          <p:cNvSpPr>
            <a:spLocks noGrp="1"/>
          </p:cNvSpPr>
          <p:nvPr>
            <p:ph type="sldNum" sz="quarter" idx="12"/>
          </p:nvPr>
        </p:nvSpPr>
        <p:spPr/>
        <p:txBody>
          <a:bodyPr/>
          <a:lstStyle/>
          <a:p>
            <a:fld id="{853C790F-EA42-4F9E-ACE9-D924D845F78A}" type="slidenum">
              <a:rPr lang="en-US" smtClean="0"/>
              <a:t>31</a:t>
            </a:fld>
            <a:endParaRPr lang="en-US"/>
          </a:p>
        </p:txBody>
      </p:sp>
    </p:spTree>
    <p:extLst>
      <p:ext uri="{BB962C8B-B14F-4D97-AF65-F5344CB8AC3E}">
        <p14:creationId xmlns:p14="http://schemas.microsoft.com/office/powerpoint/2010/main" val="16098336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703263" y="762000"/>
            <a:ext cx="7772400" cy="5638800"/>
          </a:xfrm>
        </p:spPr>
        <p:txBody>
          <a:bodyPr/>
          <a:lstStyle/>
          <a:p>
            <a:pPr marL="0" indent="0">
              <a:buNone/>
            </a:pPr>
            <a:r>
              <a:rPr lang="en-AU" sz="2600" dirty="0" smtClean="0"/>
              <a:t>7. The </a:t>
            </a:r>
            <a:r>
              <a:rPr lang="en-AU" sz="2600" dirty="0"/>
              <a:t>government wants to decrease the consumption of alcohol by teenagers by imposing a large tax on ‘alcopops’. </a:t>
            </a:r>
            <a:endParaRPr lang="en-AU" sz="2600" dirty="0" smtClean="0"/>
          </a:p>
          <a:p>
            <a:pPr marL="0" indent="0">
              <a:buNone/>
            </a:pPr>
            <a:r>
              <a:rPr lang="en-AU" sz="2600" dirty="0" smtClean="0"/>
              <a:t>	a</a:t>
            </a:r>
            <a:r>
              <a:rPr lang="en-AU" sz="2600" dirty="0"/>
              <a:t>. </a:t>
            </a:r>
            <a:r>
              <a:rPr lang="en-AU" sz="2600" dirty="0" smtClean="0"/>
              <a:t>Should </a:t>
            </a:r>
            <a:r>
              <a:rPr lang="en-AU" sz="2600" dirty="0"/>
              <a:t>this tax be placed on buyers or </a:t>
            </a:r>
            <a:r>
              <a:rPr lang="en-AU" sz="2600" dirty="0" smtClean="0"/>
              <a:t>	sellers</a:t>
            </a:r>
            <a:r>
              <a:rPr lang="en-AU" sz="2600" dirty="0"/>
              <a:t>?  </a:t>
            </a:r>
            <a:r>
              <a:rPr lang="en-AU" sz="2600" dirty="0" smtClean="0"/>
              <a:t>Explain</a:t>
            </a:r>
            <a:r>
              <a:rPr lang="en-AU" sz="2600" dirty="0"/>
              <a:t>. </a:t>
            </a:r>
          </a:p>
          <a:p>
            <a:pPr marL="0" indent="0">
              <a:buNone/>
            </a:pPr>
            <a:r>
              <a:rPr lang="en-AU" sz="2600" dirty="0" smtClean="0"/>
              <a:t>	b</a:t>
            </a:r>
            <a:r>
              <a:rPr lang="en-AU" sz="2600" dirty="0"/>
              <a:t>. </a:t>
            </a:r>
            <a:r>
              <a:rPr lang="en-AU" sz="2600" dirty="0" smtClean="0"/>
              <a:t>Who </a:t>
            </a:r>
            <a:r>
              <a:rPr lang="en-AU" sz="2600" dirty="0"/>
              <a:t>would pay more of the tax – buyers or </a:t>
            </a:r>
            <a:r>
              <a:rPr lang="en-AU" sz="2600" dirty="0" smtClean="0"/>
              <a:t>	sellers</a:t>
            </a:r>
            <a:r>
              <a:rPr lang="en-AU" sz="2600" dirty="0"/>
              <a:t>?  Include a diagram in your answer. </a:t>
            </a:r>
          </a:p>
          <a:p>
            <a:pPr marL="0" indent="0">
              <a:buNone/>
            </a:pPr>
            <a:r>
              <a:rPr lang="en-AU" sz="2600" dirty="0" smtClean="0"/>
              <a:t>	c. In </a:t>
            </a:r>
            <a:r>
              <a:rPr lang="en-AU" sz="2600" dirty="0"/>
              <a:t>what way could this tax be considered </a:t>
            </a:r>
            <a:r>
              <a:rPr lang="en-AU" sz="2600" dirty="0" smtClean="0"/>
              <a:t>	‘</a:t>
            </a:r>
            <a:r>
              <a:rPr lang="en-AU" sz="2600" dirty="0"/>
              <a:t>efficient’?</a:t>
            </a:r>
          </a:p>
          <a:p>
            <a:pPr marL="0" indent="0">
              <a:buNone/>
            </a:pPr>
            <a:r>
              <a:rPr lang="en-AU" sz="2600" dirty="0" smtClean="0"/>
              <a:t>	d. Is </a:t>
            </a:r>
            <a:r>
              <a:rPr lang="en-AU" sz="2600" dirty="0"/>
              <a:t>it better to tax goods that are elastic or </a:t>
            </a:r>
            <a:r>
              <a:rPr lang="en-AU" sz="2600" dirty="0" smtClean="0"/>
              <a:t>	inelastic</a:t>
            </a:r>
            <a:r>
              <a:rPr lang="en-AU" sz="2600" dirty="0"/>
              <a:t>?</a:t>
            </a:r>
          </a:p>
          <a:p>
            <a:pPr marL="0" indent="0">
              <a:buNone/>
            </a:pPr>
            <a:endParaRPr lang="en-AU" sz="2600" dirty="0"/>
          </a:p>
        </p:txBody>
      </p:sp>
      <p:sp>
        <p:nvSpPr>
          <p:cNvPr id="2" name="Date Placeholder 1"/>
          <p:cNvSpPr>
            <a:spLocks noGrp="1"/>
          </p:cNvSpPr>
          <p:nvPr>
            <p:ph type="dt" sz="half" idx="10"/>
          </p:nvPr>
        </p:nvSpPr>
        <p:spPr/>
        <p:txBody>
          <a:bodyPr/>
          <a:lstStyle/>
          <a:p>
            <a:fld id="{ECACEAE9-161C-45FA-A7B2-4947CDA5B819}" type="datetime1">
              <a:rPr lang="en-US" smtClean="0"/>
              <a:t>15-Aug-17</a:t>
            </a:fld>
            <a:endParaRPr lang="en-US"/>
          </a:p>
        </p:txBody>
      </p:sp>
      <p:sp>
        <p:nvSpPr>
          <p:cNvPr id="3" name="Slide Number Placeholder 2"/>
          <p:cNvSpPr>
            <a:spLocks noGrp="1"/>
          </p:cNvSpPr>
          <p:nvPr>
            <p:ph type="sldNum" sz="quarter" idx="12"/>
          </p:nvPr>
        </p:nvSpPr>
        <p:spPr/>
        <p:txBody>
          <a:bodyPr/>
          <a:lstStyle/>
          <a:p>
            <a:fld id="{853C790F-EA42-4F9E-ACE9-D924D845F78A}" type="slidenum">
              <a:rPr lang="en-US" smtClean="0"/>
              <a:t>32</a:t>
            </a:fld>
            <a:endParaRPr lang="en-US"/>
          </a:p>
        </p:txBody>
      </p:sp>
    </p:spTree>
    <p:extLst>
      <p:ext uri="{BB962C8B-B14F-4D97-AF65-F5344CB8AC3E}">
        <p14:creationId xmlns:p14="http://schemas.microsoft.com/office/powerpoint/2010/main" val="27029408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3974" name="Rectangle 6"/>
          <p:cNvSpPr>
            <a:spLocks noGrp="1" noChangeArrowheads="1"/>
          </p:cNvSpPr>
          <p:nvPr>
            <p:ph type="title"/>
          </p:nvPr>
        </p:nvSpPr>
        <p:spPr>
          <a:xfrm>
            <a:off x="457200" y="457200"/>
            <a:ext cx="8324850" cy="762000"/>
          </a:xfrm>
        </p:spPr>
        <p:txBody>
          <a:bodyPr lIns="92075" tIns="46038" rIns="92075" bIns="46038"/>
          <a:lstStyle/>
          <a:p>
            <a:pPr eaLnBrk="1" fontAlgn="auto" hangingPunct="1">
              <a:spcAft>
                <a:spcPts val="0"/>
              </a:spcAft>
              <a:defRPr/>
            </a:pPr>
            <a:r>
              <a:rPr lang="en-AU" sz="3000" dirty="0">
                <a:ea typeface="ＭＳ Ｐゴシック" pitchFamily="34" charset="-128"/>
              </a:rPr>
              <a:t>Should the tax be imposed on buyers or sellers</a:t>
            </a:r>
            <a:r>
              <a:rPr lang="en-AU" sz="3000" dirty="0" smtClean="0">
                <a:ea typeface="ＭＳ Ｐゴシック" pitchFamily="34" charset="-128"/>
              </a:rPr>
              <a:t>?</a:t>
            </a:r>
            <a:endParaRPr lang="en-AU" sz="3000" dirty="0">
              <a:solidFill>
                <a:schemeClr val="tx2">
                  <a:satMod val="130000"/>
                </a:schemeClr>
              </a:solidFill>
            </a:endParaRPr>
          </a:p>
        </p:txBody>
      </p:sp>
      <p:sp>
        <p:nvSpPr>
          <p:cNvPr id="723975" name="Rectangle 7"/>
          <p:cNvSpPr>
            <a:spLocks noGrp="1" noChangeArrowheads="1"/>
          </p:cNvSpPr>
          <p:nvPr>
            <p:ph idx="1"/>
          </p:nvPr>
        </p:nvSpPr>
        <p:spPr>
          <a:xfrm>
            <a:off x="533400" y="1447800"/>
            <a:ext cx="7848600" cy="4860925"/>
          </a:xfrm>
        </p:spPr>
        <p:txBody>
          <a:bodyPr lIns="92075" tIns="46038" rIns="92075" bIns="46038"/>
          <a:lstStyle/>
          <a:p>
            <a:pPr lvl="1" eaLnBrk="1" hangingPunct="1">
              <a:tabLst>
                <a:tab pos="796925" algn="l"/>
              </a:tabLst>
            </a:pPr>
            <a:r>
              <a:rPr lang="en-AU" sz="3200" dirty="0" smtClean="0">
                <a:ea typeface="ＭＳ Ｐゴシック" pitchFamily="34" charset="-128"/>
              </a:rPr>
              <a:t>Taxes </a:t>
            </a:r>
            <a:r>
              <a:rPr lang="en-AU" sz="3200" dirty="0">
                <a:ea typeface="ＭＳ Ｐゴシック" pitchFamily="34" charset="-128"/>
              </a:rPr>
              <a:t>can be levied on buyers or </a:t>
            </a:r>
            <a:r>
              <a:rPr lang="en-AU" sz="3200" dirty="0" smtClean="0">
                <a:ea typeface="ＭＳ Ｐゴシック" pitchFamily="34" charset="-128"/>
              </a:rPr>
              <a:t>sellers</a:t>
            </a:r>
          </a:p>
          <a:p>
            <a:pPr lvl="1" eaLnBrk="1" hangingPunct="1">
              <a:tabLst>
                <a:tab pos="796925" algn="l"/>
              </a:tabLst>
            </a:pPr>
            <a:r>
              <a:rPr lang="en-AU" sz="3200" dirty="0" smtClean="0">
                <a:ea typeface="ＭＳ Ｐゴシック" pitchFamily="34" charset="-128"/>
              </a:rPr>
              <a:t>It </a:t>
            </a:r>
            <a:r>
              <a:rPr lang="en-AU" sz="3200" dirty="0">
                <a:ea typeface="ＭＳ Ｐゴシック" pitchFamily="34" charset="-128"/>
              </a:rPr>
              <a:t>doesn’t matter who the tax is levied </a:t>
            </a:r>
            <a:r>
              <a:rPr lang="en-AU" sz="3200" dirty="0" smtClean="0">
                <a:ea typeface="ＭＳ Ｐゴシック" pitchFamily="34" charset="-128"/>
              </a:rPr>
              <a:t>on, shifting </a:t>
            </a:r>
            <a:r>
              <a:rPr lang="en-AU" sz="3200" dirty="0">
                <a:ea typeface="ＭＳ Ｐゴシック" pitchFamily="34" charset="-128"/>
              </a:rPr>
              <a:t>the D or S curve by the same amount has the same effect and are equivalent</a:t>
            </a:r>
          </a:p>
          <a:p>
            <a:pPr lvl="1" eaLnBrk="1" hangingPunct="1">
              <a:tabLst>
                <a:tab pos="796925" algn="l"/>
              </a:tabLst>
            </a:pPr>
            <a:r>
              <a:rPr lang="en-AU" sz="3200" dirty="0">
                <a:solidFill>
                  <a:srgbClr val="FF0000"/>
                </a:solidFill>
                <a:ea typeface="ＭＳ Ｐゴシック" pitchFamily="34" charset="-128"/>
              </a:rPr>
              <a:t>A tax on sellers will decrease supply</a:t>
            </a:r>
          </a:p>
          <a:p>
            <a:pPr lvl="1" eaLnBrk="1" hangingPunct="1">
              <a:tabLst>
                <a:tab pos="796925" algn="l"/>
              </a:tabLst>
            </a:pPr>
            <a:r>
              <a:rPr lang="en-AU" sz="3200" dirty="0">
                <a:solidFill>
                  <a:srgbClr val="00B050"/>
                </a:solidFill>
                <a:ea typeface="ＭＳ Ｐゴシック" pitchFamily="34" charset="-128"/>
              </a:rPr>
              <a:t>A tax on buyers will decrease demand</a:t>
            </a:r>
          </a:p>
          <a:p>
            <a:pPr eaLnBrk="1" hangingPunct="1">
              <a:tabLst>
                <a:tab pos="796925" algn="l"/>
              </a:tabLst>
            </a:pPr>
            <a:endParaRPr lang="en-AU" dirty="0" smtClean="0">
              <a:ea typeface="ＭＳ Ｐゴシック" pitchFamily="34" charset="-128"/>
            </a:endParaRPr>
          </a:p>
        </p:txBody>
      </p:sp>
      <p:sp>
        <p:nvSpPr>
          <p:cNvPr id="66565"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6566"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6567" name="Rectangle 4"/>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6568" name="Rectangle 5"/>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 name="Date Placeholder 1"/>
          <p:cNvSpPr>
            <a:spLocks noGrp="1"/>
          </p:cNvSpPr>
          <p:nvPr>
            <p:ph type="dt" sz="half" idx="10"/>
          </p:nvPr>
        </p:nvSpPr>
        <p:spPr/>
        <p:txBody>
          <a:bodyPr/>
          <a:lstStyle/>
          <a:p>
            <a:fld id="{5C02D88B-1922-43CB-8613-66F8FFE83E1A}" type="datetime1">
              <a:rPr lang="en-US" smtClean="0"/>
              <a:t>15-Aug-17</a:t>
            </a:fld>
            <a:endParaRPr lang="en-US"/>
          </a:p>
        </p:txBody>
      </p:sp>
      <p:sp>
        <p:nvSpPr>
          <p:cNvPr id="3" name="Slide Number Placeholder 2"/>
          <p:cNvSpPr>
            <a:spLocks noGrp="1"/>
          </p:cNvSpPr>
          <p:nvPr>
            <p:ph type="sldNum" sz="quarter" idx="12"/>
          </p:nvPr>
        </p:nvSpPr>
        <p:spPr/>
        <p:txBody>
          <a:bodyPr/>
          <a:lstStyle/>
          <a:p>
            <a:fld id="{853C790F-EA42-4F9E-ACE9-D924D845F78A}" type="slidenum">
              <a:rPr lang="en-US" smtClean="0"/>
              <a:t>33</a:t>
            </a:fld>
            <a:endParaRPr lang="en-US"/>
          </a:p>
        </p:txBody>
      </p:sp>
    </p:spTree>
    <p:extLst>
      <p:ext uri="{BB962C8B-B14F-4D97-AF65-F5344CB8AC3E}">
        <p14:creationId xmlns:p14="http://schemas.microsoft.com/office/powerpoint/2010/main" val="2760409605"/>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23975">
                                            <p:txEl>
                                              <p:pRg st="0" end="0"/>
                                            </p:txEl>
                                          </p:spTgt>
                                        </p:tgtEl>
                                        <p:attrNameLst>
                                          <p:attrName>style.visibility</p:attrName>
                                        </p:attrNameLst>
                                      </p:cBhvr>
                                      <p:to>
                                        <p:strVal val="visible"/>
                                      </p:to>
                                    </p:set>
                                    <p:animEffect transition="in" filter="wipe(left)">
                                      <p:cBhvr>
                                        <p:cTn id="7" dur="500"/>
                                        <p:tgtEl>
                                          <p:spTgt spid="723975">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23975">
                                            <p:txEl>
                                              <p:pRg st="1" end="1"/>
                                            </p:txEl>
                                          </p:spTgt>
                                        </p:tgtEl>
                                        <p:attrNameLst>
                                          <p:attrName>style.visibility</p:attrName>
                                        </p:attrNameLst>
                                      </p:cBhvr>
                                      <p:to>
                                        <p:strVal val="visible"/>
                                      </p:to>
                                    </p:set>
                                    <p:animEffect transition="in" filter="wipe(left)">
                                      <p:cBhvr>
                                        <p:cTn id="10" dur="500"/>
                                        <p:tgtEl>
                                          <p:spTgt spid="723975">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723975">
                                            <p:txEl>
                                              <p:pRg st="2" end="2"/>
                                            </p:txEl>
                                          </p:spTgt>
                                        </p:tgtEl>
                                        <p:attrNameLst>
                                          <p:attrName>style.visibility</p:attrName>
                                        </p:attrNameLst>
                                      </p:cBhvr>
                                      <p:to>
                                        <p:strVal val="visible"/>
                                      </p:to>
                                    </p:set>
                                    <p:animEffect transition="in" filter="wipe(left)">
                                      <p:cBhvr>
                                        <p:cTn id="13" dur="500"/>
                                        <p:tgtEl>
                                          <p:spTgt spid="723975">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723975">
                                            <p:txEl>
                                              <p:pRg st="3" end="3"/>
                                            </p:txEl>
                                          </p:spTgt>
                                        </p:tgtEl>
                                        <p:attrNameLst>
                                          <p:attrName>style.visibility</p:attrName>
                                        </p:attrNameLst>
                                      </p:cBhvr>
                                      <p:to>
                                        <p:strVal val="visible"/>
                                      </p:to>
                                    </p:set>
                                    <p:animEffect transition="in" filter="wipe(left)">
                                      <p:cBhvr>
                                        <p:cTn id="16" dur="500"/>
                                        <p:tgtEl>
                                          <p:spTgt spid="7239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3975"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Line 4"/>
          <p:cNvSpPr>
            <a:spLocks noChangeShapeType="1"/>
          </p:cNvSpPr>
          <p:nvPr/>
        </p:nvSpPr>
        <p:spPr bwMode="auto">
          <a:xfrm>
            <a:off x="3619500" y="1714500"/>
            <a:ext cx="2520950" cy="3095625"/>
          </a:xfrm>
          <a:prstGeom prst="line">
            <a:avLst/>
          </a:prstGeom>
          <a:noFill/>
          <a:ln w="508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719877" name="Rectangle 5"/>
          <p:cNvSpPr>
            <a:spLocks noGrp="1" noChangeArrowheads="1"/>
          </p:cNvSpPr>
          <p:nvPr>
            <p:ph type="title"/>
          </p:nvPr>
        </p:nvSpPr>
        <p:spPr>
          <a:xfrm>
            <a:off x="1143000" y="0"/>
            <a:ext cx="6497638" cy="1081088"/>
          </a:xfrm>
        </p:spPr>
        <p:txBody>
          <a:bodyPr lIns="90487" tIns="44450" rIns="90487" bIns="44450"/>
          <a:lstStyle/>
          <a:p>
            <a:pPr eaLnBrk="1" fontAlgn="auto" hangingPunct="1">
              <a:spcAft>
                <a:spcPts val="0"/>
              </a:spcAft>
              <a:defRPr/>
            </a:pPr>
            <a:r>
              <a:rPr lang="en-US" dirty="0">
                <a:solidFill>
                  <a:schemeClr val="tx2">
                    <a:satMod val="130000"/>
                  </a:schemeClr>
                </a:solidFill>
                <a:ea typeface="+mj-ea"/>
                <a:cs typeface="+mj-cs"/>
              </a:rPr>
              <a:t>A Tax on Sellers</a:t>
            </a:r>
          </a:p>
        </p:txBody>
      </p:sp>
      <p:sp>
        <p:nvSpPr>
          <p:cNvPr id="67588" name="Rectangle 6"/>
          <p:cNvSpPr>
            <a:spLocks noChangeArrowheads="1"/>
          </p:cNvSpPr>
          <p:nvPr/>
        </p:nvSpPr>
        <p:spPr bwMode="auto">
          <a:xfrm>
            <a:off x="3348038" y="608965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67589" name="Line 7"/>
          <p:cNvSpPr>
            <a:spLocks noChangeShapeType="1"/>
          </p:cNvSpPr>
          <p:nvPr/>
        </p:nvSpPr>
        <p:spPr bwMode="auto">
          <a:xfrm>
            <a:off x="2395538" y="1536700"/>
            <a:ext cx="12700" cy="38496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67590" name="Line 8"/>
          <p:cNvSpPr>
            <a:spLocks noChangeShapeType="1"/>
          </p:cNvSpPr>
          <p:nvPr/>
        </p:nvSpPr>
        <p:spPr bwMode="auto">
          <a:xfrm>
            <a:off x="2755900" y="5943600"/>
            <a:ext cx="4689475" cy="190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67591" name="Rectangle 9"/>
          <p:cNvSpPr>
            <a:spLocks noChangeArrowheads="1"/>
          </p:cNvSpPr>
          <p:nvPr/>
        </p:nvSpPr>
        <p:spPr bwMode="auto">
          <a:xfrm>
            <a:off x="2827338" y="6278563"/>
            <a:ext cx="40290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eaLnBrk="0" hangingPunct="0"/>
            <a:r>
              <a:rPr lang="en-US" sz="2000">
                <a:latin typeface="Times New Roman" pitchFamily="18" charset="0"/>
              </a:rPr>
              <a:t>Quantity (millions of bottles per year)</a:t>
            </a:r>
          </a:p>
        </p:txBody>
      </p:sp>
      <p:sp>
        <p:nvSpPr>
          <p:cNvPr id="67592" name="Rectangle 10"/>
          <p:cNvSpPr>
            <a:spLocks noChangeArrowheads="1"/>
          </p:cNvSpPr>
          <p:nvPr/>
        </p:nvSpPr>
        <p:spPr bwMode="auto">
          <a:xfrm rot="-5400000">
            <a:off x="203994" y="3817144"/>
            <a:ext cx="2649538"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eaLnBrk="0" hangingPunct="0"/>
            <a:r>
              <a:rPr lang="en-US" sz="2000">
                <a:latin typeface="Times New Roman" pitchFamily="18" charset="0"/>
              </a:rPr>
              <a:t>Price (dollars per bottle)</a:t>
            </a:r>
          </a:p>
        </p:txBody>
      </p:sp>
      <p:sp>
        <p:nvSpPr>
          <p:cNvPr id="67593" name="Line 11"/>
          <p:cNvSpPr>
            <a:spLocks noChangeShapeType="1"/>
          </p:cNvSpPr>
          <p:nvPr/>
        </p:nvSpPr>
        <p:spPr bwMode="auto">
          <a:xfrm flipV="1">
            <a:off x="2433638" y="5489575"/>
            <a:ext cx="0" cy="457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67594" name="Line 12"/>
          <p:cNvSpPr>
            <a:spLocks noChangeShapeType="1"/>
          </p:cNvSpPr>
          <p:nvPr/>
        </p:nvSpPr>
        <p:spPr bwMode="auto">
          <a:xfrm flipV="1">
            <a:off x="2362200" y="5284788"/>
            <a:ext cx="174625" cy="1746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67595" name="Line 13"/>
          <p:cNvSpPr>
            <a:spLocks noChangeShapeType="1"/>
          </p:cNvSpPr>
          <p:nvPr/>
        </p:nvSpPr>
        <p:spPr bwMode="auto">
          <a:xfrm flipV="1">
            <a:off x="2362200" y="5380038"/>
            <a:ext cx="174625" cy="1746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67596" name="Line 14"/>
          <p:cNvSpPr>
            <a:spLocks noChangeShapeType="1"/>
          </p:cNvSpPr>
          <p:nvPr/>
        </p:nvSpPr>
        <p:spPr bwMode="auto">
          <a:xfrm flipV="1">
            <a:off x="2709863" y="5859463"/>
            <a:ext cx="34925" cy="1603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67597" name="Line 15"/>
          <p:cNvSpPr>
            <a:spLocks noChangeShapeType="1"/>
          </p:cNvSpPr>
          <p:nvPr/>
        </p:nvSpPr>
        <p:spPr bwMode="auto">
          <a:xfrm>
            <a:off x="2433638" y="5943600"/>
            <a:ext cx="304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67598" name="Line 16"/>
          <p:cNvSpPr>
            <a:spLocks noChangeShapeType="1"/>
          </p:cNvSpPr>
          <p:nvPr/>
        </p:nvSpPr>
        <p:spPr bwMode="auto">
          <a:xfrm flipV="1">
            <a:off x="2755900" y="5859463"/>
            <a:ext cx="34925" cy="1603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719889" name="Rectangle 17"/>
          <p:cNvSpPr>
            <a:spLocks noChangeArrowheads="1"/>
          </p:cNvSpPr>
          <p:nvPr/>
        </p:nvSpPr>
        <p:spPr bwMode="auto">
          <a:xfrm>
            <a:off x="6211888" y="2290763"/>
            <a:ext cx="307975" cy="393700"/>
          </a:xfrm>
          <a:prstGeom prst="rect">
            <a:avLst/>
          </a:prstGeom>
          <a:noFill/>
          <a:ln w="12700">
            <a:noFill/>
            <a:miter lim="800000"/>
            <a:headEnd/>
            <a:tailEnd/>
          </a:ln>
          <a:effectLst/>
        </p:spPr>
        <p:txBody>
          <a:bodyPr wrap="none" lIns="90487" tIns="44450" rIns="90487" bIns="44450">
            <a:spAutoFit/>
          </a:bodyPr>
          <a:lstStyle/>
          <a:p>
            <a:pPr eaLnBrk="0" hangingPunct="0">
              <a:defRPr/>
            </a:pPr>
            <a:r>
              <a:rPr lang="en-US" sz="2000" i="1">
                <a:effectLst>
                  <a:outerShdw blurRad="38100" dist="38100" dir="2700000" algn="tl">
                    <a:srgbClr val="C0C0C0"/>
                  </a:outerShdw>
                </a:effectLst>
                <a:latin typeface="Times New Roman" pitchFamily="-108" charset="0"/>
                <a:ea typeface="ＭＳ Ｐゴシック" pitchFamily="-108" charset="-128"/>
                <a:cs typeface="+mn-cs"/>
              </a:rPr>
              <a:t>S</a:t>
            </a:r>
            <a:endParaRPr lang="en-US" sz="2000">
              <a:effectLst>
                <a:outerShdw blurRad="38100" dist="38100" dir="2700000" algn="tl">
                  <a:srgbClr val="C0C0C0"/>
                </a:outerShdw>
              </a:effectLst>
              <a:latin typeface="Times New Roman" pitchFamily="-108" charset="0"/>
              <a:ea typeface="ＭＳ Ｐゴシック" pitchFamily="-108" charset="-128"/>
              <a:cs typeface="+mn-cs"/>
            </a:endParaRPr>
          </a:p>
        </p:txBody>
      </p:sp>
      <p:sp>
        <p:nvSpPr>
          <p:cNvPr id="719890" name="Rectangle 18"/>
          <p:cNvSpPr>
            <a:spLocks noChangeArrowheads="1"/>
          </p:cNvSpPr>
          <p:nvPr/>
        </p:nvSpPr>
        <p:spPr bwMode="auto">
          <a:xfrm>
            <a:off x="6092825" y="4664075"/>
            <a:ext cx="365125" cy="393700"/>
          </a:xfrm>
          <a:prstGeom prst="rect">
            <a:avLst/>
          </a:prstGeom>
          <a:noFill/>
          <a:ln w="12700">
            <a:noFill/>
            <a:miter lim="800000"/>
            <a:headEnd/>
            <a:tailEnd/>
          </a:ln>
          <a:effectLst/>
        </p:spPr>
        <p:txBody>
          <a:bodyPr wrap="none" lIns="90487" tIns="44450" rIns="90487" bIns="44450">
            <a:spAutoFit/>
          </a:bodyPr>
          <a:lstStyle/>
          <a:p>
            <a:pPr eaLnBrk="0" hangingPunct="0">
              <a:defRPr/>
            </a:pPr>
            <a:r>
              <a:rPr lang="en-US" sz="2000" i="1">
                <a:effectLst>
                  <a:outerShdw blurRad="38100" dist="38100" dir="2700000" algn="tl">
                    <a:srgbClr val="C0C0C0"/>
                  </a:outerShdw>
                </a:effectLst>
                <a:latin typeface="Times New Roman" pitchFamily="-108" charset="0"/>
                <a:ea typeface="ＭＳ Ｐゴシック" pitchFamily="-108" charset="-128"/>
                <a:cs typeface="+mn-cs"/>
              </a:rPr>
              <a:t>D</a:t>
            </a:r>
            <a:endParaRPr lang="en-US" sz="2000" baseline="-25000">
              <a:effectLst>
                <a:outerShdw blurRad="38100" dist="38100" dir="2700000" algn="tl">
                  <a:srgbClr val="C0C0C0"/>
                </a:outerShdw>
              </a:effectLst>
              <a:latin typeface="Times New Roman" pitchFamily="-108" charset="0"/>
              <a:ea typeface="ＭＳ Ｐゴシック" pitchFamily="-108" charset="-128"/>
              <a:cs typeface="+mn-cs"/>
            </a:endParaRPr>
          </a:p>
        </p:txBody>
      </p:sp>
      <p:sp>
        <p:nvSpPr>
          <p:cNvPr id="67601" name="Line 19"/>
          <p:cNvSpPr>
            <a:spLocks noChangeShapeType="1"/>
          </p:cNvSpPr>
          <p:nvPr/>
        </p:nvSpPr>
        <p:spPr bwMode="auto">
          <a:xfrm>
            <a:off x="4987925" y="3370263"/>
            <a:ext cx="22225" cy="2573337"/>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67602" name="Rectangle 20"/>
          <p:cNvSpPr>
            <a:spLocks noChangeArrowheads="1"/>
          </p:cNvSpPr>
          <p:nvPr/>
        </p:nvSpPr>
        <p:spPr bwMode="auto">
          <a:xfrm>
            <a:off x="1792288" y="1570038"/>
            <a:ext cx="638175"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p>
            <a:pPr eaLnBrk="0" hangingPunct="0"/>
            <a:r>
              <a:rPr lang="en-US">
                <a:latin typeface="Times New Roman" pitchFamily="18" charset="0"/>
              </a:rPr>
              <a:t>5.00</a:t>
            </a:r>
            <a:endParaRPr lang="en-AU">
              <a:latin typeface="Times New Roman" pitchFamily="18" charset="0"/>
            </a:endParaRPr>
          </a:p>
          <a:p>
            <a:pPr eaLnBrk="0" hangingPunct="0"/>
            <a:endParaRPr lang="en-US">
              <a:latin typeface="Times New Roman" pitchFamily="18" charset="0"/>
            </a:endParaRPr>
          </a:p>
          <a:p>
            <a:pPr eaLnBrk="0" hangingPunct="0"/>
            <a:endParaRPr lang="en-AU">
              <a:latin typeface="Times New Roman" pitchFamily="18" charset="0"/>
            </a:endParaRPr>
          </a:p>
          <a:p>
            <a:pPr eaLnBrk="0" hangingPunct="0"/>
            <a:r>
              <a:rPr lang="en-AU">
                <a:latin typeface="Times New Roman" pitchFamily="18" charset="0"/>
              </a:rPr>
              <a:t>4.00</a:t>
            </a:r>
          </a:p>
          <a:p>
            <a:pPr eaLnBrk="0" hangingPunct="0"/>
            <a:endParaRPr lang="en-US">
              <a:latin typeface="Times New Roman" pitchFamily="18" charset="0"/>
            </a:endParaRPr>
          </a:p>
          <a:p>
            <a:pPr eaLnBrk="0" hangingPunct="0"/>
            <a:endParaRPr lang="en-AU">
              <a:latin typeface="Times New Roman" pitchFamily="18" charset="0"/>
            </a:endParaRPr>
          </a:p>
          <a:p>
            <a:pPr eaLnBrk="0" hangingPunct="0"/>
            <a:r>
              <a:rPr lang="en-AU">
                <a:latin typeface="Times New Roman" pitchFamily="18" charset="0"/>
              </a:rPr>
              <a:t>3.00</a:t>
            </a:r>
          </a:p>
          <a:p>
            <a:pPr eaLnBrk="0" hangingPunct="0"/>
            <a:endParaRPr lang="en-US">
              <a:latin typeface="Times New Roman" pitchFamily="18" charset="0"/>
            </a:endParaRPr>
          </a:p>
          <a:p>
            <a:pPr eaLnBrk="0" hangingPunct="0"/>
            <a:r>
              <a:rPr lang="en-US">
                <a:latin typeface="Times New Roman" pitchFamily="18" charset="0"/>
              </a:rPr>
              <a:t>2.50</a:t>
            </a:r>
            <a:r>
              <a:rPr lang="en-AU">
                <a:latin typeface="Times New Roman" pitchFamily="18" charset="0"/>
              </a:rPr>
              <a:t> 2.00</a:t>
            </a:r>
          </a:p>
          <a:p>
            <a:pPr eaLnBrk="0" hangingPunct="0"/>
            <a:endParaRPr lang="en-US">
              <a:latin typeface="Times New Roman" pitchFamily="18" charset="0"/>
            </a:endParaRPr>
          </a:p>
          <a:p>
            <a:pPr eaLnBrk="0" hangingPunct="0"/>
            <a:endParaRPr lang="en-AU">
              <a:latin typeface="Times New Roman" pitchFamily="18" charset="0"/>
            </a:endParaRPr>
          </a:p>
          <a:p>
            <a:pPr eaLnBrk="0" hangingPunct="0"/>
            <a:r>
              <a:rPr lang="en-AU">
                <a:latin typeface="Times New Roman" pitchFamily="18" charset="0"/>
              </a:rPr>
              <a:t>1.00</a:t>
            </a:r>
          </a:p>
          <a:p>
            <a:pPr eaLnBrk="0" hangingPunct="0"/>
            <a:r>
              <a:rPr lang="en-US">
                <a:latin typeface="Times New Roman" pitchFamily="18" charset="0"/>
              </a:rPr>
              <a:t> </a:t>
            </a:r>
          </a:p>
          <a:p>
            <a:pPr eaLnBrk="0" hangingPunct="0"/>
            <a:r>
              <a:rPr lang="en-AU">
                <a:latin typeface="Times New Roman" pitchFamily="18" charset="0"/>
              </a:rPr>
              <a:t> </a:t>
            </a:r>
          </a:p>
          <a:p>
            <a:pPr eaLnBrk="0" hangingPunct="0"/>
            <a:r>
              <a:rPr lang="en-AU">
                <a:latin typeface="Times New Roman" pitchFamily="18" charset="0"/>
              </a:rPr>
              <a:t>      0</a:t>
            </a:r>
          </a:p>
        </p:txBody>
      </p:sp>
      <p:sp>
        <p:nvSpPr>
          <p:cNvPr id="67603" name="Rectangle 21"/>
          <p:cNvSpPr>
            <a:spLocks noChangeArrowheads="1"/>
          </p:cNvSpPr>
          <p:nvPr/>
        </p:nvSpPr>
        <p:spPr bwMode="auto">
          <a:xfrm>
            <a:off x="3071813" y="5969000"/>
            <a:ext cx="458152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p>
            <a:pPr eaLnBrk="0" hangingPunct="0"/>
            <a:r>
              <a:rPr lang="en-AU">
                <a:latin typeface="Times New Roman" pitchFamily="18" charset="0"/>
              </a:rPr>
              <a:t>50      75     100     125    150     175    200    225</a:t>
            </a:r>
          </a:p>
        </p:txBody>
      </p:sp>
      <p:sp>
        <p:nvSpPr>
          <p:cNvPr id="67604" name="Line 22"/>
          <p:cNvSpPr>
            <a:spLocks noChangeShapeType="1"/>
          </p:cNvSpPr>
          <p:nvPr/>
        </p:nvSpPr>
        <p:spPr bwMode="auto">
          <a:xfrm flipH="1">
            <a:off x="2413000" y="3370263"/>
            <a:ext cx="2574925" cy="476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67605" name="Line 23"/>
          <p:cNvSpPr>
            <a:spLocks noChangeShapeType="1"/>
          </p:cNvSpPr>
          <p:nvPr/>
        </p:nvSpPr>
        <p:spPr bwMode="auto">
          <a:xfrm flipV="1">
            <a:off x="3187700" y="2362200"/>
            <a:ext cx="2952750" cy="2609850"/>
          </a:xfrm>
          <a:prstGeom prst="line">
            <a:avLst/>
          </a:prstGeom>
          <a:noFill/>
          <a:ln w="508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grpSp>
        <p:nvGrpSpPr>
          <p:cNvPr id="2" name="Group 24"/>
          <p:cNvGrpSpPr>
            <a:grpSpLocks/>
          </p:cNvGrpSpPr>
          <p:nvPr/>
        </p:nvGrpSpPr>
        <p:grpSpPr bwMode="auto">
          <a:xfrm>
            <a:off x="2395538" y="1498600"/>
            <a:ext cx="5083175" cy="4445000"/>
            <a:chOff x="1655" y="890"/>
            <a:chExt cx="3202" cy="2800"/>
          </a:xfrm>
        </p:grpSpPr>
        <p:sp>
          <p:nvSpPr>
            <p:cNvPr id="67616" name="Line 25"/>
            <p:cNvSpPr>
              <a:spLocks noChangeShapeType="1"/>
            </p:cNvSpPr>
            <p:nvPr/>
          </p:nvSpPr>
          <p:spPr bwMode="auto">
            <a:xfrm>
              <a:off x="1655" y="2432"/>
              <a:ext cx="1270" cy="0"/>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AU"/>
            </a:p>
          </p:txBody>
        </p:sp>
        <p:grpSp>
          <p:nvGrpSpPr>
            <p:cNvPr id="67617" name="Group 26"/>
            <p:cNvGrpSpPr>
              <a:grpSpLocks/>
            </p:cNvGrpSpPr>
            <p:nvPr/>
          </p:nvGrpSpPr>
          <p:grpSpPr bwMode="auto">
            <a:xfrm>
              <a:off x="1655" y="890"/>
              <a:ext cx="3202" cy="2800"/>
              <a:chOff x="1655" y="890"/>
              <a:chExt cx="3202" cy="2800"/>
            </a:xfrm>
          </p:grpSpPr>
          <p:sp>
            <p:nvSpPr>
              <p:cNvPr id="67618" name="Line 27"/>
              <p:cNvSpPr>
                <a:spLocks noChangeShapeType="1"/>
              </p:cNvSpPr>
              <p:nvPr/>
            </p:nvSpPr>
            <p:spPr bwMode="auto">
              <a:xfrm flipV="1">
                <a:off x="1791" y="981"/>
                <a:ext cx="1860" cy="1644"/>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67619" name="Rectangle 28"/>
              <p:cNvSpPr>
                <a:spLocks noChangeArrowheads="1"/>
              </p:cNvSpPr>
              <p:nvPr/>
            </p:nvSpPr>
            <p:spPr bwMode="auto">
              <a:xfrm>
                <a:off x="3651" y="890"/>
                <a:ext cx="120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eaLnBrk="0" hangingPunct="0"/>
                <a:r>
                  <a:rPr lang="en-US" sz="2000" i="1">
                    <a:latin typeface="Times New Roman" pitchFamily="18" charset="0"/>
                  </a:rPr>
                  <a:t>S</a:t>
                </a:r>
                <a:r>
                  <a:rPr lang="en-US" sz="2000">
                    <a:latin typeface="Times New Roman" pitchFamily="18" charset="0"/>
                  </a:rPr>
                  <a:t> + tax on sellers</a:t>
                </a:r>
              </a:p>
            </p:txBody>
          </p:sp>
          <p:sp>
            <p:nvSpPr>
              <p:cNvPr id="67620" name="Line 29"/>
              <p:cNvSpPr>
                <a:spLocks noChangeShapeType="1"/>
              </p:cNvSpPr>
              <p:nvPr/>
            </p:nvSpPr>
            <p:spPr bwMode="auto">
              <a:xfrm flipH="1">
                <a:off x="1655" y="1298"/>
                <a:ext cx="163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prstDash val="sysDot"/>
                    <a:round/>
                    <a:headEnd/>
                    <a:tailEnd/>
                  </a14:hiddenLine>
                </a:ext>
              </a:extLst>
            </p:spPr>
            <p:txBody>
              <a:bodyPr wrap="none" anchor="ctr"/>
              <a:lstStyle/>
              <a:p>
                <a:endParaRPr lang="en-AU"/>
              </a:p>
            </p:txBody>
          </p:sp>
          <p:sp>
            <p:nvSpPr>
              <p:cNvPr id="67621" name="Line 30"/>
              <p:cNvSpPr>
                <a:spLocks noChangeShapeType="1"/>
              </p:cNvSpPr>
              <p:nvPr/>
            </p:nvSpPr>
            <p:spPr bwMode="auto">
              <a:xfrm flipH="1">
                <a:off x="2899" y="1570"/>
                <a:ext cx="2" cy="2120"/>
              </a:xfrm>
              <a:prstGeom prst="line">
                <a:avLst/>
              </a:prstGeom>
              <a:noFill/>
              <a:ln w="25400">
                <a:solidFill>
                  <a:schemeClr val="tx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67622" name="Line 31"/>
              <p:cNvSpPr>
                <a:spLocks noChangeShapeType="1"/>
              </p:cNvSpPr>
              <p:nvPr/>
            </p:nvSpPr>
            <p:spPr bwMode="auto">
              <a:xfrm flipH="1" flipV="1">
                <a:off x="1666" y="1594"/>
                <a:ext cx="1214" cy="22"/>
              </a:xfrm>
              <a:prstGeom prst="line">
                <a:avLst/>
              </a:prstGeom>
              <a:noFill/>
              <a:ln w="25400">
                <a:solidFill>
                  <a:schemeClr val="tx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67623" name="Oval 32"/>
              <p:cNvSpPr>
                <a:spLocks noChangeArrowheads="1"/>
              </p:cNvSpPr>
              <p:nvPr/>
            </p:nvSpPr>
            <p:spPr bwMode="auto">
              <a:xfrm>
                <a:off x="2880" y="1570"/>
                <a:ext cx="96" cy="96"/>
              </a:xfrm>
              <a:prstGeom prst="ellipse">
                <a:avLst/>
              </a:prstGeom>
              <a:solidFill>
                <a:schemeClr val="tx2"/>
              </a:solidFill>
              <a:ln w="12700">
                <a:solidFill>
                  <a:schemeClr val="tx1"/>
                </a:solidFill>
                <a:round/>
                <a:headEnd/>
                <a:tailEnd/>
              </a:ln>
            </p:spPr>
            <p:txBody>
              <a:bodyPr wrap="none" anchor="ctr"/>
              <a:lstStyle/>
              <a:p>
                <a:endParaRPr lang="en-US"/>
              </a:p>
            </p:txBody>
          </p:sp>
          <p:sp>
            <p:nvSpPr>
              <p:cNvPr id="67624" name="Oval 33"/>
              <p:cNvSpPr>
                <a:spLocks noChangeArrowheads="1"/>
              </p:cNvSpPr>
              <p:nvPr/>
            </p:nvSpPr>
            <p:spPr bwMode="auto">
              <a:xfrm>
                <a:off x="2852" y="2366"/>
                <a:ext cx="96" cy="96"/>
              </a:xfrm>
              <a:prstGeom prst="ellipse">
                <a:avLst/>
              </a:prstGeom>
              <a:solidFill>
                <a:schemeClr val="tx1"/>
              </a:solidFill>
              <a:ln w="12700">
                <a:solidFill>
                  <a:schemeClr val="tx1"/>
                </a:solidFill>
                <a:round/>
                <a:headEnd/>
                <a:tailEnd/>
              </a:ln>
            </p:spPr>
            <p:txBody>
              <a:bodyPr wrap="none" anchor="ctr"/>
              <a:lstStyle/>
              <a:p>
                <a:endParaRPr lang="en-US"/>
              </a:p>
            </p:txBody>
          </p:sp>
        </p:grpSp>
      </p:grpSp>
      <p:sp>
        <p:nvSpPr>
          <p:cNvPr id="67607" name="Oval 34"/>
          <p:cNvSpPr>
            <a:spLocks noChangeArrowheads="1"/>
          </p:cNvSpPr>
          <p:nvPr/>
        </p:nvSpPr>
        <p:spPr bwMode="auto">
          <a:xfrm>
            <a:off x="4916488" y="3298825"/>
            <a:ext cx="152400" cy="152400"/>
          </a:xfrm>
          <a:prstGeom prst="ellipse">
            <a:avLst/>
          </a:prstGeom>
          <a:solidFill>
            <a:schemeClr val="tx1"/>
          </a:solidFill>
          <a:ln w="12700">
            <a:solidFill>
              <a:schemeClr val="tx1"/>
            </a:solidFill>
            <a:round/>
            <a:headEnd/>
            <a:tailEnd/>
          </a:ln>
        </p:spPr>
        <p:txBody>
          <a:bodyPr wrap="none" anchor="ctr"/>
          <a:lstStyle/>
          <a:p>
            <a:endParaRPr lang="en-US"/>
          </a:p>
        </p:txBody>
      </p:sp>
      <p:sp>
        <p:nvSpPr>
          <p:cNvPr id="67611" name="Freeform 42"/>
          <p:cNvSpPr>
            <a:spLocks/>
          </p:cNvSpPr>
          <p:nvPr/>
        </p:nvSpPr>
        <p:spPr bwMode="auto">
          <a:xfrm>
            <a:off x="4845056" y="2168525"/>
            <a:ext cx="306388" cy="1081088"/>
          </a:xfrm>
          <a:custGeom>
            <a:avLst/>
            <a:gdLst>
              <a:gd name="T0" fmla="*/ 96 w 193"/>
              <a:gd name="T1" fmla="*/ 0 h 1009"/>
              <a:gd name="T2" fmla="*/ 192 w 193"/>
              <a:gd name="T3" fmla="*/ 19 h 1009"/>
              <a:gd name="T4" fmla="*/ 144 w 193"/>
              <a:gd name="T5" fmla="*/ 19 h 1009"/>
              <a:gd name="T6" fmla="*/ 144 w 193"/>
              <a:gd name="T7" fmla="*/ 76 h 1009"/>
              <a:gd name="T8" fmla="*/ 192 w 193"/>
              <a:gd name="T9" fmla="*/ 76 h 1009"/>
              <a:gd name="T10" fmla="*/ 96 w 193"/>
              <a:gd name="T11" fmla="*/ 95 h 1009"/>
              <a:gd name="T12" fmla="*/ 0 w 193"/>
              <a:gd name="T13" fmla="*/ 76 h 1009"/>
              <a:gd name="T14" fmla="*/ 48 w 193"/>
              <a:gd name="T15" fmla="*/ 76 h 1009"/>
              <a:gd name="T16" fmla="*/ 48 w 193"/>
              <a:gd name="T17" fmla="*/ 19 h 1009"/>
              <a:gd name="T18" fmla="*/ 0 w 193"/>
              <a:gd name="T19" fmla="*/ 19 h 1009"/>
              <a:gd name="T20" fmla="*/ 96 w 193"/>
              <a:gd name="T21" fmla="*/ 0 h 10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3"/>
              <a:gd name="T34" fmla="*/ 0 h 1009"/>
              <a:gd name="T35" fmla="*/ 193 w 193"/>
              <a:gd name="T36" fmla="*/ 1009 h 10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3" h="1009">
                <a:moveTo>
                  <a:pt x="96" y="0"/>
                </a:moveTo>
                <a:lnTo>
                  <a:pt x="192" y="202"/>
                </a:lnTo>
                <a:lnTo>
                  <a:pt x="144" y="202"/>
                </a:lnTo>
                <a:lnTo>
                  <a:pt x="144" y="806"/>
                </a:lnTo>
                <a:lnTo>
                  <a:pt x="192" y="806"/>
                </a:lnTo>
                <a:lnTo>
                  <a:pt x="96" y="1008"/>
                </a:lnTo>
                <a:lnTo>
                  <a:pt x="0" y="806"/>
                </a:lnTo>
                <a:lnTo>
                  <a:pt x="48" y="806"/>
                </a:lnTo>
                <a:lnTo>
                  <a:pt x="48" y="202"/>
                </a:lnTo>
                <a:lnTo>
                  <a:pt x="0" y="202"/>
                </a:lnTo>
                <a:lnTo>
                  <a:pt x="96" y="0"/>
                </a:lnTo>
              </a:path>
            </a:pathLst>
          </a:custGeom>
          <a:solidFill>
            <a:schemeClr val="accent2"/>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en-AU"/>
          </a:p>
        </p:txBody>
      </p:sp>
      <p:sp>
        <p:nvSpPr>
          <p:cNvPr id="67610" name="Rectangle 49"/>
          <p:cNvSpPr>
            <a:spLocks noChangeArrowheads="1"/>
          </p:cNvSpPr>
          <p:nvPr/>
        </p:nvSpPr>
        <p:spPr bwMode="auto">
          <a:xfrm>
            <a:off x="6227763" y="2636838"/>
            <a:ext cx="2590800" cy="146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defTabSz="744538" eaLnBrk="0" hangingPunct="0"/>
            <a:r>
              <a:rPr lang="en-AU" sz="2400" b="1">
                <a:solidFill>
                  <a:srgbClr val="000000"/>
                </a:solidFill>
                <a:latin typeface="Arial" charset="0"/>
              </a:rPr>
              <a:t>A tax on sellers shifts the </a:t>
            </a:r>
            <a:r>
              <a:rPr lang="en-AU" sz="2400" b="1">
                <a:solidFill>
                  <a:srgbClr val="6600FF"/>
                </a:solidFill>
                <a:latin typeface="Arial" charset="0"/>
              </a:rPr>
              <a:t>S</a:t>
            </a:r>
            <a:r>
              <a:rPr lang="en-AU" sz="2400" b="1">
                <a:solidFill>
                  <a:srgbClr val="000000"/>
                </a:solidFill>
                <a:latin typeface="Arial" charset="0"/>
              </a:rPr>
              <a:t> curve </a:t>
            </a:r>
            <a:r>
              <a:rPr lang="en-AU" sz="2400" b="1">
                <a:solidFill>
                  <a:srgbClr val="6600FF"/>
                </a:solidFill>
                <a:latin typeface="Arial" charset="0"/>
              </a:rPr>
              <a:t>upward</a:t>
            </a:r>
            <a:r>
              <a:rPr lang="en-AU" sz="2400" b="1">
                <a:solidFill>
                  <a:srgbClr val="000000"/>
                </a:solidFill>
                <a:latin typeface="Arial" charset="0"/>
              </a:rPr>
              <a:t> by the amount of the tax </a:t>
            </a:r>
          </a:p>
        </p:txBody>
      </p:sp>
      <p:sp>
        <p:nvSpPr>
          <p:cNvPr id="3" name="Date Placeholder 2"/>
          <p:cNvSpPr>
            <a:spLocks noGrp="1"/>
          </p:cNvSpPr>
          <p:nvPr>
            <p:ph type="dt" sz="half" idx="10"/>
          </p:nvPr>
        </p:nvSpPr>
        <p:spPr/>
        <p:txBody>
          <a:bodyPr/>
          <a:lstStyle/>
          <a:p>
            <a:fld id="{C11B7CB5-C3A1-402B-97EC-60654B929448}" type="datetime1">
              <a:rPr lang="en-US" smtClean="0"/>
              <a:t>15-Aug-17</a:t>
            </a:fld>
            <a:endParaRPr lang="en-US"/>
          </a:p>
        </p:txBody>
      </p:sp>
      <p:sp>
        <p:nvSpPr>
          <p:cNvPr id="4" name="Slide Number Placeholder 3"/>
          <p:cNvSpPr>
            <a:spLocks noGrp="1"/>
          </p:cNvSpPr>
          <p:nvPr>
            <p:ph type="sldNum" sz="quarter" idx="12"/>
          </p:nvPr>
        </p:nvSpPr>
        <p:spPr/>
        <p:txBody>
          <a:bodyPr/>
          <a:lstStyle/>
          <a:p>
            <a:fld id="{853C790F-EA42-4F9E-ACE9-D924D845F78A}" type="slidenum">
              <a:rPr lang="en-US" smtClean="0"/>
              <a:t>34</a:t>
            </a:fld>
            <a:endParaRPr lang="en-US"/>
          </a:p>
        </p:txBody>
      </p:sp>
    </p:spTree>
    <p:extLst>
      <p:ext uri="{BB962C8B-B14F-4D97-AF65-F5344CB8AC3E}">
        <p14:creationId xmlns:p14="http://schemas.microsoft.com/office/powerpoint/2010/main" val="247041066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51" name="Freeform 3"/>
          <p:cNvSpPr>
            <a:spLocks/>
          </p:cNvSpPr>
          <p:nvPr/>
        </p:nvSpPr>
        <p:spPr bwMode="auto">
          <a:xfrm>
            <a:off x="4605338" y="3260725"/>
            <a:ext cx="374650" cy="1320800"/>
          </a:xfrm>
          <a:custGeom>
            <a:avLst/>
            <a:gdLst>
              <a:gd name="T0" fmla="*/ 320 w 193"/>
              <a:gd name="T1" fmla="*/ 0 h 1009"/>
              <a:gd name="T2" fmla="*/ 642 w 193"/>
              <a:gd name="T3" fmla="*/ 64 h 1009"/>
              <a:gd name="T4" fmla="*/ 482 w 193"/>
              <a:gd name="T5" fmla="*/ 64 h 1009"/>
              <a:gd name="T6" fmla="*/ 482 w 193"/>
              <a:gd name="T7" fmla="*/ 254 h 1009"/>
              <a:gd name="T8" fmla="*/ 642 w 193"/>
              <a:gd name="T9" fmla="*/ 254 h 1009"/>
              <a:gd name="T10" fmla="*/ 320 w 193"/>
              <a:gd name="T11" fmla="*/ 317 h 1009"/>
              <a:gd name="T12" fmla="*/ 0 w 193"/>
              <a:gd name="T13" fmla="*/ 254 h 1009"/>
              <a:gd name="T14" fmla="*/ 161 w 193"/>
              <a:gd name="T15" fmla="*/ 254 h 1009"/>
              <a:gd name="T16" fmla="*/ 161 w 193"/>
              <a:gd name="T17" fmla="*/ 64 h 1009"/>
              <a:gd name="T18" fmla="*/ 0 w 193"/>
              <a:gd name="T19" fmla="*/ 64 h 1009"/>
              <a:gd name="T20" fmla="*/ 320 w 193"/>
              <a:gd name="T21" fmla="*/ 0 h 10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3"/>
              <a:gd name="T34" fmla="*/ 0 h 1009"/>
              <a:gd name="T35" fmla="*/ 193 w 193"/>
              <a:gd name="T36" fmla="*/ 1009 h 10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3" h="1009">
                <a:moveTo>
                  <a:pt x="96" y="0"/>
                </a:moveTo>
                <a:lnTo>
                  <a:pt x="192" y="202"/>
                </a:lnTo>
                <a:lnTo>
                  <a:pt x="144" y="202"/>
                </a:lnTo>
                <a:lnTo>
                  <a:pt x="144" y="806"/>
                </a:lnTo>
                <a:lnTo>
                  <a:pt x="192" y="806"/>
                </a:lnTo>
                <a:lnTo>
                  <a:pt x="96" y="1008"/>
                </a:lnTo>
                <a:lnTo>
                  <a:pt x="0" y="806"/>
                </a:lnTo>
                <a:lnTo>
                  <a:pt x="48" y="806"/>
                </a:lnTo>
                <a:lnTo>
                  <a:pt x="48" y="202"/>
                </a:lnTo>
                <a:lnTo>
                  <a:pt x="0" y="202"/>
                </a:lnTo>
                <a:lnTo>
                  <a:pt x="96" y="0"/>
                </a:lnTo>
              </a:path>
            </a:pathLst>
          </a:custGeom>
          <a:solidFill>
            <a:schemeClr val="accent2"/>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en-AU"/>
          </a:p>
        </p:txBody>
      </p:sp>
      <p:sp>
        <p:nvSpPr>
          <p:cNvPr id="68611" name="Line 8"/>
          <p:cNvSpPr>
            <a:spLocks noChangeShapeType="1"/>
          </p:cNvSpPr>
          <p:nvPr/>
        </p:nvSpPr>
        <p:spPr bwMode="auto">
          <a:xfrm>
            <a:off x="3403600" y="1531938"/>
            <a:ext cx="2520950" cy="3095625"/>
          </a:xfrm>
          <a:prstGeom prst="line">
            <a:avLst/>
          </a:prstGeom>
          <a:noFill/>
          <a:ln w="508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722953" name="Rectangle 9"/>
          <p:cNvSpPr>
            <a:spLocks noGrp="1" noChangeArrowheads="1"/>
          </p:cNvSpPr>
          <p:nvPr>
            <p:ph type="title"/>
          </p:nvPr>
        </p:nvSpPr>
        <p:spPr>
          <a:xfrm>
            <a:off x="1143000" y="0"/>
            <a:ext cx="5943600" cy="1017588"/>
          </a:xfrm>
        </p:spPr>
        <p:txBody>
          <a:bodyPr lIns="90487" tIns="44450" rIns="90487" bIns="44450"/>
          <a:lstStyle/>
          <a:p>
            <a:pPr eaLnBrk="1" fontAlgn="auto" hangingPunct="1">
              <a:spcAft>
                <a:spcPts val="0"/>
              </a:spcAft>
              <a:defRPr/>
            </a:pPr>
            <a:r>
              <a:rPr lang="en-US" dirty="0">
                <a:solidFill>
                  <a:schemeClr val="tx2">
                    <a:satMod val="130000"/>
                  </a:schemeClr>
                </a:solidFill>
                <a:ea typeface="+mj-ea"/>
                <a:cs typeface="+mj-cs"/>
              </a:rPr>
              <a:t>A Tax on Buyers</a:t>
            </a:r>
          </a:p>
        </p:txBody>
      </p:sp>
      <p:sp>
        <p:nvSpPr>
          <p:cNvPr id="68613" name="Rectangle 10"/>
          <p:cNvSpPr>
            <a:spLocks noChangeArrowheads="1"/>
          </p:cNvSpPr>
          <p:nvPr/>
        </p:nvSpPr>
        <p:spPr bwMode="auto">
          <a:xfrm>
            <a:off x="3132138" y="5907088"/>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68614" name="Line 11"/>
          <p:cNvSpPr>
            <a:spLocks noChangeShapeType="1"/>
          </p:cNvSpPr>
          <p:nvPr/>
        </p:nvSpPr>
        <p:spPr bwMode="auto">
          <a:xfrm>
            <a:off x="2179638" y="1354138"/>
            <a:ext cx="12700" cy="38496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68615" name="Line 12"/>
          <p:cNvSpPr>
            <a:spLocks noChangeShapeType="1"/>
          </p:cNvSpPr>
          <p:nvPr/>
        </p:nvSpPr>
        <p:spPr bwMode="auto">
          <a:xfrm>
            <a:off x="2540000" y="5761038"/>
            <a:ext cx="4689475" cy="190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68616" name="Rectangle 13"/>
          <p:cNvSpPr>
            <a:spLocks noChangeArrowheads="1"/>
          </p:cNvSpPr>
          <p:nvPr/>
        </p:nvSpPr>
        <p:spPr bwMode="auto">
          <a:xfrm>
            <a:off x="2611438" y="6096000"/>
            <a:ext cx="40290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eaLnBrk="0" hangingPunct="0"/>
            <a:r>
              <a:rPr lang="en-US" sz="2000">
                <a:latin typeface="Times New Roman" pitchFamily="18" charset="0"/>
              </a:rPr>
              <a:t>Quantity (millions of bottles per year)</a:t>
            </a:r>
          </a:p>
        </p:txBody>
      </p:sp>
      <p:sp>
        <p:nvSpPr>
          <p:cNvPr id="68617" name="Rectangle 14"/>
          <p:cNvSpPr>
            <a:spLocks noChangeArrowheads="1"/>
          </p:cNvSpPr>
          <p:nvPr/>
        </p:nvSpPr>
        <p:spPr bwMode="auto">
          <a:xfrm rot="-5400000">
            <a:off x="-11906" y="3634582"/>
            <a:ext cx="264953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eaLnBrk="0" hangingPunct="0"/>
            <a:r>
              <a:rPr lang="en-US" sz="2000">
                <a:latin typeface="Times New Roman" pitchFamily="18" charset="0"/>
              </a:rPr>
              <a:t>Price (dollars per bottle)</a:t>
            </a:r>
          </a:p>
        </p:txBody>
      </p:sp>
      <p:sp>
        <p:nvSpPr>
          <p:cNvPr id="68618" name="Line 15"/>
          <p:cNvSpPr>
            <a:spLocks noChangeShapeType="1"/>
          </p:cNvSpPr>
          <p:nvPr/>
        </p:nvSpPr>
        <p:spPr bwMode="auto">
          <a:xfrm flipV="1">
            <a:off x="2217738" y="5307013"/>
            <a:ext cx="0" cy="457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68619" name="Line 16"/>
          <p:cNvSpPr>
            <a:spLocks noChangeShapeType="1"/>
          </p:cNvSpPr>
          <p:nvPr/>
        </p:nvSpPr>
        <p:spPr bwMode="auto">
          <a:xfrm flipV="1">
            <a:off x="2146300" y="5102225"/>
            <a:ext cx="174625" cy="1746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68620" name="Line 17"/>
          <p:cNvSpPr>
            <a:spLocks noChangeShapeType="1"/>
          </p:cNvSpPr>
          <p:nvPr/>
        </p:nvSpPr>
        <p:spPr bwMode="auto">
          <a:xfrm flipV="1">
            <a:off x="2146300" y="5197475"/>
            <a:ext cx="174625" cy="1746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68621" name="Line 18"/>
          <p:cNvSpPr>
            <a:spLocks noChangeShapeType="1"/>
          </p:cNvSpPr>
          <p:nvPr/>
        </p:nvSpPr>
        <p:spPr bwMode="auto">
          <a:xfrm flipV="1">
            <a:off x="2493963" y="5676900"/>
            <a:ext cx="34925" cy="1603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68622" name="Line 19"/>
          <p:cNvSpPr>
            <a:spLocks noChangeShapeType="1"/>
          </p:cNvSpPr>
          <p:nvPr/>
        </p:nvSpPr>
        <p:spPr bwMode="auto">
          <a:xfrm>
            <a:off x="2217738" y="5761038"/>
            <a:ext cx="304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68623" name="Line 20"/>
          <p:cNvSpPr>
            <a:spLocks noChangeShapeType="1"/>
          </p:cNvSpPr>
          <p:nvPr/>
        </p:nvSpPr>
        <p:spPr bwMode="auto">
          <a:xfrm flipV="1">
            <a:off x="2540000" y="5676900"/>
            <a:ext cx="34925" cy="1603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722965" name="Rectangle 21"/>
          <p:cNvSpPr>
            <a:spLocks noChangeArrowheads="1"/>
          </p:cNvSpPr>
          <p:nvPr/>
        </p:nvSpPr>
        <p:spPr bwMode="auto">
          <a:xfrm>
            <a:off x="5995988" y="1819275"/>
            <a:ext cx="307975" cy="393700"/>
          </a:xfrm>
          <a:prstGeom prst="rect">
            <a:avLst/>
          </a:prstGeom>
          <a:noFill/>
          <a:ln w="12700">
            <a:noFill/>
            <a:miter lim="800000"/>
            <a:headEnd/>
            <a:tailEnd/>
          </a:ln>
          <a:effectLst/>
        </p:spPr>
        <p:txBody>
          <a:bodyPr wrap="none" lIns="90487" tIns="44450" rIns="90487" bIns="44450">
            <a:spAutoFit/>
          </a:bodyPr>
          <a:lstStyle/>
          <a:p>
            <a:pPr eaLnBrk="0" hangingPunct="0">
              <a:defRPr/>
            </a:pPr>
            <a:r>
              <a:rPr lang="en-US" sz="2000" i="1">
                <a:effectLst>
                  <a:outerShdw blurRad="38100" dist="38100" dir="2700000" algn="tl">
                    <a:srgbClr val="C0C0C0"/>
                  </a:outerShdw>
                </a:effectLst>
                <a:latin typeface="Times New Roman" pitchFamily="-108" charset="0"/>
                <a:ea typeface="ＭＳ Ｐゴシック" pitchFamily="-108" charset="-128"/>
                <a:cs typeface="+mn-cs"/>
              </a:rPr>
              <a:t>S</a:t>
            </a:r>
            <a:endParaRPr lang="en-US" sz="2000">
              <a:effectLst>
                <a:outerShdw blurRad="38100" dist="38100" dir="2700000" algn="tl">
                  <a:srgbClr val="C0C0C0"/>
                </a:outerShdw>
              </a:effectLst>
              <a:latin typeface="Times New Roman" pitchFamily="-108" charset="0"/>
              <a:ea typeface="ＭＳ Ｐゴシック" pitchFamily="-108" charset="-128"/>
              <a:cs typeface="+mn-cs"/>
            </a:endParaRPr>
          </a:p>
        </p:txBody>
      </p:sp>
      <p:sp>
        <p:nvSpPr>
          <p:cNvPr id="722966" name="Rectangle 22"/>
          <p:cNvSpPr>
            <a:spLocks noChangeArrowheads="1"/>
          </p:cNvSpPr>
          <p:nvPr/>
        </p:nvSpPr>
        <p:spPr bwMode="auto">
          <a:xfrm>
            <a:off x="5876925" y="4481513"/>
            <a:ext cx="365125" cy="393700"/>
          </a:xfrm>
          <a:prstGeom prst="rect">
            <a:avLst/>
          </a:prstGeom>
          <a:noFill/>
          <a:ln w="12700">
            <a:noFill/>
            <a:miter lim="800000"/>
            <a:headEnd/>
            <a:tailEnd/>
          </a:ln>
          <a:effectLst/>
        </p:spPr>
        <p:txBody>
          <a:bodyPr wrap="none" lIns="90487" tIns="44450" rIns="90487" bIns="44450">
            <a:spAutoFit/>
          </a:bodyPr>
          <a:lstStyle/>
          <a:p>
            <a:pPr eaLnBrk="0" hangingPunct="0">
              <a:defRPr/>
            </a:pPr>
            <a:r>
              <a:rPr lang="en-US" sz="2000" i="1">
                <a:effectLst>
                  <a:outerShdw blurRad="38100" dist="38100" dir="2700000" algn="tl">
                    <a:srgbClr val="C0C0C0"/>
                  </a:outerShdw>
                </a:effectLst>
                <a:latin typeface="Times New Roman" pitchFamily="-108" charset="0"/>
                <a:ea typeface="ＭＳ Ｐゴシック" pitchFamily="-108" charset="-128"/>
                <a:cs typeface="+mn-cs"/>
              </a:rPr>
              <a:t>D</a:t>
            </a:r>
            <a:endParaRPr lang="en-US" sz="2000" baseline="-25000">
              <a:effectLst>
                <a:outerShdw blurRad="38100" dist="38100" dir="2700000" algn="tl">
                  <a:srgbClr val="C0C0C0"/>
                </a:outerShdw>
              </a:effectLst>
              <a:latin typeface="Times New Roman" pitchFamily="-108" charset="0"/>
              <a:ea typeface="ＭＳ Ｐゴシック" pitchFamily="-108" charset="-128"/>
              <a:cs typeface="+mn-cs"/>
            </a:endParaRPr>
          </a:p>
        </p:txBody>
      </p:sp>
      <p:sp>
        <p:nvSpPr>
          <p:cNvPr id="68626" name="Line 23"/>
          <p:cNvSpPr>
            <a:spLocks noChangeShapeType="1"/>
          </p:cNvSpPr>
          <p:nvPr/>
        </p:nvSpPr>
        <p:spPr bwMode="auto">
          <a:xfrm>
            <a:off x="4787900" y="3213100"/>
            <a:ext cx="22225" cy="2573338"/>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68627" name="Rectangle 24"/>
          <p:cNvSpPr>
            <a:spLocks noChangeArrowheads="1"/>
          </p:cNvSpPr>
          <p:nvPr/>
        </p:nvSpPr>
        <p:spPr bwMode="auto">
          <a:xfrm>
            <a:off x="1576388" y="1387475"/>
            <a:ext cx="638175" cy="470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p>
            <a:pPr eaLnBrk="0" hangingPunct="0"/>
            <a:r>
              <a:rPr lang="en-US">
                <a:latin typeface="Times New Roman" pitchFamily="18" charset="0"/>
              </a:rPr>
              <a:t>5.00</a:t>
            </a:r>
            <a:endParaRPr lang="en-AU">
              <a:latin typeface="Times New Roman" pitchFamily="18" charset="0"/>
            </a:endParaRPr>
          </a:p>
          <a:p>
            <a:pPr eaLnBrk="0" hangingPunct="0"/>
            <a:endParaRPr lang="en-US">
              <a:latin typeface="Times New Roman" pitchFamily="18" charset="0"/>
            </a:endParaRPr>
          </a:p>
          <a:p>
            <a:pPr eaLnBrk="0" hangingPunct="0"/>
            <a:endParaRPr lang="en-AU">
              <a:latin typeface="Times New Roman" pitchFamily="18" charset="0"/>
            </a:endParaRPr>
          </a:p>
          <a:p>
            <a:pPr eaLnBrk="0" hangingPunct="0"/>
            <a:r>
              <a:rPr lang="en-AU">
                <a:latin typeface="Times New Roman" pitchFamily="18" charset="0"/>
              </a:rPr>
              <a:t>4.00</a:t>
            </a:r>
          </a:p>
          <a:p>
            <a:pPr eaLnBrk="0" hangingPunct="0"/>
            <a:endParaRPr lang="en-US">
              <a:latin typeface="Times New Roman" pitchFamily="18" charset="0"/>
            </a:endParaRPr>
          </a:p>
          <a:p>
            <a:pPr eaLnBrk="0" hangingPunct="0"/>
            <a:endParaRPr lang="en-AU">
              <a:latin typeface="Times New Roman" pitchFamily="18" charset="0"/>
            </a:endParaRPr>
          </a:p>
          <a:p>
            <a:pPr eaLnBrk="0" hangingPunct="0"/>
            <a:r>
              <a:rPr lang="en-AU">
                <a:latin typeface="Times New Roman" pitchFamily="18" charset="0"/>
              </a:rPr>
              <a:t>3.00</a:t>
            </a:r>
          </a:p>
          <a:p>
            <a:pPr eaLnBrk="0" hangingPunct="0"/>
            <a:endParaRPr lang="en-US">
              <a:latin typeface="Times New Roman" pitchFamily="18" charset="0"/>
            </a:endParaRPr>
          </a:p>
          <a:p>
            <a:pPr eaLnBrk="0" hangingPunct="0"/>
            <a:r>
              <a:rPr lang="en-US">
                <a:latin typeface="Times New Roman" pitchFamily="18" charset="0"/>
              </a:rPr>
              <a:t>2.50</a:t>
            </a:r>
          </a:p>
          <a:p>
            <a:pPr eaLnBrk="0" hangingPunct="0">
              <a:lnSpc>
                <a:spcPct val="140000"/>
              </a:lnSpc>
            </a:pPr>
            <a:r>
              <a:rPr lang="en-AU">
                <a:latin typeface="Times New Roman" pitchFamily="18" charset="0"/>
              </a:rPr>
              <a:t>2.00</a:t>
            </a:r>
          </a:p>
          <a:p>
            <a:pPr eaLnBrk="0" hangingPunct="0">
              <a:lnSpc>
                <a:spcPct val="140000"/>
              </a:lnSpc>
            </a:pPr>
            <a:r>
              <a:rPr lang="en-US">
                <a:latin typeface="Times New Roman" pitchFamily="18" charset="0"/>
              </a:rPr>
              <a:t>1.50</a:t>
            </a:r>
          </a:p>
          <a:p>
            <a:pPr eaLnBrk="0" hangingPunct="0"/>
            <a:endParaRPr lang="en-AU">
              <a:latin typeface="Times New Roman" pitchFamily="18" charset="0"/>
            </a:endParaRPr>
          </a:p>
          <a:p>
            <a:pPr eaLnBrk="0" hangingPunct="0"/>
            <a:r>
              <a:rPr lang="en-AU">
                <a:latin typeface="Times New Roman" pitchFamily="18" charset="0"/>
              </a:rPr>
              <a:t>1.00</a:t>
            </a:r>
          </a:p>
          <a:p>
            <a:pPr eaLnBrk="0" hangingPunct="0"/>
            <a:r>
              <a:rPr lang="en-US">
                <a:latin typeface="Times New Roman" pitchFamily="18" charset="0"/>
              </a:rPr>
              <a:t> </a:t>
            </a:r>
          </a:p>
          <a:p>
            <a:pPr eaLnBrk="0" hangingPunct="0"/>
            <a:r>
              <a:rPr lang="en-AU">
                <a:latin typeface="Times New Roman" pitchFamily="18" charset="0"/>
              </a:rPr>
              <a:t> </a:t>
            </a:r>
          </a:p>
          <a:p>
            <a:pPr eaLnBrk="0" hangingPunct="0"/>
            <a:r>
              <a:rPr lang="en-AU">
                <a:latin typeface="Times New Roman" pitchFamily="18" charset="0"/>
              </a:rPr>
              <a:t>      0</a:t>
            </a:r>
          </a:p>
        </p:txBody>
      </p:sp>
      <p:sp>
        <p:nvSpPr>
          <p:cNvPr id="68628" name="Rectangle 25"/>
          <p:cNvSpPr>
            <a:spLocks noChangeArrowheads="1"/>
          </p:cNvSpPr>
          <p:nvPr/>
        </p:nvSpPr>
        <p:spPr bwMode="auto">
          <a:xfrm>
            <a:off x="2855913" y="5786438"/>
            <a:ext cx="458152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p>
            <a:pPr eaLnBrk="0" hangingPunct="0"/>
            <a:r>
              <a:rPr lang="en-AU">
                <a:latin typeface="Times New Roman" pitchFamily="18" charset="0"/>
              </a:rPr>
              <a:t>50      75     100     125    150     175    200    225</a:t>
            </a:r>
          </a:p>
        </p:txBody>
      </p:sp>
      <p:sp>
        <p:nvSpPr>
          <p:cNvPr id="68629" name="Line 26"/>
          <p:cNvSpPr>
            <a:spLocks noChangeShapeType="1"/>
          </p:cNvSpPr>
          <p:nvPr/>
        </p:nvSpPr>
        <p:spPr bwMode="auto">
          <a:xfrm flipH="1">
            <a:off x="2197100" y="3187700"/>
            <a:ext cx="2574925" cy="4763"/>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68630" name="Line 27"/>
          <p:cNvSpPr>
            <a:spLocks noChangeShapeType="1"/>
          </p:cNvSpPr>
          <p:nvPr/>
        </p:nvSpPr>
        <p:spPr bwMode="auto">
          <a:xfrm flipV="1">
            <a:off x="2971800" y="2179638"/>
            <a:ext cx="2952750" cy="2609850"/>
          </a:xfrm>
          <a:prstGeom prst="line">
            <a:avLst/>
          </a:prstGeom>
          <a:noFill/>
          <a:ln w="508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grpSp>
        <p:nvGrpSpPr>
          <p:cNvPr id="3" name="Group 49"/>
          <p:cNvGrpSpPr>
            <a:grpSpLocks/>
          </p:cNvGrpSpPr>
          <p:nvPr/>
        </p:nvGrpSpPr>
        <p:grpSpPr bwMode="auto">
          <a:xfrm>
            <a:off x="2725738" y="2036763"/>
            <a:ext cx="4437062" cy="3370262"/>
            <a:chOff x="1717" y="1283"/>
            <a:chExt cx="2795" cy="2123"/>
          </a:xfrm>
        </p:grpSpPr>
        <p:sp>
          <p:nvSpPr>
            <p:cNvPr id="68649" name="Line 29"/>
            <p:cNvSpPr>
              <a:spLocks noChangeShapeType="1"/>
            </p:cNvSpPr>
            <p:nvPr/>
          </p:nvSpPr>
          <p:spPr bwMode="auto">
            <a:xfrm>
              <a:off x="1717" y="1283"/>
              <a:ext cx="1588" cy="1950"/>
            </a:xfrm>
            <a:prstGeom prst="line">
              <a:avLst/>
            </a:prstGeom>
            <a:noFill/>
            <a:ln w="508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68650" name="Rectangle 31"/>
            <p:cNvSpPr>
              <a:spLocks noChangeArrowheads="1"/>
            </p:cNvSpPr>
            <p:nvPr/>
          </p:nvSpPr>
          <p:spPr bwMode="auto">
            <a:xfrm>
              <a:off x="3288" y="3158"/>
              <a:ext cx="122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eaLnBrk="0" hangingPunct="0"/>
              <a:r>
                <a:rPr lang="en-US" sz="2000" i="1" dirty="0">
                  <a:latin typeface="Times New Roman" pitchFamily="18" charset="0"/>
                </a:rPr>
                <a:t>D - tax on buyers</a:t>
              </a:r>
            </a:p>
          </p:txBody>
        </p:sp>
      </p:grpSp>
      <p:grpSp>
        <p:nvGrpSpPr>
          <p:cNvPr id="4" name="Group 50"/>
          <p:cNvGrpSpPr>
            <a:grpSpLocks/>
          </p:cNvGrpSpPr>
          <p:nvPr/>
        </p:nvGrpSpPr>
        <p:grpSpPr bwMode="auto">
          <a:xfrm>
            <a:off x="2149475" y="2420938"/>
            <a:ext cx="2070100" cy="3351212"/>
            <a:chOff x="1354" y="1525"/>
            <a:chExt cx="1304" cy="2111"/>
          </a:xfrm>
        </p:grpSpPr>
        <p:sp>
          <p:nvSpPr>
            <p:cNvPr id="68644" name="Line 30"/>
            <p:cNvSpPr>
              <a:spLocks noChangeShapeType="1"/>
            </p:cNvSpPr>
            <p:nvPr/>
          </p:nvSpPr>
          <p:spPr bwMode="auto">
            <a:xfrm>
              <a:off x="1354" y="2371"/>
              <a:ext cx="1270" cy="0"/>
            </a:xfrm>
            <a:prstGeom prst="line">
              <a:avLst/>
            </a:prstGeom>
            <a:noFill/>
            <a:ln w="25400">
              <a:solidFill>
                <a:schemeClr val="tx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68645" name="Line 32"/>
            <p:cNvSpPr>
              <a:spLocks noChangeShapeType="1"/>
            </p:cNvSpPr>
            <p:nvPr/>
          </p:nvSpPr>
          <p:spPr bwMode="auto">
            <a:xfrm flipH="1">
              <a:off x="2598" y="1541"/>
              <a:ext cx="10" cy="2095"/>
            </a:xfrm>
            <a:prstGeom prst="line">
              <a:avLst/>
            </a:prstGeom>
            <a:noFill/>
            <a:ln w="25400">
              <a:solidFill>
                <a:schemeClr val="tx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68646" name="Line 33"/>
            <p:cNvSpPr>
              <a:spLocks noChangeShapeType="1"/>
            </p:cNvSpPr>
            <p:nvPr/>
          </p:nvSpPr>
          <p:spPr bwMode="auto">
            <a:xfrm flipH="1" flipV="1">
              <a:off x="1384" y="1533"/>
              <a:ext cx="1214" cy="2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68647" name="Oval 34"/>
            <p:cNvSpPr>
              <a:spLocks noChangeArrowheads="1"/>
            </p:cNvSpPr>
            <p:nvPr/>
          </p:nvSpPr>
          <p:spPr bwMode="auto">
            <a:xfrm>
              <a:off x="2562" y="1525"/>
              <a:ext cx="96" cy="96"/>
            </a:xfrm>
            <a:prstGeom prst="ellipse">
              <a:avLst/>
            </a:prstGeom>
            <a:solidFill>
              <a:schemeClr val="tx2"/>
            </a:solidFill>
            <a:ln w="12700">
              <a:solidFill>
                <a:schemeClr val="tx1"/>
              </a:solidFill>
              <a:round/>
              <a:headEnd/>
              <a:tailEnd/>
            </a:ln>
          </p:spPr>
          <p:txBody>
            <a:bodyPr wrap="none" anchor="ctr"/>
            <a:lstStyle/>
            <a:p>
              <a:endParaRPr lang="en-US"/>
            </a:p>
          </p:txBody>
        </p:sp>
        <p:sp>
          <p:nvSpPr>
            <p:cNvPr id="68648" name="Oval 35"/>
            <p:cNvSpPr>
              <a:spLocks noChangeArrowheads="1"/>
            </p:cNvSpPr>
            <p:nvPr/>
          </p:nvSpPr>
          <p:spPr bwMode="auto">
            <a:xfrm>
              <a:off x="2551" y="2305"/>
              <a:ext cx="96" cy="96"/>
            </a:xfrm>
            <a:prstGeom prst="ellipse">
              <a:avLst/>
            </a:prstGeom>
            <a:solidFill>
              <a:schemeClr val="tx1"/>
            </a:solidFill>
            <a:ln w="12700">
              <a:solidFill>
                <a:schemeClr val="tx1"/>
              </a:solidFill>
              <a:round/>
              <a:headEnd/>
              <a:tailEnd/>
            </a:ln>
          </p:spPr>
          <p:txBody>
            <a:bodyPr wrap="none" anchor="ctr"/>
            <a:lstStyle/>
            <a:p>
              <a:endParaRPr lang="en-US"/>
            </a:p>
          </p:txBody>
        </p:sp>
      </p:grpSp>
      <p:sp>
        <p:nvSpPr>
          <p:cNvPr id="68633" name="Oval 36"/>
          <p:cNvSpPr>
            <a:spLocks noChangeArrowheads="1"/>
          </p:cNvSpPr>
          <p:nvPr/>
        </p:nvSpPr>
        <p:spPr bwMode="auto">
          <a:xfrm>
            <a:off x="4700588" y="3116263"/>
            <a:ext cx="152400" cy="152400"/>
          </a:xfrm>
          <a:prstGeom prst="ellipse">
            <a:avLst/>
          </a:prstGeom>
          <a:solidFill>
            <a:schemeClr val="tx1"/>
          </a:solidFill>
          <a:ln w="12700">
            <a:solidFill>
              <a:schemeClr val="tx1"/>
            </a:solidFill>
            <a:round/>
            <a:headEnd/>
            <a:tailEnd/>
          </a:ln>
        </p:spPr>
        <p:txBody>
          <a:bodyPr wrap="none" anchor="ctr"/>
          <a:lstStyle/>
          <a:p>
            <a:endParaRPr lang="en-US"/>
          </a:p>
        </p:txBody>
      </p:sp>
      <p:sp>
        <p:nvSpPr>
          <p:cNvPr id="68637" name="Rectangle 47"/>
          <p:cNvSpPr>
            <a:spLocks noChangeArrowheads="1"/>
          </p:cNvSpPr>
          <p:nvPr/>
        </p:nvSpPr>
        <p:spPr bwMode="auto">
          <a:xfrm>
            <a:off x="6372225" y="2924175"/>
            <a:ext cx="2520950"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defTabSz="661988" eaLnBrk="0" hangingPunct="0">
              <a:lnSpc>
                <a:spcPct val="85000"/>
              </a:lnSpc>
            </a:pPr>
            <a:r>
              <a:rPr lang="en-AU" sz="2400" b="1">
                <a:solidFill>
                  <a:srgbClr val="000000"/>
                </a:solidFill>
                <a:latin typeface="Arial" charset="0"/>
              </a:rPr>
              <a:t>A tax on buyers</a:t>
            </a:r>
          </a:p>
          <a:p>
            <a:pPr defTabSz="661988" eaLnBrk="0" hangingPunct="0">
              <a:lnSpc>
                <a:spcPct val="85000"/>
              </a:lnSpc>
            </a:pPr>
            <a:r>
              <a:rPr lang="en-AU" sz="2400" b="1">
                <a:solidFill>
                  <a:srgbClr val="000000"/>
                </a:solidFill>
                <a:latin typeface="Arial" charset="0"/>
              </a:rPr>
              <a:t>shifts the </a:t>
            </a:r>
            <a:r>
              <a:rPr lang="en-AU" sz="2400" b="1">
                <a:solidFill>
                  <a:srgbClr val="6600FF"/>
                </a:solidFill>
                <a:latin typeface="Arial" charset="0"/>
              </a:rPr>
              <a:t>D</a:t>
            </a:r>
            <a:endParaRPr lang="en-AU" sz="2400" b="1">
              <a:solidFill>
                <a:srgbClr val="000000"/>
              </a:solidFill>
              <a:latin typeface="Arial" charset="0"/>
            </a:endParaRPr>
          </a:p>
          <a:p>
            <a:pPr defTabSz="661988" eaLnBrk="0" hangingPunct="0">
              <a:lnSpc>
                <a:spcPct val="85000"/>
              </a:lnSpc>
            </a:pPr>
            <a:r>
              <a:rPr lang="en-AU" sz="2400" b="1">
                <a:solidFill>
                  <a:srgbClr val="000000"/>
                </a:solidFill>
                <a:latin typeface="Arial" charset="0"/>
              </a:rPr>
              <a:t>curve </a:t>
            </a:r>
            <a:r>
              <a:rPr lang="en-AU" sz="2400" b="1">
                <a:solidFill>
                  <a:srgbClr val="6600FF"/>
                </a:solidFill>
                <a:latin typeface="Arial" charset="0"/>
              </a:rPr>
              <a:t>downward</a:t>
            </a:r>
            <a:endParaRPr lang="en-AU" sz="2400" b="1">
              <a:solidFill>
                <a:srgbClr val="000000"/>
              </a:solidFill>
              <a:latin typeface="Arial" charset="0"/>
            </a:endParaRPr>
          </a:p>
          <a:p>
            <a:pPr defTabSz="661988" eaLnBrk="0" hangingPunct="0">
              <a:lnSpc>
                <a:spcPct val="85000"/>
              </a:lnSpc>
            </a:pPr>
            <a:r>
              <a:rPr lang="en-AU" sz="2400" b="1">
                <a:solidFill>
                  <a:srgbClr val="000000"/>
                </a:solidFill>
                <a:latin typeface="Arial" charset="0"/>
              </a:rPr>
              <a:t>by the size of</a:t>
            </a:r>
          </a:p>
          <a:p>
            <a:pPr defTabSz="661988" eaLnBrk="0" hangingPunct="0">
              <a:lnSpc>
                <a:spcPct val="85000"/>
              </a:lnSpc>
            </a:pPr>
            <a:r>
              <a:rPr lang="en-AU" sz="2400" b="1">
                <a:solidFill>
                  <a:srgbClr val="000000"/>
                </a:solidFill>
                <a:latin typeface="Arial" charset="0"/>
              </a:rPr>
              <a:t>the tax</a:t>
            </a:r>
          </a:p>
        </p:txBody>
      </p:sp>
      <p:sp>
        <p:nvSpPr>
          <p:cNvPr id="2" name="Date Placeholder 1"/>
          <p:cNvSpPr>
            <a:spLocks noGrp="1"/>
          </p:cNvSpPr>
          <p:nvPr>
            <p:ph type="dt" sz="half" idx="10"/>
          </p:nvPr>
        </p:nvSpPr>
        <p:spPr/>
        <p:txBody>
          <a:bodyPr/>
          <a:lstStyle/>
          <a:p>
            <a:fld id="{16E86413-936E-4B30-891A-CE98FB6A77A2}" type="datetime1">
              <a:rPr lang="en-US" smtClean="0"/>
              <a:t>15-Aug-17</a:t>
            </a:fld>
            <a:endParaRPr lang="en-US"/>
          </a:p>
        </p:txBody>
      </p:sp>
      <p:sp>
        <p:nvSpPr>
          <p:cNvPr id="5" name="Slide Number Placeholder 4"/>
          <p:cNvSpPr>
            <a:spLocks noGrp="1"/>
          </p:cNvSpPr>
          <p:nvPr>
            <p:ph type="sldNum" sz="quarter" idx="12"/>
          </p:nvPr>
        </p:nvSpPr>
        <p:spPr/>
        <p:txBody>
          <a:bodyPr/>
          <a:lstStyle/>
          <a:p>
            <a:fld id="{853C790F-EA42-4F9E-ACE9-D924D845F78A}" type="slidenum">
              <a:rPr lang="en-US" smtClean="0"/>
              <a:t>35</a:t>
            </a:fld>
            <a:endParaRPr lang="en-US"/>
          </a:p>
        </p:txBody>
      </p:sp>
    </p:spTree>
    <p:extLst>
      <p:ext uri="{BB962C8B-B14F-4D97-AF65-F5344CB8AC3E}">
        <p14:creationId xmlns:p14="http://schemas.microsoft.com/office/powerpoint/2010/main" val="59480552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heckerboard(across)">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66" name="Rectangle 2"/>
          <p:cNvSpPr>
            <a:spLocks noGrp="1" noChangeArrowheads="1"/>
          </p:cNvSpPr>
          <p:nvPr>
            <p:ph type="title"/>
          </p:nvPr>
        </p:nvSpPr>
        <p:spPr>
          <a:xfrm>
            <a:off x="1071563" y="152400"/>
            <a:ext cx="6484937" cy="1044575"/>
          </a:xfrm>
        </p:spPr>
        <p:txBody>
          <a:bodyPr/>
          <a:lstStyle/>
          <a:p>
            <a:pPr eaLnBrk="1" hangingPunct="1">
              <a:defRPr/>
            </a:pPr>
            <a:r>
              <a:rPr lang="en-US" sz="3200" dirty="0" smtClean="0">
                <a:effectLst>
                  <a:outerShdw blurRad="38100" dist="38100" dir="2700000" algn="tl">
                    <a:srgbClr val="C0C0C0"/>
                  </a:outerShdw>
                </a:effectLst>
                <a:latin typeface="Times New Roman" pitchFamily="18" charset="0"/>
                <a:cs typeface="Times New Roman" pitchFamily="18" charset="0"/>
              </a:rPr>
              <a:t>Taxes</a:t>
            </a:r>
            <a:endParaRPr lang="en-AU" sz="3200" dirty="0" smtClean="0">
              <a:effectLst>
                <a:outerShdw blurRad="38100" dist="38100" dir="2700000" algn="tl">
                  <a:srgbClr val="C0C0C0"/>
                </a:outerShdw>
              </a:effectLst>
              <a:latin typeface="Times New Roman" pitchFamily="18" charset="0"/>
              <a:cs typeface="Times New Roman" pitchFamily="18" charset="0"/>
            </a:endParaRPr>
          </a:p>
        </p:txBody>
      </p:sp>
      <p:sp>
        <p:nvSpPr>
          <p:cNvPr id="69635" name="Rectangle 3"/>
          <p:cNvSpPr>
            <a:spLocks noGrp="1" noChangeArrowheads="1"/>
          </p:cNvSpPr>
          <p:nvPr>
            <p:ph idx="1"/>
          </p:nvPr>
        </p:nvSpPr>
        <p:spPr>
          <a:xfrm>
            <a:off x="762000" y="1066800"/>
            <a:ext cx="7164388" cy="5048250"/>
          </a:xfrm>
        </p:spPr>
        <p:txBody>
          <a:bodyPr/>
          <a:lstStyle/>
          <a:p>
            <a:pPr eaLnBrk="1" hangingPunct="1"/>
            <a:r>
              <a:rPr lang="en-US" sz="3600" dirty="0" smtClean="0">
                <a:latin typeface="Times New Roman" pitchFamily="18" charset="0"/>
                <a:ea typeface="ＭＳ Ｐゴシック" pitchFamily="34" charset="-128"/>
                <a:cs typeface="Times New Roman" pitchFamily="18" charset="0"/>
              </a:rPr>
              <a:t>Equivalence of tax on buyers and sellers</a:t>
            </a:r>
          </a:p>
          <a:p>
            <a:pPr lvl="1" eaLnBrk="1" hangingPunct="1"/>
            <a:r>
              <a:rPr lang="en-US" sz="3000" dirty="0" smtClean="0">
                <a:latin typeface="Times New Roman" pitchFamily="18" charset="0"/>
                <a:ea typeface="ＭＳ Ｐゴシック" pitchFamily="34" charset="-128"/>
                <a:cs typeface="Times New Roman" pitchFamily="18" charset="0"/>
              </a:rPr>
              <a:t>A tax on buyers has the same effect</a:t>
            </a:r>
            <a:r>
              <a:rPr lang="en-US" sz="3000" b="1" i="1" dirty="0" smtClean="0">
                <a:latin typeface="Times New Roman" pitchFamily="18" charset="0"/>
                <a:ea typeface="ＭＳ Ｐゴシック" pitchFamily="34" charset="-128"/>
                <a:cs typeface="Times New Roman" pitchFamily="18" charset="0"/>
              </a:rPr>
              <a:t> </a:t>
            </a:r>
            <a:r>
              <a:rPr lang="en-US" sz="3000" dirty="0" smtClean="0">
                <a:latin typeface="Times New Roman" pitchFamily="18" charset="0"/>
                <a:ea typeface="ＭＳ Ｐゴシック" pitchFamily="34" charset="-128"/>
                <a:cs typeface="Times New Roman" pitchFamily="18" charset="0"/>
              </a:rPr>
              <a:t>as a tax on sellers</a:t>
            </a:r>
          </a:p>
          <a:p>
            <a:pPr lvl="1" eaLnBrk="1" hangingPunct="1"/>
            <a:r>
              <a:rPr lang="en-US" sz="3000" dirty="0" smtClean="0">
                <a:latin typeface="Times New Roman" pitchFamily="18" charset="0"/>
                <a:ea typeface="ＭＳ Ｐゴシック" pitchFamily="34" charset="-128"/>
                <a:cs typeface="Times New Roman" pitchFamily="18" charset="0"/>
              </a:rPr>
              <a:t>In both cases the equilibrium quantity decreases by the </a:t>
            </a:r>
            <a:r>
              <a:rPr lang="en-US" sz="3000" b="1" i="1" dirty="0" smtClean="0">
                <a:latin typeface="Times New Roman" pitchFamily="18" charset="0"/>
                <a:ea typeface="ＭＳ Ｐゴシック" pitchFamily="34" charset="-128"/>
                <a:cs typeface="Times New Roman" pitchFamily="18" charset="0"/>
              </a:rPr>
              <a:t>same amount</a:t>
            </a:r>
            <a:r>
              <a:rPr lang="en-US" sz="3000" dirty="0" smtClean="0">
                <a:latin typeface="Times New Roman" pitchFamily="18" charset="0"/>
                <a:ea typeface="ＭＳ Ｐゴシック" pitchFamily="34" charset="-128"/>
                <a:cs typeface="Times New Roman" pitchFamily="18" charset="0"/>
              </a:rPr>
              <a:t> and equilibrium P rises by the </a:t>
            </a:r>
            <a:r>
              <a:rPr lang="en-US" sz="3000" b="1" i="1" dirty="0" smtClean="0">
                <a:latin typeface="Times New Roman" pitchFamily="18" charset="0"/>
                <a:ea typeface="ＭＳ Ｐゴシック" pitchFamily="34" charset="-128"/>
                <a:cs typeface="Times New Roman" pitchFamily="18" charset="0"/>
              </a:rPr>
              <a:t>same amount</a:t>
            </a:r>
          </a:p>
        </p:txBody>
      </p:sp>
      <p:sp>
        <p:nvSpPr>
          <p:cNvPr id="2" name="Date Placeholder 1"/>
          <p:cNvSpPr>
            <a:spLocks noGrp="1"/>
          </p:cNvSpPr>
          <p:nvPr>
            <p:ph type="dt" sz="half" idx="10"/>
          </p:nvPr>
        </p:nvSpPr>
        <p:spPr/>
        <p:txBody>
          <a:bodyPr/>
          <a:lstStyle/>
          <a:p>
            <a:fld id="{8361E311-392C-409E-8CD0-319A62062758}" type="datetime1">
              <a:rPr lang="en-US" smtClean="0"/>
              <a:t>15-Aug-17</a:t>
            </a:fld>
            <a:endParaRPr lang="en-US"/>
          </a:p>
        </p:txBody>
      </p:sp>
      <p:sp>
        <p:nvSpPr>
          <p:cNvPr id="3" name="Slide Number Placeholder 2"/>
          <p:cNvSpPr>
            <a:spLocks noGrp="1"/>
          </p:cNvSpPr>
          <p:nvPr>
            <p:ph type="sldNum" sz="quarter" idx="12"/>
          </p:nvPr>
        </p:nvSpPr>
        <p:spPr/>
        <p:txBody>
          <a:bodyPr/>
          <a:lstStyle/>
          <a:p>
            <a:fld id="{853C790F-EA42-4F9E-ACE9-D924D845F78A}" type="slidenum">
              <a:rPr lang="en-US" smtClean="0"/>
              <a:t>36</a:t>
            </a:fld>
            <a:endParaRPr lang="en-US"/>
          </a:p>
        </p:txBody>
      </p:sp>
    </p:spTree>
    <p:extLst>
      <p:ext uri="{BB962C8B-B14F-4D97-AF65-F5344CB8AC3E}">
        <p14:creationId xmlns:p14="http://schemas.microsoft.com/office/powerpoint/2010/main" val="3159950492"/>
      </p:ext>
    </p:extLst>
  </p:cSld>
  <p:clrMapOvr>
    <a:masterClrMapping/>
  </p:clrMapOvr>
  <p:transition>
    <p:blinds dir="ver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0343" name="Rectangle 7"/>
          <p:cNvSpPr>
            <a:spLocks noGrp="1" noChangeArrowheads="1"/>
          </p:cNvSpPr>
          <p:nvPr>
            <p:ph idx="1"/>
          </p:nvPr>
        </p:nvSpPr>
        <p:spPr>
          <a:xfrm>
            <a:off x="762001" y="1371600"/>
            <a:ext cx="7620000" cy="4937125"/>
          </a:xfrm>
        </p:spPr>
        <p:txBody>
          <a:bodyPr lIns="92075" tIns="46038" rIns="92075" bIns="46038"/>
          <a:lstStyle/>
          <a:p>
            <a:pPr eaLnBrk="1" hangingPunct="1">
              <a:tabLst>
                <a:tab pos="333375" algn="l"/>
                <a:tab pos="857250" algn="l"/>
              </a:tabLst>
            </a:pPr>
            <a:r>
              <a:rPr lang="en-AU" dirty="0" smtClean="0">
                <a:ea typeface="ＭＳ Ｐゴシック" pitchFamily="34" charset="-128"/>
              </a:rPr>
              <a:t>Who pays more of the tax – the buyer or the seller?</a:t>
            </a:r>
          </a:p>
          <a:p>
            <a:pPr lvl="1" eaLnBrk="1" hangingPunct="1">
              <a:tabLst>
                <a:tab pos="333375" algn="l"/>
                <a:tab pos="857250" algn="l"/>
              </a:tabLst>
            </a:pPr>
            <a:r>
              <a:rPr lang="en-AU" dirty="0" smtClean="0">
                <a:ea typeface="ＭＳ Ｐゴシック" pitchFamily="34" charset="-128"/>
              </a:rPr>
              <a:t>It depends . . . on the </a:t>
            </a:r>
            <a:r>
              <a:rPr lang="en-AU" b="1" dirty="0">
                <a:solidFill>
                  <a:srgbClr val="FF0000"/>
                </a:solidFill>
                <a:ea typeface="ＭＳ Ｐゴシック" pitchFamily="34" charset="-128"/>
              </a:rPr>
              <a:t>e</a:t>
            </a:r>
            <a:r>
              <a:rPr lang="en-AU" b="1" dirty="0" smtClean="0">
                <a:solidFill>
                  <a:srgbClr val="FF0000"/>
                </a:solidFill>
                <a:ea typeface="ＭＳ Ｐゴシック" pitchFamily="34" charset="-128"/>
              </a:rPr>
              <a:t>lasticity</a:t>
            </a:r>
            <a:r>
              <a:rPr lang="en-AU" dirty="0" smtClean="0">
                <a:ea typeface="ＭＳ Ｐゴシック" pitchFamily="34" charset="-128"/>
              </a:rPr>
              <a:t> of demand and supply</a:t>
            </a:r>
          </a:p>
        </p:txBody>
      </p:sp>
      <p:sp>
        <p:nvSpPr>
          <p:cNvPr id="70661"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70662"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70663" name="Rectangle 4"/>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70664" name="Rectangle 5"/>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 name="Date Placeholder 1"/>
          <p:cNvSpPr>
            <a:spLocks noGrp="1"/>
          </p:cNvSpPr>
          <p:nvPr>
            <p:ph type="dt" sz="half" idx="10"/>
          </p:nvPr>
        </p:nvSpPr>
        <p:spPr/>
        <p:txBody>
          <a:bodyPr/>
          <a:lstStyle/>
          <a:p>
            <a:fld id="{6047B69C-5FE2-4FC4-8CD4-AE5E55FA0BFE}" type="datetime1">
              <a:rPr lang="en-US" smtClean="0"/>
              <a:t>15-Aug-17</a:t>
            </a:fld>
            <a:endParaRPr lang="en-US"/>
          </a:p>
        </p:txBody>
      </p:sp>
      <p:sp>
        <p:nvSpPr>
          <p:cNvPr id="3" name="Slide Number Placeholder 2"/>
          <p:cNvSpPr>
            <a:spLocks noGrp="1"/>
          </p:cNvSpPr>
          <p:nvPr>
            <p:ph type="sldNum" sz="quarter" idx="12"/>
          </p:nvPr>
        </p:nvSpPr>
        <p:spPr/>
        <p:txBody>
          <a:bodyPr/>
          <a:lstStyle/>
          <a:p>
            <a:fld id="{853C790F-EA42-4F9E-ACE9-D924D845F78A}" type="slidenum">
              <a:rPr lang="en-US" smtClean="0"/>
              <a:t>37</a:t>
            </a:fld>
            <a:endParaRPr lang="en-US"/>
          </a:p>
        </p:txBody>
      </p:sp>
    </p:spTree>
    <p:extLst>
      <p:ext uri="{BB962C8B-B14F-4D97-AF65-F5344CB8AC3E}">
        <p14:creationId xmlns:p14="http://schemas.microsoft.com/office/powerpoint/2010/main" val="115478450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0343">
                                            <p:txEl>
                                              <p:pRg st="0" end="0"/>
                                            </p:txEl>
                                          </p:spTgt>
                                        </p:tgtEl>
                                        <p:attrNameLst>
                                          <p:attrName>style.visibility</p:attrName>
                                        </p:attrNameLst>
                                      </p:cBhvr>
                                      <p:to>
                                        <p:strVal val="visible"/>
                                      </p:to>
                                    </p:set>
                                    <p:animEffect transition="in" filter="wipe(left)">
                                      <p:cBhvr>
                                        <p:cTn id="7" dur="500"/>
                                        <p:tgtEl>
                                          <p:spTgt spid="27034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70343">
                                            <p:txEl>
                                              <p:pRg st="1" end="1"/>
                                            </p:txEl>
                                          </p:spTgt>
                                        </p:tgtEl>
                                        <p:attrNameLst>
                                          <p:attrName>style.visibility</p:attrName>
                                        </p:attrNameLst>
                                      </p:cBhvr>
                                      <p:to>
                                        <p:strVal val="visible"/>
                                      </p:to>
                                    </p:set>
                                    <p:animEffect transition="in" filter="wipe(left)">
                                      <p:cBhvr>
                                        <p:cTn id="10" dur="500"/>
                                        <p:tgtEl>
                                          <p:spTgt spid="2703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43"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Line 2"/>
          <p:cNvSpPr>
            <a:spLocks noChangeShapeType="1"/>
          </p:cNvSpPr>
          <p:nvPr/>
        </p:nvSpPr>
        <p:spPr bwMode="auto">
          <a:xfrm>
            <a:off x="3419475" y="1412875"/>
            <a:ext cx="2160588" cy="3384550"/>
          </a:xfrm>
          <a:prstGeom prst="line">
            <a:avLst/>
          </a:prstGeom>
          <a:noFill/>
          <a:ln w="508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731139" name="Rectangle 3"/>
          <p:cNvSpPr>
            <a:spLocks noGrp="1" noChangeArrowheads="1"/>
          </p:cNvSpPr>
          <p:nvPr>
            <p:ph type="title"/>
          </p:nvPr>
        </p:nvSpPr>
        <p:spPr>
          <a:xfrm>
            <a:off x="1071563" y="222250"/>
            <a:ext cx="7172325" cy="1046163"/>
          </a:xfrm>
        </p:spPr>
        <p:txBody>
          <a:bodyPr lIns="90487" tIns="44450" rIns="90487" bIns="44450">
            <a:normAutofit fontScale="90000"/>
          </a:bodyPr>
          <a:lstStyle/>
          <a:p>
            <a:pPr eaLnBrk="1" hangingPunct="1">
              <a:defRPr/>
            </a:pPr>
            <a:r>
              <a:rPr lang="en-US" sz="3200" dirty="0" smtClean="0">
                <a:effectLst>
                  <a:outerShdw blurRad="38100" dist="38100" dir="2700000" algn="tl">
                    <a:srgbClr val="C0C0C0"/>
                  </a:outerShdw>
                </a:effectLst>
              </a:rPr>
              <a:t>A Tax on Sellers – </a:t>
            </a:r>
            <a:r>
              <a:rPr lang="en-US" sz="3200" dirty="0" smtClean="0">
                <a:solidFill>
                  <a:srgbClr val="FF0000"/>
                </a:solidFill>
                <a:effectLst>
                  <a:outerShdw blurRad="38100" dist="38100" dir="2700000" algn="tl">
                    <a:srgbClr val="C0C0C0"/>
                  </a:outerShdw>
                </a:effectLst>
              </a:rPr>
              <a:t>Inelastic D:  tax burden more on buyers </a:t>
            </a:r>
          </a:p>
        </p:txBody>
      </p:sp>
      <p:sp>
        <p:nvSpPr>
          <p:cNvPr id="71684" name="Rectangle 4"/>
          <p:cNvSpPr>
            <a:spLocks noChangeArrowheads="1"/>
          </p:cNvSpPr>
          <p:nvPr/>
        </p:nvSpPr>
        <p:spPr bwMode="auto">
          <a:xfrm>
            <a:off x="2987675" y="605155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71685" name="Line 5"/>
          <p:cNvSpPr>
            <a:spLocks noChangeShapeType="1"/>
          </p:cNvSpPr>
          <p:nvPr/>
        </p:nvSpPr>
        <p:spPr bwMode="auto">
          <a:xfrm>
            <a:off x="2035175" y="1498600"/>
            <a:ext cx="12700" cy="38496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71686" name="Line 6"/>
          <p:cNvSpPr>
            <a:spLocks noChangeShapeType="1"/>
          </p:cNvSpPr>
          <p:nvPr/>
        </p:nvSpPr>
        <p:spPr bwMode="auto">
          <a:xfrm>
            <a:off x="2395538" y="5905500"/>
            <a:ext cx="4689475" cy="190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71687" name="Rectangle 7"/>
          <p:cNvSpPr>
            <a:spLocks noChangeArrowheads="1"/>
          </p:cNvSpPr>
          <p:nvPr/>
        </p:nvSpPr>
        <p:spPr bwMode="auto">
          <a:xfrm>
            <a:off x="2466975" y="6240463"/>
            <a:ext cx="40290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eaLnBrk="0" hangingPunct="0"/>
            <a:r>
              <a:rPr lang="en-US" sz="2000">
                <a:latin typeface="Times New Roman" pitchFamily="18" charset="0"/>
              </a:rPr>
              <a:t>Quantity (millions of bottles per year)</a:t>
            </a:r>
          </a:p>
        </p:txBody>
      </p:sp>
      <p:sp>
        <p:nvSpPr>
          <p:cNvPr id="71688" name="Rectangle 8"/>
          <p:cNvSpPr>
            <a:spLocks noChangeArrowheads="1"/>
          </p:cNvSpPr>
          <p:nvPr/>
        </p:nvSpPr>
        <p:spPr bwMode="auto">
          <a:xfrm rot="-5400000">
            <a:off x="-156369" y="3779044"/>
            <a:ext cx="2649538"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eaLnBrk="0" hangingPunct="0"/>
            <a:r>
              <a:rPr lang="en-US" sz="2000">
                <a:latin typeface="Times New Roman" pitchFamily="18" charset="0"/>
              </a:rPr>
              <a:t>Price (dollars per bottle)</a:t>
            </a:r>
          </a:p>
        </p:txBody>
      </p:sp>
      <p:sp>
        <p:nvSpPr>
          <p:cNvPr id="71689" name="Line 9"/>
          <p:cNvSpPr>
            <a:spLocks noChangeShapeType="1"/>
          </p:cNvSpPr>
          <p:nvPr/>
        </p:nvSpPr>
        <p:spPr bwMode="auto">
          <a:xfrm flipV="1">
            <a:off x="2073275" y="5451475"/>
            <a:ext cx="0" cy="457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71690" name="Line 10"/>
          <p:cNvSpPr>
            <a:spLocks noChangeShapeType="1"/>
          </p:cNvSpPr>
          <p:nvPr/>
        </p:nvSpPr>
        <p:spPr bwMode="auto">
          <a:xfrm flipV="1">
            <a:off x="2001838" y="5246688"/>
            <a:ext cx="174625" cy="1746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71691" name="Line 11"/>
          <p:cNvSpPr>
            <a:spLocks noChangeShapeType="1"/>
          </p:cNvSpPr>
          <p:nvPr/>
        </p:nvSpPr>
        <p:spPr bwMode="auto">
          <a:xfrm flipV="1">
            <a:off x="2001838" y="5341938"/>
            <a:ext cx="174625" cy="1746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71692" name="Line 12"/>
          <p:cNvSpPr>
            <a:spLocks noChangeShapeType="1"/>
          </p:cNvSpPr>
          <p:nvPr/>
        </p:nvSpPr>
        <p:spPr bwMode="auto">
          <a:xfrm flipV="1">
            <a:off x="2349500" y="5821363"/>
            <a:ext cx="34925" cy="1603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71693" name="Line 13"/>
          <p:cNvSpPr>
            <a:spLocks noChangeShapeType="1"/>
          </p:cNvSpPr>
          <p:nvPr/>
        </p:nvSpPr>
        <p:spPr bwMode="auto">
          <a:xfrm>
            <a:off x="2073275" y="5905500"/>
            <a:ext cx="304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71694" name="Line 14"/>
          <p:cNvSpPr>
            <a:spLocks noChangeShapeType="1"/>
          </p:cNvSpPr>
          <p:nvPr/>
        </p:nvSpPr>
        <p:spPr bwMode="auto">
          <a:xfrm flipV="1">
            <a:off x="2395538" y="5821363"/>
            <a:ext cx="34925" cy="1603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731151" name="Rectangle 15"/>
          <p:cNvSpPr>
            <a:spLocks noChangeArrowheads="1"/>
          </p:cNvSpPr>
          <p:nvPr/>
        </p:nvSpPr>
        <p:spPr bwMode="auto">
          <a:xfrm>
            <a:off x="5724525" y="2133600"/>
            <a:ext cx="307975" cy="393700"/>
          </a:xfrm>
          <a:prstGeom prst="rect">
            <a:avLst/>
          </a:prstGeom>
          <a:noFill/>
          <a:ln w="12700">
            <a:noFill/>
            <a:miter lim="800000"/>
            <a:headEnd/>
            <a:tailEnd/>
          </a:ln>
          <a:effectLst/>
        </p:spPr>
        <p:txBody>
          <a:bodyPr wrap="none" lIns="90487" tIns="44450" rIns="90487" bIns="44450">
            <a:spAutoFit/>
          </a:bodyPr>
          <a:lstStyle/>
          <a:p>
            <a:pPr eaLnBrk="0" hangingPunct="0">
              <a:defRPr/>
            </a:pPr>
            <a:r>
              <a:rPr lang="en-US" sz="2000" i="1">
                <a:effectLst>
                  <a:outerShdw blurRad="38100" dist="38100" dir="2700000" algn="tl">
                    <a:srgbClr val="C0C0C0"/>
                  </a:outerShdw>
                </a:effectLst>
                <a:latin typeface="Times New Roman" pitchFamily="-108" charset="0"/>
                <a:ea typeface="ＭＳ Ｐゴシック" pitchFamily="-108" charset="-128"/>
                <a:cs typeface="+mn-cs"/>
              </a:rPr>
              <a:t>S</a:t>
            </a:r>
            <a:endParaRPr lang="en-US" sz="2000">
              <a:effectLst>
                <a:outerShdw blurRad="38100" dist="38100" dir="2700000" algn="tl">
                  <a:srgbClr val="C0C0C0"/>
                </a:outerShdw>
              </a:effectLst>
              <a:latin typeface="Times New Roman" pitchFamily="-108" charset="0"/>
              <a:ea typeface="ＭＳ Ｐゴシック" pitchFamily="-108" charset="-128"/>
              <a:cs typeface="+mn-cs"/>
            </a:endParaRPr>
          </a:p>
        </p:txBody>
      </p:sp>
      <p:sp>
        <p:nvSpPr>
          <p:cNvPr id="731152" name="Rectangle 16"/>
          <p:cNvSpPr>
            <a:spLocks noChangeArrowheads="1"/>
          </p:cNvSpPr>
          <p:nvPr/>
        </p:nvSpPr>
        <p:spPr bwMode="auto">
          <a:xfrm>
            <a:off x="5508625" y="4581525"/>
            <a:ext cx="365125" cy="393700"/>
          </a:xfrm>
          <a:prstGeom prst="rect">
            <a:avLst/>
          </a:prstGeom>
          <a:noFill/>
          <a:ln w="12700">
            <a:noFill/>
            <a:miter lim="800000"/>
            <a:headEnd/>
            <a:tailEnd/>
          </a:ln>
          <a:effectLst/>
        </p:spPr>
        <p:txBody>
          <a:bodyPr wrap="none" lIns="90487" tIns="44450" rIns="90487" bIns="44450">
            <a:spAutoFit/>
          </a:bodyPr>
          <a:lstStyle/>
          <a:p>
            <a:pPr eaLnBrk="0" hangingPunct="0">
              <a:defRPr/>
            </a:pPr>
            <a:r>
              <a:rPr lang="en-US" sz="2000" i="1">
                <a:effectLst>
                  <a:outerShdw blurRad="38100" dist="38100" dir="2700000" algn="tl">
                    <a:srgbClr val="C0C0C0"/>
                  </a:outerShdw>
                </a:effectLst>
                <a:latin typeface="Times New Roman" pitchFamily="-108" charset="0"/>
                <a:ea typeface="ＭＳ Ｐゴシック" pitchFamily="-108" charset="-128"/>
                <a:cs typeface="+mn-cs"/>
              </a:rPr>
              <a:t>D</a:t>
            </a:r>
            <a:endParaRPr lang="en-US" sz="2000" baseline="-25000">
              <a:effectLst>
                <a:outerShdw blurRad="38100" dist="38100" dir="2700000" algn="tl">
                  <a:srgbClr val="C0C0C0"/>
                </a:outerShdw>
              </a:effectLst>
              <a:latin typeface="Times New Roman" pitchFamily="-108" charset="0"/>
              <a:ea typeface="ＭＳ Ｐゴシック" pitchFamily="-108" charset="-128"/>
              <a:cs typeface="+mn-cs"/>
            </a:endParaRPr>
          </a:p>
        </p:txBody>
      </p:sp>
      <p:sp>
        <p:nvSpPr>
          <p:cNvPr id="71697" name="Line 17"/>
          <p:cNvSpPr>
            <a:spLocks noChangeShapeType="1"/>
          </p:cNvSpPr>
          <p:nvPr/>
        </p:nvSpPr>
        <p:spPr bwMode="auto">
          <a:xfrm>
            <a:off x="4627563" y="3332163"/>
            <a:ext cx="22225" cy="2573337"/>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71698" name="Rectangle 18"/>
          <p:cNvSpPr>
            <a:spLocks noChangeArrowheads="1"/>
          </p:cNvSpPr>
          <p:nvPr/>
        </p:nvSpPr>
        <p:spPr bwMode="auto">
          <a:xfrm>
            <a:off x="1431925" y="1531938"/>
            <a:ext cx="638175"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p>
            <a:pPr eaLnBrk="0" hangingPunct="0"/>
            <a:r>
              <a:rPr lang="en-US">
                <a:latin typeface="Times New Roman" pitchFamily="18" charset="0"/>
              </a:rPr>
              <a:t>5.00</a:t>
            </a:r>
            <a:endParaRPr lang="en-AU">
              <a:latin typeface="Times New Roman" pitchFamily="18" charset="0"/>
            </a:endParaRPr>
          </a:p>
          <a:p>
            <a:pPr eaLnBrk="0" hangingPunct="0"/>
            <a:endParaRPr lang="en-US">
              <a:latin typeface="Times New Roman" pitchFamily="18" charset="0"/>
            </a:endParaRPr>
          </a:p>
          <a:p>
            <a:pPr eaLnBrk="0" hangingPunct="0"/>
            <a:endParaRPr lang="en-AU">
              <a:latin typeface="Times New Roman" pitchFamily="18" charset="0"/>
            </a:endParaRPr>
          </a:p>
          <a:p>
            <a:pPr eaLnBrk="0" hangingPunct="0"/>
            <a:r>
              <a:rPr lang="en-AU">
                <a:latin typeface="Times New Roman" pitchFamily="18" charset="0"/>
              </a:rPr>
              <a:t>4.00</a:t>
            </a:r>
          </a:p>
          <a:p>
            <a:pPr eaLnBrk="0" hangingPunct="0"/>
            <a:endParaRPr lang="en-US">
              <a:latin typeface="Times New Roman" pitchFamily="18" charset="0"/>
            </a:endParaRPr>
          </a:p>
          <a:p>
            <a:pPr eaLnBrk="0" hangingPunct="0"/>
            <a:endParaRPr lang="en-AU">
              <a:latin typeface="Times New Roman" pitchFamily="18" charset="0"/>
            </a:endParaRPr>
          </a:p>
          <a:p>
            <a:pPr eaLnBrk="0" hangingPunct="0"/>
            <a:r>
              <a:rPr lang="en-AU">
                <a:latin typeface="Times New Roman" pitchFamily="18" charset="0"/>
              </a:rPr>
              <a:t>3.00</a:t>
            </a:r>
          </a:p>
          <a:p>
            <a:pPr eaLnBrk="0" hangingPunct="0"/>
            <a:endParaRPr lang="en-US">
              <a:latin typeface="Times New Roman" pitchFamily="18" charset="0"/>
            </a:endParaRPr>
          </a:p>
          <a:p>
            <a:pPr eaLnBrk="0" hangingPunct="0"/>
            <a:endParaRPr lang="en-AU">
              <a:latin typeface="Times New Roman" pitchFamily="18" charset="0"/>
            </a:endParaRPr>
          </a:p>
          <a:p>
            <a:pPr eaLnBrk="0" hangingPunct="0"/>
            <a:r>
              <a:rPr lang="en-AU">
                <a:latin typeface="Times New Roman" pitchFamily="18" charset="0"/>
              </a:rPr>
              <a:t>2.00</a:t>
            </a:r>
          </a:p>
          <a:p>
            <a:pPr eaLnBrk="0" hangingPunct="0"/>
            <a:endParaRPr lang="en-US">
              <a:latin typeface="Times New Roman" pitchFamily="18" charset="0"/>
            </a:endParaRPr>
          </a:p>
          <a:p>
            <a:pPr eaLnBrk="0" hangingPunct="0"/>
            <a:endParaRPr lang="en-AU">
              <a:latin typeface="Times New Roman" pitchFamily="18" charset="0"/>
            </a:endParaRPr>
          </a:p>
          <a:p>
            <a:pPr eaLnBrk="0" hangingPunct="0"/>
            <a:r>
              <a:rPr lang="en-AU">
                <a:latin typeface="Times New Roman" pitchFamily="18" charset="0"/>
              </a:rPr>
              <a:t>1.00</a:t>
            </a:r>
          </a:p>
          <a:p>
            <a:pPr eaLnBrk="0" hangingPunct="0"/>
            <a:r>
              <a:rPr lang="en-US">
                <a:latin typeface="Times New Roman" pitchFamily="18" charset="0"/>
              </a:rPr>
              <a:t> </a:t>
            </a:r>
          </a:p>
          <a:p>
            <a:pPr eaLnBrk="0" hangingPunct="0"/>
            <a:r>
              <a:rPr lang="en-AU">
                <a:latin typeface="Times New Roman" pitchFamily="18" charset="0"/>
              </a:rPr>
              <a:t> </a:t>
            </a:r>
          </a:p>
          <a:p>
            <a:pPr eaLnBrk="0" hangingPunct="0"/>
            <a:r>
              <a:rPr lang="en-AU">
                <a:latin typeface="Times New Roman" pitchFamily="18" charset="0"/>
              </a:rPr>
              <a:t>      0</a:t>
            </a:r>
          </a:p>
        </p:txBody>
      </p:sp>
      <p:sp>
        <p:nvSpPr>
          <p:cNvPr id="71699" name="Rectangle 19"/>
          <p:cNvSpPr>
            <a:spLocks noChangeArrowheads="1"/>
          </p:cNvSpPr>
          <p:nvPr/>
        </p:nvSpPr>
        <p:spPr bwMode="auto">
          <a:xfrm>
            <a:off x="2711450" y="5930900"/>
            <a:ext cx="458152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p>
            <a:pPr eaLnBrk="0" hangingPunct="0"/>
            <a:r>
              <a:rPr lang="en-AU">
                <a:latin typeface="Times New Roman" pitchFamily="18" charset="0"/>
              </a:rPr>
              <a:t>50      75     100     125    150     175    200    225</a:t>
            </a:r>
          </a:p>
        </p:txBody>
      </p:sp>
      <p:sp>
        <p:nvSpPr>
          <p:cNvPr id="71700" name="Line 20"/>
          <p:cNvSpPr>
            <a:spLocks noChangeShapeType="1"/>
          </p:cNvSpPr>
          <p:nvPr/>
        </p:nvSpPr>
        <p:spPr bwMode="auto">
          <a:xfrm flipH="1">
            <a:off x="2052638" y="3332163"/>
            <a:ext cx="2574925" cy="476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71701" name="Line 21"/>
          <p:cNvSpPr>
            <a:spLocks noChangeShapeType="1"/>
          </p:cNvSpPr>
          <p:nvPr/>
        </p:nvSpPr>
        <p:spPr bwMode="auto">
          <a:xfrm flipV="1">
            <a:off x="2827338" y="2324100"/>
            <a:ext cx="2952750" cy="2609850"/>
          </a:xfrm>
          <a:prstGeom prst="line">
            <a:avLst/>
          </a:prstGeom>
          <a:noFill/>
          <a:ln w="508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71702" name="Line 23"/>
          <p:cNvSpPr>
            <a:spLocks noChangeShapeType="1"/>
          </p:cNvSpPr>
          <p:nvPr/>
        </p:nvSpPr>
        <p:spPr bwMode="auto">
          <a:xfrm>
            <a:off x="2051050" y="3789363"/>
            <a:ext cx="2089150" cy="0"/>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71703" name="Line 25"/>
          <p:cNvSpPr>
            <a:spLocks noChangeShapeType="1"/>
          </p:cNvSpPr>
          <p:nvPr/>
        </p:nvSpPr>
        <p:spPr bwMode="auto">
          <a:xfrm flipV="1">
            <a:off x="2251075" y="1604963"/>
            <a:ext cx="2952750" cy="2609850"/>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71704" name="Rectangle 26"/>
          <p:cNvSpPr>
            <a:spLocks noChangeArrowheads="1"/>
          </p:cNvSpPr>
          <p:nvPr/>
        </p:nvSpPr>
        <p:spPr bwMode="auto">
          <a:xfrm>
            <a:off x="5203825" y="1460500"/>
            <a:ext cx="1914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eaLnBrk="0" hangingPunct="0"/>
            <a:r>
              <a:rPr lang="en-US" sz="2000" i="1">
                <a:latin typeface="Times New Roman" pitchFamily="18" charset="0"/>
              </a:rPr>
              <a:t>S</a:t>
            </a:r>
            <a:r>
              <a:rPr lang="en-US" sz="2000">
                <a:latin typeface="Times New Roman" pitchFamily="18" charset="0"/>
              </a:rPr>
              <a:t> + tax on sellers</a:t>
            </a:r>
          </a:p>
        </p:txBody>
      </p:sp>
      <p:sp>
        <p:nvSpPr>
          <p:cNvPr id="71705" name="Line 27"/>
          <p:cNvSpPr>
            <a:spLocks noChangeShapeType="1"/>
          </p:cNvSpPr>
          <p:nvPr/>
        </p:nvSpPr>
        <p:spPr bwMode="auto">
          <a:xfrm flipH="1">
            <a:off x="2035175" y="2108200"/>
            <a:ext cx="25923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prstDash val="sysDot"/>
                <a:round/>
                <a:headEnd/>
                <a:tailEnd/>
              </a14:hiddenLine>
            </a:ext>
          </a:extLst>
        </p:spPr>
        <p:txBody>
          <a:bodyPr wrap="none" anchor="ctr"/>
          <a:lstStyle/>
          <a:p>
            <a:endParaRPr lang="en-AU"/>
          </a:p>
        </p:txBody>
      </p:sp>
      <p:sp>
        <p:nvSpPr>
          <p:cNvPr id="71706" name="Line 28"/>
          <p:cNvSpPr>
            <a:spLocks noChangeShapeType="1"/>
          </p:cNvSpPr>
          <p:nvPr/>
        </p:nvSpPr>
        <p:spPr bwMode="auto">
          <a:xfrm flipH="1">
            <a:off x="4140200" y="2565400"/>
            <a:ext cx="3175" cy="3365500"/>
          </a:xfrm>
          <a:prstGeom prst="line">
            <a:avLst/>
          </a:prstGeom>
          <a:noFill/>
          <a:ln w="25400">
            <a:solidFill>
              <a:schemeClr val="tx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71707" name="Line 29"/>
          <p:cNvSpPr>
            <a:spLocks noChangeShapeType="1"/>
          </p:cNvSpPr>
          <p:nvPr/>
        </p:nvSpPr>
        <p:spPr bwMode="auto">
          <a:xfrm flipH="1" flipV="1">
            <a:off x="2051050" y="2565400"/>
            <a:ext cx="2087563" cy="0"/>
          </a:xfrm>
          <a:prstGeom prst="line">
            <a:avLst/>
          </a:prstGeom>
          <a:noFill/>
          <a:ln w="25400">
            <a:solidFill>
              <a:schemeClr val="tx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71708" name="Oval 30"/>
          <p:cNvSpPr>
            <a:spLocks noChangeArrowheads="1"/>
          </p:cNvSpPr>
          <p:nvPr/>
        </p:nvSpPr>
        <p:spPr bwMode="auto">
          <a:xfrm>
            <a:off x="4067175" y="2492375"/>
            <a:ext cx="152400" cy="152400"/>
          </a:xfrm>
          <a:prstGeom prst="ellipse">
            <a:avLst/>
          </a:prstGeom>
          <a:solidFill>
            <a:schemeClr val="tx2"/>
          </a:solidFill>
          <a:ln w="12700">
            <a:solidFill>
              <a:schemeClr val="tx1"/>
            </a:solidFill>
            <a:round/>
            <a:headEnd/>
            <a:tailEnd/>
          </a:ln>
        </p:spPr>
        <p:txBody>
          <a:bodyPr wrap="none" anchor="ctr"/>
          <a:lstStyle/>
          <a:p>
            <a:endParaRPr lang="en-US"/>
          </a:p>
        </p:txBody>
      </p:sp>
      <p:sp>
        <p:nvSpPr>
          <p:cNvPr id="71709" name="Oval 31"/>
          <p:cNvSpPr>
            <a:spLocks noChangeArrowheads="1"/>
          </p:cNvSpPr>
          <p:nvPr/>
        </p:nvSpPr>
        <p:spPr bwMode="auto">
          <a:xfrm>
            <a:off x="4067175" y="3716338"/>
            <a:ext cx="152400" cy="152400"/>
          </a:xfrm>
          <a:prstGeom prst="ellipse">
            <a:avLst/>
          </a:prstGeom>
          <a:solidFill>
            <a:schemeClr val="tx1"/>
          </a:solidFill>
          <a:ln w="12700">
            <a:solidFill>
              <a:schemeClr val="tx1"/>
            </a:solidFill>
            <a:round/>
            <a:headEnd/>
            <a:tailEnd/>
          </a:ln>
        </p:spPr>
        <p:txBody>
          <a:bodyPr wrap="none" anchor="ctr"/>
          <a:lstStyle/>
          <a:p>
            <a:endParaRPr lang="en-US"/>
          </a:p>
        </p:txBody>
      </p:sp>
      <p:sp>
        <p:nvSpPr>
          <p:cNvPr id="71710" name="Oval 32"/>
          <p:cNvSpPr>
            <a:spLocks noChangeArrowheads="1"/>
          </p:cNvSpPr>
          <p:nvPr/>
        </p:nvSpPr>
        <p:spPr bwMode="auto">
          <a:xfrm>
            <a:off x="4556125" y="3260725"/>
            <a:ext cx="152400" cy="152400"/>
          </a:xfrm>
          <a:prstGeom prst="ellipse">
            <a:avLst/>
          </a:prstGeom>
          <a:solidFill>
            <a:schemeClr val="tx1"/>
          </a:solidFill>
          <a:ln w="12700">
            <a:solidFill>
              <a:schemeClr val="tx1"/>
            </a:solidFill>
            <a:round/>
            <a:headEnd/>
            <a:tailEnd/>
          </a:ln>
        </p:spPr>
        <p:txBody>
          <a:bodyPr wrap="none" anchor="ctr"/>
          <a:lstStyle/>
          <a:p>
            <a:endParaRPr lang="en-US"/>
          </a:p>
        </p:txBody>
      </p:sp>
      <p:sp>
        <p:nvSpPr>
          <p:cNvPr id="731183" name="Text Box 47"/>
          <p:cNvSpPr txBox="1">
            <a:spLocks noChangeArrowheads="1"/>
          </p:cNvSpPr>
          <p:nvPr/>
        </p:nvSpPr>
        <p:spPr bwMode="auto">
          <a:xfrm>
            <a:off x="5795963" y="2708275"/>
            <a:ext cx="3348037"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omic Sans MS" pitchFamily="66" charset="0"/>
                <a:ea typeface="ＭＳ Ｐゴシック" pitchFamily="34" charset="-128"/>
              </a:defRPr>
            </a:lvl1pPr>
            <a:lvl2pPr marL="742950" indent="-285750" eaLnBrk="0" hangingPunct="0">
              <a:defRPr>
                <a:solidFill>
                  <a:schemeClr val="tx1"/>
                </a:solidFill>
                <a:latin typeface="Comic Sans MS" pitchFamily="66" charset="0"/>
                <a:ea typeface="ＭＳ Ｐゴシック" pitchFamily="34" charset="-128"/>
              </a:defRPr>
            </a:lvl2pPr>
            <a:lvl3pPr marL="1143000" indent="-228600" eaLnBrk="0" hangingPunct="0">
              <a:defRPr>
                <a:solidFill>
                  <a:schemeClr val="tx1"/>
                </a:solidFill>
                <a:latin typeface="Comic Sans MS" pitchFamily="66" charset="0"/>
                <a:ea typeface="ＭＳ Ｐゴシック" pitchFamily="34" charset="-128"/>
              </a:defRPr>
            </a:lvl3pPr>
            <a:lvl4pPr marL="1600200" indent="-228600" eaLnBrk="0" hangingPunct="0">
              <a:defRPr>
                <a:solidFill>
                  <a:schemeClr val="tx1"/>
                </a:solidFill>
                <a:latin typeface="Comic Sans MS" pitchFamily="66" charset="0"/>
                <a:ea typeface="ＭＳ Ｐゴシック" pitchFamily="34" charset="-128"/>
              </a:defRPr>
            </a:lvl4pPr>
            <a:lvl5pPr marL="2057400" indent="-228600" eaLnBrk="0" hangingPunct="0">
              <a:defRPr>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9pPr>
          </a:lstStyle>
          <a:p>
            <a:pPr eaLnBrk="1" hangingPunct="1"/>
            <a:r>
              <a:rPr lang="en-AU" dirty="0">
                <a:solidFill>
                  <a:srgbClr val="FF0000"/>
                </a:solidFill>
              </a:rPr>
              <a:t>The tax burden on the buyer is </a:t>
            </a:r>
            <a:r>
              <a:rPr lang="en-AU" dirty="0" smtClean="0">
                <a:solidFill>
                  <a:srgbClr val="FF0000"/>
                </a:solidFill>
              </a:rPr>
              <a:t>one dollar</a:t>
            </a:r>
            <a:endParaRPr lang="en-AU" dirty="0">
              <a:solidFill>
                <a:srgbClr val="FF0000"/>
              </a:solidFill>
            </a:endParaRPr>
          </a:p>
          <a:p>
            <a:pPr eaLnBrk="1" hangingPunct="1"/>
            <a:r>
              <a:rPr lang="en-AU" dirty="0">
                <a:solidFill>
                  <a:srgbClr val="FF0000"/>
                </a:solidFill>
              </a:rPr>
              <a:t>The tax burden on the seller is </a:t>
            </a:r>
            <a:r>
              <a:rPr lang="en-AU" dirty="0" smtClean="0">
                <a:solidFill>
                  <a:srgbClr val="FF0000"/>
                </a:solidFill>
              </a:rPr>
              <a:t>50 cents </a:t>
            </a:r>
          </a:p>
          <a:p>
            <a:pPr eaLnBrk="1" hangingPunct="1"/>
            <a:r>
              <a:rPr lang="en-AU" dirty="0" smtClean="0"/>
              <a:t>Demand curve is relatively less elastic as compared to supply curve so more burden on buyers</a:t>
            </a:r>
            <a:endParaRPr lang="en-US" dirty="0"/>
          </a:p>
        </p:txBody>
      </p:sp>
      <p:sp>
        <p:nvSpPr>
          <p:cNvPr id="71712" name="Text Box 48"/>
          <p:cNvSpPr txBox="1">
            <a:spLocks noChangeArrowheads="1"/>
          </p:cNvSpPr>
          <p:nvPr/>
        </p:nvSpPr>
        <p:spPr bwMode="auto">
          <a:xfrm>
            <a:off x="1403350" y="3597275"/>
            <a:ext cx="6064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Comic Sans MS" pitchFamily="66" charset="0"/>
                <a:ea typeface="ＭＳ Ｐゴシック" pitchFamily="34" charset="-128"/>
              </a:defRPr>
            </a:lvl1pPr>
            <a:lvl2pPr marL="742950" indent="-285750" eaLnBrk="0" hangingPunct="0">
              <a:defRPr>
                <a:solidFill>
                  <a:schemeClr val="tx1"/>
                </a:solidFill>
                <a:latin typeface="Comic Sans MS" pitchFamily="66" charset="0"/>
                <a:ea typeface="ＭＳ Ｐゴシック" pitchFamily="34" charset="-128"/>
              </a:defRPr>
            </a:lvl2pPr>
            <a:lvl3pPr marL="1143000" indent="-228600" eaLnBrk="0" hangingPunct="0">
              <a:defRPr>
                <a:solidFill>
                  <a:schemeClr val="tx1"/>
                </a:solidFill>
                <a:latin typeface="Comic Sans MS" pitchFamily="66" charset="0"/>
                <a:ea typeface="ＭＳ Ｐゴシック" pitchFamily="34" charset="-128"/>
              </a:defRPr>
            </a:lvl3pPr>
            <a:lvl4pPr marL="1600200" indent="-228600" eaLnBrk="0" hangingPunct="0">
              <a:defRPr>
                <a:solidFill>
                  <a:schemeClr val="tx1"/>
                </a:solidFill>
                <a:latin typeface="Comic Sans MS" pitchFamily="66" charset="0"/>
                <a:ea typeface="ＭＳ Ｐゴシック" pitchFamily="34" charset="-128"/>
              </a:defRPr>
            </a:lvl4pPr>
            <a:lvl5pPr marL="2057400" indent="-228600" eaLnBrk="0" hangingPunct="0">
              <a:defRPr>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9pPr>
          </a:lstStyle>
          <a:p>
            <a:pPr eaLnBrk="1" hangingPunct="1"/>
            <a:r>
              <a:rPr lang="en-AU" sz="1600"/>
              <a:t>2.50</a:t>
            </a:r>
          </a:p>
        </p:txBody>
      </p:sp>
      <p:sp>
        <p:nvSpPr>
          <p:cNvPr id="2" name="Date Placeholder 1"/>
          <p:cNvSpPr>
            <a:spLocks noGrp="1"/>
          </p:cNvSpPr>
          <p:nvPr>
            <p:ph type="dt" sz="half" idx="10"/>
          </p:nvPr>
        </p:nvSpPr>
        <p:spPr/>
        <p:txBody>
          <a:bodyPr/>
          <a:lstStyle/>
          <a:p>
            <a:fld id="{80C7D67C-75CD-4700-91F0-98EA36D94967}" type="datetime1">
              <a:rPr lang="en-US" smtClean="0"/>
              <a:t>15-Aug-17</a:t>
            </a:fld>
            <a:endParaRPr lang="en-US"/>
          </a:p>
        </p:txBody>
      </p:sp>
      <p:sp>
        <p:nvSpPr>
          <p:cNvPr id="3" name="Slide Number Placeholder 2"/>
          <p:cNvSpPr>
            <a:spLocks noGrp="1"/>
          </p:cNvSpPr>
          <p:nvPr>
            <p:ph type="sldNum" sz="quarter" idx="12"/>
          </p:nvPr>
        </p:nvSpPr>
        <p:spPr/>
        <p:txBody>
          <a:bodyPr/>
          <a:lstStyle/>
          <a:p>
            <a:fld id="{853C790F-EA42-4F9E-ACE9-D924D845F78A}" type="slidenum">
              <a:rPr lang="en-US" smtClean="0"/>
              <a:t>38</a:t>
            </a:fld>
            <a:endParaRPr lang="en-US"/>
          </a:p>
        </p:txBody>
      </p:sp>
    </p:spTree>
    <p:extLst>
      <p:ext uri="{BB962C8B-B14F-4D97-AF65-F5344CB8AC3E}">
        <p14:creationId xmlns:p14="http://schemas.microsoft.com/office/powerpoint/2010/main" val="137558847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31183"/>
                                        </p:tgtEl>
                                        <p:attrNameLst>
                                          <p:attrName>style.visibility</p:attrName>
                                        </p:attrNameLst>
                                      </p:cBhvr>
                                      <p:to>
                                        <p:strVal val="visible"/>
                                      </p:to>
                                    </p:set>
                                    <p:animEffect transition="in" filter="checkerboard(across)">
                                      <p:cBhvr>
                                        <p:cTn id="7" dur="500"/>
                                        <p:tgtEl>
                                          <p:spTgt spid="731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118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Line 2"/>
          <p:cNvSpPr>
            <a:spLocks noChangeShapeType="1"/>
          </p:cNvSpPr>
          <p:nvPr/>
        </p:nvSpPr>
        <p:spPr bwMode="auto">
          <a:xfrm>
            <a:off x="2555875" y="2492375"/>
            <a:ext cx="4032250" cy="1730375"/>
          </a:xfrm>
          <a:prstGeom prst="line">
            <a:avLst/>
          </a:prstGeom>
          <a:noFill/>
          <a:ln w="508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813059" name="Rectangle 3"/>
          <p:cNvSpPr>
            <a:spLocks noGrp="1" noChangeArrowheads="1"/>
          </p:cNvSpPr>
          <p:nvPr>
            <p:ph type="title"/>
          </p:nvPr>
        </p:nvSpPr>
        <p:spPr>
          <a:xfrm>
            <a:off x="1187450" y="222250"/>
            <a:ext cx="7056438" cy="1046163"/>
          </a:xfrm>
        </p:spPr>
        <p:txBody>
          <a:bodyPr lIns="90487" tIns="44450" rIns="90487" bIns="44450">
            <a:normAutofit fontScale="90000"/>
          </a:bodyPr>
          <a:lstStyle/>
          <a:p>
            <a:pPr eaLnBrk="1" hangingPunct="1">
              <a:defRPr/>
            </a:pPr>
            <a:r>
              <a:rPr lang="en-US" sz="4000" dirty="0" smtClean="0">
                <a:effectLst>
                  <a:outerShdw blurRad="38100" dist="38100" dir="2700000" algn="tl">
                    <a:srgbClr val="C0C0C0"/>
                  </a:outerShdw>
                </a:effectLst>
              </a:rPr>
              <a:t>A Tax on Sellers – </a:t>
            </a:r>
            <a:r>
              <a:rPr lang="en-US" sz="4000" dirty="0" smtClean="0">
                <a:solidFill>
                  <a:srgbClr val="FF0000"/>
                </a:solidFill>
                <a:effectLst>
                  <a:outerShdw blurRad="38100" dist="38100" dir="2700000" algn="tl">
                    <a:srgbClr val="C0C0C0"/>
                  </a:outerShdw>
                </a:effectLst>
              </a:rPr>
              <a:t>Elastic D</a:t>
            </a:r>
            <a:r>
              <a:rPr lang="en-US" sz="4000" dirty="0" smtClean="0">
                <a:effectLst>
                  <a:outerShdw blurRad="38100" dist="38100" dir="2700000" algn="tl">
                    <a:srgbClr val="C0C0C0"/>
                  </a:outerShdw>
                </a:effectLst>
              </a:rPr>
              <a:t>: </a:t>
            </a:r>
            <a:r>
              <a:rPr lang="en-US" sz="4000" dirty="0" smtClean="0">
                <a:solidFill>
                  <a:srgbClr val="FF0000"/>
                </a:solidFill>
                <a:effectLst>
                  <a:outerShdw blurRad="38100" dist="38100" dir="2700000" algn="tl">
                    <a:srgbClr val="C0C0C0"/>
                  </a:outerShdw>
                </a:effectLst>
              </a:rPr>
              <a:t>more burden on sellers</a:t>
            </a:r>
          </a:p>
        </p:txBody>
      </p:sp>
      <p:sp>
        <p:nvSpPr>
          <p:cNvPr id="72708" name="Rectangle 4"/>
          <p:cNvSpPr>
            <a:spLocks noChangeArrowheads="1"/>
          </p:cNvSpPr>
          <p:nvPr/>
        </p:nvSpPr>
        <p:spPr bwMode="auto">
          <a:xfrm>
            <a:off x="2987675" y="605155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72709" name="Line 5"/>
          <p:cNvSpPr>
            <a:spLocks noChangeShapeType="1"/>
          </p:cNvSpPr>
          <p:nvPr/>
        </p:nvSpPr>
        <p:spPr bwMode="auto">
          <a:xfrm>
            <a:off x="2035175" y="1498600"/>
            <a:ext cx="12700" cy="38496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72710" name="Line 6"/>
          <p:cNvSpPr>
            <a:spLocks noChangeShapeType="1"/>
          </p:cNvSpPr>
          <p:nvPr/>
        </p:nvSpPr>
        <p:spPr bwMode="auto">
          <a:xfrm>
            <a:off x="2395538" y="5905500"/>
            <a:ext cx="4689475" cy="190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72711" name="Rectangle 7"/>
          <p:cNvSpPr>
            <a:spLocks noChangeArrowheads="1"/>
          </p:cNvSpPr>
          <p:nvPr/>
        </p:nvSpPr>
        <p:spPr bwMode="auto">
          <a:xfrm>
            <a:off x="2466975" y="6240463"/>
            <a:ext cx="40290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eaLnBrk="0" hangingPunct="0"/>
            <a:r>
              <a:rPr lang="en-US" sz="2000">
                <a:latin typeface="Times New Roman" pitchFamily="18" charset="0"/>
              </a:rPr>
              <a:t>Quantity (millions of bottles per year)</a:t>
            </a:r>
          </a:p>
        </p:txBody>
      </p:sp>
      <p:sp>
        <p:nvSpPr>
          <p:cNvPr id="72712" name="Rectangle 8"/>
          <p:cNvSpPr>
            <a:spLocks noChangeArrowheads="1"/>
          </p:cNvSpPr>
          <p:nvPr/>
        </p:nvSpPr>
        <p:spPr bwMode="auto">
          <a:xfrm rot="-5400000">
            <a:off x="-156369" y="3779044"/>
            <a:ext cx="2649538"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eaLnBrk="0" hangingPunct="0"/>
            <a:r>
              <a:rPr lang="en-US" sz="2000">
                <a:latin typeface="Times New Roman" pitchFamily="18" charset="0"/>
              </a:rPr>
              <a:t>Price (dollars per bottle)</a:t>
            </a:r>
          </a:p>
        </p:txBody>
      </p:sp>
      <p:sp>
        <p:nvSpPr>
          <p:cNvPr id="72713" name="Line 9"/>
          <p:cNvSpPr>
            <a:spLocks noChangeShapeType="1"/>
          </p:cNvSpPr>
          <p:nvPr/>
        </p:nvSpPr>
        <p:spPr bwMode="auto">
          <a:xfrm flipV="1">
            <a:off x="2073275" y="5451475"/>
            <a:ext cx="0" cy="457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72714" name="Line 10"/>
          <p:cNvSpPr>
            <a:spLocks noChangeShapeType="1"/>
          </p:cNvSpPr>
          <p:nvPr/>
        </p:nvSpPr>
        <p:spPr bwMode="auto">
          <a:xfrm flipV="1">
            <a:off x="2001838" y="5246688"/>
            <a:ext cx="174625" cy="1746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72715" name="Line 11"/>
          <p:cNvSpPr>
            <a:spLocks noChangeShapeType="1"/>
          </p:cNvSpPr>
          <p:nvPr/>
        </p:nvSpPr>
        <p:spPr bwMode="auto">
          <a:xfrm flipV="1">
            <a:off x="2001838" y="5341938"/>
            <a:ext cx="174625" cy="1746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72716" name="Line 12"/>
          <p:cNvSpPr>
            <a:spLocks noChangeShapeType="1"/>
          </p:cNvSpPr>
          <p:nvPr/>
        </p:nvSpPr>
        <p:spPr bwMode="auto">
          <a:xfrm flipV="1">
            <a:off x="2349500" y="5821363"/>
            <a:ext cx="34925" cy="1603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72717" name="Line 13"/>
          <p:cNvSpPr>
            <a:spLocks noChangeShapeType="1"/>
          </p:cNvSpPr>
          <p:nvPr/>
        </p:nvSpPr>
        <p:spPr bwMode="auto">
          <a:xfrm>
            <a:off x="2073275" y="5905500"/>
            <a:ext cx="304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72718" name="Line 14"/>
          <p:cNvSpPr>
            <a:spLocks noChangeShapeType="1"/>
          </p:cNvSpPr>
          <p:nvPr/>
        </p:nvSpPr>
        <p:spPr bwMode="auto">
          <a:xfrm flipV="1">
            <a:off x="2395538" y="5821363"/>
            <a:ext cx="34925" cy="1603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813071" name="Rectangle 15"/>
          <p:cNvSpPr>
            <a:spLocks noChangeArrowheads="1"/>
          </p:cNvSpPr>
          <p:nvPr/>
        </p:nvSpPr>
        <p:spPr bwMode="auto">
          <a:xfrm>
            <a:off x="5724525" y="2133600"/>
            <a:ext cx="307975" cy="393700"/>
          </a:xfrm>
          <a:prstGeom prst="rect">
            <a:avLst/>
          </a:prstGeom>
          <a:noFill/>
          <a:ln w="12700">
            <a:noFill/>
            <a:miter lim="800000"/>
            <a:headEnd/>
            <a:tailEnd/>
          </a:ln>
          <a:effectLst/>
        </p:spPr>
        <p:txBody>
          <a:bodyPr wrap="none" lIns="90487" tIns="44450" rIns="90487" bIns="44450">
            <a:spAutoFit/>
          </a:bodyPr>
          <a:lstStyle/>
          <a:p>
            <a:pPr eaLnBrk="0" hangingPunct="0">
              <a:defRPr/>
            </a:pPr>
            <a:r>
              <a:rPr lang="en-US" sz="2000" i="1">
                <a:effectLst>
                  <a:outerShdw blurRad="38100" dist="38100" dir="2700000" algn="tl">
                    <a:srgbClr val="C0C0C0"/>
                  </a:outerShdw>
                </a:effectLst>
                <a:latin typeface="Times New Roman" pitchFamily="-108" charset="0"/>
                <a:ea typeface="ＭＳ Ｐゴシック" pitchFamily="-108" charset="-128"/>
                <a:cs typeface="+mn-cs"/>
              </a:rPr>
              <a:t>S</a:t>
            </a:r>
            <a:endParaRPr lang="en-US" sz="2000">
              <a:effectLst>
                <a:outerShdw blurRad="38100" dist="38100" dir="2700000" algn="tl">
                  <a:srgbClr val="C0C0C0"/>
                </a:outerShdw>
              </a:effectLst>
              <a:latin typeface="Times New Roman" pitchFamily="-108" charset="0"/>
              <a:ea typeface="ＭＳ Ｐゴシック" pitchFamily="-108" charset="-128"/>
              <a:cs typeface="+mn-cs"/>
            </a:endParaRPr>
          </a:p>
        </p:txBody>
      </p:sp>
      <p:sp>
        <p:nvSpPr>
          <p:cNvPr id="813072" name="Rectangle 16"/>
          <p:cNvSpPr>
            <a:spLocks noChangeArrowheads="1"/>
          </p:cNvSpPr>
          <p:nvPr/>
        </p:nvSpPr>
        <p:spPr bwMode="auto">
          <a:xfrm>
            <a:off x="6588125" y="4005263"/>
            <a:ext cx="365125" cy="393700"/>
          </a:xfrm>
          <a:prstGeom prst="rect">
            <a:avLst/>
          </a:prstGeom>
          <a:noFill/>
          <a:ln w="12700">
            <a:noFill/>
            <a:miter lim="800000"/>
            <a:headEnd/>
            <a:tailEnd/>
          </a:ln>
          <a:effectLst/>
        </p:spPr>
        <p:txBody>
          <a:bodyPr wrap="none" lIns="90487" tIns="44450" rIns="90487" bIns="44450">
            <a:spAutoFit/>
          </a:bodyPr>
          <a:lstStyle/>
          <a:p>
            <a:pPr eaLnBrk="0" hangingPunct="0">
              <a:defRPr/>
            </a:pPr>
            <a:r>
              <a:rPr lang="en-US" sz="2000" i="1">
                <a:effectLst>
                  <a:outerShdw blurRad="38100" dist="38100" dir="2700000" algn="tl">
                    <a:srgbClr val="C0C0C0"/>
                  </a:outerShdw>
                </a:effectLst>
                <a:latin typeface="Times New Roman" pitchFamily="-108" charset="0"/>
                <a:ea typeface="ＭＳ Ｐゴシック" pitchFamily="-108" charset="-128"/>
                <a:cs typeface="+mn-cs"/>
              </a:rPr>
              <a:t>D</a:t>
            </a:r>
            <a:endParaRPr lang="en-US" sz="2000" baseline="-25000">
              <a:effectLst>
                <a:outerShdw blurRad="38100" dist="38100" dir="2700000" algn="tl">
                  <a:srgbClr val="C0C0C0"/>
                </a:outerShdw>
              </a:effectLst>
              <a:latin typeface="Times New Roman" pitchFamily="-108" charset="0"/>
              <a:ea typeface="ＭＳ Ｐゴシック" pitchFamily="-108" charset="-128"/>
              <a:cs typeface="+mn-cs"/>
            </a:endParaRPr>
          </a:p>
        </p:txBody>
      </p:sp>
      <p:sp>
        <p:nvSpPr>
          <p:cNvPr id="72721" name="Line 17"/>
          <p:cNvSpPr>
            <a:spLocks noChangeShapeType="1"/>
          </p:cNvSpPr>
          <p:nvPr/>
        </p:nvSpPr>
        <p:spPr bwMode="auto">
          <a:xfrm>
            <a:off x="4627563" y="3332163"/>
            <a:ext cx="22225" cy="2573337"/>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72722" name="Rectangle 18"/>
          <p:cNvSpPr>
            <a:spLocks noChangeArrowheads="1"/>
          </p:cNvSpPr>
          <p:nvPr/>
        </p:nvSpPr>
        <p:spPr bwMode="auto">
          <a:xfrm>
            <a:off x="1431925" y="1531938"/>
            <a:ext cx="638175"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p>
            <a:pPr eaLnBrk="0" hangingPunct="0"/>
            <a:r>
              <a:rPr lang="en-US">
                <a:latin typeface="Times New Roman" pitchFamily="18" charset="0"/>
              </a:rPr>
              <a:t>5.00</a:t>
            </a:r>
            <a:endParaRPr lang="en-AU">
              <a:latin typeface="Times New Roman" pitchFamily="18" charset="0"/>
            </a:endParaRPr>
          </a:p>
          <a:p>
            <a:pPr eaLnBrk="0" hangingPunct="0"/>
            <a:endParaRPr lang="en-US">
              <a:latin typeface="Times New Roman" pitchFamily="18" charset="0"/>
            </a:endParaRPr>
          </a:p>
          <a:p>
            <a:pPr eaLnBrk="0" hangingPunct="0"/>
            <a:endParaRPr lang="en-AU">
              <a:latin typeface="Times New Roman" pitchFamily="18" charset="0"/>
            </a:endParaRPr>
          </a:p>
          <a:p>
            <a:pPr eaLnBrk="0" hangingPunct="0"/>
            <a:r>
              <a:rPr lang="en-AU">
                <a:latin typeface="Times New Roman" pitchFamily="18" charset="0"/>
              </a:rPr>
              <a:t>4.00</a:t>
            </a:r>
          </a:p>
          <a:p>
            <a:pPr eaLnBrk="0" hangingPunct="0"/>
            <a:endParaRPr lang="en-US">
              <a:latin typeface="Times New Roman" pitchFamily="18" charset="0"/>
            </a:endParaRPr>
          </a:p>
          <a:p>
            <a:pPr eaLnBrk="0" hangingPunct="0"/>
            <a:endParaRPr lang="en-AU">
              <a:latin typeface="Times New Roman" pitchFamily="18" charset="0"/>
            </a:endParaRPr>
          </a:p>
          <a:p>
            <a:pPr eaLnBrk="0" hangingPunct="0"/>
            <a:r>
              <a:rPr lang="en-AU">
                <a:latin typeface="Times New Roman" pitchFamily="18" charset="0"/>
              </a:rPr>
              <a:t>3.00</a:t>
            </a:r>
          </a:p>
          <a:p>
            <a:pPr eaLnBrk="0" hangingPunct="0"/>
            <a:endParaRPr lang="en-US">
              <a:latin typeface="Times New Roman" pitchFamily="18" charset="0"/>
            </a:endParaRPr>
          </a:p>
          <a:p>
            <a:pPr eaLnBrk="0" hangingPunct="0"/>
            <a:endParaRPr lang="en-AU">
              <a:latin typeface="Times New Roman" pitchFamily="18" charset="0"/>
            </a:endParaRPr>
          </a:p>
          <a:p>
            <a:pPr eaLnBrk="0" hangingPunct="0"/>
            <a:r>
              <a:rPr lang="en-AU">
                <a:latin typeface="Times New Roman" pitchFamily="18" charset="0"/>
              </a:rPr>
              <a:t>2.00</a:t>
            </a:r>
          </a:p>
          <a:p>
            <a:pPr eaLnBrk="0" hangingPunct="0"/>
            <a:endParaRPr lang="en-US">
              <a:latin typeface="Times New Roman" pitchFamily="18" charset="0"/>
            </a:endParaRPr>
          </a:p>
          <a:p>
            <a:pPr eaLnBrk="0" hangingPunct="0"/>
            <a:endParaRPr lang="en-AU">
              <a:latin typeface="Times New Roman" pitchFamily="18" charset="0"/>
            </a:endParaRPr>
          </a:p>
          <a:p>
            <a:pPr eaLnBrk="0" hangingPunct="0"/>
            <a:r>
              <a:rPr lang="en-AU">
                <a:latin typeface="Times New Roman" pitchFamily="18" charset="0"/>
              </a:rPr>
              <a:t>1.00</a:t>
            </a:r>
          </a:p>
          <a:p>
            <a:pPr eaLnBrk="0" hangingPunct="0"/>
            <a:r>
              <a:rPr lang="en-US">
                <a:latin typeface="Times New Roman" pitchFamily="18" charset="0"/>
              </a:rPr>
              <a:t> </a:t>
            </a:r>
          </a:p>
          <a:p>
            <a:pPr eaLnBrk="0" hangingPunct="0"/>
            <a:r>
              <a:rPr lang="en-AU">
                <a:latin typeface="Times New Roman" pitchFamily="18" charset="0"/>
              </a:rPr>
              <a:t> </a:t>
            </a:r>
          </a:p>
          <a:p>
            <a:pPr eaLnBrk="0" hangingPunct="0"/>
            <a:r>
              <a:rPr lang="en-AU">
                <a:latin typeface="Times New Roman" pitchFamily="18" charset="0"/>
              </a:rPr>
              <a:t>      0</a:t>
            </a:r>
          </a:p>
        </p:txBody>
      </p:sp>
      <p:sp>
        <p:nvSpPr>
          <p:cNvPr id="72723" name="Rectangle 19"/>
          <p:cNvSpPr>
            <a:spLocks noChangeArrowheads="1"/>
          </p:cNvSpPr>
          <p:nvPr/>
        </p:nvSpPr>
        <p:spPr bwMode="auto">
          <a:xfrm>
            <a:off x="2711450" y="5930900"/>
            <a:ext cx="458152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p>
            <a:pPr eaLnBrk="0" hangingPunct="0"/>
            <a:r>
              <a:rPr lang="en-AU">
                <a:latin typeface="Times New Roman" pitchFamily="18" charset="0"/>
              </a:rPr>
              <a:t>50      75     100     125    150     175    200    225</a:t>
            </a:r>
          </a:p>
        </p:txBody>
      </p:sp>
      <p:sp>
        <p:nvSpPr>
          <p:cNvPr id="72724" name="Line 20"/>
          <p:cNvSpPr>
            <a:spLocks noChangeShapeType="1"/>
          </p:cNvSpPr>
          <p:nvPr/>
        </p:nvSpPr>
        <p:spPr bwMode="auto">
          <a:xfrm flipH="1">
            <a:off x="2051050" y="3357563"/>
            <a:ext cx="2574925" cy="476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72725" name="Line 21"/>
          <p:cNvSpPr>
            <a:spLocks noChangeShapeType="1"/>
          </p:cNvSpPr>
          <p:nvPr/>
        </p:nvSpPr>
        <p:spPr bwMode="auto">
          <a:xfrm flipV="1">
            <a:off x="2771775" y="2349500"/>
            <a:ext cx="2952750" cy="2609850"/>
          </a:xfrm>
          <a:prstGeom prst="line">
            <a:avLst/>
          </a:prstGeom>
          <a:noFill/>
          <a:ln w="508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72726" name="Line 23"/>
          <p:cNvSpPr>
            <a:spLocks noChangeShapeType="1"/>
          </p:cNvSpPr>
          <p:nvPr/>
        </p:nvSpPr>
        <p:spPr bwMode="auto">
          <a:xfrm>
            <a:off x="2051050" y="4149725"/>
            <a:ext cx="1657350" cy="0"/>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72727" name="Line 25"/>
          <p:cNvSpPr>
            <a:spLocks noChangeShapeType="1"/>
          </p:cNvSpPr>
          <p:nvPr/>
        </p:nvSpPr>
        <p:spPr bwMode="auto">
          <a:xfrm flipV="1">
            <a:off x="2195513" y="1700213"/>
            <a:ext cx="2952750" cy="2609850"/>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72728" name="Rectangle 26"/>
          <p:cNvSpPr>
            <a:spLocks noChangeArrowheads="1"/>
          </p:cNvSpPr>
          <p:nvPr/>
        </p:nvSpPr>
        <p:spPr bwMode="auto">
          <a:xfrm>
            <a:off x="5219700" y="1484313"/>
            <a:ext cx="1914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eaLnBrk="0" hangingPunct="0"/>
            <a:r>
              <a:rPr lang="en-US" sz="2000" i="1">
                <a:latin typeface="Times New Roman" pitchFamily="18" charset="0"/>
              </a:rPr>
              <a:t>S</a:t>
            </a:r>
            <a:r>
              <a:rPr lang="en-US" sz="2000">
                <a:latin typeface="Times New Roman" pitchFamily="18" charset="0"/>
              </a:rPr>
              <a:t> + tax on sellers</a:t>
            </a:r>
          </a:p>
        </p:txBody>
      </p:sp>
      <p:sp>
        <p:nvSpPr>
          <p:cNvPr id="72729" name="Line 27"/>
          <p:cNvSpPr>
            <a:spLocks noChangeShapeType="1"/>
          </p:cNvSpPr>
          <p:nvPr/>
        </p:nvSpPr>
        <p:spPr bwMode="auto">
          <a:xfrm flipH="1">
            <a:off x="2051050" y="2132013"/>
            <a:ext cx="25923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prstDash val="sysDot"/>
                <a:round/>
                <a:headEnd/>
                <a:tailEnd/>
              </a14:hiddenLine>
            </a:ext>
          </a:extLst>
        </p:spPr>
        <p:txBody>
          <a:bodyPr wrap="none" anchor="ctr"/>
          <a:lstStyle/>
          <a:p>
            <a:endParaRPr lang="en-AU"/>
          </a:p>
        </p:txBody>
      </p:sp>
      <p:sp>
        <p:nvSpPr>
          <p:cNvPr id="72730" name="Line 28"/>
          <p:cNvSpPr>
            <a:spLocks noChangeShapeType="1"/>
          </p:cNvSpPr>
          <p:nvPr/>
        </p:nvSpPr>
        <p:spPr bwMode="auto">
          <a:xfrm flipH="1">
            <a:off x="3708400" y="2997200"/>
            <a:ext cx="0" cy="2933700"/>
          </a:xfrm>
          <a:prstGeom prst="line">
            <a:avLst/>
          </a:prstGeom>
          <a:noFill/>
          <a:ln w="25400">
            <a:solidFill>
              <a:schemeClr val="tx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72731" name="Line 29"/>
          <p:cNvSpPr>
            <a:spLocks noChangeShapeType="1"/>
          </p:cNvSpPr>
          <p:nvPr/>
        </p:nvSpPr>
        <p:spPr bwMode="auto">
          <a:xfrm flipH="1" flipV="1">
            <a:off x="2051050" y="2997200"/>
            <a:ext cx="1657350" cy="0"/>
          </a:xfrm>
          <a:prstGeom prst="line">
            <a:avLst/>
          </a:prstGeom>
          <a:noFill/>
          <a:ln w="25400">
            <a:solidFill>
              <a:schemeClr val="tx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72732" name="Oval 30"/>
          <p:cNvSpPr>
            <a:spLocks noChangeArrowheads="1"/>
          </p:cNvSpPr>
          <p:nvPr/>
        </p:nvSpPr>
        <p:spPr bwMode="auto">
          <a:xfrm>
            <a:off x="3635375" y="2924175"/>
            <a:ext cx="152400" cy="152400"/>
          </a:xfrm>
          <a:prstGeom prst="ellipse">
            <a:avLst/>
          </a:prstGeom>
          <a:solidFill>
            <a:schemeClr val="tx2"/>
          </a:solidFill>
          <a:ln w="12700">
            <a:solidFill>
              <a:schemeClr val="tx1"/>
            </a:solidFill>
            <a:round/>
            <a:headEnd/>
            <a:tailEnd/>
          </a:ln>
        </p:spPr>
        <p:txBody>
          <a:bodyPr wrap="none" anchor="ctr"/>
          <a:lstStyle/>
          <a:p>
            <a:endParaRPr lang="en-US"/>
          </a:p>
        </p:txBody>
      </p:sp>
      <p:sp>
        <p:nvSpPr>
          <p:cNvPr id="72733" name="Oval 31"/>
          <p:cNvSpPr>
            <a:spLocks noChangeArrowheads="1"/>
          </p:cNvSpPr>
          <p:nvPr/>
        </p:nvSpPr>
        <p:spPr bwMode="auto">
          <a:xfrm>
            <a:off x="3635375" y="4076700"/>
            <a:ext cx="152400" cy="152400"/>
          </a:xfrm>
          <a:prstGeom prst="ellipse">
            <a:avLst/>
          </a:prstGeom>
          <a:solidFill>
            <a:schemeClr val="tx1"/>
          </a:solidFill>
          <a:ln w="12700">
            <a:solidFill>
              <a:schemeClr val="tx1"/>
            </a:solidFill>
            <a:round/>
            <a:headEnd/>
            <a:tailEnd/>
          </a:ln>
        </p:spPr>
        <p:txBody>
          <a:bodyPr wrap="none" anchor="ctr"/>
          <a:lstStyle/>
          <a:p>
            <a:endParaRPr lang="en-US"/>
          </a:p>
        </p:txBody>
      </p:sp>
      <p:sp>
        <p:nvSpPr>
          <p:cNvPr id="72734" name="Oval 32"/>
          <p:cNvSpPr>
            <a:spLocks noChangeArrowheads="1"/>
          </p:cNvSpPr>
          <p:nvPr/>
        </p:nvSpPr>
        <p:spPr bwMode="auto">
          <a:xfrm>
            <a:off x="4556125" y="3260725"/>
            <a:ext cx="152400" cy="152400"/>
          </a:xfrm>
          <a:prstGeom prst="ellipse">
            <a:avLst/>
          </a:prstGeom>
          <a:solidFill>
            <a:schemeClr val="tx1"/>
          </a:solidFill>
          <a:ln w="12700">
            <a:solidFill>
              <a:schemeClr val="tx1"/>
            </a:solidFill>
            <a:round/>
            <a:headEnd/>
            <a:tailEnd/>
          </a:ln>
        </p:spPr>
        <p:txBody>
          <a:bodyPr wrap="none" anchor="ctr"/>
          <a:lstStyle/>
          <a:p>
            <a:endParaRPr lang="en-US"/>
          </a:p>
        </p:txBody>
      </p:sp>
      <p:sp>
        <p:nvSpPr>
          <p:cNvPr id="72736" name="Text Box 38"/>
          <p:cNvSpPr txBox="1">
            <a:spLocks noChangeArrowheads="1"/>
          </p:cNvSpPr>
          <p:nvPr/>
        </p:nvSpPr>
        <p:spPr bwMode="auto">
          <a:xfrm>
            <a:off x="1403350" y="2852738"/>
            <a:ext cx="6064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Comic Sans MS" pitchFamily="66" charset="0"/>
                <a:ea typeface="ＭＳ Ｐゴシック" pitchFamily="34" charset="-128"/>
              </a:defRPr>
            </a:lvl1pPr>
            <a:lvl2pPr marL="742950" indent="-285750" eaLnBrk="0" hangingPunct="0">
              <a:defRPr>
                <a:solidFill>
                  <a:schemeClr val="tx1"/>
                </a:solidFill>
                <a:latin typeface="Comic Sans MS" pitchFamily="66" charset="0"/>
                <a:ea typeface="ＭＳ Ｐゴシック" pitchFamily="34" charset="-128"/>
              </a:defRPr>
            </a:lvl2pPr>
            <a:lvl3pPr marL="1143000" indent="-228600" eaLnBrk="0" hangingPunct="0">
              <a:defRPr>
                <a:solidFill>
                  <a:schemeClr val="tx1"/>
                </a:solidFill>
                <a:latin typeface="Comic Sans MS" pitchFamily="66" charset="0"/>
                <a:ea typeface="ＭＳ Ｐゴシック" pitchFamily="34" charset="-128"/>
              </a:defRPr>
            </a:lvl3pPr>
            <a:lvl4pPr marL="1600200" indent="-228600" eaLnBrk="0" hangingPunct="0">
              <a:defRPr>
                <a:solidFill>
                  <a:schemeClr val="tx1"/>
                </a:solidFill>
                <a:latin typeface="Comic Sans MS" pitchFamily="66" charset="0"/>
                <a:ea typeface="ＭＳ Ｐゴシック" pitchFamily="34" charset="-128"/>
              </a:defRPr>
            </a:lvl4pPr>
            <a:lvl5pPr marL="2057400" indent="-228600" eaLnBrk="0" hangingPunct="0">
              <a:defRPr>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9pPr>
          </a:lstStyle>
          <a:p>
            <a:pPr eaLnBrk="1" hangingPunct="1"/>
            <a:r>
              <a:rPr lang="en-AU" sz="1600"/>
              <a:t>3.50</a:t>
            </a:r>
          </a:p>
        </p:txBody>
      </p:sp>
      <p:sp>
        <p:nvSpPr>
          <p:cNvPr id="2" name="Rectangle 1"/>
          <p:cNvSpPr/>
          <p:nvPr/>
        </p:nvSpPr>
        <p:spPr>
          <a:xfrm>
            <a:off x="6953250" y="2492376"/>
            <a:ext cx="1962150" cy="2862322"/>
          </a:xfrm>
          <a:prstGeom prst="rect">
            <a:avLst/>
          </a:prstGeom>
        </p:spPr>
        <p:txBody>
          <a:bodyPr wrap="square">
            <a:spAutoFit/>
          </a:bodyPr>
          <a:lstStyle/>
          <a:p>
            <a:r>
              <a:rPr lang="en-AU" dirty="0">
                <a:solidFill>
                  <a:srgbClr val="FF0000"/>
                </a:solidFill>
              </a:rPr>
              <a:t>The tax burden on the buyer is </a:t>
            </a:r>
            <a:r>
              <a:rPr lang="en-AU" dirty="0" smtClean="0">
                <a:solidFill>
                  <a:srgbClr val="FF0000"/>
                </a:solidFill>
              </a:rPr>
              <a:t>50 cents</a:t>
            </a:r>
          </a:p>
          <a:p>
            <a:r>
              <a:rPr lang="en-AU" dirty="0" smtClean="0">
                <a:solidFill>
                  <a:srgbClr val="FF0000"/>
                </a:solidFill>
              </a:rPr>
              <a:t>The </a:t>
            </a:r>
            <a:r>
              <a:rPr lang="en-AU" dirty="0">
                <a:solidFill>
                  <a:srgbClr val="FF0000"/>
                </a:solidFill>
              </a:rPr>
              <a:t>tax burden on the seller </a:t>
            </a:r>
            <a:r>
              <a:rPr lang="en-AU" dirty="0" smtClean="0">
                <a:solidFill>
                  <a:srgbClr val="FF0000"/>
                </a:solidFill>
              </a:rPr>
              <a:t>is $1</a:t>
            </a:r>
          </a:p>
          <a:p>
            <a:r>
              <a:rPr lang="en-AU" dirty="0" smtClean="0"/>
              <a:t>D curve is relatively more elastic than supply curve.</a:t>
            </a:r>
            <a:endParaRPr lang="en-US" dirty="0"/>
          </a:p>
        </p:txBody>
      </p:sp>
      <p:sp>
        <p:nvSpPr>
          <p:cNvPr id="3" name="Date Placeholder 2"/>
          <p:cNvSpPr>
            <a:spLocks noGrp="1"/>
          </p:cNvSpPr>
          <p:nvPr>
            <p:ph type="dt" sz="half" idx="10"/>
          </p:nvPr>
        </p:nvSpPr>
        <p:spPr/>
        <p:txBody>
          <a:bodyPr/>
          <a:lstStyle/>
          <a:p>
            <a:fld id="{01709BDD-9100-49DC-9172-23F807B8F6F9}" type="datetime1">
              <a:rPr lang="en-US" smtClean="0"/>
              <a:t>15-Aug-17</a:t>
            </a:fld>
            <a:endParaRPr lang="en-US"/>
          </a:p>
        </p:txBody>
      </p:sp>
      <p:sp>
        <p:nvSpPr>
          <p:cNvPr id="4" name="Slide Number Placeholder 3"/>
          <p:cNvSpPr>
            <a:spLocks noGrp="1"/>
          </p:cNvSpPr>
          <p:nvPr>
            <p:ph type="sldNum" sz="quarter" idx="12"/>
          </p:nvPr>
        </p:nvSpPr>
        <p:spPr/>
        <p:txBody>
          <a:bodyPr/>
          <a:lstStyle/>
          <a:p>
            <a:fld id="{853C790F-EA42-4F9E-ACE9-D924D845F78A}" type="slidenum">
              <a:rPr lang="en-US" smtClean="0"/>
              <a:t>39</a:t>
            </a:fld>
            <a:endParaRPr lang="en-US"/>
          </a:p>
        </p:txBody>
      </p:sp>
    </p:spTree>
    <p:extLst>
      <p:ext uri="{BB962C8B-B14F-4D97-AF65-F5344CB8AC3E}">
        <p14:creationId xmlns:p14="http://schemas.microsoft.com/office/powerpoint/2010/main" val="4107511338"/>
      </p:ext>
    </p:extLst>
  </p:cSld>
  <p:clrMapOvr>
    <a:masterClrMapping/>
  </p:clrMapOvr>
  <p:transition>
    <p:blinds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1574" name="Rectangle 6"/>
          <p:cNvSpPr>
            <a:spLocks noGrp="1" noChangeArrowheads="1"/>
          </p:cNvSpPr>
          <p:nvPr>
            <p:ph type="title"/>
          </p:nvPr>
        </p:nvSpPr>
        <p:spPr>
          <a:xfrm>
            <a:off x="1066800" y="152400"/>
            <a:ext cx="7543800" cy="1219200"/>
          </a:xfrm>
        </p:spPr>
        <p:txBody>
          <a:bodyPr lIns="92075" tIns="46038" rIns="92075" bIns="46038"/>
          <a:lstStyle/>
          <a:p>
            <a:pPr marL="0" indent="0"/>
            <a:r>
              <a:rPr lang="en-AU" dirty="0">
                <a:solidFill>
                  <a:srgbClr val="C00000"/>
                </a:solidFill>
              </a:rPr>
              <a:t>P</a:t>
            </a:r>
            <a:r>
              <a:rPr lang="en-AU" dirty="0" smtClean="0">
                <a:solidFill>
                  <a:srgbClr val="C00000"/>
                </a:solidFill>
              </a:rPr>
              <a:t>roducer surplus </a:t>
            </a:r>
            <a:endParaRPr lang="en-AU" dirty="0">
              <a:solidFill>
                <a:srgbClr val="C00000"/>
              </a:solidFill>
            </a:endParaRPr>
          </a:p>
        </p:txBody>
      </p:sp>
      <p:sp>
        <p:nvSpPr>
          <p:cNvPr id="27651" name="Rectangle 7"/>
          <p:cNvSpPr>
            <a:spLocks noGrp="1" noChangeArrowheads="1"/>
          </p:cNvSpPr>
          <p:nvPr>
            <p:ph idx="1"/>
          </p:nvPr>
        </p:nvSpPr>
        <p:spPr>
          <a:xfrm>
            <a:off x="685800" y="1676400"/>
            <a:ext cx="7924800" cy="4416425"/>
          </a:xfrm>
        </p:spPr>
        <p:txBody>
          <a:bodyPr lIns="92075" tIns="46038" rIns="92075" bIns="46038"/>
          <a:lstStyle/>
          <a:p>
            <a:pPr eaLnBrk="1" hangingPunct="1">
              <a:spcBef>
                <a:spcPct val="0"/>
              </a:spcBef>
              <a:tabLst>
                <a:tab pos="333375" algn="l"/>
                <a:tab pos="857250" algn="l"/>
              </a:tabLst>
            </a:pPr>
            <a:r>
              <a:rPr lang="en-CA" b="1" i="1" dirty="0">
                <a:solidFill>
                  <a:srgbClr val="00B050"/>
                </a:solidFill>
                <a:latin typeface="Times New Roman" pitchFamily="18" charset="0"/>
                <a:ea typeface="ＭＳ Ｐゴシック" pitchFamily="34" charset="-128"/>
                <a:cs typeface="Times New Roman" pitchFamily="18" charset="0"/>
              </a:rPr>
              <a:t>Producer’s surplus </a:t>
            </a:r>
            <a:r>
              <a:rPr lang="en-CA" dirty="0">
                <a:solidFill>
                  <a:srgbClr val="FF0000"/>
                </a:solidFill>
                <a:latin typeface="Times New Roman" pitchFamily="18" charset="0"/>
                <a:ea typeface="ＭＳ Ｐゴシック" pitchFamily="34" charset="-128"/>
                <a:cs typeface="Times New Roman" pitchFamily="18" charset="0"/>
              </a:rPr>
              <a:t>is the difference between the lowest price a firm would have been willing to accept and the price it actually receives</a:t>
            </a:r>
            <a:r>
              <a:rPr lang="en-CA" dirty="0" smtClean="0">
                <a:solidFill>
                  <a:srgbClr val="FF0000"/>
                </a:solidFill>
                <a:latin typeface="Times New Roman" pitchFamily="18" charset="0"/>
                <a:ea typeface="ＭＳ Ｐゴシック" pitchFamily="34" charset="-128"/>
                <a:cs typeface="Times New Roman" pitchFamily="18" charset="0"/>
              </a:rPr>
              <a:t>.</a:t>
            </a:r>
            <a:endParaRPr lang="en-CA" b="1" dirty="0" smtClean="0">
              <a:ea typeface="ＭＳ Ｐゴシック" pitchFamily="34" charset="-128"/>
            </a:endParaRPr>
          </a:p>
        </p:txBody>
      </p:sp>
      <p:sp>
        <p:nvSpPr>
          <p:cNvPr id="27653"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7654"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7655" name="Rectangle 4"/>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7656" name="Rectangle 5"/>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 name="Date Placeholder 1"/>
          <p:cNvSpPr>
            <a:spLocks noGrp="1"/>
          </p:cNvSpPr>
          <p:nvPr>
            <p:ph type="dt" sz="half" idx="10"/>
          </p:nvPr>
        </p:nvSpPr>
        <p:spPr/>
        <p:txBody>
          <a:bodyPr/>
          <a:lstStyle/>
          <a:p>
            <a:fld id="{FB2F3512-BAB5-4264-9B5E-D91A048AB77F}" type="datetime1">
              <a:rPr lang="en-US" smtClean="0"/>
              <a:t>15-Aug-17</a:t>
            </a:fld>
            <a:endParaRPr lang="en-US"/>
          </a:p>
        </p:txBody>
      </p:sp>
      <p:sp>
        <p:nvSpPr>
          <p:cNvPr id="3" name="Slide Number Placeholder 2"/>
          <p:cNvSpPr>
            <a:spLocks noGrp="1"/>
          </p:cNvSpPr>
          <p:nvPr>
            <p:ph type="sldNum" sz="quarter" idx="12"/>
          </p:nvPr>
        </p:nvSpPr>
        <p:spPr/>
        <p:txBody>
          <a:bodyPr/>
          <a:lstStyle/>
          <a:p>
            <a:fld id="{853C790F-EA42-4F9E-ACE9-D924D845F78A}" type="slidenum">
              <a:rPr lang="en-US" smtClean="0"/>
              <a:t>4</a:t>
            </a:fld>
            <a:endParaRPr lang="en-US"/>
          </a:p>
        </p:txBody>
      </p:sp>
    </p:spTree>
    <p:extLst>
      <p:ext uri="{BB962C8B-B14F-4D97-AF65-F5344CB8AC3E}">
        <p14:creationId xmlns:p14="http://schemas.microsoft.com/office/powerpoint/2010/main" val="907616170"/>
      </p:ext>
    </p:extLst>
  </p:cSld>
  <p:clrMapOvr>
    <a:masterClrMapping/>
  </p:clrMapOvr>
  <p:transition spd="slow">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2454" name="Rectangle 6"/>
          <p:cNvSpPr>
            <a:spLocks noGrp="1" noChangeArrowheads="1"/>
          </p:cNvSpPr>
          <p:nvPr>
            <p:ph type="title"/>
          </p:nvPr>
        </p:nvSpPr>
        <p:spPr>
          <a:xfrm>
            <a:off x="1066801" y="274638"/>
            <a:ext cx="7867650" cy="715962"/>
          </a:xfrm>
        </p:spPr>
        <p:txBody>
          <a:bodyPr lIns="92075" tIns="46038" rIns="92075" bIns="46038"/>
          <a:lstStyle/>
          <a:p>
            <a:pPr eaLnBrk="1" fontAlgn="auto" hangingPunct="1">
              <a:spcAft>
                <a:spcPts val="0"/>
              </a:spcAft>
              <a:defRPr/>
            </a:pPr>
            <a:r>
              <a:rPr lang="en-AU" sz="3200" dirty="0">
                <a:solidFill>
                  <a:schemeClr val="tx2">
                    <a:satMod val="130000"/>
                  </a:schemeClr>
                </a:solidFill>
                <a:latin typeface="Times New Roman" pitchFamily="18" charset="0"/>
                <a:cs typeface="Times New Roman" pitchFamily="18" charset="0"/>
              </a:rPr>
              <a:t>The Incidence of Tax</a:t>
            </a:r>
          </a:p>
        </p:txBody>
      </p:sp>
      <p:sp>
        <p:nvSpPr>
          <p:cNvPr id="872455" name="Rectangle 7"/>
          <p:cNvSpPr>
            <a:spLocks noGrp="1" noChangeArrowheads="1"/>
          </p:cNvSpPr>
          <p:nvPr>
            <p:ph idx="1"/>
          </p:nvPr>
        </p:nvSpPr>
        <p:spPr>
          <a:xfrm>
            <a:off x="685801" y="1143000"/>
            <a:ext cx="7696200" cy="5165725"/>
          </a:xfrm>
        </p:spPr>
        <p:txBody>
          <a:bodyPr lIns="92075" tIns="46038" rIns="92075" bIns="46038"/>
          <a:lstStyle/>
          <a:p>
            <a:pPr eaLnBrk="1" hangingPunct="1">
              <a:tabLst>
                <a:tab pos="333375" algn="l"/>
                <a:tab pos="857250" algn="l"/>
              </a:tabLst>
            </a:pPr>
            <a:r>
              <a:rPr lang="en-AU" dirty="0" smtClean="0">
                <a:latin typeface="Times New Roman" pitchFamily="18" charset="0"/>
                <a:ea typeface="ＭＳ Ｐゴシック" pitchFamily="34" charset="-128"/>
                <a:cs typeface="Times New Roman" pitchFamily="18" charset="0"/>
              </a:rPr>
              <a:t>Who pays more of the tax – the buyer or the seller?</a:t>
            </a:r>
          </a:p>
          <a:p>
            <a:pPr eaLnBrk="1" hangingPunct="1">
              <a:tabLst>
                <a:tab pos="333375" algn="l"/>
                <a:tab pos="857250" algn="l"/>
              </a:tabLst>
            </a:pPr>
            <a:r>
              <a:rPr lang="en-AU" dirty="0" smtClean="0">
                <a:solidFill>
                  <a:srgbClr val="FF3399"/>
                </a:solidFill>
                <a:latin typeface="Times New Roman" pitchFamily="18" charset="0"/>
                <a:ea typeface="ＭＳ Ｐゴシック" pitchFamily="34" charset="-128"/>
                <a:cs typeface="Times New Roman" pitchFamily="18" charset="0"/>
              </a:rPr>
              <a:t>Buyer pays more if </a:t>
            </a:r>
            <a:r>
              <a:rPr lang="en-AU" dirty="0" smtClean="0">
                <a:solidFill>
                  <a:srgbClr val="00B0F0"/>
                </a:solidFill>
                <a:latin typeface="Times New Roman" pitchFamily="18" charset="0"/>
                <a:ea typeface="ＭＳ Ｐゴシック" pitchFamily="34" charset="-128"/>
                <a:cs typeface="Times New Roman" pitchFamily="18" charset="0"/>
              </a:rPr>
              <a:t>demand is less elastic </a:t>
            </a:r>
            <a:r>
              <a:rPr lang="en-AU" dirty="0" smtClean="0">
                <a:solidFill>
                  <a:srgbClr val="FF3399"/>
                </a:solidFill>
                <a:latin typeface="Times New Roman" pitchFamily="18" charset="0"/>
                <a:ea typeface="ＭＳ Ｐゴシック" pitchFamily="34" charset="-128"/>
                <a:cs typeface="Times New Roman" pitchFamily="18" charset="0"/>
              </a:rPr>
              <a:t>as compared to supply</a:t>
            </a:r>
          </a:p>
          <a:p>
            <a:pPr eaLnBrk="1" hangingPunct="1">
              <a:tabLst>
                <a:tab pos="333375" algn="l"/>
                <a:tab pos="857250" algn="l"/>
              </a:tabLst>
            </a:pPr>
            <a:r>
              <a:rPr lang="en-AU" dirty="0" smtClean="0">
                <a:solidFill>
                  <a:srgbClr val="00B0F0"/>
                </a:solidFill>
                <a:latin typeface="Times New Roman" pitchFamily="18" charset="0"/>
                <a:ea typeface="ＭＳ Ｐゴシック" pitchFamily="34" charset="-128"/>
                <a:cs typeface="Times New Roman" pitchFamily="18" charset="0"/>
              </a:rPr>
              <a:t>Seller pays more if  </a:t>
            </a:r>
            <a:r>
              <a:rPr lang="en-AU" dirty="0" smtClean="0">
                <a:solidFill>
                  <a:srgbClr val="FF3399"/>
                </a:solidFill>
                <a:latin typeface="Times New Roman" pitchFamily="18" charset="0"/>
                <a:ea typeface="ＭＳ Ｐゴシック" pitchFamily="34" charset="-128"/>
                <a:cs typeface="Times New Roman" pitchFamily="18" charset="0"/>
              </a:rPr>
              <a:t>demand is more elastic </a:t>
            </a:r>
            <a:r>
              <a:rPr lang="en-AU" dirty="0" smtClean="0">
                <a:solidFill>
                  <a:srgbClr val="00B0F0"/>
                </a:solidFill>
                <a:latin typeface="Times New Roman" pitchFamily="18" charset="0"/>
                <a:ea typeface="ＭＳ Ｐゴシック" pitchFamily="34" charset="-128"/>
                <a:cs typeface="Times New Roman" pitchFamily="18" charset="0"/>
              </a:rPr>
              <a:t>as compared to supply</a:t>
            </a:r>
          </a:p>
        </p:txBody>
      </p:sp>
      <p:sp>
        <p:nvSpPr>
          <p:cNvPr id="73733"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73734"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73735" name="Rectangle 4"/>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73736" name="Rectangle 5"/>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 name="Date Placeholder 1"/>
          <p:cNvSpPr>
            <a:spLocks noGrp="1"/>
          </p:cNvSpPr>
          <p:nvPr>
            <p:ph type="dt" sz="half" idx="10"/>
          </p:nvPr>
        </p:nvSpPr>
        <p:spPr/>
        <p:txBody>
          <a:bodyPr/>
          <a:lstStyle/>
          <a:p>
            <a:fld id="{65940BFC-C9F1-42CB-A1EB-2F3542AA5885}" type="datetime1">
              <a:rPr lang="en-US" smtClean="0"/>
              <a:t>15-Aug-17</a:t>
            </a:fld>
            <a:endParaRPr lang="en-US"/>
          </a:p>
        </p:txBody>
      </p:sp>
      <p:sp>
        <p:nvSpPr>
          <p:cNvPr id="3" name="Slide Number Placeholder 2"/>
          <p:cNvSpPr>
            <a:spLocks noGrp="1"/>
          </p:cNvSpPr>
          <p:nvPr>
            <p:ph type="sldNum" sz="quarter" idx="12"/>
          </p:nvPr>
        </p:nvSpPr>
        <p:spPr/>
        <p:txBody>
          <a:bodyPr/>
          <a:lstStyle/>
          <a:p>
            <a:fld id="{853C790F-EA42-4F9E-ACE9-D924D845F78A}" type="slidenum">
              <a:rPr lang="en-US" smtClean="0"/>
              <a:t>40</a:t>
            </a:fld>
            <a:endParaRPr lang="en-US"/>
          </a:p>
        </p:txBody>
      </p:sp>
    </p:spTree>
    <p:extLst>
      <p:ext uri="{BB962C8B-B14F-4D97-AF65-F5344CB8AC3E}">
        <p14:creationId xmlns:p14="http://schemas.microsoft.com/office/powerpoint/2010/main" val="301898078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72455">
                                            <p:txEl>
                                              <p:pRg st="0" end="0"/>
                                            </p:txEl>
                                          </p:spTgt>
                                        </p:tgtEl>
                                        <p:attrNameLst>
                                          <p:attrName>style.visibility</p:attrName>
                                        </p:attrNameLst>
                                      </p:cBhvr>
                                      <p:to>
                                        <p:strVal val="visible"/>
                                      </p:to>
                                    </p:set>
                                    <p:animEffect transition="in" filter="wipe(left)">
                                      <p:cBhvr>
                                        <p:cTn id="7" dur="500"/>
                                        <p:tgtEl>
                                          <p:spTgt spid="8724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72455">
                                            <p:txEl>
                                              <p:pRg st="1" end="1"/>
                                            </p:txEl>
                                          </p:spTgt>
                                        </p:tgtEl>
                                        <p:attrNameLst>
                                          <p:attrName>style.visibility</p:attrName>
                                        </p:attrNameLst>
                                      </p:cBhvr>
                                      <p:to>
                                        <p:strVal val="visible"/>
                                      </p:to>
                                    </p:set>
                                    <p:animEffect transition="in" filter="wipe(left)">
                                      <p:cBhvr>
                                        <p:cTn id="12" dur="500"/>
                                        <p:tgtEl>
                                          <p:spTgt spid="8724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72455">
                                            <p:txEl>
                                              <p:pRg st="2" end="2"/>
                                            </p:txEl>
                                          </p:spTgt>
                                        </p:tgtEl>
                                        <p:attrNameLst>
                                          <p:attrName>style.visibility</p:attrName>
                                        </p:attrNameLst>
                                      </p:cBhvr>
                                      <p:to>
                                        <p:strVal val="visible"/>
                                      </p:to>
                                    </p:set>
                                    <p:animEffect transition="in" filter="wipe(left)">
                                      <p:cBhvr>
                                        <p:cTn id="17" dur="500"/>
                                        <p:tgtEl>
                                          <p:spTgt spid="8724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2455"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04" name="Rectangle 4"/>
          <p:cNvSpPr>
            <a:spLocks noGrp="1" noChangeArrowheads="1"/>
          </p:cNvSpPr>
          <p:nvPr>
            <p:ph type="title"/>
          </p:nvPr>
        </p:nvSpPr>
        <p:spPr>
          <a:xfrm>
            <a:off x="304800" y="274638"/>
            <a:ext cx="8629650" cy="1020762"/>
          </a:xfrm>
        </p:spPr>
        <p:txBody>
          <a:bodyPr lIns="90487" tIns="44450" rIns="90487" bIns="44450">
            <a:normAutofit fontScale="90000"/>
          </a:bodyPr>
          <a:lstStyle/>
          <a:p>
            <a:pPr eaLnBrk="1" fontAlgn="auto" hangingPunct="1">
              <a:spcAft>
                <a:spcPts val="0"/>
              </a:spcAft>
              <a:defRPr/>
            </a:pPr>
            <a:r>
              <a:rPr lang="en-AU" sz="3200" dirty="0">
                <a:solidFill>
                  <a:schemeClr val="tx2">
                    <a:satMod val="130000"/>
                  </a:schemeClr>
                </a:solidFill>
                <a:latin typeface="Times New Roman" pitchFamily="18" charset="0"/>
                <a:cs typeface="Times New Roman" pitchFamily="18" charset="0"/>
              </a:rPr>
              <a:t>c. In what way could this tax be considered 	‘efficient’?</a:t>
            </a:r>
          </a:p>
        </p:txBody>
      </p:sp>
      <p:sp>
        <p:nvSpPr>
          <p:cNvPr id="819205" name="Rectangle 5"/>
          <p:cNvSpPr>
            <a:spLocks noGrp="1" noChangeArrowheads="1"/>
          </p:cNvSpPr>
          <p:nvPr>
            <p:ph idx="1"/>
          </p:nvPr>
        </p:nvSpPr>
        <p:spPr>
          <a:xfrm>
            <a:off x="838200" y="1600200"/>
            <a:ext cx="7315200" cy="4519612"/>
          </a:xfrm>
        </p:spPr>
        <p:txBody>
          <a:bodyPr lIns="90487" tIns="44450" rIns="90487" bIns="44450"/>
          <a:lstStyle/>
          <a:p>
            <a:pPr eaLnBrk="1" hangingPunct="1">
              <a:lnSpc>
                <a:spcPct val="90000"/>
              </a:lnSpc>
            </a:pPr>
            <a:r>
              <a:rPr lang="en-US" dirty="0" smtClean="0">
                <a:latin typeface="Times New Roman" pitchFamily="18" charset="0"/>
                <a:ea typeface="ＭＳ Ｐゴシック" pitchFamily="34" charset="-128"/>
                <a:cs typeface="Times New Roman" pitchFamily="18" charset="0"/>
              </a:rPr>
              <a:t>What about the efficiency of a tax?</a:t>
            </a:r>
          </a:p>
          <a:p>
            <a:pPr lvl="1" eaLnBrk="1" hangingPunct="1">
              <a:lnSpc>
                <a:spcPct val="90000"/>
              </a:lnSpc>
            </a:pPr>
            <a:r>
              <a:rPr lang="en-AU" sz="3200" dirty="0" smtClean="0">
                <a:latin typeface="Times New Roman" pitchFamily="18" charset="0"/>
                <a:ea typeface="ＭＳ Ｐゴシック" pitchFamily="34" charset="-128"/>
                <a:cs typeface="Times New Roman" pitchFamily="18" charset="0"/>
              </a:rPr>
              <a:t>How does a tax affect consumer &amp; producer surplus?</a:t>
            </a:r>
          </a:p>
          <a:p>
            <a:pPr lvl="1" eaLnBrk="1" hangingPunct="1">
              <a:lnSpc>
                <a:spcPct val="90000"/>
              </a:lnSpc>
            </a:pPr>
            <a:r>
              <a:rPr lang="en-AU" sz="3200" dirty="0" smtClean="0">
                <a:latin typeface="Times New Roman" pitchFamily="18" charset="0"/>
                <a:ea typeface="ＭＳ Ｐゴシック" pitchFamily="34" charset="-128"/>
                <a:cs typeface="Times New Roman" pitchFamily="18" charset="0"/>
              </a:rPr>
              <a:t>Will total surplus increase or decrease?</a:t>
            </a:r>
            <a:endParaRPr lang="en-US" sz="3200" dirty="0" smtClean="0">
              <a:latin typeface="Times New Roman" pitchFamily="18" charset="0"/>
              <a:ea typeface="ＭＳ Ｐゴシック" pitchFamily="34" charset="-128"/>
              <a:cs typeface="Times New Roman" pitchFamily="18" charset="0"/>
            </a:endParaRPr>
          </a:p>
        </p:txBody>
      </p:sp>
      <p:sp>
        <p:nvSpPr>
          <p:cNvPr id="75781"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75782"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2" name="Date Placeholder 1"/>
          <p:cNvSpPr>
            <a:spLocks noGrp="1"/>
          </p:cNvSpPr>
          <p:nvPr>
            <p:ph type="dt" sz="half" idx="10"/>
          </p:nvPr>
        </p:nvSpPr>
        <p:spPr/>
        <p:txBody>
          <a:bodyPr/>
          <a:lstStyle/>
          <a:p>
            <a:fld id="{3CA2A0DF-3745-43EB-BE14-4C2A92EE5CE7}" type="datetime1">
              <a:rPr lang="en-US" smtClean="0"/>
              <a:t>15-Aug-17</a:t>
            </a:fld>
            <a:endParaRPr lang="en-US"/>
          </a:p>
        </p:txBody>
      </p:sp>
      <p:sp>
        <p:nvSpPr>
          <p:cNvPr id="3" name="Slide Number Placeholder 2"/>
          <p:cNvSpPr>
            <a:spLocks noGrp="1"/>
          </p:cNvSpPr>
          <p:nvPr>
            <p:ph type="sldNum" sz="quarter" idx="12"/>
          </p:nvPr>
        </p:nvSpPr>
        <p:spPr/>
        <p:txBody>
          <a:bodyPr/>
          <a:lstStyle/>
          <a:p>
            <a:fld id="{853C790F-EA42-4F9E-ACE9-D924D845F78A}" type="slidenum">
              <a:rPr lang="en-US" smtClean="0"/>
              <a:t>41</a:t>
            </a:fld>
            <a:endParaRPr lang="en-US"/>
          </a:p>
        </p:txBody>
      </p:sp>
    </p:spTree>
    <p:extLst>
      <p:ext uri="{BB962C8B-B14F-4D97-AF65-F5344CB8AC3E}">
        <p14:creationId xmlns:p14="http://schemas.microsoft.com/office/powerpoint/2010/main" val="182608222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205">
                                            <p:txEl>
                                              <p:pRg st="0" end="0"/>
                                            </p:txEl>
                                          </p:spTgt>
                                        </p:tgtEl>
                                        <p:attrNameLst>
                                          <p:attrName>style.visibility</p:attrName>
                                        </p:attrNameLst>
                                      </p:cBhvr>
                                      <p:to>
                                        <p:strVal val="visible"/>
                                      </p:to>
                                    </p:set>
                                    <p:animEffect transition="in" filter="wipe(left)">
                                      <p:cBhvr>
                                        <p:cTn id="7" dur="500"/>
                                        <p:tgtEl>
                                          <p:spTgt spid="81920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19205">
                                            <p:txEl>
                                              <p:pRg st="1" end="1"/>
                                            </p:txEl>
                                          </p:spTgt>
                                        </p:tgtEl>
                                        <p:attrNameLst>
                                          <p:attrName>style.visibility</p:attrName>
                                        </p:attrNameLst>
                                      </p:cBhvr>
                                      <p:to>
                                        <p:strVal val="visible"/>
                                      </p:to>
                                    </p:set>
                                    <p:animEffect transition="in" filter="wipe(left)">
                                      <p:cBhvr>
                                        <p:cTn id="12" dur="500"/>
                                        <p:tgtEl>
                                          <p:spTgt spid="81920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19205">
                                            <p:txEl>
                                              <p:pRg st="2" end="2"/>
                                            </p:txEl>
                                          </p:spTgt>
                                        </p:tgtEl>
                                        <p:attrNameLst>
                                          <p:attrName>style.visibility</p:attrName>
                                        </p:attrNameLst>
                                      </p:cBhvr>
                                      <p:to>
                                        <p:strVal val="visible"/>
                                      </p:to>
                                    </p:set>
                                    <p:animEffect transition="in" filter="wipe(left)">
                                      <p:cBhvr>
                                        <p:cTn id="17" dur="500"/>
                                        <p:tgtEl>
                                          <p:spTgt spid="81920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05" grpId="0" build="p" bldLvl="2"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3410" name="Rectangle 2"/>
          <p:cNvSpPr>
            <a:spLocks noGrp="1" noChangeArrowheads="1"/>
          </p:cNvSpPr>
          <p:nvPr>
            <p:ph type="title"/>
          </p:nvPr>
        </p:nvSpPr>
        <p:spPr>
          <a:xfrm>
            <a:off x="1143000" y="152400"/>
            <a:ext cx="6413500" cy="1189038"/>
          </a:xfrm>
        </p:spPr>
        <p:txBody>
          <a:bodyPr/>
          <a:lstStyle/>
          <a:p>
            <a:pPr eaLnBrk="1" hangingPunct="1">
              <a:defRPr/>
            </a:pPr>
            <a:r>
              <a:rPr lang="en-AU" dirty="0" smtClean="0">
                <a:effectLst>
                  <a:outerShdw blurRad="38100" dist="38100" dir="2700000" algn="tl">
                    <a:srgbClr val="C0C0C0"/>
                  </a:outerShdw>
                </a:effectLst>
                <a:latin typeface="Times New Roman" pitchFamily="18" charset="0"/>
                <a:cs typeface="Times New Roman" pitchFamily="18" charset="0"/>
              </a:rPr>
              <a:t>Taxes and Efficiency</a:t>
            </a:r>
            <a:endParaRPr lang="en-US" dirty="0" smtClean="0">
              <a:effectLst>
                <a:outerShdw blurRad="38100" dist="38100" dir="2700000" algn="tl">
                  <a:srgbClr val="C0C0C0"/>
                </a:outerShdw>
              </a:effectLst>
              <a:latin typeface="Times New Roman" pitchFamily="18" charset="0"/>
              <a:cs typeface="Times New Roman" pitchFamily="18" charset="0"/>
            </a:endParaRPr>
          </a:p>
        </p:txBody>
      </p:sp>
      <p:sp>
        <p:nvSpPr>
          <p:cNvPr id="76803" name="Rectangle 3"/>
          <p:cNvSpPr>
            <a:spLocks noGrp="1" noChangeArrowheads="1"/>
          </p:cNvSpPr>
          <p:nvPr>
            <p:ph idx="1"/>
          </p:nvPr>
        </p:nvSpPr>
        <p:spPr>
          <a:xfrm>
            <a:off x="152400" y="1447800"/>
            <a:ext cx="8839200" cy="3497262"/>
          </a:xfrm>
        </p:spPr>
        <p:txBody>
          <a:bodyPr>
            <a:normAutofit fontScale="92500" lnSpcReduction="10000"/>
          </a:bodyPr>
          <a:lstStyle/>
          <a:p>
            <a:pPr eaLnBrk="1" hangingPunct="1">
              <a:lnSpc>
                <a:spcPct val="90000"/>
              </a:lnSpc>
            </a:pPr>
            <a:r>
              <a:rPr lang="en-AU" dirty="0" smtClean="0">
                <a:latin typeface="Times New Roman" pitchFamily="18" charset="0"/>
                <a:ea typeface="ＭＳ Ｐゴシック" pitchFamily="34" charset="-128"/>
                <a:cs typeface="Times New Roman" pitchFamily="18" charset="0"/>
              </a:rPr>
              <a:t>After a tax, consumers will pay more and consume less</a:t>
            </a:r>
          </a:p>
          <a:p>
            <a:pPr eaLnBrk="1" hangingPunct="1">
              <a:lnSpc>
                <a:spcPct val="90000"/>
              </a:lnSpc>
            </a:pPr>
            <a:r>
              <a:rPr lang="en-AU" dirty="0" smtClean="0">
                <a:latin typeface="Times New Roman" pitchFamily="18" charset="0"/>
                <a:ea typeface="ＭＳ Ｐゴシック" pitchFamily="34" charset="-128"/>
                <a:cs typeface="Times New Roman" pitchFamily="18" charset="0"/>
              </a:rPr>
              <a:t>Consumer surplus will </a:t>
            </a:r>
            <a:r>
              <a:rPr lang="en-AU" dirty="0" smtClean="0">
                <a:solidFill>
                  <a:srgbClr val="FF0000"/>
                </a:solidFill>
                <a:latin typeface="Times New Roman" pitchFamily="18" charset="0"/>
                <a:ea typeface="ＭＳ Ｐゴシック" pitchFamily="34" charset="-128"/>
                <a:cs typeface="Times New Roman" pitchFamily="18" charset="0"/>
              </a:rPr>
              <a:t>decrease</a:t>
            </a:r>
          </a:p>
          <a:p>
            <a:pPr eaLnBrk="1" hangingPunct="1">
              <a:lnSpc>
                <a:spcPct val="90000"/>
              </a:lnSpc>
            </a:pPr>
            <a:r>
              <a:rPr lang="en-US" dirty="0">
                <a:latin typeface="Times New Roman" pitchFamily="18" charset="0"/>
                <a:ea typeface="ＭＳ Ｐゴシック" pitchFamily="34" charset="-128"/>
                <a:cs typeface="Times New Roman" pitchFamily="18" charset="0"/>
              </a:rPr>
              <a:t>A Tax on Sellers – </a:t>
            </a:r>
            <a:br>
              <a:rPr lang="en-US" dirty="0">
                <a:latin typeface="Times New Roman" pitchFamily="18" charset="0"/>
                <a:ea typeface="ＭＳ Ｐゴシック" pitchFamily="34" charset="-128"/>
                <a:cs typeface="Times New Roman" pitchFamily="18" charset="0"/>
              </a:rPr>
            </a:br>
            <a:r>
              <a:rPr lang="en-US" dirty="0">
                <a:latin typeface="Times New Roman" pitchFamily="18" charset="0"/>
                <a:ea typeface="ＭＳ Ｐゴシック" pitchFamily="34" charset="-128"/>
                <a:cs typeface="Times New Roman" pitchFamily="18" charset="0"/>
              </a:rPr>
              <a:t>	Inelastic D: loss in consumer </a:t>
            </a:r>
            <a:r>
              <a:rPr lang="en-US" dirty="0" smtClean="0">
                <a:latin typeface="Times New Roman" pitchFamily="18" charset="0"/>
                <a:ea typeface="ＭＳ Ｐゴシック" pitchFamily="34" charset="-128"/>
                <a:cs typeface="Times New Roman" pitchFamily="18" charset="0"/>
              </a:rPr>
              <a:t>surplus</a:t>
            </a:r>
          </a:p>
          <a:p>
            <a:pPr eaLnBrk="1" hangingPunct="1">
              <a:lnSpc>
                <a:spcPct val="90000"/>
              </a:lnSpc>
            </a:pPr>
            <a:r>
              <a:rPr lang="en-US" dirty="0" smtClean="0">
                <a:latin typeface="Times New Roman" pitchFamily="18" charset="0"/>
                <a:ea typeface="ＭＳ Ｐゴシック" pitchFamily="34" charset="-128"/>
                <a:cs typeface="Times New Roman" pitchFamily="18" charset="0"/>
              </a:rPr>
              <a:t>A</a:t>
            </a:r>
            <a:r>
              <a:rPr lang="en-AU" dirty="0" err="1" smtClean="0">
                <a:latin typeface="Times New Roman" pitchFamily="18" charset="0"/>
                <a:ea typeface="ＭＳ Ｐゴシック" pitchFamily="34" charset="-128"/>
                <a:cs typeface="Times New Roman" pitchFamily="18" charset="0"/>
              </a:rPr>
              <a:t>fter</a:t>
            </a:r>
            <a:r>
              <a:rPr lang="en-AU" dirty="0" smtClean="0">
                <a:latin typeface="Times New Roman" pitchFamily="18" charset="0"/>
                <a:ea typeface="ＭＳ Ｐゴシック" pitchFamily="34" charset="-128"/>
                <a:cs typeface="Times New Roman" pitchFamily="18" charset="0"/>
              </a:rPr>
              <a:t> </a:t>
            </a:r>
            <a:r>
              <a:rPr lang="en-AU" dirty="0">
                <a:latin typeface="Times New Roman" pitchFamily="18" charset="0"/>
                <a:ea typeface="ＭＳ Ｐゴシック" pitchFamily="34" charset="-128"/>
                <a:cs typeface="Times New Roman" pitchFamily="18" charset="0"/>
              </a:rPr>
              <a:t>a tax, producers will receive less and sell </a:t>
            </a:r>
            <a:r>
              <a:rPr lang="en-AU" dirty="0" smtClean="0">
                <a:latin typeface="Times New Roman" pitchFamily="18" charset="0"/>
                <a:ea typeface="ＭＳ Ｐゴシック" pitchFamily="34" charset="-128"/>
                <a:cs typeface="Times New Roman" pitchFamily="18" charset="0"/>
              </a:rPr>
              <a:t>less</a:t>
            </a:r>
          </a:p>
          <a:p>
            <a:pPr eaLnBrk="1" hangingPunct="1">
              <a:lnSpc>
                <a:spcPct val="90000"/>
              </a:lnSpc>
            </a:pPr>
            <a:r>
              <a:rPr lang="en-AU" dirty="0" smtClean="0">
                <a:latin typeface="Times New Roman" pitchFamily="18" charset="0"/>
                <a:ea typeface="ＭＳ Ｐゴシック" pitchFamily="34" charset="-128"/>
                <a:cs typeface="Times New Roman" pitchFamily="18" charset="0"/>
              </a:rPr>
              <a:t>Producer </a:t>
            </a:r>
            <a:r>
              <a:rPr lang="en-AU" dirty="0">
                <a:latin typeface="Times New Roman" pitchFamily="18" charset="0"/>
                <a:ea typeface="ＭＳ Ｐゴシック" pitchFamily="34" charset="-128"/>
                <a:cs typeface="Times New Roman" pitchFamily="18" charset="0"/>
              </a:rPr>
              <a:t>surplus will decrease</a:t>
            </a:r>
            <a:br>
              <a:rPr lang="en-AU" dirty="0">
                <a:latin typeface="Times New Roman" pitchFamily="18" charset="0"/>
                <a:ea typeface="ＭＳ Ｐゴシック" pitchFamily="34" charset="-128"/>
                <a:cs typeface="Times New Roman" pitchFamily="18" charset="0"/>
              </a:rPr>
            </a:br>
            <a:endParaRPr lang="en-AU" dirty="0">
              <a:latin typeface="Times New Roman" pitchFamily="18" charset="0"/>
              <a:ea typeface="ＭＳ Ｐゴシック" pitchFamily="34" charset="-128"/>
              <a:cs typeface="Times New Roman" pitchFamily="18" charset="0"/>
            </a:endParaRPr>
          </a:p>
        </p:txBody>
      </p:sp>
      <p:sp>
        <p:nvSpPr>
          <p:cNvPr id="2" name="Date Placeholder 1"/>
          <p:cNvSpPr>
            <a:spLocks noGrp="1"/>
          </p:cNvSpPr>
          <p:nvPr>
            <p:ph type="dt" sz="half" idx="10"/>
          </p:nvPr>
        </p:nvSpPr>
        <p:spPr/>
        <p:txBody>
          <a:bodyPr/>
          <a:lstStyle/>
          <a:p>
            <a:fld id="{0C03C9B5-5648-40AD-AF3A-3C55D7721B09}" type="datetime1">
              <a:rPr lang="en-US" smtClean="0"/>
              <a:t>15-Aug-17</a:t>
            </a:fld>
            <a:endParaRPr lang="en-US"/>
          </a:p>
        </p:txBody>
      </p:sp>
      <p:sp>
        <p:nvSpPr>
          <p:cNvPr id="3" name="Slide Number Placeholder 2"/>
          <p:cNvSpPr>
            <a:spLocks noGrp="1"/>
          </p:cNvSpPr>
          <p:nvPr>
            <p:ph type="sldNum" sz="quarter" idx="12"/>
          </p:nvPr>
        </p:nvSpPr>
        <p:spPr/>
        <p:txBody>
          <a:bodyPr/>
          <a:lstStyle/>
          <a:p>
            <a:fld id="{853C790F-EA42-4F9E-ACE9-D924D845F78A}" type="slidenum">
              <a:rPr lang="en-US" smtClean="0"/>
              <a:t>42</a:t>
            </a:fld>
            <a:endParaRPr lang="en-US"/>
          </a:p>
        </p:txBody>
      </p:sp>
    </p:spTree>
    <p:extLst>
      <p:ext uri="{BB962C8B-B14F-4D97-AF65-F5344CB8AC3E}">
        <p14:creationId xmlns:p14="http://schemas.microsoft.com/office/powerpoint/2010/main" val="87172630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5042" name="Rectangle 2"/>
          <p:cNvSpPr>
            <a:spLocks noGrp="1" noChangeArrowheads="1"/>
          </p:cNvSpPr>
          <p:nvPr>
            <p:ph type="title"/>
          </p:nvPr>
        </p:nvSpPr>
        <p:spPr>
          <a:xfrm>
            <a:off x="1219200" y="152400"/>
            <a:ext cx="6337300" cy="1189038"/>
          </a:xfrm>
        </p:spPr>
        <p:txBody>
          <a:bodyPr/>
          <a:lstStyle/>
          <a:p>
            <a:pPr eaLnBrk="1" hangingPunct="1">
              <a:defRPr/>
            </a:pPr>
            <a:r>
              <a:rPr lang="en-AU" smtClean="0">
                <a:effectLst>
                  <a:outerShdw blurRad="38100" dist="38100" dir="2700000" algn="tl">
                    <a:srgbClr val="C0C0C0"/>
                  </a:outerShdw>
                </a:effectLst>
              </a:rPr>
              <a:t>Taxes and Efficiency</a:t>
            </a:r>
            <a:endParaRPr lang="en-US" smtClean="0">
              <a:effectLst>
                <a:outerShdw blurRad="38100" dist="38100" dir="2700000" algn="tl">
                  <a:srgbClr val="C0C0C0"/>
                </a:outerShdw>
              </a:effectLst>
            </a:endParaRPr>
          </a:p>
        </p:txBody>
      </p:sp>
      <p:sp>
        <p:nvSpPr>
          <p:cNvPr id="80899" name="Rectangle 3"/>
          <p:cNvSpPr>
            <a:spLocks noGrp="1" noChangeArrowheads="1"/>
          </p:cNvSpPr>
          <p:nvPr>
            <p:ph idx="1"/>
          </p:nvPr>
        </p:nvSpPr>
        <p:spPr>
          <a:xfrm>
            <a:off x="1066800" y="1752600"/>
            <a:ext cx="7105650" cy="3981450"/>
          </a:xfrm>
        </p:spPr>
        <p:txBody>
          <a:bodyPr/>
          <a:lstStyle/>
          <a:p>
            <a:pPr eaLnBrk="1" hangingPunct="1">
              <a:lnSpc>
                <a:spcPct val="90000"/>
              </a:lnSpc>
            </a:pPr>
            <a:r>
              <a:rPr lang="en-AU" dirty="0" smtClean="0">
                <a:ea typeface="ＭＳ Ｐゴシック" pitchFamily="34" charset="-128"/>
              </a:rPr>
              <a:t>The </a:t>
            </a:r>
            <a:r>
              <a:rPr lang="en-AU" dirty="0">
                <a:ea typeface="ＭＳ Ｐゴシック" pitchFamily="34" charset="-128"/>
              </a:rPr>
              <a:t>tax results in a deadweight loss – a decrease in total surplus</a:t>
            </a:r>
          </a:p>
          <a:p>
            <a:pPr eaLnBrk="1" hangingPunct="1">
              <a:lnSpc>
                <a:spcPct val="90000"/>
              </a:lnSpc>
            </a:pPr>
            <a:r>
              <a:rPr lang="en-AU" dirty="0" smtClean="0">
                <a:ea typeface="ＭＳ Ｐゴシック" pitchFamily="34" charset="-128"/>
              </a:rPr>
              <a:t>It </a:t>
            </a:r>
            <a:r>
              <a:rPr lang="en-AU" dirty="0">
                <a:ea typeface="ＭＳ Ｐゴシック" pitchFamily="34" charset="-128"/>
              </a:rPr>
              <a:t>is inefficient due to the DWL.</a:t>
            </a:r>
            <a:endParaRPr lang="en-AU" dirty="0" smtClean="0">
              <a:ea typeface="ＭＳ Ｐゴシック" pitchFamily="34" charset="-128"/>
            </a:endParaRPr>
          </a:p>
          <a:p>
            <a:pPr eaLnBrk="1" hangingPunct="1">
              <a:lnSpc>
                <a:spcPct val="90000"/>
              </a:lnSpc>
            </a:pPr>
            <a:r>
              <a:rPr lang="en-AU" dirty="0">
                <a:ea typeface="ＭＳ Ｐゴシック" pitchFamily="34" charset="-128"/>
              </a:rPr>
              <a:t>But the tax raises revenue which is re-spent in the economy</a:t>
            </a:r>
          </a:p>
          <a:p>
            <a:pPr eaLnBrk="1" hangingPunct="1">
              <a:lnSpc>
                <a:spcPct val="90000"/>
              </a:lnSpc>
            </a:pPr>
            <a:endParaRPr lang="en-US" dirty="0" smtClean="0">
              <a:ea typeface="ＭＳ Ｐゴシック" pitchFamily="34" charset="-128"/>
            </a:endParaRPr>
          </a:p>
        </p:txBody>
      </p:sp>
      <p:sp>
        <p:nvSpPr>
          <p:cNvPr id="2" name="Date Placeholder 1"/>
          <p:cNvSpPr>
            <a:spLocks noGrp="1"/>
          </p:cNvSpPr>
          <p:nvPr>
            <p:ph type="dt" sz="half" idx="10"/>
          </p:nvPr>
        </p:nvSpPr>
        <p:spPr/>
        <p:txBody>
          <a:bodyPr/>
          <a:lstStyle/>
          <a:p>
            <a:fld id="{2BD13668-F311-4348-8587-4AD03D07D7A1}" type="datetime1">
              <a:rPr lang="en-US" smtClean="0"/>
              <a:t>15-Aug-17</a:t>
            </a:fld>
            <a:endParaRPr lang="en-US"/>
          </a:p>
        </p:txBody>
      </p:sp>
      <p:sp>
        <p:nvSpPr>
          <p:cNvPr id="3" name="Slide Number Placeholder 2"/>
          <p:cNvSpPr>
            <a:spLocks noGrp="1"/>
          </p:cNvSpPr>
          <p:nvPr>
            <p:ph type="sldNum" sz="quarter" idx="12"/>
          </p:nvPr>
        </p:nvSpPr>
        <p:spPr/>
        <p:txBody>
          <a:bodyPr/>
          <a:lstStyle/>
          <a:p>
            <a:fld id="{853C790F-EA42-4F9E-ACE9-D924D845F78A}" type="slidenum">
              <a:rPr lang="en-US" smtClean="0"/>
              <a:t>43</a:t>
            </a:fld>
            <a:endParaRPr lang="en-US"/>
          </a:p>
        </p:txBody>
      </p:sp>
    </p:spTree>
    <p:extLst>
      <p:ext uri="{BB962C8B-B14F-4D97-AF65-F5344CB8AC3E}">
        <p14:creationId xmlns:p14="http://schemas.microsoft.com/office/powerpoint/2010/main" val="12504044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6434" name="Rectangle 2"/>
          <p:cNvSpPr>
            <a:spLocks noGrp="1" noChangeArrowheads="1"/>
          </p:cNvSpPr>
          <p:nvPr>
            <p:ph type="title"/>
          </p:nvPr>
        </p:nvSpPr>
        <p:spPr>
          <a:xfrm>
            <a:off x="1143000" y="152400"/>
            <a:ext cx="6413500" cy="1189038"/>
          </a:xfrm>
        </p:spPr>
        <p:txBody>
          <a:bodyPr>
            <a:normAutofit/>
          </a:bodyPr>
          <a:lstStyle/>
          <a:p>
            <a:pPr eaLnBrk="1" fontAlgn="auto" hangingPunct="1">
              <a:spcAft>
                <a:spcPts val="0"/>
              </a:spcAft>
              <a:defRPr/>
            </a:pPr>
            <a:r>
              <a:rPr lang="en-AU" sz="3200" dirty="0">
                <a:solidFill>
                  <a:schemeClr val="tx2">
                    <a:satMod val="130000"/>
                  </a:schemeClr>
                </a:solidFill>
              </a:rPr>
              <a:t>d. Is it better to tax goods that are elastic or 	inelastic?</a:t>
            </a:r>
          </a:p>
        </p:txBody>
      </p:sp>
      <p:sp>
        <p:nvSpPr>
          <p:cNvPr id="786435" name="Rectangle 3"/>
          <p:cNvSpPr>
            <a:spLocks noGrp="1" noChangeArrowheads="1"/>
          </p:cNvSpPr>
          <p:nvPr>
            <p:ph idx="1"/>
          </p:nvPr>
        </p:nvSpPr>
        <p:spPr>
          <a:xfrm>
            <a:off x="1066800" y="1628775"/>
            <a:ext cx="7753350" cy="4772025"/>
          </a:xfrm>
        </p:spPr>
        <p:txBody>
          <a:bodyPr>
            <a:normAutofit/>
          </a:bodyPr>
          <a:lstStyle/>
          <a:p>
            <a:pPr eaLnBrk="1" hangingPunct="1"/>
            <a:r>
              <a:rPr lang="en-US" sz="3400" dirty="0" smtClean="0">
                <a:ea typeface="ＭＳ Ｐゴシック" pitchFamily="34" charset="-128"/>
              </a:rPr>
              <a:t>What goods should we tax?</a:t>
            </a:r>
          </a:p>
          <a:p>
            <a:pPr eaLnBrk="1" hangingPunct="1"/>
            <a:r>
              <a:rPr lang="en-US" sz="3400" dirty="0" smtClean="0">
                <a:ea typeface="ＭＳ Ｐゴシック" pitchFamily="34" charset="-128"/>
              </a:rPr>
              <a:t>Objective should be to </a:t>
            </a:r>
          </a:p>
          <a:p>
            <a:pPr lvl="1" eaLnBrk="1" hangingPunct="1"/>
            <a:r>
              <a:rPr lang="en-US" sz="3400" b="1" i="1" dirty="0" smtClean="0">
                <a:ea typeface="ＭＳ Ｐゴシック" pitchFamily="34" charset="-128"/>
              </a:rPr>
              <a:t>MAXIMISE TAX REVENUE and</a:t>
            </a:r>
          </a:p>
          <a:p>
            <a:pPr lvl="1" eaLnBrk="1" hangingPunct="1"/>
            <a:r>
              <a:rPr lang="en-US" sz="3400" b="1" i="1" dirty="0" smtClean="0">
                <a:ea typeface="ＭＳ Ｐゴシック" pitchFamily="34" charset="-128"/>
              </a:rPr>
              <a:t>Decrease the DEADWEIGHT LOSS</a:t>
            </a:r>
          </a:p>
          <a:p>
            <a:pPr eaLnBrk="1" hangingPunct="1"/>
            <a:r>
              <a:rPr lang="en-US" sz="3400" dirty="0" smtClean="0">
                <a:ea typeface="ＭＳ Ｐゴシック" pitchFamily="34" charset="-128"/>
              </a:rPr>
              <a:t>Therefore tax goods that are relatively inelastic</a:t>
            </a:r>
          </a:p>
        </p:txBody>
      </p:sp>
      <p:sp>
        <p:nvSpPr>
          <p:cNvPr id="2" name="Slide Number Placeholder 1"/>
          <p:cNvSpPr>
            <a:spLocks noGrp="1"/>
          </p:cNvSpPr>
          <p:nvPr>
            <p:ph type="sldNum" sz="quarter" idx="12"/>
          </p:nvPr>
        </p:nvSpPr>
        <p:spPr>
          <a:xfrm>
            <a:off x="6553200" y="6356350"/>
            <a:ext cx="2133600" cy="365125"/>
          </a:xfrm>
          <a:prstGeom prst="rect">
            <a:avLst/>
          </a:prstGeom>
        </p:spPr>
        <p:txBody>
          <a:bodyPr/>
          <a:lstStyle/>
          <a:p>
            <a:pPr>
              <a:defRPr/>
            </a:pPr>
            <a:fld id="{AE1F168B-43D0-47F8-8125-5085D4E4A671}" type="slidenum">
              <a:rPr lang="en-AU" smtClean="0"/>
              <a:pPr>
                <a:defRPr/>
              </a:pPr>
              <a:t>44</a:t>
            </a:fld>
            <a:endParaRPr lang="en-AU"/>
          </a:p>
        </p:txBody>
      </p:sp>
      <p:sp>
        <p:nvSpPr>
          <p:cNvPr id="3" name="Date Placeholder 2"/>
          <p:cNvSpPr>
            <a:spLocks noGrp="1"/>
          </p:cNvSpPr>
          <p:nvPr>
            <p:ph type="dt" sz="half" idx="10"/>
          </p:nvPr>
        </p:nvSpPr>
        <p:spPr/>
        <p:txBody>
          <a:bodyPr/>
          <a:lstStyle/>
          <a:p>
            <a:fld id="{D066CF42-820E-4668-9452-BA8336E123B0}" type="datetime1">
              <a:rPr lang="en-US" smtClean="0"/>
              <a:t>15-Aug-17</a:t>
            </a:fld>
            <a:endParaRPr lang="en-US"/>
          </a:p>
        </p:txBody>
      </p:sp>
    </p:spTree>
    <p:extLst>
      <p:ext uri="{BB962C8B-B14F-4D97-AF65-F5344CB8AC3E}">
        <p14:creationId xmlns:p14="http://schemas.microsoft.com/office/powerpoint/2010/main" val="2198001694"/>
      </p:ext>
    </p:extLst>
  </p:cSld>
  <p:clrMapOvr>
    <a:masterClrMapping/>
  </p:clrMapOvr>
  <p:transition>
    <p:random/>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6850" name="Picture 2" descr="7825_Krugman_fig"/>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013" y="227013"/>
            <a:ext cx="8683625" cy="381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46851" name="Picture 3" descr="7825_Krugman_fig"/>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013" y="227013"/>
            <a:ext cx="8683625" cy="381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46852" name="Picture 4" descr="7825_Krugman_fig"/>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7013" y="227013"/>
            <a:ext cx="8683625" cy="381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46853" name="Picture 5" descr="7825_Krugman_fig"/>
          <p:cNvPicPr preferRelativeResize="0">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7013" y="227013"/>
            <a:ext cx="8683625" cy="381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46854" name="Picture 6" descr="7825_Krugman_fig"/>
          <p:cNvPicPr preferRelativeResize="0">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7013" y="227013"/>
            <a:ext cx="8683625" cy="381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46855" name="Picture 7" descr="7825_Krugman_fig"/>
          <p:cNvPicPr preferRelativeResize="0">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7013" y="227013"/>
            <a:ext cx="8683625" cy="381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46856" name="Picture 8" descr="7825_Krugman_fig"/>
          <p:cNvPicPr preferRelativeResize="0">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7013" y="227013"/>
            <a:ext cx="8683625" cy="381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46857" name="Picture 9" descr="7825_Krugman_fig"/>
          <p:cNvPicPr preferRelativeResize="0">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7013" y="227013"/>
            <a:ext cx="8683625" cy="381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46858" name="Picture 10" descr="7825_Krugman_fig"/>
          <p:cNvPicPr preferRelativeResize="0">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7013" y="227013"/>
            <a:ext cx="8683625" cy="381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46859" name="Picture 11" descr="7825_Krugman_fig"/>
          <p:cNvPicPr preferRelativeResize="0">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7013" y="227013"/>
            <a:ext cx="8683625" cy="381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46860" name="Picture 12" descr="7825_Krugman_fig"/>
          <p:cNvPicPr preferRelativeResize="0">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7013" y="227013"/>
            <a:ext cx="8683625" cy="381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46861" name="Picture 13" descr="7825_Krugman_fig"/>
          <p:cNvPicPr preferRelativeResize="0">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7013" y="227013"/>
            <a:ext cx="8683625" cy="556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34723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4685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846851"/>
                                        </p:tgtEl>
                                        <p:attrNameLst>
                                          <p:attrName>style.visibility</p:attrName>
                                        </p:attrNameLst>
                                      </p:cBhvr>
                                      <p:to>
                                        <p:strVal val="visible"/>
                                      </p:to>
                                    </p:set>
                                    <p:animEffect transition="in" filter="wipe(left)">
                                      <p:cBhvr>
                                        <p:cTn id="11" dur="1000"/>
                                        <p:tgtEl>
                                          <p:spTgt spid="84685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846852"/>
                                        </p:tgtEl>
                                        <p:attrNameLst>
                                          <p:attrName>style.visibility</p:attrName>
                                        </p:attrNameLst>
                                      </p:cBhvr>
                                      <p:to>
                                        <p:strVal val="visible"/>
                                      </p:to>
                                    </p:set>
                                    <p:animEffect transition="in" filter="wipe(left)">
                                      <p:cBhvr>
                                        <p:cTn id="16" dur="1000"/>
                                        <p:tgtEl>
                                          <p:spTgt spid="84685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4" presetClass="entr" presetSubtype="10" fill="hold" nodeType="clickEffect">
                                  <p:stCondLst>
                                    <p:cond delay="0"/>
                                  </p:stCondLst>
                                  <p:childTnLst>
                                    <p:set>
                                      <p:cBhvr>
                                        <p:cTn id="20" dur="1" fill="hold">
                                          <p:stCondLst>
                                            <p:cond delay="0"/>
                                          </p:stCondLst>
                                        </p:cTn>
                                        <p:tgtEl>
                                          <p:spTgt spid="846853"/>
                                        </p:tgtEl>
                                        <p:attrNameLst>
                                          <p:attrName>style.visibility</p:attrName>
                                        </p:attrNameLst>
                                      </p:cBhvr>
                                      <p:to>
                                        <p:strVal val="visible"/>
                                      </p:to>
                                    </p:set>
                                    <p:animEffect transition="in" filter="randombar(horizontal)">
                                      <p:cBhvr>
                                        <p:cTn id="21" dur="500"/>
                                        <p:tgtEl>
                                          <p:spTgt spid="84685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4" presetClass="entr" presetSubtype="10" fill="hold" nodeType="clickEffect">
                                  <p:stCondLst>
                                    <p:cond delay="0"/>
                                  </p:stCondLst>
                                  <p:childTnLst>
                                    <p:set>
                                      <p:cBhvr>
                                        <p:cTn id="25" dur="1" fill="hold">
                                          <p:stCondLst>
                                            <p:cond delay="0"/>
                                          </p:stCondLst>
                                        </p:cTn>
                                        <p:tgtEl>
                                          <p:spTgt spid="846854"/>
                                        </p:tgtEl>
                                        <p:attrNameLst>
                                          <p:attrName>style.visibility</p:attrName>
                                        </p:attrNameLst>
                                      </p:cBhvr>
                                      <p:to>
                                        <p:strVal val="visible"/>
                                      </p:to>
                                    </p:set>
                                    <p:animEffect transition="in" filter="randombar(horizontal)">
                                      <p:cBhvr>
                                        <p:cTn id="26" dur="500"/>
                                        <p:tgtEl>
                                          <p:spTgt spid="84685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nodeType="clickEffect">
                                  <p:stCondLst>
                                    <p:cond delay="0"/>
                                  </p:stCondLst>
                                  <p:childTnLst>
                                    <p:set>
                                      <p:cBhvr>
                                        <p:cTn id="30" dur="1" fill="hold">
                                          <p:stCondLst>
                                            <p:cond delay="0"/>
                                          </p:stCondLst>
                                        </p:cTn>
                                        <p:tgtEl>
                                          <p:spTgt spid="846855"/>
                                        </p:tgtEl>
                                        <p:attrNameLst>
                                          <p:attrName>style.visibility</p:attrName>
                                        </p:attrNameLst>
                                      </p:cBhvr>
                                      <p:to>
                                        <p:strVal val="visible"/>
                                      </p:to>
                                    </p:set>
                                    <p:animEffect transition="in" filter="dissolve">
                                      <p:cBhvr>
                                        <p:cTn id="31" dur="500"/>
                                        <p:tgtEl>
                                          <p:spTgt spid="84685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0"/>
                                          </p:stCondLst>
                                        </p:cTn>
                                        <p:tgtEl>
                                          <p:spTgt spid="846856"/>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1" fill="hold" nodeType="clickEffect">
                                  <p:stCondLst>
                                    <p:cond delay="0"/>
                                  </p:stCondLst>
                                  <p:childTnLst>
                                    <p:set>
                                      <p:cBhvr>
                                        <p:cTn id="39" dur="1" fill="hold">
                                          <p:stCondLst>
                                            <p:cond delay="0"/>
                                          </p:stCondLst>
                                        </p:cTn>
                                        <p:tgtEl>
                                          <p:spTgt spid="846857"/>
                                        </p:tgtEl>
                                        <p:attrNameLst>
                                          <p:attrName>style.visibility</p:attrName>
                                        </p:attrNameLst>
                                      </p:cBhvr>
                                      <p:to>
                                        <p:strVal val="visible"/>
                                      </p:to>
                                    </p:set>
                                    <p:animEffect transition="in" filter="wipe(up)">
                                      <p:cBhvr>
                                        <p:cTn id="40" dur="1000"/>
                                        <p:tgtEl>
                                          <p:spTgt spid="846857"/>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4" fill="hold" nodeType="clickEffect">
                                  <p:stCondLst>
                                    <p:cond delay="0"/>
                                  </p:stCondLst>
                                  <p:childTnLst>
                                    <p:set>
                                      <p:cBhvr>
                                        <p:cTn id="44" dur="1" fill="hold">
                                          <p:stCondLst>
                                            <p:cond delay="0"/>
                                          </p:stCondLst>
                                        </p:cTn>
                                        <p:tgtEl>
                                          <p:spTgt spid="846858"/>
                                        </p:tgtEl>
                                        <p:attrNameLst>
                                          <p:attrName>style.visibility</p:attrName>
                                        </p:attrNameLst>
                                      </p:cBhvr>
                                      <p:to>
                                        <p:strVal val="visible"/>
                                      </p:to>
                                    </p:set>
                                    <p:animEffect transition="in" filter="wipe(down)">
                                      <p:cBhvr>
                                        <p:cTn id="45" dur="1000"/>
                                        <p:tgtEl>
                                          <p:spTgt spid="846858"/>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4" presetClass="entr" presetSubtype="10" fill="hold" nodeType="clickEffect">
                                  <p:stCondLst>
                                    <p:cond delay="0"/>
                                  </p:stCondLst>
                                  <p:childTnLst>
                                    <p:set>
                                      <p:cBhvr>
                                        <p:cTn id="49" dur="1" fill="hold">
                                          <p:stCondLst>
                                            <p:cond delay="0"/>
                                          </p:stCondLst>
                                        </p:cTn>
                                        <p:tgtEl>
                                          <p:spTgt spid="846859"/>
                                        </p:tgtEl>
                                        <p:attrNameLst>
                                          <p:attrName>style.visibility</p:attrName>
                                        </p:attrNameLst>
                                      </p:cBhvr>
                                      <p:to>
                                        <p:strVal val="visible"/>
                                      </p:to>
                                    </p:set>
                                    <p:animEffect transition="in" filter="randombar(horizontal)">
                                      <p:cBhvr>
                                        <p:cTn id="50" dur="500"/>
                                        <p:tgtEl>
                                          <p:spTgt spid="846859"/>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4" presetClass="entr" presetSubtype="10" fill="hold" nodeType="clickEffect">
                                  <p:stCondLst>
                                    <p:cond delay="0"/>
                                  </p:stCondLst>
                                  <p:childTnLst>
                                    <p:set>
                                      <p:cBhvr>
                                        <p:cTn id="54" dur="1" fill="hold">
                                          <p:stCondLst>
                                            <p:cond delay="0"/>
                                          </p:stCondLst>
                                        </p:cTn>
                                        <p:tgtEl>
                                          <p:spTgt spid="846860"/>
                                        </p:tgtEl>
                                        <p:attrNameLst>
                                          <p:attrName>style.visibility</p:attrName>
                                        </p:attrNameLst>
                                      </p:cBhvr>
                                      <p:to>
                                        <p:strVal val="visible"/>
                                      </p:to>
                                    </p:set>
                                    <p:animEffect transition="in" filter="randombar(horizontal)">
                                      <p:cBhvr>
                                        <p:cTn id="55" dur="500"/>
                                        <p:tgtEl>
                                          <p:spTgt spid="846860"/>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9" presetClass="entr" presetSubtype="0" fill="hold" nodeType="clickEffect">
                                  <p:stCondLst>
                                    <p:cond delay="0"/>
                                  </p:stCondLst>
                                  <p:childTnLst>
                                    <p:set>
                                      <p:cBhvr>
                                        <p:cTn id="59" dur="1" fill="hold">
                                          <p:stCondLst>
                                            <p:cond delay="0"/>
                                          </p:stCondLst>
                                        </p:cTn>
                                        <p:tgtEl>
                                          <p:spTgt spid="846861"/>
                                        </p:tgtEl>
                                        <p:attrNameLst>
                                          <p:attrName>style.visibility</p:attrName>
                                        </p:attrNameLst>
                                      </p:cBhvr>
                                      <p:to>
                                        <p:strVal val="visible"/>
                                      </p:to>
                                    </p:set>
                                    <p:animEffect transition="in" filter="dissolve">
                                      <p:cBhvr>
                                        <p:cTn id="60" dur="500"/>
                                        <p:tgtEl>
                                          <p:spTgt spid="8468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0546" name="Rectangle 2"/>
          <p:cNvSpPr>
            <a:spLocks noGrp="1" noChangeArrowheads="1"/>
          </p:cNvSpPr>
          <p:nvPr>
            <p:ph type="title"/>
          </p:nvPr>
        </p:nvSpPr>
        <p:spPr>
          <a:xfrm>
            <a:off x="971550" y="57150"/>
            <a:ext cx="7162800" cy="1143000"/>
          </a:xfrm>
        </p:spPr>
        <p:txBody>
          <a:bodyPr lIns="90488" tIns="44450" rIns="90488" bIns="44450">
            <a:normAutofit/>
          </a:bodyPr>
          <a:lstStyle/>
          <a:p>
            <a:pPr marL="0" indent="0"/>
            <a:r>
              <a:rPr lang="en-AU" sz="3200" dirty="0">
                <a:solidFill>
                  <a:srgbClr val="C00000"/>
                </a:solidFill>
              </a:rPr>
              <a:t>How is </a:t>
            </a:r>
            <a:r>
              <a:rPr lang="en-AU" sz="3200" dirty="0" smtClean="0">
                <a:solidFill>
                  <a:srgbClr val="C00000"/>
                </a:solidFill>
              </a:rPr>
              <a:t>producer surplus measured</a:t>
            </a:r>
            <a:r>
              <a:rPr lang="en-AU" sz="3200" dirty="0">
                <a:solidFill>
                  <a:srgbClr val="C00000"/>
                </a:solidFill>
              </a:rPr>
              <a:t>?</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56024" y="2917586"/>
            <a:ext cx="1212626" cy="1257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677" name="Rectangle 3"/>
          <p:cNvSpPr>
            <a:spLocks noChangeArrowheads="1"/>
          </p:cNvSpPr>
          <p:nvPr/>
        </p:nvSpPr>
        <p:spPr bwMode="auto">
          <a:xfrm>
            <a:off x="857250" y="1285875"/>
            <a:ext cx="519113"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4000" b="1">
                <a:latin typeface="Times New Roman" pitchFamily="18" charset="0"/>
              </a:rPr>
              <a:t>P</a:t>
            </a:r>
          </a:p>
        </p:txBody>
      </p:sp>
      <p:sp>
        <p:nvSpPr>
          <p:cNvPr id="28678" name="Rectangle 4"/>
          <p:cNvSpPr>
            <a:spLocks noChangeArrowheads="1"/>
          </p:cNvSpPr>
          <p:nvPr/>
        </p:nvSpPr>
        <p:spPr bwMode="auto">
          <a:xfrm>
            <a:off x="5351463" y="5969000"/>
            <a:ext cx="576262"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4000" b="1" dirty="0">
                <a:latin typeface="Times New Roman" pitchFamily="18" charset="0"/>
              </a:rPr>
              <a:t>Q</a:t>
            </a:r>
          </a:p>
        </p:txBody>
      </p:sp>
      <p:sp>
        <p:nvSpPr>
          <p:cNvPr id="28679" name="Line 5"/>
          <p:cNvSpPr>
            <a:spLocks noChangeShapeType="1"/>
          </p:cNvSpPr>
          <p:nvPr/>
        </p:nvSpPr>
        <p:spPr bwMode="auto">
          <a:xfrm>
            <a:off x="1447800" y="1600200"/>
            <a:ext cx="0" cy="4359275"/>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28680" name="Line 6"/>
          <p:cNvSpPr>
            <a:spLocks noChangeShapeType="1"/>
          </p:cNvSpPr>
          <p:nvPr/>
        </p:nvSpPr>
        <p:spPr bwMode="auto">
          <a:xfrm>
            <a:off x="1447800" y="5943600"/>
            <a:ext cx="4381500"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28681" name="Rectangle 7"/>
          <p:cNvSpPr>
            <a:spLocks noChangeArrowheads="1"/>
          </p:cNvSpPr>
          <p:nvPr/>
        </p:nvSpPr>
        <p:spPr bwMode="auto">
          <a:xfrm>
            <a:off x="989013" y="3536950"/>
            <a:ext cx="4349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3600" b="1" dirty="0">
                <a:latin typeface="Times New Roman" pitchFamily="18" charset="0"/>
              </a:rPr>
              <a:t>6</a:t>
            </a:r>
          </a:p>
        </p:txBody>
      </p:sp>
      <p:sp>
        <p:nvSpPr>
          <p:cNvPr id="28682" name="Rectangle 8"/>
          <p:cNvSpPr>
            <a:spLocks noChangeArrowheads="1"/>
          </p:cNvSpPr>
          <p:nvPr/>
        </p:nvSpPr>
        <p:spPr bwMode="auto">
          <a:xfrm>
            <a:off x="3332163" y="5937250"/>
            <a:ext cx="4349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3600" b="1">
                <a:latin typeface="Times New Roman" pitchFamily="18" charset="0"/>
              </a:rPr>
              <a:t>5</a:t>
            </a:r>
          </a:p>
        </p:txBody>
      </p:sp>
      <p:sp>
        <p:nvSpPr>
          <p:cNvPr id="28688" name="Freeform 14" descr="Dark downward diagonal"/>
          <p:cNvSpPr>
            <a:spLocks/>
          </p:cNvSpPr>
          <p:nvPr/>
        </p:nvSpPr>
        <p:spPr bwMode="auto">
          <a:xfrm>
            <a:off x="1447800" y="3733800"/>
            <a:ext cx="2209800" cy="1524000"/>
          </a:xfrm>
          <a:custGeom>
            <a:avLst/>
            <a:gdLst>
              <a:gd name="T0" fmla="*/ 0 w 1249"/>
              <a:gd name="T1" fmla="*/ 0 h 1021"/>
              <a:gd name="T2" fmla="*/ 2147483647 w 1249"/>
              <a:gd name="T3" fmla="*/ 0 h 1021"/>
              <a:gd name="T4" fmla="*/ 2147483647 w 1249"/>
              <a:gd name="T5" fmla="*/ 2147483647 h 1021"/>
              <a:gd name="T6" fmla="*/ 0 w 1249"/>
              <a:gd name="T7" fmla="*/ 0 h 1021"/>
              <a:gd name="T8" fmla="*/ 0 60000 65536"/>
              <a:gd name="T9" fmla="*/ 0 60000 65536"/>
              <a:gd name="T10" fmla="*/ 0 60000 65536"/>
              <a:gd name="T11" fmla="*/ 0 60000 65536"/>
              <a:gd name="T12" fmla="*/ 0 w 1249"/>
              <a:gd name="T13" fmla="*/ 0 h 1021"/>
              <a:gd name="T14" fmla="*/ 1249 w 1249"/>
              <a:gd name="T15" fmla="*/ 1021 h 1021"/>
            </a:gdLst>
            <a:ahLst/>
            <a:cxnLst>
              <a:cxn ang="T8">
                <a:pos x="T0" y="T1"/>
              </a:cxn>
              <a:cxn ang="T9">
                <a:pos x="T2" y="T3"/>
              </a:cxn>
              <a:cxn ang="T10">
                <a:pos x="T4" y="T5"/>
              </a:cxn>
              <a:cxn ang="T11">
                <a:pos x="T6" y="T7"/>
              </a:cxn>
            </a:cxnLst>
            <a:rect l="T12" t="T13" r="T14" b="T15"/>
            <a:pathLst>
              <a:path w="1249" h="1021">
                <a:moveTo>
                  <a:pt x="0" y="0"/>
                </a:moveTo>
                <a:lnTo>
                  <a:pt x="1248" y="0"/>
                </a:lnTo>
                <a:lnTo>
                  <a:pt x="12" y="1020"/>
                </a:lnTo>
                <a:lnTo>
                  <a:pt x="0" y="0"/>
                </a:lnTo>
              </a:path>
            </a:pathLst>
          </a:custGeom>
          <a:pattFill prst="dkDnDiag">
            <a:fgClr>
              <a:srgbClr val="0000FF"/>
            </a:fgClr>
            <a:bgClr>
              <a:schemeClr val="bg1"/>
            </a:bgClr>
          </a:pattFill>
          <a:ln w="12700" cap="rnd">
            <a:solidFill>
              <a:schemeClr val="accent1"/>
            </a:solidFill>
            <a:round/>
            <a:headEnd/>
            <a:tailEnd/>
          </a:ln>
        </p:spPr>
        <p:txBody>
          <a:bodyPr/>
          <a:lstStyle/>
          <a:p>
            <a:endParaRPr lang="en-AU"/>
          </a:p>
        </p:txBody>
      </p:sp>
      <p:sp>
        <p:nvSpPr>
          <p:cNvPr id="28689" name="Rectangle 16"/>
          <p:cNvSpPr>
            <a:spLocks noChangeArrowheads="1"/>
          </p:cNvSpPr>
          <p:nvPr/>
        </p:nvSpPr>
        <p:spPr bwMode="auto">
          <a:xfrm>
            <a:off x="5029200" y="1905000"/>
            <a:ext cx="485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3600" b="1">
                <a:latin typeface="Times New Roman" pitchFamily="18" charset="0"/>
              </a:rPr>
              <a:t>S</a:t>
            </a:r>
          </a:p>
        </p:txBody>
      </p:sp>
      <p:sp>
        <p:nvSpPr>
          <p:cNvPr id="28690" name="Line 17"/>
          <p:cNvSpPr>
            <a:spLocks noChangeShapeType="1"/>
          </p:cNvSpPr>
          <p:nvPr/>
        </p:nvSpPr>
        <p:spPr bwMode="auto">
          <a:xfrm flipH="1">
            <a:off x="1447800" y="2438400"/>
            <a:ext cx="4114800" cy="2819400"/>
          </a:xfrm>
          <a:prstGeom prst="line">
            <a:avLst/>
          </a:prstGeom>
          <a:noFill/>
          <a:ln w="508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2" name="Rectangle 1"/>
          <p:cNvSpPr/>
          <p:nvPr/>
        </p:nvSpPr>
        <p:spPr>
          <a:xfrm>
            <a:off x="4572000" y="3304418"/>
            <a:ext cx="4572000" cy="1815882"/>
          </a:xfrm>
          <a:prstGeom prst="rect">
            <a:avLst/>
          </a:prstGeom>
        </p:spPr>
        <p:txBody>
          <a:bodyPr>
            <a:spAutoFit/>
          </a:bodyPr>
          <a:lstStyle/>
          <a:p>
            <a:pPr>
              <a:spcBef>
                <a:spcPct val="0"/>
              </a:spcBef>
              <a:tabLst>
                <a:tab pos="333375" algn="l"/>
                <a:tab pos="857250" algn="l"/>
              </a:tabLst>
            </a:pPr>
            <a:r>
              <a:rPr lang="en-CA" sz="2800" dirty="0">
                <a:solidFill>
                  <a:srgbClr val="FF0000"/>
                </a:solidFill>
                <a:ea typeface="ＭＳ Ｐゴシック" pitchFamily="34" charset="-128"/>
              </a:rPr>
              <a:t>Producer surplus is measured by the area below the price</a:t>
            </a:r>
            <a:r>
              <a:rPr lang="en-CA" sz="2800" dirty="0">
                <a:ea typeface="ＭＳ Ｐゴシック" pitchFamily="34" charset="-128"/>
              </a:rPr>
              <a:t> </a:t>
            </a:r>
            <a:r>
              <a:rPr lang="en-CA" sz="2800" dirty="0">
                <a:solidFill>
                  <a:srgbClr val="00B0F0"/>
                </a:solidFill>
                <a:ea typeface="ＭＳ Ｐゴシック" pitchFamily="34" charset="-128"/>
              </a:rPr>
              <a:t>and above the supply curve</a:t>
            </a:r>
            <a:r>
              <a:rPr lang="en-AU" sz="2800" dirty="0">
                <a:solidFill>
                  <a:srgbClr val="00B0F0"/>
                </a:solidFill>
                <a:ea typeface="ＭＳ Ｐゴシック" pitchFamily="34" charset="-128"/>
              </a:rPr>
              <a:t>.</a:t>
            </a:r>
          </a:p>
        </p:txBody>
      </p:sp>
      <p:sp>
        <p:nvSpPr>
          <p:cNvPr id="3" name="Date Placeholder 2"/>
          <p:cNvSpPr>
            <a:spLocks noGrp="1"/>
          </p:cNvSpPr>
          <p:nvPr>
            <p:ph type="dt" sz="half" idx="10"/>
          </p:nvPr>
        </p:nvSpPr>
        <p:spPr/>
        <p:txBody>
          <a:bodyPr/>
          <a:lstStyle/>
          <a:p>
            <a:fld id="{FA8FF601-2D34-41E5-9E5B-C0C554424FAA}" type="datetime1">
              <a:rPr lang="en-US" smtClean="0"/>
              <a:t>15-Aug-17</a:t>
            </a:fld>
            <a:endParaRPr lang="en-US"/>
          </a:p>
        </p:txBody>
      </p:sp>
      <p:sp>
        <p:nvSpPr>
          <p:cNvPr id="4" name="Slide Number Placeholder 3"/>
          <p:cNvSpPr>
            <a:spLocks noGrp="1"/>
          </p:cNvSpPr>
          <p:nvPr>
            <p:ph type="sldNum" sz="quarter" idx="12"/>
          </p:nvPr>
        </p:nvSpPr>
        <p:spPr/>
        <p:txBody>
          <a:bodyPr/>
          <a:lstStyle/>
          <a:p>
            <a:fld id="{853C790F-EA42-4F9E-ACE9-D924D845F78A}" type="slidenum">
              <a:rPr lang="en-US" smtClean="0"/>
              <a:t>5</a:t>
            </a:fld>
            <a:endParaRPr lang="en-US"/>
          </a:p>
        </p:txBody>
      </p:sp>
    </p:spTree>
    <p:extLst>
      <p:ext uri="{BB962C8B-B14F-4D97-AF65-F5344CB8AC3E}">
        <p14:creationId xmlns:p14="http://schemas.microsoft.com/office/powerpoint/2010/main" val="1252230849"/>
      </p:ext>
    </p:extLst>
  </p:cSld>
  <p:clrMapOvr>
    <a:masterClrMapping/>
  </p:clrMapOvr>
  <p:transition>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7772400" cy="4419600"/>
          </a:xfrm>
        </p:spPr>
        <p:txBody>
          <a:bodyPr/>
          <a:lstStyle/>
          <a:p>
            <a:pPr marL="0" indent="0">
              <a:buNone/>
            </a:pPr>
            <a:r>
              <a:rPr lang="en-AU" sz="3600" dirty="0"/>
              <a:t>1</a:t>
            </a:r>
            <a:r>
              <a:rPr lang="en-AU" sz="3600" dirty="0" smtClean="0"/>
              <a:t>. </a:t>
            </a:r>
            <a:r>
              <a:rPr lang="en-AU" sz="3600" dirty="0" smtClean="0">
                <a:solidFill>
                  <a:srgbClr val="C00000"/>
                </a:solidFill>
              </a:rPr>
              <a:t>What </a:t>
            </a:r>
            <a:r>
              <a:rPr lang="en-AU" sz="3600" dirty="0">
                <a:solidFill>
                  <a:srgbClr val="C00000"/>
                </a:solidFill>
              </a:rPr>
              <a:t>does economic analysis suggest regarding the impact on </a:t>
            </a:r>
            <a:r>
              <a:rPr lang="en-AU" sz="3600" dirty="0">
                <a:solidFill>
                  <a:srgbClr val="00B050"/>
                </a:solidFill>
              </a:rPr>
              <a:t>economic efficiency</a:t>
            </a:r>
            <a:r>
              <a:rPr lang="en-AU" sz="3600" dirty="0">
                <a:solidFill>
                  <a:srgbClr val="C00000"/>
                </a:solidFill>
              </a:rPr>
              <a:t> of government imposed price ceilings &amp; price floors? </a:t>
            </a:r>
            <a:endParaRPr lang="en-AU" sz="3600" dirty="0"/>
          </a:p>
        </p:txBody>
      </p:sp>
      <p:sp>
        <p:nvSpPr>
          <p:cNvPr id="2" name="Date Placeholder 1"/>
          <p:cNvSpPr>
            <a:spLocks noGrp="1"/>
          </p:cNvSpPr>
          <p:nvPr>
            <p:ph type="dt" sz="half" idx="10"/>
          </p:nvPr>
        </p:nvSpPr>
        <p:spPr/>
        <p:txBody>
          <a:bodyPr/>
          <a:lstStyle/>
          <a:p>
            <a:fld id="{10AF2C62-808F-4222-B108-F72FB3BDDA59}" type="datetime1">
              <a:rPr lang="en-US" smtClean="0"/>
              <a:t>15-Aug-17</a:t>
            </a:fld>
            <a:endParaRPr lang="en-US"/>
          </a:p>
        </p:txBody>
      </p:sp>
      <p:sp>
        <p:nvSpPr>
          <p:cNvPr id="4" name="Slide Number Placeholder 3"/>
          <p:cNvSpPr>
            <a:spLocks noGrp="1"/>
          </p:cNvSpPr>
          <p:nvPr>
            <p:ph type="sldNum" sz="quarter" idx="12"/>
          </p:nvPr>
        </p:nvSpPr>
        <p:spPr/>
        <p:txBody>
          <a:bodyPr/>
          <a:lstStyle/>
          <a:p>
            <a:fld id="{853C790F-EA42-4F9E-ACE9-D924D845F78A}" type="slidenum">
              <a:rPr lang="en-US" smtClean="0"/>
              <a:t>6</a:t>
            </a:fld>
            <a:endParaRPr lang="en-US"/>
          </a:p>
        </p:txBody>
      </p:sp>
    </p:spTree>
    <p:extLst>
      <p:ext uri="{BB962C8B-B14F-4D97-AF65-F5344CB8AC3E}">
        <p14:creationId xmlns:p14="http://schemas.microsoft.com/office/powerpoint/2010/main" val="771381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Rectangle 2"/>
          <p:cNvSpPr>
            <a:spLocks noGrp="1" noChangeArrowheads="1"/>
          </p:cNvSpPr>
          <p:nvPr>
            <p:ph type="title"/>
          </p:nvPr>
        </p:nvSpPr>
        <p:spPr>
          <a:xfrm>
            <a:off x="1071563" y="285750"/>
            <a:ext cx="7158037" cy="1466850"/>
          </a:xfrm>
        </p:spPr>
        <p:txBody>
          <a:bodyPr/>
          <a:lstStyle/>
          <a:p>
            <a:pPr eaLnBrk="1" hangingPunct="1">
              <a:defRPr/>
            </a:pPr>
            <a:r>
              <a:rPr lang="en-US" sz="4000" dirty="0" smtClean="0">
                <a:effectLst>
                  <a:outerShdw blurRad="38100" dist="38100" dir="2700000" algn="tl">
                    <a:srgbClr val="C0C0C0"/>
                  </a:outerShdw>
                </a:effectLst>
              </a:rPr>
              <a:t>Economic well-being and </a:t>
            </a:r>
            <a:br>
              <a:rPr lang="en-US" sz="4000" dirty="0" smtClean="0">
                <a:effectLst>
                  <a:outerShdw blurRad="38100" dist="38100" dir="2700000" algn="tl">
                    <a:srgbClr val="C0C0C0"/>
                  </a:outerShdw>
                </a:effectLst>
              </a:rPr>
            </a:br>
            <a:r>
              <a:rPr lang="en-US" sz="4000" dirty="0" smtClean="0">
                <a:effectLst>
                  <a:outerShdw blurRad="38100" dist="38100" dir="2700000" algn="tl">
                    <a:srgbClr val="C0C0C0"/>
                  </a:outerShdw>
                </a:effectLst>
              </a:rPr>
              <a:t>total surplus</a:t>
            </a:r>
            <a:endParaRPr lang="en-US" sz="4000" dirty="0" smtClean="0">
              <a:effectLst>
                <a:outerShdw blurRad="38100" dist="38100" dir="2700000" algn="tl">
                  <a:srgbClr val="C0C0C0"/>
                </a:outerShdw>
              </a:effectLst>
              <a:latin typeface="Tahoma" pitchFamily="-108" charset="0"/>
            </a:endParaRPr>
          </a:p>
        </p:txBody>
      </p:sp>
      <p:grpSp>
        <p:nvGrpSpPr>
          <p:cNvPr id="2" name="Group 4"/>
          <p:cNvGrpSpPr>
            <a:grpSpLocks/>
          </p:cNvGrpSpPr>
          <p:nvPr/>
        </p:nvGrpSpPr>
        <p:grpSpPr bwMode="auto">
          <a:xfrm>
            <a:off x="1285875" y="4495800"/>
            <a:ext cx="7566025" cy="793750"/>
            <a:chOff x="912" y="2880"/>
            <a:chExt cx="3936" cy="500"/>
          </a:xfrm>
        </p:grpSpPr>
        <p:grpSp>
          <p:nvGrpSpPr>
            <p:cNvPr id="32782" name="Group 5"/>
            <p:cNvGrpSpPr>
              <a:grpSpLocks/>
            </p:cNvGrpSpPr>
            <p:nvPr/>
          </p:nvGrpSpPr>
          <p:grpSpPr bwMode="auto">
            <a:xfrm>
              <a:off x="912" y="2880"/>
              <a:ext cx="1632" cy="500"/>
              <a:chOff x="912" y="2880"/>
              <a:chExt cx="1632" cy="500"/>
            </a:xfrm>
          </p:grpSpPr>
          <p:sp>
            <p:nvSpPr>
              <p:cNvPr id="32786" name="Text Box 6"/>
              <p:cNvSpPr txBox="1">
                <a:spLocks noChangeArrowheads="1"/>
              </p:cNvSpPr>
              <p:nvPr/>
            </p:nvSpPr>
            <p:spPr bwMode="auto">
              <a:xfrm>
                <a:off x="912" y="2880"/>
                <a:ext cx="129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omic Sans MS" pitchFamily="66" charset="0"/>
                    <a:ea typeface="ＭＳ Ｐゴシック" pitchFamily="34" charset="-128"/>
                  </a:defRPr>
                </a:lvl1pPr>
                <a:lvl2pPr marL="742950" indent="-285750" eaLnBrk="0" hangingPunct="0">
                  <a:defRPr>
                    <a:solidFill>
                      <a:schemeClr val="tx1"/>
                    </a:solidFill>
                    <a:latin typeface="Comic Sans MS" pitchFamily="66" charset="0"/>
                    <a:ea typeface="ＭＳ Ｐゴシック" pitchFamily="34" charset="-128"/>
                  </a:defRPr>
                </a:lvl2pPr>
                <a:lvl3pPr marL="1143000" indent="-228600" eaLnBrk="0" hangingPunct="0">
                  <a:defRPr>
                    <a:solidFill>
                      <a:schemeClr val="tx1"/>
                    </a:solidFill>
                    <a:latin typeface="Comic Sans MS" pitchFamily="66" charset="0"/>
                    <a:ea typeface="ＭＳ Ｐゴシック" pitchFamily="34" charset="-128"/>
                  </a:defRPr>
                </a:lvl3pPr>
                <a:lvl4pPr marL="1600200" indent="-228600" eaLnBrk="0" hangingPunct="0">
                  <a:defRPr>
                    <a:solidFill>
                      <a:schemeClr val="tx1"/>
                    </a:solidFill>
                    <a:latin typeface="Comic Sans MS" pitchFamily="66" charset="0"/>
                    <a:ea typeface="ＭＳ Ｐゴシック" pitchFamily="34" charset="-128"/>
                  </a:defRPr>
                </a:lvl4pPr>
                <a:lvl5pPr marL="2057400" indent="-228600" eaLnBrk="0" hangingPunct="0">
                  <a:defRPr>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9pPr>
              </a:lstStyle>
              <a:p>
                <a:pPr>
                  <a:spcBef>
                    <a:spcPct val="50000"/>
                  </a:spcBef>
                </a:pPr>
                <a:endParaRPr lang="en-US" sz="2800" b="1">
                  <a:solidFill>
                    <a:srgbClr val="474A81"/>
                  </a:solidFill>
                  <a:latin typeface="Tahoma" pitchFamily="34" charset="0"/>
                </a:endParaRPr>
              </a:p>
            </p:txBody>
          </p:sp>
          <p:sp>
            <p:nvSpPr>
              <p:cNvPr id="32787" name="Text Box 7"/>
              <p:cNvSpPr txBox="1">
                <a:spLocks noChangeArrowheads="1"/>
              </p:cNvSpPr>
              <p:nvPr/>
            </p:nvSpPr>
            <p:spPr bwMode="auto">
              <a:xfrm>
                <a:off x="2064" y="2976"/>
                <a:ext cx="48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omic Sans MS" pitchFamily="66" charset="0"/>
                    <a:ea typeface="ＭＳ Ｐゴシック" pitchFamily="34" charset="-128"/>
                  </a:defRPr>
                </a:lvl1pPr>
                <a:lvl2pPr marL="742950" indent="-285750" eaLnBrk="0" hangingPunct="0">
                  <a:defRPr>
                    <a:solidFill>
                      <a:schemeClr val="tx1"/>
                    </a:solidFill>
                    <a:latin typeface="Comic Sans MS" pitchFamily="66" charset="0"/>
                    <a:ea typeface="ＭＳ Ｐゴシック" pitchFamily="34" charset="-128"/>
                  </a:defRPr>
                </a:lvl2pPr>
                <a:lvl3pPr marL="1143000" indent="-228600" eaLnBrk="0" hangingPunct="0">
                  <a:defRPr>
                    <a:solidFill>
                      <a:schemeClr val="tx1"/>
                    </a:solidFill>
                    <a:latin typeface="Comic Sans MS" pitchFamily="66" charset="0"/>
                    <a:ea typeface="ＭＳ Ｐゴシック" pitchFamily="34" charset="-128"/>
                  </a:defRPr>
                </a:lvl3pPr>
                <a:lvl4pPr marL="1600200" indent="-228600" eaLnBrk="0" hangingPunct="0">
                  <a:defRPr>
                    <a:solidFill>
                      <a:schemeClr val="tx1"/>
                    </a:solidFill>
                    <a:latin typeface="Comic Sans MS" pitchFamily="66" charset="0"/>
                    <a:ea typeface="ＭＳ Ｐゴシック" pitchFamily="34" charset="-128"/>
                  </a:defRPr>
                </a:lvl4pPr>
                <a:lvl5pPr marL="2057400" indent="-228600" eaLnBrk="0" hangingPunct="0">
                  <a:defRPr>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9pPr>
              </a:lstStyle>
              <a:p>
                <a:pPr>
                  <a:spcBef>
                    <a:spcPct val="50000"/>
                  </a:spcBef>
                </a:pPr>
                <a:endParaRPr lang="en-US" sz="3600">
                  <a:solidFill>
                    <a:srgbClr val="474A81"/>
                  </a:solidFill>
                  <a:latin typeface="Tahoma" pitchFamily="34" charset="0"/>
                </a:endParaRPr>
              </a:p>
            </p:txBody>
          </p:sp>
        </p:grpSp>
        <p:sp>
          <p:nvSpPr>
            <p:cNvPr id="32783" name="Text Box 8"/>
            <p:cNvSpPr txBox="1">
              <a:spLocks noChangeArrowheads="1"/>
            </p:cNvSpPr>
            <p:nvPr/>
          </p:nvSpPr>
          <p:spPr bwMode="auto">
            <a:xfrm>
              <a:off x="2400" y="2880"/>
              <a:ext cx="105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omic Sans MS" pitchFamily="66" charset="0"/>
                  <a:ea typeface="ＭＳ Ｐゴシック" pitchFamily="34" charset="-128"/>
                </a:defRPr>
              </a:lvl1pPr>
              <a:lvl2pPr marL="742950" indent="-285750" eaLnBrk="0" hangingPunct="0">
                <a:defRPr>
                  <a:solidFill>
                    <a:schemeClr val="tx1"/>
                  </a:solidFill>
                  <a:latin typeface="Comic Sans MS" pitchFamily="66" charset="0"/>
                  <a:ea typeface="ＭＳ Ｐゴシック" pitchFamily="34" charset="-128"/>
                </a:defRPr>
              </a:lvl2pPr>
              <a:lvl3pPr marL="1143000" indent="-228600" eaLnBrk="0" hangingPunct="0">
                <a:defRPr>
                  <a:solidFill>
                    <a:schemeClr val="tx1"/>
                  </a:solidFill>
                  <a:latin typeface="Comic Sans MS" pitchFamily="66" charset="0"/>
                  <a:ea typeface="ＭＳ Ｐゴシック" pitchFamily="34" charset="-128"/>
                </a:defRPr>
              </a:lvl3pPr>
              <a:lvl4pPr marL="1600200" indent="-228600" eaLnBrk="0" hangingPunct="0">
                <a:defRPr>
                  <a:solidFill>
                    <a:schemeClr val="tx1"/>
                  </a:solidFill>
                  <a:latin typeface="Comic Sans MS" pitchFamily="66" charset="0"/>
                  <a:ea typeface="ＭＳ Ｐゴシック" pitchFamily="34" charset="-128"/>
                </a:defRPr>
              </a:lvl4pPr>
              <a:lvl5pPr marL="2057400" indent="-228600" eaLnBrk="0" hangingPunct="0">
                <a:defRPr>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9pPr>
            </a:lstStyle>
            <a:p>
              <a:pPr>
                <a:spcBef>
                  <a:spcPct val="50000"/>
                </a:spcBef>
              </a:pPr>
              <a:endParaRPr lang="en-US" sz="2800" b="1">
                <a:solidFill>
                  <a:srgbClr val="474A81"/>
                </a:solidFill>
                <a:latin typeface="Tahoma" pitchFamily="34" charset="0"/>
              </a:endParaRPr>
            </a:p>
          </p:txBody>
        </p:sp>
        <p:sp>
          <p:nvSpPr>
            <p:cNvPr id="32784" name="Text Box 9"/>
            <p:cNvSpPr txBox="1">
              <a:spLocks noChangeArrowheads="1"/>
            </p:cNvSpPr>
            <p:nvPr/>
          </p:nvSpPr>
          <p:spPr bwMode="auto">
            <a:xfrm>
              <a:off x="3504" y="2928"/>
              <a:ext cx="3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omic Sans MS" pitchFamily="66" charset="0"/>
                  <a:ea typeface="ＭＳ Ｐゴシック" pitchFamily="34" charset="-128"/>
                </a:defRPr>
              </a:lvl1pPr>
              <a:lvl2pPr marL="742950" indent="-285750" eaLnBrk="0" hangingPunct="0">
                <a:defRPr>
                  <a:solidFill>
                    <a:schemeClr val="tx1"/>
                  </a:solidFill>
                  <a:latin typeface="Comic Sans MS" pitchFamily="66" charset="0"/>
                  <a:ea typeface="ＭＳ Ｐゴシック" pitchFamily="34" charset="-128"/>
                </a:defRPr>
              </a:lvl2pPr>
              <a:lvl3pPr marL="1143000" indent="-228600" eaLnBrk="0" hangingPunct="0">
                <a:defRPr>
                  <a:solidFill>
                    <a:schemeClr val="tx1"/>
                  </a:solidFill>
                  <a:latin typeface="Comic Sans MS" pitchFamily="66" charset="0"/>
                  <a:ea typeface="ＭＳ Ｐゴシック" pitchFamily="34" charset="-128"/>
                </a:defRPr>
              </a:lvl3pPr>
              <a:lvl4pPr marL="1600200" indent="-228600" eaLnBrk="0" hangingPunct="0">
                <a:defRPr>
                  <a:solidFill>
                    <a:schemeClr val="tx1"/>
                  </a:solidFill>
                  <a:latin typeface="Comic Sans MS" pitchFamily="66" charset="0"/>
                  <a:ea typeface="ＭＳ Ｐゴシック" pitchFamily="34" charset="-128"/>
                </a:defRPr>
              </a:lvl4pPr>
              <a:lvl5pPr marL="2057400" indent="-228600" eaLnBrk="0" hangingPunct="0">
                <a:defRPr>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9pPr>
            </a:lstStyle>
            <a:p>
              <a:pPr>
                <a:spcBef>
                  <a:spcPct val="50000"/>
                </a:spcBef>
              </a:pPr>
              <a:endParaRPr lang="en-US" sz="3200">
                <a:solidFill>
                  <a:srgbClr val="474A81"/>
                </a:solidFill>
                <a:latin typeface="Tahoma" pitchFamily="34" charset="0"/>
              </a:endParaRPr>
            </a:p>
          </p:txBody>
        </p:sp>
        <p:sp>
          <p:nvSpPr>
            <p:cNvPr id="32785" name="Text Box 10"/>
            <p:cNvSpPr txBox="1">
              <a:spLocks noChangeArrowheads="1"/>
            </p:cNvSpPr>
            <p:nvPr/>
          </p:nvSpPr>
          <p:spPr bwMode="auto">
            <a:xfrm>
              <a:off x="3840" y="2880"/>
              <a:ext cx="100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omic Sans MS" pitchFamily="66" charset="0"/>
                  <a:ea typeface="ＭＳ Ｐゴシック" pitchFamily="34" charset="-128"/>
                </a:defRPr>
              </a:lvl1pPr>
              <a:lvl2pPr marL="742950" indent="-285750" eaLnBrk="0" hangingPunct="0">
                <a:defRPr>
                  <a:solidFill>
                    <a:schemeClr val="tx1"/>
                  </a:solidFill>
                  <a:latin typeface="Comic Sans MS" pitchFamily="66" charset="0"/>
                  <a:ea typeface="ＭＳ Ｐゴシック" pitchFamily="34" charset="-128"/>
                </a:defRPr>
              </a:lvl2pPr>
              <a:lvl3pPr marL="1143000" indent="-228600" eaLnBrk="0" hangingPunct="0">
                <a:defRPr>
                  <a:solidFill>
                    <a:schemeClr val="tx1"/>
                  </a:solidFill>
                  <a:latin typeface="Comic Sans MS" pitchFamily="66" charset="0"/>
                  <a:ea typeface="ＭＳ Ｐゴシック" pitchFamily="34" charset="-128"/>
                </a:defRPr>
              </a:lvl3pPr>
              <a:lvl4pPr marL="1600200" indent="-228600" eaLnBrk="0" hangingPunct="0">
                <a:defRPr>
                  <a:solidFill>
                    <a:schemeClr val="tx1"/>
                  </a:solidFill>
                  <a:latin typeface="Comic Sans MS" pitchFamily="66" charset="0"/>
                  <a:ea typeface="ＭＳ Ｐゴシック" pitchFamily="34" charset="-128"/>
                </a:defRPr>
              </a:lvl4pPr>
              <a:lvl5pPr marL="2057400" indent="-228600" eaLnBrk="0" hangingPunct="0">
                <a:defRPr>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9pPr>
            </a:lstStyle>
            <a:p>
              <a:pPr>
                <a:spcBef>
                  <a:spcPct val="50000"/>
                </a:spcBef>
              </a:pPr>
              <a:endParaRPr lang="en-US" sz="2800" b="1">
                <a:solidFill>
                  <a:srgbClr val="474A81"/>
                </a:solidFill>
                <a:latin typeface="Tahoma" pitchFamily="34" charset="0"/>
              </a:endParaRPr>
            </a:p>
          </p:txBody>
        </p:sp>
      </p:grpSp>
      <p:grpSp>
        <p:nvGrpSpPr>
          <p:cNvPr id="4" name="Group 11"/>
          <p:cNvGrpSpPr>
            <a:grpSpLocks/>
          </p:cNvGrpSpPr>
          <p:nvPr/>
        </p:nvGrpSpPr>
        <p:grpSpPr bwMode="auto">
          <a:xfrm>
            <a:off x="1447800" y="2514600"/>
            <a:ext cx="7696200" cy="946150"/>
            <a:chOff x="672" y="1584"/>
            <a:chExt cx="4848" cy="596"/>
          </a:xfrm>
        </p:grpSpPr>
        <p:grpSp>
          <p:nvGrpSpPr>
            <p:cNvPr id="32775" name="Group 12"/>
            <p:cNvGrpSpPr>
              <a:grpSpLocks/>
            </p:cNvGrpSpPr>
            <p:nvPr/>
          </p:nvGrpSpPr>
          <p:grpSpPr bwMode="auto">
            <a:xfrm>
              <a:off x="672" y="1584"/>
              <a:ext cx="1728" cy="596"/>
              <a:chOff x="672" y="1584"/>
              <a:chExt cx="1728" cy="596"/>
            </a:xfrm>
          </p:grpSpPr>
          <p:sp>
            <p:nvSpPr>
              <p:cNvPr id="32780" name="Text Box 13"/>
              <p:cNvSpPr txBox="1">
                <a:spLocks noChangeArrowheads="1"/>
              </p:cNvSpPr>
              <p:nvPr/>
            </p:nvSpPr>
            <p:spPr bwMode="auto">
              <a:xfrm>
                <a:off x="672" y="1584"/>
                <a:ext cx="1296"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omic Sans MS" pitchFamily="66" charset="0"/>
                    <a:ea typeface="ＭＳ Ｐゴシック" pitchFamily="34" charset="-128"/>
                  </a:defRPr>
                </a:lvl1pPr>
                <a:lvl2pPr marL="742950" indent="-285750" eaLnBrk="0" hangingPunct="0">
                  <a:defRPr>
                    <a:solidFill>
                      <a:schemeClr val="tx1"/>
                    </a:solidFill>
                    <a:latin typeface="Comic Sans MS" pitchFamily="66" charset="0"/>
                    <a:ea typeface="ＭＳ Ｐゴシック" pitchFamily="34" charset="-128"/>
                  </a:defRPr>
                </a:lvl2pPr>
                <a:lvl3pPr marL="1143000" indent="-228600" eaLnBrk="0" hangingPunct="0">
                  <a:defRPr>
                    <a:solidFill>
                      <a:schemeClr val="tx1"/>
                    </a:solidFill>
                    <a:latin typeface="Comic Sans MS" pitchFamily="66" charset="0"/>
                    <a:ea typeface="ＭＳ Ｐゴシック" pitchFamily="34" charset="-128"/>
                  </a:defRPr>
                </a:lvl3pPr>
                <a:lvl4pPr marL="1600200" indent="-228600" eaLnBrk="0" hangingPunct="0">
                  <a:defRPr>
                    <a:solidFill>
                      <a:schemeClr val="tx1"/>
                    </a:solidFill>
                    <a:latin typeface="Comic Sans MS" pitchFamily="66" charset="0"/>
                    <a:ea typeface="ＭＳ Ｐゴシック" pitchFamily="34" charset="-128"/>
                  </a:defRPr>
                </a:lvl4pPr>
                <a:lvl5pPr marL="2057400" indent="-228600" eaLnBrk="0" hangingPunct="0">
                  <a:defRPr>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9pPr>
              </a:lstStyle>
              <a:p>
                <a:pPr>
                  <a:spcBef>
                    <a:spcPct val="50000"/>
                  </a:spcBef>
                </a:pPr>
                <a:r>
                  <a:rPr lang="en-US" sz="2800" b="1" dirty="0">
                    <a:solidFill>
                      <a:srgbClr val="474A81"/>
                    </a:solidFill>
                    <a:latin typeface="Tahoma" pitchFamily="34" charset="0"/>
                  </a:rPr>
                  <a:t>Total Surplus</a:t>
                </a:r>
              </a:p>
            </p:txBody>
          </p:sp>
          <p:sp>
            <p:nvSpPr>
              <p:cNvPr id="32781" name="Text Box 14"/>
              <p:cNvSpPr txBox="1">
                <a:spLocks noChangeArrowheads="1"/>
              </p:cNvSpPr>
              <p:nvPr/>
            </p:nvSpPr>
            <p:spPr bwMode="auto">
              <a:xfrm>
                <a:off x="1920" y="1680"/>
                <a:ext cx="48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omic Sans MS" pitchFamily="66" charset="0"/>
                    <a:ea typeface="ＭＳ Ｐゴシック" pitchFamily="34" charset="-128"/>
                  </a:defRPr>
                </a:lvl1pPr>
                <a:lvl2pPr marL="742950" indent="-285750" eaLnBrk="0" hangingPunct="0">
                  <a:defRPr>
                    <a:solidFill>
                      <a:schemeClr val="tx1"/>
                    </a:solidFill>
                    <a:latin typeface="Comic Sans MS" pitchFamily="66" charset="0"/>
                    <a:ea typeface="ＭＳ Ｐゴシック" pitchFamily="34" charset="-128"/>
                  </a:defRPr>
                </a:lvl2pPr>
                <a:lvl3pPr marL="1143000" indent="-228600" eaLnBrk="0" hangingPunct="0">
                  <a:defRPr>
                    <a:solidFill>
                      <a:schemeClr val="tx1"/>
                    </a:solidFill>
                    <a:latin typeface="Comic Sans MS" pitchFamily="66" charset="0"/>
                    <a:ea typeface="ＭＳ Ｐゴシック" pitchFamily="34" charset="-128"/>
                  </a:defRPr>
                </a:lvl3pPr>
                <a:lvl4pPr marL="1600200" indent="-228600" eaLnBrk="0" hangingPunct="0">
                  <a:defRPr>
                    <a:solidFill>
                      <a:schemeClr val="tx1"/>
                    </a:solidFill>
                    <a:latin typeface="Comic Sans MS" pitchFamily="66" charset="0"/>
                    <a:ea typeface="ＭＳ Ｐゴシック" pitchFamily="34" charset="-128"/>
                  </a:defRPr>
                </a:lvl4pPr>
                <a:lvl5pPr marL="2057400" indent="-228600" eaLnBrk="0" hangingPunct="0">
                  <a:defRPr>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9pPr>
              </a:lstStyle>
              <a:p>
                <a:pPr>
                  <a:spcBef>
                    <a:spcPct val="50000"/>
                  </a:spcBef>
                </a:pPr>
                <a:r>
                  <a:rPr lang="en-US" sz="3600">
                    <a:solidFill>
                      <a:srgbClr val="474A81"/>
                    </a:solidFill>
                    <a:latin typeface="Tahoma" pitchFamily="34" charset="0"/>
                  </a:rPr>
                  <a:t>=</a:t>
                </a:r>
              </a:p>
            </p:txBody>
          </p:sp>
        </p:grpSp>
        <p:grpSp>
          <p:nvGrpSpPr>
            <p:cNvPr id="32776" name="Group 15"/>
            <p:cNvGrpSpPr>
              <a:grpSpLocks/>
            </p:cNvGrpSpPr>
            <p:nvPr/>
          </p:nvGrpSpPr>
          <p:grpSpPr bwMode="auto">
            <a:xfrm>
              <a:off x="2304" y="1584"/>
              <a:ext cx="3216" cy="596"/>
              <a:chOff x="2304" y="1584"/>
              <a:chExt cx="3216" cy="596"/>
            </a:xfrm>
          </p:grpSpPr>
          <p:sp>
            <p:nvSpPr>
              <p:cNvPr id="32777" name="Text Box 16"/>
              <p:cNvSpPr txBox="1">
                <a:spLocks noChangeArrowheads="1"/>
              </p:cNvSpPr>
              <p:nvPr/>
            </p:nvSpPr>
            <p:spPr bwMode="auto">
              <a:xfrm>
                <a:off x="2304" y="1584"/>
                <a:ext cx="1296"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omic Sans MS" pitchFamily="66" charset="0"/>
                    <a:ea typeface="ＭＳ Ｐゴシック" pitchFamily="34" charset="-128"/>
                  </a:defRPr>
                </a:lvl1pPr>
                <a:lvl2pPr marL="742950" indent="-285750" eaLnBrk="0" hangingPunct="0">
                  <a:defRPr>
                    <a:solidFill>
                      <a:schemeClr val="tx1"/>
                    </a:solidFill>
                    <a:latin typeface="Comic Sans MS" pitchFamily="66" charset="0"/>
                    <a:ea typeface="ＭＳ Ｐゴシック" pitchFamily="34" charset="-128"/>
                  </a:defRPr>
                </a:lvl2pPr>
                <a:lvl3pPr marL="1143000" indent="-228600" eaLnBrk="0" hangingPunct="0">
                  <a:defRPr>
                    <a:solidFill>
                      <a:schemeClr val="tx1"/>
                    </a:solidFill>
                    <a:latin typeface="Comic Sans MS" pitchFamily="66" charset="0"/>
                    <a:ea typeface="ＭＳ Ｐゴシック" pitchFamily="34" charset="-128"/>
                  </a:defRPr>
                </a:lvl3pPr>
                <a:lvl4pPr marL="1600200" indent="-228600" eaLnBrk="0" hangingPunct="0">
                  <a:defRPr>
                    <a:solidFill>
                      <a:schemeClr val="tx1"/>
                    </a:solidFill>
                    <a:latin typeface="Comic Sans MS" pitchFamily="66" charset="0"/>
                    <a:ea typeface="ＭＳ Ｐゴシック" pitchFamily="34" charset="-128"/>
                  </a:defRPr>
                </a:lvl4pPr>
                <a:lvl5pPr marL="2057400" indent="-228600" eaLnBrk="0" hangingPunct="0">
                  <a:defRPr>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9pPr>
              </a:lstStyle>
              <a:p>
                <a:pPr>
                  <a:spcBef>
                    <a:spcPct val="50000"/>
                  </a:spcBef>
                </a:pPr>
                <a:r>
                  <a:rPr lang="en-US" sz="2800" b="1">
                    <a:solidFill>
                      <a:srgbClr val="474A81"/>
                    </a:solidFill>
                    <a:latin typeface="Tahoma" pitchFamily="34" charset="0"/>
                  </a:rPr>
                  <a:t>Consumer Surplus</a:t>
                </a:r>
              </a:p>
            </p:txBody>
          </p:sp>
          <p:sp>
            <p:nvSpPr>
              <p:cNvPr id="32778" name="Text Box 17"/>
              <p:cNvSpPr txBox="1">
                <a:spLocks noChangeArrowheads="1"/>
              </p:cNvSpPr>
              <p:nvPr/>
            </p:nvSpPr>
            <p:spPr bwMode="auto">
              <a:xfrm>
                <a:off x="3936" y="1584"/>
                <a:ext cx="1584"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omic Sans MS" pitchFamily="66" charset="0"/>
                    <a:ea typeface="ＭＳ Ｐゴシック" pitchFamily="34" charset="-128"/>
                  </a:defRPr>
                </a:lvl1pPr>
                <a:lvl2pPr marL="742950" indent="-285750" eaLnBrk="0" hangingPunct="0">
                  <a:defRPr>
                    <a:solidFill>
                      <a:schemeClr val="tx1"/>
                    </a:solidFill>
                    <a:latin typeface="Comic Sans MS" pitchFamily="66" charset="0"/>
                    <a:ea typeface="ＭＳ Ｐゴシック" pitchFamily="34" charset="-128"/>
                  </a:defRPr>
                </a:lvl2pPr>
                <a:lvl3pPr marL="1143000" indent="-228600" eaLnBrk="0" hangingPunct="0">
                  <a:defRPr>
                    <a:solidFill>
                      <a:schemeClr val="tx1"/>
                    </a:solidFill>
                    <a:latin typeface="Comic Sans MS" pitchFamily="66" charset="0"/>
                    <a:ea typeface="ＭＳ Ｐゴシック" pitchFamily="34" charset="-128"/>
                  </a:defRPr>
                </a:lvl3pPr>
                <a:lvl4pPr marL="1600200" indent="-228600" eaLnBrk="0" hangingPunct="0">
                  <a:defRPr>
                    <a:solidFill>
                      <a:schemeClr val="tx1"/>
                    </a:solidFill>
                    <a:latin typeface="Comic Sans MS" pitchFamily="66" charset="0"/>
                    <a:ea typeface="ＭＳ Ｐゴシック" pitchFamily="34" charset="-128"/>
                  </a:defRPr>
                </a:lvl4pPr>
                <a:lvl5pPr marL="2057400" indent="-228600" eaLnBrk="0" hangingPunct="0">
                  <a:defRPr>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9pPr>
              </a:lstStyle>
              <a:p>
                <a:pPr>
                  <a:spcBef>
                    <a:spcPct val="50000"/>
                  </a:spcBef>
                </a:pPr>
                <a:r>
                  <a:rPr lang="en-US" sz="2800" b="1">
                    <a:solidFill>
                      <a:srgbClr val="474A81"/>
                    </a:solidFill>
                    <a:latin typeface="Tahoma" pitchFamily="34" charset="0"/>
                  </a:rPr>
                  <a:t>Producer Surplus</a:t>
                </a:r>
              </a:p>
            </p:txBody>
          </p:sp>
          <p:sp>
            <p:nvSpPr>
              <p:cNvPr id="32779" name="Text Box 18"/>
              <p:cNvSpPr txBox="1">
                <a:spLocks noChangeArrowheads="1"/>
              </p:cNvSpPr>
              <p:nvPr/>
            </p:nvSpPr>
            <p:spPr bwMode="auto">
              <a:xfrm>
                <a:off x="3600" y="1632"/>
                <a:ext cx="33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omic Sans MS" pitchFamily="66" charset="0"/>
                    <a:ea typeface="ＭＳ Ｐゴシック" pitchFamily="34" charset="-128"/>
                  </a:defRPr>
                </a:lvl1pPr>
                <a:lvl2pPr marL="742950" indent="-285750" eaLnBrk="0" hangingPunct="0">
                  <a:defRPr>
                    <a:solidFill>
                      <a:schemeClr val="tx1"/>
                    </a:solidFill>
                    <a:latin typeface="Comic Sans MS" pitchFamily="66" charset="0"/>
                    <a:ea typeface="ＭＳ Ｐゴシック" pitchFamily="34" charset="-128"/>
                  </a:defRPr>
                </a:lvl2pPr>
                <a:lvl3pPr marL="1143000" indent="-228600" eaLnBrk="0" hangingPunct="0">
                  <a:defRPr>
                    <a:solidFill>
                      <a:schemeClr val="tx1"/>
                    </a:solidFill>
                    <a:latin typeface="Comic Sans MS" pitchFamily="66" charset="0"/>
                    <a:ea typeface="ＭＳ Ｐゴシック" pitchFamily="34" charset="-128"/>
                  </a:defRPr>
                </a:lvl3pPr>
                <a:lvl4pPr marL="1600200" indent="-228600" eaLnBrk="0" hangingPunct="0">
                  <a:defRPr>
                    <a:solidFill>
                      <a:schemeClr val="tx1"/>
                    </a:solidFill>
                    <a:latin typeface="Comic Sans MS" pitchFamily="66" charset="0"/>
                    <a:ea typeface="ＭＳ Ｐゴシック" pitchFamily="34" charset="-128"/>
                  </a:defRPr>
                </a:lvl4pPr>
                <a:lvl5pPr marL="2057400" indent="-228600" eaLnBrk="0" hangingPunct="0">
                  <a:defRPr>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9pPr>
              </a:lstStyle>
              <a:p>
                <a:pPr>
                  <a:spcBef>
                    <a:spcPct val="50000"/>
                  </a:spcBef>
                </a:pPr>
                <a:r>
                  <a:rPr lang="en-US" sz="3600">
                    <a:solidFill>
                      <a:srgbClr val="474A81"/>
                    </a:solidFill>
                    <a:latin typeface="Tahoma" pitchFamily="34" charset="0"/>
                  </a:rPr>
                  <a:t>+</a:t>
                </a:r>
              </a:p>
            </p:txBody>
          </p:sp>
        </p:grpSp>
      </p:grpSp>
      <p:sp>
        <p:nvSpPr>
          <p:cNvPr id="32774" name="Text Box 21"/>
          <p:cNvSpPr txBox="1">
            <a:spLocks noChangeArrowheads="1"/>
          </p:cNvSpPr>
          <p:nvPr/>
        </p:nvSpPr>
        <p:spPr bwMode="auto">
          <a:xfrm>
            <a:off x="1692275" y="3933825"/>
            <a:ext cx="640873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omic Sans MS" pitchFamily="66" charset="0"/>
                <a:ea typeface="ＭＳ Ｐゴシック" pitchFamily="34" charset="-128"/>
              </a:defRPr>
            </a:lvl1pPr>
            <a:lvl2pPr marL="742950" indent="-285750" eaLnBrk="0" hangingPunct="0">
              <a:defRPr>
                <a:solidFill>
                  <a:schemeClr val="tx1"/>
                </a:solidFill>
                <a:latin typeface="Comic Sans MS" pitchFamily="66" charset="0"/>
                <a:ea typeface="ＭＳ Ｐゴシック" pitchFamily="34" charset="-128"/>
              </a:defRPr>
            </a:lvl2pPr>
            <a:lvl3pPr marL="1143000" indent="-228600" eaLnBrk="0" hangingPunct="0">
              <a:defRPr>
                <a:solidFill>
                  <a:schemeClr val="tx1"/>
                </a:solidFill>
                <a:latin typeface="Comic Sans MS" pitchFamily="66" charset="0"/>
                <a:ea typeface="ＭＳ Ｐゴシック" pitchFamily="34" charset="-128"/>
              </a:defRPr>
            </a:lvl3pPr>
            <a:lvl4pPr marL="1600200" indent="-228600" eaLnBrk="0" hangingPunct="0">
              <a:defRPr>
                <a:solidFill>
                  <a:schemeClr val="tx1"/>
                </a:solidFill>
                <a:latin typeface="Comic Sans MS" pitchFamily="66" charset="0"/>
                <a:ea typeface="ＭＳ Ｐゴシック" pitchFamily="34" charset="-128"/>
              </a:defRPr>
            </a:lvl4pPr>
            <a:lvl5pPr marL="2057400" indent="-228600" eaLnBrk="0" hangingPunct="0">
              <a:defRPr>
                <a:solidFill>
                  <a:schemeClr val="tx1"/>
                </a:solidFill>
                <a:latin typeface="Comic Sans MS" pitchFamily="66" charset="0"/>
                <a:ea typeface="ＭＳ Ｐゴシック" pitchFamily="34" charset="-128"/>
              </a:defRPr>
            </a:lvl5pPr>
            <a:lvl6pPr marL="25146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6pPr>
            <a:lvl7pPr marL="29718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7pPr>
            <a:lvl8pPr marL="34290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8pPr>
            <a:lvl9pPr marL="3886200" indent="-228600" eaLnBrk="0" fontAlgn="base" hangingPunct="0">
              <a:spcBef>
                <a:spcPct val="0"/>
              </a:spcBef>
              <a:spcAft>
                <a:spcPct val="0"/>
              </a:spcAft>
              <a:defRPr>
                <a:solidFill>
                  <a:schemeClr val="tx1"/>
                </a:solidFill>
                <a:latin typeface="Comic Sans MS" pitchFamily="66" charset="0"/>
                <a:ea typeface="ＭＳ Ｐゴシック" pitchFamily="34" charset="-128"/>
              </a:defRPr>
            </a:lvl9pPr>
          </a:lstStyle>
          <a:p>
            <a:pPr eaLnBrk="1" hangingPunct="1">
              <a:spcBef>
                <a:spcPct val="50000"/>
              </a:spcBef>
            </a:pPr>
            <a:r>
              <a:rPr lang="en-AU" sz="2800" dirty="0"/>
              <a:t>When this surplus is </a:t>
            </a:r>
            <a:r>
              <a:rPr lang="en-AU" sz="2800" dirty="0">
                <a:solidFill>
                  <a:srgbClr val="E20E36"/>
                </a:solidFill>
              </a:rPr>
              <a:t>MAXIMISED</a:t>
            </a:r>
            <a:r>
              <a:rPr lang="en-AU" sz="2800" dirty="0"/>
              <a:t> the level of economic well-being is also </a:t>
            </a:r>
            <a:r>
              <a:rPr lang="en-AU" sz="2800" dirty="0" smtClean="0"/>
              <a:t>maximised</a:t>
            </a:r>
            <a:endParaRPr lang="en-AU" sz="2800" dirty="0"/>
          </a:p>
        </p:txBody>
      </p:sp>
      <p:sp>
        <p:nvSpPr>
          <p:cNvPr id="3" name="Date Placeholder 2"/>
          <p:cNvSpPr>
            <a:spLocks noGrp="1"/>
          </p:cNvSpPr>
          <p:nvPr>
            <p:ph type="dt" sz="half" idx="10"/>
          </p:nvPr>
        </p:nvSpPr>
        <p:spPr/>
        <p:txBody>
          <a:bodyPr/>
          <a:lstStyle/>
          <a:p>
            <a:fld id="{C7FA5730-1E17-4D64-9FD3-75E598C0F4A0}" type="datetime1">
              <a:rPr lang="en-US" smtClean="0"/>
              <a:t>15-Aug-17</a:t>
            </a:fld>
            <a:endParaRPr lang="en-US"/>
          </a:p>
        </p:txBody>
      </p:sp>
      <p:sp>
        <p:nvSpPr>
          <p:cNvPr id="5" name="Slide Number Placeholder 4"/>
          <p:cNvSpPr>
            <a:spLocks noGrp="1"/>
          </p:cNvSpPr>
          <p:nvPr>
            <p:ph type="sldNum" sz="quarter" idx="12"/>
          </p:nvPr>
        </p:nvSpPr>
        <p:spPr/>
        <p:txBody>
          <a:bodyPr/>
          <a:lstStyle/>
          <a:p>
            <a:fld id="{853C790F-EA42-4F9E-ACE9-D924D845F78A}" type="slidenum">
              <a:rPr lang="en-US" smtClean="0"/>
              <a:t>7</a:t>
            </a:fld>
            <a:endParaRPr lang="en-US"/>
          </a:p>
        </p:txBody>
      </p:sp>
    </p:spTree>
    <p:extLst>
      <p:ext uri="{BB962C8B-B14F-4D97-AF65-F5344CB8AC3E}">
        <p14:creationId xmlns:p14="http://schemas.microsoft.com/office/powerpoint/2010/main" val="404808653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3795"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3796" name="Rectangle 5"/>
          <p:cNvSpPr>
            <a:spLocks noChangeArrowheads="1"/>
          </p:cNvSpPr>
          <p:nvPr/>
        </p:nvSpPr>
        <p:spPr bwMode="auto">
          <a:xfrm>
            <a:off x="1735138" y="1731963"/>
            <a:ext cx="5588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668338" eaLnBrk="0" hangingPunct="0"/>
            <a:r>
              <a:rPr lang="en-AU" b="1" dirty="0">
                <a:solidFill>
                  <a:srgbClr val="000000"/>
                </a:solidFill>
                <a:latin typeface="Times New Roman" pitchFamily="18" charset="0"/>
              </a:rPr>
              <a:t>Price</a:t>
            </a:r>
            <a:endParaRPr lang="en-AU" sz="1500" b="1" dirty="0">
              <a:solidFill>
                <a:srgbClr val="000000"/>
              </a:solidFill>
              <a:latin typeface="Times New Roman" pitchFamily="18" charset="0"/>
            </a:endParaRPr>
          </a:p>
        </p:txBody>
      </p:sp>
      <p:sp>
        <p:nvSpPr>
          <p:cNvPr id="33797" name="Rectangle 6"/>
          <p:cNvSpPr>
            <a:spLocks noChangeArrowheads="1"/>
          </p:cNvSpPr>
          <p:nvPr/>
        </p:nvSpPr>
        <p:spPr bwMode="auto">
          <a:xfrm>
            <a:off x="971550" y="3679825"/>
            <a:ext cx="12573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defTabSz="668338" eaLnBrk="0" hangingPunct="0"/>
            <a:r>
              <a:rPr lang="en-AU" b="1" dirty="0">
                <a:solidFill>
                  <a:srgbClr val="000000"/>
                </a:solidFill>
                <a:latin typeface="Times New Roman" pitchFamily="18" charset="0"/>
              </a:rPr>
              <a:t>Equilibrium</a:t>
            </a:r>
          </a:p>
          <a:p>
            <a:pPr algn="r" defTabSz="668338" eaLnBrk="0" hangingPunct="0"/>
            <a:r>
              <a:rPr lang="en-AU" b="1" dirty="0">
                <a:solidFill>
                  <a:srgbClr val="000000"/>
                </a:solidFill>
                <a:latin typeface="Times New Roman" pitchFamily="18" charset="0"/>
              </a:rPr>
              <a:t>price</a:t>
            </a:r>
          </a:p>
        </p:txBody>
      </p:sp>
      <p:sp>
        <p:nvSpPr>
          <p:cNvPr id="33798" name="Rectangle 7"/>
          <p:cNvSpPr>
            <a:spLocks noChangeArrowheads="1"/>
          </p:cNvSpPr>
          <p:nvPr/>
        </p:nvSpPr>
        <p:spPr bwMode="auto">
          <a:xfrm>
            <a:off x="2112963" y="6159500"/>
            <a:ext cx="10636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668338" eaLnBrk="0" hangingPunct="0"/>
            <a:r>
              <a:rPr lang="en-AU" sz="1500" b="1">
                <a:solidFill>
                  <a:srgbClr val="000000"/>
                </a:solidFill>
                <a:latin typeface="Times New Roman" pitchFamily="18" charset="0"/>
              </a:rPr>
              <a:t>0</a:t>
            </a:r>
          </a:p>
        </p:txBody>
      </p:sp>
      <p:sp>
        <p:nvSpPr>
          <p:cNvPr id="33799" name="Rectangle 8"/>
          <p:cNvSpPr>
            <a:spLocks noChangeArrowheads="1"/>
          </p:cNvSpPr>
          <p:nvPr/>
        </p:nvSpPr>
        <p:spPr bwMode="auto">
          <a:xfrm>
            <a:off x="7227888" y="6159500"/>
            <a:ext cx="9271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668338" eaLnBrk="0" hangingPunct="0"/>
            <a:r>
              <a:rPr lang="en-AU" b="1">
                <a:solidFill>
                  <a:srgbClr val="000000"/>
                </a:solidFill>
                <a:latin typeface="Times New Roman" pitchFamily="18" charset="0"/>
              </a:rPr>
              <a:t>Quantity</a:t>
            </a:r>
          </a:p>
        </p:txBody>
      </p:sp>
      <p:sp>
        <p:nvSpPr>
          <p:cNvPr id="33800" name="Rectangle 9"/>
          <p:cNvSpPr>
            <a:spLocks noChangeArrowheads="1"/>
          </p:cNvSpPr>
          <p:nvPr/>
        </p:nvSpPr>
        <p:spPr bwMode="auto">
          <a:xfrm>
            <a:off x="3932238" y="6200775"/>
            <a:ext cx="12573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668338" eaLnBrk="0" hangingPunct="0">
              <a:lnSpc>
                <a:spcPct val="85000"/>
              </a:lnSpc>
            </a:pPr>
            <a:r>
              <a:rPr lang="en-AU" b="1">
                <a:solidFill>
                  <a:srgbClr val="000000"/>
                </a:solidFill>
                <a:latin typeface="Times New Roman" pitchFamily="18" charset="0"/>
              </a:rPr>
              <a:t>Equilibrium</a:t>
            </a:r>
          </a:p>
          <a:p>
            <a:pPr algn="ctr" defTabSz="668338" eaLnBrk="0" hangingPunct="0">
              <a:lnSpc>
                <a:spcPct val="85000"/>
              </a:lnSpc>
            </a:pPr>
            <a:r>
              <a:rPr lang="en-AU" b="1">
                <a:solidFill>
                  <a:srgbClr val="000000"/>
                </a:solidFill>
                <a:latin typeface="Times New Roman" pitchFamily="18" charset="0"/>
              </a:rPr>
              <a:t>quantity</a:t>
            </a:r>
          </a:p>
        </p:txBody>
      </p:sp>
      <p:sp>
        <p:nvSpPr>
          <p:cNvPr id="33801" name="Freeform 10"/>
          <p:cNvSpPr>
            <a:spLocks/>
          </p:cNvSpPr>
          <p:nvPr/>
        </p:nvSpPr>
        <p:spPr bwMode="auto">
          <a:xfrm>
            <a:off x="2286000" y="3867150"/>
            <a:ext cx="2286000" cy="1924050"/>
          </a:xfrm>
          <a:custGeom>
            <a:avLst/>
            <a:gdLst>
              <a:gd name="T0" fmla="*/ 2147483647 w 1440"/>
              <a:gd name="T1" fmla="*/ 0 h 1212"/>
              <a:gd name="T2" fmla="*/ 2147483647 w 1440"/>
              <a:gd name="T3" fmla="*/ 2147483647 h 1212"/>
              <a:gd name="T4" fmla="*/ 0 w 1440"/>
              <a:gd name="T5" fmla="*/ 2147483647 h 1212"/>
              <a:gd name="T6" fmla="*/ 0 60000 65536"/>
              <a:gd name="T7" fmla="*/ 0 60000 65536"/>
              <a:gd name="T8" fmla="*/ 0 60000 65536"/>
              <a:gd name="T9" fmla="*/ 0 w 1440"/>
              <a:gd name="T10" fmla="*/ 0 h 1212"/>
              <a:gd name="T11" fmla="*/ 1440 w 1440"/>
              <a:gd name="T12" fmla="*/ 1212 h 1212"/>
            </a:gdLst>
            <a:ahLst/>
            <a:cxnLst>
              <a:cxn ang="T6">
                <a:pos x="T0" y="T1"/>
              </a:cxn>
              <a:cxn ang="T7">
                <a:pos x="T2" y="T3"/>
              </a:cxn>
              <a:cxn ang="T8">
                <a:pos x="T4" y="T5"/>
              </a:cxn>
            </a:cxnLst>
            <a:rect l="T9" t="T10" r="T11" b="T12"/>
            <a:pathLst>
              <a:path w="1440" h="1212">
                <a:moveTo>
                  <a:pt x="12" y="0"/>
                </a:moveTo>
                <a:lnTo>
                  <a:pt x="1440" y="12"/>
                </a:lnTo>
                <a:lnTo>
                  <a:pt x="0" y="1212"/>
                </a:lnTo>
              </a:path>
            </a:pathLst>
          </a:custGeom>
          <a:solidFill>
            <a:srgbClr val="FF3300"/>
          </a:solidFill>
          <a:ln w="12700" cap="rnd">
            <a:solidFill>
              <a:srgbClr val="000000"/>
            </a:solidFill>
            <a:round/>
            <a:headEnd type="none" w="sm" len="sm"/>
            <a:tailEnd type="none" w="sm" len="sm"/>
          </a:ln>
        </p:spPr>
        <p:txBody>
          <a:bodyPr/>
          <a:lstStyle/>
          <a:p>
            <a:r>
              <a:rPr lang="en-AU" dirty="0" err="1" smtClean="0"/>
              <a:t>p.s.</a:t>
            </a:r>
            <a:endParaRPr lang="en-AU" dirty="0"/>
          </a:p>
        </p:txBody>
      </p:sp>
      <p:sp>
        <p:nvSpPr>
          <p:cNvPr id="33802" name="Rectangle 11"/>
          <p:cNvSpPr>
            <a:spLocks noChangeArrowheads="1"/>
          </p:cNvSpPr>
          <p:nvPr/>
        </p:nvSpPr>
        <p:spPr bwMode="auto">
          <a:xfrm>
            <a:off x="6218238" y="2484438"/>
            <a:ext cx="762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668338" eaLnBrk="0" hangingPunct="0"/>
            <a:r>
              <a:rPr lang="en-AU" b="1" dirty="0">
                <a:solidFill>
                  <a:srgbClr val="000000"/>
                </a:solidFill>
                <a:latin typeface="Times New Roman" pitchFamily="18" charset="0"/>
              </a:rPr>
              <a:t>Supply</a:t>
            </a:r>
          </a:p>
        </p:txBody>
      </p:sp>
      <p:sp>
        <p:nvSpPr>
          <p:cNvPr id="33803" name="Rectangle 12"/>
          <p:cNvSpPr>
            <a:spLocks noChangeArrowheads="1"/>
          </p:cNvSpPr>
          <p:nvPr/>
        </p:nvSpPr>
        <p:spPr bwMode="auto">
          <a:xfrm>
            <a:off x="6218238" y="5086350"/>
            <a:ext cx="9017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668338" eaLnBrk="0" hangingPunct="0"/>
            <a:r>
              <a:rPr lang="en-AU" b="1">
                <a:solidFill>
                  <a:srgbClr val="000000"/>
                </a:solidFill>
                <a:latin typeface="Times New Roman" pitchFamily="18" charset="0"/>
              </a:rPr>
              <a:t>Demand</a:t>
            </a:r>
          </a:p>
        </p:txBody>
      </p:sp>
      <p:sp>
        <p:nvSpPr>
          <p:cNvPr id="33804" name="Line 13"/>
          <p:cNvSpPr>
            <a:spLocks noChangeShapeType="1"/>
          </p:cNvSpPr>
          <p:nvPr/>
        </p:nvSpPr>
        <p:spPr bwMode="auto">
          <a:xfrm flipV="1">
            <a:off x="2289175" y="2616200"/>
            <a:ext cx="3798888" cy="3198813"/>
          </a:xfrm>
          <a:prstGeom prst="line">
            <a:avLst/>
          </a:prstGeom>
          <a:noFill/>
          <a:ln w="25400">
            <a:solidFill>
              <a:srgbClr val="80008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AU"/>
          </a:p>
        </p:txBody>
      </p:sp>
      <p:sp>
        <p:nvSpPr>
          <p:cNvPr id="33805" name="Line 14"/>
          <p:cNvSpPr>
            <a:spLocks noChangeShapeType="1"/>
          </p:cNvSpPr>
          <p:nvPr/>
        </p:nvSpPr>
        <p:spPr bwMode="auto">
          <a:xfrm>
            <a:off x="2290763" y="2017713"/>
            <a:ext cx="3798887" cy="3175000"/>
          </a:xfrm>
          <a:prstGeom prst="line">
            <a:avLst/>
          </a:prstGeom>
          <a:noFill/>
          <a:ln w="25400">
            <a:solidFill>
              <a:srgbClr val="40AE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AU"/>
          </a:p>
        </p:txBody>
      </p:sp>
      <p:sp>
        <p:nvSpPr>
          <p:cNvPr id="33806" name="Freeform 15"/>
          <p:cNvSpPr>
            <a:spLocks/>
          </p:cNvSpPr>
          <p:nvPr/>
        </p:nvSpPr>
        <p:spPr bwMode="auto">
          <a:xfrm>
            <a:off x="2284413" y="1776413"/>
            <a:ext cx="5548312" cy="4364037"/>
          </a:xfrm>
          <a:custGeom>
            <a:avLst/>
            <a:gdLst>
              <a:gd name="T0" fmla="*/ 0 w 3495"/>
              <a:gd name="T1" fmla="*/ 0 h 2749"/>
              <a:gd name="T2" fmla="*/ 0 w 3495"/>
              <a:gd name="T3" fmla="*/ 2147483647 h 2749"/>
              <a:gd name="T4" fmla="*/ 2147483647 w 3495"/>
              <a:gd name="T5" fmla="*/ 2147483647 h 2749"/>
              <a:gd name="T6" fmla="*/ 0 60000 65536"/>
              <a:gd name="T7" fmla="*/ 0 60000 65536"/>
              <a:gd name="T8" fmla="*/ 0 60000 65536"/>
              <a:gd name="T9" fmla="*/ 0 w 3495"/>
              <a:gd name="T10" fmla="*/ 0 h 2749"/>
              <a:gd name="T11" fmla="*/ 3495 w 3495"/>
              <a:gd name="T12" fmla="*/ 2749 h 2749"/>
            </a:gdLst>
            <a:ahLst/>
            <a:cxnLst>
              <a:cxn ang="T6">
                <a:pos x="T0" y="T1"/>
              </a:cxn>
              <a:cxn ang="T7">
                <a:pos x="T2" y="T3"/>
              </a:cxn>
              <a:cxn ang="T8">
                <a:pos x="T4" y="T5"/>
              </a:cxn>
            </a:cxnLst>
            <a:rect l="T9" t="T10" r="T11" b="T12"/>
            <a:pathLst>
              <a:path w="3495" h="2749">
                <a:moveTo>
                  <a:pt x="0" y="0"/>
                </a:moveTo>
                <a:lnTo>
                  <a:pt x="0" y="2748"/>
                </a:lnTo>
                <a:lnTo>
                  <a:pt x="3494" y="2748"/>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AU"/>
          </a:p>
        </p:txBody>
      </p:sp>
      <p:sp>
        <p:nvSpPr>
          <p:cNvPr id="33807" name="Freeform 16"/>
          <p:cNvSpPr>
            <a:spLocks/>
          </p:cNvSpPr>
          <p:nvPr/>
        </p:nvSpPr>
        <p:spPr bwMode="auto">
          <a:xfrm>
            <a:off x="2241550" y="5753100"/>
            <a:ext cx="109538" cy="107950"/>
          </a:xfrm>
          <a:custGeom>
            <a:avLst/>
            <a:gdLst>
              <a:gd name="T0" fmla="*/ 2147483647 w 69"/>
              <a:gd name="T1" fmla="*/ 2147483647 h 68"/>
              <a:gd name="T2" fmla="*/ 2147483647 w 69"/>
              <a:gd name="T3" fmla="*/ 2147483647 h 68"/>
              <a:gd name="T4" fmla="*/ 2147483647 w 69"/>
              <a:gd name="T5" fmla="*/ 2147483647 h 68"/>
              <a:gd name="T6" fmla="*/ 2147483647 w 69"/>
              <a:gd name="T7" fmla="*/ 2147483647 h 68"/>
              <a:gd name="T8" fmla="*/ 2147483647 w 69"/>
              <a:gd name="T9" fmla="*/ 2147483647 h 68"/>
              <a:gd name="T10" fmla="*/ 2147483647 w 69"/>
              <a:gd name="T11" fmla="*/ 0 h 68"/>
              <a:gd name="T12" fmla="*/ 2147483647 w 69"/>
              <a:gd name="T13" fmla="*/ 0 h 68"/>
              <a:gd name="T14" fmla="*/ 2147483647 w 69"/>
              <a:gd name="T15" fmla="*/ 0 h 68"/>
              <a:gd name="T16" fmla="*/ 0 w 69"/>
              <a:gd name="T17" fmla="*/ 2147483647 h 68"/>
              <a:gd name="T18" fmla="*/ 0 w 69"/>
              <a:gd name="T19" fmla="*/ 2147483647 h 68"/>
              <a:gd name="T20" fmla="*/ 0 w 69"/>
              <a:gd name="T21" fmla="*/ 2147483647 h 68"/>
              <a:gd name="T22" fmla="*/ 2147483647 w 69"/>
              <a:gd name="T23" fmla="*/ 2147483647 h 68"/>
              <a:gd name="T24" fmla="*/ 2147483647 w 69"/>
              <a:gd name="T25" fmla="*/ 2147483647 h 6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9"/>
              <a:gd name="T40" fmla="*/ 0 h 68"/>
              <a:gd name="T41" fmla="*/ 69 w 69"/>
              <a:gd name="T42" fmla="*/ 68 h 6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9" h="68">
                <a:moveTo>
                  <a:pt x="40" y="67"/>
                </a:moveTo>
                <a:lnTo>
                  <a:pt x="54" y="67"/>
                </a:lnTo>
                <a:lnTo>
                  <a:pt x="68" y="53"/>
                </a:lnTo>
                <a:lnTo>
                  <a:pt x="68" y="40"/>
                </a:lnTo>
                <a:lnTo>
                  <a:pt x="68" y="14"/>
                </a:lnTo>
                <a:lnTo>
                  <a:pt x="54" y="0"/>
                </a:lnTo>
                <a:lnTo>
                  <a:pt x="40" y="0"/>
                </a:lnTo>
                <a:lnTo>
                  <a:pt x="14" y="0"/>
                </a:lnTo>
                <a:lnTo>
                  <a:pt x="0" y="14"/>
                </a:lnTo>
                <a:lnTo>
                  <a:pt x="0" y="40"/>
                </a:lnTo>
                <a:lnTo>
                  <a:pt x="0" y="53"/>
                </a:lnTo>
                <a:lnTo>
                  <a:pt x="14" y="67"/>
                </a:lnTo>
                <a:lnTo>
                  <a:pt x="40" y="67"/>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AU"/>
          </a:p>
        </p:txBody>
      </p:sp>
      <p:sp>
        <p:nvSpPr>
          <p:cNvPr id="33808" name="Freeform 17"/>
          <p:cNvSpPr>
            <a:spLocks/>
          </p:cNvSpPr>
          <p:nvPr/>
        </p:nvSpPr>
        <p:spPr bwMode="auto">
          <a:xfrm>
            <a:off x="4498975" y="3860800"/>
            <a:ext cx="109538" cy="107950"/>
          </a:xfrm>
          <a:custGeom>
            <a:avLst/>
            <a:gdLst>
              <a:gd name="T0" fmla="*/ 2147483647 w 69"/>
              <a:gd name="T1" fmla="*/ 2147483647 h 68"/>
              <a:gd name="T2" fmla="*/ 2147483647 w 69"/>
              <a:gd name="T3" fmla="*/ 2147483647 h 68"/>
              <a:gd name="T4" fmla="*/ 2147483647 w 69"/>
              <a:gd name="T5" fmla="*/ 2147483647 h 68"/>
              <a:gd name="T6" fmla="*/ 2147483647 w 69"/>
              <a:gd name="T7" fmla="*/ 2147483647 h 68"/>
              <a:gd name="T8" fmla="*/ 2147483647 w 69"/>
              <a:gd name="T9" fmla="*/ 2147483647 h 68"/>
              <a:gd name="T10" fmla="*/ 2147483647 w 69"/>
              <a:gd name="T11" fmla="*/ 0 h 68"/>
              <a:gd name="T12" fmla="*/ 2147483647 w 69"/>
              <a:gd name="T13" fmla="*/ 0 h 68"/>
              <a:gd name="T14" fmla="*/ 2147483647 w 69"/>
              <a:gd name="T15" fmla="*/ 0 h 68"/>
              <a:gd name="T16" fmla="*/ 0 w 69"/>
              <a:gd name="T17" fmla="*/ 2147483647 h 68"/>
              <a:gd name="T18" fmla="*/ 0 w 69"/>
              <a:gd name="T19" fmla="*/ 2147483647 h 68"/>
              <a:gd name="T20" fmla="*/ 0 w 69"/>
              <a:gd name="T21" fmla="*/ 2147483647 h 68"/>
              <a:gd name="T22" fmla="*/ 2147483647 w 69"/>
              <a:gd name="T23" fmla="*/ 2147483647 h 68"/>
              <a:gd name="T24" fmla="*/ 2147483647 w 69"/>
              <a:gd name="T25" fmla="*/ 2147483647 h 6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9"/>
              <a:gd name="T40" fmla="*/ 0 h 68"/>
              <a:gd name="T41" fmla="*/ 69 w 69"/>
              <a:gd name="T42" fmla="*/ 68 h 6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9" h="68">
                <a:moveTo>
                  <a:pt x="40" y="67"/>
                </a:moveTo>
                <a:lnTo>
                  <a:pt x="54" y="53"/>
                </a:lnTo>
                <a:lnTo>
                  <a:pt x="68" y="40"/>
                </a:lnTo>
                <a:lnTo>
                  <a:pt x="68" y="27"/>
                </a:lnTo>
                <a:lnTo>
                  <a:pt x="68" y="14"/>
                </a:lnTo>
                <a:lnTo>
                  <a:pt x="54" y="0"/>
                </a:lnTo>
                <a:lnTo>
                  <a:pt x="40" y="0"/>
                </a:lnTo>
                <a:lnTo>
                  <a:pt x="14" y="0"/>
                </a:lnTo>
                <a:lnTo>
                  <a:pt x="0" y="14"/>
                </a:lnTo>
                <a:lnTo>
                  <a:pt x="0" y="27"/>
                </a:lnTo>
                <a:lnTo>
                  <a:pt x="0" y="40"/>
                </a:lnTo>
                <a:lnTo>
                  <a:pt x="14" y="53"/>
                </a:lnTo>
                <a:lnTo>
                  <a:pt x="40" y="67"/>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AU"/>
          </a:p>
        </p:txBody>
      </p:sp>
      <p:sp>
        <p:nvSpPr>
          <p:cNvPr id="33809" name="Freeform 18"/>
          <p:cNvSpPr>
            <a:spLocks/>
          </p:cNvSpPr>
          <p:nvPr/>
        </p:nvSpPr>
        <p:spPr bwMode="auto">
          <a:xfrm>
            <a:off x="6046788" y="2549525"/>
            <a:ext cx="109537" cy="107950"/>
          </a:xfrm>
          <a:custGeom>
            <a:avLst/>
            <a:gdLst>
              <a:gd name="T0" fmla="*/ 2147483647 w 69"/>
              <a:gd name="T1" fmla="*/ 2147483647 h 68"/>
              <a:gd name="T2" fmla="*/ 2147483647 w 69"/>
              <a:gd name="T3" fmla="*/ 2147483647 h 68"/>
              <a:gd name="T4" fmla="*/ 2147483647 w 69"/>
              <a:gd name="T5" fmla="*/ 2147483647 h 68"/>
              <a:gd name="T6" fmla="*/ 2147483647 w 69"/>
              <a:gd name="T7" fmla="*/ 2147483647 h 68"/>
              <a:gd name="T8" fmla="*/ 2147483647 w 69"/>
              <a:gd name="T9" fmla="*/ 2147483647 h 68"/>
              <a:gd name="T10" fmla="*/ 2147483647 w 69"/>
              <a:gd name="T11" fmla="*/ 2147483647 h 68"/>
              <a:gd name="T12" fmla="*/ 2147483647 w 69"/>
              <a:gd name="T13" fmla="*/ 0 h 68"/>
              <a:gd name="T14" fmla="*/ 2147483647 w 69"/>
              <a:gd name="T15" fmla="*/ 2147483647 h 68"/>
              <a:gd name="T16" fmla="*/ 0 w 69"/>
              <a:gd name="T17" fmla="*/ 2147483647 h 68"/>
              <a:gd name="T18" fmla="*/ 0 w 69"/>
              <a:gd name="T19" fmla="*/ 2147483647 h 68"/>
              <a:gd name="T20" fmla="*/ 0 w 69"/>
              <a:gd name="T21" fmla="*/ 2147483647 h 68"/>
              <a:gd name="T22" fmla="*/ 2147483647 w 69"/>
              <a:gd name="T23" fmla="*/ 2147483647 h 68"/>
              <a:gd name="T24" fmla="*/ 2147483647 w 69"/>
              <a:gd name="T25" fmla="*/ 2147483647 h 6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9"/>
              <a:gd name="T40" fmla="*/ 0 h 68"/>
              <a:gd name="T41" fmla="*/ 69 w 69"/>
              <a:gd name="T42" fmla="*/ 68 h 6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9" h="68">
                <a:moveTo>
                  <a:pt x="28" y="67"/>
                </a:moveTo>
                <a:lnTo>
                  <a:pt x="54" y="67"/>
                </a:lnTo>
                <a:lnTo>
                  <a:pt x="54" y="53"/>
                </a:lnTo>
                <a:lnTo>
                  <a:pt x="68" y="40"/>
                </a:lnTo>
                <a:lnTo>
                  <a:pt x="54" y="27"/>
                </a:lnTo>
                <a:lnTo>
                  <a:pt x="54" y="14"/>
                </a:lnTo>
                <a:lnTo>
                  <a:pt x="28" y="0"/>
                </a:lnTo>
                <a:lnTo>
                  <a:pt x="14" y="14"/>
                </a:lnTo>
                <a:lnTo>
                  <a:pt x="0" y="27"/>
                </a:lnTo>
                <a:lnTo>
                  <a:pt x="0" y="40"/>
                </a:lnTo>
                <a:lnTo>
                  <a:pt x="0" y="53"/>
                </a:lnTo>
                <a:lnTo>
                  <a:pt x="14" y="67"/>
                </a:lnTo>
                <a:lnTo>
                  <a:pt x="28" y="67"/>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AU"/>
          </a:p>
        </p:txBody>
      </p:sp>
      <p:sp>
        <p:nvSpPr>
          <p:cNvPr id="33810" name="Freeform 19"/>
          <p:cNvSpPr>
            <a:spLocks/>
          </p:cNvSpPr>
          <p:nvPr/>
        </p:nvSpPr>
        <p:spPr bwMode="auto">
          <a:xfrm>
            <a:off x="6046788" y="5151438"/>
            <a:ext cx="109537" cy="107950"/>
          </a:xfrm>
          <a:custGeom>
            <a:avLst/>
            <a:gdLst>
              <a:gd name="T0" fmla="*/ 2147483647 w 69"/>
              <a:gd name="T1" fmla="*/ 2147483647 h 68"/>
              <a:gd name="T2" fmla="*/ 2147483647 w 69"/>
              <a:gd name="T3" fmla="*/ 2147483647 h 68"/>
              <a:gd name="T4" fmla="*/ 2147483647 w 69"/>
              <a:gd name="T5" fmla="*/ 2147483647 h 68"/>
              <a:gd name="T6" fmla="*/ 2147483647 w 69"/>
              <a:gd name="T7" fmla="*/ 2147483647 h 68"/>
              <a:gd name="T8" fmla="*/ 2147483647 w 69"/>
              <a:gd name="T9" fmla="*/ 2147483647 h 68"/>
              <a:gd name="T10" fmla="*/ 2147483647 w 69"/>
              <a:gd name="T11" fmla="*/ 0 h 68"/>
              <a:gd name="T12" fmla="*/ 2147483647 w 69"/>
              <a:gd name="T13" fmla="*/ 0 h 68"/>
              <a:gd name="T14" fmla="*/ 2147483647 w 69"/>
              <a:gd name="T15" fmla="*/ 0 h 68"/>
              <a:gd name="T16" fmla="*/ 0 w 69"/>
              <a:gd name="T17" fmla="*/ 2147483647 h 68"/>
              <a:gd name="T18" fmla="*/ 0 w 69"/>
              <a:gd name="T19" fmla="*/ 2147483647 h 68"/>
              <a:gd name="T20" fmla="*/ 0 w 69"/>
              <a:gd name="T21" fmla="*/ 2147483647 h 68"/>
              <a:gd name="T22" fmla="*/ 2147483647 w 69"/>
              <a:gd name="T23" fmla="*/ 2147483647 h 68"/>
              <a:gd name="T24" fmla="*/ 2147483647 w 69"/>
              <a:gd name="T25" fmla="*/ 2147483647 h 6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9"/>
              <a:gd name="T40" fmla="*/ 0 h 68"/>
              <a:gd name="T41" fmla="*/ 69 w 69"/>
              <a:gd name="T42" fmla="*/ 68 h 6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9" h="68">
                <a:moveTo>
                  <a:pt x="28" y="67"/>
                </a:moveTo>
                <a:lnTo>
                  <a:pt x="40" y="53"/>
                </a:lnTo>
                <a:lnTo>
                  <a:pt x="54" y="53"/>
                </a:lnTo>
                <a:lnTo>
                  <a:pt x="68" y="27"/>
                </a:lnTo>
                <a:lnTo>
                  <a:pt x="54" y="14"/>
                </a:lnTo>
                <a:lnTo>
                  <a:pt x="40" y="0"/>
                </a:lnTo>
                <a:lnTo>
                  <a:pt x="28" y="0"/>
                </a:lnTo>
                <a:lnTo>
                  <a:pt x="14" y="0"/>
                </a:lnTo>
                <a:lnTo>
                  <a:pt x="0" y="14"/>
                </a:lnTo>
                <a:lnTo>
                  <a:pt x="0" y="27"/>
                </a:lnTo>
                <a:lnTo>
                  <a:pt x="0" y="53"/>
                </a:lnTo>
                <a:lnTo>
                  <a:pt x="14" y="53"/>
                </a:lnTo>
                <a:lnTo>
                  <a:pt x="28" y="67"/>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AU"/>
          </a:p>
        </p:txBody>
      </p:sp>
      <p:sp>
        <p:nvSpPr>
          <p:cNvPr id="33811" name="Freeform 20"/>
          <p:cNvSpPr>
            <a:spLocks/>
          </p:cNvSpPr>
          <p:nvPr/>
        </p:nvSpPr>
        <p:spPr bwMode="auto">
          <a:xfrm>
            <a:off x="2241550" y="1946275"/>
            <a:ext cx="109538" cy="109538"/>
          </a:xfrm>
          <a:custGeom>
            <a:avLst/>
            <a:gdLst>
              <a:gd name="T0" fmla="*/ 2147483647 w 69"/>
              <a:gd name="T1" fmla="*/ 2147483647 h 69"/>
              <a:gd name="T2" fmla="*/ 2147483647 w 69"/>
              <a:gd name="T3" fmla="*/ 2147483647 h 69"/>
              <a:gd name="T4" fmla="*/ 2147483647 w 69"/>
              <a:gd name="T5" fmla="*/ 2147483647 h 69"/>
              <a:gd name="T6" fmla="*/ 2147483647 w 69"/>
              <a:gd name="T7" fmla="*/ 2147483647 h 69"/>
              <a:gd name="T8" fmla="*/ 2147483647 w 69"/>
              <a:gd name="T9" fmla="*/ 2147483647 h 69"/>
              <a:gd name="T10" fmla="*/ 2147483647 w 69"/>
              <a:gd name="T11" fmla="*/ 2147483647 h 69"/>
              <a:gd name="T12" fmla="*/ 2147483647 w 69"/>
              <a:gd name="T13" fmla="*/ 0 h 69"/>
              <a:gd name="T14" fmla="*/ 2147483647 w 69"/>
              <a:gd name="T15" fmla="*/ 2147483647 h 69"/>
              <a:gd name="T16" fmla="*/ 0 w 69"/>
              <a:gd name="T17" fmla="*/ 2147483647 h 69"/>
              <a:gd name="T18" fmla="*/ 0 w 69"/>
              <a:gd name="T19" fmla="*/ 2147483647 h 69"/>
              <a:gd name="T20" fmla="*/ 0 w 69"/>
              <a:gd name="T21" fmla="*/ 2147483647 h 69"/>
              <a:gd name="T22" fmla="*/ 2147483647 w 69"/>
              <a:gd name="T23" fmla="*/ 2147483647 h 69"/>
              <a:gd name="T24" fmla="*/ 2147483647 w 69"/>
              <a:gd name="T25" fmla="*/ 2147483647 h 6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9"/>
              <a:gd name="T40" fmla="*/ 0 h 69"/>
              <a:gd name="T41" fmla="*/ 69 w 69"/>
              <a:gd name="T42" fmla="*/ 69 h 6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9" h="69">
                <a:moveTo>
                  <a:pt x="40" y="68"/>
                </a:moveTo>
                <a:lnTo>
                  <a:pt x="54" y="68"/>
                </a:lnTo>
                <a:lnTo>
                  <a:pt x="68" y="54"/>
                </a:lnTo>
                <a:lnTo>
                  <a:pt x="68" y="41"/>
                </a:lnTo>
                <a:lnTo>
                  <a:pt x="68" y="27"/>
                </a:lnTo>
                <a:lnTo>
                  <a:pt x="54" y="14"/>
                </a:lnTo>
                <a:lnTo>
                  <a:pt x="40" y="0"/>
                </a:lnTo>
                <a:lnTo>
                  <a:pt x="14" y="14"/>
                </a:lnTo>
                <a:lnTo>
                  <a:pt x="0" y="27"/>
                </a:lnTo>
                <a:lnTo>
                  <a:pt x="0" y="41"/>
                </a:lnTo>
                <a:lnTo>
                  <a:pt x="0" y="54"/>
                </a:lnTo>
                <a:lnTo>
                  <a:pt x="14" y="68"/>
                </a:lnTo>
                <a:lnTo>
                  <a:pt x="40" y="68"/>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AU"/>
          </a:p>
        </p:txBody>
      </p:sp>
      <p:sp>
        <p:nvSpPr>
          <p:cNvPr id="33812" name="AutoShape 23"/>
          <p:cNvSpPr>
            <a:spLocks noChangeArrowheads="1"/>
          </p:cNvSpPr>
          <p:nvPr/>
        </p:nvSpPr>
        <p:spPr bwMode="auto">
          <a:xfrm>
            <a:off x="2286000" y="1981200"/>
            <a:ext cx="2286000" cy="1905000"/>
          </a:xfrm>
          <a:prstGeom prst="rtTriangle">
            <a:avLst/>
          </a:prstGeom>
          <a:solidFill>
            <a:srgbClr val="00CC66"/>
          </a:solidFill>
          <a:ln w="12699">
            <a:solidFill>
              <a:schemeClr val="tx1"/>
            </a:solidFill>
            <a:miter lim="800000"/>
            <a:headEnd type="none" w="sm" len="sm"/>
            <a:tailEnd type="none" w="sm" len="sm"/>
          </a:ln>
        </p:spPr>
        <p:txBody>
          <a:bodyPr wrap="none" anchor="ctr"/>
          <a:lstStyle/>
          <a:p>
            <a:r>
              <a:rPr lang="en-US" dirty="0" err="1" smtClean="0"/>
              <a:t>c.s</a:t>
            </a:r>
            <a:r>
              <a:rPr lang="en-US" dirty="0" smtClean="0"/>
              <a:t>.</a:t>
            </a:r>
            <a:endParaRPr lang="en-US" dirty="0"/>
          </a:p>
        </p:txBody>
      </p:sp>
      <p:sp>
        <p:nvSpPr>
          <p:cNvPr id="33813" name="Line 26"/>
          <p:cNvSpPr>
            <a:spLocks noChangeShapeType="1"/>
          </p:cNvSpPr>
          <p:nvPr/>
        </p:nvSpPr>
        <p:spPr bwMode="auto">
          <a:xfrm>
            <a:off x="4572000" y="3886200"/>
            <a:ext cx="0" cy="22098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AU"/>
          </a:p>
        </p:txBody>
      </p:sp>
      <p:sp>
        <p:nvSpPr>
          <p:cNvPr id="30" name="Rectangle 4"/>
          <p:cNvSpPr>
            <a:spLocks noGrp="1" noChangeArrowheads="1"/>
          </p:cNvSpPr>
          <p:nvPr>
            <p:ph type="title"/>
          </p:nvPr>
        </p:nvSpPr>
        <p:spPr>
          <a:xfrm>
            <a:off x="1071563" y="152400"/>
            <a:ext cx="6484937" cy="1331913"/>
          </a:xfrm>
        </p:spPr>
        <p:txBody>
          <a:bodyPr lIns="92075" tIns="46038" rIns="92075" bIns="46038"/>
          <a:lstStyle/>
          <a:p>
            <a:pPr eaLnBrk="1" fontAlgn="auto" hangingPunct="1">
              <a:spcAft>
                <a:spcPts val="0"/>
              </a:spcAft>
              <a:defRPr/>
            </a:pPr>
            <a:r>
              <a:rPr lang="en-AU" sz="3200" dirty="0" smtClean="0">
                <a:solidFill>
                  <a:schemeClr val="tx2">
                    <a:satMod val="130000"/>
                  </a:schemeClr>
                </a:solidFill>
                <a:latin typeface="Times New Roman" pitchFamily="18" charset="0"/>
                <a:cs typeface="Times New Roman" pitchFamily="18" charset="0"/>
              </a:rPr>
              <a:t>Economic Surplus/ Total Surplus = Consumer surplus + producer surplus</a:t>
            </a:r>
            <a:endParaRPr lang="en-AU" sz="3200" dirty="0">
              <a:solidFill>
                <a:schemeClr val="tx2">
                  <a:satMod val="130000"/>
                </a:schemeClr>
              </a:solidFill>
              <a:latin typeface="Times New Roman" pitchFamily="18" charset="0"/>
              <a:cs typeface="Times New Roman" pitchFamily="18" charset="0"/>
            </a:endParaRPr>
          </a:p>
        </p:txBody>
      </p:sp>
      <p:sp>
        <p:nvSpPr>
          <p:cNvPr id="2" name="Date Placeholder 1"/>
          <p:cNvSpPr>
            <a:spLocks noGrp="1"/>
          </p:cNvSpPr>
          <p:nvPr>
            <p:ph type="dt" sz="half" idx="10"/>
          </p:nvPr>
        </p:nvSpPr>
        <p:spPr/>
        <p:txBody>
          <a:bodyPr/>
          <a:lstStyle/>
          <a:p>
            <a:fld id="{54232A01-AC2C-425C-BBE8-3B1F4A155023}" type="datetime1">
              <a:rPr lang="en-US" smtClean="0"/>
              <a:t>15-Aug-17</a:t>
            </a:fld>
            <a:endParaRPr lang="en-US"/>
          </a:p>
        </p:txBody>
      </p:sp>
      <p:sp>
        <p:nvSpPr>
          <p:cNvPr id="3" name="Slide Number Placeholder 2"/>
          <p:cNvSpPr>
            <a:spLocks noGrp="1"/>
          </p:cNvSpPr>
          <p:nvPr>
            <p:ph type="sldNum" sz="quarter" idx="12"/>
          </p:nvPr>
        </p:nvSpPr>
        <p:spPr/>
        <p:txBody>
          <a:bodyPr/>
          <a:lstStyle/>
          <a:p>
            <a:fld id="{853C790F-EA42-4F9E-ACE9-D924D845F78A}" type="slidenum">
              <a:rPr lang="en-US" smtClean="0"/>
              <a:t>8</a:t>
            </a:fld>
            <a:endParaRPr lang="en-US"/>
          </a:p>
        </p:txBody>
      </p:sp>
    </p:spTree>
    <p:extLst>
      <p:ext uri="{BB962C8B-B14F-4D97-AF65-F5344CB8AC3E}">
        <p14:creationId xmlns:p14="http://schemas.microsoft.com/office/powerpoint/2010/main" val="2107770220"/>
      </p:ext>
    </p:extLst>
  </p:cSld>
  <p:clrMapOvr>
    <a:masterClrMapping/>
  </p:clrMapOvr>
  <p:transition spd="slow">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7718" name="Rectangle 6"/>
          <p:cNvSpPr>
            <a:spLocks noGrp="1" noChangeArrowheads="1"/>
          </p:cNvSpPr>
          <p:nvPr>
            <p:ph type="title"/>
          </p:nvPr>
        </p:nvSpPr>
        <p:spPr>
          <a:xfrm>
            <a:off x="685800" y="381000"/>
            <a:ext cx="7772400" cy="533400"/>
          </a:xfrm>
        </p:spPr>
        <p:txBody>
          <a:bodyPr lIns="92075" tIns="46038" rIns="92075" bIns="46038">
            <a:normAutofit fontScale="90000"/>
          </a:bodyPr>
          <a:lstStyle/>
          <a:p>
            <a:pPr eaLnBrk="1" fontAlgn="auto" hangingPunct="1">
              <a:spcAft>
                <a:spcPts val="0"/>
              </a:spcAft>
              <a:defRPr/>
            </a:pPr>
            <a:r>
              <a:rPr lang="en-AU" sz="3600" b="1" dirty="0">
                <a:solidFill>
                  <a:schemeClr val="tx2">
                    <a:satMod val="130000"/>
                  </a:schemeClr>
                </a:solidFill>
                <a:ea typeface="+mj-ea"/>
                <a:cs typeface="+mj-cs"/>
              </a:rPr>
              <a:t>Market Efficiency</a:t>
            </a:r>
          </a:p>
        </p:txBody>
      </p:sp>
      <p:sp>
        <p:nvSpPr>
          <p:cNvPr id="31747" name="Rectangle 7"/>
          <p:cNvSpPr>
            <a:spLocks noGrp="1" noChangeArrowheads="1"/>
          </p:cNvSpPr>
          <p:nvPr>
            <p:ph idx="1"/>
          </p:nvPr>
        </p:nvSpPr>
        <p:spPr>
          <a:xfrm>
            <a:off x="457200" y="1524000"/>
            <a:ext cx="8477250" cy="4724400"/>
          </a:xfrm>
        </p:spPr>
        <p:txBody>
          <a:bodyPr lIns="92075" tIns="46038" rIns="92075" bIns="46038"/>
          <a:lstStyle/>
          <a:p>
            <a:pPr eaLnBrk="1" hangingPunct="1">
              <a:tabLst>
                <a:tab pos="333375" algn="l"/>
                <a:tab pos="857250" algn="l"/>
              </a:tabLst>
            </a:pPr>
            <a:r>
              <a:rPr lang="en-AU" dirty="0" smtClean="0">
                <a:latin typeface="Times New Roman" pitchFamily="18" charset="0"/>
                <a:ea typeface="ＭＳ Ｐゴシック" pitchFamily="34" charset="-128"/>
                <a:cs typeface="Times New Roman" pitchFamily="18" charset="0"/>
              </a:rPr>
              <a:t>The economic well-being of a society is measured as the sum of consumer surplus and producer surplus - </a:t>
            </a:r>
            <a:r>
              <a:rPr lang="en-AU" b="1" dirty="0" smtClean="0">
                <a:solidFill>
                  <a:srgbClr val="6600CC"/>
                </a:solidFill>
                <a:latin typeface="Times New Roman" pitchFamily="18" charset="0"/>
                <a:ea typeface="ＭＳ Ｐゴシック" pitchFamily="34" charset="-128"/>
                <a:cs typeface="Times New Roman" pitchFamily="18" charset="0"/>
              </a:rPr>
              <a:t>total (economic) surplus</a:t>
            </a:r>
            <a:r>
              <a:rPr lang="en-AU" dirty="0" smtClean="0">
                <a:latin typeface="Times New Roman" pitchFamily="18" charset="0"/>
                <a:ea typeface="ＭＳ Ｐゴシック" pitchFamily="34" charset="-128"/>
                <a:cs typeface="Times New Roman" pitchFamily="18" charset="0"/>
              </a:rPr>
              <a:t>.</a:t>
            </a:r>
          </a:p>
          <a:p>
            <a:pPr eaLnBrk="1" hangingPunct="1">
              <a:tabLst>
                <a:tab pos="333375" algn="l"/>
                <a:tab pos="857250" algn="l"/>
              </a:tabLst>
            </a:pPr>
            <a:r>
              <a:rPr lang="en-AU" b="1" dirty="0" smtClean="0">
                <a:solidFill>
                  <a:srgbClr val="FF0000"/>
                </a:solidFill>
                <a:latin typeface="Times New Roman" pitchFamily="18" charset="0"/>
                <a:ea typeface="ＭＳ Ｐゴシック" pitchFamily="34" charset="-128"/>
                <a:cs typeface="Times New Roman" pitchFamily="18" charset="0"/>
              </a:rPr>
              <a:t>Market efficiency is attained when the allocation of resources maximises total surplus.</a:t>
            </a:r>
          </a:p>
        </p:txBody>
      </p:sp>
      <p:sp>
        <p:nvSpPr>
          <p:cNvPr id="31749"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1750"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1751" name="Rectangle 4"/>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1752" name="Rectangle 5"/>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 name="Date Placeholder 1"/>
          <p:cNvSpPr>
            <a:spLocks noGrp="1"/>
          </p:cNvSpPr>
          <p:nvPr>
            <p:ph type="dt" sz="half" idx="10"/>
          </p:nvPr>
        </p:nvSpPr>
        <p:spPr/>
        <p:txBody>
          <a:bodyPr/>
          <a:lstStyle/>
          <a:p>
            <a:fld id="{F63871A4-3D90-413E-908C-8F21AAEBE109}" type="datetime1">
              <a:rPr lang="en-US" smtClean="0"/>
              <a:t>15-Aug-17</a:t>
            </a:fld>
            <a:endParaRPr lang="en-US"/>
          </a:p>
        </p:txBody>
      </p:sp>
      <p:sp>
        <p:nvSpPr>
          <p:cNvPr id="3" name="Slide Number Placeholder 2"/>
          <p:cNvSpPr>
            <a:spLocks noGrp="1"/>
          </p:cNvSpPr>
          <p:nvPr>
            <p:ph type="sldNum" sz="quarter" idx="12"/>
          </p:nvPr>
        </p:nvSpPr>
        <p:spPr/>
        <p:txBody>
          <a:bodyPr/>
          <a:lstStyle/>
          <a:p>
            <a:fld id="{853C790F-EA42-4F9E-ACE9-D924D845F78A}" type="slidenum">
              <a:rPr lang="en-US" smtClean="0"/>
              <a:t>9</a:t>
            </a:fld>
            <a:endParaRPr lang="en-US"/>
          </a:p>
        </p:txBody>
      </p:sp>
    </p:spTree>
    <p:extLst>
      <p:ext uri="{BB962C8B-B14F-4D97-AF65-F5344CB8AC3E}">
        <p14:creationId xmlns:p14="http://schemas.microsoft.com/office/powerpoint/2010/main" val="2997572461"/>
      </p:ext>
    </p:extLst>
  </p:cSld>
  <p:clrMapOvr>
    <a:masterClrMapping/>
  </p:clrMapOvr>
  <p:transition spd="slow">
    <p:wipe dir="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3213</TotalTime>
  <Words>1856</Words>
  <Application>Microsoft Office PowerPoint</Application>
  <PresentationFormat>On-screen Show (4:3)</PresentationFormat>
  <Paragraphs>465</Paragraphs>
  <Slides>45</Slides>
  <Notes>24</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Economic Efficiency</vt:lpstr>
      <vt:lpstr>Consumer surplus</vt:lpstr>
      <vt:lpstr>How is consumer surplus measured?</vt:lpstr>
      <vt:lpstr>Producer surplus </vt:lpstr>
      <vt:lpstr>How is producer surplus measured?</vt:lpstr>
      <vt:lpstr>PowerPoint Presentation</vt:lpstr>
      <vt:lpstr>Economic well-being and  total surplus</vt:lpstr>
      <vt:lpstr>Economic Surplus/ Total Surplus = Consumer surplus + producer surplus</vt:lpstr>
      <vt:lpstr>Market Efficiency</vt:lpstr>
      <vt:lpstr>Sources of Market Inefficiency</vt:lpstr>
      <vt:lpstr>Price Ceilings &amp; Price Floors</vt:lpstr>
      <vt:lpstr>  Surpluses before the Rent Ceiling (C.S.= a+b+c and p.s. = d+e+f) </vt:lpstr>
      <vt:lpstr>A Rent Ceiling – change in consumer surplus</vt:lpstr>
      <vt:lpstr>A Rent Ceiling – change in producer surplus </vt:lpstr>
      <vt:lpstr>A Rent Ceiling – deadweight loss  = c+e</vt:lpstr>
      <vt:lpstr>Price Floors</vt:lpstr>
      <vt:lpstr>Wool Price Floor – effect on producer surplus </vt:lpstr>
      <vt:lpstr>Wool Price Floor – effect on consumer surplus</vt:lpstr>
      <vt:lpstr>Wool Price Floor  Deadweight loss</vt:lpstr>
      <vt:lpstr>Problem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Should the tax be imposed on buyers or sellers?</vt:lpstr>
      <vt:lpstr>A Tax on Sellers</vt:lpstr>
      <vt:lpstr>A Tax on Buyers</vt:lpstr>
      <vt:lpstr>Taxes</vt:lpstr>
      <vt:lpstr>PowerPoint Presentation</vt:lpstr>
      <vt:lpstr>A Tax on Sellers – Inelastic D:  tax burden more on buyers </vt:lpstr>
      <vt:lpstr>A Tax on Sellers – Elastic D: more burden on sellers</vt:lpstr>
      <vt:lpstr>The Incidence of Tax</vt:lpstr>
      <vt:lpstr>c. In what way could this tax be considered  ‘efficient’?</vt:lpstr>
      <vt:lpstr>Taxes and Efficiency</vt:lpstr>
      <vt:lpstr>Taxes and Efficiency</vt:lpstr>
      <vt:lpstr>d. Is it better to tax goods that are elastic or  inelastic?</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dc:title>
  <dc:creator>SHERRY</dc:creator>
  <cp:lastModifiedBy>Fazlul Haque</cp:lastModifiedBy>
  <cp:revision>233</cp:revision>
  <dcterms:created xsi:type="dcterms:W3CDTF">2006-08-16T00:00:00Z</dcterms:created>
  <dcterms:modified xsi:type="dcterms:W3CDTF">2017-08-14T18:02:15Z</dcterms:modified>
</cp:coreProperties>
</file>