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9" r:id="rId1"/>
  </p:sldMasterIdLst>
  <p:notesMasterIdLst>
    <p:notesMasterId r:id="rId24"/>
  </p:notesMasterIdLst>
  <p:handoutMasterIdLst>
    <p:handoutMasterId r:id="rId25"/>
  </p:handoutMasterIdLst>
  <p:sldIdLst>
    <p:sldId id="1570" r:id="rId2"/>
    <p:sldId id="1580" r:id="rId3"/>
    <p:sldId id="1597" r:id="rId4"/>
    <p:sldId id="1581" r:id="rId5"/>
    <p:sldId id="1582" r:id="rId6"/>
    <p:sldId id="1598" r:id="rId7"/>
    <p:sldId id="1596" r:id="rId8"/>
    <p:sldId id="1595" r:id="rId9"/>
    <p:sldId id="1594" r:id="rId10"/>
    <p:sldId id="1572" r:id="rId11"/>
    <p:sldId id="1583" r:id="rId12"/>
    <p:sldId id="1573" r:id="rId13"/>
    <p:sldId id="1591" r:id="rId14"/>
    <p:sldId id="1576" r:id="rId15"/>
    <p:sldId id="1585" r:id="rId16"/>
    <p:sldId id="1574" r:id="rId17"/>
    <p:sldId id="1577" r:id="rId18"/>
    <p:sldId id="1586" r:id="rId19"/>
    <p:sldId id="1590" r:id="rId20"/>
    <p:sldId id="1578" r:id="rId21"/>
    <p:sldId id="1589" r:id="rId22"/>
    <p:sldId id="1593" r:id="rId23"/>
  </p:sldIdLst>
  <p:sldSz cx="9144000" cy="6858000" type="screen4x3"/>
  <p:notesSz cx="6858000" cy="9144000"/>
  <p:defaultTextStyle>
    <a:defPPr>
      <a:defRPr lang="en-US"/>
    </a:defPPr>
    <a:lvl1pPr algn="l" rtl="0" eaLnBrk="0" fontAlgn="base" hangingPunct="0">
      <a:spcBef>
        <a:spcPct val="0"/>
      </a:spcBef>
      <a:spcAft>
        <a:spcPct val="0"/>
      </a:spcAft>
      <a:defRPr sz="2800" i="1" kern="1200">
        <a:solidFill>
          <a:schemeClr val="tx1"/>
        </a:solidFill>
        <a:latin typeface="Arial" charset="0"/>
        <a:ea typeface="+mn-ea"/>
        <a:cs typeface="+mn-cs"/>
      </a:defRPr>
    </a:lvl1pPr>
    <a:lvl2pPr marL="457200" algn="l" rtl="0" eaLnBrk="0" fontAlgn="base" hangingPunct="0">
      <a:spcBef>
        <a:spcPct val="0"/>
      </a:spcBef>
      <a:spcAft>
        <a:spcPct val="0"/>
      </a:spcAft>
      <a:defRPr sz="2800" i="1" kern="1200">
        <a:solidFill>
          <a:schemeClr val="tx1"/>
        </a:solidFill>
        <a:latin typeface="Arial" charset="0"/>
        <a:ea typeface="+mn-ea"/>
        <a:cs typeface="+mn-cs"/>
      </a:defRPr>
    </a:lvl2pPr>
    <a:lvl3pPr marL="914400" algn="l" rtl="0" eaLnBrk="0" fontAlgn="base" hangingPunct="0">
      <a:spcBef>
        <a:spcPct val="0"/>
      </a:spcBef>
      <a:spcAft>
        <a:spcPct val="0"/>
      </a:spcAft>
      <a:defRPr sz="2800" i="1" kern="1200">
        <a:solidFill>
          <a:schemeClr val="tx1"/>
        </a:solidFill>
        <a:latin typeface="Arial" charset="0"/>
        <a:ea typeface="+mn-ea"/>
        <a:cs typeface="+mn-cs"/>
      </a:defRPr>
    </a:lvl3pPr>
    <a:lvl4pPr marL="1371600" algn="l" rtl="0" eaLnBrk="0" fontAlgn="base" hangingPunct="0">
      <a:spcBef>
        <a:spcPct val="0"/>
      </a:spcBef>
      <a:spcAft>
        <a:spcPct val="0"/>
      </a:spcAft>
      <a:defRPr sz="2800" i="1" kern="1200">
        <a:solidFill>
          <a:schemeClr val="tx1"/>
        </a:solidFill>
        <a:latin typeface="Arial" charset="0"/>
        <a:ea typeface="+mn-ea"/>
        <a:cs typeface="+mn-cs"/>
      </a:defRPr>
    </a:lvl4pPr>
    <a:lvl5pPr marL="1828800" algn="l" rtl="0" eaLnBrk="0" fontAlgn="base" hangingPunct="0">
      <a:spcBef>
        <a:spcPct val="0"/>
      </a:spcBef>
      <a:spcAft>
        <a:spcPct val="0"/>
      </a:spcAft>
      <a:defRPr sz="2800" i="1" kern="1200">
        <a:solidFill>
          <a:schemeClr val="tx1"/>
        </a:solidFill>
        <a:latin typeface="Arial" charset="0"/>
        <a:ea typeface="+mn-ea"/>
        <a:cs typeface="+mn-cs"/>
      </a:defRPr>
    </a:lvl5pPr>
    <a:lvl6pPr marL="2286000" algn="l" defTabSz="914400" rtl="0" eaLnBrk="1" latinLnBrk="0" hangingPunct="1">
      <a:defRPr sz="2800" i="1" kern="1200">
        <a:solidFill>
          <a:schemeClr val="tx1"/>
        </a:solidFill>
        <a:latin typeface="Arial" charset="0"/>
        <a:ea typeface="+mn-ea"/>
        <a:cs typeface="+mn-cs"/>
      </a:defRPr>
    </a:lvl6pPr>
    <a:lvl7pPr marL="2743200" algn="l" defTabSz="914400" rtl="0" eaLnBrk="1" latinLnBrk="0" hangingPunct="1">
      <a:defRPr sz="2800" i="1" kern="1200">
        <a:solidFill>
          <a:schemeClr val="tx1"/>
        </a:solidFill>
        <a:latin typeface="Arial" charset="0"/>
        <a:ea typeface="+mn-ea"/>
        <a:cs typeface="+mn-cs"/>
      </a:defRPr>
    </a:lvl7pPr>
    <a:lvl8pPr marL="3200400" algn="l" defTabSz="914400" rtl="0" eaLnBrk="1" latinLnBrk="0" hangingPunct="1">
      <a:defRPr sz="2800" i="1" kern="1200">
        <a:solidFill>
          <a:schemeClr val="tx1"/>
        </a:solidFill>
        <a:latin typeface="Arial" charset="0"/>
        <a:ea typeface="+mn-ea"/>
        <a:cs typeface="+mn-cs"/>
      </a:defRPr>
    </a:lvl8pPr>
    <a:lvl9pPr marL="3657600" algn="l" defTabSz="914400" rtl="0" eaLnBrk="1" latinLnBrk="0" hangingPunct="1">
      <a:defRPr sz="2800" i="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3164CB"/>
    <a:srgbClr val="CC3300"/>
    <a:srgbClr val="A50021"/>
    <a:srgbClr val="2C4C7C"/>
    <a:srgbClr val="2B357D"/>
    <a:srgbClr val="3946A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94" autoAdjust="0"/>
  </p:normalViewPr>
  <p:slideViewPr>
    <p:cSldViewPr snapToGrid="0">
      <p:cViewPr>
        <p:scale>
          <a:sx n="70" d="100"/>
          <a:sy n="70" d="100"/>
        </p:scale>
        <p:origin x="-1350" y="156"/>
      </p:cViewPr>
      <p:guideLst>
        <p:guide orient="horz" pos="1968"/>
        <p:guide pos="2880"/>
      </p:guideLst>
    </p:cSldViewPr>
  </p:slideViewPr>
  <p:outlineViewPr>
    <p:cViewPr>
      <p:scale>
        <a:sx n="100" d="100"/>
        <a:sy n="100"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0" d="100"/>
          <a:sy n="110" d="100"/>
        </p:scale>
        <p:origin x="-221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a:latin typeface="Times New Roman" pitchFamily="18" charset="0"/>
              </a:defRPr>
            </a:lvl1pPr>
          </a:lstStyle>
          <a:p>
            <a:pPr>
              <a:defRPr/>
            </a:pPr>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a:latin typeface="Times New Roman" pitchFamily="18" charset="0"/>
              </a:defRPr>
            </a:lvl1pPr>
          </a:lstStyle>
          <a:p>
            <a:pPr>
              <a:defRPr/>
            </a:pPr>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smtClean="0">
                <a:latin typeface="Times New Roman" pitchFamily="18" charset="0"/>
              </a:defRPr>
            </a:lvl1pPr>
          </a:lstStyle>
          <a:p>
            <a:pPr>
              <a:defRPr/>
            </a:pPr>
            <a:r>
              <a:rPr lang="en-US" altLang="en-US"/>
              <a:t>Farid.khan@curtin.edu.au</a:t>
            </a: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a:latin typeface="Times New Roman" pitchFamily="18" charset="0"/>
              </a:defRPr>
            </a:lvl1pPr>
          </a:lstStyle>
          <a:p>
            <a:pPr>
              <a:defRPr/>
            </a:pPr>
            <a:fld id="{AF92BCA3-CFB2-4AA5-B57B-0222FFAABEAB}" type="slidenum">
              <a:rPr lang="en-US" altLang="en-US"/>
              <a:pPr>
                <a:defRPr/>
              </a:pPr>
              <a:t>‹#›</a:t>
            </a:fld>
            <a:endParaRPr lang="en-US" altLang="en-US"/>
          </a:p>
        </p:txBody>
      </p:sp>
    </p:spTree>
    <p:extLst>
      <p:ext uri="{BB962C8B-B14F-4D97-AF65-F5344CB8AC3E}">
        <p14:creationId xmlns:p14="http://schemas.microsoft.com/office/powerpoint/2010/main" val="33440753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a:latin typeface="Times New Roman" pitchFamily="18" charset="0"/>
              </a:defRPr>
            </a:lvl1pPr>
          </a:lstStyle>
          <a:p>
            <a:pPr>
              <a:defRPr/>
            </a:pPr>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a:latin typeface="Times New Roman" pitchFamily="18" charset="0"/>
              </a:defRPr>
            </a:lvl1pPr>
          </a:lstStyle>
          <a:p>
            <a:pPr>
              <a:defRPr/>
            </a:pPr>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smtClean="0">
                <a:latin typeface="Times New Roman" pitchFamily="18" charset="0"/>
              </a:defRPr>
            </a:lvl1pPr>
          </a:lstStyle>
          <a:p>
            <a:pPr>
              <a:defRPr/>
            </a:pPr>
            <a:r>
              <a:rPr lang="en-US" altLang="en-US"/>
              <a:t>Farid.khan@curtin.edu.au</a:t>
            </a:r>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a:latin typeface="Times New Roman" pitchFamily="18" charset="0"/>
              </a:defRPr>
            </a:lvl1pPr>
          </a:lstStyle>
          <a:p>
            <a:pPr>
              <a:defRPr/>
            </a:pPr>
            <a:fld id="{1CF01904-9F4E-4D2F-BF03-C117E6FBC968}" type="slidenum">
              <a:rPr lang="en-US" altLang="en-US"/>
              <a:pPr>
                <a:defRPr/>
              </a:pPr>
              <a:t>‹#›</a:t>
            </a:fld>
            <a:endParaRPr lang="en-US" altLang="en-US"/>
          </a:p>
        </p:txBody>
      </p:sp>
      <p:sp>
        <p:nvSpPr>
          <p:cNvPr id="37894" name="Rectangle 6"/>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noProof="0" smtClean="0"/>
              <a:t>Click to edit Master text styles</a:t>
            </a:r>
          </a:p>
          <a:p>
            <a:pPr lvl="0"/>
            <a:r>
              <a:rPr lang="en-US" altLang="en-US" noProof="0" smtClean="0"/>
              <a:t>Second level</a:t>
            </a:r>
          </a:p>
          <a:p>
            <a:pPr lvl="0"/>
            <a:r>
              <a:rPr lang="en-US" altLang="en-US" noProof="0" smtClean="0"/>
              <a:t>Third level</a:t>
            </a:r>
          </a:p>
          <a:p>
            <a:pPr lvl="0"/>
            <a:r>
              <a:rPr lang="en-US" altLang="en-US" noProof="0" smtClean="0"/>
              <a:t>Fourth level</a:t>
            </a:r>
          </a:p>
          <a:p>
            <a:pPr lvl="0"/>
            <a:r>
              <a:rPr lang="en-US" altLang="en-US" noProof="0" smtClean="0"/>
              <a:t>Fifth level</a:t>
            </a:r>
          </a:p>
        </p:txBody>
      </p:sp>
    </p:spTree>
    <p:extLst>
      <p:ext uri="{BB962C8B-B14F-4D97-AF65-F5344CB8AC3E}">
        <p14:creationId xmlns:p14="http://schemas.microsoft.com/office/powerpoint/2010/main" val="207866866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50938" y="692150"/>
            <a:ext cx="4556125" cy="3416300"/>
          </a:xfrm>
          <a:ln/>
        </p:spPr>
      </p:sp>
      <p:sp>
        <p:nvSpPr>
          <p:cNvPr id="38915" name="Notes Placeholder 2"/>
          <p:cNvSpPr>
            <a:spLocks noGrp="1"/>
          </p:cNvSpPr>
          <p:nvPr>
            <p:ph type="body" idx="1"/>
          </p:nvPr>
        </p:nvSpPr>
        <p:spPr>
          <a:noFill/>
        </p:spPr>
        <p:txBody>
          <a:bodyPr/>
          <a:lstStyle/>
          <a:p>
            <a:endParaRPr lang="en-AU" smtClean="0"/>
          </a:p>
        </p:txBody>
      </p:sp>
      <p:sp>
        <p:nvSpPr>
          <p:cNvPr id="38916" name="Slide Number Placeholder 3"/>
          <p:cNvSpPr>
            <a:spLocks noGrp="1"/>
          </p:cNvSpPr>
          <p:nvPr>
            <p:ph type="sldNum" sz="quarter" idx="5"/>
          </p:nvPr>
        </p:nvSpPr>
        <p:spPr>
          <a:noFill/>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fld id="{ACBDCB87-0D07-4A44-9655-2E6CE2A739BB}" type="slidenum">
              <a:rPr lang="en-US" altLang="en-US" sz="1000" smtClean="0">
                <a:latin typeface="Times New Roman" pitchFamily="18" charset="0"/>
              </a:rPr>
              <a:pPr/>
              <a:t>1</a:t>
            </a:fld>
            <a:endParaRPr lang="en-US" altLang="en-US" sz="1000" smtClean="0">
              <a:latin typeface="Times New Roman" pitchFamily="18" charset="0"/>
            </a:endParaRPr>
          </a:p>
        </p:txBody>
      </p:sp>
      <p:sp>
        <p:nvSpPr>
          <p:cNvPr id="38917" name="Footer Placeholder 4"/>
          <p:cNvSpPr>
            <a:spLocks noGrp="1"/>
          </p:cNvSpPr>
          <p:nvPr>
            <p:ph type="ftr" sz="quarter" idx="4"/>
          </p:nvPr>
        </p:nvSpPr>
        <p:spPr>
          <a:noFill/>
        </p:spPr>
        <p:txBody>
          <a:bodyPr/>
          <a:lstStyle>
            <a:lvl1pPr>
              <a:defRPr sz="2800" i="1">
                <a:solidFill>
                  <a:schemeClr val="tx1"/>
                </a:solidFill>
                <a:latin typeface="Arial" charset="0"/>
              </a:defRPr>
            </a:lvl1pPr>
            <a:lvl2pPr marL="742950" indent="-285750">
              <a:defRPr sz="2800" i="1">
                <a:solidFill>
                  <a:schemeClr val="tx1"/>
                </a:solidFill>
                <a:latin typeface="Arial" charset="0"/>
              </a:defRPr>
            </a:lvl2pPr>
            <a:lvl3pPr marL="1143000" indent="-228600">
              <a:defRPr sz="2800" i="1">
                <a:solidFill>
                  <a:schemeClr val="tx1"/>
                </a:solidFill>
                <a:latin typeface="Arial" charset="0"/>
              </a:defRPr>
            </a:lvl3pPr>
            <a:lvl4pPr marL="1600200" indent="-228600">
              <a:defRPr sz="2800" i="1">
                <a:solidFill>
                  <a:schemeClr val="tx1"/>
                </a:solidFill>
                <a:latin typeface="Arial" charset="0"/>
              </a:defRPr>
            </a:lvl4pPr>
            <a:lvl5pPr marL="2057400" indent="-228600">
              <a:defRPr sz="2800" i="1">
                <a:solidFill>
                  <a:schemeClr val="tx1"/>
                </a:solidFill>
                <a:latin typeface="Arial" charset="0"/>
              </a:defRPr>
            </a:lvl5pPr>
            <a:lvl6pPr marL="2514600" indent="-228600" eaLnBrk="0" fontAlgn="base" hangingPunct="0">
              <a:spcBef>
                <a:spcPct val="0"/>
              </a:spcBef>
              <a:spcAft>
                <a:spcPct val="0"/>
              </a:spcAft>
              <a:defRPr sz="2800" i="1">
                <a:solidFill>
                  <a:schemeClr val="tx1"/>
                </a:solidFill>
                <a:latin typeface="Arial" charset="0"/>
              </a:defRPr>
            </a:lvl6pPr>
            <a:lvl7pPr marL="2971800" indent="-228600" eaLnBrk="0" fontAlgn="base" hangingPunct="0">
              <a:spcBef>
                <a:spcPct val="0"/>
              </a:spcBef>
              <a:spcAft>
                <a:spcPct val="0"/>
              </a:spcAft>
              <a:defRPr sz="2800" i="1">
                <a:solidFill>
                  <a:schemeClr val="tx1"/>
                </a:solidFill>
                <a:latin typeface="Arial" charset="0"/>
              </a:defRPr>
            </a:lvl7pPr>
            <a:lvl8pPr marL="3429000" indent="-228600" eaLnBrk="0" fontAlgn="base" hangingPunct="0">
              <a:spcBef>
                <a:spcPct val="0"/>
              </a:spcBef>
              <a:spcAft>
                <a:spcPct val="0"/>
              </a:spcAft>
              <a:defRPr sz="2800" i="1">
                <a:solidFill>
                  <a:schemeClr val="tx1"/>
                </a:solidFill>
                <a:latin typeface="Arial" charset="0"/>
              </a:defRPr>
            </a:lvl8pPr>
            <a:lvl9pPr marL="3886200" indent="-228600" eaLnBrk="0" fontAlgn="base" hangingPunct="0">
              <a:spcBef>
                <a:spcPct val="0"/>
              </a:spcBef>
              <a:spcAft>
                <a:spcPct val="0"/>
              </a:spcAft>
              <a:defRPr sz="2800" i="1">
                <a:solidFill>
                  <a:schemeClr val="tx1"/>
                </a:solidFill>
                <a:latin typeface="Arial" charset="0"/>
              </a:defRPr>
            </a:lvl9pPr>
          </a:lstStyle>
          <a:p>
            <a:r>
              <a:rPr lang="en-US" altLang="en-US" sz="1000">
                <a:latin typeface="Times New Roman" pitchFamily="18" charset="0"/>
              </a:rPr>
              <a:t>Farid.khan@curtin.edu.au</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a:solidFill>
                  <a:schemeClr val="tx1"/>
                </a:solidFill>
                <a:latin typeface="Arial" charset="0"/>
                <a:ea typeface="ＭＳ Ｐゴシック" pitchFamily="34" charset="-128"/>
              </a:defRPr>
            </a:lvl1pPr>
            <a:lvl2pPr marL="734852" indent="-282635" eaLnBrk="0" hangingPunct="0">
              <a:defRPr sz="3200" i="1">
                <a:solidFill>
                  <a:schemeClr val="tx1"/>
                </a:solidFill>
                <a:latin typeface="Arial" charset="0"/>
                <a:ea typeface="ＭＳ Ｐゴシック" pitchFamily="34" charset="-128"/>
              </a:defRPr>
            </a:lvl2pPr>
            <a:lvl3pPr marL="1130541" indent="-226108" eaLnBrk="0" hangingPunct="0">
              <a:defRPr sz="3200" i="1">
                <a:solidFill>
                  <a:schemeClr val="tx1"/>
                </a:solidFill>
                <a:latin typeface="Arial" charset="0"/>
                <a:ea typeface="ＭＳ Ｐゴシック" pitchFamily="34" charset="-128"/>
              </a:defRPr>
            </a:lvl3pPr>
            <a:lvl4pPr marL="1582758" indent="-226108" eaLnBrk="0" hangingPunct="0">
              <a:defRPr sz="3200" i="1">
                <a:solidFill>
                  <a:schemeClr val="tx1"/>
                </a:solidFill>
                <a:latin typeface="Arial" charset="0"/>
                <a:ea typeface="ＭＳ Ｐゴシック" pitchFamily="34" charset="-128"/>
              </a:defRPr>
            </a:lvl4pPr>
            <a:lvl5pPr marL="2034974" indent="-226108" eaLnBrk="0" hangingPunct="0">
              <a:defRPr sz="3200" i="1">
                <a:solidFill>
                  <a:schemeClr val="tx1"/>
                </a:solidFill>
                <a:latin typeface="Arial" charset="0"/>
                <a:ea typeface="ＭＳ Ｐゴシック" pitchFamily="34" charset="-128"/>
              </a:defRPr>
            </a:lvl5pPr>
            <a:lvl6pPr marL="2487191" indent="-226108" eaLnBrk="0" fontAlgn="base" hangingPunct="0">
              <a:spcBef>
                <a:spcPct val="0"/>
              </a:spcBef>
              <a:spcAft>
                <a:spcPct val="0"/>
              </a:spcAft>
              <a:defRPr sz="3200" i="1">
                <a:solidFill>
                  <a:schemeClr val="tx1"/>
                </a:solidFill>
                <a:latin typeface="Arial" charset="0"/>
                <a:ea typeface="ＭＳ Ｐゴシック" pitchFamily="34" charset="-128"/>
              </a:defRPr>
            </a:lvl6pPr>
            <a:lvl7pPr marL="2939407" indent="-226108" eaLnBrk="0" fontAlgn="base" hangingPunct="0">
              <a:spcBef>
                <a:spcPct val="0"/>
              </a:spcBef>
              <a:spcAft>
                <a:spcPct val="0"/>
              </a:spcAft>
              <a:defRPr sz="3200" i="1">
                <a:solidFill>
                  <a:schemeClr val="tx1"/>
                </a:solidFill>
                <a:latin typeface="Arial" charset="0"/>
                <a:ea typeface="ＭＳ Ｐゴシック" pitchFamily="34" charset="-128"/>
              </a:defRPr>
            </a:lvl7pPr>
            <a:lvl8pPr marL="3391624" indent="-226108" eaLnBrk="0" fontAlgn="base" hangingPunct="0">
              <a:spcBef>
                <a:spcPct val="0"/>
              </a:spcBef>
              <a:spcAft>
                <a:spcPct val="0"/>
              </a:spcAft>
              <a:defRPr sz="3200" i="1">
                <a:solidFill>
                  <a:schemeClr val="tx1"/>
                </a:solidFill>
                <a:latin typeface="Arial" charset="0"/>
                <a:ea typeface="ＭＳ Ｐゴシック" pitchFamily="34" charset="-128"/>
              </a:defRPr>
            </a:lvl8pPr>
            <a:lvl9pPr marL="3843840" indent="-226108" eaLnBrk="0" fontAlgn="base" hangingPunct="0">
              <a:spcBef>
                <a:spcPct val="0"/>
              </a:spcBef>
              <a:spcAft>
                <a:spcPct val="0"/>
              </a:spcAft>
              <a:defRPr sz="3200" i="1">
                <a:solidFill>
                  <a:schemeClr val="tx1"/>
                </a:solidFill>
                <a:latin typeface="Arial" charset="0"/>
                <a:ea typeface="ＭＳ Ｐゴシック" pitchFamily="34" charset="-128"/>
              </a:defRPr>
            </a:lvl9pPr>
          </a:lstStyle>
          <a:p>
            <a:fld id="{77995948-8380-401C-9B5A-880DFFB90E2D}" type="slidenum">
              <a:rPr lang="en-AU" sz="1000"/>
              <a:pPr/>
              <a:t>4</a:t>
            </a:fld>
            <a:endParaRPr lang="en-AU" sz="1000"/>
          </a:p>
        </p:txBody>
      </p:sp>
      <p:sp>
        <p:nvSpPr>
          <p:cNvPr id="111619" name="Rectangle 2"/>
          <p:cNvSpPr>
            <a:spLocks noGrp="1" noRot="1" noChangeAspect="1" noChangeArrowheads="1" noTextEdit="1"/>
          </p:cNvSpPr>
          <p:nvPr>
            <p:ph type="sldImg"/>
          </p:nvPr>
        </p:nvSpPr>
        <p:spPr>
          <a:xfrm>
            <a:off x="1150938" y="692150"/>
            <a:ext cx="4556125" cy="3416300"/>
          </a:xfrm>
          <a:ln w="12700" cap="flat"/>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02" tIns="43965" rIns="89502" bIns="43965"/>
          <a:lstStyle/>
          <a:p>
            <a:pPr eaLnBrk="1" hangingPunct="1"/>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C70E2C6-0F84-433F-8476-3BC8AB915F18}" type="datetime1">
              <a:rPr lang="en-US" smtClean="0"/>
              <a:t>14-Aug-17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5B327198-00DF-443D-95AC-B85D0F78DFE4}" type="slidenum">
              <a:rPr lang="en-US"/>
              <a:pPr>
                <a:defRPr/>
              </a:pPr>
              <a:t>‹#›</a:t>
            </a:fld>
            <a:endParaRPr lang="en-US"/>
          </a:p>
        </p:txBody>
      </p:sp>
    </p:spTree>
    <p:extLst>
      <p:ext uri="{BB962C8B-B14F-4D97-AF65-F5344CB8AC3E}">
        <p14:creationId xmlns:p14="http://schemas.microsoft.com/office/powerpoint/2010/main" val="157805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5793043E-A9B1-434E-B416-B28D14758E5F}" type="datetime1">
              <a:rPr lang="en-US" smtClean="0"/>
              <a:t>14-Aug-17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AB0F7EB2-2FDE-4CFF-87BD-41A8BF2F71B2}" type="slidenum">
              <a:rPr lang="en-US"/>
              <a:pPr>
                <a:defRPr/>
              </a:pPr>
              <a:t>‹#›</a:t>
            </a:fld>
            <a:endParaRPr lang="en-US"/>
          </a:p>
        </p:txBody>
      </p:sp>
    </p:spTree>
    <p:extLst>
      <p:ext uri="{BB962C8B-B14F-4D97-AF65-F5344CB8AC3E}">
        <p14:creationId xmlns:p14="http://schemas.microsoft.com/office/powerpoint/2010/main" val="295750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7C2FA613-E5C4-477E-AC01-5EE46E775D5F}" type="datetime1">
              <a:rPr lang="en-US" smtClean="0"/>
              <a:t>14-Aug-17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0DA5694B-095D-4EFA-A236-2BF81FA78D34}" type="slidenum">
              <a:rPr lang="en-US"/>
              <a:pPr>
                <a:defRPr/>
              </a:pPr>
              <a:t>‹#›</a:t>
            </a:fld>
            <a:endParaRPr lang="en-US"/>
          </a:p>
        </p:txBody>
      </p:sp>
    </p:spTree>
    <p:extLst>
      <p:ext uri="{BB962C8B-B14F-4D97-AF65-F5344CB8AC3E}">
        <p14:creationId xmlns:p14="http://schemas.microsoft.com/office/powerpoint/2010/main" val="63467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A91FE8B6-D4C5-4B0A-9D85-8510204A0C66}" type="datetime1">
              <a:rPr lang="en-US" smtClean="0"/>
              <a:t>14-Aug-17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649DAF84-EA1C-4C2A-8DEC-D5B939442470}" type="slidenum">
              <a:rPr lang="en-US"/>
              <a:pPr>
                <a:defRPr/>
              </a:pPr>
              <a:t>‹#›</a:t>
            </a:fld>
            <a:endParaRPr lang="en-US"/>
          </a:p>
        </p:txBody>
      </p:sp>
    </p:spTree>
    <p:extLst>
      <p:ext uri="{BB962C8B-B14F-4D97-AF65-F5344CB8AC3E}">
        <p14:creationId xmlns:p14="http://schemas.microsoft.com/office/powerpoint/2010/main" val="3936631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C6F4A4BA-E9DF-4C44-9FD6-A66146C7E3DC}" type="datetime1">
              <a:rPr lang="en-US" smtClean="0"/>
              <a:t>14-Aug-17</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6" name="Slide Number Placeholder 5"/>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2FAA6DC7-61CF-41F1-A5CF-422DE163F49F}" type="slidenum">
              <a:rPr lang="en-US"/>
              <a:pPr>
                <a:defRPr/>
              </a:pPr>
              <a:t>‹#›</a:t>
            </a:fld>
            <a:endParaRPr lang="en-US"/>
          </a:p>
        </p:txBody>
      </p:sp>
    </p:spTree>
    <p:extLst>
      <p:ext uri="{BB962C8B-B14F-4D97-AF65-F5344CB8AC3E}">
        <p14:creationId xmlns:p14="http://schemas.microsoft.com/office/powerpoint/2010/main" val="88088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4E5F6750-C26E-4FF7-B07C-D45CCF69735A}" type="datetime1">
              <a:rPr lang="en-US" smtClean="0"/>
              <a:t>14-Aug-17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1DE7435-95FA-4954-B02D-2CCB227060DE}" type="slidenum">
              <a:rPr lang="en-US"/>
              <a:pPr>
                <a:defRPr/>
              </a:pPr>
              <a:t>‹#›</a:t>
            </a:fld>
            <a:endParaRPr lang="en-US"/>
          </a:p>
        </p:txBody>
      </p:sp>
    </p:spTree>
    <p:extLst>
      <p:ext uri="{BB962C8B-B14F-4D97-AF65-F5344CB8AC3E}">
        <p14:creationId xmlns:p14="http://schemas.microsoft.com/office/powerpoint/2010/main" val="245965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59CD1B4B-C0CF-46E8-A7B4-297A02408EF9}" type="datetime1">
              <a:rPr lang="en-US" smtClean="0"/>
              <a:t>14-Aug-17</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9" name="Slide Number Placeholder 8"/>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40C2CEE2-ED13-4AC0-9F55-08CB502C18EE}" type="slidenum">
              <a:rPr lang="en-US"/>
              <a:pPr>
                <a:defRPr/>
              </a:pPr>
              <a:t>‹#›</a:t>
            </a:fld>
            <a:endParaRPr lang="en-US"/>
          </a:p>
        </p:txBody>
      </p:sp>
    </p:spTree>
    <p:extLst>
      <p:ext uri="{BB962C8B-B14F-4D97-AF65-F5344CB8AC3E}">
        <p14:creationId xmlns:p14="http://schemas.microsoft.com/office/powerpoint/2010/main" val="174330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52CA2D1D-D484-47A9-80DB-26FC7513659A}" type="datetime1">
              <a:rPr lang="en-US" smtClean="0"/>
              <a:t>14-Aug-17</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5" name="Slide Number Placeholder 4"/>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DFEDCE0B-BCBE-4303-B07E-C7710E69B344}" type="slidenum">
              <a:rPr lang="en-US"/>
              <a:pPr>
                <a:defRPr/>
              </a:pPr>
              <a:t>‹#›</a:t>
            </a:fld>
            <a:endParaRPr lang="en-US"/>
          </a:p>
        </p:txBody>
      </p:sp>
    </p:spTree>
    <p:extLst>
      <p:ext uri="{BB962C8B-B14F-4D97-AF65-F5344CB8AC3E}">
        <p14:creationId xmlns:p14="http://schemas.microsoft.com/office/powerpoint/2010/main" val="35646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C2651E38-2575-480B-B3DB-3784854AB21A}" type="datetime1">
              <a:rPr lang="en-US" smtClean="0"/>
              <a:t>14-Aug-17</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4" name="Slide Number Placeholder 3"/>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74885DD-D0F8-4F81-943B-DFE762DC8954}" type="slidenum">
              <a:rPr lang="en-US"/>
              <a:pPr>
                <a:defRPr/>
              </a:pPr>
              <a:t>‹#›</a:t>
            </a:fld>
            <a:endParaRPr lang="en-US"/>
          </a:p>
        </p:txBody>
      </p:sp>
    </p:spTree>
    <p:extLst>
      <p:ext uri="{BB962C8B-B14F-4D97-AF65-F5344CB8AC3E}">
        <p14:creationId xmlns:p14="http://schemas.microsoft.com/office/powerpoint/2010/main" val="143208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091D8CC5-EC8B-442D-8C7A-BFCD80204D34}" type="datetime1">
              <a:rPr lang="en-US" smtClean="0"/>
              <a:t>14-Aug-17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D4D62C4A-6D89-49BA-9E37-8B023E17755D}" type="slidenum">
              <a:rPr lang="en-US"/>
              <a:pPr>
                <a:defRPr/>
              </a:pPr>
              <a:t>‹#›</a:t>
            </a:fld>
            <a:endParaRPr lang="en-US"/>
          </a:p>
        </p:txBody>
      </p:sp>
    </p:spTree>
    <p:extLst>
      <p:ext uri="{BB962C8B-B14F-4D97-AF65-F5344CB8AC3E}">
        <p14:creationId xmlns:p14="http://schemas.microsoft.com/office/powerpoint/2010/main" val="145012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i="1" smtClean="0">
                <a:latin typeface="Arial" pitchFamily="34" charset="0"/>
              </a:defRPr>
            </a:lvl1pPr>
          </a:lstStyle>
          <a:p>
            <a:pPr>
              <a:defRPr/>
            </a:pPr>
            <a:fld id="{A3145554-486C-4B1B-8012-3B5B27198BAC}" type="datetime1">
              <a:rPr lang="en-US" smtClean="0"/>
              <a:t>14-Aug-17</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i="1" smtClean="0">
                <a:latin typeface="Arial" pitchFamily="34" charset="0"/>
              </a:defRPr>
            </a:lvl1pPr>
          </a:lstStyle>
          <a:p>
            <a:pPr>
              <a:defRPr/>
            </a:pPr>
            <a:r>
              <a:rPr lang="en-US"/>
              <a:t>Farid.khan@curtin.edu.au</a:t>
            </a:r>
          </a:p>
        </p:txBody>
      </p:sp>
      <p:sp>
        <p:nvSpPr>
          <p:cNvPr id="7" name="Slide Number Placeholder 6"/>
          <p:cNvSpPr>
            <a:spLocks noGrp="1"/>
          </p:cNvSpPr>
          <p:nvPr>
            <p:ph type="sldNum" sz="quarter" idx="12"/>
          </p:nvPr>
        </p:nvSpPr>
        <p:spPr/>
        <p:txBody>
          <a:bodyPr/>
          <a:lstStyle>
            <a:lvl1pPr eaLnBrk="0" fontAlgn="base" hangingPunct="0">
              <a:spcBef>
                <a:spcPct val="0"/>
              </a:spcBef>
              <a:spcAft>
                <a:spcPct val="0"/>
              </a:spcAft>
              <a:defRPr i="1">
                <a:latin typeface="Arial" pitchFamily="34" charset="0"/>
              </a:defRPr>
            </a:lvl1pPr>
          </a:lstStyle>
          <a:p>
            <a:pPr>
              <a:defRPr/>
            </a:pPr>
            <a:fld id="{7556B077-7DB7-4FF5-8E20-2B898BFD6E11}" type="slidenum">
              <a:rPr lang="en-US"/>
              <a:pPr>
                <a:defRPr/>
              </a:pPr>
              <a:t>‹#›</a:t>
            </a:fld>
            <a:endParaRPr lang="en-US"/>
          </a:p>
        </p:txBody>
      </p:sp>
    </p:spTree>
    <p:extLst>
      <p:ext uri="{BB962C8B-B14F-4D97-AF65-F5344CB8AC3E}">
        <p14:creationId xmlns:p14="http://schemas.microsoft.com/office/powerpoint/2010/main" val="4285784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i="0" smtClean="0">
                <a:solidFill>
                  <a:prstClr val="black">
                    <a:tint val="75000"/>
                  </a:prstClr>
                </a:solidFill>
                <a:latin typeface="Calibri"/>
              </a:defRPr>
            </a:lvl1pPr>
          </a:lstStyle>
          <a:p>
            <a:pPr>
              <a:defRPr/>
            </a:pPr>
            <a:fld id="{C922C86F-F91B-4CCE-96D7-EF1F5A8BB69E}" type="datetime1">
              <a:rPr lang="en-US" smtClean="0"/>
              <a:t>14-Aug-17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i="0" smtClean="0">
                <a:solidFill>
                  <a:prstClr val="black">
                    <a:tint val="75000"/>
                  </a:prstClr>
                </a:solidFill>
                <a:latin typeface="Calibri"/>
              </a:defRPr>
            </a:lvl1pPr>
          </a:lstStyle>
          <a:p>
            <a:pPr>
              <a:defRPr/>
            </a:pPr>
            <a:r>
              <a:rPr lang="en-US"/>
              <a:t>Farid.khan@curtin.edu.au</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i="0">
                <a:solidFill>
                  <a:prstClr val="black">
                    <a:tint val="75000"/>
                  </a:prstClr>
                </a:solidFill>
                <a:latin typeface="Calibri"/>
              </a:defRPr>
            </a:lvl1pPr>
          </a:lstStyle>
          <a:p>
            <a:pPr>
              <a:defRPr/>
            </a:pPr>
            <a:fld id="{A21708DC-F312-4049-9409-75D7127337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76671" y="914400"/>
            <a:ext cx="7772400" cy="1992573"/>
          </a:xfrm>
        </p:spPr>
        <p:txBody>
          <a:bodyPr/>
          <a:lstStyle/>
          <a:p>
            <a:r>
              <a:rPr lang="en-AU" sz="9600" b="1" dirty="0" smtClean="0">
                <a:solidFill>
                  <a:srgbClr val="0033CC"/>
                </a:solidFill>
              </a:rPr>
              <a:t>Elasticity</a:t>
            </a:r>
            <a:endParaRPr lang="en-AU" sz="9600" dirty="0" smtClean="0">
              <a:solidFill>
                <a:srgbClr val="00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1199650"/>
              </p:ext>
            </p:extLst>
          </p:nvPr>
        </p:nvGraphicFramePr>
        <p:xfrm>
          <a:off x="1214581" y="972767"/>
          <a:ext cx="6488349" cy="3073938"/>
        </p:xfrm>
        <a:graphic>
          <a:graphicData uri="http://schemas.openxmlformats.org/drawingml/2006/table">
            <a:tbl>
              <a:tblPr firstRow="1" bandRow="1">
                <a:tableStyleId>{5C22544A-7EE6-4342-B048-85BDC9FD1C3A}</a:tableStyleId>
              </a:tblPr>
              <a:tblGrid>
                <a:gridCol w="2162783"/>
                <a:gridCol w="2162783"/>
                <a:gridCol w="2162783"/>
              </a:tblGrid>
              <a:tr h="926594">
                <a:tc>
                  <a:txBody>
                    <a:bodyPr/>
                    <a:lstStyle/>
                    <a:p>
                      <a:pPr algn="ctr"/>
                      <a:r>
                        <a:rPr lang="en-AU" sz="2000" b="1" i="0" u="none" strike="noStrike" kern="1200" baseline="0" dirty="0" smtClean="0">
                          <a:solidFill>
                            <a:schemeClr val="lt1"/>
                          </a:solidFill>
                          <a:latin typeface="+mn-lt"/>
                          <a:ea typeface="+mn-ea"/>
                          <a:cs typeface="+mn-cs"/>
                        </a:rPr>
                        <a:t>Product </a:t>
                      </a:r>
                      <a:r>
                        <a:rPr lang="en-AU" sz="2000" b="0" i="0" u="none" strike="noStrike" kern="1200" baseline="0" dirty="0" smtClean="0">
                          <a:solidFill>
                            <a:schemeClr val="lt1"/>
                          </a:solidFill>
                          <a:latin typeface="+mn-lt"/>
                          <a:ea typeface="+mn-ea"/>
                          <a:cs typeface="+mn-cs"/>
                        </a:rPr>
                        <a:t>	</a:t>
                      </a:r>
                    </a:p>
                  </a:txBody>
                  <a:tcP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b="1" i="0" u="none" strike="noStrike" kern="1200" baseline="0" dirty="0" smtClean="0">
                          <a:solidFill>
                            <a:schemeClr val="lt1"/>
                          </a:solidFill>
                          <a:latin typeface="+mn-lt"/>
                          <a:ea typeface="+mn-ea"/>
                          <a:cs typeface="+mn-cs"/>
                        </a:rPr>
                        <a:t>Price Elasticity of Demand </a:t>
                      </a:r>
                      <a:r>
                        <a:rPr lang="en-AU" sz="2000" b="0" i="0" u="none" strike="noStrike" kern="1200" baseline="0" dirty="0" smtClean="0">
                          <a:solidFill>
                            <a:schemeClr val="lt1"/>
                          </a:solidFill>
                          <a:latin typeface="+mn-lt"/>
                          <a:ea typeface="+mn-ea"/>
                          <a:cs typeface="+mn-cs"/>
                        </a:rPr>
                        <a:t>	</a:t>
                      </a:r>
                    </a:p>
                  </a:txBody>
                  <a:tcP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b="1" i="0" u="none" strike="noStrike" kern="1200" baseline="0" dirty="0" smtClean="0">
                          <a:solidFill>
                            <a:schemeClr val="lt1"/>
                          </a:solidFill>
                          <a:latin typeface="+mn-lt"/>
                          <a:ea typeface="+mn-ea"/>
                          <a:cs typeface="+mn-cs"/>
                        </a:rPr>
                        <a:t>Is it inelastic?</a:t>
                      </a:r>
                    </a:p>
                  </a:txBody>
                  <a:tcPr>
                    <a:solidFill>
                      <a:srgbClr val="FFC000"/>
                    </a:solidFill>
                  </a:tcPr>
                </a:tc>
              </a:tr>
              <a:tr h="536836">
                <a:tc>
                  <a:txBody>
                    <a:bodyPr/>
                    <a:lstStyle/>
                    <a:p>
                      <a:pPr algn="ctr"/>
                      <a:r>
                        <a:rPr lang="en-AU" sz="1800" b="0" i="0" u="none" strike="noStrike" kern="1200" baseline="0" dirty="0" smtClean="0">
                          <a:solidFill>
                            <a:srgbClr val="7030A0"/>
                          </a:solidFill>
                          <a:latin typeface="+mn-lt"/>
                          <a:ea typeface="+mn-ea"/>
                          <a:cs typeface="+mn-cs"/>
                        </a:rPr>
                        <a:t>Soft drinks </a:t>
                      </a:r>
                      <a:endParaRPr lang="en-AU" dirty="0">
                        <a:solidFill>
                          <a:srgbClr val="7030A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baseline="0" dirty="0" smtClean="0">
                          <a:solidFill>
                            <a:srgbClr val="7030A0"/>
                          </a:solidFill>
                          <a:latin typeface="+mn-lt"/>
                          <a:ea typeface="+mn-ea"/>
                          <a:cs typeface="+mn-cs"/>
                        </a:rPr>
                        <a:t>         3.18</a:t>
                      </a:r>
                      <a:endParaRPr lang="en-AU" sz="1800" b="0" i="0" u="none" strike="noStrike" kern="1200" baseline="0" dirty="0">
                        <a:solidFill>
                          <a:srgbClr val="7030A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kern="1200" baseline="0" dirty="0">
                        <a:solidFill>
                          <a:srgbClr val="FF0000"/>
                        </a:solidFill>
                        <a:latin typeface="+mn-lt"/>
                        <a:ea typeface="+mn-ea"/>
                        <a:cs typeface="+mn-cs"/>
                      </a:endParaRPr>
                    </a:p>
                  </a:txBody>
                  <a:tcPr/>
                </a:tc>
              </a:tr>
              <a:tr h="536836">
                <a:tc>
                  <a:txBody>
                    <a:bodyPr/>
                    <a:lstStyle/>
                    <a:p>
                      <a:pPr algn="ctr"/>
                      <a:r>
                        <a:rPr lang="en-AU" sz="1800" b="0" i="0" u="none" strike="noStrike" kern="1200" baseline="0" dirty="0" smtClean="0">
                          <a:solidFill>
                            <a:srgbClr val="7030A0"/>
                          </a:solidFill>
                          <a:latin typeface="+mn-lt"/>
                          <a:ea typeface="+mn-ea"/>
                          <a:cs typeface="+mn-cs"/>
                        </a:rPr>
                        <a:t>Canned Soup</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0" i="0" u="none" strike="noStrike" kern="1200" baseline="0" dirty="0" smtClean="0">
                          <a:solidFill>
                            <a:srgbClr val="7030A0"/>
                          </a:solidFill>
                          <a:latin typeface="+mn-lt"/>
                          <a:ea typeface="+mn-ea"/>
                          <a:cs typeface="+mn-cs"/>
                        </a:rPr>
                        <a:t>1.62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800" b="0" i="0" u="none" strike="noStrike" kern="1200" baseline="0" dirty="0" smtClean="0">
                        <a:solidFill>
                          <a:srgbClr val="FF0000"/>
                        </a:solidFill>
                        <a:latin typeface="+mn-lt"/>
                        <a:ea typeface="+mn-ea"/>
                        <a:cs typeface="+mn-cs"/>
                      </a:endParaRPr>
                    </a:p>
                  </a:txBody>
                  <a:tcPr/>
                </a:tc>
              </a:tr>
              <a:tr h="536836">
                <a:tc>
                  <a:txBody>
                    <a:bodyPr/>
                    <a:lstStyle/>
                    <a:p>
                      <a:pPr algn="ctr"/>
                      <a:r>
                        <a:rPr lang="en-AU" sz="1800" b="0" i="0" u="none" strike="noStrike" kern="1200" baseline="0" dirty="0" smtClean="0">
                          <a:solidFill>
                            <a:srgbClr val="7030A0"/>
                          </a:solidFill>
                          <a:latin typeface="+mn-lt"/>
                          <a:ea typeface="+mn-ea"/>
                          <a:cs typeface="+mn-cs"/>
                        </a:rPr>
                        <a:t>Cheese</a:t>
                      </a:r>
                    </a:p>
                  </a:txBody>
                  <a:tcPr/>
                </a:tc>
                <a:tc>
                  <a:txBody>
                    <a:bodyPr/>
                    <a:lstStyle/>
                    <a:p>
                      <a:pPr algn="ctr"/>
                      <a:r>
                        <a:rPr lang="en-AU" sz="1800" b="0" i="0" u="none" strike="noStrike" kern="1200" baseline="0" dirty="0" smtClean="0">
                          <a:solidFill>
                            <a:srgbClr val="7030A0"/>
                          </a:solidFill>
                          <a:latin typeface="+mn-lt"/>
                          <a:ea typeface="+mn-ea"/>
                          <a:cs typeface="+mn-cs"/>
                        </a:rPr>
                        <a:t>0.72 	</a:t>
                      </a:r>
                      <a:endParaRPr lang="en-AU" sz="1800" b="0" i="0" u="none" strike="noStrike" kern="1200" baseline="0" dirty="0">
                        <a:solidFill>
                          <a:srgbClr val="7030A0"/>
                        </a:solidFill>
                        <a:latin typeface="+mn-lt"/>
                        <a:ea typeface="+mn-ea"/>
                        <a:cs typeface="+mn-cs"/>
                      </a:endParaRPr>
                    </a:p>
                  </a:txBody>
                  <a:tcPr/>
                </a:tc>
                <a:tc>
                  <a:txBody>
                    <a:bodyPr/>
                    <a:lstStyle/>
                    <a:p>
                      <a:pPr algn="ctr"/>
                      <a:endParaRPr lang="en-AU" sz="1800" b="0" i="0" u="none" strike="noStrike" kern="1200" baseline="0" dirty="0">
                        <a:solidFill>
                          <a:srgbClr val="FF0000"/>
                        </a:solidFill>
                        <a:latin typeface="+mn-lt"/>
                        <a:ea typeface="+mn-ea"/>
                        <a:cs typeface="+mn-cs"/>
                      </a:endParaRPr>
                    </a:p>
                  </a:txBody>
                  <a:tcPr/>
                </a:tc>
              </a:tr>
              <a:tr h="5368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0" i="0" u="none" strike="noStrike" kern="1200" baseline="0" dirty="0" smtClean="0">
                          <a:solidFill>
                            <a:srgbClr val="7030A0"/>
                          </a:solidFill>
                          <a:latin typeface="+mn-lt"/>
                          <a:ea typeface="+mn-ea"/>
                          <a:cs typeface="+mn-cs"/>
                        </a:rPr>
                        <a:t>Toothpaste </a:t>
                      </a:r>
                      <a:endParaRPr lang="en-AU" dirty="0">
                        <a:solidFill>
                          <a:srgbClr val="7030A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800" b="0" i="0" u="none" strike="noStrike" kern="1200" baseline="0" dirty="0" smtClean="0">
                          <a:solidFill>
                            <a:srgbClr val="7030A0"/>
                          </a:solidFill>
                          <a:latin typeface="+mn-lt"/>
                          <a:ea typeface="+mn-ea"/>
                          <a:cs typeface="+mn-cs"/>
                        </a:rPr>
                        <a:t>0.45 	</a:t>
                      </a:r>
                      <a:endParaRPr lang="en-AU" sz="1800" b="0" i="0" u="none" strike="noStrike" kern="1200" baseline="0" dirty="0">
                        <a:solidFill>
                          <a:srgbClr val="7030A0"/>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800" b="0" i="0" u="none" strike="noStrike" kern="1200" baseline="0" dirty="0">
                        <a:solidFill>
                          <a:srgbClr val="FF0000"/>
                        </a:solidFill>
                        <a:latin typeface="+mn-lt"/>
                        <a:ea typeface="+mn-ea"/>
                        <a:cs typeface="+mn-cs"/>
                      </a:endParaRPr>
                    </a:p>
                  </a:txBody>
                  <a:tcPr/>
                </a:tc>
              </a:tr>
            </a:tbl>
          </a:graphicData>
        </a:graphic>
      </p:graphicFrame>
      <p:sp>
        <p:nvSpPr>
          <p:cNvPr id="6" name="Rectangle 5"/>
          <p:cNvSpPr/>
          <p:nvPr/>
        </p:nvSpPr>
        <p:spPr>
          <a:xfrm>
            <a:off x="904672" y="4361022"/>
            <a:ext cx="7655667" cy="2123658"/>
          </a:xfrm>
          <a:prstGeom prst="rect">
            <a:avLst/>
          </a:prstGeom>
        </p:spPr>
        <p:txBody>
          <a:bodyPr wrap="square">
            <a:spAutoFit/>
          </a:bodyPr>
          <a:lstStyle/>
          <a:p>
            <a:r>
              <a:rPr lang="en-AU" sz="2200" i="0" dirty="0" smtClean="0"/>
              <a:t>a. The </a:t>
            </a:r>
            <a:r>
              <a:rPr lang="en-AU" sz="2200" i="0" dirty="0"/>
              <a:t>demand for which products is inelastic? Discuss reasons why the demand </a:t>
            </a:r>
            <a:r>
              <a:rPr lang="en-AU" sz="2200" i="0" dirty="0" smtClean="0"/>
              <a:t>for each </a:t>
            </a:r>
            <a:r>
              <a:rPr lang="en-AU" sz="2200" i="0" dirty="0"/>
              <a:t>product is either elastic or inelastic</a:t>
            </a:r>
          </a:p>
          <a:p>
            <a:r>
              <a:rPr lang="en-AU" sz="2200" i="0" dirty="0" smtClean="0"/>
              <a:t>b. </a:t>
            </a:r>
            <a:r>
              <a:rPr lang="en-AU" sz="2200" i="0" dirty="0"/>
              <a:t>Use the information in the table to predict the change in the quantity demanded </a:t>
            </a:r>
            <a:r>
              <a:rPr lang="en-AU" sz="2200" i="0" dirty="0" smtClean="0"/>
              <a:t>for each </a:t>
            </a:r>
            <a:r>
              <a:rPr lang="en-AU" sz="2200" i="0" dirty="0"/>
              <a:t>product following a 10 per cent price increase.</a:t>
            </a:r>
          </a:p>
        </p:txBody>
      </p:sp>
      <p:sp>
        <p:nvSpPr>
          <p:cNvPr id="3" name="Title 2"/>
          <p:cNvSpPr>
            <a:spLocks noGrp="1"/>
          </p:cNvSpPr>
          <p:nvPr>
            <p:ph type="title"/>
          </p:nvPr>
        </p:nvSpPr>
        <p:spPr/>
        <p:txBody>
          <a:bodyPr/>
          <a:lstStyle/>
          <a:p>
            <a:pPr algn="l"/>
            <a:r>
              <a:rPr lang="en-AU" dirty="0" smtClean="0"/>
              <a:t>1.</a:t>
            </a:r>
            <a:endParaRPr lang="en-AU" dirty="0"/>
          </a:p>
        </p:txBody>
      </p:sp>
      <p:sp>
        <p:nvSpPr>
          <p:cNvPr id="8" name="Date Placeholder 7"/>
          <p:cNvSpPr>
            <a:spLocks noGrp="1"/>
          </p:cNvSpPr>
          <p:nvPr>
            <p:ph type="dt" sz="half" idx="10"/>
          </p:nvPr>
        </p:nvSpPr>
        <p:spPr/>
        <p:txBody>
          <a:bodyPr/>
          <a:lstStyle/>
          <a:p>
            <a:pPr>
              <a:defRPr/>
            </a:pPr>
            <a:fld id="{A56C6524-E2CC-4419-AA6E-CA071D49B91C}" type="datetime1">
              <a:rPr lang="en-US" smtClean="0"/>
              <a:t>14-Aug-17</a:t>
            </a:fld>
            <a:endParaRPr lang="en-US"/>
          </a:p>
        </p:txBody>
      </p:sp>
      <p:sp>
        <p:nvSpPr>
          <p:cNvPr id="9" name="Slide Number Placeholder 8"/>
          <p:cNvSpPr>
            <a:spLocks noGrp="1"/>
          </p:cNvSpPr>
          <p:nvPr>
            <p:ph type="sldNum" sz="quarter" idx="12"/>
          </p:nvPr>
        </p:nvSpPr>
        <p:spPr/>
        <p:txBody>
          <a:bodyPr/>
          <a:lstStyle/>
          <a:p>
            <a:pPr>
              <a:defRPr/>
            </a:pPr>
            <a:fld id="{649DAF84-EA1C-4C2A-8DEC-D5B939442470}" type="slidenum">
              <a:rPr lang="en-US" smtClean="0"/>
              <a:pPr>
                <a:defRPr/>
              </a:pPr>
              <a:t>10</a:t>
            </a:fld>
            <a:endParaRPr lang="en-US"/>
          </a:p>
        </p:txBody>
      </p:sp>
    </p:spTree>
    <p:extLst>
      <p:ext uri="{BB962C8B-B14F-4D97-AF65-F5344CB8AC3E}">
        <p14:creationId xmlns:p14="http://schemas.microsoft.com/office/powerpoint/2010/main" val="1304587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6033" y="486226"/>
            <a:ext cx="7490299" cy="6001643"/>
          </a:xfrm>
          <a:prstGeom prst="rect">
            <a:avLst/>
          </a:prstGeom>
        </p:spPr>
        <p:txBody>
          <a:bodyPr wrap="square">
            <a:spAutoFit/>
          </a:bodyPr>
          <a:lstStyle/>
          <a:p>
            <a:r>
              <a:rPr lang="en-AU" sz="3200" i="0" dirty="0" smtClean="0"/>
              <a:t>a.</a:t>
            </a:r>
          </a:p>
          <a:p>
            <a:pPr marL="457200" indent="-457200">
              <a:buFont typeface="Arial" panose="020B0604020202020204" pitchFamily="34" charset="0"/>
              <a:buChar char="•"/>
            </a:pPr>
            <a:r>
              <a:rPr lang="en-AU" sz="3200" i="0" dirty="0" smtClean="0"/>
              <a:t>Inelastic </a:t>
            </a:r>
            <a:r>
              <a:rPr lang="en-AU" sz="3200" i="0" dirty="0"/>
              <a:t>= Ed &lt; 1, so cheese and toothpaste are inelastic - few substitutes and are </a:t>
            </a:r>
            <a:r>
              <a:rPr lang="en-AU" sz="3200" i="0" dirty="0" smtClean="0"/>
              <a:t>necessities</a:t>
            </a:r>
          </a:p>
          <a:p>
            <a:pPr marL="457200" indent="-457200">
              <a:buFont typeface="Arial" panose="020B0604020202020204" pitchFamily="34" charset="0"/>
              <a:buChar char="•"/>
            </a:pPr>
            <a:r>
              <a:rPr lang="en-AU" sz="3200" i="0" dirty="0" smtClean="0"/>
              <a:t>Soft </a:t>
            </a:r>
            <a:r>
              <a:rPr lang="en-AU" sz="3200" i="0" dirty="0"/>
              <a:t>drinks and Canned Soup have wide substitutes, different types available and less necessary so not inelastic</a:t>
            </a:r>
          </a:p>
          <a:p>
            <a:r>
              <a:rPr lang="en-AU" sz="3200" i="0" dirty="0" smtClean="0"/>
              <a:t>b.</a:t>
            </a:r>
          </a:p>
          <a:p>
            <a:pPr marL="457200" indent="-457200">
              <a:buFont typeface="Arial" panose="020B0604020202020204" pitchFamily="34" charset="0"/>
              <a:buChar char="•"/>
            </a:pPr>
            <a:r>
              <a:rPr lang="en-AU" sz="3200" i="0" dirty="0"/>
              <a:t>PED = 3.18 </a:t>
            </a:r>
            <a:r>
              <a:rPr lang="en-AU" sz="3200" i="0" dirty="0" smtClean="0"/>
              <a:t>means a 1</a:t>
            </a:r>
            <a:r>
              <a:rPr lang="en-AU" sz="3200" i="0" dirty="0"/>
              <a:t>%  change in  Price  results in a 3.18%  change in  </a:t>
            </a:r>
            <a:r>
              <a:rPr lang="en-AU" sz="3200" i="0" dirty="0" smtClean="0"/>
              <a:t>Qd</a:t>
            </a:r>
            <a:endParaRPr lang="en-AU" sz="3200" i="0" dirty="0"/>
          </a:p>
        </p:txBody>
      </p:sp>
      <p:sp>
        <p:nvSpPr>
          <p:cNvPr id="6" name="Date Placeholder 5"/>
          <p:cNvSpPr>
            <a:spLocks noGrp="1"/>
          </p:cNvSpPr>
          <p:nvPr>
            <p:ph type="dt" sz="half" idx="10"/>
          </p:nvPr>
        </p:nvSpPr>
        <p:spPr/>
        <p:txBody>
          <a:bodyPr/>
          <a:lstStyle/>
          <a:p>
            <a:pPr>
              <a:defRPr/>
            </a:pPr>
            <a:fld id="{AC369CE4-3686-4A91-9524-6639043FFA52}"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11</a:t>
            </a:fld>
            <a:endParaRPr lang="en-US"/>
          </a:p>
        </p:txBody>
      </p:sp>
    </p:spTree>
    <p:extLst>
      <p:ext uri="{BB962C8B-B14F-4D97-AF65-F5344CB8AC3E}">
        <p14:creationId xmlns:p14="http://schemas.microsoft.com/office/powerpoint/2010/main" val="902768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40" y="167634"/>
            <a:ext cx="8356060" cy="1143000"/>
          </a:xfrm>
        </p:spPr>
        <p:txBody>
          <a:bodyPr/>
          <a:lstStyle/>
          <a:p>
            <a:r>
              <a:rPr lang="en-AU" sz="2000" dirty="0" smtClean="0">
                <a:solidFill>
                  <a:srgbClr val="000099"/>
                </a:solidFill>
              </a:rPr>
              <a:t>2.a </a:t>
            </a:r>
            <a:r>
              <a:rPr lang="en-AU" sz="2000" dirty="0" smtClean="0">
                <a:solidFill>
                  <a:srgbClr val="FF0000"/>
                </a:solidFill>
              </a:rPr>
              <a:t>Use </a:t>
            </a:r>
            <a:r>
              <a:rPr lang="en-AU" sz="2000" dirty="0">
                <a:solidFill>
                  <a:srgbClr val="FF0000"/>
                </a:solidFill>
              </a:rPr>
              <a:t>the midpoint formula to calculate the price elasticity of demand for D1 between point A and point C and the price elasticity of demand for D2 between point A and point B. Which curve is more elastic, D1 or D2?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612" y="1381327"/>
            <a:ext cx="5612859" cy="48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Date Placeholder 5"/>
          <p:cNvSpPr>
            <a:spLocks noGrp="1"/>
          </p:cNvSpPr>
          <p:nvPr>
            <p:ph type="dt" sz="half" idx="10"/>
          </p:nvPr>
        </p:nvSpPr>
        <p:spPr/>
        <p:txBody>
          <a:bodyPr/>
          <a:lstStyle/>
          <a:p>
            <a:pPr>
              <a:defRPr/>
            </a:pPr>
            <a:fld id="{3FEA5039-15C0-46E3-A35C-15B56A91F654}"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12</a:t>
            </a:fld>
            <a:endParaRPr lang="en-US"/>
          </a:p>
        </p:txBody>
      </p:sp>
    </p:spTree>
    <p:extLst>
      <p:ext uri="{BB962C8B-B14F-4D97-AF65-F5344CB8AC3E}">
        <p14:creationId xmlns:p14="http://schemas.microsoft.com/office/powerpoint/2010/main" val="2274882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566" y="651753"/>
            <a:ext cx="8229600" cy="5095032"/>
          </a:xfrm>
        </p:spPr>
        <p:txBody>
          <a:bodyPr/>
          <a:lstStyle/>
          <a:p>
            <a:pPr marL="0" indent="0">
              <a:buNone/>
            </a:pPr>
            <a:r>
              <a:rPr lang="en-AU" sz="2400" b="1" dirty="0">
                <a:solidFill>
                  <a:srgbClr val="FF0000"/>
                </a:solidFill>
              </a:rPr>
              <a:t>PED of D1 between points A and C</a:t>
            </a:r>
          </a:p>
          <a:p>
            <a:r>
              <a:rPr lang="en-AU" sz="2400" dirty="0"/>
              <a:t>ΔQ or Q2 – Q1 = (300 – 200) = 100</a:t>
            </a:r>
          </a:p>
          <a:p>
            <a:r>
              <a:rPr lang="en-AU" sz="2400" dirty="0" err="1"/>
              <a:t>Qave</a:t>
            </a:r>
            <a:r>
              <a:rPr lang="en-AU" sz="2400" dirty="0"/>
              <a:t> or (Q1 + Q2)/2 = (300+200)/2 = 250</a:t>
            </a:r>
          </a:p>
          <a:p>
            <a:r>
              <a:rPr lang="en-AU" sz="2400" dirty="0"/>
              <a:t>ΔP or P2 – P1 = (3.00 – 2.50) = 0.50</a:t>
            </a:r>
          </a:p>
          <a:p>
            <a:r>
              <a:rPr lang="en-AU" sz="2400" dirty="0"/>
              <a:t>Pave or (P1 + P2)/2 = (2.50+3.00)/2 = </a:t>
            </a:r>
            <a:r>
              <a:rPr lang="en-AU" sz="2400" dirty="0" smtClean="0"/>
              <a:t>2.75</a:t>
            </a:r>
          </a:p>
          <a:p>
            <a:r>
              <a:rPr lang="en-AU" sz="2400" dirty="0" smtClean="0"/>
              <a:t>PED (MP) = 2.20</a:t>
            </a:r>
          </a:p>
          <a:p>
            <a:pPr marL="0" indent="0">
              <a:buNone/>
            </a:pPr>
            <a:r>
              <a:rPr lang="en-AU" sz="2400" b="1" dirty="0" smtClean="0">
                <a:solidFill>
                  <a:srgbClr val="FF0000"/>
                </a:solidFill>
              </a:rPr>
              <a:t>PED </a:t>
            </a:r>
            <a:r>
              <a:rPr lang="en-AU" sz="2400" b="1" dirty="0">
                <a:solidFill>
                  <a:srgbClr val="FF0000"/>
                </a:solidFill>
              </a:rPr>
              <a:t>of D2 between points A and B</a:t>
            </a:r>
          </a:p>
          <a:p>
            <a:r>
              <a:rPr lang="fr-FR" sz="2400" dirty="0"/>
              <a:t>ΔQ or Q2 – Q1 = (225‐200) = 25</a:t>
            </a:r>
          </a:p>
          <a:p>
            <a:r>
              <a:rPr lang="en-AU" sz="2400" dirty="0" err="1"/>
              <a:t>Qave</a:t>
            </a:r>
            <a:r>
              <a:rPr lang="en-AU" sz="2400" dirty="0"/>
              <a:t> or (Q1 + Q2)/2 = (200+225)/2 = 212.5</a:t>
            </a:r>
          </a:p>
          <a:p>
            <a:r>
              <a:rPr lang="en-AU" sz="2400" dirty="0"/>
              <a:t>ΔP or P2 – P1 = (3.00 – 2.50) = 0.50</a:t>
            </a:r>
          </a:p>
          <a:p>
            <a:r>
              <a:rPr lang="en-AU" sz="2400" dirty="0"/>
              <a:t>Pave or (P1 + P2)/2 = (2.50+3.00)/2 = </a:t>
            </a:r>
            <a:r>
              <a:rPr lang="en-AU" sz="2400" dirty="0" smtClean="0"/>
              <a:t>2.75</a:t>
            </a:r>
          </a:p>
          <a:p>
            <a:r>
              <a:rPr lang="en-AU" sz="2400" dirty="0" smtClean="0"/>
              <a:t>PED(MP) = 0.647</a:t>
            </a:r>
          </a:p>
          <a:p>
            <a:endParaRPr lang="en-AU" sz="2400" dirty="0"/>
          </a:p>
        </p:txBody>
      </p:sp>
      <p:sp>
        <p:nvSpPr>
          <p:cNvPr id="6" name="Date Placeholder 5"/>
          <p:cNvSpPr>
            <a:spLocks noGrp="1"/>
          </p:cNvSpPr>
          <p:nvPr>
            <p:ph type="dt" sz="half" idx="10"/>
          </p:nvPr>
        </p:nvSpPr>
        <p:spPr/>
        <p:txBody>
          <a:bodyPr/>
          <a:lstStyle/>
          <a:p>
            <a:pPr>
              <a:defRPr/>
            </a:pPr>
            <a:fld id="{977DC225-8BDB-4A45-8A47-C4971060D5FD}"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13</a:t>
            </a:fld>
            <a:endParaRPr lang="en-US"/>
          </a:p>
        </p:txBody>
      </p:sp>
    </p:spTree>
    <p:extLst>
      <p:ext uri="{BB962C8B-B14F-4D97-AF65-F5344CB8AC3E}">
        <p14:creationId xmlns:p14="http://schemas.microsoft.com/office/powerpoint/2010/main" val="3321357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AU" sz="2000" dirty="0" smtClean="0">
                <a:solidFill>
                  <a:srgbClr val="FF0000"/>
                </a:solidFill>
              </a:rPr>
              <a:t>2. b. </a:t>
            </a:r>
            <a:r>
              <a:rPr lang="en-AU" sz="2000" dirty="0" smtClean="0">
                <a:solidFill>
                  <a:srgbClr val="000099"/>
                </a:solidFill>
              </a:rPr>
              <a:t>Suppose </a:t>
            </a:r>
            <a:r>
              <a:rPr lang="en-AU" sz="2000" dirty="0" err="1" smtClean="0">
                <a:solidFill>
                  <a:srgbClr val="000099"/>
                </a:solidFill>
              </a:rPr>
              <a:t>Amirul</a:t>
            </a:r>
            <a:r>
              <a:rPr lang="en-AU" sz="2000" dirty="0" smtClean="0">
                <a:solidFill>
                  <a:srgbClr val="000099"/>
                </a:solidFill>
              </a:rPr>
              <a:t> </a:t>
            </a:r>
            <a:r>
              <a:rPr lang="en-AU" sz="2000" dirty="0">
                <a:solidFill>
                  <a:srgbClr val="000099"/>
                </a:solidFill>
              </a:rPr>
              <a:t>is initially selling 200 cones per day at a price of $3.00 per cone. If </a:t>
            </a:r>
            <a:r>
              <a:rPr lang="en-AU" sz="2000" dirty="0" smtClean="0">
                <a:solidFill>
                  <a:srgbClr val="000099"/>
                </a:solidFill>
              </a:rPr>
              <a:t>he </a:t>
            </a:r>
            <a:r>
              <a:rPr lang="en-AU" sz="2000" dirty="0">
                <a:solidFill>
                  <a:srgbClr val="000099"/>
                </a:solidFill>
              </a:rPr>
              <a:t>reduces </a:t>
            </a:r>
            <a:r>
              <a:rPr lang="en-AU" sz="2000" dirty="0" smtClean="0">
                <a:solidFill>
                  <a:srgbClr val="000099"/>
                </a:solidFill>
              </a:rPr>
              <a:t>his </a:t>
            </a:r>
            <a:r>
              <a:rPr lang="en-AU" sz="2000" dirty="0">
                <a:solidFill>
                  <a:srgbClr val="000099"/>
                </a:solidFill>
              </a:rPr>
              <a:t>price to $2.50 per cone and </a:t>
            </a:r>
            <a:r>
              <a:rPr lang="en-AU" sz="2000" dirty="0" smtClean="0">
                <a:solidFill>
                  <a:srgbClr val="000099"/>
                </a:solidFill>
              </a:rPr>
              <a:t>his </a:t>
            </a:r>
            <a:r>
              <a:rPr lang="en-AU" sz="2000" dirty="0">
                <a:solidFill>
                  <a:srgbClr val="000099"/>
                </a:solidFill>
              </a:rPr>
              <a:t>demand curve is D1, what will be the change in </a:t>
            </a:r>
            <a:r>
              <a:rPr lang="en-AU" sz="2000" dirty="0" smtClean="0">
                <a:solidFill>
                  <a:srgbClr val="000099"/>
                </a:solidFill>
              </a:rPr>
              <a:t>his </a:t>
            </a:r>
            <a:r>
              <a:rPr lang="en-AU" sz="2000" dirty="0">
                <a:solidFill>
                  <a:srgbClr val="000099"/>
                </a:solidFill>
              </a:rPr>
              <a:t>revenue? What will be the change in </a:t>
            </a:r>
            <a:r>
              <a:rPr lang="en-AU" sz="2000" dirty="0" smtClean="0">
                <a:solidFill>
                  <a:srgbClr val="000099"/>
                </a:solidFill>
              </a:rPr>
              <a:t>his </a:t>
            </a:r>
            <a:r>
              <a:rPr lang="en-AU" sz="2000" dirty="0">
                <a:solidFill>
                  <a:srgbClr val="000099"/>
                </a:solidFill>
              </a:rPr>
              <a:t>revenue if </a:t>
            </a:r>
            <a:r>
              <a:rPr lang="en-AU" sz="2000" dirty="0" smtClean="0">
                <a:solidFill>
                  <a:srgbClr val="000099"/>
                </a:solidFill>
              </a:rPr>
              <a:t>his </a:t>
            </a:r>
            <a:r>
              <a:rPr lang="en-AU" sz="2000" dirty="0">
                <a:solidFill>
                  <a:srgbClr val="000099"/>
                </a:solidFill>
              </a:rPr>
              <a:t>demand curve is D2? </a:t>
            </a:r>
            <a:r>
              <a:rPr lang="en-AU" sz="2000" dirty="0" smtClean="0">
                <a:solidFill>
                  <a:srgbClr val="000099"/>
                </a:solidFill>
              </a:rPr>
              <a:t> </a:t>
            </a:r>
            <a:endParaRPr lang="en-AU" sz="2000" dirty="0">
              <a:solidFill>
                <a:srgbClr val="000099"/>
              </a:solidFill>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488" y="1612075"/>
            <a:ext cx="474902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6"/>
          <p:cNvSpPr>
            <a:spLocks noGrp="1"/>
          </p:cNvSpPr>
          <p:nvPr>
            <p:ph type="dt" sz="half" idx="10"/>
          </p:nvPr>
        </p:nvSpPr>
        <p:spPr/>
        <p:txBody>
          <a:bodyPr/>
          <a:lstStyle/>
          <a:p>
            <a:pPr>
              <a:defRPr/>
            </a:pPr>
            <a:fld id="{7178B200-C8E9-49A8-B444-9BCEF7010437}"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14</a:t>
            </a:fld>
            <a:endParaRPr lang="en-US"/>
          </a:p>
        </p:txBody>
      </p:sp>
    </p:spTree>
    <p:extLst>
      <p:ext uri="{BB962C8B-B14F-4D97-AF65-F5344CB8AC3E}">
        <p14:creationId xmlns:p14="http://schemas.microsoft.com/office/powerpoint/2010/main" val="620035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3115"/>
            <a:ext cx="8229600" cy="5566775"/>
          </a:xfrm>
        </p:spPr>
        <p:txBody>
          <a:bodyPr/>
          <a:lstStyle/>
          <a:p>
            <a:r>
              <a:rPr lang="en-AU" sz="2600" dirty="0" err="1" smtClean="0"/>
              <a:t>Amirul’s</a:t>
            </a:r>
            <a:r>
              <a:rPr lang="en-AU" sz="2600" dirty="0" smtClean="0"/>
              <a:t> </a:t>
            </a:r>
            <a:r>
              <a:rPr lang="en-AU" sz="2600" dirty="0"/>
              <a:t>initial total </a:t>
            </a:r>
            <a:r>
              <a:rPr lang="en-AU" sz="2600" dirty="0" smtClean="0"/>
              <a:t>revenue:</a:t>
            </a:r>
          </a:p>
          <a:p>
            <a:pPr marL="457200" lvl="1" indent="0">
              <a:buNone/>
            </a:pPr>
            <a:r>
              <a:rPr lang="en-AU" sz="2200" dirty="0" smtClean="0"/>
              <a:t>P </a:t>
            </a:r>
            <a:r>
              <a:rPr lang="en-AU" sz="2200" dirty="0"/>
              <a:t>X Q = $3X200 =  </a:t>
            </a:r>
            <a:r>
              <a:rPr lang="en-AU" sz="2200" dirty="0" smtClean="0"/>
              <a:t>$600 </a:t>
            </a:r>
            <a:endParaRPr lang="en-AU" sz="2200" dirty="0"/>
          </a:p>
          <a:p>
            <a:r>
              <a:rPr lang="en-AU" sz="2600" dirty="0" smtClean="0"/>
              <a:t>If </a:t>
            </a:r>
            <a:r>
              <a:rPr lang="en-AU" sz="2600" dirty="0"/>
              <a:t>she reduces her price </a:t>
            </a:r>
            <a:r>
              <a:rPr lang="en-AU" sz="2600" dirty="0" smtClean="0"/>
              <a:t>from $3 to </a:t>
            </a:r>
            <a:r>
              <a:rPr lang="en-AU" sz="2600" dirty="0"/>
              <a:t>$2.50 and </a:t>
            </a:r>
            <a:r>
              <a:rPr lang="en-AU" sz="2600" dirty="0" smtClean="0"/>
              <a:t>he </a:t>
            </a:r>
            <a:r>
              <a:rPr lang="en-AU" sz="2600" dirty="0"/>
              <a:t>is on D1 </a:t>
            </a:r>
            <a:r>
              <a:rPr lang="en-AU" sz="2600" dirty="0" smtClean="0"/>
              <a:t>his </a:t>
            </a:r>
            <a:r>
              <a:rPr lang="en-AU" sz="2600" dirty="0"/>
              <a:t>total </a:t>
            </a:r>
            <a:r>
              <a:rPr lang="en-AU" sz="2600" dirty="0" smtClean="0"/>
              <a:t>revenue</a:t>
            </a:r>
          </a:p>
          <a:p>
            <a:pPr marL="457200" lvl="1" indent="0">
              <a:buNone/>
            </a:pPr>
            <a:r>
              <a:rPr lang="en-AU" sz="2200" dirty="0" smtClean="0"/>
              <a:t>P X Q =</a:t>
            </a:r>
            <a:r>
              <a:rPr lang="en-AU" sz="2200" dirty="0"/>
              <a:t> </a:t>
            </a:r>
            <a:r>
              <a:rPr lang="en-AU" sz="2200" dirty="0" smtClean="0"/>
              <a:t>$2.5X300 = </a:t>
            </a:r>
            <a:r>
              <a:rPr lang="en-AU" sz="2200" dirty="0"/>
              <a:t>$</a:t>
            </a:r>
            <a:r>
              <a:rPr lang="en-AU" sz="2200" dirty="0" smtClean="0"/>
              <a:t>750</a:t>
            </a:r>
            <a:endParaRPr lang="en-AU" sz="2200" dirty="0"/>
          </a:p>
          <a:p>
            <a:r>
              <a:rPr lang="en-AU" sz="2600" dirty="0"/>
              <a:t>By reducing </a:t>
            </a:r>
            <a:r>
              <a:rPr lang="en-AU" sz="2600" dirty="0" smtClean="0"/>
              <a:t>his </a:t>
            </a:r>
            <a:r>
              <a:rPr lang="en-AU" sz="2600" dirty="0"/>
              <a:t>price if </a:t>
            </a:r>
            <a:r>
              <a:rPr lang="en-AU" sz="2600" dirty="0" smtClean="0"/>
              <a:t>he </a:t>
            </a:r>
            <a:r>
              <a:rPr lang="en-AU" sz="2600" dirty="0"/>
              <a:t>is facing D1 </a:t>
            </a:r>
            <a:r>
              <a:rPr lang="en-AU" sz="2600" dirty="0" smtClean="0"/>
              <a:t>his </a:t>
            </a:r>
            <a:r>
              <a:rPr lang="en-AU" sz="2600" dirty="0">
                <a:solidFill>
                  <a:srgbClr val="FF0000"/>
                </a:solidFill>
              </a:rPr>
              <a:t>revenue will increase </a:t>
            </a:r>
            <a:r>
              <a:rPr lang="en-AU" sz="2600" dirty="0"/>
              <a:t>by </a:t>
            </a:r>
            <a:r>
              <a:rPr lang="en-AU" sz="2600" dirty="0" smtClean="0"/>
              <a:t>($</a:t>
            </a:r>
            <a:r>
              <a:rPr lang="en-AU" sz="2600" dirty="0"/>
              <a:t>750-$600</a:t>
            </a:r>
            <a:r>
              <a:rPr lang="en-AU" sz="2600" dirty="0" smtClean="0"/>
              <a:t>)</a:t>
            </a:r>
            <a:r>
              <a:rPr lang="en-AU" sz="2600" dirty="0"/>
              <a:t> $</a:t>
            </a:r>
            <a:r>
              <a:rPr lang="en-AU" sz="2600" dirty="0" smtClean="0"/>
              <a:t>150. </a:t>
            </a:r>
            <a:r>
              <a:rPr lang="en-AU" sz="2600" dirty="0">
                <a:solidFill>
                  <a:srgbClr val="FF0000"/>
                </a:solidFill>
              </a:rPr>
              <a:t>Elastic demand</a:t>
            </a:r>
          </a:p>
          <a:p>
            <a:r>
              <a:rPr lang="en-AU" sz="2600" dirty="0" smtClean="0"/>
              <a:t>If he </a:t>
            </a:r>
            <a:r>
              <a:rPr lang="en-AU" sz="2600" dirty="0"/>
              <a:t>reduces </a:t>
            </a:r>
            <a:r>
              <a:rPr lang="en-AU" sz="2600" dirty="0" smtClean="0"/>
              <a:t>his </a:t>
            </a:r>
            <a:r>
              <a:rPr lang="en-AU" sz="2600" dirty="0"/>
              <a:t>price </a:t>
            </a:r>
            <a:r>
              <a:rPr lang="en-AU" sz="2600" dirty="0" smtClean="0"/>
              <a:t>from $3 to </a:t>
            </a:r>
            <a:r>
              <a:rPr lang="en-AU" sz="2600" dirty="0"/>
              <a:t>$2.50 and </a:t>
            </a:r>
            <a:r>
              <a:rPr lang="en-AU" sz="2600" dirty="0" smtClean="0"/>
              <a:t>he </a:t>
            </a:r>
            <a:r>
              <a:rPr lang="en-AU" sz="2600" dirty="0"/>
              <a:t>is on D2 </a:t>
            </a:r>
            <a:r>
              <a:rPr lang="en-AU" sz="2600" dirty="0" smtClean="0"/>
              <a:t>his </a:t>
            </a:r>
            <a:r>
              <a:rPr lang="en-AU" sz="2600" dirty="0"/>
              <a:t>total </a:t>
            </a:r>
            <a:r>
              <a:rPr lang="en-AU" sz="2600" dirty="0" smtClean="0"/>
              <a:t>revenue</a:t>
            </a:r>
          </a:p>
          <a:p>
            <a:pPr marL="457200" lvl="1" indent="0">
              <a:buNone/>
            </a:pPr>
            <a:r>
              <a:rPr lang="en-AU" sz="2400" dirty="0" smtClean="0"/>
              <a:t>P </a:t>
            </a:r>
            <a:r>
              <a:rPr lang="en-AU" sz="2400" dirty="0"/>
              <a:t>X Q = </a:t>
            </a:r>
            <a:r>
              <a:rPr lang="en-AU" sz="2200" dirty="0" smtClean="0"/>
              <a:t>2.50X225  = $</a:t>
            </a:r>
            <a:r>
              <a:rPr lang="en-AU" sz="2200" dirty="0"/>
              <a:t>562.50 </a:t>
            </a:r>
          </a:p>
          <a:p>
            <a:r>
              <a:rPr lang="en-AU" sz="2600" dirty="0" smtClean="0"/>
              <a:t>By </a:t>
            </a:r>
            <a:r>
              <a:rPr lang="en-AU" sz="2600" dirty="0"/>
              <a:t>reducing </a:t>
            </a:r>
            <a:r>
              <a:rPr lang="en-AU" sz="2600" dirty="0" smtClean="0"/>
              <a:t>his </a:t>
            </a:r>
            <a:r>
              <a:rPr lang="en-AU" sz="2600" dirty="0"/>
              <a:t>price if </a:t>
            </a:r>
            <a:r>
              <a:rPr lang="en-AU" sz="2600" dirty="0" smtClean="0"/>
              <a:t>he </a:t>
            </a:r>
            <a:r>
              <a:rPr lang="en-AU" sz="2600" dirty="0"/>
              <a:t>is facing D2 her </a:t>
            </a:r>
            <a:r>
              <a:rPr lang="en-AU" sz="2600" dirty="0">
                <a:solidFill>
                  <a:srgbClr val="FF0000"/>
                </a:solidFill>
              </a:rPr>
              <a:t>revenue will decrease</a:t>
            </a:r>
            <a:r>
              <a:rPr lang="en-AU" sz="2600" dirty="0"/>
              <a:t> by </a:t>
            </a:r>
            <a:r>
              <a:rPr lang="en-AU" sz="2600" dirty="0" smtClean="0"/>
              <a:t>($</a:t>
            </a:r>
            <a:r>
              <a:rPr lang="en-AU" sz="2600" dirty="0"/>
              <a:t>562.5-$600) $37.50 </a:t>
            </a:r>
            <a:r>
              <a:rPr lang="en-AU" sz="2600" dirty="0" smtClean="0"/>
              <a:t>. </a:t>
            </a:r>
            <a:r>
              <a:rPr lang="en-AU" sz="2600" dirty="0" smtClean="0">
                <a:solidFill>
                  <a:srgbClr val="FF0000"/>
                </a:solidFill>
              </a:rPr>
              <a:t>Inelastic demand</a:t>
            </a:r>
            <a:endParaRPr lang="en-AU" sz="2600" dirty="0">
              <a:solidFill>
                <a:srgbClr val="FF0000"/>
              </a:solidFill>
            </a:endParaRPr>
          </a:p>
        </p:txBody>
      </p:sp>
      <p:sp>
        <p:nvSpPr>
          <p:cNvPr id="6" name="Date Placeholder 5"/>
          <p:cNvSpPr>
            <a:spLocks noGrp="1"/>
          </p:cNvSpPr>
          <p:nvPr>
            <p:ph type="dt" sz="half" idx="10"/>
          </p:nvPr>
        </p:nvSpPr>
        <p:spPr/>
        <p:txBody>
          <a:bodyPr/>
          <a:lstStyle/>
          <a:p>
            <a:pPr>
              <a:defRPr/>
            </a:pPr>
            <a:fld id="{54AD5234-C013-405D-8B1A-0FFA40502D17}"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15</a:t>
            </a:fld>
            <a:endParaRPr lang="en-US"/>
          </a:p>
        </p:txBody>
      </p:sp>
    </p:spTree>
    <p:extLst>
      <p:ext uri="{BB962C8B-B14F-4D97-AF65-F5344CB8AC3E}">
        <p14:creationId xmlns:p14="http://schemas.microsoft.com/office/powerpoint/2010/main" val="3054503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86068"/>
          </a:xfrm>
        </p:spPr>
        <p:txBody>
          <a:bodyPr/>
          <a:lstStyle/>
          <a:p>
            <a:pPr algn="l"/>
            <a:r>
              <a:rPr lang="en-AU" sz="2000" dirty="0" smtClean="0">
                <a:solidFill>
                  <a:srgbClr val="FF0000"/>
                </a:solidFill>
              </a:rPr>
              <a:t>3. </a:t>
            </a:r>
            <a:r>
              <a:rPr lang="en-AU" sz="2000" dirty="0">
                <a:solidFill>
                  <a:srgbClr val="000099"/>
                </a:solidFill>
              </a:rPr>
              <a:t>On most days prices of red roses are $1 and 8000 are purchased. On Valentine’s Day prices increase to $2 and 30 000 are purchased. </a:t>
            </a:r>
            <a:r>
              <a:rPr lang="en-AU" sz="2000" dirty="0" smtClean="0">
                <a:solidFill>
                  <a:srgbClr val="000099"/>
                </a:solidFill>
              </a:rPr>
              <a:t/>
            </a:r>
            <a:br>
              <a:rPr lang="en-AU" sz="2000" dirty="0" smtClean="0">
                <a:solidFill>
                  <a:srgbClr val="000099"/>
                </a:solidFill>
              </a:rPr>
            </a:br>
            <a:r>
              <a:rPr lang="en-AU" sz="2000" dirty="0" smtClean="0">
                <a:solidFill>
                  <a:srgbClr val="000099"/>
                </a:solidFill>
              </a:rPr>
              <a:t/>
            </a:r>
            <a:br>
              <a:rPr lang="en-AU" sz="2000" dirty="0" smtClean="0">
                <a:solidFill>
                  <a:srgbClr val="000099"/>
                </a:solidFill>
              </a:rPr>
            </a:br>
            <a:r>
              <a:rPr lang="en-AU" sz="2000" dirty="0">
                <a:solidFill>
                  <a:srgbClr val="00B050"/>
                </a:solidFill>
              </a:rPr>
              <a:t>a</a:t>
            </a:r>
            <a:r>
              <a:rPr lang="en-AU" sz="2000" dirty="0" smtClean="0">
                <a:solidFill>
                  <a:srgbClr val="00B050"/>
                </a:solidFill>
              </a:rPr>
              <a:t>. Draw </a:t>
            </a:r>
            <a:r>
              <a:rPr lang="en-AU" sz="2000" dirty="0">
                <a:solidFill>
                  <a:srgbClr val="00B050"/>
                </a:solidFill>
              </a:rPr>
              <a:t>D&amp;S diagram </a:t>
            </a:r>
            <a:r>
              <a:rPr lang="en-AU" sz="2000" dirty="0" smtClean="0">
                <a:solidFill>
                  <a:srgbClr val="00B050"/>
                </a:solidFill>
              </a:rPr>
              <a:t>that shows </a:t>
            </a:r>
            <a:r>
              <a:rPr lang="en-AU" sz="2000" dirty="0">
                <a:solidFill>
                  <a:srgbClr val="00B050"/>
                </a:solidFill>
              </a:rPr>
              <a:t>why </a:t>
            </a:r>
            <a:r>
              <a:rPr lang="en-AU" sz="2000" dirty="0" smtClean="0">
                <a:solidFill>
                  <a:srgbClr val="00B050"/>
                </a:solidFill>
              </a:rPr>
              <a:t>the price jumps.</a:t>
            </a:r>
            <a:endParaRPr lang="en-AU" sz="2000" dirty="0">
              <a:solidFill>
                <a:srgbClr val="00B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970" y="2043113"/>
            <a:ext cx="4968605" cy="3482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87167" y="2976664"/>
            <a:ext cx="457200" cy="338554"/>
          </a:xfrm>
          <a:prstGeom prst="rect">
            <a:avLst/>
          </a:prstGeom>
          <a:solidFill>
            <a:schemeClr val="bg2"/>
          </a:solidFill>
          <a:ln>
            <a:solidFill>
              <a:schemeClr val="bg1"/>
            </a:solidFill>
          </a:ln>
        </p:spPr>
        <p:txBody>
          <a:bodyPr wrap="square" rtlCol="0">
            <a:spAutoFit/>
          </a:bodyPr>
          <a:lstStyle/>
          <a:p>
            <a:r>
              <a:rPr lang="en-AU" sz="1600" i="0" dirty="0"/>
              <a:t>$</a:t>
            </a:r>
            <a:r>
              <a:rPr lang="en-AU" sz="1600" i="0" dirty="0" smtClean="0"/>
              <a:t>2</a:t>
            </a:r>
            <a:endParaRPr lang="en-AU" sz="1600" i="0" dirty="0"/>
          </a:p>
        </p:txBody>
      </p:sp>
      <p:sp>
        <p:nvSpPr>
          <p:cNvPr id="8" name="TextBox 7"/>
          <p:cNvSpPr txBox="1"/>
          <p:nvPr/>
        </p:nvSpPr>
        <p:spPr>
          <a:xfrm>
            <a:off x="1872577" y="3784212"/>
            <a:ext cx="457200" cy="338554"/>
          </a:xfrm>
          <a:prstGeom prst="rect">
            <a:avLst/>
          </a:prstGeom>
          <a:solidFill>
            <a:schemeClr val="bg2"/>
          </a:solidFill>
          <a:ln>
            <a:solidFill>
              <a:schemeClr val="bg1"/>
            </a:solidFill>
          </a:ln>
        </p:spPr>
        <p:txBody>
          <a:bodyPr wrap="square" rtlCol="0">
            <a:spAutoFit/>
          </a:bodyPr>
          <a:lstStyle/>
          <a:p>
            <a:r>
              <a:rPr lang="en-AU" sz="1600" i="0" dirty="0" smtClean="0"/>
              <a:t>$</a:t>
            </a:r>
            <a:r>
              <a:rPr lang="en-AU" sz="1600" i="0" dirty="0"/>
              <a:t>1</a:t>
            </a:r>
          </a:p>
        </p:txBody>
      </p:sp>
      <p:sp>
        <p:nvSpPr>
          <p:cNvPr id="7" name="Date Placeholder 6"/>
          <p:cNvSpPr>
            <a:spLocks noGrp="1"/>
          </p:cNvSpPr>
          <p:nvPr>
            <p:ph type="dt" sz="half" idx="10"/>
          </p:nvPr>
        </p:nvSpPr>
        <p:spPr/>
        <p:txBody>
          <a:bodyPr/>
          <a:lstStyle/>
          <a:p>
            <a:pPr>
              <a:defRPr/>
            </a:pPr>
            <a:fld id="{04CA96BC-9362-451F-AF1D-46E154287285}" type="datetime1">
              <a:rPr lang="en-US" smtClean="0"/>
              <a:t>14-Aug-17</a:t>
            </a:fld>
            <a:endParaRPr lang="en-US"/>
          </a:p>
        </p:txBody>
      </p:sp>
      <p:sp>
        <p:nvSpPr>
          <p:cNvPr id="9" name="Slide Number Placeholder 8"/>
          <p:cNvSpPr>
            <a:spLocks noGrp="1"/>
          </p:cNvSpPr>
          <p:nvPr>
            <p:ph type="sldNum" sz="quarter" idx="12"/>
          </p:nvPr>
        </p:nvSpPr>
        <p:spPr/>
        <p:txBody>
          <a:bodyPr/>
          <a:lstStyle/>
          <a:p>
            <a:pPr>
              <a:defRPr/>
            </a:pPr>
            <a:fld id="{649DAF84-EA1C-4C2A-8DEC-D5B939442470}" type="slidenum">
              <a:rPr lang="en-US" smtClean="0"/>
              <a:pPr>
                <a:defRPr/>
              </a:pPr>
              <a:t>16</a:t>
            </a:fld>
            <a:endParaRPr lang="en-US"/>
          </a:p>
        </p:txBody>
      </p:sp>
    </p:spTree>
    <p:extLst>
      <p:ext uri="{BB962C8B-B14F-4D97-AF65-F5344CB8AC3E}">
        <p14:creationId xmlns:p14="http://schemas.microsoft.com/office/powerpoint/2010/main" val="4261288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00868"/>
          </a:xfrm>
        </p:spPr>
        <p:txBody>
          <a:bodyPr/>
          <a:lstStyle/>
          <a:p>
            <a:pPr algn="l"/>
            <a:r>
              <a:rPr lang="en-AU" dirty="0" smtClean="0">
                <a:solidFill>
                  <a:srgbClr val="00B050"/>
                </a:solidFill>
              </a:rPr>
              <a:t>b.</a:t>
            </a:r>
            <a:r>
              <a:rPr lang="en-AU" dirty="0" smtClean="0"/>
              <a:t> Based </a:t>
            </a:r>
            <a:r>
              <a:rPr lang="en-AU" dirty="0"/>
              <a:t>on this </a:t>
            </a:r>
            <a:r>
              <a:rPr lang="en-AU" dirty="0" smtClean="0"/>
              <a:t>information, what </a:t>
            </a:r>
            <a:r>
              <a:rPr lang="en-AU" dirty="0"/>
              <a:t>do we know about </a:t>
            </a:r>
            <a:r>
              <a:rPr lang="en-AU" dirty="0" smtClean="0"/>
              <a:t>the price </a:t>
            </a:r>
            <a:r>
              <a:rPr lang="en-AU" dirty="0"/>
              <a:t>elasticity of demand of roses? Calculate values </a:t>
            </a:r>
            <a:r>
              <a:rPr lang="en-AU" dirty="0" smtClean="0"/>
              <a:t>for the </a:t>
            </a:r>
            <a:r>
              <a:rPr lang="en-AU" dirty="0"/>
              <a:t>PED and </a:t>
            </a:r>
            <a:r>
              <a:rPr lang="en-AU" dirty="0" smtClean="0"/>
              <a:t>the PES </a:t>
            </a:r>
            <a:r>
              <a:rPr lang="en-AU" dirty="0"/>
              <a:t>or explain why you cannot calculate </a:t>
            </a:r>
            <a:r>
              <a:rPr lang="en-AU" dirty="0" smtClean="0"/>
              <a:t>these </a:t>
            </a:r>
            <a:r>
              <a:rPr lang="en-AU" dirty="0"/>
              <a:t>values. </a:t>
            </a:r>
          </a:p>
        </p:txBody>
      </p:sp>
      <p:sp>
        <p:nvSpPr>
          <p:cNvPr id="6" name="Date Placeholder 5"/>
          <p:cNvSpPr>
            <a:spLocks noGrp="1"/>
          </p:cNvSpPr>
          <p:nvPr>
            <p:ph type="dt" sz="half" idx="10"/>
          </p:nvPr>
        </p:nvSpPr>
        <p:spPr/>
        <p:txBody>
          <a:bodyPr/>
          <a:lstStyle/>
          <a:p>
            <a:pPr>
              <a:defRPr/>
            </a:pPr>
            <a:fld id="{45551F59-BBD2-47C9-9E3D-35599C474642}"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17</a:t>
            </a:fld>
            <a:endParaRPr lang="en-US"/>
          </a:p>
        </p:txBody>
      </p:sp>
    </p:spTree>
    <p:extLst>
      <p:ext uri="{BB962C8B-B14F-4D97-AF65-F5344CB8AC3E}">
        <p14:creationId xmlns:p14="http://schemas.microsoft.com/office/powerpoint/2010/main" val="1046494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we can’t calculate the price elasticity of </a:t>
            </a:r>
            <a:r>
              <a:rPr lang="en-AU" dirty="0" smtClean="0"/>
              <a:t>demand</a:t>
            </a:r>
          </a:p>
          <a:p>
            <a:r>
              <a:rPr lang="en-AU" dirty="0"/>
              <a:t>The demand curve has shifted, so the rise in the quantity of roses demanded is not caused by the rise in their price </a:t>
            </a:r>
            <a:endParaRPr lang="en-AU" dirty="0" smtClean="0"/>
          </a:p>
          <a:p>
            <a:r>
              <a:rPr lang="en-AU" dirty="0"/>
              <a:t>we could calculate the price elasticity of supply for roses</a:t>
            </a:r>
            <a:r>
              <a:rPr lang="en-AU" dirty="0" smtClean="0"/>
              <a:t>.</a:t>
            </a:r>
          </a:p>
          <a:p>
            <a:r>
              <a:rPr lang="en-AU" dirty="0"/>
              <a:t>We have a movement along the supply curve</a:t>
            </a:r>
          </a:p>
        </p:txBody>
      </p:sp>
      <p:sp>
        <p:nvSpPr>
          <p:cNvPr id="7" name="Date Placeholder 6"/>
          <p:cNvSpPr>
            <a:spLocks noGrp="1"/>
          </p:cNvSpPr>
          <p:nvPr>
            <p:ph type="dt" sz="half" idx="10"/>
          </p:nvPr>
        </p:nvSpPr>
        <p:spPr/>
        <p:txBody>
          <a:bodyPr/>
          <a:lstStyle/>
          <a:p>
            <a:pPr>
              <a:defRPr/>
            </a:pPr>
            <a:fld id="{8A8A53EF-78D6-4779-8322-E1B1D9975D8E}"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18</a:t>
            </a:fld>
            <a:endParaRPr lang="en-US"/>
          </a:p>
        </p:txBody>
      </p:sp>
    </p:spTree>
    <p:extLst>
      <p:ext uri="{BB962C8B-B14F-4D97-AF65-F5344CB8AC3E}">
        <p14:creationId xmlns:p14="http://schemas.microsoft.com/office/powerpoint/2010/main" val="2871147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018" y="554477"/>
            <a:ext cx="8229600" cy="2928025"/>
          </a:xfrm>
        </p:spPr>
        <p:txBody>
          <a:bodyPr/>
          <a:lstStyle/>
          <a:p>
            <a:pPr marL="0" indent="0">
              <a:buNone/>
            </a:pPr>
            <a:r>
              <a:rPr lang="en-AU" sz="2600" dirty="0" smtClean="0"/>
              <a:t>4.</a:t>
            </a:r>
            <a:r>
              <a:rPr lang="en-AU" sz="2600" dirty="0"/>
              <a:t> </a:t>
            </a:r>
            <a:r>
              <a:rPr lang="en-AU" sz="2600" dirty="0" smtClean="0"/>
              <a:t>Rank </a:t>
            </a:r>
            <a:r>
              <a:rPr lang="en-AU" sz="2600" dirty="0"/>
              <a:t>the following 4 goods from lowest income elasticity to highest. Briefly explain your ranking.</a:t>
            </a:r>
          </a:p>
          <a:p>
            <a:pPr marL="0" indent="0">
              <a:buNone/>
            </a:pPr>
            <a:r>
              <a:rPr lang="en-AU" sz="2600" dirty="0"/>
              <a:t>	</a:t>
            </a:r>
            <a:r>
              <a:rPr lang="en-AU" sz="2600" dirty="0" smtClean="0"/>
              <a:t>a</a:t>
            </a:r>
            <a:r>
              <a:rPr lang="en-AU" sz="2600" dirty="0"/>
              <a:t>.	Pepsi</a:t>
            </a:r>
          </a:p>
          <a:p>
            <a:pPr marL="0" indent="0">
              <a:buNone/>
            </a:pPr>
            <a:r>
              <a:rPr lang="en-AU" sz="2600" dirty="0"/>
              <a:t>	</a:t>
            </a:r>
            <a:r>
              <a:rPr lang="en-AU" sz="2600" dirty="0" smtClean="0"/>
              <a:t>b</a:t>
            </a:r>
            <a:r>
              <a:rPr lang="en-AU" sz="2600" dirty="0"/>
              <a:t>.	Mercedes Benz cars</a:t>
            </a:r>
          </a:p>
          <a:p>
            <a:pPr marL="0" indent="0">
              <a:buNone/>
            </a:pPr>
            <a:r>
              <a:rPr lang="en-AU" sz="2600" dirty="0"/>
              <a:t>	</a:t>
            </a:r>
            <a:r>
              <a:rPr lang="en-AU" sz="2600" dirty="0" smtClean="0"/>
              <a:t>c</a:t>
            </a:r>
            <a:r>
              <a:rPr lang="en-AU" sz="2600" dirty="0"/>
              <a:t>.	Personal computers</a:t>
            </a:r>
          </a:p>
          <a:p>
            <a:pPr marL="0" indent="0">
              <a:buNone/>
            </a:pPr>
            <a:r>
              <a:rPr lang="en-AU" sz="2600" dirty="0"/>
              <a:t>	</a:t>
            </a:r>
            <a:r>
              <a:rPr lang="en-AU" sz="2600" dirty="0" smtClean="0"/>
              <a:t>d</a:t>
            </a:r>
            <a:r>
              <a:rPr lang="en-AU" sz="2600" dirty="0"/>
              <a:t>.	Bread</a:t>
            </a:r>
          </a:p>
          <a:p>
            <a:endParaRPr lang="en-AU" sz="2600" dirty="0"/>
          </a:p>
        </p:txBody>
      </p:sp>
      <p:sp>
        <p:nvSpPr>
          <p:cNvPr id="5" name="Rectangle 4"/>
          <p:cNvSpPr/>
          <p:nvPr/>
        </p:nvSpPr>
        <p:spPr>
          <a:xfrm>
            <a:off x="775855" y="3987687"/>
            <a:ext cx="7499927" cy="2492990"/>
          </a:xfrm>
          <a:prstGeom prst="rect">
            <a:avLst/>
          </a:prstGeom>
        </p:spPr>
        <p:txBody>
          <a:bodyPr wrap="square">
            <a:spAutoFit/>
          </a:bodyPr>
          <a:lstStyle/>
          <a:p>
            <a:pPr marL="342900" indent="-342900">
              <a:buFont typeface="Arial" panose="020B0604020202020204" pitchFamily="34" charset="0"/>
              <a:buChar char="•"/>
            </a:pPr>
            <a:r>
              <a:rPr lang="en-AU" sz="2600" i="0" dirty="0" smtClean="0"/>
              <a:t>For normal goods</a:t>
            </a:r>
          </a:p>
          <a:p>
            <a:pPr marL="342900" indent="-342900">
              <a:buFont typeface="Arial" panose="020B0604020202020204" pitchFamily="34" charset="0"/>
              <a:buChar char="•"/>
            </a:pPr>
            <a:r>
              <a:rPr lang="en-AU" sz="2600" i="0" dirty="0" smtClean="0"/>
              <a:t>Necessity </a:t>
            </a:r>
            <a:r>
              <a:rPr lang="en-AU" sz="2600" i="0" dirty="0"/>
              <a:t>goods have income elasticity that is POSTIVE BUT LESS THAN ONE (decimal). </a:t>
            </a:r>
            <a:endParaRPr lang="en-AU" sz="2600" i="0" dirty="0" smtClean="0"/>
          </a:p>
          <a:p>
            <a:pPr marL="342900" indent="-342900">
              <a:buFont typeface="Arial" panose="020B0604020202020204" pitchFamily="34" charset="0"/>
              <a:buChar char="•"/>
            </a:pPr>
            <a:r>
              <a:rPr lang="en-AU" sz="2600" i="0" dirty="0" smtClean="0"/>
              <a:t>Luxury </a:t>
            </a:r>
            <a:r>
              <a:rPr lang="en-AU" sz="2600" i="0" dirty="0"/>
              <a:t>goods have income elasticity that is POSITIVE AND GREATER THAN ONE</a:t>
            </a:r>
            <a:r>
              <a:rPr lang="en-AU" sz="2600" i="0" dirty="0" smtClean="0"/>
              <a:t>.</a:t>
            </a:r>
          </a:p>
          <a:p>
            <a:pPr marL="342900" indent="-342900">
              <a:buFont typeface="Arial" panose="020B0604020202020204" pitchFamily="34" charset="0"/>
              <a:buChar char="•"/>
            </a:pPr>
            <a:r>
              <a:rPr lang="en-AU" sz="2600" i="0" dirty="0"/>
              <a:t>I</a:t>
            </a:r>
            <a:r>
              <a:rPr lang="en-AU" sz="2600" i="0" dirty="0" smtClean="0"/>
              <a:t>nferior </a:t>
            </a:r>
            <a:r>
              <a:rPr lang="en-AU" sz="2600" i="0" dirty="0"/>
              <a:t>goods have negative income elasticity</a:t>
            </a:r>
          </a:p>
        </p:txBody>
      </p:sp>
      <p:sp>
        <p:nvSpPr>
          <p:cNvPr id="7" name="Date Placeholder 6"/>
          <p:cNvSpPr>
            <a:spLocks noGrp="1"/>
          </p:cNvSpPr>
          <p:nvPr>
            <p:ph type="dt" sz="half" idx="10"/>
          </p:nvPr>
        </p:nvSpPr>
        <p:spPr/>
        <p:txBody>
          <a:bodyPr/>
          <a:lstStyle/>
          <a:p>
            <a:pPr>
              <a:defRPr/>
            </a:pPr>
            <a:fld id="{85567436-CB87-4A81-8743-146B01AE9DA4}"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19</a:t>
            </a:fld>
            <a:endParaRPr lang="en-US"/>
          </a:p>
        </p:txBody>
      </p:sp>
    </p:spTree>
    <p:extLst>
      <p:ext uri="{BB962C8B-B14F-4D97-AF65-F5344CB8AC3E}">
        <p14:creationId xmlns:p14="http://schemas.microsoft.com/office/powerpoint/2010/main" val="44236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143000" y="152400"/>
            <a:ext cx="6475412" cy="914400"/>
          </a:xfrm>
        </p:spPr>
        <p:txBody>
          <a:bodyPr/>
          <a:lstStyle/>
          <a:p>
            <a:pPr eaLnBrk="1" fontAlgn="auto" hangingPunct="1">
              <a:spcAft>
                <a:spcPts val="0"/>
              </a:spcAft>
              <a:defRPr/>
            </a:pPr>
            <a:r>
              <a:rPr lang="en-AU" sz="3600" dirty="0" smtClean="0">
                <a:solidFill>
                  <a:schemeClr val="tx2">
                    <a:satMod val="130000"/>
                  </a:schemeClr>
                </a:solidFill>
                <a:latin typeface="Times New Roman" pitchFamily="18" charset="0"/>
                <a:ea typeface="ＭＳ Ｐゴシック" pitchFamily="34" charset="-128"/>
                <a:cs typeface="Times New Roman" pitchFamily="18" charset="0"/>
              </a:rPr>
              <a:t>Elasticity</a:t>
            </a:r>
          </a:p>
        </p:txBody>
      </p:sp>
      <p:sp>
        <p:nvSpPr>
          <p:cNvPr id="28675" name="Rectangle 3"/>
          <p:cNvSpPr>
            <a:spLocks noGrp="1" noChangeArrowheads="1"/>
          </p:cNvSpPr>
          <p:nvPr>
            <p:ph idx="1"/>
          </p:nvPr>
        </p:nvSpPr>
        <p:spPr>
          <a:xfrm>
            <a:off x="228601" y="990600"/>
            <a:ext cx="8153400" cy="5257800"/>
          </a:xfrm>
        </p:spPr>
        <p:txBody>
          <a:bodyPr/>
          <a:lstStyle/>
          <a:p>
            <a:pPr eaLnBrk="1" hangingPunct="1"/>
            <a:r>
              <a:rPr lang="en-AU" b="1" dirty="0" smtClean="0">
                <a:solidFill>
                  <a:srgbClr val="000099"/>
                </a:solidFill>
                <a:latin typeface="Times New Roman" pitchFamily="18" charset="0"/>
                <a:ea typeface="ＭＳ Ｐゴシック" pitchFamily="34" charset="-128"/>
                <a:cs typeface="Times New Roman" pitchFamily="18" charset="0"/>
              </a:rPr>
              <a:t>Elasticity</a:t>
            </a:r>
            <a:r>
              <a:rPr lang="en-AU" dirty="0" smtClean="0">
                <a:latin typeface="Times New Roman" pitchFamily="18" charset="0"/>
                <a:ea typeface="ＭＳ Ｐゴシック" pitchFamily="34" charset="-128"/>
                <a:cs typeface="Times New Roman" pitchFamily="18" charset="0"/>
              </a:rPr>
              <a:t> is the term used in economics to explain the </a:t>
            </a:r>
            <a:r>
              <a:rPr lang="en-AU" dirty="0" smtClean="0">
                <a:solidFill>
                  <a:srgbClr val="FF0000"/>
                </a:solidFill>
                <a:latin typeface="Times New Roman" pitchFamily="18" charset="0"/>
                <a:ea typeface="ＭＳ Ｐゴシック" pitchFamily="34" charset="-128"/>
                <a:cs typeface="Times New Roman" pitchFamily="18" charset="0"/>
              </a:rPr>
              <a:t>responsiveness of one variable to changes in another variable</a:t>
            </a:r>
            <a:r>
              <a:rPr lang="en-AU" dirty="0" smtClean="0">
                <a:latin typeface="Times New Roman" pitchFamily="18" charset="0"/>
                <a:ea typeface="ＭＳ Ｐゴシック" pitchFamily="34" charset="-128"/>
                <a:cs typeface="Times New Roman" pitchFamily="18" charset="0"/>
              </a:rPr>
              <a:t>.</a:t>
            </a:r>
          </a:p>
          <a:p>
            <a:pPr eaLnBrk="1" hangingPunct="1"/>
            <a:r>
              <a:rPr lang="en-AU" b="1" dirty="0" smtClean="0">
                <a:solidFill>
                  <a:srgbClr val="7030A0"/>
                </a:solidFill>
                <a:latin typeface="Times New Roman" pitchFamily="18" charset="0"/>
                <a:ea typeface="ＭＳ Ｐゴシック" pitchFamily="34" charset="-128"/>
                <a:cs typeface="Times New Roman" pitchFamily="18" charset="0"/>
              </a:rPr>
              <a:t>Price Elasticity of Demand </a:t>
            </a:r>
            <a:r>
              <a:rPr lang="en-AU" dirty="0" smtClean="0">
                <a:latin typeface="Times New Roman" pitchFamily="18" charset="0"/>
                <a:ea typeface="ＭＳ Ｐゴシック" pitchFamily="34" charset="-128"/>
                <a:cs typeface="Times New Roman" pitchFamily="18" charset="0"/>
              </a:rPr>
              <a:t>is the term used to explain the </a:t>
            </a:r>
            <a:r>
              <a:rPr lang="en-AU" dirty="0" smtClean="0">
                <a:solidFill>
                  <a:srgbClr val="FF0000"/>
                </a:solidFill>
                <a:latin typeface="Times New Roman" pitchFamily="18" charset="0"/>
                <a:ea typeface="ＭＳ Ｐゴシック" pitchFamily="34" charset="-128"/>
                <a:cs typeface="Times New Roman" pitchFamily="18" charset="0"/>
              </a:rPr>
              <a:t>responsiveness  of the quantity demanded to a change in price</a:t>
            </a:r>
          </a:p>
          <a:p>
            <a:pPr eaLnBrk="1" hangingPunct="1"/>
            <a:endParaRPr lang="en-AU" dirty="0">
              <a:solidFill>
                <a:srgbClr val="FF0000"/>
              </a:solidFill>
              <a:latin typeface="Times New Roman" pitchFamily="18" charset="0"/>
              <a:ea typeface="ＭＳ Ｐゴシック" pitchFamily="34" charset="-128"/>
              <a:cs typeface="Times New Roman" pitchFamily="18" charset="0"/>
            </a:endParaRPr>
          </a:p>
          <a:p>
            <a:pPr eaLnBrk="1" hangingPunct="1"/>
            <a:r>
              <a:rPr lang="en-AU" dirty="0" smtClean="0">
                <a:solidFill>
                  <a:srgbClr val="FF0000"/>
                </a:solidFill>
                <a:latin typeface="Times New Roman" pitchFamily="18" charset="0"/>
                <a:ea typeface="ＭＳ Ｐゴシック" pitchFamily="34" charset="-128"/>
                <a:cs typeface="Times New Roman" pitchFamily="18" charset="0"/>
              </a:rPr>
              <a:t>Note: Price Ed is always negative.</a:t>
            </a:r>
          </a:p>
          <a:p>
            <a:pPr eaLnBrk="1" hangingPunct="1"/>
            <a:endParaRPr lang="en-AU" dirty="0" smtClean="0">
              <a:solidFill>
                <a:srgbClr val="FF0000"/>
              </a:solidFill>
              <a:latin typeface="Times New Roman" pitchFamily="18" charset="0"/>
              <a:ea typeface="ＭＳ Ｐゴシック" pitchFamily="34" charset="-128"/>
              <a:cs typeface="Times New Roman" pitchFamily="18" charset="0"/>
            </a:endParaRPr>
          </a:p>
        </p:txBody>
      </p:sp>
      <p:sp>
        <p:nvSpPr>
          <p:cNvPr id="4" name="Date Placeholder 3"/>
          <p:cNvSpPr>
            <a:spLocks noGrp="1"/>
          </p:cNvSpPr>
          <p:nvPr>
            <p:ph type="dt" sz="half" idx="10"/>
          </p:nvPr>
        </p:nvSpPr>
        <p:spPr/>
        <p:txBody>
          <a:bodyPr/>
          <a:lstStyle/>
          <a:p>
            <a:pPr>
              <a:defRPr/>
            </a:pPr>
            <a:fld id="{0AEA537A-A10F-4107-87AE-FF140E8F8245}" type="datetime1">
              <a:rPr lang="en-US" smtClean="0"/>
              <a:t>14-Aug-17</a:t>
            </a:fld>
            <a:endParaRPr lang="en-US"/>
          </a:p>
        </p:txBody>
      </p:sp>
      <p:sp>
        <p:nvSpPr>
          <p:cNvPr id="5" name="Slide Number Placeholder 4"/>
          <p:cNvSpPr>
            <a:spLocks noGrp="1"/>
          </p:cNvSpPr>
          <p:nvPr>
            <p:ph type="sldNum" sz="quarter" idx="12"/>
          </p:nvPr>
        </p:nvSpPr>
        <p:spPr/>
        <p:txBody>
          <a:bodyPr/>
          <a:lstStyle/>
          <a:p>
            <a:pPr>
              <a:defRPr/>
            </a:pPr>
            <a:fld id="{649DAF84-EA1C-4C2A-8DEC-D5B939442470}" type="slidenum">
              <a:rPr lang="en-US" smtClean="0"/>
              <a:pPr>
                <a:defRPr/>
              </a:pPr>
              <a:t>2</a:t>
            </a:fld>
            <a:endParaRPr lang="en-US"/>
          </a:p>
        </p:txBody>
      </p:sp>
    </p:spTree>
    <p:extLst>
      <p:ext uri="{BB962C8B-B14F-4D97-AF65-F5344CB8AC3E}">
        <p14:creationId xmlns:p14="http://schemas.microsoft.com/office/powerpoint/2010/main" val="2677117737"/>
      </p:ext>
    </p:ext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5464681"/>
          </a:xfrm>
        </p:spPr>
        <p:txBody>
          <a:bodyPr/>
          <a:lstStyle/>
          <a:p>
            <a:pPr algn="l"/>
            <a:r>
              <a:rPr lang="en-AU" sz="4000" dirty="0" smtClean="0">
                <a:solidFill>
                  <a:srgbClr val="FF0000"/>
                </a:solidFill>
              </a:rPr>
              <a:t>5.</a:t>
            </a:r>
            <a:r>
              <a:rPr lang="en-AU" sz="4000" dirty="0" smtClean="0"/>
              <a:t> </a:t>
            </a:r>
            <a:r>
              <a:rPr lang="en-AU" sz="4000" dirty="0" err="1" smtClean="0"/>
              <a:t>Laboni</a:t>
            </a:r>
            <a:r>
              <a:rPr lang="en-AU" sz="4000" dirty="0" smtClean="0"/>
              <a:t> </a:t>
            </a:r>
            <a:r>
              <a:rPr lang="en-AU" sz="4000" dirty="0"/>
              <a:t>always buys 50 litres of petrol every week, regardless of the price. </a:t>
            </a:r>
            <a:r>
              <a:rPr lang="en-AU" sz="4000" dirty="0" err="1" smtClean="0"/>
              <a:t>Sakib</a:t>
            </a:r>
            <a:r>
              <a:rPr lang="en-AU" sz="4000" dirty="0" smtClean="0"/>
              <a:t> </a:t>
            </a:r>
            <a:r>
              <a:rPr lang="en-AU" sz="4000" dirty="0"/>
              <a:t>always buys exactly $50 of petrol every week, regardless of the price. What is their elasticity of demand for petrol? </a:t>
            </a:r>
          </a:p>
        </p:txBody>
      </p:sp>
      <p:sp>
        <p:nvSpPr>
          <p:cNvPr id="6" name="Date Placeholder 5"/>
          <p:cNvSpPr>
            <a:spLocks noGrp="1"/>
          </p:cNvSpPr>
          <p:nvPr>
            <p:ph type="dt" sz="half" idx="10"/>
          </p:nvPr>
        </p:nvSpPr>
        <p:spPr/>
        <p:txBody>
          <a:bodyPr/>
          <a:lstStyle/>
          <a:p>
            <a:pPr>
              <a:defRPr/>
            </a:pPr>
            <a:fld id="{D641363F-92E6-40F2-9DF3-ADF8152EC509}"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20</a:t>
            </a:fld>
            <a:endParaRPr lang="en-US"/>
          </a:p>
        </p:txBody>
      </p:sp>
    </p:spTree>
    <p:extLst>
      <p:ext uri="{BB962C8B-B14F-4D97-AF65-F5344CB8AC3E}">
        <p14:creationId xmlns:p14="http://schemas.microsoft.com/office/powerpoint/2010/main" val="1485629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017" y="535022"/>
            <a:ext cx="8229600" cy="5289584"/>
          </a:xfrm>
        </p:spPr>
        <p:txBody>
          <a:bodyPr/>
          <a:lstStyle/>
          <a:p>
            <a:r>
              <a:rPr lang="en-AU" sz="3000" dirty="0" err="1" smtClean="0"/>
              <a:t>Laboni’s</a:t>
            </a:r>
            <a:r>
              <a:rPr lang="en-AU" sz="3000" dirty="0" smtClean="0"/>
              <a:t> </a:t>
            </a:r>
            <a:r>
              <a:rPr lang="en-AU" sz="3000" dirty="0"/>
              <a:t>demand = </a:t>
            </a:r>
            <a:r>
              <a:rPr lang="en-AU" sz="3000" dirty="0">
                <a:solidFill>
                  <a:srgbClr val="FF0000"/>
                </a:solidFill>
              </a:rPr>
              <a:t>perfectly inelastic</a:t>
            </a:r>
            <a:r>
              <a:rPr lang="en-AU" sz="3000" dirty="0"/>
              <a:t>. No matter what price, 50 litres is bought (vertical D curve). Price has no effect.</a:t>
            </a:r>
          </a:p>
          <a:p>
            <a:r>
              <a:rPr lang="en-AU" sz="3000" dirty="0" err="1" smtClean="0"/>
              <a:t>Sakib’s</a:t>
            </a:r>
            <a:r>
              <a:rPr lang="en-AU" sz="3000" dirty="0" smtClean="0"/>
              <a:t> </a:t>
            </a:r>
            <a:r>
              <a:rPr lang="en-AU" sz="3000" dirty="0"/>
              <a:t>demand = </a:t>
            </a:r>
            <a:r>
              <a:rPr lang="en-AU" sz="3000" dirty="0">
                <a:solidFill>
                  <a:srgbClr val="FF0000"/>
                </a:solidFill>
              </a:rPr>
              <a:t>unitary elastic</a:t>
            </a:r>
            <a:r>
              <a:rPr lang="en-AU" sz="3000" dirty="0"/>
              <a:t>. Always spends the same amount, so if prices change </a:t>
            </a:r>
            <a:r>
              <a:rPr lang="en-AU" sz="3000" dirty="0" smtClean="0"/>
              <a:t>it </a:t>
            </a:r>
            <a:r>
              <a:rPr lang="en-AU" sz="3000" dirty="0"/>
              <a:t>will impact qty. Price has an effect. </a:t>
            </a:r>
            <a:endParaRPr lang="en-AU" sz="3000" dirty="0" smtClean="0"/>
          </a:p>
          <a:p>
            <a:r>
              <a:rPr lang="en-AU" sz="3000" dirty="0" smtClean="0"/>
              <a:t>If </a:t>
            </a:r>
            <a:r>
              <a:rPr lang="en-AU" sz="3000" dirty="0"/>
              <a:t>P = $1 he will buy 50 litres, $2 he will buy 25 litres, $0.50 he will buy 100 litres</a:t>
            </a:r>
            <a:r>
              <a:rPr lang="en-AU" sz="3000" dirty="0" smtClean="0"/>
              <a:t>.</a:t>
            </a:r>
          </a:p>
          <a:p>
            <a:r>
              <a:rPr lang="en-AU" sz="2000" dirty="0" smtClean="0"/>
              <a:t>Note: </a:t>
            </a:r>
            <a:r>
              <a:rPr lang="en-AU" sz="2000" dirty="0">
                <a:solidFill>
                  <a:srgbClr val="FF0000"/>
                </a:solidFill>
              </a:rPr>
              <a:t>unitary </a:t>
            </a:r>
            <a:r>
              <a:rPr lang="en-AU" sz="2000" dirty="0" smtClean="0">
                <a:solidFill>
                  <a:srgbClr val="FF0000"/>
                </a:solidFill>
              </a:rPr>
              <a:t>elasticity </a:t>
            </a:r>
            <a:r>
              <a:rPr lang="en-AU" sz="2000" dirty="0" smtClean="0"/>
              <a:t>implies a situation </a:t>
            </a:r>
            <a:r>
              <a:rPr lang="en-AU" sz="2000" dirty="0"/>
              <a:t>where a change in the market price of a good results in no change in the total amount spent for the good within the market.</a:t>
            </a:r>
          </a:p>
          <a:p>
            <a:endParaRPr lang="en-AU" sz="3000" dirty="0"/>
          </a:p>
        </p:txBody>
      </p:sp>
      <p:sp>
        <p:nvSpPr>
          <p:cNvPr id="6" name="Date Placeholder 5"/>
          <p:cNvSpPr>
            <a:spLocks noGrp="1"/>
          </p:cNvSpPr>
          <p:nvPr>
            <p:ph type="dt" sz="half" idx="10"/>
          </p:nvPr>
        </p:nvSpPr>
        <p:spPr/>
        <p:txBody>
          <a:bodyPr/>
          <a:lstStyle/>
          <a:p>
            <a:pPr>
              <a:defRPr/>
            </a:pPr>
            <a:fld id="{257363E2-689E-432C-B97D-589B9E1E20D6}"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21</a:t>
            </a:fld>
            <a:endParaRPr lang="en-US"/>
          </a:p>
        </p:txBody>
      </p:sp>
    </p:spTree>
    <p:extLst>
      <p:ext uri="{BB962C8B-B14F-4D97-AF65-F5344CB8AC3E}">
        <p14:creationId xmlns:p14="http://schemas.microsoft.com/office/powerpoint/2010/main" val="3457101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1147864" y="359923"/>
            <a:ext cx="6712086" cy="5943600"/>
          </a:xfrm>
        </p:spPr>
        <p:txBody>
          <a:bodyPr/>
          <a:lstStyle/>
          <a:p>
            <a:pPr marL="0" indent="0">
              <a:buNone/>
            </a:pPr>
            <a:r>
              <a:rPr lang="en-AU" sz="2400" dirty="0" smtClean="0">
                <a:solidFill>
                  <a:srgbClr val="FF0000"/>
                </a:solidFill>
              </a:rPr>
              <a:t>6. Indicate </a:t>
            </a:r>
            <a:r>
              <a:rPr lang="en-AU" sz="2400" dirty="0">
                <a:solidFill>
                  <a:srgbClr val="FF0000"/>
                </a:solidFill>
              </a:rPr>
              <a:t>for each pair of goods below which good has the </a:t>
            </a:r>
            <a:r>
              <a:rPr lang="en-AU" sz="2400" b="1" dirty="0">
                <a:solidFill>
                  <a:srgbClr val="000099"/>
                </a:solidFill>
              </a:rPr>
              <a:t>more elastic </a:t>
            </a:r>
            <a:r>
              <a:rPr lang="en-AU" sz="2400" dirty="0">
                <a:solidFill>
                  <a:srgbClr val="FF0000"/>
                </a:solidFill>
              </a:rPr>
              <a:t>price demand and why: </a:t>
            </a:r>
            <a:endParaRPr lang="en-AU" sz="2400" dirty="0" smtClean="0">
              <a:solidFill>
                <a:srgbClr val="FF0000"/>
              </a:solidFill>
            </a:endParaRPr>
          </a:p>
          <a:p>
            <a:pPr marL="0" indent="0">
              <a:buNone/>
            </a:pPr>
            <a:endParaRPr lang="en-AU" sz="2400" dirty="0">
              <a:solidFill>
                <a:srgbClr val="FF0000"/>
              </a:solidFill>
            </a:endParaRPr>
          </a:p>
          <a:p>
            <a:pPr marL="0" indent="0">
              <a:buNone/>
            </a:pPr>
            <a:r>
              <a:rPr lang="en-AU" sz="2400" dirty="0" smtClean="0"/>
              <a:t>a</a:t>
            </a:r>
            <a:r>
              <a:rPr lang="en-AU" sz="2400" dirty="0"/>
              <a:t>. fast food; pizza. </a:t>
            </a:r>
            <a:endParaRPr lang="en-AU" sz="2400" dirty="0" smtClean="0"/>
          </a:p>
          <a:p>
            <a:pPr lvl="1">
              <a:buFont typeface="Wingdings" pitchFamily="2" charset="2"/>
              <a:buChar char="Ø"/>
            </a:pPr>
            <a:r>
              <a:rPr lang="en-AU" sz="2400" dirty="0" smtClean="0">
                <a:solidFill>
                  <a:srgbClr val="000099"/>
                </a:solidFill>
              </a:rPr>
              <a:t>pizza market is narrowly defined relative to fast food</a:t>
            </a:r>
          </a:p>
          <a:p>
            <a:pPr lvl="1">
              <a:buFont typeface="Wingdings" pitchFamily="2" charset="2"/>
              <a:buChar char="Ø"/>
            </a:pPr>
            <a:r>
              <a:rPr lang="en-AU" sz="2400" dirty="0" smtClean="0">
                <a:solidFill>
                  <a:srgbClr val="000099"/>
                </a:solidFill>
              </a:rPr>
              <a:t>many close substitutes for pizza than fast-food</a:t>
            </a:r>
            <a:endParaRPr lang="en-AU" sz="2400" dirty="0">
              <a:solidFill>
                <a:srgbClr val="000099"/>
              </a:solidFill>
            </a:endParaRPr>
          </a:p>
          <a:p>
            <a:pPr marL="0" indent="0">
              <a:buNone/>
            </a:pPr>
            <a:r>
              <a:rPr lang="en-AU" sz="2400" dirty="0" smtClean="0"/>
              <a:t>b</a:t>
            </a:r>
            <a:r>
              <a:rPr lang="en-AU" sz="2400" dirty="0"/>
              <a:t>. Shell petrol; petrol. </a:t>
            </a:r>
            <a:endParaRPr lang="en-AU" sz="2400" dirty="0" smtClean="0"/>
          </a:p>
          <a:p>
            <a:pPr lvl="1">
              <a:buFont typeface="Wingdings" pitchFamily="2" charset="2"/>
              <a:buChar char="Ø"/>
            </a:pPr>
            <a:r>
              <a:rPr lang="en-AU" sz="2000" dirty="0" smtClean="0">
                <a:solidFill>
                  <a:srgbClr val="000099"/>
                </a:solidFill>
              </a:rPr>
              <a:t>Shell is a band, </a:t>
            </a:r>
            <a:r>
              <a:rPr lang="en-AU" sz="2000" dirty="0">
                <a:solidFill>
                  <a:srgbClr val="000099"/>
                </a:solidFill>
              </a:rPr>
              <a:t>brands are always more elastic than a broadly defined </a:t>
            </a:r>
            <a:r>
              <a:rPr lang="en-AU" sz="2000" dirty="0" smtClean="0">
                <a:solidFill>
                  <a:srgbClr val="000099"/>
                </a:solidFill>
              </a:rPr>
              <a:t>good as they are narrowly defined</a:t>
            </a:r>
          </a:p>
          <a:p>
            <a:pPr lvl="1">
              <a:buFont typeface="Wingdings" pitchFamily="2" charset="2"/>
              <a:buChar char="Ø"/>
            </a:pPr>
            <a:r>
              <a:rPr lang="en-AU" sz="2000" dirty="0" smtClean="0">
                <a:solidFill>
                  <a:srgbClr val="000099"/>
                </a:solidFill>
              </a:rPr>
              <a:t>Close substitutes of Shell are BP, Caltex</a:t>
            </a:r>
            <a:r>
              <a:rPr lang="en-AU" sz="2000" dirty="0"/>
              <a:t>	</a:t>
            </a:r>
            <a:r>
              <a:rPr lang="en-AU" sz="2000" dirty="0" smtClean="0"/>
              <a:t>	</a:t>
            </a:r>
            <a:endParaRPr lang="en-AU" sz="2000" dirty="0"/>
          </a:p>
          <a:p>
            <a:pPr marL="0" indent="0">
              <a:buNone/>
            </a:pPr>
            <a:r>
              <a:rPr lang="en-AU" sz="2400" dirty="0" smtClean="0"/>
              <a:t>c</a:t>
            </a:r>
            <a:r>
              <a:rPr lang="en-AU" sz="2400" dirty="0"/>
              <a:t>. champagne; beer. </a:t>
            </a:r>
            <a:endParaRPr lang="en-AU" sz="2400" dirty="0" smtClean="0"/>
          </a:p>
          <a:p>
            <a:pPr lvl="1">
              <a:buFont typeface="Wingdings" pitchFamily="2" charset="2"/>
              <a:buChar char="Ø"/>
            </a:pPr>
            <a:r>
              <a:rPr lang="en-AU" sz="2000" dirty="0" smtClean="0">
                <a:solidFill>
                  <a:srgbClr val="000099"/>
                </a:solidFill>
              </a:rPr>
              <a:t>Champagne is a very expensive luxury product</a:t>
            </a:r>
            <a:r>
              <a:rPr lang="en-AU" sz="2000" dirty="0" smtClean="0"/>
              <a:t>	</a:t>
            </a:r>
          </a:p>
          <a:p>
            <a:pPr>
              <a:buFont typeface="Wingdings" pitchFamily="2" charset="2"/>
              <a:buChar char="Ø"/>
            </a:pPr>
            <a:r>
              <a:rPr lang="en-AU" sz="2400" dirty="0" smtClean="0"/>
              <a:t>d</a:t>
            </a:r>
            <a:r>
              <a:rPr lang="en-AU" sz="2400" dirty="0"/>
              <a:t>. male haircuts; female haircuts</a:t>
            </a:r>
            <a:r>
              <a:rPr lang="en-AU" sz="2400" dirty="0" smtClean="0"/>
              <a:t>.</a:t>
            </a:r>
          </a:p>
          <a:p>
            <a:pPr lvl="1">
              <a:buFont typeface="Wingdings" pitchFamily="2" charset="2"/>
              <a:buChar char="Ø"/>
            </a:pPr>
            <a:r>
              <a:rPr lang="en-AU" sz="2000" dirty="0" smtClean="0">
                <a:solidFill>
                  <a:srgbClr val="000099"/>
                </a:solidFill>
              </a:rPr>
              <a:t>Male hair cuts are more elastic</a:t>
            </a:r>
            <a:endParaRPr lang="en-US" altLang="en-US" sz="2400" dirty="0" smtClean="0">
              <a:solidFill>
                <a:srgbClr val="000099"/>
              </a:solidFill>
            </a:endParaRPr>
          </a:p>
        </p:txBody>
      </p:sp>
      <p:sp>
        <p:nvSpPr>
          <p:cNvPr id="4" name="Date Placeholder 3"/>
          <p:cNvSpPr>
            <a:spLocks noGrp="1"/>
          </p:cNvSpPr>
          <p:nvPr>
            <p:ph type="dt" sz="half" idx="10"/>
          </p:nvPr>
        </p:nvSpPr>
        <p:spPr/>
        <p:txBody>
          <a:bodyPr/>
          <a:lstStyle/>
          <a:p>
            <a:pPr>
              <a:defRPr/>
            </a:pPr>
            <a:fld id="{2117F9AC-7D1F-4D6D-BDFA-D0709E24C488}" type="datetime1">
              <a:rPr lang="en-US" smtClean="0"/>
              <a:t>14-Aug-17</a:t>
            </a:fld>
            <a:endParaRPr lang="en-US"/>
          </a:p>
        </p:txBody>
      </p:sp>
      <p:sp>
        <p:nvSpPr>
          <p:cNvPr id="5" name="Slide Number Placeholder 4"/>
          <p:cNvSpPr>
            <a:spLocks noGrp="1"/>
          </p:cNvSpPr>
          <p:nvPr>
            <p:ph type="sldNum" sz="quarter" idx="12"/>
          </p:nvPr>
        </p:nvSpPr>
        <p:spPr/>
        <p:txBody>
          <a:bodyPr/>
          <a:lstStyle/>
          <a:p>
            <a:pPr>
              <a:defRPr/>
            </a:pPr>
            <a:fld id="{649DAF84-EA1C-4C2A-8DEC-D5B939442470}" type="slidenum">
              <a:rPr lang="en-US" smtClean="0"/>
              <a:pPr>
                <a:defRPr/>
              </a:pPr>
              <a:t>22</a:t>
            </a:fld>
            <a:endParaRPr lang="en-US"/>
          </a:p>
        </p:txBody>
      </p:sp>
    </p:spTree>
    <p:extLst>
      <p:ext uri="{BB962C8B-B14F-4D97-AF65-F5344CB8AC3E}">
        <p14:creationId xmlns:p14="http://schemas.microsoft.com/office/powerpoint/2010/main" val="236006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5388"/>
          </a:xfrm>
        </p:spPr>
        <p:txBody>
          <a:bodyPr/>
          <a:lstStyle/>
          <a:p>
            <a:endParaRPr lang="en-AU" dirty="0"/>
          </a:p>
        </p:txBody>
      </p:sp>
      <p:sp>
        <p:nvSpPr>
          <p:cNvPr id="3" name="Content Placeholder 2"/>
          <p:cNvSpPr>
            <a:spLocks noGrp="1"/>
          </p:cNvSpPr>
          <p:nvPr>
            <p:ph idx="1"/>
          </p:nvPr>
        </p:nvSpPr>
        <p:spPr>
          <a:xfrm>
            <a:off x="457200" y="831274"/>
            <a:ext cx="8229600" cy="5294890"/>
          </a:xfrm>
        </p:spPr>
        <p:txBody>
          <a:bodyPr/>
          <a:lstStyle/>
          <a:p>
            <a:r>
              <a:rPr lang="en-AU" dirty="0"/>
              <a:t>Price elasticity is a measure of the responsiveness of the quantity demanded to a change in price. It is calculated as the percentage change in quantity demanded to a percentage change in price .</a:t>
            </a:r>
          </a:p>
          <a:p>
            <a:r>
              <a:rPr lang="en-AU" dirty="0" smtClean="0"/>
              <a:t>When </a:t>
            </a:r>
            <a:r>
              <a:rPr lang="en-AU" dirty="0"/>
              <a:t>quantity demanded is very responsive to a change in price we say demand is elastic; when quantity demanded is not very responsive to a change, we say that demand is inelastic.</a:t>
            </a:r>
          </a:p>
          <a:p>
            <a:endParaRPr lang="en-AU" dirty="0"/>
          </a:p>
          <a:p>
            <a:endParaRPr lang="en-AU" dirty="0"/>
          </a:p>
        </p:txBody>
      </p:sp>
      <p:sp>
        <p:nvSpPr>
          <p:cNvPr id="7" name="Date Placeholder 6"/>
          <p:cNvSpPr>
            <a:spLocks noGrp="1"/>
          </p:cNvSpPr>
          <p:nvPr>
            <p:ph type="dt" sz="half" idx="10"/>
          </p:nvPr>
        </p:nvSpPr>
        <p:spPr/>
        <p:txBody>
          <a:bodyPr/>
          <a:lstStyle/>
          <a:p>
            <a:pPr>
              <a:defRPr/>
            </a:pPr>
            <a:fld id="{8B6D9651-9B10-4EE8-93C2-F770895F013E}"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3</a:t>
            </a:fld>
            <a:endParaRPr lang="en-US"/>
          </a:p>
        </p:txBody>
      </p:sp>
    </p:spTree>
    <p:extLst>
      <p:ext uri="{BB962C8B-B14F-4D97-AF65-F5344CB8AC3E}">
        <p14:creationId xmlns:p14="http://schemas.microsoft.com/office/powerpoint/2010/main" val="42210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843"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0" hangingPunct="0"/>
            <a:endParaRPr lang="en-US"/>
          </a:p>
        </p:txBody>
      </p:sp>
      <p:sp>
        <p:nvSpPr>
          <p:cNvPr id="35844" name="Rectangle 2052"/>
          <p:cNvSpPr>
            <a:spLocks noGrp="1" noChangeArrowheads="1"/>
          </p:cNvSpPr>
          <p:nvPr>
            <p:ph type="title"/>
          </p:nvPr>
        </p:nvSpPr>
        <p:spPr>
          <a:xfrm>
            <a:off x="685800" y="609600"/>
            <a:ext cx="7772400" cy="304800"/>
          </a:xfrm>
        </p:spPr>
        <p:txBody>
          <a:bodyPr lIns="90488" tIns="44450" rIns="90488" bIns="44450"/>
          <a:lstStyle/>
          <a:p>
            <a:pPr eaLnBrk="1" hangingPunct="1"/>
            <a:r>
              <a:rPr lang="en-US" sz="3200" dirty="0" smtClean="0">
                <a:latin typeface="Times New Roman" pitchFamily="18" charset="0"/>
                <a:ea typeface="ＭＳ Ｐゴシック" pitchFamily="34" charset="-128"/>
                <a:cs typeface="Times New Roman" pitchFamily="18" charset="0"/>
              </a:rPr>
              <a:t>Elasticity of Demand</a:t>
            </a:r>
          </a:p>
        </p:txBody>
      </p:sp>
      <p:sp>
        <p:nvSpPr>
          <p:cNvPr id="35845" name="Rectangle 2053"/>
          <p:cNvSpPr>
            <a:spLocks noGrp="1" noChangeArrowheads="1"/>
          </p:cNvSpPr>
          <p:nvPr>
            <p:ph idx="1"/>
          </p:nvPr>
        </p:nvSpPr>
        <p:spPr>
          <a:xfrm>
            <a:off x="533400" y="1066800"/>
            <a:ext cx="7848600" cy="4419600"/>
          </a:xfrm>
        </p:spPr>
        <p:txBody>
          <a:bodyPr lIns="90488" tIns="44450" rIns="90488" bIns="44450"/>
          <a:lstStyle/>
          <a:p>
            <a:pPr eaLnBrk="1" hangingPunct="1">
              <a:spcBef>
                <a:spcPct val="70000"/>
              </a:spcBef>
            </a:pPr>
            <a:r>
              <a:rPr lang="en-US" b="1" i="1" dirty="0" smtClean="0">
                <a:solidFill>
                  <a:srgbClr val="FF3300"/>
                </a:solidFill>
                <a:latin typeface="Times New Roman" pitchFamily="18" charset="0"/>
                <a:ea typeface="ＭＳ Ｐゴシック" pitchFamily="34" charset="-128"/>
                <a:cs typeface="Times New Roman" pitchFamily="18" charset="0"/>
              </a:rPr>
              <a:t>Price elasticity of demand</a:t>
            </a:r>
            <a:r>
              <a:rPr lang="en-US" dirty="0" smtClean="0">
                <a:latin typeface="Times New Roman" pitchFamily="18" charset="0"/>
                <a:ea typeface="ＭＳ Ｐゴシック" pitchFamily="34" charset="-128"/>
                <a:cs typeface="Times New Roman" pitchFamily="18" charset="0"/>
              </a:rPr>
              <a:t> </a:t>
            </a:r>
          </a:p>
          <a:p>
            <a:pPr marL="457200" lvl="1" indent="0" eaLnBrk="1" hangingPunct="1">
              <a:buSzPct val="120000"/>
              <a:buNone/>
            </a:pPr>
            <a:r>
              <a:rPr lang="en-US" sz="3200" dirty="0" smtClean="0">
                <a:latin typeface="Times New Roman" pitchFamily="18" charset="0"/>
                <a:ea typeface="ＭＳ Ｐゴシック" pitchFamily="34" charset="-128"/>
                <a:cs typeface="Times New Roman" pitchFamily="18" charset="0"/>
              </a:rPr>
              <a:t>A measure of the </a:t>
            </a:r>
            <a:r>
              <a:rPr lang="en-US" sz="3200" b="1" i="1" dirty="0" smtClean="0">
                <a:solidFill>
                  <a:srgbClr val="000099"/>
                </a:solidFill>
                <a:latin typeface="Times New Roman" pitchFamily="18" charset="0"/>
                <a:ea typeface="ＭＳ Ｐゴシック" pitchFamily="34" charset="-128"/>
                <a:cs typeface="Times New Roman" pitchFamily="18" charset="0"/>
              </a:rPr>
              <a:t>responsiveness</a:t>
            </a:r>
            <a:r>
              <a:rPr lang="en-US" sz="3200" dirty="0" smtClean="0">
                <a:latin typeface="Times New Roman" pitchFamily="18" charset="0"/>
                <a:ea typeface="ＭＳ Ｐゴシック" pitchFamily="34" charset="-128"/>
                <a:cs typeface="Times New Roman" pitchFamily="18" charset="0"/>
              </a:rPr>
              <a:t> of the quantity demanded of a good to a change in its price (ceteris paribus).</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73941"/>
            <a:ext cx="757237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09574" y="4940772"/>
            <a:ext cx="3039615" cy="523220"/>
          </a:xfrm>
          <a:prstGeom prst="rect">
            <a:avLst/>
          </a:prstGeom>
        </p:spPr>
        <p:txBody>
          <a:bodyPr wrap="none">
            <a:spAutoFit/>
          </a:bodyPr>
          <a:lstStyle/>
          <a:p>
            <a:r>
              <a:rPr lang="en-AU" dirty="0"/>
              <a:t> =   (∆𝑄 /𝑄)/(∆𝑃/𝑃)</a:t>
            </a:r>
          </a:p>
        </p:txBody>
      </p:sp>
      <p:sp>
        <p:nvSpPr>
          <p:cNvPr id="5" name="Date Placeholder 4"/>
          <p:cNvSpPr>
            <a:spLocks noGrp="1"/>
          </p:cNvSpPr>
          <p:nvPr>
            <p:ph type="dt" sz="half" idx="10"/>
          </p:nvPr>
        </p:nvSpPr>
        <p:spPr/>
        <p:txBody>
          <a:bodyPr/>
          <a:lstStyle/>
          <a:p>
            <a:pPr>
              <a:defRPr/>
            </a:pPr>
            <a:fld id="{4C7953E7-92A1-4CD3-B74E-9867872E4267}" type="datetime1">
              <a:rPr lang="en-US" smtClean="0"/>
              <a:t>14-Aug-17</a:t>
            </a:fld>
            <a:endParaRPr lang="en-US"/>
          </a:p>
        </p:txBody>
      </p:sp>
      <p:sp>
        <p:nvSpPr>
          <p:cNvPr id="6" name="Slide Number Placeholder 5"/>
          <p:cNvSpPr>
            <a:spLocks noGrp="1"/>
          </p:cNvSpPr>
          <p:nvPr>
            <p:ph type="sldNum" sz="quarter" idx="12"/>
          </p:nvPr>
        </p:nvSpPr>
        <p:spPr/>
        <p:txBody>
          <a:bodyPr/>
          <a:lstStyle/>
          <a:p>
            <a:pPr>
              <a:defRPr/>
            </a:pPr>
            <a:fld id="{649DAF84-EA1C-4C2A-8DEC-D5B939442470}" type="slidenum">
              <a:rPr lang="en-US" smtClean="0"/>
              <a:pPr>
                <a:defRPr/>
              </a:pPr>
              <a:t>4</a:t>
            </a:fld>
            <a:endParaRPr lang="en-US"/>
          </a:p>
        </p:txBody>
      </p:sp>
    </p:spTree>
    <p:extLst>
      <p:ext uri="{BB962C8B-B14F-4D97-AF65-F5344CB8AC3E}">
        <p14:creationId xmlns:p14="http://schemas.microsoft.com/office/powerpoint/2010/main" val="3945609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609600"/>
          </a:xfrm>
        </p:spPr>
        <p:txBody>
          <a:bodyPr/>
          <a:lstStyle/>
          <a:p>
            <a:r>
              <a:rPr lang="en-AU" sz="3200" dirty="0" smtClean="0"/>
              <a:t>Elasticity Types </a:t>
            </a:r>
            <a:endParaRPr lang="en-AU" sz="3200" dirty="0"/>
          </a:p>
        </p:txBody>
      </p:sp>
      <p:sp>
        <p:nvSpPr>
          <p:cNvPr id="3" name="Content Placeholder 2"/>
          <p:cNvSpPr>
            <a:spLocks noGrp="1"/>
          </p:cNvSpPr>
          <p:nvPr>
            <p:ph idx="1"/>
          </p:nvPr>
        </p:nvSpPr>
        <p:spPr>
          <a:xfrm>
            <a:off x="685800" y="1284051"/>
            <a:ext cx="7789863" cy="5116749"/>
          </a:xfrm>
        </p:spPr>
        <p:txBody>
          <a:bodyPr/>
          <a:lstStyle/>
          <a:p>
            <a:r>
              <a:rPr lang="en-AU" sz="2400" dirty="0" smtClean="0">
                <a:solidFill>
                  <a:srgbClr val="FF0000"/>
                </a:solidFill>
              </a:rPr>
              <a:t>Less Elastic</a:t>
            </a:r>
            <a:r>
              <a:rPr lang="en-AU" sz="2400" dirty="0" smtClean="0"/>
              <a:t>: </a:t>
            </a:r>
            <a:r>
              <a:rPr lang="en-US" sz="2400" b="1" dirty="0" smtClean="0">
                <a:solidFill>
                  <a:schemeClr val="accent2"/>
                </a:solidFill>
                <a:ea typeface="ＭＳ Ｐゴシック" pitchFamily="34" charset="-128"/>
              </a:rPr>
              <a:t>% </a:t>
            </a:r>
            <a:r>
              <a:rPr lang="en-US" sz="2400" b="1" dirty="0">
                <a:solidFill>
                  <a:schemeClr val="accent2"/>
                </a:solidFill>
                <a:ea typeface="ＭＳ Ｐゴシック" pitchFamily="34" charset="-128"/>
              </a:rPr>
              <a:t>change in Qty. </a:t>
            </a:r>
            <a:r>
              <a:rPr lang="en-US" sz="2400" b="1" dirty="0" smtClean="0">
                <a:solidFill>
                  <a:schemeClr val="accent2"/>
                </a:solidFill>
                <a:ea typeface="ＭＳ Ｐゴシック" pitchFamily="34" charset="-128"/>
              </a:rPr>
              <a:t>demanded </a:t>
            </a:r>
            <a:r>
              <a:rPr lang="en-US" sz="2400" b="1" dirty="0">
                <a:solidFill>
                  <a:srgbClr val="3333CC"/>
                </a:solidFill>
                <a:ea typeface="ＭＳ Ｐゴシック" pitchFamily="34" charset="-128"/>
              </a:rPr>
              <a:t>&lt; </a:t>
            </a:r>
            <a:r>
              <a:rPr lang="en-US" sz="2400" b="1" dirty="0" smtClean="0">
                <a:solidFill>
                  <a:schemeClr val="accent2"/>
                </a:solidFill>
                <a:ea typeface="ＭＳ Ｐゴシック" pitchFamily="34" charset="-128"/>
              </a:rPr>
              <a:t>% </a:t>
            </a:r>
            <a:r>
              <a:rPr lang="en-US" sz="2400" b="1" dirty="0">
                <a:solidFill>
                  <a:schemeClr val="accent2"/>
                </a:solidFill>
                <a:ea typeface="ＭＳ Ｐゴシック" pitchFamily="34" charset="-128"/>
              </a:rPr>
              <a:t>change in </a:t>
            </a:r>
            <a:r>
              <a:rPr lang="en-US" sz="2400" b="1" dirty="0" smtClean="0">
                <a:solidFill>
                  <a:schemeClr val="accent2"/>
                </a:solidFill>
                <a:ea typeface="ＭＳ Ｐゴシック" pitchFamily="34" charset="-128"/>
              </a:rPr>
              <a:t>price </a:t>
            </a:r>
            <a:endParaRPr lang="en-AU" sz="2400" dirty="0" smtClean="0"/>
          </a:p>
          <a:p>
            <a:pPr lvl="0"/>
            <a:r>
              <a:rPr lang="en-AU" sz="2400" dirty="0" smtClean="0">
                <a:solidFill>
                  <a:srgbClr val="FF0000"/>
                </a:solidFill>
              </a:rPr>
              <a:t>More Elastic</a:t>
            </a:r>
            <a:r>
              <a:rPr lang="en-AU" sz="2400" dirty="0" smtClean="0"/>
              <a:t>: </a:t>
            </a:r>
            <a:r>
              <a:rPr lang="en-US" sz="2400" b="1" dirty="0" smtClean="0">
                <a:solidFill>
                  <a:srgbClr val="3333CC"/>
                </a:solidFill>
                <a:ea typeface="ＭＳ Ｐゴシック" pitchFamily="34" charset="-128"/>
              </a:rPr>
              <a:t>% </a:t>
            </a:r>
            <a:r>
              <a:rPr lang="en-US" sz="2400" b="1" dirty="0">
                <a:solidFill>
                  <a:srgbClr val="3333CC"/>
                </a:solidFill>
                <a:ea typeface="ＭＳ Ｐゴシック" pitchFamily="34" charset="-128"/>
              </a:rPr>
              <a:t>change in Qty. demanded </a:t>
            </a:r>
            <a:r>
              <a:rPr lang="en-US" sz="2400" b="1" dirty="0" smtClean="0">
                <a:solidFill>
                  <a:schemeClr val="accent2"/>
                </a:solidFill>
                <a:ea typeface="ＭＳ Ｐゴシック" pitchFamily="34" charset="-128"/>
              </a:rPr>
              <a:t>&gt;</a:t>
            </a:r>
            <a:r>
              <a:rPr lang="en-US" sz="2400" b="1" dirty="0" smtClean="0">
                <a:solidFill>
                  <a:srgbClr val="3333CC"/>
                </a:solidFill>
                <a:ea typeface="ＭＳ Ｐゴシック" pitchFamily="34" charset="-128"/>
              </a:rPr>
              <a:t>% </a:t>
            </a:r>
            <a:r>
              <a:rPr lang="en-US" sz="2400" b="1" dirty="0">
                <a:solidFill>
                  <a:srgbClr val="3333CC"/>
                </a:solidFill>
                <a:ea typeface="ＭＳ Ｐゴシック" pitchFamily="34" charset="-128"/>
              </a:rPr>
              <a:t>change in price </a:t>
            </a:r>
            <a:endParaRPr lang="en-US" sz="2400" b="1" dirty="0" smtClean="0">
              <a:solidFill>
                <a:srgbClr val="3333CC"/>
              </a:solidFill>
              <a:ea typeface="ＭＳ Ｐゴシック" pitchFamily="34" charset="-128"/>
            </a:endParaRPr>
          </a:p>
          <a:p>
            <a:pPr lvl="0"/>
            <a:r>
              <a:rPr lang="en-US" sz="2400" b="1" dirty="0" smtClean="0">
                <a:solidFill>
                  <a:srgbClr val="FF0000"/>
                </a:solidFill>
                <a:ea typeface="ＭＳ Ｐゴシック" pitchFamily="34" charset="-128"/>
              </a:rPr>
              <a:t>Unit Elastic </a:t>
            </a:r>
            <a:r>
              <a:rPr lang="en-US" sz="2400" b="1" dirty="0" smtClean="0">
                <a:solidFill>
                  <a:srgbClr val="3333CC"/>
                </a:solidFill>
                <a:ea typeface="ＭＳ Ｐゴシック" pitchFamily="34" charset="-128"/>
              </a:rPr>
              <a:t>:% </a:t>
            </a:r>
            <a:r>
              <a:rPr lang="en-US" sz="2400" b="1" dirty="0">
                <a:solidFill>
                  <a:srgbClr val="3333CC"/>
                </a:solidFill>
                <a:ea typeface="ＭＳ Ｐゴシック" pitchFamily="34" charset="-128"/>
              </a:rPr>
              <a:t>change in Qty. demanded </a:t>
            </a:r>
            <a:r>
              <a:rPr lang="en-US" sz="2400" b="1" dirty="0" smtClean="0">
                <a:solidFill>
                  <a:srgbClr val="3333CC"/>
                </a:solidFill>
                <a:ea typeface="ＭＳ Ｐゴシック" pitchFamily="34" charset="-128"/>
              </a:rPr>
              <a:t>= </a:t>
            </a:r>
            <a:r>
              <a:rPr lang="en-US" sz="2400" b="1" dirty="0">
                <a:solidFill>
                  <a:srgbClr val="3333CC"/>
                </a:solidFill>
                <a:ea typeface="ＭＳ Ｐゴシック" pitchFamily="34" charset="-128"/>
              </a:rPr>
              <a:t>% change in price </a:t>
            </a:r>
            <a:endParaRPr lang="en-AU" sz="2400" dirty="0">
              <a:solidFill>
                <a:srgbClr val="000000"/>
              </a:solidFill>
            </a:endParaRPr>
          </a:p>
          <a:p>
            <a:r>
              <a:rPr lang="en-AU" sz="2400" dirty="0" smtClean="0">
                <a:solidFill>
                  <a:srgbClr val="FF0000"/>
                </a:solidFill>
              </a:rPr>
              <a:t>Perfectly Inelastic  </a:t>
            </a:r>
            <a:r>
              <a:rPr lang="en-US" sz="2400" b="1" dirty="0" smtClean="0">
                <a:solidFill>
                  <a:srgbClr val="3333CC"/>
                </a:solidFill>
                <a:ea typeface="ＭＳ Ｐゴシック" pitchFamily="34" charset="-128"/>
              </a:rPr>
              <a:t>: change </a:t>
            </a:r>
            <a:r>
              <a:rPr lang="en-US" sz="2400" b="1" dirty="0">
                <a:solidFill>
                  <a:srgbClr val="3333CC"/>
                </a:solidFill>
                <a:ea typeface="ＭＳ Ｐゴシック" pitchFamily="34" charset="-128"/>
              </a:rPr>
              <a:t>in </a:t>
            </a:r>
            <a:r>
              <a:rPr lang="en-US" sz="2400" b="1" dirty="0" smtClean="0">
                <a:solidFill>
                  <a:srgbClr val="3333CC"/>
                </a:solidFill>
                <a:ea typeface="ＭＳ Ｐゴシック" pitchFamily="34" charset="-128"/>
              </a:rPr>
              <a:t>price leads to no change in Qty. demanded </a:t>
            </a:r>
            <a:endParaRPr lang="en-AU" sz="2400" dirty="0" smtClean="0">
              <a:solidFill>
                <a:srgbClr val="FF0000"/>
              </a:solidFill>
            </a:endParaRPr>
          </a:p>
          <a:p>
            <a:r>
              <a:rPr lang="en-AU" sz="2400" dirty="0" smtClean="0">
                <a:solidFill>
                  <a:srgbClr val="FF0000"/>
                </a:solidFill>
              </a:rPr>
              <a:t>Perfectly Elastic: </a:t>
            </a:r>
            <a:r>
              <a:rPr lang="en-US" sz="2400" b="1" dirty="0" smtClean="0">
                <a:solidFill>
                  <a:srgbClr val="3333CC"/>
                </a:solidFill>
                <a:ea typeface="ＭＳ Ｐゴシック" pitchFamily="34" charset="-128"/>
              </a:rPr>
              <a:t>: any increase in price causes Qty. demanded to fall to zero. </a:t>
            </a:r>
            <a:endParaRPr lang="en-AU" sz="2400" dirty="0">
              <a:solidFill>
                <a:srgbClr val="FF0000"/>
              </a:solidFill>
            </a:endParaRPr>
          </a:p>
        </p:txBody>
      </p:sp>
      <p:sp>
        <p:nvSpPr>
          <p:cNvPr id="6" name="Date Placeholder 5"/>
          <p:cNvSpPr>
            <a:spLocks noGrp="1"/>
          </p:cNvSpPr>
          <p:nvPr>
            <p:ph type="dt" sz="half" idx="10"/>
          </p:nvPr>
        </p:nvSpPr>
        <p:spPr/>
        <p:txBody>
          <a:bodyPr/>
          <a:lstStyle/>
          <a:p>
            <a:pPr>
              <a:defRPr/>
            </a:pPr>
            <a:fld id="{C4185479-CA96-484E-B5D2-B11C4A254796}"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5</a:t>
            </a:fld>
            <a:endParaRPr lang="en-US"/>
          </a:p>
        </p:txBody>
      </p:sp>
    </p:spTree>
    <p:extLst>
      <p:ext uri="{BB962C8B-B14F-4D97-AF65-F5344CB8AC3E}">
        <p14:creationId xmlns:p14="http://schemas.microsoft.com/office/powerpoint/2010/main" val="4055624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8145"/>
            <a:ext cx="8229600" cy="5378019"/>
          </a:xfrm>
        </p:spPr>
        <p:txBody>
          <a:bodyPr/>
          <a:lstStyle/>
          <a:p>
            <a:r>
              <a:rPr lang="en-AU" sz="2800" dirty="0"/>
              <a:t>Perfectly inelastic demand means that a consumer will buy a good or service regardless of the movement of price. In order for perfectly inelastic demand to exist, there can be no substitutes available.</a:t>
            </a:r>
          </a:p>
          <a:p>
            <a:pPr lvl="1"/>
            <a:r>
              <a:rPr lang="en-AU" dirty="0" smtClean="0"/>
              <a:t>An </a:t>
            </a:r>
            <a:r>
              <a:rPr lang="en-AU" dirty="0"/>
              <a:t>example would be food for a starving </a:t>
            </a:r>
            <a:r>
              <a:rPr lang="en-AU" dirty="0" smtClean="0"/>
              <a:t>man</a:t>
            </a:r>
          </a:p>
          <a:p>
            <a:pPr lvl="1"/>
            <a:r>
              <a:rPr lang="en-AU" dirty="0"/>
              <a:t>Another example would be insulin to a diabetic.</a:t>
            </a:r>
          </a:p>
          <a:p>
            <a:r>
              <a:rPr lang="en-AU" sz="2800" dirty="0" smtClean="0"/>
              <a:t>Perfectly </a:t>
            </a:r>
            <a:r>
              <a:rPr lang="en-AU" sz="2800" dirty="0"/>
              <a:t>elastic demand means that a consumer will not buy a good or service if the price moves at all.</a:t>
            </a:r>
          </a:p>
          <a:p>
            <a:pPr lvl="1"/>
            <a:r>
              <a:rPr lang="en-AU" dirty="0" smtClean="0"/>
              <a:t>An </a:t>
            </a:r>
            <a:r>
              <a:rPr lang="en-AU" dirty="0"/>
              <a:t>example would be pink tennis balls. If the price of pink tennis balls went up, no one would buy them in lieu of yellow tennis balls.  </a:t>
            </a:r>
          </a:p>
        </p:txBody>
      </p:sp>
      <p:sp>
        <p:nvSpPr>
          <p:cNvPr id="7" name="Date Placeholder 6"/>
          <p:cNvSpPr>
            <a:spLocks noGrp="1"/>
          </p:cNvSpPr>
          <p:nvPr>
            <p:ph type="dt" sz="half" idx="10"/>
          </p:nvPr>
        </p:nvSpPr>
        <p:spPr/>
        <p:txBody>
          <a:bodyPr/>
          <a:lstStyle/>
          <a:p>
            <a:pPr>
              <a:defRPr/>
            </a:pPr>
            <a:fld id="{1572DB81-9357-4512-BF8E-2D2C98CC3A6A}"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6</a:t>
            </a:fld>
            <a:endParaRPr lang="en-US"/>
          </a:p>
        </p:txBody>
      </p:sp>
    </p:spTree>
    <p:extLst>
      <p:ext uri="{BB962C8B-B14F-4D97-AF65-F5344CB8AC3E}">
        <p14:creationId xmlns:p14="http://schemas.microsoft.com/office/powerpoint/2010/main" val="398728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5642"/>
            <a:ext cx="8229600" cy="5520521"/>
          </a:xfrm>
        </p:spPr>
        <p:txBody>
          <a:bodyPr/>
          <a:lstStyle/>
          <a:p>
            <a:r>
              <a:rPr lang="en-AU" sz="2400" dirty="0"/>
              <a:t>The following figure illustrates the most extreme cases: perfectly elastic demand ( at a higher price, quantity demanded decreases to zero) and perfectly inelastic demand ( a change in price has no effect on quantity demanded)</a:t>
            </a:r>
          </a:p>
          <a:p>
            <a:endParaRPr lang="en-AU"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45" y="2090057"/>
            <a:ext cx="7908968" cy="399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Date Placeholder 5"/>
          <p:cNvSpPr>
            <a:spLocks noGrp="1"/>
          </p:cNvSpPr>
          <p:nvPr>
            <p:ph type="dt" sz="half" idx="10"/>
          </p:nvPr>
        </p:nvSpPr>
        <p:spPr/>
        <p:txBody>
          <a:bodyPr/>
          <a:lstStyle/>
          <a:p>
            <a:pPr>
              <a:defRPr/>
            </a:pPr>
            <a:fld id="{DDD69F79-ACF0-4EB1-B7B1-3E722886FF71}"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7</a:t>
            </a:fld>
            <a:endParaRPr lang="en-US"/>
          </a:p>
        </p:txBody>
      </p:sp>
    </p:spTree>
    <p:extLst>
      <p:ext uri="{BB962C8B-B14F-4D97-AF65-F5344CB8AC3E}">
        <p14:creationId xmlns:p14="http://schemas.microsoft.com/office/powerpoint/2010/main" val="1546789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490" y="230909"/>
            <a:ext cx="7772400" cy="533400"/>
          </a:xfrm>
        </p:spPr>
        <p:txBody>
          <a:bodyPr/>
          <a:lstStyle/>
          <a:p>
            <a:r>
              <a:rPr lang="en-AU" sz="3200" dirty="0" smtClean="0">
                <a:latin typeface="Times New Roman" pitchFamily="18" charset="0"/>
                <a:cs typeface="Times New Roman" pitchFamily="18" charset="0"/>
              </a:rPr>
              <a:t>Price Ed measurement : mid point formula</a:t>
            </a:r>
            <a:endParaRPr lang="en-AU" sz="3200" dirty="0">
              <a:latin typeface="Times New Roman" pitchFamily="18" charset="0"/>
              <a:cs typeface="Times New Roman" pitchFamily="18" charset="0"/>
            </a:endParaRPr>
          </a:p>
        </p:txBody>
      </p:sp>
      <p:sp>
        <p:nvSpPr>
          <p:cNvPr id="3" name="Content Placeholder 2"/>
          <p:cNvSpPr>
            <a:spLocks noGrp="1"/>
          </p:cNvSpPr>
          <p:nvPr>
            <p:ph idx="1"/>
          </p:nvPr>
        </p:nvSpPr>
        <p:spPr>
          <a:xfrm>
            <a:off x="703263" y="1143000"/>
            <a:ext cx="7772400" cy="5257800"/>
          </a:xfrm>
        </p:spPr>
        <p:txBody>
          <a:bodyPr/>
          <a:lstStyle/>
          <a:p>
            <a:endParaRPr lang="en-AU" sz="2800" dirty="0" smtClean="0">
              <a:latin typeface="Times New Roman" pitchFamily="18" charset="0"/>
              <a:cs typeface="Times New Roman" pitchFamily="18" charset="0"/>
            </a:endParaRPr>
          </a:p>
          <a:p>
            <a:endParaRPr lang="en-AU" sz="2800" dirty="0">
              <a:latin typeface="Times New Roman" pitchFamily="18" charset="0"/>
              <a:cs typeface="Times New Roman" pitchFamily="18" charset="0"/>
            </a:endParaRPr>
          </a:p>
          <a:p>
            <a:endParaRPr lang="en-AU" sz="2800" dirty="0" smtClean="0">
              <a:latin typeface="Times New Roman" pitchFamily="18" charset="0"/>
              <a:cs typeface="Times New Roman" pitchFamily="18" charset="0"/>
            </a:endParaRPr>
          </a:p>
          <a:p>
            <a:endParaRPr lang="en-AU" sz="2800" dirty="0">
              <a:latin typeface="Times New Roman" pitchFamily="18" charset="0"/>
              <a:cs typeface="Times New Roman" pitchFamily="18" charset="0"/>
            </a:endParaRPr>
          </a:p>
          <a:p>
            <a:endParaRPr lang="en-AU" sz="2800" dirty="0" smtClean="0">
              <a:latin typeface="Times New Roman" pitchFamily="18" charset="0"/>
              <a:cs typeface="Times New Roman" pitchFamily="18" charset="0"/>
            </a:endParaRPr>
          </a:p>
          <a:p>
            <a:endParaRPr lang="en-AU" sz="2800" dirty="0">
              <a:latin typeface="Times New Roman" pitchFamily="18" charset="0"/>
              <a:cs typeface="Times New Roman" pitchFamily="18" charset="0"/>
            </a:endParaRPr>
          </a:p>
          <a:p>
            <a:endParaRPr lang="en-AU" sz="2800" dirty="0" smtClean="0">
              <a:latin typeface="Times New Roman" pitchFamily="18" charset="0"/>
              <a:cs typeface="Times New Roman" pitchFamily="18" charset="0"/>
            </a:endParaRPr>
          </a:p>
          <a:p>
            <a:r>
              <a:rPr lang="en-AU" sz="2800" dirty="0" smtClean="0">
                <a:latin typeface="Times New Roman" pitchFamily="18" charset="0"/>
                <a:cs typeface="Times New Roman" pitchFamily="18" charset="0"/>
              </a:rPr>
              <a:t>This formula is used to estimate price elasticity of demand between 2 points on the same demand curve.</a:t>
            </a:r>
            <a:endParaRPr lang="en-AU" sz="28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914400" y="849747"/>
                <a:ext cx="7543800" cy="420974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AU" sz="2400" smtClean="0"/>
                        <m:t>PED</m:t>
                      </m:r>
                      <m:r>
                        <m:rPr>
                          <m:nor/>
                        </m:rPr>
                        <a:rPr lang="en-AU" sz="2400" smtClean="0"/>
                        <m:t> </m:t>
                      </m:r>
                      <m:d>
                        <m:dPr>
                          <m:ctrlPr>
                            <a:rPr lang="en-AU" sz="2400" i="1">
                              <a:latin typeface="Cambria Math"/>
                            </a:rPr>
                          </m:ctrlPr>
                        </m:dPr>
                        <m:e>
                          <m:r>
                            <m:rPr>
                              <m:nor/>
                            </m:rPr>
                            <a:rPr lang="en-AU" sz="2400"/>
                            <m:t>MP</m:t>
                          </m:r>
                        </m:e>
                      </m:d>
                      <m:r>
                        <m:rPr>
                          <m:nor/>
                        </m:rPr>
                        <a:rPr lang="en-AU" sz="2400"/>
                        <m:t>=</m:t>
                      </m:r>
                      <m:f>
                        <m:fPr>
                          <m:ctrlPr>
                            <a:rPr lang="en-AU" sz="2400" i="1">
                              <a:latin typeface="Cambria Math"/>
                            </a:rPr>
                          </m:ctrlPr>
                        </m:fPr>
                        <m:num>
                          <m:r>
                            <a:rPr lang="en-AU" sz="2400" i="1">
                              <a:latin typeface="Cambria Math"/>
                            </a:rPr>
                            <m:t>(</m:t>
                          </m:r>
                          <m:f>
                            <m:fPr>
                              <m:ctrlPr>
                                <a:rPr lang="en-AU" sz="2400" i="1">
                                  <a:latin typeface="Cambria Math"/>
                                </a:rPr>
                              </m:ctrlPr>
                            </m:fPr>
                            <m:num>
                              <m:r>
                                <a:rPr lang="en-AU" sz="2400" i="1">
                                  <a:latin typeface="Cambria Math"/>
                                </a:rPr>
                                <m:t>∆</m:t>
                              </m:r>
                              <m:r>
                                <a:rPr lang="en-AU" sz="2400" i="1">
                                  <a:latin typeface="Cambria Math"/>
                                </a:rPr>
                                <m:t>𝑄</m:t>
                              </m:r>
                            </m:num>
                            <m:den>
                              <m:r>
                                <a:rPr lang="en-AU" sz="2400" i="1">
                                  <a:latin typeface="Cambria Math"/>
                                </a:rPr>
                                <m:t>𝑎𝑣𝑒</m:t>
                              </m:r>
                              <m:r>
                                <a:rPr lang="en-AU" sz="2400" b="0" i="1" smtClean="0">
                                  <a:latin typeface="Cambria Math"/>
                                </a:rPr>
                                <m:t>𝑟𝑎𝑔𝑒</m:t>
                              </m:r>
                              <m:r>
                                <a:rPr lang="en-AU" sz="2400" b="0" i="1" smtClean="0">
                                  <a:latin typeface="Cambria Math"/>
                                </a:rPr>
                                <m:t> </m:t>
                              </m:r>
                              <m:r>
                                <a:rPr lang="en-AU" sz="2400" b="0" i="1" smtClean="0">
                                  <a:latin typeface="Cambria Math"/>
                                </a:rPr>
                                <m:t>𝑞𝑢𝑎𝑛𝑡𝑖𝑡𝑦</m:t>
                              </m:r>
                            </m:den>
                          </m:f>
                          <m:r>
                            <a:rPr lang="en-AU" sz="2400" i="1">
                              <a:latin typeface="Cambria Math"/>
                            </a:rPr>
                            <m:t>)</m:t>
                          </m:r>
                        </m:num>
                        <m:den>
                          <m:d>
                            <m:dPr>
                              <m:ctrlPr>
                                <a:rPr lang="en-AU" sz="2400" i="1">
                                  <a:latin typeface="Cambria Math"/>
                                </a:rPr>
                              </m:ctrlPr>
                            </m:dPr>
                            <m:e>
                              <m:f>
                                <m:fPr>
                                  <m:ctrlPr>
                                    <a:rPr lang="en-AU" sz="2400" i="1">
                                      <a:latin typeface="Cambria Math"/>
                                    </a:rPr>
                                  </m:ctrlPr>
                                </m:fPr>
                                <m:num>
                                  <m:r>
                                    <a:rPr lang="en-AU" sz="2400" i="1">
                                      <a:latin typeface="Cambria Math"/>
                                    </a:rPr>
                                    <m:t>∆</m:t>
                                  </m:r>
                                  <m:r>
                                    <a:rPr lang="en-AU" sz="2400" i="1">
                                      <a:latin typeface="Cambria Math"/>
                                    </a:rPr>
                                    <m:t>𝑃</m:t>
                                  </m:r>
                                </m:num>
                                <m:den>
                                  <m:r>
                                    <a:rPr lang="en-AU" sz="2400" i="1">
                                      <a:latin typeface="Cambria Math"/>
                                    </a:rPr>
                                    <m:t>𝑎𝑣𝑒</m:t>
                                  </m:r>
                                  <m:r>
                                    <a:rPr lang="en-AU" sz="2400" b="0" i="1" smtClean="0">
                                      <a:latin typeface="Cambria Math"/>
                                    </a:rPr>
                                    <m:t>𝑟𝑎𝑔𝑒</m:t>
                                  </m:r>
                                  <m:r>
                                    <a:rPr lang="en-AU" sz="2400" b="0" i="1" smtClean="0">
                                      <a:latin typeface="Cambria Math"/>
                                    </a:rPr>
                                    <m:t> </m:t>
                                  </m:r>
                                  <m:r>
                                    <a:rPr lang="en-AU" sz="2400" b="0" i="1" smtClean="0">
                                      <a:latin typeface="Cambria Math"/>
                                    </a:rPr>
                                    <m:t>𝑝𝑟𝑖𝑐𝑒</m:t>
                                  </m:r>
                                </m:den>
                              </m:f>
                            </m:e>
                          </m:d>
                        </m:den>
                      </m:f>
                      <m:r>
                        <a:rPr lang="en-AU" sz="2400" i="1">
                          <a:latin typeface="Cambria Math"/>
                        </a:rPr>
                        <m:t> </m:t>
                      </m:r>
                    </m:oMath>
                  </m:oMathPara>
                </a14:m>
                <a:endParaRPr lang="en-AU" sz="2400" i="1" dirty="0" smtClean="0">
                  <a:latin typeface="Cambria Math"/>
                </a:endParaRPr>
              </a:p>
              <a:p>
                <a:pPr/>
                <a14:m>
                  <m:oMathPara xmlns:m="http://schemas.openxmlformats.org/officeDocument/2006/math">
                    <m:oMathParaPr>
                      <m:jc m:val="centerGroup"/>
                    </m:oMathParaPr>
                    <m:oMath xmlns:m="http://schemas.openxmlformats.org/officeDocument/2006/math">
                      <m:r>
                        <a:rPr lang="en-AU" sz="2400" i="1">
                          <a:latin typeface="Cambria Math"/>
                        </a:rPr>
                        <m:t>    </m:t>
                      </m:r>
                    </m:oMath>
                  </m:oMathPara>
                </a14:m>
                <a:endParaRPr lang="en-AU" sz="2400" i="1" dirty="0" smtClean="0"/>
              </a:p>
              <a:p>
                <a:pPr/>
                <a14:m>
                  <m:oMathPara xmlns:m="http://schemas.openxmlformats.org/officeDocument/2006/math">
                    <m:oMathParaPr>
                      <m:jc m:val="centerGroup"/>
                    </m:oMathParaPr>
                    <m:oMath xmlns:m="http://schemas.openxmlformats.org/officeDocument/2006/math">
                      <m:r>
                        <a:rPr lang="en-AU" sz="2400" i="1">
                          <a:latin typeface="Cambria Math"/>
                        </a:rPr>
                        <m:t> </m:t>
                      </m:r>
                      <m:r>
                        <a:rPr lang="en-AU" sz="2400" i="1">
                          <a:latin typeface="Cambria Math"/>
                        </a:rPr>
                        <m:t>𝑃𝐸𝐷</m:t>
                      </m:r>
                      <m:r>
                        <a:rPr lang="en-AU" sz="2400" i="1">
                          <a:latin typeface="Cambria Math"/>
                        </a:rPr>
                        <m:t> </m:t>
                      </m:r>
                      <m:d>
                        <m:dPr>
                          <m:ctrlPr>
                            <a:rPr lang="en-AU" sz="2400" i="1">
                              <a:latin typeface="Cambria Math"/>
                            </a:rPr>
                          </m:ctrlPr>
                        </m:dPr>
                        <m:e>
                          <m:r>
                            <a:rPr lang="en-AU" sz="2400" i="1">
                              <a:latin typeface="Cambria Math"/>
                            </a:rPr>
                            <m:t>𝑀𝑃</m:t>
                          </m:r>
                        </m:e>
                      </m:d>
                      <m:r>
                        <a:rPr lang="en-AU" sz="2400" i="1">
                          <a:latin typeface="Cambria Math"/>
                        </a:rPr>
                        <m:t>= </m:t>
                      </m:r>
                      <m:f>
                        <m:fPr>
                          <m:ctrlPr>
                            <a:rPr lang="en-AU" sz="2400" i="1">
                              <a:latin typeface="Cambria Math"/>
                            </a:rPr>
                          </m:ctrlPr>
                        </m:fPr>
                        <m:num>
                          <m:f>
                            <m:fPr>
                              <m:ctrlPr>
                                <a:rPr lang="en-AU" sz="2400" i="1">
                                  <a:latin typeface="Cambria Math"/>
                                </a:rPr>
                              </m:ctrlPr>
                            </m:fPr>
                            <m:num>
                              <m:d>
                                <m:dPr>
                                  <m:ctrlPr>
                                    <a:rPr lang="en-AU" sz="2400" i="1">
                                      <a:latin typeface="Cambria Math"/>
                                    </a:rPr>
                                  </m:ctrlPr>
                                </m:dPr>
                                <m:e>
                                  <m:sSub>
                                    <m:sSubPr>
                                      <m:ctrlPr>
                                        <a:rPr lang="en-AU" sz="2400" i="1">
                                          <a:latin typeface="Cambria Math"/>
                                        </a:rPr>
                                      </m:ctrlPr>
                                    </m:sSubPr>
                                    <m:e>
                                      <m:r>
                                        <a:rPr lang="en-AU" sz="2400" i="1">
                                          <a:latin typeface="Cambria Math"/>
                                        </a:rPr>
                                        <m:t>𝑄</m:t>
                                      </m:r>
                                    </m:e>
                                    <m:sub>
                                      <m:r>
                                        <a:rPr lang="en-AU" sz="2400" i="1">
                                          <a:latin typeface="Cambria Math"/>
                                        </a:rPr>
                                        <m:t>2− </m:t>
                                      </m:r>
                                    </m:sub>
                                  </m:sSub>
                                  <m:sSub>
                                    <m:sSubPr>
                                      <m:ctrlPr>
                                        <a:rPr lang="en-AU" sz="2400" i="1">
                                          <a:latin typeface="Cambria Math"/>
                                        </a:rPr>
                                      </m:ctrlPr>
                                    </m:sSubPr>
                                    <m:e>
                                      <m:r>
                                        <a:rPr lang="en-AU" sz="2400" i="1">
                                          <a:latin typeface="Cambria Math"/>
                                        </a:rPr>
                                        <m:t>𝑄</m:t>
                                      </m:r>
                                    </m:e>
                                    <m:sub>
                                      <m:r>
                                        <a:rPr lang="en-AU" sz="2400" i="1">
                                          <a:latin typeface="Cambria Math"/>
                                        </a:rPr>
                                        <m:t>1</m:t>
                                      </m:r>
                                    </m:sub>
                                  </m:sSub>
                                </m:e>
                              </m:d>
                            </m:num>
                            <m:den>
                              <m:d>
                                <m:dPr>
                                  <m:ctrlPr>
                                    <a:rPr lang="en-AU" sz="2400" i="1">
                                      <a:latin typeface="Cambria Math"/>
                                    </a:rPr>
                                  </m:ctrlPr>
                                </m:dPr>
                                <m:e>
                                  <m:f>
                                    <m:fPr>
                                      <m:ctrlPr>
                                        <a:rPr lang="en-AU" sz="2400" i="1">
                                          <a:latin typeface="Cambria Math"/>
                                        </a:rPr>
                                      </m:ctrlPr>
                                    </m:fPr>
                                    <m:num>
                                      <m:sSub>
                                        <m:sSubPr>
                                          <m:ctrlPr>
                                            <a:rPr lang="en-AU" sz="2400" i="1">
                                              <a:latin typeface="Cambria Math"/>
                                            </a:rPr>
                                          </m:ctrlPr>
                                        </m:sSubPr>
                                        <m:e>
                                          <m:r>
                                            <a:rPr lang="en-AU" sz="2400" i="1">
                                              <a:latin typeface="Cambria Math"/>
                                            </a:rPr>
                                            <m:t>𝑄</m:t>
                                          </m:r>
                                        </m:e>
                                        <m:sub>
                                          <m:r>
                                            <a:rPr lang="en-AU" sz="2400" i="1">
                                              <a:latin typeface="Cambria Math"/>
                                            </a:rPr>
                                            <m:t>1+</m:t>
                                          </m:r>
                                        </m:sub>
                                      </m:sSub>
                                      <m:sSub>
                                        <m:sSubPr>
                                          <m:ctrlPr>
                                            <a:rPr lang="en-AU" sz="2400" i="1">
                                              <a:latin typeface="Cambria Math"/>
                                            </a:rPr>
                                          </m:ctrlPr>
                                        </m:sSubPr>
                                        <m:e>
                                          <m:r>
                                            <a:rPr lang="en-AU" sz="2400" i="1">
                                              <a:latin typeface="Cambria Math"/>
                                            </a:rPr>
                                            <m:t>𝑄</m:t>
                                          </m:r>
                                        </m:e>
                                        <m:sub>
                                          <m:r>
                                            <a:rPr lang="en-AU" sz="2400" i="1">
                                              <a:latin typeface="Cambria Math"/>
                                            </a:rPr>
                                            <m:t>2</m:t>
                                          </m:r>
                                        </m:sub>
                                      </m:sSub>
                                    </m:num>
                                    <m:den>
                                      <m:r>
                                        <a:rPr lang="en-AU" sz="2400" i="1">
                                          <a:latin typeface="Cambria Math"/>
                                        </a:rPr>
                                        <m:t>2</m:t>
                                      </m:r>
                                    </m:den>
                                  </m:f>
                                  <m:r>
                                    <a:rPr lang="en-AU" sz="2400" i="1">
                                      <a:latin typeface="Cambria Math"/>
                                    </a:rPr>
                                    <m:t> </m:t>
                                  </m:r>
                                </m:e>
                              </m:d>
                            </m:den>
                          </m:f>
                        </m:num>
                        <m:den>
                          <m:f>
                            <m:fPr>
                              <m:ctrlPr>
                                <a:rPr lang="en-AU" sz="2400" i="1">
                                  <a:latin typeface="Cambria Math"/>
                                </a:rPr>
                              </m:ctrlPr>
                            </m:fPr>
                            <m:num>
                              <m:d>
                                <m:dPr>
                                  <m:ctrlPr>
                                    <a:rPr lang="en-AU" sz="2400" i="1">
                                      <a:latin typeface="Cambria Math"/>
                                    </a:rPr>
                                  </m:ctrlPr>
                                </m:dPr>
                                <m:e>
                                  <m:sSub>
                                    <m:sSubPr>
                                      <m:ctrlPr>
                                        <a:rPr lang="en-AU" sz="2400" i="1">
                                          <a:latin typeface="Cambria Math"/>
                                        </a:rPr>
                                      </m:ctrlPr>
                                    </m:sSubPr>
                                    <m:e>
                                      <m:r>
                                        <a:rPr lang="en-AU" sz="2400" i="1">
                                          <a:latin typeface="Cambria Math"/>
                                        </a:rPr>
                                        <m:t>𝑃</m:t>
                                      </m:r>
                                    </m:e>
                                    <m:sub>
                                      <m:r>
                                        <a:rPr lang="en-AU" sz="2400" i="1">
                                          <a:latin typeface="Cambria Math"/>
                                        </a:rPr>
                                        <m:t>2− </m:t>
                                      </m:r>
                                    </m:sub>
                                  </m:sSub>
                                  <m:sSub>
                                    <m:sSubPr>
                                      <m:ctrlPr>
                                        <a:rPr lang="en-AU" sz="2400" i="1">
                                          <a:latin typeface="Cambria Math"/>
                                        </a:rPr>
                                      </m:ctrlPr>
                                    </m:sSubPr>
                                    <m:e>
                                      <m:r>
                                        <a:rPr lang="en-AU" sz="2400" i="1">
                                          <a:latin typeface="Cambria Math"/>
                                        </a:rPr>
                                        <m:t>𝑃</m:t>
                                      </m:r>
                                    </m:e>
                                    <m:sub>
                                      <m:r>
                                        <a:rPr lang="en-AU" sz="2400" i="1">
                                          <a:latin typeface="Cambria Math"/>
                                        </a:rPr>
                                        <m:t>1</m:t>
                                      </m:r>
                                    </m:sub>
                                  </m:sSub>
                                </m:e>
                              </m:d>
                            </m:num>
                            <m:den>
                              <m:d>
                                <m:dPr>
                                  <m:ctrlPr>
                                    <a:rPr lang="en-AU" sz="2400" i="1">
                                      <a:latin typeface="Cambria Math"/>
                                    </a:rPr>
                                  </m:ctrlPr>
                                </m:dPr>
                                <m:e>
                                  <m:f>
                                    <m:fPr>
                                      <m:ctrlPr>
                                        <a:rPr lang="en-AU" sz="2400" i="1">
                                          <a:latin typeface="Cambria Math"/>
                                        </a:rPr>
                                      </m:ctrlPr>
                                    </m:fPr>
                                    <m:num>
                                      <m:sSub>
                                        <m:sSubPr>
                                          <m:ctrlPr>
                                            <a:rPr lang="en-AU" sz="2400" i="1">
                                              <a:latin typeface="Cambria Math"/>
                                            </a:rPr>
                                          </m:ctrlPr>
                                        </m:sSubPr>
                                        <m:e>
                                          <m:r>
                                            <a:rPr lang="en-AU" sz="2400" i="1">
                                              <a:latin typeface="Cambria Math"/>
                                            </a:rPr>
                                            <m:t>𝑃</m:t>
                                          </m:r>
                                        </m:e>
                                        <m:sub>
                                          <m:r>
                                            <a:rPr lang="en-AU" sz="2400" i="1">
                                              <a:latin typeface="Cambria Math"/>
                                            </a:rPr>
                                            <m:t>1+</m:t>
                                          </m:r>
                                        </m:sub>
                                      </m:sSub>
                                      <m:sSub>
                                        <m:sSubPr>
                                          <m:ctrlPr>
                                            <a:rPr lang="en-AU" sz="2400" i="1">
                                              <a:latin typeface="Cambria Math"/>
                                            </a:rPr>
                                          </m:ctrlPr>
                                        </m:sSubPr>
                                        <m:e>
                                          <m:r>
                                            <a:rPr lang="en-AU" sz="2400" i="1">
                                              <a:latin typeface="Cambria Math"/>
                                            </a:rPr>
                                            <m:t>𝑃</m:t>
                                          </m:r>
                                        </m:e>
                                        <m:sub>
                                          <m:r>
                                            <a:rPr lang="en-AU" sz="2400" i="1">
                                              <a:latin typeface="Cambria Math"/>
                                            </a:rPr>
                                            <m:t>2</m:t>
                                          </m:r>
                                        </m:sub>
                                      </m:sSub>
                                    </m:num>
                                    <m:den>
                                      <m:r>
                                        <a:rPr lang="en-AU" sz="2400" i="1">
                                          <a:latin typeface="Cambria Math"/>
                                        </a:rPr>
                                        <m:t>2</m:t>
                                      </m:r>
                                    </m:den>
                                  </m:f>
                                </m:e>
                              </m:d>
                            </m:den>
                          </m:f>
                        </m:den>
                      </m:f>
                    </m:oMath>
                  </m:oMathPara>
                </a14:m>
                <a:endParaRPr lang="en-AU" sz="2400" dirty="0" smtClean="0"/>
              </a:p>
              <a:p>
                <a:endParaRPr lang="en-AU" sz="2400" dirty="0"/>
              </a:p>
            </p:txBody>
          </p:sp>
        </mc:Choice>
        <mc:Fallback xmlns="">
          <p:sp>
            <p:nvSpPr>
              <p:cNvPr id="5" name="Rectangle 4"/>
              <p:cNvSpPr>
                <a:spLocks noRot="1" noChangeAspect="1" noMove="1" noResize="1" noEditPoints="1" noAdjustHandles="1" noChangeArrowheads="1" noChangeShapeType="1" noTextEdit="1"/>
              </p:cNvSpPr>
              <p:nvPr/>
            </p:nvSpPr>
            <p:spPr>
              <a:xfrm>
                <a:off x="914400" y="849747"/>
                <a:ext cx="7543800" cy="4209742"/>
              </a:xfrm>
              <a:prstGeom prst="rect">
                <a:avLst/>
              </a:prstGeom>
              <a:blipFill rotWithShape="1">
                <a:blip r:embed="rId2"/>
                <a:stretch>
                  <a:fillRect/>
                </a:stretch>
              </a:blipFill>
            </p:spPr>
            <p:txBody>
              <a:bodyPr/>
              <a:lstStyle/>
              <a:p>
                <a:r>
                  <a:rPr lang="en-AU">
                    <a:noFill/>
                  </a:rPr>
                  <a:t> </a:t>
                </a:r>
              </a:p>
            </p:txBody>
          </p:sp>
        </mc:Fallback>
      </mc:AlternateContent>
      <p:sp>
        <p:nvSpPr>
          <p:cNvPr id="7" name="Date Placeholder 6"/>
          <p:cNvSpPr>
            <a:spLocks noGrp="1"/>
          </p:cNvSpPr>
          <p:nvPr>
            <p:ph type="dt" sz="half" idx="10"/>
          </p:nvPr>
        </p:nvSpPr>
        <p:spPr/>
        <p:txBody>
          <a:bodyPr/>
          <a:lstStyle/>
          <a:p>
            <a:pPr>
              <a:defRPr/>
            </a:pPr>
            <a:fld id="{4D6C5288-19F9-4196-A88E-1DDECF426F13}" type="datetime1">
              <a:rPr lang="en-US" smtClean="0"/>
              <a:t>14-Aug-17</a:t>
            </a:fld>
            <a:endParaRPr lang="en-US"/>
          </a:p>
        </p:txBody>
      </p:sp>
      <p:sp>
        <p:nvSpPr>
          <p:cNvPr id="8" name="Slide Number Placeholder 7"/>
          <p:cNvSpPr>
            <a:spLocks noGrp="1"/>
          </p:cNvSpPr>
          <p:nvPr>
            <p:ph type="sldNum" sz="quarter" idx="12"/>
          </p:nvPr>
        </p:nvSpPr>
        <p:spPr/>
        <p:txBody>
          <a:bodyPr/>
          <a:lstStyle/>
          <a:p>
            <a:pPr>
              <a:defRPr/>
            </a:pPr>
            <a:fld id="{649DAF84-EA1C-4C2A-8DEC-D5B939442470}" type="slidenum">
              <a:rPr lang="en-US" smtClean="0"/>
              <a:pPr>
                <a:defRPr/>
              </a:pPr>
              <a:t>8</a:t>
            </a:fld>
            <a:endParaRPr lang="en-US"/>
          </a:p>
        </p:txBody>
      </p:sp>
    </p:spTree>
    <p:extLst>
      <p:ext uri="{BB962C8B-B14F-4D97-AF65-F5344CB8AC3E}">
        <p14:creationId xmlns:p14="http://schemas.microsoft.com/office/powerpoint/2010/main" val="10252901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618" y="1491184"/>
            <a:ext cx="7749309" cy="479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554477" y="609600"/>
            <a:ext cx="7903723" cy="457200"/>
          </a:xfrm>
        </p:spPr>
        <p:txBody>
          <a:bodyPr/>
          <a:lstStyle/>
          <a:p>
            <a:r>
              <a:rPr lang="en-AU" sz="2800" b="1" dirty="0" smtClean="0">
                <a:solidFill>
                  <a:srgbClr val="FF0000"/>
                </a:solidFill>
                <a:latin typeface="Times New Roman" pitchFamily="18" charset="0"/>
                <a:cs typeface="Times New Roman" pitchFamily="18" charset="0"/>
              </a:rPr>
              <a:t>Determinants of the Price Elasticity of Demand </a:t>
            </a:r>
            <a:endParaRPr lang="en-AU" sz="2800" b="1" dirty="0">
              <a:solidFill>
                <a:srgbClr val="FF0000"/>
              </a:solidFill>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fld id="{19228707-90EB-4665-B5FC-E979148828A3}" type="datetime1">
              <a:rPr lang="en-US" smtClean="0"/>
              <a:t>14-Aug-17</a:t>
            </a:fld>
            <a:endParaRPr lang="en-US"/>
          </a:p>
        </p:txBody>
      </p:sp>
      <p:sp>
        <p:nvSpPr>
          <p:cNvPr id="7" name="Slide Number Placeholder 6"/>
          <p:cNvSpPr>
            <a:spLocks noGrp="1"/>
          </p:cNvSpPr>
          <p:nvPr>
            <p:ph type="sldNum" sz="quarter" idx="12"/>
          </p:nvPr>
        </p:nvSpPr>
        <p:spPr/>
        <p:txBody>
          <a:bodyPr/>
          <a:lstStyle/>
          <a:p>
            <a:pPr>
              <a:defRPr/>
            </a:pPr>
            <a:fld id="{649DAF84-EA1C-4C2A-8DEC-D5B939442470}" type="slidenum">
              <a:rPr lang="en-US" smtClean="0"/>
              <a:pPr>
                <a:defRPr/>
              </a:pPr>
              <a:t>9</a:t>
            </a:fld>
            <a:endParaRPr lang="en-US"/>
          </a:p>
        </p:txBody>
      </p:sp>
    </p:spTree>
    <p:extLst>
      <p:ext uri="{BB962C8B-B14F-4D97-AF65-F5344CB8AC3E}">
        <p14:creationId xmlns:p14="http://schemas.microsoft.com/office/powerpoint/2010/main" val="4123151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E:\Mankiw Lecture PPT\template file.pot</Template>
  <TotalTime>1800</TotalTime>
  <Pages>64</Pages>
  <Words>1422</Words>
  <Application>Microsoft Office PowerPoint</Application>
  <PresentationFormat>On-screen Show (4:3)</PresentationFormat>
  <Paragraphs>157</Paragraphs>
  <Slides>22</Slides>
  <Notes>2</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Elasticity</vt:lpstr>
      <vt:lpstr>Elasticity</vt:lpstr>
      <vt:lpstr>PowerPoint Presentation</vt:lpstr>
      <vt:lpstr>Elasticity of Demand</vt:lpstr>
      <vt:lpstr>Elasticity Types </vt:lpstr>
      <vt:lpstr>PowerPoint Presentation</vt:lpstr>
      <vt:lpstr>PowerPoint Presentation</vt:lpstr>
      <vt:lpstr>Price Ed measurement : mid point formula</vt:lpstr>
      <vt:lpstr>Determinants of the Price Elasticity of Demand </vt:lpstr>
      <vt:lpstr>1.</vt:lpstr>
      <vt:lpstr>PowerPoint Presentation</vt:lpstr>
      <vt:lpstr>2.a Use the midpoint formula to calculate the price elasticity of demand for D1 between point A and point C and the price elasticity of demand for D2 between point A and point B. Which curve is more elastic, D1 or D2? </vt:lpstr>
      <vt:lpstr>PowerPoint Presentation</vt:lpstr>
      <vt:lpstr>2. b. Suppose Amirul is initially selling 200 cones per day at a price of $3.00 per cone. If he reduces his price to $2.50 per cone and his demand curve is D1, what will be the change in his revenue? What will be the change in his revenue if his demand curve is D2?  </vt:lpstr>
      <vt:lpstr>PowerPoint Presentation</vt:lpstr>
      <vt:lpstr>3. On most days prices of red roses are $1 and 8000 are purchased. On Valentine’s Day prices increase to $2 and 30 000 are purchased.   a. Draw D&amp;S diagram that shows why the price jumps.</vt:lpstr>
      <vt:lpstr>b. Based on this information, what do we know about the price elasticity of demand of roses? Calculate values for the PED and the PES or explain why you cannot calculate these values. </vt:lpstr>
      <vt:lpstr>PowerPoint Presentation</vt:lpstr>
      <vt:lpstr>PowerPoint Presentation</vt:lpstr>
      <vt:lpstr>5. Laboni always buys 50 litres of petrol every week, regardless of the price. Sakib always buys exactly $50 of petrol every week, regardless of the price. What is their elasticity of demand for petrol?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Ten Principles of Economics</dc:subject>
  <dc:creator>Mark P. Karscig</dc:creator>
  <cp:keywords>price elasticity</cp:keywords>
  <cp:lastModifiedBy>Fazlul Haque</cp:lastModifiedBy>
  <cp:revision>481</cp:revision>
  <cp:lastPrinted>2003-01-26T00:25:56Z</cp:lastPrinted>
  <dcterms:created xsi:type="dcterms:W3CDTF">1998-06-22T00:04:04Z</dcterms:created>
  <dcterms:modified xsi:type="dcterms:W3CDTF">2017-08-14T17:55:00Z</dcterms:modified>
</cp:coreProperties>
</file>