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7" r:id="rId2"/>
    <p:sldId id="259" r:id="rId3"/>
    <p:sldId id="261" r:id="rId4"/>
    <p:sldId id="260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0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267E3-B249-42DF-A462-D32EB270C7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8947DF-BD61-4AD0-9ECD-F4496F3431A4}">
      <dgm:prSet/>
      <dgm:spPr/>
      <dgm:t>
        <a:bodyPr/>
        <a:lstStyle/>
        <a:p>
          <a:pPr rtl="0"/>
          <a:r>
            <a:rPr lang="en-US" b="1" u="sng" smtClean="0"/>
            <a:t>Finding the Address of an Overloaded Function</a:t>
          </a:r>
          <a:r>
            <a:rPr lang="bn-BD" b="1" u="sng" smtClean="0"/>
            <a:t>:</a:t>
          </a:r>
          <a:endParaRPr lang="en-US"/>
        </a:p>
      </dgm:t>
    </dgm:pt>
    <dgm:pt modelId="{A0D957B8-FF38-410F-B76E-49E45779F559}" type="parTrans" cxnId="{E99519DD-CBFA-480E-B8F5-E3862B765228}">
      <dgm:prSet/>
      <dgm:spPr/>
      <dgm:t>
        <a:bodyPr/>
        <a:lstStyle/>
        <a:p>
          <a:endParaRPr lang="en-US"/>
        </a:p>
      </dgm:t>
    </dgm:pt>
    <dgm:pt modelId="{E76F41C8-4F96-413D-B5F6-85B57FED6E50}" type="sibTrans" cxnId="{E99519DD-CBFA-480E-B8F5-E3862B765228}">
      <dgm:prSet/>
      <dgm:spPr/>
      <dgm:t>
        <a:bodyPr/>
        <a:lstStyle/>
        <a:p>
          <a:endParaRPr lang="en-US"/>
        </a:p>
      </dgm:t>
    </dgm:pt>
    <dgm:pt modelId="{028E083D-BF2B-4A46-B2D0-C2FEA333F2A9}" type="pres">
      <dgm:prSet presAssocID="{FB6267E3-B249-42DF-A462-D32EB270C7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66B0FB-2385-4825-AC1C-578E9C407DF1}" type="pres">
      <dgm:prSet presAssocID="{F98947DF-BD61-4AD0-9ECD-F4496F3431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EA9FD1-5BD0-428B-A194-7CA653D1446B}" type="presOf" srcId="{F98947DF-BD61-4AD0-9ECD-F4496F3431A4}" destId="{0366B0FB-2385-4825-AC1C-578E9C407DF1}" srcOrd="0" destOrd="0" presId="urn:microsoft.com/office/officeart/2005/8/layout/vList2"/>
    <dgm:cxn modelId="{1CDD3489-9A69-4A59-8B3B-F91BD7B07B82}" type="presOf" srcId="{FB6267E3-B249-42DF-A462-D32EB270C776}" destId="{028E083D-BF2B-4A46-B2D0-C2FEA333F2A9}" srcOrd="0" destOrd="0" presId="urn:microsoft.com/office/officeart/2005/8/layout/vList2"/>
    <dgm:cxn modelId="{E99519DD-CBFA-480E-B8F5-E3862B765228}" srcId="{FB6267E3-B249-42DF-A462-D32EB270C776}" destId="{F98947DF-BD61-4AD0-9ECD-F4496F3431A4}" srcOrd="0" destOrd="0" parTransId="{A0D957B8-FF38-410F-B76E-49E45779F559}" sibTransId="{E76F41C8-4F96-413D-B5F6-85B57FED6E50}"/>
    <dgm:cxn modelId="{71E137DD-5859-41FE-8EC0-7B7B93FDFDCC}" type="presParOf" srcId="{028E083D-BF2B-4A46-B2D0-C2FEA333F2A9}" destId="{0366B0FB-2385-4825-AC1C-578E9C407D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6267E3-B249-42DF-A462-D32EB270C7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947DF-BD61-4AD0-9ECD-F4496F3431A4}">
      <dgm:prSet/>
      <dgm:spPr/>
      <dgm:t>
        <a:bodyPr/>
        <a:lstStyle/>
        <a:p>
          <a:pPr rtl="0"/>
          <a:r>
            <a:rPr lang="en-US" dirty="0" smtClean="0"/>
            <a:t>Default Function Arguments</a:t>
          </a:r>
          <a:endParaRPr lang="en-US" dirty="0"/>
        </a:p>
      </dgm:t>
    </dgm:pt>
    <dgm:pt modelId="{A0D957B8-FF38-410F-B76E-49E45779F559}" type="parTrans" cxnId="{E99519DD-CBFA-480E-B8F5-E3862B765228}">
      <dgm:prSet/>
      <dgm:spPr/>
      <dgm:t>
        <a:bodyPr/>
        <a:lstStyle/>
        <a:p>
          <a:endParaRPr lang="en-US"/>
        </a:p>
      </dgm:t>
    </dgm:pt>
    <dgm:pt modelId="{E76F41C8-4F96-413D-B5F6-85B57FED6E50}" type="sibTrans" cxnId="{E99519DD-CBFA-480E-B8F5-E3862B765228}">
      <dgm:prSet/>
      <dgm:spPr/>
      <dgm:t>
        <a:bodyPr/>
        <a:lstStyle/>
        <a:p>
          <a:endParaRPr lang="en-US"/>
        </a:p>
      </dgm:t>
    </dgm:pt>
    <dgm:pt modelId="{028E083D-BF2B-4A46-B2D0-C2FEA333F2A9}" type="pres">
      <dgm:prSet presAssocID="{FB6267E3-B249-42DF-A462-D32EB270C7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66B0FB-2385-4825-AC1C-578E9C407DF1}" type="pres">
      <dgm:prSet presAssocID="{F98947DF-BD61-4AD0-9ECD-F4496F3431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372D4D-81D7-485E-B981-A7A2BC03F7F0}" type="presOf" srcId="{FB6267E3-B249-42DF-A462-D32EB270C776}" destId="{028E083D-BF2B-4A46-B2D0-C2FEA333F2A9}" srcOrd="0" destOrd="0" presId="urn:microsoft.com/office/officeart/2005/8/layout/vList2"/>
    <dgm:cxn modelId="{89BFD1D3-A094-4775-BC7F-9FBC7B7EBA70}" type="presOf" srcId="{F98947DF-BD61-4AD0-9ECD-F4496F3431A4}" destId="{0366B0FB-2385-4825-AC1C-578E9C407DF1}" srcOrd="0" destOrd="0" presId="urn:microsoft.com/office/officeart/2005/8/layout/vList2"/>
    <dgm:cxn modelId="{E99519DD-CBFA-480E-B8F5-E3862B765228}" srcId="{FB6267E3-B249-42DF-A462-D32EB270C776}" destId="{F98947DF-BD61-4AD0-9ECD-F4496F3431A4}" srcOrd="0" destOrd="0" parTransId="{A0D957B8-FF38-410F-B76E-49E45779F559}" sibTransId="{E76F41C8-4F96-413D-B5F6-85B57FED6E50}"/>
    <dgm:cxn modelId="{8C8CC787-1DA7-40A2-A2B5-07803859CAFA}" type="presParOf" srcId="{028E083D-BF2B-4A46-B2D0-C2FEA333F2A9}" destId="{0366B0FB-2385-4825-AC1C-578E9C407D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6267E3-B249-42DF-A462-D32EB270C7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947DF-BD61-4AD0-9ECD-F4496F3431A4}">
      <dgm:prSet/>
      <dgm:spPr/>
      <dgm:t>
        <a:bodyPr/>
        <a:lstStyle/>
        <a:p>
          <a:pPr rtl="0"/>
          <a:r>
            <a:rPr lang="en-US" b="1" u="sng" dirty="0" smtClean="0"/>
            <a:t>Default Arguments vs. Overloading</a:t>
          </a:r>
          <a:r>
            <a:rPr lang="bn-BD" b="1" u="sng" dirty="0" smtClean="0"/>
            <a:t>:</a:t>
          </a:r>
          <a:endParaRPr lang="en-US" dirty="0"/>
        </a:p>
      </dgm:t>
    </dgm:pt>
    <dgm:pt modelId="{A0D957B8-FF38-410F-B76E-49E45779F559}" type="parTrans" cxnId="{E99519DD-CBFA-480E-B8F5-E3862B765228}">
      <dgm:prSet/>
      <dgm:spPr/>
      <dgm:t>
        <a:bodyPr/>
        <a:lstStyle/>
        <a:p>
          <a:endParaRPr lang="en-US"/>
        </a:p>
      </dgm:t>
    </dgm:pt>
    <dgm:pt modelId="{E76F41C8-4F96-413D-B5F6-85B57FED6E50}" type="sibTrans" cxnId="{E99519DD-CBFA-480E-B8F5-E3862B765228}">
      <dgm:prSet/>
      <dgm:spPr/>
      <dgm:t>
        <a:bodyPr/>
        <a:lstStyle/>
        <a:p>
          <a:endParaRPr lang="en-US"/>
        </a:p>
      </dgm:t>
    </dgm:pt>
    <dgm:pt modelId="{028E083D-BF2B-4A46-B2D0-C2FEA333F2A9}" type="pres">
      <dgm:prSet presAssocID="{FB6267E3-B249-42DF-A462-D32EB270C7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66B0FB-2385-4825-AC1C-578E9C407DF1}" type="pres">
      <dgm:prSet presAssocID="{F98947DF-BD61-4AD0-9ECD-F4496F3431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5253B3-6B36-40AA-B03A-694698DC147F}" type="presOf" srcId="{FB6267E3-B249-42DF-A462-D32EB270C776}" destId="{028E083D-BF2B-4A46-B2D0-C2FEA333F2A9}" srcOrd="0" destOrd="0" presId="urn:microsoft.com/office/officeart/2005/8/layout/vList2"/>
    <dgm:cxn modelId="{E99519DD-CBFA-480E-B8F5-E3862B765228}" srcId="{FB6267E3-B249-42DF-A462-D32EB270C776}" destId="{F98947DF-BD61-4AD0-9ECD-F4496F3431A4}" srcOrd="0" destOrd="0" parTransId="{A0D957B8-FF38-410F-B76E-49E45779F559}" sibTransId="{E76F41C8-4F96-413D-B5F6-85B57FED6E50}"/>
    <dgm:cxn modelId="{C17F0394-A357-4B96-BBBE-B54B3A591ABF}" type="presOf" srcId="{F98947DF-BD61-4AD0-9ECD-F4496F3431A4}" destId="{0366B0FB-2385-4825-AC1C-578E9C407DF1}" srcOrd="0" destOrd="0" presId="urn:microsoft.com/office/officeart/2005/8/layout/vList2"/>
    <dgm:cxn modelId="{2C994A25-A9EB-41EA-80C7-A8BA2B71AF5B}" type="presParOf" srcId="{028E083D-BF2B-4A46-B2D0-C2FEA333F2A9}" destId="{0366B0FB-2385-4825-AC1C-578E9C407D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6267E3-B249-42DF-A462-D32EB270C7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947DF-BD61-4AD0-9ECD-F4496F3431A4}">
      <dgm:prSet/>
      <dgm:spPr/>
      <dgm:t>
        <a:bodyPr/>
        <a:lstStyle/>
        <a:p>
          <a:pPr rtl="0"/>
          <a:r>
            <a:rPr lang="en-US" b="1" u="sng" smtClean="0"/>
            <a:t>Function Overloading and Ambiguity</a:t>
          </a:r>
          <a:r>
            <a:rPr lang="bn-BD" b="1" u="sng" smtClean="0"/>
            <a:t>:</a:t>
          </a:r>
          <a:endParaRPr lang="en-US" dirty="0"/>
        </a:p>
      </dgm:t>
    </dgm:pt>
    <dgm:pt modelId="{A0D957B8-FF38-410F-B76E-49E45779F559}" type="parTrans" cxnId="{E99519DD-CBFA-480E-B8F5-E3862B765228}">
      <dgm:prSet/>
      <dgm:spPr/>
      <dgm:t>
        <a:bodyPr/>
        <a:lstStyle/>
        <a:p>
          <a:endParaRPr lang="en-US"/>
        </a:p>
      </dgm:t>
    </dgm:pt>
    <dgm:pt modelId="{E76F41C8-4F96-413D-B5F6-85B57FED6E50}" type="sibTrans" cxnId="{E99519DD-CBFA-480E-B8F5-E3862B765228}">
      <dgm:prSet/>
      <dgm:spPr/>
      <dgm:t>
        <a:bodyPr/>
        <a:lstStyle/>
        <a:p>
          <a:endParaRPr lang="en-US"/>
        </a:p>
      </dgm:t>
    </dgm:pt>
    <dgm:pt modelId="{028E083D-BF2B-4A46-B2D0-C2FEA333F2A9}" type="pres">
      <dgm:prSet presAssocID="{FB6267E3-B249-42DF-A462-D32EB270C7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66B0FB-2385-4825-AC1C-578E9C407DF1}" type="pres">
      <dgm:prSet presAssocID="{F98947DF-BD61-4AD0-9ECD-F4496F3431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8C5BB5-0757-4EF7-AEA7-92EF2F2DE940}" type="presOf" srcId="{F98947DF-BD61-4AD0-9ECD-F4496F3431A4}" destId="{0366B0FB-2385-4825-AC1C-578E9C407DF1}" srcOrd="0" destOrd="0" presId="urn:microsoft.com/office/officeart/2005/8/layout/vList2"/>
    <dgm:cxn modelId="{C4779526-B3D4-41B1-B0BA-A32A33345E8D}" type="presOf" srcId="{FB6267E3-B249-42DF-A462-D32EB270C776}" destId="{028E083D-BF2B-4A46-B2D0-C2FEA333F2A9}" srcOrd="0" destOrd="0" presId="urn:microsoft.com/office/officeart/2005/8/layout/vList2"/>
    <dgm:cxn modelId="{E99519DD-CBFA-480E-B8F5-E3862B765228}" srcId="{FB6267E3-B249-42DF-A462-D32EB270C776}" destId="{F98947DF-BD61-4AD0-9ECD-F4496F3431A4}" srcOrd="0" destOrd="0" parTransId="{A0D957B8-FF38-410F-B76E-49E45779F559}" sibTransId="{E76F41C8-4F96-413D-B5F6-85B57FED6E50}"/>
    <dgm:cxn modelId="{4E32B225-AA02-4B08-B1F1-73EB4FEB28DD}" type="presParOf" srcId="{028E083D-BF2B-4A46-B2D0-C2FEA333F2A9}" destId="{0366B0FB-2385-4825-AC1C-578E9C407D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6B0FB-2385-4825-AC1C-578E9C407DF1}">
      <dsp:nvSpPr>
        <dsp:cNvPr id="0" name=""/>
        <dsp:cNvSpPr/>
      </dsp:nvSpPr>
      <dsp:spPr>
        <a:xfrm>
          <a:off x="0" y="9674"/>
          <a:ext cx="8473440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u="sng" kern="1200" smtClean="0"/>
            <a:t>Finding the Address of an Overloaded Function</a:t>
          </a:r>
          <a:r>
            <a:rPr lang="bn-BD" sz="3000" b="1" u="sng" kern="1200" smtClean="0"/>
            <a:t>:</a:t>
          </a:r>
          <a:endParaRPr lang="en-US" sz="3000" kern="1200"/>
        </a:p>
      </dsp:txBody>
      <dsp:txXfrm>
        <a:off x="43693" y="53367"/>
        <a:ext cx="8386054" cy="807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6B0FB-2385-4825-AC1C-578E9C407DF1}">
      <dsp:nvSpPr>
        <dsp:cNvPr id="0" name=""/>
        <dsp:cNvSpPr/>
      </dsp:nvSpPr>
      <dsp:spPr>
        <a:xfrm>
          <a:off x="0" y="899"/>
          <a:ext cx="847344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Default Function Arguments</a:t>
          </a:r>
          <a:endParaRPr lang="en-US" sz="3900" kern="1200" dirty="0"/>
        </a:p>
      </dsp:txBody>
      <dsp:txXfrm>
        <a:off x="44549" y="45448"/>
        <a:ext cx="8384342" cy="823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6B0FB-2385-4825-AC1C-578E9C407DF1}">
      <dsp:nvSpPr>
        <dsp:cNvPr id="0" name=""/>
        <dsp:cNvSpPr/>
      </dsp:nvSpPr>
      <dsp:spPr>
        <a:xfrm>
          <a:off x="0" y="9674"/>
          <a:ext cx="8473440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u="sng" kern="1200" dirty="0" smtClean="0"/>
            <a:t>Default Arguments vs. Overloading</a:t>
          </a:r>
          <a:r>
            <a:rPr lang="bn-BD" sz="3000" b="1" u="sng" kern="1200" dirty="0" smtClean="0"/>
            <a:t>:</a:t>
          </a:r>
          <a:endParaRPr lang="en-US" sz="3000" kern="1200" dirty="0"/>
        </a:p>
      </dsp:txBody>
      <dsp:txXfrm>
        <a:off x="43693" y="53367"/>
        <a:ext cx="8386054" cy="8076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6B0FB-2385-4825-AC1C-578E9C407DF1}">
      <dsp:nvSpPr>
        <dsp:cNvPr id="0" name=""/>
        <dsp:cNvSpPr/>
      </dsp:nvSpPr>
      <dsp:spPr>
        <a:xfrm>
          <a:off x="0" y="9674"/>
          <a:ext cx="8473440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u="sng" kern="1200" smtClean="0"/>
            <a:t>Function Overloading and Ambiguity</a:t>
          </a:r>
          <a:r>
            <a:rPr lang="bn-BD" sz="3000" b="1" u="sng" kern="1200" smtClean="0"/>
            <a:t>:</a:t>
          </a:r>
          <a:endParaRPr lang="en-US" sz="3000" kern="1200" dirty="0"/>
        </a:p>
      </dsp:txBody>
      <dsp:txXfrm>
        <a:off x="43693" y="53367"/>
        <a:ext cx="8386054" cy="807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25F13-56BD-4453-91B5-869BA9F18BD3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99D0F-60A4-429A-A470-AC09163F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3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B1BFB-4B61-46DA-B464-D65051EB06F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33C078-B1AB-42C2-8437-5C82C2FEFC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B1BFB-4B61-46DA-B464-D65051EB06F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33C078-B1AB-42C2-8437-5C82C2FEFC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B1BFB-4B61-46DA-B464-D65051EB06F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33C078-B1AB-42C2-8437-5C82C2FEFC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B1BFB-4B61-46DA-B464-D65051EB06F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33C078-B1AB-42C2-8437-5C82C2FEFC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B1BFB-4B61-46DA-B464-D65051EB06F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33C078-B1AB-42C2-8437-5C82C2FEFC6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B1BFB-4B61-46DA-B464-D65051EB06F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33C078-B1AB-42C2-8437-5C82C2FEFC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B1BFB-4B61-46DA-B464-D65051EB06F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33C078-B1AB-42C2-8437-5C82C2FEFC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B1BFB-4B61-46DA-B464-D65051EB06F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33C078-B1AB-42C2-8437-5C82C2FEFC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B1BFB-4B61-46DA-B464-D65051EB06F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33C078-B1AB-42C2-8437-5C82C2FEFC6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B1BFB-4B61-46DA-B464-D65051EB06F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33C078-B1AB-42C2-8437-5C82C2FEFC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B1BFB-4B61-46DA-B464-D65051EB06F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33C078-B1AB-42C2-8437-5C82C2FEFC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A2B1BFB-4B61-46DA-B464-D65051EB06F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433C078-B1AB-42C2-8437-5C82C2FEFC6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" y="273629"/>
            <a:ext cx="8229600" cy="1144921"/>
          </a:xfrm>
        </p:spPr>
        <p:txBody>
          <a:bodyPr lIns="82945" tIns="41473" rIns="82945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300" b="1" dirty="0">
                <a:latin typeface="Cambria math" pitchFamily="18"/>
              </a:rPr>
              <a:t>                                   </a:t>
            </a:r>
            <a:r>
              <a:rPr lang="en-US" sz="3300" b="1" dirty="0" smtClean="0">
                <a:latin typeface="Cambria math" pitchFamily="18"/>
              </a:rPr>
              <a:t>Chapter-14</a:t>
            </a:r>
            <a:endParaRPr lang="en-US" sz="3300" b="1" dirty="0">
              <a:latin typeface="Cambria math" pitchFamily="18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1" y="1604329"/>
            <a:ext cx="8229600" cy="3977698"/>
          </a:xfrm>
        </p:spPr>
        <p:txBody>
          <a:bodyPr lIns="82945" tIns="41473" rIns="82945" bIns="41473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>
              <a:buNone/>
            </a:pPr>
            <a:r>
              <a:rPr lang="en-US" dirty="0"/>
              <a:t>Abu </a:t>
            </a:r>
            <a:r>
              <a:rPr lang="en-US" dirty="0" err="1"/>
              <a:t>Saleh</a:t>
            </a:r>
            <a:r>
              <a:rPr lang="en-US" dirty="0"/>
              <a:t> Musa </a:t>
            </a:r>
            <a:r>
              <a:rPr lang="en-US" dirty="0" err="1"/>
              <a:t>Miah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M.Sc. </a:t>
            </a:r>
            <a:r>
              <a:rPr lang="en-US" dirty="0" err="1"/>
              <a:t>Engg</a:t>
            </a:r>
            <a:r>
              <a:rPr lang="en-US" dirty="0"/>
              <a:t>(On going)</a:t>
            </a:r>
          </a:p>
          <a:p>
            <a:pPr marL="0" indent="0" algn="ctr">
              <a:buNone/>
            </a:pPr>
            <a:r>
              <a:rPr lang="en-US" dirty="0"/>
              <a:t>University of </a:t>
            </a:r>
            <a:r>
              <a:rPr lang="en-US" dirty="0" err="1"/>
              <a:t>Rajshahi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1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63039271"/>
              </p:ext>
            </p:extLst>
          </p:nvPr>
        </p:nvGraphicFramePr>
        <p:xfrm>
          <a:off x="381000" y="0"/>
          <a:ext cx="847344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686800" cy="1219200"/>
          </a:xfrm>
        </p:spPr>
        <p:txBody>
          <a:bodyPr>
            <a:noAutofit/>
          </a:bodyPr>
          <a:lstStyle/>
          <a:p>
            <a:r>
              <a:rPr lang="bn-BD" sz="2000" dirty="0"/>
              <a:t> </a:t>
            </a:r>
            <a:r>
              <a:rPr lang="en-US" sz="2000" dirty="0"/>
              <a:t>C++ allows a function to assign a parameter a default value when no argument</a:t>
            </a:r>
            <a:r>
              <a:rPr lang="bn-BD" sz="2000" dirty="0"/>
              <a:t> </a:t>
            </a:r>
            <a:r>
              <a:rPr lang="en-US" sz="2000" dirty="0"/>
              <a:t>corresponding to that parameter is specified in a call to that function. The default value</a:t>
            </a:r>
            <a:r>
              <a:rPr lang="bn-BD" sz="2000" dirty="0"/>
              <a:t> </a:t>
            </a:r>
            <a:r>
              <a:rPr lang="en-US" sz="2000" dirty="0"/>
              <a:t>is specified in a manner syntactically similar to a variable initialization. For example,</a:t>
            </a:r>
            <a:r>
              <a:rPr lang="bn-BD" sz="2000" dirty="0"/>
              <a:t> </a:t>
            </a:r>
            <a:r>
              <a:rPr lang="en-US" sz="2000" dirty="0"/>
              <a:t>this declares </a:t>
            </a:r>
            <a:r>
              <a:rPr lang="en-US" sz="2000" b="1" dirty="0" err="1"/>
              <a:t>myfunc</a:t>
            </a:r>
            <a:r>
              <a:rPr lang="en-US" sz="2000" b="1" dirty="0"/>
              <a:t>() </a:t>
            </a:r>
            <a:r>
              <a:rPr lang="en-US" sz="2000" dirty="0"/>
              <a:t>as taking one </a:t>
            </a:r>
            <a:r>
              <a:rPr lang="en-US" sz="2000" b="1" dirty="0"/>
              <a:t>double </a:t>
            </a:r>
            <a:r>
              <a:rPr lang="en-US" sz="2000" dirty="0"/>
              <a:t>argument with a default value of 0.0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2653100"/>
            <a:ext cx="4495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myfunc</a:t>
            </a:r>
            <a:r>
              <a:rPr lang="en-US" sz="2400" dirty="0"/>
              <a:t>(double d = 0.0)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// ...</a:t>
            </a:r>
          </a:p>
          <a:p>
            <a:r>
              <a:rPr lang="en-US" sz="2400" dirty="0" smtClean="0"/>
              <a:t>}</a:t>
            </a:r>
            <a:endParaRPr lang="bn-BD" sz="2400" dirty="0" smtClean="0"/>
          </a:p>
          <a:p>
            <a:r>
              <a:rPr lang="en-US" sz="2000" dirty="0"/>
              <a:t>Now, </a:t>
            </a:r>
            <a:r>
              <a:rPr lang="en-US" sz="2000" b="1" dirty="0" err="1"/>
              <a:t>myfunc</a:t>
            </a:r>
            <a:r>
              <a:rPr lang="en-US" sz="2000" b="1" dirty="0"/>
              <a:t>() </a:t>
            </a:r>
            <a:r>
              <a:rPr lang="en-US" sz="2000" dirty="0"/>
              <a:t>can be called one of two ways, as the following examples show:</a:t>
            </a:r>
          </a:p>
          <a:p>
            <a:r>
              <a:rPr lang="en-US" sz="2000" dirty="0" err="1"/>
              <a:t>myfunc</a:t>
            </a:r>
            <a:r>
              <a:rPr lang="en-US" sz="2000" dirty="0"/>
              <a:t>(198.234); // pass an explicit value</a:t>
            </a:r>
          </a:p>
          <a:p>
            <a:r>
              <a:rPr lang="en-US" sz="2000" dirty="0" err="1"/>
              <a:t>myfunc</a:t>
            </a:r>
            <a:r>
              <a:rPr lang="en-US" sz="2000" dirty="0"/>
              <a:t>(); // let function use default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77580" y="2209818"/>
            <a:ext cx="39624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itchFamily="18" charset="0"/>
                <a:ea typeface="Cambria Math" pitchFamily="18" charset="0"/>
              </a:rPr>
              <a:t>#include &lt;</a:t>
            </a:r>
            <a:r>
              <a:rPr lang="en-US" sz="1400" dirty="0" err="1">
                <a:latin typeface="Cambria Math" pitchFamily="18" charset="0"/>
                <a:ea typeface="Cambria Math" pitchFamily="18" charset="0"/>
              </a:rPr>
              <a:t>iostream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&gt;</a:t>
            </a:r>
          </a:p>
          <a:p>
            <a:r>
              <a:rPr lang="en-US" sz="1400" dirty="0">
                <a:latin typeface="Cambria Math" pitchFamily="18" charset="0"/>
                <a:ea typeface="Cambria Math" pitchFamily="18" charset="0"/>
              </a:rPr>
              <a:t>using namespace </a:t>
            </a:r>
            <a:r>
              <a:rPr lang="en-US" sz="1400" dirty="0" err="1">
                <a:latin typeface="Cambria Math" pitchFamily="18" charset="0"/>
                <a:ea typeface="Cambria Math" pitchFamily="18" charset="0"/>
              </a:rPr>
              <a:t>std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;</a:t>
            </a:r>
          </a:p>
          <a:p>
            <a:r>
              <a:rPr lang="en-US" sz="1400" dirty="0">
                <a:latin typeface="Cambria Math" pitchFamily="18" charset="0"/>
                <a:ea typeface="Cambria Math" pitchFamily="18" charset="0"/>
              </a:rPr>
              <a:t>void </a:t>
            </a:r>
            <a:r>
              <a:rPr lang="en-US" sz="1400" dirty="0" err="1">
                <a:latin typeface="Cambria Math" pitchFamily="18" charset="0"/>
                <a:ea typeface="Cambria Math" pitchFamily="18" charset="0"/>
              </a:rPr>
              <a:t>clrscr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1400" dirty="0" err="1">
                <a:latin typeface="Cambria Math" pitchFamily="18" charset="0"/>
                <a:ea typeface="Cambria Math" pitchFamily="18" charset="0"/>
              </a:rPr>
              <a:t>int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 size=25);</a:t>
            </a:r>
          </a:p>
          <a:p>
            <a:r>
              <a:rPr lang="en-US" sz="1400" dirty="0" err="1">
                <a:latin typeface="Cambria Math" pitchFamily="18" charset="0"/>
                <a:ea typeface="Cambria Math" pitchFamily="18" charset="0"/>
              </a:rPr>
              <a:t>int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 main()</a:t>
            </a:r>
          </a:p>
          <a:p>
            <a:r>
              <a:rPr lang="en-US" sz="1400" dirty="0">
                <a:latin typeface="Cambria Math" pitchFamily="18" charset="0"/>
                <a:ea typeface="Cambria Math" pitchFamily="18" charset="0"/>
              </a:rPr>
              <a:t>{</a:t>
            </a:r>
          </a:p>
          <a:p>
            <a:r>
              <a:rPr lang="en-US" sz="1400" dirty="0">
                <a:latin typeface="Cambria Math" pitchFamily="18" charset="0"/>
                <a:ea typeface="Cambria Math" pitchFamily="18" charset="0"/>
              </a:rPr>
              <a:t>register </a:t>
            </a:r>
            <a:r>
              <a:rPr lang="en-US" sz="1400" dirty="0" err="1">
                <a:latin typeface="Cambria Math" pitchFamily="18" charset="0"/>
                <a:ea typeface="Cambria Math" pitchFamily="18" charset="0"/>
              </a:rPr>
              <a:t>int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 i;</a:t>
            </a:r>
          </a:p>
          <a:p>
            <a:pPr fontAlgn="auto"/>
            <a:r>
              <a:rPr lang="en-US" sz="1400" dirty="0">
                <a:latin typeface="Cambria Math" pitchFamily="18" charset="0"/>
                <a:ea typeface="Cambria Math" pitchFamily="18" charset="0"/>
              </a:rPr>
              <a:t>for(i=0; i&lt;30; i++ ) </a:t>
            </a:r>
            <a:r>
              <a:rPr lang="en-US" sz="1400" dirty="0" err="1">
                <a:latin typeface="Cambria Math" pitchFamily="18" charset="0"/>
                <a:ea typeface="Cambria Math" pitchFamily="18" charset="0"/>
              </a:rPr>
              <a:t>cout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 &lt;&lt; i &lt;&lt; </a:t>
            </a:r>
            <a:r>
              <a:rPr lang="en-US" sz="1400" dirty="0" err="1">
                <a:latin typeface="Cambria Math" pitchFamily="18" charset="0"/>
                <a:ea typeface="Cambria Math" pitchFamily="18" charset="0"/>
              </a:rPr>
              <a:t>endl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;</a:t>
            </a:r>
          </a:p>
          <a:p>
            <a:pPr fontAlgn="auto"/>
            <a:r>
              <a:rPr lang="en-US" sz="1400" dirty="0" err="1">
                <a:latin typeface="Cambria Math" pitchFamily="18" charset="0"/>
                <a:ea typeface="Cambria Math" pitchFamily="18" charset="0"/>
              </a:rPr>
              <a:t>cin.get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();</a:t>
            </a:r>
          </a:p>
          <a:p>
            <a:pPr fontAlgn="auto"/>
            <a:r>
              <a:rPr lang="en-US" sz="1400" dirty="0" err="1">
                <a:latin typeface="Cambria Math" pitchFamily="18" charset="0"/>
                <a:ea typeface="Cambria Math" pitchFamily="18" charset="0"/>
              </a:rPr>
              <a:t>clrscr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(); // clears 25 lines</a:t>
            </a:r>
          </a:p>
          <a:p>
            <a:pPr fontAlgn="auto"/>
            <a:r>
              <a:rPr lang="en-US" sz="1400" dirty="0">
                <a:latin typeface="Cambria Math" pitchFamily="18" charset="0"/>
                <a:ea typeface="Cambria Math" pitchFamily="18" charset="0"/>
              </a:rPr>
              <a:t>for(i=0; i&lt;30; i++ ) </a:t>
            </a:r>
            <a:r>
              <a:rPr lang="en-US" sz="1400" dirty="0" err="1">
                <a:latin typeface="Cambria Math" pitchFamily="18" charset="0"/>
                <a:ea typeface="Cambria Math" pitchFamily="18" charset="0"/>
              </a:rPr>
              <a:t>cout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 &lt;&lt; i &lt;&lt; </a:t>
            </a:r>
            <a:r>
              <a:rPr lang="en-US" sz="1400" dirty="0" err="1">
                <a:latin typeface="Cambria Math" pitchFamily="18" charset="0"/>
                <a:ea typeface="Cambria Math" pitchFamily="18" charset="0"/>
              </a:rPr>
              <a:t>endl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;</a:t>
            </a:r>
          </a:p>
          <a:p>
            <a:pPr fontAlgn="auto"/>
            <a:r>
              <a:rPr lang="en-US" sz="1400" dirty="0" err="1">
                <a:latin typeface="Cambria Math" pitchFamily="18" charset="0"/>
                <a:ea typeface="Cambria Math" pitchFamily="18" charset="0"/>
              </a:rPr>
              <a:t>cin.get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();</a:t>
            </a:r>
          </a:p>
          <a:p>
            <a:pPr fontAlgn="auto"/>
            <a:r>
              <a:rPr lang="en-US" sz="1400" dirty="0" err="1">
                <a:latin typeface="Cambria Math" pitchFamily="18" charset="0"/>
                <a:ea typeface="Cambria Math" pitchFamily="18" charset="0"/>
              </a:rPr>
              <a:t>clrscr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(10); // clears 10 lines</a:t>
            </a:r>
          </a:p>
          <a:p>
            <a:pPr fontAlgn="auto"/>
            <a:r>
              <a:rPr lang="en-US" sz="1400" dirty="0">
                <a:latin typeface="Cambria Math" pitchFamily="18" charset="0"/>
                <a:ea typeface="Cambria Math" pitchFamily="18" charset="0"/>
              </a:rPr>
              <a:t>return 0;</a:t>
            </a:r>
          </a:p>
          <a:p>
            <a:pPr fontAlgn="auto"/>
            <a:r>
              <a:rPr lang="en-US" sz="1400" dirty="0">
                <a:latin typeface="Cambria Math" pitchFamily="18" charset="0"/>
                <a:ea typeface="Cambria Math" pitchFamily="18" charset="0"/>
              </a:rPr>
              <a:t>}</a:t>
            </a:r>
          </a:p>
          <a:p>
            <a:pPr fontAlgn="auto"/>
            <a:r>
              <a:rPr lang="en-US" sz="1400" dirty="0">
                <a:latin typeface="Cambria Math" pitchFamily="18" charset="0"/>
                <a:ea typeface="Cambria Math" pitchFamily="18" charset="0"/>
              </a:rPr>
              <a:t>void </a:t>
            </a:r>
            <a:r>
              <a:rPr lang="en-US" sz="1400" dirty="0" err="1">
                <a:latin typeface="Cambria Math" pitchFamily="18" charset="0"/>
                <a:ea typeface="Cambria Math" pitchFamily="18" charset="0"/>
              </a:rPr>
              <a:t>clrscr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1400" dirty="0" err="1">
                <a:latin typeface="Cambria Math" pitchFamily="18" charset="0"/>
                <a:ea typeface="Cambria Math" pitchFamily="18" charset="0"/>
              </a:rPr>
              <a:t>int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 size)</a:t>
            </a:r>
          </a:p>
          <a:p>
            <a:pPr fontAlgn="auto"/>
            <a:r>
              <a:rPr lang="en-US" sz="1400" dirty="0">
                <a:latin typeface="Cambria Math" pitchFamily="18" charset="0"/>
                <a:ea typeface="Cambria Math" pitchFamily="18" charset="0"/>
              </a:rPr>
              <a:t>{</a:t>
            </a:r>
          </a:p>
          <a:p>
            <a:pPr fontAlgn="auto"/>
            <a:r>
              <a:rPr lang="en-US" sz="1400" dirty="0">
                <a:latin typeface="Cambria Math" pitchFamily="18" charset="0"/>
                <a:ea typeface="Cambria Math" pitchFamily="18" charset="0"/>
              </a:rPr>
              <a:t>for(; size; size--) </a:t>
            </a:r>
            <a:r>
              <a:rPr lang="en-US" sz="1400" dirty="0" err="1">
                <a:latin typeface="Cambria Math" pitchFamily="18" charset="0"/>
                <a:ea typeface="Cambria Math" pitchFamily="18" charset="0"/>
              </a:rPr>
              <a:t>cout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 &lt;&lt; </a:t>
            </a:r>
            <a:r>
              <a:rPr lang="en-US" sz="1400" dirty="0" err="1">
                <a:latin typeface="Cambria Math" pitchFamily="18" charset="0"/>
                <a:ea typeface="Cambria Math" pitchFamily="18" charset="0"/>
              </a:rPr>
              <a:t>endl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;</a:t>
            </a:r>
          </a:p>
          <a:p>
            <a:r>
              <a:rPr lang="en-US" sz="1400" dirty="0">
                <a:latin typeface="Cambria Math" pitchFamily="18" charset="0"/>
                <a:ea typeface="Cambria Math" pitchFamily="18" charset="0"/>
              </a:rPr>
              <a:t>}</a:t>
            </a:r>
          </a:p>
          <a:p>
            <a:r>
              <a:rPr lang="en-US" sz="1400" b="1" dirty="0">
                <a:latin typeface="Cambria Math" pitchFamily="18" charset="0"/>
                <a:ea typeface="Cambria Math" pitchFamily="18" charset="0"/>
              </a:rPr>
              <a:t> </a:t>
            </a:r>
            <a:endParaRPr lang="en-US" sz="14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019" y="594321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One reason that default arguments are included in C++ is because they provide</a:t>
            </a:r>
            <a:r>
              <a:rPr lang="bn-BD" sz="1600" dirty="0"/>
              <a:t> </a:t>
            </a:r>
            <a:r>
              <a:rPr lang="en-US" sz="1600" dirty="0"/>
              <a:t>another method for the programmer to manage greater complexity. To handle the</a:t>
            </a:r>
            <a:r>
              <a:rPr lang="bn-BD" sz="1600" dirty="0"/>
              <a:t> </a:t>
            </a:r>
            <a:r>
              <a:rPr lang="en-US" sz="1600" dirty="0"/>
              <a:t>widest variety of situations, quite frequently a function contains more parameters than</a:t>
            </a:r>
            <a:r>
              <a:rPr lang="bn-BD" sz="1600" dirty="0"/>
              <a:t> </a:t>
            </a:r>
            <a:r>
              <a:rPr lang="en-US" sz="1600" dirty="0"/>
              <a:t>are required for its most common usage</a:t>
            </a:r>
          </a:p>
        </p:txBody>
      </p:sp>
    </p:spTree>
    <p:extLst>
      <p:ext uri="{BB962C8B-B14F-4D97-AF65-F5344CB8AC3E}">
        <p14:creationId xmlns:p14="http://schemas.microsoft.com/office/powerpoint/2010/main" val="215084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59718947"/>
              </p:ext>
            </p:extLst>
          </p:nvPr>
        </p:nvGraphicFramePr>
        <p:xfrm>
          <a:off x="381000" y="0"/>
          <a:ext cx="847344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066801"/>
            <a:ext cx="8686800" cy="776748"/>
          </a:xfrm>
        </p:spPr>
        <p:txBody>
          <a:bodyPr>
            <a:noAutofit/>
          </a:bodyPr>
          <a:lstStyle/>
          <a:p>
            <a:r>
              <a:rPr lang="en-US" sz="2000" dirty="0"/>
              <a:t>In some situations, default arguments can be used as a shorthand form of function</a:t>
            </a:r>
            <a:r>
              <a:rPr lang="bn-BD" sz="2000" dirty="0"/>
              <a:t> </a:t>
            </a:r>
            <a:r>
              <a:rPr lang="en-US" sz="2000" dirty="0"/>
              <a:t>overloading. The </a:t>
            </a:r>
            <a:r>
              <a:rPr lang="en-US" sz="2000" b="1" dirty="0"/>
              <a:t>cube </a:t>
            </a:r>
            <a:r>
              <a:rPr lang="en-US" sz="2000" dirty="0"/>
              <a:t>class's constructor just shown is one example.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981200"/>
            <a:ext cx="449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Imagine that you want to create two customized versions of the standard</a:t>
            </a:r>
            <a:r>
              <a:rPr lang="bn-BD" sz="2400" dirty="0"/>
              <a:t> </a:t>
            </a:r>
            <a:r>
              <a:rPr lang="en-US" sz="2400" b="1" dirty="0" err="1"/>
              <a:t>strcat</a:t>
            </a:r>
            <a:r>
              <a:rPr lang="en-US" sz="2400" b="1" dirty="0"/>
              <a:t>() </a:t>
            </a:r>
            <a:r>
              <a:rPr lang="en-US" sz="2400" dirty="0"/>
              <a:t>function. The first version will operate like </a:t>
            </a:r>
            <a:r>
              <a:rPr lang="en-US" sz="2400" b="1" dirty="0" err="1"/>
              <a:t>strcat</a:t>
            </a:r>
            <a:r>
              <a:rPr lang="en-US" sz="2400" b="1" dirty="0"/>
              <a:t>() </a:t>
            </a:r>
            <a:r>
              <a:rPr lang="en-US" sz="2400" dirty="0"/>
              <a:t>and concatenate the entire</a:t>
            </a:r>
            <a:r>
              <a:rPr lang="bn-BD" sz="2400" dirty="0"/>
              <a:t> </a:t>
            </a:r>
            <a:r>
              <a:rPr lang="en-US" sz="2400" dirty="0"/>
              <a:t>contents of one string to the end of another</a:t>
            </a:r>
            <a:r>
              <a:rPr lang="en-US" sz="2400" dirty="0" smtClean="0"/>
              <a:t>.</a:t>
            </a:r>
            <a:endParaRPr lang="bn-BD" sz="2400" dirty="0" smtClean="0"/>
          </a:p>
          <a:p>
            <a:endParaRPr lang="bn-BD" sz="2400" dirty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77580" y="2209818"/>
            <a:ext cx="3962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void </a:t>
            </a:r>
            <a:r>
              <a:rPr lang="en-US" sz="1400" dirty="0" err="1"/>
              <a:t>mystrcat</a:t>
            </a:r>
            <a:r>
              <a:rPr lang="en-US" sz="1400" dirty="0"/>
              <a:t>(char *s1, char *s2,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len</a:t>
            </a:r>
            <a:r>
              <a:rPr lang="en-US" sz="1400" dirty="0"/>
              <a:t>);</a:t>
            </a:r>
          </a:p>
          <a:p>
            <a:r>
              <a:rPr lang="en-US" sz="1400" dirty="0"/>
              <a:t>void </a:t>
            </a:r>
            <a:r>
              <a:rPr lang="en-US" sz="1400" dirty="0" err="1"/>
              <a:t>mystrcat</a:t>
            </a:r>
            <a:r>
              <a:rPr lang="en-US" sz="1400" dirty="0"/>
              <a:t>(char *s1, char *s2);</a:t>
            </a:r>
          </a:p>
          <a:p>
            <a:endParaRPr lang="bn-BD" sz="1400" b="1" dirty="0" smtClean="0"/>
          </a:p>
          <a:p>
            <a:endParaRPr lang="bn-BD" sz="1400" b="1" dirty="0"/>
          </a:p>
          <a:p>
            <a:r>
              <a:rPr lang="bn-BD" sz="1400" b="1" dirty="0" smtClean="0"/>
              <a:t>1, </a:t>
            </a:r>
            <a:r>
              <a:rPr lang="en-US" sz="1400" b="1" dirty="0" err="1" smtClean="0"/>
              <a:t>len</a:t>
            </a:r>
            <a:r>
              <a:rPr lang="en-US" sz="1400" b="1" dirty="0" smtClean="0"/>
              <a:t> </a:t>
            </a:r>
            <a:r>
              <a:rPr lang="en-US" sz="1400" dirty="0"/>
              <a:t>characters from </a:t>
            </a:r>
            <a:r>
              <a:rPr lang="en-US" sz="1400" b="1" dirty="0"/>
              <a:t>s2 </a:t>
            </a:r>
            <a:r>
              <a:rPr lang="en-US" sz="1400" dirty="0"/>
              <a:t>to the end of </a:t>
            </a:r>
            <a:r>
              <a:rPr lang="en-US" sz="1400" b="1" dirty="0" smtClean="0"/>
              <a:t>s1</a:t>
            </a:r>
            <a:endParaRPr lang="bn-BD" sz="1400" b="1" dirty="0" smtClean="0"/>
          </a:p>
          <a:p>
            <a:endParaRPr lang="bn-BD" sz="1400" b="1" dirty="0">
              <a:latin typeface="Cambria Math" pitchFamily="18" charset="0"/>
              <a:ea typeface="Cambria Math" pitchFamily="18" charset="0"/>
            </a:endParaRPr>
          </a:p>
          <a:p>
            <a:r>
              <a:rPr lang="bn-BD" sz="1400" b="1" dirty="0" smtClean="0"/>
              <a:t>2. </a:t>
            </a:r>
            <a:r>
              <a:rPr lang="en-US" sz="1400" b="1" dirty="0" smtClean="0"/>
              <a:t>s2 </a:t>
            </a:r>
            <a:r>
              <a:rPr lang="en-US" sz="1400" dirty="0"/>
              <a:t>onto the end of the string pointed</a:t>
            </a:r>
            <a:r>
              <a:rPr lang="bn-BD" sz="1400" dirty="0"/>
              <a:t> </a:t>
            </a:r>
            <a:r>
              <a:rPr lang="en-US" sz="1400" dirty="0"/>
              <a:t>to by </a:t>
            </a:r>
            <a:r>
              <a:rPr lang="en-US" sz="1400" b="1" dirty="0"/>
              <a:t>s1 </a:t>
            </a:r>
            <a:endParaRPr lang="en-US" sz="14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17" y="4609086"/>
            <a:ext cx="89999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Using Default Arguments Correctly</a:t>
            </a:r>
            <a:r>
              <a:rPr lang="bn-BD" sz="1600" dirty="0"/>
              <a:t> </a:t>
            </a:r>
            <a:r>
              <a:rPr lang="en-US" sz="1600" dirty="0"/>
              <a:t>Although default arguments can be a very powerful tool when used correctly, they can</a:t>
            </a:r>
            <a:r>
              <a:rPr lang="bn-BD" sz="1600" dirty="0"/>
              <a:t> </a:t>
            </a:r>
            <a:r>
              <a:rPr lang="en-US" sz="1600" dirty="0"/>
              <a:t>also be misused. The point of default arguments is to allow a function to perform its job</a:t>
            </a:r>
            <a:r>
              <a:rPr lang="bn-BD" sz="1600" dirty="0"/>
              <a:t> </a:t>
            </a:r>
            <a:r>
              <a:rPr lang="en-US" sz="1600" dirty="0"/>
              <a:t>in an efficient, easy-to-use manner while still allowing considerable flexibility. Toward</a:t>
            </a:r>
            <a:r>
              <a:rPr lang="bn-BD" sz="1600" dirty="0"/>
              <a:t> </a:t>
            </a:r>
            <a:r>
              <a:rPr lang="en-US" sz="1600" dirty="0"/>
              <a:t>this end, all default arguments should reflect the way a function is generally used, or a</a:t>
            </a:r>
            <a:r>
              <a:rPr lang="bn-BD" sz="1600" dirty="0"/>
              <a:t> </a:t>
            </a:r>
            <a:r>
              <a:rPr lang="en-US" sz="1600" dirty="0"/>
              <a:t>reasonable alternate usage. When there is no single value that is normally associated</a:t>
            </a:r>
            <a:r>
              <a:rPr lang="bn-BD" sz="1600" dirty="0"/>
              <a:t> </a:t>
            </a:r>
            <a:r>
              <a:rPr lang="en-US" sz="1600" dirty="0"/>
              <a:t>with a parameter, there is no reason to declare a default argument. In fact, declaring</a:t>
            </a:r>
            <a:r>
              <a:rPr lang="bn-BD" sz="1600" dirty="0"/>
              <a:t> </a:t>
            </a:r>
            <a:r>
              <a:rPr lang="en-US" sz="1600" dirty="0"/>
              <a:t>default arguments when there is insufficient basis for doing so </a:t>
            </a:r>
            <a:r>
              <a:rPr lang="en-US" sz="1600" dirty="0" err="1"/>
              <a:t>destructures</a:t>
            </a:r>
            <a:r>
              <a:rPr lang="en-US" sz="1600" dirty="0"/>
              <a:t> your code,</a:t>
            </a:r>
            <a:r>
              <a:rPr lang="bn-BD" sz="1600" dirty="0"/>
              <a:t> </a:t>
            </a:r>
            <a:r>
              <a:rPr lang="en-US" sz="1600" dirty="0"/>
              <a:t>because they are liable to mislead and confuse anyone reading your program.</a:t>
            </a:r>
          </a:p>
        </p:txBody>
      </p:sp>
    </p:spTree>
    <p:extLst>
      <p:ext uri="{BB962C8B-B14F-4D97-AF65-F5344CB8AC3E}">
        <p14:creationId xmlns:p14="http://schemas.microsoft.com/office/powerpoint/2010/main" val="2740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88260819"/>
              </p:ext>
            </p:extLst>
          </p:nvPr>
        </p:nvGraphicFramePr>
        <p:xfrm>
          <a:off x="381000" y="0"/>
          <a:ext cx="847344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108" y="991850"/>
            <a:ext cx="8686800" cy="776748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You can create a situation in which the compiler is unable to choose between two (or</a:t>
            </a:r>
            <a:r>
              <a:rPr lang="bn-BD" sz="2000" dirty="0"/>
              <a:t> </a:t>
            </a:r>
            <a:r>
              <a:rPr lang="en-US" sz="2000" dirty="0"/>
              <a:t>more) overloaded functions. When this happens, the situation is said to be </a:t>
            </a:r>
            <a:r>
              <a:rPr lang="en-US" sz="2000" i="1" dirty="0" err="1"/>
              <a:t>ambiguous</a:t>
            </a:r>
            <a:r>
              <a:rPr lang="en-US" sz="2000" dirty="0" err="1"/>
              <a:t>.Ambiguous</a:t>
            </a:r>
            <a:r>
              <a:rPr lang="en-US" sz="2000" dirty="0"/>
              <a:t> statements are errors, and programs containing ambiguity will not compile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4793" y="2340964"/>
            <a:ext cx="449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/>
              <a:t>float </a:t>
            </a:r>
            <a:r>
              <a:rPr lang="en-US" dirty="0" err="1"/>
              <a:t>myfunc</a:t>
            </a:r>
            <a:r>
              <a:rPr lang="en-US" dirty="0"/>
              <a:t>(float i);</a:t>
            </a:r>
          </a:p>
          <a:p>
            <a:r>
              <a:rPr lang="en-US" dirty="0"/>
              <a:t>double </a:t>
            </a:r>
            <a:r>
              <a:rPr lang="en-US" dirty="0" err="1"/>
              <a:t>myfunc</a:t>
            </a:r>
            <a:r>
              <a:rPr lang="en-US" dirty="0"/>
              <a:t>(double i);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myfunc</a:t>
            </a:r>
            <a:r>
              <a:rPr lang="en-US" dirty="0"/>
              <a:t>(10.1) &lt;&lt; " "; // unambiguous, calls </a:t>
            </a:r>
            <a:r>
              <a:rPr lang="en-US" dirty="0" err="1"/>
              <a:t>myfunc</a:t>
            </a:r>
            <a:r>
              <a:rPr lang="en-US" dirty="0"/>
              <a:t>(double)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myfunc</a:t>
            </a:r>
            <a:r>
              <a:rPr lang="en-US" dirty="0"/>
              <a:t>(10); // ambiguous</a:t>
            </a:r>
          </a:p>
          <a:p>
            <a:r>
              <a:rPr lang="en-US" dirty="0"/>
              <a:t>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77580" y="2209818"/>
            <a:ext cx="3962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float </a:t>
            </a:r>
            <a:r>
              <a:rPr lang="en-US" sz="2800" dirty="0" err="1"/>
              <a:t>myfunc</a:t>
            </a:r>
            <a:r>
              <a:rPr lang="en-US" sz="2800" dirty="0"/>
              <a:t>(float i)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return i;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double </a:t>
            </a:r>
            <a:r>
              <a:rPr lang="en-US" sz="2800" dirty="0" err="1"/>
              <a:t>myfunc</a:t>
            </a:r>
            <a:r>
              <a:rPr lang="en-US" sz="2800" dirty="0"/>
              <a:t>(double i)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return -i;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009" y="5823289"/>
            <a:ext cx="8999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Here, </a:t>
            </a:r>
            <a:r>
              <a:rPr lang="en-US" sz="1600" b="1" dirty="0" err="1"/>
              <a:t>myfunc</a:t>
            </a:r>
            <a:r>
              <a:rPr lang="en-US" sz="1600" b="1" dirty="0"/>
              <a:t>() </a:t>
            </a:r>
            <a:r>
              <a:rPr lang="en-US" sz="1600" dirty="0"/>
              <a:t>is overloaded so that it can take arguments of either type </a:t>
            </a:r>
            <a:r>
              <a:rPr lang="en-US" sz="1600" b="1" dirty="0"/>
              <a:t>float </a:t>
            </a:r>
            <a:r>
              <a:rPr lang="en-US" sz="1600" dirty="0"/>
              <a:t>or</a:t>
            </a:r>
            <a:r>
              <a:rPr lang="bn-BD" sz="1600" dirty="0"/>
              <a:t> </a:t>
            </a:r>
            <a:r>
              <a:rPr lang="en-US" sz="1600" dirty="0"/>
              <a:t>type </a:t>
            </a:r>
            <a:r>
              <a:rPr lang="en-US" sz="1600" b="1" dirty="0"/>
              <a:t>double</a:t>
            </a:r>
            <a:r>
              <a:rPr lang="en-US" sz="1600" dirty="0"/>
              <a:t>. In the unambiguous line, </a:t>
            </a:r>
            <a:r>
              <a:rPr lang="en-US" sz="1600" b="1" dirty="0" err="1"/>
              <a:t>myfunc</a:t>
            </a:r>
            <a:r>
              <a:rPr lang="en-US" sz="1600" b="1" dirty="0"/>
              <a:t>(double) </a:t>
            </a:r>
            <a:r>
              <a:rPr lang="en-US" sz="1600" dirty="0"/>
              <a:t>is called because, unless</a:t>
            </a:r>
            <a:r>
              <a:rPr lang="bn-BD" sz="1600" dirty="0"/>
              <a:t> </a:t>
            </a:r>
            <a:r>
              <a:rPr lang="en-US" sz="1600" dirty="0"/>
              <a:t>explicitly specified as </a:t>
            </a:r>
            <a:r>
              <a:rPr lang="en-US" sz="1600" b="1" dirty="0"/>
              <a:t>float</a:t>
            </a:r>
            <a:r>
              <a:rPr lang="en-US" sz="1600" dirty="0"/>
              <a:t>, all floating-point constants in C++ are automatically of</a:t>
            </a:r>
            <a:r>
              <a:rPr lang="bn-BD" sz="1600" dirty="0"/>
              <a:t> </a:t>
            </a:r>
            <a:r>
              <a:rPr lang="en-US" sz="1600" dirty="0"/>
              <a:t>type </a:t>
            </a:r>
            <a:r>
              <a:rPr lang="en-US" sz="1600" b="1" dirty="0"/>
              <a:t>double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152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0"/>
            <a:ext cx="7406640" cy="914400"/>
          </a:xfrm>
        </p:spPr>
        <p:txBody>
          <a:bodyPr anchor="t"/>
          <a:lstStyle/>
          <a:p>
            <a:pPr fontAlgn="auto"/>
            <a:r>
              <a:rPr lang="en-US" dirty="0">
                <a:effectLst/>
              </a:rPr>
              <a:t>Function Overloading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685800"/>
            <a:ext cx="8686800" cy="1600200"/>
          </a:xfrm>
        </p:spPr>
        <p:txBody>
          <a:bodyPr>
            <a:noAutofit/>
          </a:bodyPr>
          <a:lstStyle/>
          <a:p>
            <a:pPr fontAlgn="auto"/>
            <a:r>
              <a:rPr lang="en-US" sz="2000" b="1" dirty="0"/>
              <a:t>Function overloading is the process of using the same name for two or more </a:t>
            </a:r>
            <a:r>
              <a:rPr lang="en-US" sz="2000" b="1" dirty="0" smtClean="0"/>
              <a:t>functions</a:t>
            </a:r>
            <a:r>
              <a:rPr lang="en-US" sz="2000" b="1" dirty="0" smtClean="0"/>
              <a:t>. </a:t>
            </a:r>
            <a:r>
              <a:rPr lang="en-US" sz="2000" dirty="0" smtClean="0"/>
              <a:t>The </a:t>
            </a:r>
            <a:r>
              <a:rPr lang="en-US" sz="2000" dirty="0"/>
              <a:t>secret to overloading is that each</a:t>
            </a:r>
            <a:r>
              <a:rPr lang="en-US" sz="2000" b="1" dirty="0"/>
              <a:t> redefinition of the function must use </a:t>
            </a:r>
            <a:r>
              <a:rPr lang="en-US" sz="2000" b="1" dirty="0" smtClean="0"/>
              <a:t>either</a:t>
            </a:r>
            <a:r>
              <a:rPr lang="bn-BD" sz="2000" b="1" dirty="0" smtClean="0"/>
              <a:t> </a:t>
            </a:r>
            <a:r>
              <a:rPr lang="en-US" sz="2000" b="1" dirty="0" smtClean="0"/>
              <a:t>different </a:t>
            </a:r>
            <a:r>
              <a:rPr lang="en-US" sz="2000" b="1" dirty="0"/>
              <a:t>types of parameters or a different number of parameters</a:t>
            </a:r>
            <a:r>
              <a:rPr lang="en-US" sz="2000" dirty="0"/>
              <a:t>. It is only </a:t>
            </a:r>
            <a:r>
              <a:rPr lang="en-US" sz="2000" dirty="0" err="1" smtClean="0"/>
              <a:t>throughthese</a:t>
            </a:r>
            <a:r>
              <a:rPr lang="en-US" sz="2000" dirty="0" smtClean="0"/>
              <a:t> </a:t>
            </a:r>
            <a:r>
              <a:rPr lang="en-US" sz="2000" dirty="0"/>
              <a:t>differences that the compiler knows which function to call in </a:t>
            </a:r>
            <a:r>
              <a:rPr lang="en-US" sz="2000" dirty="0" smtClean="0"/>
              <a:t>any</a:t>
            </a:r>
            <a:r>
              <a:rPr lang="bn-BD" sz="2000" dirty="0" smtClean="0"/>
              <a:t> </a:t>
            </a:r>
            <a:r>
              <a:rPr lang="en-US" sz="2000" dirty="0" smtClean="0"/>
              <a:t>given </a:t>
            </a:r>
            <a:r>
              <a:rPr lang="en-US" sz="2000" dirty="0"/>
              <a:t>situation.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438400"/>
            <a:ext cx="4495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myfunc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/>
              <a:t>i</a:t>
            </a:r>
            <a:r>
              <a:rPr lang="en-US" sz="2800" dirty="0" smtClean="0"/>
              <a:t>)</a:t>
            </a:r>
            <a:endParaRPr lang="bn-BD" sz="2800" dirty="0" smtClean="0"/>
          </a:p>
          <a:p>
            <a:pPr fontAlgn="auto"/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/>
              <a:t>myfunc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i, </a:t>
            </a:r>
            <a:r>
              <a:rPr lang="en-US" sz="2800" dirty="0" err="1"/>
              <a:t>int</a:t>
            </a:r>
            <a:r>
              <a:rPr lang="en-US" sz="2800" dirty="0"/>
              <a:t> j);</a:t>
            </a:r>
          </a:p>
          <a:p>
            <a:pPr fontAlgn="auto"/>
            <a:r>
              <a:rPr lang="en-US" sz="2800" dirty="0" err="1"/>
              <a:t>int</a:t>
            </a:r>
            <a:r>
              <a:rPr lang="en-US" sz="2800" dirty="0"/>
              <a:t> main()</a:t>
            </a:r>
          </a:p>
          <a:p>
            <a:pPr fontAlgn="auto"/>
            <a:r>
              <a:rPr lang="en-US" sz="2800" dirty="0"/>
              <a:t>{</a:t>
            </a:r>
          </a:p>
          <a:p>
            <a:pPr fontAlgn="auto"/>
            <a:r>
              <a:rPr lang="en-US" sz="2800" dirty="0" err="1"/>
              <a:t>cout</a:t>
            </a:r>
            <a:r>
              <a:rPr lang="en-US" sz="2800" dirty="0"/>
              <a:t> &lt;&lt; </a:t>
            </a:r>
            <a:r>
              <a:rPr lang="en-US" sz="2800" dirty="0" err="1"/>
              <a:t>myfunc</a:t>
            </a:r>
            <a:r>
              <a:rPr lang="en-US" sz="2800" dirty="0"/>
              <a:t>(10) &lt;&lt; </a:t>
            </a:r>
            <a:r>
              <a:rPr lang="en-US" sz="2800" dirty="0" smtClean="0"/>
              <a:t>"</a:t>
            </a:r>
            <a:endParaRPr lang="en-US" sz="2800" dirty="0"/>
          </a:p>
          <a:p>
            <a:pPr fontAlgn="auto"/>
            <a:r>
              <a:rPr lang="en-US" sz="2800" dirty="0" err="1"/>
              <a:t>cout</a:t>
            </a:r>
            <a:r>
              <a:rPr lang="en-US" sz="2800" dirty="0"/>
              <a:t> &lt;&lt; </a:t>
            </a:r>
            <a:r>
              <a:rPr lang="en-US" sz="2800" dirty="0" err="1"/>
              <a:t>myfunc</a:t>
            </a:r>
            <a:r>
              <a:rPr lang="en-US" sz="2800" dirty="0"/>
              <a:t>(4, 5); </a:t>
            </a:r>
          </a:p>
          <a:p>
            <a:pPr fontAlgn="auto"/>
            <a:r>
              <a:rPr lang="en-US" sz="2800" dirty="0"/>
              <a:t>return 0;</a:t>
            </a:r>
          </a:p>
          <a:p>
            <a:pPr fontAlgn="auto"/>
            <a:r>
              <a:rPr lang="en-US" sz="28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0200" y="2525486"/>
            <a:ext cx="320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myfunc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i)</a:t>
            </a:r>
          </a:p>
          <a:p>
            <a:pPr fontAlgn="auto"/>
            <a:r>
              <a:rPr lang="en-US" sz="2800" dirty="0"/>
              <a:t>{</a:t>
            </a:r>
          </a:p>
          <a:p>
            <a:pPr fontAlgn="auto"/>
            <a:r>
              <a:rPr lang="en-US" sz="2800" dirty="0"/>
              <a:t>return i;</a:t>
            </a:r>
          </a:p>
          <a:p>
            <a:pPr fontAlgn="auto"/>
            <a:r>
              <a:rPr lang="en-US" sz="2800" dirty="0"/>
              <a:t>}</a:t>
            </a:r>
          </a:p>
          <a:p>
            <a:pPr fontAlgn="auto"/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myfunc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i, </a:t>
            </a:r>
            <a:r>
              <a:rPr lang="en-US" sz="2800" dirty="0" err="1"/>
              <a:t>int</a:t>
            </a:r>
            <a:r>
              <a:rPr lang="en-US" sz="2800" dirty="0"/>
              <a:t> j)</a:t>
            </a:r>
          </a:p>
          <a:p>
            <a:pPr fontAlgn="auto"/>
            <a:r>
              <a:rPr lang="en-US" sz="2800" dirty="0"/>
              <a:t>{</a:t>
            </a:r>
          </a:p>
          <a:p>
            <a:pPr fontAlgn="auto"/>
            <a:r>
              <a:rPr lang="en-US" sz="2800" dirty="0"/>
              <a:t>return i*j;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237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0"/>
            <a:ext cx="7406640" cy="914400"/>
          </a:xfrm>
        </p:spPr>
        <p:txBody>
          <a:bodyPr anchor="t"/>
          <a:lstStyle/>
          <a:p>
            <a:pPr fontAlgn="auto"/>
            <a:r>
              <a:rPr lang="en-US" dirty="0">
                <a:effectLst/>
              </a:rPr>
              <a:t>Function Overloading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143000"/>
            <a:ext cx="4495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en-US" sz="2800" dirty="0"/>
              <a:t>#include &lt;</a:t>
            </a:r>
            <a:r>
              <a:rPr lang="en-US" sz="2800" dirty="0" err="1"/>
              <a:t>iostream</a:t>
            </a:r>
            <a:r>
              <a:rPr lang="en-US" sz="2800" dirty="0"/>
              <a:t>&gt;</a:t>
            </a:r>
          </a:p>
          <a:p>
            <a:pPr fontAlgn="auto"/>
            <a:r>
              <a:rPr lang="en-US" sz="2800" dirty="0"/>
              <a:t>using namespace </a:t>
            </a:r>
            <a:r>
              <a:rPr lang="en-US" sz="2800" dirty="0" err="1"/>
              <a:t>std</a:t>
            </a:r>
            <a:r>
              <a:rPr lang="en-US" sz="2800" dirty="0"/>
              <a:t>;</a:t>
            </a:r>
          </a:p>
          <a:p>
            <a:pPr fontAlgn="auto"/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myfunc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i); </a:t>
            </a:r>
            <a:endParaRPr lang="bn-BD" sz="2800" dirty="0" smtClean="0"/>
          </a:p>
          <a:p>
            <a:pPr fontAlgn="auto"/>
            <a:r>
              <a:rPr lang="en-US" sz="2800" dirty="0" smtClean="0"/>
              <a:t>double </a:t>
            </a:r>
            <a:r>
              <a:rPr lang="en-US" sz="2800" dirty="0" err="1"/>
              <a:t>myfunc</a:t>
            </a:r>
            <a:r>
              <a:rPr lang="en-US" sz="2800" dirty="0"/>
              <a:t>(double i);</a:t>
            </a:r>
          </a:p>
          <a:p>
            <a:pPr fontAlgn="auto"/>
            <a:r>
              <a:rPr lang="en-US" sz="2800" dirty="0" err="1"/>
              <a:t>int</a:t>
            </a:r>
            <a:r>
              <a:rPr lang="en-US" sz="2800" dirty="0"/>
              <a:t> main()</a:t>
            </a:r>
          </a:p>
          <a:p>
            <a:pPr fontAlgn="auto"/>
            <a:r>
              <a:rPr lang="en-US" sz="2800" dirty="0"/>
              <a:t>{</a:t>
            </a:r>
          </a:p>
          <a:p>
            <a:pPr fontAlgn="auto"/>
            <a:r>
              <a:rPr lang="en-US" sz="2800" dirty="0" err="1"/>
              <a:t>cout</a:t>
            </a:r>
            <a:r>
              <a:rPr lang="en-US" sz="2800" dirty="0"/>
              <a:t> &lt;&lt; </a:t>
            </a:r>
            <a:r>
              <a:rPr lang="en-US" sz="2800" dirty="0" err="1"/>
              <a:t>myfunc</a:t>
            </a:r>
            <a:r>
              <a:rPr lang="en-US" sz="2800" dirty="0"/>
              <a:t>(10) &lt;&lt; " "; </a:t>
            </a:r>
          </a:p>
          <a:p>
            <a:pPr fontAlgn="auto"/>
            <a:r>
              <a:rPr lang="en-US" sz="2800" dirty="0" err="1"/>
              <a:t>cout</a:t>
            </a:r>
            <a:r>
              <a:rPr lang="en-US" sz="2800" dirty="0"/>
              <a:t> &lt;&lt; </a:t>
            </a:r>
            <a:r>
              <a:rPr lang="en-US" sz="2800" dirty="0" err="1"/>
              <a:t>myfunc</a:t>
            </a:r>
            <a:r>
              <a:rPr lang="en-US" sz="2800" dirty="0"/>
              <a:t>(5.4); </a:t>
            </a:r>
            <a:endParaRPr lang="bn-BD" sz="2800" dirty="0" smtClean="0"/>
          </a:p>
          <a:p>
            <a:pPr fontAlgn="auto"/>
            <a:r>
              <a:rPr lang="en-US" sz="2800" dirty="0" smtClean="0"/>
              <a:t>return </a:t>
            </a:r>
            <a:r>
              <a:rPr lang="en-US" sz="2800" dirty="0"/>
              <a:t>0;</a:t>
            </a:r>
          </a:p>
          <a:p>
            <a:pPr fontAlgn="auto"/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1143000"/>
            <a:ext cx="381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en-US" sz="2800" dirty="0"/>
              <a:t>double </a:t>
            </a:r>
            <a:r>
              <a:rPr lang="en-US" sz="2800" dirty="0" err="1"/>
              <a:t>myfunc</a:t>
            </a:r>
            <a:r>
              <a:rPr lang="en-US" sz="2800" dirty="0"/>
              <a:t>(double i)</a:t>
            </a:r>
          </a:p>
          <a:p>
            <a:pPr fontAlgn="auto"/>
            <a:r>
              <a:rPr lang="en-US" sz="2800" dirty="0"/>
              <a:t>{</a:t>
            </a:r>
          </a:p>
          <a:p>
            <a:pPr fontAlgn="auto"/>
            <a:r>
              <a:rPr lang="en-US" sz="2800" dirty="0"/>
              <a:t>return i;</a:t>
            </a:r>
          </a:p>
          <a:p>
            <a:pPr fontAlgn="auto"/>
            <a:r>
              <a:rPr lang="en-US" sz="2800" dirty="0"/>
              <a:t>}</a:t>
            </a:r>
          </a:p>
          <a:p>
            <a:pPr fontAlgn="auto"/>
            <a:endParaRPr lang="bn-BD" sz="2800" dirty="0" smtClean="0"/>
          </a:p>
          <a:p>
            <a:pPr fontAlgn="auto"/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/>
              <a:t>myfunc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i)</a:t>
            </a:r>
          </a:p>
          <a:p>
            <a:pPr fontAlgn="auto"/>
            <a:r>
              <a:rPr lang="en-US" sz="2800" dirty="0"/>
              <a:t>{</a:t>
            </a:r>
          </a:p>
          <a:p>
            <a:pPr fontAlgn="auto"/>
            <a:r>
              <a:rPr lang="en-US" sz="2800" dirty="0"/>
              <a:t>return i;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066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8473440" cy="914400"/>
          </a:xfrm>
        </p:spPr>
        <p:txBody>
          <a:bodyPr anchor="t">
            <a:noAutofit/>
          </a:bodyPr>
          <a:lstStyle/>
          <a:p>
            <a:r>
              <a:rPr lang="en-US" sz="3600" b="1" u="sng" dirty="0">
                <a:effectLst/>
              </a:rPr>
              <a:t>Overloading </a:t>
            </a:r>
            <a:r>
              <a:rPr lang="en-US" sz="3600" b="1" u="sng" dirty="0" smtClean="0">
                <a:effectLst/>
              </a:rPr>
              <a:t>Constructor</a:t>
            </a:r>
            <a:r>
              <a:rPr lang="bn-BD" sz="3600" b="1" u="sng" dirty="0" smtClean="0">
                <a:effectLst/>
              </a:rPr>
              <a:t> </a:t>
            </a:r>
            <a:r>
              <a:rPr lang="en-US" sz="3600" b="1" u="sng" dirty="0" smtClean="0">
                <a:effectLst/>
              </a:rPr>
              <a:t>Functions</a:t>
            </a:r>
            <a:r>
              <a:rPr lang="bn-BD" sz="3600" b="1" u="sng" dirty="0">
                <a:effectLst/>
              </a:rPr>
              <a:t>:</a:t>
            </a:r>
            <a:endParaRPr lang="en-US" sz="36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685800"/>
            <a:ext cx="8686800" cy="5638800"/>
          </a:xfrm>
        </p:spPr>
        <p:txBody>
          <a:bodyPr>
            <a:noAutofit/>
          </a:bodyPr>
          <a:lstStyle/>
          <a:p>
            <a:pPr algn="just" fontAlgn="auto"/>
            <a:r>
              <a:rPr lang="en-US" sz="2000" b="1" dirty="0"/>
              <a:t>Constructor functions can be </a:t>
            </a:r>
            <a:r>
              <a:rPr lang="en-US" sz="2000" b="1" dirty="0" smtClean="0"/>
              <a:t>overloaded</a:t>
            </a:r>
            <a:r>
              <a:rPr lang="bn-BD" sz="2000" b="1" dirty="0" smtClean="0"/>
              <a:t>.</a:t>
            </a:r>
            <a:r>
              <a:rPr lang="en-US" sz="2000" b="1" dirty="0"/>
              <a:t> </a:t>
            </a:r>
            <a:endParaRPr lang="bn-BD" sz="2000" b="1" dirty="0" smtClean="0"/>
          </a:p>
          <a:p>
            <a:pPr algn="just" fontAlgn="auto"/>
            <a:r>
              <a:rPr lang="en-US" sz="2000" b="1" dirty="0" smtClean="0"/>
              <a:t>There </a:t>
            </a:r>
            <a:r>
              <a:rPr lang="en-US" sz="2000" b="1" dirty="0"/>
              <a:t>are three main reasons why you will want to overload a constructor</a:t>
            </a:r>
            <a:r>
              <a:rPr lang="bn-BD" sz="2000" b="1" dirty="0"/>
              <a:t> </a:t>
            </a:r>
            <a:r>
              <a:rPr lang="en-US" sz="2000" b="1" dirty="0"/>
              <a:t>function: </a:t>
            </a:r>
            <a:endParaRPr lang="bn-BD" sz="2000" b="1" dirty="0" smtClean="0"/>
          </a:p>
          <a:p>
            <a:pPr marL="370332" indent="-342900" algn="just" fontAlgn="auto">
              <a:buFont typeface="Wingdings" pitchFamily="2" charset="2"/>
              <a:buChar char="v"/>
            </a:pPr>
            <a:r>
              <a:rPr lang="en-US" sz="3200" b="1" dirty="0" smtClean="0"/>
              <a:t>to </a:t>
            </a:r>
            <a:r>
              <a:rPr lang="en-US" sz="3200" b="1" dirty="0"/>
              <a:t>gain flexibility, </a:t>
            </a:r>
            <a:endParaRPr lang="bn-BD" sz="3200" b="1" dirty="0" smtClean="0"/>
          </a:p>
          <a:p>
            <a:pPr marL="370332" indent="-342900" algn="just" fontAlgn="auto">
              <a:buFont typeface="Wingdings" pitchFamily="2" charset="2"/>
              <a:buChar char="v"/>
            </a:pPr>
            <a:r>
              <a:rPr lang="en-US" sz="3200" b="1" dirty="0" smtClean="0"/>
              <a:t>to </a:t>
            </a:r>
            <a:r>
              <a:rPr lang="en-US" sz="3200" b="1" dirty="0"/>
              <a:t>allow both initialized and uninitialized objects to be</a:t>
            </a:r>
            <a:r>
              <a:rPr lang="bn-BD" sz="3200" b="1" dirty="0"/>
              <a:t> </a:t>
            </a:r>
            <a:r>
              <a:rPr lang="en-US" sz="3200" b="1" dirty="0"/>
              <a:t>created, and </a:t>
            </a:r>
            <a:endParaRPr lang="bn-BD" sz="3200" b="1" dirty="0" smtClean="0"/>
          </a:p>
          <a:p>
            <a:pPr marL="370332" indent="-342900" algn="just" fontAlgn="auto">
              <a:buFont typeface="Wingdings" pitchFamily="2" charset="2"/>
              <a:buChar char="v"/>
            </a:pPr>
            <a:r>
              <a:rPr lang="en-US" sz="3200" b="1" dirty="0" smtClean="0"/>
              <a:t>to </a:t>
            </a:r>
            <a:r>
              <a:rPr lang="en-US" sz="3200" b="1" dirty="0"/>
              <a:t>define copy constructors</a:t>
            </a:r>
            <a:r>
              <a:rPr lang="bn-BD" sz="3200" b="1" dirty="0"/>
              <a:t> </a:t>
            </a:r>
            <a:r>
              <a:rPr lang="en-US" sz="3200" b="1" dirty="0"/>
              <a:t>Overloading a Constructor to Gain Flexibility</a:t>
            </a:r>
            <a:r>
              <a:rPr lang="bn-BD" sz="3200" b="1" dirty="0"/>
              <a:t> </a:t>
            </a:r>
            <a:r>
              <a:rPr lang="en-US" sz="3200" b="1" dirty="0"/>
              <a:t>Many times you will create a class for which there are two or more possible ways to</a:t>
            </a:r>
            <a:r>
              <a:rPr lang="bn-BD" sz="3200" b="1" dirty="0"/>
              <a:t> </a:t>
            </a:r>
            <a:r>
              <a:rPr lang="en-US" sz="3200" b="1" dirty="0"/>
              <a:t>construct an object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967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8473440" cy="914400"/>
          </a:xfrm>
        </p:spPr>
        <p:txBody>
          <a:bodyPr anchor="t">
            <a:noAutofit/>
          </a:bodyPr>
          <a:lstStyle/>
          <a:p>
            <a:r>
              <a:rPr lang="en-US" sz="3600" b="1" u="sng" dirty="0">
                <a:effectLst/>
              </a:rPr>
              <a:t>Overloading </a:t>
            </a:r>
            <a:r>
              <a:rPr lang="en-US" sz="3600" b="1" u="sng" dirty="0" smtClean="0">
                <a:effectLst/>
              </a:rPr>
              <a:t>Constructor</a:t>
            </a:r>
            <a:r>
              <a:rPr lang="bn-BD" sz="3600" b="1" u="sng" dirty="0" smtClean="0">
                <a:effectLst/>
              </a:rPr>
              <a:t> </a:t>
            </a:r>
            <a:r>
              <a:rPr lang="en-US" sz="3600" b="1" u="sng" dirty="0" smtClean="0">
                <a:effectLst/>
              </a:rPr>
              <a:t>Functions</a:t>
            </a:r>
            <a:r>
              <a:rPr lang="bn-BD" sz="3600" b="1" u="sng" dirty="0">
                <a:effectLst/>
              </a:rPr>
              <a:t>:</a:t>
            </a:r>
            <a:endParaRPr lang="en-US" sz="36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685800"/>
            <a:ext cx="8686800" cy="1600200"/>
          </a:xfrm>
        </p:spPr>
        <p:txBody>
          <a:bodyPr>
            <a:noAutofit/>
          </a:bodyPr>
          <a:lstStyle/>
          <a:p>
            <a:pPr fontAlgn="auto"/>
            <a:r>
              <a:rPr lang="en-US" sz="2000" dirty="0"/>
              <a:t>The user is free to</a:t>
            </a:r>
            <a:r>
              <a:rPr lang="bn-BD" sz="2000" dirty="0"/>
              <a:t> </a:t>
            </a:r>
            <a:r>
              <a:rPr lang="en-US" sz="2000" dirty="0"/>
              <a:t>choose the best way to construct an object given the specific </a:t>
            </a:r>
            <a:r>
              <a:rPr lang="en-US" sz="2000" dirty="0" smtClean="0"/>
              <a:t>circumstance</a:t>
            </a:r>
            <a:r>
              <a:rPr lang="bn-BD" sz="2000" dirty="0" smtClean="0"/>
              <a:t>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7322" y="1371600"/>
            <a:ext cx="449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date {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day, month, year;</a:t>
            </a:r>
          </a:p>
          <a:p>
            <a:r>
              <a:rPr lang="en-US" sz="2400" dirty="0"/>
              <a:t>public:</a:t>
            </a:r>
          </a:p>
          <a:p>
            <a:r>
              <a:rPr lang="en-US" sz="2400" dirty="0"/>
              <a:t>date(char *d);</a:t>
            </a:r>
          </a:p>
          <a:p>
            <a:r>
              <a:rPr lang="en-US" sz="2400" dirty="0"/>
              <a:t>date(</a:t>
            </a:r>
            <a:r>
              <a:rPr lang="en-US" sz="2400" dirty="0" err="1"/>
              <a:t>int</a:t>
            </a:r>
            <a:r>
              <a:rPr lang="en-US" sz="2400" dirty="0"/>
              <a:t> m, </a:t>
            </a:r>
            <a:r>
              <a:rPr lang="en-US" sz="2400" dirty="0" err="1"/>
              <a:t>int</a:t>
            </a:r>
            <a:r>
              <a:rPr lang="en-US" sz="2400" dirty="0"/>
              <a:t> d, </a:t>
            </a:r>
            <a:r>
              <a:rPr lang="en-US" sz="2400" dirty="0" err="1"/>
              <a:t>int</a:t>
            </a:r>
            <a:r>
              <a:rPr lang="en-US" sz="2400" dirty="0"/>
              <a:t> y);</a:t>
            </a:r>
          </a:p>
          <a:p>
            <a:r>
              <a:rPr lang="en-US" sz="2400" dirty="0"/>
              <a:t>void </a:t>
            </a:r>
            <a:r>
              <a:rPr lang="en-US" sz="2400" dirty="0" err="1"/>
              <a:t>show_date</a:t>
            </a:r>
            <a:r>
              <a:rPr lang="en-US" sz="2400" dirty="0"/>
              <a:t>();</a:t>
            </a:r>
          </a:p>
          <a:p>
            <a:r>
              <a:rPr lang="en-US" sz="2800" dirty="0" smtClean="0"/>
              <a:t>};</a:t>
            </a:r>
            <a:endParaRPr lang="bn-BD" sz="2800" dirty="0" smtClean="0"/>
          </a:p>
          <a:p>
            <a:r>
              <a:rPr lang="en-US" sz="2800" dirty="0"/>
              <a:t>date::date(char *d)</a:t>
            </a:r>
          </a:p>
          <a:p>
            <a:r>
              <a:rPr lang="en-US" sz="2800" dirty="0"/>
              <a:t>{</a:t>
            </a:r>
          </a:p>
          <a:p>
            <a:r>
              <a:rPr lang="en-US" sz="2400" dirty="0" err="1"/>
              <a:t>scanf</a:t>
            </a:r>
            <a:r>
              <a:rPr lang="en-US" sz="2400" dirty="0"/>
              <a:t>(d, "</a:t>
            </a:r>
            <a:r>
              <a:rPr lang="bn-BD" sz="2400" dirty="0"/>
              <a:t>c</a:t>
            </a:r>
            <a:r>
              <a:rPr lang="en-US" sz="2400" dirty="0"/>
              <a:t>%d%*</a:t>
            </a:r>
            <a:r>
              <a:rPr lang="en-US" sz="2400" dirty="0" err="1"/>
              <a:t>c%d</a:t>
            </a:r>
            <a:r>
              <a:rPr lang="en-US" sz="2400" dirty="0"/>
              <a:t>%*</a:t>
            </a:r>
            <a:r>
              <a:rPr lang="en-US" sz="2400" dirty="0" err="1"/>
              <a:t>c%d</a:t>
            </a:r>
            <a:r>
              <a:rPr lang="en-US" sz="2400" dirty="0"/>
              <a:t>", &amp;month, &amp;day, &amp;year);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498910" y="1145738"/>
            <a:ext cx="44196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date::date(</a:t>
            </a:r>
            <a:r>
              <a:rPr lang="en-US" dirty="0" err="1"/>
              <a:t>int</a:t>
            </a:r>
            <a:r>
              <a:rPr lang="en-US" dirty="0"/>
              <a:t> m, </a:t>
            </a:r>
            <a:r>
              <a:rPr lang="en-US" dirty="0" err="1"/>
              <a:t>int</a:t>
            </a:r>
            <a:r>
              <a:rPr lang="en-US" dirty="0"/>
              <a:t> d, </a:t>
            </a:r>
            <a:r>
              <a:rPr lang="en-US" dirty="0" err="1"/>
              <a:t>int</a:t>
            </a:r>
            <a:r>
              <a:rPr lang="en-US" dirty="0"/>
              <a:t> 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day = d;</a:t>
            </a:r>
          </a:p>
          <a:p>
            <a:r>
              <a:rPr lang="en-US" dirty="0"/>
              <a:t>month = m;</a:t>
            </a:r>
          </a:p>
          <a:p>
            <a:r>
              <a:rPr lang="en-US" dirty="0"/>
              <a:t>year = y</a:t>
            </a:r>
            <a:r>
              <a:rPr lang="en-US" dirty="0" smtClean="0"/>
              <a:t>;</a:t>
            </a:r>
            <a:r>
              <a:rPr lang="bn-BD" dirty="0" smtClean="0"/>
              <a:t>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void date::</a:t>
            </a:r>
            <a:r>
              <a:rPr lang="en-US" dirty="0" err="1"/>
              <a:t>show_date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cout</a:t>
            </a:r>
            <a:r>
              <a:rPr lang="en-US" dirty="0"/>
              <a:t> &lt;&lt; month &lt;&lt; "/" &lt;&lt; day;</a:t>
            </a:r>
          </a:p>
          <a:p>
            <a:r>
              <a:rPr lang="en-US" dirty="0" err="1"/>
              <a:t>cout</a:t>
            </a:r>
            <a:r>
              <a:rPr lang="en-US" dirty="0"/>
              <a:t> &lt;&lt; "/" &lt;&lt; year &lt;&lt; "\n";</a:t>
            </a:r>
          </a:p>
          <a:p>
            <a:r>
              <a:rPr lang="en-US" dirty="0"/>
              <a:t>}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main</a:t>
            </a:r>
            <a:r>
              <a:rPr lang="en-US" sz="2800" dirty="0" smtClean="0"/>
              <a:t>()</a:t>
            </a:r>
            <a:r>
              <a:rPr lang="bn-BD" sz="2800" dirty="0" smtClean="0"/>
              <a:t> </a:t>
            </a:r>
            <a:r>
              <a:rPr lang="en-US" sz="2800" dirty="0" smtClean="0"/>
              <a:t>{</a:t>
            </a:r>
            <a:endParaRPr lang="en-US" sz="2800" dirty="0"/>
          </a:p>
          <a:p>
            <a:r>
              <a:rPr lang="en-US" sz="2800" dirty="0"/>
              <a:t>date ob1(12, 4, 2001), ob2("10/22/2001");</a:t>
            </a:r>
          </a:p>
          <a:p>
            <a:r>
              <a:rPr lang="en-US" sz="2800" dirty="0"/>
              <a:t>ob1.show_date();</a:t>
            </a:r>
          </a:p>
          <a:p>
            <a:r>
              <a:rPr lang="en-US" sz="2800" dirty="0"/>
              <a:t>ob2.show_date();</a:t>
            </a:r>
          </a:p>
          <a:p>
            <a:r>
              <a:rPr lang="en-US" sz="2800" dirty="0"/>
              <a:t>return 0;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133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8473440" cy="914400"/>
          </a:xfrm>
        </p:spPr>
        <p:txBody>
          <a:bodyPr anchor="t">
            <a:noAutofit/>
          </a:bodyPr>
          <a:lstStyle/>
          <a:p>
            <a:r>
              <a:rPr lang="en-US" sz="3600" b="1" u="sng" dirty="0">
                <a:effectLst/>
              </a:rPr>
              <a:t>Copy Constructors</a:t>
            </a:r>
            <a:r>
              <a:rPr lang="bn-BD" sz="3600" b="1" u="sng" dirty="0">
                <a:effectLst/>
              </a:rPr>
              <a:t>:</a:t>
            </a:r>
            <a:endParaRPr lang="en-US" sz="36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685800"/>
            <a:ext cx="8686800" cy="5562600"/>
          </a:xfrm>
        </p:spPr>
        <p:txBody>
          <a:bodyPr>
            <a:noAutofit/>
          </a:bodyPr>
          <a:lstStyle/>
          <a:p>
            <a:pPr fontAlgn="auto"/>
            <a:r>
              <a:rPr lang="bn-BD" sz="2000" b="1" dirty="0"/>
              <a:t> </a:t>
            </a:r>
            <a:r>
              <a:rPr lang="en-US" sz="2000" b="1" dirty="0"/>
              <a:t>One of the more important forms of an overloaded constructor is the </a:t>
            </a:r>
            <a:r>
              <a:rPr lang="en-US" sz="2000" b="1" i="1" dirty="0"/>
              <a:t>copy constructor</a:t>
            </a:r>
            <a:r>
              <a:rPr lang="en-US" sz="2000" b="1" dirty="0"/>
              <a:t>.</a:t>
            </a:r>
            <a:r>
              <a:rPr lang="bn-BD" sz="2000" b="1" dirty="0"/>
              <a:t> </a:t>
            </a:r>
            <a:r>
              <a:rPr lang="en-US" sz="2000" b="1" dirty="0"/>
              <a:t>Defining a copy constructor can help you prevent problems that might occur when one</a:t>
            </a:r>
            <a:r>
              <a:rPr lang="bn-BD" sz="2000" b="1" dirty="0"/>
              <a:t> </a:t>
            </a:r>
            <a:r>
              <a:rPr lang="en-US" sz="2000" b="1" dirty="0"/>
              <a:t>object is used to initialize another</a:t>
            </a:r>
            <a:r>
              <a:rPr lang="en-US" sz="2000" b="1" dirty="0" smtClean="0"/>
              <a:t>.</a:t>
            </a:r>
            <a:endParaRPr lang="bn-BD" sz="2000" b="1" dirty="0" smtClean="0"/>
          </a:p>
          <a:p>
            <a:pPr fontAlgn="auto"/>
            <a:endParaRPr lang="bn-BD" sz="2000" b="1" dirty="0" smtClean="0"/>
          </a:p>
          <a:p>
            <a:pPr marL="484632" indent="-457200" fontAlgn="auto">
              <a:buFont typeface="Wingdings" pitchFamily="2" charset="2"/>
              <a:buChar char="q"/>
            </a:pPr>
            <a:r>
              <a:rPr lang="en-US" sz="2000" dirty="0"/>
              <a:t>when one object is used to initialize another, C++ performs a bitwise copy</a:t>
            </a:r>
            <a:r>
              <a:rPr lang="en-US" sz="2000" dirty="0" smtClean="0"/>
              <a:t>.</a:t>
            </a:r>
            <a:endParaRPr lang="bn-BD" sz="2000" dirty="0" smtClean="0"/>
          </a:p>
          <a:p>
            <a:pPr marL="484632" indent="-457200" fontAlgn="auto">
              <a:buFont typeface="Wingdings" pitchFamily="2" charset="2"/>
              <a:buChar char="q"/>
            </a:pPr>
            <a:r>
              <a:rPr lang="en-US" sz="2000" dirty="0"/>
              <a:t>there are situations in which a bitwise copy should not be used. </a:t>
            </a:r>
            <a:endParaRPr lang="bn-BD" sz="2000" dirty="0" smtClean="0"/>
          </a:p>
          <a:p>
            <a:pPr marL="484632" indent="-457200" fontAlgn="auto">
              <a:buFont typeface="Wingdings" pitchFamily="2" charset="2"/>
              <a:buChar char="q"/>
            </a:pPr>
            <a:r>
              <a:rPr lang="en-US" sz="2000" dirty="0"/>
              <a:t>One</a:t>
            </a:r>
            <a:r>
              <a:rPr lang="bn-BD" sz="2000" dirty="0"/>
              <a:t> </a:t>
            </a:r>
            <a:r>
              <a:rPr lang="en-US" sz="2000" dirty="0"/>
              <a:t>of the most common is when an object allocates memory when it is created. </a:t>
            </a:r>
            <a:endParaRPr lang="bn-BD" sz="2000" dirty="0" smtClean="0"/>
          </a:p>
          <a:p>
            <a:pPr marL="484632" indent="-457200">
              <a:buFont typeface="Wingdings" pitchFamily="2" charset="2"/>
              <a:buChar char="q"/>
            </a:pPr>
            <a:r>
              <a:rPr lang="en-US" sz="2000" dirty="0"/>
              <a:t>For</a:t>
            </a:r>
            <a:r>
              <a:rPr lang="bn-BD" sz="2000" dirty="0"/>
              <a:t> </a:t>
            </a:r>
            <a:r>
              <a:rPr lang="en-US" sz="2000" dirty="0"/>
              <a:t>example, assume a class called </a:t>
            </a:r>
            <a:r>
              <a:rPr lang="en-US" sz="2000" i="1" dirty="0" err="1"/>
              <a:t>MyClass</a:t>
            </a:r>
            <a:r>
              <a:rPr lang="en-US" sz="2000" i="1" dirty="0"/>
              <a:t> </a:t>
            </a:r>
            <a:r>
              <a:rPr lang="en-US" sz="2000" dirty="0"/>
              <a:t>that allocates memory for each object when it is</a:t>
            </a:r>
            <a:r>
              <a:rPr lang="bn-BD" sz="2000" dirty="0"/>
              <a:t> </a:t>
            </a:r>
            <a:r>
              <a:rPr lang="en-US" sz="2000" dirty="0"/>
              <a:t>created, and an object </a:t>
            </a:r>
            <a:r>
              <a:rPr lang="en-US" sz="2000" i="1" dirty="0"/>
              <a:t>A </a:t>
            </a:r>
            <a:r>
              <a:rPr lang="en-US" sz="2000" dirty="0"/>
              <a:t>of that class. This means that </a:t>
            </a:r>
            <a:r>
              <a:rPr lang="en-US" sz="2000" i="1" dirty="0"/>
              <a:t>A </a:t>
            </a:r>
            <a:r>
              <a:rPr lang="en-US" sz="2000" dirty="0"/>
              <a:t>has already allocated its</a:t>
            </a:r>
            <a:r>
              <a:rPr lang="bn-BD" sz="2000" dirty="0"/>
              <a:t> </a:t>
            </a:r>
            <a:r>
              <a:rPr lang="en-US" sz="2000" dirty="0"/>
              <a:t>memory. Further, assume that </a:t>
            </a:r>
            <a:r>
              <a:rPr lang="en-US" sz="2000" i="1" dirty="0"/>
              <a:t>A </a:t>
            </a:r>
            <a:r>
              <a:rPr lang="en-US" sz="2000" dirty="0"/>
              <a:t>is used to initialize </a:t>
            </a:r>
            <a:r>
              <a:rPr lang="en-US" sz="2000" i="1" dirty="0"/>
              <a:t>B</a:t>
            </a:r>
            <a:r>
              <a:rPr lang="en-US" sz="2000" dirty="0"/>
              <a:t>, as shown here:</a:t>
            </a:r>
            <a:r>
              <a:rPr lang="bn-BD" sz="2000" dirty="0"/>
              <a:t> </a:t>
            </a:r>
            <a:endParaRPr lang="en-US" sz="2000" dirty="0"/>
          </a:p>
          <a:p>
            <a:pPr marL="484632" indent="-457200">
              <a:buFont typeface="Wingdings" pitchFamily="2" charset="2"/>
              <a:buChar char="q"/>
            </a:pPr>
            <a:r>
              <a:rPr lang="en-US" sz="2000" dirty="0" err="1"/>
              <a:t>MyClass</a:t>
            </a:r>
            <a:r>
              <a:rPr lang="en-US" sz="2000" dirty="0"/>
              <a:t> B= A</a:t>
            </a:r>
            <a:r>
              <a:rPr lang="en-US" sz="2000" dirty="0" smtClean="0"/>
              <a:t>;</a:t>
            </a:r>
            <a:endParaRPr lang="bn-BD" sz="2000" dirty="0" smtClean="0"/>
          </a:p>
          <a:p>
            <a:pPr marL="484632" indent="-457200" fontAlgn="auto">
              <a:buFont typeface="Wingdings" pitchFamily="2" charset="2"/>
              <a:buChar char="q"/>
            </a:pPr>
            <a:r>
              <a:rPr lang="en-US" sz="2000" dirty="0"/>
              <a:t>If a bitwise copy is performed, then </a:t>
            </a:r>
            <a:r>
              <a:rPr lang="en-US" sz="2000" i="1" dirty="0"/>
              <a:t>B </a:t>
            </a:r>
            <a:r>
              <a:rPr lang="en-US" sz="2000" dirty="0"/>
              <a:t>will be an exact copy of </a:t>
            </a:r>
            <a:r>
              <a:rPr lang="en-US" sz="2000" i="1" dirty="0"/>
              <a:t>A</a:t>
            </a:r>
            <a:r>
              <a:rPr lang="en-US" sz="2000" dirty="0"/>
              <a:t>. </a:t>
            </a:r>
            <a:endParaRPr lang="bn-BD" sz="2000" dirty="0" smtClean="0"/>
          </a:p>
          <a:p>
            <a:pPr marL="484632" indent="-457200" fontAlgn="auto">
              <a:buFont typeface="Wingdings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/>
              <a:t>if </a:t>
            </a:r>
            <a:r>
              <a:rPr lang="en-US" sz="2000" i="1" dirty="0" err="1"/>
              <a:t>MyClass</a:t>
            </a:r>
            <a:r>
              <a:rPr lang="en-US" sz="2000" i="1" dirty="0"/>
              <a:t> </a:t>
            </a:r>
            <a:r>
              <a:rPr lang="en-US" sz="2000" dirty="0"/>
              <a:t>includes a</a:t>
            </a:r>
            <a:r>
              <a:rPr lang="bn-BD" sz="2000" dirty="0"/>
              <a:t> </a:t>
            </a:r>
            <a:r>
              <a:rPr lang="en-US" sz="2000" dirty="0"/>
              <a:t>destructor that frees the memory, then the same piece of memory will be freed twice</a:t>
            </a:r>
            <a:r>
              <a:rPr lang="bn-BD" sz="2000" dirty="0"/>
              <a:t> </a:t>
            </a:r>
            <a:r>
              <a:rPr lang="en-US" sz="2000" dirty="0"/>
              <a:t>when </a:t>
            </a:r>
            <a:r>
              <a:rPr lang="en-US" sz="2000" i="1" dirty="0"/>
              <a:t>A </a:t>
            </a:r>
            <a:r>
              <a:rPr lang="en-US" sz="2000" dirty="0"/>
              <a:t>and </a:t>
            </a:r>
            <a:r>
              <a:rPr lang="en-US" sz="2000" i="1" dirty="0"/>
              <a:t>B </a:t>
            </a:r>
            <a:r>
              <a:rPr lang="en-US" sz="2000" dirty="0"/>
              <a:t>are destroyed</a:t>
            </a:r>
          </a:p>
        </p:txBody>
      </p:sp>
    </p:spTree>
    <p:extLst>
      <p:ext uri="{BB962C8B-B14F-4D97-AF65-F5344CB8AC3E}">
        <p14:creationId xmlns:p14="http://schemas.microsoft.com/office/powerpoint/2010/main" val="15948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8473440" cy="914400"/>
          </a:xfrm>
        </p:spPr>
        <p:txBody>
          <a:bodyPr anchor="t">
            <a:noAutofit/>
          </a:bodyPr>
          <a:lstStyle/>
          <a:p>
            <a:r>
              <a:rPr lang="en-US" sz="3600" b="1" u="sng" dirty="0">
                <a:effectLst/>
              </a:rPr>
              <a:t>Copy Constructors</a:t>
            </a:r>
            <a:r>
              <a:rPr lang="bn-BD" sz="3600" b="1" u="sng" dirty="0">
                <a:effectLst/>
              </a:rPr>
              <a:t>:</a:t>
            </a:r>
            <a:endParaRPr lang="en-US" sz="36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685800"/>
            <a:ext cx="8686800" cy="5562600"/>
          </a:xfrm>
        </p:spPr>
        <p:txBody>
          <a:bodyPr>
            <a:noAutofit/>
          </a:bodyPr>
          <a:lstStyle/>
          <a:p>
            <a:pPr marL="370332" indent="-342900" fontAlgn="auto">
              <a:buFont typeface="Wingdings" pitchFamily="2" charset="2"/>
              <a:buChar char="q"/>
            </a:pPr>
            <a:r>
              <a:rPr lang="en-US" sz="2000" dirty="0"/>
              <a:t>To solve the type of problem just described, C++ allows you to create a </a:t>
            </a:r>
            <a:r>
              <a:rPr lang="en-US" sz="2000" i="1" dirty="0"/>
              <a:t>copy</a:t>
            </a:r>
            <a:r>
              <a:rPr lang="bn-BD" sz="2000" i="1" dirty="0"/>
              <a:t> </a:t>
            </a:r>
            <a:r>
              <a:rPr lang="en-US" sz="2000" i="1" dirty="0"/>
              <a:t>constructor</a:t>
            </a:r>
            <a:r>
              <a:rPr lang="en-US" sz="2000" dirty="0"/>
              <a:t>, which the compiler uses when one object initializes another. When a copy</a:t>
            </a:r>
            <a:r>
              <a:rPr lang="bn-BD" sz="2000" dirty="0"/>
              <a:t> </a:t>
            </a:r>
            <a:r>
              <a:rPr lang="en-US" sz="2000" dirty="0"/>
              <a:t>constructor exists, the default, bitwise copy is bypassed</a:t>
            </a:r>
            <a:r>
              <a:rPr lang="en-US" sz="2000" dirty="0" smtClean="0"/>
              <a:t>.</a:t>
            </a:r>
            <a:endParaRPr lang="bn-BD" sz="2000" dirty="0" smtClean="0"/>
          </a:p>
          <a:p>
            <a:pPr marL="370332" indent="-342900">
              <a:buFont typeface="Wingdings" pitchFamily="2" charset="2"/>
              <a:buChar char="q"/>
            </a:pPr>
            <a:r>
              <a:rPr lang="en-US" sz="2000" dirty="0"/>
              <a:t>The most common </a:t>
            </a:r>
            <a:r>
              <a:rPr lang="en-US" sz="2000" dirty="0" err="1"/>
              <a:t>generalform</a:t>
            </a:r>
            <a:r>
              <a:rPr lang="en-US" sz="2000" dirty="0"/>
              <a:t> of a copy constructor is</a:t>
            </a:r>
          </a:p>
          <a:p>
            <a:r>
              <a:rPr lang="bn-BD" sz="2000" dirty="0" smtClean="0"/>
              <a:t>            </a:t>
            </a:r>
            <a:r>
              <a:rPr lang="en-US" sz="2000" dirty="0" err="1" smtClean="0"/>
              <a:t>classname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i="1" dirty="0" err="1"/>
              <a:t>classname</a:t>
            </a:r>
            <a:r>
              <a:rPr lang="en-US" sz="2000" i="1" dirty="0"/>
              <a:t> </a:t>
            </a:r>
            <a:r>
              <a:rPr lang="en-US" sz="2000" dirty="0"/>
              <a:t>&amp;</a:t>
            </a:r>
            <a:r>
              <a:rPr lang="en-US" sz="2000" i="1" dirty="0"/>
              <a:t>o</a:t>
            </a:r>
            <a:r>
              <a:rPr lang="en-US" sz="2000" dirty="0"/>
              <a:t>) {</a:t>
            </a:r>
          </a:p>
          <a:p>
            <a:r>
              <a:rPr lang="bn-BD" sz="2000" dirty="0" smtClean="0"/>
              <a:t>                              </a:t>
            </a:r>
            <a:r>
              <a:rPr lang="en-US" sz="2000" dirty="0" smtClean="0"/>
              <a:t>}</a:t>
            </a:r>
            <a:endParaRPr lang="bn-BD" sz="2000" dirty="0" smtClean="0"/>
          </a:p>
          <a:p>
            <a:pPr marL="370332" indent="-342900">
              <a:buFont typeface="Wingdings" pitchFamily="2" charset="2"/>
              <a:buChar char="v"/>
            </a:pPr>
            <a:r>
              <a:rPr lang="en-US" sz="2000" dirty="0"/>
              <a:t>Here, </a:t>
            </a:r>
            <a:r>
              <a:rPr lang="en-US" sz="2000" i="1" dirty="0"/>
              <a:t>o </a:t>
            </a:r>
            <a:r>
              <a:rPr lang="en-US" sz="2000" dirty="0"/>
              <a:t>is a reference to the object on the right side of the initialization. It is permissible</a:t>
            </a:r>
            <a:r>
              <a:rPr lang="bn-BD" sz="2000" dirty="0"/>
              <a:t> </a:t>
            </a:r>
            <a:r>
              <a:rPr lang="en-US" sz="2000" dirty="0"/>
              <a:t>for a copy constructor to have additional parameters </a:t>
            </a:r>
            <a:endParaRPr lang="bn-BD" sz="2000" dirty="0" smtClean="0"/>
          </a:p>
          <a:p>
            <a:pPr marL="370332" indent="-342900">
              <a:buFont typeface="Wingdings" pitchFamily="2" charset="2"/>
              <a:buChar char="v"/>
            </a:pPr>
            <a:r>
              <a:rPr lang="en-US" sz="2000" dirty="0"/>
              <a:t>The copy constructor applies only to initializations. </a:t>
            </a:r>
            <a:endParaRPr lang="bn-BD" sz="2000" dirty="0" smtClean="0"/>
          </a:p>
          <a:p>
            <a:pPr fontAlgn="auto"/>
            <a:r>
              <a:rPr lang="en-US" sz="2000" dirty="0" err="1"/>
              <a:t>myclass</a:t>
            </a:r>
            <a:r>
              <a:rPr lang="en-US" sz="2000" dirty="0"/>
              <a:t> x = y; // y explicitly initializing x</a:t>
            </a:r>
          </a:p>
          <a:p>
            <a:pPr fontAlgn="auto"/>
            <a:r>
              <a:rPr lang="en-US" sz="2000" dirty="0" err="1"/>
              <a:t>func</a:t>
            </a:r>
            <a:r>
              <a:rPr lang="en-US" sz="2000" dirty="0"/>
              <a:t>(y); // y passed as a parameter</a:t>
            </a:r>
          </a:p>
          <a:p>
            <a:pPr fontAlgn="auto"/>
            <a:r>
              <a:rPr lang="en-US" sz="2000" dirty="0"/>
              <a:t>y = </a:t>
            </a:r>
            <a:r>
              <a:rPr lang="en-US" sz="2000" dirty="0" err="1"/>
              <a:t>func</a:t>
            </a:r>
            <a:r>
              <a:rPr lang="en-US" sz="2000"/>
              <a:t>(); // y receiving a temporary, return object</a:t>
            </a:r>
          </a:p>
          <a:p>
            <a:pPr marL="370332" indent="-342900">
              <a:buFont typeface="Wingdings" pitchFamily="2" charset="2"/>
              <a:buChar char="v"/>
            </a:pPr>
            <a:endParaRPr lang="en-US" sz="2000" dirty="0"/>
          </a:p>
          <a:p>
            <a:pPr fontAlgn="auto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767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8473440" cy="914400"/>
          </a:xfrm>
        </p:spPr>
        <p:txBody>
          <a:bodyPr anchor="t">
            <a:noAutofit/>
          </a:bodyPr>
          <a:lstStyle/>
          <a:p>
            <a:r>
              <a:rPr lang="en-US" sz="3600" b="1" u="sng" dirty="0">
                <a:effectLst/>
              </a:rPr>
              <a:t>Copy Constructors</a:t>
            </a:r>
            <a:r>
              <a:rPr lang="bn-BD" sz="3600" b="1" u="sng" dirty="0">
                <a:effectLst/>
              </a:rPr>
              <a:t>:</a:t>
            </a:r>
            <a:endParaRPr lang="en-US" sz="36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685800"/>
            <a:ext cx="8686800" cy="1600200"/>
          </a:xfrm>
        </p:spPr>
        <p:txBody>
          <a:bodyPr>
            <a:noAutofit/>
          </a:bodyPr>
          <a:lstStyle/>
          <a:p>
            <a:pPr fontAlgn="auto"/>
            <a:r>
              <a:rPr lang="bn-BD" sz="2000" b="1" dirty="0"/>
              <a:t> </a:t>
            </a:r>
            <a:r>
              <a:rPr lang="en-US" sz="2000" b="1" dirty="0"/>
              <a:t>One of the more important forms of an overloaded constructor is the </a:t>
            </a:r>
            <a:r>
              <a:rPr lang="en-US" sz="2000" b="1" i="1" dirty="0"/>
              <a:t>copy constructor</a:t>
            </a:r>
            <a:r>
              <a:rPr lang="en-US" sz="2000" b="1" dirty="0"/>
              <a:t>.</a:t>
            </a:r>
            <a:r>
              <a:rPr lang="bn-BD" sz="2000" b="1" dirty="0"/>
              <a:t> </a:t>
            </a:r>
            <a:r>
              <a:rPr lang="en-US" sz="2000" b="1" dirty="0"/>
              <a:t>Defining a copy constructor can help you prevent problems that might occur when one</a:t>
            </a:r>
            <a:r>
              <a:rPr lang="bn-BD" sz="2000" b="1" dirty="0"/>
              <a:t> </a:t>
            </a:r>
            <a:r>
              <a:rPr lang="en-US" sz="2000" b="1" dirty="0"/>
              <a:t>object is used to initialize another</a:t>
            </a:r>
            <a:r>
              <a:rPr lang="en-US" sz="2000" b="1" dirty="0" smtClean="0"/>
              <a:t>.</a:t>
            </a:r>
            <a:endParaRPr lang="bn-BD" sz="2000" b="1" dirty="0" smtClean="0"/>
          </a:p>
          <a:p>
            <a:pPr fontAlgn="auto"/>
            <a:r>
              <a:rPr lang="en-US" sz="2000" dirty="0"/>
              <a:t>when one object is used to initialize another, C++ performs a bitwise copy</a:t>
            </a:r>
            <a:r>
              <a:rPr lang="en-US" sz="2000" dirty="0" smtClean="0"/>
              <a:t>.</a:t>
            </a:r>
            <a:endParaRPr lang="bn-BD" sz="2000" dirty="0" smtClean="0"/>
          </a:p>
          <a:p>
            <a:pPr fontAlgn="auto"/>
            <a:r>
              <a:rPr lang="en-US" sz="2000" dirty="0"/>
              <a:t>there are situations in which a bitwise copy should not be used. </a:t>
            </a:r>
            <a:endParaRPr lang="bn-BD" sz="2000" dirty="0" smtClean="0"/>
          </a:p>
          <a:p>
            <a:pPr fontAlgn="auto"/>
            <a:r>
              <a:rPr lang="en-US" sz="2000" dirty="0"/>
              <a:t>One</a:t>
            </a:r>
            <a:r>
              <a:rPr lang="bn-BD" sz="2000" dirty="0"/>
              <a:t> </a:t>
            </a:r>
            <a:r>
              <a:rPr lang="en-US" sz="2000" dirty="0"/>
              <a:t>of the most common is when an object allocates memory when it is created.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438400"/>
            <a:ext cx="4495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en-US" sz="2800" dirty="0"/>
              <a:t>#include &lt;</a:t>
            </a:r>
            <a:r>
              <a:rPr lang="en-US" sz="2800" dirty="0" err="1"/>
              <a:t>iostream</a:t>
            </a:r>
            <a:r>
              <a:rPr lang="en-US" sz="2800" dirty="0"/>
              <a:t>&gt;</a:t>
            </a:r>
          </a:p>
          <a:p>
            <a:pPr fontAlgn="auto"/>
            <a:r>
              <a:rPr lang="en-US" sz="2800" dirty="0"/>
              <a:t>using namespace </a:t>
            </a:r>
            <a:r>
              <a:rPr lang="en-US" sz="2800" dirty="0" err="1"/>
              <a:t>std</a:t>
            </a:r>
            <a:r>
              <a:rPr lang="en-US" sz="2800" dirty="0"/>
              <a:t>;</a:t>
            </a:r>
          </a:p>
          <a:p>
            <a:pPr fontAlgn="auto"/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myfunc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i); </a:t>
            </a:r>
            <a:endParaRPr lang="bn-BD" sz="2800" dirty="0" smtClean="0"/>
          </a:p>
          <a:p>
            <a:pPr fontAlgn="auto"/>
            <a:r>
              <a:rPr lang="en-US" sz="2800" dirty="0" smtClean="0"/>
              <a:t>double </a:t>
            </a:r>
            <a:r>
              <a:rPr lang="en-US" sz="2800" dirty="0" err="1"/>
              <a:t>myfunc</a:t>
            </a:r>
            <a:r>
              <a:rPr lang="en-US" sz="2800" dirty="0"/>
              <a:t>(double i);</a:t>
            </a:r>
          </a:p>
          <a:p>
            <a:pPr fontAlgn="auto"/>
            <a:r>
              <a:rPr lang="en-US" sz="2800" dirty="0" err="1"/>
              <a:t>int</a:t>
            </a:r>
            <a:r>
              <a:rPr lang="en-US" sz="2800" dirty="0"/>
              <a:t> main()</a:t>
            </a:r>
          </a:p>
          <a:p>
            <a:pPr fontAlgn="auto"/>
            <a:r>
              <a:rPr lang="en-US" sz="2800" dirty="0"/>
              <a:t>{</a:t>
            </a:r>
          </a:p>
          <a:p>
            <a:pPr fontAlgn="auto"/>
            <a:r>
              <a:rPr lang="en-US" sz="2800" dirty="0" err="1"/>
              <a:t>cout</a:t>
            </a:r>
            <a:r>
              <a:rPr lang="en-US" sz="2800" dirty="0"/>
              <a:t> &lt;&lt; </a:t>
            </a:r>
            <a:r>
              <a:rPr lang="en-US" sz="2800" dirty="0" err="1"/>
              <a:t>myfunc</a:t>
            </a:r>
            <a:r>
              <a:rPr lang="en-US" sz="2800" dirty="0"/>
              <a:t>(10) &lt;&lt; " "; </a:t>
            </a:r>
          </a:p>
          <a:p>
            <a:pPr fontAlgn="auto"/>
            <a:r>
              <a:rPr lang="en-US" sz="2800" dirty="0" err="1"/>
              <a:t>cout</a:t>
            </a:r>
            <a:r>
              <a:rPr lang="en-US" sz="2800" dirty="0"/>
              <a:t> &lt;&lt; </a:t>
            </a:r>
            <a:r>
              <a:rPr lang="en-US" sz="2800" dirty="0" err="1"/>
              <a:t>myfunc</a:t>
            </a:r>
            <a:r>
              <a:rPr lang="en-US" sz="2800" dirty="0"/>
              <a:t>(5.4); </a:t>
            </a:r>
            <a:endParaRPr lang="bn-BD" sz="2800" dirty="0" smtClean="0"/>
          </a:p>
          <a:p>
            <a:pPr fontAlgn="auto"/>
            <a:r>
              <a:rPr lang="en-US" sz="2800" dirty="0" smtClean="0"/>
              <a:t>return </a:t>
            </a:r>
            <a:r>
              <a:rPr lang="en-US" sz="2800" dirty="0"/>
              <a:t>0;</a:t>
            </a:r>
          </a:p>
          <a:p>
            <a:pPr fontAlgn="auto"/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2525486"/>
            <a:ext cx="3200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en-US" sz="2800" dirty="0"/>
              <a:t>double </a:t>
            </a:r>
            <a:r>
              <a:rPr lang="en-US" sz="2800" dirty="0" err="1"/>
              <a:t>myfunc</a:t>
            </a:r>
            <a:r>
              <a:rPr lang="en-US" sz="2800" dirty="0"/>
              <a:t>(double i)</a:t>
            </a:r>
          </a:p>
          <a:p>
            <a:pPr fontAlgn="auto"/>
            <a:r>
              <a:rPr lang="en-US" sz="2800" dirty="0"/>
              <a:t>{</a:t>
            </a:r>
          </a:p>
          <a:p>
            <a:pPr fontAlgn="auto"/>
            <a:r>
              <a:rPr lang="en-US" sz="2800" dirty="0"/>
              <a:t>return i;</a:t>
            </a:r>
          </a:p>
          <a:p>
            <a:pPr fontAlgn="auto"/>
            <a:r>
              <a:rPr lang="en-US" sz="2800" dirty="0"/>
              <a:t>}</a:t>
            </a:r>
          </a:p>
          <a:p>
            <a:pPr fontAlgn="auto"/>
            <a:endParaRPr lang="bn-BD" sz="2800" dirty="0" smtClean="0"/>
          </a:p>
          <a:p>
            <a:pPr fontAlgn="auto"/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/>
              <a:t>myfunc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i)</a:t>
            </a:r>
          </a:p>
          <a:p>
            <a:pPr fontAlgn="auto"/>
            <a:r>
              <a:rPr lang="en-US" sz="2800" dirty="0"/>
              <a:t>{</a:t>
            </a:r>
          </a:p>
          <a:p>
            <a:pPr fontAlgn="auto"/>
            <a:r>
              <a:rPr lang="en-US" sz="2800" dirty="0"/>
              <a:t>return i;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105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381000" y="0"/>
          <a:ext cx="847344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686800" cy="1219200"/>
          </a:xfrm>
        </p:spPr>
        <p:txBody>
          <a:bodyPr>
            <a:noAutofit/>
          </a:bodyPr>
          <a:lstStyle/>
          <a:p>
            <a:r>
              <a:rPr lang="en-US" sz="2000" dirty="0"/>
              <a:t>If </a:t>
            </a:r>
            <a:r>
              <a:rPr lang="en-US" sz="2000" b="1" dirty="0" err="1"/>
              <a:t>myfunc</a:t>
            </a:r>
            <a:r>
              <a:rPr lang="en-US" sz="2000" b="1" dirty="0"/>
              <a:t>() </a:t>
            </a:r>
            <a:r>
              <a:rPr lang="en-US" sz="2000" dirty="0"/>
              <a:t>is not overloaded, there is one and only one function called </a:t>
            </a:r>
            <a:r>
              <a:rPr lang="en-US" sz="2000" b="1" dirty="0" err="1"/>
              <a:t>myfunc</a:t>
            </a:r>
            <a:r>
              <a:rPr lang="en-US" sz="2000" b="1" dirty="0"/>
              <a:t>(), </a:t>
            </a:r>
            <a:r>
              <a:rPr lang="en-US" sz="2000" dirty="0"/>
              <a:t>and</a:t>
            </a:r>
            <a:r>
              <a:rPr lang="bn-BD" sz="2000" dirty="0"/>
              <a:t> </a:t>
            </a:r>
            <a:r>
              <a:rPr lang="en-US" sz="2000" dirty="0"/>
              <a:t>the compiler has no difficulty assigning its address to </a:t>
            </a:r>
            <a:r>
              <a:rPr lang="en-US" sz="2000" b="1" dirty="0"/>
              <a:t>p</a:t>
            </a:r>
            <a:r>
              <a:rPr lang="en-US" sz="2000" dirty="0"/>
              <a:t>. However, if </a:t>
            </a:r>
            <a:r>
              <a:rPr lang="en-US" sz="2000" b="1" dirty="0" err="1"/>
              <a:t>myfunc</a:t>
            </a:r>
            <a:r>
              <a:rPr lang="en-US" sz="2000" b="1" dirty="0"/>
              <a:t>() </a:t>
            </a:r>
            <a:r>
              <a:rPr lang="en-US" sz="2000" dirty="0"/>
              <a:t>is</a:t>
            </a:r>
            <a:r>
              <a:rPr lang="bn-BD" sz="2000" dirty="0"/>
              <a:t> </a:t>
            </a:r>
            <a:r>
              <a:rPr lang="en-US" sz="2000" dirty="0"/>
              <a:t>overloaded, how does the compiler know which version's address to assign to </a:t>
            </a:r>
            <a:r>
              <a:rPr lang="en-US" sz="2000" b="1" dirty="0"/>
              <a:t>p</a:t>
            </a:r>
            <a:r>
              <a:rPr lang="en-US" sz="2000" dirty="0"/>
              <a:t>? The</a:t>
            </a:r>
            <a:r>
              <a:rPr lang="bn-BD" sz="2000" dirty="0"/>
              <a:t> </a:t>
            </a:r>
            <a:r>
              <a:rPr lang="en-US" sz="2000" dirty="0"/>
              <a:t>answer is that it depends upon how </a:t>
            </a:r>
            <a:r>
              <a:rPr lang="en-US" sz="2000" b="1" dirty="0"/>
              <a:t>p </a:t>
            </a:r>
            <a:r>
              <a:rPr lang="en-US" sz="2000" dirty="0"/>
              <a:t>is declared. For example, consider this program:</a:t>
            </a:r>
          </a:p>
          <a:p>
            <a:pPr fontAlgn="auto"/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43469" y="2659626"/>
            <a:ext cx="449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iostream</a:t>
            </a:r>
            <a:r>
              <a:rPr lang="en-US" sz="2400" dirty="0"/>
              <a:t>&gt;</a:t>
            </a:r>
          </a:p>
          <a:p>
            <a:r>
              <a:rPr lang="en-US" sz="2400" dirty="0"/>
              <a:t>using namespace </a:t>
            </a:r>
            <a:r>
              <a:rPr lang="en-US" sz="2400" dirty="0" err="1"/>
              <a:t>std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myfunc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a);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myfunc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a, </a:t>
            </a:r>
            <a:r>
              <a:rPr lang="en-US" sz="2400" dirty="0" err="1"/>
              <a:t>int</a:t>
            </a:r>
            <a:r>
              <a:rPr lang="en-US" sz="2400" dirty="0"/>
              <a:t> b);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(*</a:t>
            </a:r>
            <a:r>
              <a:rPr lang="en-US" sz="2400" dirty="0" err="1"/>
              <a:t>fp</a:t>
            </a:r>
            <a:r>
              <a:rPr lang="en-US" sz="2400" dirty="0"/>
              <a:t>)(</a:t>
            </a:r>
            <a:r>
              <a:rPr lang="en-US" sz="2400" dirty="0" err="1"/>
              <a:t>int</a:t>
            </a:r>
            <a:r>
              <a:rPr lang="en-US" sz="2400" dirty="0"/>
              <a:t> a); // pointer to </a:t>
            </a:r>
            <a:r>
              <a:rPr lang="en-US" sz="2400" dirty="0" err="1"/>
              <a:t>int</a:t>
            </a:r>
            <a:r>
              <a:rPr lang="en-US" sz="2400" dirty="0"/>
              <a:t> f(</a:t>
            </a:r>
            <a:r>
              <a:rPr lang="en-US" sz="2400" dirty="0" err="1"/>
              <a:t>int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fp</a:t>
            </a:r>
            <a:r>
              <a:rPr lang="en-US" sz="2400" dirty="0"/>
              <a:t> = </a:t>
            </a:r>
            <a:r>
              <a:rPr lang="en-US" sz="2400" dirty="0" err="1"/>
              <a:t>myfunc</a:t>
            </a:r>
            <a:r>
              <a:rPr lang="en-US" sz="2400" dirty="0"/>
              <a:t>; // points </a:t>
            </a:r>
            <a:r>
              <a:rPr lang="en-US" sz="2400" dirty="0" smtClean="0"/>
              <a:t>to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2514600"/>
            <a:ext cx="396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myfunc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fp</a:t>
            </a:r>
            <a:r>
              <a:rPr lang="en-US" dirty="0"/>
              <a:t>(5);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sz="1600" dirty="0" err="1"/>
              <a:t>myfunc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dirty="0"/>
              <a:t> a)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return a;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myfunc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return a*b;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6075946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. </a:t>
            </a:r>
            <a:r>
              <a:rPr lang="en-US" sz="1600" dirty="0"/>
              <a:t>In the program, </a:t>
            </a:r>
            <a:r>
              <a:rPr lang="en-US" sz="1600" b="1" dirty="0" err="1"/>
              <a:t>fp</a:t>
            </a:r>
            <a:r>
              <a:rPr lang="en-US" sz="1600" b="1" dirty="0"/>
              <a:t> </a:t>
            </a:r>
            <a:r>
              <a:rPr lang="en-US" sz="1600" dirty="0"/>
              <a:t>is</a:t>
            </a:r>
            <a:r>
              <a:rPr lang="bn-BD" sz="1600" dirty="0"/>
              <a:t> </a:t>
            </a:r>
            <a:r>
              <a:rPr lang="en-US" sz="1600" dirty="0"/>
              <a:t>declared as a pointer to a function that returns an integer and that takes one integer</a:t>
            </a:r>
            <a:r>
              <a:rPr lang="bn-BD" sz="1600" dirty="0"/>
              <a:t> </a:t>
            </a:r>
            <a:r>
              <a:rPr lang="en-US" sz="1600" dirty="0"/>
              <a:t>argument. When </a:t>
            </a:r>
            <a:r>
              <a:rPr lang="en-US" sz="1600" b="1" dirty="0" err="1"/>
              <a:t>fp</a:t>
            </a:r>
            <a:r>
              <a:rPr lang="en-US" sz="1600" b="1" dirty="0"/>
              <a:t> </a:t>
            </a:r>
            <a:r>
              <a:rPr lang="en-US" sz="1600" dirty="0"/>
              <a:t>is assigned the address of </a:t>
            </a:r>
            <a:r>
              <a:rPr lang="en-US" sz="1600" b="1" dirty="0" err="1"/>
              <a:t>myfunc</a:t>
            </a:r>
            <a:r>
              <a:rPr lang="en-US" sz="1600" b="1" dirty="0"/>
              <a:t>() </a:t>
            </a:r>
            <a:r>
              <a:rPr lang="en-US" sz="1600" dirty="0"/>
              <a:t>, C++ uses this information to</a:t>
            </a:r>
            <a:r>
              <a:rPr lang="bn-BD" sz="1600" dirty="0"/>
              <a:t> </a:t>
            </a:r>
            <a:r>
              <a:rPr lang="en-US" sz="1600" dirty="0"/>
              <a:t>select the </a:t>
            </a:r>
            <a:r>
              <a:rPr lang="en-US" sz="1600" b="1" dirty="0" err="1"/>
              <a:t>myfunc</a:t>
            </a:r>
            <a:r>
              <a:rPr lang="en-US" sz="1600" b="1" dirty="0"/>
              <a:t>(</a:t>
            </a:r>
            <a:r>
              <a:rPr lang="en-US" sz="1600" b="1" dirty="0" err="1"/>
              <a:t>int</a:t>
            </a:r>
            <a:r>
              <a:rPr lang="en-US" sz="1600" b="1" dirty="0"/>
              <a:t> a) </a:t>
            </a:r>
            <a:r>
              <a:rPr lang="en-US" sz="1600" dirty="0"/>
              <a:t>version of </a:t>
            </a:r>
            <a:r>
              <a:rPr lang="en-US" sz="1600" b="1" dirty="0" err="1"/>
              <a:t>myfunc</a:t>
            </a:r>
            <a:r>
              <a:rPr lang="en-US" sz="1600" b="1" dirty="0"/>
              <a:t>(). </a:t>
            </a:r>
            <a:r>
              <a:rPr lang="en-US" sz="1600" dirty="0"/>
              <a:t>Had </a:t>
            </a:r>
            <a:r>
              <a:rPr lang="en-US" sz="1600" b="1" dirty="0" err="1"/>
              <a:t>fp</a:t>
            </a:r>
            <a:r>
              <a:rPr lang="en-US" sz="1600" b="1" dirty="0"/>
              <a:t> </a:t>
            </a:r>
            <a:r>
              <a:rPr lang="en-US" sz="1600" dirty="0"/>
              <a:t>been declared like </a:t>
            </a:r>
            <a:r>
              <a:rPr lang="en-US" sz="1600" dirty="0" err="1" smtClean="0"/>
              <a:t>this:int</a:t>
            </a:r>
            <a:r>
              <a:rPr lang="en-US" sz="1600" dirty="0" smtClean="0"/>
              <a:t> </a:t>
            </a:r>
            <a:r>
              <a:rPr lang="en-US" sz="1600" dirty="0"/>
              <a:t>(*</a:t>
            </a:r>
            <a:r>
              <a:rPr lang="en-US" sz="1600" dirty="0" err="1"/>
              <a:t>fp</a:t>
            </a:r>
            <a:r>
              <a:rPr lang="en-US" sz="1600" dirty="0"/>
              <a:t>)(</a:t>
            </a:r>
            <a:r>
              <a:rPr lang="en-US" sz="1600" dirty="0" err="1"/>
              <a:t>int</a:t>
            </a:r>
            <a:r>
              <a:rPr lang="en-US" sz="1600" dirty="0"/>
              <a:t> a, </a:t>
            </a:r>
            <a:r>
              <a:rPr lang="en-US" sz="1600" dirty="0" err="1"/>
              <a:t>int</a:t>
            </a:r>
            <a:r>
              <a:rPr lang="en-US" sz="1600" dirty="0"/>
              <a:t> b</a:t>
            </a:r>
            <a:r>
              <a:rPr lang="en-US" sz="1600" dirty="0" smtClean="0"/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4344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312</TotalTime>
  <Words>1720</Words>
  <Application>Microsoft Office PowerPoint</Application>
  <PresentationFormat>On-screen Show (4:3)</PresentationFormat>
  <Paragraphs>205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                                   Chapter-14</vt:lpstr>
      <vt:lpstr>Function Overloading</vt:lpstr>
      <vt:lpstr>Function Overloading</vt:lpstr>
      <vt:lpstr>Overloading Constructor Functions:</vt:lpstr>
      <vt:lpstr>Overloading Constructor Functions:</vt:lpstr>
      <vt:lpstr>Copy Constructors:</vt:lpstr>
      <vt:lpstr>Copy Constructors:</vt:lpstr>
      <vt:lpstr>Copy Constructors: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Chapter-14</dc:title>
  <dc:creator>abid</dc:creator>
  <cp:lastModifiedBy>Abid</cp:lastModifiedBy>
  <cp:revision>20</cp:revision>
  <dcterms:created xsi:type="dcterms:W3CDTF">2016-09-04T09:00:33Z</dcterms:created>
  <dcterms:modified xsi:type="dcterms:W3CDTF">2017-10-30T04:41:16Z</dcterms:modified>
</cp:coreProperties>
</file>