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82F938C-F2BB-4BB2-8422-30D203CDCFC0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54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57A415E-2C13-48FF-A953-BDEF29A212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87692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7772400" y="6400800"/>
            <a:ext cx="533160" cy="151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FF086BA-1AF2-447E-A841-AEFCB09641D2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87512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50440" y="0"/>
            <a:ext cx="229320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3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358308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414840" y="6400800"/>
            <a:ext cx="456840" cy="151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66DBFA-AA33-441C-9510-AA8AD1ACD237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58128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72880"/>
            <a:ext cx="8229240" cy="114588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>
              <a:lnSpc>
                <a:spcPct val="100000"/>
              </a:lnSpc>
            </a:pPr>
            <a:r>
              <a:rPr lang="en-US" sz="3300" b="1" dirty="0">
                <a:latin typeface="Cambria math"/>
              </a:rPr>
              <a:t>                                   </a:t>
            </a:r>
            <a:r>
              <a:rPr lang="en-US" sz="3300" b="1" dirty="0" smtClean="0">
                <a:latin typeface="Cambria math"/>
              </a:rPr>
              <a:t>Chapter-19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0" y="1738800"/>
            <a:ext cx="8229240" cy="397620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en-US" sz="4800" dirty="0"/>
              <a:t>Exception </a:t>
            </a:r>
            <a:r>
              <a:rPr lang="en-US" sz="4800" dirty="0" smtClean="0"/>
              <a:t>Handling</a:t>
            </a:r>
            <a:endParaRPr sz="36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Abu Saleh Musa Miah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M.Sc. </a:t>
            </a:r>
            <a:r>
              <a:rPr lang="en-US" sz="2800" dirty="0" err="1">
                <a:latin typeface="Calibri"/>
              </a:rPr>
              <a:t>Engg</a:t>
            </a:r>
            <a:r>
              <a:rPr lang="en-US" sz="2800" dirty="0">
                <a:latin typeface="Calibri"/>
              </a:rPr>
              <a:t>(On going)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University of Rajshahi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0"/>
            <a:ext cx="740628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dirty="0"/>
              <a:t>Exception Handling Fundamentals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486982" y="1066800"/>
            <a:ext cx="8677800" cy="2667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03840" tIns="250560" rIns="106560" bIns="53280"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</a:rPr>
              <a:t>An exception is a problem that arises during the execution of a program.</a:t>
            </a:r>
            <a:r>
              <a:rPr lang="en-US" sz="2800" dirty="0">
                <a:solidFill>
                  <a:schemeClr val="tx1"/>
                </a:solidFill>
              </a:rPr>
              <a:t> Exceptions provide a way to transfer control from one part of a program to another. C++ exception handling is built upon three keywords: </a:t>
            </a:r>
            <a:r>
              <a:rPr lang="en-US" sz="2800" b="1" dirty="0">
                <a:solidFill>
                  <a:schemeClr val="tx1"/>
                </a:solidFill>
              </a:rPr>
              <a:t>try, catch,</a:t>
            </a:r>
            <a:r>
              <a:rPr lang="en-US" sz="2800" dirty="0">
                <a:solidFill>
                  <a:schemeClr val="tx1"/>
                </a:solidFill>
              </a:rPr>
              <a:t> and </a:t>
            </a:r>
            <a:r>
              <a:rPr lang="en-US" sz="2800" b="1" dirty="0">
                <a:solidFill>
                  <a:schemeClr val="tx1"/>
                </a:solidFill>
              </a:rPr>
              <a:t>throw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Calibri"/>
              </a:rPr>
              <a:t>Example of </a:t>
            </a:r>
            <a:r>
              <a:rPr lang="en-US" sz="3600" b="1" u="sng" dirty="0" smtClean="0">
                <a:latin typeface="Calibri"/>
              </a:rPr>
              <a:t>Exception Handling</a:t>
            </a:r>
            <a:endParaRPr sz="2400" u="sng" dirty="0"/>
          </a:p>
        </p:txBody>
      </p:sp>
      <p:sp>
        <p:nvSpPr>
          <p:cNvPr id="95" name="CustomShape 3"/>
          <p:cNvSpPr/>
          <p:nvPr/>
        </p:nvSpPr>
        <p:spPr>
          <a:xfrm>
            <a:off x="152280" y="652722"/>
            <a:ext cx="8534160" cy="57480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3"/>
            <a:r>
              <a:rPr lang="en-US" sz="2800" dirty="0" smtClean="0"/>
              <a:t>try</a:t>
            </a:r>
          </a:p>
          <a:p>
            <a:pPr lvl="3"/>
            <a:r>
              <a:rPr lang="en-US" sz="2800" dirty="0" smtClean="0"/>
              <a:t>{</a:t>
            </a:r>
          </a:p>
          <a:p>
            <a:pPr lvl="3"/>
            <a:r>
              <a:rPr lang="en-US" sz="2800" dirty="0" smtClean="0"/>
              <a:t>   // protected code</a:t>
            </a:r>
          </a:p>
          <a:p>
            <a:pPr lvl="3"/>
            <a:r>
              <a:rPr lang="en-US" sz="2800" dirty="0" smtClean="0"/>
              <a:t>}catch( </a:t>
            </a:r>
            <a:r>
              <a:rPr lang="en-US" sz="2800" dirty="0" err="1" smtClean="0"/>
              <a:t>ExceptionName</a:t>
            </a:r>
            <a:r>
              <a:rPr lang="en-US" sz="2800" dirty="0" smtClean="0"/>
              <a:t> e1 )</a:t>
            </a:r>
          </a:p>
          <a:p>
            <a:pPr lvl="3"/>
            <a:r>
              <a:rPr lang="en-US" sz="2800" dirty="0" smtClean="0"/>
              <a:t>{</a:t>
            </a:r>
          </a:p>
          <a:p>
            <a:pPr lvl="3"/>
            <a:r>
              <a:rPr lang="en-US" sz="2800" dirty="0" smtClean="0"/>
              <a:t>   // catch block</a:t>
            </a:r>
          </a:p>
          <a:p>
            <a:pPr lvl="3"/>
            <a:r>
              <a:rPr lang="en-US" sz="2800" dirty="0" smtClean="0"/>
              <a:t>}catch( </a:t>
            </a:r>
            <a:r>
              <a:rPr lang="en-US" sz="2800" dirty="0" err="1" smtClean="0"/>
              <a:t>ExceptionName</a:t>
            </a:r>
            <a:r>
              <a:rPr lang="en-US" sz="2800" dirty="0" smtClean="0"/>
              <a:t> e2 )</a:t>
            </a:r>
          </a:p>
          <a:p>
            <a:pPr lvl="3"/>
            <a:r>
              <a:rPr lang="en-US" sz="2800" dirty="0" smtClean="0"/>
              <a:t>{</a:t>
            </a:r>
          </a:p>
          <a:p>
            <a:pPr lvl="3"/>
            <a:r>
              <a:rPr lang="en-US" sz="2800" dirty="0" smtClean="0"/>
              <a:t>   // catch block</a:t>
            </a:r>
          </a:p>
          <a:p>
            <a:pPr lvl="3"/>
            <a:r>
              <a:rPr lang="en-US" sz="2800" dirty="0" smtClean="0"/>
              <a:t>}catch( </a:t>
            </a:r>
            <a:r>
              <a:rPr lang="en-US" sz="2800" dirty="0" err="1" smtClean="0"/>
              <a:t>ExceptionName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)</a:t>
            </a:r>
          </a:p>
          <a:p>
            <a:pPr lvl="3"/>
            <a:r>
              <a:rPr lang="en-US" sz="2800" dirty="0" smtClean="0"/>
              <a:t>{</a:t>
            </a:r>
          </a:p>
          <a:p>
            <a:pPr lvl="3"/>
            <a:r>
              <a:rPr lang="en-US" sz="2800" dirty="0" smtClean="0"/>
              <a:t>   // catch block</a:t>
            </a:r>
          </a:p>
          <a:p>
            <a:pPr lvl="3"/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b="1" dirty="0" err="1" smtClean="0">
                <a:latin typeface="Calibri"/>
              </a:rPr>
              <a:t>Throw,Catch,Try</a:t>
            </a:r>
            <a:endParaRPr sz="4400" dirty="0"/>
          </a:p>
        </p:txBody>
      </p:sp>
      <p:sp>
        <p:nvSpPr>
          <p:cNvPr id="2" name="Rectangle 1"/>
          <p:cNvSpPr/>
          <p:nvPr/>
        </p:nvSpPr>
        <p:spPr>
          <a:xfrm>
            <a:off x="0" y="1088989"/>
            <a:ext cx="91436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200" b="1" dirty="0" smtClean="0"/>
              <a:t>Throw:</a:t>
            </a:r>
            <a:r>
              <a:rPr lang="en-US" sz="3200" dirty="0" smtClean="0"/>
              <a:t> A program throws an exception when a problem shows up. This is done using a </a:t>
            </a:r>
            <a:r>
              <a:rPr lang="en-US" sz="3200" b="1" dirty="0" smtClean="0"/>
              <a:t>throw</a:t>
            </a:r>
            <a:r>
              <a:rPr lang="en-US" sz="3200" dirty="0" smtClean="0"/>
              <a:t> keyword.</a:t>
            </a:r>
          </a:p>
          <a:p>
            <a:pPr lvl="0" algn="just"/>
            <a:r>
              <a:rPr lang="en-US" sz="3200" b="1" dirty="0" smtClean="0"/>
              <a:t>Catch:</a:t>
            </a:r>
            <a:r>
              <a:rPr lang="en-US" sz="3200" dirty="0" smtClean="0"/>
              <a:t> a program catches an exception with an exception handler at the place in a program where you want to handle the problem. The </a:t>
            </a:r>
            <a:r>
              <a:rPr lang="en-US" sz="3200" b="1" dirty="0" smtClean="0"/>
              <a:t>catch</a:t>
            </a:r>
            <a:r>
              <a:rPr lang="en-US" sz="3200" dirty="0" smtClean="0"/>
              <a:t> keyword indicates the catching of an exception.</a:t>
            </a:r>
          </a:p>
          <a:p>
            <a:pPr algn="just"/>
            <a:r>
              <a:rPr lang="en-US" sz="3200" b="1" dirty="0" smtClean="0"/>
              <a:t>Try:</a:t>
            </a:r>
            <a:r>
              <a:rPr lang="en-US" sz="3200" dirty="0" smtClean="0"/>
              <a:t> a </a:t>
            </a:r>
            <a:r>
              <a:rPr lang="en-US" sz="3200" b="1" dirty="0" smtClean="0"/>
              <a:t>try</a:t>
            </a:r>
            <a:r>
              <a:rPr lang="en-US" sz="3200" dirty="0" smtClean="0"/>
              <a:t> block identifies a block of code for which particular exceptions will be activated. It's followed by one or more catch blocks.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 smtClean="0">
                <a:latin typeface="Calibri"/>
              </a:rPr>
              <a:t>Example of Exception Handling</a:t>
            </a:r>
            <a:endParaRPr sz="3200" dirty="0"/>
          </a:p>
        </p:txBody>
      </p:sp>
      <p:sp>
        <p:nvSpPr>
          <p:cNvPr id="98" name="CustomShape 3"/>
          <p:cNvSpPr/>
          <p:nvPr/>
        </p:nvSpPr>
        <p:spPr>
          <a:xfrm>
            <a:off x="380880" y="838200"/>
            <a:ext cx="3756060" cy="601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dirty="0"/>
              <a:t>#include &lt;iostream&gt;</a:t>
            </a:r>
          </a:p>
          <a:p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int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   int x = -1;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   // Some code</a:t>
            </a:r>
          </a:p>
          <a:p>
            <a:r>
              <a:rPr lang="en-US" sz="2800" dirty="0"/>
              <a:t>   </a:t>
            </a:r>
            <a:r>
              <a:rPr lang="en-US" sz="2800" dirty="0" err="1"/>
              <a:t>cout</a:t>
            </a:r>
            <a:r>
              <a:rPr lang="en-US" sz="2800" dirty="0"/>
              <a:t> &lt;&lt; "Before try \n";</a:t>
            </a:r>
          </a:p>
          <a:p>
            <a:r>
              <a:rPr lang="en-US" sz="2800" dirty="0"/>
              <a:t>  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838200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try {</a:t>
            </a:r>
          </a:p>
          <a:p>
            <a:r>
              <a:rPr lang="en-US" sz="2000" b="1" dirty="0"/>
              <a:t>      </a:t>
            </a:r>
            <a:r>
              <a:rPr lang="en-US" sz="2000" b="1" dirty="0" err="1"/>
              <a:t>cout</a:t>
            </a:r>
            <a:r>
              <a:rPr lang="en-US" sz="2000" b="1" dirty="0"/>
              <a:t> &lt;&lt; "Inside try \n";</a:t>
            </a:r>
          </a:p>
          <a:p>
            <a:r>
              <a:rPr lang="en-US" sz="2000" b="1" dirty="0"/>
              <a:t>      if (x &lt; 0)</a:t>
            </a:r>
          </a:p>
          <a:p>
            <a:r>
              <a:rPr lang="en-US" sz="2000" b="1" dirty="0"/>
              <a:t>      {</a:t>
            </a:r>
          </a:p>
          <a:p>
            <a:r>
              <a:rPr lang="en-US" sz="2000" b="1" dirty="0"/>
              <a:t>         throw x;</a:t>
            </a:r>
          </a:p>
          <a:p>
            <a:r>
              <a:rPr lang="en-US" sz="2000" b="1" dirty="0"/>
              <a:t>         </a:t>
            </a:r>
            <a:r>
              <a:rPr lang="en-US" sz="2000" b="1" dirty="0" err="1"/>
              <a:t>cout</a:t>
            </a:r>
            <a:r>
              <a:rPr lang="en-US" sz="2000" b="1" dirty="0"/>
              <a:t> &lt;&lt; "After throw (Never executed) \n";</a:t>
            </a:r>
          </a:p>
          <a:p>
            <a:r>
              <a:rPr lang="en-US" sz="2000" b="1" dirty="0"/>
              <a:t>      }</a:t>
            </a:r>
          </a:p>
          <a:p>
            <a:r>
              <a:rPr lang="en-US" sz="2000" b="1" dirty="0"/>
              <a:t>   }</a:t>
            </a:r>
          </a:p>
          <a:p>
            <a:r>
              <a:rPr lang="en-US" sz="2000" b="1" dirty="0"/>
              <a:t>   catch (int x ) {</a:t>
            </a:r>
          </a:p>
          <a:p>
            <a:r>
              <a:rPr lang="en-US" sz="2000" b="1" dirty="0"/>
              <a:t>      </a:t>
            </a:r>
            <a:r>
              <a:rPr lang="en-US" sz="2000" b="1" dirty="0" err="1"/>
              <a:t>cout</a:t>
            </a:r>
            <a:r>
              <a:rPr lang="en-US" sz="2000" b="1" dirty="0"/>
              <a:t> &lt;&lt; "Exception Caught \n";</a:t>
            </a:r>
          </a:p>
          <a:p>
            <a:r>
              <a:rPr lang="en-US" sz="2000" b="1" dirty="0"/>
              <a:t>   }</a:t>
            </a:r>
          </a:p>
          <a:p>
            <a:r>
              <a:rPr lang="en-US" sz="2000" b="1" dirty="0"/>
              <a:t> </a:t>
            </a:r>
          </a:p>
          <a:p>
            <a:r>
              <a:rPr lang="en-US" sz="2000" b="1" dirty="0"/>
              <a:t>   </a:t>
            </a:r>
            <a:r>
              <a:rPr lang="en-US" sz="2000" b="1" dirty="0" err="1"/>
              <a:t>cout</a:t>
            </a:r>
            <a:r>
              <a:rPr lang="en-US" sz="2000" b="1" dirty="0"/>
              <a:t> &lt;&lt; "After catch (Will be executed) \n";</a:t>
            </a:r>
          </a:p>
          <a:p>
            <a:r>
              <a:rPr lang="en-US" sz="2000" b="1" dirty="0"/>
              <a:t>   return 0;</a:t>
            </a:r>
          </a:p>
          <a:p>
            <a:r>
              <a:rPr lang="en-US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u="sng" dirty="0">
                <a:solidFill>
                  <a:srgbClr val="FF0000"/>
                </a:solidFill>
              </a:rPr>
              <a:t>Why need Exception Handling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600" y="838080"/>
            <a:ext cx="8534400" cy="59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dirty="0"/>
              <a:t>1) Separation of Error Handling code from Normal </a:t>
            </a:r>
            <a:r>
              <a:rPr lang="en-US" sz="4400" b="1" dirty="0" smtClean="0"/>
              <a:t>Code.</a:t>
            </a:r>
          </a:p>
          <a:p>
            <a:endParaRPr lang="en-US" sz="4400" dirty="0" smtClean="0"/>
          </a:p>
          <a:p>
            <a:r>
              <a:rPr lang="en-US" sz="4400" b="1" dirty="0" smtClean="0"/>
              <a:t>2</a:t>
            </a:r>
            <a:r>
              <a:rPr lang="en-US" sz="4400" b="1" dirty="0"/>
              <a:t>) Functions/Methods can handle any exceptions they </a:t>
            </a:r>
            <a:r>
              <a:rPr lang="en-US" sz="4400" b="1" dirty="0" smtClean="0"/>
              <a:t>choose</a:t>
            </a:r>
            <a:r>
              <a:rPr lang="en-US" sz="4400" b="1" dirty="0"/>
              <a:t>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  <a:p>
            <a:r>
              <a:rPr lang="en-US" sz="4400" b="1" dirty="0"/>
              <a:t>3) Grouping of Error </a:t>
            </a:r>
            <a:r>
              <a:rPr lang="en-US" sz="4400" b="1" dirty="0" smtClean="0"/>
              <a:t>Types</a:t>
            </a:r>
            <a:r>
              <a:rPr lang="en-US" sz="4400" b="1" dirty="0"/>
              <a:t>.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dirty="0" smtClean="0"/>
              <a:t>Some ways </a:t>
            </a:r>
            <a:r>
              <a:rPr lang="en-US" sz="4800" b="1" dirty="0" smtClean="0"/>
              <a:t>try / catch/ throw can improve software quality </a:t>
            </a:r>
            <a:endParaRPr lang="en-US" sz="3600" dirty="0"/>
          </a:p>
        </p:txBody>
      </p:sp>
      <p:sp>
        <p:nvSpPr>
          <p:cNvPr id="104" name="CustomShape 2"/>
          <p:cNvSpPr/>
          <p:nvPr/>
        </p:nvSpPr>
        <p:spPr>
          <a:xfrm>
            <a:off x="380880" y="3276600"/>
            <a:ext cx="8838720" cy="252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lvl="0" indent="-571500">
              <a:buFont typeface="Wingdings" pitchFamily="2" charset="2"/>
              <a:buChar char="v"/>
            </a:pPr>
            <a:r>
              <a:rPr lang="en-US" sz="3600" b="1" dirty="0"/>
              <a:t>Degrade </a:t>
            </a:r>
            <a:r>
              <a:rPr lang="en-US" sz="3600" b="1" dirty="0" smtClean="0"/>
              <a:t>quality</a:t>
            </a:r>
            <a:endParaRPr lang="en-US" sz="3600" dirty="0"/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3600" b="1" dirty="0"/>
              <a:t>Slow down </a:t>
            </a:r>
            <a:r>
              <a:rPr lang="en-US" sz="3600" b="1" dirty="0" smtClean="0"/>
              <a:t>time-to-</a:t>
            </a:r>
            <a:r>
              <a:rPr lang="en-US" sz="3600" b="1" dirty="0" err="1" smtClean="0"/>
              <a:t>marketIncrease</a:t>
            </a:r>
            <a:r>
              <a:rPr lang="en-US" sz="3600" b="1" dirty="0" smtClean="0"/>
              <a:t> </a:t>
            </a:r>
            <a:r>
              <a:rPr lang="en-US" sz="3600" b="1" dirty="0"/>
              <a:t>development </a:t>
            </a:r>
            <a:r>
              <a:rPr lang="en-US" sz="3600" b="1" dirty="0" smtClean="0"/>
              <a:t>cost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dirty="0"/>
              <a:t>Catching Class Types</a:t>
            </a:r>
            <a:endParaRPr sz="2400" b="1" dirty="0"/>
          </a:p>
        </p:txBody>
      </p:sp>
      <p:sp>
        <p:nvSpPr>
          <p:cNvPr id="107" name="CustomShape 3"/>
          <p:cNvSpPr/>
          <p:nvPr/>
        </p:nvSpPr>
        <p:spPr>
          <a:xfrm>
            <a:off x="37980" y="1065840"/>
            <a:ext cx="4533660" cy="33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dirty="0"/>
              <a:t>#include &lt;iostream&gt;</a:t>
            </a:r>
          </a:p>
          <a:p>
            <a:r>
              <a:rPr lang="en-US" sz="2800" dirty="0"/>
              <a:t>#include &lt;</a:t>
            </a:r>
            <a:r>
              <a:rPr lang="en-US" sz="2800" dirty="0" err="1"/>
              <a:t>cstring</a:t>
            </a:r>
            <a:r>
              <a:rPr lang="en-US" sz="2800" dirty="0"/>
              <a:t>&gt;</a:t>
            </a:r>
          </a:p>
          <a:p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/>
              <a:t>class </a:t>
            </a:r>
            <a:r>
              <a:rPr lang="en-US" sz="2800" dirty="0" err="1"/>
              <a:t>MyException</a:t>
            </a:r>
            <a:r>
              <a:rPr lang="en-US" sz="2800" dirty="0"/>
              <a:t> {</a:t>
            </a:r>
          </a:p>
          <a:p>
            <a:r>
              <a:rPr lang="en-US" sz="2800" dirty="0"/>
              <a:t>public:</a:t>
            </a:r>
          </a:p>
          <a:p>
            <a:r>
              <a:rPr lang="en-US" sz="2800" dirty="0"/>
              <a:t>char </a:t>
            </a:r>
            <a:r>
              <a:rPr lang="en-US" sz="2800" dirty="0" err="1"/>
              <a:t>str_what</a:t>
            </a:r>
            <a:r>
              <a:rPr lang="en-US" sz="2800" dirty="0"/>
              <a:t>[80];</a:t>
            </a:r>
          </a:p>
          <a:p>
            <a:r>
              <a:rPr lang="en-US" sz="2800" dirty="0"/>
              <a:t>int what;</a:t>
            </a:r>
          </a:p>
          <a:p>
            <a:r>
              <a:rPr lang="en-US" sz="2800" dirty="0" err="1"/>
              <a:t>MyException</a:t>
            </a:r>
            <a:r>
              <a:rPr lang="en-US" sz="2800" dirty="0"/>
              <a:t>() </a:t>
            </a:r>
            <a:endParaRPr lang="en-US" sz="2800" dirty="0" smtClean="0"/>
          </a:p>
          <a:p>
            <a:r>
              <a:rPr lang="en-US" sz="2800" dirty="0" smtClean="0"/>
              <a:t>{ </a:t>
            </a:r>
            <a:r>
              <a:rPr lang="en-US" sz="2800" dirty="0"/>
              <a:t>*</a:t>
            </a:r>
            <a:r>
              <a:rPr lang="en-US" sz="2800" dirty="0" err="1"/>
              <a:t>str_what</a:t>
            </a:r>
            <a:r>
              <a:rPr lang="en-US" sz="2800" dirty="0"/>
              <a:t> = 0; what = 0; }</a:t>
            </a:r>
          </a:p>
          <a:p>
            <a:r>
              <a:rPr lang="en-US" sz="2800" dirty="0" err="1"/>
              <a:t>MyException</a:t>
            </a:r>
            <a:r>
              <a:rPr lang="en-US" sz="2800" dirty="0"/>
              <a:t>(char *s, int e) {</a:t>
            </a:r>
          </a:p>
          <a:p>
            <a:r>
              <a:rPr lang="en-US" sz="2800" dirty="0" err="1"/>
              <a:t>strcpy</a:t>
            </a:r>
            <a:r>
              <a:rPr lang="en-US" sz="2800" dirty="0"/>
              <a:t>(</a:t>
            </a:r>
            <a:r>
              <a:rPr lang="en-US" sz="2800" dirty="0" err="1"/>
              <a:t>str_what</a:t>
            </a:r>
            <a:r>
              <a:rPr lang="en-US" sz="2800" dirty="0"/>
              <a:t>, s);</a:t>
            </a:r>
          </a:p>
          <a:p>
            <a:r>
              <a:rPr lang="en-US" sz="2800" dirty="0"/>
              <a:t>what = e;</a:t>
            </a:r>
          </a:p>
          <a:p>
            <a:r>
              <a:rPr lang="en-US" sz="2800" dirty="0" smtClean="0"/>
              <a:t>}};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640" y="1111018"/>
            <a:ext cx="4572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b="1" dirty="0"/>
              <a:t> main()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 err="1"/>
              <a:t>int</a:t>
            </a:r>
            <a:r>
              <a:rPr lang="en-US" sz="2400" b="1" dirty="0"/>
              <a:t> i;</a:t>
            </a:r>
          </a:p>
          <a:p>
            <a:r>
              <a:rPr lang="en-US" sz="2400" b="1" dirty="0"/>
              <a:t>try {</a:t>
            </a:r>
          </a:p>
          <a:p>
            <a:r>
              <a:rPr lang="en-US" sz="2000" b="1" dirty="0" err="1"/>
              <a:t>cout</a:t>
            </a:r>
            <a:r>
              <a:rPr lang="en-US" sz="2000" b="1" dirty="0"/>
              <a:t> &lt;&lt; "Enter a positive number: ";</a:t>
            </a:r>
          </a:p>
          <a:p>
            <a:r>
              <a:rPr lang="en-US" sz="2400" b="1" dirty="0" err="1"/>
              <a:t>cin</a:t>
            </a:r>
            <a:r>
              <a:rPr lang="en-US" sz="2400" b="1" dirty="0"/>
              <a:t> &gt;&gt; i;</a:t>
            </a:r>
          </a:p>
          <a:p>
            <a:r>
              <a:rPr lang="en-US" sz="2400" b="1" dirty="0"/>
              <a:t>if(i&lt;0)</a:t>
            </a:r>
          </a:p>
          <a:p>
            <a:r>
              <a:rPr lang="en-US" sz="2000" b="1" dirty="0"/>
              <a:t>throw </a:t>
            </a:r>
            <a:r>
              <a:rPr lang="en-US" sz="2000" b="1" dirty="0" err="1"/>
              <a:t>MyException</a:t>
            </a:r>
            <a:r>
              <a:rPr lang="en-US" sz="2000" b="1" dirty="0"/>
              <a:t>("Not Positive", i);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catch (</a:t>
            </a:r>
            <a:r>
              <a:rPr lang="en-US" sz="2400" b="1" dirty="0" err="1"/>
              <a:t>MyException</a:t>
            </a:r>
            <a:r>
              <a:rPr lang="en-US" sz="2400" b="1" dirty="0"/>
              <a:t> e) </a:t>
            </a:r>
            <a:endParaRPr lang="en-US" sz="2400" b="1" dirty="0" smtClean="0"/>
          </a:p>
          <a:p>
            <a:r>
              <a:rPr lang="en-US" sz="2400" b="1" dirty="0" err="1" smtClean="0"/>
              <a:t>cout</a:t>
            </a:r>
            <a:r>
              <a:rPr lang="en-US" sz="2400" b="1" dirty="0" smtClean="0"/>
              <a:t> </a:t>
            </a:r>
            <a:r>
              <a:rPr lang="en-US" sz="2400" b="1" dirty="0"/>
              <a:t>&lt;&lt; </a:t>
            </a:r>
            <a:r>
              <a:rPr lang="en-US" sz="2400" b="1" dirty="0" err="1"/>
              <a:t>e.str_what</a:t>
            </a:r>
            <a:r>
              <a:rPr lang="en-US" sz="2400" b="1" dirty="0"/>
              <a:t> &lt;&lt; ": ";</a:t>
            </a:r>
          </a:p>
          <a:p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e.what</a:t>
            </a:r>
            <a:r>
              <a:rPr lang="en-US" sz="2400" b="1" dirty="0"/>
              <a:t> &lt;&lt; "\n";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return 0;</a:t>
            </a:r>
          </a:p>
          <a:p>
            <a:r>
              <a:rPr lang="en-US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2"/>
          <p:cNvSpPr txBox="1"/>
          <p:nvPr/>
        </p:nvSpPr>
        <p:spPr>
          <a:xfrm>
            <a:off x="2324160" y="2209680"/>
            <a:ext cx="3962160" cy="213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264</Words>
  <Application>Microsoft Office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Abid</cp:lastModifiedBy>
  <cp:revision>22</cp:revision>
  <dcterms:modified xsi:type="dcterms:W3CDTF">2017-11-07T04:54:57Z</dcterms:modified>
</cp:coreProperties>
</file>