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E39077-6436-4400-BD0E-0CE16D7F9DB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0" autoAdjust="0"/>
    <p:restoredTop sz="79287" autoAdjust="0"/>
  </p:normalViewPr>
  <p:slideViewPr>
    <p:cSldViewPr snapToGrid="0">
      <p:cViewPr varScale="1">
        <p:scale>
          <a:sx n="74" d="100"/>
          <a:sy n="74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EB08-BC36-49CF-A534-CE01466F17F9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061B1-0569-445E-86B6-0FD4701C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A stakeholder is anyone who has a stake in the successful outcome of the project—business</a:t>
            </a:r>
          </a:p>
          <a:p>
            <a:r>
              <a:rPr lang="en-GB" dirty="0"/>
              <a:t>managers, end users, Web engineers, support people, and the like. </a:t>
            </a:r>
          </a:p>
          <a:p>
            <a:endParaRPr lang="en-GB" dirty="0"/>
          </a:p>
          <a:p>
            <a:r>
              <a:rPr lang="en-GB" dirty="0"/>
              <a:t>2  The phrases process, process model, and process framework are also used in this context.</a:t>
            </a:r>
          </a:p>
          <a:p>
            <a:r>
              <a:rPr lang="en-GB" dirty="0"/>
              <a:t>3  An incremental plan assumes that the WebApp is to be delivered in a series of “increments” that</a:t>
            </a:r>
          </a:p>
          <a:p>
            <a:r>
              <a:rPr lang="en-GB" dirty="0"/>
              <a:t>provide successively more robust sets of requirements with each delivery.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061B1-0569-445E-86B6-0FD4701C8C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2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9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9C9F-1BA5-4815-A8FE-7819114C9991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ECD1-51BC-4FFD-BB27-28CDCD448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WebE</a:t>
            </a:r>
            <a:r>
              <a:rPr lang="en-US" dirty="0"/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77138"/>
            <a:ext cx="6858000" cy="1655762"/>
          </a:xfrm>
        </p:spPr>
        <p:txBody>
          <a:bodyPr/>
          <a:lstStyle/>
          <a:p>
            <a:r>
              <a:rPr lang="en-US" dirty="0"/>
              <a:t>Chapter -2 (Pressman)</a:t>
            </a:r>
          </a:p>
        </p:txBody>
      </p:sp>
    </p:spTree>
    <p:extLst>
      <p:ext uri="{BB962C8B-B14F-4D97-AF65-F5344CB8AC3E}">
        <p14:creationId xmlns:p14="http://schemas.microsoft.com/office/powerpoint/2010/main" val="31600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1661"/>
            <a:ext cx="7886700" cy="5045587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Continuous attention </a:t>
            </a:r>
            <a:r>
              <a:rPr lang="en-US" dirty="0"/>
              <a:t>to </a:t>
            </a:r>
            <a:r>
              <a:rPr lang="en-US" u="sng" dirty="0"/>
              <a:t>technical excellence </a:t>
            </a:r>
            <a:r>
              <a:rPr lang="en-US" dirty="0"/>
              <a:t>and </a:t>
            </a:r>
            <a:r>
              <a:rPr lang="en-US" u="sng" dirty="0"/>
              <a:t>good design</a:t>
            </a:r>
            <a:r>
              <a:rPr lang="en-US" dirty="0"/>
              <a:t> enhances agility.</a:t>
            </a:r>
          </a:p>
          <a:p>
            <a:endParaRPr lang="en-US" dirty="0"/>
          </a:p>
          <a:p>
            <a:r>
              <a:rPr lang="en-US" dirty="0"/>
              <a:t>Simplicity—the art of maximizing the amount of work not done—is essential.</a:t>
            </a:r>
          </a:p>
          <a:p>
            <a:endParaRPr lang="en-US" dirty="0"/>
          </a:p>
          <a:p>
            <a:r>
              <a:rPr lang="en-US" dirty="0"/>
              <a:t>The best architectures, requirements, and designs emerge from self organizing teams.</a:t>
            </a:r>
          </a:p>
          <a:p>
            <a:endParaRPr lang="en-US" dirty="0"/>
          </a:p>
          <a:p>
            <a:r>
              <a:rPr lang="en-US" dirty="0"/>
              <a:t>At regular intervals, the team reflects on how to become more effective, then tunes and adjusts its behavior accordingly.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1600" y="228158"/>
            <a:ext cx="7886700" cy="595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Agility principles adaped by WebE Framework 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428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0080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Is </a:t>
            </a:r>
            <a:r>
              <a:rPr lang="en-US" sz="3600" dirty="0" err="1">
                <a:solidFill>
                  <a:schemeClr val="bg1"/>
                </a:solidFill>
              </a:rPr>
              <a:t>WebE</a:t>
            </a:r>
            <a:r>
              <a:rPr lang="en-US" sz="3600" dirty="0">
                <a:solidFill>
                  <a:schemeClr val="bg1"/>
                </a:solidFill>
              </a:rPr>
              <a:t> Process Agility So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9829"/>
            <a:ext cx="7886700" cy="4827134"/>
          </a:xfrm>
        </p:spPr>
        <p:txBody>
          <a:bodyPr/>
          <a:lstStyle/>
          <a:p>
            <a:r>
              <a:rPr lang="en-US" dirty="0"/>
              <a:t>The Internet changed software development’s top priority from </a:t>
            </a:r>
            <a:r>
              <a:rPr lang="en-US" b="1" dirty="0"/>
              <a:t>what</a:t>
            </a:r>
            <a:r>
              <a:rPr lang="en-US" dirty="0"/>
              <a:t> to </a:t>
            </a:r>
            <a:r>
              <a:rPr lang="en-US" b="1" dirty="0"/>
              <a:t>when</a:t>
            </a:r>
          </a:p>
          <a:p>
            <a:endParaRPr lang="en-US" dirty="0"/>
          </a:p>
          <a:p>
            <a:r>
              <a:rPr lang="en-US" dirty="0"/>
              <a:t>Reduced time-to-market has become the competitive edge for successful companies</a:t>
            </a:r>
          </a:p>
          <a:p>
            <a:endParaRPr lang="en-US" dirty="0"/>
          </a:p>
          <a:p>
            <a:r>
              <a:rPr lang="en-US" dirty="0"/>
              <a:t>reducing the development cycle is now one of software engineering’s most important missions</a:t>
            </a:r>
          </a:p>
        </p:txBody>
      </p:sp>
    </p:spTree>
    <p:extLst>
      <p:ext uri="{BB962C8B-B14F-4D97-AF65-F5344CB8AC3E}">
        <p14:creationId xmlns:p14="http://schemas.microsoft.com/office/powerpoint/2010/main" val="75140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1845"/>
          </a:xfrm>
        </p:spPr>
        <p:txBody>
          <a:bodyPr>
            <a:normAutofit/>
          </a:bodyPr>
          <a:lstStyle/>
          <a:p>
            <a:r>
              <a:rPr lang="en-US" sz="3200" dirty="0" err="1"/>
              <a:t>WebE</a:t>
            </a:r>
            <a:r>
              <a:rPr lang="en-US" sz="3200" dirty="0"/>
              <a:t> Methods within the Process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Communication methods</a:t>
            </a:r>
          </a:p>
          <a:p>
            <a:pPr lvl="1"/>
            <a:r>
              <a:rPr lang="en-US" dirty="0"/>
              <a:t>Define the approach used to facilitate communication between Web engineers and all other </a:t>
            </a:r>
            <a:r>
              <a:rPr lang="en-US" dirty="0" err="1"/>
              <a:t>WebApp</a:t>
            </a:r>
            <a:r>
              <a:rPr lang="en-US" dirty="0"/>
              <a:t> stakeholders</a:t>
            </a:r>
          </a:p>
          <a:p>
            <a:pPr lvl="1"/>
            <a:r>
              <a:rPr lang="en-US" dirty="0"/>
              <a:t>particularly important during requirements gathering and whenever a </a:t>
            </a:r>
            <a:r>
              <a:rPr lang="en-US" dirty="0" err="1"/>
              <a:t>WebApp</a:t>
            </a:r>
            <a:r>
              <a:rPr lang="en-US" dirty="0"/>
              <a:t> increment is to be evaluated.</a:t>
            </a:r>
          </a:p>
          <a:p>
            <a:pPr lvl="1"/>
            <a:endParaRPr lang="en-US" dirty="0"/>
          </a:p>
          <a:p>
            <a:r>
              <a:rPr lang="en-US" dirty="0"/>
              <a:t>Requirements analysis methods</a:t>
            </a:r>
          </a:p>
          <a:p>
            <a:pPr marL="457200" lvl="1" indent="0">
              <a:buNone/>
            </a:pPr>
            <a:r>
              <a:rPr lang="en-US" dirty="0"/>
              <a:t>for understanding</a:t>
            </a:r>
          </a:p>
          <a:p>
            <a:pPr lvl="1"/>
            <a:r>
              <a:rPr lang="en-US" dirty="0"/>
              <a:t>the content to be delivered by a </a:t>
            </a:r>
            <a:r>
              <a:rPr lang="en-US" dirty="0" err="1"/>
              <a:t>WebApp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the functions to be provided for the end user, </a:t>
            </a:r>
          </a:p>
          <a:p>
            <a:pPr lvl="1"/>
            <a:r>
              <a:rPr lang="en-US" dirty="0"/>
              <a:t>and the modes of interaction that each class of user will require.</a:t>
            </a:r>
          </a:p>
        </p:txBody>
      </p:sp>
    </p:spTree>
    <p:extLst>
      <p:ext uri="{BB962C8B-B14F-4D97-AF65-F5344CB8AC3E}">
        <p14:creationId xmlns:p14="http://schemas.microsoft.com/office/powerpoint/2010/main" val="274660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1845"/>
          </a:xfrm>
        </p:spPr>
        <p:txBody>
          <a:bodyPr>
            <a:normAutofit/>
          </a:bodyPr>
          <a:lstStyle/>
          <a:p>
            <a:r>
              <a:rPr lang="en-US" sz="3200" dirty="0" err="1"/>
              <a:t>WebE</a:t>
            </a:r>
            <a:r>
              <a:rPr lang="en-US" sz="3200" dirty="0"/>
              <a:t> Methods within the Process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2115"/>
            <a:ext cx="7886700" cy="5001306"/>
          </a:xfrm>
        </p:spPr>
        <p:txBody>
          <a:bodyPr>
            <a:normAutofit fontScale="92500"/>
          </a:bodyPr>
          <a:lstStyle/>
          <a:p>
            <a:r>
              <a:rPr lang="en-US" dirty="0"/>
              <a:t>Design methods</a:t>
            </a:r>
          </a:p>
          <a:p>
            <a:pPr lvl="1"/>
            <a:r>
              <a:rPr lang="en-US" dirty="0"/>
              <a:t>Encompass a series of design techniques that address </a:t>
            </a:r>
          </a:p>
          <a:p>
            <a:pPr lvl="2"/>
            <a:r>
              <a:rPr lang="en-US" dirty="0" err="1"/>
              <a:t>WebApp</a:t>
            </a:r>
            <a:r>
              <a:rPr lang="en-US" dirty="0"/>
              <a:t> content, </a:t>
            </a:r>
          </a:p>
          <a:p>
            <a:pPr lvl="2"/>
            <a:r>
              <a:rPr lang="en-US" dirty="0"/>
              <a:t>application and information architecture, </a:t>
            </a:r>
          </a:p>
          <a:p>
            <a:pPr lvl="2"/>
            <a:r>
              <a:rPr lang="en-US" dirty="0"/>
              <a:t>interface design, and </a:t>
            </a:r>
          </a:p>
          <a:p>
            <a:pPr lvl="2"/>
            <a:r>
              <a:rPr lang="en-US" dirty="0"/>
              <a:t>navigation structure</a:t>
            </a:r>
          </a:p>
          <a:p>
            <a:r>
              <a:rPr lang="en-US" dirty="0"/>
              <a:t>Construction methods</a:t>
            </a:r>
          </a:p>
          <a:p>
            <a:pPr lvl="1"/>
            <a:r>
              <a:rPr lang="en-US" dirty="0"/>
              <a:t>Apply a broad set of languages, tools, and related technology to the creation of </a:t>
            </a:r>
            <a:r>
              <a:rPr lang="en-US" dirty="0" err="1"/>
              <a:t>WebApp</a:t>
            </a:r>
            <a:r>
              <a:rPr lang="en-US" dirty="0"/>
              <a:t> content and functionality.</a:t>
            </a:r>
          </a:p>
          <a:p>
            <a:r>
              <a:rPr lang="en-US" dirty="0"/>
              <a:t>Testing methods</a:t>
            </a:r>
          </a:p>
          <a:p>
            <a:pPr lvl="1"/>
            <a:r>
              <a:rPr lang="en-US" dirty="0"/>
              <a:t>wide array of testing techniques that address component-level and architectural issues, </a:t>
            </a:r>
            <a:r>
              <a:rPr lang="en-US" u="sng" dirty="0"/>
              <a:t>navigation testing</a:t>
            </a:r>
            <a:r>
              <a:rPr lang="en-US" dirty="0"/>
              <a:t>, </a:t>
            </a:r>
            <a:r>
              <a:rPr lang="en-US" u="sng" dirty="0"/>
              <a:t>usability testing</a:t>
            </a:r>
            <a:r>
              <a:rPr lang="en-US" dirty="0"/>
              <a:t>, </a:t>
            </a:r>
            <a:r>
              <a:rPr lang="en-US" u="sng" dirty="0"/>
              <a:t>security testing</a:t>
            </a:r>
            <a:r>
              <a:rPr lang="en-US" dirty="0"/>
              <a:t>, and </a:t>
            </a:r>
            <a:r>
              <a:rPr lang="en-US" u="sng" dirty="0"/>
              <a:t>configuration testing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14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320"/>
          </a:xfrm>
        </p:spPr>
        <p:txBody>
          <a:bodyPr/>
          <a:lstStyle/>
          <a:p>
            <a:r>
              <a:rPr lang="en-US" dirty="0"/>
              <a:t>Web Engineering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342"/>
            <a:ext cx="7886700" cy="55211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the time to understand business needs and product objectives, even if the details of the </a:t>
            </a:r>
            <a:r>
              <a:rPr lang="en-US" dirty="0" err="1"/>
              <a:t>WebApp</a:t>
            </a:r>
            <a:r>
              <a:rPr lang="en-US" dirty="0"/>
              <a:t> are vague.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how users will interact with the WebApp using a scenario-based approach.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project plan, even if it’s very brief.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Spend some time modeling what it is that you’re going to build.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4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1320"/>
          </a:xfrm>
        </p:spPr>
        <p:txBody>
          <a:bodyPr>
            <a:normAutofit fontScale="90000"/>
          </a:bodyPr>
          <a:lstStyle/>
          <a:p>
            <a:r>
              <a:rPr lang="en-US" dirty="0"/>
              <a:t>Web Engineering Best Practices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5342"/>
            <a:ext cx="7886700" cy="55211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Review the models for consistency and quality. 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Use tools and technology that enable you to construct the system</a:t>
            </a:r>
          </a:p>
          <a:p>
            <a:pPr marL="514350" indent="-514350">
              <a:buFont typeface="+mj-lt"/>
              <a:buAutoNum type="arabicPeriod" startAt="5"/>
            </a:pPr>
            <a:br>
              <a:rPr lang="en-US" dirty="0"/>
            </a:br>
            <a:r>
              <a:rPr lang="en-US" dirty="0"/>
              <a:t>with as many reusable components as possible.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Don’t reinvent when you can </a:t>
            </a:r>
            <a:r>
              <a:rPr lang="en-US"/>
              <a:t>reuse.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Don’t rely on early users to debug the </a:t>
            </a:r>
            <a:r>
              <a:rPr lang="en-US" dirty="0" err="1"/>
              <a:t>WebApp</a:t>
            </a:r>
            <a:r>
              <a:rPr lang="en-US" dirty="0"/>
              <a:t>—design comprehensive tests and execute them before releasing the system.</a:t>
            </a:r>
          </a:p>
        </p:txBody>
      </p:sp>
    </p:spTree>
    <p:extLst>
      <p:ext uri="{BB962C8B-B14F-4D97-AF65-F5344CB8AC3E}">
        <p14:creationId xmlns:p14="http://schemas.microsoft.com/office/powerpoint/2010/main" val="372857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22</a:t>
            </a:r>
          </a:p>
        </p:txBody>
      </p:sp>
    </p:spTree>
    <p:extLst>
      <p:ext uri="{BB962C8B-B14F-4D97-AF65-F5344CB8AC3E}">
        <p14:creationId xmlns:p14="http://schemas.microsoft.com/office/powerpoint/2010/main" val="62168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2653"/>
            <a:ext cx="7886700" cy="175940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“Web engineering proposes an </a:t>
            </a:r>
            <a:r>
              <a:rPr lang="en-US" sz="3600" i="1" u="sng" dirty="0"/>
              <a:t>agile</a:t>
            </a:r>
            <a:r>
              <a:rPr lang="en-US" sz="3600" dirty="0"/>
              <a:t>, yet disciplined </a:t>
            </a:r>
            <a:r>
              <a:rPr lang="en-US" sz="3600" i="1" u="sng" dirty="0"/>
              <a:t>framework</a:t>
            </a:r>
            <a:r>
              <a:rPr lang="en-US" sz="3600" dirty="0"/>
              <a:t> for building industry-quality </a:t>
            </a:r>
            <a:r>
              <a:rPr lang="en-US" sz="3600" dirty="0" err="1"/>
              <a:t>WebApps</a:t>
            </a:r>
            <a:r>
              <a:rPr lang="en-US" sz="36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34574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184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does Agility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52" y="1193369"/>
            <a:ext cx="7886700" cy="4983594"/>
          </a:xfrm>
        </p:spPr>
        <p:txBody>
          <a:bodyPr>
            <a:normAutofit/>
          </a:bodyPr>
          <a:lstStyle/>
          <a:p>
            <a:r>
              <a:rPr lang="en-US" sz="3200" dirty="0"/>
              <a:t>An agile team is a active team able to appropriately </a:t>
            </a:r>
            <a:r>
              <a:rPr lang="en-US" sz="3200" u="sng" dirty="0"/>
              <a:t>respond to changes</a:t>
            </a:r>
            <a:r>
              <a:rPr lang="en-US" sz="3200" dirty="0"/>
              <a:t>.</a:t>
            </a:r>
          </a:p>
          <a:p>
            <a:pPr lvl="1"/>
            <a:r>
              <a:rPr lang="en-US" sz="2800" dirty="0"/>
              <a:t>Changes in the software being built, </a:t>
            </a:r>
          </a:p>
          <a:p>
            <a:pPr lvl="1"/>
            <a:r>
              <a:rPr lang="en-US" sz="2800" dirty="0"/>
              <a:t>changes to the team members, </a:t>
            </a:r>
          </a:p>
          <a:p>
            <a:pPr lvl="1"/>
            <a:r>
              <a:rPr lang="en-US" sz="2800" dirty="0"/>
              <a:t>changes because of new technology, </a:t>
            </a:r>
          </a:p>
          <a:p>
            <a:pPr lvl="1"/>
            <a:r>
              <a:rPr lang="en-US" sz="2800" dirty="0"/>
              <a:t>changes of all kinds that may have an impact on the product they build </a:t>
            </a:r>
          </a:p>
          <a:p>
            <a:pPr lvl="1"/>
            <a:r>
              <a:rPr lang="en-US" sz="2800" dirty="0"/>
              <a:t>or the project that creates the product.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493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78302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What is a </a:t>
            </a:r>
            <a:r>
              <a:rPr lang="en-US" dirty="0" err="1"/>
              <a:t>WebE</a:t>
            </a:r>
            <a:r>
              <a:rPr lang="en-US" dirty="0"/>
              <a:t>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5363"/>
            <a:ext cx="7886700" cy="4921600"/>
          </a:xfrm>
        </p:spPr>
        <p:txBody>
          <a:bodyPr>
            <a:normAutofit/>
          </a:bodyPr>
          <a:lstStyle/>
          <a:p>
            <a:r>
              <a:rPr lang="en-US" dirty="0"/>
              <a:t>~ is the </a:t>
            </a:r>
            <a:r>
              <a:rPr lang="en-US" u="sng" dirty="0"/>
              <a:t>foundation </a:t>
            </a:r>
            <a:r>
              <a:rPr lang="en-US" dirty="0"/>
              <a:t>for a complete Web engineering process </a:t>
            </a:r>
          </a:p>
          <a:p>
            <a:endParaRPr lang="en-US" sz="1600" dirty="0"/>
          </a:p>
          <a:p>
            <a:r>
              <a:rPr lang="en-US" dirty="0"/>
              <a:t>consist of  a </a:t>
            </a:r>
            <a:r>
              <a:rPr lang="en-US" u="sng" dirty="0"/>
              <a:t>small number of framework activities</a:t>
            </a:r>
          </a:p>
          <a:p>
            <a:endParaRPr lang="en-US" sz="1600" dirty="0"/>
          </a:p>
          <a:p>
            <a:r>
              <a:rPr lang="en-US" dirty="0"/>
              <a:t>applicable to all </a:t>
            </a:r>
            <a:r>
              <a:rPr lang="en-US" dirty="0" err="1"/>
              <a:t>WebApp</a:t>
            </a:r>
            <a:r>
              <a:rPr lang="en-US" dirty="0"/>
              <a:t> projects, regardless of their size or complexity. </a:t>
            </a:r>
          </a:p>
          <a:p>
            <a:endParaRPr lang="en-US" sz="1600" dirty="0"/>
          </a:p>
          <a:p>
            <a:r>
              <a:rPr lang="en-US" dirty="0"/>
              <a:t>In addition, the framework encompasses a set of </a:t>
            </a:r>
            <a:r>
              <a:rPr lang="en-US" u="sng" dirty="0"/>
              <a:t>umbrella activities </a:t>
            </a:r>
            <a:r>
              <a:rPr lang="en-US" dirty="0"/>
              <a:t>that are applicable across the entire </a:t>
            </a:r>
            <a:r>
              <a:rPr lang="en-US" dirty="0" err="1"/>
              <a:t>WebE</a:t>
            </a:r>
            <a:r>
              <a:rPr lang="en-US" dirty="0"/>
              <a:t> process.</a:t>
            </a:r>
          </a:p>
        </p:txBody>
      </p:sp>
    </p:spTree>
    <p:extLst>
      <p:ext uri="{BB962C8B-B14F-4D97-AF65-F5344CB8AC3E}">
        <p14:creationId xmlns:p14="http://schemas.microsoft.com/office/powerpoint/2010/main" val="240513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281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 activities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865"/>
            <a:ext cx="7886700" cy="5315918"/>
          </a:xfrm>
        </p:spPr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Involves heavy interaction and collaboration with the stakeholders</a:t>
            </a:r>
          </a:p>
          <a:p>
            <a:pPr lvl="1"/>
            <a:r>
              <a:rPr lang="en-US" dirty="0"/>
              <a:t>encompasses requirements gathering and other related activities.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Establishes an incremental plan for the </a:t>
            </a:r>
            <a:r>
              <a:rPr lang="en-US" dirty="0" err="1"/>
              <a:t>WebE</a:t>
            </a:r>
            <a:r>
              <a:rPr lang="en-US" dirty="0"/>
              <a:t> work</a:t>
            </a:r>
          </a:p>
          <a:p>
            <a:pPr lvl="1"/>
            <a:r>
              <a:rPr lang="en-US" dirty="0"/>
              <a:t>Describes</a:t>
            </a:r>
          </a:p>
          <a:p>
            <a:pPr lvl="2"/>
            <a:r>
              <a:rPr lang="en-US" dirty="0" err="1"/>
              <a:t>WebE</a:t>
            </a:r>
            <a:r>
              <a:rPr lang="en-US" dirty="0"/>
              <a:t> actions that will occur</a:t>
            </a:r>
          </a:p>
          <a:p>
            <a:pPr lvl="2"/>
            <a:r>
              <a:rPr lang="en-US" dirty="0"/>
              <a:t>technical tasks to be conducted</a:t>
            </a:r>
          </a:p>
          <a:p>
            <a:pPr lvl="2"/>
            <a:r>
              <a:rPr lang="en-US" dirty="0"/>
              <a:t>risks that are likely</a:t>
            </a:r>
          </a:p>
          <a:p>
            <a:pPr lvl="2"/>
            <a:r>
              <a:rPr lang="en-US" dirty="0"/>
              <a:t>Resource required</a:t>
            </a:r>
          </a:p>
          <a:p>
            <a:pPr lvl="2"/>
            <a:r>
              <a:rPr lang="en-US" dirty="0"/>
              <a:t>the work products to be produced, </a:t>
            </a:r>
          </a:p>
          <a:p>
            <a:pPr lvl="2"/>
            <a:r>
              <a:rPr lang="en-US" dirty="0"/>
              <a:t>work schedule.</a:t>
            </a:r>
          </a:p>
        </p:txBody>
      </p:sp>
    </p:spTree>
    <p:extLst>
      <p:ext uri="{BB962C8B-B14F-4D97-AF65-F5344CB8AC3E}">
        <p14:creationId xmlns:p14="http://schemas.microsoft.com/office/powerpoint/2010/main" val="66216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635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Generic </a:t>
            </a:r>
            <a:r>
              <a:rPr lang="en-US" dirty="0" err="1"/>
              <a:t>WebE</a:t>
            </a:r>
            <a:r>
              <a:rPr lang="en-US" dirty="0"/>
              <a:t> framework activities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865"/>
            <a:ext cx="7886700" cy="53159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the creation of models that </a:t>
            </a:r>
            <a:r>
              <a:rPr lang="en-US" u="sng" dirty="0"/>
              <a:t>assist the developer and the customer to better understand </a:t>
            </a:r>
            <a:r>
              <a:rPr lang="en-US" u="sng" dirty="0" err="1"/>
              <a:t>WebApp</a:t>
            </a:r>
            <a:r>
              <a:rPr lang="en-US" u="sng" dirty="0"/>
              <a:t> requirements and the design </a:t>
            </a:r>
            <a:r>
              <a:rPr lang="en-US" dirty="0"/>
              <a:t>that will achieve those requirements.</a:t>
            </a:r>
          </a:p>
          <a:p>
            <a:pPr lvl="1"/>
            <a:endParaRPr lang="en-US" dirty="0"/>
          </a:p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the generation of HTML, XML, PHP, and similar code</a:t>
            </a:r>
          </a:p>
          <a:p>
            <a:pPr lvl="1"/>
            <a:r>
              <a:rPr lang="en-US" dirty="0"/>
              <a:t>testing mechanism that is required to uncover errors in the code.</a:t>
            </a:r>
          </a:p>
          <a:p>
            <a:pPr lvl="1"/>
            <a:endParaRPr lang="en-US" dirty="0"/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Delivers a </a:t>
            </a:r>
            <a:r>
              <a:rPr lang="en-US" u="sng" dirty="0" err="1"/>
              <a:t>WebApp</a:t>
            </a:r>
            <a:r>
              <a:rPr lang="en-US" u="sng" dirty="0"/>
              <a:t> increment</a:t>
            </a:r>
            <a:r>
              <a:rPr lang="en-US" dirty="0"/>
              <a:t> to the customer who valuates it and provides feedback based on the evaluation.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768" y="314324"/>
            <a:ext cx="4087276" cy="6191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9451" y="1596325"/>
            <a:ext cx="3163558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Umbrella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risk management,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quality assurance,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content management</a:t>
            </a:r>
          </a:p>
        </p:txBody>
      </p:sp>
    </p:spTree>
    <p:extLst>
      <p:ext uri="{BB962C8B-B14F-4D97-AF65-F5344CB8AC3E}">
        <p14:creationId xmlns:p14="http://schemas.microsoft.com/office/powerpoint/2010/main" val="347856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576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dirty="0"/>
              <a:t>Agility principles adapted by </a:t>
            </a:r>
            <a:r>
              <a:rPr lang="en-US" sz="2800" dirty="0" err="1"/>
              <a:t>WebE</a:t>
            </a:r>
            <a:r>
              <a:rPr lang="en-US" sz="2800" dirty="0"/>
              <a:t> Framework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7146"/>
            <a:ext cx="7886700" cy="5045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highest priority is to satisfy the customer through early and continuous delivery of valuable software.</a:t>
            </a:r>
          </a:p>
          <a:p>
            <a:endParaRPr lang="en-US" dirty="0"/>
          </a:p>
          <a:p>
            <a:r>
              <a:rPr lang="en-US" dirty="0"/>
              <a:t>Welcome changing requirements, even late in development. </a:t>
            </a:r>
          </a:p>
          <a:p>
            <a:endParaRPr lang="en-US" dirty="0"/>
          </a:p>
          <a:p>
            <a:r>
              <a:rPr lang="en-US" dirty="0"/>
              <a:t>Deliver working software frequently, from a couple of weeks to a couple of months, with a preference to the shorter timescale.</a:t>
            </a:r>
          </a:p>
          <a:p>
            <a:endParaRPr lang="en-US" dirty="0"/>
          </a:p>
          <a:p>
            <a:r>
              <a:rPr lang="en-US" dirty="0"/>
              <a:t>Business people and developers must work together daily throughout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420437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0612"/>
            <a:ext cx="7886700" cy="595769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800" dirty="0"/>
              <a:t>Agility principles followed by </a:t>
            </a:r>
            <a:r>
              <a:rPr lang="en-US" sz="2800" dirty="0" err="1"/>
              <a:t>WebE</a:t>
            </a:r>
            <a:r>
              <a:rPr lang="en-US" sz="2800" dirty="0"/>
              <a:t>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0062"/>
            <a:ext cx="7886700" cy="50455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Build projects around </a:t>
            </a:r>
            <a:r>
              <a:rPr lang="en-US" u="sng" dirty="0"/>
              <a:t>motivated </a:t>
            </a:r>
            <a:r>
              <a:rPr lang="en-US" dirty="0"/>
              <a:t>individuals. Give them the </a:t>
            </a:r>
            <a:r>
              <a:rPr lang="en-US" u="sng" dirty="0"/>
              <a:t>environment and support</a:t>
            </a:r>
            <a:r>
              <a:rPr lang="en-US" dirty="0"/>
              <a:t> they need, and </a:t>
            </a:r>
            <a:r>
              <a:rPr lang="en-US" u="sng" dirty="0"/>
              <a:t>trust</a:t>
            </a:r>
            <a:r>
              <a:rPr lang="en-US" dirty="0"/>
              <a:t> them to get the job done.</a:t>
            </a:r>
          </a:p>
          <a:p>
            <a:endParaRPr lang="en-US" dirty="0"/>
          </a:p>
          <a:p>
            <a:r>
              <a:rPr lang="en-US" dirty="0"/>
              <a:t>The most efficient and effective method of conveying information to and within a development team is </a:t>
            </a:r>
            <a:r>
              <a:rPr lang="en-US" u="sng" dirty="0"/>
              <a:t>face-to-face conversation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Working software is the primary measure of progress.</a:t>
            </a:r>
          </a:p>
          <a:p>
            <a:endParaRPr lang="en-US" dirty="0"/>
          </a:p>
          <a:p>
            <a:r>
              <a:rPr lang="en-US" dirty="0"/>
              <a:t>The sponsors, developers, and users should be able to maintain a constant pace indefinitely.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595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Agility principles adaped by WebE Framework 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959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910</Words>
  <Application>Microsoft Office PowerPoint</Application>
  <PresentationFormat>On-screen Show (4:3)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WebE Framework</vt:lpstr>
      <vt:lpstr>PowerPoint Presentation</vt:lpstr>
      <vt:lpstr>What does Agility means</vt:lpstr>
      <vt:lpstr>What is a WebE Framework?</vt:lpstr>
      <vt:lpstr>Generic WebE framework activities </vt:lpstr>
      <vt:lpstr>Generic WebE framework activities </vt:lpstr>
      <vt:lpstr>PowerPoint Presentation</vt:lpstr>
      <vt:lpstr>Agility principles adapted by WebE Framework user</vt:lpstr>
      <vt:lpstr>Agility principles followed by WebE Frameworks</vt:lpstr>
      <vt:lpstr>PowerPoint Presentation</vt:lpstr>
      <vt:lpstr>Why Is WebE Process Agility So Important?</vt:lpstr>
      <vt:lpstr>WebE Methods within the Process Framework</vt:lpstr>
      <vt:lpstr>WebE Methods within the Process Framework</vt:lpstr>
      <vt:lpstr>Web Engineering Best Practices</vt:lpstr>
      <vt:lpstr>Web Engineering Best Practices (Contd..)</vt:lpstr>
      <vt:lpstr>From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Mahbubur Rahman</dc:creator>
  <cp:lastModifiedBy>A.F.M. Mahbubur Rahman</cp:lastModifiedBy>
  <cp:revision>155</cp:revision>
  <dcterms:created xsi:type="dcterms:W3CDTF">2013-08-20T02:25:45Z</dcterms:created>
  <dcterms:modified xsi:type="dcterms:W3CDTF">2021-12-19T04:53:11Z</dcterms:modified>
</cp:coreProperties>
</file>