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1919" autoAdjust="0"/>
  </p:normalViewPr>
  <p:slideViewPr>
    <p:cSldViewPr snapToGrid="0">
      <p:cViewPr varScale="1">
        <p:scale>
          <a:sx n="72" d="100"/>
          <a:sy n="72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D9D64-D8CC-4E09-95AD-CC84463F0C88}" type="doc">
      <dgm:prSet loTypeId="urn:microsoft.com/office/officeart/2005/8/layout/vList6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2EE0FB-D1D7-4D67-BDE1-ABF9BD222836}">
      <dgm:prSet phldrT="[Text]"/>
      <dgm:spPr/>
      <dgm:t>
        <a:bodyPr/>
        <a:lstStyle/>
        <a:p>
          <a:r>
            <a:rPr lang="en-US" dirty="0"/>
            <a:t>Modeling Actions</a:t>
          </a:r>
        </a:p>
      </dgm:t>
    </dgm:pt>
    <dgm:pt modelId="{356FAC03-76F6-4F54-8FB6-2E04CB5ABDE4}" type="parTrans" cxnId="{A661AC42-4442-4CDE-9C25-8CD95DEE7A59}">
      <dgm:prSet/>
      <dgm:spPr/>
      <dgm:t>
        <a:bodyPr/>
        <a:lstStyle/>
        <a:p>
          <a:endParaRPr lang="en-US"/>
        </a:p>
      </dgm:t>
    </dgm:pt>
    <dgm:pt modelId="{F90AC084-DA0F-4A84-A04F-B0FFA8124B99}" type="sibTrans" cxnId="{A661AC42-4442-4CDE-9C25-8CD95DEE7A59}">
      <dgm:prSet/>
      <dgm:spPr/>
      <dgm:t>
        <a:bodyPr/>
        <a:lstStyle/>
        <a:p>
          <a:endParaRPr lang="en-US"/>
        </a:p>
      </dgm:t>
    </dgm:pt>
    <dgm:pt modelId="{06998284-2BCB-4823-BA6F-B26653F28D2B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DEB69020-B74C-40D1-92AA-E1C029DEAFF1}" type="parTrans" cxnId="{29B68804-F570-45D8-BCD8-C4366E227E8B}">
      <dgm:prSet/>
      <dgm:spPr/>
      <dgm:t>
        <a:bodyPr/>
        <a:lstStyle/>
        <a:p>
          <a:endParaRPr lang="en-US"/>
        </a:p>
      </dgm:t>
    </dgm:pt>
    <dgm:pt modelId="{06256A7B-4175-4CC6-A182-5A0B15A1BF09}" type="sibTrans" cxnId="{29B68804-F570-45D8-BCD8-C4366E227E8B}">
      <dgm:prSet/>
      <dgm:spPr/>
      <dgm:t>
        <a:bodyPr/>
        <a:lstStyle/>
        <a:p>
          <a:endParaRPr lang="en-US"/>
        </a:p>
      </dgm:t>
    </dgm:pt>
    <dgm:pt modelId="{2B5BC173-44FB-4097-A7AA-D67A5D289C71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E2A0EEF0-5284-4040-BE6A-064D3B544D95}" type="parTrans" cxnId="{FBB65F2D-2016-4633-B30E-61C19907D550}">
      <dgm:prSet/>
      <dgm:spPr/>
      <dgm:t>
        <a:bodyPr/>
        <a:lstStyle/>
        <a:p>
          <a:endParaRPr lang="en-US"/>
        </a:p>
      </dgm:t>
    </dgm:pt>
    <dgm:pt modelId="{D0759D2D-1E18-4E98-9E19-60ACEDF917C6}" type="sibTrans" cxnId="{FBB65F2D-2016-4633-B30E-61C19907D550}">
      <dgm:prSet/>
      <dgm:spPr/>
      <dgm:t>
        <a:bodyPr/>
        <a:lstStyle/>
        <a:p>
          <a:endParaRPr lang="en-US"/>
        </a:p>
      </dgm:t>
    </dgm:pt>
    <dgm:pt modelId="{2052289A-5EEC-4084-8955-24DE946B50EC}" type="pres">
      <dgm:prSet presAssocID="{872D9D64-D8CC-4E09-95AD-CC84463F0C88}" presName="Name0" presStyleCnt="0">
        <dgm:presLayoutVars>
          <dgm:dir/>
          <dgm:animLvl val="lvl"/>
          <dgm:resizeHandles/>
        </dgm:presLayoutVars>
      </dgm:prSet>
      <dgm:spPr/>
    </dgm:pt>
    <dgm:pt modelId="{7FED71AA-E714-4147-8468-8814BE58B041}" type="pres">
      <dgm:prSet presAssocID="{852EE0FB-D1D7-4D67-BDE1-ABF9BD222836}" presName="linNode" presStyleCnt="0"/>
      <dgm:spPr/>
    </dgm:pt>
    <dgm:pt modelId="{C8FB5873-ADA8-4ED8-A464-68B368AC884B}" type="pres">
      <dgm:prSet presAssocID="{852EE0FB-D1D7-4D67-BDE1-ABF9BD222836}" presName="parentShp" presStyleLbl="node1" presStyleIdx="0" presStyleCnt="1">
        <dgm:presLayoutVars>
          <dgm:bulletEnabled val="1"/>
        </dgm:presLayoutVars>
      </dgm:prSet>
      <dgm:spPr/>
    </dgm:pt>
    <dgm:pt modelId="{942F70CA-D014-46CA-9B20-63B268AB6DC9}" type="pres">
      <dgm:prSet presAssocID="{852EE0FB-D1D7-4D67-BDE1-ABF9BD222836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29B68804-F570-45D8-BCD8-C4366E227E8B}" srcId="{852EE0FB-D1D7-4D67-BDE1-ABF9BD222836}" destId="{06998284-2BCB-4823-BA6F-B26653F28D2B}" srcOrd="0" destOrd="0" parTransId="{DEB69020-B74C-40D1-92AA-E1C029DEAFF1}" sibTransId="{06256A7B-4175-4CC6-A182-5A0B15A1BF09}"/>
    <dgm:cxn modelId="{1F32BA05-5C28-4773-B7B1-E1F1A5678111}" type="presOf" srcId="{2B5BC173-44FB-4097-A7AA-D67A5D289C71}" destId="{942F70CA-D014-46CA-9B20-63B268AB6DC9}" srcOrd="0" destOrd="1" presId="urn:microsoft.com/office/officeart/2005/8/layout/vList6"/>
    <dgm:cxn modelId="{FBB65F2D-2016-4633-B30E-61C19907D550}" srcId="{852EE0FB-D1D7-4D67-BDE1-ABF9BD222836}" destId="{2B5BC173-44FB-4097-A7AA-D67A5D289C71}" srcOrd="1" destOrd="0" parTransId="{E2A0EEF0-5284-4040-BE6A-064D3B544D95}" sibTransId="{D0759D2D-1E18-4E98-9E19-60ACEDF917C6}"/>
    <dgm:cxn modelId="{A661AC42-4442-4CDE-9C25-8CD95DEE7A59}" srcId="{872D9D64-D8CC-4E09-95AD-CC84463F0C88}" destId="{852EE0FB-D1D7-4D67-BDE1-ABF9BD222836}" srcOrd="0" destOrd="0" parTransId="{356FAC03-76F6-4F54-8FB6-2E04CB5ABDE4}" sibTransId="{F90AC084-DA0F-4A84-A04F-B0FFA8124B99}"/>
    <dgm:cxn modelId="{3B50D744-549A-41A8-9069-57539578E713}" type="presOf" srcId="{852EE0FB-D1D7-4D67-BDE1-ABF9BD222836}" destId="{C8FB5873-ADA8-4ED8-A464-68B368AC884B}" srcOrd="0" destOrd="0" presId="urn:microsoft.com/office/officeart/2005/8/layout/vList6"/>
    <dgm:cxn modelId="{AE5A53A5-8D47-47BA-8198-F20C58096FFF}" type="presOf" srcId="{872D9D64-D8CC-4E09-95AD-CC84463F0C88}" destId="{2052289A-5EEC-4084-8955-24DE946B50EC}" srcOrd="0" destOrd="0" presId="urn:microsoft.com/office/officeart/2005/8/layout/vList6"/>
    <dgm:cxn modelId="{5FDF43FE-1C91-41A8-8BD0-25D1181A929E}" type="presOf" srcId="{06998284-2BCB-4823-BA6F-B26653F28D2B}" destId="{942F70CA-D014-46CA-9B20-63B268AB6DC9}" srcOrd="0" destOrd="0" presId="urn:microsoft.com/office/officeart/2005/8/layout/vList6"/>
    <dgm:cxn modelId="{DA20489F-9DEC-4EEA-A424-BECAE3B5841B}" type="presParOf" srcId="{2052289A-5EEC-4084-8955-24DE946B50EC}" destId="{7FED71AA-E714-4147-8468-8814BE58B041}" srcOrd="0" destOrd="0" presId="urn:microsoft.com/office/officeart/2005/8/layout/vList6"/>
    <dgm:cxn modelId="{F9C01714-AF89-4985-9167-D764DF2967E2}" type="presParOf" srcId="{7FED71AA-E714-4147-8468-8814BE58B041}" destId="{C8FB5873-ADA8-4ED8-A464-68B368AC884B}" srcOrd="0" destOrd="0" presId="urn:microsoft.com/office/officeart/2005/8/layout/vList6"/>
    <dgm:cxn modelId="{5AC83131-5900-458F-A762-77D3BA1F563A}" type="presParOf" srcId="{7FED71AA-E714-4147-8468-8814BE58B041}" destId="{942F70CA-D014-46CA-9B20-63B268AB6DC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F70CA-D014-46CA-9B20-63B268AB6DC9}">
      <dsp:nvSpPr>
        <dsp:cNvPr id="0" name=""/>
        <dsp:cNvSpPr/>
      </dsp:nvSpPr>
      <dsp:spPr>
        <a:xfrm>
          <a:off x="2230323" y="0"/>
          <a:ext cx="3345484" cy="248682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115" tIns="31115" rIns="31115" bIns="31115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900" kern="1200" dirty="0"/>
            <a:t>Analysis</a:t>
          </a:r>
        </a:p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900" kern="1200" dirty="0"/>
            <a:t>Design</a:t>
          </a:r>
        </a:p>
      </dsp:txBody>
      <dsp:txXfrm>
        <a:off x="2230323" y="310854"/>
        <a:ext cx="2412924" cy="1865121"/>
      </dsp:txXfrm>
    </dsp:sp>
    <dsp:sp modelId="{C8FB5873-ADA8-4ED8-A464-68B368AC884B}">
      <dsp:nvSpPr>
        <dsp:cNvPr id="0" name=""/>
        <dsp:cNvSpPr/>
      </dsp:nvSpPr>
      <dsp:spPr>
        <a:xfrm>
          <a:off x="0" y="0"/>
          <a:ext cx="2230323" cy="24868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Modeling Actions</a:t>
          </a:r>
        </a:p>
      </dsp:txBody>
      <dsp:txXfrm>
        <a:off x="108875" y="108875"/>
        <a:ext cx="2012573" cy="226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2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4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WEB ENGINEERING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85937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782"/>
          </a:xfrm>
        </p:spPr>
        <p:txBody>
          <a:bodyPr>
            <a:normAutofit/>
          </a:bodyPr>
          <a:lstStyle/>
          <a:p>
            <a:r>
              <a:rPr lang="en-GB" sz="4000" dirty="0"/>
              <a:t>What Analysis Modelling Tasks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130"/>
            <a:ext cx="10515600" cy="476283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Decide whether a requirements model is needed.</a:t>
            </a:r>
          </a:p>
          <a:p>
            <a:r>
              <a:rPr lang="en-US" dirty="0"/>
              <a:t>Represent WebApp content.</a:t>
            </a:r>
            <a:endParaRPr lang="en-GB" dirty="0"/>
          </a:p>
          <a:p>
            <a:r>
              <a:rPr lang="en-US" dirty="0"/>
              <a:t>Identify content relationships.</a:t>
            </a:r>
            <a:endParaRPr lang="en-GB" dirty="0"/>
          </a:p>
          <a:p>
            <a:r>
              <a:rPr lang="en-US" dirty="0"/>
              <a:t>Refine and extend user scenarios.</a:t>
            </a:r>
          </a:p>
          <a:p>
            <a:r>
              <a:rPr lang="en-US" dirty="0"/>
              <a:t>Review usage scenarios</a:t>
            </a:r>
          </a:p>
          <a:p>
            <a:r>
              <a:rPr lang="en-GB" dirty="0"/>
              <a:t>Create an interaction model for complex scenarios</a:t>
            </a:r>
            <a:endParaRPr lang="en-US" dirty="0"/>
          </a:p>
          <a:p>
            <a:r>
              <a:rPr lang="en-US" dirty="0"/>
              <a:t>Refine interface requirements.</a:t>
            </a:r>
          </a:p>
          <a:p>
            <a:r>
              <a:rPr lang="en-US" dirty="0"/>
              <a:t>Identify functions.</a:t>
            </a:r>
          </a:p>
          <a:p>
            <a:r>
              <a:rPr lang="en-US" dirty="0"/>
              <a:t>Define constraints and performance requirements.</a:t>
            </a:r>
          </a:p>
          <a:p>
            <a:r>
              <a:rPr lang="en-US" dirty="0"/>
              <a:t>Identify database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34035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EAEB-5ECD-4040-AF4F-ED3B5919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the Elements of a Design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377E-C091-427D-BF2F-A09EC18DC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Interface design</a:t>
            </a:r>
          </a:p>
          <a:p>
            <a:r>
              <a:rPr lang="en-GB" dirty="0"/>
              <a:t>Aesthetic design</a:t>
            </a:r>
          </a:p>
          <a:p>
            <a:r>
              <a:rPr lang="en-GB" dirty="0"/>
              <a:t>Content design</a:t>
            </a:r>
          </a:p>
          <a:p>
            <a:r>
              <a:rPr lang="en-GB" dirty="0"/>
              <a:t>Navigation design</a:t>
            </a:r>
          </a:p>
          <a:p>
            <a:r>
              <a:rPr lang="en-GB" dirty="0"/>
              <a:t>Architecture design</a:t>
            </a:r>
          </a:p>
          <a:p>
            <a:r>
              <a:rPr lang="en-US"/>
              <a:t>Component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6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Realities encountered in most </a:t>
            </a:r>
            <a:r>
              <a:rPr lang="en-US" sz="3600" dirty="0" err="1"/>
              <a:t>WebApp</a:t>
            </a:r>
            <a:r>
              <a:rPr lang="en-US" sz="3600" dirty="0"/>
              <a:t>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evolve over time</a:t>
            </a:r>
          </a:p>
          <a:p>
            <a:r>
              <a:rPr lang="en-US" dirty="0"/>
              <a:t>Changes will occur frequently</a:t>
            </a:r>
          </a:p>
          <a:p>
            <a:r>
              <a:rPr lang="en-US" dirty="0"/>
              <a:t>Time lines are short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681" y="4234688"/>
            <a:ext cx="893263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Because of these realities, </a:t>
            </a:r>
            <a:r>
              <a:rPr lang="en-US" sz="2400" dirty="0" err="1"/>
              <a:t>WebApps</a:t>
            </a:r>
            <a:r>
              <a:rPr lang="en-US" sz="2400" dirty="0"/>
              <a:t> are often delivered incrementally</a:t>
            </a:r>
          </a:p>
        </p:txBody>
      </p:sp>
    </p:spTree>
    <p:extLst>
      <p:ext uri="{BB962C8B-B14F-4D97-AF65-F5344CB8AC3E}">
        <p14:creationId xmlns:p14="http://schemas.microsoft.com/office/powerpoint/2010/main" val="39198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59" y="596945"/>
            <a:ext cx="3556314" cy="5404610"/>
          </a:xfrm>
        </p:spPr>
        <p:txBody>
          <a:bodyPr anchor="t">
            <a:normAutofit/>
          </a:bodyPr>
          <a:lstStyle/>
          <a:p>
            <a:r>
              <a:rPr lang="en-US" sz="4000" dirty="0"/>
              <a:t>Example: A </a:t>
            </a:r>
            <a:r>
              <a:rPr lang="en-US" sz="4000" dirty="0" err="1"/>
              <a:t>WebApp</a:t>
            </a:r>
            <a:r>
              <a:rPr lang="en-US" sz="4000" dirty="0"/>
              <a:t> delivered in four increments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998" y="206010"/>
            <a:ext cx="6204798" cy="6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3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75" y="893159"/>
            <a:ext cx="2832279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WebE</a:t>
            </a:r>
            <a:r>
              <a:rPr lang="en-US" dirty="0"/>
              <a:t> Process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54" y="721597"/>
            <a:ext cx="7868991" cy="581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0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0832"/>
            <a:ext cx="10515600" cy="804672"/>
          </a:xfrm>
        </p:spPr>
        <p:txBody>
          <a:bodyPr/>
          <a:lstStyle/>
          <a:p>
            <a:r>
              <a:rPr lang="en-US" dirty="0"/>
              <a:t>How Is the Framework Refined?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>
            <a:normAutofit/>
          </a:bodyPr>
          <a:lstStyle/>
          <a:p>
            <a:r>
              <a:rPr lang="en-US" dirty="0"/>
              <a:t>In some cases, a framework activity is conducted informally. </a:t>
            </a:r>
          </a:p>
          <a:p>
            <a:r>
              <a:rPr lang="en-US" dirty="0"/>
              <a:t>In others, a distinct set of actions will be defined and conducted by team members.</a:t>
            </a:r>
          </a:p>
          <a:p>
            <a:r>
              <a:rPr lang="en-US" dirty="0"/>
              <a:t>Complex action may be further refined into a set of Web engineering tasks</a:t>
            </a:r>
          </a:p>
          <a:p>
            <a:r>
              <a:rPr lang="en-US" dirty="0"/>
              <a:t>Example: design</a:t>
            </a:r>
          </a:p>
          <a:p>
            <a:pPr lvl="1"/>
            <a:r>
              <a:rPr lang="en-US" dirty="0"/>
              <a:t>aesthetic design </a:t>
            </a:r>
          </a:p>
          <a:p>
            <a:pPr lvl="1"/>
            <a:r>
              <a:rPr lang="en-US" dirty="0"/>
              <a:t>content design </a:t>
            </a:r>
          </a:p>
          <a:p>
            <a:pPr lvl="1"/>
            <a:r>
              <a:rPr lang="en-US" dirty="0"/>
              <a:t>architecture design </a:t>
            </a:r>
          </a:p>
          <a:p>
            <a:pPr lvl="1"/>
            <a:r>
              <a:rPr lang="en-US" dirty="0"/>
              <a:t>navigation design and </a:t>
            </a:r>
          </a:p>
          <a:p>
            <a:pPr lvl="1"/>
            <a:r>
              <a:rPr lang="en-US" dirty="0"/>
              <a:t>component design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3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91"/>
          </a:xfrm>
        </p:spPr>
        <p:txBody>
          <a:bodyPr>
            <a:normAutofit/>
          </a:bodyPr>
          <a:lstStyle/>
          <a:p>
            <a:r>
              <a:rPr lang="en-US" sz="3600" dirty="0"/>
              <a:t>How Should the Communication Activity Be Refined?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25"/>
            <a:ext cx="10515600" cy="4982147"/>
          </a:xfrm>
        </p:spPr>
        <p:txBody>
          <a:bodyPr/>
          <a:lstStyle/>
          <a:p>
            <a:r>
              <a:rPr lang="en-US" dirty="0"/>
              <a:t>Identify business stakeholders</a:t>
            </a:r>
          </a:p>
          <a:p>
            <a:r>
              <a:rPr lang="en-US" dirty="0"/>
              <a:t>Identify user categories</a:t>
            </a:r>
          </a:p>
          <a:p>
            <a:r>
              <a:rPr lang="en-US" dirty="0"/>
              <a:t>Formulate the business context</a:t>
            </a:r>
          </a:p>
          <a:p>
            <a:r>
              <a:rPr lang="en-US" dirty="0"/>
              <a:t>Define key business goals and objectives for the </a:t>
            </a:r>
            <a:r>
              <a:rPr lang="en-US" dirty="0" err="1"/>
              <a:t>WebApp</a:t>
            </a:r>
            <a:endParaRPr lang="en-US" dirty="0"/>
          </a:p>
          <a:p>
            <a:r>
              <a:rPr lang="en-US" dirty="0"/>
              <a:t>Identify the problem</a:t>
            </a:r>
          </a:p>
          <a:p>
            <a:r>
              <a:rPr lang="en-US" dirty="0"/>
              <a:t>Define informational and applicative goals</a:t>
            </a:r>
          </a:p>
          <a:p>
            <a:r>
              <a:rPr lang="en-US" dirty="0"/>
              <a:t>Gather requirements</a:t>
            </a:r>
          </a:p>
          <a:p>
            <a:r>
              <a:rPr lang="en-US" dirty="0"/>
              <a:t>Develop usage scenarios</a:t>
            </a:r>
          </a:p>
        </p:txBody>
      </p:sp>
      <p:pic>
        <p:nvPicPr>
          <p:cNvPr id="1026" name="Picture 2" descr="http://www.1stwebdesigner.com/wp-content/uploads/2011/03/dtop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8" y="3759200"/>
            <a:ext cx="4405980" cy="215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1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Planning : Tasks Required to Develop an Increment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activity provides you with a destination</a:t>
            </a:r>
          </a:p>
          <a:p>
            <a:r>
              <a:rPr lang="en-US" dirty="0"/>
              <a:t>Planning activity defines the route that you will take you toward the destination </a:t>
            </a:r>
          </a:p>
          <a:p>
            <a:r>
              <a:rPr lang="en-US" dirty="0"/>
              <a:t>Often defines the  way points that will ensure that you’re heading in the right direction and making step-by-step progress</a:t>
            </a:r>
          </a:p>
          <a:p>
            <a:r>
              <a:rPr lang="en-US" dirty="0"/>
              <a:t>Also defines the resources that will be required to achieve each way point and estimates the time that will be required to get there</a:t>
            </a:r>
          </a:p>
        </p:txBody>
      </p:sp>
    </p:spTree>
    <p:extLst>
      <p:ext uri="{BB962C8B-B14F-4D97-AF65-F5344CB8AC3E}">
        <p14:creationId xmlns:p14="http://schemas.microsoft.com/office/powerpoint/2010/main" val="266998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b="1" dirty="0"/>
              <a:t>Planning: tasks and related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r>
              <a:rPr lang="en-US" dirty="0"/>
              <a:t>Refinement of the description of the </a:t>
            </a:r>
            <a:r>
              <a:rPr lang="en-US" dirty="0" err="1"/>
              <a:t>WebApp</a:t>
            </a:r>
            <a:r>
              <a:rPr lang="en-US" dirty="0"/>
              <a:t> increment to be delivered</a:t>
            </a:r>
          </a:p>
          <a:p>
            <a:r>
              <a:rPr lang="en-US" dirty="0"/>
              <a:t>Selection of  the </a:t>
            </a:r>
            <a:r>
              <a:rPr lang="en-US" dirty="0" err="1"/>
              <a:t>WebApp</a:t>
            </a:r>
            <a:r>
              <a:rPr lang="en-US" dirty="0"/>
              <a:t> increment to be delivered now</a:t>
            </a:r>
          </a:p>
          <a:p>
            <a:r>
              <a:rPr lang="en-US" dirty="0"/>
              <a:t>Estimation of  the effort and time required to deploy the increment.</a:t>
            </a:r>
          </a:p>
          <a:p>
            <a:r>
              <a:rPr lang="en-US" dirty="0"/>
              <a:t>Assessment of  risks associated with the delivery of the increment</a:t>
            </a:r>
          </a:p>
          <a:p>
            <a:r>
              <a:rPr lang="en-US" dirty="0"/>
              <a:t>Define the development schedule for the increment</a:t>
            </a:r>
          </a:p>
          <a:p>
            <a:r>
              <a:rPr lang="en-US" dirty="0"/>
              <a:t>Establish of </a:t>
            </a:r>
            <a:r>
              <a:rPr lang="en-US" b="1" dirty="0"/>
              <a:t>work products</a:t>
            </a:r>
            <a:r>
              <a:rPr lang="en-US" dirty="0"/>
              <a:t> to be produced as a consequence of each framework activity</a:t>
            </a:r>
          </a:p>
          <a:p>
            <a:r>
              <a:rPr lang="en-US" dirty="0"/>
              <a:t>Define your approach to change control</a:t>
            </a:r>
          </a:p>
          <a:p>
            <a:r>
              <a:rPr lang="en-US" dirty="0"/>
              <a:t>Establish your quality assurance approach</a:t>
            </a:r>
          </a:p>
        </p:txBody>
      </p:sp>
    </p:spTree>
    <p:extLst>
      <p:ext uri="{BB962C8B-B14F-4D97-AF65-F5344CB8AC3E}">
        <p14:creationId xmlns:p14="http://schemas.microsoft.com/office/powerpoint/2010/main" val="117918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46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928"/>
            <a:ext cx="10515600" cy="48480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What Is Modeling?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US" dirty="0"/>
              <a:t>Modeling is an activity that creates one or more </a:t>
            </a:r>
            <a:r>
              <a:rPr lang="en-US" b="1" dirty="0"/>
              <a:t>conceptual representations </a:t>
            </a:r>
            <a:r>
              <a:rPr lang="en-US" dirty="0"/>
              <a:t>of some aspect of the </a:t>
            </a:r>
            <a:r>
              <a:rPr lang="en-US" dirty="0" err="1"/>
              <a:t>WebApp</a:t>
            </a:r>
            <a:r>
              <a:rPr lang="en-US" dirty="0"/>
              <a:t> to be built.</a:t>
            </a:r>
          </a:p>
          <a:p>
            <a:pPr lvl="1">
              <a:buFont typeface="Calibri" panose="020F0502020204030204" pitchFamily="34" charset="0"/>
              <a:buChar char="—"/>
            </a:pPr>
            <a:endParaRPr lang="en-US" dirty="0"/>
          </a:p>
          <a:p>
            <a:r>
              <a:rPr lang="en-US" b="1" dirty="0"/>
              <a:t>conceptual representations</a:t>
            </a:r>
          </a:p>
          <a:p>
            <a:pPr lvl="1"/>
            <a:r>
              <a:rPr lang="en-US" dirty="0"/>
              <a:t>written documents, </a:t>
            </a:r>
          </a:p>
          <a:p>
            <a:pPr lvl="1"/>
            <a:r>
              <a:rPr lang="en-US" dirty="0"/>
              <a:t>sketches, </a:t>
            </a:r>
          </a:p>
          <a:p>
            <a:pPr lvl="1"/>
            <a:r>
              <a:rPr lang="en-US" dirty="0"/>
              <a:t>schematic diagrams, </a:t>
            </a:r>
          </a:p>
          <a:p>
            <a:pPr lvl="1"/>
            <a:r>
              <a:rPr lang="en-US" dirty="0"/>
              <a:t>graphical models, </a:t>
            </a:r>
          </a:p>
          <a:p>
            <a:pPr lvl="1"/>
            <a:r>
              <a:rPr lang="en-US" dirty="0"/>
              <a:t>written scenarios, </a:t>
            </a:r>
          </a:p>
          <a:p>
            <a:pPr lvl="1"/>
            <a:r>
              <a:rPr lang="en-US" dirty="0"/>
              <a:t>paper prototypes, </a:t>
            </a:r>
          </a:p>
          <a:p>
            <a:pPr lvl="1"/>
            <a:r>
              <a:rPr lang="en-US" dirty="0"/>
              <a:t>executable code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71785608"/>
              </p:ext>
            </p:extLst>
          </p:nvPr>
        </p:nvGraphicFramePr>
        <p:xfrm>
          <a:off x="5567680" y="3231219"/>
          <a:ext cx="5575808" cy="2486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00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422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 WEB ENGINEERING PROCESS</vt:lpstr>
      <vt:lpstr>Realities encountered in most WebApp projects</vt:lpstr>
      <vt:lpstr>Example: A WebApp delivered in four increments</vt:lpstr>
      <vt:lpstr>WebE Process Framework</vt:lpstr>
      <vt:lpstr>How Is the Framework Refined?</vt:lpstr>
      <vt:lpstr>How Should the Communication Activity Be Refined?</vt:lpstr>
      <vt:lpstr>Planning : Tasks Required to Develop an Increment planning</vt:lpstr>
      <vt:lpstr>Planning: tasks and related questions</vt:lpstr>
      <vt:lpstr>Modeling</vt:lpstr>
      <vt:lpstr>What Analysis Modelling Tasks</vt:lpstr>
      <vt:lpstr>What Are the Elements of a Design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Mahbubur Rahman</dc:creator>
  <cp:lastModifiedBy>A.F.M. Mahbubur Rahman</cp:lastModifiedBy>
  <cp:revision>46</cp:revision>
  <dcterms:created xsi:type="dcterms:W3CDTF">2013-10-01T04:14:49Z</dcterms:created>
  <dcterms:modified xsi:type="dcterms:W3CDTF">2021-12-23T05:04:27Z</dcterms:modified>
</cp:coreProperties>
</file>