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2" r:id="rId12"/>
    <p:sldId id="271" r:id="rId13"/>
    <p:sldId id="265" r:id="rId14"/>
    <p:sldId id="266" r:id="rId15"/>
    <p:sldId id="267" r:id="rId16"/>
    <p:sldId id="268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8A46-3CBC-41EE-B10A-A83BAAFD096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85937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347"/>
          </a:xfrm>
        </p:spPr>
        <p:txBody>
          <a:bodyPr/>
          <a:lstStyle/>
          <a:p>
            <a:r>
              <a:rPr lang="en-US" dirty="0"/>
              <a:t>How Do Stakeholders Prepare?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908995"/>
          </a:xfrm>
        </p:spPr>
        <p:txBody>
          <a:bodyPr/>
          <a:lstStyle/>
          <a:p>
            <a:r>
              <a:rPr lang="en-US" dirty="0"/>
              <a:t>Ask Each stakeholder to review the WebApp description before the requirements gathering meeting and make a list of </a:t>
            </a:r>
            <a:r>
              <a:rPr lang="en-US" b="1" dirty="0"/>
              <a:t>“content </a:t>
            </a:r>
            <a:r>
              <a:rPr lang="en-US" b="1" dirty="0" err="1"/>
              <a:t>objects”</a:t>
            </a:r>
            <a:r>
              <a:rPr lang="en-US" dirty="0" err="1"/>
              <a:t>that</a:t>
            </a:r>
            <a:r>
              <a:rPr lang="en-US" dirty="0"/>
              <a:t> are: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part of the environment that surrounds the system,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produced by the system,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used by the system to perform its functions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lists are not expected to be exhaustive but are expected to reflect each person’s perception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11828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016"/>
            <a:ext cx="9357931" cy="53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9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28" y="1194688"/>
            <a:ext cx="10098024" cy="45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Tasks Are Performed During an Elicitation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first topic of discussion :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justification for the new product—everyone should agree that the product is justified</a:t>
            </a:r>
          </a:p>
          <a:p>
            <a:r>
              <a:rPr lang="en-US" b="1" dirty="0"/>
              <a:t>Afterward:</a:t>
            </a:r>
            <a:r>
              <a:rPr lang="en-US" dirty="0"/>
              <a:t> the facilitator indicates that the group must accomplish four tasks: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Define user categories</a:t>
            </a:r>
            <a:r>
              <a:rPr lang="en-US" dirty="0"/>
              <a:t>, and develop descriptions for each category.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Refine content and functionality using the lists each person prepared.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Consider specific constraints and performance issues.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user scenarios for each user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081" y="5253633"/>
            <a:ext cx="8763425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Not all of these tasks are conducted within the time span of a single requirements </a:t>
            </a:r>
          </a:p>
          <a:p>
            <a:pPr algn="just"/>
            <a:r>
              <a:rPr lang="en-US" sz="2000" dirty="0"/>
              <a:t>gathering meeting, but all should be accomplished before the </a:t>
            </a:r>
            <a:r>
              <a:rPr lang="en-US" sz="2000" dirty="0" err="1"/>
              <a:t>WebE</a:t>
            </a:r>
            <a:r>
              <a:rPr lang="en-US" sz="2000" dirty="0"/>
              <a:t> process can </a:t>
            </a:r>
          </a:p>
          <a:p>
            <a:pPr algn="just"/>
            <a:r>
              <a:rPr lang="en-US" sz="2000" dirty="0"/>
              <a:t>proceed.</a:t>
            </a:r>
          </a:p>
        </p:txBody>
      </p:sp>
    </p:spTree>
    <p:extLst>
      <p:ext uri="{BB962C8B-B14F-4D97-AF65-F5344CB8AC3E}">
        <p14:creationId xmlns:p14="http://schemas.microsoft.com/office/powerpoint/2010/main" val="22316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US" sz="4000" dirty="0"/>
              <a:t>What Are the User Categories for the WebApp?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set of fundamental questions must be addressed to define a user category</a:t>
            </a:r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What is the user’s overall objective when using the WebApp?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is the user’s background and sophistication level relative to the content and functionality of the WebApp?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will the user arrive at the WebApp?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generic WebApp characteristics does the user like and dislike?</a:t>
            </a:r>
          </a:p>
        </p:txBody>
      </p:sp>
    </p:spTree>
    <p:extLst>
      <p:ext uri="{BB962C8B-B14F-4D97-AF65-F5344CB8AC3E}">
        <p14:creationId xmlns:p14="http://schemas.microsoft.com/office/powerpoint/2010/main" val="130392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65125"/>
            <a:ext cx="10911840" cy="8296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Are Content and Functional Requirements Identified?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Review the list of </a:t>
            </a:r>
            <a:r>
              <a:rPr lang="en-US" b="1" dirty="0"/>
              <a:t>content object</a:t>
            </a:r>
            <a:r>
              <a:rPr lang="en-US" dirty="0"/>
              <a:t> and </a:t>
            </a:r>
            <a:r>
              <a:rPr lang="en-US" b="1" dirty="0" err="1"/>
              <a:t>webApp</a:t>
            </a:r>
            <a:r>
              <a:rPr lang="en-US" b="1" dirty="0"/>
              <a:t> function</a:t>
            </a:r>
            <a:r>
              <a:rPr lang="en-US" dirty="0"/>
              <a:t> prepared by the stakeholders</a:t>
            </a:r>
          </a:p>
          <a:p>
            <a:r>
              <a:rPr lang="en-US" dirty="0"/>
              <a:t>Combine into a single list with all redundancy removed and present it in the meeting for discussion (see </a:t>
            </a:r>
            <a:r>
              <a:rPr lang="en-US" sz="2000" dirty="0">
                <a:hlinkClick r:id="rId2" action="ppaction://hlinksldjump"/>
              </a:rPr>
              <a:t>How Do Stakeholders Prepare?</a:t>
            </a:r>
            <a:r>
              <a:rPr lang="en-US" dirty="0"/>
              <a:t>) </a:t>
            </a:r>
          </a:p>
          <a:p>
            <a:r>
              <a:rPr lang="en-US" dirty="0"/>
              <a:t>Allow No critique or Debate</a:t>
            </a:r>
          </a:p>
          <a:p>
            <a:r>
              <a:rPr lang="en-US" dirty="0"/>
              <a:t>Discuss</a:t>
            </a:r>
          </a:p>
          <a:p>
            <a:r>
              <a:rPr lang="en-US" dirty="0"/>
              <a:t>shorten, lengthen, or edit the list to properly reflect the WebApp to be developed</a:t>
            </a:r>
          </a:p>
          <a:p>
            <a:r>
              <a:rPr lang="en-US" dirty="0"/>
              <a:t>Set aside  the lists are for later action.</a:t>
            </a:r>
          </a:p>
        </p:txBody>
      </p:sp>
    </p:spTree>
    <p:extLst>
      <p:ext uri="{BB962C8B-B14F-4D97-AF65-F5344CB8AC3E}">
        <p14:creationId xmlns:p14="http://schemas.microsoft.com/office/powerpoint/2010/main" val="129636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347"/>
          </a:xfrm>
        </p:spPr>
        <p:txBody>
          <a:bodyPr>
            <a:normAutofit/>
          </a:bodyPr>
          <a:lstStyle/>
          <a:p>
            <a:r>
              <a:rPr lang="en-US" sz="3600" dirty="0"/>
              <a:t>How Are Constraints and Performance Issues Isolated?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/>
              <a:t>Internal constraints</a:t>
            </a:r>
          </a:p>
          <a:p>
            <a:pPr lvl="1"/>
            <a:r>
              <a:rPr lang="en-US" dirty="0"/>
              <a:t>technical environment (in which the WebApp will reside)</a:t>
            </a:r>
          </a:p>
          <a:p>
            <a:pPr lvl="2"/>
            <a:r>
              <a:rPr lang="en-US" dirty="0"/>
              <a:t>specialized database protocols</a:t>
            </a:r>
          </a:p>
          <a:p>
            <a:pPr lvl="2"/>
            <a:r>
              <a:rPr lang="en-US" dirty="0"/>
              <a:t>the vagaries of different Web browsers</a:t>
            </a:r>
          </a:p>
          <a:p>
            <a:pPr lvl="2"/>
            <a:r>
              <a:rPr lang="en-US" dirty="0"/>
              <a:t>operating system characteristics, and </a:t>
            </a:r>
          </a:p>
          <a:p>
            <a:pPr lvl="2"/>
            <a:r>
              <a:rPr lang="en-US" dirty="0"/>
              <a:t>client-server issues</a:t>
            </a:r>
          </a:p>
          <a:p>
            <a:pPr lvl="1"/>
            <a:r>
              <a:rPr lang="en-US" dirty="0"/>
              <a:t>project environment (in which the WebApp will be built)</a:t>
            </a:r>
          </a:p>
          <a:p>
            <a:pPr lvl="2"/>
            <a:r>
              <a:rPr lang="en-US" dirty="0" err="1"/>
              <a:t>WebE</a:t>
            </a:r>
            <a:r>
              <a:rPr lang="en-US" dirty="0"/>
              <a:t> tools, </a:t>
            </a:r>
          </a:p>
          <a:p>
            <a:pPr lvl="2"/>
            <a:r>
              <a:rPr lang="en-US" dirty="0"/>
              <a:t>development hardware, </a:t>
            </a:r>
          </a:p>
          <a:p>
            <a:pPr lvl="2"/>
            <a:r>
              <a:rPr lang="en-US" dirty="0"/>
              <a:t>software standards, and </a:t>
            </a:r>
          </a:p>
          <a:p>
            <a:pPr lvl="2"/>
            <a:r>
              <a:rPr lang="en-US" dirty="0"/>
              <a:t>Staff skill levels with various </a:t>
            </a:r>
            <a:r>
              <a:rPr lang="en-US" dirty="0" err="1"/>
              <a:t>WebE</a:t>
            </a:r>
            <a:r>
              <a:rPr lang="en-US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4037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347"/>
          </a:xfrm>
        </p:spPr>
        <p:txBody>
          <a:bodyPr>
            <a:normAutofit/>
          </a:bodyPr>
          <a:lstStyle/>
          <a:p>
            <a:r>
              <a:rPr lang="en-US" sz="3600" dirty="0"/>
              <a:t>How Are Constraints and Performance Issues Isolated?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/>
              <a:t>External constraints</a:t>
            </a:r>
          </a:p>
          <a:p>
            <a:pPr lvl="1"/>
            <a:r>
              <a:rPr lang="en-US" dirty="0"/>
              <a:t>business and usage environment for the WebApp</a:t>
            </a:r>
          </a:p>
          <a:p>
            <a:pPr lvl="2"/>
            <a:r>
              <a:rPr lang="en-US" dirty="0"/>
              <a:t>Business rules, </a:t>
            </a:r>
          </a:p>
          <a:p>
            <a:pPr lvl="2"/>
            <a:r>
              <a:rPr lang="en-US" dirty="0"/>
              <a:t>end-user idiosyncrasies, </a:t>
            </a:r>
          </a:p>
          <a:p>
            <a:pPr lvl="2"/>
            <a:r>
              <a:rPr lang="en-US" dirty="0"/>
              <a:t>security demands, </a:t>
            </a:r>
          </a:p>
          <a:p>
            <a:pPr lvl="2"/>
            <a:r>
              <a:rPr lang="en-US" dirty="0"/>
              <a:t>privacy issues, </a:t>
            </a:r>
          </a:p>
          <a:p>
            <a:pPr lvl="2"/>
            <a:r>
              <a:rPr lang="en-US" dirty="0"/>
              <a:t>run-time performance, </a:t>
            </a:r>
          </a:p>
          <a:p>
            <a:pPr lvl="2"/>
            <a:r>
              <a:rPr lang="en-US" dirty="0"/>
              <a:t>interoperability requirements, </a:t>
            </a:r>
          </a:p>
          <a:p>
            <a:pPr lvl="2"/>
            <a:r>
              <a:rPr lang="en-US" dirty="0"/>
              <a:t>legal restrictions, </a:t>
            </a:r>
          </a:p>
          <a:p>
            <a:pPr lvl="2"/>
            <a:r>
              <a:rPr lang="en-US" dirty="0"/>
              <a:t>government </a:t>
            </a:r>
            <a:r>
              <a:rPr lang="en-US"/>
              <a:t>regulations 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cases are a widely used approach for the creation of user scenarios. Use cases describe how a specific user category (called an </a:t>
            </a:r>
            <a:r>
              <a:rPr lang="en-US" i="1" dirty="0"/>
              <a:t>actor</a:t>
            </a:r>
            <a:r>
              <a:rPr lang="en-US" dirty="0"/>
              <a:t>) will interact with the </a:t>
            </a:r>
            <a:r>
              <a:rPr lang="en-US" dirty="0" err="1"/>
              <a:t>WebApp</a:t>
            </a:r>
            <a:r>
              <a:rPr lang="en-US" dirty="0"/>
              <a:t> to accomplish a specific action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Use cases provide the detail necessary for effective planning and modeling activities.</a:t>
            </a:r>
          </a:p>
          <a:p>
            <a:pPr lvl="1"/>
            <a:r>
              <a:rPr lang="en-US" dirty="0"/>
              <a:t>Use cases help the developer to understand how users perceive their interaction with the </a:t>
            </a:r>
            <a:r>
              <a:rPr lang="en-US" dirty="0" err="1"/>
              <a:t>WebApp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cases help to compartmentalize Web engineering work because they</a:t>
            </a:r>
            <a:br>
              <a:rPr lang="en-US" dirty="0"/>
            </a:br>
            <a:r>
              <a:rPr lang="en-US" dirty="0"/>
              <a:t>can be organized into </a:t>
            </a:r>
            <a:r>
              <a:rPr lang="en-US" dirty="0" err="1"/>
              <a:t>WebApp</a:t>
            </a:r>
            <a:r>
              <a:rPr lang="en-US" dirty="0"/>
              <a:t> increments.</a:t>
            </a:r>
          </a:p>
          <a:p>
            <a:pPr lvl="1"/>
            <a:r>
              <a:rPr lang="en-US" dirty="0"/>
              <a:t>Use cases provide important guidance for those who must test the </a:t>
            </a:r>
            <a:r>
              <a:rPr lang="en-US" dirty="0" err="1"/>
              <a:t>WebApp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6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-287064"/>
            <a:ext cx="6724204" cy="71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sz="3600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5428488" cy="496995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provides the </a:t>
            </a:r>
            <a:r>
              <a:rPr lang="en-US" sz="2400" dirty="0" err="1"/>
              <a:t>WebE</a:t>
            </a:r>
            <a:r>
              <a:rPr lang="en-US" sz="2400" dirty="0"/>
              <a:t> team with an organized way of eliciting requirements from stakeholders.</a:t>
            </a:r>
          </a:p>
          <a:p>
            <a:r>
              <a:rPr lang="en-US" sz="2400" dirty="0"/>
              <a:t>serves as the entry point for the process flow</a:t>
            </a:r>
          </a:p>
          <a:p>
            <a:pPr marL="0" indent="0">
              <a:buNone/>
            </a:pPr>
            <a:r>
              <a:rPr lang="en-US" sz="2400" b="1" dirty="0"/>
              <a:t>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ask and answer a set of fundamental questions about the WebApp and its business context (</a:t>
            </a:r>
            <a:r>
              <a:rPr lang="en-US" sz="2400" b="1" dirty="0"/>
              <a:t>formulation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elicit</a:t>
            </a:r>
            <a:r>
              <a:rPr lang="en-US" sz="2400" dirty="0"/>
              <a:t> requirements that will serve as the basis for all activities that follow,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negotiate</a:t>
            </a:r>
            <a:r>
              <a:rPr lang="en-US" sz="2400" dirty="0"/>
              <a:t> needs against the realities of time, resources, and technology.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05" y="2081657"/>
            <a:ext cx="4537139" cy="33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sz="3600" dirty="0"/>
              <a:t>What Techniques Can You Use for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/>
          </a:bodyPr>
          <a:lstStyle/>
          <a:p>
            <a:r>
              <a:rPr lang="en-US" sz="3200" dirty="0"/>
              <a:t>Traditional focus group</a:t>
            </a:r>
          </a:p>
          <a:p>
            <a:r>
              <a:rPr lang="en-US" sz="3200" dirty="0"/>
              <a:t>Electronic focus group</a:t>
            </a:r>
          </a:p>
          <a:p>
            <a:r>
              <a:rPr lang="en-US" sz="3200" dirty="0"/>
              <a:t>Iterative surveys</a:t>
            </a:r>
          </a:p>
          <a:p>
            <a:r>
              <a:rPr lang="en-US" sz="3200" dirty="0"/>
              <a:t>Exploratory survey</a:t>
            </a:r>
          </a:p>
          <a:p>
            <a:r>
              <a:rPr lang="en-US" sz="3200" dirty="0"/>
              <a:t>Scenario building</a:t>
            </a:r>
          </a:p>
        </p:txBody>
      </p:sp>
    </p:spTree>
    <p:extLst>
      <p:ext uri="{BB962C8B-B14F-4D97-AF65-F5344CB8AC3E}">
        <p14:creationId xmlns:p14="http://schemas.microsoft.com/office/powerpoint/2010/main" val="158958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51"/>
          </a:xfrm>
        </p:spPr>
        <p:txBody>
          <a:bodyPr/>
          <a:lstStyle/>
          <a:p>
            <a:r>
              <a:rPr lang="en-US" dirty="0"/>
              <a:t>Viewpoints differences of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676"/>
            <a:ext cx="10515600" cy="518950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business managers</a:t>
            </a:r>
          </a:p>
          <a:p>
            <a:pPr lvl="1"/>
            <a:r>
              <a:rPr lang="en-US" sz="2000" dirty="0"/>
              <a:t>feature set that will result in sales growth and improved revenue for the company</a:t>
            </a:r>
            <a:endParaRPr lang="en-US" dirty="0"/>
          </a:p>
          <a:p>
            <a:r>
              <a:rPr lang="en-US" sz="2400" dirty="0"/>
              <a:t>marketing group</a:t>
            </a:r>
          </a:p>
          <a:p>
            <a:pPr lvl="1"/>
            <a:r>
              <a:rPr lang="en-US" sz="2000" dirty="0"/>
              <a:t>features that will excite the potential market, leading to new customers and increased sales</a:t>
            </a:r>
            <a:endParaRPr lang="en-US" dirty="0"/>
          </a:p>
          <a:p>
            <a:r>
              <a:rPr lang="en-US" sz="2400" dirty="0"/>
              <a:t>product manager</a:t>
            </a:r>
          </a:p>
          <a:p>
            <a:pPr lvl="1"/>
            <a:r>
              <a:rPr lang="en-US" sz="2000" dirty="0"/>
              <a:t>a WebApp that can be built within budget and that will be ready to meet defined market windows</a:t>
            </a:r>
            <a:endParaRPr lang="en-US" dirty="0"/>
          </a:p>
          <a:p>
            <a:r>
              <a:rPr lang="en-US" sz="2400" dirty="0"/>
              <a:t>End users</a:t>
            </a:r>
          </a:p>
          <a:p>
            <a:pPr lvl="1"/>
            <a:r>
              <a:rPr lang="en-US" sz="2000" dirty="0"/>
              <a:t>Features that are already familiar to them and that are easy to learn and use</a:t>
            </a:r>
            <a:endParaRPr lang="en-US" dirty="0"/>
          </a:p>
          <a:p>
            <a:r>
              <a:rPr lang="en-US" sz="2400" dirty="0"/>
              <a:t>Web engineers	</a:t>
            </a:r>
          </a:p>
          <a:p>
            <a:pPr lvl="1"/>
            <a:r>
              <a:rPr lang="en-US" sz="2000" dirty="0"/>
              <a:t>functions that are invisible to nontechnical stakeholders but that enable the infrastructure that supports more marketable features</a:t>
            </a:r>
            <a:endParaRPr lang="en-US" dirty="0"/>
          </a:p>
          <a:p>
            <a:r>
              <a:rPr lang="en-US" sz="2400" dirty="0"/>
              <a:t>Support engineers</a:t>
            </a:r>
          </a:p>
          <a:p>
            <a:pPr lvl="1"/>
            <a:r>
              <a:rPr lang="en-US" sz="2000" dirty="0"/>
              <a:t>the maintainability and extensibility of the 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>
            <a:normAutofit/>
          </a:bodyPr>
          <a:lstStyle/>
          <a:p>
            <a:r>
              <a:rPr lang="en-US" dirty="0"/>
              <a:t>What Questions Should We 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the main motivation (business need) for the WebApp?</a:t>
            </a:r>
          </a:p>
          <a:p>
            <a:r>
              <a:rPr lang="en-US" dirty="0"/>
              <a:t>2. What are the objectives that the WebApp must fulfill?</a:t>
            </a:r>
          </a:p>
          <a:p>
            <a:r>
              <a:rPr lang="en-US" dirty="0"/>
              <a:t>3. Who will use the WebApp?</a:t>
            </a:r>
          </a:p>
          <a:p>
            <a:endParaRPr lang="en-US" dirty="0"/>
          </a:p>
          <a:p>
            <a:r>
              <a:rPr lang="en-US" dirty="0"/>
              <a:t>See -&gt; page 50 </a:t>
            </a:r>
            <a:r>
              <a:rPr lang="en-US"/>
              <a:t>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5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requirements-gathering activity involving all stakeholders.</a:t>
            </a:r>
          </a:p>
          <a:p>
            <a:endParaRPr lang="en-US" dirty="0"/>
          </a:p>
          <a:p>
            <a:r>
              <a:rPr lang="en-US" dirty="0"/>
              <a:t>The intent is to describe the problem that the WebApp is to solve (along with basic requirements for the WebApp)</a:t>
            </a:r>
          </a:p>
          <a:p>
            <a:endParaRPr lang="en-US" dirty="0"/>
          </a:p>
          <a:p>
            <a:r>
              <a:rPr lang="en-US" dirty="0"/>
              <a:t>In addition, an attempt is made to identify areas of uncertainty and where potential changes will occur.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Autofit/>
          </a:bodyPr>
          <a:lstStyle/>
          <a:p>
            <a:r>
              <a:rPr lang="en-US" sz="3600" b="1" dirty="0"/>
              <a:t>basic guidelines for collaborative requirements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meeting is conducted and attended by all stakeholders.</a:t>
            </a:r>
          </a:p>
          <a:p>
            <a:endParaRPr lang="en-US" dirty="0"/>
          </a:p>
          <a:p>
            <a:r>
              <a:rPr lang="en-US" dirty="0"/>
              <a:t>Rules for preparation and participation are established.</a:t>
            </a:r>
          </a:p>
          <a:p>
            <a:endParaRPr lang="en-US" dirty="0"/>
          </a:p>
          <a:p>
            <a:r>
              <a:rPr lang="en-US" dirty="0"/>
              <a:t>An agenda is suggested that is formal enough to cover all important points but informal enough to encourage the free flow of ideas.</a:t>
            </a:r>
          </a:p>
          <a:p>
            <a:endParaRPr lang="en-US" dirty="0"/>
          </a:p>
          <a:p>
            <a:r>
              <a:rPr lang="en-US" dirty="0"/>
              <a:t>A facilitator (can be a customer, a Web engineer, or an outsider) controls the meeting.</a:t>
            </a:r>
          </a:p>
          <a:p>
            <a:endParaRPr lang="en-US" dirty="0"/>
          </a:p>
          <a:p>
            <a:r>
              <a:rPr lang="en-US" dirty="0"/>
              <a:t>A definition mechanism (can be work sheets, flip charts, wall stickers, an electronic bulletin board, chat room, or virtual forum) is used</a:t>
            </a:r>
          </a:p>
        </p:txBody>
      </p:sp>
    </p:spTree>
    <p:extLst>
      <p:ext uri="{BB962C8B-B14F-4D97-AF65-F5344CB8AC3E}">
        <p14:creationId xmlns:p14="http://schemas.microsoft.com/office/powerpoint/2010/main" val="37925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/>
          <a:lstStyle/>
          <a:p>
            <a:r>
              <a:rPr lang="en-US" dirty="0"/>
              <a:t>What Happens Before an Elicitation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424"/>
            <a:ext cx="10515600" cy="46895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one-page </a:t>
            </a:r>
            <a:r>
              <a:rPr lang="en-US" b="1" dirty="0"/>
              <a:t>WebApp description</a:t>
            </a:r>
            <a:r>
              <a:rPr lang="en-US" dirty="0"/>
              <a:t> that will serve as the basis for requirements gathering.</a:t>
            </a:r>
          </a:p>
          <a:p>
            <a:endParaRPr lang="en-US" dirty="0"/>
          </a:p>
          <a:p>
            <a:r>
              <a:rPr lang="en-US" dirty="0"/>
              <a:t> A meeting place, time, and date are selected, and a meeting facilitator is chosen. </a:t>
            </a:r>
          </a:p>
          <a:p>
            <a:endParaRPr lang="en-US" dirty="0"/>
          </a:p>
          <a:p>
            <a:r>
              <a:rPr lang="en-US" dirty="0"/>
              <a:t>All stakeholders are invited to attend. </a:t>
            </a:r>
          </a:p>
          <a:p>
            <a:endParaRPr lang="en-US" dirty="0"/>
          </a:p>
          <a:p>
            <a:r>
              <a:rPr lang="en-US" dirty="0"/>
              <a:t>The WebApp description is distributed to all stakeholders at least 24 hours before the meeting time.</a:t>
            </a:r>
          </a:p>
        </p:txBody>
      </p:sp>
    </p:spTree>
    <p:extLst>
      <p:ext uri="{BB962C8B-B14F-4D97-AF65-F5344CB8AC3E}">
        <p14:creationId xmlns:p14="http://schemas.microsoft.com/office/powerpoint/2010/main" val="13991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87" y="365125"/>
            <a:ext cx="7099570" cy="62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992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Communication</vt:lpstr>
      <vt:lpstr>Communication</vt:lpstr>
      <vt:lpstr>What Techniques Can You Use for Communication?</vt:lpstr>
      <vt:lpstr>Viewpoints differences of stakeholders</vt:lpstr>
      <vt:lpstr>What Questions Should We Ask?</vt:lpstr>
      <vt:lpstr>Elicitation</vt:lpstr>
      <vt:lpstr>basic guidelines for collaborative requirements gathering</vt:lpstr>
      <vt:lpstr>What Happens Before an Elicitation Session?</vt:lpstr>
      <vt:lpstr>PowerPoint Presentation</vt:lpstr>
      <vt:lpstr>How Do Stakeholders Prepare?</vt:lpstr>
      <vt:lpstr>PowerPoint Presentation</vt:lpstr>
      <vt:lpstr>PowerPoint Presentation</vt:lpstr>
      <vt:lpstr>What Tasks Are Performed During an Elicitation Session?</vt:lpstr>
      <vt:lpstr>What Are the User Categories for the WebApp?</vt:lpstr>
      <vt:lpstr>How Are Content and Functional Requirements Identified?</vt:lpstr>
      <vt:lpstr>How Are Constraints and Performance Issues Isolated?</vt:lpstr>
      <vt:lpstr>How Are Constraints and Performance Issues Isolated?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A.F.M. Mahbubur Rahman</cp:lastModifiedBy>
  <cp:revision>78</cp:revision>
  <dcterms:created xsi:type="dcterms:W3CDTF">2013-10-01T04:14:49Z</dcterms:created>
  <dcterms:modified xsi:type="dcterms:W3CDTF">2021-12-23T05:10:57Z</dcterms:modified>
</cp:coreProperties>
</file>