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71208" autoAdjust="0"/>
  </p:normalViewPr>
  <p:slideViewPr>
    <p:cSldViewPr snapToGrid="0">
      <p:cViewPr varScale="1">
        <p:scale>
          <a:sx n="50" d="100"/>
          <a:sy n="50" d="100"/>
        </p:scale>
        <p:origin x="12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259-FF01-4081-8578-FC9431EAFADA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0E6BC-537D-4E69-888A-23272A69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 plans to some extent, but the scope of planning activities varies among people involved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Web engineer </a:t>
            </a:r>
          </a:p>
          <a:p>
            <a:pPr marL="1143000" lvl="2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day-to-day work—planning, </a:t>
            </a:r>
          </a:p>
          <a:p>
            <a:pPr marL="1143000" lvl="2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monitoring, and </a:t>
            </a:r>
          </a:p>
          <a:p>
            <a:pPr marL="1143000" lvl="2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controlling technical tasks. </a:t>
            </a:r>
          </a:p>
          <a:p>
            <a:pPr marL="685800" lvl="1" indent="-228600"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team leader plans, </a:t>
            </a:r>
          </a:p>
          <a:p>
            <a:pPr marL="1143000" lvl="2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monitors, and coordinates the combined work of a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team. </a:t>
            </a:r>
          </a:p>
          <a:p>
            <a:pPr marL="685800" lvl="1" indent="-228600"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stakeholders </a:t>
            </a:r>
          </a:p>
          <a:p>
            <a:pPr marL="1143000" lvl="2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little interest in the details of the planning activity, </a:t>
            </a:r>
          </a:p>
          <a:p>
            <a:pPr marL="1143000" lvl="2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are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interested in the outcome. </a:t>
            </a:r>
          </a:p>
          <a:p>
            <a:pPr marL="228600" indent="-228600"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increments are delivered over a time span that rarely exceeds 6 weeks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“Do we really need to spend time planning a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effort?</a:t>
            </a:r>
          </a:p>
          <a:p>
            <a:pPr marL="228600" lvl="0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increment is simple functions are straightforward), </a:t>
            </a:r>
          </a:p>
          <a:p>
            <a:pPr marL="685800" lvl="1" indent="-228600"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planning will take very little time.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increment is complex in planning will require greater effort</a:t>
            </a:r>
          </a:p>
          <a:p>
            <a:pPr marL="685800" lvl="1" indent="-228600"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Regardless of the characteristics of the increment, you must plan.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E6BC-537D-4E69-888A-23272A697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2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not necessarily sufficient for the planning activity. </a:t>
            </a:r>
          </a:p>
          <a:p>
            <a:pPr marL="228600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elaboration is needed</a:t>
            </a:r>
          </a:p>
          <a:p>
            <a:pPr marL="228600" indent="-228600"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May</a:t>
            </a:r>
          </a:p>
          <a:p>
            <a:pPr marL="685800" lvl="1" indent="-228600"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 with planning and worry about the elaboration during the modeling activity, </a:t>
            </a:r>
          </a:p>
          <a:p>
            <a:pPr marL="685800" lvl="1" indent="-228600"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a bit of elaboration now, so that planning can be more reliable,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a complete elaboration to be sure you really understand this increment.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E6BC-537D-4E69-888A-23272A6970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7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 programming </a:t>
            </a:r>
          </a:p>
          <a:p>
            <a:pPr marL="228600" indent="-228600">
              <a:buAutoNum type="arabicPeriod"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walkthrough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E6BC-537D-4E69-888A-23272A6970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team guidelines should be established.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encompass what is expected of each person, how problems are to be dealt with, and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mechanisms exist for improving the effectiveness of the team as the project proceeds.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leadership is a must.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team leader must lead by example and by contact and must exhibit a level of enthusiasm that gets other team members to “sign up” psychologically for the work that confronts them.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 for individual talents is critical.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everyone is good at everything. The best teams make use of individual strengths. The best team leaders allow individuals the freedom to run with a good idea.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member of the team should commit.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protagonist in Kidder’s book calls this “signing up.”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easy to get started, but it’s very hard to sustain momentum.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teams never let an “insurmountable” problem stop them. Team members develop a “good enough” solution and proceed, hoping that the momentum of forward progress may lead to an even better solution later in the project.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E6BC-537D-4E69-888A-23272A6970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97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to encourage technical people to produce to their best ability. This can be accomplished by providing incentives for high performance and imposing consequences for poor performance.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Organization.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to mold existing processes (or invent new ones) that will enable the initial concept to be translated into a final product.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Ideas or innovation.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to encourage people to create and feel creative even when they must work within bounds established for a particular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E6BC-537D-4E69-888A-23272A6970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7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people risks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team currently has no one with XML experience (technology related)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specific stakeholder has been uncooperative when information is requested (communication related)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product risks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 that could impact the tight delivery time of the increment is discovered only after construction has commenced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major content object is outdated and may require substantial modification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process risks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 much process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associated with developing a complete analysis model may be too time consuming and will cause a delay in design and construction activities.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E6BC-537D-4E69-888A-23272A6970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1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8A46-3CBC-41EE-B10A-A83BAAFD096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F8A46-3CBC-41EE-B10A-A83BAAFD096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D644-0FE7-4E01-8092-1EC568AA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r>
              <a:rPr lang="en-US" sz="3600" dirty="0" err="1"/>
              <a:t>WebE</a:t>
            </a:r>
            <a:r>
              <a:rPr lang="en-US" sz="3600" dirty="0"/>
              <a:t> teams should be </a:t>
            </a:r>
            <a:r>
              <a:rPr lang="en-US" sz="3600" i="1" dirty="0"/>
              <a:t>self-organizing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03"/>
            <a:ext cx="10515600" cy="4896803"/>
          </a:xfrm>
        </p:spPr>
        <p:txBody>
          <a:bodyPr>
            <a:normAutofit/>
          </a:bodyPr>
          <a:lstStyle/>
          <a:p>
            <a:r>
              <a:rPr lang="en-US" dirty="0" smtClean="0"/>
              <a:t>A self-organizing team has access to all information required to do the job</a:t>
            </a:r>
            <a:r>
              <a:rPr lang="en-US" dirty="0"/>
              <a:t>, </a:t>
            </a:r>
            <a:r>
              <a:rPr lang="en-US" dirty="0" smtClean="0"/>
              <a:t>thereby avoiding </a:t>
            </a:r>
            <a:r>
              <a:rPr lang="en-US" dirty="0"/>
              <a:t>a frenzied work environment </a:t>
            </a:r>
            <a:r>
              <a:rPr lang="en-US" dirty="0" smtClean="0"/>
              <a:t>in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self-organizing team has control over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that is employed,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work products that are produced,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work schedule that is </a:t>
            </a:r>
            <a:r>
              <a:rPr lang="en-US" dirty="0" smtClean="0"/>
              <a:t>defined</a:t>
            </a:r>
            <a:r>
              <a:rPr lang="en-US" dirty="0"/>
              <a:t>, </a:t>
            </a:r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quality and change management activities that are implemented.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Therefore, the team avoids the frustration that occurs when there is a lack of control. </a:t>
            </a:r>
          </a:p>
        </p:txBody>
      </p:sp>
    </p:spTree>
    <p:extLst>
      <p:ext uri="{BB962C8B-B14F-4D97-AF65-F5344CB8AC3E}">
        <p14:creationId xmlns:p14="http://schemas.microsoft.com/office/powerpoint/2010/main" val="22316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r>
              <a:rPr lang="en-US" sz="3600" dirty="0" err="1"/>
              <a:t>WebE</a:t>
            </a:r>
            <a:r>
              <a:rPr lang="en-US" sz="3600" dirty="0"/>
              <a:t> teams should be </a:t>
            </a:r>
            <a:r>
              <a:rPr lang="en-US" sz="3600" i="1" dirty="0"/>
              <a:t>self-organizing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03"/>
            <a:ext cx="10515600" cy="48968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self organizing </a:t>
            </a:r>
            <a:r>
              <a:rPr lang="en-US" dirty="0"/>
              <a:t>team establishes its </a:t>
            </a:r>
            <a:r>
              <a:rPr lang="en-US" b="1" dirty="0"/>
              <a:t>own mechanisms for accountability </a:t>
            </a:r>
            <a:r>
              <a:rPr lang="en-US" dirty="0" smtClean="0"/>
              <a:t>and defines </a:t>
            </a:r>
            <a:r>
              <a:rPr lang="en-US" dirty="0"/>
              <a:t>a series of </a:t>
            </a:r>
            <a:r>
              <a:rPr lang="en-US" dirty="0" smtClean="0"/>
              <a:t>corrective approaches </a:t>
            </a:r>
            <a:r>
              <a:rPr lang="en-US" dirty="0"/>
              <a:t>when a member of the team fails to perform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 err="1"/>
              <a:t>WebE</a:t>
            </a:r>
            <a:r>
              <a:rPr lang="en-US" dirty="0"/>
              <a:t> team experiences small failures. The key to avoiding an atmosphere of failure is to </a:t>
            </a:r>
            <a:r>
              <a:rPr lang="en-US" b="1" dirty="0"/>
              <a:t>establish</a:t>
            </a:r>
            <a:r>
              <a:rPr lang="en-US" dirty="0"/>
              <a:t> </a:t>
            </a:r>
            <a:r>
              <a:rPr lang="en-US" b="1" dirty="0"/>
              <a:t>team-based techniques for feedback and </a:t>
            </a:r>
            <a:r>
              <a:rPr lang="en-US" b="1" dirty="0" smtClean="0"/>
              <a:t>problem solving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failure </a:t>
            </a:r>
            <a:r>
              <a:rPr lang="en-US" dirty="0"/>
              <a:t>by any member of the team must be viewed as a failure by the team itself. This leads to </a:t>
            </a:r>
            <a:r>
              <a:rPr lang="en-US" dirty="0" smtClean="0"/>
              <a:t>a</a:t>
            </a:r>
            <a:r>
              <a:rPr lang="en-US" b="1" dirty="0" smtClean="0"/>
              <a:t> </a:t>
            </a:r>
            <a:r>
              <a:rPr lang="en-US" b="1" dirty="0"/>
              <a:t>team-oriented approach to corrective action</a:t>
            </a:r>
            <a:r>
              <a:rPr lang="en-US" dirty="0" smtClean="0"/>
              <a:t>, rather </a:t>
            </a:r>
            <a:r>
              <a:rPr lang="en-US" dirty="0"/>
              <a:t>than the </a:t>
            </a:r>
            <a:r>
              <a:rPr lang="en-US" dirty="0" smtClean="0"/>
              <a:t>finger-pointing </a:t>
            </a:r>
            <a:r>
              <a:rPr lang="en-US" dirty="0"/>
              <a:t>and mistrust that grows rapidly on toxic </a:t>
            </a:r>
            <a:r>
              <a:rPr lang="en-US" dirty="0" smtClean="0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9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can a team manage itself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team leader should be appointed to coordinate communication and work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assess </a:t>
            </a:r>
            <a:r>
              <a:rPr lang="en-US" dirty="0"/>
              <a:t>progress </a:t>
            </a:r>
            <a:r>
              <a:rPr lang="en-US" dirty="0" smtClean="0"/>
              <a:t>and problems </a:t>
            </a:r>
            <a:r>
              <a:rPr lang="en-US" dirty="0"/>
              <a:t>by conducting daily team meetings </a:t>
            </a:r>
            <a:r>
              <a:rPr lang="en-US" dirty="0" smtClean="0"/>
              <a:t>(15 to 20 </a:t>
            </a:r>
            <a:r>
              <a:rPr lang="en-US" dirty="0"/>
              <a:t>minutes) </a:t>
            </a:r>
            <a:r>
              <a:rPr lang="en-US" dirty="0" smtClean="0"/>
              <a:t>to </a:t>
            </a:r>
            <a:r>
              <a:rPr lang="en-US" dirty="0"/>
              <a:t>coordinate and synchronize </a:t>
            </a:r>
            <a:r>
              <a:rPr lang="en-US" dirty="0" smtClean="0"/>
              <a:t>the work </a:t>
            </a:r>
            <a:r>
              <a:rPr lang="en-US" dirty="0"/>
              <a:t>that must be accomplished for that day.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brief meetings </a:t>
            </a:r>
            <a:r>
              <a:rPr lang="en-US" dirty="0" smtClean="0"/>
              <a:t>address </a:t>
            </a:r>
            <a:r>
              <a:rPr lang="en-US" dirty="0"/>
              <a:t>four key questions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have we accomplished since the last meeting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needs to be accomplished before the next meeting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will each team member contribute to accomplishing what needs to </a:t>
            </a:r>
            <a:r>
              <a:rPr lang="en-US" dirty="0" smtClean="0"/>
              <a:t>be done?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roadblocks exist that have to be overcome?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65125"/>
            <a:ext cx="10911840" cy="829691"/>
          </a:xfrm>
        </p:spPr>
        <p:txBody>
          <a:bodyPr>
            <a:normAutofit/>
          </a:bodyPr>
          <a:lstStyle/>
          <a:p>
            <a:r>
              <a:rPr lang="en-US" sz="3600" dirty="0"/>
              <a:t>How Do We Build a Successful Team</a:t>
            </a:r>
            <a:r>
              <a:rPr lang="en-US" sz="36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US" dirty="0"/>
              <a:t>A set of team guidelines should be </a:t>
            </a:r>
            <a:r>
              <a:rPr lang="en-US" dirty="0" smtClean="0"/>
              <a:t>established</a:t>
            </a:r>
          </a:p>
          <a:p>
            <a:r>
              <a:rPr lang="en-US" dirty="0"/>
              <a:t>Strong leadership is a must</a:t>
            </a:r>
            <a:r>
              <a:rPr lang="en-US" dirty="0" smtClean="0"/>
              <a:t>.</a:t>
            </a:r>
          </a:p>
          <a:p>
            <a:r>
              <a:rPr lang="en-US" dirty="0"/>
              <a:t>Respect for individual talents is critical. </a:t>
            </a:r>
            <a:endParaRPr lang="en-US" dirty="0" smtClean="0"/>
          </a:p>
          <a:p>
            <a:r>
              <a:rPr lang="en-US" dirty="0"/>
              <a:t>Every member of the team should commit</a:t>
            </a:r>
            <a:r>
              <a:rPr lang="en-US" dirty="0" smtClean="0"/>
              <a:t>.</a:t>
            </a:r>
          </a:p>
          <a:p>
            <a:r>
              <a:rPr lang="en-US" dirty="0"/>
              <a:t>It’s easy to get started, but it’s very hard to sustain momentum.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34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Characteristics </a:t>
            </a:r>
            <a:r>
              <a:rPr lang="en-US" sz="3600" dirty="0"/>
              <a:t>of a Good Team </a:t>
            </a:r>
            <a:r>
              <a:rPr lang="en-US" sz="3600" dirty="0" smtClean="0"/>
              <a:t>Leader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Motivation. </a:t>
            </a:r>
            <a:r>
              <a:rPr lang="en-US" dirty="0"/>
              <a:t>The ability to encourage technical people to produce to their</a:t>
            </a:r>
            <a:br>
              <a:rPr lang="en-US" dirty="0"/>
            </a:br>
            <a:r>
              <a:rPr lang="en-US" dirty="0"/>
              <a:t>best ability. This can be accomplished by providing incentives for high performance and imposing consequences for poor performance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Organization</a:t>
            </a:r>
            <a:r>
              <a:rPr lang="en-US" b="1" dirty="0"/>
              <a:t>. </a:t>
            </a:r>
            <a:r>
              <a:rPr lang="en-US" dirty="0"/>
              <a:t>The ability to mold existing processes (or invent new ones)</a:t>
            </a:r>
            <a:br>
              <a:rPr lang="en-US" dirty="0"/>
            </a:br>
            <a:r>
              <a:rPr lang="en-US" dirty="0"/>
              <a:t>that will enable the initial concept to be translated into a </a:t>
            </a:r>
            <a:r>
              <a:rPr lang="en-US" dirty="0" smtClean="0"/>
              <a:t>final </a:t>
            </a:r>
            <a:r>
              <a:rPr lang="en-US" dirty="0"/>
              <a:t>product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Ideas </a:t>
            </a:r>
            <a:r>
              <a:rPr lang="en-US" b="1" dirty="0"/>
              <a:t>or innovation. </a:t>
            </a:r>
            <a:r>
              <a:rPr lang="en-US" dirty="0"/>
              <a:t>The ability to encourage people to create and feel</a:t>
            </a:r>
            <a:br>
              <a:rPr lang="en-US" dirty="0"/>
            </a:br>
            <a:r>
              <a:rPr lang="en-US" dirty="0"/>
              <a:t>creative even when they must work within bounds established for a particular </a:t>
            </a:r>
            <a:r>
              <a:rPr lang="en-US" dirty="0" err="1"/>
              <a:t>WebApp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34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Managing Risk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people risks</a:t>
            </a:r>
          </a:p>
          <a:p>
            <a:pPr lvl="1"/>
            <a:r>
              <a:rPr lang="en-US" dirty="0"/>
              <a:t>directly traced to some </a:t>
            </a:r>
            <a:r>
              <a:rPr lang="en-US" dirty="0" smtClean="0"/>
              <a:t>human action </a:t>
            </a:r>
            <a:r>
              <a:rPr lang="en-US" dirty="0"/>
              <a:t>or failing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product risks</a:t>
            </a:r>
          </a:p>
          <a:p>
            <a:pPr lvl="1"/>
            <a:r>
              <a:rPr lang="en-US" dirty="0"/>
              <a:t>can normally be traced to potential problems associated </a:t>
            </a:r>
            <a:r>
              <a:rPr lang="en-US" dirty="0" smtClean="0"/>
              <a:t>with </a:t>
            </a:r>
            <a:r>
              <a:rPr lang="en-US" dirty="0" err="1" smtClean="0"/>
              <a:t>WebApp</a:t>
            </a:r>
            <a:r>
              <a:rPr lang="en-US" dirty="0" smtClean="0"/>
              <a:t> </a:t>
            </a:r>
            <a:r>
              <a:rPr lang="en-US" dirty="0"/>
              <a:t>content, functions, constraints, or performance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process risks</a:t>
            </a:r>
          </a:p>
          <a:p>
            <a:pPr lvl="1"/>
            <a:r>
              <a:rPr lang="en-US" dirty="0"/>
              <a:t>problems that are tied to the framework actions and </a:t>
            </a:r>
            <a:r>
              <a:rPr lang="en-US" dirty="0" smtClean="0"/>
              <a:t>tasks that </a:t>
            </a:r>
            <a:r>
              <a:rPr lang="en-US" dirty="0"/>
              <a:t>have been chosen by the team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r>
              <a:rPr lang="en-US" dirty="0" smtClean="0"/>
              <a:t>Risk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252"/>
            <a:ext cx="3472543" cy="488924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likelihood or probability that the risk will become a reality,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consequences of the problems associated with the risk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158" y="365125"/>
            <a:ext cx="7022493" cy="609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can we avoid the risk altogether?</a:t>
            </a:r>
          </a:p>
          <a:p>
            <a:r>
              <a:rPr lang="en-US" dirty="0" smtClean="0"/>
              <a:t>What </a:t>
            </a:r>
            <a:r>
              <a:rPr lang="en-US" dirty="0"/>
              <a:t>factors can we monitor to determine whether the risk is </a:t>
            </a:r>
            <a:r>
              <a:rPr lang="en-US" dirty="0" smtClean="0"/>
              <a:t>becoming more </a:t>
            </a:r>
            <a:r>
              <a:rPr lang="en-US" dirty="0"/>
              <a:t>or less likely?</a:t>
            </a:r>
          </a:p>
          <a:p>
            <a:r>
              <a:rPr lang="en-US" dirty="0" smtClean="0"/>
              <a:t>Should </a:t>
            </a:r>
            <a:r>
              <a:rPr lang="en-US" dirty="0"/>
              <a:t>the risk become a reality, what are we going to do about it?</a:t>
            </a:r>
          </a:p>
        </p:txBody>
      </p:sp>
    </p:spTree>
    <p:extLst>
      <p:ext uri="{BB962C8B-B14F-4D97-AF65-F5344CB8AC3E}">
        <p14:creationId xmlns:p14="http://schemas.microsoft.com/office/powerpoint/2010/main" val="41412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/>
              <a:t>WebApp</a:t>
            </a:r>
            <a:r>
              <a:rPr lang="en-US" i="1" dirty="0"/>
              <a:t> project scheduling </a:t>
            </a:r>
            <a:r>
              <a:rPr lang="en-US" dirty="0"/>
              <a:t>is an activity that allocates the estimated effort </a:t>
            </a:r>
            <a:r>
              <a:rPr lang="en-US" dirty="0" smtClean="0"/>
              <a:t>for specific </a:t>
            </a:r>
            <a:r>
              <a:rPr lang="en-US" dirty="0" err="1"/>
              <a:t>WebE</a:t>
            </a:r>
            <a:r>
              <a:rPr lang="en-US" dirty="0"/>
              <a:t> tasks across the planned time line (duration) for building an </a:t>
            </a:r>
            <a:r>
              <a:rPr lang="en-US" dirty="0" smtClean="0"/>
              <a:t>increment</a:t>
            </a:r>
          </a:p>
          <a:p>
            <a:endParaRPr lang="en-US" dirty="0"/>
          </a:p>
          <a:p>
            <a:r>
              <a:rPr lang="en-US" sz="3200" dirty="0" smtClean="0"/>
              <a:t>A Macroscopic schedule </a:t>
            </a:r>
          </a:p>
          <a:p>
            <a:r>
              <a:rPr lang="en-US" sz="3200" dirty="0" smtClean="0"/>
              <a:t>Incremental schedule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96" y="1547294"/>
            <a:ext cx="9649408" cy="4800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6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Macroscopic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516"/>
            <a:ext cx="10694437" cy="973557"/>
          </a:xfrm>
        </p:spPr>
        <p:txBody>
          <a:bodyPr>
            <a:normAutofit/>
          </a:bodyPr>
          <a:lstStyle/>
          <a:p>
            <a:r>
              <a:rPr lang="en-US" dirty="0" smtClean="0"/>
              <a:t>identifies </a:t>
            </a:r>
            <a:r>
              <a:rPr lang="en-US" dirty="0"/>
              <a:t>all </a:t>
            </a:r>
            <a:r>
              <a:rPr lang="en-US" dirty="0" err="1"/>
              <a:t>WebApp</a:t>
            </a:r>
            <a:r>
              <a:rPr lang="en-US" dirty="0"/>
              <a:t> increments </a:t>
            </a:r>
            <a:r>
              <a:rPr lang="en-US" dirty="0" smtClean="0"/>
              <a:t>and projects </a:t>
            </a:r>
            <a:r>
              <a:rPr lang="en-US" dirty="0"/>
              <a:t>the dates on which each will be </a:t>
            </a:r>
            <a:r>
              <a:rPr lang="en-US" dirty="0" smtClean="0"/>
              <a:t>deployed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During Communication Activity We defined Scope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008"/>
            <a:ext cx="10195560" cy="5259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Scope </a:t>
            </a:r>
            <a:r>
              <a:rPr lang="en-US" sz="2400" dirty="0"/>
              <a:t>is </a:t>
            </a:r>
            <a:r>
              <a:rPr lang="en-US" sz="2400" dirty="0" smtClean="0"/>
              <a:t>defined by answering </a:t>
            </a:r>
            <a:r>
              <a:rPr lang="en-US" sz="2400" dirty="0"/>
              <a:t>the following questions:</a:t>
            </a:r>
          </a:p>
          <a:p>
            <a:r>
              <a:rPr lang="en-US" sz="2400" b="1" dirty="0"/>
              <a:t>Context.</a:t>
            </a:r>
            <a:r>
              <a:rPr lang="en-US" sz="2400" dirty="0"/>
              <a:t> How does the </a:t>
            </a:r>
            <a:r>
              <a:rPr lang="en-US" sz="2400" dirty="0" err="1"/>
              <a:t>WebApp</a:t>
            </a:r>
            <a:r>
              <a:rPr lang="en-US" sz="2400" dirty="0"/>
              <a:t> </a:t>
            </a:r>
            <a:r>
              <a:rPr lang="en-US" sz="2400" dirty="0" smtClean="0"/>
              <a:t>fit </a:t>
            </a:r>
            <a:r>
              <a:rPr lang="en-US" sz="2400" dirty="0"/>
              <a:t>into a business context, </a:t>
            </a:r>
            <a:r>
              <a:rPr lang="en-US" sz="2400" dirty="0" smtClean="0"/>
              <a:t>and what </a:t>
            </a:r>
            <a:r>
              <a:rPr lang="en-US" sz="2400" dirty="0"/>
              <a:t>constraints are imposed as a result of the context</a:t>
            </a:r>
            <a:r>
              <a:rPr lang="en-US" sz="2400" dirty="0" smtClean="0"/>
              <a:t>?</a:t>
            </a:r>
          </a:p>
          <a:p>
            <a:endParaRPr lang="en-US" sz="1800" dirty="0" smtClean="0"/>
          </a:p>
          <a:p>
            <a:r>
              <a:rPr lang="en-US" sz="2400" b="1" dirty="0" smtClean="0"/>
              <a:t>Information </a:t>
            </a:r>
            <a:r>
              <a:rPr lang="en-US" sz="2400" b="1" dirty="0"/>
              <a:t>objectives</a:t>
            </a:r>
            <a:r>
              <a:rPr lang="en-US" sz="2400" dirty="0"/>
              <a:t>. What customer-visible content </a:t>
            </a:r>
            <a:r>
              <a:rPr lang="en-US" sz="2400" dirty="0" smtClean="0"/>
              <a:t>objects are </a:t>
            </a:r>
            <a:r>
              <a:rPr lang="en-US" sz="2400" dirty="0"/>
              <a:t>used and produced by the </a:t>
            </a:r>
            <a:r>
              <a:rPr lang="en-US" sz="2400" dirty="0" err="1" smtClean="0"/>
              <a:t>WebApp</a:t>
            </a:r>
            <a:r>
              <a:rPr lang="en-US" sz="2400" dirty="0" smtClean="0"/>
              <a:t> </a:t>
            </a:r>
            <a:r>
              <a:rPr lang="en-US" sz="2400" dirty="0"/>
              <a:t>increment?</a:t>
            </a:r>
          </a:p>
          <a:p>
            <a:endParaRPr lang="en-US" sz="1200" b="1" dirty="0" smtClean="0"/>
          </a:p>
          <a:p>
            <a:r>
              <a:rPr lang="en-US" sz="2400" b="1" dirty="0" smtClean="0"/>
              <a:t>Functionality</a:t>
            </a:r>
            <a:r>
              <a:rPr lang="en-US" sz="2400" dirty="0"/>
              <a:t>. What functions are initiated by the end user or invoked internally by the </a:t>
            </a:r>
            <a:r>
              <a:rPr lang="en-US" sz="2400" dirty="0" err="1"/>
              <a:t>WebApp</a:t>
            </a:r>
            <a:r>
              <a:rPr lang="en-US" sz="2400" dirty="0"/>
              <a:t> to meet the requirements </a:t>
            </a:r>
            <a:r>
              <a:rPr lang="en-US" sz="2400" dirty="0" err="1"/>
              <a:t>defi</a:t>
            </a:r>
            <a:r>
              <a:rPr lang="en-US" sz="2400" dirty="0"/>
              <a:t> </a:t>
            </a:r>
            <a:r>
              <a:rPr lang="en-US" sz="2400" dirty="0" smtClean="0"/>
              <a:t>ned in </a:t>
            </a:r>
            <a:r>
              <a:rPr lang="en-US" sz="2400" dirty="0"/>
              <a:t>usage scenarios?</a:t>
            </a:r>
          </a:p>
          <a:p>
            <a:endParaRPr lang="en-US" sz="1200" b="1" dirty="0" smtClean="0"/>
          </a:p>
          <a:p>
            <a:r>
              <a:rPr lang="en-US" sz="2400" b="1" dirty="0" smtClean="0"/>
              <a:t>Constraints </a:t>
            </a:r>
            <a:r>
              <a:rPr lang="en-US" sz="2400" b="1" dirty="0"/>
              <a:t>and performance</a:t>
            </a:r>
            <a:r>
              <a:rPr lang="en-US" sz="2400" dirty="0"/>
              <a:t>. What technical and environmental constraints will impact the framework activities that follow? What special performance issues </a:t>
            </a:r>
            <a:r>
              <a:rPr lang="en-US" sz="2400" dirty="0" smtClean="0"/>
              <a:t>will </a:t>
            </a:r>
            <a:r>
              <a:rPr lang="en-US" sz="2400" dirty="0"/>
              <a:t>require </a:t>
            </a:r>
            <a:r>
              <a:rPr lang="en-US" sz="2400" dirty="0" smtClean="0"/>
              <a:t>design and </a:t>
            </a:r>
            <a:r>
              <a:rPr lang="en-US" sz="2400" dirty="0"/>
              <a:t>construction effort?</a:t>
            </a:r>
          </a:p>
        </p:txBody>
      </p:sp>
    </p:spTree>
    <p:extLst>
      <p:ext uri="{BB962C8B-B14F-4D97-AF65-F5344CB8AC3E}">
        <p14:creationId xmlns:p14="http://schemas.microsoft.com/office/powerpoint/2010/main" val="39198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/>
          <a:lstStyle/>
          <a:p>
            <a:r>
              <a:rPr lang="en-US" dirty="0" smtClean="0"/>
              <a:t>Incremental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Expand each task into fine grained tasks. </a:t>
            </a:r>
          </a:p>
          <a:p>
            <a:endParaRPr lang="en-US" sz="1300" dirty="0"/>
          </a:p>
          <a:p>
            <a:r>
              <a:rPr lang="en-US" i="1" dirty="0" smtClean="0"/>
              <a:t>Design </a:t>
            </a:r>
            <a:r>
              <a:rPr lang="en-US" i="1" dirty="0"/>
              <a:t>the interface </a:t>
            </a:r>
            <a:endParaRPr lang="en-US" i="1" dirty="0" smtClean="0"/>
          </a:p>
          <a:p>
            <a:pPr lvl="1"/>
            <a:r>
              <a:rPr lang="en-US" sz="2600" dirty="0"/>
              <a:t>Develop a sketch of the page layout for the space design page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Review </a:t>
            </a:r>
            <a:r>
              <a:rPr lang="en-US" sz="2600" dirty="0"/>
              <a:t>the layout with stakeholders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Design </a:t>
            </a:r>
            <a:r>
              <a:rPr lang="en-US" sz="2600" dirty="0"/>
              <a:t>the space layout navigation mechanisms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Design </a:t>
            </a:r>
            <a:r>
              <a:rPr lang="en-US" sz="2600" dirty="0"/>
              <a:t>the “drawing board” </a:t>
            </a:r>
            <a:r>
              <a:rPr lang="en-US" sz="2600" dirty="0" smtClean="0"/>
              <a:t>layout</a:t>
            </a:r>
          </a:p>
          <a:p>
            <a:pPr lvl="1"/>
            <a:r>
              <a:rPr lang="en-US" sz="2600" dirty="0" smtClean="0"/>
              <a:t>Develop </a:t>
            </a:r>
            <a:r>
              <a:rPr lang="en-US" sz="2600" dirty="0"/>
              <a:t>procedural details for the graphical wall layout function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Develop </a:t>
            </a:r>
            <a:r>
              <a:rPr lang="en-US" sz="2600" dirty="0"/>
              <a:t>procedural details for the wall length computation and display</a:t>
            </a:r>
            <a:br>
              <a:rPr lang="en-US" sz="2600" dirty="0"/>
            </a:br>
            <a:r>
              <a:rPr lang="en-US" sz="2600" dirty="0"/>
              <a:t>function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Develop </a:t>
            </a:r>
            <a:r>
              <a:rPr lang="en-US" sz="2600" dirty="0"/>
              <a:t>procedural details for the graphical window layout function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Develop </a:t>
            </a:r>
            <a:r>
              <a:rPr lang="en-US" sz="2600" dirty="0"/>
              <a:t>procedural details for the graphical door layout function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Design </a:t>
            </a:r>
            <a:r>
              <a:rPr lang="en-US" sz="2600" dirty="0"/>
              <a:t>mechanisms for selecting security system components (sensors,</a:t>
            </a:r>
            <a:br>
              <a:rPr lang="en-US" sz="2600" dirty="0"/>
            </a:br>
            <a:r>
              <a:rPr lang="en-US" sz="2600" dirty="0"/>
              <a:t>cameras, microphones, etc</a:t>
            </a:r>
            <a:r>
              <a:rPr lang="en-US" sz="2600" dirty="0" smtClean="0"/>
              <a:t>.).</a:t>
            </a:r>
          </a:p>
          <a:p>
            <a:pPr lvl="1"/>
            <a:r>
              <a:rPr lang="en-US" sz="2600" dirty="0" smtClean="0"/>
              <a:t>Develop </a:t>
            </a:r>
            <a:r>
              <a:rPr lang="en-US" sz="2600" dirty="0"/>
              <a:t>procedural details for the graphical layout of security system</a:t>
            </a:r>
            <a:br>
              <a:rPr lang="en-US" sz="2600" dirty="0"/>
            </a:br>
            <a:r>
              <a:rPr lang="en-US" sz="2600" dirty="0"/>
              <a:t>components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Conduct </a:t>
            </a:r>
            <a:r>
              <a:rPr lang="en-US" sz="2600" dirty="0"/>
              <a:t>pair walkthroughs as </a:t>
            </a:r>
            <a:r>
              <a:rPr lang="en-US" sz="2600" dirty="0" smtClean="0"/>
              <a:t>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Effort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3600" i="1" dirty="0" smtClean="0"/>
              <a:t>usage </a:t>
            </a:r>
            <a:r>
              <a:rPr lang="en-US" sz="3600" i="1" dirty="0"/>
              <a:t>scenario–based </a:t>
            </a:r>
            <a:r>
              <a:rPr lang="en-US" sz="3600" i="1" dirty="0" smtClean="0"/>
              <a:t>estimation</a:t>
            </a:r>
          </a:p>
          <a:p>
            <a:pPr lvl="1"/>
            <a:r>
              <a:rPr lang="en-US" sz="3200" dirty="0"/>
              <a:t>Examining the team’s </a:t>
            </a:r>
            <a:r>
              <a:rPr lang="en-US" sz="3200" dirty="0" smtClean="0"/>
              <a:t>past history</a:t>
            </a:r>
            <a:r>
              <a:rPr lang="en-US" sz="3200" dirty="0"/>
              <a:t>, 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establish </a:t>
            </a:r>
            <a:r>
              <a:rPr lang="en-US" sz="3200" dirty="0"/>
              <a:t>a value </a:t>
            </a:r>
            <a:r>
              <a:rPr lang="en-US" sz="3200" dirty="0" err="1"/>
              <a:t>E</a:t>
            </a:r>
            <a:r>
              <a:rPr lang="en-US" sz="3200" baseline="-25000" dirty="0" err="1"/>
              <a:t>avg</a:t>
            </a:r>
            <a:r>
              <a:rPr lang="en-US" sz="3200" dirty="0"/>
              <a:t>, </a:t>
            </a:r>
            <a:r>
              <a:rPr lang="en-US" sz="3200" dirty="0" smtClean="0"/>
              <a:t> the </a:t>
            </a:r>
            <a:r>
              <a:rPr lang="en-US" sz="3200" dirty="0"/>
              <a:t>average effort (in person-days) required to deploy a usage </a:t>
            </a:r>
            <a:r>
              <a:rPr lang="en-US" sz="3200" dirty="0" smtClean="0"/>
              <a:t>scenario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Roughly Calculate the complexity of the scenario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Effort and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57" y="2481996"/>
            <a:ext cx="10972086" cy="201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Effort and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3339"/>
            <a:ext cx="10515600" cy="5104301"/>
          </a:xfrm>
        </p:spPr>
        <p:txBody>
          <a:bodyPr>
            <a:normAutofit fontScale="92500" lnSpcReduction="10000"/>
          </a:bodyPr>
          <a:lstStyle/>
          <a:p>
            <a:r>
              <a:rPr lang="en-US" sz="3900" b="1" i="1" dirty="0" smtClean="0"/>
              <a:t>Product-process table</a:t>
            </a:r>
          </a:p>
          <a:p>
            <a:pPr lvl="1"/>
            <a:r>
              <a:rPr lang="en-US" sz="3200" dirty="0" smtClean="0"/>
              <a:t>all </a:t>
            </a:r>
            <a:r>
              <a:rPr lang="en-US" sz="3200" dirty="0"/>
              <a:t>major </a:t>
            </a:r>
            <a:r>
              <a:rPr lang="en-US" sz="3200" dirty="0" err="1"/>
              <a:t>WebE</a:t>
            </a:r>
            <a:r>
              <a:rPr lang="en-US" sz="3200" dirty="0"/>
              <a:t> actions are listed in the </a:t>
            </a:r>
            <a:r>
              <a:rPr lang="en-US" sz="3200" dirty="0" smtClean="0"/>
              <a:t>first </a:t>
            </a:r>
            <a:r>
              <a:rPr lang="en-US" sz="3200" dirty="0"/>
              <a:t>column of the table. 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All </a:t>
            </a:r>
            <a:r>
              <a:rPr lang="en-US" sz="3200" dirty="0"/>
              <a:t>major </a:t>
            </a:r>
            <a:r>
              <a:rPr lang="en-US" sz="3200" dirty="0" smtClean="0"/>
              <a:t>content objects </a:t>
            </a:r>
            <a:r>
              <a:rPr lang="en-US" sz="3200" dirty="0"/>
              <a:t>and functions for an increment are listed in the </a:t>
            </a:r>
            <a:r>
              <a:rPr lang="en-US" sz="3200" dirty="0" smtClean="0"/>
              <a:t>first </a:t>
            </a:r>
            <a:r>
              <a:rPr lang="en-US" sz="3200" dirty="0"/>
              <a:t>row. 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Team members estimate </a:t>
            </a:r>
            <a:r>
              <a:rPr lang="en-US" sz="3200" dirty="0"/>
              <a:t>the amount of effort (in person-days) required to perform the </a:t>
            </a:r>
            <a:r>
              <a:rPr lang="en-US" sz="3200" dirty="0" err="1"/>
              <a:t>WebE</a:t>
            </a:r>
            <a:r>
              <a:rPr lang="en-US" sz="3200" dirty="0"/>
              <a:t> </a:t>
            </a:r>
            <a:r>
              <a:rPr lang="en-US" sz="3200" dirty="0" smtClean="0"/>
              <a:t>action for </a:t>
            </a:r>
            <a:r>
              <a:rPr lang="en-US" sz="3200" dirty="0"/>
              <a:t>each content object and function. 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26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Effort and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99771"/>
            <a:ext cx="8112369" cy="53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3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Managing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492"/>
            <a:ext cx="10515600" cy="51394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rmAutofit/>
          </a:bodyPr>
          <a:lstStyle/>
          <a:p>
            <a:r>
              <a:rPr lang="en-US" sz="2800" dirty="0"/>
              <a:t>All communication </a:t>
            </a:r>
            <a:r>
              <a:rPr lang="en-US" sz="2800" b="1" dirty="0"/>
              <a:t>work products </a:t>
            </a:r>
            <a:r>
              <a:rPr lang="en-US" sz="2800" dirty="0"/>
              <a:t>are relevant to the planning activity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369"/>
            <a:ext cx="10515600" cy="472135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Statement describing business motivation for the overall </a:t>
            </a:r>
            <a:r>
              <a:rPr lang="en-US" sz="3200" dirty="0" err="1"/>
              <a:t>WebApp</a:t>
            </a:r>
            <a:endParaRPr lang="en-US" sz="3200" dirty="0"/>
          </a:p>
          <a:p>
            <a:r>
              <a:rPr lang="en-US" sz="3200" dirty="0" smtClean="0"/>
              <a:t> </a:t>
            </a:r>
            <a:r>
              <a:rPr lang="en-US" sz="3200" dirty="0"/>
              <a:t>Statement of overall objective for the </a:t>
            </a:r>
            <a:r>
              <a:rPr lang="en-US" sz="3200" dirty="0" err="1"/>
              <a:t>WebApp</a:t>
            </a:r>
            <a:endParaRPr lang="en-US" sz="3200" dirty="0"/>
          </a:p>
          <a:p>
            <a:r>
              <a:rPr lang="en-US" sz="3200" dirty="0" smtClean="0"/>
              <a:t>List </a:t>
            </a:r>
            <a:r>
              <a:rPr lang="en-US" sz="3200" dirty="0"/>
              <a:t>of user categories</a:t>
            </a:r>
          </a:p>
          <a:p>
            <a:r>
              <a:rPr lang="en-US" sz="3200" dirty="0" smtClean="0"/>
              <a:t>List </a:t>
            </a:r>
            <a:r>
              <a:rPr lang="en-US" sz="3200" dirty="0"/>
              <a:t>of informational goals for the </a:t>
            </a:r>
            <a:r>
              <a:rPr lang="en-US" sz="3200" dirty="0" err="1"/>
              <a:t>WebApp</a:t>
            </a:r>
            <a:r>
              <a:rPr lang="en-US" sz="3200" dirty="0"/>
              <a:t> increment to be planned</a:t>
            </a:r>
          </a:p>
          <a:p>
            <a:r>
              <a:rPr lang="en-US" sz="3200" dirty="0" smtClean="0"/>
              <a:t>List </a:t>
            </a:r>
            <a:r>
              <a:rPr lang="en-US" sz="3200" dirty="0"/>
              <a:t>of applicative (functional) goals for the </a:t>
            </a:r>
            <a:r>
              <a:rPr lang="en-US" sz="3200" dirty="0" err="1"/>
              <a:t>WebApp</a:t>
            </a:r>
            <a:r>
              <a:rPr lang="en-US" sz="3200" dirty="0"/>
              <a:t> increment to be planned</a:t>
            </a:r>
          </a:p>
          <a:p>
            <a:r>
              <a:rPr lang="en-US" sz="3200" dirty="0" smtClean="0"/>
              <a:t>Description </a:t>
            </a:r>
            <a:r>
              <a:rPr lang="en-US" sz="3200" dirty="0"/>
              <a:t>of the increment (the statement of scope)</a:t>
            </a:r>
          </a:p>
          <a:p>
            <a:r>
              <a:rPr lang="en-US" sz="3200" dirty="0" smtClean="0"/>
              <a:t>List </a:t>
            </a:r>
            <a:r>
              <a:rPr lang="en-US" sz="3200" dirty="0"/>
              <a:t>of content objects for the increment</a:t>
            </a:r>
          </a:p>
          <a:p>
            <a:r>
              <a:rPr lang="en-US" sz="3200" dirty="0" smtClean="0"/>
              <a:t>List </a:t>
            </a:r>
            <a:r>
              <a:rPr lang="en-US" sz="3200" dirty="0"/>
              <a:t>of functions for the increment</a:t>
            </a:r>
          </a:p>
          <a:p>
            <a:r>
              <a:rPr lang="en-US" sz="3200" dirty="0" smtClean="0"/>
              <a:t>Set </a:t>
            </a:r>
            <a:r>
              <a:rPr lang="en-US" sz="3200" dirty="0"/>
              <a:t>of usage scenarios that describe how each user category will </a:t>
            </a:r>
            <a:r>
              <a:rPr lang="en-US" sz="3200" dirty="0" smtClean="0"/>
              <a:t>interact with </a:t>
            </a:r>
            <a:r>
              <a:rPr lang="en-US" sz="3200" dirty="0"/>
              <a:t>the increment</a:t>
            </a:r>
          </a:p>
        </p:txBody>
      </p:sp>
    </p:spTree>
    <p:extLst>
      <p:ext uri="{BB962C8B-B14F-4D97-AF65-F5344CB8AC3E}">
        <p14:creationId xmlns:p14="http://schemas.microsoft.com/office/powerpoint/2010/main" val="15895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55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Gaps Still Exist in Your Understanding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5676"/>
            <a:ext cx="10515600" cy="5189508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You’ll </a:t>
            </a:r>
            <a:r>
              <a:rPr lang="en-US" sz="3600" dirty="0"/>
              <a:t>have to accept the fact that things remain a bit uncertain</a:t>
            </a:r>
            <a:r>
              <a:rPr lang="en-US" sz="3600" dirty="0" smtClean="0"/>
              <a:t>,—</a:t>
            </a:r>
            <a:r>
              <a:rPr lang="en-US" sz="3600" dirty="0"/>
              <a:t>it’s one </a:t>
            </a:r>
            <a:r>
              <a:rPr lang="en-US" sz="3600" dirty="0" smtClean="0"/>
              <a:t>of the </a:t>
            </a:r>
            <a:r>
              <a:rPr lang="en-US" sz="3600" dirty="0"/>
              <a:t>risks inherent in all engineering work. 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You’ll </a:t>
            </a:r>
            <a:r>
              <a:rPr lang="en-US" sz="3600" dirty="0"/>
              <a:t>have to </a:t>
            </a:r>
            <a:r>
              <a:rPr lang="en-US" sz="3600" dirty="0" smtClean="0"/>
              <a:t>complete the </a:t>
            </a:r>
            <a:r>
              <a:rPr lang="en-US" sz="3600" dirty="0"/>
              <a:t>planning activity with imperfect information and move on.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277929"/>
            <a:ext cx="3632200" cy="1703272"/>
          </a:xfrm>
        </p:spPr>
        <p:txBody>
          <a:bodyPr anchor="t">
            <a:normAutofit/>
          </a:bodyPr>
          <a:lstStyle/>
          <a:p>
            <a:r>
              <a:rPr lang="en-US" sz="3600" dirty="0"/>
              <a:t>What Actions and Tasks Are Required?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266" y="2150534"/>
            <a:ext cx="4174067" cy="677334"/>
          </a:xfrm>
        </p:spPr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smtClean="0"/>
              <a:t>task table for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15389"/>
            <a:ext cx="6288617" cy="646829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67265" y="4267200"/>
            <a:ext cx="4174067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Scenario</a:t>
            </a:r>
          </a:p>
          <a:p>
            <a:r>
              <a:rPr lang="en-US" sz="2000" dirty="0" smtClean="0"/>
              <a:t>Develop </a:t>
            </a:r>
            <a:r>
              <a:rPr lang="en-US" sz="2000" dirty="0"/>
              <a:t>a layout of the space to be </a:t>
            </a:r>
            <a:r>
              <a:rPr lang="en-US" sz="2000" dirty="0" smtClean="0"/>
              <a:t>monitored. [page 72]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19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Work Products Will Be Produced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intermediate </a:t>
            </a:r>
            <a:r>
              <a:rPr lang="en-US" dirty="0"/>
              <a:t>work </a:t>
            </a:r>
            <a:r>
              <a:rPr lang="en-US" dirty="0" smtClean="0"/>
              <a:t>products </a:t>
            </a:r>
          </a:p>
          <a:p>
            <a:pPr lvl="1"/>
            <a:r>
              <a:rPr lang="en-US" dirty="0" smtClean="0"/>
              <a:t>modeling </a:t>
            </a:r>
            <a:r>
              <a:rPr lang="en-US" dirty="0"/>
              <a:t>representations, </a:t>
            </a:r>
            <a:endParaRPr lang="en-US" dirty="0" smtClean="0"/>
          </a:p>
          <a:p>
            <a:pPr lvl="1"/>
            <a:r>
              <a:rPr lang="en-US" dirty="0" smtClean="0"/>
              <a:t>interface </a:t>
            </a:r>
            <a:r>
              <a:rPr lang="en-US" dirty="0"/>
              <a:t>sketches, </a:t>
            </a:r>
            <a:endParaRPr lang="en-US" dirty="0" smtClean="0"/>
          </a:p>
          <a:p>
            <a:pPr lvl="1"/>
            <a:r>
              <a:rPr lang="en-US" dirty="0" smtClean="0"/>
              <a:t>navigation maps 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should </a:t>
            </a:r>
            <a:r>
              <a:rPr lang="en-US" dirty="0"/>
              <a:t>be kept to the minimum that is </a:t>
            </a:r>
            <a:r>
              <a:rPr lang="en-US" dirty="0" smtClean="0"/>
              <a:t>necessary to </a:t>
            </a:r>
            <a:r>
              <a:rPr lang="en-US" dirty="0"/>
              <a:t>provide appropriate guidance for the next framework action or task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08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Autofit/>
          </a:bodyPr>
          <a:lstStyle/>
          <a:p>
            <a:r>
              <a:rPr lang="en-US" sz="3600" dirty="0"/>
              <a:t>What Is the Appropriate Way to Assess Quality</a:t>
            </a:r>
            <a:r>
              <a:rPr lang="en-US" sz="3600" dirty="0" smtClean="0"/>
              <a:t>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r>
              <a:rPr lang="en-US" sz="2400" dirty="0"/>
              <a:t>If a </a:t>
            </a:r>
            <a:r>
              <a:rPr lang="en-US" sz="2400" dirty="0" err="1"/>
              <a:t>WebE</a:t>
            </a:r>
            <a:r>
              <a:rPr lang="en-US" sz="2400" dirty="0"/>
              <a:t> team stresses quality </a:t>
            </a:r>
            <a:r>
              <a:rPr lang="en-US" sz="2400" dirty="0" smtClean="0"/>
              <a:t>in all </a:t>
            </a:r>
            <a:r>
              <a:rPr lang="en-US" sz="2400" dirty="0"/>
              <a:t>framework activities, the team reduces the amount of rework that it must do</a:t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/>
              <a:t>You </a:t>
            </a:r>
            <a:r>
              <a:rPr lang="en-US" sz="2400" dirty="0" smtClean="0"/>
              <a:t>must explicitly define meaning of “</a:t>
            </a:r>
            <a:r>
              <a:rPr lang="en-US" sz="2400" dirty="0" err="1"/>
              <a:t>WebApp</a:t>
            </a:r>
            <a:r>
              <a:rPr lang="en-US" sz="2400" dirty="0"/>
              <a:t> quality” and </a:t>
            </a:r>
            <a:r>
              <a:rPr lang="en-US" sz="2400" dirty="0" smtClean="0"/>
              <a:t>define </a:t>
            </a:r>
            <a:r>
              <a:rPr lang="en-US" sz="2400" dirty="0"/>
              <a:t>a </a:t>
            </a:r>
            <a:r>
              <a:rPr lang="en-US" sz="2400" dirty="0" smtClean="0"/>
              <a:t>set of </a:t>
            </a:r>
            <a:r>
              <a:rPr lang="en-US" sz="2400" dirty="0"/>
              <a:t>tasks that will help ensure </a:t>
            </a:r>
            <a:r>
              <a:rPr lang="en-US" sz="2400" dirty="0" smtClean="0"/>
              <a:t>high </a:t>
            </a:r>
            <a:r>
              <a:rPr lang="en-US" sz="2400" dirty="0"/>
              <a:t>quality</a:t>
            </a:r>
            <a:r>
              <a:rPr lang="en-US" dirty="0"/>
              <a:t/>
            </a:r>
            <a:br>
              <a:rPr lang="en-US" dirty="0"/>
            </a:br>
            <a:endParaRPr lang="en-US" sz="2000" dirty="0" smtClean="0"/>
          </a:p>
          <a:p>
            <a:r>
              <a:rPr lang="en-US" sz="2400" dirty="0" err="1" smtClean="0"/>
              <a:t>WebApp</a:t>
            </a:r>
            <a:r>
              <a:rPr lang="en-US" sz="2400" dirty="0" smtClean="0"/>
              <a:t> </a:t>
            </a:r>
            <a:r>
              <a:rPr lang="en-US" sz="2400" dirty="0"/>
              <a:t>quality </a:t>
            </a:r>
            <a:endParaRPr lang="en-US" dirty="0" smtClean="0"/>
          </a:p>
          <a:p>
            <a:pPr lvl="1"/>
            <a:r>
              <a:rPr lang="en-US" dirty="0" smtClean="0"/>
              <a:t>completeness and accuracy </a:t>
            </a:r>
            <a:r>
              <a:rPr lang="en-US" dirty="0"/>
              <a:t>of the problem </a:t>
            </a:r>
            <a:r>
              <a:rPr lang="en-US" dirty="0" smtClean="0"/>
              <a:t>definition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commodity of the solution design, </a:t>
            </a:r>
            <a:endParaRPr lang="en-US" dirty="0" smtClean="0"/>
          </a:p>
          <a:p>
            <a:pPr lvl="1"/>
            <a:r>
              <a:rPr lang="en-US" dirty="0" smtClean="0"/>
              <a:t>the firmness </a:t>
            </a:r>
            <a:r>
              <a:rPr lang="en-US" dirty="0"/>
              <a:t>of construction, and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overall degree </a:t>
            </a:r>
            <a:r>
              <a:rPr lang="en-US" dirty="0" smtClean="0"/>
              <a:t>of satisfaction to </a:t>
            </a:r>
            <a:r>
              <a:rPr lang="en-US" dirty="0"/>
              <a:t>which the </a:t>
            </a:r>
            <a:r>
              <a:rPr lang="en-US" dirty="0" err="1"/>
              <a:t>WebApp</a:t>
            </a:r>
            <a:r>
              <a:rPr lang="en-US" dirty="0"/>
              <a:t> </a:t>
            </a:r>
            <a:r>
              <a:rPr lang="en-US" dirty="0" smtClean="0"/>
              <a:t>increment meets the </a:t>
            </a:r>
            <a:r>
              <a:rPr lang="en-US" dirty="0"/>
              <a:t>needs of </a:t>
            </a:r>
            <a:r>
              <a:rPr lang="en-US" dirty="0" smtClean="0"/>
              <a:t>all 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347"/>
          </a:xfrm>
        </p:spPr>
        <p:txBody>
          <a:bodyPr>
            <a:noAutofit/>
          </a:bodyPr>
          <a:lstStyle/>
          <a:p>
            <a:r>
              <a:rPr lang="en-US" sz="3600" dirty="0"/>
              <a:t>Why Don’t Teams Jell and What Can Be Done to Help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5154313"/>
          </a:xfrm>
        </p:spPr>
        <p:txBody>
          <a:bodyPr>
            <a:normAutofit/>
          </a:bodyPr>
          <a:lstStyle/>
          <a:p>
            <a:r>
              <a:rPr lang="en-US" b="1" dirty="0" smtClean="0"/>
              <a:t>frenzied </a:t>
            </a:r>
            <a:r>
              <a:rPr lang="en-US" b="1" dirty="0"/>
              <a:t>work atmosphere </a:t>
            </a:r>
            <a:r>
              <a:rPr lang="en-US" dirty="0"/>
              <a:t>in which team members waste energy and </a:t>
            </a:r>
            <a:r>
              <a:rPr lang="en-US" dirty="0" smtClean="0"/>
              <a:t>lose focus </a:t>
            </a:r>
            <a:r>
              <a:rPr lang="en-US" dirty="0"/>
              <a:t>on the objectives of the work to be performed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High </a:t>
            </a:r>
            <a:r>
              <a:rPr lang="en-US" b="1" dirty="0"/>
              <a:t>frustration </a:t>
            </a:r>
            <a:r>
              <a:rPr lang="en-US" dirty="0"/>
              <a:t>caused by personal, business, or technological factors </a:t>
            </a:r>
            <a:r>
              <a:rPr lang="en-US" dirty="0" smtClean="0"/>
              <a:t>that causes </a:t>
            </a:r>
            <a:r>
              <a:rPr lang="en-US" dirty="0"/>
              <a:t>friction among team members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</a:t>
            </a:r>
            <a:r>
              <a:rPr lang="en-US" b="1" dirty="0"/>
              <a:t>Fragmented or poorly coordinated procedures</a:t>
            </a:r>
            <a:r>
              <a:rPr lang="en-US" dirty="0"/>
              <a:t>” or a poorly </a:t>
            </a:r>
            <a:r>
              <a:rPr lang="en-US" dirty="0" smtClean="0"/>
              <a:t>defined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or improperly chosen process model that becomes a roadblock to</a:t>
            </a:r>
            <a:br>
              <a:rPr lang="en-US" dirty="0"/>
            </a:br>
            <a:r>
              <a:rPr lang="en-US" dirty="0" smtClean="0"/>
              <a:t>accomplishment.</a:t>
            </a:r>
          </a:p>
          <a:p>
            <a:r>
              <a:rPr lang="en-US" b="1" dirty="0" smtClean="0"/>
              <a:t>Unclear definition </a:t>
            </a:r>
            <a:r>
              <a:rPr lang="en-US" b="1" dirty="0"/>
              <a:t>of roles </a:t>
            </a:r>
            <a:r>
              <a:rPr lang="en-US" dirty="0"/>
              <a:t>resulting in a lack of accountability and </a:t>
            </a:r>
            <a:r>
              <a:rPr lang="en-US" dirty="0" smtClean="0"/>
              <a:t>resultant finger-pointing.</a:t>
            </a:r>
          </a:p>
          <a:p>
            <a:r>
              <a:rPr lang="en-US" dirty="0" smtClean="0"/>
              <a:t>“</a:t>
            </a:r>
            <a:r>
              <a:rPr lang="en-US" b="1" dirty="0"/>
              <a:t>Continuous and repeated exposure to failure</a:t>
            </a:r>
            <a:r>
              <a:rPr lang="en-US" dirty="0"/>
              <a:t>” that leads to a loss of </a:t>
            </a:r>
            <a:r>
              <a:rPr lang="en-US" dirty="0" smtClean="0"/>
              <a:t>confidence </a:t>
            </a:r>
            <a:r>
              <a:rPr lang="en-US" dirty="0"/>
              <a:t>and a lowering of morale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91"/>
          </a:xfrm>
        </p:spPr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webE</a:t>
            </a:r>
            <a:r>
              <a:rPr lang="en-US" dirty="0" smtClean="0"/>
              <a:t> team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9299"/>
            <a:ext cx="10394842" cy="1735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9915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1353</Words>
  <Application>Microsoft Office PowerPoint</Application>
  <PresentationFormat>Widescreen</PresentationFormat>
  <Paragraphs>188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Planning</vt:lpstr>
      <vt:lpstr>During Communication Activity We defined Scope</vt:lpstr>
      <vt:lpstr>All communication work products are relevant to the planning activity.</vt:lpstr>
      <vt:lpstr>What If Gaps Still Exist in Your Understanding?</vt:lpstr>
      <vt:lpstr>What Actions and Tasks Are Required?</vt:lpstr>
      <vt:lpstr>What Work Products Will Be Produced?</vt:lpstr>
      <vt:lpstr>What Is the Appropriate Way to Assess Quality?</vt:lpstr>
      <vt:lpstr>Why Don’t Teams Jell and What Can Be Done to Help?</vt:lpstr>
      <vt:lpstr>Building a webE team</vt:lpstr>
      <vt:lpstr>WebE teams should be self-organizing</vt:lpstr>
      <vt:lpstr>WebE teams should be self-organizing</vt:lpstr>
      <vt:lpstr>How can a team manage itself</vt:lpstr>
      <vt:lpstr>How Do We Build a Successful Team?</vt:lpstr>
      <vt:lpstr>Characteristics of a Good Team Leader</vt:lpstr>
      <vt:lpstr>Managing Risk </vt:lpstr>
      <vt:lpstr>Risk Evaluation</vt:lpstr>
      <vt:lpstr>Contingency Plans</vt:lpstr>
      <vt:lpstr>Developing Schedule</vt:lpstr>
      <vt:lpstr>Macroscopic Schedule</vt:lpstr>
      <vt:lpstr>Incremental Scheduling</vt:lpstr>
      <vt:lpstr>Estimating Effort and time</vt:lpstr>
      <vt:lpstr>Estimating Effort and time</vt:lpstr>
      <vt:lpstr>Estimating Effort and time</vt:lpstr>
      <vt:lpstr>Estimating Effort and time</vt:lpstr>
      <vt:lpstr>Managing 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Mahbubur Rahman</dc:creator>
  <cp:lastModifiedBy>A.F.M. Mahbubur Rahman</cp:lastModifiedBy>
  <cp:revision>167</cp:revision>
  <dcterms:created xsi:type="dcterms:W3CDTF">2013-10-01T04:14:49Z</dcterms:created>
  <dcterms:modified xsi:type="dcterms:W3CDTF">2016-11-07T04:31:46Z</dcterms:modified>
</cp:coreProperties>
</file>