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20" r:id="rId4"/>
    <p:sldId id="321" r:id="rId5"/>
    <p:sldId id="322" r:id="rId6"/>
    <p:sldId id="323" r:id="rId7"/>
    <p:sldId id="324" r:id="rId8"/>
    <p:sldId id="328" r:id="rId9"/>
    <p:sldId id="329" r:id="rId10"/>
    <p:sldId id="325" r:id="rId11"/>
    <p:sldId id="326" r:id="rId12"/>
    <p:sldId id="327" r:id="rId13"/>
    <p:sldId id="331" r:id="rId14"/>
    <p:sldId id="330" r:id="rId15"/>
    <p:sldId id="332" r:id="rId16"/>
    <p:sldId id="316" r:id="rId17"/>
    <p:sldId id="317" r:id="rId18"/>
    <p:sldId id="318" r:id="rId19"/>
    <p:sldId id="319" r:id="rId20"/>
  </p:sldIdLst>
  <p:sldSz cx="9144000" cy="6858000" type="screen4x3"/>
  <p:notesSz cx="9144000" cy="6858000"/>
  <p:defaultTextStyle>
    <a:defPPr>
      <a:defRPr lang="en-US"/>
    </a:defPPr>
    <a:lvl1pPr algn="ctr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96633"/>
    <a:srgbClr val="FF9900"/>
    <a:srgbClr val="FF00FF"/>
    <a:srgbClr val="008000"/>
    <a:srgbClr val="009900"/>
    <a:srgbClr val="66FF66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854" autoAdjust="0"/>
    <p:restoredTop sz="99482" autoAdjust="0"/>
  </p:normalViewPr>
  <p:slideViewPr>
    <p:cSldViewPr>
      <p:cViewPr varScale="1">
        <p:scale>
          <a:sx n="61" d="100"/>
          <a:sy n="61" d="100"/>
        </p:scale>
        <p:origin x="-7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948" y="-90"/>
      </p:cViewPr>
      <p:guideLst>
        <p:guide orient="horz" pos="2160"/>
        <p:guide pos="2880"/>
      </p:guideLst>
    </p:cSldViewPr>
  </p:notesViewPr>
  <p:gridSpacing cx="184343675" cy="18434367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/>
            </a:lvl1pPr>
          </a:lstStyle>
          <a:p>
            <a:r>
              <a:rPr lang="en-US"/>
              <a:t>Princess Sumaya University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/>
            </a:lvl1pPr>
          </a:lstStyle>
          <a:p>
            <a:r>
              <a:rPr lang="en-US"/>
              <a:t>4241 - Digital Logic Design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/>
            </a:lvl1pPr>
          </a:lstStyle>
          <a:p>
            <a:r>
              <a:rPr lang="en-US"/>
              <a:t>Dr. Bassam Kahhaleh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/>
            </a:lvl1pPr>
          </a:lstStyle>
          <a:p>
            <a:fld id="{DD6318BB-473A-487D-9F89-15DCE627BE6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/>
            </a:lvl1pPr>
          </a:lstStyle>
          <a:p>
            <a:r>
              <a:rPr lang="en-US"/>
              <a:t>Princess Sumaya University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/>
            </a:lvl1pPr>
          </a:lstStyle>
          <a:p>
            <a:r>
              <a:rPr lang="en-US"/>
              <a:t>4241 - Digital Logic Design</a:t>
            </a:r>
          </a:p>
        </p:txBody>
      </p:sp>
      <p:sp>
        <p:nvSpPr>
          <p:cNvPr id="717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/>
            </a:lvl1pPr>
          </a:lstStyle>
          <a:p>
            <a:r>
              <a:rPr lang="en-US"/>
              <a:t>Dr. Bassam Kahhaleh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/>
            </a:lvl1pPr>
          </a:lstStyle>
          <a:p>
            <a:fld id="{BF35120E-5708-48FD-A753-3C78A5FD998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207F96-8616-4412-A0C4-CEDAA20C3FA6}" type="slidenum">
              <a:rPr lang="en-US"/>
              <a:pPr/>
              <a:t>0</a:t>
            </a:fld>
            <a:endParaRPr lang="en-US"/>
          </a:p>
        </p:txBody>
      </p:sp>
      <p:sp>
        <p:nvSpPr>
          <p:cNvPr id="391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71CA15-9409-4D2D-89B8-F46B9D78793F}" type="slidenum">
              <a:rPr lang="en-US"/>
              <a:pPr/>
              <a:t>1</a:t>
            </a:fld>
            <a:endParaRPr lang="en-US"/>
          </a:p>
        </p:txBody>
      </p:sp>
      <p:sp>
        <p:nvSpPr>
          <p:cNvPr id="393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0DC62-E134-42BC-A2B1-B9D863D350FB}" type="slidenum">
              <a:rPr lang="en-US"/>
              <a:pPr/>
              <a:t>2</a:t>
            </a:fld>
            <a:endParaRPr lang="en-US"/>
          </a:p>
        </p:txBody>
      </p:sp>
      <p:sp>
        <p:nvSpPr>
          <p:cNvPr id="526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6537325" y="6437313"/>
            <a:ext cx="22256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b="0">
              <a:solidFill>
                <a:schemeClr val="accent1"/>
              </a:solidFill>
            </a:endParaRPr>
          </a:p>
        </p:txBody>
      </p:sp>
      <p:sp>
        <p:nvSpPr>
          <p:cNvPr id="300043" name="Rectangle 11"/>
          <p:cNvSpPr>
            <a:spLocks noChangeArrowheads="1"/>
          </p:cNvSpPr>
          <p:nvPr/>
        </p:nvSpPr>
        <p:spPr bwMode="auto">
          <a:xfrm>
            <a:off x="1547813" y="260350"/>
            <a:ext cx="7196137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1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4800" b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Princess Sumaya Univ.</a:t>
            </a:r>
            <a:br>
              <a:rPr lang="en-US" sz="4800" b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Computer Engineering Dept.</a:t>
            </a:r>
          </a:p>
        </p:txBody>
      </p:sp>
      <p:pic>
        <p:nvPicPr>
          <p:cNvPr id="300044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404813"/>
            <a:ext cx="1047750" cy="143986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4241 -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20824-C2E3-482C-A936-823A8E3A0D8D}" type="slidenum">
              <a:rPr lang="en-US"/>
              <a:pPr/>
              <a:t>‹#›</a:t>
            </a:fld>
            <a:r>
              <a:rPr lang="en-US"/>
              <a:t> / 18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8625" y="425450"/>
            <a:ext cx="2114550" cy="3792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425450"/>
            <a:ext cx="6194425" cy="37925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4241 -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E9450-84AD-40D8-989D-A40FE1F3CBBD}" type="slidenum">
              <a:rPr lang="en-US"/>
              <a:pPr/>
              <a:t>‹#›</a:t>
            </a:fld>
            <a:r>
              <a:rPr lang="en-US"/>
              <a:t> / 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4241 -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D2F2B-832A-4AD4-8538-13C3F6FEAF32}" type="slidenum">
              <a:rPr lang="en-US"/>
              <a:pPr/>
              <a:t>‹#›</a:t>
            </a:fld>
            <a:r>
              <a:rPr lang="en-US"/>
              <a:t> / 18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4241 -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7D2CD-9DAC-4BA5-8F23-B510E782B237}" type="slidenum">
              <a:rPr lang="en-US"/>
              <a:pPr/>
              <a:t>‹#›</a:t>
            </a:fld>
            <a:r>
              <a:rPr lang="en-US"/>
              <a:t> / 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089025"/>
            <a:ext cx="4064000" cy="312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9025"/>
            <a:ext cx="4064000" cy="312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4241 -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665670-8807-4A1D-BF15-12F5FD0595A7}" type="slidenum">
              <a:rPr lang="en-US"/>
              <a:pPr/>
              <a:t>‹#›</a:t>
            </a:fld>
            <a:r>
              <a:rPr lang="en-US"/>
              <a:t> / 18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4241 - Digital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20EDC-4CA7-4502-8062-9FC2EB9842F4}" type="slidenum">
              <a:rPr lang="en-US"/>
              <a:pPr/>
              <a:t>‹#›</a:t>
            </a:fld>
            <a:r>
              <a:rPr lang="en-US"/>
              <a:t> / 18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4241 - Digital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09FFD-B9A2-467A-A7B4-01BE9B76150D}" type="slidenum">
              <a:rPr lang="en-US"/>
              <a:pPr/>
              <a:t>‹#›</a:t>
            </a:fld>
            <a:r>
              <a:rPr lang="en-US"/>
              <a:t> / 18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4241 - Digital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8C24B6-B56D-4616-BD19-62A28E490C59}" type="slidenum">
              <a:rPr lang="en-US"/>
              <a:pPr/>
              <a:t>‹#›</a:t>
            </a:fld>
            <a:r>
              <a:rPr lang="en-US"/>
              <a:t> / 18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4241 -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CA532F-7D76-48C8-82EE-41CDFEB7B57F}" type="slidenum">
              <a:rPr lang="en-US"/>
              <a:pPr/>
              <a:t>‹#›</a:t>
            </a:fld>
            <a:r>
              <a:rPr lang="en-US"/>
              <a:t> / 18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4241 -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B6A8C9-4B5D-4EFC-955A-FF79032161D1}" type="slidenum">
              <a:rPr lang="en-US"/>
              <a:pPr/>
              <a:t>‹#›</a:t>
            </a:fld>
            <a:r>
              <a:rPr lang="en-US"/>
              <a:t> / 18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425450"/>
            <a:ext cx="7921625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Title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89025"/>
            <a:ext cx="8280400" cy="312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our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  <a:p>
            <a:pPr lvl="0"/>
            <a:r>
              <a:rPr lang="en-US" smtClean="0"/>
              <a:t>This is our next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</p:txBody>
      </p:sp>
      <p:sp>
        <p:nvSpPr>
          <p:cNvPr id="176133" name="Line 5"/>
          <p:cNvSpPr>
            <a:spLocks noChangeShapeType="1"/>
          </p:cNvSpPr>
          <p:nvPr/>
        </p:nvSpPr>
        <p:spPr bwMode="auto">
          <a:xfrm flipV="1">
            <a:off x="971550" y="908050"/>
            <a:ext cx="7920038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6537325" y="6437313"/>
            <a:ext cx="22256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b="0">
              <a:solidFill>
                <a:schemeClr val="accent1"/>
              </a:solidFill>
            </a:endParaRPr>
          </a:p>
        </p:txBody>
      </p:sp>
      <p:pic>
        <p:nvPicPr>
          <p:cNvPr id="176136" name="Picture 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50825" y="188913"/>
            <a:ext cx="525463" cy="720725"/>
          </a:xfrm>
          <a:prstGeom prst="rect">
            <a:avLst/>
          </a:prstGeom>
          <a:noFill/>
        </p:spPr>
      </p:pic>
      <p:sp>
        <p:nvSpPr>
          <p:cNvPr id="17613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825" y="6308725"/>
            <a:ext cx="25209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7613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08725"/>
            <a:ext cx="33115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4241 - Digital Logic Design</a:t>
            </a:r>
          </a:p>
        </p:txBody>
      </p:sp>
      <p:sp>
        <p:nvSpPr>
          <p:cNvPr id="17613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54950" y="6408738"/>
            <a:ext cx="11985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0252FC6F-98FA-4CAD-970C-7734D6BE5A1D}" type="slidenum">
              <a:rPr lang="en-US"/>
              <a:pPr/>
              <a:t>‹#›</a:t>
            </a:fld>
            <a:r>
              <a:rPr lang="en-US"/>
              <a:t> / 18</a:t>
            </a: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971550" y="188913"/>
            <a:ext cx="7921625" cy="1920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sz="1400" b="0" i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Princess Sumaya University	   4241 – Digital Logic Design	        Computer Engineering Dept.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9pPr>
    </p:titleStyle>
    <p:bodyStyle>
      <a:lvl1pPr marL="352425" indent="-352425" algn="l" rtl="0" eaLnBrk="0" fontAlgn="base" hangingPunct="0">
        <a:spcBef>
          <a:spcPct val="50000"/>
        </a:spcBef>
        <a:spcAft>
          <a:spcPct val="0"/>
        </a:spcAft>
        <a:buClr>
          <a:srgbClr val="CC3300"/>
        </a:buClr>
        <a:buSzPct val="100000"/>
        <a:buFont typeface="Wingdings" pitchFamily="2" charset="2"/>
        <a:buChar char="«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809625" indent="-277813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100000"/>
        <a:buFont typeface="Times New Roman" pitchFamily="18" charset="0"/>
        <a:buChar char="●"/>
        <a:defRPr sz="2400" b="1">
          <a:solidFill>
            <a:schemeClr val="tx1"/>
          </a:solidFill>
          <a:latin typeface="+mn-lt"/>
          <a:cs typeface="+mn-cs"/>
        </a:defRPr>
      </a:lvl2pPr>
      <a:lvl3pPr marL="1254125" indent="-265113" algn="l" rtl="0" eaLnBrk="0" fontAlgn="base" hangingPunct="0">
        <a:spcBef>
          <a:spcPct val="50000"/>
        </a:spcBef>
        <a:spcAft>
          <a:spcPct val="0"/>
        </a:spcAft>
        <a:buClr>
          <a:srgbClr val="CC3300"/>
        </a:buClr>
        <a:buSzPct val="100000"/>
        <a:buFont typeface="Arial" charset="0"/>
        <a:buChar char="♦"/>
        <a:defRPr sz="2000" b="1">
          <a:solidFill>
            <a:schemeClr val="tx1"/>
          </a:solidFill>
          <a:latin typeface="+mn-lt"/>
          <a:cs typeface="+mn-cs"/>
        </a:defRPr>
      </a:lvl3pPr>
      <a:lvl4pPr marL="1868488" indent="-3429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3907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8479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33051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7623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42195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ChangeArrowheads="1"/>
          </p:cNvSpPr>
          <p:nvPr>
            <p:ph type="ctrTitle"/>
          </p:nvPr>
        </p:nvSpPr>
        <p:spPr bwMode="auto">
          <a:xfrm>
            <a:off x="539750" y="2605088"/>
            <a:ext cx="3240088" cy="823912"/>
          </a:xfrm>
          <a:prstGeom prst="rect">
            <a:avLst/>
          </a:prstGeom>
          <a:solidFill>
            <a:srgbClr val="FFFFFF"/>
          </a:solidFill>
          <a:ln cap="flat" algn="ctr"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800" i="1">
                <a:cs typeface="Arial" charset="0"/>
              </a:rPr>
              <a:t>Chapter 7:</a:t>
            </a:r>
          </a:p>
        </p:txBody>
      </p:sp>
      <p:sp>
        <p:nvSpPr>
          <p:cNvPr id="390147" name="WordArt 3"/>
          <p:cNvSpPr>
            <a:spLocks noChangeArrowheads="1" noChangeShapeType="1" noTextEdit="1"/>
          </p:cNvSpPr>
          <p:nvPr/>
        </p:nvSpPr>
        <p:spPr bwMode="auto">
          <a:xfrm>
            <a:off x="755650" y="3429000"/>
            <a:ext cx="7632700" cy="3060700"/>
          </a:xfrm>
          <a:prstGeom prst="rect">
            <a:avLst/>
          </a:prstGeom>
        </p:spPr>
        <p:txBody>
          <a:bodyPr wrap="none" fromWordArt="1">
            <a:prstTxWarp prst="textInflate">
              <a:avLst>
                <a:gd name="adj" fmla="val 13634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r>
              <a:rPr 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Memory</a:t>
            </a:r>
          </a:p>
          <a:p>
            <a:r>
              <a:rPr 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and</a:t>
            </a:r>
          </a:p>
          <a:p>
            <a:r>
              <a:rPr 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Programmable Logic</a:t>
            </a:r>
          </a:p>
        </p:txBody>
      </p:sp>
      <p:sp>
        <p:nvSpPr>
          <p:cNvPr id="390148" name="WordArt 4"/>
          <p:cNvSpPr>
            <a:spLocks noChangeArrowheads="1" noChangeShapeType="1" noTextEdit="1"/>
          </p:cNvSpPr>
          <p:nvPr/>
        </p:nvSpPr>
        <p:spPr bwMode="auto">
          <a:xfrm>
            <a:off x="1692275" y="1989138"/>
            <a:ext cx="5759450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 Black"/>
              </a:rPr>
              <a:t>4241 - Digital Logic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94A1-195A-42E8-98BD-491B10395974}" type="slidenum">
              <a:rPr lang="en-US"/>
              <a:pPr/>
              <a:t>9</a:t>
            </a:fld>
            <a:r>
              <a:rPr lang="en-US"/>
              <a:t> / 18</a:t>
            </a: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 ROMs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4592638"/>
          </a:xfrm>
        </p:spPr>
        <p:txBody>
          <a:bodyPr/>
          <a:lstStyle/>
          <a:p>
            <a:r>
              <a:rPr lang="en-US"/>
              <a:t>Mask Programmed ROM</a:t>
            </a:r>
          </a:p>
          <a:p>
            <a:pPr lvl="1"/>
            <a:r>
              <a:rPr lang="en-US"/>
              <a:t>Programmed during manufacturing</a:t>
            </a:r>
          </a:p>
          <a:p>
            <a:r>
              <a:rPr lang="en-US"/>
              <a:t>Programmable Read-Only Memory (PROM)</a:t>
            </a:r>
          </a:p>
          <a:p>
            <a:pPr lvl="1"/>
            <a:r>
              <a:rPr lang="en-US"/>
              <a:t>Blow out fuses to produce ‘0’</a:t>
            </a:r>
          </a:p>
          <a:p>
            <a:r>
              <a:rPr lang="en-US"/>
              <a:t>Erasable Programmable ROM (EPROM)</a:t>
            </a:r>
          </a:p>
          <a:p>
            <a:pPr lvl="1"/>
            <a:r>
              <a:rPr lang="en-US"/>
              <a:t>Erase all data by </a:t>
            </a:r>
            <a:r>
              <a:rPr lang="en-US" i="1">
                <a:solidFill>
                  <a:srgbClr val="FF00FF"/>
                </a:solidFill>
              </a:rPr>
              <a:t>Ultra Violet</a:t>
            </a:r>
            <a:r>
              <a:rPr lang="en-US" i="1">
                <a:solidFill>
                  <a:schemeClr val="accent1"/>
                </a:solidFill>
              </a:rPr>
              <a:t> </a:t>
            </a:r>
            <a:r>
              <a:rPr lang="en-US"/>
              <a:t>exposure</a:t>
            </a:r>
          </a:p>
          <a:p>
            <a:r>
              <a:rPr lang="en-US"/>
              <a:t>Electrically Erasable PROM (EEPROM)</a:t>
            </a:r>
          </a:p>
          <a:p>
            <a:pPr lvl="1"/>
            <a:r>
              <a:rPr lang="en-US"/>
              <a:t>Erase the required data using an electrical signal</a:t>
            </a:r>
          </a:p>
        </p:txBody>
      </p:sp>
      <p:sp>
        <p:nvSpPr>
          <p:cNvPr id="531460" name="Line 4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1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1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3730-9077-4E56-84F7-CAB876B9D5E2}" type="slidenum">
              <a:rPr lang="en-US"/>
              <a:pPr/>
              <a:t>10</a:t>
            </a:fld>
            <a:r>
              <a:rPr lang="en-US"/>
              <a:t> / 18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Programmable Logic Device (PLD)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1573213"/>
          </a:xfrm>
        </p:spPr>
        <p:txBody>
          <a:bodyPr/>
          <a:lstStyle/>
          <a:p>
            <a:r>
              <a:rPr lang="en-US"/>
              <a:t>Boolean Functions:</a:t>
            </a:r>
          </a:p>
          <a:p>
            <a:pPr lvl="1"/>
            <a:r>
              <a:rPr lang="en-US">
                <a:sym typeface="Wingdings" pitchFamily="2" charset="2"/>
              </a:rPr>
              <a:t>Sums-of-Products</a:t>
            </a:r>
          </a:p>
          <a:p>
            <a:pPr lvl="1"/>
            <a:r>
              <a:rPr lang="en-US">
                <a:sym typeface="Wingdings" pitchFamily="2" charset="2"/>
              </a:rPr>
              <a:t>AND-plane followed by OR-plane</a:t>
            </a:r>
            <a:endParaRPr lang="en-US"/>
          </a:p>
        </p:txBody>
      </p:sp>
      <p:sp>
        <p:nvSpPr>
          <p:cNvPr id="532484" name="AutoShape 4"/>
          <p:cNvSpPr>
            <a:spLocks noChangeArrowheads="1"/>
          </p:cNvSpPr>
          <p:nvPr/>
        </p:nvSpPr>
        <p:spPr bwMode="auto">
          <a:xfrm>
            <a:off x="1692275" y="3068638"/>
            <a:ext cx="2519363" cy="30607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2485" name="AutoShape 5"/>
          <p:cNvSpPr>
            <a:spLocks noChangeArrowheads="1"/>
          </p:cNvSpPr>
          <p:nvPr/>
        </p:nvSpPr>
        <p:spPr bwMode="auto">
          <a:xfrm>
            <a:off x="4932363" y="3068638"/>
            <a:ext cx="2519362" cy="30607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graphicFrame>
        <p:nvGraphicFramePr>
          <p:cNvPr id="532486" name="Object 6"/>
          <p:cNvGraphicFramePr>
            <a:graphicFrameLocks noChangeAspect="1"/>
          </p:cNvGraphicFramePr>
          <p:nvPr/>
        </p:nvGraphicFramePr>
        <p:xfrm>
          <a:off x="1871663" y="3068638"/>
          <a:ext cx="2019300" cy="3060700"/>
        </p:xfrm>
        <a:graphic>
          <a:graphicData uri="http://schemas.openxmlformats.org/presentationml/2006/ole">
            <p:oleObj spid="_x0000_s532486" name="Visio" r:id="rId3" imgW="3470760" imgH="5258160" progId="Visio.Drawing.11">
              <p:embed/>
            </p:oleObj>
          </a:graphicData>
        </a:graphic>
      </p:graphicFrame>
      <p:grpSp>
        <p:nvGrpSpPr>
          <p:cNvPr id="532548" name="Group 68"/>
          <p:cNvGrpSpPr>
            <a:grpSpLocks noChangeAspect="1"/>
          </p:cNvGrpSpPr>
          <p:nvPr/>
        </p:nvGrpSpPr>
        <p:grpSpPr bwMode="auto">
          <a:xfrm>
            <a:off x="4932363" y="3068638"/>
            <a:ext cx="2449512" cy="3060700"/>
            <a:chOff x="3671" y="1139"/>
            <a:chExt cx="1931" cy="2412"/>
          </a:xfrm>
        </p:grpSpPr>
        <p:sp>
          <p:nvSpPr>
            <p:cNvPr id="532487" name="Line 7"/>
            <p:cNvSpPr>
              <a:spLocks noChangeAspect="1" noChangeShapeType="1"/>
            </p:cNvSpPr>
            <p:nvPr/>
          </p:nvSpPr>
          <p:spPr bwMode="auto">
            <a:xfrm>
              <a:off x="4014" y="1139"/>
              <a:ext cx="0" cy="215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2488" name="Line 8"/>
            <p:cNvSpPr>
              <a:spLocks noChangeAspect="1" noChangeShapeType="1"/>
            </p:cNvSpPr>
            <p:nvPr/>
          </p:nvSpPr>
          <p:spPr bwMode="auto">
            <a:xfrm>
              <a:off x="4468" y="1139"/>
              <a:ext cx="0" cy="215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2489" name="Line 9"/>
            <p:cNvSpPr>
              <a:spLocks noChangeAspect="1" noChangeShapeType="1"/>
            </p:cNvSpPr>
            <p:nvPr/>
          </p:nvSpPr>
          <p:spPr bwMode="auto">
            <a:xfrm>
              <a:off x="4922" y="1139"/>
              <a:ext cx="0" cy="215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2490" name="Line 10"/>
            <p:cNvSpPr>
              <a:spLocks noChangeAspect="1" noChangeShapeType="1"/>
            </p:cNvSpPr>
            <p:nvPr/>
          </p:nvSpPr>
          <p:spPr bwMode="auto">
            <a:xfrm>
              <a:off x="5375" y="1139"/>
              <a:ext cx="0" cy="215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2491" name="Line 11"/>
            <p:cNvSpPr>
              <a:spLocks noChangeAspect="1" noChangeShapeType="1"/>
            </p:cNvSpPr>
            <p:nvPr/>
          </p:nvSpPr>
          <p:spPr bwMode="auto">
            <a:xfrm rot="5400000">
              <a:off x="4639" y="402"/>
              <a:ext cx="0" cy="19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2492" name="Line 12"/>
            <p:cNvSpPr>
              <a:spLocks noChangeAspect="1" noChangeShapeType="1"/>
            </p:cNvSpPr>
            <p:nvPr/>
          </p:nvSpPr>
          <p:spPr bwMode="auto">
            <a:xfrm rot="5400000">
              <a:off x="4639" y="628"/>
              <a:ext cx="0" cy="19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2493" name="Line 13"/>
            <p:cNvSpPr>
              <a:spLocks noChangeAspect="1" noChangeShapeType="1"/>
            </p:cNvSpPr>
            <p:nvPr/>
          </p:nvSpPr>
          <p:spPr bwMode="auto">
            <a:xfrm rot="5400000">
              <a:off x="4639" y="855"/>
              <a:ext cx="0" cy="19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2494" name="Line 14"/>
            <p:cNvSpPr>
              <a:spLocks noChangeAspect="1" noChangeShapeType="1"/>
            </p:cNvSpPr>
            <p:nvPr/>
          </p:nvSpPr>
          <p:spPr bwMode="auto">
            <a:xfrm rot="5400000">
              <a:off x="4639" y="1082"/>
              <a:ext cx="0" cy="19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32495" name="Object 15"/>
            <p:cNvGraphicFramePr>
              <a:graphicFrameLocks noChangeAspect="1"/>
            </p:cNvGraphicFramePr>
            <p:nvPr/>
          </p:nvGraphicFramePr>
          <p:xfrm>
            <a:off x="3871" y="3144"/>
            <a:ext cx="289" cy="406"/>
          </p:xfrm>
          <a:graphic>
            <a:graphicData uri="http://schemas.openxmlformats.org/presentationml/2006/ole">
              <p:oleObj spid="_x0000_s532495" name="Visio" r:id="rId4" imgW="259933" imgH="400141" progId="Visio.Drawing.11">
                <p:embed/>
              </p:oleObj>
            </a:graphicData>
          </a:graphic>
        </p:graphicFrame>
        <p:graphicFrame>
          <p:nvGraphicFramePr>
            <p:cNvPr id="532496" name="Object 16"/>
            <p:cNvGraphicFramePr>
              <a:graphicFrameLocks noChangeAspect="1"/>
            </p:cNvGraphicFramePr>
            <p:nvPr/>
          </p:nvGraphicFramePr>
          <p:xfrm>
            <a:off x="4316" y="3145"/>
            <a:ext cx="289" cy="406"/>
          </p:xfrm>
          <a:graphic>
            <a:graphicData uri="http://schemas.openxmlformats.org/presentationml/2006/ole">
              <p:oleObj spid="_x0000_s532496" name="Visio" r:id="rId5" imgW="259933" imgH="400141" progId="Visio.Drawing.11">
                <p:embed/>
              </p:oleObj>
            </a:graphicData>
          </a:graphic>
        </p:graphicFrame>
        <p:graphicFrame>
          <p:nvGraphicFramePr>
            <p:cNvPr id="532497" name="Object 17"/>
            <p:cNvGraphicFramePr>
              <a:graphicFrameLocks noChangeAspect="1"/>
            </p:cNvGraphicFramePr>
            <p:nvPr/>
          </p:nvGraphicFramePr>
          <p:xfrm>
            <a:off x="4770" y="3145"/>
            <a:ext cx="289" cy="406"/>
          </p:xfrm>
          <a:graphic>
            <a:graphicData uri="http://schemas.openxmlformats.org/presentationml/2006/ole">
              <p:oleObj spid="_x0000_s532497" name="Visio" r:id="rId6" imgW="259933" imgH="400141" progId="Visio.Drawing.11">
                <p:embed/>
              </p:oleObj>
            </a:graphicData>
          </a:graphic>
        </p:graphicFrame>
        <p:graphicFrame>
          <p:nvGraphicFramePr>
            <p:cNvPr id="532498" name="Object 18"/>
            <p:cNvGraphicFramePr>
              <a:graphicFrameLocks noChangeAspect="1"/>
            </p:cNvGraphicFramePr>
            <p:nvPr/>
          </p:nvGraphicFramePr>
          <p:xfrm>
            <a:off x="5224" y="3145"/>
            <a:ext cx="289" cy="406"/>
          </p:xfrm>
          <a:graphic>
            <a:graphicData uri="http://schemas.openxmlformats.org/presentationml/2006/ole">
              <p:oleObj spid="_x0000_s532498" name="Visio" r:id="rId7" imgW="259933" imgH="400141" progId="Visio.Drawing.11">
                <p:embed/>
              </p:oleObj>
            </a:graphicData>
          </a:graphic>
        </p:graphicFrame>
        <p:sp>
          <p:nvSpPr>
            <p:cNvPr id="532499" name="Line 19"/>
            <p:cNvSpPr>
              <a:spLocks noChangeAspect="1" noChangeShapeType="1"/>
            </p:cNvSpPr>
            <p:nvPr/>
          </p:nvSpPr>
          <p:spPr bwMode="auto">
            <a:xfrm rot="5400000">
              <a:off x="4638" y="1309"/>
              <a:ext cx="0" cy="19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2500" name="Line 20"/>
            <p:cNvSpPr>
              <a:spLocks noChangeAspect="1" noChangeShapeType="1"/>
            </p:cNvSpPr>
            <p:nvPr/>
          </p:nvSpPr>
          <p:spPr bwMode="auto">
            <a:xfrm rot="5400000">
              <a:off x="4638" y="1535"/>
              <a:ext cx="0" cy="192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2501" name="Line 21"/>
            <p:cNvSpPr>
              <a:spLocks noChangeAspect="1" noChangeShapeType="1"/>
            </p:cNvSpPr>
            <p:nvPr/>
          </p:nvSpPr>
          <p:spPr bwMode="auto">
            <a:xfrm rot="5400000">
              <a:off x="4636" y="1762"/>
              <a:ext cx="1" cy="193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2502" name="Line 22"/>
            <p:cNvSpPr>
              <a:spLocks noChangeAspect="1" noChangeShapeType="1"/>
            </p:cNvSpPr>
            <p:nvPr/>
          </p:nvSpPr>
          <p:spPr bwMode="auto">
            <a:xfrm rot="5400000">
              <a:off x="4636" y="1988"/>
              <a:ext cx="1" cy="193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32503" name="Group 23"/>
            <p:cNvGrpSpPr>
              <a:grpSpLocks noChangeAspect="1"/>
            </p:cNvGrpSpPr>
            <p:nvPr/>
          </p:nvGrpSpPr>
          <p:grpSpPr bwMode="auto">
            <a:xfrm>
              <a:off x="3955" y="1531"/>
              <a:ext cx="115" cy="115"/>
              <a:chOff x="3726" y="1082"/>
              <a:chExt cx="115" cy="115"/>
            </a:xfrm>
          </p:grpSpPr>
          <p:sp>
            <p:nvSpPr>
              <p:cNvPr id="532504" name="Line 24"/>
              <p:cNvSpPr>
                <a:spLocks noChangeAspect="1" noChangeShapeType="1"/>
              </p:cNvSpPr>
              <p:nvPr/>
            </p:nvSpPr>
            <p:spPr bwMode="auto">
              <a:xfrm flipH="1">
                <a:off x="3728" y="1083"/>
                <a:ext cx="113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505" name="Line 25"/>
              <p:cNvSpPr>
                <a:spLocks noChangeAspect="1" noChangeShapeType="1"/>
              </p:cNvSpPr>
              <p:nvPr/>
            </p:nvSpPr>
            <p:spPr bwMode="auto">
              <a:xfrm>
                <a:off x="3726" y="1082"/>
                <a:ext cx="113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32506" name="Group 26"/>
            <p:cNvGrpSpPr>
              <a:grpSpLocks noChangeAspect="1"/>
            </p:cNvGrpSpPr>
            <p:nvPr/>
          </p:nvGrpSpPr>
          <p:grpSpPr bwMode="auto">
            <a:xfrm>
              <a:off x="4410" y="1533"/>
              <a:ext cx="115" cy="115"/>
              <a:chOff x="3726" y="1082"/>
              <a:chExt cx="115" cy="115"/>
            </a:xfrm>
          </p:grpSpPr>
          <p:sp>
            <p:nvSpPr>
              <p:cNvPr id="532507" name="Line 27"/>
              <p:cNvSpPr>
                <a:spLocks noChangeAspect="1" noChangeShapeType="1"/>
              </p:cNvSpPr>
              <p:nvPr/>
            </p:nvSpPr>
            <p:spPr bwMode="auto">
              <a:xfrm flipH="1">
                <a:off x="3728" y="1083"/>
                <a:ext cx="113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508" name="Line 28"/>
              <p:cNvSpPr>
                <a:spLocks noChangeAspect="1" noChangeShapeType="1"/>
              </p:cNvSpPr>
              <p:nvPr/>
            </p:nvSpPr>
            <p:spPr bwMode="auto">
              <a:xfrm>
                <a:off x="3726" y="1082"/>
                <a:ext cx="113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32509" name="Group 29"/>
            <p:cNvGrpSpPr>
              <a:grpSpLocks noChangeAspect="1"/>
            </p:cNvGrpSpPr>
            <p:nvPr/>
          </p:nvGrpSpPr>
          <p:grpSpPr bwMode="auto">
            <a:xfrm>
              <a:off x="5320" y="1537"/>
              <a:ext cx="115" cy="115"/>
              <a:chOff x="3726" y="1082"/>
              <a:chExt cx="115" cy="115"/>
            </a:xfrm>
          </p:grpSpPr>
          <p:sp>
            <p:nvSpPr>
              <p:cNvPr id="532510" name="Line 30"/>
              <p:cNvSpPr>
                <a:spLocks noChangeAspect="1" noChangeShapeType="1"/>
              </p:cNvSpPr>
              <p:nvPr/>
            </p:nvSpPr>
            <p:spPr bwMode="auto">
              <a:xfrm flipH="1">
                <a:off x="3728" y="1083"/>
                <a:ext cx="113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511" name="Line 31"/>
              <p:cNvSpPr>
                <a:spLocks noChangeAspect="1" noChangeShapeType="1"/>
              </p:cNvSpPr>
              <p:nvPr/>
            </p:nvSpPr>
            <p:spPr bwMode="auto">
              <a:xfrm>
                <a:off x="3726" y="1082"/>
                <a:ext cx="113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32512" name="Group 32"/>
            <p:cNvGrpSpPr>
              <a:grpSpLocks noChangeAspect="1"/>
            </p:cNvGrpSpPr>
            <p:nvPr/>
          </p:nvGrpSpPr>
          <p:grpSpPr bwMode="auto">
            <a:xfrm>
              <a:off x="4862" y="1765"/>
              <a:ext cx="115" cy="115"/>
              <a:chOff x="3726" y="1082"/>
              <a:chExt cx="115" cy="115"/>
            </a:xfrm>
          </p:grpSpPr>
          <p:sp>
            <p:nvSpPr>
              <p:cNvPr id="532513" name="Line 33"/>
              <p:cNvSpPr>
                <a:spLocks noChangeAspect="1" noChangeShapeType="1"/>
              </p:cNvSpPr>
              <p:nvPr/>
            </p:nvSpPr>
            <p:spPr bwMode="auto">
              <a:xfrm flipH="1">
                <a:off x="3728" y="1083"/>
                <a:ext cx="113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514" name="Line 34"/>
              <p:cNvSpPr>
                <a:spLocks noChangeAspect="1" noChangeShapeType="1"/>
              </p:cNvSpPr>
              <p:nvPr/>
            </p:nvSpPr>
            <p:spPr bwMode="auto">
              <a:xfrm>
                <a:off x="3726" y="1082"/>
                <a:ext cx="113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32515" name="Group 35"/>
            <p:cNvGrpSpPr>
              <a:grpSpLocks noChangeAspect="1"/>
            </p:cNvGrpSpPr>
            <p:nvPr/>
          </p:nvGrpSpPr>
          <p:grpSpPr bwMode="auto">
            <a:xfrm>
              <a:off x="5317" y="1767"/>
              <a:ext cx="115" cy="115"/>
              <a:chOff x="3726" y="1082"/>
              <a:chExt cx="115" cy="115"/>
            </a:xfrm>
          </p:grpSpPr>
          <p:sp>
            <p:nvSpPr>
              <p:cNvPr id="532516" name="Line 36"/>
              <p:cNvSpPr>
                <a:spLocks noChangeAspect="1" noChangeShapeType="1"/>
              </p:cNvSpPr>
              <p:nvPr/>
            </p:nvSpPr>
            <p:spPr bwMode="auto">
              <a:xfrm flipH="1">
                <a:off x="3728" y="1083"/>
                <a:ext cx="113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517" name="Line 37"/>
              <p:cNvSpPr>
                <a:spLocks noChangeAspect="1" noChangeShapeType="1"/>
              </p:cNvSpPr>
              <p:nvPr/>
            </p:nvSpPr>
            <p:spPr bwMode="auto">
              <a:xfrm>
                <a:off x="3726" y="1082"/>
                <a:ext cx="113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32518" name="Group 38"/>
            <p:cNvGrpSpPr>
              <a:grpSpLocks noChangeAspect="1"/>
            </p:cNvGrpSpPr>
            <p:nvPr/>
          </p:nvGrpSpPr>
          <p:grpSpPr bwMode="auto">
            <a:xfrm>
              <a:off x="3952" y="1988"/>
              <a:ext cx="115" cy="115"/>
              <a:chOff x="3726" y="1082"/>
              <a:chExt cx="115" cy="115"/>
            </a:xfrm>
          </p:grpSpPr>
          <p:sp>
            <p:nvSpPr>
              <p:cNvPr id="532519" name="Line 39"/>
              <p:cNvSpPr>
                <a:spLocks noChangeAspect="1" noChangeShapeType="1"/>
              </p:cNvSpPr>
              <p:nvPr/>
            </p:nvSpPr>
            <p:spPr bwMode="auto">
              <a:xfrm flipH="1">
                <a:off x="3728" y="1083"/>
                <a:ext cx="113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520" name="Line 40"/>
              <p:cNvSpPr>
                <a:spLocks noChangeAspect="1" noChangeShapeType="1"/>
              </p:cNvSpPr>
              <p:nvPr/>
            </p:nvSpPr>
            <p:spPr bwMode="auto">
              <a:xfrm>
                <a:off x="3726" y="1082"/>
                <a:ext cx="113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32521" name="Group 41"/>
            <p:cNvGrpSpPr>
              <a:grpSpLocks noChangeAspect="1"/>
            </p:cNvGrpSpPr>
            <p:nvPr/>
          </p:nvGrpSpPr>
          <p:grpSpPr bwMode="auto">
            <a:xfrm>
              <a:off x="3954" y="2213"/>
              <a:ext cx="115" cy="115"/>
              <a:chOff x="3726" y="1082"/>
              <a:chExt cx="115" cy="115"/>
            </a:xfrm>
          </p:grpSpPr>
          <p:sp>
            <p:nvSpPr>
              <p:cNvPr id="532522" name="Line 42"/>
              <p:cNvSpPr>
                <a:spLocks noChangeAspect="1" noChangeShapeType="1"/>
              </p:cNvSpPr>
              <p:nvPr/>
            </p:nvSpPr>
            <p:spPr bwMode="auto">
              <a:xfrm flipH="1">
                <a:off x="3728" y="1083"/>
                <a:ext cx="113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523" name="Line 43"/>
              <p:cNvSpPr>
                <a:spLocks noChangeAspect="1" noChangeShapeType="1"/>
              </p:cNvSpPr>
              <p:nvPr/>
            </p:nvSpPr>
            <p:spPr bwMode="auto">
              <a:xfrm>
                <a:off x="3726" y="1082"/>
                <a:ext cx="113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32524" name="Group 44"/>
            <p:cNvGrpSpPr>
              <a:grpSpLocks noChangeAspect="1"/>
            </p:cNvGrpSpPr>
            <p:nvPr/>
          </p:nvGrpSpPr>
          <p:grpSpPr bwMode="auto">
            <a:xfrm>
              <a:off x="4409" y="2212"/>
              <a:ext cx="115" cy="115"/>
              <a:chOff x="3726" y="1082"/>
              <a:chExt cx="115" cy="115"/>
            </a:xfrm>
          </p:grpSpPr>
          <p:sp>
            <p:nvSpPr>
              <p:cNvPr id="532525" name="Line 45"/>
              <p:cNvSpPr>
                <a:spLocks noChangeAspect="1" noChangeShapeType="1"/>
              </p:cNvSpPr>
              <p:nvPr/>
            </p:nvSpPr>
            <p:spPr bwMode="auto">
              <a:xfrm flipH="1">
                <a:off x="3728" y="1083"/>
                <a:ext cx="113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526" name="Line 46"/>
              <p:cNvSpPr>
                <a:spLocks noChangeAspect="1" noChangeShapeType="1"/>
              </p:cNvSpPr>
              <p:nvPr/>
            </p:nvSpPr>
            <p:spPr bwMode="auto">
              <a:xfrm>
                <a:off x="3726" y="1082"/>
                <a:ext cx="113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32527" name="Group 47"/>
            <p:cNvGrpSpPr>
              <a:grpSpLocks noChangeAspect="1"/>
            </p:cNvGrpSpPr>
            <p:nvPr/>
          </p:nvGrpSpPr>
          <p:grpSpPr bwMode="auto">
            <a:xfrm>
              <a:off x="4861" y="2214"/>
              <a:ext cx="115" cy="115"/>
              <a:chOff x="3726" y="1082"/>
              <a:chExt cx="115" cy="115"/>
            </a:xfrm>
          </p:grpSpPr>
          <p:sp>
            <p:nvSpPr>
              <p:cNvPr id="532528" name="Line 48"/>
              <p:cNvSpPr>
                <a:spLocks noChangeAspect="1" noChangeShapeType="1"/>
              </p:cNvSpPr>
              <p:nvPr/>
            </p:nvSpPr>
            <p:spPr bwMode="auto">
              <a:xfrm flipH="1">
                <a:off x="3728" y="1083"/>
                <a:ext cx="113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529" name="Line 49"/>
              <p:cNvSpPr>
                <a:spLocks noChangeAspect="1" noChangeShapeType="1"/>
              </p:cNvSpPr>
              <p:nvPr/>
            </p:nvSpPr>
            <p:spPr bwMode="auto">
              <a:xfrm>
                <a:off x="3726" y="1082"/>
                <a:ext cx="113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32530" name="Group 50"/>
            <p:cNvGrpSpPr>
              <a:grpSpLocks noChangeAspect="1"/>
            </p:cNvGrpSpPr>
            <p:nvPr/>
          </p:nvGrpSpPr>
          <p:grpSpPr bwMode="auto">
            <a:xfrm>
              <a:off x="5319" y="2213"/>
              <a:ext cx="115" cy="115"/>
              <a:chOff x="3726" y="1082"/>
              <a:chExt cx="115" cy="115"/>
            </a:xfrm>
          </p:grpSpPr>
          <p:sp>
            <p:nvSpPr>
              <p:cNvPr id="532531" name="Line 51"/>
              <p:cNvSpPr>
                <a:spLocks noChangeAspect="1" noChangeShapeType="1"/>
              </p:cNvSpPr>
              <p:nvPr/>
            </p:nvSpPr>
            <p:spPr bwMode="auto">
              <a:xfrm flipH="1">
                <a:off x="3728" y="1083"/>
                <a:ext cx="113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532" name="Line 52"/>
              <p:cNvSpPr>
                <a:spLocks noChangeAspect="1" noChangeShapeType="1"/>
              </p:cNvSpPr>
              <p:nvPr/>
            </p:nvSpPr>
            <p:spPr bwMode="auto">
              <a:xfrm>
                <a:off x="3726" y="1082"/>
                <a:ext cx="113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32533" name="Group 53"/>
            <p:cNvGrpSpPr>
              <a:grpSpLocks noChangeAspect="1"/>
            </p:cNvGrpSpPr>
            <p:nvPr/>
          </p:nvGrpSpPr>
          <p:grpSpPr bwMode="auto">
            <a:xfrm>
              <a:off x="3954" y="2440"/>
              <a:ext cx="115" cy="115"/>
              <a:chOff x="3726" y="1082"/>
              <a:chExt cx="115" cy="115"/>
            </a:xfrm>
          </p:grpSpPr>
          <p:sp>
            <p:nvSpPr>
              <p:cNvPr id="532534" name="Line 54"/>
              <p:cNvSpPr>
                <a:spLocks noChangeAspect="1" noChangeShapeType="1"/>
              </p:cNvSpPr>
              <p:nvPr/>
            </p:nvSpPr>
            <p:spPr bwMode="auto">
              <a:xfrm flipH="1">
                <a:off x="3728" y="1083"/>
                <a:ext cx="113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535" name="Line 55"/>
              <p:cNvSpPr>
                <a:spLocks noChangeAspect="1" noChangeShapeType="1"/>
              </p:cNvSpPr>
              <p:nvPr/>
            </p:nvSpPr>
            <p:spPr bwMode="auto">
              <a:xfrm>
                <a:off x="3726" y="1082"/>
                <a:ext cx="113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32536" name="Group 56"/>
            <p:cNvGrpSpPr>
              <a:grpSpLocks noChangeAspect="1"/>
            </p:cNvGrpSpPr>
            <p:nvPr/>
          </p:nvGrpSpPr>
          <p:grpSpPr bwMode="auto">
            <a:xfrm>
              <a:off x="5316" y="2440"/>
              <a:ext cx="115" cy="115"/>
              <a:chOff x="3726" y="1082"/>
              <a:chExt cx="115" cy="115"/>
            </a:xfrm>
          </p:grpSpPr>
          <p:sp>
            <p:nvSpPr>
              <p:cNvPr id="532537" name="Line 57"/>
              <p:cNvSpPr>
                <a:spLocks noChangeAspect="1" noChangeShapeType="1"/>
              </p:cNvSpPr>
              <p:nvPr/>
            </p:nvSpPr>
            <p:spPr bwMode="auto">
              <a:xfrm flipH="1">
                <a:off x="3728" y="1083"/>
                <a:ext cx="113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538" name="Line 58"/>
              <p:cNvSpPr>
                <a:spLocks noChangeAspect="1" noChangeShapeType="1"/>
              </p:cNvSpPr>
              <p:nvPr/>
            </p:nvSpPr>
            <p:spPr bwMode="auto">
              <a:xfrm>
                <a:off x="3726" y="1082"/>
                <a:ext cx="113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32539" name="Group 59"/>
            <p:cNvGrpSpPr>
              <a:grpSpLocks noChangeAspect="1"/>
            </p:cNvGrpSpPr>
            <p:nvPr/>
          </p:nvGrpSpPr>
          <p:grpSpPr bwMode="auto">
            <a:xfrm>
              <a:off x="4409" y="2666"/>
              <a:ext cx="115" cy="115"/>
              <a:chOff x="3726" y="1082"/>
              <a:chExt cx="115" cy="115"/>
            </a:xfrm>
          </p:grpSpPr>
          <p:sp>
            <p:nvSpPr>
              <p:cNvPr id="532540" name="Line 60"/>
              <p:cNvSpPr>
                <a:spLocks noChangeAspect="1" noChangeShapeType="1"/>
              </p:cNvSpPr>
              <p:nvPr/>
            </p:nvSpPr>
            <p:spPr bwMode="auto">
              <a:xfrm flipH="1">
                <a:off x="3728" y="1083"/>
                <a:ext cx="113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541" name="Line 61"/>
              <p:cNvSpPr>
                <a:spLocks noChangeAspect="1" noChangeShapeType="1"/>
              </p:cNvSpPr>
              <p:nvPr/>
            </p:nvSpPr>
            <p:spPr bwMode="auto">
              <a:xfrm>
                <a:off x="3726" y="1082"/>
                <a:ext cx="113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32542" name="Group 62"/>
            <p:cNvGrpSpPr>
              <a:grpSpLocks noChangeAspect="1"/>
            </p:cNvGrpSpPr>
            <p:nvPr/>
          </p:nvGrpSpPr>
          <p:grpSpPr bwMode="auto">
            <a:xfrm>
              <a:off x="4861" y="2668"/>
              <a:ext cx="115" cy="115"/>
              <a:chOff x="3726" y="1082"/>
              <a:chExt cx="115" cy="115"/>
            </a:xfrm>
          </p:grpSpPr>
          <p:sp>
            <p:nvSpPr>
              <p:cNvPr id="532543" name="Line 63"/>
              <p:cNvSpPr>
                <a:spLocks noChangeAspect="1" noChangeShapeType="1"/>
              </p:cNvSpPr>
              <p:nvPr/>
            </p:nvSpPr>
            <p:spPr bwMode="auto">
              <a:xfrm flipH="1">
                <a:off x="3728" y="1083"/>
                <a:ext cx="113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544" name="Line 64"/>
              <p:cNvSpPr>
                <a:spLocks noChangeAspect="1" noChangeShapeType="1"/>
              </p:cNvSpPr>
              <p:nvPr/>
            </p:nvSpPr>
            <p:spPr bwMode="auto">
              <a:xfrm>
                <a:off x="3726" y="1082"/>
                <a:ext cx="113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32545" name="Group 65"/>
            <p:cNvGrpSpPr>
              <a:grpSpLocks noChangeAspect="1"/>
            </p:cNvGrpSpPr>
            <p:nvPr/>
          </p:nvGrpSpPr>
          <p:grpSpPr bwMode="auto">
            <a:xfrm>
              <a:off x="5319" y="2667"/>
              <a:ext cx="115" cy="115"/>
              <a:chOff x="3726" y="1082"/>
              <a:chExt cx="115" cy="115"/>
            </a:xfrm>
          </p:grpSpPr>
          <p:sp>
            <p:nvSpPr>
              <p:cNvPr id="532546" name="Line 66"/>
              <p:cNvSpPr>
                <a:spLocks noChangeAspect="1" noChangeShapeType="1"/>
              </p:cNvSpPr>
              <p:nvPr/>
            </p:nvSpPr>
            <p:spPr bwMode="auto">
              <a:xfrm flipH="1">
                <a:off x="3728" y="1083"/>
                <a:ext cx="113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547" name="Line 67"/>
              <p:cNvSpPr>
                <a:spLocks noChangeAspect="1" noChangeShapeType="1"/>
              </p:cNvSpPr>
              <p:nvPr/>
            </p:nvSpPr>
            <p:spPr bwMode="auto">
              <a:xfrm>
                <a:off x="3726" y="1082"/>
                <a:ext cx="113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32549" name="Line 69"/>
          <p:cNvSpPr>
            <a:spLocks noChangeShapeType="1"/>
          </p:cNvSpPr>
          <p:nvPr/>
        </p:nvSpPr>
        <p:spPr bwMode="auto">
          <a:xfrm rot="5400000">
            <a:off x="4571207" y="2996406"/>
            <a:ext cx="1588" cy="7207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2550" name="Line 70"/>
          <p:cNvSpPr>
            <a:spLocks noChangeShapeType="1"/>
          </p:cNvSpPr>
          <p:nvPr/>
        </p:nvSpPr>
        <p:spPr bwMode="auto">
          <a:xfrm rot="5400000">
            <a:off x="4571207" y="3280569"/>
            <a:ext cx="1587" cy="7207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2551" name="Line 71"/>
          <p:cNvSpPr>
            <a:spLocks noChangeShapeType="1"/>
          </p:cNvSpPr>
          <p:nvPr/>
        </p:nvSpPr>
        <p:spPr bwMode="auto">
          <a:xfrm rot="5400000">
            <a:off x="4571207" y="3571081"/>
            <a:ext cx="1588" cy="7207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2552" name="Line 72"/>
          <p:cNvSpPr>
            <a:spLocks noChangeShapeType="1"/>
          </p:cNvSpPr>
          <p:nvPr/>
        </p:nvSpPr>
        <p:spPr bwMode="auto">
          <a:xfrm rot="5400000">
            <a:off x="4571207" y="3856831"/>
            <a:ext cx="1588" cy="7207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2553" name="Line 73"/>
          <p:cNvSpPr>
            <a:spLocks noChangeShapeType="1"/>
          </p:cNvSpPr>
          <p:nvPr/>
        </p:nvSpPr>
        <p:spPr bwMode="auto">
          <a:xfrm rot="5400000">
            <a:off x="4571207" y="4142581"/>
            <a:ext cx="1588" cy="7207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2554" name="Line 74"/>
          <p:cNvSpPr>
            <a:spLocks noChangeShapeType="1"/>
          </p:cNvSpPr>
          <p:nvPr/>
        </p:nvSpPr>
        <p:spPr bwMode="auto">
          <a:xfrm rot="5400000">
            <a:off x="4571207" y="4434681"/>
            <a:ext cx="1588" cy="7207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2555" name="Line 75"/>
          <p:cNvSpPr>
            <a:spLocks noChangeShapeType="1"/>
          </p:cNvSpPr>
          <p:nvPr/>
        </p:nvSpPr>
        <p:spPr bwMode="auto">
          <a:xfrm rot="5400000">
            <a:off x="4571207" y="4720431"/>
            <a:ext cx="1588" cy="7207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2556" name="Line 76"/>
          <p:cNvSpPr>
            <a:spLocks noChangeShapeType="1"/>
          </p:cNvSpPr>
          <p:nvPr/>
        </p:nvSpPr>
        <p:spPr bwMode="auto">
          <a:xfrm rot="5400000">
            <a:off x="4571207" y="5006181"/>
            <a:ext cx="1588" cy="7207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2557" name="Line 77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3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3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4" grpId="0" animBg="1"/>
      <p:bldP spid="532485" grpId="0" animBg="1"/>
      <p:bldP spid="532549" grpId="0" animBg="1"/>
      <p:bldP spid="532550" grpId="0" animBg="1"/>
      <p:bldP spid="532551" grpId="0" animBg="1"/>
      <p:bldP spid="532552" grpId="0" animBg="1"/>
      <p:bldP spid="532553" grpId="0" animBg="1"/>
      <p:bldP spid="532554" grpId="0" animBg="1"/>
      <p:bldP spid="532555" grpId="0" animBg="1"/>
      <p:bldP spid="532556" grpId="0" animBg="1"/>
      <p:bldP spid="5325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F5D-6989-4932-AF45-81D1EC72390F}" type="slidenum">
              <a:rPr lang="en-US"/>
              <a:pPr/>
              <a:t>11</a:t>
            </a:fld>
            <a:r>
              <a:rPr lang="en-US"/>
              <a:t> / 18</a:t>
            </a:r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Programmable Logic Device (PLD)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4325938"/>
          </a:xfrm>
        </p:spPr>
        <p:txBody>
          <a:bodyPr/>
          <a:lstStyle/>
          <a:p>
            <a:r>
              <a:rPr lang="en-US"/>
              <a:t>PROM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PAL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PLA</a:t>
            </a:r>
          </a:p>
        </p:txBody>
      </p:sp>
      <p:grpSp>
        <p:nvGrpSpPr>
          <p:cNvPr id="533517" name="Group 13"/>
          <p:cNvGrpSpPr>
            <a:grpSpLocks/>
          </p:cNvGrpSpPr>
          <p:nvPr/>
        </p:nvGrpSpPr>
        <p:grpSpPr bwMode="auto">
          <a:xfrm>
            <a:off x="611188" y="1628775"/>
            <a:ext cx="8137525" cy="1079500"/>
            <a:chOff x="385" y="1026"/>
            <a:chExt cx="5126" cy="680"/>
          </a:xfrm>
        </p:grpSpPr>
        <p:sp>
          <p:nvSpPr>
            <p:cNvPr id="533509" name="AutoShape 5"/>
            <p:cNvSpPr>
              <a:spLocks noChangeArrowheads="1"/>
            </p:cNvSpPr>
            <p:nvPr/>
          </p:nvSpPr>
          <p:spPr bwMode="auto">
            <a:xfrm>
              <a:off x="1406" y="1026"/>
              <a:ext cx="1247" cy="680"/>
            </a:xfrm>
            <a:prstGeom prst="roundRect">
              <a:avLst>
                <a:gd name="adj" fmla="val 16667"/>
              </a:avLst>
            </a:prstGeom>
            <a:solidFill>
              <a:srgbClr val="66FF66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Fixed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AND array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(Decoder)</a:t>
              </a:r>
            </a:p>
          </p:txBody>
        </p:sp>
        <p:sp>
          <p:nvSpPr>
            <p:cNvPr id="533510" name="AutoShape 6"/>
            <p:cNvSpPr>
              <a:spLocks noChangeArrowheads="1"/>
            </p:cNvSpPr>
            <p:nvPr/>
          </p:nvSpPr>
          <p:spPr bwMode="auto">
            <a:xfrm>
              <a:off x="2993" y="1026"/>
              <a:ext cx="1248" cy="68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Programmable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OR array</a:t>
              </a:r>
            </a:p>
          </p:txBody>
        </p:sp>
        <p:sp>
          <p:nvSpPr>
            <p:cNvPr id="533511" name="Line 7"/>
            <p:cNvSpPr>
              <a:spLocks noChangeShapeType="1"/>
            </p:cNvSpPr>
            <p:nvPr/>
          </p:nvSpPr>
          <p:spPr bwMode="auto">
            <a:xfrm>
              <a:off x="2653" y="1366"/>
              <a:ext cx="3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533512" name="Line 8"/>
            <p:cNvSpPr>
              <a:spLocks noChangeShapeType="1"/>
            </p:cNvSpPr>
            <p:nvPr/>
          </p:nvSpPr>
          <p:spPr bwMode="auto">
            <a:xfrm>
              <a:off x="1066" y="1366"/>
              <a:ext cx="3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533514" name="Text Box 10"/>
            <p:cNvSpPr txBox="1">
              <a:spLocks noChangeArrowheads="1"/>
            </p:cNvSpPr>
            <p:nvPr/>
          </p:nvSpPr>
          <p:spPr bwMode="auto">
            <a:xfrm>
              <a:off x="385" y="1208"/>
              <a:ext cx="681" cy="2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87000"/>
                </a:lnSpc>
                <a:buClrTx/>
                <a:buFontTx/>
                <a:buNone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Inputs</a:t>
              </a:r>
            </a:p>
          </p:txBody>
        </p:sp>
        <p:sp>
          <p:nvSpPr>
            <p:cNvPr id="533515" name="Text Box 11"/>
            <p:cNvSpPr txBox="1">
              <a:spLocks noChangeArrowheads="1"/>
            </p:cNvSpPr>
            <p:nvPr/>
          </p:nvSpPr>
          <p:spPr bwMode="auto">
            <a:xfrm>
              <a:off x="4581" y="1217"/>
              <a:ext cx="930" cy="2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87000"/>
                </a:lnSpc>
                <a:buClrTx/>
                <a:buFontTx/>
                <a:buNone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Outputs</a:t>
              </a:r>
            </a:p>
          </p:txBody>
        </p:sp>
        <p:sp>
          <p:nvSpPr>
            <p:cNvPr id="533516" name="Line 12"/>
            <p:cNvSpPr>
              <a:spLocks noChangeShapeType="1"/>
            </p:cNvSpPr>
            <p:nvPr/>
          </p:nvSpPr>
          <p:spPr bwMode="auto">
            <a:xfrm>
              <a:off x="4241" y="1366"/>
              <a:ext cx="34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3518" name="Group 14"/>
          <p:cNvGrpSpPr>
            <a:grpSpLocks/>
          </p:cNvGrpSpPr>
          <p:nvPr/>
        </p:nvGrpSpPr>
        <p:grpSpPr bwMode="auto">
          <a:xfrm>
            <a:off x="611188" y="3429000"/>
            <a:ext cx="8137525" cy="1079500"/>
            <a:chOff x="385" y="1026"/>
            <a:chExt cx="5126" cy="680"/>
          </a:xfrm>
        </p:grpSpPr>
        <p:sp>
          <p:nvSpPr>
            <p:cNvPr id="533519" name="AutoShape 15"/>
            <p:cNvSpPr>
              <a:spLocks noChangeArrowheads="1"/>
            </p:cNvSpPr>
            <p:nvPr/>
          </p:nvSpPr>
          <p:spPr bwMode="auto">
            <a:xfrm>
              <a:off x="1406" y="1026"/>
              <a:ext cx="1247" cy="68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Programmable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AND array</a:t>
              </a:r>
            </a:p>
          </p:txBody>
        </p:sp>
        <p:sp>
          <p:nvSpPr>
            <p:cNvPr id="533520" name="AutoShape 16"/>
            <p:cNvSpPr>
              <a:spLocks noChangeArrowheads="1"/>
            </p:cNvSpPr>
            <p:nvPr/>
          </p:nvSpPr>
          <p:spPr bwMode="auto">
            <a:xfrm>
              <a:off x="2993" y="1026"/>
              <a:ext cx="1248" cy="680"/>
            </a:xfrm>
            <a:prstGeom prst="roundRect">
              <a:avLst>
                <a:gd name="adj" fmla="val 16667"/>
              </a:avLst>
            </a:prstGeom>
            <a:solidFill>
              <a:srgbClr val="66FF66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Fixed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OR array</a:t>
              </a:r>
            </a:p>
          </p:txBody>
        </p:sp>
        <p:sp>
          <p:nvSpPr>
            <p:cNvPr id="533521" name="Line 17"/>
            <p:cNvSpPr>
              <a:spLocks noChangeShapeType="1"/>
            </p:cNvSpPr>
            <p:nvPr/>
          </p:nvSpPr>
          <p:spPr bwMode="auto">
            <a:xfrm>
              <a:off x="2653" y="1366"/>
              <a:ext cx="3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533522" name="Line 18"/>
            <p:cNvSpPr>
              <a:spLocks noChangeShapeType="1"/>
            </p:cNvSpPr>
            <p:nvPr/>
          </p:nvSpPr>
          <p:spPr bwMode="auto">
            <a:xfrm>
              <a:off x="1066" y="1366"/>
              <a:ext cx="3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533523" name="Text Box 19"/>
            <p:cNvSpPr txBox="1">
              <a:spLocks noChangeArrowheads="1"/>
            </p:cNvSpPr>
            <p:nvPr/>
          </p:nvSpPr>
          <p:spPr bwMode="auto">
            <a:xfrm>
              <a:off x="385" y="1208"/>
              <a:ext cx="681" cy="2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87000"/>
                </a:lnSpc>
                <a:buClrTx/>
                <a:buFontTx/>
                <a:buNone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Inputs</a:t>
              </a:r>
            </a:p>
          </p:txBody>
        </p:sp>
        <p:sp>
          <p:nvSpPr>
            <p:cNvPr id="533524" name="Text Box 20"/>
            <p:cNvSpPr txBox="1">
              <a:spLocks noChangeArrowheads="1"/>
            </p:cNvSpPr>
            <p:nvPr/>
          </p:nvSpPr>
          <p:spPr bwMode="auto">
            <a:xfrm>
              <a:off x="4581" y="1217"/>
              <a:ext cx="930" cy="2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87000"/>
                </a:lnSpc>
                <a:buClrTx/>
                <a:buFontTx/>
                <a:buNone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Outputs</a:t>
              </a:r>
            </a:p>
          </p:txBody>
        </p:sp>
        <p:sp>
          <p:nvSpPr>
            <p:cNvPr id="533525" name="Line 21"/>
            <p:cNvSpPr>
              <a:spLocks noChangeShapeType="1"/>
            </p:cNvSpPr>
            <p:nvPr/>
          </p:nvSpPr>
          <p:spPr bwMode="auto">
            <a:xfrm>
              <a:off x="4241" y="1366"/>
              <a:ext cx="34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3526" name="Group 22"/>
          <p:cNvGrpSpPr>
            <a:grpSpLocks/>
          </p:cNvGrpSpPr>
          <p:nvPr/>
        </p:nvGrpSpPr>
        <p:grpSpPr bwMode="auto">
          <a:xfrm>
            <a:off x="611188" y="5229225"/>
            <a:ext cx="8137525" cy="1079500"/>
            <a:chOff x="385" y="1026"/>
            <a:chExt cx="5126" cy="680"/>
          </a:xfrm>
        </p:grpSpPr>
        <p:sp>
          <p:nvSpPr>
            <p:cNvPr id="533527" name="AutoShape 23"/>
            <p:cNvSpPr>
              <a:spLocks noChangeArrowheads="1"/>
            </p:cNvSpPr>
            <p:nvPr/>
          </p:nvSpPr>
          <p:spPr bwMode="auto">
            <a:xfrm>
              <a:off x="1406" y="1026"/>
              <a:ext cx="1247" cy="68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Programmable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AND array</a:t>
              </a:r>
            </a:p>
          </p:txBody>
        </p:sp>
        <p:sp>
          <p:nvSpPr>
            <p:cNvPr id="533528" name="AutoShape 24"/>
            <p:cNvSpPr>
              <a:spLocks noChangeArrowheads="1"/>
            </p:cNvSpPr>
            <p:nvPr/>
          </p:nvSpPr>
          <p:spPr bwMode="auto">
            <a:xfrm>
              <a:off x="2993" y="1026"/>
              <a:ext cx="1248" cy="68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Programmable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OR array</a:t>
              </a:r>
            </a:p>
          </p:txBody>
        </p:sp>
        <p:sp>
          <p:nvSpPr>
            <p:cNvPr id="533529" name="Line 25"/>
            <p:cNvSpPr>
              <a:spLocks noChangeShapeType="1"/>
            </p:cNvSpPr>
            <p:nvPr/>
          </p:nvSpPr>
          <p:spPr bwMode="auto">
            <a:xfrm>
              <a:off x="2653" y="1366"/>
              <a:ext cx="3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533530" name="Line 26"/>
            <p:cNvSpPr>
              <a:spLocks noChangeShapeType="1"/>
            </p:cNvSpPr>
            <p:nvPr/>
          </p:nvSpPr>
          <p:spPr bwMode="auto">
            <a:xfrm>
              <a:off x="1066" y="1366"/>
              <a:ext cx="3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533531" name="Text Box 27"/>
            <p:cNvSpPr txBox="1">
              <a:spLocks noChangeArrowheads="1"/>
            </p:cNvSpPr>
            <p:nvPr/>
          </p:nvSpPr>
          <p:spPr bwMode="auto">
            <a:xfrm>
              <a:off x="385" y="1208"/>
              <a:ext cx="681" cy="2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87000"/>
                </a:lnSpc>
                <a:buClrTx/>
                <a:buFontTx/>
                <a:buNone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Inputs</a:t>
              </a:r>
            </a:p>
          </p:txBody>
        </p:sp>
        <p:sp>
          <p:nvSpPr>
            <p:cNvPr id="533532" name="Text Box 28"/>
            <p:cNvSpPr txBox="1">
              <a:spLocks noChangeArrowheads="1"/>
            </p:cNvSpPr>
            <p:nvPr/>
          </p:nvSpPr>
          <p:spPr bwMode="auto">
            <a:xfrm>
              <a:off x="4581" y="1217"/>
              <a:ext cx="930" cy="2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87000"/>
                </a:lnSpc>
                <a:buClrTx/>
                <a:buFontTx/>
                <a:buNone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Outputs</a:t>
              </a:r>
            </a:p>
          </p:txBody>
        </p:sp>
        <p:sp>
          <p:nvSpPr>
            <p:cNvPr id="533533" name="Line 29"/>
            <p:cNvSpPr>
              <a:spLocks noChangeShapeType="1"/>
            </p:cNvSpPr>
            <p:nvPr/>
          </p:nvSpPr>
          <p:spPr bwMode="auto">
            <a:xfrm>
              <a:off x="4241" y="1366"/>
              <a:ext cx="34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</p:grpSp>
      <p:sp>
        <p:nvSpPr>
          <p:cNvPr id="533534" name="Line 30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B50E-EE74-400A-8B09-A630B451370C}" type="slidenum">
              <a:rPr lang="en-US"/>
              <a:pPr/>
              <a:t>12</a:t>
            </a:fld>
            <a:r>
              <a:rPr lang="en-US"/>
              <a:t> / 18</a:t>
            </a: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Programmable Array Logic (PAL)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48339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Example</a:t>
            </a:r>
          </a:p>
          <a:p>
            <a:pPr>
              <a:buFont typeface="Wingdings" pitchFamily="2" charset="2"/>
              <a:buNone/>
            </a:pPr>
            <a:r>
              <a:rPr lang="en-US" sz="1800" i="1">
                <a:solidFill>
                  <a:schemeClr val="accent1"/>
                </a:solidFill>
              </a:rPr>
              <a:t>w</a:t>
            </a:r>
            <a:r>
              <a:rPr lang="en-US" sz="1800">
                <a:solidFill>
                  <a:schemeClr val="tx1"/>
                </a:solidFill>
              </a:rPr>
              <a:t>(</a:t>
            </a:r>
            <a:r>
              <a:rPr lang="en-US" sz="1800" i="1"/>
              <a:t>A</a:t>
            </a:r>
            <a:r>
              <a:rPr lang="en-US" sz="1800">
                <a:solidFill>
                  <a:schemeClr val="tx1"/>
                </a:solidFill>
              </a:rPr>
              <a:t>,</a:t>
            </a:r>
            <a:r>
              <a:rPr lang="en-US" sz="1800" i="1"/>
              <a:t>B</a:t>
            </a:r>
            <a:r>
              <a:rPr lang="en-US" sz="1800">
                <a:solidFill>
                  <a:schemeClr val="tx1"/>
                </a:solidFill>
              </a:rPr>
              <a:t>,</a:t>
            </a:r>
            <a:r>
              <a:rPr lang="en-US" sz="1800" i="1"/>
              <a:t>C</a:t>
            </a:r>
            <a:r>
              <a:rPr lang="en-US" sz="1800">
                <a:solidFill>
                  <a:schemeClr val="tx1"/>
                </a:solidFill>
              </a:rPr>
              <a:t>,</a:t>
            </a:r>
            <a:r>
              <a:rPr lang="en-US" sz="1800" i="1"/>
              <a:t>D</a:t>
            </a:r>
            <a:r>
              <a:rPr lang="en-US" sz="1800">
                <a:solidFill>
                  <a:schemeClr val="tx1"/>
                </a:solidFill>
              </a:rPr>
              <a:t>)</a:t>
            </a:r>
            <a:r>
              <a:rPr lang="en-US" sz="1800"/>
              <a:t> </a:t>
            </a:r>
            <a:r>
              <a:rPr lang="en-US" sz="1800">
                <a:solidFill>
                  <a:schemeClr val="tx1"/>
                </a:solidFill>
              </a:rPr>
              <a:t>=</a:t>
            </a:r>
            <a:r>
              <a:rPr lang="en-US" sz="1800"/>
              <a:t> ∑</a:t>
            </a:r>
            <a:r>
              <a:rPr lang="en-US" sz="1800">
                <a:solidFill>
                  <a:schemeClr val="tx1"/>
                </a:solidFill>
              </a:rPr>
              <a:t>(2,12,13)</a:t>
            </a:r>
          </a:p>
          <a:p>
            <a:pPr>
              <a:buFont typeface="Wingdings" pitchFamily="2" charset="2"/>
              <a:buNone/>
            </a:pPr>
            <a:r>
              <a:rPr lang="en-US" sz="1800" i="1">
                <a:solidFill>
                  <a:schemeClr val="accent1"/>
                </a:solidFill>
              </a:rPr>
              <a:t>x</a:t>
            </a:r>
            <a:r>
              <a:rPr lang="en-US" sz="1800">
                <a:solidFill>
                  <a:schemeClr val="tx1"/>
                </a:solidFill>
              </a:rPr>
              <a:t>(</a:t>
            </a:r>
            <a:r>
              <a:rPr lang="en-US" sz="1800" i="1"/>
              <a:t>A</a:t>
            </a:r>
            <a:r>
              <a:rPr lang="en-US" sz="1800">
                <a:solidFill>
                  <a:schemeClr val="tx1"/>
                </a:solidFill>
              </a:rPr>
              <a:t>,</a:t>
            </a:r>
            <a:r>
              <a:rPr lang="en-US" sz="1800" i="1"/>
              <a:t>B</a:t>
            </a:r>
            <a:r>
              <a:rPr lang="en-US" sz="1800">
                <a:solidFill>
                  <a:schemeClr val="tx1"/>
                </a:solidFill>
              </a:rPr>
              <a:t>,</a:t>
            </a:r>
            <a:r>
              <a:rPr lang="en-US" sz="1800" i="1"/>
              <a:t>C</a:t>
            </a:r>
            <a:r>
              <a:rPr lang="en-US" sz="1800">
                <a:solidFill>
                  <a:schemeClr val="tx1"/>
                </a:solidFill>
              </a:rPr>
              <a:t>,</a:t>
            </a:r>
            <a:r>
              <a:rPr lang="en-US" sz="1800" i="1"/>
              <a:t>D</a:t>
            </a:r>
            <a:r>
              <a:rPr lang="en-US" sz="1800">
                <a:solidFill>
                  <a:schemeClr val="tx1"/>
                </a:solidFill>
              </a:rPr>
              <a:t>)</a:t>
            </a:r>
            <a:r>
              <a:rPr lang="en-US" sz="1800"/>
              <a:t> </a:t>
            </a:r>
            <a:r>
              <a:rPr lang="en-US" sz="1800">
                <a:solidFill>
                  <a:schemeClr val="tx1"/>
                </a:solidFill>
              </a:rPr>
              <a:t>=</a:t>
            </a:r>
            <a:r>
              <a:rPr lang="en-US" sz="1800"/>
              <a:t> ∑</a:t>
            </a:r>
            <a:r>
              <a:rPr lang="en-US" sz="1800">
                <a:solidFill>
                  <a:schemeClr val="tx1"/>
                </a:solidFill>
              </a:rPr>
              <a:t>(7,8,9,10,11,12,13,14,15)</a:t>
            </a:r>
          </a:p>
          <a:p>
            <a:pPr>
              <a:buFont typeface="Wingdings" pitchFamily="2" charset="2"/>
              <a:buNone/>
            </a:pPr>
            <a:r>
              <a:rPr lang="en-US" sz="1800" i="1">
                <a:solidFill>
                  <a:schemeClr val="accent1"/>
                </a:solidFill>
              </a:rPr>
              <a:t>y</a:t>
            </a:r>
            <a:r>
              <a:rPr lang="en-US" sz="1800">
                <a:solidFill>
                  <a:schemeClr val="tx1"/>
                </a:solidFill>
              </a:rPr>
              <a:t>(</a:t>
            </a:r>
            <a:r>
              <a:rPr lang="en-US" sz="1800" i="1"/>
              <a:t>A</a:t>
            </a:r>
            <a:r>
              <a:rPr lang="en-US" sz="1800">
                <a:solidFill>
                  <a:schemeClr val="tx1"/>
                </a:solidFill>
              </a:rPr>
              <a:t>,</a:t>
            </a:r>
            <a:r>
              <a:rPr lang="en-US" sz="1800" i="1"/>
              <a:t>B</a:t>
            </a:r>
            <a:r>
              <a:rPr lang="en-US" sz="1800">
                <a:solidFill>
                  <a:schemeClr val="tx1"/>
                </a:solidFill>
              </a:rPr>
              <a:t>,</a:t>
            </a:r>
            <a:r>
              <a:rPr lang="en-US" sz="1800" i="1"/>
              <a:t>C</a:t>
            </a:r>
            <a:r>
              <a:rPr lang="en-US" sz="1800">
                <a:solidFill>
                  <a:schemeClr val="tx1"/>
                </a:solidFill>
              </a:rPr>
              <a:t>,</a:t>
            </a:r>
            <a:r>
              <a:rPr lang="en-US" sz="1800" i="1"/>
              <a:t>D</a:t>
            </a:r>
            <a:r>
              <a:rPr lang="en-US" sz="1800">
                <a:solidFill>
                  <a:schemeClr val="tx1"/>
                </a:solidFill>
              </a:rPr>
              <a:t>)</a:t>
            </a:r>
            <a:r>
              <a:rPr lang="en-US" sz="1800"/>
              <a:t> </a:t>
            </a:r>
            <a:r>
              <a:rPr lang="en-US" sz="1800">
                <a:solidFill>
                  <a:schemeClr val="tx1"/>
                </a:solidFill>
              </a:rPr>
              <a:t>=</a:t>
            </a:r>
            <a:r>
              <a:rPr lang="en-US" sz="1800"/>
              <a:t> ∑</a:t>
            </a:r>
            <a:r>
              <a:rPr lang="en-US" sz="1800">
                <a:solidFill>
                  <a:schemeClr val="tx1"/>
                </a:solidFill>
              </a:rPr>
              <a:t>(0,2,3,4,5,6,7,8,10,11,15)</a:t>
            </a:r>
          </a:p>
          <a:p>
            <a:pPr>
              <a:buFont typeface="Wingdings" pitchFamily="2" charset="2"/>
              <a:buNone/>
            </a:pPr>
            <a:r>
              <a:rPr lang="en-US" sz="1800" i="1">
                <a:solidFill>
                  <a:schemeClr val="accent1"/>
                </a:solidFill>
              </a:rPr>
              <a:t>z</a:t>
            </a:r>
            <a:r>
              <a:rPr lang="en-US" sz="1800">
                <a:solidFill>
                  <a:schemeClr val="tx1"/>
                </a:solidFill>
              </a:rPr>
              <a:t>(</a:t>
            </a:r>
            <a:r>
              <a:rPr lang="en-US" sz="1800" i="1"/>
              <a:t>A</a:t>
            </a:r>
            <a:r>
              <a:rPr lang="en-US" sz="1800">
                <a:solidFill>
                  <a:schemeClr val="tx1"/>
                </a:solidFill>
              </a:rPr>
              <a:t>,</a:t>
            </a:r>
            <a:r>
              <a:rPr lang="en-US" sz="1800" i="1"/>
              <a:t>B</a:t>
            </a:r>
            <a:r>
              <a:rPr lang="en-US" sz="1800">
                <a:solidFill>
                  <a:schemeClr val="tx1"/>
                </a:solidFill>
              </a:rPr>
              <a:t>,</a:t>
            </a:r>
            <a:r>
              <a:rPr lang="en-US" sz="1800" i="1"/>
              <a:t>C</a:t>
            </a:r>
            <a:r>
              <a:rPr lang="en-US" sz="1800">
                <a:solidFill>
                  <a:schemeClr val="tx1"/>
                </a:solidFill>
              </a:rPr>
              <a:t>,</a:t>
            </a:r>
            <a:r>
              <a:rPr lang="en-US" sz="1800" i="1"/>
              <a:t>D</a:t>
            </a:r>
            <a:r>
              <a:rPr lang="en-US" sz="1800">
                <a:solidFill>
                  <a:schemeClr val="tx1"/>
                </a:solidFill>
              </a:rPr>
              <a:t>)</a:t>
            </a:r>
            <a:r>
              <a:rPr lang="en-US" sz="1800"/>
              <a:t> </a:t>
            </a:r>
            <a:r>
              <a:rPr lang="en-US" sz="1800">
                <a:solidFill>
                  <a:schemeClr val="tx1"/>
                </a:solidFill>
              </a:rPr>
              <a:t>=</a:t>
            </a:r>
            <a:r>
              <a:rPr lang="en-US" sz="1800"/>
              <a:t> ∑</a:t>
            </a:r>
            <a:r>
              <a:rPr lang="en-US" sz="1800">
                <a:solidFill>
                  <a:schemeClr val="tx1"/>
                </a:solidFill>
              </a:rPr>
              <a:t>(1,2,8,12,13)</a:t>
            </a:r>
          </a:p>
          <a:p>
            <a:pPr>
              <a:buFont typeface="Wingdings" pitchFamily="2" charset="2"/>
              <a:buNone/>
            </a:pPr>
            <a:r>
              <a:rPr lang="en-US"/>
              <a:t>Simplify:</a:t>
            </a:r>
          </a:p>
          <a:p>
            <a:pPr>
              <a:buFont typeface="Wingdings" pitchFamily="2" charset="2"/>
              <a:buNone/>
            </a:pPr>
            <a:r>
              <a:rPr lang="en-US" sz="1800" i="1">
                <a:solidFill>
                  <a:schemeClr val="accent1"/>
                </a:solidFill>
              </a:rPr>
              <a:t>w </a:t>
            </a:r>
            <a:r>
              <a:rPr lang="en-US" sz="1800">
                <a:solidFill>
                  <a:schemeClr val="tx1"/>
                </a:solidFill>
              </a:rPr>
              <a:t>=</a:t>
            </a:r>
            <a:r>
              <a:rPr lang="en-US" sz="1800" i="1">
                <a:solidFill>
                  <a:schemeClr val="accent1"/>
                </a:solidFill>
              </a:rPr>
              <a:t> </a:t>
            </a:r>
            <a:r>
              <a:rPr lang="en-US" sz="1800" i="1"/>
              <a:t>ABC</a:t>
            </a:r>
            <a:r>
              <a:rPr lang="en-US" sz="1800">
                <a:solidFill>
                  <a:schemeClr val="tx1"/>
                </a:solidFill>
              </a:rPr>
              <a:t>’ + </a:t>
            </a:r>
            <a:r>
              <a:rPr lang="en-US" sz="1800" i="1"/>
              <a:t>A</a:t>
            </a:r>
            <a:r>
              <a:rPr lang="en-US" sz="1800">
                <a:solidFill>
                  <a:schemeClr val="tx1"/>
                </a:solidFill>
              </a:rPr>
              <a:t>’</a:t>
            </a:r>
            <a:r>
              <a:rPr lang="en-US" sz="1800" i="1"/>
              <a:t>B</a:t>
            </a:r>
            <a:r>
              <a:rPr lang="en-US" sz="1800">
                <a:solidFill>
                  <a:schemeClr val="tx1"/>
                </a:solidFill>
              </a:rPr>
              <a:t>’</a:t>
            </a:r>
            <a:r>
              <a:rPr lang="en-US" sz="1800" i="1"/>
              <a:t>CD</a:t>
            </a:r>
            <a:r>
              <a:rPr lang="en-US" sz="1800">
                <a:solidFill>
                  <a:schemeClr val="tx1"/>
                </a:solidFill>
              </a:rPr>
              <a:t>’</a:t>
            </a:r>
          </a:p>
          <a:p>
            <a:pPr>
              <a:buFont typeface="Wingdings" pitchFamily="2" charset="2"/>
              <a:buNone/>
            </a:pPr>
            <a:r>
              <a:rPr lang="en-US" sz="1800" i="1">
                <a:solidFill>
                  <a:schemeClr val="accent1"/>
                </a:solidFill>
              </a:rPr>
              <a:t>x </a:t>
            </a:r>
            <a:r>
              <a:rPr lang="en-US" sz="1800">
                <a:solidFill>
                  <a:schemeClr val="tx1"/>
                </a:solidFill>
              </a:rPr>
              <a:t>=</a:t>
            </a:r>
            <a:r>
              <a:rPr lang="en-US" sz="1800" i="1">
                <a:solidFill>
                  <a:schemeClr val="accent1"/>
                </a:solidFill>
              </a:rPr>
              <a:t> </a:t>
            </a:r>
            <a:r>
              <a:rPr lang="en-US" sz="1800" i="1"/>
              <a:t>A</a:t>
            </a:r>
            <a:r>
              <a:rPr lang="en-US" sz="1800">
                <a:solidFill>
                  <a:schemeClr val="tx1"/>
                </a:solidFill>
              </a:rPr>
              <a:t> + </a:t>
            </a:r>
            <a:r>
              <a:rPr lang="en-US" sz="1800" i="1"/>
              <a:t>BCD</a:t>
            </a:r>
            <a:endParaRPr lang="en-US" sz="1800"/>
          </a:p>
          <a:p>
            <a:pPr>
              <a:buFont typeface="Wingdings" pitchFamily="2" charset="2"/>
              <a:buNone/>
            </a:pPr>
            <a:r>
              <a:rPr lang="en-US" sz="1800" i="1">
                <a:solidFill>
                  <a:schemeClr val="accent1"/>
                </a:solidFill>
              </a:rPr>
              <a:t>y </a:t>
            </a:r>
            <a:r>
              <a:rPr lang="en-US" sz="1800">
                <a:solidFill>
                  <a:schemeClr val="tx1"/>
                </a:solidFill>
              </a:rPr>
              <a:t>=</a:t>
            </a:r>
            <a:r>
              <a:rPr lang="en-US" sz="1800" i="1">
                <a:solidFill>
                  <a:schemeClr val="accent1"/>
                </a:solidFill>
              </a:rPr>
              <a:t> </a:t>
            </a:r>
            <a:r>
              <a:rPr lang="en-US" sz="1800" i="1"/>
              <a:t>A</a:t>
            </a:r>
            <a:r>
              <a:rPr lang="en-US" sz="1800">
                <a:solidFill>
                  <a:schemeClr val="tx1"/>
                </a:solidFill>
              </a:rPr>
              <a:t>’</a:t>
            </a:r>
            <a:r>
              <a:rPr lang="en-US" sz="1800" i="1"/>
              <a:t>B</a:t>
            </a:r>
            <a:r>
              <a:rPr lang="en-US" sz="1800">
                <a:solidFill>
                  <a:schemeClr val="tx1"/>
                </a:solidFill>
              </a:rPr>
              <a:t> + </a:t>
            </a:r>
            <a:r>
              <a:rPr lang="en-US" sz="1800" i="1"/>
              <a:t>CD</a:t>
            </a:r>
            <a:r>
              <a:rPr lang="en-US" sz="1800">
                <a:solidFill>
                  <a:schemeClr val="tx1"/>
                </a:solidFill>
              </a:rPr>
              <a:t> + </a:t>
            </a:r>
            <a:r>
              <a:rPr lang="en-US" sz="1800" i="1"/>
              <a:t>B</a:t>
            </a:r>
            <a:r>
              <a:rPr lang="en-US" sz="1800">
                <a:solidFill>
                  <a:schemeClr val="tx1"/>
                </a:solidFill>
              </a:rPr>
              <a:t>’</a:t>
            </a:r>
            <a:r>
              <a:rPr lang="en-US" sz="1800" i="1"/>
              <a:t>D</a:t>
            </a:r>
            <a:r>
              <a:rPr lang="en-US" sz="1800">
                <a:solidFill>
                  <a:schemeClr val="tx1"/>
                </a:solidFill>
              </a:rPr>
              <a:t>’</a:t>
            </a:r>
          </a:p>
          <a:p>
            <a:pPr>
              <a:buFont typeface="Wingdings" pitchFamily="2" charset="2"/>
              <a:buNone/>
            </a:pPr>
            <a:r>
              <a:rPr lang="en-US" sz="1800" i="1">
                <a:solidFill>
                  <a:schemeClr val="accent1"/>
                </a:solidFill>
              </a:rPr>
              <a:t>z </a:t>
            </a:r>
            <a:r>
              <a:rPr lang="en-US" sz="1800">
                <a:solidFill>
                  <a:schemeClr val="tx1"/>
                </a:solidFill>
              </a:rPr>
              <a:t>=</a:t>
            </a:r>
            <a:r>
              <a:rPr lang="en-US" sz="1800" i="1">
                <a:solidFill>
                  <a:schemeClr val="accent1"/>
                </a:solidFill>
              </a:rPr>
              <a:t> </a:t>
            </a:r>
            <a:r>
              <a:rPr lang="en-US" sz="1800" i="1"/>
              <a:t>ABC</a:t>
            </a:r>
            <a:r>
              <a:rPr lang="en-US" sz="1800">
                <a:solidFill>
                  <a:schemeClr val="tx1"/>
                </a:solidFill>
              </a:rPr>
              <a:t>’</a:t>
            </a:r>
            <a:r>
              <a:rPr lang="en-US" sz="1800"/>
              <a:t> </a:t>
            </a:r>
            <a:r>
              <a:rPr lang="en-US" sz="1800">
                <a:solidFill>
                  <a:schemeClr val="tx1"/>
                </a:solidFill>
              </a:rPr>
              <a:t>+ </a:t>
            </a:r>
            <a:r>
              <a:rPr lang="en-US" sz="1800" i="1"/>
              <a:t>A</a:t>
            </a:r>
            <a:r>
              <a:rPr lang="en-US" sz="1800">
                <a:solidFill>
                  <a:schemeClr val="tx1"/>
                </a:solidFill>
              </a:rPr>
              <a:t>’</a:t>
            </a:r>
            <a:r>
              <a:rPr lang="en-US" sz="1800" i="1"/>
              <a:t>B</a:t>
            </a:r>
            <a:r>
              <a:rPr lang="en-US" sz="1800">
                <a:solidFill>
                  <a:schemeClr val="tx1"/>
                </a:solidFill>
              </a:rPr>
              <a:t>’</a:t>
            </a:r>
            <a:r>
              <a:rPr lang="en-US" sz="1800" i="1"/>
              <a:t>CD</a:t>
            </a:r>
            <a:r>
              <a:rPr lang="en-US" sz="1800">
                <a:solidFill>
                  <a:schemeClr val="tx1"/>
                </a:solidFill>
              </a:rPr>
              <a:t>’ + </a:t>
            </a:r>
            <a:r>
              <a:rPr lang="en-US" sz="1800" i="1"/>
              <a:t>AC</a:t>
            </a:r>
            <a:r>
              <a:rPr lang="en-US" sz="1800">
                <a:solidFill>
                  <a:schemeClr val="tx1"/>
                </a:solidFill>
              </a:rPr>
              <a:t>’</a:t>
            </a:r>
            <a:r>
              <a:rPr lang="en-US" sz="1800" i="1"/>
              <a:t>D</a:t>
            </a:r>
            <a:r>
              <a:rPr lang="en-US" sz="1800">
                <a:solidFill>
                  <a:schemeClr val="tx1"/>
                </a:solidFill>
              </a:rPr>
              <a:t>’ + </a:t>
            </a:r>
            <a:r>
              <a:rPr lang="en-US" sz="1800" i="1"/>
              <a:t>A</a:t>
            </a:r>
            <a:r>
              <a:rPr lang="en-US" sz="1800">
                <a:solidFill>
                  <a:schemeClr val="tx1"/>
                </a:solidFill>
              </a:rPr>
              <a:t>’</a:t>
            </a:r>
            <a:r>
              <a:rPr lang="en-US" sz="1800" i="1"/>
              <a:t>B</a:t>
            </a:r>
            <a:r>
              <a:rPr lang="en-US" sz="1800">
                <a:solidFill>
                  <a:schemeClr val="tx1"/>
                </a:solidFill>
              </a:rPr>
              <a:t>’</a:t>
            </a:r>
            <a:r>
              <a:rPr lang="en-US" sz="1800" i="1"/>
              <a:t>C</a:t>
            </a:r>
            <a:r>
              <a:rPr lang="en-US" sz="1800">
                <a:solidFill>
                  <a:schemeClr val="tx1"/>
                </a:solidFill>
              </a:rPr>
              <a:t>’</a:t>
            </a:r>
            <a:r>
              <a:rPr lang="en-US" sz="1800" i="1"/>
              <a:t>D</a:t>
            </a:r>
            <a:endParaRPr lang="en-US" sz="1800"/>
          </a:p>
          <a:p>
            <a:pPr>
              <a:buFont typeface="Wingdings" pitchFamily="2" charset="2"/>
              <a:buNone/>
            </a:pPr>
            <a:r>
              <a:rPr lang="en-US" sz="1800"/>
              <a:t>  </a:t>
            </a:r>
            <a:r>
              <a:rPr lang="en-US" sz="1800">
                <a:solidFill>
                  <a:schemeClr val="tx1"/>
                </a:solidFill>
              </a:rPr>
              <a:t>=</a:t>
            </a:r>
            <a:r>
              <a:rPr lang="en-US" sz="1800" i="1">
                <a:solidFill>
                  <a:schemeClr val="accent1"/>
                </a:solidFill>
              </a:rPr>
              <a:t> w </a:t>
            </a:r>
            <a:r>
              <a:rPr lang="en-US" sz="1800">
                <a:solidFill>
                  <a:schemeClr val="tx1"/>
                </a:solidFill>
              </a:rPr>
              <a:t>+ </a:t>
            </a:r>
            <a:r>
              <a:rPr lang="en-US" sz="1800" i="1"/>
              <a:t>AC</a:t>
            </a:r>
            <a:r>
              <a:rPr lang="en-US" sz="1800">
                <a:solidFill>
                  <a:schemeClr val="tx1"/>
                </a:solidFill>
              </a:rPr>
              <a:t>’</a:t>
            </a:r>
            <a:r>
              <a:rPr lang="en-US" sz="1800" i="1"/>
              <a:t>D</a:t>
            </a:r>
            <a:r>
              <a:rPr lang="en-US" sz="1800">
                <a:solidFill>
                  <a:schemeClr val="tx1"/>
                </a:solidFill>
              </a:rPr>
              <a:t>’</a:t>
            </a:r>
            <a:r>
              <a:rPr lang="en-US" sz="1800"/>
              <a:t> </a:t>
            </a:r>
            <a:r>
              <a:rPr lang="en-US" sz="1800">
                <a:solidFill>
                  <a:schemeClr val="tx1"/>
                </a:solidFill>
              </a:rPr>
              <a:t>+ </a:t>
            </a:r>
            <a:r>
              <a:rPr lang="en-US" sz="1800" i="1"/>
              <a:t>A</a:t>
            </a:r>
            <a:r>
              <a:rPr lang="en-US" sz="1800">
                <a:solidFill>
                  <a:schemeClr val="tx1"/>
                </a:solidFill>
              </a:rPr>
              <a:t>’</a:t>
            </a:r>
            <a:r>
              <a:rPr lang="en-US" sz="1800" i="1"/>
              <a:t>B</a:t>
            </a:r>
            <a:r>
              <a:rPr lang="en-US" sz="1800">
                <a:solidFill>
                  <a:schemeClr val="tx1"/>
                </a:solidFill>
              </a:rPr>
              <a:t>’</a:t>
            </a:r>
            <a:r>
              <a:rPr lang="en-US" sz="1800" i="1"/>
              <a:t>C</a:t>
            </a:r>
            <a:r>
              <a:rPr lang="en-US" sz="1800">
                <a:solidFill>
                  <a:schemeClr val="tx1"/>
                </a:solidFill>
              </a:rPr>
              <a:t>’</a:t>
            </a:r>
            <a:r>
              <a:rPr lang="en-US" sz="1800" i="1"/>
              <a:t>D</a:t>
            </a:r>
          </a:p>
        </p:txBody>
      </p:sp>
      <p:graphicFrame>
        <p:nvGraphicFramePr>
          <p:cNvPr id="537605" name="Object 5"/>
          <p:cNvGraphicFramePr>
            <a:graphicFrameLocks noChangeAspect="1"/>
          </p:cNvGraphicFramePr>
          <p:nvPr/>
        </p:nvGraphicFramePr>
        <p:xfrm>
          <a:off x="4751388" y="1089025"/>
          <a:ext cx="3894137" cy="5580063"/>
        </p:xfrm>
        <a:graphic>
          <a:graphicData uri="http://schemas.openxmlformats.org/presentationml/2006/ole">
            <p:oleObj spid="_x0000_s537605" name="Visio" r:id="rId3" imgW="3594689" imgH="5150145" progId="Visio.Drawing.11">
              <p:embed/>
            </p:oleObj>
          </a:graphicData>
        </a:graphic>
      </p:graphicFrame>
      <p:sp>
        <p:nvSpPr>
          <p:cNvPr id="537607" name="Rectangle 7"/>
          <p:cNvSpPr>
            <a:spLocks noChangeArrowheads="1"/>
          </p:cNvSpPr>
          <p:nvPr/>
        </p:nvSpPr>
        <p:spPr bwMode="auto">
          <a:xfrm>
            <a:off x="8712200" y="1628775"/>
            <a:ext cx="152400" cy="2476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537608" name="Rectangle 8"/>
          <p:cNvSpPr>
            <a:spLocks noChangeArrowheads="1"/>
          </p:cNvSpPr>
          <p:nvPr/>
        </p:nvSpPr>
        <p:spPr bwMode="auto">
          <a:xfrm>
            <a:off x="8731250" y="2889250"/>
            <a:ext cx="114300" cy="2476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537609" name="Rectangle 9"/>
          <p:cNvSpPr>
            <a:spLocks noChangeArrowheads="1"/>
          </p:cNvSpPr>
          <p:nvPr/>
        </p:nvSpPr>
        <p:spPr bwMode="auto">
          <a:xfrm>
            <a:off x="8712200" y="4149725"/>
            <a:ext cx="101600" cy="2476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537610" name="Rectangle 10"/>
          <p:cNvSpPr>
            <a:spLocks noChangeArrowheads="1"/>
          </p:cNvSpPr>
          <p:nvPr/>
        </p:nvSpPr>
        <p:spPr bwMode="auto">
          <a:xfrm>
            <a:off x="8718550" y="5408613"/>
            <a:ext cx="88900" cy="2476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537611" name="Rectangle 11"/>
          <p:cNvSpPr>
            <a:spLocks noChangeArrowheads="1"/>
          </p:cNvSpPr>
          <p:nvPr/>
        </p:nvSpPr>
        <p:spPr bwMode="auto">
          <a:xfrm>
            <a:off x="4495800" y="2243138"/>
            <a:ext cx="152400" cy="2476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37612" name="Rectangle 12"/>
          <p:cNvSpPr>
            <a:spLocks noChangeArrowheads="1"/>
          </p:cNvSpPr>
          <p:nvPr/>
        </p:nvSpPr>
        <p:spPr bwMode="auto">
          <a:xfrm>
            <a:off x="4506913" y="3506788"/>
            <a:ext cx="152400" cy="2476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537613" name="Rectangle 13"/>
          <p:cNvSpPr>
            <a:spLocks noChangeArrowheads="1"/>
          </p:cNvSpPr>
          <p:nvPr/>
        </p:nvSpPr>
        <p:spPr bwMode="auto">
          <a:xfrm>
            <a:off x="4495800" y="4767263"/>
            <a:ext cx="152400" cy="2476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537614" name="Rectangle 14"/>
          <p:cNvSpPr>
            <a:spLocks noChangeArrowheads="1"/>
          </p:cNvSpPr>
          <p:nvPr/>
        </p:nvSpPr>
        <p:spPr bwMode="auto">
          <a:xfrm>
            <a:off x="4478338" y="6027738"/>
            <a:ext cx="165100" cy="2476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grpSp>
        <p:nvGrpSpPr>
          <p:cNvPr id="537615" name="Group 15"/>
          <p:cNvGrpSpPr>
            <a:grpSpLocks noChangeAspect="1"/>
          </p:cNvGrpSpPr>
          <p:nvPr/>
        </p:nvGrpSpPr>
        <p:grpSpPr bwMode="auto">
          <a:xfrm>
            <a:off x="5449888" y="1455738"/>
            <a:ext cx="90487" cy="90487"/>
            <a:chOff x="3726" y="1082"/>
            <a:chExt cx="115" cy="115"/>
          </a:xfrm>
        </p:grpSpPr>
        <p:sp>
          <p:nvSpPr>
            <p:cNvPr id="537616" name="Line 16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7617" name="Line 17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7618" name="Group 18"/>
          <p:cNvGrpSpPr>
            <a:grpSpLocks noChangeAspect="1"/>
          </p:cNvGrpSpPr>
          <p:nvPr/>
        </p:nvGrpSpPr>
        <p:grpSpPr bwMode="auto">
          <a:xfrm>
            <a:off x="5842000" y="1455738"/>
            <a:ext cx="90488" cy="90487"/>
            <a:chOff x="3726" y="1082"/>
            <a:chExt cx="115" cy="115"/>
          </a:xfrm>
        </p:grpSpPr>
        <p:sp>
          <p:nvSpPr>
            <p:cNvPr id="537619" name="Line 19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7620" name="Line 20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7621" name="Group 21"/>
          <p:cNvGrpSpPr>
            <a:grpSpLocks noChangeAspect="1"/>
          </p:cNvGrpSpPr>
          <p:nvPr/>
        </p:nvGrpSpPr>
        <p:grpSpPr bwMode="auto">
          <a:xfrm>
            <a:off x="6426200" y="1455738"/>
            <a:ext cx="90488" cy="90487"/>
            <a:chOff x="3726" y="1082"/>
            <a:chExt cx="115" cy="115"/>
          </a:xfrm>
        </p:grpSpPr>
        <p:sp>
          <p:nvSpPr>
            <p:cNvPr id="537622" name="Line 22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7623" name="Line 23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7624" name="Group 24"/>
          <p:cNvGrpSpPr>
            <a:grpSpLocks noChangeAspect="1"/>
          </p:cNvGrpSpPr>
          <p:nvPr/>
        </p:nvGrpSpPr>
        <p:grpSpPr bwMode="auto">
          <a:xfrm>
            <a:off x="5645150" y="1746250"/>
            <a:ext cx="90488" cy="90488"/>
            <a:chOff x="3726" y="1082"/>
            <a:chExt cx="115" cy="115"/>
          </a:xfrm>
        </p:grpSpPr>
        <p:sp>
          <p:nvSpPr>
            <p:cNvPr id="537625" name="Line 25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7626" name="Line 26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7627" name="Group 27"/>
          <p:cNvGrpSpPr>
            <a:grpSpLocks noChangeAspect="1"/>
          </p:cNvGrpSpPr>
          <p:nvPr/>
        </p:nvGrpSpPr>
        <p:grpSpPr bwMode="auto">
          <a:xfrm>
            <a:off x="6037263" y="1749425"/>
            <a:ext cx="90487" cy="90488"/>
            <a:chOff x="3726" y="1082"/>
            <a:chExt cx="115" cy="115"/>
          </a:xfrm>
        </p:grpSpPr>
        <p:sp>
          <p:nvSpPr>
            <p:cNvPr id="537628" name="Line 28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7629" name="Line 29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7630" name="Group 30"/>
          <p:cNvGrpSpPr>
            <a:grpSpLocks noChangeAspect="1"/>
          </p:cNvGrpSpPr>
          <p:nvPr/>
        </p:nvGrpSpPr>
        <p:grpSpPr bwMode="auto">
          <a:xfrm>
            <a:off x="6232525" y="1746250"/>
            <a:ext cx="90488" cy="90488"/>
            <a:chOff x="3726" y="1082"/>
            <a:chExt cx="115" cy="115"/>
          </a:xfrm>
        </p:grpSpPr>
        <p:sp>
          <p:nvSpPr>
            <p:cNvPr id="537631" name="Line 31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7632" name="Line 32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7633" name="Group 33"/>
          <p:cNvGrpSpPr>
            <a:grpSpLocks noChangeAspect="1"/>
          </p:cNvGrpSpPr>
          <p:nvPr/>
        </p:nvGrpSpPr>
        <p:grpSpPr bwMode="auto">
          <a:xfrm>
            <a:off x="6815138" y="1746250"/>
            <a:ext cx="90487" cy="90488"/>
            <a:chOff x="3726" y="1082"/>
            <a:chExt cx="115" cy="115"/>
          </a:xfrm>
        </p:grpSpPr>
        <p:sp>
          <p:nvSpPr>
            <p:cNvPr id="537634" name="Line 34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7635" name="Line 35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7636" name="Group 36"/>
          <p:cNvGrpSpPr>
            <a:grpSpLocks noChangeAspect="1"/>
          </p:cNvGrpSpPr>
          <p:nvPr/>
        </p:nvGrpSpPr>
        <p:grpSpPr bwMode="auto">
          <a:xfrm>
            <a:off x="5449888" y="2717800"/>
            <a:ext cx="90487" cy="90488"/>
            <a:chOff x="3726" y="1082"/>
            <a:chExt cx="115" cy="115"/>
          </a:xfrm>
        </p:grpSpPr>
        <p:sp>
          <p:nvSpPr>
            <p:cNvPr id="537637" name="Line 37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7638" name="Line 38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7639" name="Group 39"/>
          <p:cNvGrpSpPr>
            <a:grpSpLocks noChangeAspect="1"/>
          </p:cNvGrpSpPr>
          <p:nvPr/>
        </p:nvGrpSpPr>
        <p:grpSpPr bwMode="auto">
          <a:xfrm>
            <a:off x="5842000" y="3013075"/>
            <a:ext cx="90488" cy="90488"/>
            <a:chOff x="3726" y="1082"/>
            <a:chExt cx="115" cy="115"/>
          </a:xfrm>
        </p:grpSpPr>
        <p:sp>
          <p:nvSpPr>
            <p:cNvPr id="537640" name="Line 40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7641" name="Line 41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7642" name="Group 42"/>
          <p:cNvGrpSpPr>
            <a:grpSpLocks noChangeAspect="1"/>
          </p:cNvGrpSpPr>
          <p:nvPr/>
        </p:nvGrpSpPr>
        <p:grpSpPr bwMode="auto">
          <a:xfrm>
            <a:off x="6230938" y="3009900"/>
            <a:ext cx="90487" cy="90488"/>
            <a:chOff x="3726" y="1082"/>
            <a:chExt cx="115" cy="115"/>
          </a:xfrm>
        </p:grpSpPr>
        <p:sp>
          <p:nvSpPr>
            <p:cNvPr id="537643" name="Line 43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7644" name="Line 44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7645" name="Group 45"/>
          <p:cNvGrpSpPr>
            <a:grpSpLocks noChangeAspect="1"/>
          </p:cNvGrpSpPr>
          <p:nvPr/>
        </p:nvGrpSpPr>
        <p:grpSpPr bwMode="auto">
          <a:xfrm>
            <a:off x="6619875" y="3006725"/>
            <a:ext cx="90488" cy="90488"/>
            <a:chOff x="3726" y="1082"/>
            <a:chExt cx="115" cy="115"/>
          </a:xfrm>
        </p:grpSpPr>
        <p:sp>
          <p:nvSpPr>
            <p:cNvPr id="537646" name="Line 46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7647" name="Line 47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7648" name="Group 48"/>
          <p:cNvGrpSpPr>
            <a:grpSpLocks noChangeAspect="1"/>
          </p:cNvGrpSpPr>
          <p:nvPr/>
        </p:nvGrpSpPr>
        <p:grpSpPr bwMode="auto">
          <a:xfrm>
            <a:off x="5645150" y="3989388"/>
            <a:ext cx="90488" cy="90487"/>
            <a:chOff x="3726" y="1082"/>
            <a:chExt cx="115" cy="115"/>
          </a:xfrm>
        </p:grpSpPr>
        <p:sp>
          <p:nvSpPr>
            <p:cNvPr id="537649" name="Line 49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7650" name="Line 50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7651" name="Group 51"/>
          <p:cNvGrpSpPr>
            <a:grpSpLocks noChangeAspect="1"/>
          </p:cNvGrpSpPr>
          <p:nvPr/>
        </p:nvGrpSpPr>
        <p:grpSpPr bwMode="auto">
          <a:xfrm>
            <a:off x="5842000" y="3990975"/>
            <a:ext cx="90488" cy="90488"/>
            <a:chOff x="3726" y="1082"/>
            <a:chExt cx="115" cy="115"/>
          </a:xfrm>
        </p:grpSpPr>
        <p:sp>
          <p:nvSpPr>
            <p:cNvPr id="537652" name="Line 52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7653" name="Line 53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7654" name="Group 54"/>
          <p:cNvGrpSpPr>
            <a:grpSpLocks noChangeAspect="1"/>
          </p:cNvGrpSpPr>
          <p:nvPr/>
        </p:nvGrpSpPr>
        <p:grpSpPr bwMode="auto">
          <a:xfrm>
            <a:off x="6230938" y="4283075"/>
            <a:ext cx="90487" cy="90488"/>
            <a:chOff x="3726" y="1082"/>
            <a:chExt cx="115" cy="115"/>
          </a:xfrm>
        </p:grpSpPr>
        <p:sp>
          <p:nvSpPr>
            <p:cNvPr id="537655" name="Line 55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7656" name="Line 56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7657" name="Group 57"/>
          <p:cNvGrpSpPr>
            <a:grpSpLocks noChangeAspect="1"/>
          </p:cNvGrpSpPr>
          <p:nvPr/>
        </p:nvGrpSpPr>
        <p:grpSpPr bwMode="auto">
          <a:xfrm>
            <a:off x="6621463" y="4283075"/>
            <a:ext cx="90487" cy="90488"/>
            <a:chOff x="3726" y="1082"/>
            <a:chExt cx="115" cy="115"/>
          </a:xfrm>
        </p:grpSpPr>
        <p:sp>
          <p:nvSpPr>
            <p:cNvPr id="537658" name="Line 58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7659" name="Line 59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7660" name="Group 60"/>
          <p:cNvGrpSpPr>
            <a:grpSpLocks noChangeAspect="1"/>
          </p:cNvGrpSpPr>
          <p:nvPr/>
        </p:nvGrpSpPr>
        <p:grpSpPr bwMode="auto">
          <a:xfrm>
            <a:off x="6034088" y="4575175"/>
            <a:ext cx="90487" cy="90488"/>
            <a:chOff x="3726" y="1082"/>
            <a:chExt cx="115" cy="115"/>
          </a:xfrm>
        </p:grpSpPr>
        <p:sp>
          <p:nvSpPr>
            <p:cNvPr id="537661" name="Line 61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7662" name="Line 62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7663" name="Group 63"/>
          <p:cNvGrpSpPr>
            <a:grpSpLocks noChangeAspect="1"/>
          </p:cNvGrpSpPr>
          <p:nvPr/>
        </p:nvGrpSpPr>
        <p:grpSpPr bwMode="auto">
          <a:xfrm>
            <a:off x="6815138" y="4573588"/>
            <a:ext cx="90487" cy="90487"/>
            <a:chOff x="3726" y="1082"/>
            <a:chExt cx="115" cy="115"/>
          </a:xfrm>
        </p:grpSpPr>
        <p:sp>
          <p:nvSpPr>
            <p:cNvPr id="537664" name="Line 64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7665" name="Line 65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7666" name="Group 66"/>
          <p:cNvGrpSpPr>
            <a:grpSpLocks noChangeAspect="1"/>
          </p:cNvGrpSpPr>
          <p:nvPr/>
        </p:nvGrpSpPr>
        <p:grpSpPr bwMode="auto">
          <a:xfrm>
            <a:off x="7010400" y="5251450"/>
            <a:ext cx="90488" cy="90488"/>
            <a:chOff x="3726" y="1082"/>
            <a:chExt cx="115" cy="115"/>
          </a:xfrm>
        </p:grpSpPr>
        <p:sp>
          <p:nvSpPr>
            <p:cNvPr id="537667" name="Line 67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7668" name="Line 68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7669" name="Group 69"/>
          <p:cNvGrpSpPr>
            <a:grpSpLocks noChangeAspect="1"/>
          </p:cNvGrpSpPr>
          <p:nvPr/>
        </p:nvGrpSpPr>
        <p:grpSpPr bwMode="auto">
          <a:xfrm>
            <a:off x="5453063" y="5545138"/>
            <a:ext cx="90487" cy="90487"/>
            <a:chOff x="3726" y="1082"/>
            <a:chExt cx="115" cy="115"/>
          </a:xfrm>
        </p:grpSpPr>
        <p:sp>
          <p:nvSpPr>
            <p:cNvPr id="537670" name="Line 70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7671" name="Line 71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7672" name="Group 72"/>
          <p:cNvGrpSpPr>
            <a:grpSpLocks noChangeAspect="1"/>
          </p:cNvGrpSpPr>
          <p:nvPr/>
        </p:nvGrpSpPr>
        <p:grpSpPr bwMode="auto">
          <a:xfrm>
            <a:off x="6426200" y="5546725"/>
            <a:ext cx="90488" cy="90488"/>
            <a:chOff x="3726" y="1082"/>
            <a:chExt cx="115" cy="115"/>
          </a:xfrm>
        </p:grpSpPr>
        <p:sp>
          <p:nvSpPr>
            <p:cNvPr id="537673" name="Line 73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7674" name="Line 74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7675" name="Group 75"/>
          <p:cNvGrpSpPr>
            <a:grpSpLocks noChangeAspect="1"/>
          </p:cNvGrpSpPr>
          <p:nvPr/>
        </p:nvGrpSpPr>
        <p:grpSpPr bwMode="auto">
          <a:xfrm>
            <a:off x="6815138" y="5545138"/>
            <a:ext cx="90487" cy="90487"/>
            <a:chOff x="3726" y="1082"/>
            <a:chExt cx="115" cy="115"/>
          </a:xfrm>
        </p:grpSpPr>
        <p:sp>
          <p:nvSpPr>
            <p:cNvPr id="537676" name="Line 76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7677" name="Line 77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7678" name="Group 78"/>
          <p:cNvGrpSpPr>
            <a:grpSpLocks noChangeAspect="1"/>
          </p:cNvGrpSpPr>
          <p:nvPr/>
        </p:nvGrpSpPr>
        <p:grpSpPr bwMode="auto">
          <a:xfrm>
            <a:off x="5645150" y="5835650"/>
            <a:ext cx="90488" cy="90488"/>
            <a:chOff x="3726" y="1082"/>
            <a:chExt cx="115" cy="115"/>
          </a:xfrm>
        </p:grpSpPr>
        <p:sp>
          <p:nvSpPr>
            <p:cNvPr id="537679" name="Line 79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7680" name="Line 80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7681" name="Group 81"/>
          <p:cNvGrpSpPr>
            <a:grpSpLocks noChangeAspect="1"/>
          </p:cNvGrpSpPr>
          <p:nvPr/>
        </p:nvGrpSpPr>
        <p:grpSpPr bwMode="auto">
          <a:xfrm>
            <a:off x="6035675" y="5838825"/>
            <a:ext cx="90488" cy="90488"/>
            <a:chOff x="3726" y="1082"/>
            <a:chExt cx="115" cy="115"/>
          </a:xfrm>
        </p:grpSpPr>
        <p:sp>
          <p:nvSpPr>
            <p:cNvPr id="537682" name="Line 82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7683" name="Line 83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7684" name="Group 84"/>
          <p:cNvGrpSpPr>
            <a:grpSpLocks noChangeAspect="1"/>
          </p:cNvGrpSpPr>
          <p:nvPr/>
        </p:nvGrpSpPr>
        <p:grpSpPr bwMode="auto">
          <a:xfrm>
            <a:off x="6426200" y="5842000"/>
            <a:ext cx="90488" cy="90488"/>
            <a:chOff x="3726" y="1082"/>
            <a:chExt cx="115" cy="115"/>
          </a:xfrm>
        </p:grpSpPr>
        <p:sp>
          <p:nvSpPr>
            <p:cNvPr id="537685" name="Line 85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7686" name="Line 86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7687" name="Group 87"/>
          <p:cNvGrpSpPr>
            <a:grpSpLocks noChangeAspect="1"/>
          </p:cNvGrpSpPr>
          <p:nvPr/>
        </p:nvGrpSpPr>
        <p:grpSpPr bwMode="auto">
          <a:xfrm>
            <a:off x="6619875" y="5838825"/>
            <a:ext cx="90488" cy="90488"/>
            <a:chOff x="3726" y="1082"/>
            <a:chExt cx="115" cy="115"/>
          </a:xfrm>
        </p:grpSpPr>
        <p:sp>
          <p:nvSpPr>
            <p:cNvPr id="537688" name="Line 88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7689" name="Line 89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37690" name="Line 90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3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7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7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7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7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7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3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3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3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3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3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3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3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3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3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3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3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3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37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3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3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3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3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3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3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3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3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3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3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3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3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3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53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53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53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3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53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3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7" grpId="0"/>
      <p:bldP spid="537608" grpId="0"/>
      <p:bldP spid="537609" grpId="0"/>
      <p:bldP spid="537610" grpId="0"/>
      <p:bldP spid="537611" grpId="0"/>
      <p:bldP spid="537612" grpId="0"/>
      <p:bldP spid="537613" grpId="0"/>
      <p:bldP spid="537614" grpId="0"/>
      <p:bldP spid="53769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AA06-A0A3-4CEC-8A05-D03A636C89C4}" type="slidenum">
              <a:rPr lang="en-US"/>
              <a:pPr/>
              <a:t>13</a:t>
            </a:fld>
            <a:r>
              <a:rPr lang="en-US"/>
              <a:t> / 18</a:t>
            </a:r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Programmable Logic Array (PLA)</a:t>
            </a:r>
          </a:p>
        </p:txBody>
      </p:sp>
      <p:graphicFrame>
        <p:nvGraphicFramePr>
          <p:cNvPr id="536580" name="Object 4"/>
          <p:cNvGraphicFramePr>
            <a:graphicFrameLocks noChangeAspect="1"/>
          </p:cNvGraphicFramePr>
          <p:nvPr/>
        </p:nvGraphicFramePr>
        <p:xfrm>
          <a:off x="1511300" y="1243013"/>
          <a:ext cx="7019925" cy="4706937"/>
        </p:xfrm>
        <a:graphic>
          <a:graphicData uri="http://schemas.openxmlformats.org/presentationml/2006/ole">
            <p:oleObj spid="_x0000_s536580" name="Visio" r:id="rId3" imgW="4119433" imgH="2761732" progId="Visio.Drawing.11">
              <p:embed/>
            </p:oleObj>
          </a:graphicData>
        </a:graphic>
      </p:graphicFrame>
      <p:sp>
        <p:nvSpPr>
          <p:cNvPr id="536582" name="Rectangle 6"/>
          <p:cNvSpPr>
            <a:spLocks noChangeArrowheads="1"/>
          </p:cNvSpPr>
          <p:nvPr/>
        </p:nvSpPr>
        <p:spPr bwMode="auto">
          <a:xfrm>
            <a:off x="431800" y="4508500"/>
            <a:ext cx="4140200" cy="14605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buClr>
                <a:srgbClr val="CC3300"/>
              </a:buClr>
              <a:buSzPct val="100000"/>
              <a:buFont typeface="Wingdings" pitchFamily="2" charset="2"/>
              <a:buNone/>
            </a:pPr>
            <a:r>
              <a:rPr lang="en-US" sz="24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>
              <a:lnSpc>
                <a:spcPct val="100000"/>
              </a:lnSpc>
              <a:buClr>
                <a:srgbClr val="CC3300"/>
              </a:buClr>
              <a:buSzPct val="100000"/>
              <a:buFont typeface="Wingdings" pitchFamily="2" charset="2"/>
              <a:buNone/>
            </a:pPr>
            <a:r>
              <a:rPr lang="en-US" sz="2400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’ + 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algn="l">
              <a:lnSpc>
                <a:spcPct val="100000"/>
              </a:lnSpc>
              <a:buClr>
                <a:srgbClr val="CC3300"/>
              </a:buClr>
              <a:buSzPct val="100000"/>
              <a:buFont typeface="Wingdings" pitchFamily="2" charset="2"/>
              <a:buNone/>
            </a:pPr>
            <a:r>
              <a:rPr lang="en-US" sz="2400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)’</a:t>
            </a:r>
          </a:p>
        </p:txBody>
      </p:sp>
      <p:sp>
        <p:nvSpPr>
          <p:cNvPr id="536584" name="Rectangle 8"/>
          <p:cNvSpPr>
            <a:spLocks noChangeArrowheads="1"/>
          </p:cNvSpPr>
          <p:nvPr/>
        </p:nvSpPr>
        <p:spPr bwMode="auto">
          <a:xfrm>
            <a:off x="1181100" y="1271588"/>
            <a:ext cx="169863" cy="2746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36585" name="Rectangle 9"/>
          <p:cNvSpPr>
            <a:spLocks noChangeArrowheads="1"/>
          </p:cNvSpPr>
          <p:nvPr/>
        </p:nvSpPr>
        <p:spPr bwMode="auto">
          <a:xfrm>
            <a:off x="1168400" y="1735138"/>
            <a:ext cx="169863" cy="2746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536586" name="Rectangle 10"/>
          <p:cNvSpPr>
            <a:spLocks noChangeArrowheads="1"/>
          </p:cNvSpPr>
          <p:nvPr/>
        </p:nvSpPr>
        <p:spPr bwMode="auto">
          <a:xfrm>
            <a:off x="1150938" y="2219325"/>
            <a:ext cx="169862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grpSp>
        <p:nvGrpSpPr>
          <p:cNvPr id="536587" name="Group 11"/>
          <p:cNvGrpSpPr>
            <a:grpSpLocks noChangeAspect="1"/>
          </p:cNvGrpSpPr>
          <p:nvPr/>
        </p:nvGrpSpPr>
        <p:grpSpPr bwMode="auto">
          <a:xfrm>
            <a:off x="2611438" y="2767013"/>
            <a:ext cx="90487" cy="90487"/>
            <a:chOff x="3726" y="1082"/>
            <a:chExt cx="115" cy="115"/>
          </a:xfrm>
        </p:grpSpPr>
        <p:sp>
          <p:nvSpPr>
            <p:cNvPr id="536588" name="Line 12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6589" name="Line 13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6590" name="Group 14"/>
          <p:cNvGrpSpPr>
            <a:grpSpLocks noChangeAspect="1"/>
          </p:cNvGrpSpPr>
          <p:nvPr/>
        </p:nvGrpSpPr>
        <p:grpSpPr bwMode="auto">
          <a:xfrm>
            <a:off x="3530600" y="2767013"/>
            <a:ext cx="90488" cy="90487"/>
            <a:chOff x="3726" y="1082"/>
            <a:chExt cx="115" cy="115"/>
          </a:xfrm>
        </p:grpSpPr>
        <p:sp>
          <p:nvSpPr>
            <p:cNvPr id="536591" name="Line 15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6592" name="Line 16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6593" name="Group 17"/>
          <p:cNvGrpSpPr>
            <a:grpSpLocks noChangeAspect="1"/>
          </p:cNvGrpSpPr>
          <p:nvPr/>
        </p:nvGrpSpPr>
        <p:grpSpPr bwMode="auto">
          <a:xfrm>
            <a:off x="2611438" y="3228975"/>
            <a:ext cx="90487" cy="90488"/>
            <a:chOff x="3726" y="1082"/>
            <a:chExt cx="115" cy="115"/>
          </a:xfrm>
        </p:grpSpPr>
        <p:sp>
          <p:nvSpPr>
            <p:cNvPr id="536594" name="Line 18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6595" name="Line 19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6596" name="Group 20"/>
          <p:cNvGrpSpPr>
            <a:grpSpLocks noChangeAspect="1"/>
          </p:cNvGrpSpPr>
          <p:nvPr/>
        </p:nvGrpSpPr>
        <p:grpSpPr bwMode="auto">
          <a:xfrm>
            <a:off x="3838575" y="3227388"/>
            <a:ext cx="90488" cy="90487"/>
            <a:chOff x="3726" y="1082"/>
            <a:chExt cx="115" cy="115"/>
          </a:xfrm>
        </p:grpSpPr>
        <p:sp>
          <p:nvSpPr>
            <p:cNvPr id="536597" name="Line 21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6598" name="Line 22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6599" name="Group 23"/>
          <p:cNvGrpSpPr>
            <a:grpSpLocks noChangeAspect="1"/>
          </p:cNvGrpSpPr>
          <p:nvPr/>
        </p:nvGrpSpPr>
        <p:grpSpPr bwMode="auto">
          <a:xfrm>
            <a:off x="2916238" y="3687763"/>
            <a:ext cx="90487" cy="90487"/>
            <a:chOff x="3726" y="1082"/>
            <a:chExt cx="115" cy="115"/>
          </a:xfrm>
        </p:grpSpPr>
        <p:sp>
          <p:nvSpPr>
            <p:cNvPr id="536600" name="Line 24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6601" name="Line 25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6602" name="Group 26"/>
          <p:cNvGrpSpPr>
            <a:grpSpLocks noChangeAspect="1"/>
          </p:cNvGrpSpPr>
          <p:nvPr/>
        </p:nvGrpSpPr>
        <p:grpSpPr bwMode="auto">
          <a:xfrm>
            <a:off x="3222625" y="3687763"/>
            <a:ext cx="90488" cy="90487"/>
            <a:chOff x="3726" y="1082"/>
            <a:chExt cx="115" cy="115"/>
          </a:xfrm>
        </p:grpSpPr>
        <p:sp>
          <p:nvSpPr>
            <p:cNvPr id="536603" name="Line 27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6604" name="Line 28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6605" name="Group 29"/>
          <p:cNvGrpSpPr>
            <a:grpSpLocks noChangeAspect="1"/>
          </p:cNvGrpSpPr>
          <p:nvPr/>
        </p:nvGrpSpPr>
        <p:grpSpPr bwMode="auto">
          <a:xfrm>
            <a:off x="4144963" y="3687763"/>
            <a:ext cx="90487" cy="90487"/>
            <a:chOff x="3726" y="1082"/>
            <a:chExt cx="115" cy="115"/>
          </a:xfrm>
        </p:grpSpPr>
        <p:sp>
          <p:nvSpPr>
            <p:cNvPr id="536606" name="Line 30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6607" name="Line 31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6608" name="Group 32"/>
          <p:cNvGrpSpPr>
            <a:grpSpLocks noChangeAspect="1"/>
          </p:cNvGrpSpPr>
          <p:nvPr/>
        </p:nvGrpSpPr>
        <p:grpSpPr bwMode="auto">
          <a:xfrm>
            <a:off x="3224213" y="4146550"/>
            <a:ext cx="90487" cy="90488"/>
            <a:chOff x="3726" y="1082"/>
            <a:chExt cx="115" cy="115"/>
          </a:xfrm>
        </p:grpSpPr>
        <p:sp>
          <p:nvSpPr>
            <p:cNvPr id="536609" name="Line 33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6610" name="Line 34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6611" name="Group 35"/>
          <p:cNvGrpSpPr>
            <a:grpSpLocks noChangeAspect="1"/>
          </p:cNvGrpSpPr>
          <p:nvPr/>
        </p:nvGrpSpPr>
        <p:grpSpPr bwMode="auto">
          <a:xfrm>
            <a:off x="3838575" y="4146550"/>
            <a:ext cx="90488" cy="90488"/>
            <a:chOff x="3726" y="1082"/>
            <a:chExt cx="115" cy="115"/>
          </a:xfrm>
        </p:grpSpPr>
        <p:sp>
          <p:nvSpPr>
            <p:cNvPr id="536612" name="Line 36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6613" name="Line 37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6614" name="Group 38"/>
          <p:cNvGrpSpPr>
            <a:grpSpLocks noChangeAspect="1"/>
          </p:cNvGrpSpPr>
          <p:nvPr/>
        </p:nvGrpSpPr>
        <p:grpSpPr bwMode="auto">
          <a:xfrm>
            <a:off x="5983288" y="2765425"/>
            <a:ext cx="90487" cy="90488"/>
            <a:chOff x="3726" y="1082"/>
            <a:chExt cx="115" cy="115"/>
          </a:xfrm>
        </p:grpSpPr>
        <p:sp>
          <p:nvSpPr>
            <p:cNvPr id="536615" name="Line 39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6616" name="Line 40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6617" name="Group 41"/>
          <p:cNvGrpSpPr>
            <a:grpSpLocks noChangeAspect="1"/>
          </p:cNvGrpSpPr>
          <p:nvPr/>
        </p:nvGrpSpPr>
        <p:grpSpPr bwMode="auto">
          <a:xfrm>
            <a:off x="5986463" y="3227388"/>
            <a:ext cx="90487" cy="90487"/>
            <a:chOff x="3726" y="1082"/>
            <a:chExt cx="115" cy="115"/>
          </a:xfrm>
        </p:grpSpPr>
        <p:sp>
          <p:nvSpPr>
            <p:cNvPr id="536618" name="Line 42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6619" name="Line 43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6620" name="Group 44"/>
          <p:cNvGrpSpPr>
            <a:grpSpLocks noChangeAspect="1"/>
          </p:cNvGrpSpPr>
          <p:nvPr/>
        </p:nvGrpSpPr>
        <p:grpSpPr bwMode="auto">
          <a:xfrm>
            <a:off x="5986463" y="3687763"/>
            <a:ext cx="90487" cy="90487"/>
            <a:chOff x="3726" y="1082"/>
            <a:chExt cx="115" cy="115"/>
          </a:xfrm>
        </p:grpSpPr>
        <p:sp>
          <p:nvSpPr>
            <p:cNvPr id="536621" name="Line 45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6622" name="Line 46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6623" name="Group 47"/>
          <p:cNvGrpSpPr>
            <a:grpSpLocks noChangeAspect="1"/>
          </p:cNvGrpSpPr>
          <p:nvPr/>
        </p:nvGrpSpPr>
        <p:grpSpPr bwMode="auto">
          <a:xfrm>
            <a:off x="5370513" y="4146550"/>
            <a:ext cx="90487" cy="90488"/>
            <a:chOff x="3726" y="1082"/>
            <a:chExt cx="115" cy="115"/>
          </a:xfrm>
        </p:grpSpPr>
        <p:sp>
          <p:nvSpPr>
            <p:cNvPr id="536624" name="Line 48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6625" name="Line 49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6626" name="Group 50"/>
          <p:cNvGrpSpPr>
            <a:grpSpLocks noChangeAspect="1"/>
          </p:cNvGrpSpPr>
          <p:nvPr/>
        </p:nvGrpSpPr>
        <p:grpSpPr bwMode="auto">
          <a:xfrm>
            <a:off x="5373688" y="3227388"/>
            <a:ext cx="90487" cy="90487"/>
            <a:chOff x="3726" y="1082"/>
            <a:chExt cx="115" cy="115"/>
          </a:xfrm>
        </p:grpSpPr>
        <p:sp>
          <p:nvSpPr>
            <p:cNvPr id="536627" name="Line 51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6628" name="Line 52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6629" name="Group 53"/>
          <p:cNvGrpSpPr>
            <a:grpSpLocks noChangeAspect="1"/>
          </p:cNvGrpSpPr>
          <p:nvPr/>
        </p:nvGrpSpPr>
        <p:grpSpPr bwMode="auto">
          <a:xfrm>
            <a:off x="7058025" y="4454525"/>
            <a:ext cx="90488" cy="90488"/>
            <a:chOff x="3726" y="1082"/>
            <a:chExt cx="115" cy="115"/>
          </a:xfrm>
        </p:grpSpPr>
        <p:sp>
          <p:nvSpPr>
            <p:cNvPr id="536630" name="Line 54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6631" name="Line 55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6632" name="Group 56"/>
          <p:cNvGrpSpPr>
            <a:grpSpLocks noChangeAspect="1"/>
          </p:cNvGrpSpPr>
          <p:nvPr/>
        </p:nvGrpSpPr>
        <p:grpSpPr bwMode="auto">
          <a:xfrm>
            <a:off x="6748463" y="4699000"/>
            <a:ext cx="90487" cy="90488"/>
            <a:chOff x="3726" y="1082"/>
            <a:chExt cx="115" cy="115"/>
          </a:xfrm>
        </p:grpSpPr>
        <p:sp>
          <p:nvSpPr>
            <p:cNvPr id="536633" name="Line 57"/>
            <p:cNvSpPr>
              <a:spLocks noChangeAspect="1"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6634" name="Line 58"/>
            <p:cNvSpPr>
              <a:spLocks noChangeAspect="1"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36635" name="Line 59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6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6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6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3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3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6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3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3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3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36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3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3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3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3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4" grpId="0"/>
      <p:bldP spid="536585" grpId="0"/>
      <p:bldP spid="536586" grpId="0"/>
      <p:bldP spid="5366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B32F-B033-481C-A5D3-D1A747CB41BE}" type="slidenum">
              <a:rPr lang="en-US"/>
              <a:pPr/>
              <a:t>14</a:t>
            </a:fld>
            <a:r>
              <a:rPr lang="en-US"/>
              <a:t> / 18</a:t>
            </a: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Programmable Logic Device</a:t>
            </a:r>
          </a:p>
        </p:txBody>
      </p:sp>
      <p:graphicFrame>
        <p:nvGraphicFramePr>
          <p:cNvPr id="538628" name="Object 4"/>
          <p:cNvGraphicFramePr>
            <a:graphicFrameLocks noChangeAspect="1"/>
          </p:cNvGraphicFramePr>
          <p:nvPr/>
        </p:nvGraphicFramePr>
        <p:xfrm>
          <a:off x="957263" y="1639888"/>
          <a:ext cx="7589837" cy="4968875"/>
        </p:xfrm>
        <a:graphic>
          <a:graphicData uri="http://schemas.openxmlformats.org/presentationml/2006/ole">
            <p:oleObj spid="_x0000_s538628" name="Visio" r:id="rId3" imgW="4305239" imgH="2820010" progId="Visio.Drawing.11">
              <p:embed/>
            </p:oleObj>
          </a:graphicData>
        </a:graphic>
      </p:graphicFrame>
      <p:sp>
        <p:nvSpPr>
          <p:cNvPr id="538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477838"/>
          </a:xfrm>
          <a:noFill/>
          <a:ln/>
        </p:spPr>
        <p:txBody>
          <a:bodyPr/>
          <a:lstStyle/>
          <a:p>
            <a:r>
              <a:rPr lang="en-US"/>
              <a:t>Basic Macrocell Logic</a:t>
            </a:r>
          </a:p>
        </p:txBody>
      </p:sp>
      <p:sp>
        <p:nvSpPr>
          <p:cNvPr id="538630" name="Line 6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8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3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AE95-61C0-4368-988F-EC1981782381}" type="slidenum">
              <a:rPr lang="en-US"/>
              <a:pPr/>
              <a:t>15</a:t>
            </a:fld>
            <a:r>
              <a:rPr lang="en-US"/>
              <a:t> / 18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2519363" cy="3311525"/>
          </a:xfrm>
        </p:spPr>
        <p:txBody>
          <a:bodyPr/>
          <a:lstStyle/>
          <a:p>
            <a:r>
              <a:rPr lang="en-US"/>
              <a:t>Mano</a:t>
            </a:r>
          </a:p>
          <a:p>
            <a:pPr lvl="1"/>
            <a:r>
              <a:rPr lang="en-US"/>
              <a:t>Chapter 7</a:t>
            </a:r>
          </a:p>
          <a:p>
            <a:pPr lvl="2"/>
            <a:r>
              <a:rPr lang="it-IT"/>
              <a:t>7-1</a:t>
            </a:r>
          </a:p>
          <a:p>
            <a:pPr lvl="2"/>
            <a:r>
              <a:rPr lang="it-IT"/>
              <a:t>7-2</a:t>
            </a:r>
          </a:p>
          <a:p>
            <a:pPr lvl="2"/>
            <a:r>
              <a:rPr lang="it-IT"/>
              <a:t>7-3</a:t>
            </a:r>
          </a:p>
          <a:p>
            <a:pPr lvl="2"/>
            <a:r>
              <a:rPr lang="it-IT"/>
              <a:t>7-18</a:t>
            </a:r>
            <a:endParaRPr lang="en-US"/>
          </a:p>
          <a:p>
            <a:pPr lvl="2"/>
            <a:r>
              <a:rPr lang="it-IT"/>
              <a:t>7-19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9182-AD43-4D12-864A-1BEF874E20F1}" type="slidenum">
              <a:rPr lang="en-US"/>
              <a:pPr/>
              <a:t>16</a:t>
            </a:fld>
            <a:r>
              <a:rPr lang="en-US"/>
              <a:t> / 18</a:t>
            </a:r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graphicFrame>
        <p:nvGraphicFramePr>
          <p:cNvPr id="496696" name="Group 56"/>
          <p:cNvGraphicFramePr>
            <a:graphicFrameLocks noGrp="1"/>
          </p:cNvGraphicFramePr>
          <p:nvPr/>
        </p:nvGraphicFramePr>
        <p:xfrm>
          <a:off x="611188" y="1089025"/>
          <a:ext cx="8281987" cy="3975100"/>
        </p:xfrm>
        <a:graphic>
          <a:graphicData uri="http://schemas.openxmlformats.org/drawingml/2006/table">
            <a:tbl>
              <a:tblPr/>
              <a:tblGrid>
                <a:gridCol w="720725"/>
                <a:gridCol w="7561262"/>
              </a:tblGrid>
              <a:tr h="180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7-1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following memory units are specified by the number of words times the number of bits per word. How many address lines and input-output lines are needed in each case? (a) 4K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16, (b) 2G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8, (c) 16M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32, (d) 256K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64.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7-2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Give the number of bytes stored in the memories listed in Problem 7-1.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7-3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Word number 723 in a memory of 1024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 16 contains the binary equivalent of 3,451. List the 10-bit address and the 16-bit memory content of the word.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C05F-A2A3-48C1-B313-F846D8DB472E}" type="slidenum">
              <a:rPr lang="en-US"/>
              <a:pPr/>
              <a:t>17</a:t>
            </a:fld>
            <a:r>
              <a:rPr lang="en-US"/>
              <a:t> / 18</a:t>
            </a:r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graphicFrame>
        <p:nvGraphicFramePr>
          <p:cNvPr id="497719" name="Group 55"/>
          <p:cNvGraphicFramePr>
            <a:graphicFrameLocks noGrp="1"/>
          </p:cNvGraphicFramePr>
          <p:nvPr/>
        </p:nvGraphicFramePr>
        <p:xfrm>
          <a:off x="611188" y="1089025"/>
          <a:ext cx="8281987" cy="4016375"/>
        </p:xfrm>
        <a:graphic>
          <a:graphicData uri="http://schemas.openxmlformats.org/drawingml/2006/table">
            <a:tbl>
              <a:tblPr/>
              <a:tblGrid>
                <a:gridCol w="720725"/>
                <a:gridCol w="7561262"/>
              </a:tblGrid>
              <a:tr h="161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7-18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Specify the size of a ROM (number of words and number of bits per word) that will accommodate the truth table for the following combinational circuit components: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(a) a binary multiplier that multiplies two 4-bit,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(b) a 4-bit adder-subtractor,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(c) a quadruple 2-to-1-line multiplexers with common</a:t>
                      </a:r>
                      <a:b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</a:b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     select and enable inputs, and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(d) a BCD-to-seven-segment decoder with an enable</a:t>
                      </a:r>
                      <a:b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</a:b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      input.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0333-ABEF-4FF8-994F-6161FB51DA3C}" type="slidenum">
              <a:rPr lang="en-US"/>
              <a:pPr/>
              <a:t>18</a:t>
            </a:fld>
            <a:r>
              <a:rPr lang="en-US"/>
              <a:t> / 18</a:t>
            </a:r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graphicFrame>
        <p:nvGraphicFramePr>
          <p:cNvPr id="498723" name="Group 35"/>
          <p:cNvGraphicFramePr>
            <a:graphicFrameLocks noGrp="1"/>
          </p:cNvGraphicFramePr>
          <p:nvPr/>
        </p:nvGraphicFramePr>
        <p:xfrm>
          <a:off x="611188" y="1089025"/>
          <a:ext cx="8281987" cy="2921000"/>
        </p:xfrm>
        <a:graphic>
          <a:graphicData uri="http://schemas.openxmlformats.org/drawingml/2006/table">
            <a:tbl>
              <a:tblPr/>
              <a:tblGrid>
                <a:gridCol w="720725"/>
                <a:gridCol w="7561262"/>
              </a:tblGrid>
              <a:tr h="2160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7-19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Tabulate the truth table for an 8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 4 ROM that implements the Boolean functions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x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y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z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) = ∑(1,2,4,6)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x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y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z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) = ∑(0,1,6,7)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C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x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y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z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) = ∑(2,6)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D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x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y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z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) = ∑(1,2,3,5,7)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5AE5-3A83-4746-A4AB-04D0E8B07B06}" type="slidenum">
              <a:rPr lang="en-US"/>
              <a:pPr/>
              <a:t>1</a:t>
            </a:fld>
            <a:r>
              <a:rPr lang="en-US"/>
              <a:t> / 18</a:t>
            </a:r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Random-Access Memory (RAM)</a:t>
            </a:r>
          </a:p>
        </p:txBody>
      </p:sp>
      <p:sp>
        <p:nvSpPr>
          <p:cNvPr id="392196" name="Line 4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22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1760538"/>
          </a:xfrm>
          <a:noFill/>
          <a:ln/>
        </p:spPr>
        <p:txBody>
          <a:bodyPr/>
          <a:lstStyle/>
          <a:p>
            <a:r>
              <a:rPr lang="en-US"/>
              <a:t>Data Storage (Volatile)</a:t>
            </a:r>
          </a:p>
          <a:p>
            <a:r>
              <a:rPr lang="en-US"/>
              <a:t>Locations (Address)</a:t>
            </a:r>
          </a:p>
          <a:p>
            <a:r>
              <a:rPr lang="en-US"/>
              <a:t>Byte or Word</a:t>
            </a:r>
          </a:p>
        </p:txBody>
      </p:sp>
      <p:sp>
        <p:nvSpPr>
          <p:cNvPr id="392434" name="AutoShape 242"/>
          <p:cNvSpPr>
            <a:spLocks noChangeArrowheads="1"/>
          </p:cNvSpPr>
          <p:nvPr/>
        </p:nvSpPr>
        <p:spPr bwMode="auto">
          <a:xfrm>
            <a:off x="5651500" y="2708275"/>
            <a:ext cx="1981200" cy="2341563"/>
          </a:xfrm>
          <a:prstGeom prst="roundRect">
            <a:avLst>
              <a:gd name="adj" fmla="val 16667"/>
            </a:avLst>
          </a:prstGeom>
          <a:solidFill>
            <a:srgbClr val="66FF33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Memory unit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16 x 8</a:t>
            </a:r>
          </a:p>
        </p:txBody>
      </p:sp>
      <p:sp>
        <p:nvSpPr>
          <p:cNvPr id="392435" name="Line 243"/>
          <p:cNvSpPr>
            <a:spLocks noChangeShapeType="1"/>
          </p:cNvSpPr>
          <p:nvPr/>
        </p:nvSpPr>
        <p:spPr bwMode="auto">
          <a:xfrm>
            <a:off x="6011863" y="1989138"/>
            <a:ext cx="0" cy="7191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2436" name="Line 244"/>
          <p:cNvSpPr>
            <a:spLocks noChangeShapeType="1"/>
          </p:cNvSpPr>
          <p:nvPr/>
        </p:nvSpPr>
        <p:spPr bwMode="auto">
          <a:xfrm>
            <a:off x="6191250" y="1989138"/>
            <a:ext cx="0" cy="7191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2437" name="Line 245"/>
          <p:cNvSpPr>
            <a:spLocks noChangeShapeType="1"/>
          </p:cNvSpPr>
          <p:nvPr/>
        </p:nvSpPr>
        <p:spPr bwMode="auto">
          <a:xfrm>
            <a:off x="6370638" y="1989138"/>
            <a:ext cx="0" cy="7191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2438" name="Line 246"/>
          <p:cNvSpPr>
            <a:spLocks noChangeShapeType="1"/>
          </p:cNvSpPr>
          <p:nvPr/>
        </p:nvSpPr>
        <p:spPr bwMode="auto">
          <a:xfrm>
            <a:off x="6550025" y="1989138"/>
            <a:ext cx="0" cy="7191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2439" name="Line 247"/>
          <p:cNvSpPr>
            <a:spLocks noChangeShapeType="1"/>
          </p:cNvSpPr>
          <p:nvPr/>
        </p:nvSpPr>
        <p:spPr bwMode="auto">
          <a:xfrm>
            <a:off x="6729413" y="1989138"/>
            <a:ext cx="0" cy="7191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2440" name="Line 248"/>
          <p:cNvSpPr>
            <a:spLocks noChangeShapeType="1"/>
          </p:cNvSpPr>
          <p:nvPr/>
        </p:nvSpPr>
        <p:spPr bwMode="auto">
          <a:xfrm>
            <a:off x="6908800" y="1989138"/>
            <a:ext cx="0" cy="7191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2441" name="Line 249"/>
          <p:cNvSpPr>
            <a:spLocks noChangeShapeType="1"/>
          </p:cNvSpPr>
          <p:nvPr/>
        </p:nvSpPr>
        <p:spPr bwMode="auto">
          <a:xfrm>
            <a:off x="7088188" y="1989138"/>
            <a:ext cx="0" cy="7191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2442" name="Line 250"/>
          <p:cNvSpPr>
            <a:spLocks noChangeShapeType="1"/>
          </p:cNvSpPr>
          <p:nvPr/>
        </p:nvSpPr>
        <p:spPr bwMode="auto">
          <a:xfrm>
            <a:off x="7267575" y="1989138"/>
            <a:ext cx="0" cy="7191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2443" name="Line 251"/>
          <p:cNvSpPr>
            <a:spLocks noChangeShapeType="1"/>
          </p:cNvSpPr>
          <p:nvPr/>
        </p:nvSpPr>
        <p:spPr bwMode="auto">
          <a:xfrm>
            <a:off x="6016625" y="5049838"/>
            <a:ext cx="0" cy="7191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2444" name="Line 252"/>
          <p:cNvSpPr>
            <a:spLocks noChangeShapeType="1"/>
          </p:cNvSpPr>
          <p:nvPr/>
        </p:nvSpPr>
        <p:spPr bwMode="auto">
          <a:xfrm>
            <a:off x="6196013" y="5049838"/>
            <a:ext cx="0" cy="7191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2445" name="Line 253"/>
          <p:cNvSpPr>
            <a:spLocks noChangeShapeType="1"/>
          </p:cNvSpPr>
          <p:nvPr/>
        </p:nvSpPr>
        <p:spPr bwMode="auto">
          <a:xfrm>
            <a:off x="6375400" y="5049838"/>
            <a:ext cx="0" cy="7191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2446" name="Line 254"/>
          <p:cNvSpPr>
            <a:spLocks noChangeShapeType="1"/>
          </p:cNvSpPr>
          <p:nvPr/>
        </p:nvSpPr>
        <p:spPr bwMode="auto">
          <a:xfrm>
            <a:off x="6554788" y="5049838"/>
            <a:ext cx="0" cy="7191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2447" name="Line 255"/>
          <p:cNvSpPr>
            <a:spLocks noChangeShapeType="1"/>
          </p:cNvSpPr>
          <p:nvPr/>
        </p:nvSpPr>
        <p:spPr bwMode="auto">
          <a:xfrm>
            <a:off x="6734175" y="5049838"/>
            <a:ext cx="0" cy="7191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2448" name="Line 256"/>
          <p:cNvSpPr>
            <a:spLocks noChangeShapeType="1"/>
          </p:cNvSpPr>
          <p:nvPr/>
        </p:nvSpPr>
        <p:spPr bwMode="auto">
          <a:xfrm>
            <a:off x="6913563" y="5049838"/>
            <a:ext cx="0" cy="7191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2449" name="Line 257"/>
          <p:cNvSpPr>
            <a:spLocks noChangeShapeType="1"/>
          </p:cNvSpPr>
          <p:nvPr/>
        </p:nvSpPr>
        <p:spPr bwMode="auto">
          <a:xfrm>
            <a:off x="7092950" y="5049838"/>
            <a:ext cx="0" cy="7191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2450" name="Line 258"/>
          <p:cNvSpPr>
            <a:spLocks noChangeShapeType="1"/>
          </p:cNvSpPr>
          <p:nvPr/>
        </p:nvSpPr>
        <p:spPr bwMode="auto">
          <a:xfrm>
            <a:off x="7272338" y="5049838"/>
            <a:ext cx="0" cy="7191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2455" name="Line 263"/>
          <p:cNvSpPr>
            <a:spLocks noChangeShapeType="1"/>
          </p:cNvSpPr>
          <p:nvPr/>
        </p:nvSpPr>
        <p:spPr bwMode="auto">
          <a:xfrm rot="-5400000">
            <a:off x="5291932" y="3069431"/>
            <a:ext cx="0" cy="71913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2456" name="Line 264"/>
          <p:cNvSpPr>
            <a:spLocks noChangeShapeType="1"/>
          </p:cNvSpPr>
          <p:nvPr/>
        </p:nvSpPr>
        <p:spPr bwMode="auto">
          <a:xfrm rot="-5400000">
            <a:off x="5290344" y="2890044"/>
            <a:ext cx="0" cy="7191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2457" name="Line 265"/>
          <p:cNvSpPr>
            <a:spLocks noChangeShapeType="1"/>
          </p:cNvSpPr>
          <p:nvPr/>
        </p:nvSpPr>
        <p:spPr bwMode="auto">
          <a:xfrm rot="-5400000">
            <a:off x="5291932" y="3429794"/>
            <a:ext cx="0" cy="71913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2458" name="Line 266"/>
          <p:cNvSpPr>
            <a:spLocks noChangeShapeType="1"/>
          </p:cNvSpPr>
          <p:nvPr/>
        </p:nvSpPr>
        <p:spPr bwMode="auto">
          <a:xfrm rot="-5400000">
            <a:off x="5291932" y="3250406"/>
            <a:ext cx="0" cy="71913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2459" name="Line 267"/>
          <p:cNvSpPr>
            <a:spLocks noChangeShapeType="1"/>
          </p:cNvSpPr>
          <p:nvPr/>
        </p:nvSpPr>
        <p:spPr bwMode="auto">
          <a:xfrm rot="-5400000">
            <a:off x="5291932" y="4148931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2460" name="Line 268"/>
          <p:cNvSpPr>
            <a:spLocks noChangeShapeType="1"/>
          </p:cNvSpPr>
          <p:nvPr/>
        </p:nvSpPr>
        <p:spPr bwMode="auto">
          <a:xfrm rot="-5400000">
            <a:off x="5291932" y="3790156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2461" name="Text Box 269"/>
          <p:cNvSpPr txBox="1">
            <a:spLocks noChangeArrowheads="1"/>
          </p:cNvSpPr>
          <p:nvPr/>
        </p:nvSpPr>
        <p:spPr bwMode="auto">
          <a:xfrm>
            <a:off x="5832475" y="1628775"/>
            <a:ext cx="1619250" cy="328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Data input</a:t>
            </a:r>
          </a:p>
        </p:txBody>
      </p:sp>
      <p:sp>
        <p:nvSpPr>
          <p:cNvPr id="392462" name="Text Box 270"/>
          <p:cNvSpPr txBox="1">
            <a:spLocks noChangeArrowheads="1"/>
          </p:cNvSpPr>
          <p:nvPr/>
        </p:nvSpPr>
        <p:spPr bwMode="auto">
          <a:xfrm>
            <a:off x="5832475" y="5768975"/>
            <a:ext cx="1619250" cy="328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Data output</a:t>
            </a:r>
          </a:p>
        </p:txBody>
      </p:sp>
      <p:sp>
        <p:nvSpPr>
          <p:cNvPr id="392463" name="Text Box 271"/>
          <p:cNvSpPr txBox="1">
            <a:spLocks noChangeArrowheads="1"/>
          </p:cNvSpPr>
          <p:nvPr/>
        </p:nvSpPr>
        <p:spPr bwMode="auto">
          <a:xfrm>
            <a:off x="3671888" y="3363913"/>
            <a:ext cx="1258887" cy="328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Address</a:t>
            </a:r>
          </a:p>
        </p:txBody>
      </p:sp>
      <p:sp>
        <p:nvSpPr>
          <p:cNvPr id="392464" name="Text Box 272"/>
          <p:cNvSpPr txBox="1">
            <a:spLocks noChangeArrowheads="1"/>
          </p:cNvSpPr>
          <p:nvPr/>
        </p:nvSpPr>
        <p:spPr bwMode="auto">
          <a:xfrm>
            <a:off x="3671888" y="3962400"/>
            <a:ext cx="1258887" cy="328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Read</a:t>
            </a:r>
          </a:p>
        </p:txBody>
      </p:sp>
      <p:sp>
        <p:nvSpPr>
          <p:cNvPr id="392465" name="Text Box 273"/>
          <p:cNvSpPr txBox="1">
            <a:spLocks noChangeArrowheads="1"/>
          </p:cNvSpPr>
          <p:nvPr/>
        </p:nvSpPr>
        <p:spPr bwMode="auto">
          <a:xfrm>
            <a:off x="3671888" y="4335463"/>
            <a:ext cx="1258887" cy="328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Write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2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2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2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9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9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9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9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9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9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9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9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9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9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9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9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9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9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9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9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9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9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9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9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9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9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9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6" grpId="0" animBg="1"/>
      <p:bldP spid="392434" grpId="0" animBg="1"/>
      <p:bldP spid="392435" grpId="0" animBg="1"/>
      <p:bldP spid="392436" grpId="0" animBg="1"/>
      <p:bldP spid="392437" grpId="0" animBg="1"/>
      <p:bldP spid="392438" grpId="0" animBg="1"/>
      <p:bldP spid="392439" grpId="0" animBg="1"/>
      <p:bldP spid="392440" grpId="0" animBg="1"/>
      <p:bldP spid="392441" grpId="0" animBg="1"/>
      <p:bldP spid="392442" grpId="0" animBg="1"/>
      <p:bldP spid="392443" grpId="0" animBg="1"/>
      <p:bldP spid="392444" grpId="0" animBg="1"/>
      <p:bldP spid="392445" grpId="0" animBg="1"/>
      <p:bldP spid="392446" grpId="0" animBg="1"/>
      <p:bldP spid="392447" grpId="0" animBg="1"/>
      <p:bldP spid="392448" grpId="0" animBg="1"/>
      <p:bldP spid="392449" grpId="0" animBg="1"/>
      <p:bldP spid="392450" grpId="0" animBg="1"/>
      <p:bldP spid="392455" grpId="0" animBg="1"/>
      <p:bldP spid="392456" grpId="0" animBg="1"/>
      <p:bldP spid="392457" grpId="0" animBg="1"/>
      <p:bldP spid="392458" grpId="0" animBg="1"/>
      <p:bldP spid="392459" grpId="0" animBg="1"/>
      <p:bldP spid="392460" grpId="0" animBg="1"/>
      <p:bldP spid="392461" grpId="0"/>
      <p:bldP spid="392462" grpId="0"/>
      <p:bldP spid="392463" grpId="0"/>
      <p:bldP spid="392464" grpId="0"/>
      <p:bldP spid="3924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BDE7-3D88-4F32-9EB1-BEA95C4E686C}" type="slidenum">
              <a:rPr lang="en-US"/>
              <a:pPr/>
              <a:t>2</a:t>
            </a:fld>
            <a:r>
              <a:rPr lang="en-US"/>
              <a:t> / 18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Random-Access Memory (RAM)</a:t>
            </a:r>
          </a:p>
        </p:txBody>
      </p:sp>
      <p:sp>
        <p:nvSpPr>
          <p:cNvPr id="525315" name="Line 3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5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1760538"/>
          </a:xfrm>
          <a:noFill/>
          <a:ln/>
        </p:spPr>
        <p:txBody>
          <a:bodyPr/>
          <a:lstStyle/>
          <a:p>
            <a:r>
              <a:rPr lang="en-US"/>
              <a:t>Data Storage (Volatile)</a:t>
            </a:r>
          </a:p>
          <a:p>
            <a:r>
              <a:rPr lang="en-US"/>
              <a:t>Locations (Address)</a:t>
            </a:r>
          </a:p>
          <a:p>
            <a:r>
              <a:rPr lang="en-US"/>
              <a:t>Byte or Word</a:t>
            </a:r>
          </a:p>
        </p:txBody>
      </p:sp>
      <p:sp>
        <p:nvSpPr>
          <p:cNvPr id="525317" name="AutoShape 5"/>
          <p:cNvSpPr>
            <a:spLocks noChangeArrowheads="1"/>
          </p:cNvSpPr>
          <p:nvPr/>
        </p:nvSpPr>
        <p:spPr bwMode="auto">
          <a:xfrm>
            <a:off x="5651500" y="2708275"/>
            <a:ext cx="1981200" cy="2341563"/>
          </a:xfrm>
          <a:prstGeom prst="roundRect">
            <a:avLst>
              <a:gd name="adj" fmla="val 16667"/>
            </a:avLst>
          </a:prstGeom>
          <a:solidFill>
            <a:srgbClr val="66FF33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Memory unit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baseline="30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525320" name="Line 8"/>
          <p:cNvSpPr>
            <a:spLocks noChangeShapeType="1"/>
          </p:cNvSpPr>
          <p:nvPr/>
        </p:nvSpPr>
        <p:spPr bwMode="auto">
          <a:xfrm>
            <a:off x="6370638" y="1989138"/>
            <a:ext cx="0" cy="7191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5323" name="Line 11"/>
          <p:cNvSpPr>
            <a:spLocks noChangeShapeType="1"/>
          </p:cNvSpPr>
          <p:nvPr/>
        </p:nvSpPr>
        <p:spPr bwMode="auto">
          <a:xfrm>
            <a:off x="6908800" y="1989138"/>
            <a:ext cx="0" cy="7191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5328" name="Line 16"/>
          <p:cNvSpPr>
            <a:spLocks noChangeShapeType="1"/>
          </p:cNvSpPr>
          <p:nvPr/>
        </p:nvSpPr>
        <p:spPr bwMode="auto">
          <a:xfrm>
            <a:off x="6375400" y="5049838"/>
            <a:ext cx="0" cy="7191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5331" name="Line 19"/>
          <p:cNvSpPr>
            <a:spLocks noChangeShapeType="1"/>
          </p:cNvSpPr>
          <p:nvPr/>
        </p:nvSpPr>
        <p:spPr bwMode="auto">
          <a:xfrm>
            <a:off x="6913563" y="5049838"/>
            <a:ext cx="0" cy="7191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5335" name="Line 23"/>
          <p:cNvSpPr>
            <a:spLocks noChangeShapeType="1"/>
          </p:cNvSpPr>
          <p:nvPr/>
        </p:nvSpPr>
        <p:spPr bwMode="auto">
          <a:xfrm rot="-5400000">
            <a:off x="5290344" y="2890044"/>
            <a:ext cx="0" cy="7191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5336" name="Line 24"/>
          <p:cNvSpPr>
            <a:spLocks noChangeShapeType="1"/>
          </p:cNvSpPr>
          <p:nvPr/>
        </p:nvSpPr>
        <p:spPr bwMode="auto">
          <a:xfrm rot="-5400000">
            <a:off x="5291932" y="3429794"/>
            <a:ext cx="0" cy="71913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5338" name="Line 26"/>
          <p:cNvSpPr>
            <a:spLocks noChangeShapeType="1"/>
          </p:cNvSpPr>
          <p:nvPr/>
        </p:nvSpPr>
        <p:spPr bwMode="auto">
          <a:xfrm rot="-5400000">
            <a:off x="5291932" y="4148931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5339" name="Line 27"/>
          <p:cNvSpPr>
            <a:spLocks noChangeShapeType="1"/>
          </p:cNvSpPr>
          <p:nvPr/>
        </p:nvSpPr>
        <p:spPr bwMode="auto">
          <a:xfrm rot="-5400000">
            <a:off x="5291932" y="3790156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5340" name="Text Box 28"/>
          <p:cNvSpPr txBox="1">
            <a:spLocks noChangeArrowheads="1"/>
          </p:cNvSpPr>
          <p:nvPr/>
        </p:nvSpPr>
        <p:spPr bwMode="auto">
          <a:xfrm>
            <a:off x="5651500" y="1628775"/>
            <a:ext cx="1981200" cy="328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Data input</a:t>
            </a:r>
          </a:p>
        </p:txBody>
      </p:sp>
      <p:sp>
        <p:nvSpPr>
          <p:cNvPr id="525341" name="Text Box 29"/>
          <p:cNvSpPr txBox="1">
            <a:spLocks noChangeArrowheads="1"/>
          </p:cNvSpPr>
          <p:nvPr/>
        </p:nvSpPr>
        <p:spPr bwMode="auto">
          <a:xfrm>
            <a:off x="5651500" y="5768975"/>
            <a:ext cx="1981200" cy="328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Data output</a:t>
            </a:r>
          </a:p>
        </p:txBody>
      </p:sp>
      <p:sp>
        <p:nvSpPr>
          <p:cNvPr id="525342" name="Text Box 30"/>
          <p:cNvSpPr txBox="1">
            <a:spLocks noChangeArrowheads="1"/>
          </p:cNvSpPr>
          <p:nvPr/>
        </p:nvSpPr>
        <p:spPr bwMode="auto">
          <a:xfrm>
            <a:off x="3492500" y="3343275"/>
            <a:ext cx="1438275" cy="328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Address</a:t>
            </a:r>
          </a:p>
        </p:txBody>
      </p:sp>
      <p:sp>
        <p:nvSpPr>
          <p:cNvPr id="525343" name="Text Box 31"/>
          <p:cNvSpPr txBox="1">
            <a:spLocks noChangeArrowheads="1"/>
          </p:cNvSpPr>
          <p:nvPr/>
        </p:nvSpPr>
        <p:spPr bwMode="auto">
          <a:xfrm>
            <a:off x="3671888" y="3962400"/>
            <a:ext cx="1258887" cy="328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Read</a:t>
            </a:r>
          </a:p>
        </p:txBody>
      </p:sp>
      <p:sp>
        <p:nvSpPr>
          <p:cNvPr id="525344" name="Text Box 32"/>
          <p:cNvSpPr txBox="1">
            <a:spLocks noChangeArrowheads="1"/>
          </p:cNvSpPr>
          <p:nvPr/>
        </p:nvSpPr>
        <p:spPr bwMode="auto">
          <a:xfrm>
            <a:off x="3671888" y="4335463"/>
            <a:ext cx="1258887" cy="328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Write</a:t>
            </a:r>
          </a:p>
        </p:txBody>
      </p:sp>
      <p:sp>
        <p:nvSpPr>
          <p:cNvPr id="525345" name="Line 33"/>
          <p:cNvSpPr>
            <a:spLocks noChangeShapeType="1"/>
          </p:cNvSpPr>
          <p:nvPr/>
        </p:nvSpPr>
        <p:spPr bwMode="auto">
          <a:xfrm>
            <a:off x="6372225" y="2349500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5346" name="Line 34"/>
          <p:cNvSpPr>
            <a:spLocks noChangeShapeType="1"/>
          </p:cNvSpPr>
          <p:nvPr/>
        </p:nvSpPr>
        <p:spPr bwMode="auto">
          <a:xfrm>
            <a:off x="6372225" y="5408613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5347" name="Line 35"/>
          <p:cNvSpPr>
            <a:spLocks noChangeShapeType="1"/>
          </p:cNvSpPr>
          <p:nvPr/>
        </p:nvSpPr>
        <p:spPr bwMode="auto">
          <a:xfrm rot="-5400000">
            <a:off x="5022056" y="3520282"/>
            <a:ext cx="541337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5348" name="AutoShape 36"/>
          <p:cNvSpPr>
            <a:spLocks noChangeArrowheads="1"/>
          </p:cNvSpPr>
          <p:nvPr/>
        </p:nvSpPr>
        <p:spPr bwMode="auto">
          <a:xfrm>
            <a:off x="431800" y="3968750"/>
            <a:ext cx="2519363" cy="1081088"/>
          </a:xfrm>
          <a:prstGeom prst="wedgeRoundRectCallout">
            <a:avLst>
              <a:gd name="adj1" fmla="val 64935"/>
              <a:gd name="adj2" fmla="val -87296"/>
              <a:gd name="adj3" fmla="val 16667"/>
            </a:avLst>
          </a:prstGeom>
          <a:solidFill>
            <a:srgbClr val="FFFF99"/>
          </a:solidFill>
          <a:ln w="38100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/>
            <a:r>
              <a:rPr lang="en-US" sz="2400">
                <a:latin typeface="Times New Roman" pitchFamily="18" charset="0"/>
                <a:cs typeface="Times New Roman" pitchFamily="18" charset="0"/>
              </a:rPr>
              <a:t>10 Address lines</a:t>
            </a:r>
            <a:br>
              <a:rPr 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1024 locations</a:t>
            </a:r>
            <a:br>
              <a:rPr lang="en-US" sz="240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= 1 K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animBg="1"/>
      <p:bldP spid="5253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3D14-2D26-40CB-9B18-618FEC6FF802}" type="slidenum">
              <a:rPr lang="en-US"/>
              <a:pPr/>
              <a:t>3</a:t>
            </a:fld>
            <a:r>
              <a:rPr lang="en-US"/>
              <a:t> / 18</a:t>
            </a:r>
          </a:p>
        </p:txBody>
      </p:sp>
      <p:sp>
        <p:nvSpPr>
          <p:cNvPr id="527380" name="Line 20"/>
          <p:cNvSpPr>
            <a:spLocks noChangeShapeType="1"/>
          </p:cNvSpPr>
          <p:nvPr/>
        </p:nvSpPr>
        <p:spPr bwMode="auto">
          <a:xfrm flipH="1" flipV="1">
            <a:off x="6911975" y="1808163"/>
            <a:ext cx="180975" cy="1981200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7379" name="Line 19"/>
          <p:cNvSpPr>
            <a:spLocks noChangeShapeType="1"/>
          </p:cNvSpPr>
          <p:nvPr/>
        </p:nvSpPr>
        <p:spPr bwMode="auto">
          <a:xfrm flipH="1" flipV="1">
            <a:off x="6911975" y="2349500"/>
            <a:ext cx="180975" cy="4140200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7378" name="Line 18"/>
          <p:cNvSpPr>
            <a:spLocks noChangeShapeType="1"/>
          </p:cNvSpPr>
          <p:nvPr/>
        </p:nvSpPr>
        <p:spPr bwMode="auto">
          <a:xfrm flipV="1">
            <a:off x="1692275" y="2349500"/>
            <a:ext cx="4679950" cy="4140200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7377" name="Line 17"/>
          <p:cNvSpPr>
            <a:spLocks noChangeShapeType="1"/>
          </p:cNvSpPr>
          <p:nvPr/>
        </p:nvSpPr>
        <p:spPr bwMode="auto">
          <a:xfrm flipV="1">
            <a:off x="1692275" y="1808163"/>
            <a:ext cx="4679950" cy="1981200"/>
          </a:xfrm>
          <a:prstGeom prst="line">
            <a:avLst/>
          </a:prstGeom>
          <a:noFill/>
          <a:ln w="127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graphicFrame>
        <p:nvGraphicFramePr>
          <p:cNvPr id="527367" name="Object 7"/>
          <p:cNvGraphicFramePr>
            <a:graphicFrameLocks noChangeAspect="1"/>
          </p:cNvGraphicFramePr>
          <p:nvPr/>
        </p:nvGraphicFramePr>
        <p:xfrm>
          <a:off x="271463" y="2743200"/>
          <a:ext cx="8853487" cy="3851275"/>
        </p:xfrm>
        <a:graphic>
          <a:graphicData uri="http://schemas.openxmlformats.org/presentationml/2006/ole">
            <p:oleObj spid="_x0000_s527367" name="Visio" r:id="rId3" imgW="3862913" imgH="1679570" progId="Visio.Drawing.11">
              <p:embed/>
            </p:oleObj>
          </a:graphicData>
        </a:graphic>
      </p:graphicFrame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Decoding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477838"/>
          </a:xfrm>
        </p:spPr>
        <p:txBody>
          <a:bodyPr/>
          <a:lstStyle/>
          <a:p>
            <a:r>
              <a:rPr lang="en-US"/>
              <a:t>Memory Cell</a:t>
            </a:r>
          </a:p>
        </p:txBody>
      </p:sp>
      <p:sp>
        <p:nvSpPr>
          <p:cNvPr id="527366" name="AutoShape 6"/>
          <p:cNvSpPr>
            <a:spLocks noChangeArrowheads="1"/>
          </p:cNvSpPr>
          <p:nvPr/>
        </p:nvSpPr>
        <p:spPr bwMode="auto">
          <a:xfrm>
            <a:off x="1511300" y="3608388"/>
            <a:ext cx="5761038" cy="30607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grpSp>
        <p:nvGrpSpPr>
          <p:cNvPr id="527372" name="Group 12"/>
          <p:cNvGrpSpPr>
            <a:grpSpLocks/>
          </p:cNvGrpSpPr>
          <p:nvPr/>
        </p:nvGrpSpPr>
        <p:grpSpPr bwMode="auto">
          <a:xfrm>
            <a:off x="5978525" y="1479550"/>
            <a:ext cx="1260475" cy="1260475"/>
            <a:chOff x="4241" y="1026"/>
            <a:chExt cx="794" cy="794"/>
          </a:xfrm>
        </p:grpSpPr>
        <p:sp>
          <p:nvSpPr>
            <p:cNvPr id="527365" name="AutoShape 5"/>
            <p:cNvSpPr>
              <a:spLocks noChangeArrowheads="1"/>
            </p:cNvSpPr>
            <p:nvPr/>
          </p:nvSpPr>
          <p:spPr bwMode="auto">
            <a:xfrm>
              <a:off x="4451" y="1236"/>
              <a:ext cx="374" cy="374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en-US">
                  <a:solidFill>
                    <a:schemeClr val="bg1"/>
                  </a:solidFill>
                </a:rPr>
                <a:t>BC</a:t>
              </a:r>
            </a:p>
          </p:txBody>
        </p:sp>
        <p:sp>
          <p:nvSpPr>
            <p:cNvPr id="527368" name="Line 8"/>
            <p:cNvSpPr>
              <a:spLocks noChangeShapeType="1"/>
            </p:cNvSpPr>
            <p:nvPr/>
          </p:nvSpPr>
          <p:spPr bwMode="auto">
            <a:xfrm>
              <a:off x="4638" y="1026"/>
              <a:ext cx="0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27369" name="Line 9"/>
            <p:cNvSpPr>
              <a:spLocks noChangeShapeType="1"/>
            </p:cNvSpPr>
            <p:nvPr/>
          </p:nvSpPr>
          <p:spPr bwMode="auto">
            <a:xfrm flipV="1">
              <a:off x="4639" y="1593"/>
              <a:ext cx="0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27370" name="Line 10"/>
            <p:cNvSpPr>
              <a:spLocks noChangeShapeType="1"/>
            </p:cNvSpPr>
            <p:nvPr/>
          </p:nvSpPr>
          <p:spPr bwMode="auto">
            <a:xfrm rot="5400000" flipV="1">
              <a:off x="4355" y="1309"/>
              <a:ext cx="0" cy="22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27371" name="Line 11"/>
            <p:cNvSpPr>
              <a:spLocks noChangeShapeType="1"/>
            </p:cNvSpPr>
            <p:nvPr/>
          </p:nvSpPr>
          <p:spPr bwMode="auto">
            <a:xfrm rot="5400000" flipV="1">
              <a:off x="4922" y="1310"/>
              <a:ext cx="0" cy="22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27373" name="Text Box 13"/>
          <p:cNvSpPr txBox="1">
            <a:spLocks noChangeArrowheads="1"/>
          </p:cNvSpPr>
          <p:nvPr/>
        </p:nvSpPr>
        <p:spPr bwMode="auto">
          <a:xfrm>
            <a:off x="6157913" y="1119188"/>
            <a:ext cx="900112" cy="328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Select</a:t>
            </a:r>
          </a:p>
        </p:txBody>
      </p:sp>
      <p:sp>
        <p:nvSpPr>
          <p:cNvPr id="527374" name="Text Box 14"/>
          <p:cNvSpPr txBox="1">
            <a:spLocks noChangeArrowheads="1"/>
          </p:cNvSpPr>
          <p:nvPr/>
        </p:nvSpPr>
        <p:spPr bwMode="auto">
          <a:xfrm>
            <a:off x="7200900" y="1928813"/>
            <a:ext cx="1150938" cy="328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  <p:sp>
        <p:nvSpPr>
          <p:cNvPr id="527375" name="Text Box 15"/>
          <p:cNvSpPr txBox="1">
            <a:spLocks noChangeArrowheads="1"/>
          </p:cNvSpPr>
          <p:nvPr/>
        </p:nvSpPr>
        <p:spPr bwMode="auto">
          <a:xfrm>
            <a:off x="4973638" y="1930400"/>
            <a:ext cx="1150937" cy="328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Input</a:t>
            </a:r>
          </a:p>
        </p:txBody>
      </p:sp>
      <p:sp>
        <p:nvSpPr>
          <p:cNvPr id="527376" name="Text Box 16"/>
          <p:cNvSpPr txBox="1">
            <a:spLocks noChangeArrowheads="1"/>
          </p:cNvSpPr>
          <p:nvPr/>
        </p:nvSpPr>
        <p:spPr bwMode="auto">
          <a:xfrm>
            <a:off x="5797550" y="2740025"/>
            <a:ext cx="1692275" cy="328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Read/Write</a:t>
            </a:r>
          </a:p>
        </p:txBody>
      </p:sp>
      <p:sp>
        <p:nvSpPr>
          <p:cNvPr id="527381" name="Line 21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2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2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80" grpId="0" animBg="1"/>
      <p:bldP spid="527379" grpId="0" animBg="1"/>
      <p:bldP spid="527378" grpId="0" animBg="1"/>
      <p:bldP spid="527377" grpId="0" animBg="1"/>
      <p:bldP spid="527366" grpId="0" animBg="1"/>
      <p:bldP spid="527373" grpId="0"/>
      <p:bldP spid="527374" grpId="0"/>
      <p:bldP spid="527375" grpId="0"/>
      <p:bldP spid="527376" grpId="0"/>
      <p:bldP spid="5273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4F50-05A2-4945-9CFB-4D24A909AE87}" type="slidenum">
              <a:rPr lang="en-US"/>
              <a:pPr/>
              <a:t>4</a:t>
            </a:fld>
            <a:r>
              <a:rPr lang="en-US"/>
              <a:t> / 18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Decoding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477838"/>
          </a:xfrm>
        </p:spPr>
        <p:txBody>
          <a:bodyPr/>
          <a:lstStyle/>
          <a:p>
            <a:r>
              <a:rPr lang="en-US"/>
              <a:t>Memory Array</a:t>
            </a:r>
          </a:p>
        </p:txBody>
      </p:sp>
      <p:grpSp>
        <p:nvGrpSpPr>
          <p:cNvPr id="528524" name="Group 140"/>
          <p:cNvGrpSpPr>
            <a:grpSpLocks/>
          </p:cNvGrpSpPr>
          <p:nvPr/>
        </p:nvGrpSpPr>
        <p:grpSpPr bwMode="auto">
          <a:xfrm>
            <a:off x="314325" y="1268413"/>
            <a:ext cx="8037513" cy="5549900"/>
            <a:chOff x="198" y="799"/>
            <a:chExt cx="5063" cy="3496"/>
          </a:xfrm>
        </p:grpSpPr>
        <p:grpSp>
          <p:nvGrpSpPr>
            <p:cNvPr id="528394" name="Group 10"/>
            <p:cNvGrpSpPr>
              <a:grpSpLocks/>
            </p:cNvGrpSpPr>
            <p:nvPr/>
          </p:nvGrpSpPr>
          <p:grpSpPr bwMode="auto">
            <a:xfrm>
              <a:off x="2625" y="1140"/>
              <a:ext cx="454" cy="454"/>
              <a:chOff x="4014" y="1139"/>
              <a:chExt cx="454" cy="454"/>
            </a:xfrm>
          </p:grpSpPr>
          <p:sp>
            <p:nvSpPr>
              <p:cNvPr id="528389" name="AutoShape 5"/>
              <p:cNvSpPr>
                <a:spLocks noChangeArrowheads="1"/>
              </p:cNvSpPr>
              <p:nvPr/>
            </p:nvSpPr>
            <p:spPr bwMode="auto">
              <a:xfrm>
                <a:off x="4127" y="1253"/>
                <a:ext cx="223" cy="227"/>
              </a:xfrm>
              <a:prstGeom prst="roundRect">
                <a:avLst>
                  <a:gd name="adj" fmla="val 16667"/>
                </a:avLst>
              </a:prstGeom>
              <a:solidFill>
                <a:srgbClr val="008000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r>
                  <a:rPr lang="en-US" sz="1400">
                    <a:solidFill>
                      <a:schemeClr val="bg1"/>
                    </a:solidFill>
                  </a:rPr>
                  <a:t>BC</a:t>
                </a:r>
              </a:p>
            </p:txBody>
          </p:sp>
          <p:sp>
            <p:nvSpPr>
              <p:cNvPr id="528390" name="Line 6"/>
              <p:cNvSpPr>
                <a:spLocks noChangeShapeType="1"/>
              </p:cNvSpPr>
              <p:nvPr/>
            </p:nvSpPr>
            <p:spPr bwMode="auto">
              <a:xfrm>
                <a:off x="4241" y="113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391" name="Line 7"/>
              <p:cNvSpPr>
                <a:spLocks noChangeShapeType="1"/>
              </p:cNvSpPr>
              <p:nvPr/>
            </p:nvSpPr>
            <p:spPr bwMode="auto">
              <a:xfrm flipV="1">
                <a:off x="4241" y="1480"/>
                <a:ext cx="0" cy="113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392" name="Line 8"/>
              <p:cNvSpPr>
                <a:spLocks noChangeShapeType="1"/>
              </p:cNvSpPr>
              <p:nvPr/>
            </p:nvSpPr>
            <p:spPr bwMode="auto">
              <a:xfrm rot="5400000" flipV="1">
                <a:off x="4071" y="130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393" name="Line 9"/>
              <p:cNvSpPr>
                <a:spLocks noChangeShapeType="1"/>
              </p:cNvSpPr>
              <p:nvPr/>
            </p:nvSpPr>
            <p:spPr bwMode="auto">
              <a:xfrm rot="5400000" flipV="1">
                <a:off x="4411" y="130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8395" name="Group 11"/>
            <p:cNvGrpSpPr>
              <a:grpSpLocks/>
            </p:cNvGrpSpPr>
            <p:nvPr/>
          </p:nvGrpSpPr>
          <p:grpSpPr bwMode="auto">
            <a:xfrm>
              <a:off x="3305" y="1140"/>
              <a:ext cx="454" cy="454"/>
              <a:chOff x="4014" y="1139"/>
              <a:chExt cx="454" cy="454"/>
            </a:xfrm>
          </p:grpSpPr>
          <p:sp>
            <p:nvSpPr>
              <p:cNvPr id="528396" name="AutoShape 12"/>
              <p:cNvSpPr>
                <a:spLocks noChangeArrowheads="1"/>
              </p:cNvSpPr>
              <p:nvPr/>
            </p:nvSpPr>
            <p:spPr bwMode="auto">
              <a:xfrm>
                <a:off x="4127" y="1253"/>
                <a:ext cx="223" cy="227"/>
              </a:xfrm>
              <a:prstGeom prst="roundRect">
                <a:avLst>
                  <a:gd name="adj" fmla="val 16667"/>
                </a:avLst>
              </a:prstGeom>
              <a:solidFill>
                <a:srgbClr val="008000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r>
                  <a:rPr lang="en-US" sz="1400">
                    <a:solidFill>
                      <a:schemeClr val="bg1"/>
                    </a:solidFill>
                  </a:rPr>
                  <a:t>BC</a:t>
                </a:r>
              </a:p>
            </p:txBody>
          </p:sp>
          <p:sp>
            <p:nvSpPr>
              <p:cNvPr id="528397" name="Line 13"/>
              <p:cNvSpPr>
                <a:spLocks noChangeShapeType="1"/>
              </p:cNvSpPr>
              <p:nvPr/>
            </p:nvSpPr>
            <p:spPr bwMode="auto">
              <a:xfrm>
                <a:off x="4241" y="113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398" name="Line 14"/>
              <p:cNvSpPr>
                <a:spLocks noChangeShapeType="1"/>
              </p:cNvSpPr>
              <p:nvPr/>
            </p:nvSpPr>
            <p:spPr bwMode="auto">
              <a:xfrm flipV="1">
                <a:off x="4241" y="1480"/>
                <a:ext cx="0" cy="113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399" name="Line 15"/>
              <p:cNvSpPr>
                <a:spLocks noChangeShapeType="1"/>
              </p:cNvSpPr>
              <p:nvPr/>
            </p:nvSpPr>
            <p:spPr bwMode="auto">
              <a:xfrm rot="5400000" flipV="1">
                <a:off x="4071" y="130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00" name="Line 16"/>
              <p:cNvSpPr>
                <a:spLocks noChangeShapeType="1"/>
              </p:cNvSpPr>
              <p:nvPr/>
            </p:nvSpPr>
            <p:spPr bwMode="auto">
              <a:xfrm rot="5400000" flipV="1">
                <a:off x="4411" y="130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28401" name="Rectangle 17"/>
            <p:cNvSpPr>
              <a:spLocks noChangeArrowheads="1"/>
            </p:cNvSpPr>
            <p:nvPr/>
          </p:nvSpPr>
          <p:spPr bwMode="auto">
            <a:xfrm>
              <a:off x="1150" y="1026"/>
              <a:ext cx="908" cy="2268"/>
            </a:xfrm>
            <a:prstGeom prst="rect">
              <a:avLst/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8402" name="Group 18"/>
            <p:cNvGrpSpPr>
              <a:grpSpLocks/>
            </p:cNvGrpSpPr>
            <p:nvPr/>
          </p:nvGrpSpPr>
          <p:grpSpPr bwMode="auto">
            <a:xfrm>
              <a:off x="3985" y="1140"/>
              <a:ext cx="454" cy="454"/>
              <a:chOff x="4014" y="1139"/>
              <a:chExt cx="454" cy="454"/>
            </a:xfrm>
          </p:grpSpPr>
          <p:sp>
            <p:nvSpPr>
              <p:cNvPr id="528403" name="AutoShape 19"/>
              <p:cNvSpPr>
                <a:spLocks noChangeArrowheads="1"/>
              </p:cNvSpPr>
              <p:nvPr/>
            </p:nvSpPr>
            <p:spPr bwMode="auto">
              <a:xfrm>
                <a:off x="4127" y="1253"/>
                <a:ext cx="223" cy="227"/>
              </a:xfrm>
              <a:prstGeom prst="roundRect">
                <a:avLst>
                  <a:gd name="adj" fmla="val 16667"/>
                </a:avLst>
              </a:prstGeom>
              <a:solidFill>
                <a:srgbClr val="008000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r>
                  <a:rPr lang="en-US" sz="1400">
                    <a:solidFill>
                      <a:schemeClr val="bg1"/>
                    </a:solidFill>
                  </a:rPr>
                  <a:t>BC</a:t>
                </a:r>
              </a:p>
            </p:txBody>
          </p:sp>
          <p:sp>
            <p:nvSpPr>
              <p:cNvPr id="528404" name="Line 20"/>
              <p:cNvSpPr>
                <a:spLocks noChangeShapeType="1"/>
              </p:cNvSpPr>
              <p:nvPr/>
            </p:nvSpPr>
            <p:spPr bwMode="auto">
              <a:xfrm>
                <a:off x="4241" y="113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05" name="Line 21"/>
              <p:cNvSpPr>
                <a:spLocks noChangeShapeType="1"/>
              </p:cNvSpPr>
              <p:nvPr/>
            </p:nvSpPr>
            <p:spPr bwMode="auto">
              <a:xfrm flipV="1">
                <a:off x="4241" y="1480"/>
                <a:ext cx="0" cy="113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06" name="Line 22"/>
              <p:cNvSpPr>
                <a:spLocks noChangeShapeType="1"/>
              </p:cNvSpPr>
              <p:nvPr/>
            </p:nvSpPr>
            <p:spPr bwMode="auto">
              <a:xfrm rot="5400000" flipV="1">
                <a:off x="4071" y="130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07" name="Line 23"/>
              <p:cNvSpPr>
                <a:spLocks noChangeShapeType="1"/>
              </p:cNvSpPr>
              <p:nvPr/>
            </p:nvSpPr>
            <p:spPr bwMode="auto">
              <a:xfrm rot="5400000" flipV="1">
                <a:off x="4411" y="130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8408" name="Group 24"/>
            <p:cNvGrpSpPr>
              <a:grpSpLocks/>
            </p:cNvGrpSpPr>
            <p:nvPr/>
          </p:nvGrpSpPr>
          <p:grpSpPr bwMode="auto">
            <a:xfrm>
              <a:off x="4666" y="1140"/>
              <a:ext cx="454" cy="454"/>
              <a:chOff x="4014" y="1139"/>
              <a:chExt cx="454" cy="454"/>
            </a:xfrm>
          </p:grpSpPr>
          <p:sp>
            <p:nvSpPr>
              <p:cNvPr id="528409" name="AutoShape 25"/>
              <p:cNvSpPr>
                <a:spLocks noChangeArrowheads="1"/>
              </p:cNvSpPr>
              <p:nvPr/>
            </p:nvSpPr>
            <p:spPr bwMode="auto">
              <a:xfrm>
                <a:off x="4127" y="1253"/>
                <a:ext cx="223" cy="227"/>
              </a:xfrm>
              <a:prstGeom prst="roundRect">
                <a:avLst>
                  <a:gd name="adj" fmla="val 16667"/>
                </a:avLst>
              </a:prstGeom>
              <a:solidFill>
                <a:srgbClr val="008000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r>
                  <a:rPr lang="en-US" sz="1400">
                    <a:solidFill>
                      <a:schemeClr val="bg1"/>
                    </a:solidFill>
                  </a:rPr>
                  <a:t>BC</a:t>
                </a:r>
              </a:p>
            </p:txBody>
          </p:sp>
          <p:sp>
            <p:nvSpPr>
              <p:cNvPr id="528410" name="Line 26"/>
              <p:cNvSpPr>
                <a:spLocks noChangeShapeType="1"/>
              </p:cNvSpPr>
              <p:nvPr/>
            </p:nvSpPr>
            <p:spPr bwMode="auto">
              <a:xfrm>
                <a:off x="4241" y="113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11" name="Line 27"/>
              <p:cNvSpPr>
                <a:spLocks noChangeShapeType="1"/>
              </p:cNvSpPr>
              <p:nvPr/>
            </p:nvSpPr>
            <p:spPr bwMode="auto">
              <a:xfrm flipV="1">
                <a:off x="4241" y="1480"/>
                <a:ext cx="0" cy="113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12" name="Line 28"/>
              <p:cNvSpPr>
                <a:spLocks noChangeShapeType="1"/>
              </p:cNvSpPr>
              <p:nvPr/>
            </p:nvSpPr>
            <p:spPr bwMode="auto">
              <a:xfrm rot="5400000" flipV="1">
                <a:off x="4071" y="130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13" name="Line 29"/>
              <p:cNvSpPr>
                <a:spLocks noChangeShapeType="1"/>
              </p:cNvSpPr>
              <p:nvPr/>
            </p:nvSpPr>
            <p:spPr bwMode="auto">
              <a:xfrm rot="5400000" flipV="1">
                <a:off x="4411" y="130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28414" name="Line 30"/>
            <p:cNvSpPr>
              <a:spLocks noChangeShapeType="1"/>
            </p:cNvSpPr>
            <p:nvPr/>
          </p:nvSpPr>
          <p:spPr bwMode="auto">
            <a:xfrm>
              <a:off x="3078" y="1367"/>
              <a:ext cx="0" cy="249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28415" name="Line 31"/>
            <p:cNvSpPr>
              <a:spLocks noChangeShapeType="1"/>
            </p:cNvSpPr>
            <p:nvPr/>
          </p:nvSpPr>
          <p:spPr bwMode="auto">
            <a:xfrm>
              <a:off x="3305" y="1026"/>
              <a:ext cx="0" cy="23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28416" name="Line 32"/>
            <p:cNvSpPr>
              <a:spLocks noChangeShapeType="1"/>
            </p:cNvSpPr>
            <p:nvPr/>
          </p:nvSpPr>
          <p:spPr bwMode="auto">
            <a:xfrm>
              <a:off x="3759" y="1366"/>
              <a:ext cx="0" cy="249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28417" name="Line 33"/>
            <p:cNvSpPr>
              <a:spLocks noChangeShapeType="1"/>
            </p:cNvSpPr>
            <p:nvPr/>
          </p:nvSpPr>
          <p:spPr bwMode="auto">
            <a:xfrm>
              <a:off x="3985" y="1026"/>
              <a:ext cx="0" cy="23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28418" name="Line 34"/>
            <p:cNvSpPr>
              <a:spLocks noChangeShapeType="1"/>
            </p:cNvSpPr>
            <p:nvPr/>
          </p:nvSpPr>
          <p:spPr bwMode="auto">
            <a:xfrm>
              <a:off x="4439" y="1366"/>
              <a:ext cx="0" cy="249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28419" name="Line 35"/>
            <p:cNvSpPr>
              <a:spLocks noChangeShapeType="1"/>
            </p:cNvSpPr>
            <p:nvPr/>
          </p:nvSpPr>
          <p:spPr bwMode="auto">
            <a:xfrm>
              <a:off x="4666" y="1026"/>
              <a:ext cx="0" cy="23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28420" name="Line 36"/>
            <p:cNvSpPr>
              <a:spLocks noChangeShapeType="1"/>
            </p:cNvSpPr>
            <p:nvPr/>
          </p:nvSpPr>
          <p:spPr bwMode="auto">
            <a:xfrm>
              <a:off x="5119" y="1366"/>
              <a:ext cx="0" cy="249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28421" name="Line 37"/>
            <p:cNvSpPr>
              <a:spLocks noChangeShapeType="1"/>
            </p:cNvSpPr>
            <p:nvPr/>
          </p:nvSpPr>
          <p:spPr bwMode="auto">
            <a:xfrm>
              <a:off x="2625" y="1026"/>
              <a:ext cx="0" cy="23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28422" name="Line 38"/>
            <p:cNvSpPr>
              <a:spLocks noChangeShapeType="1"/>
            </p:cNvSpPr>
            <p:nvPr/>
          </p:nvSpPr>
          <p:spPr bwMode="auto">
            <a:xfrm rot="5400000">
              <a:off x="3475" y="-277"/>
              <a:ext cx="0" cy="283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28423" name="Line 39"/>
            <p:cNvSpPr>
              <a:spLocks noChangeShapeType="1"/>
            </p:cNvSpPr>
            <p:nvPr/>
          </p:nvSpPr>
          <p:spPr bwMode="auto">
            <a:xfrm rot="5400000">
              <a:off x="3645" y="346"/>
              <a:ext cx="0" cy="2494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8424" name="Group 40"/>
            <p:cNvGrpSpPr>
              <a:grpSpLocks/>
            </p:cNvGrpSpPr>
            <p:nvPr/>
          </p:nvGrpSpPr>
          <p:grpSpPr bwMode="auto">
            <a:xfrm>
              <a:off x="2625" y="1820"/>
              <a:ext cx="454" cy="454"/>
              <a:chOff x="4014" y="1139"/>
              <a:chExt cx="454" cy="454"/>
            </a:xfrm>
          </p:grpSpPr>
          <p:sp>
            <p:nvSpPr>
              <p:cNvPr id="528425" name="AutoShape 41"/>
              <p:cNvSpPr>
                <a:spLocks noChangeArrowheads="1"/>
              </p:cNvSpPr>
              <p:nvPr/>
            </p:nvSpPr>
            <p:spPr bwMode="auto">
              <a:xfrm>
                <a:off x="4127" y="1253"/>
                <a:ext cx="223" cy="227"/>
              </a:xfrm>
              <a:prstGeom prst="roundRect">
                <a:avLst>
                  <a:gd name="adj" fmla="val 16667"/>
                </a:avLst>
              </a:prstGeom>
              <a:solidFill>
                <a:srgbClr val="008000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r>
                  <a:rPr lang="en-US" sz="1400">
                    <a:solidFill>
                      <a:schemeClr val="bg1"/>
                    </a:solidFill>
                  </a:rPr>
                  <a:t>BC</a:t>
                </a:r>
              </a:p>
            </p:txBody>
          </p:sp>
          <p:sp>
            <p:nvSpPr>
              <p:cNvPr id="528426" name="Line 42"/>
              <p:cNvSpPr>
                <a:spLocks noChangeShapeType="1"/>
              </p:cNvSpPr>
              <p:nvPr/>
            </p:nvSpPr>
            <p:spPr bwMode="auto">
              <a:xfrm>
                <a:off x="4241" y="113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27" name="Line 43"/>
              <p:cNvSpPr>
                <a:spLocks noChangeShapeType="1"/>
              </p:cNvSpPr>
              <p:nvPr/>
            </p:nvSpPr>
            <p:spPr bwMode="auto">
              <a:xfrm flipV="1">
                <a:off x="4241" y="1480"/>
                <a:ext cx="0" cy="113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28" name="Line 44"/>
              <p:cNvSpPr>
                <a:spLocks noChangeShapeType="1"/>
              </p:cNvSpPr>
              <p:nvPr/>
            </p:nvSpPr>
            <p:spPr bwMode="auto">
              <a:xfrm rot="5400000" flipV="1">
                <a:off x="4071" y="130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29" name="Line 45"/>
              <p:cNvSpPr>
                <a:spLocks noChangeShapeType="1"/>
              </p:cNvSpPr>
              <p:nvPr/>
            </p:nvSpPr>
            <p:spPr bwMode="auto">
              <a:xfrm rot="5400000" flipV="1">
                <a:off x="4411" y="130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8430" name="Group 46"/>
            <p:cNvGrpSpPr>
              <a:grpSpLocks/>
            </p:cNvGrpSpPr>
            <p:nvPr/>
          </p:nvGrpSpPr>
          <p:grpSpPr bwMode="auto">
            <a:xfrm>
              <a:off x="3305" y="1820"/>
              <a:ext cx="454" cy="454"/>
              <a:chOff x="4014" y="1139"/>
              <a:chExt cx="454" cy="454"/>
            </a:xfrm>
          </p:grpSpPr>
          <p:sp>
            <p:nvSpPr>
              <p:cNvPr id="528431" name="AutoShape 47"/>
              <p:cNvSpPr>
                <a:spLocks noChangeArrowheads="1"/>
              </p:cNvSpPr>
              <p:nvPr/>
            </p:nvSpPr>
            <p:spPr bwMode="auto">
              <a:xfrm>
                <a:off x="4127" y="1253"/>
                <a:ext cx="223" cy="227"/>
              </a:xfrm>
              <a:prstGeom prst="roundRect">
                <a:avLst>
                  <a:gd name="adj" fmla="val 16667"/>
                </a:avLst>
              </a:prstGeom>
              <a:solidFill>
                <a:srgbClr val="008000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r>
                  <a:rPr lang="en-US" sz="1400">
                    <a:solidFill>
                      <a:schemeClr val="bg1"/>
                    </a:solidFill>
                  </a:rPr>
                  <a:t>BC</a:t>
                </a:r>
              </a:p>
            </p:txBody>
          </p:sp>
          <p:sp>
            <p:nvSpPr>
              <p:cNvPr id="528432" name="Line 48"/>
              <p:cNvSpPr>
                <a:spLocks noChangeShapeType="1"/>
              </p:cNvSpPr>
              <p:nvPr/>
            </p:nvSpPr>
            <p:spPr bwMode="auto">
              <a:xfrm>
                <a:off x="4241" y="113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33" name="Line 49"/>
              <p:cNvSpPr>
                <a:spLocks noChangeShapeType="1"/>
              </p:cNvSpPr>
              <p:nvPr/>
            </p:nvSpPr>
            <p:spPr bwMode="auto">
              <a:xfrm flipV="1">
                <a:off x="4241" y="1480"/>
                <a:ext cx="0" cy="113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34" name="Line 50"/>
              <p:cNvSpPr>
                <a:spLocks noChangeShapeType="1"/>
              </p:cNvSpPr>
              <p:nvPr/>
            </p:nvSpPr>
            <p:spPr bwMode="auto">
              <a:xfrm rot="5400000" flipV="1">
                <a:off x="4071" y="130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35" name="Line 51"/>
              <p:cNvSpPr>
                <a:spLocks noChangeShapeType="1"/>
              </p:cNvSpPr>
              <p:nvPr/>
            </p:nvSpPr>
            <p:spPr bwMode="auto">
              <a:xfrm rot="5400000" flipV="1">
                <a:off x="4411" y="130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8436" name="Group 52"/>
            <p:cNvGrpSpPr>
              <a:grpSpLocks/>
            </p:cNvGrpSpPr>
            <p:nvPr/>
          </p:nvGrpSpPr>
          <p:grpSpPr bwMode="auto">
            <a:xfrm>
              <a:off x="3985" y="1820"/>
              <a:ext cx="454" cy="454"/>
              <a:chOff x="4014" y="1139"/>
              <a:chExt cx="454" cy="454"/>
            </a:xfrm>
          </p:grpSpPr>
          <p:sp>
            <p:nvSpPr>
              <p:cNvPr id="528437" name="AutoShape 53"/>
              <p:cNvSpPr>
                <a:spLocks noChangeArrowheads="1"/>
              </p:cNvSpPr>
              <p:nvPr/>
            </p:nvSpPr>
            <p:spPr bwMode="auto">
              <a:xfrm>
                <a:off x="4127" y="1253"/>
                <a:ext cx="223" cy="227"/>
              </a:xfrm>
              <a:prstGeom prst="roundRect">
                <a:avLst>
                  <a:gd name="adj" fmla="val 16667"/>
                </a:avLst>
              </a:prstGeom>
              <a:solidFill>
                <a:srgbClr val="008000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r>
                  <a:rPr lang="en-US" sz="1400">
                    <a:solidFill>
                      <a:schemeClr val="bg1"/>
                    </a:solidFill>
                  </a:rPr>
                  <a:t>BC</a:t>
                </a:r>
              </a:p>
            </p:txBody>
          </p:sp>
          <p:sp>
            <p:nvSpPr>
              <p:cNvPr id="528438" name="Line 54"/>
              <p:cNvSpPr>
                <a:spLocks noChangeShapeType="1"/>
              </p:cNvSpPr>
              <p:nvPr/>
            </p:nvSpPr>
            <p:spPr bwMode="auto">
              <a:xfrm>
                <a:off x="4241" y="113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39" name="Line 55"/>
              <p:cNvSpPr>
                <a:spLocks noChangeShapeType="1"/>
              </p:cNvSpPr>
              <p:nvPr/>
            </p:nvSpPr>
            <p:spPr bwMode="auto">
              <a:xfrm flipV="1">
                <a:off x="4241" y="1480"/>
                <a:ext cx="0" cy="113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40" name="Line 56"/>
              <p:cNvSpPr>
                <a:spLocks noChangeShapeType="1"/>
              </p:cNvSpPr>
              <p:nvPr/>
            </p:nvSpPr>
            <p:spPr bwMode="auto">
              <a:xfrm rot="5400000" flipV="1">
                <a:off x="4071" y="130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41" name="Line 57"/>
              <p:cNvSpPr>
                <a:spLocks noChangeShapeType="1"/>
              </p:cNvSpPr>
              <p:nvPr/>
            </p:nvSpPr>
            <p:spPr bwMode="auto">
              <a:xfrm rot="5400000" flipV="1">
                <a:off x="4411" y="130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8442" name="Group 58"/>
            <p:cNvGrpSpPr>
              <a:grpSpLocks/>
            </p:cNvGrpSpPr>
            <p:nvPr/>
          </p:nvGrpSpPr>
          <p:grpSpPr bwMode="auto">
            <a:xfrm>
              <a:off x="4666" y="1820"/>
              <a:ext cx="454" cy="454"/>
              <a:chOff x="4014" y="1139"/>
              <a:chExt cx="454" cy="454"/>
            </a:xfrm>
          </p:grpSpPr>
          <p:sp>
            <p:nvSpPr>
              <p:cNvPr id="528443" name="AutoShape 59"/>
              <p:cNvSpPr>
                <a:spLocks noChangeArrowheads="1"/>
              </p:cNvSpPr>
              <p:nvPr/>
            </p:nvSpPr>
            <p:spPr bwMode="auto">
              <a:xfrm>
                <a:off x="4127" y="1253"/>
                <a:ext cx="223" cy="227"/>
              </a:xfrm>
              <a:prstGeom prst="roundRect">
                <a:avLst>
                  <a:gd name="adj" fmla="val 16667"/>
                </a:avLst>
              </a:prstGeom>
              <a:solidFill>
                <a:srgbClr val="008000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r>
                  <a:rPr lang="en-US" sz="1400">
                    <a:solidFill>
                      <a:schemeClr val="bg1"/>
                    </a:solidFill>
                  </a:rPr>
                  <a:t>BC</a:t>
                </a:r>
              </a:p>
            </p:txBody>
          </p:sp>
          <p:sp>
            <p:nvSpPr>
              <p:cNvPr id="528444" name="Line 60"/>
              <p:cNvSpPr>
                <a:spLocks noChangeShapeType="1"/>
              </p:cNvSpPr>
              <p:nvPr/>
            </p:nvSpPr>
            <p:spPr bwMode="auto">
              <a:xfrm>
                <a:off x="4241" y="113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45" name="Line 61"/>
              <p:cNvSpPr>
                <a:spLocks noChangeShapeType="1"/>
              </p:cNvSpPr>
              <p:nvPr/>
            </p:nvSpPr>
            <p:spPr bwMode="auto">
              <a:xfrm flipV="1">
                <a:off x="4241" y="1480"/>
                <a:ext cx="0" cy="113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46" name="Line 62"/>
              <p:cNvSpPr>
                <a:spLocks noChangeShapeType="1"/>
              </p:cNvSpPr>
              <p:nvPr/>
            </p:nvSpPr>
            <p:spPr bwMode="auto">
              <a:xfrm rot="5400000" flipV="1">
                <a:off x="4071" y="130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47" name="Line 63"/>
              <p:cNvSpPr>
                <a:spLocks noChangeShapeType="1"/>
              </p:cNvSpPr>
              <p:nvPr/>
            </p:nvSpPr>
            <p:spPr bwMode="auto">
              <a:xfrm rot="5400000" flipV="1">
                <a:off x="4411" y="130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28448" name="Line 64"/>
            <p:cNvSpPr>
              <a:spLocks noChangeShapeType="1"/>
            </p:cNvSpPr>
            <p:nvPr/>
          </p:nvSpPr>
          <p:spPr bwMode="auto">
            <a:xfrm rot="5400000">
              <a:off x="3475" y="403"/>
              <a:ext cx="0" cy="283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28449" name="Line 65"/>
            <p:cNvSpPr>
              <a:spLocks noChangeShapeType="1"/>
            </p:cNvSpPr>
            <p:nvPr/>
          </p:nvSpPr>
          <p:spPr bwMode="auto">
            <a:xfrm rot="5400000">
              <a:off x="3645" y="1026"/>
              <a:ext cx="0" cy="2494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8450" name="Group 66"/>
            <p:cNvGrpSpPr>
              <a:grpSpLocks/>
            </p:cNvGrpSpPr>
            <p:nvPr/>
          </p:nvGrpSpPr>
          <p:grpSpPr bwMode="auto">
            <a:xfrm>
              <a:off x="2625" y="2500"/>
              <a:ext cx="454" cy="454"/>
              <a:chOff x="4014" y="1139"/>
              <a:chExt cx="454" cy="454"/>
            </a:xfrm>
          </p:grpSpPr>
          <p:sp>
            <p:nvSpPr>
              <p:cNvPr id="528451" name="AutoShape 67"/>
              <p:cNvSpPr>
                <a:spLocks noChangeArrowheads="1"/>
              </p:cNvSpPr>
              <p:nvPr/>
            </p:nvSpPr>
            <p:spPr bwMode="auto">
              <a:xfrm>
                <a:off x="4127" y="1253"/>
                <a:ext cx="223" cy="227"/>
              </a:xfrm>
              <a:prstGeom prst="roundRect">
                <a:avLst>
                  <a:gd name="adj" fmla="val 16667"/>
                </a:avLst>
              </a:prstGeom>
              <a:solidFill>
                <a:srgbClr val="008000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r>
                  <a:rPr lang="en-US" sz="1400">
                    <a:solidFill>
                      <a:schemeClr val="bg1"/>
                    </a:solidFill>
                  </a:rPr>
                  <a:t>BC</a:t>
                </a:r>
              </a:p>
            </p:txBody>
          </p:sp>
          <p:sp>
            <p:nvSpPr>
              <p:cNvPr id="528452" name="Line 68"/>
              <p:cNvSpPr>
                <a:spLocks noChangeShapeType="1"/>
              </p:cNvSpPr>
              <p:nvPr/>
            </p:nvSpPr>
            <p:spPr bwMode="auto">
              <a:xfrm>
                <a:off x="4241" y="113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53" name="Line 69"/>
              <p:cNvSpPr>
                <a:spLocks noChangeShapeType="1"/>
              </p:cNvSpPr>
              <p:nvPr/>
            </p:nvSpPr>
            <p:spPr bwMode="auto">
              <a:xfrm flipV="1">
                <a:off x="4241" y="1480"/>
                <a:ext cx="0" cy="113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54" name="Line 70"/>
              <p:cNvSpPr>
                <a:spLocks noChangeShapeType="1"/>
              </p:cNvSpPr>
              <p:nvPr/>
            </p:nvSpPr>
            <p:spPr bwMode="auto">
              <a:xfrm rot="5400000" flipV="1">
                <a:off x="4071" y="130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55" name="Line 71"/>
              <p:cNvSpPr>
                <a:spLocks noChangeShapeType="1"/>
              </p:cNvSpPr>
              <p:nvPr/>
            </p:nvSpPr>
            <p:spPr bwMode="auto">
              <a:xfrm rot="5400000" flipV="1">
                <a:off x="4411" y="130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8456" name="Group 72"/>
            <p:cNvGrpSpPr>
              <a:grpSpLocks/>
            </p:cNvGrpSpPr>
            <p:nvPr/>
          </p:nvGrpSpPr>
          <p:grpSpPr bwMode="auto">
            <a:xfrm>
              <a:off x="3305" y="2500"/>
              <a:ext cx="454" cy="454"/>
              <a:chOff x="4014" y="1139"/>
              <a:chExt cx="454" cy="454"/>
            </a:xfrm>
          </p:grpSpPr>
          <p:sp>
            <p:nvSpPr>
              <p:cNvPr id="528457" name="AutoShape 73"/>
              <p:cNvSpPr>
                <a:spLocks noChangeArrowheads="1"/>
              </p:cNvSpPr>
              <p:nvPr/>
            </p:nvSpPr>
            <p:spPr bwMode="auto">
              <a:xfrm>
                <a:off x="4127" y="1253"/>
                <a:ext cx="223" cy="227"/>
              </a:xfrm>
              <a:prstGeom prst="roundRect">
                <a:avLst>
                  <a:gd name="adj" fmla="val 16667"/>
                </a:avLst>
              </a:prstGeom>
              <a:solidFill>
                <a:srgbClr val="008000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r>
                  <a:rPr lang="en-US" sz="1400">
                    <a:solidFill>
                      <a:schemeClr val="bg1"/>
                    </a:solidFill>
                  </a:rPr>
                  <a:t>BC</a:t>
                </a:r>
              </a:p>
            </p:txBody>
          </p:sp>
          <p:sp>
            <p:nvSpPr>
              <p:cNvPr id="528458" name="Line 74"/>
              <p:cNvSpPr>
                <a:spLocks noChangeShapeType="1"/>
              </p:cNvSpPr>
              <p:nvPr/>
            </p:nvSpPr>
            <p:spPr bwMode="auto">
              <a:xfrm>
                <a:off x="4241" y="113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59" name="Line 75"/>
              <p:cNvSpPr>
                <a:spLocks noChangeShapeType="1"/>
              </p:cNvSpPr>
              <p:nvPr/>
            </p:nvSpPr>
            <p:spPr bwMode="auto">
              <a:xfrm flipV="1">
                <a:off x="4241" y="1480"/>
                <a:ext cx="0" cy="113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60" name="Line 76"/>
              <p:cNvSpPr>
                <a:spLocks noChangeShapeType="1"/>
              </p:cNvSpPr>
              <p:nvPr/>
            </p:nvSpPr>
            <p:spPr bwMode="auto">
              <a:xfrm rot="5400000" flipV="1">
                <a:off x="4071" y="130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61" name="Line 77"/>
              <p:cNvSpPr>
                <a:spLocks noChangeShapeType="1"/>
              </p:cNvSpPr>
              <p:nvPr/>
            </p:nvSpPr>
            <p:spPr bwMode="auto">
              <a:xfrm rot="5400000" flipV="1">
                <a:off x="4411" y="130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8462" name="Group 78"/>
            <p:cNvGrpSpPr>
              <a:grpSpLocks/>
            </p:cNvGrpSpPr>
            <p:nvPr/>
          </p:nvGrpSpPr>
          <p:grpSpPr bwMode="auto">
            <a:xfrm>
              <a:off x="3985" y="2500"/>
              <a:ext cx="454" cy="454"/>
              <a:chOff x="4014" y="1139"/>
              <a:chExt cx="454" cy="454"/>
            </a:xfrm>
          </p:grpSpPr>
          <p:sp>
            <p:nvSpPr>
              <p:cNvPr id="528463" name="AutoShape 79"/>
              <p:cNvSpPr>
                <a:spLocks noChangeArrowheads="1"/>
              </p:cNvSpPr>
              <p:nvPr/>
            </p:nvSpPr>
            <p:spPr bwMode="auto">
              <a:xfrm>
                <a:off x="4127" y="1253"/>
                <a:ext cx="223" cy="227"/>
              </a:xfrm>
              <a:prstGeom prst="roundRect">
                <a:avLst>
                  <a:gd name="adj" fmla="val 16667"/>
                </a:avLst>
              </a:prstGeom>
              <a:solidFill>
                <a:srgbClr val="008000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r>
                  <a:rPr lang="en-US" sz="1400">
                    <a:solidFill>
                      <a:schemeClr val="bg1"/>
                    </a:solidFill>
                  </a:rPr>
                  <a:t>BC</a:t>
                </a:r>
              </a:p>
            </p:txBody>
          </p:sp>
          <p:sp>
            <p:nvSpPr>
              <p:cNvPr id="528464" name="Line 80"/>
              <p:cNvSpPr>
                <a:spLocks noChangeShapeType="1"/>
              </p:cNvSpPr>
              <p:nvPr/>
            </p:nvSpPr>
            <p:spPr bwMode="auto">
              <a:xfrm>
                <a:off x="4241" y="113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65" name="Line 81"/>
              <p:cNvSpPr>
                <a:spLocks noChangeShapeType="1"/>
              </p:cNvSpPr>
              <p:nvPr/>
            </p:nvSpPr>
            <p:spPr bwMode="auto">
              <a:xfrm flipV="1">
                <a:off x="4241" y="1480"/>
                <a:ext cx="0" cy="113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66" name="Line 82"/>
              <p:cNvSpPr>
                <a:spLocks noChangeShapeType="1"/>
              </p:cNvSpPr>
              <p:nvPr/>
            </p:nvSpPr>
            <p:spPr bwMode="auto">
              <a:xfrm rot="5400000" flipV="1">
                <a:off x="4071" y="130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67" name="Line 83"/>
              <p:cNvSpPr>
                <a:spLocks noChangeShapeType="1"/>
              </p:cNvSpPr>
              <p:nvPr/>
            </p:nvSpPr>
            <p:spPr bwMode="auto">
              <a:xfrm rot="5400000" flipV="1">
                <a:off x="4411" y="130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8468" name="Group 84"/>
            <p:cNvGrpSpPr>
              <a:grpSpLocks/>
            </p:cNvGrpSpPr>
            <p:nvPr/>
          </p:nvGrpSpPr>
          <p:grpSpPr bwMode="auto">
            <a:xfrm>
              <a:off x="4666" y="2500"/>
              <a:ext cx="454" cy="454"/>
              <a:chOff x="4014" y="1139"/>
              <a:chExt cx="454" cy="454"/>
            </a:xfrm>
          </p:grpSpPr>
          <p:sp>
            <p:nvSpPr>
              <p:cNvPr id="528469" name="AutoShape 85"/>
              <p:cNvSpPr>
                <a:spLocks noChangeArrowheads="1"/>
              </p:cNvSpPr>
              <p:nvPr/>
            </p:nvSpPr>
            <p:spPr bwMode="auto">
              <a:xfrm>
                <a:off x="4127" y="1253"/>
                <a:ext cx="223" cy="227"/>
              </a:xfrm>
              <a:prstGeom prst="roundRect">
                <a:avLst>
                  <a:gd name="adj" fmla="val 16667"/>
                </a:avLst>
              </a:prstGeom>
              <a:solidFill>
                <a:srgbClr val="008000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r>
                  <a:rPr lang="en-US" sz="1400">
                    <a:solidFill>
                      <a:schemeClr val="bg1"/>
                    </a:solidFill>
                  </a:rPr>
                  <a:t>BC</a:t>
                </a:r>
              </a:p>
            </p:txBody>
          </p:sp>
          <p:sp>
            <p:nvSpPr>
              <p:cNvPr id="528470" name="Line 86"/>
              <p:cNvSpPr>
                <a:spLocks noChangeShapeType="1"/>
              </p:cNvSpPr>
              <p:nvPr/>
            </p:nvSpPr>
            <p:spPr bwMode="auto">
              <a:xfrm>
                <a:off x="4241" y="113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71" name="Line 87"/>
              <p:cNvSpPr>
                <a:spLocks noChangeShapeType="1"/>
              </p:cNvSpPr>
              <p:nvPr/>
            </p:nvSpPr>
            <p:spPr bwMode="auto">
              <a:xfrm flipV="1">
                <a:off x="4241" y="1480"/>
                <a:ext cx="0" cy="113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72" name="Line 88"/>
              <p:cNvSpPr>
                <a:spLocks noChangeShapeType="1"/>
              </p:cNvSpPr>
              <p:nvPr/>
            </p:nvSpPr>
            <p:spPr bwMode="auto">
              <a:xfrm rot="5400000" flipV="1">
                <a:off x="4071" y="130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73" name="Line 89"/>
              <p:cNvSpPr>
                <a:spLocks noChangeShapeType="1"/>
              </p:cNvSpPr>
              <p:nvPr/>
            </p:nvSpPr>
            <p:spPr bwMode="auto">
              <a:xfrm rot="5400000" flipV="1">
                <a:off x="4411" y="130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28474" name="Line 90"/>
            <p:cNvSpPr>
              <a:spLocks noChangeShapeType="1"/>
            </p:cNvSpPr>
            <p:nvPr/>
          </p:nvSpPr>
          <p:spPr bwMode="auto">
            <a:xfrm rot="5400000">
              <a:off x="3475" y="1083"/>
              <a:ext cx="0" cy="283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28475" name="Line 91"/>
            <p:cNvSpPr>
              <a:spLocks noChangeShapeType="1"/>
            </p:cNvSpPr>
            <p:nvPr/>
          </p:nvSpPr>
          <p:spPr bwMode="auto">
            <a:xfrm rot="5400000">
              <a:off x="3645" y="1706"/>
              <a:ext cx="0" cy="2494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8476" name="Group 92"/>
            <p:cNvGrpSpPr>
              <a:grpSpLocks/>
            </p:cNvGrpSpPr>
            <p:nvPr/>
          </p:nvGrpSpPr>
          <p:grpSpPr bwMode="auto">
            <a:xfrm>
              <a:off x="2625" y="3180"/>
              <a:ext cx="454" cy="454"/>
              <a:chOff x="4014" y="1139"/>
              <a:chExt cx="454" cy="454"/>
            </a:xfrm>
          </p:grpSpPr>
          <p:sp>
            <p:nvSpPr>
              <p:cNvPr id="528477" name="AutoShape 93"/>
              <p:cNvSpPr>
                <a:spLocks noChangeArrowheads="1"/>
              </p:cNvSpPr>
              <p:nvPr/>
            </p:nvSpPr>
            <p:spPr bwMode="auto">
              <a:xfrm>
                <a:off x="4127" y="1253"/>
                <a:ext cx="223" cy="227"/>
              </a:xfrm>
              <a:prstGeom prst="roundRect">
                <a:avLst>
                  <a:gd name="adj" fmla="val 16667"/>
                </a:avLst>
              </a:prstGeom>
              <a:solidFill>
                <a:srgbClr val="008000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r>
                  <a:rPr lang="en-US" sz="1400">
                    <a:solidFill>
                      <a:schemeClr val="bg1"/>
                    </a:solidFill>
                  </a:rPr>
                  <a:t>BC</a:t>
                </a:r>
              </a:p>
            </p:txBody>
          </p:sp>
          <p:sp>
            <p:nvSpPr>
              <p:cNvPr id="528478" name="Line 94"/>
              <p:cNvSpPr>
                <a:spLocks noChangeShapeType="1"/>
              </p:cNvSpPr>
              <p:nvPr/>
            </p:nvSpPr>
            <p:spPr bwMode="auto">
              <a:xfrm>
                <a:off x="4241" y="113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79" name="Line 95"/>
              <p:cNvSpPr>
                <a:spLocks noChangeShapeType="1"/>
              </p:cNvSpPr>
              <p:nvPr/>
            </p:nvSpPr>
            <p:spPr bwMode="auto">
              <a:xfrm flipV="1">
                <a:off x="4241" y="1480"/>
                <a:ext cx="0" cy="113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80" name="Line 96"/>
              <p:cNvSpPr>
                <a:spLocks noChangeShapeType="1"/>
              </p:cNvSpPr>
              <p:nvPr/>
            </p:nvSpPr>
            <p:spPr bwMode="auto">
              <a:xfrm rot="5400000" flipV="1">
                <a:off x="4071" y="130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81" name="Line 97"/>
              <p:cNvSpPr>
                <a:spLocks noChangeShapeType="1"/>
              </p:cNvSpPr>
              <p:nvPr/>
            </p:nvSpPr>
            <p:spPr bwMode="auto">
              <a:xfrm rot="5400000" flipV="1">
                <a:off x="4411" y="130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8482" name="Group 98"/>
            <p:cNvGrpSpPr>
              <a:grpSpLocks/>
            </p:cNvGrpSpPr>
            <p:nvPr/>
          </p:nvGrpSpPr>
          <p:grpSpPr bwMode="auto">
            <a:xfrm>
              <a:off x="3305" y="3180"/>
              <a:ext cx="454" cy="454"/>
              <a:chOff x="4014" y="1139"/>
              <a:chExt cx="454" cy="454"/>
            </a:xfrm>
          </p:grpSpPr>
          <p:sp>
            <p:nvSpPr>
              <p:cNvPr id="528483" name="AutoShape 99"/>
              <p:cNvSpPr>
                <a:spLocks noChangeArrowheads="1"/>
              </p:cNvSpPr>
              <p:nvPr/>
            </p:nvSpPr>
            <p:spPr bwMode="auto">
              <a:xfrm>
                <a:off x="4127" y="1253"/>
                <a:ext cx="223" cy="227"/>
              </a:xfrm>
              <a:prstGeom prst="roundRect">
                <a:avLst>
                  <a:gd name="adj" fmla="val 16667"/>
                </a:avLst>
              </a:prstGeom>
              <a:solidFill>
                <a:srgbClr val="008000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r>
                  <a:rPr lang="en-US" sz="1400">
                    <a:solidFill>
                      <a:schemeClr val="bg1"/>
                    </a:solidFill>
                  </a:rPr>
                  <a:t>BC</a:t>
                </a:r>
              </a:p>
            </p:txBody>
          </p:sp>
          <p:sp>
            <p:nvSpPr>
              <p:cNvPr id="528484" name="Line 100"/>
              <p:cNvSpPr>
                <a:spLocks noChangeShapeType="1"/>
              </p:cNvSpPr>
              <p:nvPr/>
            </p:nvSpPr>
            <p:spPr bwMode="auto">
              <a:xfrm>
                <a:off x="4241" y="113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85" name="Line 101"/>
              <p:cNvSpPr>
                <a:spLocks noChangeShapeType="1"/>
              </p:cNvSpPr>
              <p:nvPr/>
            </p:nvSpPr>
            <p:spPr bwMode="auto">
              <a:xfrm flipV="1">
                <a:off x="4241" y="1480"/>
                <a:ext cx="0" cy="113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86" name="Line 102"/>
              <p:cNvSpPr>
                <a:spLocks noChangeShapeType="1"/>
              </p:cNvSpPr>
              <p:nvPr/>
            </p:nvSpPr>
            <p:spPr bwMode="auto">
              <a:xfrm rot="5400000" flipV="1">
                <a:off x="4071" y="130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87" name="Line 103"/>
              <p:cNvSpPr>
                <a:spLocks noChangeShapeType="1"/>
              </p:cNvSpPr>
              <p:nvPr/>
            </p:nvSpPr>
            <p:spPr bwMode="auto">
              <a:xfrm rot="5400000" flipV="1">
                <a:off x="4411" y="130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8488" name="Group 104"/>
            <p:cNvGrpSpPr>
              <a:grpSpLocks/>
            </p:cNvGrpSpPr>
            <p:nvPr/>
          </p:nvGrpSpPr>
          <p:grpSpPr bwMode="auto">
            <a:xfrm>
              <a:off x="3985" y="3180"/>
              <a:ext cx="454" cy="454"/>
              <a:chOff x="4014" y="1139"/>
              <a:chExt cx="454" cy="454"/>
            </a:xfrm>
          </p:grpSpPr>
          <p:sp>
            <p:nvSpPr>
              <p:cNvPr id="528489" name="AutoShape 105"/>
              <p:cNvSpPr>
                <a:spLocks noChangeArrowheads="1"/>
              </p:cNvSpPr>
              <p:nvPr/>
            </p:nvSpPr>
            <p:spPr bwMode="auto">
              <a:xfrm>
                <a:off x="4127" y="1253"/>
                <a:ext cx="223" cy="227"/>
              </a:xfrm>
              <a:prstGeom prst="roundRect">
                <a:avLst>
                  <a:gd name="adj" fmla="val 16667"/>
                </a:avLst>
              </a:prstGeom>
              <a:solidFill>
                <a:srgbClr val="008000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r>
                  <a:rPr lang="en-US" sz="1400">
                    <a:solidFill>
                      <a:schemeClr val="bg1"/>
                    </a:solidFill>
                  </a:rPr>
                  <a:t>BC</a:t>
                </a:r>
              </a:p>
            </p:txBody>
          </p:sp>
          <p:sp>
            <p:nvSpPr>
              <p:cNvPr id="528490" name="Line 106"/>
              <p:cNvSpPr>
                <a:spLocks noChangeShapeType="1"/>
              </p:cNvSpPr>
              <p:nvPr/>
            </p:nvSpPr>
            <p:spPr bwMode="auto">
              <a:xfrm>
                <a:off x="4241" y="113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91" name="Line 107"/>
              <p:cNvSpPr>
                <a:spLocks noChangeShapeType="1"/>
              </p:cNvSpPr>
              <p:nvPr/>
            </p:nvSpPr>
            <p:spPr bwMode="auto">
              <a:xfrm flipV="1">
                <a:off x="4241" y="1480"/>
                <a:ext cx="0" cy="113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92" name="Line 108"/>
              <p:cNvSpPr>
                <a:spLocks noChangeShapeType="1"/>
              </p:cNvSpPr>
              <p:nvPr/>
            </p:nvSpPr>
            <p:spPr bwMode="auto">
              <a:xfrm rot="5400000" flipV="1">
                <a:off x="4071" y="130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93" name="Line 109"/>
              <p:cNvSpPr>
                <a:spLocks noChangeShapeType="1"/>
              </p:cNvSpPr>
              <p:nvPr/>
            </p:nvSpPr>
            <p:spPr bwMode="auto">
              <a:xfrm rot="5400000" flipV="1">
                <a:off x="4411" y="130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8494" name="Group 110"/>
            <p:cNvGrpSpPr>
              <a:grpSpLocks/>
            </p:cNvGrpSpPr>
            <p:nvPr/>
          </p:nvGrpSpPr>
          <p:grpSpPr bwMode="auto">
            <a:xfrm>
              <a:off x="4666" y="3180"/>
              <a:ext cx="454" cy="454"/>
              <a:chOff x="4014" y="1139"/>
              <a:chExt cx="454" cy="454"/>
            </a:xfrm>
          </p:grpSpPr>
          <p:sp>
            <p:nvSpPr>
              <p:cNvPr id="528495" name="AutoShape 111"/>
              <p:cNvSpPr>
                <a:spLocks noChangeArrowheads="1"/>
              </p:cNvSpPr>
              <p:nvPr/>
            </p:nvSpPr>
            <p:spPr bwMode="auto">
              <a:xfrm>
                <a:off x="4127" y="1253"/>
                <a:ext cx="223" cy="227"/>
              </a:xfrm>
              <a:prstGeom prst="roundRect">
                <a:avLst>
                  <a:gd name="adj" fmla="val 16667"/>
                </a:avLst>
              </a:prstGeom>
              <a:solidFill>
                <a:srgbClr val="008000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r>
                  <a:rPr lang="en-US" sz="1400">
                    <a:solidFill>
                      <a:schemeClr val="bg1"/>
                    </a:solidFill>
                  </a:rPr>
                  <a:t>BC</a:t>
                </a:r>
              </a:p>
            </p:txBody>
          </p:sp>
          <p:sp>
            <p:nvSpPr>
              <p:cNvPr id="528496" name="Line 112"/>
              <p:cNvSpPr>
                <a:spLocks noChangeShapeType="1"/>
              </p:cNvSpPr>
              <p:nvPr/>
            </p:nvSpPr>
            <p:spPr bwMode="auto">
              <a:xfrm>
                <a:off x="4241" y="113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97" name="Line 113"/>
              <p:cNvSpPr>
                <a:spLocks noChangeShapeType="1"/>
              </p:cNvSpPr>
              <p:nvPr/>
            </p:nvSpPr>
            <p:spPr bwMode="auto">
              <a:xfrm flipV="1">
                <a:off x="4241" y="1480"/>
                <a:ext cx="0" cy="113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98" name="Line 114"/>
              <p:cNvSpPr>
                <a:spLocks noChangeShapeType="1"/>
              </p:cNvSpPr>
              <p:nvPr/>
            </p:nvSpPr>
            <p:spPr bwMode="auto">
              <a:xfrm rot="5400000" flipV="1">
                <a:off x="4071" y="130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8499" name="Line 115"/>
              <p:cNvSpPr>
                <a:spLocks noChangeShapeType="1"/>
              </p:cNvSpPr>
              <p:nvPr/>
            </p:nvSpPr>
            <p:spPr bwMode="auto">
              <a:xfrm rot="5400000" flipV="1">
                <a:off x="4411" y="1309"/>
                <a:ext cx="0" cy="11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sm"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28500" name="Line 116"/>
            <p:cNvSpPr>
              <a:spLocks noChangeShapeType="1"/>
            </p:cNvSpPr>
            <p:nvPr/>
          </p:nvSpPr>
          <p:spPr bwMode="auto">
            <a:xfrm rot="5400000">
              <a:off x="3475" y="1763"/>
              <a:ext cx="0" cy="283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28501" name="Line 117"/>
            <p:cNvSpPr>
              <a:spLocks noChangeShapeType="1"/>
            </p:cNvSpPr>
            <p:nvPr/>
          </p:nvSpPr>
          <p:spPr bwMode="auto">
            <a:xfrm rot="5400000">
              <a:off x="2907" y="1649"/>
              <a:ext cx="1" cy="3969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28502" name="Line 118"/>
            <p:cNvSpPr>
              <a:spLocks noChangeShapeType="1"/>
            </p:cNvSpPr>
            <p:nvPr/>
          </p:nvSpPr>
          <p:spPr bwMode="auto">
            <a:xfrm rot="16200000" flipH="1">
              <a:off x="1377" y="2614"/>
              <a:ext cx="2042" cy="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28503" name="Object 119"/>
            <p:cNvGraphicFramePr>
              <a:graphicFrameLocks noChangeAspect="1"/>
            </p:cNvGraphicFramePr>
            <p:nvPr/>
          </p:nvGraphicFramePr>
          <p:xfrm>
            <a:off x="2932" y="3712"/>
            <a:ext cx="289" cy="406"/>
          </p:xfrm>
          <a:graphic>
            <a:graphicData uri="http://schemas.openxmlformats.org/presentationml/2006/ole">
              <p:oleObj spid="_x0000_s528503" name="Visio" r:id="rId3" imgW="259933" imgH="400141" progId="Visio.Drawing.11">
                <p:embed/>
              </p:oleObj>
            </a:graphicData>
          </a:graphic>
        </p:graphicFrame>
        <p:graphicFrame>
          <p:nvGraphicFramePr>
            <p:cNvPr id="528504" name="Object 120"/>
            <p:cNvGraphicFramePr>
              <a:graphicFrameLocks noChangeAspect="1"/>
            </p:cNvGraphicFramePr>
            <p:nvPr/>
          </p:nvGraphicFramePr>
          <p:xfrm>
            <a:off x="3613" y="3712"/>
            <a:ext cx="289" cy="406"/>
          </p:xfrm>
          <a:graphic>
            <a:graphicData uri="http://schemas.openxmlformats.org/presentationml/2006/ole">
              <p:oleObj spid="_x0000_s528504" name="Visio" r:id="rId4" imgW="259933" imgH="400141" progId="Visio.Drawing.11">
                <p:embed/>
              </p:oleObj>
            </a:graphicData>
          </a:graphic>
        </p:graphicFrame>
        <p:graphicFrame>
          <p:nvGraphicFramePr>
            <p:cNvPr id="528505" name="Object 121"/>
            <p:cNvGraphicFramePr>
              <a:graphicFrameLocks noChangeAspect="1"/>
            </p:cNvGraphicFramePr>
            <p:nvPr/>
          </p:nvGraphicFramePr>
          <p:xfrm>
            <a:off x="4291" y="3712"/>
            <a:ext cx="289" cy="406"/>
          </p:xfrm>
          <a:graphic>
            <a:graphicData uri="http://schemas.openxmlformats.org/presentationml/2006/ole">
              <p:oleObj spid="_x0000_s528505" name="Visio" r:id="rId5" imgW="259933" imgH="400141" progId="Visio.Drawing.11">
                <p:embed/>
              </p:oleObj>
            </a:graphicData>
          </a:graphic>
        </p:graphicFrame>
        <p:graphicFrame>
          <p:nvGraphicFramePr>
            <p:cNvPr id="528506" name="Object 122"/>
            <p:cNvGraphicFramePr>
              <a:graphicFrameLocks noChangeAspect="1"/>
            </p:cNvGraphicFramePr>
            <p:nvPr/>
          </p:nvGraphicFramePr>
          <p:xfrm>
            <a:off x="4972" y="3712"/>
            <a:ext cx="289" cy="406"/>
          </p:xfrm>
          <a:graphic>
            <a:graphicData uri="http://schemas.openxmlformats.org/presentationml/2006/ole">
              <p:oleObj spid="_x0000_s528506" name="Visio" r:id="rId6" imgW="259933" imgH="400141" progId="Visio.Drawing.11">
                <p:embed/>
              </p:oleObj>
            </a:graphicData>
          </a:graphic>
        </p:graphicFrame>
        <p:sp>
          <p:nvSpPr>
            <p:cNvPr id="528507" name="Text Box 123"/>
            <p:cNvSpPr txBox="1">
              <a:spLocks noChangeArrowheads="1"/>
            </p:cNvSpPr>
            <p:nvPr/>
          </p:nvSpPr>
          <p:spPr bwMode="auto">
            <a:xfrm>
              <a:off x="3133" y="799"/>
              <a:ext cx="994" cy="20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Input Data</a:t>
              </a:r>
            </a:p>
          </p:txBody>
        </p:sp>
        <p:sp>
          <p:nvSpPr>
            <p:cNvPr id="528508" name="Text Box 124"/>
            <p:cNvSpPr txBox="1">
              <a:spLocks noChangeArrowheads="1"/>
            </p:cNvSpPr>
            <p:nvPr/>
          </p:nvSpPr>
          <p:spPr bwMode="auto">
            <a:xfrm>
              <a:off x="3532" y="4088"/>
              <a:ext cx="1179" cy="20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Output Data</a:t>
              </a:r>
            </a:p>
          </p:txBody>
        </p:sp>
        <p:sp>
          <p:nvSpPr>
            <p:cNvPr id="528509" name="Text Box 125"/>
            <p:cNvSpPr txBox="1">
              <a:spLocks noChangeArrowheads="1"/>
            </p:cNvSpPr>
            <p:nvPr/>
          </p:nvSpPr>
          <p:spPr bwMode="auto">
            <a:xfrm>
              <a:off x="1831" y="1026"/>
              <a:ext cx="227" cy="20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28510" name="Text Box 126"/>
            <p:cNvSpPr txBox="1">
              <a:spLocks noChangeArrowheads="1"/>
            </p:cNvSpPr>
            <p:nvPr/>
          </p:nvSpPr>
          <p:spPr bwMode="auto">
            <a:xfrm>
              <a:off x="1831" y="1726"/>
              <a:ext cx="227" cy="20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28511" name="Text Box 127"/>
            <p:cNvSpPr txBox="1">
              <a:spLocks noChangeArrowheads="1"/>
            </p:cNvSpPr>
            <p:nvPr/>
          </p:nvSpPr>
          <p:spPr bwMode="auto">
            <a:xfrm>
              <a:off x="1831" y="2407"/>
              <a:ext cx="227" cy="20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28512" name="Text Box 128"/>
            <p:cNvSpPr txBox="1">
              <a:spLocks noChangeArrowheads="1"/>
            </p:cNvSpPr>
            <p:nvPr/>
          </p:nvSpPr>
          <p:spPr bwMode="auto">
            <a:xfrm>
              <a:off x="1831" y="3088"/>
              <a:ext cx="227" cy="20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28513" name="Text Box 129"/>
            <p:cNvSpPr txBox="1">
              <a:spLocks noChangeArrowheads="1"/>
            </p:cNvSpPr>
            <p:nvPr/>
          </p:nvSpPr>
          <p:spPr bwMode="auto">
            <a:xfrm>
              <a:off x="1150" y="1933"/>
              <a:ext cx="881" cy="41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2 x 4</a:t>
              </a:r>
              <a:br>
                <a:rPr lang="en-US" sz="240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Decoder</a:t>
              </a:r>
            </a:p>
          </p:txBody>
        </p:sp>
        <p:sp>
          <p:nvSpPr>
            <p:cNvPr id="528514" name="Line 130"/>
            <p:cNvSpPr>
              <a:spLocks noChangeShapeType="1"/>
            </p:cNvSpPr>
            <p:nvPr/>
          </p:nvSpPr>
          <p:spPr bwMode="auto">
            <a:xfrm rot="5400000">
              <a:off x="1037" y="1139"/>
              <a:ext cx="0" cy="22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28515" name="Line 131"/>
            <p:cNvSpPr>
              <a:spLocks noChangeShapeType="1"/>
            </p:cNvSpPr>
            <p:nvPr/>
          </p:nvSpPr>
          <p:spPr bwMode="auto">
            <a:xfrm rot="5400000">
              <a:off x="1037" y="1592"/>
              <a:ext cx="0" cy="22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28516" name="Text Box 132"/>
            <p:cNvSpPr txBox="1">
              <a:spLocks noChangeArrowheads="1"/>
            </p:cNvSpPr>
            <p:nvPr/>
          </p:nvSpPr>
          <p:spPr bwMode="auto">
            <a:xfrm>
              <a:off x="1150" y="1139"/>
              <a:ext cx="227" cy="20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2400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28517" name="Text Box 133"/>
            <p:cNvSpPr txBox="1">
              <a:spLocks noChangeArrowheads="1"/>
            </p:cNvSpPr>
            <p:nvPr/>
          </p:nvSpPr>
          <p:spPr bwMode="auto">
            <a:xfrm>
              <a:off x="1150" y="1593"/>
              <a:ext cx="227" cy="20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2400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28518" name="Line 134"/>
            <p:cNvSpPr>
              <a:spLocks noChangeShapeType="1"/>
            </p:cNvSpPr>
            <p:nvPr/>
          </p:nvSpPr>
          <p:spPr bwMode="auto">
            <a:xfrm rot="5400000">
              <a:off x="1037" y="2743"/>
              <a:ext cx="0" cy="22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28519" name="Text Box 135"/>
            <p:cNvSpPr txBox="1">
              <a:spLocks noChangeArrowheads="1"/>
            </p:cNvSpPr>
            <p:nvPr/>
          </p:nvSpPr>
          <p:spPr bwMode="auto">
            <a:xfrm>
              <a:off x="1150" y="2744"/>
              <a:ext cx="227" cy="20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2400" i="1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528520" name="Text Box 136"/>
            <p:cNvSpPr txBox="1">
              <a:spLocks noChangeArrowheads="1"/>
            </p:cNvSpPr>
            <p:nvPr/>
          </p:nvSpPr>
          <p:spPr bwMode="auto">
            <a:xfrm>
              <a:off x="198" y="1253"/>
              <a:ext cx="793" cy="41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AddressLines</a:t>
              </a:r>
            </a:p>
          </p:txBody>
        </p:sp>
        <p:sp>
          <p:nvSpPr>
            <p:cNvPr id="528521" name="Text Box 137"/>
            <p:cNvSpPr txBox="1">
              <a:spLocks noChangeArrowheads="1"/>
            </p:cNvSpPr>
            <p:nvPr/>
          </p:nvSpPr>
          <p:spPr bwMode="auto">
            <a:xfrm>
              <a:off x="243" y="2614"/>
              <a:ext cx="793" cy="41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Memory</a:t>
              </a:r>
              <a:br>
                <a:rPr lang="en-US" sz="2400"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Enable</a:t>
              </a:r>
            </a:p>
          </p:txBody>
        </p:sp>
        <p:sp>
          <p:nvSpPr>
            <p:cNvPr id="528522" name="Text Box 138"/>
            <p:cNvSpPr txBox="1">
              <a:spLocks noChangeArrowheads="1"/>
            </p:cNvSpPr>
            <p:nvPr/>
          </p:nvSpPr>
          <p:spPr bwMode="auto">
            <a:xfrm>
              <a:off x="198" y="3407"/>
              <a:ext cx="1066" cy="20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Read/Write</a:t>
              </a:r>
            </a:p>
          </p:txBody>
        </p:sp>
        <p:sp>
          <p:nvSpPr>
            <p:cNvPr id="528523" name="Line 139"/>
            <p:cNvSpPr>
              <a:spLocks noChangeShapeType="1"/>
            </p:cNvSpPr>
            <p:nvPr/>
          </p:nvSpPr>
          <p:spPr bwMode="auto">
            <a:xfrm>
              <a:off x="745" y="3407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28525" name="Line 141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28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5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36BCD-4480-4699-A2F1-FE0DB6A43FAF}" type="slidenum">
              <a:rPr lang="en-US"/>
              <a:pPr/>
              <a:t>5</a:t>
            </a:fld>
            <a:r>
              <a:rPr lang="en-US"/>
              <a:t> / 18</a:t>
            </a:r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Read-Only Memory (ROM)</a:t>
            </a:r>
          </a:p>
        </p:txBody>
      </p:sp>
      <p:sp>
        <p:nvSpPr>
          <p:cNvPr id="529412" name="AutoShape 4"/>
          <p:cNvSpPr>
            <a:spLocks noChangeArrowheads="1"/>
          </p:cNvSpPr>
          <p:nvPr/>
        </p:nvSpPr>
        <p:spPr bwMode="auto">
          <a:xfrm>
            <a:off x="3670300" y="2349500"/>
            <a:ext cx="1981200" cy="2341563"/>
          </a:xfrm>
          <a:prstGeom prst="roundRect">
            <a:avLst>
              <a:gd name="adj" fmla="val 16667"/>
            </a:avLst>
          </a:prstGeom>
          <a:solidFill>
            <a:srgbClr val="66FF33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ROM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baseline="30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529415" name="Line 7"/>
          <p:cNvSpPr>
            <a:spLocks noChangeShapeType="1"/>
          </p:cNvSpPr>
          <p:nvPr/>
        </p:nvSpPr>
        <p:spPr bwMode="auto">
          <a:xfrm>
            <a:off x="4394200" y="4691063"/>
            <a:ext cx="0" cy="7191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416" name="Line 8"/>
          <p:cNvSpPr>
            <a:spLocks noChangeShapeType="1"/>
          </p:cNvSpPr>
          <p:nvPr/>
        </p:nvSpPr>
        <p:spPr bwMode="auto">
          <a:xfrm>
            <a:off x="4932363" y="4691063"/>
            <a:ext cx="0" cy="7191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417" name="Line 9"/>
          <p:cNvSpPr>
            <a:spLocks noChangeShapeType="1"/>
          </p:cNvSpPr>
          <p:nvPr/>
        </p:nvSpPr>
        <p:spPr bwMode="auto">
          <a:xfrm rot="-5400000">
            <a:off x="3309144" y="2531269"/>
            <a:ext cx="0" cy="7191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418" name="Line 10"/>
          <p:cNvSpPr>
            <a:spLocks noChangeShapeType="1"/>
          </p:cNvSpPr>
          <p:nvPr/>
        </p:nvSpPr>
        <p:spPr bwMode="auto">
          <a:xfrm rot="-5400000">
            <a:off x="3310732" y="3071019"/>
            <a:ext cx="0" cy="71913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420" name="Line 12"/>
          <p:cNvSpPr>
            <a:spLocks noChangeShapeType="1"/>
          </p:cNvSpPr>
          <p:nvPr/>
        </p:nvSpPr>
        <p:spPr bwMode="auto">
          <a:xfrm rot="-5400000">
            <a:off x="3310732" y="3610769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422" name="Text Box 14"/>
          <p:cNvSpPr txBox="1">
            <a:spLocks noChangeArrowheads="1"/>
          </p:cNvSpPr>
          <p:nvPr/>
        </p:nvSpPr>
        <p:spPr bwMode="auto">
          <a:xfrm>
            <a:off x="3670300" y="5410200"/>
            <a:ext cx="1981200" cy="328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Data output</a:t>
            </a:r>
          </a:p>
        </p:txBody>
      </p:sp>
      <p:sp>
        <p:nvSpPr>
          <p:cNvPr id="529423" name="Text Box 15"/>
          <p:cNvSpPr txBox="1">
            <a:spLocks noChangeArrowheads="1"/>
          </p:cNvSpPr>
          <p:nvPr/>
        </p:nvSpPr>
        <p:spPr bwMode="auto">
          <a:xfrm>
            <a:off x="1511300" y="2984500"/>
            <a:ext cx="1438275" cy="328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Address</a:t>
            </a:r>
          </a:p>
        </p:txBody>
      </p:sp>
      <p:sp>
        <p:nvSpPr>
          <p:cNvPr id="529424" name="Text Box 16"/>
          <p:cNvSpPr txBox="1">
            <a:spLocks noChangeArrowheads="1"/>
          </p:cNvSpPr>
          <p:nvPr/>
        </p:nvSpPr>
        <p:spPr bwMode="auto">
          <a:xfrm>
            <a:off x="1690688" y="3603625"/>
            <a:ext cx="1258887" cy="6572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Memory Enable</a:t>
            </a:r>
          </a:p>
        </p:txBody>
      </p:sp>
      <p:sp>
        <p:nvSpPr>
          <p:cNvPr id="529427" name="Line 19"/>
          <p:cNvSpPr>
            <a:spLocks noChangeShapeType="1"/>
          </p:cNvSpPr>
          <p:nvPr/>
        </p:nvSpPr>
        <p:spPr bwMode="auto">
          <a:xfrm>
            <a:off x="4391025" y="5049838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428" name="Line 20"/>
          <p:cNvSpPr>
            <a:spLocks noChangeShapeType="1"/>
          </p:cNvSpPr>
          <p:nvPr/>
        </p:nvSpPr>
        <p:spPr bwMode="auto">
          <a:xfrm rot="-5400000">
            <a:off x="3040856" y="3161507"/>
            <a:ext cx="541337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429" name="Line 21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2236-0268-4171-BFF6-85173A7CAA8A}" type="slidenum">
              <a:rPr lang="en-US"/>
              <a:pPr/>
              <a:t>6</a:t>
            </a:fld>
            <a:r>
              <a:rPr lang="en-US"/>
              <a:t> / 18</a:t>
            </a:r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Read-Only Memory (ROM)</a:t>
            </a:r>
          </a:p>
        </p:txBody>
      </p:sp>
      <p:sp>
        <p:nvSpPr>
          <p:cNvPr id="530462" name="Line 30"/>
          <p:cNvSpPr>
            <a:spLocks noChangeShapeType="1"/>
          </p:cNvSpPr>
          <p:nvPr/>
        </p:nvSpPr>
        <p:spPr bwMode="auto">
          <a:xfrm>
            <a:off x="2590800" y="1809750"/>
            <a:ext cx="0" cy="30591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0464" name="Line 32"/>
          <p:cNvSpPr>
            <a:spLocks noChangeShapeType="1"/>
          </p:cNvSpPr>
          <p:nvPr/>
        </p:nvSpPr>
        <p:spPr bwMode="auto">
          <a:xfrm>
            <a:off x="6011863" y="1628775"/>
            <a:ext cx="0" cy="32416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0470" name="Line 38"/>
          <p:cNvSpPr>
            <a:spLocks noChangeShapeType="1"/>
          </p:cNvSpPr>
          <p:nvPr/>
        </p:nvSpPr>
        <p:spPr bwMode="auto">
          <a:xfrm rot="5400000">
            <a:off x="4751388" y="-1250950"/>
            <a:ext cx="0" cy="6121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0496" name="Line 64"/>
          <p:cNvSpPr>
            <a:spLocks noChangeShapeType="1"/>
          </p:cNvSpPr>
          <p:nvPr/>
        </p:nvSpPr>
        <p:spPr bwMode="auto">
          <a:xfrm rot="5400000">
            <a:off x="4751388" y="-892175"/>
            <a:ext cx="0" cy="6121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0522" name="Line 90"/>
          <p:cNvSpPr>
            <a:spLocks noChangeShapeType="1"/>
          </p:cNvSpPr>
          <p:nvPr/>
        </p:nvSpPr>
        <p:spPr bwMode="auto">
          <a:xfrm rot="5400000">
            <a:off x="4751388" y="-531812"/>
            <a:ext cx="0" cy="6121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0548" name="Line 116"/>
          <p:cNvSpPr>
            <a:spLocks noChangeShapeType="1"/>
          </p:cNvSpPr>
          <p:nvPr/>
        </p:nvSpPr>
        <p:spPr bwMode="auto">
          <a:xfrm rot="5400000">
            <a:off x="4751388" y="-171450"/>
            <a:ext cx="0" cy="6121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graphicFrame>
        <p:nvGraphicFramePr>
          <p:cNvPr id="530552" name="Object 120"/>
          <p:cNvGraphicFramePr>
            <a:graphicFrameLocks noChangeAspect="1"/>
          </p:cNvGraphicFramePr>
          <p:nvPr/>
        </p:nvGraphicFramePr>
        <p:xfrm>
          <a:off x="5784850" y="4633913"/>
          <a:ext cx="458788" cy="644525"/>
        </p:xfrm>
        <a:graphic>
          <a:graphicData uri="http://schemas.openxmlformats.org/presentationml/2006/ole">
            <p:oleObj spid="_x0000_s530552" name="Visio" r:id="rId3" imgW="259933" imgH="400141" progId="Visio.Drawing.11">
              <p:embed/>
            </p:oleObj>
          </a:graphicData>
        </a:graphic>
      </p:graphicFrame>
      <p:sp>
        <p:nvSpPr>
          <p:cNvPr id="530572" name="Line 140"/>
          <p:cNvSpPr>
            <a:spLocks noChangeShapeType="1"/>
          </p:cNvSpPr>
          <p:nvPr/>
        </p:nvSpPr>
        <p:spPr bwMode="auto">
          <a:xfrm rot="5400000">
            <a:off x="4751388" y="188913"/>
            <a:ext cx="0" cy="6121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0573" name="Line 141"/>
          <p:cNvSpPr>
            <a:spLocks noChangeShapeType="1"/>
          </p:cNvSpPr>
          <p:nvPr/>
        </p:nvSpPr>
        <p:spPr bwMode="auto">
          <a:xfrm rot="5400000">
            <a:off x="4751388" y="549275"/>
            <a:ext cx="0" cy="6121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0574" name="Line 142"/>
          <p:cNvSpPr>
            <a:spLocks noChangeShapeType="1"/>
          </p:cNvSpPr>
          <p:nvPr/>
        </p:nvSpPr>
        <p:spPr bwMode="auto">
          <a:xfrm rot="5400000">
            <a:off x="4751388" y="908050"/>
            <a:ext cx="0" cy="6121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0575" name="Line 143"/>
          <p:cNvSpPr>
            <a:spLocks noChangeShapeType="1"/>
          </p:cNvSpPr>
          <p:nvPr/>
        </p:nvSpPr>
        <p:spPr bwMode="auto">
          <a:xfrm rot="5400000">
            <a:off x="4751388" y="1268413"/>
            <a:ext cx="0" cy="6121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0582" name="Line 150"/>
          <p:cNvSpPr>
            <a:spLocks noChangeShapeType="1"/>
          </p:cNvSpPr>
          <p:nvPr/>
        </p:nvSpPr>
        <p:spPr bwMode="auto">
          <a:xfrm>
            <a:off x="2770188" y="2168525"/>
            <a:ext cx="0" cy="27003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0583" name="Line 151"/>
          <p:cNvSpPr>
            <a:spLocks noChangeShapeType="1"/>
          </p:cNvSpPr>
          <p:nvPr/>
        </p:nvSpPr>
        <p:spPr bwMode="auto">
          <a:xfrm>
            <a:off x="2949575" y="3249613"/>
            <a:ext cx="1588" cy="16192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0584" name="Line 152"/>
          <p:cNvSpPr>
            <a:spLocks noChangeShapeType="1"/>
          </p:cNvSpPr>
          <p:nvPr/>
        </p:nvSpPr>
        <p:spPr bwMode="auto">
          <a:xfrm>
            <a:off x="3128963" y="4330700"/>
            <a:ext cx="1587" cy="5381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graphicFrame>
        <p:nvGraphicFramePr>
          <p:cNvPr id="530551" name="Object 119"/>
          <p:cNvGraphicFramePr>
            <a:graphicFrameLocks noChangeAspect="1"/>
          </p:cNvGraphicFramePr>
          <p:nvPr/>
        </p:nvGraphicFramePr>
        <p:xfrm>
          <a:off x="2411413" y="4632325"/>
          <a:ext cx="900112" cy="644525"/>
        </p:xfrm>
        <a:graphic>
          <a:graphicData uri="http://schemas.openxmlformats.org/presentationml/2006/ole">
            <p:oleObj spid="_x0000_s530551" name="Visio" r:id="rId4" imgW="259933" imgH="400141" progId="Visio.Drawing.11">
              <p:embed/>
            </p:oleObj>
          </a:graphicData>
        </a:graphic>
      </p:graphicFrame>
      <p:sp>
        <p:nvSpPr>
          <p:cNvPr id="530585" name="Text Box 153"/>
          <p:cNvSpPr txBox="1">
            <a:spLocks noChangeArrowheads="1"/>
          </p:cNvSpPr>
          <p:nvPr/>
        </p:nvSpPr>
        <p:spPr bwMode="auto">
          <a:xfrm>
            <a:off x="1871663" y="5408613"/>
            <a:ext cx="1800225" cy="6572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Conventional Symbol</a:t>
            </a:r>
          </a:p>
        </p:txBody>
      </p:sp>
      <p:sp>
        <p:nvSpPr>
          <p:cNvPr id="530586" name="Text Box 154"/>
          <p:cNvSpPr txBox="1">
            <a:spLocks noChangeArrowheads="1"/>
          </p:cNvSpPr>
          <p:nvPr/>
        </p:nvSpPr>
        <p:spPr bwMode="auto">
          <a:xfrm>
            <a:off x="5111750" y="5408613"/>
            <a:ext cx="1800225" cy="6572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Array Logic Symbol</a:t>
            </a:r>
          </a:p>
        </p:txBody>
      </p:sp>
      <p:grpSp>
        <p:nvGrpSpPr>
          <p:cNvPr id="530589" name="Group 157"/>
          <p:cNvGrpSpPr>
            <a:grpSpLocks/>
          </p:cNvGrpSpPr>
          <p:nvPr/>
        </p:nvGrpSpPr>
        <p:grpSpPr bwMode="auto">
          <a:xfrm>
            <a:off x="5918200" y="1717675"/>
            <a:ext cx="182563" cy="182563"/>
            <a:chOff x="3726" y="1082"/>
            <a:chExt cx="115" cy="115"/>
          </a:xfrm>
        </p:grpSpPr>
        <p:sp>
          <p:nvSpPr>
            <p:cNvPr id="530587" name="Line 155"/>
            <p:cNvSpPr>
              <a:spLocks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0588" name="Line 156"/>
            <p:cNvSpPr>
              <a:spLocks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0590" name="Group 158"/>
          <p:cNvGrpSpPr>
            <a:grpSpLocks/>
          </p:cNvGrpSpPr>
          <p:nvPr/>
        </p:nvGrpSpPr>
        <p:grpSpPr bwMode="auto">
          <a:xfrm>
            <a:off x="5921375" y="2071688"/>
            <a:ext cx="182563" cy="182562"/>
            <a:chOff x="3726" y="1082"/>
            <a:chExt cx="115" cy="115"/>
          </a:xfrm>
        </p:grpSpPr>
        <p:sp>
          <p:nvSpPr>
            <p:cNvPr id="530591" name="Line 159"/>
            <p:cNvSpPr>
              <a:spLocks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0592" name="Line 160"/>
            <p:cNvSpPr>
              <a:spLocks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0593" name="Group 161"/>
          <p:cNvGrpSpPr>
            <a:grpSpLocks/>
          </p:cNvGrpSpPr>
          <p:nvPr/>
        </p:nvGrpSpPr>
        <p:grpSpPr bwMode="auto">
          <a:xfrm>
            <a:off x="5918200" y="3154363"/>
            <a:ext cx="182563" cy="182562"/>
            <a:chOff x="3726" y="1082"/>
            <a:chExt cx="115" cy="115"/>
          </a:xfrm>
        </p:grpSpPr>
        <p:sp>
          <p:nvSpPr>
            <p:cNvPr id="530594" name="Line 162"/>
            <p:cNvSpPr>
              <a:spLocks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0595" name="Line 163"/>
            <p:cNvSpPr>
              <a:spLocks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0596" name="Group 164"/>
          <p:cNvGrpSpPr>
            <a:grpSpLocks/>
          </p:cNvGrpSpPr>
          <p:nvPr/>
        </p:nvGrpSpPr>
        <p:grpSpPr bwMode="auto">
          <a:xfrm>
            <a:off x="5918200" y="4233863"/>
            <a:ext cx="182563" cy="182562"/>
            <a:chOff x="3726" y="1082"/>
            <a:chExt cx="115" cy="115"/>
          </a:xfrm>
        </p:grpSpPr>
        <p:sp>
          <p:nvSpPr>
            <p:cNvPr id="530597" name="Line 165"/>
            <p:cNvSpPr>
              <a:spLocks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0598" name="Line 166"/>
            <p:cNvSpPr>
              <a:spLocks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30599" name="Line 167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3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0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3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3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64" grpId="0" animBg="1"/>
      <p:bldP spid="530586" grpId="0"/>
      <p:bldP spid="53059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3204-82A7-4D8A-BC5A-BE67D9C11CBA}" type="slidenum">
              <a:rPr lang="en-US"/>
              <a:pPr/>
              <a:t>7</a:t>
            </a:fld>
            <a:r>
              <a:rPr lang="en-US"/>
              <a:t> / 18</a:t>
            </a: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Read-Only Memory (ROM)</a:t>
            </a:r>
          </a:p>
        </p:txBody>
      </p:sp>
      <p:sp>
        <p:nvSpPr>
          <p:cNvPr id="534531" name="Rectangle 3"/>
          <p:cNvSpPr>
            <a:spLocks noChangeArrowheads="1"/>
          </p:cNvSpPr>
          <p:nvPr/>
        </p:nvSpPr>
        <p:spPr bwMode="auto">
          <a:xfrm>
            <a:off x="2592388" y="1989138"/>
            <a:ext cx="1441450" cy="3240087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4532" name="Line 4"/>
          <p:cNvSpPr>
            <a:spLocks noChangeShapeType="1"/>
          </p:cNvSpPr>
          <p:nvPr/>
        </p:nvSpPr>
        <p:spPr bwMode="auto">
          <a:xfrm>
            <a:off x="4572000" y="1989138"/>
            <a:ext cx="0" cy="34194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4533" name="Line 5"/>
          <p:cNvSpPr>
            <a:spLocks noChangeShapeType="1"/>
          </p:cNvSpPr>
          <p:nvPr/>
        </p:nvSpPr>
        <p:spPr bwMode="auto">
          <a:xfrm>
            <a:off x="5292725" y="1989138"/>
            <a:ext cx="0" cy="34210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4534" name="Line 6"/>
          <p:cNvSpPr>
            <a:spLocks noChangeShapeType="1"/>
          </p:cNvSpPr>
          <p:nvPr/>
        </p:nvSpPr>
        <p:spPr bwMode="auto">
          <a:xfrm>
            <a:off x="6013450" y="1989138"/>
            <a:ext cx="0" cy="34210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4535" name="Line 7"/>
          <p:cNvSpPr>
            <a:spLocks noChangeShapeType="1"/>
          </p:cNvSpPr>
          <p:nvPr/>
        </p:nvSpPr>
        <p:spPr bwMode="auto">
          <a:xfrm>
            <a:off x="6732588" y="1989138"/>
            <a:ext cx="0" cy="34210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4536" name="Line 8"/>
          <p:cNvSpPr>
            <a:spLocks noChangeShapeType="1"/>
          </p:cNvSpPr>
          <p:nvPr/>
        </p:nvSpPr>
        <p:spPr bwMode="auto">
          <a:xfrm rot="5400000">
            <a:off x="5563394" y="819944"/>
            <a:ext cx="0" cy="305911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4537" name="Line 9"/>
          <p:cNvSpPr>
            <a:spLocks noChangeShapeType="1"/>
          </p:cNvSpPr>
          <p:nvPr/>
        </p:nvSpPr>
        <p:spPr bwMode="auto">
          <a:xfrm rot="5400000">
            <a:off x="5563394" y="1178719"/>
            <a:ext cx="0" cy="305911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4538" name="Line 10"/>
          <p:cNvSpPr>
            <a:spLocks noChangeShapeType="1"/>
          </p:cNvSpPr>
          <p:nvPr/>
        </p:nvSpPr>
        <p:spPr bwMode="auto">
          <a:xfrm rot="5400000">
            <a:off x="5563394" y="1539082"/>
            <a:ext cx="0" cy="305911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4539" name="Line 11"/>
          <p:cNvSpPr>
            <a:spLocks noChangeShapeType="1"/>
          </p:cNvSpPr>
          <p:nvPr/>
        </p:nvSpPr>
        <p:spPr bwMode="auto">
          <a:xfrm rot="5400000">
            <a:off x="5563394" y="1899444"/>
            <a:ext cx="0" cy="305911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graphicFrame>
        <p:nvGraphicFramePr>
          <p:cNvPr id="534540" name="Object 12"/>
          <p:cNvGraphicFramePr>
            <a:graphicFrameLocks noChangeAspect="1"/>
          </p:cNvGraphicFramePr>
          <p:nvPr/>
        </p:nvGraphicFramePr>
        <p:xfrm>
          <a:off x="4344988" y="5172075"/>
          <a:ext cx="458787" cy="644525"/>
        </p:xfrm>
        <a:graphic>
          <a:graphicData uri="http://schemas.openxmlformats.org/presentationml/2006/ole">
            <p:oleObj spid="_x0000_s534540" name="Visio" r:id="rId3" imgW="259933" imgH="400141" progId="Visio.Drawing.11">
              <p:embed/>
            </p:oleObj>
          </a:graphicData>
        </a:graphic>
      </p:graphicFrame>
      <p:graphicFrame>
        <p:nvGraphicFramePr>
          <p:cNvPr id="534541" name="Object 13"/>
          <p:cNvGraphicFramePr>
            <a:graphicFrameLocks noChangeAspect="1"/>
          </p:cNvGraphicFramePr>
          <p:nvPr/>
        </p:nvGraphicFramePr>
        <p:xfrm>
          <a:off x="5051425" y="5173663"/>
          <a:ext cx="458788" cy="644525"/>
        </p:xfrm>
        <a:graphic>
          <a:graphicData uri="http://schemas.openxmlformats.org/presentationml/2006/ole">
            <p:oleObj spid="_x0000_s534541" name="Visio" r:id="rId4" imgW="259933" imgH="400141" progId="Visio.Drawing.11">
              <p:embed/>
            </p:oleObj>
          </a:graphicData>
        </a:graphic>
      </p:graphicFrame>
      <p:graphicFrame>
        <p:nvGraphicFramePr>
          <p:cNvPr id="534542" name="Object 14"/>
          <p:cNvGraphicFramePr>
            <a:graphicFrameLocks noChangeAspect="1"/>
          </p:cNvGraphicFramePr>
          <p:nvPr/>
        </p:nvGraphicFramePr>
        <p:xfrm>
          <a:off x="5772150" y="5173663"/>
          <a:ext cx="458788" cy="644525"/>
        </p:xfrm>
        <a:graphic>
          <a:graphicData uri="http://schemas.openxmlformats.org/presentationml/2006/ole">
            <p:oleObj spid="_x0000_s534542" name="Visio" r:id="rId5" imgW="259933" imgH="400141" progId="Visio.Drawing.11">
              <p:embed/>
            </p:oleObj>
          </a:graphicData>
        </a:graphic>
      </p:graphicFrame>
      <p:graphicFrame>
        <p:nvGraphicFramePr>
          <p:cNvPr id="534543" name="Object 15"/>
          <p:cNvGraphicFramePr>
            <a:graphicFrameLocks noChangeAspect="1"/>
          </p:cNvGraphicFramePr>
          <p:nvPr/>
        </p:nvGraphicFramePr>
        <p:xfrm>
          <a:off x="6492875" y="5173663"/>
          <a:ext cx="458788" cy="644525"/>
        </p:xfrm>
        <a:graphic>
          <a:graphicData uri="http://schemas.openxmlformats.org/presentationml/2006/ole">
            <p:oleObj spid="_x0000_s534543" name="Visio" r:id="rId6" imgW="259933" imgH="400141" progId="Visio.Drawing.11">
              <p:embed/>
            </p:oleObj>
          </a:graphicData>
        </a:graphic>
      </p:graphicFrame>
      <p:sp>
        <p:nvSpPr>
          <p:cNvPr id="534544" name="Text Box 16"/>
          <p:cNvSpPr txBox="1">
            <a:spLocks noChangeArrowheads="1"/>
          </p:cNvSpPr>
          <p:nvPr/>
        </p:nvSpPr>
        <p:spPr bwMode="auto">
          <a:xfrm>
            <a:off x="4572000" y="5949950"/>
            <a:ext cx="2160588" cy="328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Output Data</a:t>
            </a:r>
          </a:p>
        </p:txBody>
      </p:sp>
      <p:sp>
        <p:nvSpPr>
          <p:cNvPr id="534545" name="Text Box 17"/>
          <p:cNvSpPr txBox="1">
            <a:spLocks noChangeArrowheads="1"/>
          </p:cNvSpPr>
          <p:nvPr/>
        </p:nvSpPr>
        <p:spPr bwMode="auto">
          <a:xfrm>
            <a:off x="3627438" y="2168525"/>
            <a:ext cx="360362" cy="328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34546" name="Text Box 18"/>
          <p:cNvSpPr txBox="1">
            <a:spLocks noChangeArrowheads="1"/>
          </p:cNvSpPr>
          <p:nvPr/>
        </p:nvSpPr>
        <p:spPr bwMode="auto">
          <a:xfrm>
            <a:off x="3627438" y="2528888"/>
            <a:ext cx="360362" cy="328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4547" name="Text Box 19"/>
          <p:cNvSpPr txBox="1">
            <a:spLocks noChangeArrowheads="1"/>
          </p:cNvSpPr>
          <p:nvPr/>
        </p:nvSpPr>
        <p:spPr bwMode="auto">
          <a:xfrm>
            <a:off x="3627438" y="2919413"/>
            <a:ext cx="360362" cy="328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34548" name="Text Box 20"/>
          <p:cNvSpPr txBox="1">
            <a:spLocks noChangeArrowheads="1"/>
          </p:cNvSpPr>
          <p:nvPr/>
        </p:nvSpPr>
        <p:spPr bwMode="auto">
          <a:xfrm>
            <a:off x="3627438" y="3248025"/>
            <a:ext cx="360362" cy="328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34549" name="Text Box 21"/>
          <p:cNvSpPr txBox="1">
            <a:spLocks noChangeArrowheads="1"/>
          </p:cNvSpPr>
          <p:nvPr/>
        </p:nvSpPr>
        <p:spPr bwMode="auto">
          <a:xfrm>
            <a:off x="2592388" y="1268413"/>
            <a:ext cx="1398587" cy="6572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3 x 8</a:t>
            </a:r>
            <a:br>
              <a:rPr lang="en-US" sz="24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Decoder</a:t>
            </a:r>
          </a:p>
        </p:txBody>
      </p:sp>
      <p:sp>
        <p:nvSpPr>
          <p:cNvPr id="534550" name="Line 22"/>
          <p:cNvSpPr>
            <a:spLocks noChangeShapeType="1"/>
          </p:cNvSpPr>
          <p:nvPr/>
        </p:nvSpPr>
        <p:spPr bwMode="auto">
          <a:xfrm rot="5400000">
            <a:off x="2412207" y="3069431"/>
            <a:ext cx="0" cy="360363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4551" name="Line 23"/>
          <p:cNvSpPr>
            <a:spLocks noChangeShapeType="1"/>
          </p:cNvSpPr>
          <p:nvPr/>
        </p:nvSpPr>
        <p:spPr bwMode="auto">
          <a:xfrm rot="5400000">
            <a:off x="2412207" y="3429793"/>
            <a:ext cx="0" cy="360363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4552" name="Text Box 24"/>
          <p:cNvSpPr txBox="1">
            <a:spLocks noChangeArrowheads="1"/>
          </p:cNvSpPr>
          <p:nvPr/>
        </p:nvSpPr>
        <p:spPr bwMode="auto">
          <a:xfrm>
            <a:off x="2630488" y="3100388"/>
            <a:ext cx="360362" cy="328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34553" name="Text Box 25"/>
          <p:cNvSpPr txBox="1">
            <a:spLocks noChangeArrowheads="1"/>
          </p:cNvSpPr>
          <p:nvPr/>
        </p:nvSpPr>
        <p:spPr bwMode="auto">
          <a:xfrm>
            <a:off x="2630488" y="3821113"/>
            <a:ext cx="360362" cy="328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34554" name="Line 26"/>
          <p:cNvSpPr>
            <a:spLocks noChangeShapeType="1"/>
          </p:cNvSpPr>
          <p:nvPr/>
        </p:nvSpPr>
        <p:spPr bwMode="auto">
          <a:xfrm rot="5400000">
            <a:off x="2412207" y="4598193"/>
            <a:ext cx="0" cy="360363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4555" name="Text Box 27"/>
          <p:cNvSpPr txBox="1">
            <a:spLocks noChangeArrowheads="1"/>
          </p:cNvSpPr>
          <p:nvPr/>
        </p:nvSpPr>
        <p:spPr bwMode="auto">
          <a:xfrm>
            <a:off x="2630488" y="4598988"/>
            <a:ext cx="360362" cy="328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 i="1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534556" name="Text Box 28"/>
          <p:cNvSpPr txBox="1">
            <a:spLocks noChangeArrowheads="1"/>
          </p:cNvSpPr>
          <p:nvPr/>
        </p:nvSpPr>
        <p:spPr bwMode="auto">
          <a:xfrm>
            <a:off x="971550" y="3249613"/>
            <a:ext cx="1258888" cy="6572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AddressLines</a:t>
            </a:r>
          </a:p>
        </p:txBody>
      </p:sp>
      <p:sp>
        <p:nvSpPr>
          <p:cNvPr id="534557" name="Text Box 29"/>
          <p:cNvSpPr txBox="1">
            <a:spLocks noChangeArrowheads="1"/>
          </p:cNvSpPr>
          <p:nvPr/>
        </p:nvSpPr>
        <p:spPr bwMode="auto">
          <a:xfrm>
            <a:off x="1106488" y="4392613"/>
            <a:ext cx="1258887" cy="6572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Memory</a:t>
            </a:r>
            <a:br>
              <a:rPr 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latin typeface="Times New Roman" pitchFamily="18" charset="0"/>
                <a:cs typeface="Times New Roman" pitchFamily="18" charset="0"/>
              </a:rPr>
              <a:t>Enable</a:t>
            </a:r>
          </a:p>
        </p:txBody>
      </p:sp>
      <p:sp>
        <p:nvSpPr>
          <p:cNvPr id="534558" name="Line 30"/>
          <p:cNvSpPr>
            <a:spLocks noChangeShapeType="1"/>
          </p:cNvSpPr>
          <p:nvPr/>
        </p:nvSpPr>
        <p:spPr bwMode="auto">
          <a:xfrm rot="5400000">
            <a:off x="5562600" y="2259013"/>
            <a:ext cx="0" cy="30607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4559" name="Line 31"/>
          <p:cNvSpPr>
            <a:spLocks noChangeShapeType="1"/>
          </p:cNvSpPr>
          <p:nvPr/>
        </p:nvSpPr>
        <p:spPr bwMode="auto">
          <a:xfrm rot="5400000">
            <a:off x="5561807" y="2618581"/>
            <a:ext cx="0" cy="306228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4560" name="Line 32"/>
          <p:cNvSpPr>
            <a:spLocks noChangeShapeType="1"/>
          </p:cNvSpPr>
          <p:nvPr/>
        </p:nvSpPr>
        <p:spPr bwMode="auto">
          <a:xfrm rot="5400000">
            <a:off x="5560219" y="2977356"/>
            <a:ext cx="1588" cy="306387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4561" name="Line 33"/>
          <p:cNvSpPr>
            <a:spLocks noChangeShapeType="1"/>
          </p:cNvSpPr>
          <p:nvPr/>
        </p:nvSpPr>
        <p:spPr bwMode="auto">
          <a:xfrm rot="5400000">
            <a:off x="5559425" y="3336926"/>
            <a:ext cx="1587" cy="30654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4562" name="Text Box 34"/>
          <p:cNvSpPr txBox="1">
            <a:spLocks noChangeArrowheads="1"/>
          </p:cNvSpPr>
          <p:nvPr/>
        </p:nvSpPr>
        <p:spPr bwMode="auto">
          <a:xfrm>
            <a:off x="3621088" y="3608388"/>
            <a:ext cx="360362" cy="328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34563" name="Text Box 35"/>
          <p:cNvSpPr txBox="1">
            <a:spLocks noChangeArrowheads="1"/>
          </p:cNvSpPr>
          <p:nvPr/>
        </p:nvSpPr>
        <p:spPr bwMode="auto">
          <a:xfrm>
            <a:off x="3621088" y="3968750"/>
            <a:ext cx="360362" cy="328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34564" name="Text Box 36"/>
          <p:cNvSpPr txBox="1">
            <a:spLocks noChangeArrowheads="1"/>
          </p:cNvSpPr>
          <p:nvPr/>
        </p:nvSpPr>
        <p:spPr bwMode="auto">
          <a:xfrm>
            <a:off x="3621088" y="4359275"/>
            <a:ext cx="360362" cy="328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34565" name="Text Box 37"/>
          <p:cNvSpPr txBox="1">
            <a:spLocks noChangeArrowheads="1"/>
          </p:cNvSpPr>
          <p:nvPr/>
        </p:nvSpPr>
        <p:spPr bwMode="auto">
          <a:xfrm>
            <a:off x="3621088" y="4687888"/>
            <a:ext cx="360362" cy="328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534566" name="Line 38"/>
          <p:cNvSpPr>
            <a:spLocks noChangeShapeType="1"/>
          </p:cNvSpPr>
          <p:nvPr/>
        </p:nvSpPr>
        <p:spPr bwMode="auto">
          <a:xfrm rot="5400000">
            <a:off x="2412207" y="3788568"/>
            <a:ext cx="0" cy="360363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4567" name="Text Box 39"/>
          <p:cNvSpPr txBox="1">
            <a:spLocks noChangeArrowheads="1"/>
          </p:cNvSpPr>
          <p:nvPr/>
        </p:nvSpPr>
        <p:spPr bwMode="auto">
          <a:xfrm>
            <a:off x="2630488" y="3460750"/>
            <a:ext cx="360362" cy="328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4568" name="Line 40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4569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477838"/>
          </a:xfrm>
          <a:noFill/>
          <a:ln/>
        </p:spPr>
        <p:txBody>
          <a:bodyPr/>
          <a:lstStyle/>
          <a:p>
            <a:r>
              <a:rPr lang="en-US"/>
              <a:t>8 x 4 ROM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4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AE67-6FBA-4A14-9759-15086B84293F}" type="slidenum">
              <a:rPr lang="en-US"/>
              <a:pPr/>
              <a:t>8</a:t>
            </a:fld>
            <a:r>
              <a:rPr lang="en-US"/>
              <a:t> / 18</a:t>
            </a:r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Read-Only Memory (ROM)</a:t>
            </a:r>
          </a:p>
        </p:txBody>
      </p:sp>
      <p:sp>
        <p:nvSpPr>
          <p:cNvPr id="535555" name="Rectangle 3"/>
          <p:cNvSpPr>
            <a:spLocks noChangeArrowheads="1"/>
          </p:cNvSpPr>
          <p:nvPr/>
        </p:nvSpPr>
        <p:spPr bwMode="auto">
          <a:xfrm>
            <a:off x="4392613" y="1808163"/>
            <a:ext cx="1441450" cy="3240087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5556" name="Line 4"/>
          <p:cNvSpPr>
            <a:spLocks noChangeShapeType="1"/>
          </p:cNvSpPr>
          <p:nvPr/>
        </p:nvSpPr>
        <p:spPr bwMode="auto">
          <a:xfrm>
            <a:off x="6372225" y="1808163"/>
            <a:ext cx="0" cy="34194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5557" name="Line 5"/>
          <p:cNvSpPr>
            <a:spLocks noChangeShapeType="1"/>
          </p:cNvSpPr>
          <p:nvPr/>
        </p:nvSpPr>
        <p:spPr bwMode="auto">
          <a:xfrm>
            <a:off x="7092950" y="1808163"/>
            <a:ext cx="0" cy="34210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5558" name="Line 6"/>
          <p:cNvSpPr>
            <a:spLocks noChangeShapeType="1"/>
          </p:cNvSpPr>
          <p:nvPr/>
        </p:nvSpPr>
        <p:spPr bwMode="auto">
          <a:xfrm>
            <a:off x="7813675" y="1808163"/>
            <a:ext cx="0" cy="34210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5559" name="Line 7"/>
          <p:cNvSpPr>
            <a:spLocks noChangeShapeType="1"/>
          </p:cNvSpPr>
          <p:nvPr/>
        </p:nvSpPr>
        <p:spPr bwMode="auto">
          <a:xfrm>
            <a:off x="8532813" y="1808163"/>
            <a:ext cx="0" cy="34210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5560" name="Line 8"/>
          <p:cNvSpPr>
            <a:spLocks noChangeShapeType="1"/>
          </p:cNvSpPr>
          <p:nvPr/>
        </p:nvSpPr>
        <p:spPr bwMode="auto">
          <a:xfrm rot="5400000">
            <a:off x="7363619" y="638969"/>
            <a:ext cx="0" cy="305911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5561" name="Line 9"/>
          <p:cNvSpPr>
            <a:spLocks noChangeShapeType="1"/>
          </p:cNvSpPr>
          <p:nvPr/>
        </p:nvSpPr>
        <p:spPr bwMode="auto">
          <a:xfrm rot="5400000">
            <a:off x="7363619" y="997744"/>
            <a:ext cx="0" cy="305911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5562" name="Line 10"/>
          <p:cNvSpPr>
            <a:spLocks noChangeShapeType="1"/>
          </p:cNvSpPr>
          <p:nvPr/>
        </p:nvSpPr>
        <p:spPr bwMode="auto">
          <a:xfrm rot="5400000">
            <a:off x="7363619" y="1358107"/>
            <a:ext cx="0" cy="305911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5563" name="Line 11"/>
          <p:cNvSpPr>
            <a:spLocks noChangeShapeType="1"/>
          </p:cNvSpPr>
          <p:nvPr/>
        </p:nvSpPr>
        <p:spPr bwMode="auto">
          <a:xfrm rot="5400000">
            <a:off x="7363619" y="1718469"/>
            <a:ext cx="0" cy="305911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graphicFrame>
        <p:nvGraphicFramePr>
          <p:cNvPr id="535564" name="Object 12"/>
          <p:cNvGraphicFramePr>
            <a:graphicFrameLocks noChangeAspect="1"/>
          </p:cNvGraphicFramePr>
          <p:nvPr/>
        </p:nvGraphicFramePr>
        <p:xfrm>
          <a:off x="6145213" y="4991100"/>
          <a:ext cx="458787" cy="644525"/>
        </p:xfrm>
        <a:graphic>
          <a:graphicData uri="http://schemas.openxmlformats.org/presentationml/2006/ole">
            <p:oleObj spid="_x0000_s535564" name="Visio" r:id="rId3" imgW="259933" imgH="400141" progId="Visio.Drawing.11">
              <p:embed/>
            </p:oleObj>
          </a:graphicData>
        </a:graphic>
      </p:graphicFrame>
      <p:graphicFrame>
        <p:nvGraphicFramePr>
          <p:cNvPr id="535565" name="Object 13"/>
          <p:cNvGraphicFramePr>
            <a:graphicFrameLocks noChangeAspect="1"/>
          </p:cNvGraphicFramePr>
          <p:nvPr/>
        </p:nvGraphicFramePr>
        <p:xfrm>
          <a:off x="6851650" y="4992688"/>
          <a:ext cx="458788" cy="644525"/>
        </p:xfrm>
        <a:graphic>
          <a:graphicData uri="http://schemas.openxmlformats.org/presentationml/2006/ole">
            <p:oleObj spid="_x0000_s535565" name="Visio" r:id="rId4" imgW="259933" imgH="400141" progId="Visio.Drawing.11">
              <p:embed/>
            </p:oleObj>
          </a:graphicData>
        </a:graphic>
      </p:graphicFrame>
      <p:graphicFrame>
        <p:nvGraphicFramePr>
          <p:cNvPr id="535566" name="Object 14"/>
          <p:cNvGraphicFramePr>
            <a:graphicFrameLocks noChangeAspect="1"/>
          </p:cNvGraphicFramePr>
          <p:nvPr/>
        </p:nvGraphicFramePr>
        <p:xfrm>
          <a:off x="7572375" y="4992688"/>
          <a:ext cx="458788" cy="644525"/>
        </p:xfrm>
        <a:graphic>
          <a:graphicData uri="http://schemas.openxmlformats.org/presentationml/2006/ole">
            <p:oleObj spid="_x0000_s535566" name="Visio" r:id="rId5" imgW="259933" imgH="400141" progId="Visio.Drawing.11">
              <p:embed/>
            </p:oleObj>
          </a:graphicData>
        </a:graphic>
      </p:graphicFrame>
      <p:graphicFrame>
        <p:nvGraphicFramePr>
          <p:cNvPr id="535567" name="Object 15"/>
          <p:cNvGraphicFramePr>
            <a:graphicFrameLocks noChangeAspect="1"/>
          </p:cNvGraphicFramePr>
          <p:nvPr/>
        </p:nvGraphicFramePr>
        <p:xfrm>
          <a:off x="8293100" y="4992688"/>
          <a:ext cx="458788" cy="644525"/>
        </p:xfrm>
        <a:graphic>
          <a:graphicData uri="http://schemas.openxmlformats.org/presentationml/2006/ole">
            <p:oleObj spid="_x0000_s535567" name="Visio" r:id="rId6" imgW="259933" imgH="400141" progId="Visio.Drawing.11">
              <p:embed/>
            </p:oleObj>
          </a:graphicData>
        </a:graphic>
      </p:graphicFrame>
      <p:sp>
        <p:nvSpPr>
          <p:cNvPr id="535569" name="Text Box 17"/>
          <p:cNvSpPr txBox="1">
            <a:spLocks noChangeArrowheads="1"/>
          </p:cNvSpPr>
          <p:nvPr/>
        </p:nvSpPr>
        <p:spPr bwMode="auto">
          <a:xfrm>
            <a:off x="5427663" y="1987550"/>
            <a:ext cx="360362" cy="328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35570" name="Text Box 18"/>
          <p:cNvSpPr txBox="1">
            <a:spLocks noChangeArrowheads="1"/>
          </p:cNvSpPr>
          <p:nvPr/>
        </p:nvSpPr>
        <p:spPr bwMode="auto">
          <a:xfrm>
            <a:off x="5427663" y="2347913"/>
            <a:ext cx="360362" cy="328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5571" name="Text Box 19"/>
          <p:cNvSpPr txBox="1">
            <a:spLocks noChangeArrowheads="1"/>
          </p:cNvSpPr>
          <p:nvPr/>
        </p:nvSpPr>
        <p:spPr bwMode="auto">
          <a:xfrm>
            <a:off x="5427663" y="2738438"/>
            <a:ext cx="360362" cy="328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35572" name="Text Box 20"/>
          <p:cNvSpPr txBox="1">
            <a:spLocks noChangeArrowheads="1"/>
          </p:cNvSpPr>
          <p:nvPr/>
        </p:nvSpPr>
        <p:spPr bwMode="auto">
          <a:xfrm>
            <a:off x="5427663" y="3067050"/>
            <a:ext cx="360362" cy="328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35573" name="Text Box 21"/>
          <p:cNvSpPr txBox="1">
            <a:spLocks noChangeArrowheads="1"/>
          </p:cNvSpPr>
          <p:nvPr/>
        </p:nvSpPr>
        <p:spPr bwMode="auto">
          <a:xfrm>
            <a:off x="4392613" y="1087438"/>
            <a:ext cx="1398587" cy="6572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3 x 8</a:t>
            </a:r>
            <a:br>
              <a:rPr lang="en-US" sz="24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Decoder</a:t>
            </a:r>
          </a:p>
        </p:txBody>
      </p:sp>
      <p:sp>
        <p:nvSpPr>
          <p:cNvPr id="535574" name="Line 22"/>
          <p:cNvSpPr>
            <a:spLocks noChangeShapeType="1"/>
          </p:cNvSpPr>
          <p:nvPr/>
        </p:nvSpPr>
        <p:spPr bwMode="auto">
          <a:xfrm rot="5400000">
            <a:off x="4212432" y="2888456"/>
            <a:ext cx="0" cy="360363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5575" name="Line 23"/>
          <p:cNvSpPr>
            <a:spLocks noChangeShapeType="1"/>
          </p:cNvSpPr>
          <p:nvPr/>
        </p:nvSpPr>
        <p:spPr bwMode="auto">
          <a:xfrm rot="5400000">
            <a:off x="4212432" y="3248818"/>
            <a:ext cx="0" cy="360363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5576" name="Text Box 24"/>
          <p:cNvSpPr txBox="1">
            <a:spLocks noChangeArrowheads="1"/>
          </p:cNvSpPr>
          <p:nvPr/>
        </p:nvSpPr>
        <p:spPr bwMode="auto">
          <a:xfrm>
            <a:off x="4430713" y="2919413"/>
            <a:ext cx="360362" cy="328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35577" name="Text Box 25"/>
          <p:cNvSpPr txBox="1">
            <a:spLocks noChangeArrowheads="1"/>
          </p:cNvSpPr>
          <p:nvPr/>
        </p:nvSpPr>
        <p:spPr bwMode="auto">
          <a:xfrm>
            <a:off x="4430713" y="3640138"/>
            <a:ext cx="360362" cy="328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35578" name="Line 26"/>
          <p:cNvSpPr>
            <a:spLocks noChangeShapeType="1"/>
          </p:cNvSpPr>
          <p:nvPr/>
        </p:nvSpPr>
        <p:spPr bwMode="auto">
          <a:xfrm rot="5400000">
            <a:off x="4212432" y="4417218"/>
            <a:ext cx="0" cy="360363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5579" name="Text Box 27"/>
          <p:cNvSpPr txBox="1">
            <a:spLocks noChangeArrowheads="1"/>
          </p:cNvSpPr>
          <p:nvPr/>
        </p:nvSpPr>
        <p:spPr bwMode="auto">
          <a:xfrm>
            <a:off x="4430713" y="4418013"/>
            <a:ext cx="360362" cy="328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 i="1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535582" name="Line 30"/>
          <p:cNvSpPr>
            <a:spLocks noChangeShapeType="1"/>
          </p:cNvSpPr>
          <p:nvPr/>
        </p:nvSpPr>
        <p:spPr bwMode="auto">
          <a:xfrm rot="5400000">
            <a:off x="7362825" y="2078038"/>
            <a:ext cx="0" cy="30607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5583" name="Line 31"/>
          <p:cNvSpPr>
            <a:spLocks noChangeShapeType="1"/>
          </p:cNvSpPr>
          <p:nvPr/>
        </p:nvSpPr>
        <p:spPr bwMode="auto">
          <a:xfrm rot="5400000">
            <a:off x="7362032" y="2437606"/>
            <a:ext cx="0" cy="306228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5584" name="Line 32"/>
          <p:cNvSpPr>
            <a:spLocks noChangeShapeType="1"/>
          </p:cNvSpPr>
          <p:nvPr/>
        </p:nvSpPr>
        <p:spPr bwMode="auto">
          <a:xfrm rot="5400000">
            <a:off x="7360444" y="2796381"/>
            <a:ext cx="1588" cy="306387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5585" name="Line 33"/>
          <p:cNvSpPr>
            <a:spLocks noChangeShapeType="1"/>
          </p:cNvSpPr>
          <p:nvPr/>
        </p:nvSpPr>
        <p:spPr bwMode="auto">
          <a:xfrm rot="5400000">
            <a:off x="7359650" y="3155951"/>
            <a:ext cx="1587" cy="30654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5586" name="Text Box 34"/>
          <p:cNvSpPr txBox="1">
            <a:spLocks noChangeArrowheads="1"/>
          </p:cNvSpPr>
          <p:nvPr/>
        </p:nvSpPr>
        <p:spPr bwMode="auto">
          <a:xfrm>
            <a:off x="5421313" y="3427413"/>
            <a:ext cx="360362" cy="328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35587" name="Text Box 35"/>
          <p:cNvSpPr txBox="1">
            <a:spLocks noChangeArrowheads="1"/>
          </p:cNvSpPr>
          <p:nvPr/>
        </p:nvSpPr>
        <p:spPr bwMode="auto">
          <a:xfrm>
            <a:off x="5421313" y="3787775"/>
            <a:ext cx="360362" cy="328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35588" name="Text Box 36"/>
          <p:cNvSpPr txBox="1">
            <a:spLocks noChangeArrowheads="1"/>
          </p:cNvSpPr>
          <p:nvPr/>
        </p:nvSpPr>
        <p:spPr bwMode="auto">
          <a:xfrm>
            <a:off x="5421313" y="4178300"/>
            <a:ext cx="360362" cy="328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35589" name="Text Box 37"/>
          <p:cNvSpPr txBox="1">
            <a:spLocks noChangeArrowheads="1"/>
          </p:cNvSpPr>
          <p:nvPr/>
        </p:nvSpPr>
        <p:spPr bwMode="auto">
          <a:xfrm>
            <a:off x="5421313" y="4506913"/>
            <a:ext cx="360362" cy="328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535590" name="Line 38"/>
          <p:cNvSpPr>
            <a:spLocks noChangeShapeType="1"/>
          </p:cNvSpPr>
          <p:nvPr/>
        </p:nvSpPr>
        <p:spPr bwMode="auto">
          <a:xfrm rot="5400000">
            <a:off x="4212432" y="3607593"/>
            <a:ext cx="0" cy="360363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5591" name="Text Box 39"/>
          <p:cNvSpPr txBox="1">
            <a:spLocks noChangeArrowheads="1"/>
          </p:cNvSpPr>
          <p:nvPr/>
        </p:nvSpPr>
        <p:spPr bwMode="auto">
          <a:xfrm>
            <a:off x="4430713" y="3279775"/>
            <a:ext cx="360362" cy="328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5592" name="Line 40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5593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477838"/>
          </a:xfrm>
          <a:noFill/>
          <a:ln/>
        </p:spPr>
        <p:txBody>
          <a:bodyPr/>
          <a:lstStyle/>
          <a:p>
            <a:r>
              <a:rPr lang="en-US"/>
              <a:t>8 x 4 ROM</a:t>
            </a:r>
          </a:p>
        </p:txBody>
      </p:sp>
      <p:graphicFrame>
        <p:nvGraphicFramePr>
          <p:cNvPr id="535747" name="Group 195"/>
          <p:cNvGraphicFramePr>
            <a:graphicFrameLocks noGrp="1"/>
          </p:cNvGraphicFramePr>
          <p:nvPr/>
        </p:nvGraphicFramePr>
        <p:xfrm>
          <a:off x="611188" y="1989138"/>
          <a:ext cx="2520950" cy="3336927"/>
        </p:xfrm>
        <a:graphic>
          <a:graphicData uri="http://schemas.openxmlformats.org/drawingml/2006/table">
            <a:tbl>
              <a:tblPr/>
              <a:tblGrid>
                <a:gridCol w="1258887"/>
                <a:gridCol w="126206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Address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5663" name="Text Box 111"/>
          <p:cNvSpPr txBox="1">
            <a:spLocks noChangeArrowheads="1"/>
          </p:cNvSpPr>
          <p:nvPr/>
        </p:nvSpPr>
        <p:spPr bwMode="auto">
          <a:xfrm>
            <a:off x="3608388" y="2889250"/>
            <a:ext cx="360362" cy="328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35664" name="Text Box 112"/>
          <p:cNvSpPr txBox="1">
            <a:spLocks noChangeArrowheads="1"/>
          </p:cNvSpPr>
          <p:nvPr/>
        </p:nvSpPr>
        <p:spPr bwMode="auto">
          <a:xfrm>
            <a:off x="3608388" y="3609975"/>
            <a:ext cx="360362" cy="328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35665" name="Text Box 113"/>
          <p:cNvSpPr txBox="1">
            <a:spLocks noChangeArrowheads="1"/>
          </p:cNvSpPr>
          <p:nvPr/>
        </p:nvSpPr>
        <p:spPr bwMode="auto">
          <a:xfrm>
            <a:off x="3608388" y="3249613"/>
            <a:ext cx="360362" cy="328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5666" name="Text Box 114"/>
          <p:cNvSpPr txBox="1">
            <a:spLocks noChangeArrowheads="1"/>
          </p:cNvSpPr>
          <p:nvPr/>
        </p:nvSpPr>
        <p:spPr bwMode="auto">
          <a:xfrm>
            <a:off x="3671888" y="4430713"/>
            <a:ext cx="360362" cy="328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5667" name="Text Box 115"/>
          <p:cNvSpPr txBox="1">
            <a:spLocks noChangeArrowheads="1"/>
          </p:cNvSpPr>
          <p:nvPr/>
        </p:nvSpPr>
        <p:spPr bwMode="auto">
          <a:xfrm>
            <a:off x="6911975" y="5589588"/>
            <a:ext cx="360363" cy="328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35668" name="Text Box 116"/>
          <p:cNvSpPr txBox="1">
            <a:spLocks noChangeArrowheads="1"/>
          </p:cNvSpPr>
          <p:nvPr/>
        </p:nvSpPr>
        <p:spPr bwMode="auto">
          <a:xfrm>
            <a:off x="8351838" y="5589588"/>
            <a:ext cx="360362" cy="328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35669" name="Text Box 117"/>
          <p:cNvSpPr txBox="1">
            <a:spLocks noChangeArrowheads="1"/>
          </p:cNvSpPr>
          <p:nvPr/>
        </p:nvSpPr>
        <p:spPr bwMode="auto">
          <a:xfrm>
            <a:off x="7632700" y="5589588"/>
            <a:ext cx="360363" cy="328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5670" name="Text Box 118"/>
          <p:cNvSpPr txBox="1">
            <a:spLocks noChangeArrowheads="1"/>
          </p:cNvSpPr>
          <p:nvPr/>
        </p:nvSpPr>
        <p:spPr bwMode="auto">
          <a:xfrm>
            <a:off x="6192838" y="5589588"/>
            <a:ext cx="360362" cy="328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grpSp>
        <p:nvGrpSpPr>
          <p:cNvPr id="535675" name="Group 123"/>
          <p:cNvGrpSpPr>
            <a:grpSpLocks/>
          </p:cNvGrpSpPr>
          <p:nvPr/>
        </p:nvGrpSpPr>
        <p:grpSpPr bwMode="auto">
          <a:xfrm>
            <a:off x="6278563" y="2430463"/>
            <a:ext cx="182562" cy="182562"/>
            <a:chOff x="3726" y="1082"/>
            <a:chExt cx="115" cy="115"/>
          </a:xfrm>
        </p:grpSpPr>
        <p:sp>
          <p:nvSpPr>
            <p:cNvPr id="535676" name="Line 124"/>
            <p:cNvSpPr>
              <a:spLocks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5677" name="Line 125"/>
            <p:cNvSpPr>
              <a:spLocks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5678" name="Group 126"/>
          <p:cNvGrpSpPr>
            <a:grpSpLocks/>
          </p:cNvGrpSpPr>
          <p:nvPr/>
        </p:nvGrpSpPr>
        <p:grpSpPr bwMode="auto">
          <a:xfrm>
            <a:off x="7000875" y="2433638"/>
            <a:ext cx="182563" cy="182562"/>
            <a:chOff x="3726" y="1082"/>
            <a:chExt cx="115" cy="115"/>
          </a:xfrm>
        </p:grpSpPr>
        <p:sp>
          <p:nvSpPr>
            <p:cNvPr id="535679" name="Line 127"/>
            <p:cNvSpPr>
              <a:spLocks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5680" name="Line 128"/>
            <p:cNvSpPr>
              <a:spLocks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5684" name="Group 132"/>
          <p:cNvGrpSpPr>
            <a:grpSpLocks/>
          </p:cNvGrpSpPr>
          <p:nvPr/>
        </p:nvGrpSpPr>
        <p:grpSpPr bwMode="auto">
          <a:xfrm>
            <a:off x="8445500" y="2439988"/>
            <a:ext cx="182563" cy="182562"/>
            <a:chOff x="3726" y="1082"/>
            <a:chExt cx="115" cy="115"/>
          </a:xfrm>
        </p:grpSpPr>
        <p:sp>
          <p:nvSpPr>
            <p:cNvPr id="535685" name="Line 133"/>
            <p:cNvSpPr>
              <a:spLocks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5686" name="Line 134"/>
            <p:cNvSpPr>
              <a:spLocks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5693" name="Group 141"/>
          <p:cNvGrpSpPr>
            <a:grpSpLocks/>
          </p:cNvGrpSpPr>
          <p:nvPr/>
        </p:nvGrpSpPr>
        <p:grpSpPr bwMode="auto">
          <a:xfrm>
            <a:off x="7718425" y="2801938"/>
            <a:ext cx="182563" cy="182562"/>
            <a:chOff x="3726" y="1082"/>
            <a:chExt cx="115" cy="115"/>
          </a:xfrm>
        </p:grpSpPr>
        <p:sp>
          <p:nvSpPr>
            <p:cNvPr id="535694" name="Line 142"/>
            <p:cNvSpPr>
              <a:spLocks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5695" name="Line 143"/>
            <p:cNvSpPr>
              <a:spLocks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5696" name="Group 144"/>
          <p:cNvGrpSpPr>
            <a:grpSpLocks/>
          </p:cNvGrpSpPr>
          <p:nvPr/>
        </p:nvGrpSpPr>
        <p:grpSpPr bwMode="auto">
          <a:xfrm>
            <a:off x="8440738" y="2805113"/>
            <a:ext cx="182562" cy="182562"/>
            <a:chOff x="3726" y="1082"/>
            <a:chExt cx="115" cy="115"/>
          </a:xfrm>
        </p:grpSpPr>
        <p:sp>
          <p:nvSpPr>
            <p:cNvPr id="535697" name="Line 145"/>
            <p:cNvSpPr>
              <a:spLocks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5698" name="Line 146"/>
            <p:cNvSpPr>
              <a:spLocks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5699" name="Group 147"/>
          <p:cNvGrpSpPr>
            <a:grpSpLocks/>
          </p:cNvGrpSpPr>
          <p:nvPr/>
        </p:nvGrpSpPr>
        <p:grpSpPr bwMode="auto">
          <a:xfrm>
            <a:off x="6273800" y="3155950"/>
            <a:ext cx="182563" cy="182563"/>
            <a:chOff x="3726" y="1082"/>
            <a:chExt cx="115" cy="115"/>
          </a:xfrm>
        </p:grpSpPr>
        <p:sp>
          <p:nvSpPr>
            <p:cNvPr id="535700" name="Line 148"/>
            <p:cNvSpPr>
              <a:spLocks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5701" name="Line 149"/>
            <p:cNvSpPr>
              <a:spLocks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5711" name="Group 159"/>
          <p:cNvGrpSpPr>
            <a:grpSpLocks/>
          </p:cNvGrpSpPr>
          <p:nvPr/>
        </p:nvGrpSpPr>
        <p:grpSpPr bwMode="auto">
          <a:xfrm>
            <a:off x="6276975" y="3513138"/>
            <a:ext cx="182563" cy="182562"/>
            <a:chOff x="3726" y="1082"/>
            <a:chExt cx="115" cy="115"/>
          </a:xfrm>
        </p:grpSpPr>
        <p:sp>
          <p:nvSpPr>
            <p:cNvPr id="535712" name="Line 160"/>
            <p:cNvSpPr>
              <a:spLocks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5713" name="Line 161"/>
            <p:cNvSpPr>
              <a:spLocks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5714" name="Group 162"/>
          <p:cNvGrpSpPr>
            <a:grpSpLocks/>
          </p:cNvGrpSpPr>
          <p:nvPr/>
        </p:nvGrpSpPr>
        <p:grpSpPr bwMode="auto">
          <a:xfrm>
            <a:off x="6999288" y="3511550"/>
            <a:ext cx="182562" cy="182563"/>
            <a:chOff x="3726" y="1082"/>
            <a:chExt cx="115" cy="115"/>
          </a:xfrm>
        </p:grpSpPr>
        <p:sp>
          <p:nvSpPr>
            <p:cNvPr id="535715" name="Line 163"/>
            <p:cNvSpPr>
              <a:spLocks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5716" name="Line 164"/>
            <p:cNvSpPr>
              <a:spLocks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5717" name="Group 165"/>
          <p:cNvGrpSpPr>
            <a:grpSpLocks/>
          </p:cNvGrpSpPr>
          <p:nvPr/>
        </p:nvGrpSpPr>
        <p:grpSpPr bwMode="auto">
          <a:xfrm>
            <a:off x="7716838" y="3514725"/>
            <a:ext cx="182562" cy="182563"/>
            <a:chOff x="3726" y="1082"/>
            <a:chExt cx="115" cy="115"/>
          </a:xfrm>
        </p:grpSpPr>
        <p:sp>
          <p:nvSpPr>
            <p:cNvPr id="535718" name="Line 166"/>
            <p:cNvSpPr>
              <a:spLocks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5719" name="Line 167"/>
            <p:cNvSpPr>
              <a:spLocks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5720" name="Group 168"/>
          <p:cNvGrpSpPr>
            <a:grpSpLocks/>
          </p:cNvGrpSpPr>
          <p:nvPr/>
        </p:nvGrpSpPr>
        <p:grpSpPr bwMode="auto">
          <a:xfrm>
            <a:off x="8443913" y="3513138"/>
            <a:ext cx="182562" cy="182562"/>
            <a:chOff x="3726" y="1082"/>
            <a:chExt cx="115" cy="115"/>
          </a:xfrm>
        </p:grpSpPr>
        <p:sp>
          <p:nvSpPr>
            <p:cNvPr id="535721" name="Line 169"/>
            <p:cNvSpPr>
              <a:spLocks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5722" name="Line 170"/>
            <p:cNvSpPr>
              <a:spLocks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5723" name="Group 171"/>
          <p:cNvGrpSpPr>
            <a:grpSpLocks/>
          </p:cNvGrpSpPr>
          <p:nvPr/>
        </p:nvGrpSpPr>
        <p:grpSpPr bwMode="auto">
          <a:xfrm>
            <a:off x="6276975" y="3873500"/>
            <a:ext cx="182563" cy="182563"/>
            <a:chOff x="3726" y="1082"/>
            <a:chExt cx="115" cy="115"/>
          </a:xfrm>
        </p:grpSpPr>
        <p:sp>
          <p:nvSpPr>
            <p:cNvPr id="535724" name="Line 172"/>
            <p:cNvSpPr>
              <a:spLocks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5725" name="Line 173"/>
            <p:cNvSpPr>
              <a:spLocks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5732" name="Group 180"/>
          <p:cNvGrpSpPr>
            <a:grpSpLocks/>
          </p:cNvGrpSpPr>
          <p:nvPr/>
        </p:nvGrpSpPr>
        <p:grpSpPr bwMode="auto">
          <a:xfrm>
            <a:off x="8439150" y="3873500"/>
            <a:ext cx="182563" cy="182563"/>
            <a:chOff x="3726" y="1082"/>
            <a:chExt cx="115" cy="115"/>
          </a:xfrm>
        </p:grpSpPr>
        <p:sp>
          <p:nvSpPr>
            <p:cNvPr id="535733" name="Line 181"/>
            <p:cNvSpPr>
              <a:spLocks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5734" name="Line 182"/>
            <p:cNvSpPr>
              <a:spLocks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5738" name="Group 186"/>
          <p:cNvGrpSpPr>
            <a:grpSpLocks/>
          </p:cNvGrpSpPr>
          <p:nvPr/>
        </p:nvGrpSpPr>
        <p:grpSpPr bwMode="auto">
          <a:xfrm>
            <a:off x="6999288" y="4232275"/>
            <a:ext cx="182562" cy="182563"/>
            <a:chOff x="3726" y="1082"/>
            <a:chExt cx="115" cy="115"/>
          </a:xfrm>
        </p:grpSpPr>
        <p:sp>
          <p:nvSpPr>
            <p:cNvPr id="535739" name="Line 187"/>
            <p:cNvSpPr>
              <a:spLocks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5740" name="Line 188"/>
            <p:cNvSpPr>
              <a:spLocks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5741" name="Group 189"/>
          <p:cNvGrpSpPr>
            <a:grpSpLocks/>
          </p:cNvGrpSpPr>
          <p:nvPr/>
        </p:nvGrpSpPr>
        <p:grpSpPr bwMode="auto">
          <a:xfrm>
            <a:off x="7716838" y="4235450"/>
            <a:ext cx="182562" cy="182563"/>
            <a:chOff x="3726" y="1082"/>
            <a:chExt cx="115" cy="115"/>
          </a:xfrm>
        </p:grpSpPr>
        <p:sp>
          <p:nvSpPr>
            <p:cNvPr id="535742" name="Line 190"/>
            <p:cNvSpPr>
              <a:spLocks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5743" name="Line 191"/>
            <p:cNvSpPr>
              <a:spLocks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5744" name="Group 192"/>
          <p:cNvGrpSpPr>
            <a:grpSpLocks/>
          </p:cNvGrpSpPr>
          <p:nvPr/>
        </p:nvGrpSpPr>
        <p:grpSpPr bwMode="auto">
          <a:xfrm>
            <a:off x="8443913" y="4233863"/>
            <a:ext cx="182562" cy="182562"/>
            <a:chOff x="3726" y="1082"/>
            <a:chExt cx="115" cy="115"/>
          </a:xfrm>
        </p:grpSpPr>
        <p:sp>
          <p:nvSpPr>
            <p:cNvPr id="535745" name="Line 193"/>
            <p:cNvSpPr>
              <a:spLocks noChangeShapeType="1"/>
            </p:cNvSpPr>
            <p:nvPr/>
          </p:nvSpPr>
          <p:spPr bwMode="auto">
            <a:xfrm flipH="1">
              <a:off x="3728" y="1083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5746" name="Line 194"/>
            <p:cNvSpPr>
              <a:spLocks noChangeShapeType="1"/>
            </p:cNvSpPr>
            <p:nvPr/>
          </p:nvSpPr>
          <p:spPr bwMode="auto">
            <a:xfrm>
              <a:off x="3726" y="1082"/>
              <a:ext cx="113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35749" name="Rectangle 197"/>
          <p:cNvSpPr>
            <a:spLocks noChangeArrowheads="1"/>
          </p:cNvSpPr>
          <p:nvPr/>
        </p:nvSpPr>
        <p:spPr bwMode="auto">
          <a:xfrm>
            <a:off x="2051050" y="2400300"/>
            <a:ext cx="838200" cy="328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0 0 0 0</a:t>
            </a:r>
          </a:p>
        </p:txBody>
      </p:sp>
      <p:sp>
        <p:nvSpPr>
          <p:cNvPr id="535750" name="Rectangle 198"/>
          <p:cNvSpPr>
            <a:spLocks noChangeArrowheads="1"/>
          </p:cNvSpPr>
          <p:nvPr/>
        </p:nvSpPr>
        <p:spPr bwMode="auto">
          <a:xfrm>
            <a:off x="2051050" y="2765425"/>
            <a:ext cx="838200" cy="328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5751" name="Rectangle 199"/>
          <p:cNvSpPr>
            <a:spLocks noChangeArrowheads="1"/>
          </p:cNvSpPr>
          <p:nvPr/>
        </p:nvSpPr>
        <p:spPr bwMode="auto">
          <a:xfrm>
            <a:off x="2051050" y="3117850"/>
            <a:ext cx="838200" cy="328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0 0 </a:t>
            </a:r>
            <a:r>
              <a:rPr lang="en-US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5752" name="Rectangle 200"/>
          <p:cNvSpPr>
            <a:spLocks noChangeArrowheads="1"/>
          </p:cNvSpPr>
          <p:nvPr/>
        </p:nvSpPr>
        <p:spPr bwMode="auto">
          <a:xfrm>
            <a:off x="2051050" y="3482975"/>
            <a:ext cx="838200" cy="328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0 0 0</a:t>
            </a:r>
          </a:p>
        </p:txBody>
      </p:sp>
      <p:sp>
        <p:nvSpPr>
          <p:cNvPr id="535753" name="Rectangle 201"/>
          <p:cNvSpPr>
            <a:spLocks noChangeArrowheads="1"/>
          </p:cNvSpPr>
          <p:nvPr/>
        </p:nvSpPr>
        <p:spPr bwMode="auto">
          <a:xfrm>
            <a:off x="2051050" y="3873500"/>
            <a:ext cx="838200" cy="328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5754" name="Rectangle 202"/>
          <p:cNvSpPr>
            <a:spLocks noChangeArrowheads="1"/>
          </p:cNvSpPr>
          <p:nvPr/>
        </p:nvSpPr>
        <p:spPr bwMode="auto">
          <a:xfrm>
            <a:off x="2051050" y="4251325"/>
            <a:ext cx="838200" cy="328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0 0 </a:t>
            </a:r>
            <a:r>
              <a:rPr lang="en-US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5755" name="Rectangle 203"/>
          <p:cNvSpPr>
            <a:spLocks noChangeArrowheads="1"/>
          </p:cNvSpPr>
          <p:nvPr/>
        </p:nvSpPr>
        <p:spPr bwMode="auto">
          <a:xfrm>
            <a:off x="2051050" y="4629150"/>
            <a:ext cx="838200" cy="328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5756" name="Rectangle 204"/>
          <p:cNvSpPr>
            <a:spLocks noChangeArrowheads="1"/>
          </p:cNvSpPr>
          <p:nvPr/>
        </p:nvSpPr>
        <p:spPr bwMode="auto">
          <a:xfrm>
            <a:off x="2051050" y="4981575"/>
            <a:ext cx="838200" cy="328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0 0 0 0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3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92" grpId="0" animBg="1"/>
      <p:bldP spid="535749" grpId="0"/>
      <p:bldP spid="535750" grpId="0"/>
      <p:bldP spid="535751" grpId="0"/>
      <p:bldP spid="535752" grpId="0"/>
      <p:bldP spid="535753" grpId="0"/>
      <p:bldP spid="535754" grpId="0"/>
      <p:bldP spid="535755" grpId="0"/>
      <p:bldP spid="535756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Arial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Arial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46627</TotalTime>
  <Words>800</Words>
  <Application>Microsoft PowerPoint</Application>
  <PresentationFormat>On-screen Show (4:3)</PresentationFormat>
  <Paragraphs>262</Paragraphs>
  <Slides>19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Times New Roman</vt:lpstr>
      <vt:lpstr>Wingdings</vt:lpstr>
      <vt:lpstr>Symbol</vt:lpstr>
      <vt:lpstr>Default Design</vt:lpstr>
      <vt:lpstr>Microsoft Visio Drawing</vt:lpstr>
      <vt:lpstr>Chapter 7:</vt:lpstr>
      <vt:lpstr>Random-Access Memory (RAM)</vt:lpstr>
      <vt:lpstr>Random-Access Memory (RAM)</vt:lpstr>
      <vt:lpstr>Memory Decoding</vt:lpstr>
      <vt:lpstr>Memory Decoding</vt:lpstr>
      <vt:lpstr>Read-Only Memory (ROM)</vt:lpstr>
      <vt:lpstr>Read-Only Memory (ROM)</vt:lpstr>
      <vt:lpstr>Read-Only Memory (ROM)</vt:lpstr>
      <vt:lpstr>Read-Only Memory (ROM)</vt:lpstr>
      <vt:lpstr>Types of  ROMs</vt:lpstr>
      <vt:lpstr>Programmable Logic Device (PLD)</vt:lpstr>
      <vt:lpstr>Programmable Logic Device (PLD)</vt:lpstr>
      <vt:lpstr>Programmable Array Logic (PAL)</vt:lpstr>
      <vt:lpstr>Programmable Logic Array (PLA)</vt:lpstr>
      <vt:lpstr>Sequential Programmable Logic Device</vt:lpstr>
      <vt:lpstr>Homework</vt:lpstr>
      <vt:lpstr>Homework</vt:lpstr>
      <vt:lpstr>Homework</vt:lpstr>
      <vt:lpstr>Homework</vt:lpstr>
    </vt:vector>
  </TitlesOfParts>
  <Company>Princess Sumaya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and Programmable Logic</dc:title>
  <dc:subject>Digital Logic Design</dc:subject>
  <dc:creator>Dr. Bassam Kahhaleh</dc:creator>
  <cp:lastModifiedBy>Comuter Clinic</cp:lastModifiedBy>
  <cp:revision>3</cp:revision>
  <dcterms:created xsi:type="dcterms:W3CDTF">2003-02-07T19:59:33Z</dcterms:created>
  <dcterms:modified xsi:type="dcterms:W3CDTF">2018-04-08T04:42:21Z</dcterms:modified>
</cp:coreProperties>
</file>