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0.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256" r:id="rId2"/>
    <p:sldId id="359" r:id="rId3"/>
    <p:sldId id="366" r:id="rId4"/>
    <p:sldId id="367" r:id="rId5"/>
    <p:sldId id="363" r:id="rId6"/>
    <p:sldId id="364" r:id="rId7"/>
    <p:sldId id="365" r:id="rId8"/>
    <p:sldId id="361" r:id="rId9"/>
    <p:sldId id="362" r:id="rId10"/>
    <p:sldId id="314" r:id="rId11"/>
    <p:sldId id="316" r:id="rId12"/>
    <p:sldId id="310" r:id="rId13"/>
    <p:sldId id="315" r:id="rId14"/>
    <p:sldId id="313" r:id="rId15"/>
    <p:sldId id="296" r:id="rId16"/>
    <p:sldId id="327" r:id="rId17"/>
    <p:sldId id="328" r:id="rId18"/>
    <p:sldId id="360" r:id="rId19"/>
    <p:sldId id="369" r:id="rId20"/>
    <p:sldId id="319" r:id="rId21"/>
    <p:sldId id="318" r:id="rId22"/>
    <p:sldId id="317" r:id="rId23"/>
    <p:sldId id="334" r:id="rId24"/>
    <p:sldId id="335" r:id="rId25"/>
    <p:sldId id="320" r:id="rId26"/>
    <p:sldId id="312" r:id="rId27"/>
    <p:sldId id="295" r:id="rId28"/>
    <p:sldId id="321" r:id="rId29"/>
    <p:sldId id="322" r:id="rId30"/>
    <p:sldId id="323" r:id="rId31"/>
    <p:sldId id="324" r:id="rId32"/>
    <p:sldId id="325" r:id="rId33"/>
    <p:sldId id="326" r:id="rId34"/>
    <p:sldId id="353" r:id="rId35"/>
    <p:sldId id="354" r:id="rId36"/>
    <p:sldId id="355" r:id="rId37"/>
    <p:sldId id="356" r:id="rId38"/>
    <p:sldId id="358" r:id="rId39"/>
    <p:sldId id="297" r:id="rId40"/>
    <p:sldId id="298" r:id="rId41"/>
    <p:sldId id="300" r:id="rId42"/>
    <p:sldId id="299" r:id="rId43"/>
    <p:sldId id="301" r:id="rId44"/>
    <p:sldId id="311" r:id="rId45"/>
    <p:sldId id="336" r:id="rId46"/>
    <p:sldId id="337" r:id="rId47"/>
    <p:sldId id="338" r:id="rId48"/>
    <p:sldId id="340" r:id="rId49"/>
    <p:sldId id="339" r:id="rId50"/>
    <p:sldId id="357" r:id="rId51"/>
    <p:sldId id="342" r:id="rId52"/>
    <p:sldId id="368" r:id="rId53"/>
    <p:sldId id="306" r:id="rId54"/>
    <p:sldId id="307" r:id="rId55"/>
    <p:sldId id="308" r:id="rId56"/>
    <p:sldId id="303" r:id="rId57"/>
    <p:sldId id="304" r:id="rId58"/>
    <p:sldId id="305" r:id="rId59"/>
    <p:sldId id="302" r:id="rId60"/>
    <p:sldId id="309" r:id="rId61"/>
    <p:sldId id="343" r:id="rId62"/>
    <p:sldId id="344" r:id="rId63"/>
    <p:sldId id="345" r:id="rId64"/>
    <p:sldId id="346" r:id="rId65"/>
    <p:sldId id="350" r:id="rId66"/>
    <p:sldId id="351" r:id="rId67"/>
    <p:sldId id="352" r:id="rId68"/>
    <p:sldId id="347" r:id="rId69"/>
    <p:sldId id="348" r:id="rId70"/>
    <p:sldId id="349" r:id="rId71"/>
    <p:sldId id="257" r:id="rId72"/>
    <p:sldId id="341" r:id="rId73"/>
    <p:sldId id="287"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66" d="100"/>
          <a:sy n="66" d="100"/>
        </p:scale>
        <p:origin x="-730" y="7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A9A032-14EC-409B-BF19-57DDE1844049}" type="datetimeFigureOut">
              <a:rPr lang="en-US" smtClean="0"/>
              <a:t>8/20/2015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2D9CF5-18FC-4699-9570-78739F8580DD}" type="slidenum">
              <a:rPr lang="en-US" smtClean="0"/>
              <a:t>‹#›</a:t>
            </a:fld>
            <a:endParaRPr lang="en-US" dirty="0"/>
          </a:p>
        </p:txBody>
      </p:sp>
    </p:spTree>
    <p:extLst>
      <p:ext uri="{BB962C8B-B14F-4D97-AF65-F5344CB8AC3E}">
        <p14:creationId xmlns:p14="http://schemas.microsoft.com/office/powerpoint/2010/main" val="338215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D9CF5-18FC-4699-9570-78739F8580DD}" type="slidenum">
              <a:rPr lang="en-US" smtClean="0"/>
              <a:t>28</a:t>
            </a:fld>
            <a:endParaRPr lang="en-US"/>
          </a:p>
        </p:txBody>
      </p:sp>
    </p:spTree>
    <p:extLst>
      <p:ext uri="{BB962C8B-B14F-4D97-AF65-F5344CB8AC3E}">
        <p14:creationId xmlns:p14="http://schemas.microsoft.com/office/powerpoint/2010/main" val="2820159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C190A9-BD64-4834-9018-ACECBE955E68}" type="datetime1">
              <a:rPr lang="en-US" smtClean="0"/>
              <a:t>8/20/2015</a:t>
            </a:fld>
            <a:endParaRPr lang="en-US" dirty="0"/>
          </a:p>
        </p:txBody>
      </p:sp>
      <p:sp>
        <p:nvSpPr>
          <p:cNvPr id="5" name="Footer Placeholder 4"/>
          <p:cNvSpPr>
            <a:spLocks noGrp="1"/>
          </p:cNvSpPr>
          <p:nvPr>
            <p:ph type="ftr" sz="quarter" idx="11"/>
          </p:nvPr>
        </p:nvSpPr>
        <p:spPr/>
        <p:txBody>
          <a:bodyPr/>
          <a:lstStyle/>
          <a:p>
            <a:r>
              <a:rPr lang="en-US" dirty="0" smtClean="0"/>
              <a:t>CSE,RU</a:t>
            </a:r>
            <a:endParaRPr lang="en-US" dirty="0"/>
          </a:p>
        </p:txBody>
      </p:sp>
      <p:sp>
        <p:nvSpPr>
          <p:cNvPr id="6" name="Slide Number Placeholder 5"/>
          <p:cNvSpPr>
            <a:spLocks noGrp="1"/>
          </p:cNvSpPr>
          <p:nvPr>
            <p:ph type="sldNum" sz="quarter" idx="12"/>
          </p:nvPr>
        </p:nvSpPr>
        <p:spPr/>
        <p:txBody>
          <a:bodyPr/>
          <a:lstStyle/>
          <a:p>
            <a:fld id="{10ADC90C-45E7-4A51-B2D2-26A5BC4D29BD}" type="slidenum">
              <a:rPr lang="en-US" smtClean="0"/>
              <a:t>‹#›</a:t>
            </a:fld>
            <a:endParaRPr lang="en-US" dirty="0"/>
          </a:p>
        </p:txBody>
      </p:sp>
    </p:spTree>
    <p:extLst>
      <p:ext uri="{BB962C8B-B14F-4D97-AF65-F5344CB8AC3E}">
        <p14:creationId xmlns:p14="http://schemas.microsoft.com/office/powerpoint/2010/main" val="255353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6FD5E2-A2A6-41DB-A48B-C47AB70CBCEF}" type="datetime1">
              <a:rPr lang="en-US" smtClean="0"/>
              <a:t>8/20/2015</a:t>
            </a:fld>
            <a:endParaRPr lang="en-US" dirty="0"/>
          </a:p>
        </p:txBody>
      </p:sp>
      <p:sp>
        <p:nvSpPr>
          <p:cNvPr id="5" name="Footer Placeholder 4"/>
          <p:cNvSpPr>
            <a:spLocks noGrp="1"/>
          </p:cNvSpPr>
          <p:nvPr>
            <p:ph type="ftr" sz="quarter" idx="11"/>
          </p:nvPr>
        </p:nvSpPr>
        <p:spPr/>
        <p:txBody>
          <a:bodyPr/>
          <a:lstStyle/>
          <a:p>
            <a:r>
              <a:rPr lang="en-US" dirty="0" smtClean="0"/>
              <a:t>CSE,RU</a:t>
            </a:r>
            <a:endParaRPr lang="en-US" dirty="0"/>
          </a:p>
        </p:txBody>
      </p:sp>
      <p:sp>
        <p:nvSpPr>
          <p:cNvPr id="6" name="Slide Number Placeholder 5"/>
          <p:cNvSpPr>
            <a:spLocks noGrp="1"/>
          </p:cNvSpPr>
          <p:nvPr>
            <p:ph type="sldNum" sz="quarter" idx="12"/>
          </p:nvPr>
        </p:nvSpPr>
        <p:spPr/>
        <p:txBody>
          <a:bodyPr/>
          <a:lstStyle/>
          <a:p>
            <a:fld id="{10ADC90C-45E7-4A51-B2D2-26A5BC4D29BD}" type="slidenum">
              <a:rPr lang="en-US" smtClean="0"/>
              <a:t>‹#›</a:t>
            </a:fld>
            <a:endParaRPr lang="en-US" dirty="0"/>
          </a:p>
        </p:txBody>
      </p:sp>
    </p:spTree>
    <p:extLst>
      <p:ext uri="{BB962C8B-B14F-4D97-AF65-F5344CB8AC3E}">
        <p14:creationId xmlns:p14="http://schemas.microsoft.com/office/powerpoint/2010/main" val="240928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39233F-96E3-4CC7-B497-FF71D05D560E}" type="datetime1">
              <a:rPr lang="en-US" smtClean="0"/>
              <a:t>8/20/2015</a:t>
            </a:fld>
            <a:endParaRPr lang="en-US" dirty="0"/>
          </a:p>
        </p:txBody>
      </p:sp>
      <p:sp>
        <p:nvSpPr>
          <p:cNvPr id="5" name="Footer Placeholder 4"/>
          <p:cNvSpPr>
            <a:spLocks noGrp="1"/>
          </p:cNvSpPr>
          <p:nvPr>
            <p:ph type="ftr" sz="quarter" idx="11"/>
          </p:nvPr>
        </p:nvSpPr>
        <p:spPr/>
        <p:txBody>
          <a:bodyPr/>
          <a:lstStyle/>
          <a:p>
            <a:r>
              <a:rPr lang="en-US" dirty="0" smtClean="0"/>
              <a:t>CSE,RU</a:t>
            </a:r>
            <a:endParaRPr lang="en-US" dirty="0"/>
          </a:p>
        </p:txBody>
      </p:sp>
      <p:sp>
        <p:nvSpPr>
          <p:cNvPr id="6" name="Slide Number Placeholder 5"/>
          <p:cNvSpPr>
            <a:spLocks noGrp="1"/>
          </p:cNvSpPr>
          <p:nvPr>
            <p:ph type="sldNum" sz="quarter" idx="12"/>
          </p:nvPr>
        </p:nvSpPr>
        <p:spPr/>
        <p:txBody>
          <a:bodyPr/>
          <a:lstStyle/>
          <a:p>
            <a:fld id="{10ADC90C-45E7-4A51-B2D2-26A5BC4D29BD}" type="slidenum">
              <a:rPr lang="en-US" smtClean="0"/>
              <a:t>‹#›</a:t>
            </a:fld>
            <a:endParaRPr lang="en-US" dirty="0"/>
          </a:p>
        </p:txBody>
      </p:sp>
    </p:spTree>
    <p:extLst>
      <p:ext uri="{BB962C8B-B14F-4D97-AF65-F5344CB8AC3E}">
        <p14:creationId xmlns:p14="http://schemas.microsoft.com/office/powerpoint/2010/main" val="330548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E6E13-D4A6-420D-A03F-D78F456862E9}" type="datetime1">
              <a:rPr lang="en-US" smtClean="0"/>
              <a:t>8/20/2015</a:t>
            </a:fld>
            <a:endParaRPr lang="en-US" dirty="0"/>
          </a:p>
        </p:txBody>
      </p:sp>
      <p:sp>
        <p:nvSpPr>
          <p:cNvPr id="5" name="Footer Placeholder 4"/>
          <p:cNvSpPr>
            <a:spLocks noGrp="1"/>
          </p:cNvSpPr>
          <p:nvPr>
            <p:ph type="ftr" sz="quarter" idx="11"/>
          </p:nvPr>
        </p:nvSpPr>
        <p:spPr/>
        <p:txBody>
          <a:bodyPr/>
          <a:lstStyle/>
          <a:p>
            <a:r>
              <a:rPr lang="en-US" dirty="0" smtClean="0"/>
              <a:t>CSE,RU</a:t>
            </a:r>
            <a:endParaRPr lang="en-US" dirty="0"/>
          </a:p>
        </p:txBody>
      </p:sp>
      <p:sp>
        <p:nvSpPr>
          <p:cNvPr id="6" name="Slide Number Placeholder 5"/>
          <p:cNvSpPr>
            <a:spLocks noGrp="1"/>
          </p:cNvSpPr>
          <p:nvPr>
            <p:ph type="sldNum" sz="quarter" idx="12"/>
          </p:nvPr>
        </p:nvSpPr>
        <p:spPr/>
        <p:txBody>
          <a:bodyPr/>
          <a:lstStyle/>
          <a:p>
            <a:fld id="{10ADC90C-45E7-4A51-B2D2-26A5BC4D29BD}" type="slidenum">
              <a:rPr lang="en-US" smtClean="0"/>
              <a:t>‹#›</a:t>
            </a:fld>
            <a:endParaRPr lang="en-US" dirty="0"/>
          </a:p>
        </p:txBody>
      </p:sp>
    </p:spTree>
    <p:extLst>
      <p:ext uri="{BB962C8B-B14F-4D97-AF65-F5344CB8AC3E}">
        <p14:creationId xmlns:p14="http://schemas.microsoft.com/office/powerpoint/2010/main" val="1123289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696462-7D79-4B76-9AB8-4F59B7F49BE4}" type="datetime1">
              <a:rPr lang="en-US" smtClean="0"/>
              <a:t>8/20/2015</a:t>
            </a:fld>
            <a:endParaRPr lang="en-US" dirty="0"/>
          </a:p>
        </p:txBody>
      </p:sp>
      <p:sp>
        <p:nvSpPr>
          <p:cNvPr id="5" name="Footer Placeholder 4"/>
          <p:cNvSpPr>
            <a:spLocks noGrp="1"/>
          </p:cNvSpPr>
          <p:nvPr>
            <p:ph type="ftr" sz="quarter" idx="11"/>
          </p:nvPr>
        </p:nvSpPr>
        <p:spPr/>
        <p:txBody>
          <a:bodyPr/>
          <a:lstStyle/>
          <a:p>
            <a:r>
              <a:rPr lang="en-US" dirty="0" smtClean="0"/>
              <a:t>CSE,RU</a:t>
            </a:r>
            <a:endParaRPr lang="en-US" dirty="0"/>
          </a:p>
        </p:txBody>
      </p:sp>
      <p:sp>
        <p:nvSpPr>
          <p:cNvPr id="6" name="Slide Number Placeholder 5"/>
          <p:cNvSpPr>
            <a:spLocks noGrp="1"/>
          </p:cNvSpPr>
          <p:nvPr>
            <p:ph type="sldNum" sz="quarter" idx="12"/>
          </p:nvPr>
        </p:nvSpPr>
        <p:spPr/>
        <p:txBody>
          <a:bodyPr/>
          <a:lstStyle/>
          <a:p>
            <a:fld id="{10ADC90C-45E7-4A51-B2D2-26A5BC4D29BD}" type="slidenum">
              <a:rPr lang="en-US" smtClean="0"/>
              <a:t>‹#›</a:t>
            </a:fld>
            <a:endParaRPr lang="en-US" dirty="0"/>
          </a:p>
        </p:txBody>
      </p:sp>
    </p:spTree>
    <p:extLst>
      <p:ext uri="{BB962C8B-B14F-4D97-AF65-F5344CB8AC3E}">
        <p14:creationId xmlns:p14="http://schemas.microsoft.com/office/powerpoint/2010/main" val="297467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26209C-A93E-49AF-AE1F-171C847A4B1F}" type="datetime1">
              <a:rPr lang="en-US" smtClean="0"/>
              <a:t>8/20/2015</a:t>
            </a:fld>
            <a:endParaRPr lang="en-US" dirty="0"/>
          </a:p>
        </p:txBody>
      </p:sp>
      <p:sp>
        <p:nvSpPr>
          <p:cNvPr id="6" name="Footer Placeholder 5"/>
          <p:cNvSpPr>
            <a:spLocks noGrp="1"/>
          </p:cNvSpPr>
          <p:nvPr>
            <p:ph type="ftr" sz="quarter" idx="11"/>
          </p:nvPr>
        </p:nvSpPr>
        <p:spPr/>
        <p:txBody>
          <a:bodyPr/>
          <a:lstStyle/>
          <a:p>
            <a:r>
              <a:rPr lang="en-US" dirty="0" smtClean="0"/>
              <a:t>CSE,RU</a:t>
            </a:r>
            <a:endParaRPr lang="en-US" dirty="0"/>
          </a:p>
        </p:txBody>
      </p:sp>
      <p:sp>
        <p:nvSpPr>
          <p:cNvPr id="7" name="Slide Number Placeholder 6"/>
          <p:cNvSpPr>
            <a:spLocks noGrp="1"/>
          </p:cNvSpPr>
          <p:nvPr>
            <p:ph type="sldNum" sz="quarter" idx="12"/>
          </p:nvPr>
        </p:nvSpPr>
        <p:spPr/>
        <p:txBody>
          <a:bodyPr/>
          <a:lstStyle/>
          <a:p>
            <a:fld id="{10ADC90C-45E7-4A51-B2D2-26A5BC4D29BD}" type="slidenum">
              <a:rPr lang="en-US" smtClean="0"/>
              <a:t>‹#›</a:t>
            </a:fld>
            <a:endParaRPr lang="en-US" dirty="0"/>
          </a:p>
        </p:txBody>
      </p:sp>
    </p:spTree>
    <p:extLst>
      <p:ext uri="{BB962C8B-B14F-4D97-AF65-F5344CB8AC3E}">
        <p14:creationId xmlns:p14="http://schemas.microsoft.com/office/powerpoint/2010/main" val="23807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E23455-3D9F-4AC4-928C-0354A1E49010}" type="datetime1">
              <a:rPr lang="en-US" smtClean="0"/>
              <a:t>8/20/2015</a:t>
            </a:fld>
            <a:endParaRPr lang="en-US" dirty="0"/>
          </a:p>
        </p:txBody>
      </p:sp>
      <p:sp>
        <p:nvSpPr>
          <p:cNvPr id="8" name="Footer Placeholder 7"/>
          <p:cNvSpPr>
            <a:spLocks noGrp="1"/>
          </p:cNvSpPr>
          <p:nvPr>
            <p:ph type="ftr" sz="quarter" idx="11"/>
          </p:nvPr>
        </p:nvSpPr>
        <p:spPr/>
        <p:txBody>
          <a:bodyPr/>
          <a:lstStyle/>
          <a:p>
            <a:r>
              <a:rPr lang="en-US" dirty="0" smtClean="0"/>
              <a:t>CSE,RU</a:t>
            </a:r>
            <a:endParaRPr lang="en-US" dirty="0"/>
          </a:p>
        </p:txBody>
      </p:sp>
      <p:sp>
        <p:nvSpPr>
          <p:cNvPr id="9" name="Slide Number Placeholder 8"/>
          <p:cNvSpPr>
            <a:spLocks noGrp="1"/>
          </p:cNvSpPr>
          <p:nvPr>
            <p:ph type="sldNum" sz="quarter" idx="12"/>
          </p:nvPr>
        </p:nvSpPr>
        <p:spPr/>
        <p:txBody>
          <a:bodyPr/>
          <a:lstStyle/>
          <a:p>
            <a:fld id="{10ADC90C-45E7-4A51-B2D2-26A5BC4D29BD}" type="slidenum">
              <a:rPr lang="en-US" smtClean="0"/>
              <a:t>‹#›</a:t>
            </a:fld>
            <a:endParaRPr lang="en-US" dirty="0"/>
          </a:p>
        </p:txBody>
      </p:sp>
    </p:spTree>
    <p:extLst>
      <p:ext uri="{BB962C8B-B14F-4D97-AF65-F5344CB8AC3E}">
        <p14:creationId xmlns:p14="http://schemas.microsoft.com/office/powerpoint/2010/main" val="200285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954508-511F-4947-A60E-B41CE234AB9E}" type="datetime1">
              <a:rPr lang="en-US" smtClean="0"/>
              <a:t>8/20/2015</a:t>
            </a:fld>
            <a:endParaRPr lang="en-US" dirty="0"/>
          </a:p>
        </p:txBody>
      </p:sp>
      <p:sp>
        <p:nvSpPr>
          <p:cNvPr id="4" name="Footer Placeholder 3"/>
          <p:cNvSpPr>
            <a:spLocks noGrp="1"/>
          </p:cNvSpPr>
          <p:nvPr>
            <p:ph type="ftr" sz="quarter" idx="11"/>
          </p:nvPr>
        </p:nvSpPr>
        <p:spPr/>
        <p:txBody>
          <a:bodyPr/>
          <a:lstStyle/>
          <a:p>
            <a:r>
              <a:rPr lang="en-US" dirty="0" smtClean="0"/>
              <a:t>CSE,RU</a:t>
            </a:r>
            <a:endParaRPr lang="en-US" dirty="0"/>
          </a:p>
        </p:txBody>
      </p:sp>
      <p:sp>
        <p:nvSpPr>
          <p:cNvPr id="5" name="Slide Number Placeholder 4"/>
          <p:cNvSpPr>
            <a:spLocks noGrp="1"/>
          </p:cNvSpPr>
          <p:nvPr>
            <p:ph type="sldNum" sz="quarter" idx="12"/>
          </p:nvPr>
        </p:nvSpPr>
        <p:spPr/>
        <p:txBody>
          <a:bodyPr/>
          <a:lstStyle/>
          <a:p>
            <a:fld id="{10ADC90C-45E7-4A51-B2D2-26A5BC4D29BD}" type="slidenum">
              <a:rPr lang="en-US" smtClean="0"/>
              <a:t>‹#›</a:t>
            </a:fld>
            <a:endParaRPr lang="en-US" dirty="0"/>
          </a:p>
        </p:txBody>
      </p:sp>
    </p:spTree>
    <p:extLst>
      <p:ext uri="{BB962C8B-B14F-4D97-AF65-F5344CB8AC3E}">
        <p14:creationId xmlns:p14="http://schemas.microsoft.com/office/powerpoint/2010/main" val="280098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50010-814E-4E01-B674-D288CAD7C0A2}" type="datetime1">
              <a:rPr lang="en-US" smtClean="0"/>
              <a:t>8/20/2015</a:t>
            </a:fld>
            <a:endParaRPr lang="en-US" dirty="0"/>
          </a:p>
        </p:txBody>
      </p:sp>
      <p:sp>
        <p:nvSpPr>
          <p:cNvPr id="3" name="Footer Placeholder 2"/>
          <p:cNvSpPr>
            <a:spLocks noGrp="1"/>
          </p:cNvSpPr>
          <p:nvPr>
            <p:ph type="ftr" sz="quarter" idx="11"/>
          </p:nvPr>
        </p:nvSpPr>
        <p:spPr/>
        <p:txBody>
          <a:bodyPr/>
          <a:lstStyle/>
          <a:p>
            <a:r>
              <a:rPr lang="en-US" dirty="0" smtClean="0"/>
              <a:t>CSE,RU</a:t>
            </a:r>
            <a:endParaRPr lang="en-US" dirty="0"/>
          </a:p>
        </p:txBody>
      </p:sp>
      <p:sp>
        <p:nvSpPr>
          <p:cNvPr id="4" name="Slide Number Placeholder 3"/>
          <p:cNvSpPr>
            <a:spLocks noGrp="1"/>
          </p:cNvSpPr>
          <p:nvPr>
            <p:ph type="sldNum" sz="quarter" idx="12"/>
          </p:nvPr>
        </p:nvSpPr>
        <p:spPr/>
        <p:txBody>
          <a:bodyPr/>
          <a:lstStyle/>
          <a:p>
            <a:fld id="{10ADC90C-45E7-4A51-B2D2-26A5BC4D29BD}" type="slidenum">
              <a:rPr lang="en-US" smtClean="0"/>
              <a:t>‹#›</a:t>
            </a:fld>
            <a:endParaRPr lang="en-US" dirty="0"/>
          </a:p>
        </p:txBody>
      </p:sp>
    </p:spTree>
    <p:extLst>
      <p:ext uri="{BB962C8B-B14F-4D97-AF65-F5344CB8AC3E}">
        <p14:creationId xmlns:p14="http://schemas.microsoft.com/office/powerpoint/2010/main" val="160556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806A2A-EAEE-406E-9B0D-6415376AF9AB}" type="datetime1">
              <a:rPr lang="en-US" smtClean="0"/>
              <a:t>8/20/2015</a:t>
            </a:fld>
            <a:endParaRPr lang="en-US" dirty="0"/>
          </a:p>
        </p:txBody>
      </p:sp>
      <p:sp>
        <p:nvSpPr>
          <p:cNvPr id="6" name="Footer Placeholder 5"/>
          <p:cNvSpPr>
            <a:spLocks noGrp="1"/>
          </p:cNvSpPr>
          <p:nvPr>
            <p:ph type="ftr" sz="quarter" idx="11"/>
          </p:nvPr>
        </p:nvSpPr>
        <p:spPr/>
        <p:txBody>
          <a:bodyPr/>
          <a:lstStyle/>
          <a:p>
            <a:r>
              <a:rPr lang="en-US" dirty="0" smtClean="0"/>
              <a:t>CSE,RU</a:t>
            </a:r>
            <a:endParaRPr lang="en-US" dirty="0"/>
          </a:p>
        </p:txBody>
      </p:sp>
      <p:sp>
        <p:nvSpPr>
          <p:cNvPr id="7" name="Slide Number Placeholder 6"/>
          <p:cNvSpPr>
            <a:spLocks noGrp="1"/>
          </p:cNvSpPr>
          <p:nvPr>
            <p:ph type="sldNum" sz="quarter" idx="12"/>
          </p:nvPr>
        </p:nvSpPr>
        <p:spPr/>
        <p:txBody>
          <a:bodyPr/>
          <a:lstStyle/>
          <a:p>
            <a:fld id="{10ADC90C-45E7-4A51-B2D2-26A5BC4D29BD}" type="slidenum">
              <a:rPr lang="en-US" smtClean="0"/>
              <a:t>‹#›</a:t>
            </a:fld>
            <a:endParaRPr lang="en-US" dirty="0"/>
          </a:p>
        </p:txBody>
      </p:sp>
    </p:spTree>
    <p:extLst>
      <p:ext uri="{BB962C8B-B14F-4D97-AF65-F5344CB8AC3E}">
        <p14:creationId xmlns:p14="http://schemas.microsoft.com/office/powerpoint/2010/main" val="56137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ECB39-5397-4AD5-A546-7E5C41B551C3}" type="datetime1">
              <a:rPr lang="en-US" smtClean="0"/>
              <a:t>8/20/2015</a:t>
            </a:fld>
            <a:endParaRPr lang="en-US" dirty="0"/>
          </a:p>
        </p:txBody>
      </p:sp>
      <p:sp>
        <p:nvSpPr>
          <p:cNvPr id="6" name="Footer Placeholder 5"/>
          <p:cNvSpPr>
            <a:spLocks noGrp="1"/>
          </p:cNvSpPr>
          <p:nvPr>
            <p:ph type="ftr" sz="quarter" idx="11"/>
          </p:nvPr>
        </p:nvSpPr>
        <p:spPr/>
        <p:txBody>
          <a:bodyPr/>
          <a:lstStyle/>
          <a:p>
            <a:r>
              <a:rPr lang="en-US" dirty="0" smtClean="0"/>
              <a:t>CSE,RU</a:t>
            </a:r>
            <a:endParaRPr lang="en-US" dirty="0"/>
          </a:p>
        </p:txBody>
      </p:sp>
      <p:sp>
        <p:nvSpPr>
          <p:cNvPr id="7" name="Slide Number Placeholder 6"/>
          <p:cNvSpPr>
            <a:spLocks noGrp="1"/>
          </p:cNvSpPr>
          <p:nvPr>
            <p:ph type="sldNum" sz="quarter" idx="12"/>
          </p:nvPr>
        </p:nvSpPr>
        <p:spPr/>
        <p:txBody>
          <a:bodyPr/>
          <a:lstStyle/>
          <a:p>
            <a:fld id="{10ADC90C-45E7-4A51-B2D2-26A5BC4D29BD}" type="slidenum">
              <a:rPr lang="en-US" smtClean="0"/>
              <a:t>‹#›</a:t>
            </a:fld>
            <a:endParaRPr lang="en-US" dirty="0"/>
          </a:p>
        </p:txBody>
      </p:sp>
    </p:spTree>
    <p:extLst>
      <p:ext uri="{BB962C8B-B14F-4D97-AF65-F5344CB8AC3E}">
        <p14:creationId xmlns:p14="http://schemas.microsoft.com/office/powerpoint/2010/main" val="315028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1838C-5324-4803-87FD-1EDB77C43A55}" type="datetime1">
              <a:rPr lang="en-US" smtClean="0"/>
              <a:t>8/20/2015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CSE,RU</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DC90C-45E7-4A51-B2D2-26A5BC4D29BD}" type="slidenum">
              <a:rPr lang="en-US" smtClean="0"/>
              <a:t>‹#›</a:t>
            </a:fld>
            <a:endParaRPr lang="en-US" dirty="0"/>
          </a:p>
        </p:txBody>
      </p:sp>
    </p:spTree>
    <p:extLst>
      <p:ext uri="{BB962C8B-B14F-4D97-AF65-F5344CB8AC3E}">
        <p14:creationId xmlns:p14="http://schemas.microsoft.com/office/powerpoint/2010/main" val="1142121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q.apnic.net/whois-search/static/search.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q.apnic.net/whois-search/static/search.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jpeg"/><Relationship Id="rId7" Type="http://schemas.openxmlformats.org/officeDocument/2006/relationships/image" Target="../media/image8.jpg"/><Relationship Id="rId2" Type="http://schemas.openxmlformats.org/officeDocument/2006/relationships/hyperlink" Target="http://www.teqlog.com/wp-content/uploads/2012/02/8_Port_Mini_Ethernet_Hub.jpg"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hyperlink" Target="http://www.teqlog.com/wp-content/uploads/2012/02/switch.jp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www.apnic.net/"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www.apinc.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apnic.ne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m2x.eu/" TargetMode="External"/><Relationship Id="rId2" Type="http://schemas.openxmlformats.org/officeDocument/2006/relationships/hyperlink" Target="http://www.techopedia.com/definition/25597/computer-network" TargetMode="External"/><Relationship Id="rId1" Type="http://schemas.openxmlformats.org/officeDocument/2006/relationships/slideLayout" Target="../slideLayouts/slideLayout2.xml"/><Relationship Id="rId6" Type="http://schemas.openxmlformats.org/officeDocument/2006/relationships/hyperlink" Target="https://kb.iu.edu/d/adov" TargetMode="External"/><Relationship Id="rId5" Type="http://schemas.openxmlformats.org/officeDocument/2006/relationships/hyperlink" Target="http://en.wikipedia.org/wiki/Dynamic_Host_Configuration_Protocol" TargetMode="External"/><Relationship Id="rId4" Type="http://schemas.openxmlformats.org/officeDocument/2006/relationships/hyperlink" Target="http://www.ru.ac.bd/heqep-cp571/?page=history"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s://technet.microsoft.com/en-us/library/dd145320(v=ws.10).aspx" TargetMode="External"/><Relationship Id="rId7" Type="http://schemas.openxmlformats.org/officeDocument/2006/relationships/hyperlink" Target="http://pcsupport.about.com/od/commandlinereference/p/ping-command.htm" TargetMode="External"/><Relationship Id="rId2" Type="http://schemas.openxmlformats.org/officeDocument/2006/relationships/hyperlink" Target="http://www.webopedia.com/TERM/D/DHCP.html" TargetMode="External"/><Relationship Id="rId1" Type="http://schemas.openxmlformats.org/officeDocument/2006/relationships/slideLayout" Target="../slideLayouts/slideLayout2.xml"/><Relationship Id="rId6" Type="http://schemas.openxmlformats.org/officeDocument/2006/relationships/hyperlink" Target="http://www.cisco.com/en/US/docs/ios/12_4t/ip_addr/configuration/guide/htdhcpre.html" TargetMode="External"/><Relationship Id="rId5" Type="http://schemas.openxmlformats.org/officeDocument/2006/relationships/hyperlink" Target="http://compnetworking.about.com/cs/protocolsdhcp/g/bldef_apipa.html" TargetMode="External"/><Relationship Id="rId4" Type="http://schemas.openxmlformats.org/officeDocument/2006/relationships/hyperlink" Target="http://support.microsoft.com/en-us/kb/220874"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470025"/>
          </a:xfrm>
        </p:spPr>
        <p:txBody>
          <a:bodyPr/>
          <a:lstStyle/>
          <a:p>
            <a:r>
              <a:rPr lang="en-US" dirty="0" smtClean="0"/>
              <a:t>Chit-Chat in Lab (CCL)</a:t>
            </a:r>
            <a:endParaRPr lang="en-US" dirty="0"/>
          </a:p>
        </p:txBody>
      </p:sp>
      <p:sp>
        <p:nvSpPr>
          <p:cNvPr id="3" name="Subtitle 2"/>
          <p:cNvSpPr>
            <a:spLocks noGrp="1"/>
          </p:cNvSpPr>
          <p:nvPr>
            <p:ph type="subTitle" idx="1"/>
          </p:nvPr>
        </p:nvSpPr>
        <p:spPr/>
        <p:txBody>
          <a:bodyPr/>
          <a:lstStyle/>
          <a:p>
            <a:r>
              <a:rPr lang="en-US" dirty="0" err="1" smtClean="0"/>
              <a:t>Sangeeta</a:t>
            </a:r>
            <a:r>
              <a:rPr lang="en-US" dirty="0" smtClean="0"/>
              <a:t> Biswas</a:t>
            </a:r>
          </a:p>
          <a:p>
            <a:r>
              <a:rPr lang="en-US" dirty="0" smtClean="0"/>
              <a:t>Lecturer, Dept., of CSE,</a:t>
            </a:r>
          </a:p>
          <a:p>
            <a:r>
              <a:rPr lang="en-US" dirty="0" smtClean="0"/>
              <a:t>University of </a:t>
            </a:r>
            <a:r>
              <a:rPr lang="en-US" dirty="0" err="1" smtClean="0"/>
              <a:t>Rajshahi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270" y="2348880"/>
            <a:ext cx="1775460" cy="1653540"/>
          </a:xfrm>
          <a:prstGeom prst="rect">
            <a:avLst/>
          </a:prstGeom>
        </p:spPr>
      </p:pic>
    </p:spTree>
    <p:extLst>
      <p:ext uri="{BB962C8B-B14F-4D97-AF65-F5344CB8AC3E}">
        <p14:creationId xmlns:p14="http://schemas.microsoft.com/office/powerpoint/2010/main" val="3267805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NIC</a:t>
            </a:r>
            <a:endParaRPr lang="en-US" sz="4000" dirty="0"/>
          </a:p>
        </p:txBody>
      </p:sp>
      <p:sp>
        <p:nvSpPr>
          <p:cNvPr id="3" name="Content Placeholder 2"/>
          <p:cNvSpPr>
            <a:spLocks noGrp="1"/>
          </p:cNvSpPr>
          <p:nvPr>
            <p:ph idx="1"/>
          </p:nvPr>
        </p:nvSpPr>
        <p:spPr>
          <a:xfrm>
            <a:off x="457200" y="1484784"/>
            <a:ext cx="8229600" cy="4824537"/>
          </a:xfrm>
        </p:spPr>
        <p:txBody>
          <a:bodyPr>
            <a:normAutofit lnSpcReduction="10000"/>
          </a:bodyPr>
          <a:lstStyle/>
          <a:p>
            <a:r>
              <a:rPr lang="en-US" sz="2800" dirty="0" smtClean="0"/>
              <a:t>NIC: Network Interface Controller</a:t>
            </a:r>
            <a:endParaRPr lang="en-US" sz="2800" dirty="0"/>
          </a:p>
          <a:p>
            <a:r>
              <a:rPr lang="en-US" sz="2800" dirty="0" smtClean="0"/>
              <a:t>It connects a device to a computer network</a:t>
            </a:r>
          </a:p>
          <a:p>
            <a:pPr lvl="1"/>
            <a:r>
              <a:rPr lang="en-US" sz="2400" dirty="0" smtClean="0"/>
              <a:t>A device, e.g., a computer must have an NIC in order to connect to a network</a:t>
            </a:r>
          </a:p>
          <a:p>
            <a:r>
              <a:rPr lang="en-US" sz="2800" dirty="0" smtClean="0"/>
              <a:t>It is also known as</a:t>
            </a:r>
          </a:p>
          <a:p>
            <a:pPr lvl="1"/>
            <a:r>
              <a:rPr lang="en-US" sz="2400" dirty="0" smtClean="0"/>
              <a:t>Network Interface Card</a:t>
            </a:r>
          </a:p>
          <a:p>
            <a:pPr lvl="1"/>
            <a:r>
              <a:rPr lang="en-US" sz="2400" dirty="0" smtClean="0"/>
              <a:t>Network Adapter</a:t>
            </a:r>
          </a:p>
          <a:p>
            <a:pPr lvl="1"/>
            <a:r>
              <a:rPr lang="en-US" sz="2400" dirty="0" smtClean="0"/>
              <a:t>LAN Adapter</a:t>
            </a:r>
          </a:p>
          <a:p>
            <a:pPr lvl="1"/>
            <a:r>
              <a:rPr lang="en-US" sz="2400" dirty="0" smtClean="0"/>
              <a:t>Physical Network Interface</a:t>
            </a:r>
          </a:p>
          <a:p>
            <a:r>
              <a:rPr lang="en-US" sz="2800" dirty="0" smtClean="0"/>
              <a:t>Common manufacturers:</a:t>
            </a:r>
          </a:p>
          <a:p>
            <a:pPr lvl="1"/>
            <a:r>
              <a:rPr lang="en-US" sz="2400" dirty="0" smtClean="0"/>
              <a:t>Intel, </a:t>
            </a:r>
            <a:r>
              <a:rPr lang="en-US" sz="2400" dirty="0" err="1" smtClean="0"/>
              <a:t>Realtek</a:t>
            </a:r>
            <a:r>
              <a:rPr lang="en-US" sz="2400" dirty="0" smtClean="0"/>
              <a:t>, Broadcom,  </a:t>
            </a:r>
            <a:r>
              <a:rPr lang="en-US" sz="2400" dirty="0" err="1" smtClean="0"/>
              <a:t>Qlogic</a:t>
            </a:r>
            <a:r>
              <a:rPr lang="en-US" sz="2400" dirty="0" smtClean="0"/>
              <a:t>, Group, </a:t>
            </a:r>
          </a:p>
          <a:p>
            <a:endParaRPr lang="en-US" sz="2800" dirty="0" smtClean="0"/>
          </a:p>
          <a:p>
            <a:endParaRPr lang="en-US" dirty="0" smtClean="0"/>
          </a:p>
          <a:p>
            <a:pPr marL="0" indent="0">
              <a:buNone/>
            </a:pPr>
            <a:endParaRPr lang="en-US"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10</a:t>
            </a:fld>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6396" y="2924944"/>
            <a:ext cx="3782784" cy="2520280"/>
          </a:xfrm>
          <a:prstGeom prst="rect">
            <a:avLst/>
          </a:prstGeom>
        </p:spPr>
      </p:pic>
      <p:sp>
        <p:nvSpPr>
          <p:cNvPr id="7" name="TextBox 6"/>
          <p:cNvSpPr txBox="1"/>
          <p:nvPr/>
        </p:nvSpPr>
        <p:spPr>
          <a:xfrm>
            <a:off x="4782026" y="5013176"/>
            <a:ext cx="1299971" cy="369332"/>
          </a:xfrm>
          <a:prstGeom prst="rect">
            <a:avLst/>
          </a:prstGeom>
          <a:noFill/>
        </p:spPr>
        <p:txBody>
          <a:bodyPr wrap="none" rtlCol="0">
            <a:spAutoFit/>
          </a:bodyPr>
          <a:lstStyle/>
          <a:p>
            <a:r>
              <a:rPr lang="en-US" dirty="0" smtClean="0"/>
              <a:t>An ATM NIC</a:t>
            </a:r>
            <a:endParaRPr lang="en-US" dirty="0"/>
          </a:p>
        </p:txBody>
      </p:sp>
      <p:sp>
        <p:nvSpPr>
          <p:cNvPr id="8" name="Date Placeholder 7"/>
          <p:cNvSpPr>
            <a:spLocks noGrp="1"/>
          </p:cNvSpPr>
          <p:nvPr>
            <p:ph type="dt" sz="half" idx="10"/>
          </p:nvPr>
        </p:nvSpPr>
        <p:spPr/>
        <p:txBody>
          <a:bodyPr/>
          <a:lstStyle/>
          <a:p>
            <a:fld id="{5359B58E-1004-4091-B646-7F8742A4BE99}" type="datetime1">
              <a:rPr lang="en-US" smtClean="0"/>
              <a:t>8/20/2015</a:t>
            </a:fld>
            <a:endParaRPr lang="en-US" dirty="0"/>
          </a:p>
        </p:txBody>
      </p:sp>
      <p:cxnSp>
        <p:nvCxnSpPr>
          <p:cNvPr id="10" name="Straight Arrow Connector 9"/>
          <p:cNvCxnSpPr/>
          <p:nvPr/>
        </p:nvCxnSpPr>
        <p:spPr>
          <a:xfrm flipH="1" flipV="1">
            <a:off x="6300192" y="4725144"/>
            <a:ext cx="792088" cy="9361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48264" y="5733256"/>
            <a:ext cx="1511824" cy="369332"/>
          </a:xfrm>
          <a:prstGeom prst="rect">
            <a:avLst/>
          </a:prstGeom>
          <a:noFill/>
        </p:spPr>
        <p:txBody>
          <a:bodyPr wrap="none" rtlCol="0">
            <a:spAutoFit/>
          </a:bodyPr>
          <a:lstStyle/>
          <a:p>
            <a:r>
              <a:rPr lang="en-US" dirty="0" smtClean="0"/>
              <a:t>[</a:t>
            </a:r>
            <a:r>
              <a:rPr lang="en-US" dirty="0" smtClean="0">
                <a:solidFill>
                  <a:srgbClr val="FF0000"/>
                </a:solidFill>
              </a:rPr>
              <a:t>Physical Port</a:t>
            </a:r>
            <a:r>
              <a:rPr lang="en-US" dirty="0" smtClean="0"/>
              <a:t>]</a:t>
            </a:r>
            <a:endParaRPr lang="en-US" dirty="0"/>
          </a:p>
        </p:txBody>
      </p:sp>
    </p:spTree>
    <p:extLst>
      <p:ext uri="{BB962C8B-B14F-4D97-AF65-F5344CB8AC3E}">
        <p14:creationId xmlns:p14="http://schemas.microsoft.com/office/powerpoint/2010/main" val="1983085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NIC Address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In order to communicate with other devices, each NIC needs two kinds of addresses</a:t>
            </a:r>
          </a:p>
          <a:p>
            <a:pPr lvl="1"/>
            <a:r>
              <a:rPr lang="en-US" dirty="0" smtClean="0"/>
              <a:t>Physical Address</a:t>
            </a:r>
          </a:p>
          <a:p>
            <a:pPr lvl="1"/>
            <a:r>
              <a:rPr lang="en-US" dirty="0" smtClean="0"/>
              <a:t>Logical Address</a:t>
            </a:r>
          </a:p>
          <a:p>
            <a:r>
              <a:rPr lang="en-US" dirty="0" smtClean="0"/>
              <a:t>Physical Address</a:t>
            </a:r>
          </a:p>
          <a:p>
            <a:pPr lvl="1"/>
            <a:r>
              <a:rPr lang="en-US" dirty="0" smtClean="0"/>
              <a:t>One NIC can have only one Physical address</a:t>
            </a:r>
          </a:p>
          <a:p>
            <a:pPr lvl="1"/>
            <a:r>
              <a:rPr lang="en-US" dirty="0" smtClean="0"/>
              <a:t>This </a:t>
            </a:r>
            <a:r>
              <a:rPr lang="en-US" dirty="0"/>
              <a:t>is a lifetime </a:t>
            </a:r>
            <a:r>
              <a:rPr lang="en-US" dirty="0" smtClean="0"/>
              <a:t>address</a:t>
            </a:r>
          </a:p>
          <a:p>
            <a:pPr lvl="1"/>
            <a:r>
              <a:rPr lang="en-US" dirty="0" smtClean="0"/>
              <a:t>MAC Address</a:t>
            </a:r>
          </a:p>
          <a:p>
            <a:r>
              <a:rPr lang="en-US" dirty="0" smtClean="0"/>
              <a:t>Logical Address</a:t>
            </a:r>
          </a:p>
          <a:p>
            <a:pPr lvl="1"/>
            <a:r>
              <a:rPr lang="en-US" dirty="0" smtClean="0"/>
              <a:t>One NIC may have multiple logical address at the same time (rare use)</a:t>
            </a:r>
          </a:p>
          <a:p>
            <a:pPr lvl="1"/>
            <a:r>
              <a:rPr lang="en-US" dirty="0" smtClean="0"/>
              <a:t>This is changeable by </a:t>
            </a:r>
            <a:r>
              <a:rPr lang="en-US" i="1" dirty="0" smtClean="0"/>
              <a:t>Administrator</a:t>
            </a:r>
            <a:r>
              <a:rPr lang="en-US" dirty="0" smtClean="0"/>
              <a:t> or </a:t>
            </a:r>
            <a:r>
              <a:rPr lang="en-US" i="1" dirty="0" smtClean="0"/>
              <a:t>OS</a:t>
            </a:r>
            <a:r>
              <a:rPr lang="en-US" dirty="0" smtClean="0"/>
              <a:t> or </a:t>
            </a:r>
            <a:r>
              <a:rPr lang="en-US" i="1" dirty="0" smtClean="0"/>
              <a:t>DHCP server</a:t>
            </a:r>
          </a:p>
          <a:p>
            <a:pPr lvl="1"/>
            <a:r>
              <a:rPr lang="en-US" dirty="0" smtClean="0"/>
              <a:t>IP Address</a:t>
            </a:r>
            <a:endParaRPr lang="en-US" dirty="0"/>
          </a:p>
        </p:txBody>
      </p:sp>
      <p:sp>
        <p:nvSpPr>
          <p:cNvPr id="4" name="Date Placeholder 3"/>
          <p:cNvSpPr>
            <a:spLocks noGrp="1"/>
          </p:cNvSpPr>
          <p:nvPr>
            <p:ph type="dt" sz="half" idx="10"/>
          </p:nvPr>
        </p:nvSpPr>
        <p:spPr/>
        <p:txBody>
          <a:bodyPr/>
          <a:lstStyle/>
          <a:p>
            <a:fld id="{FBA6BB03-5C5E-4B1C-9D9F-E899486A8651}"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11</a:t>
            </a:fld>
            <a:endParaRPr lang="en-US"/>
          </a:p>
        </p:txBody>
      </p:sp>
    </p:spTree>
    <p:extLst>
      <p:ext uri="{BB962C8B-B14F-4D97-AF65-F5344CB8AC3E}">
        <p14:creationId xmlns:p14="http://schemas.microsoft.com/office/powerpoint/2010/main" val="1965862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MAC Address</a:t>
            </a:r>
            <a:endParaRPr lang="en-US" sz="4000" dirty="0"/>
          </a:p>
        </p:txBody>
      </p:sp>
      <p:sp>
        <p:nvSpPr>
          <p:cNvPr id="3" name="Content Placeholder 2"/>
          <p:cNvSpPr>
            <a:spLocks noGrp="1"/>
          </p:cNvSpPr>
          <p:nvPr>
            <p:ph idx="1"/>
          </p:nvPr>
        </p:nvSpPr>
        <p:spPr>
          <a:xfrm>
            <a:off x="457200" y="1600201"/>
            <a:ext cx="8229600" cy="4709119"/>
          </a:xfrm>
        </p:spPr>
        <p:txBody>
          <a:bodyPr>
            <a:normAutofit lnSpcReduction="10000"/>
          </a:bodyPr>
          <a:lstStyle/>
          <a:p>
            <a:r>
              <a:rPr lang="en-US" sz="2800" dirty="0" smtClean="0"/>
              <a:t>MAC: Medium Access Control</a:t>
            </a:r>
          </a:p>
          <a:p>
            <a:r>
              <a:rPr lang="en-US" sz="2800" dirty="0" smtClean="0"/>
              <a:t>Each NIC has a </a:t>
            </a:r>
            <a:r>
              <a:rPr lang="en-US" sz="2800" b="1" dirty="0" smtClean="0">
                <a:solidFill>
                  <a:srgbClr val="FF0000"/>
                </a:solidFill>
              </a:rPr>
              <a:t>unique</a:t>
            </a:r>
            <a:r>
              <a:rPr lang="en-US" sz="2800" dirty="0" smtClean="0"/>
              <a:t> physical address known as MAC address.</a:t>
            </a:r>
          </a:p>
          <a:p>
            <a:r>
              <a:rPr lang="en-US" sz="2800" dirty="0" smtClean="0"/>
              <a:t>It is 48 bit long written </a:t>
            </a:r>
            <a:r>
              <a:rPr lang="en-US" sz="2800" dirty="0"/>
              <a:t>in either of these formats:</a:t>
            </a:r>
          </a:p>
          <a:p>
            <a:pPr lvl="1"/>
            <a:r>
              <a:rPr lang="en-US" sz="2400" dirty="0">
                <a:solidFill>
                  <a:srgbClr val="FF0000"/>
                </a:solidFill>
              </a:rPr>
              <a:t>MM:MM:MM</a:t>
            </a:r>
            <a:r>
              <a:rPr lang="en-US" sz="2400" dirty="0"/>
              <a:t>:SS:SS:SS</a:t>
            </a:r>
          </a:p>
          <a:p>
            <a:pPr lvl="1"/>
            <a:r>
              <a:rPr lang="en-US" sz="2400" dirty="0" smtClean="0">
                <a:solidFill>
                  <a:srgbClr val="FF0000"/>
                </a:solidFill>
              </a:rPr>
              <a:t>MM-MM-MM</a:t>
            </a:r>
            <a:r>
              <a:rPr lang="en-US" sz="2400" dirty="0" smtClean="0"/>
              <a:t>-SS-SS-SS</a:t>
            </a:r>
          </a:p>
          <a:p>
            <a:pPr marL="0" indent="0">
              <a:buNone/>
            </a:pPr>
            <a:endParaRPr lang="en-US" dirty="0" smtClean="0"/>
          </a:p>
          <a:p>
            <a:r>
              <a:rPr lang="en-US" dirty="0" smtClean="0"/>
              <a:t>It is assigned by the manufacturer of NIC</a:t>
            </a:r>
          </a:p>
          <a:p>
            <a:pPr lvl="1"/>
            <a:r>
              <a:rPr lang="en-US" dirty="0" smtClean="0"/>
              <a:t>Inside a read-only memory</a:t>
            </a:r>
          </a:p>
          <a:p>
            <a:pPr lvl="1"/>
            <a:r>
              <a:rPr lang="en-US" dirty="0" smtClean="0"/>
              <a:t>firmware</a:t>
            </a:r>
          </a:p>
          <a:p>
            <a:endParaRPr lang="en-US" dirty="0"/>
          </a:p>
          <a:p>
            <a:endParaRPr lang="en-US" sz="2800" dirty="0" smtClean="0"/>
          </a:p>
          <a:p>
            <a:endParaRPr lang="en-US" dirty="0" smtClean="0"/>
          </a:p>
          <a:p>
            <a:endParaRPr lang="en-US" dirty="0" smtClean="0"/>
          </a:p>
          <a:p>
            <a:pPr marL="0" indent="0">
              <a:buNone/>
            </a:pPr>
            <a:endParaRPr lang="en-US"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12</a:t>
            </a:fld>
            <a:endParaRPr lang="en-US"/>
          </a:p>
        </p:txBody>
      </p:sp>
      <p:sp>
        <p:nvSpPr>
          <p:cNvPr id="4" name="TextBox 3"/>
          <p:cNvSpPr txBox="1"/>
          <p:nvPr/>
        </p:nvSpPr>
        <p:spPr>
          <a:xfrm>
            <a:off x="4644008" y="3779748"/>
            <a:ext cx="4032448" cy="369332"/>
          </a:xfrm>
          <a:prstGeom prst="rect">
            <a:avLst/>
          </a:prstGeom>
          <a:noFill/>
        </p:spPr>
        <p:txBody>
          <a:bodyPr wrap="square" rtlCol="0">
            <a:spAutoFit/>
          </a:bodyPr>
          <a:lstStyle/>
          <a:p>
            <a:r>
              <a:rPr lang="en-US" dirty="0" smtClean="0"/>
              <a:t>*OUI: Organizationally Unique Identifier</a:t>
            </a:r>
            <a:endParaRPr lang="en-US" dirty="0"/>
          </a:p>
        </p:txBody>
      </p:sp>
      <p:cxnSp>
        <p:nvCxnSpPr>
          <p:cNvPr id="8" name="Straight Arrow Connector 7"/>
          <p:cNvCxnSpPr/>
          <p:nvPr/>
        </p:nvCxnSpPr>
        <p:spPr>
          <a:xfrm>
            <a:off x="1259632" y="4221088"/>
            <a:ext cx="1728192"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87824" y="4229645"/>
            <a:ext cx="1152128"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17440" y="4249136"/>
            <a:ext cx="576064" cy="369332"/>
          </a:xfrm>
          <a:prstGeom prst="rect">
            <a:avLst/>
          </a:prstGeom>
          <a:noFill/>
        </p:spPr>
        <p:txBody>
          <a:bodyPr wrap="square" rtlCol="0">
            <a:spAutoFit/>
          </a:bodyPr>
          <a:lstStyle/>
          <a:p>
            <a:r>
              <a:rPr lang="en-US" dirty="0" smtClean="0">
                <a:solidFill>
                  <a:srgbClr val="FF0000"/>
                </a:solidFill>
              </a:rPr>
              <a:t>OUI</a:t>
            </a:r>
            <a:endParaRPr lang="en-US" dirty="0">
              <a:solidFill>
                <a:srgbClr val="FF0000"/>
              </a:solidFill>
            </a:endParaRPr>
          </a:p>
        </p:txBody>
      </p:sp>
      <p:sp>
        <p:nvSpPr>
          <p:cNvPr id="14" name="TextBox 13"/>
          <p:cNvSpPr txBox="1"/>
          <p:nvPr/>
        </p:nvSpPr>
        <p:spPr>
          <a:xfrm>
            <a:off x="2987824" y="4283804"/>
            <a:ext cx="1512168" cy="369332"/>
          </a:xfrm>
          <a:prstGeom prst="rect">
            <a:avLst/>
          </a:prstGeom>
          <a:noFill/>
        </p:spPr>
        <p:txBody>
          <a:bodyPr wrap="square" rtlCol="0">
            <a:spAutoFit/>
          </a:bodyPr>
          <a:lstStyle/>
          <a:p>
            <a:r>
              <a:rPr lang="en-US" dirty="0" smtClean="0"/>
              <a:t>NIC specific</a:t>
            </a:r>
            <a:endParaRPr lang="en-US" dirty="0"/>
          </a:p>
        </p:txBody>
      </p:sp>
      <p:sp>
        <p:nvSpPr>
          <p:cNvPr id="7" name="Date Placeholder 6"/>
          <p:cNvSpPr>
            <a:spLocks noGrp="1"/>
          </p:cNvSpPr>
          <p:nvPr>
            <p:ph type="dt" sz="half" idx="10"/>
          </p:nvPr>
        </p:nvSpPr>
        <p:spPr/>
        <p:txBody>
          <a:bodyPr/>
          <a:lstStyle/>
          <a:p>
            <a:fld id="{AB7DEA16-A493-4099-A729-6A028D98EC5F}" type="datetime1">
              <a:rPr lang="en-US" smtClean="0"/>
              <a:t>8/20/2015</a:t>
            </a:fld>
            <a:endParaRPr lang="en-US" dirty="0"/>
          </a:p>
        </p:txBody>
      </p:sp>
    </p:spTree>
    <p:extLst>
      <p:ext uri="{BB962C8B-B14F-4D97-AF65-F5344CB8AC3E}">
        <p14:creationId xmlns:p14="http://schemas.microsoft.com/office/powerpoint/2010/main" val="1347926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How to Know MAC Address</a:t>
            </a:r>
            <a:endParaRPr lang="en-US" sz="4000" dirty="0"/>
          </a:p>
        </p:txBody>
      </p:sp>
      <p:sp>
        <p:nvSpPr>
          <p:cNvPr id="3" name="Content Placeholder 2"/>
          <p:cNvSpPr>
            <a:spLocks noGrp="1"/>
          </p:cNvSpPr>
          <p:nvPr>
            <p:ph idx="1"/>
          </p:nvPr>
        </p:nvSpPr>
        <p:spPr>
          <a:xfrm>
            <a:off x="457200" y="1600201"/>
            <a:ext cx="8229600" cy="4709119"/>
          </a:xfrm>
        </p:spPr>
        <p:txBody>
          <a:bodyPr>
            <a:normAutofit/>
          </a:bodyPr>
          <a:lstStyle/>
          <a:p>
            <a:r>
              <a:rPr lang="en-US" dirty="0" smtClean="0"/>
              <a:t>In Windows OS</a:t>
            </a:r>
          </a:p>
          <a:p>
            <a:pPr lvl="1"/>
            <a:r>
              <a:rPr lang="en-US" dirty="0"/>
              <a:t>Go to the </a:t>
            </a:r>
            <a:r>
              <a:rPr lang="en-US" dirty="0" smtClean="0"/>
              <a:t>Command prompt </a:t>
            </a:r>
            <a:endParaRPr lang="en-US" dirty="0"/>
          </a:p>
          <a:p>
            <a:pPr lvl="2"/>
            <a:r>
              <a:rPr lang="en-US" dirty="0"/>
              <a:t>Click on Start button, select Run</a:t>
            </a:r>
          </a:p>
          <a:p>
            <a:pPr lvl="2"/>
            <a:r>
              <a:rPr lang="en-US" dirty="0"/>
              <a:t>Type </a:t>
            </a:r>
            <a:r>
              <a:rPr lang="en-US" dirty="0" smtClean="0"/>
              <a:t>‘</a:t>
            </a:r>
            <a:r>
              <a:rPr lang="en-US" dirty="0" err="1" smtClean="0"/>
              <a:t>cmd</a:t>
            </a:r>
            <a:r>
              <a:rPr lang="en-US" dirty="0" smtClean="0"/>
              <a:t>’ </a:t>
            </a:r>
            <a:r>
              <a:rPr lang="en-US" dirty="0"/>
              <a:t>and press ENTER</a:t>
            </a:r>
          </a:p>
          <a:p>
            <a:pPr lvl="1"/>
            <a:r>
              <a:rPr lang="en-US" dirty="0"/>
              <a:t>In the </a:t>
            </a:r>
            <a:r>
              <a:rPr lang="en-US" dirty="0" smtClean="0"/>
              <a:t>Command </a:t>
            </a:r>
            <a:r>
              <a:rPr lang="en-US" dirty="0"/>
              <a:t>prompt, type </a:t>
            </a:r>
            <a:r>
              <a:rPr lang="en-US" b="1" dirty="0">
                <a:solidFill>
                  <a:srgbClr val="FF0000"/>
                </a:solidFill>
              </a:rPr>
              <a:t>ipconfig /all</a:t>
            </a:r>
            <a:r>
              <a:rPr lang="en-US" dirty="0">
                <a:solidFill>
                  <a:srgbClr val="FF0000"/>
                </a:solidFill>
              </a:rPr>
              <a:t> </a:t>
            </a:r>
            <a:r>
              <a:rPr lang="en-US" dirty="0"/>
              <a:t>and press </a:t>
            </a:r>
            <a:r>
              <a:rPr lang="en-US" dirty="0" smtClean="0"/>
              <a:t>ENTER</a:t>
            </a:r>
          </a:p>
          <a:p>
            <a:r>
              <a:rPr lang="en-US" dirty="0" smtClean="0"/>
              <a:t>In Linux OS</a:t>
            </a:r>
          </a:p>
          <a:p>
            <a:pPr lvl="1"/>
            <a:r>
              <a:rPr lang="en-US" dirty="0"/>
              <a:t>Go to a terminal</a:t>
            </a:r>
          </a:p>
          <a:p>
            <a:pPr lvl="1"/>
            <a:r>
              <a:rPr lang="en-US" dirty="0"/>
              <a:t>In the terminal, type </a:t>
            </a:r>
            <a:r>
              <a:rPr lang="en-US" b="1" dirty="0" err="1">
                <a:solidFill>
                  <a:srgbClr val="FF0000"/>
                </a:solidFill>
              </a:rPr>
              <a:t>ifconfig</a:t>
            </a:r>
            <a:r>
              <a:rPr lang="en-US" dirty="0"/>
              <a:t> and press ENTER</a:t>
            </a:r>
          </a:p>
          <a:p>
            <a:endParaRPr lang="en-US" dirty="0" smtClean="0"/>
          </a:p>
          <a:p>
            <a:endParaRPr lang="en-US" dirty="0" smtClean="0"/>
          </a:p>
          <a:p>
            <a:pPr marL="0" indent="0">
              <a:buNone/>
            </a:pPr>
            <a:endParaRPr lang="en-US"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13</a:t>
            </a:fld>
            <a:endParaRPr lang="en-US"/>
          </a:p>
        </p:txBody>
      </p:sp>
      <p:sp>
        <p:nvSpPr>
          <p:cNvPr id="4" name="Date Placeholder 3"/>
          <p:cNvSpPr>
            <a:spLocks noGrp="1"/>
          </p:cNvSpPr>
          <p:nvPr>
            <p:ph type="dt" sz="half" idx="10"/>
          </p:nvPr>
        </p:nvSpPr>
        <p:spPr/>
        <p:txBody>
          <a:bodyPr/>
          <a:lstStyle/>
          <a:p>
            <a:fld id="{A016595C-DCBF-493B-B343-986EAECDD2E3}" type="datetime1">
              <a:rPr lang="en-US" smtClean="0"/>
              <a:t>8/20/2015</a:t>
            </a:fld>
            <a:endParaRPr lang="en-US" dirty="0"/>
          </a:p>
        </p:txBody>
      </p:sp>
    </p:spTree>
    <p:extLst>
      <p:ext uri="{BB962C8B-B14F-4D97-AF65-F5344CB8AC3E}">
        <p14:creationId xmlns:p14="http://schemas.microsoft.com/office/powerpoint/2010/main" val="1020401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Example: A Laptop having 3 MAC Addresses</a:t>
            </a:r>
            <a:endParaRPr lang="en-US" sz="4000" dirty="0"/>
          </a:p>
        </p:txBody>
      </p:sp>
      <p:sp>
        <p:nvSpPr>
          <p:cNvPr id="4" name="Date Placeholder 3"/>
          <p:cNvSpPr>
            <a:spLocks noGrp="1"/>
          </p:cNvSpPr>
          <p:nvPr>
            <p:ph type="dt" sz="half" idx="10"/>
          </p:nvPr>
        </p:nvSpPr>
        <p:spPr/>
        <p:txBody>
          <a:bodyPr/>
          <a:lstStyle/>
          <a:p>
            <a:fld id="{443E4B40-BC2B-4D46-A414-78980F6EE713}"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14</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484784"/>
            <a:ext cx="8136904" cy="4824536"/>
          </a:xfrm>
        </p:spPr>
      </p:pic>
    </p:spTree>
    <p:extLst>
      <p:ext uri="{BB962C8B-B14F-4D97-AF65-F5344CB8AC3E}">
        <p14:creationId xmlns:p14="http://schemas.microsoft.com/office/powerpoint/2010/main" val="3309703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IP Address</a:t>
            </a:r>
            <a:endParaRPr lang="en-US" sz="40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1"/>
                <a:ext cx="8229600" cy="4709119"/>
              </a:xfrm>
            </p:spPr>
            <p:txBody>
              <a:bodyPr>
                <a:normAutofit lnSpcReduction="10000"/>
              </a:bodyPr>
              <a:lstStyle/>
              <a:p>
                <a:r>
                  <a:rPr lang="en-US" sz="2800" dirty="0" smtClean="0"/>
                  <a:t>In order to communicate with other machines in the network based on Internet Protocol, each machine must have an IP (Internet Protocol) address.</a:t>
                </a:r>
              </a:p>
              <a:p>
                <a:r>
                  <a:rPr lang="en-US" sz="2800" dirty="0" smtClean="0"/>
                  <a:t>An IPv4(IP version 4) or IP (in short) address is 32 bit long.</a:t>
                </a:r>
              </a:p>
              <a:p>
                <a:pPr lvl="1"/>
                <a:r>
                  <a:rPr lang="en-US" dirty="0" smtClean="0"/>
                  <a:t> </a:t>
                </a:r>
                <a14:m>
                  <m:oMath xmlns:m="http://schemas.openxmlformats.org/officeDocument/2006/math">
                    <m:sSup>
                      <m:sSupPr>
                        <m:ctrlPr>
                          <a:rPr lang="en-US" b="1" i="1" smtClean="0">
                            <a:solidFill>
                              <a:srgbClr val="FF0000"/>
                            </a:solidFill>
                            <a:latin typeface="Cambria Math"/>
                          </a:rPr>
                        </m:ctrlPr>
                      </m:sSupPr>
                      <m:e>
                        <m:r>
                          <a:rPr lang="en-US" b="1" i="1" smtClean="0">
                            <a:solidFill>
                              <a:srgbClr val="FF0000"/>
                            </a:solidFill>
                            <a:latin typeface="Cambria Math"/>
                          </a:rPr>
                          <m:t>𝟐</m:t>
                        </m:r>
                      </m:e>
                      <m:sup>
                        <m:r>
                          <a:rPr lang="en-US" b="1" i="1" smtClean="0">
                            <a:solidFill>
                              <a:srgbClr val="FF0000"/>
                            </a:solidFill>
                            <a:latin typeface="Cambria Math"/>
                          </a:rPr>
                          <m:t>𝟑𝟐</m:t>
                        </m:r>
                      </m:sup>
                    </m:sSup>
                  </m:oMath>
                </a14:m>
                <a:r>
                  <a:rPr lang="en-US" dirty="0" smtClean="0"/>
                  <a:t> or </a:t>
                </a:r>
                <a:r>
                  <a:rPr lang="en-US" b="1" dirty="0" smtClean="0">
                    <a:solidFill>
                      <a:srgbClr val="FF0000"/>
                    </a:solidFill>
                  </a:rPr>
                  <a:t>4,29,49,67,296</a:t>
                </a:r>
                <a:r>
                  <a:rPr lang="en-US" dirty="0" smtClean="0">
                    <a:solidFill>
                      <a:srgbClr val="FF0000"/>
                    </a:solidFill>
                  </a:rPr>
                  <a:t> </a:t>
                </a:r>
                <a:r>
                  <a:rPr lang="en-US" dirty="0" smtClean="0"/>
                  <a:t>IP </a:t>
                </a:r>
                <a:r>
                  <a:rPr lang="en-US" dirty="0"/>
                  <a:t>addresses</a:t>
                </a:r>
                <a:r>
                  <a:rPr lang="en-US" dirty="0" smtClean="0"/>
                  <a:t>.</a:t>
                </a:r>
              </a:p>
              <a:p>
                <a:r>
                  <a:rPr lang="en-US" sz="2800" dirty="0" smtClean="0"/>
                  <a:t>An IP address is written by 4 numbers separated by 3 dots.</a:t>
                </a:r>
              </a:p>
              <a:p>
                <a:pPr lvl="1"/>
                <a14:m>
                  <m:oMath xmlns:m="http://schemas.openxmlformats.org/officeDocument/2006/math">
                    <m:r>
                      <a:rPr lang="en-US" i="1" dirty="0" smtClean="0">
                        <a:latin typeface="Cambria Math"/>
                      </a:rPr>
                      <m:t>𝑎</m:t>
                    </m:r>
                    <m:r>
                      <a:rPr lang="en-US" i="1" dirty="0" smtClean="0">
                        <a:latin typeface="Cambria Math"/>
                      </a:rPr>
                      <m:t>.</m:t>
                    </m:r>
                    <m:r>
                      <a:rPr lang="en-US" i="1" dirty="0" smtClean="0">
                        <a:latin typeface="Cambria Math"/>
                      </a:rPr>
                      <m:t>𝑏</m:t>
                    </m:r>
                    <m:r>
                      <a:rPr lang="en-US" i="1" dirty="0" smtClean="0">
                        <a:latin typeface="Cambria Math"/>
                      </a:rPr>
                      <m:t>.</m:t>
                    </m:r>
                    <m:r>
                      <a:rPr lang="en-US" i="1" dirty="0" smtClean="0">
                        <a:latin typeface="Cambria Math"/>
                      </a:rPr>
                      <m:t>𝑐</m:t>
                    </m:r>
                    <m:r>
                      <a:rPr lang="en-US" i="1" dirty="0" smtClean="0">
                        <a:latin typeface="Cambria Math"/>
                      </a:rPr>
                      <m:t>.</m:t>
                    </m:r>
                    <m:r>
                      <a:rPr lang="en-US" i="1" dirty="0" smtClean="0">
                        <a:latin typeface="Cambria Math"/>
                      </a:rPr>
                      <m:t>𝑑</m:t>
                    </m:r>
                  </m:oMath>
                </a14:m>
                <a:r>
                  <a:rPr lang="en-US" dirty="0" smtClean="0"/>
                  <a:t> where </a:t>
                </a:r>
                <a14:m>
                  <m:oMath xmlns:m="http://schemas.openxmlformats.org/officeDocument/2006/math">
                    <m:r>
                      <a:rPr lang="en-US" i="1" dirty="0" smtClean="0">
                        <a:latin typeface="Cambria Math"/>
                      </a:rPr>
                      <m:t>{</m:t>
                    </m:r>
                    <m:r>
                      <a:rPr lang="en-US" b="0" i="1" dirty="0" smtClean="0">
                        <a:latin typeface="Cambria Math"/>
                      </a:rPr>
                      <m:t>0≤{</m:t>
                    </m:r>
                    <m:r>
                      <a:rPr lang="en-US" i="1" dirty="0" err="1" smtClean="0">
                        <a:latin typeface="Cambria Math"/>
                      </a:rPr>
                      <m:t>𝑎</m:t>
                    </m:r>
                    <m:r>
                      <a:rPr lang="en-US" i="1" dirty="0" err="1" smtClean="0">
                        <a:latin typeface="Cambria Math"/>
                      </a:rPr>
                      <m:t>,</m:t>
                    </m:r>
                    <m:r>
                      <a:rPr lang="en-US" i="1" dirty="0" err="1" smtClean="0">
                        <a:latin typeface="Cambria Math"/>
                      </a:rPr>
                      <m:t>𝑏</m:t>
                    </m:r>
                    <m:r>
                      <a:rPr lang="en-US" i="1" dirty="0" err="1" smtClean="0">
                        <a:latin typeface="Cambria Math"/>
                      </a:rPr>
                      <m:t>,</m:t>
                    </m:r>
                    <m:r>
                      <a:rPr lang="en-US" i="1" dirty="0" err="1" smtClean="0">
                        <a:latin typeface="Cambria Math"/>
                      </a:rPr>
                      <m:t>𝑐</m:t>
                    </m:r>
                    <m:r>
                      <a:rPr lang="en-US" i="1" dirty="0" err="1" smtClean="0">
                        <a:latin typeface="Cambria Math"/>
                      </a:rPr>
                      <m:t>,</m:t>
                    </m:r>
                    <m:r>
                      <a:rPr lang="en-US" i="1" dirty="0" err="1" smtClean="0">
                        <a:latin typeface="Cambria Math"/>
                      </a:rPr>
                      <m:t>𝑑</m:t>
                    </m:r>
                    <m:r>
                      <a:rPr lang="en-US" b="0" i="1" dirty="0" smtClean="0">
                        <a:latin typeface="Cambria Math"/>
                      </a:rPr>
                      <m:t>}≤2</m:t>
                    </m:r>
                    <m:r>
                      <a:rPr lang="en-US" b="0" i="1" dirty="0" smtClean="0">
                        <a:latin typeface="Cambria Math"/>
                        <a:ea typeface="Cambria Math"/>
                      </a:rPr>
                      <m:t>55}</m:t>
                    </m:r>
                  </m:oMath>
                </a14:m>
                <a:endParaRPr lang="en-US" dirty="0" smtClean="0"/>
              </a:p>
              <a:p>
                <a:pPr lvl="1"/>
                <a:r>
                  <a:rPr lang="en-US" dirty="0" smtClean="0"/>
                  <a:t>Example: 172.16.0.1 </a:t>
                </a:r>
              </a:p>
              <a:p>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4709119"/>
              </a:xfrm>
              <a:blipFill rotWithShape="1">
                <a:blip r:embed="rId2"/>
                <a:stretch>
                  <a:fillRect l="-1259" t="-2073" r="-1630"/>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15</a:t>
            </a:fld>
            <a:endParaRPr lang="en-US"/>
          </a:p>
        </p:txBody>
      </p:sp>
      <p:sp>
        <p:nvSpPr>
          <p:cNvPr id="4" name="Date Placeholder 3"/>
          <p:cNvSpPr>
            <a:spLocks noGrp="1"/>
          </p:cNvSpPr>
          <p:nvPr>
            <p:ph type="dt" sz="half" idx="10"/>
          </p:nvPr>
        </p:nvSpPr>
        <p:spPr/>
        <p:txBody>
          <a:bodyPr/>
          <a:lstStyle/>
          <a:p>
            <a:fld id="{AAC7F86B-2016-4FA8-823E-7306356EBAC3}" type="datetime1">
              <a:rPr lang="en-US" smtClean="0"/>
              <a:t>8/20/2015</a:t>
            </a:fld>
            <a:endParaRPr lang="en-US" dirty="0"/>
          </a:p>
        </p:txBody>
      </p:sp>
    </p:spTree>
    <p:extLst>
      <p:ext uri="{BB962C8B-B14F-4D97-AF65-F5344CB8AC3E}">
        <p14:creationId xmlns:p14="http://schemas.microsoft.com/office/powerpoint/2010/main" val="1567453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How to Know IP Address </a:t>
            </a:r>
            <a:endParaRPr lang="en-US" sz="4000" dirty="0"/>
          </a:p>
        </p:txBody>
      </p:sp>
      <p:sp>
        <p:nvSpPr>
          <p:cNvPr id="3" name="Content Placeholder 2"/>
          <p:cNvSpPr>
            <a:spLocks noGrp="1"/>
          </p:cNvSpPr>
          <p:nvPr>
            <p:ph idx="1"/>
          </p:nvPr>
        </p:nvSpPr>
        <p:spPr>
          <a:xfrm>
            <a:off x="457200" y="1600201"/>
            <a:ext cx="8229600" cy="4709119"/>
          </a:xfrm>
        </p:spPr>
        <p:txBody>
          <a:bodyPr>
            <a:normAutofit fontScale="85000" lnSpcReduction="20000"/>
          </a:bodyPr>
          <a:lstStyle/>
          <a:p>
            <a:r>
              <a:rPr lang="en-US" sz="2800" dirty="0" smtClean="0"/>
              <a:t>In Command </a:t>
            </a:r>
            <a:r>
              <a:rPr lang="en-US" sz="2800" dirty="0"/>
              <a:t>Prompt of Windows </a:t>
            </a:r>
            <a:r>
              <a:rPr lang="en-US" sz="2800" dirty="0" smtClean="0"/>
              <a:t>OS</a:t>
            </a:r>
          </a:p>
          <a:p>
            <a:pPr lvl="1"/>
            <a:r>
              <a:rPr lang="en-US" dirty="0" smtClean="0"/>
              <a:t>Type </a:t>
            </a:r>
            <a:r>
              <a:rPr lang="en-US" dirty="0" smtClean="0">
                <a:solidFill>
                  <a:srgbClr val="C00000"/>
                </a:solidFill>
              </a:rPr>
              <a:t>ipconfig/all </a:t>
            </a:r>
            <a:r>
              <a:rPr lang="en-US" dirty="0" smtClean="0"/>
              <a:t>and Enter</a:t>
            </a:r>
          </a:p>
          <a:p>
            <a:r>
              <a:rPr lang="en-US" sz="2800" dirty="0" smtClean="0"/>
              <a:t>In GUI of Windows OS</a:t>
            </a:r>
          </a:p>
          <a:p>
            <a:pPr lvl="1"/>
            <a:r>
              <a:rPr lang="en-US" dirty="0" smtClean="0"/>
              <a:t>Go to ‘Control Panel’</a:t>
            </a:r>
          </a:p>
          <a:p>
            <a:pPr lvl="1"/>
            <a:r>
              <a:rPr lang="en-US" dirty="0" smtClean="0"/>
              <a:t>Click on ‘Network and Internet</a:t>
            </a:r>
            <a:r>
              <a:rPr lang="en-US" dirty="0" smtClean="0">
                <a:sym typeface="Wingdings" panose="05000000000000000000" pitchFamily="2" charset="2"/>
              </a:rPr>
              <a:t> View network status and tasks</a:t>
            </a:r>
            <a:r>
              <a:rPr lang="en-US" dirty="0" smtClean="0"/>
              <a:t>’</a:t>
            </a:r>
          </a:p>
          <a:p>
            <a:pPr lvl="1"/>
            <a:r>
              <a:rPr lang="en-US" dirty="0" smtClean="0"/>
              <a:t>Click on ‘Connections:  ’</a:t>
            </a:r>
          </a:p>
          <a:p>
            <a:pPr lvl="1"/>
            <a:r>
              <a:rPr lang="en-US" dirty="0" smtClean="0"/>
              <a:t>Click on ‘Details’ Tab</a:t>
            </a:r>
          </a:p>
          <a:p>
            <a:r>
              <a:rPr lang="en-US" dirty="0" smtClean="0"/>
              <a:t>In Linux</a:t>
            </a:r>
          </a:p>
          <a:p>
            <a:pPr lvl="1"/>
            <a:r>
              <a:rPr lang="en-US" dirty="0" smtClean="0"/>
              <a:t>Open a terminal</a:t>
            </a:r>
          </a:p>
          <a:p>
            <a:pPr lvl="1"/>
            <a:r>
              <a:rPr lang="en-US" dirty="0" smtClean="0"/>
              <a:t>Type ‘</a:t>
            </a:r>
            <a:r>
              <a:rPr lang="en-US" dirty="0" err="1" smtClean="0">
                <a:solidFill>
                  <a:srgbClr val="C00000"/>
                </a:solidFill>
              </a:rPr>
              <a:t>ip</a:t>
            </a:r>
            <a:r>
              <a:rPr lang="en-US" dirty="0" smtClean="0">
                <a:solidFill>
                  <a:srgbClr val="C00000"/>
                </a:solidFill>
              </a:rPr>
              <a:t> </a:t>
            </a:r>
            <a:r>
              <a:rPr lang="en-US" dirty="0" err="1" smtClean="0">
                <a:solidFill>
                  <a:srgbClr val="C00000"/>
                </a:solidFill>
              </a:rPr>
              <a:t>addr</a:t>
            </a:r>
            <a:r>
              <a:rPr lang="en-US" dirty="0" smtClean="0">
                <a:solidFill>
                  <a:srgbClr val="C00000"/>
                </a:solidFill>
              </a:rPr>
              <a:t> show</a:t>
            </a:r>
            <a:r>
              <a:rPr lang="en-US" dirty="0" smtClean="0"/>
              <a:t>’ to see all IP addresses</a:t>
            </a:r>
          </a:p>
          <a:p>
            <a:pPr lvl="1"/>
            <a:r>
              <a:rPr lang="en-US" dirty="0" smtClean="0"/>
              <a:t>Type ‘</a:t>
            </a:r>
            <a:r>
              <a:rPr lang="en-US" dirty="0" err="1" smtClean="0">
                <a:solidFill>
                  <a:srgbClr val="C00000"/>
                </a:solidFill>
              </a:rPr>
              <a:t>ip</a:t>
            </a:r>
            <a:r>
              <a:rPr lang="en-US" dirty="0" smtClean="0">
                <a:solidFill>
                  <a:srgbClr val="C00000"/>
                </a:solidFill>
              </a:rPr>
              <a:t> </a:t>
            </a:r>
            <a:r>
              <a:rPr lang="en-US" dirty="0" err="1" smtClean="0">
                <a:solidFill>
                  <a:srgbClr val="C00000"/>
                </a:solidFill>
              </a:rPr>
              <a:t>addr</a:t>
            </a:r>
            <a:r>
              <a:rPr lang="en-US" dirty="0" smtClean="0">
                <a:solidFill>
                  <a:srgbClr val="C00000"/>
                </a:solidFill>
              </a:rPr>
              <a:t> show eth0</a:t>
            </a:r>
            <a:r>
              <a:rPr lang="en-US" dirty="0" smtClean="0"/>
              <a:t>’ to see IP information about eth0</a:t>
            </a:r>
          </a:p>
          <a:p>
            <a:pPr lvl="1"/>
            <a:endParaRPr lang="en-US" dirty="0" smtClean="0"/>
          </a:p>
          <a:p>
            <a:pPr marL="0" indent="0">
              <a:buNone/>
            </a:pPr>
            <a:endParaRPr lang="en-US"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16</a:t>
            </a:fld>
            <a:endParaRPr lang="en-US"/>
          </a:p>
        </p:txBody>
      </p:sp>
      <p:sp>
        <p:nvSpPr>
          <p:cNvPr id="4" name="Date Placeholder 3"/>
          <p:cNvSpPr>
            <a:spLocks noGrp="1"/>
          </p:cNvSpPr>
          <p:nvPr>
            <p:ph type="dt" sz="half" idx="10"/>
          </p:nvPr>
        </p:nvSpPr>
        <p:spPr/>
        <p:txBody>
          <a:bodyPr/>
          <a:lstStyle/>
          <a:p>
            <a:fld id="{ACD09764-B093-4965-87DB-70B6708096DB}" type="datetime1">
              <a:rPr lang="en-US" smtClean="0"/>
              <a:t>8/20/2015</a:t>
            </a:fld>
            <a:endParaRPr lang="en-US" dirty="0"/>
          </a:p>
        </p:txBody>
      </p:sp>
    </p:spTree>
    <p:extLst>
      <p:ext uri="{BB962C8B-B14F-4D97-AF65-F5344CB8AC3E}">
        <p14:creationId xmlns:p14="http://schemas.microsoft.com/office/powerpoint/2010/main" val="883852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Example: IP Address in Command Prompt </a:t>
            </a:r>
            <a:endParaRPr lang="en-US" sz="4000" dirty="0"/>
          </a:p>
        </p:txBody>
      </p:sp>
      <p:sp>
        <p:nvSpPr>
          <p:cNvPr id="4" name="Date Placeholder 3"/>
          <p:cNvSpPr>
            <a:spLocks noGrp="1"/>
          </p:cNvSpPr>
          <p:nvPr>
            <p:ph type="dt" sz="half" idx="10"/>
          </p:nvPr>
        </p:nvSpPr>
        <p:spPr/>
        <p:txBody>
          <a:bodyPr/>
          <a:lstStyle/>
          <a:p>
            <a:fld id="{BDDBB868-C6C2-4380-9632-DD27FDB02445}"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17</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600200"/>
            <a:ext cx="7704855" cy="4637112"/>
          </a:xfrm>
        </p:spPr>
      </p:pic>
    </p:spTree>
    <p:extLst>
      <p:ext uri="{BB962C8B-B14F-4D97-AF65-F5344CB8AC3E}">
        <p14:creationId xmlns:p14="http://schemas.microsoft.com/office/powerpoint/2010/main" val="4043556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Setting IP Address</a:t>
            </a:r>
            <a:endParaRPr lang="en-US" sz="4000" dirty="0"/>
          </a:p>
        </p:txBody>
      </p:sp>
      <p:sp>
        <p:nvSpPr>
          <p:cNvPr id="3" name="Content Placeholder 2"/>
          <p:cNvSpPr>
            <a:spLocks noGrp="1"/>
          </p:cNvSpPr>
          <p:nvPr>
            <p:ph idx="1"/>
          </p:nvPr>
        </p:nvSpPr>
        <p:spPr>
          <a:xfrm>
            <a:off x="457200" y="1484784"/>
            <a:ext cx="8229600" cy="4641379"/>
          </a:xfrm>
        </p:spPr>
        <p:txBody>
          <a:bodyPr>
            <a:normAutofit fontScale="92500" lnSpcReduction="10000"/>
          </a:bodyPr>
          <a:lstStyle/>
          <a:p>
            <a:r>
              <a:rPr lang="en-US" sz="2800" dirty="0" smtClean="0"/>
              <a:t>An IP address can be assigned to a device by </a:t>
            </a:r>
          </a:p>
          <a:p>
            <a:pPr lvl="1"/>
            <a:r>
              <a:rPr lang="en-US" sz="2600" dirty="0" smtClean="0"/>
              <a:t>Root User/ Network Administrator</a:t>
            </a:r>
          </a:p>
          <a:p>
            <a:pPr lvl="1"/>
            <a:r>
              <a:rPr lang="en-US" sz="2600" dirty="0" smtClean="0"/>
              <a:t>Operating system</a:t>
            </a:r>
          </a:p>
          <a:p>
            <a:pPr lvl="1"/>
            <a:r>
              <a:rPr lang="en-US" sz="2600" dirty="0" smtClean="0"/>
              <a:t>DHCP server</a:t>
            </a:r>
          </a:p>
          <a:p>
            <a:pPr>
              <a:spcBef>
                <a:spcPts val="1200"/>
              </a:spcBef>
            </a:pPr>
            <a:r>
              <a:rPr lang="en-US" sz="2800" dirty="0" smtClean="0"/>
              <a:t>Depending on how frequently an IP address is assigned to a device, there are two kinds of IP addresses</a:t>
            </a:r>
          </a:p>
          <a:p>
            <a:pPr lvl="1"/>
            <a:r>
              <a:rPr lang="en-US" sz="2600" dirty="0" smtClean="0">
                <a:solidFill>
                  <a:srgbClr val="0033CC"/>
                </a:solidFill>
              </a:rPr>
              <a:t>Static</a:t>
            </a:r>
            <a:r>
              <a:rPr lang="en-US" sz="2600" dirty="0" smtClean="0"/>
              <a:t> : It is not changed as long as network administrator or root user do not change it</a:t>
            </a:r>
          </a:p>
          <a:p>
            <a:pPr lvl="1"/>
            <a:r>
              <a:rPr lang="en-US" sz="2600" dirty="0" smtClean="0">
                <a:solidFill>
                  <a:srgbClr val="0033CC"/>
                </a:solidFill>
              </a:rPr>
              <a:t>Dynamic</a:t>
            </a:r>
            <a:r>
              <a:rPr lang="en-US" sz="2600" dirty="0" smtClean="0"/>
              <a:t> </a:t>
            </a:r>
            <a:r>
              <a:rPr lang="en-US" sz="2600" dirty="0" smtClean="0"/>
              <a:t>: It is changed by either operating system or a DHCP server because of disconnection or lease time </a:t>
            </a:r>
            <a:r>
              <a:rPr lang="en-US" sz="2600" dirty="0" smtClean="0"/>
              <a:t>expiration. </a:t>
            </a:r>
            <a:endParaRPr lang="en-US" sz="2600" dirty="0" smtClean="0"/>
          </a:p>
        </p:txBody>
      </p:sp>
      <p:sp>
        <p:nvSpPr>
          <p:cNvPr id="4" name="Date Placeholder 3"/>
          <p:cNvSpPr>
            <a:spLocks noGrp="1"/>
          </p:cNvSpPr>
          <p:nvPr>
            <p:ph type="dt" sz="half" idx="10"/>
          </p:nvPr>
        </p:nvSpPr>
        <p:spPr/>
        <p:txBody>
          <a:bodyPr/>
          <a:lstStyle/>
          <a:p>
            <a:fld id="{E95E6E13-D4A6-420D-A03F-D78F456862E9}" type="datetime1">
              <a:rPr lang="en-US" smtClean="0"/>
              <a:t>8/20/2015</a:t>
            </a:fld>
            <a:endParaRPr lang="en-US" dirty="0"/>
          </a:p>
        </p:txBody>
      </p:sp>
      <p:sp>
        <p:nvSpPr>
          <p:cNvPr id="5" name="Footer Placeholder 4"/>
          <p:cNvSpPr>
            <a:spLocks noGrp="1"/>
          </p:cNvSpPr>
          <p:nvPr>
            <p:ph type="ftr" sz="quarter" idx="11"/>
          </p:nvPr>
        </p:nvSpPr>
        <p:spPr/>
        <p:txBody>
          <a:bodyPr/>
          <a:lstStyle/>
          <a:p>
            <a:r>
              <a:rPr lang="en-US" smtClean="0"/>
              <a:t>CSE,RU</a:t>
            </a:r>
            <a:endParaRPr lang="en-US" dirty="0"/>
          </a:p>
        </p:txBody>
      </p:sp>
      <p:sp>
        <p:nvSpPr>
          <p:cNvPr id="6" name="Slide Number Placeholder 5"/>
          <p:cNvSpPr>
            <a:spLocks noGrp="1"/>
          </p:cNvSpPr>
          <p:nvPr>
            <p:ph type="sldNum" sz="quarter" idx="12"/>
          </p:nvPr>
        </p:nvSpPr>
        <p:spPr/>
        <p:txBody>
          <a:bodyPr/>
          <a:lstStyle/>
          <a:p>
            <a:fld id="{10ADC90C-45E7-4A51-B2D2-26A5BC4D29BD}" type="slidenum">
              <a:rPr lang="en-US" smtClean="0"/>
              <a:t>18</a:t>
            </a:fld>
            <a:endParaRPr lang="en-US" dirty="0"/>
          </a:p>
        </p:txBody>
      </p:sp>
    </p:spTree>
    <p:extLst>
      <p:ext uri="{BB962C8B-B14F-4D97-AF65-F5344CB8AC3E}">
        <p14:creationId xmlns:p14="http://schemas.microsoft.com/office/powerpoint/2010/main" val="2679572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r>
              <a:rPr lang="en-US" sz="4000" dirty="0" smtClean="0"/>
              <a:t>Static vs Dynamic IP Address</a:t>
            </a:r>
            <a:endParaRPr lang="en-US" sz="4000" dirty="0"/>
          </a:p>
        </p:txBody>
      </p:sp>
      <p:sp>
        <p:nvSpPr>
          <p:cNvPr id="3" name="Content Placeholder 2"/>
          <p:cNvSpPr>
            <a:spLocks noGrp="1"/>
          </p:cNvSpPr>
          <p:nvPr>
            <p:ph idx="1"/>
          </p:nvPr>
        </p:nvSpPr>
        <p:spPr>
          <a:xfrm>
            <a:off x="457200" y="1412776"/>
            <a:ext cx="8229600" cy="4896543"/>
          </a:xfrm>
        </p:spPr>
        <p:txBody>
          <a:bodyPr>
            <a:normAutofit fontScale="70000" lnSpcReduction="20000"/>
          </a:bodyPr>
          <a:lstStyle/>
          <a:p>
            <a:r>
              <a:rPr lang="en-US" sz="3400" dirty="0"/>
              <a:t>Dynamic IP </a:t>
            </a:r>
            <a:r>
              <a:rPr lang="en-US" sz="3400" dirty="0" smtClean="0"/>
              <a:t>Addresses:</a:t>
            </a:r>
          </a:p>
          <a:p>
            <a:pPr lvl="1"/>
            <a:r>
              <a:rPr lang="en-US" dirty="0" smtClean="0"/>
              <a:t>They </a:t>
            </a:r>
            <a:r>
              <a:rPr lang="en-US" dirty="0"/>
              <a:t>can </a:t>
            </a:r>
            <a:r>
              <a:rPr lang="en-US" dirty="0" smtClean="0"/>
              <a:t>be changed </a:t>
            </a:r>
            <a:r>
              <a:rPr lang="en-US" dirty="0"/>
              <a:t>each time </a:t>
            </a:r>
            <a:r>
              <a:rPr lang="en-US" dirty="0" smtClean="0"/>
              <a:t>a user connects </a:t>
            </a:r>
            <a:r>
              <a:rPr lang="en-US" dirty="0"/>
              <a:t>to the </a:t>
            </a:r>
            <a:r>
              <a:rPr lang="en-US" dirty="0" smtClean="0"/>
              <a:t>Internet</a:t>
            </a:r>
          </a:p>
          <a:p>
            <a:pPr lvl="1"/>
            <a:r>
              <a:rPr lang="en-US" dirty="0"/>
              <a:t>Residential Internet connections, whether broadband or dialup usually use dynamic IP </a:t>
            </a:r>
            <a:r>
              <a:rPr lang="en-US" dirty="0" smtClean="0"/>
              <a:t>addresses.</a:t>
            </a:r>
          </a:p>
          <a:p>
            <a:pPr lvl="1"/>
            <a:r>
              <a:rPr lang="en-US" dirty="0"/>
              <a:t>The need for dynamic IP addresses arises from the limited number of </a:t>
            </a:r>
            <a:r>
              <a:rPr lang="en-US" dirty="0" smtClean="0"/>
              <a:t>32bit IP </a:t>
            </a:r>
            <a:r>
              <a:rPr lang="en-US" dirty="0"/>
              <a:t>(IPv4)</a:t>
            </a:r>
            <a:r>
              <a:rPr lang="en-US" dirty="0" smtClean="0"/>
              <a:t> addresses are not sufficient </a:t>
            </a:r>
          </a:p>
          <a:p>
            <a:pPr>
              <a:spcBef>
                <a:spcPts val="1200"/>
              </a:spcBef>
            </a:pPr>
            <a:r>
              <a:rPr lang="en-US" sz="3400" dirty="0" smtClean="0"/>
              <a:t>Static IP </a:t>
            </a:r>
            <a:r>
              <a:rPr lang="en-US" sz="3400" dirty="0" smtClean="0"/>
              <a:t>Addresses:</a:t>
            </a:r>
            <a:endParaRPr lang="en-US" sz="3400" dirty="0" smtClean="0"/>
          </a:p>
          <a:p>
            <a:pPr lvl="1"/>
            <a:r>
              <a:rPr lang="en-US" dirty="0" smtClean="0"/>
              <a:t>They are </a:t>
            </a:r>
            <a:r>
              <a:rPr lang="en-US" dirty="0"/>
              <a:t>reserved for a user statically and does not be changed over time</a:t>
            </a:r>
            <a:r>
              <a:rPr lang="en-US" dirty="0" smtClean="0"/>
              <a:t>.</a:t>
            </a:r>
          </a:p>
          <a:p>
            <a:pPr lvl="1"/>
            <a:r>
              <a:rPr lang="en-US" dirty="0" smtClean="0"/>
              <a:t>Commercial </a:t>
            </a:r>
            <a:r>
              <a:rPr lang="en-US" dirty="0"/>
              <a:t>leased lines and servers have static IPs, so they can always be reached at the same address</a:t>
            </a:r>
            <a:r>
              <a:rPr lang="en-US" dirty="0" smtClean="0"/>
              <a:t>.</a:t>
            </a:r>
          </a:p>
          <a:p>
            <a:pPr lvl="1"/>
            <a:r>
              <a:rPr lang="en-US" dirty="0" smtClean="0"/>
              <a:t>Every device will have static address when 128 bit IP address (IPv6) will be widely implemented.</a:t>
            </a:r>
          </a:p>
          <a:p>
            <a:pPr>
              <a:spcBef>
                <a:spcPts val="1200"/>
              </a:spcBef>
            </a:pPr>
            <a:r>
              <a:rPr lang="en-US" sz="3400" dirty="0" smtClean="0"/>
              <a:t>A user needs to pay more for a static real IP address than a </a:t>
            </a:r>
            <a:r>
              <a:rPr lang="en-US" sz="3400" dirty="0" smtClean="0"/>
              <a:t>dynamic real </a:t>
            </a:r>
            <a:r>
              <a:rPr lang="en-US" sz="3400" dirty="0" smtClean="0"/>
              <a:t>IP address</a:t>
            </a:r>
            <a:r>
              <a:rPr lang="en-US" sz="3400" dirty="0" smtClean="0"/>
              <a:t>.</a:t>
            </a:r>
            <a:endParaRPr lang="en-US" sz="3400" dirty="0" smtClean="0"/>
          </a:p>
          <a:p>
            <a:pPr lvl="1"/>
            <a:endParaRPr lang="en-US" dirty="0"/>
          </a:p>
          <a:p>
            <a:endParaRPr lang="en-US" dirty="0"/>
          </a:p>
        </p:txBody>
      </p:sp>
      <p:sp>
        <p:nvSpPr>
          <p:cNvPr id="4" name="Date Placeholder 3"/>
          <p:cNvSpPr>
            <a:spLocks noGrp="1"/>
          </p:cNvSpPr>
          <p:nvPr>
            <p:ph type="dt" sz="half" idx="10"/>
          </p:nvPr>
        </p:nvSpPr>
        <p:spPr/>
        <p:txBody>
          <a:bodyPr/>
          <a:lstStyle/>
          <a:p>
            <a:fld id="{E95E6E13-D4A6-420D-A03F-D78F456862E9}" type="datetime1">
              <a:rPr lang="en-US" smtClean="0"/>
              <a:t>8/20/2015</a:t>
            </a:fld>
            <a:endParaRPr lang="en-US" dirty="0"/>
          </a:p>
        </p:txBody>
      </p:sp>
      <p:sp>
        <p:nvSpPr>
          <p:cNvPr id="5" name="Footer Placeholder 4"/>
          <p:cNvSpPr>
            <a:spLocks noGrp="1"/>
          </p:cNvSpPr>
          <p:nvPr>
            <p:ph type="ftr" sz="quarter" idx="11"/>
          </p:nvPr>
        </p:nvSpPr>
        <p:spPr/>
        <p:txBody>
          <a:bodyPr/>
          <a:lstStyle/>
          <a:p>
            <a:r>
              <a:rPr lang="en-US" smtClean="0"/>
              <a:t>CSE,RU</a:t>
            </a:r>
            <a:endParaRPr lang="en-US" dirty="0"/>
          </a:p>
        </p:txBody>
      </p:sp>
      <p:sp>
        <p:nvSpPr>
          <p:cNvPr id="6" name="Slide Number Placeholder 5"/>
          <p:cNvSpPr>
            <a:spLocks noGrp="1"/>
          </p:cNvSpPr>
          <p:nvPr>
            <p:ph type="sldNum" sz="quarter" idx="12"/>
          </p:nvPr>
        </p:nvSpPr>
        <p:spPr/>
        <p:txBody>
          <a:bodyPr/>
          <a:lstStyle/>
          <a:p>
            <a:fld id="{10ADC90C-45E7-4A51-B2D2-26A5BC4D29BD}" type="slidenum">
              <a:rPr lang="en-US" smtClean="0"/>
              <a:t>19</a:t>
            </a:fld>
            <a:endParaRPr lang="en-US" dirty="0"/>
          </a:p>
        </p:txBody>
      </p:sp>
    </p:spTree>
    <p:extLst>
      <p:ext uri="{BB962C8B-B14F-4D97-AF65-F5344CB8AC3E}">
        <p14:creationId xmlns:p14="http://schemas.microsoft.com/office/powerpoint/2010/main" val="4088707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Computer Network </a:t>
            </a:r>
            <a:endParaRPr lang="en-US" sz="4000" dirty="0"/>
          </a:p>
        </p:txBody>
      </p:sp>
      <p:sp>
        <p:nvSpPr>
          <p:cNvPr id="3" name="Content Placeholder 2"/>
          <p:cNvSpPr>
            <a:spLocks noGrp="1"/>
          </p:cNvSpPr>
          <p:nvPr>
            <p:ph idx="1"/>
          </p:nvPr>
        </p:nvSpPr>
        <p:spPr>
          <a:xfrm>
            <a:off x="457200" y="1600200"/>
            <a:ext cx="8229600" cy="4637111"/>
          </a:xfrm>
        </p:spPr>
        <p:txBody>
          <a:bodyPr>
            <a:normAutofit fontScale="77500" lnSpcReduction="20000"/>
          </a:bodyPr>
          <a:lstStyle/>
          <a:p>
            <a:r>
              <a:rPr lang="en-US" sz="3100" dirty="0"/>
              <a:t>A computer network is a group of computer systems and other computing hardware devices that are linked together through communication channels </a:t>
            </a:r>
            <a:r>
              <a:rPr lang="en-US" sz="3100" b="1" dirty="0"/>
              <a:t>to facilitate communication and resource-sharing </a:t>
            </a:r>
            <a:r>
              <a:rPr lang="en-US" sz="3100" dirty="0"/>
              <a:t>among a wide range of users. </a:t>
            </a:r>
            <a:endParaRPr lang="en-US" sz="3100" dirty="0" smtClean="0"/>
          </a:p>
          <a:p>
            <a:pPr>
              <a:spcBef>
                <a:spcPts val="1200"/>
              </a:spcBef>
            </a:pPr>
            <a:r>
              <a:rPr lang="en-US" sz="3100" dirty="0"/>
              <a:t>Networks are used to:</a:t>
            </a:r>
          </a:p>
          <a:p>
            <a:pPr lvl="1"/>
            <a:r>
              <a:rPr lang="en-US" dirty="0" smtClean="0"/>
              <a:t>Facilitate communication via email, video conferencing, instant messaging, etc.</a:t>
            </a:r>
          </a:p>
          <a:p>
            <a:pPr lvl="1"/>
            <a:r>
              <a:rPr lang="en-US" dirty="0" smtClean="0"/>
              <a:t>Enable multiple users to share a single hardware device like a printer or scanner</a:t>
            </a:r>
          </a:p>
          <a:p>
            <a:pPr lvl="1"/>
            <a:r>
              <a:rPr lang="en-US" dirty="0" smtClean="0"/>
              <a:t>Enable file sharing across the network</a:t>
            </a:r>
          </a:p>
          <a:p>
            <a:pPr lvl="1"/>
            <a:r>
              <a:rPr lang="en-US" dirty="0" smtClean="0"/>
              <a:t>Allow for the sharing of software or operating programs on remote systems</a:t>
            </a:r>
          </a:p>
          <a:p>
            <a:pPr lvl="1"/>
            <a:r>
              <a:rPr lang="en-US" dirty="0" smtClean="0"/>
              <a:t>Make information easier to access and maintain among network users</a:t>
            </a:r>
          </a:p>
          <a:p>
            <a:endParaRPr lang="en-US" dirty="0"/>
          </a:p>
        </p:txBody>
      </p:sp>
      <p:sp>
        <p:nvSpPr>
          <p:cNvPr id="4" name="Date Placeholder 3"/>
          <p:cNvSpPr>
            <a:spLocks noGrp="1"/>
          </p:cNvSpPr>
          <p:nvPr>
            <p:ph type="dt" sz="half" idx="10"/>
          </p:nvPr>
        </p:nvSpPr>
        <p:spPr/>
        <p:txBody>
          <a:bodyPr/>
          <a:lstStyle/>
          <a:p>
            <a:fld id="{E95E6E13-D4A6-420D-A03F-D78F456862E9}" type="datetime1">
              <a:rPr lang="en-US" smtClean="0"/>
              <a:t>8/20/2015</a:t>
            </a:fld>
            <a:endParaRPr lang="en-US" dirty="0"/>
          </a:p>
        </p:txBody>
      </p:sp>
      <p:sp>
        <p:nvSpPr>
          <p:cNvPr id="5" name="Footer Placeholder 4"/>
          <p:cNvSpPr>
            <a:spLocks noGrp="1"/>
          </p:cNvSpPr>
          <p:nvPr>
            <p:ph type="ftr" sz="quarter" idx="11"/>
          </p:nvPr>
        </p:nvSpPr>
        <p:spPr/>
        <p:txBody>
          <a:bodyPr/>
          <a:lstStyle/>
          <a:p>
            <a:r>
              <a:rPr lang="en-US" smtClean="0"/>
              <a:t>CSE,RU</a:t>
            </a:r>
            <a:endParaRPr lang="en-US" dirty="0"/>
          </a:p>
        </p:txBody>
      </p:sp>
      <p:sp>
        <p:nvSpPr>
          <p:cNvPr id="6" name="Slide Number Placeholder 5"/>
          <p:cNvSpPr>
            <a:spLocks noGrp="1"/>
          </p:cNvSpPr>
          <p:nvPr>
            <p:ph type="sldNum" sz="quarter" idx="12"/>
          </p:nvPr>
        </p:nvSpPr>
        <p:spPr/>
        <p:txBody>
          <a:bodyPr/>
          <a:lstStyle/>
          <a:p>
            <a:fld id="{10ADC90C-45E7-4A51-B2D2-26A5BC4D29BD}" type="slidenum">
              <a:rPr lang="en-US" smtClean="0"/>
              <a:t>2</a:t>
            </a:fld>
            <a:endParaRPr lang="en-US" dirty="0"/>
          </a:p>
        </p:txBody>
      </p:sp>
      <p:sp>
        <p:nvSpPr>
          <p:cNvPr id="7" name="TextBox 6"/>
          <p:cNvSpPr txBox="1"/>
          <p:nvPr/>
        </p:nvSpPr>
        <p:spPr>
          <a:xfrm>
            <a:off x="6660232" y="836712"/>
            <a:ext cx="442750"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Tree>
    <p:extLst>
      <p:ext uri="{BB962C8B-B14F-4D97-AF65-F5344CB8AC3E}">
        <p14:creationId xmlns:p14="http://schemas.microsoft.com/office/powerpoint/2010/main" val="1884622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Parts of IP Address</a:t>
            </a:r>
            <a:endParaRPr lang="en-US" sz="4000" dirty="0"/>
          </a:p>
        </p:txBody>
      </p:sp>
      <p:sp>
        <p:nvSpPr>
          <p:cNvPr id="3" name="Content Placeholder 2"/>
          <p:cNvSpPr>
            <a:spLocks noGrp="1"/>
          </p:cNvSpPr>
          <p:nvPr>
            <p:ph idx="1"/>
          </p:nvPr>
        </p:nvSpPr>
        <p:spPr>
          <a:xfrm>
            <a:off x="457200" y="1600201"/>
            <a:ext cx="8229600" cy="4709119"/>
          </a:xfrm>
        </p:spPr>
        <p:txBody>
          <a:bodyPr>
            <a:normAutofit fontScale="92500"/>
          </a:bodyPr>
          <a:lstStyle/>
          <a:p>
            <a:r>
              <a:rPr lang="en-US" sz="2800" dirty="0" smtClean="0"/>
              <a:t>An IP address does not actually refer to a device. It refers to a network interface.</a:t>
            </a:r>
          </a:p>
          <a:p>
            <a:r>
              <a:rPr lang="en-US" sz="2800" dirty="0" smtClean="0"/>
              <a:t>If a device, e.g., router,  is on two networks, it must have two IP addresses.</a:t>
            </a:r>
          </a:p>
          <a:p>
            <a:r>
              <a:rPr lang="en-US" sz="2800" dirty="0" smtClean="0"/>
              <a:t>An IP address has two parts</a:t>
            </a:r>
          </a:p>
          <a:p>
            <a:pPr marL="714375" lvl="1" indent="-314325">
              <a:buFont typeface="+mj-lt"/>
              <a:buAutoNum type="arabicPeriod"/>
            </a:pPr>
            <a:r>
              <a:rPr lang="en-US" sz="2400" dirty="0" smtClean="0"/>
              <a:t>Network ID</a:t>
            </a:r>
          </a:p>
          <a:p>
            <a:pPr marL="714375" lvl="1" indent="-314325">
              <a:buFont typeface="+mj-lt"/>
              <a:buAutoNum type="arabicPeriod"/>
            </a:pPr>
            <a:r>
              <a:rPr lang="en-US" sz="2400" dirty="0" smtClean="0"/>
              <a:t>Host ID</a:t>
            </a:r>
          </a:p>
          <a:p>
            <a:r>
              <a:rPr lang="en-US" sz="2800" dirty="0" smtClean="0"/>
              <a:t>There are two ways to decide the boundary of each part:</a:t>
            </a:r>
          </a:p>
          <a:p>
            <a:pPr lvl="1"/>
            <a:r>
              <a:rPr lang="en-US" dirty="0" err="1" smtClean="0"/>
              <a:t>Classful</a:t>
            </a:r>
            <a:r>
              <a:rPr lang="en-US" dirty="0" smtClean="0"/>
              <a:t> Addressing</a:t>
            </a:r>
          </a:p>
          <a:p>
            <a:pPr lvl="1"/>
            <a:r>
              <a:rPr lang="en-US" dirty="0" smtClean="0"/>
              <a:t>Classless </a:t>
            </a:r>
            <a:r>
              <a:rPr lang="en-US" dirty="0" err="1" smtClean="0"/>
              <a:t>InterDomain</a:t>
            </a:r>
            <a:r>
              <a:rPr lang="en-US" dirty="0" smtClean="0"/>
              <a:t> Routing (CIDR)</a:t>
            </a:r>
          </a:p>
          <a:p>
            <a:endParaRPr lang="en-US" dirty="0" smtClean="0"/>
          </a:p>
          <a:p>
            <a:pPr marL="0" indent="0">
              <a:buNone/>
            </a:pPr>
            <a:endParaRPr lang="en-US"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20</a:t>
            </a:fld>
            <a:endParaRPr lang="en-US"/>
          </a:p>
        </p:txBody>
      </p:sp>
      <p:sp>
        <p:nvSpPr>
          <p:cNvPr id="4" name="TextBox 3"/>
          <p:cNvSpPr txBox="1"/>
          <p:nvPr/>
        </p:nvSpPr>
        <p:spPr>
          <a:xfrm>
            <a:off x="4904010" y="3756521"/>
            <a:ext cx="1656184" cy="430887"/>
          </a:xfrm>
          <a:prstGeom prst="rect">
            <a:avLst/>
          </a:prstGeom>
          <a:solidFill>
            <a:srgbClr val="92D050"/>
          </a:solidFill>
          <a:ln>
            <a:solidFill>
              <a:srgbClr val="C00000"/>
            </a:solidFill>
          </a:ln>
        </p:spPr>
        <p:txBody>
          <a:bodyPr wrap="square" rtlCol="0">
            <a:spAutoFit/>
          </a:bodyPr>
          <a:lstStyle/>
          <a:p>
            <a:pPr algn="ctr"/>
            <a:r>
              <a:rPr lang="en-US" sz="2200" dirty="0" smtClean="0"/>
              <a:t>Network ID</a:t>
            </a:r>
            <a:endParaRPr lang="en-US" sz="2200" dirty="0"/>
          </a:p>
        </p:txBody>
      </p:sp>
      <p:sp>
        <p:nvSpPr>
          <p:cNvPr id="7" name="TextBox 6"/>
          <p:cNvSpPr txBox="1"/>
          <p:nvPr/>
        </p:nvSpPr>
        <p:spPr>
          <a:xfrm>
            <a:off x="6560194" y="3757682"/>
            <a:ext cx="1656184" cy="430887"/>
          </a:xfrm>
          <a:prstGeom prst="rect">
            <a:avLst/>
          </a:prstGeom>
          <a:solidFill>
            <a:srgbClr val="FFFF00"/>
          </a:solidFill>
          <a:ln>
            <a:solidFill>
              <a:srgbClr val="C00000"/>
            </a:solidFill>
          </a:ln>
        </p:spPr>
        <p:txBody>
          <a:bodyPr wrap="square" rtlCol="0">
            <a:spAutoFit/>
          </a:bodyPr>
          <a:lstStyle/>
          <a:p>
            <a:pPr algn="ctr"/>
            <a:r>
              <a:rPr lang="en-US" sz="2200" dirty="0" smtClean="0"/>
              <a:t>Host ID</a:t>
            </a:r>
            <a:endParaRPr lang="en-US" sz="2200" dirty="0"/>
          </a:p>
        </p:txBody>
      </p:sp>
      <p:cxnSp>
        <p:nvCxnSpPr>
          <p:cNvPr id="9" name="Straight Arrow Connector 8"/>
          <p:cNvCxnSpPr/>
          <p:nvPr/>
        </p:nvCxnSpPr>
        <p:spPr>
          <a:xfrm>
            <a:off x="4904010" y="3540497"/>
            <a:ext cx="3312368" cy="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12160" y="2996952"/>
            <a:ext cx="1141659" cy="430887"/>
          </a:xfrm>
          <a:prstGeom prst="rect">
            <a:avLst/>
          </a:prstGeom>
          <a:noFill/>
        </p:spPr>
        <p:txBody>
          <a:bodyPr wrap="none" rtlCol="0">
            <a:spAutoFit/>
          </a:bodyPr>
          <a:lstStyle/>
          <a:p>
            <a:r>
              <a:rPr lang="en-US" sz="2200" b="1" dirty="0" smtClean="0"/>
              <a:t>32 bit IP</a:t>
            </a:r>
            <a:endParaRPr lang="en-US" sz="2200" b="1" dirty="0"/>
          </a:p>
        </p:txBody>
      </p:sp>
      <p:sp>
        <p:nvSpPr>
          <p:cNvPr id="8" name="Date Placeholder 7"/>
          <p:cNvSpPr>
            <a:spLocks noGrp="1"/>
          </p:cNvSpPr>
          <p:nvPr>
            <p:ph type="dt" sz="half" idx="10"/>
          </p:nvPr>
        </p:nvSpPr>
        <p:spPr/>
        <p:txBody>
          <a:bodyPr/>
          <a:lstStyle/>
          <a:p>
            <a:fld id="{DD6E32F6-7492-497C-8654-CDEEF67B0E72}" type="datetime1">
              <a:rPr lang="en-US" smtClean="0"/>
              <a:t>8/20/2015</a:t>
            </a:fld>
            <a:endParaRPr lang="en-US" dirty="0"/>
          </a:p>
        </p:txBody>
      </p:sp>
    </p:spTree>
    <p:extLst>
      <p:ext uri="{BB962C8B-B14F-4D97-AF65-F5344CB8AC3E}">
        <p14:creationId xmlns:p14="http://schemas.microsoft.com/office/powerpoint/2010/main" val="3211887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Classful</a:t>
            </a:r>
            <a:r>
              <a:rPr lang="en-US" sz="4000" dirty="0" smtClean="0"/>
              <a:t> Addressing</a:t>
            </a:r>
            <a:endParaRPr lang="en-US" sz="4000" dirty="0"/>
          </a:p>
        </p:txBody>
      </p:sp>
      <p:sp>
        <p:nvSpPr>
          <p:cNvPr id="3" name="Content Placeholder 2"/>
          <p:cNvSpPr>
            <a:spLocks noGrp="1"/>
          </p:cNvSpPr>
          <p:nvPr>
            <p:ph idx="1"/>
          </p:nvPr>
        </p:nvSpPr>
        <p:spPr>
          <a:xfrm>
            <a:off x="457200" y="1600201"/>
            <a:ext cx="8229600" cy="4709119"/>
          </a:xfrm>
        </p:spPr>
        <p:txBody>
          <a:bodyPr>
            <a:normAutofit lnSpcReduction="10000"/>
          </a:bodyPr>
          <a:lstStyle/>
          <a:p>
            <a:r>
              <a:rPr lang="en-US" sz="2800" dirty="0" smtClean="0"/>
              <a:t>For several decades, IP addresses were divided into 5 classes</a:t>
            </a:r>
          </a:p>
          <a:p>
            <a:pPr lvl="1"/>
            <a:r>
              <a:rPr lang="en-US" sz="2400" dirty="0" smtClean="0"/>
              <a:t>Class A, B, C, D and E</a:t>
            </a:r>
            <a:endParaRPr lang="en-US" sz="2400" dirty="0"/>
          </a:p>
          <a:p>
            <a:r>
              <a:rPr lang="en-US" sz="2400" b="1" dirty="0" smtClean="0"/>
              <a:t>Class A:</a:t>
            </a:r>
            <a:r>
              <a:rPr lang="en-US" sz="2400" dirty="0" smtClean="0"/>
              <a:t> 128 networks with 16 million hosts</a:t>
            </a:r>
          </a:p>
          <a:p>
            <a:pPr marL="0" indent="0">
              <a:buNone/>
            </a:pPr>
            <a:r>
              <a:rPr lang="en-US" sz="2400" b="1" dirty="0" smtClean="0"/>
              <a:t>     Class B:</a:t>
            </a:r>
            <a:r>
              <a:rPr lang="en-US" sz="2400" dirty="0" smtClean="0"/>
              <a:t> 16,384 </a:t>
            </a:r>
            <a:r>
              <a:rPr lang="en-US" sz="2400" dirty="0"/>
              <a:t>networks with </a:t>
            </a:r>
            <a:r>
              <a:rPr lang="en-US" sz="2400" dirty="0" smtClean="0"/>
              <a:t>up to 64,000 hosts</a:t>
            </a:r>
          </a:p>
          <a:p>
            <a:pPr marL="0" indent="0">
              <a:buNone/>
            </a:pPr>
            <a:r>
              <a:rPr lang="en-US" sz="2400" b="1" dirty="0"/>
              <a:t> </a:t>
            </a:r>
            <a:r>
              <a:rPr lang="en-US" sz="2400" b="1" dirty="0" smtClean="0"/>
              <a:t>    Class C:</a:t>
            </a:r>
            <a:r>
              <a:rPr lang="en-US" sz="2400" dirty="0" smtClean="0"/>
              <a:t> 2 million networks </a:t>
            </a:r>
            <a:r>
              <a:rPr lang="en-US" sz="2400" dirty="0"/>
              <a:t>with </a:t>
            </a:r>
            <a:r>
              <a:rPr lang="en-US" sz="2400" dirty="0" smtClean="0"/>
              <a:t>p to 256 hosts</a:t>
            </a:r>
            <a:endParaRPr lang="en-US" sz="2800" dirty="0" smtClean="0"/>
          </a:p>
          <a:p>
            <a:r>
              <a:rPr lang="en-US" sz="2800" dirty="0" smtClean="0"/>
              <a:t>This concept is no longer used, only found in literature, because</a:t>
            </a:r>
          </a:p>
          <a:p>
            <a:pPr lvl="1"/>
            <a:r>
              <a:rPr lang="en-US" sz="2400" dirty="0" smtClean="0"/>
              <a:t>The number of networks connected to the Internet is growing every year. </a:t>
            </a:r>
            <a:r>
              <a:rPr lang="en-US" sz="2400" dirty="0" err="1" smtClean="0"/>
              <a:t>Classful</a:t>
            </a:r>
            <a:r>
              <a:rPr lang="en-US" sz="2400" dirty="0" smtClean="0"/>
              <a:t> addressing cannot support this growth.</a:t>
            </a:r>
          </a:p>
          <a:p>
            <a:endParaRPr lang="en-US" dirty="0" smtClean="0"/>
          </a:p>
          <a:p>
            <a:pPr marL="0" indent="0">
              <a:buNone/>
            </a:pPr>
            <a:endParaRPr lang="en-US"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21</a:t>
            </a:fld>
            <a:endParaRPr lang="en-US"/>
          </a:p>
        </p:txBody>
      </p:sp>
      <p:sp>
        <p:nvSpPr>
          <p:cNvPr id="4" name="Date Placeholder 3"/>
          <p:cNvSpPr>
            <a:spLocks noGrp="1"/>
          </p:cNvSpPr>
          <p:nvPr>
            <p:ph type="dt" sz="half" idx="10"/>
          </p:nvPr>
        </p:nvSpPr>
        <p:spPr/>
        <p:txBody>
          <a:bodyPr/>
          <a:lstStyle/>
          <a:p>
            <a:fld id="{4BC1F360-ADD4-4304-8E0D-D585E16C7A58}" type="datetime1">
              <a:rPr lang="en-US" smtClean="0"/>
              <a:t>8/20/2015</a:t>
            </a:fld>
            <a:endParaRPr lang="en-US" dirty="0"/>
          </a:p>
        </p:txBody>
      </p:sp>
    </p:spTree>
    <p:extLst>
      <p:ext uri="{BB962C8B-B14F-4D97-AF65-F5344CB8AC3E}">
        <p14:creationId xmlns:p14="http://schemas.microsoft.com/office/powerpoint/2010/main" val="2029983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IP Address Range in </a:t>
            </a:r>
            <a:r>
              <a:rPr lang="en-US" sz="4000" dirty="0" err="1" smtClean="0"/>
              <a:t>Classful</a:t>
            </a:r>
            <a:r>
              <a:rPr lang="en-US" sz="4000" dirty="0" smtClean="0"/>
              <a:t> Addressing</a:t>
            </a:r>
            <a:endParaRPr lang="en-US" sz="4000" dirty="0"/>
          </a:p>
        </p:txBody>
      </p:sp>
      <p:sp>
        <p:nvSpPr>
          <p:cNvPr id="4" name="Date Placeholder 3"/>
          <p:cNvSpPr>
            <a:spLocks noGrp="1"/>
          </p:cNvSpPr>
          <p:nvPr>
            <p:ph type="dt" sz="half" idx="10"/>
          </p:nvPr>
        </p:nvSpPr>
        <p:spPr/>
        <p:txBody>
          <a:bodyPr/>
          <a:lstStyle/>
          <a:p>
            <a:fld id="{D1534ADE-5466-4270-B098-A6DDEB46B7BB}"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22</a:t>
            </a:fld>
            <a:endParaRPr lang="en-US"/>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7992888" cy="460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0796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Subnetting</a:t>
            </a:r>
            <a:endParaRPr lang="en-US" sz="4000" dirty="0"/>
          </a:p>
        </p:txBody>
      </p:sp>
      <p:sp>
        <p:nvSpPr>
          <p:cNvPr id="3" name="Content Placeholder 2"/>
          <p:cNvSpPr>
            <a:spLocks noGrp="1"/>
          </p:cNvSpPr>
          <p:nvPr>
            <p:ph idx="1"/>
          </p:nvPr>
        </p:nvSpPr>
        <p:spPr>
          <a:xfrm>
            <a:off x="457200" y="1600201"/>
            <a:ext cx="8229600" cy="4709119"/>
          </a:xfrm>
        </p:spPr>
        <p:txBody>
          <a:bodyPr>
            <a:normAutofit/>
          </a:bodyPr>
          <a:lstStyle/>
          <a:p>
            <a:r>
              <a:rPr lang="en-US" sz="2800" dirty="0" smtClean="0"/>
              <a:t>The practice of dividing a network into two or more networks is called </a:t>
            </a:r>
            <a:r>
              <a:rPr lang="en-US" sz="2800" dirty="0" err="1" smtClean="0"/>
              <a:t>subnetting</a:t>
            </a:r>
            <a:r>
              <a:rPr lang="en-US" sz="2800" dirty="0" smtClean="0"/>
              <a:t>.</a:t>
            </a:r>
          </a:p>
          <a:p>
            <a:r>
              <a:rPr lang="en-US" sz="2800" dirty="0" smtClean="0"/>
              <a:t>A subnetwork (in short ‘subnet’) is a subdivision of a network</a:t>
            </a:r>
          </a:p>
          <a:p>
            <a:pPr lvl="1"/>
            <a:r>
              <a:rPr lang="en-US" sz="2000" dirty="0" smtClean="0"/>
              <a:t>For example, a campus network having a Class B address 172.16.0.0/16 can be divided into multiple subnets so that each department can have separate networks [as shown in next page].</a:t>
            </a:r>
          </a:p>
          <a:p>
            <a:endParaRPr lang="en-US" sz="2400" dirty="0"/>
          </a:p>
          <a:p>
            <a:pPr marL="0" indent="0">
              <a:buNone/>
            </a:pPr>
            <a:endParaRPr lang="en-US"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23</a:t>
            </a:fld>
            <a:endParaRPr lang="en-US"/>
          </a:p>
        </p:txBody>
      </p:sp>
      <p:sp>
        <p:nvSpPr>
          <p:cNvPr id="7" name="TextBox 6"/>
          <p:cNvSpPr txBox="1"/>
          <p:nvPr/>
        </p:nvSpPr>
        <p:spPr>
          <a:xfrm>
            <a:off x="2411761" y="4941168"/>
            <a:ext cx="1656184" cy="430887"/>
          </a:xfrm>
          <a:prstGeom prst="rect">
            <a:avLst/>
          </a:prstGeom>
          <a:solidFill>
            <a:srgbClr val="92D050"/>
          </a:solidFill>
          <a:ln>
            <a:solidFill>
              <a:srgbClr val="C00000"/>
            </a:solidFill>
          </a:ln>
        </p:spPr>
        <p:txBody>
          <a:bodyPr wrap="square" rtlCol="0">
            <a:spAutoFit/>
          </a:bodyPr>
          <a:lstStyle/>
          <a:p>
            <a:pPr algn="ctr"/>
            <a:r>
              <a:rPr lang="en-US" sz="2200" dirty="0" smtClean="0"/>
              <a:t>Network ID</a:t>
            </a:r>
            <a:endParaRPr lang="en-US" sz="2200" dirty="0"/>
          </a:p>
        </p:txBody>
      </p:sp>
      <p:sp>
        <p:nvSpPr>
          <p:cNvPr id="8" name="TextBox 7"/>
          <p:cNvSpPr txBox="1"/>
          <p:nvPr/>
        </p:nvSpPr>
        <p:spPr>
          <a:xfrm>
            <a:off x="4067944" y="4942328"/>
            <a:ext cx="2466527" cy="430887"/>
          </a:xfrm>
          <a:prstGeom prst="rect">
            <a:avLst/>
          </a:prstGeom>
          <a:solidFill>
            <a:srgbClr val="FFFF00"/>
          </a:solidFill>
          <a:ln>
            <a:solidFill>
              <a:srgbClr val="C00000"/>
            </a:solidFill>
          </a:ln>
        </p:spPr>
        <p:txBody>
          <a:bodyPr wrap="square" rtlCol="0">
            <a:spAutoFit/>
          </a:bodyPr>
          <a:lstStyle/>
          <a:p>
            <a:pPr algn="ctr"/>
            <a:r>
              <a:rPr lang="en-US" sz="2200" dirty="0" smtClean="0"/>
              <a:t>Host ID</a:t>
            </a:r>
            <a:endParaRPr lang="en-US" sz="2200" dirty="0"/>
          </a:p>
        </p:txBody>
      </p:sp>
      <p:cxnSp>
        <p:nvCxnSpPr>
          <p:cNvPr id="9" name="Straight Arrow Connector 8"/>
          <p:cNvCxnSpPr/>
          <p:nvPr/>
        </p:nvCxnSpPr>
        <p:spPr>
          <a:xfrm>
            <a:off x="2411760" y="4797152"/>
            <a:ext cx="4122712" cy="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11760" y="5733255"/>
            <a:ext cx="1656184" cy="430887"/>
          </a:xfrm>
          <a:prstGeom prst="rect">
            <a:avLst/>
          </a:prstGeom>
          <a:solidFill>
            <a:srgbClr val="92D050"/>
          </a:solidFill>
          <a:ln>
            <a:solidFill>
              <a:srgbClr val="C00000"/>
            </a:solidFill>
          </a:ln>
        </p:spPr>
        <p:txBody>
          <a:bodyPr wrap="square" rtlCol="0">
            <a:spAutoFit/>
          </a:bodyPr>
          <a:lstStyle/>
          <a:p>
            <a:pPr algn="ctr"/>
            <a:r>
              <a:rPr lang="en-US" sz="2200" dirty="0" smtClean="0"/>
              <a:t>Network ID</a:t>
            </a:r>
            <a:endParaRPr lang="en-US" sz="2200" dirty="0"/>
          </a:p>
        </p:txBody>
      </p:sp>
      <p:sp>
        <p:nvSpPr>
          <p:cNvPr id="11" name="TextBox 10"/>
          <p:cNvSpPr txBox="1"/>
          <p:nvPr/>
        </p:nvSpPr>
        <p:spPr>
          <a:xfrm>
            <a:off x="4067945" y="5734417"/>
            <a:ext cx="1368152" cy="430887"/>
          </a:xfrm>
          <a:prstGeom prst="rect">
            <a:avLst/>
          </a:prstGeom>
          <a:solidFill>
            <a:schemeClr val="accent6">
              <a:lumMod val="40000"/>
              <a:lumOff val="60000"/>
            </a:schemeClr>
          </a:solidFill>
          <a:ln>
            <a:solidFill>
              <a:srgbClr val="C00000"/>
            </a:solidFill>
          </a:ln>
        </p:spPr>
        <p:txBody>
          <a:bodyPr wrap="square" rtlCol="0">
            <a:spAutoFit/>
          </a:bodyPr>
          <a:lstStyle/>
          <a:p>
            <a:pPr algn="ctr"/>
            <a:r>
              <a:rPr lang="en-US" sz="2200" dirty="0" smtClean="0"/>
              <a:t>Subnet ID</a:t>
            </a:r>
            <a:endParaRPr lang="en-US" sz="2200" dirty="0"/>
          </a:p>
        </p:txBody>
      </p:sp>
      <p:sp>
        <p:nvSpPr>
          <p:cNvPr id="12" name="TextBox 11"/>
          <p:cNvSpPr txBox="1"/>
          <p:nvPr/>
        </p:nvSpPr>
        <p:spPr>
          <a:xfrm>
            <a:off x="5436098" y="5734416"/>
            <a:ext cx="1098374" cy="430887"/>
          </a:xfrm>
          <a:prstGeom prst="rect">
            <a:avLst/>
          </a:prstGeom>
          <a:solidFill>
            <a:srgbClr val="FFFF00"/>
          </a:solidFill>
          <a:ln>
            <a:solidFill>
              <a:srgbClr val="C00000"/>
            </a:solidFill>
          </a:ln>
        </p:spPr>
        <p:txBody>
          <a:bodyPr wrap="square" rtlCol="0">
            <a:spAutoFit/>
          </a:bodyPr>
          <a:lstStyle/>
          <a:p>
            <a:pPr algn="ctr"/>
            <a:r>
              <a:rPr lang="en-US" sz="2200" dirty="0" smtClean="0"/>
              <a:t>Host ID</a:t>
            </a:r>
            <a:endParaRPr lang="en-US" sz="2200" dirty="0"/>
          </a:p>
        </p:txBody>
      </p:sp>
      <p:cxnSp>
        <p:nvCxnSpPr>
          <p:cNvPr id="13" name="Straight Connector 12"/>
          <p:cNvCxnSpPr/>
          <p:nvPr/>
        </p:nvCxnSpPr>
        <p:spPr>
          <a:xfrm>
            <a:off x="4067945" y="5372054"/>
            <a:ext cx="0" cy="36120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34472" y="5373215"/>
            <a:ext cx="0" cy="36004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1920" y="4366265"/>
            <a:ext cx="1141659" cy="430887"/>
          </a:xfrm>
          <a:prstGeom prst="rect">
            <a:avLst/>
          </a:prstGeom>
          <a:noFill/>
        </p:spPr>
        <p:txBody>
          <a:bodyPr wrap="none" rtlCol="0">
            <a:spAutoFit/>
          </a:bodyPr>
          <a:lstStyle/>
          <a:p>
            <a:r>
              <a:rPr lang="en-US" sz="2200" b="1" dirty="0" smtClean="0"/>
              <a:t>32 bit IP</a:t>
            </a:r>
            <a:endParaRPr lang="en-US" sz="2200" b="1" dirty="0"/>
          </a:p>
        </p:txBody>
      </p:sp>
      <p:sp>
        <p:nvSpPr>
          <p:cNvPr id="4" name="Date Placeholder 3"/>
          <p:cNvSpPr>
            <a:spLocks noGrp="1"/>
          </p:cNvSpPr>
          <p:nvPr>
            <p:ph type="dt" sz="half" idx="10"/>
          </p:nvPr>
        </p:nvSpPr>
        <p:spPr/>
        <p:txBody>
          <a:bodyPr/>
          <a:lstStyle/>
          <a:p>
            <a:fld id="{7F2B622D-DE23-445D-A593-0C71D8153C5C}" type="datetime1">
              <a:rPr lang="en-US" smtClean="0"/>
              <a:t>8/20/2015</a:t>
            </a:fld>
            <a:endParaRPr lang="en-US" dirty="0"/>
          </a:p>
        </p:txBody>
      </p:sp>
    </p:spTree>
    <p:extLst>
      <p:ext uri="{BB962C8B-B14F-4D97-AF65-F5344CB8AC3E}">
        <p14:creationId xmlns:p14="http://schemas.microsoft.com/office/powerpoint/2010/main" val="27967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of </a:t>
            </a:r>
            <a:r>
              <a:rPr lang="en-US" sz="4000" dirty="0" err="1" smtClean="0"/>
              <a:t>Subnetting</a:t>
            </a:r>
            <a:endParaRPr lang="en-US" sz="4000"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24</a:t>
            </a:fld>
            <a:endParaRPr 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16832"/>
            <a:ext cx="8136904"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34150" y="2874606"/>
            <a:ext cx="2579552" cy="369332"/>
          </a:xfrm>
          <a:prstGeom prst="rect">
            <a:avLst/>
          </a:prstGeom>
          <a:noFill/>
        </p:spPr>
        <p:txBody>
          <a:bodyPr wrap="none" rtlCol="0">
            <a:spAutoFit/>
          </a:bodyPr>
          <a:lstStyle/>
          <a:p>
            <a:r>
              <a:rPr lang="en-US" dirty="0" smtClean="0">
                <a:solidFill>
                  <a:srgbClr val="FF0000"/>
                </a:solidFill>
              </a:rPr>
              <a:t>172.16.1.0 - 172.16.1.255</a:t>
            </a:r>
            <a:endParaRPr lang="en-US" dirty="0">
              <a:solidFill>
                <a:srgbClr val="FF0000"/>
              </a:solidFill>
            </a:endParaRPr>
          </a:p>
        </p:txBody>
      </p:sp>
      <p:sp>
        <p:nvSpPr>
          <p:cNvPr id="8" name="TextBox 7"/>
          <p:cNvSpPr txBox="1"/>
          <p:nvPr/>
        </p:nvSpPr>
        <p:spPr>
          <a:xfrm>
            <a:off x="1259632" y="3779748"/>
            <a:ext cx="2579552" cy="369332"/>
          </a:xfrm>
          <a:prstGeom prst="rect">
            <a:avLst/>
          </a:prstGeom>
          <a:noFill/>
        </p:spPr>
        <p:txBody>
          <a:bodyPr wrap="none" rtlCol="0">
            <a:spAutoFit/>
          </a:bodyPr>
          <a:lstStyle/>
          <a:p>
            <a:r>
              <a:rPr lang="en-US" dirty="0" smtClean="0">
                <a:solidFill>
                  <a:srgbClr val="FF0000"/>
                </a:solidFill>
              </a:rPr>
              <a:t>172.16.2.0 - 172.16.2.255</a:t>
            </a:r>
            <a:endParaRPr lang="en-US" dirty="0">
              <a:solidFill>
                <a:srgbClr val="FF0000"/>
              </a:solidFill>
            </a:endParaRPr>
          </a:p>
        </p:txBody>
      </p:sp>
      <p:sp>
        <p:nvSpPr>
          <p:cNvPr id="9" name="TextBox 8"/>
          <p:cNvSpPr txBox="1"/>
          <p:nvPr/>
        </p:nvSpPr>
        <p:spPr>
          <a:xfrm>
            <a:off x="1306158" y="4653136"/>
            <a:ext cx="2579552" cy="369332"/>
          </a:xfrm>
          <a:prstGeom prst="rect">
            <a:avLst/>
          </a:prstGeom>
          <a:noFill/>
        </p:spPr>
        <p:txBody>
          <a:bodyPr wrap="none" rtlCol="0">
            <a:spAutoFit/>
          </a:bodyPr>
          <a:lstStyle/>
          <a:p>
            <a:r>
              <a:rPr lang="en-US" dirty="0" smtClean="0">
                <a:solidFill>
                  <a:srgbClr val="FF0000"/>
                </a:solidFill>
              </a:rPr>
              <a:t>172.16.3.0 - 172.16.3.255</a:t>
            </a:r>
            <a:endParaRPr lang="en-US" dirty="0">
              <a:solidFill>
                <a:srgbClr val="FF0000"/>
              </a:solidFill>
            </a:endParaRPr>
          </a:p>
        </p:txBody>
      </p:sp>
      <p:sp>
        <p:nvSpPr>
          <p:cNvPr id="10" name="TextBox 9"/>
          <p:cNvSpPr txBox="1"/>
          <p:nvPr/>
        </p:nvSpPr>
        <p:spPr>
          <a:xfrm>
            <a:off x="5410614" y="2852936"/>
            <a:ext cx="2579552" cy="369332"/>
          </a:xfrm>
          <a:prstGeom prst="rect">
            <a:avLst/>
          </a:prstGeom>
          <a:noFill/>
        </p:spPr>
        <p:txBody>
          <a:bodyPr wrap="none" rtlCol="0">
            <a:spAutoFit/>
          </a:bodyPr>
          <a:lstStyle/>
          <a:p>
            <a:r>
              <a:rPr lang="en-US" dirty="0" smtClean="0">
                <a:solidFill>
                  <a:srgbClr val="FF0000"/>
                </a:solidFill>
              </a:rPr>
              <a:t>172.16.5.0 - 172.16.5.255</a:t>
            </a:r>
            <a:endParaRPr lang="en-US" dirty="0">
              <a:solidFill>
                <a:srgbClr val="FF0000"/>
              </a:solidFill>
            </a:endParaRPr>
          </a:p>
        </p:txBody>
      </p:sp>
      <p:sp>
        <p:nvSpPr>
          <p:cNvPr id="11" name="TextBox 10"/>
          <p:cNvSpPr txBox="1"/>
          <p:nvPr/>
        </p:nvSpPr>
        <p:spPr>
          <a:xfrm>
            <a:off x="5410614" y="3789040"/>
            <a:ext cx="2579552" cy="369332"/>
          </a:xfrm>
          <a:prstGeom prst="rect">
            <a:avLst/>
          </a:prstGeom>
          <a:noFill/>
        </p:spPr>
        <p:txBody>
          <a:bodyPr wrap="none" rtlCol="0">
            <a:spAutoFit/>
          </a:bodyPr>
          <a:lstStyle/>
          <a:p>
            <a:r>
              <a:rPr lang="en-US" dirty="0" smtClean="0">
                <a:solidFill>
                  <a:srgbClr val="FF0000"/>
                </a:solidFill>
              </a:rPr>
              <a:t>172.16.6.0 - 172.16.6.255</a:t>
            </a:r>
            <a:endParaRPr lang="en-US" dirty="0">
              <a:solidFill>
                <a:srgbClr val="FF0000"/>
              </a:solidFill>
            </a:endParaRPr>
          </a:p>
        </p:txBody>
      </p:sp>
      <p:sp>
        <p:nvSpPr>
          <p:cNvPr id="12" name="TextBox 11"/>
          <p:cNvSpPr txBox="1"/>
          <p:nvPr/>
        </p:nvSpPr>
        <p:spPr>
          <a:xfrm>
            <a:off x="1331640" y="5589240"/>
            <a:ext cx="2579552" cy="369332"/>
          </a:xfrm>
          <a:prstGeom prst="rect">
            <a:avLst/>
          </a:prstGeom>
          <a:noFill/>
        </p:spPr>
        <p:txBody>
          <a:bodyPr wrap="none" rtlCol="0">
            <a:spAutoFit/>
          </a:bodyPr>
          <a:lstStyle/>
          <a:p>
            <a:r>
              <a:rPr lang="en-US" dirty="0" smtClean="0">
                <a:solidFill>
                  <a:srgbClr val="FF0000"/>
                </a:solidFill>
              </a:rPr>
              <a:t>172.16.4.0 - 172.16.4.255</a:t>
            </a:r>
            <a:endParaRPr lang="en-US" dirty="0">
              <a:solidFill>
                <a:srgbClr val="FF0000"/>
              </a:solidFill>
            </a:endParaRPr>
          </a:p>
        </p:txBody>
      </p:sp>
      <p:sp>
        <p:nvSpPr>
          <p:cNvPr id="13" name="TextBox 12"/>
          <p:cNvSpPr txBox="1"/>
          <p:nvPr/>
        </p:nvSpPr>
        <p:spPr>
          <a:xfrm>
            <a:off x="5410614" y="4653136"/>
            <a:ext cx="2579552" cy="369332"/>
          </a:xfrm>
          <a:prstGeom prst="rect">
            <a:avLst/>
          </a:prstGeom>
          <a:noFill/>
        </p:spPr>
        <p:txBody>
          <a:bodyPr wrap="none" rtlCol="0">
            <a:spAutoFit/>
          </a:bodyPr>
          <a:lstStyle/>
          <a:p>
            <a:r>
              <a:rPr lang="en-US" dirty="0" smtClean="0">
                <a:solidFill>
                  <a:srgbClr val="FF0000"/>
                </a:solidFill>
              </a:rPr>
              <a:t>172.16.7.0 - 172.16.7.255</a:t>
            </a:r>
            <a:endParaRPr lang="en-US" dirty="0">
              <a:solidFill>
                <a:srgbClr val="FF0000"/>
              </a:solidFill>
            </a:endParaRPr>
          </a:p>
        </p:txBody>
      </p:sp>
      <p:sp>
        <p:nvSpPr>
          <p:cNvPr id="14" name="TextBox 13"/>
          <p:cNvSpPr txBox="1"/>
          <p:nvPr/>
        </p:nvSpPr>
        <p:spPr>
          <a:xfrm>
            <a:off x="5436096" y="5867980"/>
            <a:ext cx="2579552" cy="369332"/>
          </a:xfrm>
          <a:prstGeom prst="rect">
            <a:avLst/>
          </a:prstGeom>
          <a:noFill/>
        </p:spPr>
        <p:txBody>
          <a:bodyPr wrap="none" rtlCol="0">
            <a:spAutoFit/>
          </a:bodyPr>
          <a:lstStyle/>
          <a:p>
            <a:r>
              <a:rPr lang="en-US" dirty="0" smtClean="0">
                <a:solidFill>
                  <a:srgbClr val="FF0000"/>
                </a:solidFill>
              </a:rPr>
              <a:t>172.16.8.0 - 172.16.8.255</a:t>
            </a:r>
            <a:endParaRPr lang="en-US" dirty="0">
              <a:solidFill>
                <a:srgbClr val="FF0000"/>
              </a:solidFill>
            </a:endParaRPr>
          </a:p>
        </p:txBody>
      </p:sp>
      <p:sp>
        <p:nvSpPr>
          <p:cNvPr id="3" name="TextBox 2"/>
          <p:cNvSpPr txBox="1"/>
          <p:nvPr/>
        </p:nvSpPr>
        <p:spPr>
          <a:xfrm>
            <a:off x="2978263" y="1512105"/>
            <a:ext cx="3506344" cy="369332"/>
          </a:xfrm>
          <a:prstGeom prst="rect">
            <a:avLst/>
          </a:prstGeom>
          <a:noFill/>
        </p:spPr>
        <p:txBody>
          <a:bodyPr wrap="none" rtlCol="0">
            <a:spAutoFit/>
          </a:bodyPr>
          <a:lstStyle/>
          <a:p>
            <a:r>
              <a:rPr lang="en-US" dirty="0" smtClean="0"/>
              <a:t>[ </a:t>
            </a:r>
            <a:r>
              <a:rPr lang="en-US" dirty="0" smtClean="0">
                <a:solidFill>
                  <a:srgbClr val="C00000"/>
                </a:solidFill>
              </a:rPr>
              <a:t>A Campus Network with Subnets </a:t>
            </a:r>
            <a:r>
              <a:rPr lang="en-US" dirty="0" smtClean="0"/>
              <a:t>]</a:t>
            </a:r>
            <a:endParaRPr lang="en-US" dirty="0"/>
          </a:p>
        </p:txBody>
      </p:sp>
      <p:sp>
        <p:nvSpPr>
          <p:cNvPr id="15" name="Date Placeholder 14"/>
          <p:cNvSpPr>
            <a:spLocks noGrp="1"/>
          </p:cNvSpPr>
          <p:nvPr>
            <p:ph type="dt" sz="half" idx="10"/>
          </p:nvPr>
        </p:nvSpPr>
        <p:spPr/>
        <p:txBody>
          <a:bodyPr/>
          <a:lstStyle/>
          <a:p>
            <a:fld id="{98281528-FE1A-452E-97BA-BE87189A4D5B}" type="datetime1">
              <a:rPr lang="en-US" smtClean="0"/>
              <a:t>8/20/2015</a:t>
            </a:fld>
            <a:endParaRPr lang="en-US" dirty="0"/>
          </a:p>
        </p:txBody>
      </p:sp>
    </p:spTree>
    <p:extLst>
      <p:ext uri="{BB962C8B-B14F-4D97-AF65-F5344CB8AC3E}">
        <p14:creationId xmlns:p14="http://schemas.microsoft.com/office/powerpoint/2010/main" val="3785848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Special IP Address</a:t>
            </a:r>
            <a:endParaRPr lang="en-US" sz="4000" dirty="0"/>
          </a:p>
        </p:txBody>
      </p:sp>
      <p:sp>
        <p:nvSpPr>
          <p:cNvPr id="4" name="Date Placeholder 3"/>
          <p:cNvSpPr>
            <a:spLocks noGrp="1"/>
          </p:cNvSpPr>
          <p:nvPr>
            <p:ph type="dt" sz="half" idx="10"/>
          </p:nvPr>
        </p:nvSpPr>
        <p:spPr/>
        <p:txBody>
          <a:bodyPr/>
          <a:lstStyle/>
          <a:p>
            <a:fld id="{375B08C1-FC5A-41CA-AD36-1041390A2AD5}"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25</a:t>
            </a:fld>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23" y="1628801"/>
            <a:ext cx="8820473"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625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Private Vs Public IP Address</a:t>
            </a:r>
            <a:endParaRPr lang="en-US" sz="4000" dirty="0"/>
          </a:p>
        </p:txBody>
      </p:sp>
      <p:sp>
        <p:nvSpPr>
          <p:cNvPr id="3" name="Content Placeholder 2"/>
          <p:cNvSpPr>
            <a:spLocks noGrp="1"/>
          </p:cNvSpPr>
          <p:nvPr>
            <p:ph idx="1"/>
          </p:nvPr>
        </p:nvSpPr>
        <p:spPr>
          <a:xfrm>
            <a:off x="457200" y="1600201"/>
            <a:ext cx="8229600" cy="4709119"/>
          </a:xfrm>
        </p:spPr>
        <p:txBody>
          <a:bodyPr>
            <a:noAutofit/>
          </a:bodyPr>
          <a:lstStyle/>
          <a:p>
            <a:pPr>
              <a:spcBef>
                <a:spcPts val="0"/>
              </a:spcBef>
            </a:pPr>
            <a:r>
              <a:rPr lang="en-US" sz="2600" dirty="0" smtClean="0"/>
              <a:t>Uniqueness</a:t>
            </a:r>
            <a:r>
              <a:rPr lang="en-US" sz="2600" dirty="0"/>
              <a:t>:</a:t>
            </a:r>
          </a:p>
          <a:p>
            <a:pPr lvl="1">
              <a:spcBef>
                <a:spcPts val="0"/>
              </a:spcBef>
            </a:pPr>
            <a:r>
              <a:rPr lang="en-US" sz="2400" dirty="0"/>
              <a:t>Private IP addresses could be duplicate in different </a:t>
            </a:r>
            <a:r>
              <a:rPr lang="en-US" sz="2400" dirty="0" smtClean="0"/>
              <a:t>home/office/enterprise networks</a:t>
            </a:r>
            <a:r>
              <a:rPr lang="en-US" sz="2400" dirty="0"/>
              <a:t>, e.g., </a:t>
            </a:r>
            <a:r>
              <a:rPr lang="en-US" sz="2400" dirty="0" smtClean="0"/>
              <a:t>LAN, as long as they are not interconnected.</a:t>
            </a:r>
            <a:endParaRPr lang="en-US" sz="2400" dirty="0"/>
          </a:p>
          <a:p>
            <a:pPr lvl="1">
              <a:spcBef>
                <a:spcPts val="0"/>
              </a:spcBef>
            </a:pPr>
            <a:r>
              <a:rPr lang="en-US" sz="2400" dirty="0"/>
              <a:t>Public IP addresses cannot be </a:t>
            </a:r>
            <a:r>
              <a:rPr lang="en-US" sz="2400" dirty="0" smtClean="0"/>
              <a:t>duplicate. </a:t>
            </a:r>
            <a:r>
              <a:rPr lang="en-US" sz="2400" dirty="0"/>
              <a:t>In order to communicate on Internet, each machine must have </a:t>
            </a:r>
            <a:r>
              <a:rPr lang="en-US" sz="2400" b="1" dirty="0"/>
              <a:t>a </a:t>
            </a:r>
            <a:r>
              <a:rPr lang="en-US" sz="2400" b="1" dirty="0" smtClean="0"/>
              <a:t>unique global/public/real IP</a:t>
            </a:r>
            <a:r>
              <a:rPr lang="en-US" sz="2400" dirty="0" smtClean="0"/>
              <a:t> </a:t>
            </a:r>
            <a:r>
              <a:rPr lang="en-US" sz="2400" dirty="0"/>
              <a:t>address</a:t>
            </a:r>
            <a:r>
              <a:rPr lang="en-US" sz="2400" dirty="0" smtClean="0"/>
              <a:t>.</a:t>
            </a:r>
          </a:p>
          <a:p>
            <a:pPr marL="514350" indent="-457200">
              <a:spcBef>
                <a:spcPts val="1200"/>
              </a:spcBef>
            </a:pPr>
            <a:r>
              <a:rPr lang="en-US" sz="2600" dirty="0" smtClean="0"/>
              <a:t>Responsible:</a:t>
            </a:r>
          </a:p>
          <a:p>
            <a:pPr marL="914400" lvl="1" indent="-457200">
              <a:spcBef>
                <a:spcPts val="0"/>
              </a:spcBef>
            </a:pPr>
            <a:r>
              <a:rPr lang="en-US" sz="2400" dirty="0" smtClean="0"/>
              <a:t>Network administrator is responsible for deciding private IP addresses for a private network</a:t>
            </a:r>
          </a:p>
          <a:p>
            <a:pPr marL="914400" lvl="1" indent="-457200">
              <a:spcBef>
                <a:spcPts val="0"/>
              </a:spcBef>
            </a:pPr>
            <a:r>
              <a:rPr lang="en-US" sz="2400" dirty="0" smtClean="0"/>
              <a:t>IANA and 5 RIRs(APNIC, </a:t>
            </a:r>
            <a:r>
              <a:rPr lang="en-US" sz="2400" dirty="0" err="1" smtClean="0"/>
              <a:t>AfriNIC</a:t>
            </a:r>
            <a:r>
              <a:rPr lang="en-US" sz="2400" dirty="0" smtClean="0"/>
              <a:t>, ARIN, LACNIC &amp; RIPE NCC) are responsible for managing real IP addresses.</a:t>
            </a:r>
            <a:endParaRPr lang="en-US" sz="2400" dirty="0"/>
          </a:p>
        </p:txBody>
      </p:sp>
      <p:sp>
        <p:nvSpPr>
          <p:cNvPr id="4" name="Slide Number Placeholder 3"/>
          <p:cNvSpPr>
            <a:spLocks noGrp="1"/>
          </p:cNvSpPr>
          <p:nvPr>
            <p:ph type="sldNum" sz="quarter" idx="12"/>
          </p:nvPr>
        </p:nvSpPr>
        <p:spPr/>
        <p:txBody>
          <a:bodyPr/>
          <a:lstStyle/>
          <a:p>
            <a:fld id="{10ADC90C-45E7-4A51-B2D2-26A5BC4D29BD}" type="slidenum">
              <a:rPr lang="en-US" smtClean="0"/>
              <a:t>26</a:t>
            </a:fld>
            <a:endParaRPr lang="en-US"/>
          </a:p>
        </p:txBody>
      </p:sp>
      <p:sp>
        <p:nvSpPr>
          <p:cNvPr id="5" name="Date Placeholder 4"/>
          <p:cNvSpPr>
            <a:spLocks noGrp="1"/>
          </p:cNvSpPr>
          <p:nvPr>
            <p:ph type="dt" sz="half" idx="10"/>
          </p:nvPr>
        </p:nvSpPr>
        <p:spPr/>
        <p:txBody>
          <a:bodyPr/>
          <a:lstStyle/>
          <a:p>
            <a:fld id="{C1C963BB-382C-4377-98CC-9B330637EE17}" type="datetime1">
              <a:rPr lang="en-US" smtClean="0"/>
              <a:t>8/20/2015</a:t>
            </a:fld>
            <a:endParaRPr lang="en-US"/>
          </a:p>
        </p:txBody>
      </p:sp>
      <p:sp>
        <p:nvSpPr>
          <p:cNvPr id="6" name="Footer Placeholder 5"/>
          <p:cNvSpPr>
            <a:spLocks noGrp="1"/>
          </p:cNvSpPr>
          <p:nvPr>
            <p:ph type="ftr" sz="quarter" idx="11"/>
          </p:nvPr>
        </p:nvSpPr>
        <p:spPr/>
        <p:txBody>
          <a:bodyPr/>
          <a:lstStyle/>
          <a:p>
            <a:r>
              <a:rPr lang="en-US" smtClean="0"/>
              <a:t>CSE,RU</a:t>
            </a:r>
            <a:endParaRPr lang="en-US"/>
          </a:p>
        </p:txBody>
      </p:sp>
    </p:spTree>
    <p:extLst>
      <p:ext uri="{BB962C8B-B14F-4D97-AF65-F5344CB8AC3E}">
        <p14:creationId xmlns:p14="http://schemas.microsoft.com/office/powerpoint/2010/main" val="2133183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Range of Private IP Addresses</a:t>
            </a:r>
            <a:endParaRPr lang="en-US" sz="4000" dirty="0"/>
          </a:p>
        </p:txBody>
      </p:sp>
      <p:sp>
        <p:nvSpPr>
          <p:cNvPr id="3" name="Content Placeholder 2"/>
          <p:cNvSpPr>
            <a:spLocks noGrp="1"/>
          </p:cNvSpPr>
          <p:nvPr>
            <p:ph idx="1"/>
          </p:nvPr>
        </p:nvSpPr>
        <p:spPr/>
        <p:txBody>
          <a:bodyPr>
            <a:normAutofit fontScale="92500" lnSpcReduction="10000"/>
          </a:bodyPr>
          <a:lstStyle/>
          <a:p>
            <a:pPr>
              <a:spcBef>
                <a:spcPts val="1800"/>
              </a:spcBef>
            </a:pPr>
            <a:r>
              <a:rPr lang="en-US" dirty="0" smtClean="0">
                <a:effectLst/>
              </a:rPr>
              <a:t>Private IP assigned by network administrator:</a:t>
            </a:r>
          </a:p>
          <a:p>
            <a:pPr lvl="1">
              <a:buFont typeface="Wingdings" panose="05000000000000000000" pitchFamily="2" charset="2"/>
              <a:buChar char="v"/>
            </a:pPr>
            <a:r>
              <a:rPr lang="en-US" dirty="0" smtClean="0">
                <a:solidFill>
                  <a:srgbClr val="FF0000"/>
                </a:solidFill>
                <a:effectLst/>
              </a:rPr>
              <a:t> 10.0.0.0 - 10.255.255.255 </a:t>
            </a:r>
          </a:p>
          <a:p>
            <a:pPr lvl="1">
              <a:buFont typeface="Wingdings" panose="05000000000000000000" pitchFamily="2" charset="2"/>
              <a:buChar char="v"/>
            </a:pPr>
            <a:r>
              <a:rPr lang="en-US" dirty="0">
                <a:solidFill>
                  <a:srgbClr val="FF0000"/>
                </a:solidFill>
              </a:rPr>
              <a:t> </a:t>
            </a:r>
            <a:r>
              <a:rPr lang="en-US" dirty="0" smtClean="0">
                <a:solidFill>
                  <a:srgbClr val="FF0000"/>
                </a:solidFill>
                <a:effectLst/>
              </a:rPr>
              <a:t>172.16.0.0 - 172.31.255.255</a:t>
            </a:r>
            <a:endParaRPr lang="en-US" dirty="0">
              <a:solidFill>
                <a:srgbClr val="FF0000"/>
              </a:solidFill>
            </a:endParaRPr>
          </a:p>
          <a:p>
            <a:pPr lvl="1">
              <a:buFont typeface="Wingdings" panose="05000000000000000000" pitchFamily="2" charset="2"/>
              <a:buChar char="v"/>
            </a:pPr>
            <a:r>
              <a:rPr lang="en-US" dirty="0" smtClean="0">
                <a:solidFill>
                  <a:srgbClr val="FF0000"/>
                </a:solidFill>
                <a:effectLst/>
              </a:rPr>
              <a:t> 192.168.0.0 - 192.168.255.255</a:t>
            </a:r>
          </a:p>
          <a:p>
            <a:r>
              <a:rPr lang="en-US" dirty="0" smtClean="0"/>
              <a:t>Private IP assigned by Operating System</a:t>
            </a:r>
          </a:p>
          <a:p>
            <a:pPr lvl="1"/>
            <a:r>
              <a:rPr lang="en-US" dirty="0">
                <a:solidFill>
                  <a:srgbClr val="FF0000"/>
                </a:solidFill>
              </a:rPr>
              <a:t>169.254.0.0 -</a:t>
            </a:r>
            <a:r>
              <a:rPr lang="en-US" dirty="0" smtClean="0">
                <a:solidFill>
                  <a:srgbClr val="FF0000"/>
                </a:solidFill>
              </a:rPr>
              <a:t>169.254.255.255</a:t>
            </a:r>
          </a:p>
          <a:p>
            <a:pPr lvl="1"/>
            <a:r>
              <a:rPr lang="en-US" dirty="0"/>
              <a:t>It is enabled by default in Microsoft Windows OS</a:t>
            </a:r>
            <a:r>
              <a:rPr lang="en-US" dirty="0" smtClean="0"/>
              <a:t>.</a:t>
            </a:r>
          </a:p>
          <a:p>
            <a:pPr lvl="1">
              <a:spcBef>
                <a:spcPts val="900"/>
              </a:spcBef>
            </a:pPr>
            <a:r>
              <a:rPr lang="en-US" dirty="0"/>
              <a:t>It could occur on a network </a:t>
            </a:r>
          </a:p>
          <a:p>
            <a:pPr lvl="2">
              <a:spcBef>
                <a:spcPts val="600"/>
              </a:spcBef>
            </a:pPr>
            <a:r>
              <a:rPr lang="en-US" dirty="0"/>
              <a:t>without a DHCP server, or </a:t>
            </a:r>
          </a:p>
          <a:p>
            <a:pPr lvl="2">
              <a:spcBef>
                <a:spcPts val="600"/>
              </a:spcBef>
            </a:pPr>
            <a:r>
              <a:rPr lang="en-US" dirty="0"/>
              <a:t>if a DHCP server is temporarily down for </a:t>
            </a:r>
            <a:r>
              <a:rPr lang="en-US" dirty="0" smtClean="0"/>
              <a:t>maintenance</a:t>
            </a:r>
          </a:p>
          <a:p>
            <a:endParaRPr lang="en-US"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27</a:t>
            </a:fld>
            <a:endParaRPr lang="en-US"/>
          </a:p>
        </p:txBody>
      </p:sp>
      <p:sp>
        <p:nvSpPr>
          <p:cNvPr id="4" name="Date Placeholder 3"/>
          <p:cNvSpPr>
            <a:spLocks noGrp="1"/>
          </p:cNvSpPr>
          <p:nvPr>
            <p:ph type="dt" sz="half" idx="10"/>
          </p:nvPr>
        </p:nvSpPr>
        <p:spPr/>
        <p:txBody>
          <a:bodyPr/>
          <a:lstStyle/>
          <a:p>
            <a:fld id="{39FB7DF5-D7A9-42D3-A566-83A3EA1AFE9A}" type="datetime1">
              <a:rPr lang="en-US" smtClean="0"/>
              <a:t>8/20/2015</a:t>
            </a:fld>
            <a:endParaRPr lang="en-US" dirty="0"/>
          </a:p>
        </p:txBody>
      </p:sp>
    </p:spTree>
    <p:extLst>
      <p:ext uri="{BB962C8B-B14F-4D97-AF65-F5344CB8AC3E}">
        <p14:creationId xmlns:p14="http://schemas.microsoft.com/office/powerpoint/2010/main" val="1583812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Authority for Managing IP</a:t>
            </a:r>
            <a:endParaRPr lang="en-US" sz="4000" dirty="0">
              <a:solidFill>
                <a:schemeClr val="accent6">
                  <a:lumMod val="50000"/>
                </a:schemeClr>
              </a:solidFill>
            </a:endParaRPr>
          </a:p>
        </p:txBody>
      </p:sp>
      <p:sp>
        <p:nvSpPr>
          <p:cNvPr id="3" name="Content Placeholder 2"/>
          <p:cNvSpPr>
            <a:spLocks noGrp="1"/>
          </p:cNvSpPr>
          <p:nvPr>
            <p:ph idx="1"/>
          </p:nvPr>
        </p:nvSpPr>
        <p:spPr>
          <a:xfrm>
            <a:off x="457200" y="1412777"/>
            <a:ext cx="8229600" cy="4968552"/>
          </a:xfrm>
        </p:spPr>
        <p:txBody>
          <a:bodyPr>
            <a:normAutofit fontScale="85000" lnSpcReduction="20000"/>
          </a:bodyPr>
          <a:lstStyle/>
          <a:p>
            <a:pPr>
              <a:lnSpc>
                <a:spcPct val="120000"/>
              </a:lnSpc>
              <a:spcBef>
                <a:spcPts val="0"/>
              </a:spcBef>
            </a:pPr>
            <a:r>
              <a:rPr lang="en-US" b="1" dirty="0" smtClean="0"/>
              <a:t>IANA: Internet </a:t>
            </a:r>
            <a:r>
              <a:rPr lang="en-US" b="1" dirty="0"/>
              <a:t>Assigned Numbers </a:t>
            </a:r>
            <a:r>
              <a:rPr lang="en-US" b="1" dirty="0" smtClean="0"/>
              <a:t>Authority</a:t>
            </a:r>
          </a:p>
          <a:p>
            <a:pPr>
              <a:lnSpc>
                <a:spcPct val="120000"/>
              </a:lnSpc>
              <a:spcBef>
                <a:spcPts val="0"/>
              </a:spcBef>
            </a:pPr>
            <a:r>
              <a:rPr lang="en-US" b="1" dirty="0" smtClean="0"/>
              <a:t>IANA</a:t>
            </a:r>
            <a:r>
              <a:rPr lang="en-US" dirty="0" smtClean="0"/>
              <a:t> </a:t>
            </a:r>
            <a:r>
              <a:rPr lang="en-US" dirty="0"/>
              <a:t>is responsible for the global coordination of </a:t>
            </a:r>
            <a:endParaRPr lang="en-US" dirty="0" smtClean="0"/>
          </a:p>
          <a:p>
            <a:pPr lvl="1">
              <a:lnSpc>
                <a:spcPct val="120000"/>
              </a:lnSpc>
              <a:spcBef>
                <a:spcPts val="0"/>
              </a:spcBef>
            </a:pPr>
            <a:r>
              <a:rPr lang="en-US" dirty="0" smtClean="0"/>
              <a:t>the </a:t>
            </a:r>
            <a:r>
              <a:rPr lang="en-US" dirty="0"/>
              <a:t>DNS Root, </a:t>
            </a:r>
            <a:endParaRPr lang="en-US" dirty="0" smtClean="0"/>
          </a:p>
          <a:p>
            <a:pPr lvl="1">
              <a:lnSpc>
                <a:spcPct val="120000"/>
              </a:lnSpc>
              <a:spcBef>
                <a:spcPts val="0"/>
              </a:spcBef>
            </a:pPr>
            <a:r>
              <a:rPr lang="en-US" b="1" dirty="0">
                <a:solidFill>
                  <a:srgbClr val="0033CC"/>
                </a:solidFill>
              </a:rPr>
              <a:t>Internet number </a:t>
            </a:r>
            <a:endParaRPr lang="en-US" b="1" dirty="0" smtClean="0">
              <a:solidFill>
                <a:srgbClr val="0033CC"/>
              </a:solidFill>
            </a:endParaRPr>
          </a:p>
          <a:p>
            <a:pPr lvl="1">
              <a:lnSpc>
                <a:spcPct val="120000"/>
              </a:lnSpc>
              <a:spcBef>
                <a:spcPts val="0"/>
              </a:spcBef>
            </a:pPr>
            <a:r>
              <a:rPr lang="en-US" dirty="0" smtClean="0"/>
              <a:t>other </a:t>
            </a:r>
            <a:r>
              <a:rPr lang="en-US" dirty="0"/>
              <a:t>Internet protocol resources</a:t>
            </a:r>
            <a:r>
              <a:rPr lang="en-US" dirty="0" smtClean="0"/>
              <a:t>.</a:t>
            </a:r>
          </a:p>
          <a:p>
            <a:pPr>
              <a:lnSpc>
                <a:spcPct val="120000"/>
              </a:lnSpc>
              <a:spcBef>
                <a:spcPts val="0"/>
              </a:spcBef>
            </a:pPr>
            <a:r>
              <a:rPr lang="en-US" dirty="0" smtClean="0"/>
              <a:t>Internet </a:t>
            </a:r>
            <a:r>
              <a:rPr lang="en-US" dirty="0"/>
              <a:t>number resources include:</a:t>
            </a:r>
          </a:p>
          <a:p>
            <a:pPr lvl="1">
              <a:lnSpc>
                <a:spcPct val="120000"/>
              </a:lnSpc>
              <a:spcBef>
                <a:spcPts val="0"/>
              </a:spcBef>
            </a:pPr>
            <a:r>
              <a:rPr lang="en-US" b="1" dirty="0">
                <a:solidFill>
                  <a:srgbClr val="0033CC"/>
                </a:solidFill>
              </a:rPr>
              <a:t>IP addresses </a:t>
            </a:r>
          </a:p>
          <a:p>
            <a:pPr lvl="1">
              <a:lnSpc>
                <a:spcPct val="120000"/>
              </a:lnSpc>
              <a:spcBef>
                <a:spcPts val="0"/>
              </a:spcBef>
            </a:pPr>
            <a:r>
              <a:rPr lang="en-US" dirty="0"/>
              <a:t>autonomous system (AS) </a:t>
            </a:r>
            <a:r>
              <a:rPr lang="en-US" dirty="0" smtClean="0"/>
              <a:t>numbers</a:t>
            </a:r>
          </a:p>
          <a:p>
            <a:pPr>
              <a:lnSpc>
                <a:spcPct val="120000"/>
              </a:lnSpc>
              <a:spcBef>
                <a:spcPts val="0"/>
              </a:spcBef>
            </a:pPr>
            <a:r>
              <a:rPr lang="en-US" b="1" dirty="0" smtClean="0"/>
              <a:t>RIR: Regional </a:t>
            </a:r>
            <a:r>
              <a:rPr lang="en-US" b="1" dirty="0"/>
              <a:t>Internet </a:t>
            </a:r>
            <a:r>
              <a:rPr lang="en-US" b="1" dirty="0" smtClean="0"/>
              <a:t>Registry</a:t>
            </a:r>
          </a:p>
          <a:p>
            <a:pPr>
              <a:lnSpc>
                <a:spcPct val="120000"/>
              </a:lnSpc>
              <a:spcBef>
                <a:spcPts val="0"/>
              </a:spcBef>
            </a:pPr>
            <a:r>
              <a:rPr lang="en-US" dirty="0" smtClean="0"/>
              <a:t>RIR </a:t>
            </a:r>
            <a:r>
              <a:rPr lang="en-US" dirty="0"/>
              <a:t>is an organization that manages the allocation and registration of </a:t>
            </a:r>
            <a:r>
              <a:rPr lang="en-US" dirty="0" smtClean="0"/>
              <a:t>Internet number resources (e.g., </a:t>
            </a:r>
            <a:r>
              <a:rPr lang="en-US" b="1" dirty="0">
                <a:solidFill>
                  <a:srgbClr val="0033CC"/>
                </a:solidFill>
              </a:rPr>
              <a:t>IP addresses</a:t>
            </a:r>
            <a:r>
              <a:rPr lang="en-US" dirty="0" smtClean="0"/>
              <a:t>) within </a:t>
            </a:r>
            <a:r>
              <a:rPr lang="en-US" dirty="0"/>
              <a:t>a particular region of the world</a:t>
            </a:r>
            <a:r>
              <a:rPr lang="en-US" dirty="0" smtClean="0"/>
              <a:t>.</a:t>
            </a:r>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28</a:t>
            </a:fld>
            <a:endParaRPr lang="en-US"/>
          </a:p>
        </p:txBody>
      </p:sp>
      <p:sp>
        <p:nvSpPr>
          <p:cNvPr id="4" name="Date Placeholder 3"/>
          <p:cNvSpPr>
            <a:spLocks noGrp="1"/>
          </p:cNvSpPr>
          <p:nvPr>
            <p:ph type="dt" sz="half" idx="10"/>
          </p:nvPr>
        </p:nvSpPr>
        <p:spPr/>
        <p:txBody>
          <a:bodyPr/>
          <a:lstStyle/>
          <a:p>
            <a:fld id="{CA626B34-7B3A-4E90-BFCA-A7B9AC7B5E1C}" type="datetime1">
              <a:rPr lang="en-US" smtClean="0"/>
              <a:t>8/20/2015</a:t>
            </a:fld>
            <a:endParaRPr lang="en-US" dirty="0"/>
          </a:p>
        </p:txBody>
      </p:sp>
    </p:spTree>
    <p:extLst>
      <p:ext uri="{BB962C8B-B14F-4D97-AF65-F5344CB8AC3E}">
        <p14:creationId xmlns:p14="http://schemas.microsoft.com/office/powerpoint/2010/main" val="4182877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Division of World into RIRs</a:t>
            </a:r>
            <a:endParaRPr lang="en-US" sz="3200" dirty="0">
              <a:solidFill>
                <a:schemeClr val="accent6">
                  <a:lumMod val="50000"/>
                </a:schemeClr>
              </a:solidFill>
            </a:endParaRPr>
          </a:p>
        </p:txBody>
      </p:sp>
      <p:sp>
        <p:nvSpPr>
          <p:cNvPr id="3" name="Content Placeholder 2"/>
          <p:cNvSpPr>
            <a:spLocks noGrp="1"/>
          </p:cNvSpPr>
          <p:nvPr>
            <p:ph idx="1"/>
          </p:nvPr>
        </p:nvSpPr>
        <p:spPr>
          <a:xfrm>
            <a:off x="457200" y="1600200"/>
            <a:ext cx="8229600" cy="4709119"/>
          </a:xfrm>
        </p:spPr>
        <p:txBody>
          <a:bodyPr>
            <a:normAutofit fontScale="77500" lnSpcReduction="20000"/>
          </a:bodyPr>
          <a:lstStyle/>
          <a:p>
            <a:pPr marL="514350" indent="-514350">
              <a:spcBef>
                <a:spcPts val="1800"/>
              </a:spcBef>
              <a:buFont typeface="+mj-lt"/>
              <a:buAutoNum type="arabicPeriod"/>
            </a:pPr>
            <a:r>
              <a:rPr lang="en-US" dirty="0" err="1"/>
              <a:t>AfriNIC</a:t>
            </a:r>
            <a:r>
              <a:rPr lang="en-US" dirty="0"/>
              <a:t> (</a:t>
            </a:r>
            <a:r>
              <a:rPr lang="en-US" dirty="0" smtClean="0">
                <a:solidFill>
                  <a:srgbClr val="FF0000"/>
                </a:solidFill>
              </a:rPr>
              <a:t>African </a:t>
            </a:r>
            <a:r>
              <a:rPr lang="en-US" dirty="0">
                <a:solidFill>
                  <a:srgbClr val="FF0000"/>
                </a:solidFill>
              </a:rPr>
              <a:t>Network Information Centre </a:t>
            </a:r>
            <a:r>
              <a:rPr lang="en-US" dirty="0" smtClean="0"/>
              <a:t>): </a:t>
            </a:r>
            <a:r>
              <a:rPr lang="en-US" dirty="0"/>
              <a:t>Africa</a:t>
            </a:r>
          </a:p>
          <a:p>
            <a:pPr marL="514350" indent="-514350">
              <a:spcBef>
                <a:spcPts val="1800"/>
              </a:spcBef>
              <a:buFont typeface="+mj-lt"/>
              <a:buAutoNum type="arabicPeriod"/>
            </a:pPr>
            <a:r>
              <a:rPr lang="en-US" dirty="0"/>
              <a:t>ARIN </a:t>
            </a:r>
            <a:r>
              <a:rPr lang="en-US" dirty="0" smtClean="0"/>
              <a:t>(</a:t>
            </a:r>
            <a:r>
              <a:rPr lang="en-US" dirty="0" smtClean="0">
                <a:solidFill>
                  <a:srgbClr val="FF0000"/>
                </a:solidFill>
              </a:rPr>
              <a:t>American </a:t>
            </a:r>
            <a:r>
              <a:rPr lang="en-US" dirty="0">
                <a:solidFill>
                  <a:srgbClr val="FF0000"/>
                </a:solidFill>
              </a:rPr>
              <a:t>Registry for Internet Numbers </a:t>
            </a:r>
            <a:r>
              <a:rPr lang="en-US" dirty="0" smtClean="0"/>
              <a:t>):  </a:t>
            </a:r>
            <a:r>
              <a:rPr lang="en-US" dirty="0"/>
              <a:t>the United States, Canada, several parts of the Caribbean region, and Antarctica.</a:t>
            </a:r>
          </a:p>
          <a:p>
            <a:pPr marL="514350" indent="-514350">
              <a:spcBef>
                <a:spcPts val="1800"/>
              </a:spcBef>
              <a:buFont typeface="+mj-lt"/>
              <a:buAutoNum type="arabicPeriod"/>
            </a:pPr>
            <a:r>
              <a:rPr lang="en-US" dirty="0"/>
              <a:t>APNIC </a:t>
            </a:r>
            <a:r>
              <a:rPr lang="en-US" dirty="0" smtClean="0"/>
              <a:t>(</a:t>
            </a:r>
            <a:r>
              <a:rPr lang="en-US" dirty="0" smtClean="0">
                <a:solidFill>
                  <a:srgbClr val="FF0000"/>
                </a:solidFill>
              </a:rPr>
              <a:t>Asia-Pacific </a:t>
            </a:r>
            <a:r>
              <a:rPr lang="en-US" dirty="0">
                <a:solidFill>
                  <a:srgbClr val="FF0000"/>
                </a:solidFill>
              </a:rPr>
              <a:t>Network Information </a:t>
            </a:r>
            <a:r>
              <a:rPr lang="en-US" dirty="0" smtClean="0">
                <a:solidFill>
                  <a:srgbClr val="FF0000"/>
                </a:solidFill>
              </a:rPr>
              <a:t>Centre</a:t>
            </a:r>
            <a:r>
              <a:rPr lang="en-US" dirty="0" smtClean="0"/>
              <a:t>): </a:t>
            </a:r>
            <a:r>
              <a:rPr lang="en-US" dirty="0"/>
              <a:t>Asia, Australia, New Zealand, and neighboring countries</a:t>
            </a:r>
          </a:p>
          <a:p>
            <a:pPr marL="514350" indent="-514350">
              <a:spcBef>
                <a:spcPts val="1800"/>
              </a:spcBef>
              <a:buFont typeface="+mj-lt"/>
              <a:buAutoNum type="arabicPeriod"/>
            </a:pPr>
            <a:r>
              <a:rPr lang="en-US" dirty="0" smtClean="0"/>
              <a:t>LACNIC (</a:t>
            </a:r>
            <a:r>
              <a:rPr lang="en-US" dirty="0" smtClean="0">
                <a:solidFill>
                  <a:srgbClr val="FF0000"/>
                </a:solidFill>
              </a:rPr>
              <a:t>Latin </a:t>
            </a:r>
            <a:r>
              <a:rPr lang="en-US" dirty="0">
                <a:solidFill>
                  <a:srgbClr val="FF0000"/>
                </a:solidFill>
              </a:rPr>
              <a:t>America and Caribbean Network Information </a:t>
            </a:r>
            <a:r>
              <a:rPr lang="en-US" dirty="0" smtClean="0">
                <a:solidFill>
                  <a:srgbClr val="FF0000"/>
                </a:solidFill>
              </a:rPr>
              <a:t>Centre</a:t>
            </a:r>
            <a:r>
              <a:rPr lang="en-US" dirty="0" smtClean="0"/>
              <a:t>): Latin </a:t>
            </a:r>
            <a:r>
              <a:rPr lang="en-US" dirty="0"/>
              <a:t>America and parts of the Caribbean region</a:t>
            </a:r>
          </a:p>
          <a:p>
            <a:pPr marL="514350" indent="-514350">
              <a:spcBef>
                <a:spcPts val="1800"/>
              </a:spcBef>
              <a:buFont typeface="+mj-lt"/>
              <a:buAutoNum type="arabicPeriod"/>
            </a:pPr>
            <a:r>
              <a:rPr lang="en-US" dirty="0"/>
              <a:t>RIPE </a:t>
            </a:r>
            <a:r>
              <a:rPr lang="en-US" dirty="0" smtClean="0"/>
              <a:t>NCC(</a:t>
            </a:r>
            <a:r>
              <a:rPr lang="en-US" dirty="0" err="1" smtClean="0">
                <a:solidFill>
                  <a:srgbClr val="FF0000"/>
                </a:solidFill>
              </a:rPr>
              <a:t>Réseaux</a:t>
            </a:r>
            <a:r>
              <a:rPr lang="en-US" dirty="0" smtClean="0">
                <a:solidFill>
                  <a:srgbClr val="FF0000"/>
                </a:solidFill>
              </a:rPr>
              <a:t> </a:t>
            </a:r>
            <a:r>
              <a:rPr lang="en-US" dirty="0">
                <a:solidFill>
                  <a:srgbClr val="FF0000"/>
                </a:solidFill>
              </a:rPr>
              <a:t>IP </a:t>
            </a:r>
            <a:r>
              <a:rPr lang="en-US" dirty="0" err="1">
                <a:solidFill>
                  <a:srgbClr val="FF0000"/>
                </a:solidFill>
              </a:rPr>
              <a:t>Européens</a:t>
            </a:r>
            <a:r>
              <a:rPr lang="en-US" dirty="0">
                <a:solidFill>
                  <a:srgbClr val="FF0000"/>
                </a:solidFill>
              </a:rPr>
              <a:t> Network Coordination </a:t>
            </a:r>
            <a:r>
              <a:rPr lang="en-US" dirty="0" smtClean="0">
                <a:solidFill>
                  <a:srgbClr val="FF0000"/>
                </a:solidFill>
              </a:rPr>
              <a:t>Centre</a:t>
            </a:r>
            <a:r>
              <a:rPr lang="en-US" dirty="0" smtClean="0"/>
              <a:t>): </a:t>
            </a:r>
            <a:r>
              <a:rPr lang="en-US" dirty="0"/>
              <a:t>Europe, Russia, the Middle East, and Central </a:t>
            </a:r>
            <a:r>
              <a:rPr lang="en-US" dirty="0" smtClean="0"/>
              <a:t>Asia</a:t>
            </a:r>
            <a:endParaRPr lang="en-US"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29</a:t>
            </a:fld>
            <a:endParaRPr lang="en-US"/>
          </a:p>
        </p:txBody>
      </p:sp>
      <p:sp>
        <p:nvSpPr>
          <p:cNvPr id="4" name="Date Placeholder 3"/>
          <p:cNvSpPr>
            <a:spLocks noGrp="1"/>
          </p:cNvSpPr>
          <p:nvPr>
            <p:ph type="dt" sz="half" idx="10"/>
          </p:nvPr>
        </p:nvSpPr>
        <p:spPr/>
        <p:txBody>
          <a:bodyPr/>
          <a:lstStyle/>
          <a:p>
            <a:fld id="{605A5C6E-EE06-48BA-BF0D-959D1C88679F}" type="datetime1">
              <a:rPr lang="en-US" smtClean="0"/>
              <a:t>8/20/2015</a:t>
            </a:fld>
            <a:endParaRPr lang="en-US" dirty="0"/>
          </a:p>
        </p:txBody>
      </p:sp>
    </p:spTree>
    <p:extLst>
      <p:ext uri="{BB962C8B-B14F-4D97-AF65-F5344CB8AC3E}">
        <p14:creationId xmlns:p14="http://schemas.microsoft.com/office/powerpoint/2010/main" val="1507280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Different Kinds of Network</a:t>
            </a:r>
            <a:endParaRPr lang="en-US" sz="4000" dirty="0"/>
          </a:p>
        </p:txBody>
      </p:sp>
      <p:sp>
        <p:nvSpPr>
          <p:cNvPr id="3" name="Content Placeholder 2"/>
          <p:cNvSpPr>
            <a:spLocks noGrp="1"/>
          </p:cNvSpPr>
          <p:nvPr>
            <p:ph idx="1"/>
          </p:nvPr>
        </p:nvSpPr>
        <p:spPr>
          <a:xfrm>
            <a:off x="457200" y="1600200"/>
            <a:ext cx="5122912" cy="4525963"/>
          </a:xfrm>
        </p:spPr>
        <p:txBody>
          <a:bodyPr>
            <a:normAutofit fontScale="77500" lnSpcReduction="20000"/>
          </a:bodyPr>
          <a:lstStyle/>
          <a:p>
            <a:r>
              <a:rPr lang="en-US" dirty="0"/>
              <a:t>There are many types of networks, including:</a:t>
            </a:r>
          </a:p>
          <a:p>
            <a:pPr lvl="1"/>
            <a:r>
              <a:rPr lang="en-US" dirty="0"/>
              <a:t>Local Area Networks (LAN)</a:t>
            </a:r>
          </a:p>
          <a:p>
            <a:pPr lvl="1"/>
            <a:r>
              <a:rPr lang="en-US" dirty="0"/>
              <a:t>Personal Area Networks (PAN)</a:t>
            </a:r>
          </a:p>
          <a:p>
            <a:pPr lvl="1"/>
            <a:r>
              <a:rPr lang="en-US" dirty="0"/>
              <a:t>Home Area Networks (HAN)</a:t>
            </a:r>
          </a:p>
          <a:p>
            <a:pPr lvl="1"/>
            <a:r>
              <a:rPr lang="en-US" dirty="0"/>
              <a:t>Wide Area Networks (WAN)</a:t>
            </a:r>
          </a:p>
          <a:p>
            <a:pPr lvl="1"/>
            <a:r>
              <a:rPr lang="en-US" dirty="0"/>
              <a:t>Campus Networks</a:t>
            </a:r>
          </a:p>
          <a:p>
            <a:pPr lvl="1"/>
            <a:r>
              <a:rPr lang="en-US" dirty="0"/>
              <a:t>Metropolitan Area Networks (MAN)</a:t>
            </a:r>
          </a:p>
          <a:p>
            <a:pPr lvl="1"/>
            <a:r>
              <a:rPr lang="en-US" dirty="0"/>
              <a:t>Enterprise Private Networks</a:t>
            </a:r>
          </a:p>
          <a:p>
            <a:pPr lvl="1"/>
            <a:r>
              <a:rPr lang="en-US" dirty="0" smtClean="0"/>
              <a:t>Internetworks (internet)</a:t>
            </a:r>
            <a:endParaRPr lang="en-US" dirty="0"/>
          </a:p>
          <a:p>
            <a:pPr lvl="1"/>
            <a:r>
              <a:rPr lang="en-US" dirty="0"/>
              <a:t>Backbone Networks (BBN)</a:t>
            </a:r>
          </a:p>
          <a:p>
            <a:pPr lvl="1"/>
            <a:r>
              <a:rPr lang="en-US" dirty="0"/>
              <a:t>Global Area Networks (GAN)</a:t>
            </a:r>
          </a:p>
          <a:p>
            <a:pPr lvl="1"/>
            <a:r>
              <a:rPr lang="en-US" dirty="0"/>
              <a:t>The </a:t>
            </a:r>
            <a:r>
              <a:rPr lang="en-US" dirty="0" smtClean="0"/>
              <a:t>Internet</a:t>
            </a:r>
            <a:endParaRPr lang="en-US" dirty="0"/>
          </a:p>
        </p:txBody>
      </p:sp>
      <p:sp>
        <p:nvSpPr>
          <p:cNvPr id="4" name="Date Placeholder 3"/>
          <p:cNvSpPr>
            <a:spLocks noGrp="1"/>
          </p:cNvSpPr>
          <p:nvPr>
            <p:ph type="dt" sz="half" idx="10"/>
          </p:nvPr>
        </p:nvSpPr>
        <p:spPr/>
        <p:txBody>
          <a:bodyPr/>
          <a:lstStyle/>
          <a:p>
            <a:fld id="{E95E6E13-D4A6-420D-A03F-D78F456862E9}" type="datetime1">
              <a:rPr lang="en-US" smtClean="0"/>
              <a:t>8/20/2015</a:t>
            </a:fld>
            <a:endParaRPr lang="en-US" dirty="0"/>
          </a:p>
        </p:txBody>
      </p:sp>
      <p:sp>
        <p:nvSpPr>
          <p:cNvPr id="5" name="Footer Placeholder 4"/>
          <p:cNvSpPr>
            <a:spLocks noGrp="1"/>
          </p:cNvSpPr>
          <p:nvPr>
            <p:ph type="ftr" sz="quarter" idx="11"/>
          </p:nvPr>
        </p:nvSpPr>
        <p:spPr/>
        <p:txBody>
          <a:bodyPr/>
          <a:lstStyle/>
          <a:p>
            <a:r>
              <a:rPr lang="en-US" smtClean="0"/>
              <a:t>CSE,RU</a:t>
            </a:r>
            <a:endParaRPr lang="en-US" dirty="0"/>
          </a:p>
        </p:txBody>
      </p:sp>
      <p:sp>
        <p:nvSpPr>
          <p:cNvPr id="6" name="Slide Number Placeholder 5"/>
          <p:cNvSpPr>
            <a:spLocks noGrp="1"/>
          </p:cNvSpPr>
          <p:nvPr>
            <p:ph type="sldNum" sz="quarter" idx="12"/>
          </p:nvPr>
        </p:nvSpPr>
        <p:spPr/>
        <p:txBody>
          <a:bodyPr/>
          <a:lstStyle/>
          <a:p>
            <a:fld id="{10ADC90C-45E7-4A51-B2D2-26A5BC4D29BD}" type="slidenum">
              <a:rPr lang="en-US" smtClean="0"/>
              <a:t>3</a:t>
            </a:fld>
            <a:endParaRPr lang="en-US" dirty="0"/>
          </a:p>
        </p:txBody>
      </p:sp>
      <p:sp>
        <p:nvSpPr>
          <p:cNvPr id="7" name="TextBox 6"/>
          <p:cNvSpPr txBox="1"/>
          <p:nvPr/>
        </p:nvSpPr>
        <p:spPr>
          <a:xfrm>
            <a:off x="7380312" y="908720"/>
            <a:ext cx="442750"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8" name="TextBox 7"/>
          <p:cNvSpPr txBox="1"/>
          <p:nvPr/>
        </p:nvSpPr>
        <p:spPr>
          <a:xfrm>
            <a:off x="8196773" y="2503498"/>
            <a:ext cx="442750"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2226" y="2348880"/>
            <a:ext cx="1974575" cy="165535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874" y="1628800"/>
            <a:ext cx="1356478" cy="381033"/>
          </a:xfrm>
          <a:prstGeom prst="rect">
            <a:avLst/>
          </a:prstGeom>
        </p:spPr>
      </p:pic>
      <p:sp>
        <p:nvSpPr>
          <p:cNvPr id="11" name="TextBox 10"/>
          <p:cNvSpPr txBox="1"/>
          <p:nvPr/>
        </p:nvSpPr>
        <p:spPr>
          <a:xfrm>
            <a:off x="5932279" y="2009833"/>
            <a:ext cx="2148858" cy="369332"/>
          </a:xfrm>
          <a:prstGeom prst="rect">
            <a:avLst/>
          </a:prstGeom>
          <a:noFill/>
        </p:spPr>
        <p:txBody>
          <a:bodyPr wrap="none" rtlCol="0">
            <a:spAutoFit/>
          </a:bodyPr>
          <a:lstStyle/>
          <a:p>
            <a:r>
              <a:rPr lang="en-US" dirty="0" smtClean="0"/>
              <a:t>(a) Simplest Network</a:t>
            </a:r>
            <a:endParaRPr lang="en-US"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9288" y="4221088"/>
            <a:ext cx="2608860" cy="2046325"/>
          </a:xfrm>
          <a:prstGeom prst="rect">
            <a:avLst/>
          </a:prstGeom>
        </p:spPr>
      </p:pic>
      <p:sp>
        <p:nvSpPr>
          <p:cNvPr id="13" name="TextBox 12"/>
          <p:cNvSpPr txBox="1"/>
          <p:nvPr/>
        </p:nvSpPr>
        <p:spPr>
          <a:xfrm>
            <a:off x="8244408" y="4643844"/>
            <a:ext cx="442750"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14" name="TextBox 13"/>
          <p:cNvSpPr txBox="1"/>
          <p:nvPr/>
        </p:nvSpPr>
        <p:spPr>
          <a:xfrm>
            <a:off x="5634764" y="3861048"/>
            <a:ext cx="3103478" cy="369332"/>
          </a:xfrm>
          <a:prstGeom prst="rect">
            <a:avLst/>
          </a:prstGeom>
          <a:noFill/>
        </p:spPr>
        <p:txBody>
          <a:bodyPr wrap="none" rtlCol="0">
            <a:spAutoFit/>
          </a:bodyPr>
          <a:lstStyle/>
          <a:p>
            <a:r>
              <a:rPr lang="en-US" dirty="0" smtClean="0"/>
              <a:t>(b) A bit Complicated Network</a:t>
            </a:r>
            <a:endParaRPr lang="en-US" dirty="0"/>
          </a:p>
        </p:txBody>
      </p:sp>
      <p:sp>
        <p:nvSpPr>
          <p:cNvPr id="15" name="TextBox 14"/>
          <p:cNvSpPr txBox="1"/>
          <p:nvPr/>
        </p:nvSpPr>
        <p:spPr>
          <a:xfrm>
            <a:off x="5868144" y="6011996"/>
            <a:ext cx="2511970" cy="369332"/>
          </a:xfrm>
          <a:prstGeom prst="rect">
            <a:avLst/>
          </a:prstGeom>
          <a:noFill/>
        </p:spPr>
        <p:txBody>
          <a:bodyPr wrap="none" rtlCol="0">
            <a:spAutoFit/>
          </a:bodyPr>
          <a:lstStyle/>
          <a:p>
            <a:r>
              <a:rPr lang="en-US" dirty="0" smtClean="0"/>
              <a:t>(c) Complicated Network</a:t>
            </a:r>
            <a:endParaRPr lang="en-US" dirty="0"/>
          </a:p>
        </p:txBody>
      </p:sp>
    </p:spTree>
    <p:extLst>
      <p:ext uri="{BB962C8B-B14F-4D97-AF65-F5344CB8AC3E}">
        <p14:creationId xmlns:p14="http://schemas.microsoft.com/office/powerpoint/2010/main" val="1983053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175" y="332656"/>
            <a:ext cx="8558305" cy="5976664"/>
          </a:xfrm>
        </p:spPr>
      </p:pic>
      <p:sp>
        <p:nvSpPr>
          <p:cNvPr id="3" name="Footer Placeholder 2"/>
          <p:cNvSpPr>
            <a:spLocks noGrp="1"/>
          </p:cNvSpPr>
          <p:nvPr>
            <p:ph type="ftr" sz="quarter" idx="11"/>
          </p:nvPr>
        </p:nvSpPr>
        <p:spPr/>
        <p:txBody>
          <a:bodyPr/>
          <a:lstStyle/>
          <a:p>
            <a:r>
              <a:rPr lang="en-US" smtClean="0"/>
              <a:t>CSE,RU</a:t>
            </a:r>
            <a:endParaRPr lang="en-US"/>
          </a:p>
        </p:txBody>
      </p:sp>
      <p:sp>
        <p:nvSpPr>
          <p:cNvPr id="4" name="Slide Number Placeholder 3"/>
          <p:cNvSpPr>
            <a:spLocks noGrp="1"/>
          </p:cNvSpPr>
          <p:nvPr>
            <p:ph type="sldNum" sz="quarter" idx="12"/>
          </p:nvPr>
        </p:nvSpPr>
        <p:spPr/>
        <p:txBody>
          <a:bodyPr/>
          <a:lstStyle/>
          <a:p>
            <a:fld id="{10ADC90C-45E7-4A51-B2D2-26A5BC4D29BD}" type="slidenum">
              <a:rPr lang="en-US" smtClean="0"/>
              <a:t>30</a:t>
            </a:fld>
            <a:endParaRPr lang="en-US"/>
          </a:p>
        </p:txBody>
      </p:sp>
      <p:sp>
        <p:nvSpPr>
          <p:cNvPr id="5" name="TextBox 4"/>
          <p:cNvSpPr txBox="1"/>
          <p:nvPr/>
        </p:nvSpPr>
        <p:spPr>
          <a:xfrm>
            <a:off x="755576" y="5805264"/>
            <a:ext cx="7855151" cy="461665"/>
          </a:xfrm>
          <a:prstGeom prst="rect">
            <a:avLst/>
          </a:prstGeom>
          <a:noFill/>
        </p:spPr>
        <p:txBody>
          <a:bodyPr wrap="square" rtlCol="0">
            <a:spAutoFit/>
          </a:bodyPr>
          <a:lstStyle/>
          <a:p>
            <a:pPr algn="ctr"/>
            <a:r>
              <a:rPr lang="en-US" sz="2400" dirty="0" smtClean="0"/>
              <a:t>Fig: Service regions of five RIRs nowadays</a:t>
            </a:r>
            <a:endParaRPr lang="en-US" sz="2400" dirty="0"/>
          </a:p>
        </p:txBody>
      </p:sp>
      <p:sp>
        <p:nvSpPr>
          <p:cNvPr id="2" name="Date Placeholder 1"/>
          <p:cNvSpPr>
            <a:spLocks noGrp="1"/>
          </p:cNvSpPr>
          <p:nvPr>
            <p:ph type="dt" sz="half" idx="10"/>
          </p:nvPr>
        </p:nvSpPr>
        <p:spPr/>
        <p:txBody>
          <a:bodyPr/>
          <a:lstStyle/>
          <a:p>
            <a:fld id="{ECF405F1-3EAD-4C30-A5CC-83A001685CA5}" type="datetime1">
              <a:rPr lang="en-US" smtClean="0"/>
              <a:t>8/20/2015</a:t>
            </a:fld>
            <a:endParaRPr lang="en-US" dirty="0"/>
          </a:p>
        </p:txBody>
      </p:sp>
    </p:spTree>
    <p:extLst>
      <p:ext uri="{BB962C8B-B14F-4D97-AF65-F5344CB8AC3E}">
        <p14:creationId xmlns:p14="http://schemas.microsoft.com/office/powerpoint/2010/main" val="22930397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CSE,RU</a:t>
            </a:r>
            <a:endParaRPr lang="en-US"/>
          </a:p>
        </p:txBody>
      </p:sp>
      <p:sp>
        <p:nvSpPr>
          <p:cNvPr id="4" name="Slide Number Placeholder 3"/>
          <p:cNvSpPr>
            <a:spLocks noGrp="1"/>
          </p:cNvSpPr>
          <p:nvPr>
            <p:ph type="sldNum" sz="quarter" idx="12"/>
          </p:nvPr>
        </p:nvSpPr>
        <p:spPr/>
        <p:txBody>
          <a:bodyPr/>
          <a:lstStyle/>
          <a:p>
            <a:fld id="{10ADC90C-45E7-4A51-B2D2-26A5BC4D29BD}" type="slidenum">
              <a:rPr lang="en-US" smtClean="0"/>
              <a:t>31</a:t>
            </a:fld>
            <a:endParaRPr lang="en-US"/>
          </a:p>
        </p:txBody>
      </p:sp>
      <p:sp>
        <p:nvSpPr>
          <p:cNvPr id="5" name="TextBox 4"/>
          <p:cNvSpPr txBox="1"/>
          <p:nvPr/>
        </p:nvSpPr>
        <p:spPr>
          <a:xfrm>
            <a:off x="755576" y="5661248"/>
            <a:ext cx="7855151" cy="461665"/>
          </a:xfrm>
          <a:prstGeom prst="rect">
            <a:avLst/>
          </a:prstGeom>
          <a:noFill/>
        </p:spPr>
        <p:txBody>
          <a:bodyPr wrap="square" rtlCol="0">
            <a:spAutoFit/>
          </a:bodyPr>
          <a:lstStyle/>
          <a:p>
            <a:pPr algn="ctr"/>
            <a:r>
              <a:rPr lang="en-US" sz="2400" dirty="0" smtClean="0"/>
              <a:t>Fig: Service regions of three RIRs in 2002-2005</a:t>
            </a:r>
            <a:endParaRPr lang="en-US" sz="2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661" y="980728"/>
            <a:ext cx="8494045" cy="4680520"/>
          </a:xfrm>
        </p:spPr>
      </p:pic>
      <p:sp>
        <p:nvSpPr>
          <p:cNvPr id="2" name="Date Placeholder 1"/>
          <p:cNvSpPr>
            <a:spLocks noGrp="1"/>
          </p:cNvSpPr>
          <p:nvPr>
            <p:ph type="dt" sz="half" idx="10"/>
          </p:nvPr>
        </p:nvSpPr>
        <p:spPr/>
        <p:txBody>
          <a:bodyPr/>
          <a:lstStyle/>
          <a:p>
            <a:fld id="{7980483F-ECCF-43FA-96A4-07E59546A31D}" type="datetime1">
              <a:rPr lang="en-US" smtClean="0"/>
              <a:t>8/20/2015</a:t>
            </a:fld>
            <a:endParaRPr lang="en-US" dirty="0"/>
          </a:p>
        </p:txBody>
      </p:sp>
    </p:spTree>
    <p:extLst>
      <p:ext uri="{BB962C8B-B14F-4D97-AF65-F5344CB8AC3E}">
        <p14:creationId xmlns:p14="http://schemas.microsoft.com/office/powerpoint/2010/main" val="1551952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967" y="980728"/>
            <a:ext cx="8657390" cy="4752528"/>
          </a:xfrm>
        </p:spPr>
      </p:pic>
      <p:sp>
        <p:nvSpPr>
          <p:cNvPr id="3" name="Footer Placeholder 2"/>
          <p:cNvSpPr>
            <a:spLocks noGrp="1"/>
          </p:cNvSpPr>
          <p:nvPr>
            <p:ph type="ftr" sz="quarter" idx="11"/>
          </p:nvPr>
        </p:nvSpPr>
        <p:spPr/>
        <p:txBody>
          <a:bodyPr/>
          <a:lstStyle/>
          <a:p>
            <a:r>
              <a:rPr lang="en-US" smtClean="0"/>
              <a:t>CSE,RU</a:t>
            </a:r>
            <a:endParaRPr lang="en-US"/>
          </a:p>
        </p:txBody>
      </p:sp>
      <p:sp>
        <p:nvSpPr>
          <p:cNvPr id="4" name="Slide Number Placeholder 3"/>
          <p:cNvSpPr>
            <a:spLocks noGrp="1"/>
          </p:cNvSpPr>
          <p:nvPr>
            <p:ph type="sldNum" sz="quarter" idx="12"/>
          </p:nvPr>
        </p:nvSpPr>
        <p:spPr/>
        <p:txBody>
          <a:bodyPr/>
          <a:lstStyle/>
          <a:p>
            <a:fld id="{10ADC90C-45E7-4A51-B2D2-26A5BC4D29BD}" type="slidenum">
              <a:rPr lang="en-US" smtClean="0"/>
              <a:t>32</a:t>
            </a:fld>
            <a:endParaRPr lang="en-US"/>
          </a:p>
        </p:txBody>
      </p:sp>
      <p:sp>
        <p:nvSpPr>
          <p:cNvPr id="5" name="TextBox 4"/>
          <p:cNvSpPr txBox="1"/>
          <p:nvPr/>
        </p:nvSpPr>
        <p:spPr>
          <a:xfrm>
            <a:off x="755576" y="5661248"/>
            <a:ext cx="7855151" cy="461665"/>
          </a:xfrm>
          <a:prstGeom prst="rect">
            <a:avLst/>
          </a:prstGeom>
          <a:noFill/>
        </p:spPr>
        <p:txBody>
          <a:bodyPr wrap="square" rtlCol="0">
            <a:spAutoFit/>
          </a:bodyPr>
          <a:lstStyle/>
          <a:p>
            <a:pPr algn="ctr"/>
            <a:r>
              <a:rPr lang="en-US" sz="2400" dirty="0" smtClean="0"/>
              <a:t>Fig: Service regions of three RIRs in 2002</a:t>
            </a:r>
            <a:endParaRPr lang="en-US" sz="2400" dirty="0"/>
          </a:p>
        </p:txBody>
      </p:sp>
      <p:sp>
        <p:nvSpPr>
          <p:cNvPr id="2" name="Date Placeholder 1"/>
          <p:cNvSpPr>
            <a:spLocks noGrp="1"/>
          </p:cNvSpPr>
          <p:nvPr>
            <p:ph type="dt" sz="half" idx="10"/>
          </p:nvPr>
        </p:nvSpPr>
        <p:spPr/>
        <p:txBody>
          <a:bodyPr/>
          <a:lstStyle/>
          <a:p>
            <a:fld id="{5F56BA5F-7B78-4AB5-9730-14DEDA59E7EA}" type="datetime1">
              <a:rPr lang="en-US" smtClean="0"/>
              <a:t>8/20/2015</a:t>
            </a:fld>
            <a:endParaRPr lang="en-US" dirty="0"/>
          </a:p>
        </p:txBody>
      </p:sp>
    </p:spTree>
    <p:extLst>
      <p:ext uri="{BB962C8B-B14F-4D97-AF65-F5344CB8AC3E}">
        <p14:creationId xmlns:p14="http://schemas.microsoft.com/office/powerpoint/2010/main" val="40851951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APNIC</a:t>
            </a:r>
            <a:endParaRPr lang="en-US" sz="4000" dirty="0">
              <a:solidFill>
                <a:schemeClr val="accent6">
                  <a:lumMod val="50000"/>
                </a:schemeClr>
              </a:solidFill>
            </a:endParaRPr>
          </a:p>
        </p:txBody>
      </p:sp>
      <p:sp>
        <p:nvSpPr>
          <p:cNvPr id="3" name="Content Placeholder 2"/>
          <p:cNvSpPr>
            <a:spLocks noGrp="1"/>
          </p:cNvSpPr>
          <p:nvPr>
            <p:ph idx="1"/>
          </p:nvPr>
        </p:nvSpPr>
        <p:spPr>
          <a:xfrm>
            <a:off x="457200" y="1484784"/>
            <a:ext cx="8229600" cy="4709119"/>
          </a:xfrm>
        </p:spPr>
        <p:txBody>
          <a:bodyPr>
            <a:normAutofit fontScale="85000" lnSpcReduction="20000"/>
          </a:bodyPr>
          <a:lstStyle/>
          <a:p>
            <a:r>
              <a:rPr lang="en-US" dirty="0" smtClean="0"/>
              <a:t>Founded: 13 January, 1993</a:t>
            </a:r>
          </a:p>
          <a:p>
            <a:r>
              <a:rPr lang="en-US" dirty="0" smtClean="0"/>
              <a:t>Focus:</a:t>
            </a:r>
          </a:p>
          <a:p>
            <a:pPr lvl="1"/>
            <a:r>
              <a:rPr lang="en-US" b="1" dirty="0">
                <a:solidFill>
                  <a:srgbClr val="0033CC"/>
                </a:solidFill>
              </a:rPr>
              <a:t>allocating IPv4</a:t>
            </a:r>
            <a:r>
              <a:rPr lang="en-US" dirty="0"/>
              <a:t> and IPv6 address space, and Autonomous System Numbers,</a:t>
            </a:r>
          </a:p>
          <a:p>
            <a:pPr lvl="1"/>
            <a:r>
              <a:rPr lang="en-US" dirty="0"/>
              <a:t>maintaining the public </a:t>
            </a:r>
            <a:r>
              <a:rPr lang="en-US" dirty="0" err="1"/>
              <a:t>Whois</a:t>
            </a:r>
            <a:r>
              <a:rPr lang="en-US" dirty="0"/>
              <a:t> Database for the Asia Pacific region,</a:t>
            </a:r>
          </a:p>
          <a:p>
            <a:pPr lvl="1"/>
            <a:r>
              <a:rPr lang="en-US" dirty="0" smtClean="0"/>
              <a:t>representing </a:t>
            </a:r>
            <a:r>
              <a:rPr lang="en-US" dirty="0"/>
              <a:t>the interests of the Asia Pacific Internet community on the global stage</a:t>
            </a:r>
            <a:r>
              <a:rPr lang="en-US" dirty="0" smtClean="0"/>
              <a:t>.</a:t>
            </a:r>
          </a:p>
          <a:p>
            <a:r>
              <a:rPr lang="en-US" dirty="0" smtClean="0"/>
              <a:t>Location: Brisbane, Queensland, Australia</a:t>
            </a:r>
          </a:p>
          <a:p>
            <a:r>
              <a:rPr lang="en-US" dirty="0"/>
              <a:t>Website: </a:t>
            </a:r>
            <a:r>
              <a:rPr lang="en-US" dirty="0" smtClean="0"/>
              <a:t>www.apnic.net</a:t>
            </a:r>
          </a:p>
          <a:p>
            <a:r>
              <a:rPr lang="en-US" dirty="0" smtClean="0"/>
              <a:t>Members</a:t>
            </a:r>
            <a:r>
              <a:rPr lang="en-US" dirty="0"/>
              <a:t>: 4,737 </a:t>
            </a:r>
            <a:r>
              <a:rPr lang="en-US" dirty="0" smtClean="0"/>
              <a:t>from 56 economies</a:t>
            </a:r>
          </a:p>
          <a:p>
            <a:pPr lvl="1"/>
            <a:r>
              <a:rPr lang="en-US" b="1" dirty="0" smtClean="0">
                <a:solidFill>
                  <a:srgbClr val="0033CC"/>
                </a:solidFill>
              </a:rPr>
              <a:t>Bangladesh has 207 members</a:t>
            </a:r>
            <a:r>
              <a:rPr lang="en-US" dirty="0" smtClean="0"/>
              <a:t> of APNIC [</a:t>
            </a:r>
            <a:r>
              <a:rPr lang="en-US" dirty="0" smtClean="0">
                <a:solidFill>
                  <a:srgbClr val="C00000"/>
                </a:solidFill>
              </a:rPr>
              <a:t>checked on 20.3.2015</a:t>
            </a:r>
            <a:r>
              <a:rPr lang="en-US" dirty="0" smtClean="0"/>
              <a:t>]</a:t>
            </a:r>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33</a:t>
            </a:fld>
            <a:endParaRPr lang="en-US"/>
          </a:p>
        </p:txBody>
      </p:sp>
      <p:sp>
        <p:nvSpPr>
          <p:cNvPr id="4" name="Date Placeholder 3"/>
          <p:cNvSpPr>
            <a:spLocks noGrp="1"/>
          </p:cNvSpPr>
          <p:nvPr>
            <p:ph type="dt" sz="half" idx="10"/>
          </p:nvPr>
        </p:nvSpPr>
        <p:spPr/>
        <p:txBody>
          <a:bodyPr/>
          <a:lstStyle/>
          <a:p>
            <a:fld id="{EB3BD102-7939-4AC7-A622-94FBACCDBF17}" type="datetime1">
              <a:rPr lang="en-US" smtClean="0"/>
              <a:t>8/20/2015</a:t>
            </a:fld>
            <a:endParaRPr lang="en-US" dirty="0"/>
          </a:p>
        </p:txBody>
      </p:sp>
    </p:spTree>
    <p:extLst>
      <p:ext uri="{BB962C8B-B14F-4D97-AF65-F5344CB8AC3E}">
        <p14:creationId xmlns:p14="http://schemas.microsoft.com/office/powerpoint/2010/main" val="22125201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4000" dirty="0" smtClean="0"/>
              <a:t>Membership Tier</a:t>
            </a:r>
            <a:endParaRPr lang="en-US" sz="4000" dirty="0"/>
          </a:p>
        </p:txBody>
      </p:sp>
      <p:sp>
        <p:nvSpPr>
          <p:cNvPr id="5" name="Content Placeholder 4"/>
          <p:cNvSpPr>
            <a:spLocks noGrp="1"/>
          </p:cNvSpPr>
          <p:nvPr>
            <p:ph idx="1"/>
          </p:nvPr>
        </p:nvSpPr>
        <p:spPr>
          <a:xfrm>
            <a:off x="457200" y="1340768"/>
            <a:ext cx="8229600" cy="4785395"/>
          </a:xfrm>
        </p:spPr>
        <p:txBody>
          <a:bodyPr/>
          <a:lstStyle/>
          <a:p>
            <a:r>
              <a:rPr lang="en-US" sz="2400" dirty="0"/>
              <a:t>APNIC's membership structure is divided into seven tiers.</a:t>
            </a:r>
            <a:endParaRPr lang="en-US" sz="2400"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11956866"/>
              </p:ext>
            </p:extLst>
          </p:nvPr>
        </p:nvGraphicFramePr>
        <p:xfrm>
          <a:off x="498633" y="1960704"/>
          <a:ext cx="8146734" cy="4290320"/>
        </p:xfrm>
        <a:graphic>
          <a:graphicData uri="http://schemas.openxmlformats.org/drawingml/2006/table">
            <a:tbl>
              <a:tblPr/>
              <a:tblGrid>
                <a:gridCol w="1553087"/>
                <a:gridCol w="3312368"/>
                <a:gridCol w="3281279"/>
              </a:tblGrid>
              <a:tr h="604200">
                <a:tc>
                  <a:txBody>
                    <a:bodyPr/>
                    <a:lstStyle/>
                    <a:p>
                      <a:r>
                        <a:rPr lang="en-US" sz="1800" dirty="0"/>
                        <a:t>Membership </a:t>
                      </a:r>
                      <a:r>
                        <a:rPr lang="en-US" sz="1800" dirty="0" smtClean="0"/>
                        <a:t>tier</a:t>
                      </a:r>
                      <a:endParaRPr lang="en-US" sz="1800" dirty="0"/>
                    </a:p>
                  </a:txBody>
                  <a:tcPr marL="90519" marR="90519" marT="45260" marB="452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IPv4 </a:t>
                      </a:r>
                      <a:r>
                        <a:rPr lang="en-US" sz="1800" dirty="0" smtClean="0"/>
                        <a:t>prefix</a:t>
                      </a:r>
                      <a:endParaRPr lang="en-US" sz="1800" dirty="0"/>
                    </a:p>
                  </a:txBody>
                  <a:tcPr marL="90519" marR="90519" marT="45260" marB="452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IPv6 </a:t>
                      </a:r>
                      <a:r>
                        <a:rPr lang="en-US" sz="1800" dirty="0" smtClean="0"/>
                        <a:t>prefix</a:t>
                      </a:r>
                      <a:endParaRPr lang="en-US" sz="1800" dirty="0"/>
                    </a:p>
                  </a:txBody>
                  <a:tcPr marL="90519" marR="90519" marT="45260" marB="452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210">
                <a:tc>
                  <a:txBody>
                    <a:bodyPr/>
                    <a:lstStyle/>
                    <a:p>
                      <a:pPr algn="l"/>
                      <a:r>
                        <a:rPr lang="en-US" sz="1800" b="1" dirty="0"/>
                        <a:t>Associate</a:t>
                      </a:r>
                      <a:endParaRPr lang="en-US" sz="1800" dirty="0"/>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None</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a:t>None</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210">
                <a:tc>
                  <a:txBody>
                    <a:bodyPr/>
                    <a:lstStyle/>
                    <a:p>
                      <a:pPr algn="l"/>
                      <a:r>
                        <a:rPr lang="en-US" sz="1800" b="1"/>
                        <a:t>Very small</a:t>
                      </a:r>
                      <a:endParaRPr lang="en-US" sz="1800"/>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a:t>Up to and including /22</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a:t>Up to and including /35</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702">
                <a:tc>
                  <a:txBody>
                    <a:bodyPr/>
                    <a:lstStyle/>
                    <a:p>
                      <a:pPr algn="l"/>
                      <a:r>
                        <a:rPr lang="en-US" sz="1800" b="1"/>
                        <a:t>Small</a:t>
                      </a:r>
                      <a:endParaRPr lang="en-US" sz="1800"/>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a:t>Greater than /22, up to and including /19</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a:t>Greater than /35, up to and including /32</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702">
                <a:tc>
                  <a:txBody>
                    <a:bodyPr/>
                    <a:lstStyle/>
                    <a:p>
                      <a:pPr algn="l"/>
                      <a:r>
                        <a:rPr lang="en-US" sz="1800" b="1"/>
                        <a:t>Medium</a:t>
                      </a:r>
                      <a:endParaRPr lang="en-US" sz="1800"/>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a:t>Greater than /19, up to and including /16</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a:t>Greater than /32, up to and including /29</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702">
                <a:tc>
                  <a:txBody>
                    <a:bodyPr/>
                    <a:lstStyle/>
                    <a:p>
                      <a:pPr algn="l"/>
                      <a:r>
                        <a:rPr lang="en-US" sz="1800" b="1"/>
                        <a:t>Large</a:t>
                      </a:r>
                      <a:endParaRPr lang="en-US" sz="1800"/>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a:t>Greater than /16, up to and including /13</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a:t>Greater than /29, up to and including /26</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702">
                <a:tc>
                  <a:txBody>
                    <a:bodyPr/>
                    <a:lstStyle/>
                    <a:p>
                      <a:pPr algn="l"/>
                      <a:r>
                        <a:rPr lang="en-US" sz="1800" b="1"/>
                        <a:t>Very large</a:t>
                      </a:r>
                      <a:endParaRPr lang="en-US" sz="1800"/>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a:t>Greater than /13, up to and including /10</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a:t>Greater than /26, up to and including /23</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210">
                <a:tc>
                  <a:txBody>
                    <a:bodyPr/>
                    <a:lstStyle/>
                    <a:p>
                      <a:pPr algn="l"/>
                      <a:r>
                        <a:rPr lang="en-US" sz="1800" b="1"/>
                        <a:t>Extra large</a:t>
                      </a:r>
                      <a:endParaRPr lang="en-US" sz="1800"/>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a:t>&gt;/10</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&gt;/23</a:t>
                      </a:r>
                    </a:p>
                  </a:txBody>
                  <a:tcPr marL="90519" marR="90519" marT="45260" marB="452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CSE,RU</a:t>
            </a:r>
            <a:endParaRPr lang="en-US"/>
          </a:p>
        </p:txBody>
      </p:sp>
      <p:sp>
        <p:nvSpPr>
          <p:cNvPr id="7" name="Slide Number Placeholder 6"/>
          <p:cNvSpPr>
            <a:spLocks noGrp="1"/>
          </p:cNvSpPr>
          <p:nvPr>
            <p:ph type="sldNum" sz="quarter" idx="12"/>
          </p:nvPr>
        </p:nvSpPr>
        <p:spPr/>
        <p:txBody>
          <a:bodyPr/>
          <a:lstStyle/>
          <a:p>
            <a:fld id="{10ADC90C-45E7-4A51-B2D2-26A5BC4D29BD}" type="slidenum">
              <a:rPr lang="en-US" smtClean="0"/>
              <a:t>34</a:t>
            </a:fld>
            <a:endParaRPr lang="en-US"/>
          </a:p>
        </p:txBody>
      </p:sp>
    </p:spTree>
    <p:extLst>
      <p:ext uri="{BB962C8B-B14F-4D97-AF65-F5344CB8AC3E}">
        <p14:creationId xmlns:p14="http://schemas.microsoft.com/office/powerpoint/2010/main" val="6741428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APNIC’s BD Members</a:t>
            </a:r>
            <a:br>
              <a:rPr lang="en-US" dirty="0" smtClean="0"/>
            </a:br>
            <a:r>
              <a:rPr lang="en-US" sz="3100" dirty="0" smtClean="0"/>
              <a:t>[</a:t>
            </a:r>
            <a:r>
              <a:rPr lang="en-US" sz="3100" dirty="0" smtClean="0">
                <a:solidFill>
                  <a:srgbClr val="C00000"/>
                </a:solidFill>
              </a:rPr>
              <a:t>checked on 20.3.2015</a:t>
            </a:r>
            <a:r>
              <a:rPr lang="en-US" sz="3100" dirty="0" smtClean="0"/>
              <a:t>]</a:t>
            </a:r>
            <a:endParaRPr lang="en-US" sz="3100" dirty="0"/>
          </a:p>
        </p:txBody>
      </p:sp>
      <p:sp>
        <p:nvSpPr>
          <p:cNvPr id="3" name="Content Placeholder 2"/>
          <p:cNvSpPr>
            <a:spLocks noGrp="1"/>
          </p:cNvSpPr>
          <p:nvPr>
            <p:ph idx="1"/>
          </p:nvPr>
        </p:nvSpPr>
        <p:spPr/>
        <p:txBody>
          <a:bodyPr/>
          <a:lstStyle/>
          <a:p>
            <a:r>
              <a:rPr lang="en-US" sz="2800" dirty="0" smtClean="0"/>
              <a:t>207 members, e.g.,</a:t>
            </a:r>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pPr lvl="1">
              <a:buFont typeface="Wingdings" panose="05000000000000000000" pitchFamily="2" charset="2"/>
              <a:buChar char="v"/>
            </a:pPr>
            <a:r>
              <a:rPr lang="en-US" sz="2400" dirty="0" smtClean="0"/>
              <a:t>Tier: rank/one of several layers or levels</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126578998"/>
              </p:ext>
            </p:extLst>
          </p:nvPr>
        </p:nvGraphicFramePr>
        <p:xfrm>
          <a:off x="683568" y="2204864"/>
          <a:ext cx="7560840" cy="3337560"/>
        </p:xfrm>
        <a:graphic>
          <a:graphicData uri="http://schemas.openxmlformats.org/drawingml/2006/table">
            <a:tbl>
              <a:tblPr firstRow="1" bandRow="1">
                <a:tableStyleId>{5C22544A-7EE6-4342-B048-85BDC9FD1C3A}</a:tableStyleId>
              </a:tblPr>
              <a:tblGrid>
                <a:gridCol w="5256584"/>
                <a:gridCol w="2304256"/>
              </a:tblGrid>
              <a:tr h="370840">
                <a:tc>
                  <a:txBody>
                    <a:bodyPr/>
                    <a:lstStyle/>
                    <a:p>
                      <a:pPr algn="ctr"/>
                      <a:r>
                        <a:rPr lang="en-US" dirty="0" smtClean="0"/>
                        <a:t>Member</a:t>
                      </a:r>
                      <a:endParaRPr lang="en-US" dirty="0"/>
                    </a:p>
                  </a:txBody>
                  <a:tcPr/>
                </a:tc>
                <a:tc>
                  <a:txBody>
                    <a:bodyPr/>
                    <a:lstStyle/>
                    <a:p>
                      <a:pPr algn="ctr"/>
                      <a:r>
                        <a:rPr lang="en-US" dirty="0" smtClean="0"/>
                        <a:t>Membership Tier</a:t>
                      </a:r>
                      <a:endParaRPr lang="en-US" dirty="0"/>
                    </a:p>
                  </a:txBody>
                  <a:tcPr/>
                </a:tc>
              </a:tr>
              <a:tr h="370840">
                <a:tc>
                  <a:txBody>
                    <a:bodyPr/>
                    <a:lstStyle/>
                    <a:p>
                      <a:r>
                        <a:rPr lang="en-US" dirty="0" smtClean="0"/>
                        <a:t>Bangladesh Computer Council</a:t>
                      </a:r>
                      <a:endParaRPr lang="en-US" dirty="0"/>
                    </a:p>
                  </a:txBody>
                  <a:tcPr/>
                </a:tc>
                <a:tc>
                  <a:txBody>
                    <a:bodyPr/>
                    <a:lstStyle/>
                    <a:p>
                      <a:r>
                        <a:rPr lang="en-US" dirty="0" smtClean="0"/>
                        <a:t>Associate</a:t>
                      </a:r>
                      <a:endParaRPr lang="en-US" dirty="0"/>
                    </a:p>
                  </a:txBody>
                  <a:tcPr/>
                </a:tc>
              </a:tr>
              <a:tr h="370840">
                <a:tc>
                  <a:txBody>
                    <a:bodyPr/>
                    <a:lstStyle/>
                    <a:p>
                      <a:r>
                        <a:rPr lang="en-US" dirty="0" smtClean="0"/>
                        <a:t>Apple Network Ltd.</a:t>
                      </a:r>
                      <a:endParaRPr lang="en-US" dirty="0"/>
                    </a:p>
                  </a:txBody>
                  <a:tcPr/>
                </a:tc>
                <a:tc>
                  <a:txBody>
                    <a:bodyPr/>
                    <a:lstStyle/>
                    <a:p>
                      <a:r>
                        <a:rPr lang="en-US" dirty="0" smtClean="0"/>
                        <a:t>Very</a:t>
                      </a:r>
                      <a:r>
                        <a:rPr lang="en-US" baseline="0" dirty="0" smtClean="0"/>
                        <a:t> Small</a:t>
                      </a:r>
                      <a:endParaRPr lang="en-US" dirty="0"/>
                    </a:p>
                  </a:txBody>
                  <a:tcPr/>
                </a:tc>
              </a:tr>
              <a:tr h="370840">
                <a:tc>
                  <a:txBody>
                    <a:bodyPr/>
                    <a:lstStyle/>
                    <a:p>
                      <a:r>
                        <a:rPr lang="en-US" dirty="0" err="1" smtClean="0"/>
                        <a:t>Banglalink</a:t>
                      </a:r>
                      <a:r>
                        <a:rPr lang="en-US" dirty="0" smtClean="0"/>
                        <a:t> GSM</a:t>
                      </a:r>
                      <a:endParaRPr lang="en-US" dirty="0"/>
                    </a:p>
                  </a:txBody>
                  <a:tcPr/>
                </a:tc>
                <a:tc>
                  <a:txBody>
                    <a:bodyPr/>
                    <a:lstStyle/>
                    <a:p>
                      <a:r>
                        <a:rPr lang="en-US" dirty="0" smtClean="0"/>
                        <a:t>Small</a:t>
                      </a:r>
                      <a:endParaRPr lang="en-US" dirty="0"/>
                    </a:p>
                  </a:txBody>
                  <a:tcPr/>
                </a:tc>
              </a:tr>
              <a:tr h="370840">
                <a:tc>
                  <a:txBody>
                    <a:bodyPr/>
                    <a:lstStyle/>
                    <a:p>
                      <a:r>
                        <a:rPr lang="en-US" dirty="0" err="1" smtClean="0"/>
                        <a:t>Grameenphone</a:t>
                      </a:r>
                      <a:r>
                        <a:rPr lang="en-US" dirty="0" smtClean="0"/>
                        <a:t> limited</a:t>
                      </a:r>
                      <a:endParaRPr lang="en-US" dirty="0"/>
                    </a:p>
                  </a:txBody>
                  <a:tcPr/>
                </a:tc>
                <a:tc>
                  <a:txBody>
                    <a:bodyPr/>
                    <a:lstStyle/>
                    <a:p>
                      <a:r>
                        <a:rPr lang="en-US" dirty="0" smtClean="0"/>
                        <a:t>Small</a:t>
                      </a:r>
                      <a:endParaRPr lang="en-US" dirty="0"/>
                    </a:p>
                  </a:txBody>
                  <a:tcPr/>
                </a:tc>
              </a:tr>
              <a:tr h="370840">
                <a:tc>
                  <a:txBody>
                    <a:bodyPr/>
                    <a:lstStyle/>
                    <a:p>
                      <a:r>
                        <a:rPr lang="en-US" dirty="0" smtClean="0"/>
                        <a:t>Bangladesh Telegraph &amp; Telephone Board</a:t>
                      </a:r>
                      <a:endParaRPr lang="en-US" dirty="0"/>
                    </a:p>
                  </a:txBody>
                  <a:tcPr/>
                </a:tc>
                <a:tc>
                  <a:txBody>
                    <a:bodyPr/>
                    <a:lstStyle/>
                    <a:p>
                      <a:r>
                        <a:rPr lang="en-US" dirty="0" smtClean="0"/>
                        <a:t>Medium</a:t>
                      </a:r>
                      <a:endParaRPr lang="en-US" dirty="0"/>
                    </a:p>
                  </a:txBody>
                  <a:tcPr/>
                </a:tc>
              </a:tr>
              <a:tr h="370840">
                <a:tc>
                  <a:txBody>
                    <a:bodyPr/>
                    <a:lstStyle/>
                    <a:p>
                      <a:r>
                        <a:rPr lang="en-US" dirty="0" err="1" smtClean="0"/>
                        <a:t>Banglalion</a:t>
                      </a:r>
                      <a:r>
                        <a:rPr lang="en-US" dirty="0" smtClean="0"/>
                        <a:t> Communication Ltd.</a:t>
                      </a:r>
                      <a:endParaRPr lang="en-US" dirty="0"/>
                    </a:p>
                  </a:txBody>
                  <a:tcPr/>
                </a:tc>
                <a:tc>
                  <a:txBody>
                    <a:bodyPr/>
                    <a:lstStyle/>
                    <a:p>
                      <a:r>
                        <a:rPr lang="en-US" dirty="0" smtClean="0"/>
                        <a:t>Medium</a:t>
                      </a:r>
                      <a:endParaRPr lang="en-US" dirty="0"/>
                    </a:p>
                  </a:txBody>
                  <a:tcPr/>
                </a:tc>
              </a:tr>
              <a:tr h="370840">
                <a:tc>
                  <a:txBody>
                    <a:bodyPr/>
                    <a:lstStyle/>
                    <a:p>
                      <a:r>
                        <a:rPr lang="en-US" u="none" dirty="0" err="1" smtClean="0"/>
                        <a:t>Augere</a:t>
                      </a:r>
                      <a:r>
                        <a:rPr lang="en-US" u="none" dirty="0" smtClean="0"/>
                        <a:t> Wireless Broadband Bangladesh Limited</a:t>
                      </a:r>
                      <a:endParaRPr lang="en-US" u="none" dirty="0"/>
                    </a:p>
                  </a:txBody>
                  <a:tcPr/>
                </a:tc>
                <a:tc>
                  <a:txBody>
                    <a:bodyPr/>
                    <a:lstStyle/>
                    <a:p>
                      <a:r>
                        <a:rPr lang="en-US" dirty="0" smtClean="0"/>
                        <a:t>Large</a:t>
                      </a:r>
                      <a:endParaRPr lang="en-US" dirty="0"/>
                    </a:p>
                  </a:txBody>
                  <a:tcPr/>
                </a:tc>
              </a:tr>
              <a:tr h="370840">
                <a:tc>
                  <a:txBody>
                    <a:bodyPr/>
                    <a:lstStyle/>
                    <a:p>
                      <a:r>
                        <a:rPr lang="en-US" dirty="0" smtClean="0"/>
                        <a:t>Mango Teleservices Limited.</a:t>
                      </a:r>
                      <a:endParaRPr lang="en-US" dirty="0"/>
                    </a:p>
                  </a:txBody>
                  <a:tcPr/>
                </a:tc>
                <a:tc>
                  <a:txBody>
                    <a:bodyPr/>
                    <a:lstStyle/>
                    <a:p>
                      <a:r>
                        <a:rPr lang="en-US" dirty="0" smtClean="0"/>
                        <a:t>Large</a:t>
                      </a:r>
                      <a:endParaRPr lang="en-US" dirty="0"/>
                    </a:p>
                  </a:txBody>
                  <a:tcPr/>
                </a:tc>
              </a:tr>
            </a:tbl>
          </a:graphicData>
        </a:graphic>
      </p:graphicFrame>
      <p:sp>
        <p:nvSpPr>
          <p:cNvPr id="6" name="Footer Placeholder 5"/>
          <p:cNvSpPr>
            <a:spLocks noGrp="1"/>
          </p:cNvSpPr>
          <p:nvPr>
            <p:ph type="ftr" sz="quarter" idx="11"/>
          </p:nvPr>
        </p:nvSpPr>
        <p:spPr/>
        <p:txBody>
          <a:bodyPr/>
          <a:lstStyle/>
          <a:p>
            <a:r>
              <a:rPr lang="en-US" smtClean="0"/>
              <a:t>CSE,RU</a:t>
            </a:r>
            <a:endParaRPr lang="en-US"/>
          </a:p>
        </p:txBody>
      </p:sp>
      <p:sp>
        <p:nvSpPr>
          <p:cNvPr id="7" name="Slide Number Placeholder 6"/>
          <p:cNvSpPr>
            <a:spLocks noGrp="1"/>
          </p:cNvSpPr>
          <p:nvPr>
            <p:ph type="sldNum" sz="quarter" idx="12"/>
          </p:nvPr>
        </p:nvSpPr>
        <p:spPr/>
        <p:txBody>
          <a:bodyPr/>
          <a:lstStyle/>
          <a:p>
            <a:fld id="{10ADC90C-45E7-4A51-B2D2-26A5BC4D29BD}" type="slidenum">
              <a:rPr lang="en-US" smtClean="0"/>
              <a:t>35</a:t>
            </a:fld>
            <a:endParaRPr lang="en-US"/>
          </a:p>
        </p:txBody>
      </p:sp>
    </p:spTree>
    <p:extLst>
      <p:ext uri="{BB962C8B-B14F-4D97-AF65-F5344CB8AC3E}">
        <p14:creationId xmlns:p14="http://schemas.microsoft.com/office/powerpoint/2010/main" val="27712936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APNIC </a:t>
            </a:r>
            <a:r>
              <a:rPr lang="en-US" sz="4000" dirty="0" err="1" smtClean="0"/>
              <a:t>Whois</a:t>
            </a:r>
            <a:r>
              <a:rPr lang="en-US" sz="4000" dirty="0" smtClean="0"/>
              <a:t> Search(1)</a:t>
            </a:r>
            <a:endParaRPr lang="en-US" sz="4000" dirty="0"/>
          </a:p>
        </p:txBody>
      </p:sp>
      <p:sp>
        <p:nvSpPr>
          <p:cNvPr id="3" name="Content Placeholder 2"/>
          <p:cNvSpPr>
            <a:spLocks noGrp="1"/>
          </p:cNvSpPr>
          <p:nvPr>
            <p:ph idx="1"/>
          </p:nvPr>
        </p:nvSpPr>
        <p:spPr/>
        <p:txBody>
          <a:bodyPr>
            <a:normAutofit/>
          </a:bodyPr>
          <a:lstStyle/>
          <a:p>
            <a:r>
              <a:rPr lang="en-US" sz="2800" dirty="0" smtClean="0">
                <a:hlinkClick r:id="rId2"/>
              </a:rPr>
              <a:t>http</a:t>
            </a:r>
            <a:r>
              <a:rPr lang="en-US" sz="2800" dirty="0">
                <a:hlinkClick r:id="rId2"/>
              </a:rPr>
              <a:t>://</a:t>
            </a:r>
            <a:r>
              <a:rPr lang="en-US" sz="2800" dirty="0" smtClean="0">
                <a:hlinkClick r:id="rId2"/>
              </a:rPr>
              <a:t>wq.apnic.net/whois-search/static/search.html</a:t>
            </a:r>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2718333347"/>
              </p:ext>
            </p:extLst>
          </p:nvPr>
        </p:nvGraphicFramePr>
        <p:xfrm>
          <a:off x="683568" y="2206452"/>
          <a:ext cx="4752528" cy="1294556"/>
        </p:xfrm>
        <a:graphic>
          <a:graphicData uri="http://schemas.openxmlformats.org/drawingml/2006/table">
            <a:tbl>
              <a:tblPr/>
              <a:tblGrid>
                <a:gridCol w="1052104"/>
                <a:gridCol w="3700424"/>
              </a:tblGrid>
              <a:tr h="0">
                <a:tc>
                  <a:txBody>
                    <a:bodyPr/>
                    <a:lstStyle/>
                    <a:p>
                      <a:r>
                        <a:rPr lang="en-US" sz="1600" dirty="0" err="1">
                          <a:effectLst/>
                        </a:rPr>
                        <a:t>inetnum</a:t>
                      </a:r>
                      <a:r>
                        <a:rPr lang="en-US" sz="1600" dirty="0">
                          <a:effectLst/>
                        </a:rPr>
                        <a:t>:</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180.211.128.0 - 180.211.255.255</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611">
                <a:tc>
                  <a:txBody>
                    <a:bodyPr/>
                    <a:lstStyle/>
                    <a:p>
                      <a:r>
                        <a:rPr lang="en-US" sz="1600">
                          <a:effectLst/>
                        </a:rPr>
                        <a:t>netname:</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BTTB-BD</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830">
                <a:tc>
                  <a:txBody>
                    <a:bodyPr/>
                    <a:lstStyle/>
                    <a:p>
                      <a:r>
                        <a:rPr lang="en-US" sz="1600" dirty="0" err="1">
                          <a:effectLst/>
                        </a:rPr>
                        <a:t>descr</a:t>
                      </a:r>
                      <a:r>
                        <a:rPr lang="en-US" sz="1600" dirty="0">
                          <a:effectLst/>
                        </a:rPr>
                        <a:t>:</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Bangladesh Telegraph &amp; Telephone Board</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611">
                <a:tc>
                  <a:txBody>
                    <a:bodyPr/>
                    <a:lstStyle/>
                    <a:p>
                      <a:r>
                        <a:rPr lang="en-US" sz="1600" dirty="0">
                          <a:effectLst/>
                        </a:rPr>
                        <a:t>country:</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BD</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5652120" y="2420888"/>
            <a:ext cx="3240360" cy="646331"/>
          </a:xfrm>
          <a:prstGeom prst="rect">
            <a:avLst/>
          </a:prstGeom>
          <a:solidFill>
            <a:schemeClr val="accent6">
              <a:lumMod val="40000"/>
              <a:lumOff val="60000"/>
            </a:schemeClr>
          </a:solidFill>
        </p:spPr>
        <p:txBody>
          <a:bodyPr wrap="square" rtlCol="0">
            <a:spAutoFit/>
          </a:bodyPr>
          <a:lstStyle/>
          <a:p>
            <a:r>
              <a:rPr lang="en-US" dirty="0" smtClean="0"/>
              <a:t>128 × 256 = 32,768 IP addresses</a:t>
            </a:r>
          </a:p>
          <a:p>
            <a:r>
              <a:rPr lang="en-US" dirty="0" smtClean="0"/>
              <a:t>*** RU rent 32 IP addresses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403079920"/>
              </p:ext>
            </p:extLst>
          </p:nvPr>
        </p:nvGraphicFramePr>
        <p:xfrm>
          <a:off x="683568" y="4221088"/>
          <a:ext cx="4752528" cy="1341120"/>
        </p:xfrm>
        <a:graphic>
          <a:graphicData uri="http://schemas.openxmlformats.org/drawingml/2006/table">
            <a:tbl>
              <a:tblPr/>
              <a:tblGrid>
                <a:gridCol w="1152128"/>
                <a:gridCol w="3600400"/>
              </a:tblGrid>
              <a:tr h="0">
                <a:tc>
                  <a:txBody>
                    <a:bodyPr/>
                    <a:lstStyle/>
                    <a:p>
                      <a:r>
                        <a:rPr lang="en-US" sz="1600" dirty="0" err="1">
                          <a:effectLst/>
                        </a:rPr>
                        <a:t>inetnum</a:t>
                      </a:r>
                      <a:r>
                        <a:rPr lang="en-US" sz="1600"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117.18.224.0 - 117.18.231.255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a:effectLst/>
                        </a:rPr>
                        <a:t>netname: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citycell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a:effectLst/>
                        </a:rPr>
                        <a:t>descr: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service provider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a:effectLst/>
                        </a:rPr>
                        <a:t>country: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5652120" y="4509120"/>
            <a:ext cx="3240360" cy="369332"/>
          </a:xfrm>
          <a:prstGeom prst="rect">
            <a:avLst/>
          </a:prstGeom>
          <a:solidFill>
            <a:schemeClr val="accent6">
              <a:lumMod val="40000"/>
              <a:lumOff val="60000"/>
            </a:schemeClr>
          </a:solidFill>
        </p:spPr>
        <p:txBody>
          <a:bodyPr wrap="square" rtlCol="0">
            <a:spAutoFit/>
          </a:bodyPr>
          <a:lstStyle/>
          <a:p>
            <a:r>
              <a:rPr lang="en-US" dirty="0" smtClean="0"/>
              <a:t>8 × 256 = 2,048 IP addresses</a:t>
            </a:r>
          </a:p>
        </p:txBody>
      </p:sp>
      <p:sp>
        <p:nvSpPr>
          <p:cNvPr id="6" name="Footer Placeholder 5"/>
          <p:cNvSpPr>
            <a:spLocks noGrp="1"/>
          </p:cNvSpPr>
          <p:nvPr>
            <p:ph type="ftr" sz="quarter" idx="11"/>
          </p:nvPr>
        </p:nvSpPr>
        <p:spPr/>
        <p:txBody>
          <a:bodyPr/>
          <a:lstStyle/>
          <a:p>
            <a:r>
              <a:rPr lang="en-US" smtClean="0"/>
              <a:t>CSE,RU</a:t>
            </a:r>
            <a:endParaRPr lang="en-US"/>
          </a:p>
        </p:txBody>
      </p:sp>
      <p:sp>
        <p:nvSpPr>
          <p:cNvPr id="7" name="Slide Number Placeholder 6"/>
          <p:cNvSpPr>
            <a:spLocks noGrp="1"/>
          </p:cNvSpPr>
          <p:nvPr>
            <p:ph type="sldNum" sz="quarter" idx="12"/>
          </p:nvPr>
        </p:nvSpPr>
        <p:spPr/>
        <p:txBody>
          <a:bodyPr/>
          <a:lstStyle/>
          <a:p>
            <a:fld id="{10ADC90C-45E7-4A51-B2D2-26A5BC4D29BD}" type="slidenum">
              <a:rPr lang="en-US" smtClean="0"/>
              <a:t>36</a:t>
            </a:fld>
            <a:endParaRPr lang="en-US"/>
          </a:p>
        </p:txBody>
      </p:sp>
    </p:spTree>
    <p:extLst>
      <p:ext uri="{BB962C8B-B14F-4D97-AF65-F5344CB8AC3E}">
        <p14:creationId xmlns:p14="http://schemas.microsoft.com/office/powerpoint/2010/main" val="2555526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APNIC </a:t>
            </a:r>
            <a:r>
              <a:rPr lang="en-US" sz="4000" dirty="0" err="1" smtClean="0"/>
              <a:t>Whois</a:t>
            </a:r>
            <a:r>
              <a:rPr lang="en-US" sz="4000" dirty="0" smtClean="0"/>
              <a:t> Search(2)</a:t>
            </a:r>
            <a:endParaRPr lang="en-US" sz="4000" dirty="0"/>
          </a:p>
        </p:txBody>
      </p:sp>
      <p:sp>
        <p:nvSpPr>
          <p:cNvPr id="3" name="Content Placeholder 2"/>
          <p:cNvSpPr>
            <a:spLocks noGrp="1"/>
          </p:cNvSpPr>
          <p:nvPr>
            <p:ph idx="1"/>
          </p:nvPr>
        </p:nvSpPr>
        <p:spPr/>
        <p:txBody>
          <a:bodyPr>
            <a:normAutofit/>
          </a:bodyPr>
          <a:lstStyle/>
          <a:p>
            <a:r>
              <a:rPr lang="en-US" sz="2800" dirty="0">
                <a:hlinkClick r:id="rId2"/>
              </a:rPr>
              <a:t>http://</a:t>
            </a:r>
            <a:r>
              <a:rPr lang="en-US" sz="2800" dirty="0" smtClean="0">
                <a:hlinkClick r:id="rId2"/>
              </a:rPr>
              <a:t>wq.apnic.net/whois-search/static/search.html</a:t>
            </a:r>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a:p>
        </p:txBody>
      </p:sp>
      <p:sp>
        <p:nvSpPr>
          <p:cNvPr id="8" name="TextBox 7"/>
          <p:cNvSpPr txBox="1"/>
          <p:nvPr/>
        </p:nvSpPr>
        <p:spPr>
          <a:xfrm>
            <a:off x="5508104" y="2420888"/>
            <a:ext cx="3240360" cy="369332"/>
          </a:xfrm>
          <a:prstGeom prst="rect">
            <a:avLst/>
          </a:prstGeom>
          <a:solidFill>
            <a:schemeClr val="accent6">
              <a:lumMod val="40000"/>
              <a:lumOff val="60000"/>
            </a:schemeClr>
          </a:solidFill>
        </p:spPr>
        <p:txBody>
          <a:bodyPr wrap="square" rtlCol="0">
            <a:spAutoFit/>
          </a:bodyPr>
          <a:lstStyle/>
          <a:p>
            <a:r>
              <a:rPr lang="en-US" dirty="0" smtClean="0"/>
              <a:t>256 × 256 = 65,536 IP addresses</a:t>
            </a:r>
          </a:p>
        </p:txBody>
      </p:sp>
      <p:sp>
        <p:nvSpPr>
          <p:cNvPr id="10" name="TextBox 9"/>
          <p:cNvSpPr txBox="1"/>
          <p:nvPr/>
        </p:nvSpPr>
        <p:spPr>
          <a:xfrm>
            <a:off x="5580112" y="4509120"/>
            <a:ext cx="3168352" cy="369332"/>
          </a:xfrm>
          <a:prstGeom prst="rect">
            <a:avLst/>
          </a:prstGeom>
          <a:solidFill>
            <a:schemeClr val="accent6">
              <a:lumMod val="40000"/>
              <a:lumOff val="60000"/>
            </a:schemeClr>
          </a:solidFill>
        </p:spPr>
        <p:txBody>
          <a:bodyPr wrap="square" rtlCol="0">
            <a:spAutoFit/>
          </a:bodyPr>
          <a:lstStyle/>
          <a:p>
            <a:r>
              <a:rPr lang="en-US" dirty="0"/>
              <a:t>4</a:t>
            </a:r>
            <a:r>
              <a:rPr lang="en-US" dirty="0" smtClean="0"/>
              <a:t> × 256 = 1,024 IP addresses</a:t>
            </a:r>
          </a:p>
        </p:txBody>
      </p:sp>
      <p:graphicFrame>
        <p:nvGraphicFramePr>
          <p:cNvPr id="4" name="Table 3"/>
          <p:cNvGraphicFramePr>
            <a:graphicFrameLocks noGrp="1"/>
          </p:cNvGraphicFramePr>
          <p:nvPr>
            <p:extLst>
              <p:ext uri="{D42A27DB-BD31-4B8C-83A1-F6EECF244321}">
                <p14:modId xmlns:p14="http://schemas.microsoft.com/office/powerpoint/2010/main" val="998503294"/>
              </p:ext>
            </p:extLst>
          </p:nvPr>
        </p:nvGraphicFramePr>
        <p:xfrm>
          <a:off x="683568" y="2348880"/>
          <a:ext cx="4536504" cy="1360160"/>
        </p:xfrm>
        <a:graphic>
          <a:graphicData uri="http://schemas.openxmlformats.org/drawingml/2006/table">
            <a:tbl>
              <a:tblPr/>
              <a:tblGrid>
                <a:gridCol w="1080120"/>
                <a:gridCol w="3456384"/>
              </a:tblGrid>
              <a:tr h="0">
                <a:tc>
                  <a:txBody>
                    <a:bodyPr/>
                    <a:lstStyle/>
                    <a:p>
                      <a:r>
                        <a:rPr lang="en-US" sz="1600" dirty="0" err="1">
                          <a:effectLst/>
                        </a:rPr>
                        <a:t>inetnum</a:t>
                      </a:r>
                      <a:r>
                        <a:rPr lang="en-US" sz="1600"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114.130.0.0 - 114.130.255.255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320">
                <a:tc>
                  <a:txBody>
                    <a:bodyPr/>
                    <a:lstStyle/>
                    <a:p>
                      <a:r>
                        <a:rPr lang="en-US" sz="1600" dirty="0" err="1">
                          <a:effectLst/>
                        </a:rPr>
                        <a:t>netname</a:t>
                      </a:r>
                      <a:r>
                        <a:rPr lang="en-US" sz="1600"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MANGOTELESERVICE-BD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dirty="0" err="1">
                          <a:effectLst/>
                        </a:rPr>
                        <a:t>descr</a:t>
                      </a:r>
                      <a:r>
                        <a:rPr lang="en-US" sz="1600"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Mango Teleservices, IIG of Bangladesh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a:effectLst/>
                        </a:rPr>
                        <a:t>country: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62225833"/>
              </p:ext>
            </p:extLst>
          </p:nvPr>
        </p:nvGraphicFramePr>
        <p:xfrm>
          <a:off x="683568" y="4221088"/>
          <a:ext cx="4536504" cy="1584960"/>
        </p:xfrm>
        <a:graphic>
          <a:graphicData uri="http://schemas.openxmlformats.org/drawingml/2006/table">
            <a:tbl>
              <a:tblPr/>
              <a:tblGrid>
                <a:gridCol w="1139591"/>
                <a:gridCol w="3396913"/>
              </a:tblGrid>
              <a:tr h="0">
                <a:tc>
                  <a:txBody>
                    <a:bodyPr/>
                    <a:lstStyle/>
                    <a:p>
                      <a:r>
                        <a:rPr lang="en-US" sz="1600">
                          <a:effectLst/>
                        </a:rPr>
                        <a:t>inetnum: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202.56.4.0 - 202.56.7.255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a:effectLst/>
                        </a:rPr>
                        <a:t>netname: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GRAMEENPHONEIT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a:effectLst/>
                        </a:rPr>
                        <a:t>descr: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Grameenphone is the largest telecommunication Organisation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a:effectLst/>
                        </a:rPr>
                        <a:t>country: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Footer Placeholder 6"/>
          <p:cNvSpPr>
            <a:spLocks noGrp="1"/>
          </p:cNvSpPr>
          <p:nvPr>
            <p:ph type="ftr" sz="quarter" idx="11"/>
          </p:nvPr>
        </p:nvSpPr>
        <p:spPr/>
        <p:txBody>
          <a:bodyPr/>
          <a:lstStyle/>
          <a:p>
            <a:r>
              <a:rPr lang="en-US" smtClean="0"/>
              <a:t>CSE,RU</a:t>
            </a:r>
            <a:endParaRPr lang="en-US"/>
          </a:p>
        </p:txBody>
      </p:sp>
      <p:sp>
        <p:nvSpPr>
          <p:cNvPr id="9" name="Slide Number Placeholder 8"/>
          <p:cNvSpPr>
            <a:spLocks noGrp="1"/>
          </p:cNvSpPr>
          <p:nvPr>
            <p:ph type="sldNum" sz="quarter" idx="12"/>
          </p:nvPr>
        </p:nvSpPr>
        <p:spPr/>
        <p:txBody>
          <a:bodyPr/>
          <a:lstStyle/>
          <a:p>
            <a:fld id="{10ADC90C-45E7-4A51-B2D2-26A5BC4D29BD}" type="slidenum">
              <a:rPr lang="en-US" smtClean="0"/>
              <a:t>37</a:t>
            </a:fld>
            <a:endParaRPr lang="en-US"/>
          </a:p>
        </p:txBody>
      </p:sp>
    </p:spTree>
    <p:extLst>
      <p:ext uri="{BB962C8B-B14F-4D97-AF65-F5344CB8AC3E}">
        <p14:creationId xmlns:p14="http://schemas.microsoft.com/office/powerpoint/2010/main" val="2519176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4000" dirty="0" smtClean="0"/>
              <a:t>Server</a:t>
            </a:r>
            <a:endParaRPr lang="en-US" sz="4000" dirty="0"/>
          </a:p>
        </p:txBody>
      </p:sp>
      <p:sp>
        <p:nvSpPr>
          <p:cNvPr id="3" name="Content Placeholder 2"/>
          <p:cNvSpPr>
            <a:spLocks noGrp="1"/>
          </p:cNvSpPr>
          <p:nvPr>
            <p:ph idx="1"/>
          </p:nvPr>
        </p:nvSpPr>
        <p:spPr>
          <a:xfrm>
            <a:off x="457200" y="1268760"/>
            <a:ext cx="8229600" cy="5040559"/>
          </a:xfrm>
        </p:spPr>
        <p:txBody>
          <a:bodyPr>
            <a:normAutofit fontScale="62500" lnSpcReduction="20000"/>
          </a:bodyPr>
          <a:lstStyle/>
          <a:p>
            <a:r>
              <a:rPr lang="en-US" dirty="0" smtClean="0"/>
              <a:t>A </a:t>
            </a:r>
            <a:r>
              <a:rPr lang="en-US" dirty="0"/>
              <a:t>server is a computer program that provides services to other computer programs (and their users) in the same or other computers</a:t>
            </a:r>
            <a:r>
              <a:rPr lang="en-US" dirty="0" smtClean="0"/>
              <a:t>.</a:t>
            </a:r>
          </a:p>
          <a:p>
            <a:r>
              <a:rPr lang="en-US" dirty="0"/>
              <a:t>The </a:t>
            </a:r>
            <a:r>
              <a:rPr lang="en-US" dirty="0" smtClean="0"/>
              <a:t>device </a:t>
            </a:r>
            <a:r>
              <a:rPr lang="en-US" dirty="0"/>
              <a:t>that a server program runs in is also frequently referred to as a </a:t>
            </a:r>
            <a:r>
              <a:rPr lang="en-US" dirty="0" smtClean="0"/>
              <a:t>server.</a:t>
            </a:r>
          </a:p>
          <a:p>
            <a:r>
              <a:rPr lang="en-US" dirty="0"/>
              <a:t>In the client/server programming </a:t>
            </a:r>
            <a:r>
              <a:rPr lang="en-US" dirty="0" smtClean="0"/>
              <a:t>model:</a:t>
            </a:r>
          </a:p>
          <a:p>
            <a:pPr lvl="1"/>
            <a:r>
              <a:rPr lang="en-US" dirty="0"/>
              <a:t>a server is a program that awaits and fulfills requests from client </a:t>
            </a:r>
            <a:r>
              <a:rPr lang="en-US" dirty="0" smtClean="0"/>
              <a:t>programs</a:t>
            </a:r>
          </a:p>
          <a:p>
            <a:pPr lvl="1"/>
            <a:r>
              <a:rPr lang="en-US" dirty="0" smtClean="0"/>
              <a:t>a client is a program that requests for services</a:t>
            </a:r>
          </a:p>
          <a:p>
            <a:pPr marL="457200" lvl="1" indent="0">
              <a:buNone/>
            </a:pPr>
            <a:endParaRPr lang="en-US" dirty="0" smtClean="0"/>
          </a:p>
          <a:p>
            <a:r>
              <a:rPr lang="en-US" dirty="0" smtClean="0"/>
              <a:t>Some popular servers</a:t>
            </a:r>
          </a:p>
          <a:p>
            <a:pPr lvl="1"/>
            <a:r>
              <a:rPr lang="en-US" dirty="0" smtClean="0"/>
              <a:t>DHCP server</a:t>
            </a:r>
          </a:p>
          <a:p>
            <a:pPr lvl="1"/>
            <a:r>
              <a:rPr lang="en-US" dirty="0" smtClean="0"/>
              <a:t>DNS server</a:t>
            </a:r>
          </a:p>
          <a:p>
            <a:pPr lvl="1"/>
            <a:r>
              <a:rPr lang="en-US" dirty="0" smtClean="0"/>
              <a:t>File server</a:t>
            </a:r>
          </a:p>
          <a:p>
            <a:pPr lvl="1"/>
            <a:r>
              <a:rPr lang="en-US" dirty="0" smtClean="0"/>
              <a:t>Mail server</a:t>
            </a:r>
          </a:p>
          <a:p>
            <a:pPr lvl="1"/>
            <a:r>
              <a:rPr lang="en-US" dirty="0" smtClean="0"/>
              <a:t>Web server</a:t>
            </a:r>
          </a:p>
          <a:p>
            <a:pPr lvl="1"/>
            <a:r>
              <a:rPr lang="en-US" dirty="0" smtClean="0"/>
              <a:t>Proxy server</a:t>
            </a:r>
          </a:p>
          <a:p>
            <a:pPr lvl="1"/>
            <a:r>
              <a:rPr lang="en-US" dirty="0" smtClean="0"/>
              <a:t>Database server</a:t>
            </a:r>
          </a:p>
          <a:p>
            <a:pPr lvl="1"/>
            <a:r>
              <a:rPr lang="en-US" dirty="0" smtClean="0"/>
              <a:t>Printer server</a:t>
            </a:r>
          </a:p>
        </p:txBody>
      </p:sp>
      <p:sp>
        <p:nvSpPr>
          <p:cNvPr id="4" name="Date Placeholder 3"/>
          <p:cNvSpPr>
            <a:spLocks noGrp="1"/>
          </p:cNvSpPr>
          <p:nvPr>
            <p:ph type="dt" sz="half" idx="10"/>
          </p:nvPr>
        </p:nvSpPr>
        <p:spPr/>
        <p:txBody>
          <a:bodyPr/>
          <a:lstStyle/>
          <a:p>
            <a:fld id="{E95E6E13-D4A6-420D-A03F-D78F456862E9}" type="datetime1">
              <a:rPr lang="en-US" smtClean="0"/>
              <a:t>8/20/2015</a:t>
            </a:fld>
            <a:endParaRPr lang="en-US" dirty="0"/>
          </a:p>
        </p:txBody>
      </p:sp>
      <p:sp>
        <p:nvSpPr>
          <p:cNvPr id="5" name="Footer Placeholder 4"/>
          <p:cNvSpPr>
            <a:spLocks noGrp="1"/>
          </p:cNvSpPr>
          <p:nvPr>
            <p:ph type="ftr" sz="quarter" idx="11"/>
          </p:nvPr>
        </p:nvSpPr>
        <p:spPr/>
        <p:txBody>
          <a:bodyPr/>
          <a:lstStyle/>
          <a:p>
            <a:r>
              <a:rPr lang="en-US" smtClean="0"/>
              <a:t>CSE,RU</a:t>
            </a:r>
            <a:endParaRPr lang="en-US" dirty="0"/>
          </a:p>
        </p:txBody>
      </p:sp>
      <p:sp>
        <p:nvSpPr>
          <p:cNvPr id="6" name="Slide Number Placeholder 5"/>
          <p:cNvSpPr>
            <a:spLocks noGrp="1"/>
          </p:cNvSpPr>
          <p:nvPr>
            <p:ph type="sldNum" sz="quarter" idx="12"/>
          </p:nvPr>
        </p:nvSpPr>
        <p:spPr/>
        <p:txBody>
          <a:bodyPr/>
          <a:lstStyle/>
          <a:p>
            <a:fld id="{10ADC90C-45E7-4A51-B2D2-26A5BC4D29BD}" type="slidenum">
              <a:rPr lang="en-US" smtClean="0"/>
              <a:t>38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3284984"/>
            <a:ext cx="4536504" cy="2921132"/>
          </a:xfrm>
          <a:prstGeom prst="rect">
            <a:avLst/>
          </a:prstGeom>
        </p:spPr>
      </p:pic>
      <p:sp>
        <p:nvSpPr>
          <p:cNvPr id="8" name="TextBox 7"/>
          <p:cNvSpPr txBox="1"/>
          <p:nvPr/>
        </p:nvSpPr>
        <p:spPr>
          <a:xfrm>
            <a:off x="4885282" y="3284984"/>
            <a:ext cx="3287118" cy="369332"/>
          </a:xfrm>
          <a:prstGeom prst="rect">
            <a:avLst/>
          </a:prstGeom>
          <a:noFill/>
        </p:spPr>
        <p:txBody>
          <a:bodyPr wrap="none" rtlCol="0">
            <a:spAutoFit/>
          </a:bodyPr>
          <a:lstStyle/>
          <a:p>
            <a:r>
              <a:rPr lang="en-US" dirty="0" smtClean="0">
                <a:solidFill>
                  <a:srgbClr val="FF0000"/>
                </a:solidFill>
              </a:rPr>
              <a:t>A typical server-client model [14]</a:t>
            </a:r>
            <a:endParaRPr lang="en-US" dirty="0">
              <a:solidFill>
                <a:srgbClr val="FF0000"/>
              </a:solidFill>
            </a:endParaRPr>
          </a:p>
        </p:txBody>
      </p:sp>
      <p:sp>
        <p:nvSpPr>
          <p:cNvPr id="9" name="TextBox 8"/>
          <p:cNvSpPr txBox="1"/>
          <p:nvPr/>
        </p:nvSpPr>
        <p:spPr>
          <a:xfrm>
            <a:off x="3779912" y="4931876"/>
            <a:ext cx="789703" cy="369332"/>
          </a:xfrm>
          <a:prstGeom prst="rect">
            <a:avLst/>
          </a:prstGeom>
          <a:noFill/>
        </p:spPr>
        <p:txBody>
          <a:bodyPr wrap="none" rtlCol="0">
            <a:spAutoFit/>
          </a:bodyPr>
          <a:lstStyle/>
          <a:p>
            <a:r>
              <a:rPr lang="en-US" b="1" dirty="0" smtClean="0">
                <a:solidFill>
                  <a:srgbClr val="0033CC"/>
                </a:solidFill>
              </a:rPr>
              <a:t>Step-1</a:t>
            </a:r>
            <a:endParaRPr lang="en-US" b="1" dirty="0">
              <a:solidFill>
                <a:srgbClr val="0033CC"/>
              </a:solidFill>
            </a:endParaRPr>
          </a:p>
        </p:txBody>
      </p:sp>
      <p:sp>
        <p:nvSpPr>
          <p:cNvPr id="10" name="TextBox 9"/>
          <p:cNvSpPr txBox="1"/>
          <p:nvPr/>
        </p:nvSpPr>
        <p:spPr>
          <a:xfrm>
            <a:off x="6372200" y="4797152"/>
            <a:ext cx="797398" cy="369332"/>
          </a:xfrm>
          <a:prstGeom prst="rect">
            <a:avLst/>
          </a:prstGeom>
          <a:noFill/>
        </p:spPr>
        <p:txBody>
          <a:bodyPr wrap="none" rtlCol="0">
            <a:spAutoFit/>
          </a:bodyPr>
          <a:lstStyle/>
          <a:p>
            <a:r>
              <a:rPr lang="en-US" b="1" dirty="0" smtClean="0">
                <a:solidFill>
                  <a:srgbClr val="0033CC"/>
                </a:solidFill>
              </a:rPr>
              <a:t>Step-2</a:t>
            </a:r>
            <a:endParaRPr lang="en-US" b="1" dirty="0">
              <a:solidFill>
                <a:srgbClr val="0033CC"/>
              </a:solidFill>
            </a:endParaRPr>
          </a:p>
        </p:txBody>
      </p:sp>
      <p:sp>
        <p:nvSpPr>
          <p:cNvPr id="11" name="TextBox 10"/>
          <p:cNvSpPr txBox="1"/>
          <p:nvPr/>
        </p:nvSpPr>
        <p:spPr>
          <a:xfrm>
            <a:off x="5582497" y="4139788"/>
            <a:ext cx="797398" cy="369332"/>
          </a:xfrm>
          <a:prstGeom prst="rect">
            <a:avLst/>
          </a:prstGeom>
          <a:noFill/>
        </p:spPr>
        <p:txBody>
          <a:bodyPr wrap="none" rtlCol="0">
            <a:spAutoFit/>
          </a:bodyPr>
          <a:lstStyle/>
          <a:p>
            <a:r>
              <a:rPr lang="en-US" b="1" dirty="0" smtClean="0">
                <a:solidFill>
                  <a:srgbClr val="0033CC"/>
                </a:solidFill>
              </a:rPr>
              <a:t>Step-3</a:t>
            </a:r>
            <a:endParaRPr lang="en-US" b="1" dirty="0">
              <a:solidFill>
                <a:srgbClr val="0033CC"/>
              </a:solidFill>
            </a:endParaRPr>
          </a:p>
        </p:txBody>
      </p:sp>
    </p:spTree>
    <p:extLst>
      <p:ext uri="{BB962C8B-B14F-4D97-AF65-F5344CB8AC3E}">
        <p14:creationId xmlns:p14="http://schemas.microsoft.com/office/powerpoint/2010/main" val="386679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DHCP</a:t>
            </a:r>
            <a:endParaRPr lang="en-US" sz="4000" dirty="0"/>
          </a:p>
        </p:txBody>
      </p:sp>
      <p:sp>
        <p:nvSpPr>
          <p:cNvPr id="3" name="Content Placeholder 2"/>
          <p:cNvSpPr>
            <a:spLocks noGrp="1"/>
          </p:cNvSpPr>
          <p:nvPr>
            <p:ph idx="1"/>
          </p:nvPr>
        </p:nvSpPr>
        <p:spPr/>
        <p:txBody>
          <a:bodyPr>
            <a:normAutofit fontScale="92500"/>
          </a:bodyPr>
          <a:lstStyle/>
          <a:p>
            <a:r>
              <a:rPr lang="en-US" sz="3000" dirty="0" smtClean="0"/>
              <a:t>DHCP : Dynamic </a:t>
            </a:r>
            <a:r>
              <a:rPr lang="en-US" sz="3000" dirty="0"/>
              <a:t>Host Configuration </a:t>
            </a:r>
            <a:r>
              <a:rPr lang="en-US" sz="3000" dirty="0" smtClean="0"/>
              <a:t>Protocol </a:t>
            </a:r>
          </a:p>
          <a:p>
            <a:r>
              <a:rPr lang="en-US" sz="3000" dirty="0" smtClean="0"/>
              <a:t>It is a protocol used to </a:t>
            </a:r>
            <a:r>
              <a:rPr lang="en-US" sz="3000" b="1" dirty="0" smtClean="0">
                <a:solidFill>
                  <a:srgbClr val="0033CC"/>
                </a:solidFill>
              </a:rPr>
              <a:t>automatically/dynamically</a:t>
            </a:r>
            <a:r>
              <a:rPr lang="en-US" sz="3000" dirty="0" smtClean="0"/>
              <a:t> </a:t>
            </a:r>
            <a:r>
              <a:rPr lang="en-US" sz="3000" b="1" dirty="0" smtClean="0">
                <a:solidFill>
                  <a:srgbClr val="0033CC"/>
                </a:solidFill>
              </a:rPr>
              <a:t>provide network configuration information</a:t>
            </a:r>
            <a:r>
              <a:rPr lang="en-US" sz="3000" dirty="0"/>
              <a:t> </a:t>
            </a:r>
            <a:r>
              <a:rPr lang="en-US" sz="3000" dirty="0" smtClean="0"/>
              <a:t>to devices connected to an IP network.</a:t>
            </a:r>
          </a:p>
          <a:p>
            <a:pPr>
              <a:spcBef>
                <a:spcPts val="1800"/>
              </a:spcBef>
            </a:pPr>
            <a:r>
              <a:rPr lang="en-US" dirty="0" smtClean="0"/>
              <a:t>DHCP usually provides:</a:t>
            </a:r>
          </a:p>
          <a:p>
            <a:pPr lvl="1"/>
            <a:r>
              <a:rPr lang="en-US" b="1" dirty="0" smtClean="0"/>
              <a:t>IP Address</a:t>
            </a:r>
          </a:p>
          <a:p>
            <a:pPr lvl="1"/>
            <a:r>
              <a:rPr lang="en-US" dirty="0" smtClean="0"/>
              <a:t>Subnet mask</a:t>
            </a:r>
          </a:p>
          <a:p>
            <a:pPr lvl="1"/>
            <a:r>
              <a:rPr lang="en-US" dirty="0"/>
              <a:t>G</a:t>
            </a:r>
            <a:r>
              <a:rPr lang="en-US" dirty="0" smtClean="0"/>
              <a:t>ateway address</a:t>
            </a:r>
          </a:p>
          <a:p>
            <a:pPr lvl="1"/>
            <a:r>
              <a:rPr lang="en-US" dirty="0" smtClean="0"/>
              <a:t>Name server address</a:t>
            </a:r>
          </a:p>
          <a:p>
            <a:pPr lvl="1"/>
            <a:endParaRPr lang="en-US" dirty="0" smtClean="0"/>
          </a:p>
          <a:p>
            <a:pPr lvl="1"/>
            <a:endParaRPr lang="en-US" dirty="0"/>
          </a:p>
        </p:txBody>
      </p:sp>
      <p:sp>
        <p:nvSpPr>
          <p:cNvPr id="4" name="Date Placeholder 3"/>
          <p:cNvSpPr>
            <a:spLocks noGrp="1"/>
          </p:cNvSpPr>
          <p:nvPr>
            <p:ph type="dt" sz="half" idx="10"/>
          </p:nvPr>
        </p:nvSpPr>
        <p:spPr/>
        <p:txBody>
          <a:bodyPr/>
          <a:lstStyle/>
          <a:p>
            <a:fld id="{8E2A3638-B95B-44EC-858C-BE09E4DD64B6}"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39</a:t>
            </a:fld>
            <a:endParaRPr lang="en-US"/>
          </a:p>
        </p:txBody>
      </p:sp>
    </p:spTree>
    <p:extLst>
      <p:ext uri="{BB962C8B-B14F-4D97-AF65-F5344CB8AC3E}">
        <p14:creationId xmlns:p14="http://schemas.microsoft.com/office/powerpoint/2010/main" val="1116296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Hardwares</a:t>
            </a:r>
            <a:r>
              <a:rPr lang="en-US" sz="4000" dirty="0" smtClean="0"/>
              <a:t> of a Network</a:t>
            </a:r>
            <a:endParaRPr lang="en-US" sz="4000" dirty="0"/>
          </a:p>
        </p:txBody>
      </p:sp>
      <p:sp>
        <p:nvSpPr>
          <p:cNvPr id="3" name="Content Placeholder 2"/>
          <p:cNvSpPr>
            <a:spLocks noGrp="1"/>
          </p:cNvSpPr>
          <p:nvPr>
            <p:ph idx="1"/>
          </p:nvPr>
        </p:nvSpPr>
        <p:spPr>
          <a:xfrm>
            <a:off x="457200" y="1600201"/>
            <a:ext cx="5194920" cy="4667212"/>
          </a:xfrm>
        </p:spPr>
        <p:txBody>
          <a:bodyPr>
            <a:normAutofit fontScale="85000" lnSpcReduction="20000"/>
          </a:bodyPr>
          <a:lstStyle/>
          <a:p>
            <a:r>
              <a:rPr lang="en-US" dirty="0" smtClean="0"/>
              <a:t>Computing Hardware Devices</a:t>
            </a:r>
          </a:p>
          <a:p>
            <a:pPr lvl="1"/>
            <a:r>
              <a:rPr lang="en-US" dirty="0" smtClean="0"/>
              <a:t>Computer, Printer, Scanner</a:t>
            </a:r>
          </a:p>
          <a:p>
            <a:r>
              <a:rPr lang="en-US" dirty="0" smtClean="0"/>
              <a:t>Communication Channels</a:t>
            </a:r>
          </a:p>
          <a:p>
            <a:pPr lvl="1"/>
            <a:r>
              <a:rPr lang="en-US" dirty="0" smtClean="0"/>
              <a:t>Copper straight-through cable, Copper cross-over cable, optical fiber, Wireless channel</a:t>
            </a:r>
          </a:p>
          <a:p>
            <a:pPr>
              <a:spcBef>
                <a:spcPts val="1200"/>
              </a:spcBef>
            </a:pPr>
            <a:r>
              <a:rPr lang="en-US" dirty="0" smtClean="0"/>
              <a:t>Network Interface Card</a:t>
            </a:r>
          </a:p>
          <a:p>
            <a:pPr>
              <a:spcBef>
                <a:spcPts val="1200"/>
              </a:spcBef>
            </a:pPr>
            <a:r>
              <a:rPr lang="en-US" dirty="0" smtClean="0"/>
              <a:t>Connecting Points or Ports</a:t>
            </a:r>
          </a:p>
          <a:p>
            <a:pPr lvl="1"/>
            <a:r>
              <a:rPr lang="en-US" dirty="0" smtClean="0"/>
              <a:t>Physical port, logical port</a:t>
            </a:r>
          </a:p>
          <a:p>
            <a:pPr>
              <a:spcBef>
                <a:spcPts val="1000"/>
              </a:spcBef>
            </a:pPr>
            <a:r>
              <a:rPr lang="en-US" dirty="0" smtClean="0"/>
              <a:t>Inter-Connecting devices</a:t>
            </a:r>
          </a:p>
          <a:p>
            <a:pPr lvl="1"/>
            <a:r>
              <a:rPr lang="en-US" dirty="0" smtClean="0"/>
              <a:t>Repeater, Hub, Switch, Bridge, Router</a:t>
            </a:r>
            <a:endParaRPr lang="en-US" dirty="0"/>
          </a:p>
        </p:txBody>
      </p:sp>
      <p:sp>
        <p:nvSpPr>
          <p:cNvPr id="4" name="Date Placeholder 3"/>
          <p:cNvSpPr>
            <a:spLocks noGrp="1"/>
          </p:cNvSpPr>
          <p:nvPr>
            <p:ph type="dt" sz="half" idx="10"/>
          </p:nvPr>
        </p:nvSpPr>
        <p:spPr/>
        <p:txBody>
          <a:bodyPr/>
          <a:lstStyle/>
          <a:p>
            <a:fld id="{E95E6E13-D4A6-420D-A03F-D78F456862E9}" type="datetime1">
              <a:rPr lang="en-US" smtClean="0"/>
              <a:t>8/20/2015</a:t>
            </a:fld>
            <a:endParaRPr lang="en-US" dirty="0"/>
          </a:p>
        </p:txBody>
      </p:sp>
      <p:sp>
        <p:nvSpPr>
          <p:cNvPr id="5" name="Footer Placeholder 4"/>
          <p:cNvSpPr>
            <a:spLocks noGrp="1"/>
          </p:cNvSpPr>
          <p:nvPr>
            <p:ph type="ftr" sz="quarter" idx="11"/>
          </p:nvPr>
        </p:nvSpPr>
        <p:spPr/>
        <p:txBody>
          <a:bodyPr/>
          <a:lstStyle/>
          <a:p>
            <a:r>
              <a:rPr lang="en-US" smtClean="0"/>
              <a:t>CSE,RU</a:t>
            </a:r>
            <a:endParaRPr lang="en-US" dirty="0"/>
          </a:p>
        </p:txBody>
      </p:sp>
      <p:sp>
        <p:nvSpPr>
          <p:cNvPr id="6" name="Slide Number Placeholder 5"/>
          <p:cNvSpPr>
            <a:spLocks noGrp="1"/>
          </p:cNvSpPr>
          <p:nvPr>
            <p:ph type="sldNum" sz="quarter" idx="12"/>
          </p:nvPr>
        </p:nvSpPr>
        <p:spPr/>
        <p:txBody>
          <a:bodyPr/>
          <a:lstStyle/>
          <a:p>
            <a:fld id="{10ADC90C-45E7-4A51-B2D2-26A5BC4D29BD}" type="slidenum">
              <a:rPr lang="en-US" smtClean="0"/>
              <a:t>4</a:t>
            </a:fld>
            <a:endParaRPr lang="en-US" dirty="0"/>
          </a:p>
        </p:txBody>
      </p:sp>
      <p:pic>
        <p:nvPicPr>
          <p:cNvPr id="16" name="Picture 15" descr="Hub properties">
            <a:hlinkClick r:id="rId2"/>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4731" y="4715852"/>
            <a:ext cx="1440160" cy="1296144"/>
          </a:xfrm>
          <a:prstGeom prst="rect">
            <a:avLst/>
          </a:prstGeom>
          <a:noFill/>
          <a:ln>
            <a:noFill/>
          </a:ln>
        </p:spPr>
      </p:pic>
      <p:sp>
        <p:nvSpPr>
          <p:cNvPr id="12" name="TextBox 11"/>
          <p:cNvSpPr txBox="1"/>
          <p:nvPr/>
        </p:nvSpPr>
        <p:spPr>
          <a:xfrm>
            <a:off x="7903070" y="4734376"/>
            <a:ext cx="572593" cy="369332"/>
          </a:xfrm>
          <a:prstGeom prst="rect">
            <a:avLst/>
          </a:prstGeom>
          <a:noFill/>
        </p:spPr>
        <p:txBody>
          <a:bodyPr wrap="none" rtlCol="0">
            <a:spAutoFit/>
          </a:bodyPr>
          <a:lstStyle/>
          <a:p>
            <a:r>
              <a:rPr lang="en-US" dirty="0" smtClean="0">
                <a:solidFill>
                  <a:srgbClr val="0033CC"/>
                </a:solidFill>
              </a:rPr>
              <a:t>Hub</a:t>
            </a:r>
            <a:endParaRPr lang="en-US" dirty="0">
              <a:solidFill>
                <a:srgbClr val="0033CC"/>
              </a:solidFill>
            </a:endParaRPr>
          </a:p>
        </p:txBody>
      </p:sp>
      <p:cxnSp>
        <p:nvCxnSpPr>
          <p:cNvPr id="18" name="Straight Arrow Connector 17"/>
          <p:cNvCxnSpPr/>
          <p:nvPr/>
        </p:nvCxnSpPr>
        <p:spPr>
          <a:xfrm flipV="1">
            <a:off x="7404041" y="5556207"/>
            <a:ext cx="450750" cy="45578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76208" y="5973021"/>
            <a:ext cx="1378583" cy="369332"/>
          </a:xfrm>
          <a:prstGeom prst="rect">
            <a:avLst/>
          </a:prstGeom>
          <a:noFill/>
        </p:spPr>
        <p:txBody>
          <a:bodyPr wrap="none" rtlCol="0">
            <a:spAutoFit/>
          </a:bodyPr>
          <a:lstStyle/>
          <a:p>
            <a:r>
              <a:rPr lang="en-US" dirty="0" smtClean="0">
                <a:solidFill>
                  <a:srgbClr val="FF0000"/>
                </a:solidFill>
              </a:rPr>
              <a:t>Physical port</a:t>
            </a:r>
            <a:endParaRPr lang="en-US" dirty="0">
              <a:solidFill>
                <a:srgbClr val="FF0000"/>
              </a:solidFill>
            </a:endParaRPr>
          </a:p>
        </p:txBody>
      </p:sp>
      <p:pic>
        <p:nvPicPr>
          <p:cNvPr id="14" name="Picture 13" descr="network switch properties">
            <a:hlinkClick r:id="rId4"/>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57145" y="4581128"/>
            <a:ext cx="1438125" cy="1333039"/>
          </a:xfrm>
          <a:prstGeom prst="rect">
            <a:avLst/>
          </a:prstGeom>
          <a:noFill/>
          <a:ln>
            <a:noFill/>
          </a:ln>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33621" y="3586711"/>
            <a:ext cx="1308496" cy="871786"/>
          </a:xfrm>
          <a:prstGeom prst="rect">
            <a:avLst/>
          </a:prstGeom>
        </p:spPr>
      </p:pic>
      <p:sp>
        <p:nvSpPr>
          <p:cNvPr id="13" name="TextBox 12"/>
          <p:cNvSpPr txBox="1"/>
          <p:nvPr/>
        </p:nvSpPr>
        <p:spPr>
          <a:xfrm>
            <a:off x="5352564" y="4458497"/>
            <a:ext cx="514885" cy="369332"/>
          </a:xfrm>
          <a:prstGeom prst="rect">
            <a:avLst/>
          </a:prstGeom>
          <a:noFill/>
        </p:spPr>
        <p:txBody>
          <a:bodyPr wrap="none" rtlCol="0">
            <a:spAutoFit/>
          </a:bodyPr>
          <a:lstStyle/>
          <a:p>
            <a:r>
              <a:rPr lang="en-US" dirty="0" smtClean="0">
                <a:solidFill>
                  <a:srgbClr val="0033CC"/>
                </a:solidFill>
              </a:rPr>
              <a:t>NIC</a:t>
            </a:r>
            <a:endParaRPr lang="en-US" dirty="0">
              <a:solidFill>
                <a:srgbClr val="0033CC"/>
              </a:solidFill>
            </a:endParaRPr>
          </a:p>
        </p:txBody>
      </p:sp>
      <p:sp>
        <p:nvSpPr>
          <p:cNvPr id="15" name="TextBox 14"/>
          <p:cNvSpPr txBox="1"/>
          <p:nvPr/>
        </p:nvSpPr>
        <p:spPr>
          <a:xfrm>
            <a:off x="5460110" y="5556207"/>
            <a:ext cx="800284" cy="369332"/>
          </a:xfrm>
          <a:prstGeom prst="rect">
            <a:avLst/>
          </a:prstGeom>
          <a:noFill/>
        </p:spPr>
        <p:txBody>
          <a:bodyPr wrap="none" rtlCol="0">
            <a:spAutoFit/>
          </a:bodyPr>
          <a:lstStyle/>
          <a:p>
            <a:r>
              <a:rPr lang="en-US" dirty="0" smtClean="0">
                <a:solidFill>
                  <a:srgbClr val="0033CC"/>
                </a:solidFill>
              </a:rPr>
              <a:t>Switch</a:t>
            </a:r>
            <a:endParaRPr lang="en-US" dirty="0">
              <a:solidFill>
                <a:srgbClr val="0033CC"/>
              </a:solidFill>
            </a:endParaRPr>
          </a:p>
        </p:txBody>
      </p:sp>
      <p:cxnSp>
        <p:nvCxnSpPr>
          <p:cNvPr id="17" name="Straight Arrow Connector 16"/>
          <p:cNvCxnSpPr>
            <a:stCxn id="19" idx="0"/>
          </p:cNvCxnSpPr>
          <p:nvPr/>
        </p:nvCxnSpPr>
        <p:spPr>
          <a:xfrm flipH="1" flipV="1">
            <a:off x="6726347" y="5363926"/>
            <a:ext cx="439153" cy="6090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57145" y="1619108"/>
            <a:ext cx="1224396" cy="986514"/>
          </a:xfrm>
          <a:prstGeom prst="rect">
            <a:avLst/>
          </a:prstGeom>
        </p:spPr>
      </p:pic>
      <p:sp>
        <p:nvSpPr>
          <p:cNvPr id="21" name="TextBox 20"/>
          <p:cNvSpPr txBox="1"/>
          <p:nvPr/>
        </p:nvSpPr>
        <p:spPr>
          <a:xfrm>
            <a:off x="6148139" y="2639565"/>
            <a:ext cx="426720" cy="369332"/>
          </a:xfrm>
          <a:prstGeom prst="rect">
            <a:avLst/>
          </a:prstGeom>
          <a:noFill/>
        </p:spPr>
        <p:txBody>
          <a:bodyPr wrap="none" rtlCol="0">
            <a:spAutoFit/>
          </a:bodyPr>
          <a:lstStyle/>
          <a:p>
            <a:r>
              <a:rPr lang="en-US" dirty="0" smtClean="0">
                <a:solidFill>
                  <a:srgbClr val="0033CC"/>
                </a:solidFill>
              </a:rPr>
              <a:t>PC</a:t>
            </a:r>
            <a:endParaRPr lang="en-US" dirty="0">
              <a:solidFill>
                <a:srgbClr val="0033CC"/>
              </a:solidFill>
            </a:endParaRPr>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35324" y="2394354"/>
            <a:ext cx="1588183" cy="1588183"/>
          </a:xfrm>
          <a:prstGeom prst="rect">
            <a:avLst/>
          </a:prstGeom>
        </p:spPr>
      </p:pic>
      <p:sp>
        <p:nvSpPr>
          <p:cNvPr id="24" name="TextBox 23"/>
          <p:cNvSpPr txBox="1"/>
          <p:nvPr/>
        </p:nvSpPr>
        <p:spPr>
          <a:xfrm>
            <a:off x="6986129" y="3867805"/>
            <a:ext cx="1446230" cy="369332"/>
          </a:xfrm>
          <a:prstGeom prst="rect">
            <a:avLst/>
          </a:prstGeom>
          <a:noFill/>
        </p:spPr>
        <p:txBody>
          <a:bodyPr wrap="none" rtlCol="0">
            <a:spAutoFit/>
          </a:bodyPr>
          <a:lstStyle/>
          <a:p>
            <a:r>
              <a:rPr lang="en-US" dirty="0" smtClean="0">
                <a:solidFill>
                  <a:srgbClr val="0033CC"/>
                </a:solidFill>
              </a:rPr>
              <a:t>Copper Cable</a:t>
            </a:r>
            <a:endParaRPr lang="en-US" dirty="0">
              <a:solidFill>
                <a:srgbClr val="0033CC"/>
              </a:solidFill>
            </a:endParaRPr>
          </a:p>
        </p:txBody>
      </p:sp>
    </p:spTree>
    <p:extLst>
      <p:ext uri="{BB962C8B-B14F-4D97-AF65-F5344CB8AC3E}">
        <p14:creationId xmlns:p14="http://schemas.microsoft.com/office/powerpoint/2010/main" val="13041518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4000" dirty="0" smtClean="0"/>
              <a:t>Advantages of DHCP(1)</a:t>
            </a:r>
            <a:endParaRPr lang="en-US" sz="4000" dirty="0"/>
          </a:p>
        </p:txBody>
      </p:sp>
      <p:sp>
        <p:nvSpPr>
          <p:cNvPr id="3" name="Content Placeholder 2"/>
          <p:cNvSpPr>
            <a:spLocks noGrp="1"/>
          </p:cNvSpPr>
          <p:nvPr>
            <p:ph idx="1"/>
          </p:nvPr>
        </p:nvSpPr>
        <p:spPr>
          <a:xfrm>
            <a:off x="457200" y="1484784"/>
            <a:ext cx="8229600" cy="4824536"/>
          </a:xfrm>
        </p:spPr>
        <p:txBody>
          <a:bodyPr>
            <a:noAutofit/>
          </a:bodyPr>
          <a:lstStyle/>
          <a:p>
            <a:r>
              <a:rPr lang="en-US" sz="2600" b="1" dirty="0"/>
              <a:t>Reduced time to configure and </a:t>
            </a:r>
            <a:r>
              <a:rPr lang="en-US" sz="2600" b="1" dirty="0" smtClean="0"/>
              <a:t>deploy: </a:t>
            </a:r>
            <a:r>
              <a:rPr lang="en-US" sz="2600" dirty="0" smtClean="0"/>
              <a:t>When the number of hosts is large in a network, DHCP is faster than human engineer especially than inexperienced/ non-technical administrator to allocate unique IP addresses.</a:t>
            </a:r>
          </a:p>
          <a:p>
            <a:pPr marL="0" indent="0">
              <a:buNone/>
            </a:pPr>
            <a:endParaRPr lang="en-US" sz="2600" dirty="0" smtClean="0"/>
          </a:p>
          <a:p>
            <a:r>
              <a:rPr lang="en-US" sz="2600" b="1" dirty="0" smtClean="0"/>
              <a:t>Reliable </a:t>
            </a:r>
            <a:r>
              <a:rPr lang="en-US" sz="2600" b="1" dirty="0"/>
              <a:t>IP address </a:t>
            </a:r>
            <a:r>
              <a:rPr lang="en-US" sz="2600" b="1" dirty="0" smtClean="0"/>
              <a:t>configuration:</a:t>
            </a:r>
            <a:r>
              <a:rPr lang="en-US" sz="2600" dirty="0" smtClean="0"/>
              <a:t> </a:t>
            </a:r>
            <a:r>
              <a:rPr lang="en-US" sz="2600" dirty="0"/>
              <a:t>DHCP minimizes configuration errors caused by manual IP address configuration, such as typographical errors, or address conflicts caused by the assignment of an IP address to more than one computer at the same time</a:t>
            </a:r>
            <a:r>
              <a:rPr lang="en-US" sz="2600" dirty="0" smtClean="0"/>
              <a:t>.</a:t>
            </a:r>
            <a:endParaRPr lang="en-US" sz="2600" dirty="0"/>
          </a:p>
        </p:txBody>
      </p:sp>
      <p:sp>
        <p:nvSpPr>
          <p:cNvPr id="4" name="Date Placeholder 3"/>
          <p:cNvSpPr>
            <a:spLocks noGrp="1"/>
          </p:cNvSpPr>
          <p:nvPr>
            <p:ph type="dt" sz="half" idx="10"/>
          </p:nvPr>
        </p:nvSpPr>
        <p:spPr/>
        <p:txBody>
          <a:bodyPr/>
          <a:lstStyle/>
          <a:p>
            <a:fld id="{2841C5FD-0FD0-4480-BDE5-1E949E607571}"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40</a:t>
            </a:fld>
            <a:endParaRPr lang="en-US"/>
          </a:p>
        </p:txBody>
      </p:sp>
    </p:spTree>
    <p:extLst>
      <p:ext uri="{BB962C8B-B14F-4D97-AF65-F5344CB8AC3E}">
        <p14:creationId xmlns:p14="http://schemas.microsoft.com/office/powerpoint/2010/main" val="36391352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4000" dirty="0" smtClean="0"/>
              <a:t>Advantages of DHCP(2)</a:t>
            </a:r>
            <a:endParaRPr lang="en-US" sz="4000" dirty="0"/>
          </a:p>
        </p:txBody>
      </p:sp>
      <p:sp>
        <p:nvSpPr>
          <p:cNvPr id="3" name="Content Placeholder 2"/>
          <p:cNvSpPr>
            <a:spLocks noGrp="1"/>
          </p:cNvSpPr>
          <p:nvPr>
            <p:ph idx="1"/>
          </p:nvPr>
        </p:nvSpPr>
        <p:spPr>
          <a:xfrm>
            <a:off x="457200" y="1484784"/>
            <a:ext cx="8229600" cy="4824536"/>
          </a:xfrm>
        </p:spPr>
        <p:txBody>
          <a:bodyPr>
            <a:noAutofit/>
          </a:bodyPr>
          <a:lstStyle/>
          <a:p>
            <a:pPr>
              <a:spcBef>
                <a:spcPts val="600"/>
              </a:spcBef>
            </a:pPr>
            <a:r>
              <a:rPr lang="en-US" sz="2600" b="1" dirty="0"/>
              <a:t>Reduced network administration:</a:t>
            </a:r>
            <a:r>
              <a:rPr lang="en-US" sz="2600" dirty="0"/>
              <a:t> DHCP includes features to efficiently handle the IP address changes for clients that must be updated frequently, such as those for portable computers that move to different locations on a wireless network. This feature reduces operational overhead of network administrator</a:t>
            </a:r>
            <a:r>
              <a:rPr lang="en-US" sz="2600" dirty="0" smtClean="0"/>
              <a:t>.</a:t>
            </a:r>
          </a:p>
          <a:p>
            <a:pPr marL="0" indent="0">
              <a:spcBef>
                <a:spcPts val="600"/>
              </a:spcBef>
              <a:buNone/>
            </a:pPr>
            <a:endParaRPr lang="en-US" sz="2600" dirty="0"/>
          </a:p>
          <a:p>
            <a:r>
              <a:rPr lang="en-US" sz="2600" b="1" dirty="0"/>
              <a:t>Centralized management:</a:t>
            </a:r>
            <a:r>
              <a:rPr lang="en-US" sz="2600" dirty="0"/>
              <a:t> The DHCP Server maintains configurations for several networks. Therefore, an administrator only needs to update a single, central server when configuration parameters change.</a:t>
            </a:r>
          </a:p>
        </p:txBody>
      </p:sp>
      <p:sp>
        <p:nvSpPr>
          <p:cNvPr id="4" name="Date Placeholder 3"/>
          <p:cNvSpPr>
            <a:spLocks noGrp="1"/>
          </p:cNvSpPr>
          <p:nvPr>
            <p:ph type="dt" sz="half" idx="10"/>
          </p:nvPr>
        </p:nvSpPr>
        <p:spPr/>
        <p:txBody>
          <a:bodyPr/>
          <a:lstStyle/>
          <a:p>
            <a:fld id="{E19763D6-F156-474A-9C93-28A118D2DAC9}"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41</a:t>
            </a:fld>
            <a:endParaRPr lang="en-US"/>
          </a:p>
        </p:txBody>
      </p:sp>
    </p:spTree>
    <p:extLst>
      <p:ext uri="{BB962C8B-B14F-4D97-AF65-F5344CB8AC3E}">
        <p14:creationId xmlns:p14="http://schemas.microsoft.com/office/powerpoint/2010/main" val="17568662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4000" dirty="0" smtClean="0"/>
              <a:t>Advantages of DHCP(3)</a:t>
            </a:r>
            <a:endParaRPr lang="en-US" sz="4000" dirty="0"/>
          </a:p>
        </p:txBody>
      </p:sp>
      <p:sp>
        <p:nvSpPr>
          <p:cNvPr id="3" name="Content Placeholder 2"/>
          <p:cNvSpPr>
            <a:spLocks noGrp="1"/>
          </p:cNvSpPr>
          <p:nvPr>
            <p:ph idx="1"/>
          </p:nvPr>
        </p:nvSpPr>
        <p:spPr>
          <a:xfrm>
            <a:off x="457200" y="1484784"/>
            <a:ext cx="8229600" cy="4824536"/>
          </a:xfrm>
        </p:spPr>
        <p:txBody>
          <a:bodyPr>
            <a:noAutofit/>
          </a:bodyPr>
          <a:lstStyle/>
          <a:p>
            <a:r>
              <a:rPr lang="en-US" sz="2600" b="1" dirty="0" smtClean="0"/>
              <a:t>Reduced costs:</a:t>
            </a:r>
            <a:r>
              <a:rPr lang="en-US" sz="2600" dirty="0" smtClean="0"/>
              <a:t> </a:t>
            </a:r>
          </a:p>
          <a:p>
            <a:pPr lvl="1"/>
            <a:r>
              <a:rPr lang="en-US" sz="2600" dirty="0" smtClean="0"/>
              <a:t>Using </a:t>
            </a:r>
            <a:r>
              <a:rPr lang="en-US" sz="2600" dirty="0"/>
              <a:t>automatic IP address assignment at each remote site substantially reduces Internet </a:t>
            </a:r>
            <a:r>
              <a:rPr lang="en-US" sz="2600" dirty="0" smtClean="0"/>
              <a:t>access costs</a:t>
            </a:r>
            <a:r>
              <a:rPr lang="en-US" sz="2600" dirty="0"/>
              <a:t>. Static IP addresses are considerably more expensive to purchase than are </a:t>
            </a:r>
            <a:r>
              <a:rPr lang="en-US" sz="2600" dirty="0" smtClean="0"/>
              <a:t>automatically allocated </a:t>
            </a:r>
            <a:r>
              <a:rPr lang="en-US" sz="2600" dirty="0"/>
              <a:t>IP addresses</a:t>
            </a:r>
            <a:r>
              <a:rPr lang="en-US" sz="2600" dirty="0" smtClean="0"/>
              <a:t>.</a:t>
            </a:r>
          </a:p>
          <a:p>
            <a:pPr lvl="1"/>
            <a:r>
              <a:rPr lang="en-US" sz="2600" dirty="0"/>
              <a:t>Because DHCP is easy to configure, it minimizes </a:t>
            </a:r>
            <a:r>
              <a:rPr lang="en-US" sz="2600" dirty="0" smtClean="0"/>
              <a:t>costs </a:t>
            </a:r>
            <a:r>
              <a:rPr lang="en-US" sz="2600" dirty="0"/>
              <a:t>associated </a:t>
            </a:r>
            <a:r>
              <a:rPr lang="en-US" sz="2600" dirty="0" smtClean="0"/>
              <a:t>with device </a:t>
            </a:r>
            <a:r>
              <a:rPr lang="en-US" sz="2600" dirty="0"/>
              <a:t>configuration tasks and eases deployment by nontechnical users.</a:t>
            </a:r>
            <a:endParaRPr lang="en-US" sz="2600" dirty="0" smtClean="0"/>
          </a:p>
          <a:p>
            <a:pPr lvl="1"/>
            <a:endParaRPr lang="en-US" dirty="0"/>
          </a:p>
        </p:txBody>
      </p:sp>
      <p:sp>
        <p:nvSpPr>
          <p:cNvPr id="4" name="Date Placeholder 3"/>
          <p:cNvSpPr>
            <a:spLocks noGrp="1"/>
          </p:cNvSpPr>
          <p:nvPr>
            <p:ph type="dt" sz="half" idx="10"/>
          </p:nvPr>
        </p:nvSpPr>
        <p:spPr/>
        <p:txBody>
          <a:bodyPr/>
          <a:lstStyle/>
          <a:p>
            <a:fld id="{26D0D022-29A3-442E-A0D1-58B7F1E906F4}"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42</a:t>
            </a:fld>
            <a:endParaRPr lang="en-US"/>
          </a:p>
        </p:txBody>
      </p:sp>
    </p:spTree>
    <p:extLst>
      <p:ext uri="{BB962C8B-B14F-4D97-AF65-F5344CB8AC3E}">
        <p14:creationId xmlns:p14="http://schemas.microsoft.com/office/powerpoint/2010/main" val="3369692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DHCP Server-Client Model</a:t>
            </a:r>
            <a:endParaRPr lang="en-US" sz="4000" dirty="0"/>
          </a:p>
        </p:txBody>
      </p:sp>
      <p:sp>
        <p:nvSpPr>
          <p:cNvPr id="3" name="Content Placeholder 2"/>
          <p:cNvSpPr>
            <a:spLocks noGrp="1"/>
          </p:cNvSpPr>
          <p:nvPr>
            <p:ph idx="1"/>
          </p:nvPr>
        </p:nvSpPr>
        <p:spPr>
          <a:xfrm>
            <a:off x="457200" y="1600201"/>
            <a:ext cx="3466728" cy="4781128"/>
          </a:xfrm>
        </p:spPr>
        <p:txBody>
          <a:bodyPr>
            <a:normAutofit fontScale="92500" lnSpcReduction="20000"/>
          </a:bodyPr>
          <a:lstStyle/>
          <a:p>
            <a:r>
              <a:rPr lang="en-US" sz="2800" dirty="0" smtClean="0"/>
              <a:t>DHCP is based on a server-client model.</a:t>
            </a:r>
          </a:p>
          <a:p>
            <a:pPr marL="357188" lvl="1" indent="-357188"/>
            <a:r>
              <a:rPr lang="en-US" sz="2600" b="1" dirty="0" smtClean="0"/>
              <a:t>DHCP Server</a:t>
            </a:r>
            <a:r>
              <a:rPr lang="en-US" sz="2600" dirty="0" smtClean="0"/>
              <a:t>: maintains </a:t>
            </a:r>
            <a:r>
              <a:rPr lang="en-US" sz="2600" dirty="0"/>
              <a:t>TCP/IP configuration information and provide address configuration to DHCP-enabled clients in the form of a lease offer. </a:t>
            </a:r>
            <a:endParaRPr lang="en-US" sz="2600" dirty="0" smtClean="0"/>
          </a:p>
          <a:p>
            <a:pPr marL="357188" lvl="1" indent="-357188"/>
            <a:r>
              <a:rPr lang="en-US" sz="2600" b="1" dirty="0" smtClean="0"/>
              <a:t>DHCP Client</a:t>
            </a:r>
            <a:r>
              <a:rPr lang="en-US" sz="2600" dirty="0" smtClean="0"/>
              <a:t>: obtains </a:t>
            </a:r>
            <a:r>
              <a:rPr lang="en-US" sz="2600" dirty="0"/>
              <a:t>an IP address from a DHCP Server </a:t>
            </a:r>
            <a:r>
              <a:rPr lang="en-US" sz="2600" dirty="0" smtClean="0"/>
              <a:t>dynamically using </a:t>
            </a:r>
            <a:r>
              <a:rPr lang="en-US" sz="2600" dirty="0"/>
              <a:t>the DHCP </a:t>
            </a:r>
            <a:r>
              <a:rPr lang="en-US" sz="2600" dirty="0" smtClean="0"/>
              <a:t>protocol.</a:t>
            </a:r>
          </a:p>
        </p:txBody>
      </p:sp>
      <p:sp>
        <p:nvSpPr>
          <p:cNvPr id="4" name="Date Placeholder 3"/>
          <p:cNvSpPr>
            <a:spLocks noGrp="1"/>
          </p:cNvSpPr>
          <p:nvPr>
            <p:ph type="dt" sz="half" idx="10"/>
          </p:nvPr>
        </p:nvSpPr>
        <p:spPr/>
        <p:txBody>
          <a:bodyPr/>
          <a:lstStyle/>
          <a:p>
            <a:fld id="{3B3F9C64-8203-4EC1-B742-814C8E384D37}"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43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7062" y="1771675"/>
            <a:ext cx="4795006" cy="4032448"/>
          </a:xfrm>
          <a:prstGeom prst="rect">
            <a:avLst/>
          </a:prstGeom>
        </p:spPr>
      </p:pic>
    </p:spTree>
    <p:extLst>
      <p:ext uri="{BB962C8B-B14F-4D97-AF65-F5344CB8AC3E}">
        <p14:creationId xmlns:p14="http://schemas.microsoft.com/office/powerpoint/2010/main" val="25663208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DHCP Address Pool</a:t>
            </a:r>
            <a:endParaRPr lang="en-US" sz="4000" dirty="0"/>
          </a:p>
        </p:txBody>
      </p:sp>
      <p:sp>
        <p:nvSpPr>
          <p:cNvPr id="3" name="Content Placeholder 2"/>
          <p:cNvSpPr>
            <a:spLocks noGrp="1"/>
          </p:cNvSpPr>
          <p:nvPr>
            <p:ph idx="1"/>
          </p:nvPr>
        </p:nvSpPr>
        <p:spPr/>
        <p:txBody>
          <a:bodyPr>
            <a:normAutofit lnSpcReduction="10000"/>
          </a:bodyPr>
          <a:lstStyle/>
          <a:p>
            <a:r>
              <a:rPr lang="en-US" sz="2600" dirty="0" smtClean="0"/>
              <a:t>Address pool is a set of IP addresses decided by a Network engineer for allocating to DHCP clients by the DHCP server.</a:t>
            </a:r>
          </a:p>
          <a:p>
            <a:r>
              <a:rPr lang="en-US" sz="2600" dirty="0" smtClean="0"/>
              <a:t> The nature of IP addresses received by DHCP clients will depend on the nature of IP addresses in the pool.</a:t>
            </a:r>
          </a:p>
          <a:p>
            <a:pPr lvl="1"/>
            <a:r>
              <a:rPr lang="en-US" sz="2400" dirty="0" smtClean="0"/>
              <a:t>For example, if 192.167.23.0 255.255.255.0 is assigned to a pool, DHCP clients will dynamically get </a:t>
            </a:r>
            <a:r>
              <a:rPr lang="en-US" sz="2400" b="1" dirty="0" smtClean="0"/>
              <a:t>254 real IP </a:t>
            </a:r>
            <a:r>
              <a:rPr lang="en-US" sz="2400" dirty="0" smtClean="0"/>
              <a:t>addresses in the range 192.167.23.1-192.167.23.254. </a:t>
            </a:r>
          </a:p>
          <a:p>
            <a:pPr lvl="1"/>
            <a:r>
              <a:rPr lang="en-US" sz="2400" dirty="0" smtClean="0"/>
              <a:t>On the other hand, </a:t>
            </a:r>
            <a:r>
              <a:rPr lang="en-US" sz="2400" dirty="0"/>
              <a:t>if </a:t>
            </a:r>
            <a:r>
              <a:rPr lang="en-US" sz="2400" dirty="0" smtClean="0"/>
              <a:t>192.168.23.0 </a:t>
            </a:r>
            <a:r>
              <a:rPr lang="en-US" sz="2400" dirty="0"/>
              <a:t>255.255.255.0 is assigned to a pool, DHCP clients will </a:t>
            </a:r>
            <a:r>
              <a:rPr lang="en-US" sz="2400" dirty="0" smtClean="0"/>
              <a:t>dynamically get </a:t>
            </a:r>
            <a:r>
              <a:rPr lang="en-US" sz="2400" b="1" dirty="0" smtClean="0"/>
              <a:t>254 private </a:t>
            </a:r>
            <a:r>
              <a:rPr lang="en-US" sz="2400" b="1" dirty="0"/>
              <a:t>IP</a:t>
            </a:r>
            <a:r>
              <a:rPr lang="en-US" sz="2400" dirty="0"/>
              <a:t> </a:t>
            </a:r>
            <a:r>
              <a:rPr lang="en-US" sz="2400" dirty="0" smtClean="0"/>
              <a:t>addresses in the range 192.168.23.1-192.168.23.254. </a:t>
            </a:r>
            <a:endParaRPr lang="en-US" sz="2400" dirty="0"/>
          </a:p>
        </p:txBody>
      </p:sp>
      <p:sp>
        <p:nvSpPr>
          <p:cNvPr id="4" name="Date Placeholder 3"/>
          <p:cNvSpPr>
            <a:spLocks noGrp="1"/>
          </p:cNvSpPr>
          <p:nvPr>
            <p:ph type="dt" sz="half" idx="10"/>
          </p:nvPr>
        </p:nvSpPr>
        <p:spPr/>
        <p:txBody>
          <a:bodyPr/>
          <a:lstStyle/>
          <a:p>
            <a:fld id="{E5A2DA87-52C2-4459-84EF-86BFEB252F09}"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44</a:t>
            </a:fld>
            <a:endParaRPr lang="en-US"/>
          </a:p>
        </p:txBody>
      </p:sp>
    </p:spTree>
    <p:extLst>
      <p:ext uri="{BB962C8B-B14F-4D97-AF65-F5344CB8AC3E}">
        <p14:creationId xmlns:p14="http://schemas.microsoft.com/office/powerpoint/2010/main" val="34328785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Allocation of IP Addresses</a:t>
            </a:r>
            <a:endParaRPr lang="en-US" sz="4000" dirty="0"/>
          </a:p>
        </p:txBody>
      </p:sp>
      <p:sp>
        <p:nvSpPr>
          <p:cNvPr id="3" name="Content Placeholder 2"/>
          <p:cNvSpPr>
            <a:spLocks noGrp="1"/>
          </p:cNvSpPr>
          <p:nvPr>
            <p:ph idx="1"/>
          </p:nvPr>
        </p:nvSpPr>
        <p:spPr/>
        <p:txBody>
          <a:bodyPr>
            <a:normAutofit fontScale="92500"/>
          </a:bodyPr>
          <a:lstStyle/>
          <a:p>
            <a:pPr marL="514350" indent="-514350">
              <a:spcBef>
                <a:spcPts val="1800"/>
              </a:spcBef>
              <a:buFont typeface="+mj-lt"/>
              <a:buAutoNum type="arabicPeriod"/>
            </a:pPr>
            <a:r>
              <a:rPr lang="en-US" sz="2800" dirty="0"/>
              <a:t>Based on availability and usage policies set on the DHCP server, </a:t>
            </a:r>
            <a:r>
              <a:rPr lang="en-US" sz="2800" dirty="0" smtClean="0"/>
              <a:t>it chooses </a:t>
            </a:r>
            <a:r>
              <a:rPr lang="en-US" sz="2800" dirty="0"/>
              <a:t>an appropriate address (if any) </a:t>
            </a:r>
            <a:r>
              <a:rPr lang="en-US" sz="2800" dirty="0" smtClean="0"/>
              <a:t>from its pool to </a:t>
            </a:r>
            <a:r>
              <a:rPr lang="en-US" sz="2800" dirty="0"/>
              <a:t>give to the client.</a:t>
            </a:r>
            <a:endParaRPr lang="en-US" sz="2800" dirty="0" smtClean="0"/>
          </a:p>
          <a:p>
            <a:pPr marL="514350" indent="-514350">
              <a:spcBef>
                <a:spcPts val="1800"/>
              </a:spcBef>
              <a:buFont typeface="+mj-lt"/>
              <a:buAutoNum type="arabicPeriod"/>
            </a:pPr>
            <a:r>
              <a:rPr lang="en-US" sz="2800" dirty="0" smtClean="0"/>
              <a:t>The DHCP </a:t>
            </a:r>
            <a:r>
              <a:rPr lang="en-US" sz="2800" dirty="0"/>
              <a:t>Server pings </a:t>
            </a:r>
            <a:r>
              <a:rPr lang="en-US" sz="2800" dirty="0" smtClean="0"/>
              <a:t>chosen address a certain times </a:t>
            </a:r>
            <a:r>
              <a:rPr lang="en-US" sz="2800" dirty="0"/>
              <a:t>before assigning </a:t>
            </a:r>
            <a:r>
              <a:rPr lang="en-US" sz="2800" dirty="0" smtClean="0"/>
              <a:t>that address </a:t>
            </a:r>
            <a:r>
              <a:rPr lang="en-US" sz="2800" dirty="0"/>
              <a:t>to </a:t>
            </a:r>
            <a:r>
              <a:rPr lang="en-US" sz="2800" dirty="0" smtClean="0"/>
              <a:t>the requesting </a:t>
            </a:r>
            <a:r>
              <a:rPr lang="en-US" sz="2800" dirty="0"/>
              <a:t>client. </a:t>
            </a:r>
            <a:endParaRPr lang="en-US" sz="2800" dirty="0" smtClean="0"/>
          </a:p>
          <a:p>
            <a:pPr marL="514350" indent="-514350">
              <a:spcBef>
                <a:spcPts val="1800"/>
              </a:spcBef>
              <a:buFont typeface="+mj-lt"/>
              <a:buAutoNum type="arabicPeriod"/>
            </a:pPr>
            <a:r>
              <a:rPr lang="en-US" sz="2800" dirty="0" smtClean="0"/>
              <a:t>If </a:t>
            </a:r>
            <a:r>
              <a:rPr lang="en-US" sz="2800" dirty="0"/>
              <a:t>the ping is unanswered, the DHCP Server assumes (with a high probability) </a:t>
            </a:r>
            <a:r>
              <a:rPr lang="en-US" sz="2800" dirty="0" smtClean="0"/>
              <a:t>that</a:t>
            </a:r>
          </a:p>
          <a:p>
            <a:pPr lvl="1"/>
            <a:r>
              <a:rPr lang="en-US" dirty="0" smtClean="0"/>
              <a:t>the address </a:t>
            </a:r>
            <a:r>
              <a:rPr lang="en-US" dirty="0"/>
              <a:t>is not in use and </a:t>
            </a:r>
            <a:endParaRPr lang="en-US" dirty="0" smtClean="0"/>
          </a:p>
          <a:p>
            <a:pPr lvl="1"/>
            <a:r>
              <a:rPr lang="en-US" dirty="0" smtClean="0"/>
              <a:t>reserves </a:t>
            </a:r>
            <a:r>
              <a:rPr lang="en-US" dirty="0"/>
              <a:t>the address to the requesting client.</a:t>
            </a:r>
          </a:p>
        </p:txBody>
      </p:sp>
      <p:sp>
        <p:nvSpPr>
          <p:cNvPr id="4" name="Date Placeholder 3"/>
          <p:cNvSpPr>
            <a:spLocks noGrp="1"/>
          </p:cNvSpPr>
          <p:nvPr>
            <p:ph type="dt" sz="half" idx="10"/>
          </p:nvPr>
        </p:nvSpPr>
        <p:spPr/>
        <p:txBody>
          <a:bodyPr/>
          <a:lstStyle/>
          <a:p>
            <a:fld id="{72609481-C4EB-49C8-9007-9A87F17252BE}"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45</a:t>
            </a:fld>
            <a:endParaRPr lang="en-US"/>
          </a:p>
        </p:txBody>
      </p:sp>
    </p:spTree>
    <p:extLst>
      <p:ext uri="{BB962C8B-B14F-4D97-AF65-F5344CB8AC3E}">
        <p14:creationId xmlns:p14="http://schemas.microsoft.com/office/powerpoint/2010/main" val="1733132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Steps for Getting an IP Address</a:t>
            </a:r>
            <a:endParaRPr lang="en-US" sz="4000" dirty="0"/>
          </a:p>
        </p:txBody>
      </p:sp>
      <p:sp>
        <p:nvSpPr>
          <p:cNvPr id="3" name="Content Placeholder 2"/>
          <p:cNvSpPr>
            <a:spLocks noGrp="1"/>
          </p:cNvSpPr>
          <p:nvPr>
            <p:ph idx="1"/>
          </p:nvPr>
        </p:nvSpPr>
        <p:spPr>
          <a:xfrm>
            <a:off x="323528" y="1484784"/>
            <a:ext cx="8435280" cy="4824536"/>
          </a:xfrm>
        </p:spPr>
        <p:txBody>
          <a:bodyPr>
            <a:noAutofit/>
          </a:bodyPr>
          <a:lstStyle/>
          <a:p>
            <a:pPr marL="0" indent="0">
              <a:buNone/>
            </a:pPr>
            <a:r>
              <a:rPr lang="en-US" sz="2600" dirty="0" smtClean="0"/>
              <a:t>When a machine connected in the network is turned on with a DHCP client: </a:t>
            </a:r>
          </a:p>
          <a:p>
            <a:pPr marL="449263" indent="-449263">
              <a:buFont typeface="+mj-lt"/>
              <a:buAutoNum type="arabicPeriod"/>
            </a:pPr>
            <a:r>
              <a:rPr lang="en-US" sz="2400" dirty="0" smtClean="0"/>
              <a:t>The </a:t>
            </a:r>
            <a:r>
              <a:rPr lang="en-US" sz="2400" b="1" dirty="0" smtClean="0"/>
              <a:t>client sends a broadcast request </a:t>
            </a:r>
            <a:r>
              <a:rPr lang="en-US" sz="2400" dirty="0" smtClean="0"/>
              <a:t>(called a DISCOVER or DHCPDISCOVER), looking for a DHCP server to answer. </a:t>
            </a:r>
          </a:p>
          <a:p>
            <a:pPr marL="449263" indent="-449263">
              <a:buFont typeface="+mj-lt"/>
              <a:buAutoNum type="arabicPeriod"/>
            </a:pPr>
            <a:r>
              <a:rPr lang="en-US" sz="2400" dirty="0" smtClean="0"/>
              <a:t>The </a:t>
            </a:r>
            <a:r>
              <a:rPr lang="en-US" sz="2400" b="1" dirty="0" smtClean="0"/>
              <a:t>DHCP</a:t>
            </a:r>
            <a:r>
              <a:rPr lang="en-US" sz="2400" dirty="0" smtClean="0"/>
              <a:t> </a:t>
            </a:r>
            <a:r>
              <a:rPr lang="en-US" sz="2400" b="1" dirty="0" smtClean="0"/>
              <a:t>server</a:t>
            </a:r>
            <a:r>
              <a:rPr lang="en-US" sz="2400" dirty="0" smtClean="0"/>
              <a:t> temporarily reserves an IP address for the client and </a:t>
            </a:r>
            <a:r>
              <a:rPr lang="en-US" sz="2400" b="1" dirty="0" smtClean="0"/>
              <a:t>sends back to the client an OFFER (or DHCPOFFER) packet</a:t>
            </a:r>
            <a:r>
              <a:rPr lang="en-US" sz="2400" dirty="0" smtClean="0"/>
              <a:t>, with that address information. </a:t>
            </a:r>
          </a:p>
          <a:p>
            <a:pPr marL="449263" indent="-449263">
              <a:buFont typeface="+mj-lt"/>
              <a:buAutoNum type="arabicPeriod" startAt="3"/>
            </a:pPr>
            <a:r>
              <a:rPr lang="en-US" sz="2400" dirty="0"/>
              <a:t>The </a:t>
            </a:r>
            <a:r>
              <a:rPr lang="en-US" sz="2400" b="1" dirty="0"/>
              <a:t>client sends a REQUEST (or DHCPREQUEST) packet</a:t>
            </a:r>
            <a:r>
              <a:rPr lang="en-US" sz="2400" dirty="0"/>
              <a:t>, letting the server know that it intends to use the address. </a:t>
            </a:r>
          </a:p>
          <a:p>
            <a:pPr marL="449263" indent="-449263">
              <a:buFont typeface="+mj-lt"/>
              <a:buAutoNum type="arabicPeriod" startAt="3"/>
            </a:pPr>
            <a:r>
              <a:rPr lang="en-US" sz="2400" dirty="0"/>
              <a:t>The </a:t>
            </a:r>
            <a:r>
              <a:rPr lang="en-US" sz="2400" b="1" dirty="0"/>
              <a:t>server sends an ACK (or DHCPACK) packet</a:t>
            </a:r>
            <a:r>
              <a:rPr lang="en-US" sz="2400" dirty="0"/>
              <a:t>, confirming that the client has a been given a lease on the address for a server-specified period of time. </a:t>
            </a:r>
          </a:p>
          <a:p>
            <a:pPr marL="449263" indent="-449263">
              <a:buFont typeface="+mj-lt"/>
              <a:buAutoNum type="arabicPeriod"/>
            </a:pPr>
            <a:endParaRPr lang="en-US" sz="2500" dirty="0" smtClean="0"/>
          </a:p>
          <a:p>
            <a:pPr marL="449263" indent="-449263">
              <a:buFont typeface="+mj-lt"/>
              <a:buAutoNum type="arabicPeriod"/>
            </a:pPr>
            <a:endParaRPr lang="en-US" sz="2500" dirty="0" smtClean="0"/>
          </a:p>
        </p:txBody>
      </p:sp>
      <p:sp>
        <p:nvSpPr>
          <p:cNvPr id="4" name="Date Placeholder 3"/>
          <p:cNvSpPr>
            <a:spLocks noGrp="1"/>
          </p:cNvSpPr>
          <p:nvPr>
            <p:ph type="dt" sz="half" idx="10"/>
          </p:nvPr>
        </p:nvSpPr>
        <p:spPr/>
        <p:txBody>
          <a:bodyPr/>
          <a:lstStyle/>
          <a:p>
            <a:fld id="{E5866146-528B-44F4-B090-232FAD2A71D2}"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46</a:t>
            </a:fld>
            <a:endParaRPr lang="en-US"/>
          </a:p>
        </p:txBody>
      </p:sp>
    </p:spTree>
    <p:extLst>
      <p:ext uri="{BB962C8B-B14F-4D97-AF65-F5344CB8AC3E}">
        <p14:creationId xmlns:p14="http://schemas.microsoft.com/office/powerpoint/2010/main" val="12641895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DORA</a:t>
            </a:r>
            <a:endParaRPr lang="en-US" sz="4000" dirty="0"/>
          </a:p>
        </p:txBody>
      </p:sp>
      <p:sp>
        <p:nvSpPr>
          <p:cNvPr id="3" name="Content Placeholder 2"/>
          <p:cNvSpPr>
            <a:spLocks noGrp="1"/>
          </p:cNvSpPr>
          <p:nvPr>
            <p:ph idx="1"/>
          </p:nvPr>
        </p:nvSpPr>
        <p:spPr>
          <a:xfrm>
            <a:off x="457200" y="1412776"/>
            <a:ext cx="8229600" cy="4713387"/>
          </a:xfrm>
        </p:spPr>
        <p:txBody>
          <a:bodyPr>
            <a:normAutofit/>
          </a:bodyPr>
          <a:lstStyle/>
          <a:p>
            <a:r>
              <a:rPr lang="en-US" sz="2800" dirty="0" smtClean="0"/>
              <a:t>DHCP’s steps are abbreviated as DORA</a:t>
            </a:r>
            <a:endParaRPr lang="en-US" sz="2800" dirty="0"/>
          </a:p>
        </p:txBody>
      </p:sp>
      <p:sp>
        <p:nvSpPr>
          <p:cNvPr id="4" name="Date Placeholder 3"/>
          <p:cNvSpPr>
            <a:spLocks noGrp="1"/>
          </p:cNvSpPr>
          <p:nvPr>
            <p:ph type="dt" sz="half" idx="10"/>
          </p:nvPr>
        </p:nvSpPr>
        <p:spPr/>
        <p:txBody>
          <a:bodyPr/>
          <a:lstStyle/>
          <a:p>
            <a:fld id="{5D46A2C4-C4DF-4EBD-887B-08754957F9BD}"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47</a:t>
            </a:fld>
            <a:endParaRPr lang="en-US"/>
          </a:p>
        </p:txBody>
      </p:sp>
      <p:sp>
        <p:nvSpPr>
          <p:cNvPr id="7" name="Rounded Rectangle 6"/>
          <p:cNvSpPr/>
          <p:nvPr/>
        </p:nvSpPr>
        <p:spPr>
          <a:xfrm>
            <a:off x="611560" y="2204864"/>
            <a:ext cx="1440160" cy="86015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DHCP Client</a:t>
            </a:r>
            <a:endParaRPr lang="en-US" dirty="0">
              <a:solidFill>
                <a:schemeClr val="tx1"/>
              </a:solidFill>
            </a:endParaRPr>
          </a:p>
        </p:txBody>
      </p:sp>
      <p:sp>
        <p:nvSpPr>
          <p:cNvPr id="8" name="Rounded Rectangle 7"/>
          <p:cNvSpPr/>
          <p:nvPr/>
        </p:nvSpPr>
        <p:spPr>
          <a:xfrm>
            <a:off x="6948264" y="2276872"/>
            <a:ext cx="1656184" cy="860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DHCP Server</a:t>
            </a:r>
            <a:endParaRPr lang="en-US" dirty="0"/>
          </a:p>
        </p:txBody>
      </p:sp>
      <p:cxnSp>
        <p:nvCxnSpPr>
          <p:cNvPr id="10" name="Straight Connector 9"/>
          <p:cNvCxnSpPr/>
          <p:nvPr/>
        </p:nvCxnSpPr>
        <p:spPr>
          <a:xfrm>
            <a:off x="755576" y="6021288"/>
            <a:ext cx="770485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2"/>
          </p:cNvCxnSpPr>
          <p:nvPr/>
        </p:nvCxnSpPr>
        <p:spPr>
          <a:xfrm>
            <a:off x="1331640" y="3065017"/>
            <a:ext cx="0" cy="29562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p:cNvCxnSpPr>
          <p:nvPr/>
        </p:nvCxnSpPr>
        <p:spPr>
          <a:xfrm>
            <a:off x="7776356" y="3137025"/>
            <a:ext cx="0" cy="28842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331640" y="3356992"/>
            <a:ext cx="644471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31740" y="2852936"/>
            <a:ext cx="4788532" cy="461665"/>
          </a:xfrm>
          <a:prstGeom prst="rect">
            <a:avLst/>
          </a:prstGeom>
          <a:noFill/>
        </p:spPr>
        <p:txBody>
          <a:bodyPr wrap="square" rtlCol="0">
            <a:spAutoFit/>
          </a:bodyPr>
          <a:lstStyle/>
          <a:p>
            <a:r>
              <a:rPr lang="en-US" sz="2400" b="1" dirty="0" smtClean="0">
                <a:solidFill>
                  <a:srgbClr val="0033CC"/>
                </a:solidFill>
              </a:rPr>
              <a:t>1. D</a:t>
            </a:r>
            <a:r>
              <a:rPr lang="en-US" sz="2000" dirty="0" smtClean="0"/>
              <a:t>iscovery (</a:t>
            </a:r>
            <a:r>
              <a:rPr lang="en-US" sz="2000" dirty="0"/>
              <a:t>DISCOVER or </a:t>
            </a:r>
            <a:r>
              <a:rPr lang="en-US" sz="2000" dirty="0" smtClean="0"/>
              <a:t>DHCPDISCOVER)</a:t>
            </a:r>
            <a:endParaRPr lang="en-US" sz="2000" dirty="0"/>
          </a:p>
        </p:txBody>
      </p:sp>
      <p:cxnSp>
        <p:nvCxnSpPr>
          <p:cNvPr id="19" name="Straight Arrow Connector 18"/>
          <p:cNvCxnSpPr/>
          <p:nvPr/>
        </p:nvCxnSpPr>
        <p:spPr>
          <a:xfrm>
            <a:off x="1331640" y="4077072"/>
            <a:ext cx="6444716"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331640" y="4869160"/>
            <a:ext cx="644471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331640" y="5589240"/>
            <a:ext cx="6444716"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31740" y="3615407"/>
            <a:ext cx="4500500" cy="461665"/>
          </a:xfrm>
          <a:prstGeom prst="rect">
            <a:avLst/>
          </a:prstGeom>
          <a:noFill/>
        </p:spPr>
        <p:txBody>
          <a:bodyPr wrap="square" rtlCol="0">
            <a:spAutoFit/>
          </a:bodyPr>
          <a:lstStyle/>
          <a:p>
            <a:r>
              <a:rPr lang="en-US" sz="2400" b="1" dirty="0" smtClean="0">
                <a:solidFill>
                  <a:srgbClr val="0033CC"/>
                </a:solidFill>
              </a:rPr>
              <a:t>2. O</a:t>
            </a:r>
            <a:r>
              <a:rPr lang="en-US" sz="2400" dirty="0" smtClean="0"/>
              <a:t>ffer</a:t>
            </a:r>
            <a:r>
              <a:rPr lang="en-US" sz="2000" dirty="0" smtClean="0"/>
              <a:t> (DHCPOFFER)</a:t>
            </a:r>
            <a:endParaRPr lang="en-US" sz="2000" dirty="0"/>
          </a:p>
        </p:txBody>
      </p:sp>
      <p:sp>
        <p:nvSpPr>
          <p:cNvPr id="23" name="TextBox 22"/>
          <p:cNvSpPr txBox="1"/>
          <p:nvPr/>
        </p:nvSpPr>
        <p:spPr>
          <a:xfrm>
            <a:off x="2231740" y="4407495"/>
            <a:ext cx="4500500" cy="461665"/>
          </a:xfrm>
          <a:prstGeom prst="rect">
            <a:avLst/>
          </a:prstGeom>
          <a:noFill/>
        </p:spPr>
        <p:txBody>
          <a:bodyPr wrap="square" rtlCol="0">
            <a:spAutoFit/>
          </a:bodyPr>
          <a:lstStyle/>
          <a:p>
            <a:r>
              <a:rPr lang="en-US" sz="2400" b="1" dirty="0" smtClean="0">
                <a:solidFill>
                  <a:srgbClr val="0033CC"/>
                </a:solidFill>
              </a:rPr>
              <a:t>3. R</a:t>
            </a:r>
            <a:r>
              <a:rPr lang="en-US" sz="2400" dirty="0" smtClean="0"/>
              <a:t>equest</a:t>
            </a:r>
            <a:r>
              <a:rPr lang="en-US" sz="2000" dirty="0" smtClean="0"/>
              <a:t> (DHCPREQUEST)</a:t>
            </a:r>
            <a:endParaRPr lang="en-US" sz="2000" dirty="0"/>
          </a:p>
        </p:txBody>
      </p:sp>
      <p:sp>
        <p:nvSpPr>
          <p:cNvPr id="24" name="TextBox 23"/>
          <p:cNvSpPr txBox="1"/>
          <p:nvPr/>
        </p:nvSpPr>
        <p:spPr>
          <a:xfrm>
            <a:off x="2231740" y="5127575"/>
            <a:ext cx="4500500" cy="461665"/>
          </a:xfrm>
          <a:prstGeom prst="rect">
            <a:avLst/>
          </a:prstGeom>
          <a:noFill/>
        </p:spPr>
        <p:txBody>
          <a:bodyPr wrap="square" rtlCol="0">
            <a:spAutoFit/>
          </a:bodyPr>
          <a:lstStyle/>
          <a:p>
            <a:r>
              <a:rPr lang="en-US" sz="2400" b="1" dirty="0" smtClean="0">
                <a:solidFill>
                  <a:srgbClr val="0033CC"/>
                </a:solidFill>
              </a:rPr>
              <a:t>4. A</a:t>
            </a:r>
            <a:r>
              <a:rPr lang="en-US" sz="2400" dirty="0" smtClean="0"/>
              <a:t>cknowledgement</a:t>
            </a:r>
            <a:r>
              <a:rPr lang="en-US" sz="2000" dirty="0" smtClean="0"/>
              <a:t> (DHCPACK)</a:t>
            </a:r>
            <a:endParaRPr lang="en-US" sz="2000" dirty="0"/>
          </a:p>
        </p:txBody>
      </p:sp>
    </p:spTree>
    <p:extLst>
      <p:ext uri="{BB962C8B-B14F-4D97-AF65-F5344CB8AC3E}">
        <p14:creationId xmlns:p14="http://schemas.microsoft.com/office/powerpoint/2010/main" val="38038232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DHCP Relay Agent</a:t>
            </a:r>
            <a:endParaRPr lang="en-US" sz="4000" dirty="0"/>
          </a:p>
        </p:txBody>
      </p:sp>
      <p:sp>
        <p:nvSpPr>
          <p:cNvPr id="3" name="Content Placeholder 2"/>
          <p:cNvSpPr>
            <a:spLocks noGrp="1"/>
          </p:cNvSpPr>
          <p:nvPr>
            <p:ph idx="1"/>
          </p:nvPr>
        </p:nvSpPr>
        <p:spPr>
          <a:xfrm>
            <a:off x="323528" y="1484784"/>
            <a:ext cx="8435280" cy="4824536"/>
          </a:xfrm>
        </p:spPr>
        <p:txBody>
          <a:bodyPr>
            <a:noAutofit/>
          </a:bodyPr>
          <a:lstStyle/>
          <a:p>
            <a:pPr>
              <a:spcBef>
                <a:spcPts val="600"/>
              </a:spcBef>
            </a:pPr>
            <a:r>
              <a:rPr lang="en-US" sz="2500" dirty="0"/>
              <a:t>Along with the DHCP server and DHCP clients, there is a </a:t>
            </a:r>
            <a:r>
              <a:rPr lang="en-US" sz="2500" b="1" dirty="0"/>
              <a:t>DHCP relay agent</a:t>
            </a:r>
            <a:r>
              <a:rPr lang="en-US" sz="2500" dirty="0"/>
              <a:t> in </a:t>
            </a:r>
            <a:r>
              <a:rPr lang="en-US" sz="2500" dirty="0" smtClean="0"/>
              <a:t>DHCP.</a:t>
            </a:r>
          </a:p>
          <a:p>
            <a:pPr>
              <a:spcBef>
                <a:spcPts val="600"/>
              </a:spcBef>
            </a:pPr>
            <a:r>
              <a:rPr lang="en-US" sz="2500" dirty="0" smtClean="0"/>
              <a:t>A DHCP relay agent relays </a:t>
            </a:r>
            <a:r>
              <a:rPr lang="en-US" sz="2500" dirty="0"/>
              <a:t>DHCP packets between clients and servers, when they are not on the same physical subnet/ </a:t>
            </a:r>
            <a:r>
              <a:rPr lang="en-US" sz="2500" dirty="0" smtClean="0"/>
              <a:t>network.</a:t>
            </a:r>
          </a:p>
          <a:p>
            <a:pPr>
              <a:spcBef>
                <a:spcPts val="600"/>
              </a:spcBef>
            </a:pPr>
            <a:r>
              <a:rPr lang="en-US" sz="2500" dirty="0" smtClean="0"/>
              <a:t>Because </a:t>
            </a:r>
            <a:r>
              <a:rPr lang="en-US" sz="2500" dirty="0"/>
              <a:t>DHCP is a broadcast-based protocol, by default its packets do not pass through routers. A DHCP relay agent receives any DHCP broadcasts on the subnet and forwards them to the specified IP address on a different subnet</a:t>
            </a:r>
            <a:r>
              <a:rPr lang="en-US" sz="2500" dirty="0" smtClean="0"/>
              <a:t>.</a:t>
            </a:r>
          </a:p>
          <a:p>
            <a:pPr>
              <a:spcBef>
                <a:spcPts val="600"/>
              </a:spcBef>
            </a:pPr>
            <a:r>
              <a:rPr lang="en-US" sz="2500" dirty="0"/>
              <a:t>Relay agent forwarding is distinct from the normal forwarding of an IP router, where IP datagrams are switched between networks somewhat transparently.</a:t>
            </a:r>
            <a:endParaRPr lang="en-US" sz="2500" dirty="0" smtClean="0"/>
          </a:p>
          <a:p>
            <a:pPr>
              <a:spcBef>
                <a:spcPts val="0"/>
              </a:spcBef>
            </a:pPr>
            <a:endParaRPr lang="en-US" dirty="0" smtClean="0"/>
          </a:p>
          <a:p>
            <a:pPr marL="849313" lvl="1" indent="-449263">
              <a:buFont typeface="+mj-lt"/>
              <a:buAutoNum type="arabicPeriod"/>
            </a:pPr>
            <a:endParaRPr lang="en-US" sz="2100" dirty="0" smtClean="0"/>
          </a:p>
        </p:txBody>
      </p:sp>
      <p:sp>
        <p:nvSpPr>
          <p:cNvPr id="4" name="Date Placeholder 3"/>
          <p:cNvSpPr>
            <a:spLocks noGrp="1"/>
          </p:cNvSpPr>
          <p:nvPr>
            <p:ph type="dt" sz="half" idx="10"/>
          </p:nvPr>
        </p:nvSpPr>
        <p:spPr/>
        <p:txBody>
          <a:bodyPr/>
          <a:lstStyle/>
          <a:p>
            <a:fld id="{B78A6E02-083B-402A-A3D2-1F4D1DF3B53D}"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48</a:t>
            </a:fld>
            <a:endParaRPr lang="en-US" dirty="0"/>
          </a:p>
        </p:txBody>
      </p:sp>
    </p:spTree>
    <p:extLst>
      <p:ext uri="{BB962C8B-B14F-4D97-AF65-F5344CB8AC3E}">
        <p14:creationId xmlns:p14="http://schemas.microsoft.com/office/powerpoint/2010/main" val="27816930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Operation of DHCP Relay Agent </a:t>
            </a:r>
            <a:endParaRPr lang="en-US" sz="4000" dirty="0"/>
          </a:p>
        </p:txBody>
      </p:sp>
      <p:sp>
        <p:nvSpPr>
          <p:cNvPr id="4" name="Date Placeholder 3"/>
          <p:cNvSpPr>
            <a:spLocks noGrp="1"/>
          </p:cNvSpPr>
          <p:nvPr>
            <p:ph type="dt" sz="half" idx="10"/>
          </p:nvPr>
        </p:nvSpPr>
        <p:spPr/>
        <p:txBody>
          <a:bodyPr/>
          <a:lstStyle/>
          <a:p>
            <a:fld id="{FC9CA771-D06B-4473-8F92-0555D2E564B8}"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49</a:t>
            </a:fld>
            <a:endParaRPr lang="en-US"/>
          </a:p>
        </p:txBody>
      </p:sp>
      <p:pic>
        <p:nvPicPr>
          <p:cNvPr id="8" name="Picture 4" descr="5-6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484784"/>
            <a:ext cx="6516724" cy="2547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10952" y="4077072"/>
            <a:ext cx="8568952" cy="2308324"/>
          </a:xfrm>
          <a:prstGeom prst="rect">
            <a:avLst/>
          </a:prstGeom>
          <a:noFill/>
        </p:spPr>
        <p:txBody>
          <a:bodyPr wrap="square" rtlCol="0">
            <a:spAutoFit/>
          </a:bodyPr>
          <a:lstStyle/>
          <a:p>
            <a:pPr marL="182563" indent="-182563">
              <a:buFont typeface="Arial" panose="020B0604020202020204" pitchFamily="34" charset="0"/>
              <a:buChar char="•"/>
            </a:pPr>
            <a:r>
              <a:rPr lang="en-US" sz="2400" dirty="0" smtClean="0"/>
              <a:t>When a </a:t>
            </a:r>
            <a:r>
              <a:rPr lang="en-US" sz="2400" dirty="0"/>
              <a:t>relay </a:t>
            </a:r>
            <a:r>
              <a:rPr lang="en-US" sz="2400" dirty="0" smtClean="0"/>
              <a:t>agent receives </a:t>
            </a:r>
            <a:r>
              <a:rPr lang="en-US" sz="2400" dirty="0"/>
              <a:t>DHCP </a:t>
            </a:r>
            <a:r>
              <a:rPr lang="en-US" sz="2400" dirty="0" smtClean="0"/>
              <a:t>messages, it sets </a:t>
            </a:r>
            <a:r>
              <a:rPr lang="en-US" sz="2400" dirty="0"/>
              <a:t>the gateway address (</a:t>
            </a:r>
            <a:r>
              <a:rPr lang="en-US" sz="2400" dirty="0" err="1"/>
              <a:t>giaddr</a:t>
            </a:r>
            <a:r>
              <a:rPr lang="en-US" sz="2400" dirty="0"/>
              <a:t> field of the DHCP packet) </a:t>
            </a:r>
            <a:r>
              <a:rPr lang="en-US" sz="2400" dirty="0" smtClean="0"/>
              <a:t>and if </a:t>
            </a:r>
            <a:r>
              <a:rPr lang="en-US" sz="2400" dirty="0"/>
              <a:t>configured, adds the relay agent information option (option82) in the </a:t>
            </a:r>
            <a:r>
              <a:rPr lang="en-US" sz="2400" dirty="0" smtClean="0"/>
              <a:t>packet and forwards </a:t>
            </a:r>
            <a:r>
              <a:rPr lang="en-US" sz="2400" dirty="0"/>
              <a:t>it to the DHCP server. </a:t>
            </a:r>
            <a:endParaRPr lang="en-US" sz="2400" dirty="0" smtClean="0"/>
          </a:p>
          <a:p>
            <a:pPr marL="182563" indent="-182563">
              <a:buFont typeface="Arial" panose="020B0604020202020204" pitchFamily="34" charset="0"/>
              <a:buChar char="•"/>
            </a:pPr>
            <a:r>
              <a:rPr lang="en-US" sz="2400" dirty="0" smtClean="0"/>
              <a:t>The </a:t>
            </a:r>
            <a:r>
              <a:rPr lang="en-US" sz="2400" dirty="0"/>
              <a:t>reply from the server is forwarded back to the client after removing option 82. </a:t>
            </a:r>
            <a:endParaRPr lang="en-US" altLang="en-US" sz="2300" dirty="0"/>
          </a:p>
        </p:txBody>
      </p:sp>
    </p:spTree>
    <p:extLst>
      <p:ext uri="{BB962C8B-B14F-4D97-AF65-F5344CB8AC3E}">
        <p14:creationId xmlns:p14="http://schemas.microsoft.com/office/powerpoint/2010/main" val="1832130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Connection: Straight-Through </a:t>
            </a:r>
            <a:r>
              <a:rPr lang="en-US" dirty="0"/>
              <a:t>vs. Cross-Over</a:t>
            </a:r>
          </a:p>
        </p:txBody>
      </p:sp>
      <p:sp>
        <p:nvSpPr>
          <p:cNvPr id="4" name="Date Placeholder 3"/>
          <p:cNvSpPr>
            <a:spLocks noGrp="1"/>
          </p:cNvSpPr>
          <p:nvPr>
            <p:ph type="dt" sz="half" idx="10"/>
          </p:nvPr>
        </p:nvSpPr>
        <p:spPr/>
        <p:txBody>
          <a:bodyPr/>
          <a:lstStyle/>
          <a:p>
            <a:fld id="{D70197C0-F3C3-4CE9-AEF0-79C81CD8679B}"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5</a:t>
            </a:fld>
            <a:endParaRPr lang="en-US"/>
          </a:p>
        </p:txBody>
      </p:sp>
      <p:sp>
        <p:nvSpPr>
          <p:cNvPr id="8" name="TextBox 7"/>
          <p:cNvSpPr txBox="1"/>
          <p:nvPr/>
        </p:nvSpPr>
        <p:spPr>
          <a:xfrm>
            <a:off x="755576" y="5805264"/>
            <a:ext cx="8136904" cy="461665"/>
          </a:xfrm>
          <a:prstGeom prst="rect">
            <a:avLst/>
          </a:prstGeom>
          <a:noFill/>
        </p:spPr>
        <p:txBody>
          <a:bodyPr wrap="square" rtlCol="0">
            <a:spAutoFit/>
          </a:bodyPr>
          <a:lstStyle/>
          <a:p>
            <a:r>
              <a:rPr lang="en-US" sz="2400" dirty="0" smtClean="0"/>
              <a:t>*** In Cross-over connection, only (1&amp;3) and (2&amp;6) are crossed</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459" y="1740222"/>
            <a:ext cx="6724478" cy="4135976"/>
          </a:xfrm>
          <a:prstGeom prst="rect">
            <a:avLst/>
          </a:prstGeom>
        </p:spPr>
      </p:pic>
    </p:spTree>
    <p:extLst>
      <p:ext uri="{BB962C8B-B14F-4D97-AF65-F5344CB8AC3E}">
        <p14:creationId xmlns:p14="http://schemas.microsoft.com/office/powerpoint/2010/main" val="233646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APIPA</a:t>
            </a:r>
            <a:endParaRPr lang="en-US" dirty="0"/>
          </a:p>
        </p:txBody>
      </p:sp>
      <p:sp>
        <p:nvSpPr>
          <p:cNvPr id="3" name="Content Placeholder 2"/>
          <p:cNvSpPr>
            <a:spLocks noGrp="1"/>
          </p:cNvSpPr>
          <p:nvPr>
            <p:ph idx="1"/>
          </p:nvPr>
        </p:nvSpPr>
        <p:spPr/>
        <p:txBody>
          <a:bodyPr>
            <a:normAutofit fontScale="85000" lnSpcReduction="20000"/>
          </a:bodyPr>
          <a:lstStyle/>
          <a:p>
            <a:pPr>
              <a:spcBef>
                <a:spcPts val="900"/>
              </a:spcBef>
            </a:pPr>
            <a:r>
              <a:rPr lang="en-US" sz="3000" b="1" dirty="0" smtClean="0"/>
              <a:t>APIPA </a:t>
            </a:r>
            <a:r>
              <a:rPr lang="en-US" sz="3000" dirty="0" smtClean="0"/>
              <a:t>(Automatic Private IP Addressing) is a mechanism to assign IP addresses dynamically to DHCP clients when DHCP servers are temporarily / permanently unavailable. </a:t>
            </a:r>
          </a:p>
          <a:p>
            <a:pPr>
              <a:spcBef>
                <a:spcPts val="900"/>
              </a:spcBef>
            </a:pPr>
            <a:r>
              <a:rPr lang="en-US" sz="3000" dirty="0" smtClean="0"/>
              <a:t>It </a:t>
            </a:r>
            <a:r>
              <a:rPr lang="en-US" sz="3000" dirty="0"/>
              <a:t>could occur on a network </a:t>
            </a:r>
            <a:endParaRPr lang="en-US" sz="3000" dirty="0" smtClean="0"/>
          </a:p>
          <a:p>
            <a:pPr lvl="1">
              <a:spcBef>
                <a:spcPts val="600"/>
              </a:spcBef>
            </a:pPr>
            <a:r>
              <a:rPr lang="en-US" dirty="0" smtClean="0"/>
              <a:t>without </a:t>
            </a:r>
            <a:r>
              <a:rPr lang="en-US" dirty="0"/>
              <a:t>a DHCP server, or </a:t>
            </a:r>
            <a:endParaRPr lang="en-US" dirty="0" smtClean="0"/>
          </a:p>
          <a:p>
            <a:pPr lvl="1">
              <a:spcBef>
                <a:spcPts val="600"/>
              </a:spcBef>
            </a:pPr>
            <a:r>
              <a:rPr lang="en-US" dirty="0" smtClean="0"/>
              <a:t>if </a:t>
            </a:r>
            <a:r>
              <a:rPr lang="en-US" dirty="0"/>
              <a:t>a DHCP server is temporarily down for maintenance</a:t>
            </a:r>
            <a:endParaRPr lang="en-US" dirty="0" smtClean="0"/>
          </a:p>
          <a:p>
            <a:pPr marL="342900" lvl="1" indent="-342900">
              <a:spcBef>
                <a:spcPts val="900"/>
              </a:spcBef>
              <a:buFont typeface="Arial" panose="020B0604020202020204" pitchFamily="34" charset="0"/>
              <a:buChar char="•"/>
            </a:pPr>
            <a:r>
              <a:rPr lang="en-US" sz="3100" dirty="0"/>
              <a:t>It is enabled by </a:t>
            </a:r>
            <a:r>
              <a:rPr lang="en-US" sz="3100" dirty="0" smtClean="0"/>
              <a:t>default in Microsoft Windows OS.</a:t>
            </a:r>
          </a:p>
          <a:p>
            <a:pPr>
              <a:spcBef>
                <a:spcPts val="900"/>
              </a:spcBef>
            </a:pPr>
            <a:r>
              <a:rPr lang="en-US" sz="3100" dirty="0" smtClean="0"/>
              <a:t>IANA has reserved IP addresses </a:t>
            </a:r>
            <a:r>
              <a:rPr lang="en-US" sz="3100" dirty="0"/>
              <a:t>from </a:t>
            </a:r>
            <a:r>
              <a:rPr lang="en-US" sz="3100" b="1" dirty="0">
                <a:solidFill>
                  <a:srgbClr val="FF0000"/>
                </a:solidFill>
              </a:rPr>
              <a:t>169.254.0.0 to 169.254.255.255 </a:t>
            </a:r>
            <a:r>
              <a:rPr lang="en-US" sz="3100" dirty="0" smtClean="0"/>
              <a:t>for APIPA.</a:t>
            </a:r>
          </a:p>
          <a:p>
            <a:pPr>
              <a:spcBef>
                <a:spcPts val="900"/>
              </a:spcBef>
            </a:pPr>
            <a:r>
              <a:rPr lang="en-US" sz="3100" dirty="0" smtClean="0"/>
              <a:t>A client get an IP address in the range of </a:t>
            </a:r>
            <a:r>
              <a:rPr lang="en-US" sz="3100" b="1" dirty="0" smtClean="0">
                <a:solidFill>
                  <a:srgbClr val="FF0000"/>
                </a:solidFill>
              </a:rPr>
              <a:t>169.254.0.1 - 169.254.255.254 </a:t>
            </a:r>
            <a:r>
              <a:rPr lang="en-US" sz="3100" dirty="0" smtClean="0"/>
              <a:t>by it’s OS</a:t>
            </a:r>
          </a:p>
          <a:p>
            <a:pPr lvl="1">
              <a:spcBef>
                <a:spcPts val="600"/>
              </a:spcBef>
            </a:pPr>
            <a:r>
              <a:rPr lang="en-US" dirty="0" smtClean="0"/>
              <a:t>It verifies the uniqueness of IP addresses by ARP</a:t>
            </a:r>
          </a:p>
          <a:p>
            <a:pPr>
              <a:spcBef>
                <a:spcPts val="1800"/>
              </a:spcBef>
            </a:pPr>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A04375E6-4BAC-47EE-9C24-5D685FAB3EDA}"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50</a:t>
            </a:fld>
            <a:endParaRPr lang="en-US"/>
          </a:p>
        </p:txBody>
      </p:sp>
    </p:spTree>
    <p:extLst>
      <p:ext uri="{BB962C8B-B14F-4D97-AF65-F5344CB8AC3E}">
        <p14:creationId xmlns:p14="http://schemas.microsoft.com/office/powerpoint/2010/main" val="11646077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Limited Access</a:t>
            </a:r>
            <a:endParaRPr lang="en-US" dirty="0"/>
          </a:p>
        </p:txBody>
      </p:sp>
      <p:sp>
        <p:nvSpPr>
          <p:cNvPr id="3" name="Content Placeholder 2"/>
          <p:cNvSpPr>
            <a:spLocks noGrp="1"/>
          </p:cNvSpPr>
          <p:nvPr>
            <p:ph idx="1"/>
          </p:nvPr>
        </p:nvSpPr>
        <p:spPr>
          <a:xfrm>
            <a:off x="457200" y="1600200"/>
            <a:ext cx="8229600" cy="4709119"/>
          </a:xfrm>
        </p:spPr>
        <p:txBody>
          <a:bodyPr>
            <a:normAutofit fontScale="62500" lnSpcReduction="20000"/>
          </a:bodyPr>
          <a:lstStyle/>
          <a:p>
            <a:r>
              <a:rPr lang="en-US" sz="4300" dirty="0"/>
              <a:t>After the network adapter has been assigned an IP address, the computer can use TCP/IP to communicate with any other computer that </a:t>
            </a:r>
            <a:r>
              <a:rPr lang="en-US" sz="4300" dirty="0" smtClean="0"/>
              <a:t>is:</a:t>
            </a:r>
          </a:p>
          <a:p>
            <a:pPr lvl="1"/>
            <a:r>
              <a:rPr lang="en-US" sz="4200" dirty="0" smtClean="0"/>
              <a:t>connected </a:t>
            </a:r>
            <a:r>
              <a:rPr lang="en-US" sz="4200" dirty="0"/>
              <a:t>to the same LAN and that is also configured for APIPA or </a:t>
            </a:r>
            <a:endParaRPr lang="en-US" sz="4200" dirty="0" smtClean="0"/>
          </a:p>
          <a:p>
            <a:pPr lvl="1"/>
            <a:r>
              <a:rPr lang="en-US" sz="4200" dirty="0" smtClean="0"/>
              <a:t>has </a:t>
            </a:r>
            <a:r>
              <a:rPr lang="en-US" sz="4200" dirty="0"/>
              <a:t>the IP address manually set to the 169.254.x.y (where </a:t>
            </a:r>
            <a:r>
              <a:rPr lang="en-US" sz="4200" dirty="0" err="1"/>
              <a:t>x.y</a:t>
            </a:r>
            <a:r>
              <a:rPr lang="en-US" sz="4200" dirty="0"/>
              <a:t> is the client’s unique identifier) address range with a subnet mask of 255.255.0.0. </a:t>
            </a:r>
            <a:endParaRPr lang="en-US" sz="4200" dirty="0" smtClean="0"/>
          </a:p>
          <a:p>
            <a:r>
              <a:rPr lang="en-US" sz="4300" dirty="0" smtClean="0"/>
              <a:t>The computer </a:t>
            </a:r>
            <a:r>
              <a:rPr lang="en-US" sz="4300" dirty="0"/>
              <a:t>cannot communicate </a:t>
            </a:r>
            <a:r>
              <a:rPr lang="en-US" sz="4300" dirty="0" smtClean="0"/>
              <a:t>with</a:t>
            </a:r>
          </a:p>
          <a:p>
            <a:pPr lvl="1"/>
            <a:r>
              <a:rPr lang="en-US" sz="4200" dirty="0" smtClean="0"/>
              <a:t>computers </a:t>
            </a:r>
            <a:r>
              <a:rPr lang="en-US" sz="4200" dirty="0"/>
              <a:t>on other subnets, or </a:t>
            </a:r>
            <a:endParaRPr lang="en-US" sz="4200" dirty="0" smtClean="0"/>
          </a:p>
          <a:p>
            <a:pPr lvl="1"/>
            <a:r>
              <a:rPr lang="en-US" sz="4200" dirty="0" smtClean="0"/>
              <a:t>computers </a:t>
            </a:r>
            <a:r>
              <a:rPr lang="en-US" sz="4200" dirty="0"/>
              <a:t>that do not use </a:t>
            </a:r>
            <a:r>
              <a:rPr lang="en-US" sz="4200" dirty="0" smtClean="0"/>
              <a:t>APIPA, i.e., that got IP addresses from DHCP servers </a:t>
            </a:r>
          </a:p>
          <a:p>
            <a:pPr marL="457200" lvl="1" indent="0">
              <a:buNone/>
            </a:pPr>
            <a:r>
              <a:rPr lang="en-US" sz="3600" dirty="0" smtClean="0">
                <a:solidFill>
                  <a:srgbClr val="FF0000"/>
                </a:solidFill>
              </a:rPr>
              <a:t>[[Computer with an APIPA address has </a:t>
            </a:r>
            <a:r>
              <a:rPr lang="en-US" sz="3600" b="1" dirty="0" smtClean="0">
                <a:solidFill>
                  <a:srgbClr val="FF0000"/>
                </a:solidFill>
              </a:rPr>
              <a:t>‘Limited Access </a:t>
            </a:r>
            <a:r>
              <a:rPr lang="en-US" sz="3600" dirty="0" smtClean="0">
                <a:solidFill>
                  <a:srgbClr val="FF0000"/>
                </a:solidFill>
              </a:rPr>
              <a:t>’]]</a:t>
            </a:r>
            <a:endParaRPr lang="en-US" sz="3600" dirty="0">
              <a:solidFill>
                <a:srgbClr val="FF0000"/>
              </a:solidFill>
            </a:endParaRPr>
          </a:p>
        </p:txBody>
      </p:sp>
      <p:sp>
        <p:nvSpPr>
          <p:cNvPr id="4" name="Date Placeholder 3"/>
          <p:cNvSpPr>
            <a:spLocks noGrp="1"/>
          </p:cNvSpPr>
          <p:nvPr>
            <p:ph type="dt" sz="half" idx="10"/>
          </p:nvPr>
        </p:nvSpPr>
        <p:spPr/>
        <p:txBody>
          <a:bodyPr/>
          <a:lstStyle/>
          <a:p>
            <a:fld id="{EDF4123B-4F2F-45F7-ADA3-0E056A556C60}"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51</a:t>
            </a:fld>
            <a:endParaRPr lang="en-US"/>
          </a:p>
        </p:txBody>
      </p:sp>
    </p:spTree>
    <p:extLst>
      <p:ext uri="{BB962C8B-B14F-4D97-AF65-F5344CB8AC3E}">
        <p14:creationId xmlns:p14="http://schemas.microsoft.com/office/powerpoint/2010/main" val="14871034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ARP</a:t>
            </a:r>
            <a:endParaRPr lang="en-US" sz="4000" dirty="0"/>
          </a:p>
        </p:txBody>
      </p:sp>
      <p:sp>
        <p:nvSpPr>
          <p:cNvPr id="3" name="Content Placeholder 2"/>
          <p:cNvSpPr>
            <a:spLocks noGrp="1"/>
          </p:cNvSpPr>
          <p:nvPr>
            <p:ph idx="1"/>
          </p:nvPr>
        </p:nvSpPr>
        <p:spPr>
          <a:xfrm>
            <a:off x="457200" y="1412776"/>
            <a:ext cx="8229600" cy="4896543"/>
          </a:xfrm>
        </p:spPr>
        <p:txBody>
          <a:bodyPr>
            <a:normAutofit fontScale="25000" lnSpcReduction="20000"/>
          </a:bodyPr>
          <a:lstStyle/>
          <a:p>
            <a:r>
              <a:rPr lang="en-US" sz="8800" dirty="0" smtClean="0"/>
              <a:t>ARP: Address Resolution Protocol</a:t>
            </a:r>
          </a:p>
          <a:p>
            <a:r>
              <a:rPr lang="en-US" sz="8800" dirty="0" smtClean="0"/>
              <a:t>It is a network layer protocol used to convert network layer addresses (e.g., IPv4 addresses) into MAC address</a:t>
            </a:r>
            <a:r>
              <a:rPr lang="en-US" sz="8800" dirty="0" smtClean="0"/>
              <a:t>.</a:t>
            </a:r>
            <a:endParaRPr lang="en-US" sz="8800" dirty="0" smtClean="0"/>
          </a:p>
          <a:p>
            <a:r>
              <a:rPr lang="en-US" sz="8800" dirty="0" smtClean="0"/>
              <a:t>In order to send a packet to a machine, a host needs to know the MAC address of destination machine. ARP helps host in such situation.</a:t>
            </a:r>
          </a:p>
          <a:p>
            <a:pPr>
              <a:spcBef>
                <a:spcPts val="600"/>
              </a:spcBef>
            </a:pPr>
            <a:r>
              <a:rPr lang="en-US" sz="9600" b="1" dirty="0" smtClean="0"/>
              <a:t>How does it work:</a:t>
            </a:r>
          </a:p>
          <a:p>
            <a:pPr marL="531813" lvl="1" indent="-265113">
              <a:spcBef>
                <a:spcPts val="600"/>
              </a:spcBef>
            </a:pPr>
            <a:r>
              <a:rPr lang="en-US" sz="8000" b="1" dirty="0" smtClean="0"/>
              <a:t>Host-A</a:t>
            </a:r>
            <a:r>
              <a:rPr lang="en-US" sz="8000" dirty="0" smtClean="0"/>
              <a:t> wishing </a:t>
            </a:r>
            <a:r>
              <a:rPr lang="en-US" sz="8000" dirty="0"/>
              <a:t>to obtain a physical </a:t>
            </a:r>
            <a:r>
              <a:rPr lang="en-US" sz="8000" dirty="0" smtClean="0"/>
              <a:t>address corresponding to an IP address , asks its ARP program.</a:t>
            </a:r>
          </a:p>
          <a:p>
            <a:pPr marL="531813" lvl="1" indent="-265113">
              <a:spcBef>
                <a:spcPts val="600"/>
              </a:spcBef>
            </a:pPr>
            <a:r>
              <a:rPr lang="en-US" sz="8000" dirty="0"/>
              <a:t>The ARP program looks in the ARP </a:t>
            </a:r>
            <a:r>
              <a:rPr lang="en-US" sz="8000" dirty="0" smtClean="0"/>
              <a:t>table </a:t>
            </a:r>
            <a:r>
              <a:rPr lang="en-US" sz="8000" dirty="0"/>
              <a:t>and, if it finds the address, provides it</a:t>
            </a:r>
            <a:r>
              <a:rPr lang="en-US" sz="8000" dirty="0" smtClean="0"/>
              <a:t> to </a:t>
            </a:r>
            <a:r>
              <a:rPr lang="en-US" sz="8000" b="1" dirty="0" smtClean="0"/>
              <a:t>Host-A</a:t>
            </a:r>
            <a:r>
              <a:rPr lang="en-US" sz="8000" dirty="0" smtClean="0"/>
              <a:t>.</a:t>
            </a:r>
          </a:p>
          <a:p>
            <a:pPr marL="531813" lvl="1" indent="-265113">
              <a:spcBef>
                <a:spcPts val="600"/>
              </a:spcBef>
            </a:pPr>
            <a:r>
              <a:rPr lang="en-US" sz="8000" dirty="0" smtClean="0"/>
              <a:t>Otherwise, the ARP program broadcasts an </a:t>
            </a:r>
            <a:r>
              <a:rPr lang="en-US" sz="8000" dirty="0"/>
              <a:t>ARP request </a:t>
            </a:r>
            <a:r>
              <a:rPr lang="en-US" sz="8000" dirty="0" smtClean="0"/>
              <a:t>packet onto </a:t>
            </a:r>
            <a:r>
              <a:rPr lang="en-US" sz="8000" dirty="0"/>
              <a:t>the TCP/IP network. </a:t>
            </a:r>
            <a:endParaRPr lang="en-US" sz="8000" dirty="0" smtClean="0"/>
          </a:p>
          <a:p>
            <a:pPr marL="531813" lvl="1" indent="-265113">
              <a:spcBef>
                <a:spcPts val="600"/>
              </a:spcBef>
            </a:pPr>
            <a:r>
              <a:rPr lang="en-US" sz="8000" dirty="0" smtClean="0"/>
              <a:t>The machine on </a:t>
            </a:r>
            <a:r>
              <a:rPr lang="en-US" sz="8000" dirty="0"/>
              <a:t>the network that has the IP address in the request then replies with its physical hardware </a:t>
            </a:r>
            <a:r>
              <a:rPr lang="en-US" sz="8000" dirty="0" smtClean="0"/>
              <a:t>address to the ARP program of </a:t>
            </a:r>
            <a:r>
              <a:rPr lang="en-US" sz="8000" b="1" dirty="0" smtClean="0"/>
              <a:t>Host-A</a:t>
            </a:r>
            <a:r>
              <a:rPr lang="en-US" sz="8000" dirty="0" smtClean="0"/>
              <a:t>. </a:t>
            </a:r>
          </a:p>
          <a:p>
            <a:pPr marL="531813" lvl="1" indent="-265113">
              <a:spcBef>
                <a:spcPts val="600"/>
              </a:spcBef>
            </a:pPr>
            <a:r>
              <a:rPr lang="en-US" sz="8000" dirty="0" smtClean="0"/>
              <a:t>ARP program saves IP address and corresponding IP address in the ARP table of </a:t>
            </a:r>
            <a:r>
              <a:rPr lang="en-US" sz="8000" b="1" dirty="0" smtClean="0"/>
              <a:t>Host-A </a:t>
            </a:r>
            <a:r>
              <a:rPr lang="en-US" sz="8000" dirty="0" smtClean="0"/>
              <a:t>for future reference.</a:t>
            </a:r>
          </a:p>
        </p:txBody>
      </p:sp>
      <p:sp>
        <p:nvSpPr>
          <p:cNvPr id="4" name="Date Placeholder 3"/>
          <p:cNvSpPr>
            <a:spLocks noGrp="1"/>
          </p:cNvSpPr>
          <p:nvPr>
            <p:ph type="dt" sz="half" idx="10"/>
          </p:nvPr>
        </p:nvSpPr>
        <p:spPr/>
        <p:txBody>
          <a:bodyPr/>
          <a:lstStyle/>
          <a:p>
            <a:fld id="{E95E6E13-D4A6-420D-A03F-D78F456862E9}" type="datetime1">
              <a:rPr lang="en-US" smtClean="0"/>
              <a:t>8/20/2015</a:t>
            </a:fld>
            <a:endParaRPr lang="en-US" dirty="0"/>
          </a:p>
        </p:txBody>
      </p:sp>
      <p:sp>
        <p:nvSpPr>
          <p:cNvPr id="5" name="Footer Placeholder 4"/>
          <p:cNvSpPr>
            <a:spLocks noGrp="1"/>
          </p:cNvSpPr>
          <p:nvPr>
            <p:ph type="ftr" sz="quarter" idx="11"/>
          </p:nvPr>
        </p:nvSpPr>
        <p:spPr/>
        <p:txBody>
          <a:bodyPr/>
          <a:lstStyle/>
          <a:p>
            <a:r>
              <a:rPr lang="en-US" dirty="0" smtClean="0"/>
              <a:t>CSE,RU</a:t>
            </a:r>
            <a:endParaRPr lang="en-US" dirty="0"/>
          </a:p>
        </p:txBody>
      </p:sp>
      <p:sp>
        <p:nvSpPr>
          <p:cNvPr id="6" name="Slide Number Placeholder 5"/>
          <p:cNvSpPr>
            <a:spLocks noGrp="1"/>
          </p:cNvSpPr>
          <p:nvPr>
            <p:ph type="sldNum" sz="quarter" idx="12"/>
          </p:nvPr>
        </p:nvSpPr>
        <p:spPr/>
        <p:txBody>
          <a:bodyPr/>
          <a:lstStyle/>
          <a:p>
            <a:fld id="{10ADC90C-45E7-4A51-B2D2-26A5BC4D29BD}" type="slidenum">
              <a:rPr lang="en-US" smtClean="0"/>
              <a:t>52</a:t>
            </a:fld>
            <a:endParaRPr lang="en-US" dirty="0"/>
          </a:p>
        </p:txBody>
      </p:sp>
    </p:spTree>
    <p:extLst>
      <p:ext uri="{BB962C8B-B14F-4D97-AF65-F5344CB8AC3E}">
        <p14:creationId xmlns:p14="http://schemas.microsoft.com/office/powerpoint/2010/main" val="37851908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DHCP Configuration using </a:t>
            </a:r>
            <a:br>
              <a:rPr lang="en-US" dirty="0" smtClean="0"/>
            </a:br>
            <a:r>
              <a:rPr lang="en-US" dirty="0" smtClean="0"/>
              <a:t>Packet Tracer 6.1</a:t>
            </a:r>
            <a:endParaRPr lang="en-US" dirty="0"/>
          </a:p>
        </p:txBody>
      </p:sp>
      <p:sp>
        <p:nvSpPr>
          <p:cNvPr id="3" name="Subtitle 2"/>
          <p:cNvSpPr>
            <a:spLocks noGrp="1"/>
          </p:cNvSpPr>
          <p:nvPr>
            <p:ph type="subTitle" idx="1"/>
          </p:nvPr>
        </p:nvSpPr>
        <p:spPr>
          <a:xfrm>
            <a:off x="755576" y="3886200"/>
            <a:ext cx="7992888" cy="1752600"/>
          </a:xfrm>
        </p:spPr>
        <p:txBody>
          <a:bodyPr/>
          <a:lstStyle/>
          <a:p>
            <a:pPr algn="l"/>
            <a:r>
              <a:rPr lang="en-US" dirty="0" smtClean="0"/>
              <a:t>Recommended PDF : </a:t>
            </a:r>
          </a:p>
          <a:p>
            <a:pPr algn="l"/>
            <a:r>
              <a:rPr lang="en-US" b="1" dirty="0" smtClean="0">
                <a:solidFill>
                  <a:srgbClr val="FF0000"/>
                </a:solidFill>
              </a:rPr>
              <a:t>Chapter : Configuring DHCP</a:t>
            </a:r>
          </a:p>
          <a:p>
            <a:pPr algn="l"/>
            <a:r>
              <a:rPr lang="en-US" b="1" dirty="0" smtClean="0">
                <a:solidFill>
                  <a:srgbClr val="FF0000"/>
                </a:solidFill>
              </a:rPr>
              <a:t>Cisco IOS IP Configuration Guide </a:t>
            </a:r>
            <a:r>
              <a:rPr lang="en-US" dirty="0">
                <a:solidFill>
                  <a:srgbClr val="FF0000"/>
                </a:solidFill>
              </a:rPr>
              <a:t>Release </a:t>
            </a:r>
            <a:r>
              <a:rPr lang="en-US" dirty="0" smtClean="0">
                <a:solidFill>
                  <a:srgbClr val="FF0000"/>
                </a:solidFill>
              </a:rPr>
              <a:t>12.2</a:t>
            </a:r>
          </a:p>
        </p:txBody>
      </p:sp>
    </p:spTree>
    <p:extLst>
      <p:ext uri="{BB962C8B-B14F-4D97-AF65-F5344CB8AC3E}">
        <p14:creationId xmlns:p14="http://schemas.microsoft.com/office/powerpoint/2010/main" val="33906147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Problem-1</a:t>
            </a:r>
            <a:endParaRPr lang="en-US" sz="4000" dirty="0"/>
          </a:p>
        </p:txBody>
      </p:sp>
      <p:sp>
        <p:nvSpPr>
          <p:cNvPr id="3" name="Content Placeholder 2"/>
          <p:cNvSpPr>
            <a:spLocks noGrp="1"/>
          </p:cNvSpPr>
          <p:nvPr>
            <p:ph idx="1"/>
          </p:nvPr>
        </p:nvSpPr>
        <p:spPr/>
        <p:txBody>
          <a:bodyPr>
            <a:normAutofit lnSpcReduction="10000"/>
          </a:bodyPr>
          <a:lstStyle/>
          <a:p>
            <a:r>
              <a:rPr lang="en-US" sz="2800" dirty="0" smtClean="0"/>
              <a:t>Configure a DHCP server for a simple LAN of 8 machines covering four rooms of our CSE department</a:t>
            </a:r>
          </a:p>
          <a:p>
            <a:pPr lvl="1"/>
            <a:r>
              <a:rPr lang="en-US" sz="2600" dirty="0" smtClean="0"/>
              <a:t>Rooms: admin, R122, R120 and R119</a:t>
            </a:r>
          </a:p>
          <a:p>
            <a:pPr lvl="1"/>
            <a:r>
              <a:rPr lang="en-US" sz="2600" dirty="0" smtClean="0"/>
              <a:t>At most 30 machines can be attached to this LAN</a:t>
            </a:r>
          </a:p>
          <a:p>
            <a:pPr lvl="1"/>
            <a:r>
              <a:rPr lang="en-US" sz="2600" dirty="0" smtClean="0"/>
              <a:t>Start IP address: 172.16.0.0</a:t>
            </a:r>
          </a:p>
          <a:p>
            <a:pPr lvl="1"/>
            <a:r>
              <a:rPr lang="en-US" sz="2600" dirty="0" smtClean="0"/>
              <a:t>DHCP Server’s IP address: 172.16.0.1</a:t>
            </a:r>
          </a:p>
          <a:p>
            <a:pPr lvl="1"/>
            <a:r>
              <a:rPr lang="en-US" sz="2600" dirty="0" smtClean="0"/>
              <a:t>Other machines will get IP addresses from DHCP server when they will be booted. Say if PC-1 of R122 is booted earlier than PC-1 of R119, then R122-PC1 will get lower IP address.</a:t>
            </a:r>
          </a:p>
        </p:txBody>
      </p:sp>
      <p:sp>
        <p:nvSpPr>
          <p:cNvPr id="4" name="Date Placeholder 3"/>
          <p:cNvSpPr>
            <a:spLocks noGrp="1"/>
          </p:cNvSpPr>
          <p:nvPr>
            <p:ph type="dt" sz="half" idx="10"/>
          </p:nvPr>
        </p:nvSpPr>
        <p:spPr/>
        <p:txBody>
          <a:bodyPr/>
          <a:lstStyle/>
          <a:p>
            <a:fld id="{DC37EA9B-76B0-40B5-9B10-633D43403C1A}"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54</a:t>
            </a:fld>
            <a:endParaRPr lang="en-US"/>
          </a:p>
        </p:txBody>
      </p:sp>
    </p:spTree>
    <p:extLst>
      <p:ext uri="{BB962C8B-B14F-4D97-AF65-F5344CB8AC3E}">
        <p14:creationId xmlns:p14="http://schemas.microsoft.com/office/powerpoint/2010/main" val="7090267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Solution: CSE Network-1</a:t>
            </a:r>
            <a:endParaRPr lang="en-US" sz="4000" dirty="0"/>
          </a:p>
        </p:txBody>
      </p:sp>
      <p:sp>
        <p:nvSpPr>
          <p:cNvPr id="3" name="Content Placeholder 2"/>
          <p:cNvSpPr>
            <a:spLocks noGrp="1"/>
          </p:cNvSpPr>
          <p:nvPr>
            <p:ph idx="1"/>
          </p:nvPr>
        </p:nvSpPr>
        <p:spPr>
          <a:xfrm>
            <a:off x="457200" y="1600200"/>
            <a:ext cx="8229600" cy="4709120"/>
          </a:xfrm>
        </p:spPr>
        <p:txBody>
          <a:bodyPr>
            <a:normAutofit fontScale="55000" lnSpcReduction="20000"/>
          </a:bodyPr>
          <a:lstStyle/>
          <a:p>
            <a:pPr marL="365125" indent="-365125">
              <a:spcBef>
                <a:spcPts val="800"/>
              </a:spcBef>
              <a:buFont typeface="+mj-lt"/>
              <a:buAutoNum type="arabicPeriod"/>
            </a:pPr>
            <a:r>
              <a:rPr lang="en-US" sz="4500" dirty="0" smtClean="0"/>
              <a:t>Take one Server and one PC for Admin’s room(say, admin).</a:t>
            </a:r>
          </a:p>
          <a:p>
            <a:pPr marL="365125" indent="-365125">
              <a:spcBef>
                <a:spcPts val="800"/>
              </a:spcBef>
              <a:buFont typeface="+mj-lt"/>
              <a:buAutoNum type="arabicPeriod"/>
            </a:pPr>
            <a:r>
              <a:rPr lang="en-US" sz="4500" dirty="0" smtClean="0"/>
              <a:t>For other three rooms (say R122,R120 and R119), take 2 PCs.</a:t>
            </a:r>
          </a:p>
          <a:p>
            <a:pPr marL="365125" indent="-365125">
              <a:spcBef>
                <a:spcPts val="800"/>
              </a:spcBef>
              <a:buFont typeface="+mj-lt"/>
              <a:buAutoNum type="arabicPeriod"/>
            </a:pPr>
            <a:r>
              <a:rPr lang="en-US" sz="4500" dirty="0" smtClean="0"/>
              <a:t>Connect all machines to a Switch using </a:t>
            </a:r>
            <a:r>
              <a:rPr lang="en-US" sz="4500" b="1" dirty="0" smtClean="0"/>
              <a:t>Copper Straight-Through</a:t>
            </a:r>
            <a:r>
              <a:rPr lang="en-US" sz="4500" dirty="0" smtClean="0"/>
              <a:t> connector.</a:t>
            </a:r>
          </a:p>
          <a:p>
            <a:pPr marL="365125" indent="-365125">
              <a:spcBef>
                <a:spcPts val="800"/>
              </a:spcBef>
              <a:buFont typeface="+mj-lt"/>
              <a:buAutoNum type="arabicPeriod"/>
            </a:pPr>
            <a:r>
              <a:rPr lang="en-US" sz="4500" dirty="0" smtClean="0"/>
              <a:t>Wait for a while so that all connections will have green boxes indicating that all machines are connected to Switch.</a:t>
            </a:r>
          </a:p>
          <a:p>
            <a:pPr marL="365125" indent="-365125">
              <a:spcBef>
                <a:spcPts val="800"/>
              </a:spcBef>
              <a:buFont typeface="+mj-lt"/>
              <a:buAutoNum type="arabicPeriod"/>
            </a:pPr>
            <a:r>
              <a:rPr lang="en-US" sz="4500" dirty="0" smtClean="0"/>
              <a:t>Change name of all machines, </a:t>
            </a:r>
            <a:r>
              <a:rPr lang="en-US" sz="4500" dirty="0" err="1" smtClean="0"/>
              <a:t>eg</a:t>
            </a:r>
            <a:r>
              <a:rPr lang="en-US" sz="4500" dirty="0" smtClean="0"/>
              <a:t>., R122-PC1, R119-PC1 or </a:t>
            </a:r>
            <a:r>
              <a:rPr lang="en-US" sz="4500" dirty="0" err="1" smtClean="0"/>
              <a:t>NetAdmin</a:t>
            </a:r>
            <a:r>
              <a:rPr lang="en-US" sz="4500" dirty="0" smtClean="0"/>
              <a:t>-PC, etc. [</a:t>
            </a:r>
            <a:r>
              <a:rPr lang="en-US" sz="4500" dirty="0" smtClean="0">
                <a:solidFill>
                  <a:srgbClr val="C00000"/>
                </a:solidFill>
              </a:rPr>
              <a:t>Figure in next slide</a:t>
            </a:r>
            <a:r>
              <a:rPr lang="en-US" sz="4500" dirty="0" smtClean="0"/>
              <a:t>]</a:t>
            </a:r>
          </a:p>
          <a:p>
            <a:pPr marL="365125" indent="-365125">
              <a:spcBef>
                <a:spcPts val="800"/>
              </a:spcBef>
              <a:buFont typeface="+mj-lt"/>
              <a:buAutoNum type="arabicPeriod"/>
            </a:pPr>
            <a:r>
              <a:rPr lang="en-US" sz="4500" dirty="0" smtClean="0"/>
              <a:t>Assign an static IP, say 172.16.0.1, to DHCP server.</a:t>
            </a:r>
          </a:p>
          <a:p>
            <a:pPr marL="365125" indent="-365125">
              <a:spcBef>
                <a:spcPts val="800"/>
              </a:spcBef>
              <a:buFont typeface="+mj-lt"/>
              <a:buAutoNum type="arabicPeriod"/>
            </a:pPr>
            <a:r>
              <a:rPr lang="en-US" sz="4500" dirty="0" smtClean="0"/>
              <a:t>Rest of the 7 machines will get IP addresses dynamically from the server after DHCP server configuration completed.</a:t>
            </a:r>
          </a:p>
          <a:p>
            <a:endParaRPr lang="en-US" dirty="0"/>
          </a:p>
        </p:txBody>
      </p:sp>
      <p:sp>
        <p:nvSpPr>
          <p:cNvPr id="4" name="Date Placeholder 3"/>
          <p:cNvSpPr>
            <a:spLocks noGrp="1"/>
          </p:cNvSpPr>
          <p:nvPr>
            <p:ph type="dt" sz="half" idx="10"/>
          </p:nvPr>
        </p:nvSpPr>
        <p:spPr/>
        <p:txBody>
          <a:bodyPr/>
          <a:lstStyle/>
          <a:p>
            <a:fld id="{DF79579C-4BBE-465F-9D9A-3C5A19052CD0}"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55</a:t>
            </a:fld>
            <a:endParaRPr lang="en-US"/>
          </a:p>
        </p:txBody>
      </p:sp>
    </p:spTree>
    <p:extLst>
      <p:ext uri="{BB962C8B-B14F-4D97-AF65-F5344CB8AC3E}">
        <p14:creationId xmlns:p14="http://schemas.microsoft.com/office/powerpoint/2010/main" val="17473389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17D90E-9E36-4DC2-B77D-85C4E942333A}"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56</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052736"/>
            <a:ext cx="7848872" cy="5291023"/>
          </a:xfrm>
        </p:spPr>
      </p:pic>
      <p:sp>
        <p:nvSpPr>
          <p:cNvPr id="8" name="TextBox 7"/>
          <p:cNvSpPr txBox="1"/>
          <p:nvPr/>
        </p:nvSpPr>
        <p:spPr>
          <a:xfrm>
            <a:off x="971600" y="332656"/>
            <a:ext cx="7200800" cy="553998"/>
          </a:xfrm>
          <a:prstGeom prst="rect">
            <a:avLst/>
          </a:prstGeom>
          <a:noFill/>
        </p:spPr>
        <p:txBody>
          <a:bodyPr wrap="square" rtlCol="0">
            <a:spAutoFit/>
          </a:bodyPr>
          <a:lstStyle/>
          <a:p>
            <a:r>
              <a:rPr lang="en-US" sz="3000" dirty="0" smtClean="0"/>
              <a:t>DHCP Server Configured in a Server Machine</a:t>
            </a:r>
            <a:endParaRPr lang="en-US" sz="3000" dirty="0"/>
          </a:p>
        </p:txBody>
      </p:sp>
    </p:spTree>
    <p:extLst>
      <p:ext uri="{BB962C8B-B14F-4D97-AF65-F5344CB8AC3E}">
        <p14:creationId xmlns:p14="http://schemas.microsoft.com/office/powerpoint/2010/main" val="35968075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Steps for DHCP Configuration(1)</a:t>
            </a:r>
            <a:endParaRPr lang="en-US" sz="4000" dirty="0"/>
          </a:p>
        </p:txBody>
      </p:sp>
      <p:sp>
        <p:nvSpPr>
          <p:cNvPr id="4" name="Date Placeholder 3"/>
          <p:cNvSpPr>
            <a:spLocks noGrp="1"/>
          </p:cNvSpPr>
          <p:nvPr>
            <p:ph type="dt" sz="half" idx="10"/>
          </p:nvPr>
        </p:nvSpPr>
        <p:spPr/>
        <p:txBody>
          <a:bodyPr/>
          <a:lstStyle/>
          <a:p>
            <a:fld id="{CB8E4A97-E28A-4997-90F0-05026FE4E35D}"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57</a:t>
            </a:fld>
            <a:endParaRPr lang="en-US"/>
          </a:p>
        </p:txBody>
      </p:sp>
      <p:sp>
        <p:nvSpPr>
          <p:cNvPr id="8" name="TextBox 7"/>
          <p:cNvSpPr txBox="1"/>
          <p:nvPr/>
        </p:nvSpPr>
        <p:spPr>
          <a:xfrm>
            <a:off x="467544" y="1599758"/>
            <a:ext cx="3312368" cy="4693593"/>
          </a:xfrm>
          <a:prstGeom prst="rect">
            <a:avLst/>
          </a:prstGeom>
          <a:noFill/>
        </p:spPr>
        <p:txBody>
          <a:bodyPr wrap="square" rtlCol="0">
            <a:spAutoFit/>
          </a:bodyPr>
          <a:lstStyle/>
          <a:p>
            <a:r>
              <a:rPr lang="en-US" sz="2300" dirty="0" smtClean="0"/>
              <a:t>1. Double click on DHCP server.</a:t>
            </a:r>
          </a:p>
          <a:p>
            <a:r>
              <a:rPr lang="en-US" sz="2300" dirty="0" smtClean="0"/>
              <a:t>2.Open ‘</a:t>
            </a:r>
            <a:r>
              <a:rPr lang="en-US" sz="2300" b="1" dirty="0" smtClean="0"/>
              <a:t>Services</a:t>
            </a:r>
            <a:r>
              <a:rPr lang="en-US" sz="2300" dirty="0" smtClean="0"/>
              <a:t>‘ window </a:t>
            </a:r>
          </a:p>
          <a:p>
            <a:r>
              <a:rPr lang="en-US" sz="2300" dirty="0" smtClean="0"/>
              <a:t>3. Click on DHCP</a:t>
            </a:r>
          </a:p>
          <a:p>
            <a:r>
              <a:rPr lang="en-US" sz="2300" dirty="0" smtClean="0"/>
              <a:t>4. Click on Service (On) radio button</a:t>
            </a:r>
          </a:p>
          <a:p>
            <a:r>
              <a:rPr lang="en-US" sz="2300" dirty="0" smtClean="0"/>
              <a:t>5. Put 172.16.0.0 into </a:t>
            </a:r>
            <a:r>
              <a:rPr lang="en-US" sz="2300" b="1" dirty="0" smtClean="0"/>
              <a:t>‘Start IP Address’.</a:t>
            </a:r>
          </a:p>
          <a:p>
            <a:r>
              <a:rPr lang="en-US" sz="2300" dirty="0" smtClean="0"/>
              <a:t>6. Set Subnet Mask 255.255.255.0</a:t>
            </a:r>
          </a:p>
          <a:p>
            <a:r>
              <a:rPr lang="en-US" sz="2300" dirty="0" smtClean="0"/>
              <a:t>7. Put 30 into </a:t>
            </a:r>
            <a:r>
              <a:rPr lang="en-US" sz="2300" b="1" dirty="0" smtClean="0"/>
              <a:t>‘Maximum number of Users’ </a:t>
            </a:r>
            <a:r>
              <a:rPr lang="en-US" sz="2300" dirty="0" smtClean="0"/>
              <a:t>box.</a:t>
            </a:r>
          </a:p>
          <a:p>
            <a:r>
              <a:rPr lang="en-US" sz="2300" dirty="0" smtClean="0"/>
              <a:t>8. Click on ‘Save’ button</a:t>
            </a:r>
            <a:endParaRPr lang="en-US" sz="23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9310" y="1700808"/>
            <a:ext cx="4999154" cy="4442845"/>
          </a:xfrm>
        </p:spPr>
      </p:pic>
      <p:cxnSp>
        <p:nvCxnSpPr>
          <p:cNvPr id="9" name="Straight Arrow Connector 8"/>
          <p:cNvCxnSpPr/>
          <p:nvPr/>
        </p:nvCxnSpPr>
        <p:spPr>
          <a:xfrm flipV="1">
            <a:off x="3275856" y="4149080"/>
            <a:ext cx="3672408" cy="144016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27784" y="3946554"/>
            <a:ext cx="4752528" cy="92260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483768" y="3645024"/>
            <a:ext cx="4896544" cy="53317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267744" y="2780928"/>
            <a:ext cx="5328592" cy="72008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8015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Steps for DHCP Configuration(2)</a:t>
            </a:r>
            <a:endParaRPr lang="en-US" sz="4000" dirty="0"/>
          </a:p>
        </p:txBody>
      </p:sp>
      <p:sp>
        <p:nvSpPr>
          <p:cNvPr id="4" name="Date Placeholder 3"/>
          <p:cNvSpPr>
            <a:spLocks noGrp="1"/>
          </p:cNvSpPr>
          <p:nvPr>
            <p:ph type="dt" sz="half" idx="10"/>
          </p:nvPr>
        </p:nvSpPr>
        <p:spPr/>
        <p:txBody>
          <a:bodyPr/>
          <a:lstStyle/>
          <a:p>
            <a:fld id="{6819B588-0284-4012-BAFE-AA657A1AF5B2}"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58</a:t>
            </a:fld>
            <a:endParaRPr lang="en-US"/>
          </a:p>
        </p:txBody>
      </p:sp>
      <p:sp>
        <p:nvSpPr>
          <p:cNvPr id="8" name="TextBox 7"/>
          <p:cNvSpPr txBox="1"/>
          <p:nvPr/>
        </p:nvSpPr>
        <p:spPr>
          <a:xfrm>
            <a:off x="467544" y="1988840"/>
            <a:ext cx="3168352" cy="3985706"/>
          </a:xfrm>
          <a:prstGeom prst="rect">
            <a:avLst/>
          </a:prstGeom>
          <a:noFill/>
        </p:spPr>
        <p:txBody>
          <a:bodyPr wrap="square" rtlCol="0">
            <a:spAutoFit/>
          </a:bodyPr>
          <a:lstStyle/>
          <a:p>
            <a:r>
              <a:rPr lang="en-US" sz="2300" dirty="0" smtClean="0"/>
              <a:t>8. Click on </a:t>
            </a:r>
            <a:r>
              <a:rPr lang="en-US" sz="2300" dirty="0" err="1" smtClean="0"/>
              <a:t>Config</a:t>
            </a:r>
            <a:r>
              <a:rPr lang="en-US" sz="2300" dirty="0" smtClean="0"/>
              <a:t>-&gt; </a:t>
            </a:r>
            <a:r>
              <a:rPr lang="en-US" sz="2300" dirty="0" err="1" smtClean="0"/>
              <a:t>FastEthernet</a:t>
            </a:r>
            <a:endParaRPr lang="en-US" sz="2300" dirty="0" smtClean="0"/>
          </a:p>
          <a:p>
            <a:r>
              <a:rPr lang="en-US" sz="2300" dirty="0" smtClean="0"/>
              <a:t>9. Ensure ‘Port Status’ is checked.</a:t>
            </a:r>
          </a:p>
          <a:p>
            <a:r>
              <a:rPr lang="en-US" sz="2300" dirty="0" smtClean="0"/>
              <a:t>10. Put 172.16.0.1 into </a:t>
            </a:r>
            <a:r>
              <a:rPr lang="en-US" sz="2300" b="1" dirty="0" smtClean="0"/>
              <a:t>‘IP Address’.</a:t>
            </a:r>
          </a:p>
          <a:p>
            <a:r>
              <a:rPr lang="en-US" sz="2300" dirty="0" smtClean="0"/>
              <a:t>11. Click on Subnet Mask</a:t>
            </a:r>
          </a:p>
          <a:p>
            <a:r>
              <a:rPr lang="en-US" sz="2300" dirty="0" smtClean="0"/>
              <a:t>(it will be automatically changed)</a:t>
            </a:r>
          </a:p>
          <a:p>
            <a:r>
              <a:rPr lang="en-US" sz="2300" dirty="0" smtClean="0"/>
              <a:t>12. Close ‘</a:t>
            </a:r>
            <a:r>
              <a:rPr lang="en-US" sz="2300" dirty="0" err="1" smtClean="0"/>
              <a:t>Config</a:t>
            </a:r>
            <a:r>
              <a:rPr lang="en-US" sz="2300" dirty="0" smtClean="0"/>
              <a:t>’ window of DHCP Server.</a:t>
            </a:r>
            <a:endParaRPr lang="en-US" sz="2300"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7904" y="1760270"/>
            <a:ext cx="4991533" cy="4442845"/>
          </a:xfrm>
        </p:spPr>
      </p:pic>
      <p:cxnSp>
        <p:nvCxnSpPr>
          <p:cNvPr id="9" name="Straight Arrow Connector 8"/>
          <p:cNvCxnSpPr/>
          <p:nvPr/>
        </p:nvCxnSpPr>
        <p:spPr>
          <a:xfrm flipV="1">
            <a:off x="1619672" y="2636912"/>
            <a:ext cx="6264696" cy="57606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032273" y="3981693"/>
            <a:ext cx="4555951"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3052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Steps for IP Address Allocation</a:t>
            </a:r>
            <a:endParaRPr lang="en-US" sz="4000" dirty="0"/>
          </a:p>
        </p:txBody>
      </p:sp>
      <p:sp>
        <p:nvSpPr>
          <p:cNvPr id="4" name="Date Placeholder 3"/>
          <p:cNvSpPr>
            <a:spLocks noGrp="1"/>
          </p:cNvSpPr>
          <p:nvPr>
            <p:ph type="dt" sz="half" idx="10"/>
          </p:nvPr>
        </p:nvSpPr>
        <p:spPr/>
        <p:txBody>
          <a:bodyPr/>
          <a:lstStyle/>
          <a:p>
            <a:fld id="{936E269C-BD75-450E-B377-68AD22466A55}"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59</a:t>
            </a:fld>
            <a:endParaRPr lang="en-US"/>
          </a:p>
        </p:txBody>
      </p:sp>
      <p:sp>
        <p:nvSpPr>
          <p:cNvPr id="8" name="TextBox 7"/>
          <p:cNvSpPr txBox="1"/>
          <p:nvPr/>
        </p:nvSpPr>
        <p:spPr>
          <a:xfrm>
            <a:off x="467544" y="1951380"/>
            <a:ext cx="3168352" cy="3631763"/>
          </a:xfrm>
          <a:prstGeom prst="rect">
            <a:avLst/>
          </a:prstGeom>
          <a:noFill/>
        </p:spPr>
        <p:txBody>
          <a:bodyPr wrap="square" rtlCol="0">
            <a:spAutoFit/>
          </a:bodyPr>
          <a:lstStyle/>
          <a:p>
            <a:r>
              <a:rPr lang="en-US" sz="2300" dirty="0" smtClean="0"/>
              <a:t>1. Open ‘</a:t>
            </a:r>
            <a:r>
              <a:rPr lang="en-US" sz="2300" dirty="0" err="1" smtClean="0"/>
              <a:t>Config</a:t>
            </a:r>
            <a:r>
              <a:rPr lang="en-US" sz="2300" dirty="0" smtClean="0"/>
              <a:t>’ window of a client, e.g., PC.</a:t>
            </a:r>
          </a:p>
          <a:p>
            <a:r>
              <a:rPr lang="en-US" sz="2300" dirty="0" smtClean="0"/>
              <a:t>2. Click on </a:t>
            </a:r>
            <a:r>
              <a:rPr lang="en-US" sz="2300" dirty="0" err="1" smtClean="0"/>
              <a:t>FastEthernet</a:t>
            </a:r>
            <a:r>
              <a:rPr lang="en-US" sz="2300" dirty="0" smtClean="0"/>
              <a:t>.</a:t>
            </a:r>
          </a:p>
          <a:p>
            <a:r>
              <a:rPr lang="en-US" sz="2300" dirty="0" smtClean="0"/>
              <a:t>3. Ensure ‘Port Status’ is checked.</a:t>
            </a:r>
          </a:p>
          <a:p>
            <a:r>
              <a:rPr lang="en-US" sz="2300" dirty="0" smtClean="0"/>
              <a:t>4. Click on </a:t>
            </a:r>
            <a:r>
              <a:rPr lang="en-US" sz="2300" b="1" dirty="0" smtClean="0"/>
              <a:t>‘DHCP’ </a:t>
            </a:r>
            <a:r>
              <a:rPr lang="en-US" sz="2300" dirty="0" smtClean="0"/>
              <a:t>radio button</a:t>
            </a:r>
          </a:p>
          <a:p>
            <a:r>
              <a:rPr lang="en-US" sz="2300" dirty="0" smtClean="0"/>
              <a:t>5. Wait for a while</a:t>
            </a:r>
            <a:endParaRPr lang="en-US" sz="2300" dirty="0"/>
          </a:p>
          <a:p>
            <a:r>
              <a:rPr lang="en-US" sz="2300" dirty="0"/>
              <a:t>6</a:t>
            </a:r>
            <a:r>
              <a:rPr lang="en-US" sz="2300" dirty="0" smtClean="0"/>
              <a:t>. Close ‘</a:t>
            </a:r>
            <a:r>
              <a:rPr lang="en-US" sz="2300" dirty="0" err="1" smtClean="0"/>
              <a:t>Config</a:t>
            </a:r>
            <a:r>
              <a:rPr lang="en-US" sz="2300" dirty="0" smtClean="0"/>
              <a:t>’ window of PC.</a:t>
            </a:r>
            <a:endParaRPr lang="en-US" sz="23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912" y="1786942"/>
            <a:ext cx="5006774" cy="4389501"/>
          </a:xfrm>
        </p:spPr>
      </p:pic>
    </p:spTree>
    <p:extLst>
      <p:ext uri="{BB962C8B-B14F-4D97-AF65-F5344CB8AC3E}">
        <p14:creationId xmlns:p14="http://schemas.microsoft.com/office/powerpoint/2010/main" val="1202432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3792"/>
            <a:ext cx="8229600" cy="1143000"/>
          </a:xfrm>
        </p:spPr>
        <p:txBody>
          <a:bodyPr>
            <a:noAutofit/>
          </a:bodyPr>
          <a:lstStyle/>
          <a:p>
            <a:r>
              <a:rPr lang="en-US" sz="4000" dirty="0" smtClean="0"/>
              <a:t>End-points: Straight-Through vs. </a:t>
            </a:r>
            <a:br>
              <a:rPr lang="en-US" sz="4000" dirty="0" smtClean="0"/>
            </a:br>
            <a:r>
              <a:rPr lang="en-US" sz="4000" dirty="0" smtClean="0"/>
              <a:t>Cross-Over</a:t>
            </a:r>
            <a:endParaRPr lang="en-US" sz="4000" dirty="0"/>
          </a:p>
        </p:txBody>
      </p:sp>
      <p:sp>
        <p:nvSpPr>
          <p:cNvPr id="3" name="Content Placeholder 2"/>
          <p:cNvSpPr>
            <a:spLocks noGrp="1"/>
          </p:cNvSpPr>
          <p:nvPr>
            <p:ph idx="1"/>
          </p:nvPr>
        </p:nvSpPr>
        <p:spPr>
          <a:xfrm>
            <a:off x="457200" y="1883965"/>
            <a:ext cx="8229600" cy="4425355"/>
          </a:xfrm>
        </p:spPr>
        <p:txBody>
          <a:bodyPr>
            <a:normAutofit fontScale="70000" lnSpcReduction="20000"/>
          </a:bodyPr>
          <a:lstStyle/>
          <a:p>
            <a:r>
              <a:rPr lang="en-US" b="1" dirty="0" smtClean="0"/>
              <a:t>Straight-Through (Different type of devices)</a:t>
            </a:r>
          </a:p>
          <a:p>
            <a:pPr lvl="1"/>
            <a:r>
              <a:rPr lang="en-US" dirty="0" smtClean="0"/>
              <a:t>PC-to-Hub</a:t>
            </a:r>
          </a:p>
          <a:p>
            <a:pPr lvl="1"/>
            <a:r>
              <a:rPr lang="en-US" dirty="0" smtClean="0"/>
              <a:t>PC-to-Switch</a:t>
            </a:r>
          </a:p>
          <a:p>
            <a:pPr lvl="1"/>
            <a:r>
              <a:rPr lang="en-US" dirty="0" smtClean="0"/>
              <a:t>Switch-to-Router</a:t>
            </a:r>
          </a:p>
          <a:p>
            <a:pPr lvl="1"/>
            <a:r>
              <a:rPr lang="en-US" dirty="0" smtClean="0"/>
              <a:t>Hub-to-Router</a:t>
            </a:r>
          </a:p>
          <a:p>
            <a:pPr lvl="1"/>
            <a:r>
              <a:rPr lang="en-US" b="1" dirty="0">
                <a:solidFill>
                  <a:srgbClr val="FF0000"/>
                </a:solidFill>
              </a:rPr>
              <a:t>PC-to-Router</a:t>
            </a:r>
          </a:p>
          <a:p>
            <a:pPr lvl="1"/>
            <a:r>
              <a:rPr lang="en-US" b="1" dirty="0" smtClean="0">
                <a:solidFill>
                  <a:srgbClr val="FF0000"/>
                </a:solidFill>
              </a:rPr>
              <a:t>Hub-to-Switch</a:t>
            </a:r>
            <a:endParaRPr lang="en-US" b="1" dirty="0">
              <a:solidFill>
                <a:srgbClr val="FF0000"/>
              </a:solidFill>
            </a:endParaRPr>
          </a:p>
          <a:p>
            <a:r>
              <a:rPr lang="en-US" b="1" dirty="0" smtClean="0"/>
              <a:t>Copper Cross-Over (Same type of devices)</a:t>
            </a:r>
          </a:p>
          <a:p>
            <a:pPr lvl="1"/>
            <a:r>
              <a:rPr lang="en-US" dirty="0" smtClean="0"/>
              <a:t>PC-to-PC</a:t>
            </a:r>
          </a:p>
          <a:p>
            <a:pPr lvl="1"/>
            <a:r>
              <a:rPr lang="en-US" dirty="0" smtClean="0"/>
              <a:t>Hub-to-Hub</a:t>
            </a:r>
          </a:p>
          <a:p>
            <a:pPr lvl="1"/>
            <a:r>
              <a:rPr lang="en-US" dirty="0" smtClean="0"/>
              <a:t>Switch-to-Switch</a:t>
            </a:r>
          </a:p>
          <a:p>
            <a:pPr lvl="1"/>
            <a:r>
              <a:rPr lang="en-US" dirty="0" smtClean="0"/>
              <a:t>Router-to-Router</a:t>
            </a:r>
          </a:p>
          <a:p>
            <a:pPr lvl="1"/>
            <a:r>
              <a:rPr lang="en-US" b="1" dirty="0" smtClean="0">
                <a:solidFill>
                  <a:srgbClr val="0033CC"/>
                </a:solidFill>
              </a:rPr>
              <a:t>PC-to-Router</a:t>
            </a:r>
          </a:p>
          <a:p>
            <a:pPr lvl="1"/>
            <a:r>
              <a:rPr lang="en-US" b="1" dirty="0" smtClean="0">
                <a:solidFill>
                  <a:srgbClr val="0033CC"/>
                </a:solidFill>
              </a:rPr>
              <a:t>Hub-to-Switch</a:t>
            </a:r>
            <a:endParaRPr lang="en-US" b="1" dirty="0">
              <a:solidFill>
                <a:srgbClr val="0033CC"/>
              </a:solidFill>
            </a:endParaRPr>
          </a:p>
        </p:txBody>
      </p:sp>
      <p:sp>
        <p:nvSpPr>
          <p:cNvPr id="4" name="Date Placeholder 3"/>
          <p:cNvSpPr>
            <a:spLocks noGrp="1"/>
          </p:cNvSpPr>
          <p:nvPr>
            <p:ph type="dt" sz="half" idx="10"/>
          </p:nvPr>
        </p:nvSpPr>
        <p:spPr/>
        <p:txBody>
          <a:bodyPr/>
          <a:lstStyle/>
          <a:p>
            <a:fld id="{F46423BA-5D3B-44C0-A6D1-A9263DD9B390}"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6</a:t>
            </a:fld>
            <a:endParaRPr lang="en-US"/>
          </a:p>
        </p:txBody>
      </p:sp>
      <p:cxnSp>
        <p:nvCxnSpPr>
          <p:cNvPr id="8" name="Straight Connector 7"/>
          <p:cNvCxnSpPr/>
          <p:nvPr/>
        </p:nvCxnSpPr>
        <p:spPr>
          <a:xfrm>
            <a:off x="2915816" y="3501008"/>
            <a:ext cx="432048" cy="50405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915816" y="3501008"/>
            <a:ext cx="432048" cy="50405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131840" y="6021288"/>
            <a:ext cx="2880320" cy="0"/>
          </a:xfrm>
          <a:prstGeom prst="straightConnector1">
            <a:avLst/>
          </a:prstGeom>
          <a:ln w="5715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012160" y="3696197"/>
            <a:ext cx="0" cy="232509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419872" y="3717032"/>
            <a:ext cx="2592288"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8550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Final Look of CSE Network-1 </a:t>
            </a:r>
            <a:endParaRPr lang="en-US" sz="4000" dirty="0"/>
          </a:p>
        </p:txBody>
      </p:sp>
      <p:sp>
        <p:nvSpPr>
          <p:cNvPr id="4" name="Date Placeholder 3"/>
          <p:cNvSpPr>
            <a:spLocks noGrp="1"/>
          </p:cNvSpPr>
          <p:nvPr>
            <p:ph type="dt" sz="half" idx="10"/>
          </p:nvPr>
        </p:nvSpPr>
        <p:spPr/>
        <p:txBody>
          <a:bodyPr/>
          <a:lstStyle/>
          <a:p>
            <a:fld id="{1E28E488-3A59-48CA-BD73-E624AE17AF5D}"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60</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832" y="1556792"/>
            <a:ext cx="5472608" cy="4545431"/>
          </a:xfrm>
        </p:spPr>
      </p:pic>
      <p:sp>
        <p:nvSpPr>
          <p:cNvPr id="10" name="TextBox 9"/>
          <p:cNvSpPr txBox="1"/>
          <p:nvPr/>
        </p:nvSpPr>
        <p:spPr>
          <a:xfrm>
            <a:off x="607123" y="1628800"/>
            <a:ext cx="2448272" cy="4678204"/>
          </a:xfrm>
          <a:prstGeom prst="rect">
            <a:avLst/>
          </a:prstGeom>
          <a:noFill/>
        </p:spPr>
        <p:txBody>
          <a:bodyPr wrap="square" rtlCol="0">
            <a:spAutoFit/>
          </a:bodyPr>
          <a:lstStyle/>
          <a:p>
            <a:r>
              <a:rPr lang="en-US" sz="2400" dirty="0" smtClean="0"/>
              <a:t>* PCs of R122 got sequential IP addresses while PCs of other rooms got discontinuous addresses.</a:t>
            </a:r>
            <a:endParaRPr lang="en-US" sz="2400" dirty="0"/>
          </a:p>
          <a:p>
            <a:pPr>
              <a:spcBef>
                <a:spcPts val="1200"/>
              </a:spcBef>
            </a:pPr>
            <a:r>
              <a:rPr lang="en-US" sz="2400" dirty="0" smtClean="0"/>
              <a:t>* Allocation of IP addresses was dependent on the clients’ booting sequence.</a:t>
            </a:r>
          </a:p>
        </p:txBody>
      </p:sp>
    </p:spTree>
    <p:extLst>
      <p:ext uri="{BB962C8B-B14F-4D97-AF65-F5344CB8AC3E}">
        <p14:creationId xmlns:p14="http://schemas.microsoft.com/office/powerpoint/2010/main" val="19286050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Problem-2</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Configure a DHCP server for CSE simple LAN </a:t>
            </a:r>
          </a:p>
          <a:p>
            <a:pPr lvl="1"/>
            <a:r>
              <a:rPr lang="en-US" dirty="0" smtClean="0"/>
              <a:t>R122, R120, R119 and admin</a:t>
            </a:r>
            <a:r>
              <a:rPr lang="en-US" dirty="0"/>
              <a:t> </a:t>
            </a:r>
            <a:r>
              <a:rPr lang="en-US" dirty="0" smtClean="0"/>
              <a:t>rooms could have at most 254 machines</a:t>
            </a:r>
          </a:p>
          <a:p>
            <a:pPr lvl="1"/>
            <a:r>
              <a:rPr lang="en-US" dirty="0" smtClean="0"/>
              <a:t>Range of IP address: </a:t>
            </a:r>
          </a:p>
          <a:p>
            <a:pPr marL="457200" lvl="1" indent="0">
              <a:buNone/>
            </a:pPr>
            <a:r>
              <a:rPr lang="en-US" dirty="0"/>
              <a:t> </a:t>
            </a:r>
            <a:r>
              <a:rPr lang="en-US" dirty="0" smtClean="0"/>
              <a:t>   admin: 172.16.0.1-172.16.0.254</a:t>
            </a:r>
          </a:p>
          <a:p>
            <a:pPr marL="457200" lvl="1" indent="0">
              <a:buNone/>
            </a:pPr>
            <a:r>
              <a:rPr lang="en-US" dirty="0"/>
              <a:t> </a:t>
            </a:r>
            <a:r>
              <a:rPr lang="en-US" dirty="0" smtClean="0"/>
              <a:t>   R119   : 172.16.10.1-172.16.10.254</a:t>
            </a:r>
          </a:p>
          <a:p>
            <a:pPr marL="457200" lvl="1" indent="0">
              <a:buNone/>
            </a:pPr>
            <a:r>
              <a:rPr lang="en-US" dirty="0"/>
              <a:t> </a:t>
            </a:r>
            <a:r>
              <a:rPr lang="en-US" dirty="0" smtClean="0"/>
              <a:t>   R120   : 172.16.20.1-172.16.20.254  </a:t>
            </a:r>
          </a:p>
          <a:p>
            <a:pPr marL="457200" lvl="1" indent="0">
              <a:buNone/>
            </a:pPr>
            <a:r>
              <a:rPr lang="en-US" dirty="0" smtClean="0"/>
              <a:t>    R122   : 172.16.30.1-172.16.30.254</a:t>
            </a:r>
          </a:p>
          <a:p>
            <a:pPr lvl="1"/>
            <a:r>
              <a:rPr lang="en-US" dirty="0" smtClean="0"/>
              <a:t>Machines will get IP addresses from DHCP server when they will be booted. Say if PC-1 of R122 is booted earlier than PC-2, R122-PC1 will get lower IP address.</a:t>
            </a:r>
          </a:p>
        </p:txBody>
      </p:sp>
      <p:sp>
        <p:nvSpPr>
          <p:cNvPr id="4" name="Date Placeholder 3"/>
          <p:cNvSpPr>
            <a:spLocks noGrp="1"/>
          </p:cNvSpPr>
          <p:nvPr>
            <p:ph type="dt" sz="half" idx="10"/>
          </p:nvPr>
        </p:nvSpPr>
        <p:spPr/>
        <p:txBody>
          <a:bodyPr/>
          <a:lstStyle/>
          <a:p>
            <a:fld id="{043442FA-249A-4233-B24A-82B204497260}"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61</a:t>
            </a:fld>
            <a:endParaRPr lang="en-US"/>
          </a:p>
        </p:txBody>
      </p:sp>
    </p:spTree>
    <p:extLst>
      <p:ext uri="{BB962C8B-B14F-4D97-AF65-F5344CB8AC3E}">
        <p14:creationId xmlns:p14="http://schemas.microsoft.com/office/powerpoint/2010/main" val="7605360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57779168-8AE9-43FE-9FBF-162F384C5DBF}"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62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5" y="2189692"/>
            <a:ext cx="5172161" cy="3515770"/>
          </a:xfrm>
          <a:prstGeom prst="rect">
            <a:avLst/>
          </a:prstGeom>
        </p:spPr>
      </p:pic>
      <p:sp>
        <p:nvSpPr>
          <p:cNvPr id="8" name="TextBox 7"/>
          <p:cNvSpPr txBox="1"/>
          <p:nvPr/>
        </p:nvSpPr>
        <p:spPr>
          <a:xfrm>
            <a:off x="395536" y="1700808"/>
            <a:ext cx="3240360" cy="4493538"/>
          </a:xfrm>
          <a:prstGeom prst="rect">
            <a:avLst/>
          </a:prstGeom>
          <a:noFill/>
        </p:spPr>
        <p:txBody>
          <a:bodyPr wrap="square" rtlCol="0">
            <a:spAutoFit/>
          </a:bodyPr>
          <a:lstStyle/>
          <a:p>
            <a:pPr marL="285750" indent="-285750">
              <a:buFont typeface="Arial" panose="020B0604020202020204" pitchFamily="34" charset="0"/>
              <a:buChar char="•"/>
            </a:pPr>
            <a:r>
              <a:rPr lang="en-US" sz="2600" dirty="0"/>
              <a:t>We need to make four subnets for four rooms.</a:t>
            </a:r>
          </a:p>
          <a:p>
            <a:pPr marL="285750" indent="-285750">
              <a:buFont typeface="Arial" panose="020B0604020202020204" pitchFamily="34" charset="0"/>
              <a:buChar char="•"/>
            </a:pPr>
            <a:r>
              <a:rPr lang="en-US" sz="2600" dirty="0"/>
              <a:t>We need a router to connect four subnets.</a:t>
            </a:r>
          </a:p>
          <a:p>
            <a:pPr marL="285750" indent="-285750">
              <a:buFont typeface="Arial" panose="020B0604020202020204" pitchFamily="34" charset="0"/>
              <a:buChar char="•"/>
            </a:pPr>
            <a:r>
              <a:rPr lang="en-US" sz="2600" dirty="0"/>
              <a:t>We can configure a DHCP server either </a:t>
            </a:r>
            <a:r>
              <a:rPr lang="en-US" sz="2600" dirty="0" smtClean="0"/>
              <a:t>in the </a:t>
            </a:r>
            <a:r>
              <a:rPr lang="en-US" sz="2600" dirty="0"/>
              <a:t>router or </a:t>
            </a:r>
            <a:r>
              <a:rPr lang="en-US" sz="2600" dirty="0" smtClean="0"/>
              <a:t> in the </a:t>
            </a:r>
            <a:r>
              <a:rPr lang="en-US" sz="2600" dirty="0"/>
              <a:t>server machine in the admin </a:t>
            </a:r>
            <a:r>
              <a:rPr lang="en-US" sz="2600" dirty="0" smtClean="0"/>
              <a:t>room</a:t>
            </a:r>
            <a:endParaRPr lang="en-US" sz="2600" dirty="0"/>
          </a:p>
        </p:txBody>
      </p:sp>
    </p:spTree>
    <p:extLst>
      <p:ext uri="{BB962C8B-B14F-4D97-AF65-F5344CB8AC3E}">
        <p14:creationId xmlns:p14="http://schemas.microsoft.com/office/powerpoint/2010/main" val="33955580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Few Commands for Configuring a DHCP Server in a Router(1)</a:t>
            </a:r>
            <a:endParaRPr lang="en-US" sz="3600" dirty="0"/>
          </a:p>
        </p:txBody>
      </p:sp>
      <p:sp>
        <p:nvSpPr>
          <p:cNvPr id="3" name="Content Placeholder 2"/>
          <p:cNvSpPr>
            <a:spLocks noGrp="1"/>
          </p:cNvSpPr>
          <p:nvPr>
            <p:ph idx="1"/>
          </p:nvPr>
        </p:nvSpPr>
        <p:spPr>
          <a:xfrm>
            <a:off x="457200" y="1700808"/>
            <a:ext cx="8229600" cy="4425355"/>
          </a:xfrm>
        </p:spPr>
        <p:txBody>
          <a:bodyPr>
            <a:normAutofit/>
          </a:bodyPr>
          <a:lstStyle/>
          <a:p>
            <a:pPr marL="0" indent="0">
              <a:buNone/>
            </a:pPr>
            <a:endParaRPr lang="en-US" dirty="0" smtClean="0"/>
          </a:p>
          <a:p>
            <a:pPr marL="0" indent="0">
              <a:buNone/>
            </a:pPr>
            <a:endParaRPr lang="en-US" dirty="0" smtClean="0"/>
          </a:p>
          <a:p>
            <a:pPr marL="514350" indent="-514350">
              <a:buAutoNum type="arabicPeriod"/>
            </a:pPr>
            <a:endParaRPr lang="en-US" dirty="0"/>
          </a:p>
        </p:txBody>
      </p:sp>
      <p:sp>
        <p:nvSpPr>
          <p:cNvPr id="4" name="Date Placeholder 3"/>
          <p:cNvSpPr>
            <a:spLocks noGrp="1"/>
          </p:cNvSpPr>
          <p:nvPr>
            <p:ph type="dt" sz="half" idx="10"/>
          </p:nvPr>
        </p:nvSpPr>
        <p:spPr/>
        <p:txBody>
          <a:bodyPr/>
          <a:lstStyle/>
          <a:p>
            <a:fld id="{6DF75EB8-EAE5-4D16-9CF6-986D927CA42B}"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63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83099978"/>
              </p:ext>
            </p:extLst>
          </p:nvPr>
        </p:nvGraphicFramePr>
        <p:xfrm>
          <a:off x="611560" y="1772816"/>
          <a:ext cx="8064896" cy="4414520"/>
        </p:xfrm>
        <a:graphic>
          <a:graphicData uri="http://schemas.openxmlformats.org/drawingml/2006/table">
            <a:tbl>
              <a:tblPr firstRow="1" bandRow="1">
                <a:tableStyleId>{5C22544A-7EE6-4342-B048-85BDC9FD1C3A}</a:tableStyleId>
              </a:tblPr>
              <a:tblGrid>
                <a:gridCol w="4032448"/>
                <a:gridCol w="4032448"/>
              </a:tblGrid>
              <a:tr h="370840">
                <a:tc>
                  <a:txBody>
                    <a:bodyPr/>
                    <a:lstStyle/>
                    <a:p>
                      <a:r>
                        <a:rPr lang="en-US" dirty="0" smtClean="0"/>
                        <a:t>Task</a:t>
                      </a:r>
                      <a:endParaRPr lang="en-US" dirty="0"/>
                    </a:p>
                  </a:txBody>
                  <a:tcPr/>
                </a:tc>
                <a:tc>
                  <a:txBody>
                    <a:bodyPr/>
                    <a:lstStyle/>
                    <a:p>
                      <a:r>
                        <a:rPr lang="en-US" dirty="0" smtClean="0"/>
                        <a:t>Command</a:t>
                      </a:r>
                      <a:endParaRPr lang="en-US" dirty="0"/>
                    </a:p>
                  </a:txBody>
                  <a:tcPr/>
                </a:tc>
              </a:tr>
              <a:tr h="370840">
                <a:tc>
                  <a:txBody>
                    <a:bodyPr/>
                    <a:lstStyle/>
                    <a:p>
                      <a:r>
                        <a:rPr lang="en-US" dirty="0" smtClean="0"/>
                        <a:t>See</a:t>
                      </a:r>
                      <a:r>
                        <a:rPr lang="en-US" baseline="0" dirty="0" smtClean="0"/>
                        <a:t> command list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p>
                  </a:txBody>
                  <a:tcPr/>
                </a:tc>
              </a:tr>
              <a:tr h="370840">
                <a:tc>
                  <a:txBody>
                    <a:bodyPr/>
                    <a:lstStyle/>
                    <a:p>
                      <a:r>
                        <a:rPr lang="en-US" dirty="0" smtClean="0"/>
                        <a:t>Turn on privileged commands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Router&gt; </a:t>
                      </a:r>
                      <a:r>
                        <a:rPr lang="en-US" b="1" dirty="0" smtClean="0"/>
                        <a:t>enable</a:t>
                      </a:r>
                    </a:p>
                  </a:txBody>
                  <a:tcPr/>
                </a:tc>
              </a:tr>
              <a:tr h="370840">
                <a:tc>
                  <a:txBody>
                    <a:bodyPr/>
                    <a:lstStyle/>
                    <a:p>
                      <a:r>
                        <a:rPr lang="en-US" dirty="0" smtClean="0"/>
                        <a:t>Enter configuration mode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 </a:t>
                      </a:r>
                      <a:r>
                        <a:rPr lang="en-US" b="1" dirty="0" smtClean="0"/>
                        <a:t>configure terminal</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Select an interface to configure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r>
                        <a:rPr lang="en-US" dirty="0" err="1" smtClean="0"/>
                        <a:t>config</a:t>
                      </a:r>
                      <a:r>
                        <a:rPr lang="en-US" b="1" dirty="0" smtClean="0"/>
                        <a:t>)# Interface </a:t>
                      </a:r>
                      <a:r>
                        <a:rPr lang="en-US" b="1" dirty="0" err="1" smtClean="0"/>
                        <a:t>FastEthernet</a:t>
                      </a:r>
                      <a:r>
                        <a:rPr lang="en-US" dirty="0" smtClean="0"/>
                        <a:t>[number,e.g.,0/1]</a:t>
                      </a:r>
                    </a:p>
                  </a:txBody>
                  <a:tcPr/>
                </a:tc>
              </a:tr>
              <a:tr h="370840">
                <a:tc>
                  <a:txBody>
                    <a:bodyPr/>
                    <a:lstStyle/>
                    <a:p>
                      <a:r>
                        <a:rPr lang="en-US" dirty="0" smtClean="0"/>
                        <a:t>Allocate IP</a:t>
                      </a:r>
                      <a:r>
                        <a:rPr lang="en-US" baseline="0" dirty="0" smtClean="0"/>
                        <a:t> address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r>
                        <a:rPr lang="en-US" dirty="0" err="1" smtClean="0"/>
                        <a:t>config</a:t>
                      </a:r>
                      <a:r>
                        <a:rPr lang="en-US" dirty="0" smtClean="0"/>
                        <a:t>-if)# </a:t>
                      </a:r>
                      <a:r>
                        <a:rPr lang="en-US" b="1" dirty="0" err="1" smtClean="0"/>
                        <a:t>ip</a:t>
                      </a:r>
                      <a:r>
                        <a:rPr lang="en-US" b="1" dirty="0" smtClean="0"/>
                        <a:t> address </a:t>
                      </a:r>
                      <a:r>
                        <a:rPr lang="en-US" b="0" dirty="0" smtClean="0"/>
                        <a:t>IP</a:t>
                      </a:r>
                      <a:r>
                        <a:rPr lang="en-US" b="1" dirty="0" smtClean="0"/>
                        <a:t>-</a:t>
                      </a:r>
                      <a:r>
                        <a:rPr lang="en-US" i="1" dirty="0" smtClean="0"/>
                        <a:t>address  mask</a:t>
                      </a:r>
                      <a:endParaRPr lang="en-US" dirty="0" smtClean="0"/>
                    </a:p>
                  </a:txBody>
                  <a:tcPr/>
                </a:tc>
              </a:tr>
              <a:tr h="370840">
                <a:tc>
                  <a:txBody>
                    <a:bodyPr/>
                    <a:lstStyle/>
                    <a:p>
                      <a:r>
                        <a:rPr lang="en-US" dirty="0" smtClean="0"/>
                        <a:t>Turn on port</a:t>
                      </a:r>
                      <a:r>
                        <a:rPr lang="en-US" baseline="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r>
                        <a:rPr lang="en-US" dirty="0" err="1" smtClean="0"/>
                        <a:t>config</a:t>
                      </a:r>
                      <a:r>
                        <a:rPr lang="en-US" dirty="0" smtClean="0"/>
                        <a:t>-if)# </a:t>
                      </a:r>
                      <a:r>
                        <a:rPr lang="en-US" b="1" dirty="0" smtClean="0"/>
                        <a:t>no shutdown</a:t>
                      </a:r>
                      <a:endParaRPr lang="en-US" dirty="0" smtClean="0"/>
                    </a:p>
                  </a:txBody>
                  <a:tcPr/>
                </a:tc>
              </a:tr>
              <a:tr h="370840">
                <a:tc>
                  <a:txBody>
                    <a:bodyPr/>
                    <a:lstStyle/>
                    <a:p>
                      <a:r>
                        <a:rPr lang="en-US" baseline="0" dirty="0" smtClean="0"/>
                        <a:t>Inform  relay agent about DHCP server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r>
                        <a:rPr lang="en-US" dirty="0" err="1" smtClean="0"/>
                        <a:t>config</a:t>
                      </a:r>
                      <a:r>
                        <a:rPr lang="en-US" dirty="0" smtClean="0"/>
                        <a:t>-if)# </a:t>
                      </a:r>
                      <a:r>
                        <a:rPr lang="en-US" b="1" dirty="0" err="1" smtClean="0"/>
                        <a:t>ip</a:t>
                      </a:r>
                      <a:r>
                        <a:rPr lang="en-US" b="1" dirty="0" smtClean="0"/>
                        <a:t> helper-address  </a:t>
                      </a:r>
                      <a:r>
                        <a:rPr lang="en-US" b="0" dirty="0" smtClean="0"/>
                        <a:t>IP</a:t>
                      </a:r>
                      <a:r>
                        <a:rPr lang="en-US" b="1" dirty="0" smtClean="0"/>
                        <a:t>-</a:t>
                      </a:r>
                      <a:r>
                        <a:rPr lang="en-US" i="1" dirty="0" smtClean="0"/>
                        <a:t>address</a:t>
                      </a:r>
                      <a:endParaRPr lang="en-US" dirty="0" smtClean="0"/>
                    </a:p>
                  </a:txBody>
                  <a:tcPr/>
                </a:tc>
              </a:tr>
              <a:tr h="370840">
                <a:tc>
                  <a:txBody>
                    <a:bodyPr/>
                    <a:lstStyle/>
                    <a:p>
                      <a:r>
                        <a:rPr lang="en-US" dirty="0" smtClean="0"/>
                        <a:t>Exit from interface  configuration mode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r>
                        <a:rPr lang="en-US" dirty="0" err="1" smtClean="0"/>
                        <a:t>config</a:t>
                      </a:r>
                      <a:r>
                        <a:rPr lang="en-US" dirty="0" smtClean="0"/>
                        <a:t>-if)# </a:t>
                      </a:r>
                      <a:r>
                        <a:rPr lang="en-US" b="1" dirty="0" smtClean="0"/>
                        <a:t>exit</a:t>
                      </a:r>
                      <a:endParaRPr lang="en-US" dirty="0" smtClean="0"/>
                    </a:p>
                  </a:txBody>
                  <a:tcPr/>
                </a:tc>
              </a:tr>
            </a:tbl>
          </a:graphicData>
        </a:graphic>
      </p:graphicFrame>
    </p:spTree>
    <p:extLst>
      <p:ext uri="{BB962C8B-B14F-4D97-AF65-F5344CB8AC3E}">
        <p14:creationId xmlns:p14="http://schemas.microsoft.com/office/powerpoint/2010/main" val="40335868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Few Commands for Configuring a DHCP Server in a Router(2)</a:t>
            </a:r>
            <a:endParaRPr lang="en-US" sz="3600" dirty="0"/>
          </a:p>
        </p:txBody>
      </p:sp>
      <p:sp>
        <p:nvSpPr>
          <p:cNvPr id="3" name="Content Placeholder 2"/>
          <p:cNvSpPr>
            <a:spLocks noGrp="1"/>
          </p:cNvSpPr>
          <p:nvPr>
            <p:ph idx="1"/>
          </p:nvPr>
        </p:nvSpPr>
        <p:spPr>
          <a:xfrm>
            <a:off x="457200" y="1700808"/>
            <a:ext cx="8229600" cy="4425355"/>
          </a:xfrm>
        </p:spPr>
        <p:txBody>
          <a:bodyPr>
            <a:normAutofit/>
          </a:bodyPr>
          <a:lstStyle/>
          <a:p>
            <a:pPr marL="0" indent="0">
              <a:buNone/>
            </a:pPr>
            <a:endParaRPr lang="en-US" dirty="0" smtClean="0"/>
          </a:p>
          <a:p>
            <a:pPr marL="0" indent="0">
              <a:buNone/>
            </a:pPr>
            <a:endParaRPr lang="en-US" dirty="0" smtClean="0"/>
          </a:p>
          <a:p>
            <a:pPr marL="514350" indent="-514350">
              <a:buAutoNum type="arabicPeriod"/>
            </a:pPr>
            <a:endParaRPr lang="en-US" dirty="0"/>
          </a:p>
        </p:txBody>
      </p:sp>
      <p:sp>
        <p:nvSpPr>
          <p:cNvPr id="4" name="Date Placeholder 3"/>
          <p:cNvSpPr>
            <a:spLocks noGrp="1"/>
          </p:cNvSpPr>
          <p:nvPr>
            <p:ph type="dt" sz="half" idx="10"/>
          </p:nvPr>
        </p:nvSpPr>
        <p:spPr/>
        <p:txBody>
          <a:bodyPr/>
          <a:lstStyle/>
          <a:p>
            <a:fld id="{B8254440-53F2-4038-BF2F-E5CC41C314BA}"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64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37570266"/>
              </p:ext>
            </p:extLst>
          </p:nvPr>
        </p:nvGraphicFramePr>
        <p:xfrm>
          <a:off x="611560" y="1905600"/>
          <a:ext cx="8064896" cy="4043680"/>
        </p:xfrm>
        <a:graphic>
          <a:graphicData uri="http://schemas.openxmlformats.org/drawingml/2006/table">
            <a:tbl>
              <a:tblPr firstRow="1" bandRow="1">
                <a:tableStyleId>{5C22544A-7EE6-4342-B048-85BDC9FD1C3A}</a:tableStyleId>
              </a:tblPr>
              <a:tblGrid>
                <a:gridCol w="3456384"/>
                <a:gridCol w="4608512"/>
              </a:tblGrid>
              <a:tr h="370840">
                <a:tc>
                  <a:txBody>
                    <a:bodyPr/>
                    <a:lstStyle/>
                    <a:p>
                      <a:r>
                        <a:rPr lang="en-US" dirty="0" smtClean="0"/>
                        <a:t>Task</a:t>
                      </a:r>
                      <a:endParaRPr lang="en-US" dirty="0"/>
                    </a:p>
                  </a:txBody>
                  <a:tcPr/>
                </a:tc>
                <a:tc>
                  <a:txBody>
                    <a:bodyPr/>
                    <a:lstStyle/>
                    <a:p>
                      <a:r>
                        <a:rPr lang="en-US" dirty="0" smtClean="0"/>
                        <a:t>Command</a:t>
                      </a:r>
                      <a:endParaRPr lang="en-US" dirty="0"/>
                    </a:p>
                  </a:txBody>
                  <a:tcPr/>
                </a:tc>
              </a:tr>
              <a:tr h="370840">
                <a:tc>
                  <a:txBody>
                    <a:bodyPr/>
                    <a:lstStyle/>
                    <a:p>
                      <a:r>
                        <a:rPr lang="en-US" dirty="0" smtClean="0"/>
                        <a:t>See command list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r>
                        <a:rPr lang="en-US" dirty="0" err="1" smtClean="0"/>
                        <a:t>config</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r>
                        <a:rPr lang="en-US" dirty="0" err="1" smtClean="0"/>
                        <a:t>dhcp-config</a:t>
                      </a:r>
                      <a:r>
                        <a:rPr lang="en-US" dirty="0" smtClean="0"/>
                        <a:t>)#?</a:t>
                      </a:r>
                      <a:endParaRPr lang="en-US" i="1" dirty="0" smtClean="0"/>
                    </a:p>
                  </a:txBody>
                  <a:tcPr/>
                </a:tc>
              </a:tr>
              <a:tr h="370840">
                <a:tc>
                  <a:txBody>
                    <a:bodyPr/>
                    <a:lstStyle/>
                    <a:p>
                      <a:r>
                        <a:rPr lang="en-US" dirty="0" smtClean="0"/>
                        <a:t>Configure a DHCP Address Pool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r>
                        <a:rPr lang="en-US" dirty="0" err="1" smtClean="0"/>
                        <a:t>config</a:t>
                      </a:r>
                      <a:r>
                        <a:rPr lang="en-US" dirty="0" smtClean="0"/>
                        <a:t>)# </a:t>
                      </a:r>
                      <a:r>
                        <a:rPr lang="en-US" b="1" dirty="0" err="1" smtClean="0"/>
                        <a:t>ip</a:t>
                      </a:r>
                      <a:r>
                        <a:rPr lang="en-US" b="1" dirty="0" smtClean="0"/>
                        <a:t> </a:t>
                      </a:r>
                      <a:r>
                        <a:rPr lang="en-US" b="1" dirty="0" err="1" smtClean="0"/>
                        <a:t>dhcp</a:t>
                      </a:r>
                      <a:r>
                        <a:rPr lang="en-US" b="1" dirty="0" smtClean="0"/>
                        <a:t> pool </a:t>
                      </a:r>
                      <a:r>
                        <a:rPr lang="en-US" i="1" dirty="0" smtClean="0"/>
                        <a:t>name</a:t>
                      </a:r>
                    </a:p>
                  </a:txBody>
                  <a:tcPr/>
                </a:tc>
              </a:tr>
              <a:tr h="370840">
                <a:tc>
                  <a:txBody>
                    <a:bodyPr/>
                    <a:lstStyle/>
                    <a:p>
                      <a:r>
                        <a:rPr lang="en-US" dirty="0" smtClean="0"/>
                        <a:t>Configure the subnet and mask of the DHCP Address Pool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r>
                        <a:rPr lang="en-US" dirty="0" err="1" smtClean="0"/>
                        <a:t>dhcp-config</a:t>
                      </a:r>
                      <a:r>
                        <a:rPr lang="en-US" dirty="0" smtClean="0"/>
                        <a:t>)# </a:t>
                      </a:r>
                      <a:r>
                        <a:rPr lang="en-US" b="1" dirty="0" smtClean="0"/>
                        <a:t>network </a:t>
                      </a:r>
                      <a:r>
                        <a:rPr lang="en-US" i="1" dirty="0" smtClean="0"/>
                        <a:t>network-number mask</a:t>
                      </a:r>
                      <a:endParaRPr lang="en-US" dirty="0" smtClean="0"/>
                    </a:p>
                  </a:txBody>
                  <a:tcPr/>
                </a:tc>
              </a:tr>
              <a:tr h="370840">
                <a:tc>
                  <a:txBody>
                    <a:bodyPr/>
                    <a:lstStyle/>
                    <a:p>
                      <a:r>
                        <a:rPr lang="en-US" dirty="0" smtClean="0"/>
                        <a:t>Set gateway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r>
                        <a:rPr lang="en-US" dirty="0" err="1" smtClean="0"/>
                        <a:t>dhcp-config</a:t>
                      </a:r>
                      <a:r>
                        <a:rPr lang="en-US" dirty="0" smtClean="0"/>
                        <a:t>)# </a:t>
                      </a:r>
                      <a:r>
                        <a:rPr lang="en-US" b="1" dirty="0" smtClean="0"/>
                        <a:t>default-router </a:t>
                      </a:r>
                      <a:r>
                        <a:rPr lang="en-US" b="0" i="1" dirty="0" smtClean="0"/>
                        <a:t>IP-</a:t>
                      </a:r>
                      <a:r>
                        <a:rPr lang="en-US" i="1" dirty="0" smtClean="0"/>
                        <a:t>address</a:t>
                      </a:r>
                      <a:endParaRPr lang="en-US" dirty="0" smtClean="0"/>
                    </a:p>
                  </a:txBody>
                  <a:tcPr/>
                </a:tc>
              </a:tr>
              <a:tr h="370840">
                <a:tc>
                  <a:txBody>
                    <a:bodyPr/>
                    <a:lstStyle/>
                    <a:p>
                      <a:r>
                        <a:rPr lang="en-US" dirty="0" smtClean="0"/>
                        <a:t>Set DNS server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r>
                        <a:rPr lang="en-US" dirty="0" err="1" smtClean="0"/>
                        <a:t>dhcp-config</a:t>
                      </a:r>
                      <a:r>
                        <a:rPr lang="en-US" dirty="0" smtClean="0"/>
                        <a:t>)# </a:t>
                      </a:r>
                      <a:r>
                        <a:rPr lang="en-US" b="1" dirty="0" err="1" smtClean="0"/>
                        <a:t>dns</a:t>
                      </a:r>
                      <a:r>
                        <a:rPr lang="en-US" b="1" dirty="0" smtClean="0"/>
                        <a:t>-server </a:t>
                      </a:r>
                      <a:r>
                        <a:rPr lang="en-US" b="0" i="1" dirty="0" smtClean="0"/>
                        <a:t>IP-address</a:t>
                      </a:r>
                    </a:p>
                  </a:txBody>
                  <a:tcPr/>
                </a:tc>
              </a:tr>
              <a:tr h="370840">
                <a:tc>
                  <a:txBody>
                    <a:bodyPr/>
                    <a:lstStyle/>
                    <a:p>
                      <a:r>
                        <a:rPr lang="en-US" dirty="0" smtClean="0"/>
                        <a:t>Exclude IP addresses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r>
                        <a:rPr lang="en-US" dirty="0" err="1" smtClean="0"/>
                        <a:t>config</a:t>
                      </a:r>
                      <a:r>
                        <a:rPr lang="en-US" dirty="0" smtClean="0"/>
                        <a:t>)# </a:t>
                      </a:r>
                      <a:r>
                        <a:rPr lang="en-US" b="1" dirty="0" err="1" smtClean="0"/>
                        <a:t>ip</a:t>
                      </a:r>
                      <a:r>
                        <a:rPr lang="en-US" b="1" dirty="0" smtClean="0"/>
                        <a:t> </a:t>
                      </a:r>
                      <a:r>
                        <a:rPr lang="en-US" b="1" dirty="0" err="1" smtClean="0"/>
                        <a:t>dhcp</a:t>
                      </a:r>
                      <a:r>
                        <a:rPr lang="en-US" b="1" dirty="0" smtClean="0"/>
                        <a:t> excluded-address </a:t>
                      </a:r>
                      <a:r>
                        <a:rPr lang="en-US" i="1" dirty="0" smtClean="0"/>
                        <a:t>low-address </a:t>
                      </a:r>
                      <a:r>
                        <a:rPr lang="en-US" dirty="0" smtClean="0"/>
                        <a:t>[</a:t>
                      </a:r>
                      <a:r>
                        <a:rPr lang="en-US" i="1" dirty="0" smtClean="0"/>
                        <a:t>high-address</a:t>
                      </a:r>
                      <a:r>
                        <a:rPr lang="en-US" dirty="0" smtClean="0"/>
                        <a:t>]</a:t>
                      </a:r>
                    </a:p>
                  </a:txBody>
                  <a:tcPr/>
                </a:tc>
              </a:tr>
              <a:tr h="370840">
                <a:tc>
                  <a:txBody>
                    <a:bodyPr/>
                    <a:lstStyle/>
                    <a:p>
                      <a:r>
                        <a:rPr lang="en-US" dirty="0" smtClean="0"/>
                        <a:t>Exit from network  configuration mode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Router(</a:t>
                      </a:r>
                      <a:r>
                        <a:rPr lang="en-US" dirty="0" err="1" smtClean="0"/>
                        <a:t>dhcp-config</a:t>
                      </a:r>
                      <a:r>
                        <a:rPr lang="en-US" dirty="0" smtClean="0"/>
                        <a:t>)# </a:t>
                      </a:r>
                      <a:r>
                        <a:rPr lang="en-US" b="1" dirty="0" smtClean="0"/>
                        <a:t>exit</a:t>
                      </a:r>
                      <a:endParaRPr lang="en-US" dirty="0" smtClean="0"/>
                    </a:p>
                  </a:txBody>
                  <a:tcPr/>
                </a:tc>
              </a:tr>
            </a:tbl>
          </a:graphicData>
        </a:graphic>
      </p:graphicFrame>
    </p:spTree>
    <p:extLst>
      <p:ext uri="{BB962C8B-B14F-4D97-AF65-F5344CB8AC3E}">
        <p14:creationId xmlns:p14="http://schemas.microsoft.com/office/powerpoint/2010/main" val="21943355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ping</a:t>
            </a:r>
            <a:endParaRPr lang="en-US" dirty="0"/>
          </a:p>
        </p:txBody>
      </p:sp>
      <p:sp>
        <p:nvSpPr>
          <p:cNvPr id="3" name="Content Placeholder 2"/>
          <p:cNvSpPr>
            <a:spLocks noGrp="1"/>
          </p:cNvSpPr>
          <p:nvPr>
            <p:ph idx="1"/>
          </p:nvPr>
        </p:nvSpPr>
        <p:spPr/>
        <p:txBody>
          <a:bodyPr>
            <a:normAutofit fontScale="70000" lnSpcReduction="20000"/>
          </a:bodyPr>
          <a:lstStyle/>
          <a:p>
            <a:r>
              <a:rPr lang="en-US" sz="3500" dirty="0" smtClean="0"/>
              <a:t>‘</a:t>
            </a:r>
            <a:r>
              <a:rPr lang="en-US" sz="3500" dirty="0" smtClean="0">
                <a:solidFill>
                  <a:srgbClr val="C00000"/>
                </a:solidFill>
              </a:rPr>
              <a:t>ping</a:t>
            </a:r>
            <a:r>
              <a:rPr lang="en-US" sz="3500" dirty="0" smtClean="0"/>
              <a:t>’ </a:t>
            </a:r>
            <a:r>
              <a:rPr lang="en-US" sz="3500" dirty="0"/>
              <a:t>command is a Command Prompt </a:t>
            </a:r>
            <a:r>
              <a:rPr lang="en-US" sz="3500" dirty="0" smtClean="0"/>
              <a:t>command.</a:t>
            </a:r>
          </a:p>
          <a:p>
            <a:r>
              <a:rPr lang="en-US" sz="3500" dirty="0" smtClean="0"/>
              <a:t>It is </a:t>
            </a:r>
            <a:r>
              <a:rPr lang="en-US" sz="3500" dirty="0"/>
              <a:t>used to test the ability of the source computer to reach a specified destination computer. </a:t>
            </a:r>
            <a:endParaRPr lang="en-US" sz="3500" dirty="0" smtClean="0"/>
          </a:p>
          <a:p>
            <a:r>
              <a:rPr lang="en-US" sz="3500" dirty="0" smtClean="0"/>
              <a:t>It operates </a:t>
            </a:r>
            <a:r>
              <a:rPr lang="en-US" sz="3500" dirty="0"/>
              <a:t>by sending Internet Control Message Protocol (ICMP) Echo Request messages to the destination computer and waiting for a response.</a:t>
            </a:r>
          </a:p>
          <a:p>
            <a:r>
              <a:rPr lang="en-US" sz="3500" dirty="0" smtClean="0"/>
              <a:t>It provides following information</a:t>
            </a:r>
          </a:p>
          <a:p>
            <a:pPr lvl="1"/>
            <a:r>
              <a:rPr lang="en-US" sz="3500" dirty="0" smtClean="0"/>
              <a:t>how </a:t>
            </a:r>
            <a:r>
              <a:rPr lang="en-US" sz="3500" dirty="0"/>
              <a:t>many of those responses are returned, </a:t>
            </a:r>
            <a:r>
              <a:rPr lang="en-US" sz="3500" dirty="0" smtClean="0"/>
              <a:t>and</a:t>
            </a:r>
          </a:p>
          <a:p>
            <a:pPr lvl="1"/>
            <a:r>
              <a:rPr lang="en-US" sz="3500" dirty="0" smtClean="0"/>
              <a:t>how </a:t>
            </a:r>
            <a:r>
              <a:rPr lang="en-US" sz="3500" dirty="0"/>
              <a:t>long it takes for them to </a:t>
            </a:r>
            <a:r>
              <a:rPr lang="en-US" sz="3500" dirty="0" smtClean="0"/>
              <a:t>return</a:t>
            </a:r>
            <a:endParaRPr lang="en-US" sz="3500" dirty="0"/>
          </a:p>
          <a:p>
            <a:r>
              <a:rPr lang="en-US" dirty="0" smtClean="0"/>
              <a:t>Example: </a:t>
            </a:r>
            <a:endParaRPr lang="en-US" dirty="0"/>
          </a:p>
          <a:p>
            <a:pPr lvl="1">
              <a:buFont typeface="Wingdings"/>
              <a:buChar char="Ø"/>
            </a:pPr>
            <a:r>
              <a:rPr lang="en-US" dirty="0" smtClean="0"/>
              <a:t>ping  www.mail.yahoo.com </a:t>
            </a:r>
          </a:p>
          <a:p>
            <a:r>
              <a:rPr lang="en-US" dirty="0" smtClean="0"/>
              <a:t>Just type ‘ping’ in the command window of windows machine in order to see other options.</a:t>
            </a:r>
          </a:p>
          <a:p>
            <a:endParaRPr lang="en-US"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65</a:t>
            </a:fld>
            <a:endParaRPr lang="en-US"/>
          </a:p>
        </p:txBody>
      </p:sp>
      <p:sp>
        <p:nvSpPr>
          <p:cNvPr id="4" name="TextBox 3"/>
          <p:cNvSpPr txBox="1"/>
          <p:nvPr/>
        </p:nvSpPr>
        <p:spPr>
          <a:xfrm>
            <a:off x="6444208" y="755412"/>
            <a:ext cx="559769" cy="369332"/>
          </a:xfrm>
          <a:prstGeom prst="rect">
            <a:avLst/>
          </a:prstGeom>
          <a:noFill/>
        </p:spPr>
        <p:txBody>
          <a:bodyPr wrap="none" rtlCol="0">
            <a:spAutoFit/>
          </a:bodyPr>
          <a:lstStyle/>
          <a:p>
            <a:r>
              <a:rPr lang="en-US" dirty="0" smtClean="0">
                <a:solidFill>
                  <a:srgbClr val="C00000"/>
                </a:solidFill>
              </a:rPr>
              <a:t>[17]</a:t>
            </a:r>
            <a:endParaRPr lang="en-US" dirty="0">
              <a:solidFill>
                <a:srgbClr val="C00000"/>
              </a:solidFill>
            </a:endParaRPr>
          </a:p>
        </p:txBody>
      </p:sp>
      <p:sp>
        <p:nvSpPr>
          <p:cNvPr id="7" name="Date Placeholder 6"/>
          <p:cNvSpPr>
            <a:spLocks noGrp="1"/>
          </p:cNvSpPr>
          <p:nvPr>
            <p:ph type="dt" sz="half" idx="10"/>
          </p:nvPr>
        </p:nvSpPr>
        <p:spPr/>
        <p:txBody>
          <a:bodyPr/>
          <a:lstStyle/>
          <a:p>
            <a:fld id="{1605A0C0-7FE1-4056-857C-2B2622036DC4}" type="datetime1">
              <a:rPr lang="en-US" smtClean="0"/>
              <a:t>8/20/2015</a:t>
            </a:fld>
            <a:endParaRPr lang="en-US" dirty="0"/>
          </a:p>
        </p:txBody>
      </p:sp>
    </p:spTree>
    <p:extLst>
      <p:ext uri="{BB962C8B-B14F-4D97-AF65-F5344CB8AC3E}">
        <p14:creationId xmlns:p14="http://schemas.microsoft.com/office/powerpoint/2010/main" val="6148131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US" dirty="0" smtClean="0"/>
              <a:t>Ping </a:t>
            </a:r>
            <a:r>
              <a:rPr lang="en-US" dirty="0" smtClean="0">
                <a:hlinkClick r:id="rId2"/>
              </a:rPr>
              <a:t>www.mail.yahoo.com</a:t>
            </a:r>
            <a:r>
              <a:rPr lang="en-US" dirty="0" smtClean="0"/>
              <a:t/>
            </a:r>
            <a:br>
              <a:rPr lang="en-US" dirty="0" smtClean="0"/>
            </a:br>
            <a:r>
              <a:rPr lang="en-US" sz="3100" dirty="0"/>
              <a:t>[</a:t>
            </a:r>
            <a:r>
              <a:rPr lang="en-US" sz="3100" dirty="0">
                <a:solidFill>
                  <a:srgbClr val="FF0000"/>
                </a:solidFill>
              </a:rPr>
              <a:t>using Wi-Fi of </a:t>
            </a:r>
            <a:r>
              <a:rPr lang="en-US" sz="3100" dirty="0" err="1">
                <a:solidFill>
                  <a:srgbClr val="FF0000"/>
                </a:solidFill>
              </a:rPr>
              <a:t>CityCell</a:t>
            </a:r>
            <a:r>
              <a:rPr lang="en-US" sz="3100" dirty="0"/>
              <a:t>]</a:t>
            </a:r>
          </a:p>
        </p:txBody>
      </p:sp>
      <p:sp>
        <p:nvSpPr>
          <p:cNvPr id="3" name="Content Placeholder 2"/>
          <p:cNvSpPr>
            <a:spLocks noGrp="1"/>
          </p:cNvSpPr>
          <p:nvPr>
            <p:ph idx="1"/>
          </p:nvPr>
        </p:nvSpPr>
        <p:spPr>
          <a:xfrm>
            <a:off x="457200" y="1700808"/>
            <a:ext cx="8229600" cy="4608512"/>
          </a:xfrm>
        </p:spPr>
        <p:txBody>
          <a:bodyPr>
            <a:normAutofit/>
          </a:bodyPr>
          <a:lstStyle/>
          <a:p>
            <a:pPr marL="0" indent="0">
              <a:buNone/>
            </a:pPr>
            <a:r>
              <a:rPr lang="en-US" sz="2000" b="1" dirty="0"/>
              <a:t>C:\Users\Sangeeta&gt;ping www.mail.yahoo.com</a:t>
            </a:r>
          </a:p>
          <a:p>
            <a:pPr marL="0" indent="0">
              <a:buNone/>
            </a:pPr>
            <a:r>
              <a:rPr lang="en-US" sz="2000" dirty="0"/>
              <a:t> </a:t>
            </a:r>
          </a:p>
          <a:p>
            <a:pPr marL="0" indent="0">
              <a:buNone/>
            </a:pPr>
            <a:r>
              <a:rPr lang="en-US" sz="2000" dirty="0"/>
              <a:t>Pinging src.g03.yahoodns.net [106.10.212.150] with 32 bytes of data:</a:t>
            </a:r>
          </a:p>
          <a:p>
            <a:pPr marL="0" indent="0">
              <a:buNone/>
            </a:pPr>
            <a:r>
              <a:rPr lang="en-US" sz="2000" dirty="0"/>
              <a:t>Reply from 106.10.212.150: bytes=32 time=297ms TTL=53</a:t>
            </a:r>
          </a:p>
          <a:p>
            <a:pPr marL="0" indent="0">
              <a:buNone/>
            </a:pPr>
            <a:r>
              <a:rPr lang="en-US" sz="2000" dirty="0"/>
              <a:t>Reply from 106.10.212.150: bytes=32 time=350ms TTL=53</a:t>
            </a:r>
          </a:p>
          <a:p>
            <a:pPr marL="0" indent="0">
              <a:buNone/>
            </a:pPr>
            <a:r>
              <a:rPr lang="en-US" sz="2000" dirty="0"/>
              <a:t>Reply from 106.10.212.150: bytes=32 time=1896ms TTL=53</a:t>
            </a:r>
          </a:p>
          <a:p>
            <a:pPr marL="0" indent="0">
              <a:buNone/>
            </a:pPr>
            <a:r>
              <a:rPr lang="en-US" sz="2000" dirty="0"/>
              <a:t>Reply from 106.10.212.150: bytes=32 time=637ms TTL=53</a:t>
            </a:r>
          </a:p>
          <a:p>
            <a:pPr marL="0" indent="0">
              <a:buNone/>
            </a:pPr>
            <a:r>
              <a:rPr lang="en-US" sz="2000" dirty="0"/>
              <a:t> </a:t>
            </a:r>
          </a:p>
          <a:p>
            <a:pPr marL="0" indent="0">
              <a:buNone/>
            </a:pPr>
            <a:r>
              <a:rPr lang="en-US" sz="2000" dirty="0"/>
              <a:t>Ping statistics for 106.10.212.150:</a:t>
            </a:r>
          </a:p>
          <a:p>
            <a:pPr marL="0" indent="0">
              <a:buNone/>
            </a:pPr>
            <a:r>
              <a:rPr lang="en-US" sz="2000" dirty="0"/>
              <a:t>    Packets: Sent = 4, Received = 4, Lost = 0 (0% loss),</a:t>
            </a:r>
          </a:p>
          <a:p>
            <a:pPr marL="0" indent="0">
              <a:buNone/>
            </a:pPr>
            <a:r>
              <a:rPr lang="en-US" sz="2000" dirty="0"/>
              <a:t>Approximate round trip times in </a:t>
            </a:r>
            <a:r>
              <a:rPr lang="en-US" sz="2000" dirty="0" err="1"/>
              <a:t>milli</a:t>
            </a:r>
            <a:r>
              <a:rPr lang="en-US" sz="2000" dirty="0"/>
              <a:t>-seconds:</a:t>
            </a:r>
          </a:p>
          <a:p>
            <a:pPr marL="0" indent="0">
              <a:buNone/>
            </a:pPr>
            <a:r>
              <a:rPr lang="en-US" sz="2000" dirty="0"/>
              <a:t>    Minimum = 297ms, Maximum = 1896ms, Average = </a:t>
            </a:r>
            <a:r>
              <a:rPr lang="en-US" sz="2000" dirty="0" smtClean="0"/>
              <a:t>795ms</a:t>
            </a:r>
            <a:endParaRPr lang="en-US" sz="2000"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66</a:t>
            </a:fld>
            <a:endParaRPr lang="en-US"/>
          </a:p>
        </p:txBody>
      </p:sp>
      <p:sp>
        <p:nvSpPr>
          <p:cNvPr id="4" name="Date Placeholder 3"/>
          <p:cNvSpPr>
            <a:spLocks noGrp="1"/>
          </p:cNvSpPr>
          <p:nvPr>
            <p:ph type="dt" sz="half" idx="10"/>
          </p:nvPr>
        </p:nvSpPr>
        <p:spPr/>
        <p:txBody>
          <a:bodyPr/>
          <a:lstStyle/>
          <a:p>
            <a:fld id="{88EAA1C3-02DA-4CE7-9195-B785D1816E78}" type="datetime1">
              <a:rPr lang="en-US" smtClean="0"/>
              <a:t>8/20/2015</a:t>
            </a:fld>
            <a:endParaRPr lang="en-US" dirty="0"/>
          </a:p>
        </p:txBody>
      </p:sp>
    </p:spTree>
    <p:extLst>
      <p:ext uri="{BB962C8B-B14F-4D97-AF65-F5344CB8AC3E}">
        <p14:creationId xmlns:p14="http://schemas.microsoft.com/office/powerpoint/2010/main" val="24858995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Analysis of Previous Output</a:t>
            </a:r>
            <a:endParaRPr lang="en-US" sz="4000" dirty="0"/>
          </a:p>
        </p:txBody>
      </p:sp>
      <p:sp>
        <p:nvSpPr>
          <p:cNvPr id="3" name="Content Placeholder 2"/>
          <p:cNvSpPr>
            <a:spLocks noGrp="1"/>
          </p:cNvSpPr>
          <p:nvPr>
            <p:ph idx="1"/>
          </p:nvPr>
        </p:nvSpPr>
        <p:spPr/>
        <p:txBody>
          <a:bodyPr>
            <a:normAutofit fontScale="85000" lnSpcReduction="20000"/>
          </a:bodyPr>
          <a:lstStyle/>
          <a:p>
            <a:pPr>
              <a:spcBef>
                <a:spcPts val="600"/>
              </a:spcBef>
            </a:pPr>
            <a:r>
              <a:rPr lang="en-US" sz="2800" i="1" dirty="0" smtClean="0"/>
              <a:t>4</a:t>
            </a:r>
            <a:r>
              <a:rPr lang="en-US" sz="2800" dirty="0" smtClean="0"/>
              <a:t> </a:t>
            </a:r>
            <a:r>
              <a:rPr lang="en-US" sz="2800" dirty="0"/>
              <a:t>ICMP Echo </a:t>
            </a:r>
            <a:r>
              <a:rPr lang="en-US" sz="2800" dirty="0" smtClean="0"/>
              <a:t>Requests were sent.</a:t>
            </a:r>
          </a:p>
          <a:p>
            <a:pPr>
              <a:spcBef>
                <a:spcPts val="600"/>
              </a:spcBef>
            </a:pPr>
            <a:r>
              <a:rPr lang="en-US" sz="2800" dirty="0" smtClean="0"/>
              <a:t>Packet’s size was 32 bytes.</a:t>
            </a:r>
          </a:p>
          <a:p>
            <a:pPr>
              <a:spcBef>
                <a:spcPts val="600"/>
              </a:spcBef>
            </a:pPr>
            <a:r>
              <a:rPr lang="en-US" sz="2800" dirty="0" smtClean="0"/>
              <a:t>TTL : Time To Live</a:t>
            </a:r>
          </a:p>
          <a:p>
            <a:pPr lvl="1">
              <a:spcBef>
                <a:spcPts val="600"/>
              </a:spcBef>
            </a:pPr>
            <a:r>
              <a:rPr lang="en-US" sz="2400" dirty="0"/>
              <a:t>is a value </a:t>
            </a:r>
            <a:r>
              <a:rPr lang="en-US" sz="2400" dirty="0" smtClean="0"/>
              <a:t>that </a:t>
            </a:r>
            <a:r>
              <a:rPr lang="en-US" sz="2400" dirty="0"/>
              <a:t>tells a network router whether or not the packet has been in the network too long and should be discarded.</a:t>
            </a:r>
            <a:endParaRPr lang="en-US" sz="2400" dirty="0" smtClean="0"/>
          </a:p>
          <a:p>
            <a:pPr>
              <a:spcBef>
                <a:spcPts val="600"/>
              </a:spcBef>
            </a:pPr>
            <a:r>
              <a:rPr lang="en-US" sz="2800" dirty="0" smtClean="0"/>
              <a:t>The </a:t>
            </a:r>
            <a:r>
              <a:rPr lang="en-US" sz="2800" i="1" dirty="0">
                <a:solidFill>
                  <a:srgbClr val="C00000"/>
                </a:solidFill>
              </a:rPr>
              <a:t>0%</a:t>
            </a:r>
            <a:r>
              <a:rPr lang="en-US" sz="2800" i="1" dirty="0"/>
              <a:t> loss</a:t>
            </a:r>
            <a:r>
              <a:rPr lang="en-US" sz="2800" dirty="0"/>
              <a:t> reported under </a:t>
            </a:r>
            <a:r>
              <a:rPr lang="en-US" sz="2800" i="1" dirty="0"/>
              <a:t>Ping statistics for </a:t>
            </a:r>
            <a:r>
              <a:rPr lang="en-US" sz="2800" dirty="0">
                <a:solidFill>
                  <a:srgbClr val="C00000"/>
                </a:solidFill>
              </a:rPr>
              <a:t>106.10.212.150</a:t>
            </a:r>
            <a:r>
              <a:rPr lang="en-US" sz="2800" dirty="0" smtClean="0">
                <a:solidFill>
                  <a:srgbClr val="C00000"/>
                </a:solidFill>
              </a:rPr>
              <a:t> </a:t>
            </a:r>
            <a:r>
              <a:rPr lang="en-US" sz="2800" dirty="0"/>
              <a:t>tells </a:t>
            </a:r>
            <a:r>
              <a:rPr lang="en-US" sz="2800" dirty="0" smtClean="0"/>
              <a:t>that </a:t>
            </a:r>
            <a:r>
              <a:rPr lang="en-US" sz="2800" dirty="0"/>
              <a:t>each ICMP Echo Request message sent to </a:t>
            </a:r>
            <a:r>
              <a:rPr lang="en-US" sz="2800" i="1" dirty="0" smtClean="0"/>
              <a:t>www.mail.yahoo.com</a:t>
            </a:r>
            <a:r>
              <a:rPr lang="en-US" sz="2800" dirty="0" smtClean="0"/>
              <a:t> </a:t>
            </a:r>
            <a:r>
              <a:rPr lang="en-US" sz="2800" dirty="0"/>
              <a:t>was returned. </a:t>
            </a:r>
            <a:endParaRPr lang="en-US" sz="2800" dirty="0" smtClean="0"/>
          </a:p>
          <a:p>
            <a:pPr lvl="1">
              <a:spcBef>
                <a:spcPts val="600"/>
              </a:spcBef>
            </a:pPr>
            <a:r>
              <a:rPr lang="en-US" sz="2400" dirty="0" smtClean="0"/>
              <a:t>This </a:t>
            </a:r>
            <a:r>
              <a:rPr lang="en-US" sz="2400" dirty="0"/>
              <a:t>means that, as far as </a:t>
            </a:r>
            <a:r>
              <a:rPr lang="en-US" sz="2400" dirty="0" smtClean="0"/>
              <a:t>network </a:t>
            </a:r>
            <a:r>
              <a:rPr lang="en-US" sz="2400" dirty="0"/>
              <a:t>connection </a:t>
            </a:r>
            <a:r>
              <a:rPr lang="en-US" sz="2400" dirty="0" smtClean="0"/>
              <a:t>is Okay, user </a:t>
            </a:r>
            <a:r>
              <a:rPr lang="en-US" sz="2400" dirty="0"/>
              <a:t>can communicate with </a:t>
            </a:r>
            <a:r>
              <a:rPr lang="en-US" sz="2400" dirty="0" smtClean="0"/>
              <a:t>yahoo’s mail server.</a:t>
            </a:r>
          </a:p>
          <a:p>
            <a:pPr>
              <a:spcBef>
                <a:spcPts val="600"/>
              </a:spcBef>
            </a:pPr>
            <a:r>
              <a:rPr lang="en-US" sz="2800" dirty="0" smtClean="0"/>
              <a:t>By ‘n’ and ‘l’ options user can change default values of packet number and packet’s size.</a:t>
            </a:r>
          </a:p>
          <a:p>
            <a:pPr lvl="1">
              <a:spcBef>
                <a:spcPts val="600"/>
              </a:spcBef>
            </a:pPr>
            <a:r>
              <a:rPr lang="en-US" dirty="0" smtClean="0"/>
              <a:t>Example : </a:t>
            </a:r>
            <a:r>
              <a:rPr lang="en-US" dirty="0" smtClean="0">
                <a:solidFill>
                  <a:srgbClr val="C00000"/>
                </a:solidFill>
              </a:rPr>
              <a:t>ping –n 300 –l 1500 www.mail.yahoo.com</a:t>
            </a:r>
            <a:endParaRPr lang="en-US" dirty="0">
              <a:solidFill>
                <a:srgbClr val="C00000"/>
              </a:solidFill>
            </a:endParaRPr>
          </a:p>
          <a:p>
            <a:endParaRPr lang="en-US" dirty="0">
              <a:solidFill>
                <a:srgbClr val="C00000"/>
              </a:solidFill>
            </a:endParaRPr>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67</a:t>
            </a:fld>
            <a:endParaRPr lang="en-US"/>
          </a:p>
        </p:txBody>
      </p:sp>
      <p:sp>
        <p:nvSpPr>
          <p:cNvPr id="7" name="Date Placeholder 6"/>
          <p:cNvSpPr>
            <a:spLocks noGrp="1"/>
          </p:cNvSpPr>
          <p:nvPr>
            <p:ph type="dt" sz="half" idx="10"/>
          </p:nvPr>
        </p:nvSpPr>
        <p:spPr/>
        <p:txBody>
          <a:bodyPr/>
          <a:lstStyle/>
          <a:p>
            <a:fld id="{1605A0C0-7FE1-4056-857C-2B2622036DC4}" type="datetime1">
              <a:rPr lang="en-US" smtClean="0"/>
              <a:t>8/20/2015</a:t>
            </a:fld>
            <a:endParaRPr lang="en-US" dirty="0"/>
          </a:p>
        </p:txBody>
      </p:sp>
    </p:spTree>
    <p:extLst>
      <p:ext uri="{BB962C8B-B14F-4D97-AF65-F5344CB8AC3E}">
        <p14:creationId xmlns:p14="http://schemas.microsoft.com/office/powerpoint/2010/main" val="4685504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a:t>
            </a:r>
            <a:r>
              <a:rPr lang="en-US" dirty="0" err="1" smtClean="0"/>
              <a:t>tracert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C00000"/>
                </a:solidFill>
              </a:rPr>
              <a:t>‘</a:t>
            </a:r>
            <a:r>
              <a:rPr lang="en-US" dirty="0" err="1" smtClean="0">
                <a:solidFill>
                  <a:srgbClr val="C00000"/>
                </a:solidFill>
              </a:rPr>
              <a:t>tracert</a:t>
            </a:r>
            <a:r>
              <a:rPr lang="en-US" dirty="0" smtClean="0">
                <a:solidFill>
                  <a:srgbClr val="C00000"/>
                </a:solidFill>
              </a:rPr>
              <a:t>’ </a:t>
            </a:r>
            <a:r>
              <a:rPr lang="en-US" dirty="0"/>
              <a:t>is a computer network diagnostic tool </a:t>
            </a:r>
            <a:r>
              <a:rPr lang="en-US" dirty="0" smtClean="0"/>
              <a:t>to:</a:t>
            </a:r>
          </a:p>
          <a:p>
            <a:pPr lvl="1"/>
            <a:r>
              <a:rPr lang="en-US" dirty="0" smtClean="0"/>
              <a:t>display </a:t>
            </a:r>
            <a:r>
              <a:rPr lang="en-US" dirty="0"/>
              <a:t>the route (path) and </a:t>
            </a:r>
            <a:endParaRPr lang="en-US" dirty="0" smtClean="0"/>
          </a:p>
          <a:p>
            <a:pPr lvl="1"/>
            <a:r>
              <a:rPr lang="en-US" dirty="0" smtClean="0"/>
              <a:t>measure </a:t>
            </a:r>
            <a:r>
              <a:rPr lang="en-US" dirty="0"/>
              <a:t>transit delays of packets across an </a:t>
            </a:r>
            <a:r>
              <a:rPr lang="en-US" dirty="0" smtClean="0"/>
              <a:t>IP </a:t>
            </a:r>
            <a:r>
              <a:rPr lang="en-US" dirty="0"/>
              <a:t>network</a:t>
            </a:r>
            <a:r>
              <a:rPr lang="en-US" dirty="0" smtClean="0"/>
              <a:t>.</a:t>
            </a:r>
          </a:p>
          <a:p>
            <a:r>
              <a:rPr lang="en-US" dirty="0">
                <a:solidFill>
                  <a:srgbClr val="C00000"/>
                </a:solidFill>
              </a:rPr>
              <a:t>‘</a:t>
            </a:r>
            <a:r>
              <a:rPr lang="en-US" dirty="0" err="1">
                <a:solidFill>
                  <a:srgbClr val="C00000"/>
                </a:solidFill>
              </a:rPr>
              <a:t>tracert</a:t>
            </a:r>
            <a:r>
              <a:rPr lang="en-US" dirty="0">
                <a:solidFill>
                  <a:srgbClr val="C00000"/>
                </a:solidFill>
              </a:rPr>
              <a:t>’</a:t>
            </a:r>
            <a:r>
              <a:rPr lang="en-US" dirty="0" smtClean="0"/>
              <a:t> </a:t>
            </a:r>
            <a:r>
              <a:rPr lang="en-US" dirty="0"/>
              <a:t>sends out three packets per TTL increment. </a:t>
            </a:r>
            <a:r>
              <a:rPr lang="en-US" dirty="0" smtClean="0"/>
              <a:t>Column 2, 3 and 4 correspond </a:t>
            </a:r>
            <a:r>
              <a:rPr lang="en-US" dirty="0"/>
              <a:t>to the </a:t>
            </a:r>
            <a:r>
              <a:rPr lang="en-US" dirty="0" smtClean="0"/>
              <a:t>round-trip-time of three packets.</a:t>
            </a:r>
            <a:endParaRPr lang="en-US" dirty="0"/>
          </a:p>
          <a:p>
            <a:r>
              <a:rPr lang="en-US" dirty="0"/>
              <a:t>* * </a:t>
            </a:r>
            <a:r>
              <a:rPr lang="en-US" dirty="0" smtClean="0"/>
              <a:t>* means </a:t>
            </a:r>
            <a:r>
              <a:rPr lang="en-US" dirty="0" err="1">
                <a:solidFill>
                  <a:srgbClr val="C00000"/>
                </a:solidFill>
              </a:rPr>
              <a:t>tracert</a:t>
            </a:r>
            <a:r>
              <a:rPr lang="en-US" dirty="0"/>
              <a:t> </a:t>
            </a:r>
            <a:r>
              <a:rPr lang="en-US" dirty="0" smtClean="0"/>
              <a:t>packets have </a:t>
            </a:r>
            <a:r>
              <a:rPr lang="en-US" dirty="0"/>
              <a:t>been dropped.</a:t>
            </a:r>
          </a:p>
          <a:p>
            <a:r>
              <a:rPr lang="en-US" dirty="0"/>
              <a:t>The maximum hop count number can be </a:t>
            </a:r>
            <a:r>
              <a:rPr lang="en-US" dirty="0" smtClean="0"/>
              <a:t>changed using ‘-h’ option, e.g.,:</a:t>
            </a:r>
            <a:endParaRPr lang="en-US" dirty="0"/>
          </a:p>
          <a:p>
            <a:pPr lvl="1">
              <a:buFont typeface="Wingdings"/>
              <a:buChar char="Ø"/>
            </a:pPr>
            <a:r>
              <a:rPr lang="en-US" dirty="0" err="1" smtClean="0"/>
              <a:t>tracert</a:t>
            </a:r>
            <a:r>
              <a:rPr lang="en-US" dirty="0" smtClean="0"/>
              <a:t> </a:t>
            </a:r>
            <a:r>
              <a:rPr lang="en-US" dirty="0"/>
              <a:t>–h 34 www.titech.ac.jp </a:t>
            </a:r>
            <a:endParaRPr lang="en-US" dirty="0" smtClean="0"/>
          </a:p>
          <a:p>
            <a:r>
              <a:rPr lang="en-US" dirty="0" smtClean="0"/>
              <a:t>Just type ‘</a:t>
            </a:r>
            <a:r>
              <a:rPr lang="en-US" dirty="0" err="1" smtClean="0"/>
              <a:t>tracert</a:t>
            </a:r>
            <a:r>
              <a:rPr lang="en-US" dirty="0" smtClean="0"/>
              <a:t>’ in the command window of windows machine in order to see other options.</a:t>
            </a:r>
          </a:p>
          <a:p>
            <a:endParaRPr lang="en-US"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68</a:t>
            </a:fld>
            <a:endParaRPr lang="en-US"/>
          </a:p>
        </p:txBody>
      </p:sp>
      <p:sp>
        <p:nvSpPr>
          <p:cNvPr id="4" name="Date Placeholder 3"/>
          <p:cNvSpPr>
            <a:spLocks noGrp="1"/>
          </p:cNvSpPr>
          <p:nvPr>
            <p:ph type="dt" sz="half" idx="10"/>
          </p:nvPr>
        </p:nvSpPr>
        <p:spPr/>
        <p:txBody>
          <a:bodyPr/>
          <a:lstStyle/>
          <a:p>
            <a:fld id="{094B51B4-2C76-412E-B7A2-620472D63C47}" type="datetime1">
              <a:rPr lang="en-US" smtClean="0"/>
              <a:t>8/20/2015</a:t>
            </a:fld>
            <a:endParaRPr lang="en-US" dirty="0"/>
          </a:p>
        </p:txBody>
      </p:sp>
    </p:spTree>
    <p:extLst>
      <p:ext uri="{BB962C8B-B14F-4D97-AF65-F5344CB8AC3E}">
        <p14:creationId xmlns:p14="http://schemas.microsoft.com/office/powerpoint/2010/main" val="28493743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US" dirty="0" smtClean="0"/>
              <a:t>Route to </a:t>
            </a:r>
            <a:r>
              <a:rPr lang="en-US" dirty="0" smtClean="0">
                <a:hlinkClick r:id="rId2"/>
              </a:rPr>
              <a:t>www.apinc.net</a:t>
            </a:r>
            <a:r>
              <a:rPr lang="en-US" dirty="0" smtClean="0"/>
              <a:t/>
            </a:r>
            <a:br>
              <a:rPr lang="en-US" dirty="0" smtClean="0"/>
            </a:br>
            <a:r>
              <a:rPr lang="en-US" sz="3100" dirty="0" smtClean="0"/>
              <a:t>[</a:t>
            </a:r>
            <a:r>
              <a:rPr lang="en-US" sz="3100" dirty="0" smtClean="0">
                <a:solidFill>
                  <a:srgbClr val="FF0000"/>
                </a:solidFill>
              </a:rPr>
              <a:t>from our Department</a:t>
            </a:r>
            <a:r>
              <a:rPr lang="en-US" sz="3100" dirty="0" smtClean="0"/>
              <a:t>]</a:t>
            </a:r>
            <a:endParaRPr lang="en-US" sz="3100" dirty="0"/>
          </a:p>
        </p:txBody>
      </p:sp>
      <p:sp>
        <p:nvSpPr>
          <p:cNvPr id="3" name="Content Placeholder 2"/>
          <p:cNvSpPr>
            <a:spLocks noGrp="1"/>
          </p:cNvSpPr>
          <p:nvPr>
            <p:ph idx="1"/>
          </p:nvPr>
        </p:nvSpPr>
        <p:spPr>
          <a:xfrm>
            <a:off x="457200" y="1340768"/>
            <a:ext cx="8229600" cy="5112568"/>
          </a:xfrm>
        </p:spPr>
        <p:txBody>
          <a:bodyPr>
            <a:normAutofit lnSpcReduction="10000"/>
          </a:bodyPr>
          <a:lstStyle/>
          <a:p>
            <a:pPr marL="0" indent="0">
              <a:buNone/>
            </a:pPr>
            <a:r>
              <a:rPr lang="en-US" sz="2000" b="1" dirty="0"/>
              <a:t>C:\Users\Sangeeta&gt;tracert www.apnic.net</a:t>
            </a:r>
          </a:p>
          <a:p>
            <a:pPr marL="0" indent="0">
              <a:buNone/>
            </a:pPr>
            <a:r>
              <a:rPr lang="en-US" sz="1400" b="1" dirty="0"/>
              <a:t>Tracing route to www.apnic.net [203.119.102.244] over a maximum of 30 hops:</a:t>
            </a:r>
          </a:p>
          <a:p>
            <a:pPr marL="0" indent="0">
              <a:buNone/>
            </a:pPr>
            <a:r>
              <a:rPr lang="en-US" sz="1400" dirty="0"/>
              <a:t>  1     1 </a:t>
            </a:r>
            <a:r>
              <a:rPr lang="en-US" sz="1400" dirty="0" err="1"/>
              <a:t>ms</a:t>
            </a:r>
            <a:r>
              <a:rPr lang="en-US" sz="1400" dirty="0"/>
              <a:t>     6 </a:t>
            </a:r>
            <a:r>
              <a:rPr lang="en-US" sz="1400" dirty="0" err="1"/>
              <a:t>ms</a:t>
            </a:r>
            <a:r>
              <a:rPr lang="en-US" sz="1400" dirty="0"/>
              <a:t>     	4 </a:t>
            </a:r>
            <a:r>
              <a:rPr lang="en-US" sz="1400" dirty="0" err="1"/>
              <a:t>ms</a:t>
            </a:r>
            <a:r>
              <a:rPr lang="en-US" sz="1400" dirty="0"/>
              <a:t>  	</a:t>
            </a:r>
            <a:r>
              <a:rPr lang="en-US" sz="1400" dirty="0">
                <a:solidFill>
                  <a:srgbClr val="C00000"/>
                </a:solidFill>
              </a:rPr>
              <a:t>172.16.0.1</a:t>
            </a:r>
          </a:p>
          <a:p>
            <a:pPr marL="0" indent="0">
              <a:buNone/>
            </a:pPr>
            <a:r>
              <a:rPr lang="en-US" sz="1400" dirty="0"/>
              <a:t>  2    &lt;1 </a:t>
            </a:r>
            <a:r>
              <a:rPr lang="en-US" sz="1400" dirty="0" err="1"/>
              <a:t>ms</a:t>
            </a:r>
            <a:r>
              <a:rPr lang="en-US" sz="1400" dirty="0"/>
              <a:t>    &lt;1 </a:t>
            </a:r>
            <a:r>
              <a:rPr lang="en-US" sz="1400" dirty="0" err="1"/>
              <a:t>ms</a:t>
            </a:r>
            <a:r>
              <a:rPr lang="en-US" sz="1400" dirty="0"/>
              <a:t>     	1 </a:t>
            </a:r>
            <a:r>
              <a:rPr lang="en-US" sz="1400" dirty="0" err="1"/>
              <a:t>ms</a:t>
            </a:r>
            <a:r>
              <a:rPr lang="en-US" sz="1400" dirty="0"/>
              <a:t>  	</a:t>
            </a:r>
            <a:r>
              <a:rPr lang="en-US" sz="1400" dirty="0">
                <a:solidFill>
                  <a:srgbClr val="C00000"/>
                </a:solidFill>
              </a:rPr>
              <a:t>180.211.185.200</a:t>
            </a:r>
          </a:p>
          <a:p>
            <a:pPr marL="0" indent="0">
              <a:buNone/>
            </a:pPr>
            <a:r>
              <a:rPr lang="en-US" sz="1400" dirty="0"/>
              <a:t>  3     1 </a:t>
            </a:r>
            <a:r>
              <a:rPr lang="en-US" sz="1400" dirty="0" err="1"/>
              <a:t>ms</a:t>
            </a:r>
            <a:r>
              <a:rPr lang="en-US" sz="1400" dirty="0"/>
              <a:t>    12 </a:t>
            </a:r>
            <a:r>
              <a:rPr lang="en-US" sz="1400" dirty="0" err="1"/>
              <a:t>ms</a:t>
            </a:r>
            <a:r>
              <a:rPr lang="en-US" sz="1400" dirty="0"/>
              <a:t>     	1 </a:t>
            </a:r>
            <a:r>
              <a:rPr lang="en-US" sz="1400" dirty="0" err="1"/>
              <a:t>ms</a:t>
            </a:r>
            <a:r>
              <a:rPr lang="en-US" sz="1400" dirty="0"/>
              <a:t>  	</a:t>
            </a:r>
            <a:r>
              <a:rPr lang="en-US" sz="1400" dirty="0">
                <a:solidFill>
                  <a:srgbClr val="C00000"/>
                </a:solidFill>
              </a:rPr>
              <a:t>180.211.183.137</a:t>
            </a:r>
          </a:p>
          <a:p>
            <a:pPr marL="0" indent="0">
              <a:buNone/>
            </a:pPr>
            <a:r>
              <a:rPr lang="en-US" sz="1400" dirty="0"/>
              <a:t>  4     2 </a:t>
            </a:r>
            <a:r>
              <a:rPr lang="en-US" sz="1400" dirty="0" err="1"/>
              <a:t>ms</a:t>
            </a:r>
            <a:r>
              <a:rPr lang="en-US" sz="1400" dirty="0"/>
              <a:t>    16 </a:t>
            </a:r>
            <a:r>
              <a:rPr lang="en-US" sz="1400" dirty="0" err="1"/>
              <a:t>ms</a:t>
            </a:r>
            <a:r>
              <a:rPr lang="en-US" sz="1400" dirty="0"/>
              <a:t>     	1 </a:t>
            </a:r>
            <a:r>
              <a:rPr lang="en-US" sz="1400" dirty="0" err="1"/>
              <a:t>ms</a:t>
            </a:r>
            <a:r>
              <a:rPr lang="en-US" sz="1400" dirty="0"/>
              <a:t>  	</a:t>
            </a:r>
            <a:r>
              <a:rPr lang="en-US" sz="1400" dirty="0">
                <a:solidFill>
                  <a:srgbClr val="C00000"/>
                </a:solidFill>
              </a:rPr>
              <a:t>180.211.182.73</a:t>
            </a:r>
          </a:p>
          <a:p>
            <a:pPr marL="0" indent="0">
              <a:buNone/>
            </a:pPr>
            <a:r>
              <a:rPr lang="en-US" sz="1400" dirty="0"/>
              <a:t>  5     7 </a:t>
            </a:r>
            <a:r>
              <a:rPr lang="en-US" sz="1400" dirty="0" err="1"/>
              <a:t>ms</a:t>
            </a:r>
            <a:r>
              <a:rPr lang="en-US" sz="1400" dirty="0"/>
              <a:t>     9 </a:t>
            </a:r>
            <a:r>
              <a:rPr lang="en-US" sz="1400" dirty="0" err="1"/>
              <a:t>ms</a:t>
            </a:r>
            <a:r>
              <a:rPr lang="en-US" sz="1400" dirty="0"/>
              <a:t>     	7 </a:t>
            </a:r>
            <a:r>
              <a:rPr lang="en-US" sz="1400" dirty="0" err="1"/>
              <a:t>ms</a:t>
            </a:r>
            <a:r>
              <a:rPr lang="en-US" sz="1400" dirty="0"/>
              <a:t>  	</a:t>
            </a:r>
            <a:r>
              <a:rPr lang="en-US" sz="1400" dirty="0">
                <a:solidFill>
                  <a:srgbClr val="C00000"/>
                </a:solidFill>
              </a:rPr>
              <a:t>180.211.182.61</a:t>
            </a:r>
          </a:p>
          <a:p>
            <a:pPr marL="0" indent="0">
              <a:buNone/>
            </a:pPr>
            <a:r>
              <a:rPr lang="en-US" sz="1400" dirty="0"/>
              <a:t>  6    10 </a:t>
            </a:r>
            <a:r>
              <a:rPr lang="en-US" sz="1400" dirty="0" err="1"/>
              <a:t>ms</a:t>
            </a:r>
            <a:r>
              <a:rPr lang="en-US" sz="1400" dirty="0"/>
              <a:t>    10 </a:t>
            </a:r>
            <a:r>
              <a:rPr lang="en-US" sz="1400" dirty="0" err="1"/>
              <a:t>ms</a:t>
            </a:r>
            <a:r>
              <a:rPr lang="en-US" sz="1400" dirty="0"/>
              <a:t>    	15 </a:t>
            </a:r>
            <a:r>
              <a:rPr lang="en-US" sz="1400" dirty="0" err="1"/>
              <a:t>ms</a:t>
            </a:r>
            <a:r>
              <a:rPr lang="en-US" sz="1400" dirty="0"/>
              <a:t>  	</a:t>
            </a:r>
            <a:r>
              <a:rPr lang="en-US" sz="1400" dirty="0">
                <a:solidFill>
                  <a:srgbClr val="C00000"/>
                </a:solidFill>
              </a:rPr>
              <a:t>180.211.130.33</a:t>
            </a:r>
          </a:p>
          <a:p>
            <a:pPr marL="0" indent="0">
              <a:buNone/>
            </a:pPr>
            <a:r>
              <a:rPr lang="en-US" sz="1400" dirty="0"/>
              <a:t>  7     5 </a:t>
            </a:r>
            <a:r>
              <a:rPr lang="en-US" sz="1400" dirty="0" err="1"/>
              <a:t>ms</a:t>
            </a:r>
            <a:r>
              <a:rPr lang="en-US" sz="1400" dirty="0"/>
              <a:t>     5 </a:t>
            </a:r>
            <a:r>
              <a:rPr lang="en-US" sz="1400" dirty="0" err="1"/>
              <a:t>ms</a:t>
            </a:r>
            <a:r>
              <a:rPr lang="en-US" sz="1400" dirty="0"/>
              <a:t>     	5 </a:t>
            </a:r>
            <a:r>
              <a:rPr lang="en-US" sz="1400" dirty="0" err="1"/>
              <a:t>ms</a:t>
            </a:r>
            <a:r>
              <a:rPr lang="en-US" sz="1400" dirty="0"/>
              <a:t>  	</a:t>
            </a:r>
            <a:r>
              <a:rPr lang="en-US" sz="1400" dirty="0">
                <a:solidFill>
                  <a:srgbClr val="C00000"/>
                </a:solidFill>
              </a:rPr>
              <a:t>180.211.130.6</a:t>
            </a:r>
          </a:p>
          <a:p>
            <a:pPr marL="0" indent="0">
              <a:buNone/>
            </a:pPr>
            <a:r>
              <a:rPr lang="en-US" sz="1400" dirty="0"/>
              <a:t>  8    10 </a:t>
            </a:r>
            <a:r>
              <a:rPr lang="en-US" sz="1400" dirty="0" err="1"/>
              <a:t>ms</a:t>
            </a:r>
            <a:r>
              <a:rPr lang="en-US" sz="1400" dirty="0"/>
              <a:t>    10 </a:t>
            </a:r>
            <a:r>
              <a:rPr lang="en-US" sz="1400" dirty="0" err="1"/>
              <a:t>ms</a:t>
            </a:r>
            <a:r>
              <a:rPr lang="en-US" sz="1400" dirty="0"/>
              <a:t>    	66 </a:t>
            </a:r>
            <a:r>
              <a:rPr lang="en-US" sz="1400" dirty="0" err="1"/>
              <a:t>ms</a:t>
            </a:r>
            <a:r>
              <a:rPr lang="en-US" sz="1400" dirty="0"/>
              <a:t>  	</a:t>
            </a:r>
            <a:r>
              <a:rPr lang="en-US" sz="1400" dirty="0">
                <a:solidFill>
                  <a:srgbClr val="C00000"/>
                </a:solidFill>
              </a:rPr>
              <a:t>180.211.200.1</a:t>
            </a:r>
          </a:p>
          <a:p>
            <a:pPr marL="0" indent="0">
              <a:buNone/>
            </a:pPr>
            <a:r>
              <a:rPr lang="en-US" sz="1400" dirty="0"/>
              <a:t>  9     5 </a:t>
            </a:r>
            <a:r>
              <a:rPr lang="en-US" sz="1400" dirty="0" err="1"/>
              <a:t>ms</a:t>
            </a:r>
            <a:r>
              <a:rPr lang="en-US" sz="1400" dirty="0"/>
              <a:t>     5 </a:t>
            </a:r>
            <a:r>
              <a:rPr lang="en-US" sz="1400" dirty="0" err="1"/>
              <a:t>ms</a:t>
            </a:r>
            <a:r>
              <a:rPr lang="en-US" sz="1400" dirty="0"/>
              <a:t>     	5 </a:t>
            </a:r>
            <a:r>
              <a:rPr lang="en-US" sz="1400" dirty="0" err="1"/>
              <a:t>ms</a:t>
            </a:r>
            <a:r>
              <a:rPr lang="en-US" sz="1400" dirty="0"/>
              <a:t>  	</a:t>
            </a:r>
            <a:r>
              <a:rPr lang="en-US" sz="1400" dirty="0">
                <a:solidFill>
                  <a:srgbClr val="C00000"/>
                </a:solidFill>
              </a:rPr>
              <a:t>123.49.13.94</a:t>
            </a:r>
          </a:p>
          <a:p>
            <a:pPr marL="0" indent="0">
              <a:buNone/>
            </a:pPr>
            <a:r>
              <a:rPr lang="en-US" sz="1400" dirty="0"/>
              <a:t> 10   221 </a:t>
            </a:r>
            <a:r>
              <a:rPr lang="en-US" sz="1400" dirty="0" err="1"/>
              <a:t>ms</a:t>
            </a:r>
            <a:r>
              <a:rPr lang="en-US" sz="1400" dirty="0"/>
              <a:t>   221 </a:t>
            </a:r>
            <a:r>
              <a:rPr lang="en-US" sz="1400" dirty="0" err="1"/>
              <a:t>ms</a:t>
            </a:r>
            <a:r>
              <a:rPr lang="en-US" sz="1400" dirty="0"/>
              <a:t>   	221 </a:t>
            </a:r>
            <a:r>
              <a:rPr lang="en-US" sz="1400" dirty="0" err="1"/>
              <a:t>ms</a:t>
            </a:r>
            <a:r>
              <a:rPr lang="en-US" sz="1400" dirty="0"/>
              <a:t> </a:t>
            </a:r>
            <a:r>
              <a:rPr lang="en-US" sz="1400" dirty="0" smtClean="0"/>
              <a:t> 	</a:t>
            </a:r>
            <a:r>
              <a:rPr lang="en-US" sz="1400" dirty="0" smtClean="0">
                <a:solidFill>
                  <a:srgbClr val="C00000"/>
                </a:solidFill>
              </a:rPr>
              <a:t>103.9.137.237</a:t>
            </a:r>
            <a:endParaRPr lang="en-US" sz="1400" dirty="0">
              <a:solidFill>
                <a:srgbClr val="C00000"/>
              </a:solidFill>
            </a:endParaRPr>
          </a:p>
          <a:p>
            <a:pPr marL="0" indent="0">
              <a:buNone/>
            </a:pPr>
            <a:r>
              <a:rPr lang="en-US" sz="1400" dirty="0"/>
              <a:t> 11     *       	 *        	*     	Request timed out.</a:t>
            </a:r>
          </a:p>
          <a:p>
            <a:pPr marL="0" indent="0">
              <a:buNone/>
            </a:pPr>
            <a:r>
              <a:rPr lang="en-US" sz="1400" dirty="0"/>
              <a:t> 12   341 </a:t>
            </a:r>
            <a:r>
              <a:rPr lang="en-US" sz="1400" dirty="0" err="1"/>
              <a:t>ms</a:t>
            </a:r>
            <a:r>
              <a:rPr lang="en-US" sz="1400" dirty="0"/>
              <a:t>   341 </a:t>
            </a:r>
            <a:r>
              <a:rPr lang="en-US" sz="1400" dirty="0" err="1"/>
              <a:t>ms</a:t>
            </a:r>
            <a:r>
              <a:rPr lang="en-US" sz="1400" dirty="0"/>
              <a:t>   	341 </a:t>
            </a:r>
            <a:r>
              <a:rPr lang="en-US" sz="1400" dirty="0" err="1"/>
              <a:t>ms</a:t>
            </a:r>
            <a:r>
              <a:rPr lang="en-US" sz="1400" dirty="0"/>
              <a:t> </a:t>
            </a:r>
            <a:r>
              <a:rPr lang="en-US" sz="1400" dirty="0" smtClean="0"/>
              <a:t>	</a:t>
            </a:r>
            <a:r>
              <a:rPr lang="en-US" sz="1400" dirty="0" smtClean="0">
                <a:solidFill>
                  <a:srgbClr val="C00000"/>
                </a:solidFill>
              </a:rPr>
              <a:t>182.79.245.149</a:t>
            </a:r>
            <a:endParaRPr lang="en-US" sz="1400" dirty="0">
              <a:solidFill>
                <a:srgbClr val="C00000"/>
              </a:solidFill>
            </a:endParaRPr>
          </a:p>
          <a:p>
            <a:pPr marL="0" indent="0">
              <a:buNone/>
            </a:pPr>
            <a:r>
              <a:rPr lang="en-US" sz="1400" dirty="0"/>
              <a:t> 13     *        	*        	*     	Request timed out.</a:t>
            </a:r>
          </a:p>
          <a:p>
            <a:pPr marL="0" indent="0">
              <a:buNone/>
            </a:pPr>
            <a:r>
              <a:rPr lang="en-US" sz="1400" dirty="0"/>
              <a:t> 14   513 </a:t>
            </a:r>
            <a:r>
              <a:rPr lang="en-US" sz="1400" dirty="0" err="1"/>
              <a:t>ms</a:t>
            </a:r>
            <a:r>
              <a:rPr lang="en-US" sz="1400" dirty="0"/>
              <a:t>   513 </a:t>
            </a:r>
            <a:r>
              <a:rPr lang="en-US" sz="1400" dirty="0" err="1"/>
              <a:t>ms</a:t>
            </a:r>
            <a:r>
              <a:rPr lang="en-US" sz="1400" dirty="0"/>
              <a:t>   	513 </a:t>
            </a:r>
            <a:r>
              <a:rPr lang="en-US" sz="1400" dirty="0" err="1"/>
              <a:t>ms</a:t>
            </a:r>
            <a:r>
              <a:rPr lang="en-US" sz="1400" dirty="0"/>
              <a:t> </a:t>
            </a:r>
            <a:r>
              <a:rPr lang="en-US" sz="1400" dirty="0" smtClean="0"/>
              <a:t>	203-29-129-209.static.tpgi.com.a</a:t>
            </a:r>
            <a:r>
              <a:rPr lang="en-US" sz="1400" dirty="0" smtClean="0">
                <a:solidFill>
                  <a:srgbClr val="C00000"/>
                </a:solidFill>
              </a:rPr>
              <a:t>u </a:t>
            </a:r>
            <a:r>
              <a:rPr lang="en-US" sz="1400" dirty="0">
                <a:solidFill>
                  <a:srgbClr val="C00000"/>
                </a:solidFill>
              </a:rPr>
              <a:t>[203.29.129.209]</a:t>
            </a:r>
          </a:p>
          <a:p>
            <a:pPr marL="0" indent="0">
              <a:buNone/>
            </a:pPr>
            <a:r>
              <a:rPr lang="en-US" sz="1400" dirty="0"/>
              <a:t> 15   505 </a:t>
            </a:r>
            <a:r>
              <a:rPr lang="en-US" sz="1400" dirty="0" err="1"/>
              <a:t>ms</a:t>
            </a:r>
            <a:r>
              <a:rPr lang="en-US" sz="1400" dirty="0"/>
              <a:t>   505 </a:t>
            </a:r>
            <a:r>
              <a:rPr lang="en-US" sz="1400" dirty="0" err="1"/>
              <a:t>ms</a:t>
            </a:r>
            <a:r>
              <a:rPr lang="en-US" sz="1400" dirty="0"/>
              <a:t>   	505 </a:t>
            </a:r>
            <a:r>
              <a:rPr lang="en-US" sz="1400" dirty="0" err="1"/>
              <a:t>ms</a:t>
            </a:r>
            <a:r>
              <a:rPr lang="en-US" sz="1400" dirty="0"/>
              <a:t>  </a:t>
            </a:r>
            <a:r>
              <a:rPr lang="en-US" sz="1400" dirty="0" smtClean="0"/>
              <a:t>	ve2034.rn-639gardeners-cer-01.tpg-telecom.net</a:t>
            </a:r>
            <a:r>
              <a:rPr lang="en-US" sz="1400" dirty="0" smtClean="0">
                <a:solidFill>
                  <a:srgbClr val="C00000"/>
                </a:solidFill>
              </a:rPr>
              <a:t> </a:t>
            </a:r>
            <a:r>
              <a:rPr lang="en-US" sz="1400" dirty="0">
                <a:solidFill>
                  <a:srgbClr val="C00000"/>
                </a:solidFill>
              </a:rPr>
              <a:t>[203.161.139.241</a:t>
            </a:r>
            <a:r>
              <a:rPr lang="en-US" sz="1400" dirty="0"/>
              <a:t>]</a:t>
            </a:r>
          </a:p>
          <a:p>
            <a:pPr marL="0" indent="0">
              <a:buNone/>
            </a:pPr>
            <a:r>
              <a:rPr lang="en-US" sz="1400" dirty="0"/>
              <a:t> 16   520 </a:t>
            </a:r>
            <a:r>
              <a:rPr lang="en-US" sz="1400" dirty="0" err="1"/>
              <a:t>ms</a:t>
            </a:r>
            <a:r>
              <a:rPr lang="en-US" sz="1400" dirty="0"/>
              <a:t>   520 </a:t>
            </a:r>
            <a:r>
              <a:rPr lang="en-US" sz="1400" dirty="0" err="1"/>
              <a:t>ms</a:t>
            </a:r>
            <a:r>
              <a:rPr lang="en-US" sz="1400" dirty="0"/>
              <a:t>   	520 </a:t>
            </a:r>
            <a:r>
              <a:rPr lang="en-US" sz="1400" dirty="0" err="1"/>
              <a:t>ms</a:t>
            </a:r>
            <a:r>
              <a:rPr lang="en-US" sz="1400" dirty="0"/>
              <a:t>  </a:t>
            </a:r>
            <a:r>
              <a:rPr lang="en-US" sz="1400" dirty="0" smtClean="0"/>
              <a:t>	ve2011.rq-127creek-cer-01.tpg-telecom.net</a:t>
            </a:r>
            <a:r>
              <a:rPr lang="en-US" sz="1400" dirty="0" smtClean="0">
                <a:solidFill>
                  <a:srgbClr val="C00000"/>
                </a:solidFill>
              </a:rPr>
              <a:t> </a:t>
            </a:r>
            <a:r>
              <a:rPr lang="en-US" sz="1400" dirty="0">
                <a:solidFill>
                  <a:srgbClr val="C00000"/>
                </a:solidFill>
              </a:rPr>
              <a:t>[121.101.138.70]</a:t>
            </a:r>
          </a:p>
          <a:p>
            <a:pPr marL="0" indent="0">
              <a:buNone/>
            </a:pPr>
            <a:r>
              <a:rPr lang="en-US" sz="1400" dirty="0"/>
              <a:t> 17   506 </a:t>
            </a:r>
            <a:r>
              <a:rPr lang="en-US" sz="1400" dirty="0" err="1"/>
              <a:t>ms</a:t>
            </a:r>
            <a:r>
              <a:rPr lang="en-US" sz="1400" dirty="0"/>
              <a:t>   506 </a:t>
            </a:r>
            <a:r>
              <a:rPr lang="en-US" sz="1400" dirty="0" err="1"/>
              <a:t>ms</a:t>
            </a:r>
            <a:r>
              <a:rPr lang="en-US" sz="1400" dirty="0"/>
              <a:t>   	506 </a:t>
            </a:r>
            <a:r>
              <a:rPr lang="en-US" sz="1400" dirty="0" err="1"/>
              <a:t>ms</a:t>
            </a:r>
            <a:r>
              <a:rPr lang="en-US" sz="1400" dirty="0"/>
              <a:t> </a:t>
            </a:r>
            <a:r>
              <a:rPr lang="en-US" sz="1400" dirty="0" smtClean="0"/>
              <a:t>	 </a:t>
            </a:r>
            <a:r>
              <a:rPr lang="en-US" sz="1400" dirty="0"/>
              <a:t>ip-34-129-161-203.static.pipenetworks.com</a:t>
            </a:r>
            <a:r>
              <a:rPr lang="en-US" sz="1400" dirty="0">
                <a:solidFill>
                  <a:srgbClr val="C00000"/>
                </a:solidFill>
              </a:rPr>
              <a:t> [203.161.129.34</a:t>
            </a:r>
            <a:r>
              <a:rPr lang="en-US" sz="1400" dirty="0"/>
              <a:t>]</a:t>
            </a:r>
          </a:p>
          <a:p>
            <a:pPr marL="0" indent="0">
              <a:buNone/>
            </a:pPr>
            <a:r>
              <a:rPr lang="en-US" sz="1400" dirty="0"/>
              <a:t> 18   510 </a:t>
            </a:r>
            <a:r>
              <a:rPr lang="en-US" sz="1400" dirty="0" err="1"/>
              <a:t>ms</a:t>
            </a:r>
            <a:r>
              <a:rPr lang="en-US" sz="1400" dirty="0"/>
              <a:t>   510 </a:t>
            </a:r>
            <a:r>
              <a:rPr lang="en-US" sz="1400" dirty="0" err="1"/>
              <a:t>ms</a:t>
            </a:r>
            <a:r>
              <a:rPr lang="en-US" sz="1400" dirty="0"/>
              <a:t>   	510 </a:t>
            </a:r>
            <a:r>
              <a:rPr lang="en-US" sz="1400" dirty="0" err="1"/>
              <a:t>ms</a:t>
            </a:r>
            <a:r>
              <a:rPr lang="en-US" sz="1400" dirty="0"/>
              <a:t>  </a:t>
            </a:r>
            <a:r>
              <a:rPr lang="en-US" sz="1400" dirty="0" smtClean="0"/>
              <a:t>	squiz-proxy.apnic.net </a:t>
            </a:r>
            <a:r>
              <a:rPr lang="en-US" sz="1400" dirty="0">
                <a:solidFill>
                  <a:srgbClr val="C00000"/>
                </a:solidFill>
              </a:rPr>
              <a:t>[203.119.102.244]</a:t>
            </a:r>
          </a:p>
          <a:p>
            <a:pPr marL="0" indent="0">
              <a:buNone/>
            </a:pPr>
            <a:r>
              <a:rPr lang="en-US" sz="1400" dirty="0"/>
              <a:t>Trace complete</a:t>
            </a:r>
            <a:r>
              <a:rPr lang="en-US" sz="1400" dirty="0" smtClean="0"/>
              <a:t>.</a:t>
            </a:r>
            <a:endParaRPr lang="en-US" sz="1400"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69</a:t>
            </a:fld>
            <a:endParaRPr lang="en-US"/>
          </a:p>
        </p:txBody>
      </p:sp>
      <p:sp>
        <p:nvSpPr>
          <p:cNvPr id="4" name="Date Placeholder 3"/>
          <p:cNvSpPr>
            <a:spLocks noGrp="1"/>
          </p:cNvSpPr>
          <p:nvPr>
            <p:ph type="dt" sz="half" idx="10"/>
          </p:nvPr>
        </p:nvSpPr>
        <p:spPr/>
        <p:txBody>
          <a:bodyPr/>
          <a:lstStyle/>
          <a:p>
            <a:fld id="{E1DD2DB8-CE5B-4921-A797-273C6C6AD05D}" type="datetime1">
              <a:rPr lang="en-US" smtClean="0"/>
              <a:t>8/20/2015</a:t>
            </a:fld>
            <a:endParaRPr lang="en-US" dirty="0"/>
          </a:p>
        </p:txBody>
      </p:sp>
    </p:spTree>
    <p:extLst>
      <p:ext uri="{BB962C8B-B14F-4D97-AF65-F5344CB8AC3E}">
        <p14:creationId xmlns:p14="http://schemas.microsoft.com/office/powerpoint/2010/main" val="2542489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6089EB-9432-4D74-AEFD-11C8C380D531}"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7</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980728"/>
            <a:ext cx="7632848" cy="5378380"/>
          </a:xfrm>
        </p:spPr>
      </p:pic>
      <p:sp>
        <p:nvSpPr>
          <p:cNvPr id="10" name="Right Arrow 9"/>
          <p:cNvSpPr/>
          <p:nvPr/>
        </p:nvSpPr>
        <p:spPr>
          <a:xfrm>
            <a:off x="3419872" y="4163928"/>
            <a:ext cx="158417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5576" y="116632"/>
            <a:ext cx="7776864" cy="646331"/>
          </a:xfrm>
          <a:prstGeom prst="rect">
            <a:avLst/>
          </a:prstGeom>
          <a:noFill/>
        </p:spPr>
        <p:txBody>
          <a:bodyPr wrap="square" rtlCol="0">
            <a:spAutoFit/>
          </a:bodyPr>
          <a:lstStyle/>
          <a:p>
            <a:r>
              <a:rPr lang="en-US" sz="3600" dirty="0" smtClean="0"/>
              <a:t>Coper Straight-Through Vs. Cross-Over</a:t>
            </a:r>
            <a:endParaRPr lang="en-US" sz="3600" dirty="0"/>
          </a:p>
        </p:txBody>
      </p:sp>
    </p:spTree>
    <p:extLst>
      <p:ext uri="{BB962C8B-B14F-4D97-AF65-F5344CB8AC3E}">
        <p14:creationId xmlns:p14="http://schemas.microsoft.com/office/powerpoint/2010/main" val="12895434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Route to </a:t>
            </a:r>
            <a:r>
              <a:rPr lang="en-US" dirty="0">
                <a:hlinkClick r:id="rId2"/>
              </a:rPr>
              <a:t>www.apnic.net</a:t>
            </a:r>
            <a:r>
              <a:rPr lang="en-US" dirty="0"/>
              <a:t/>
            </a:r>
            <a:br>
              <a:rPr lang="en-US" dirty="0"/>
            </a:br>
            <a:r>
              <a:rPr lang="en-US" sz="3100" dirty="0" smtClean="0"/>
              <a:t>[</a:t>
            </a:r>
            <a:r>
              <a:rPr lang="en-US" sz="3100" dirty="0" smtClean="0">
                <a:solidFill>
                  <a:srgbClr val="FF0000"/>
                </a:solidFill>
              </a:rPr>
              <a:t>using Wi-Fi of </a:t>
            </a:r>
            <a:r>
              <a:rPr lang="en-US" sz="3100" dirty="0" err="1" smtClean="0">
                <a:solidFill>
                  <a:srgbClr val="FF0000"/>
                </a:solidFill>
              </a:rPr>
              <a:t>CityCell</a:t>
            </a:r>
            <a:r>
              <a:rPr lang="en-US" sz="3100" dirty="0" smtClean="0"/>
              <a:t>]</a:t>
            </a:r>
            <a:endParaRPr lang="en-US" dirty="0"/>
          </a:p>
        </p:txBody>
      </p:sp>
      <p:sp>
        <p:nvSpPr>
          <p:cNvPr id="3" name="Content Placeholder 2"/>
          <p:cNvSpPr>
            <a:spLocks noGrp="1"/>
          </p:cNvSpPr>
          <p:nvPr>
            <p:ph idx="1"/>
          </p:nvPr>
        </p:nvSpPr>
        <p:spPr>
          <a:xfrm>
            <a:off x="457200" y="1600201"/>
            <a:ext cx="8229600" cy="4781127"/>
          </a:xfrm>
        </p:spPr>
        <p:txBody>
          <a:bodyPr>
            <a:noAutofit/>
          </a:bodyPr>
          <a:lstStyle/>
          <a:p>
            <a:pPr marL="0" indent="0">
              <a:buNone/>
            </a:pPr>
            <a:r>
              <a:rPr lang="en-US" sz="2000" b="1" dirty="0" smtClean="0"/>
              <a:t>C</a:t>
            </a:r>
            <a:r>
              <a:rPr lang="en-US" sz="2000" b="1" dirty="0"/>
              <a:t>:\Users\Sangeeta&gt;tracert www.apnic.net</a:t>
            </a:r>
          </a:p>
          <a:p>
            <a:pPr marL="0" indent="0">
              <a:buNone/>
            </a:pPr>
            <a:r>
              <a:rPr lang="en-US" sz="1400" b="1" dirty="0" smtClean="0"/>
              <a:t>Tracing </a:t>
            </a:r>
            <a:r>
              <a:rPr lang="en-US" sz="1400" b="1" dirty="0"/>
              <a:t>route to www.apnic.net [</a:t>
            </a:r>
            <a:r>
              <a:rPr lang="en-US" sz="1400" b="1" dirty="0" smtClean="0"/>
              <a:t>203.119.102.244] over </a:t>
            </a:r>
            <a:r>
              <a:rPr lang="en-US" sz="1400" b="1" dirty="0"/>
              <a:t>a maximum of 30 hops</a:t>
            </a:r>
            <a:r>
              <a:rPr lang="en-US" sz="1400" b="1" dirty="0" smtClean="0"/>
              <a:t>:</a:t>
            </a:r>
            <a:endParaRPr lang="en-US" sz="1400" b="1" dirty="0"/>
          </a:p>
          <a:p>
            <a:pPr marL="0" indent="0">
              <a:buNone/>
            </a:pPr>
            <a:r>
              <a:rPr lang="en-US" sz="1400" dirty="0"/>
              <a:t>  1     *        *        *     Request timed out.</a:t>
            </a:r>
          </a:p>
          <a:p>
            <a:pPr marL="0" indent="0">
              <a:buNone/>
            </a:pPr>
            <a:r>
              <a:rPr lang="en-US" sz="1400" dirty="0"/>
              <a:t>  2   328 </a:t>
            </a:r>
            <a:r>
              <a:rPr lang="en-US" sz="1400" dirty="0" err="1"/>
              <a:t>ms</a:t>
            </a:r>
            <a:r>
              <a:rPr lang="en-US" sz="1400" dirty="0"/>
              <a:t>   179 </a:t>
            </a:r>
            <a:r>
              <a:rPr lang="en-US" sz="1400" dirty="0" err="1"/>
              <a:t>ms</a:t>
            </a:r>
            <a:r>
              <a:rPr lang="en-US" sz="1400" dirty="0"/>
              <a:t>  </a:t>
            </a:r>
            <a:r>
              <a:rPr lang="en-US" sz="1400" dirty="0" smtClean="0"/>
              <a:t>159 </a:t>
            </a:r>
            <a:r>
              <a:rPr lang="en-US" sz="1400" dirty="0" err="1"/>
              <a:t>ms</a:t>
            </a:r>
            <a:r>
              <a:rPr lang="en-US" sz="1400" dirty="0"/>
              <a:t>  </a:t>
            </a:r>
            <a:r>
              <a:rPr lang="en-US" sz="1400" dirty="0" smtClean="0"/>
              <a:t>	</a:t>
            </a:r>
            <a:r>
              <a:rPr lang="en-US" sz="1400" dirty="0" smtClean="0">
                <a:solidFill>
                  <a:srgbClr val="FF0000"/>
                </a:solidFill>
              </a:rPr>
              <a:t>192.168.4.54</a:t>
            </a:r>
            <a:endParaRPr lang="en-US" sz="1400" dirty="0">
              <a:solidFill>
                <a:srgbClr val="FF0000"/>
              </a:solidFill>
            </a:endParaRPr>
          </a:p>
          <a:p>
            <a:pPr marL="0" indent="0">
              <a:buNone/>
            </a:pPr>
            <a:r>
              <a:rPr lang="en-US" sz="1400" dirty="0"/>
              <a:t>  3   159 </a:t>
            </a:r>
            <a:r>
              <a:rPr lang="en-US" sz="1400" dirty="0" err="1"/>
              <a:t>ms</a:t>
            </a:r>
            <a:r>
              <a:rPr lang="en-US" sz="1400" dirty="0"/>
              <a:t>   159 </a:t>
            </a:r>
            <a:r>
              <a:rPr lang="en-US" sz="1400" dirty="0" err="1"/>
              <a:t>ms</a:t>
            </a:r>
            <a:r>
              <a:rPr lang="en-US" sz="1400" dirty="0"/>
              <a:t>   </a:t>
            </a:r>
            <a:r>
              <a:rPr lang="en-US" sz="1400" dirty="0" smtClean="0"/>
              <a:t>460 </a:t>
            </a:r>
            <a:r>
              <a:rPr lang="en-US" sz="1400" dirty="0" err="1"/>
              <a:t>ms</a:t>
            </a:r>
            <a:r>
              <a:rPr lang="en-US" sz="1400" dirty="0"/>
              <a:t> </a:t>
            </a:r>
            <a:r>
              <a:rPr lang="en-US" sz="1400" dirty="0" smtClean="0"/>
              <a:t> 	</a:t>
            </a:r>
            <a:r>
              <a:rPr lang="en-US" sz="1400" dirty="0" smtClean="0">
                <a:solidFill>
                  <a:srgbClr val="FF0000"/>
                </a:solidFill>
              </a:rPr>
              <a:t>192.168.101.6</a:t>
            </a:r>
            <a:endParaRPr lang="en-US" sz="1400" dirty="0">
              <a:solidFill>
                <a:srgbClr val="FF0000"/>
              </a:solidFill>
            </a:endParaRPr>
          </a:p>
          <a:p>
            <a:pPr marL="0" indent="0">
              <a:buNone/>
            </a:pPr>
            <a:r>
              <a:rPr lang="en-US" sz="1400" dirty="0"/>
              <a:t>  4   279 </a:t>
            </a:r>
            <a:r>
              <a:rPr lang="en-US" sz="1400" dirty="0" err="1"/>
              <a:t>ms</a:t>
            </a:r>
            <a:r>
              <a:rPr lang="en-US" sz="1400" dirty="0"/>
              <a:t>   259 </a:t>
            </a:r>
            <a:r>
              <a:rPr lang="en-US" sz="1400" dirty="0" err="1"/>
              <a:t>ms</a:t>
            </a:r>
            <a:r>
              <a:rPr lang="en-US" sz="1400" dirty="0"/>
              <a:t> </a:t>
            </a:r>
            <a:r>
              <a:rPr lang="en-US" sz="1400" dirty="0" smtClean="0"/>
              <a:t> 320 </a:t>
            </a:r>
            <a:r>
              <a:rPr lang="en-US" sz="1400" dirty="0" err="1"/>
              <a:t>ms</a:t>
            </a:r>
            <a:r>
              <a:rPr lang="en-US" sz="1400" dirty="0"/>
              <a:t>  </a:t>
            </a:r>
            <a:r>
              <a:rPr lang="en-US" sz="1400" dirty="0" smtClean="0"/>
              <a:t>	85.dhk-peer.mango.com.bd </a:t>
            </a:r>
            <a:r>
              <a:rPr lang="en-US" sz="1400" dirty="0"/>
              <a:t>[</a:t>
            </a:r>
            <a:r>
              <a:rPr lang="en-US" sz="1400" dirty="0">
                <a:solidFill>
                  <a:srgbClr val="FF0000"/>
                </a:solidFill>
              </a:rPr>
              <a:t>114.130.3.85</a:t>
            </a:r>
            <a:r>
              <a:rPr lang="en-US" sz="1400" dirty="0"/>
              <a:t>]</a:t>
            </a:r>
          </a:p>
          <a:p>
            <a:pPr marL="0" indent="0">
              <a:buNone/>
            </a:pPr>
            <a:r>
              <a:rPr lang="en-US" sz="1400" dirty="0"/>
              <a:t>  5   280 </a:t>
            </a:r>
            <a:r>
              <a:rPr lang="en-US" sz="1400" dirty="0" err="1"/>
              <a:t>ms</a:t>
            </a:r>
            <a:r>
              <a:rPr lang="en-US" sz="1400" dirty="0"/>
              <a:t>     *      </a:t>
            </a:r>
            <a:r>
              <a:rPr lang="en-US" sz="1400" dirty="0" smtClean="0"/>
              <a:t>    1084 </a:t>
            </a:r>
            <a:r>
              <a:rPr lang="en-US" sz="1400" dirty="0" err="1"/>
              <a:t>ms</a:t>
            </a:r>
            <a:r>
              <a:rPr lang="en-US" sz="1400" dirty="0"/>
              <a:t> </a:t>
            </a:r>
            <a:r>
              <a:rPr lang="en-US" sz="1400" dirty="0" smtClean="0"/>
              <a:t> 	</a:t>
            </a:r>
            <a:r>
              <a:rPr lang="en-US" sz="1400" dirty="0" smtClean="0">
                <a:solidFill>
                  <a:srgbClr val="FF0000"/>
                </a:solidFill>
              </a:rPr>
              <a:t>114.130.1.57</a:t>
            </a:r>
            <a:endParaRPr lang="en-US" sz="1400" dirty="0">
              <a:solidFill>
                <a:srgbClr val="FF0000"/>
              </a:solidFill>
            </a:endParaRPr>
          </a:p>
          <a:p>
            <a:pPr marL="0" indent="0">
              <a:buNone/>
            </a:pPr>
            <a:r>
              <a:rPr lang="en-US" sz="1400" dirty="0"/>
              <a:t>  6   198 </a:t>
            </a:r>
            <a:r>
              <a:rPr lang="en-US" sz="1400" dirty="0" err="1"/>
              <a:t>ms</a:t>
            </a:r>
            <a:r>
              <a:rPr lang="en-US" sz="1400" dirty="0"/>
              <a:t>   219 </a:t>
            </a:r>
            <a:r>
              <a:rPr lang="en-US" sz="1400" dirty="0" err="1"/>
              <a:t>ms</a:t>
            </a:r>
            <a:r>
              <a:rPr lang="en-US" sz="1400" dirty="0"/>
              <a:t>  </a:t>
            </a:r>
            <a:r>
              <a:rPr lang="en-US" sz="1400" dirty="0" smtClean="0"/>
              <a:t> </a:t>
            </a:r>
            <a:r>
              <a:rPr lang="en-US" sz="1400" dirty="0"/>
              <a:t>199 </a:t>
            </a:r>
            <a:r>
              <a:rPr lang="en-US" sz="1400" dirty="0" err="1"/>
              <a:t>ms</a:t>
            </a:r>
            <a:r>
              <a:rPr lang="en-US" sz="1400" dirty="0"/>
              <a:t>  </a:t>
            </a:r>
            <a:r>
              <a:rPr lang="en-US" sz="1400" dirty="0" smtClean="0"/>
              <a:t>	if-3-1-0.core1.CFO-Chennai.as6453.net </a:t>
            </a:r>
            <a:r>
              <a:rPr lang="en-US" sz="1400" dirty="0"/>
              <a:t>[</a:t>
            </a:r>
            <a:r>
              <a:rPr lang="en-US" sz="1400" dirty="0" smtClean="0">
                <a:solidFill>
                  <a:srgbClr val="FF0000"/>
                </a:solidFill>
              </a:rPr>
              <a:t>116.0.79.45</a:t>
            </a:r>
            <a:r>
              <a:rPr lang="en-US" sz="1400" dirty="0"/>
              <a:t>]</a:t>
            </a:r>
          </a:p>
          <a:p>
            <a:pPr marL="0" indent="0">
              <a:buNone/>
            </a:pPr>
            <a:r>
              <a:rPr lang="en-US" sz="1400" dirty="0"/>
              <a:t>  7   624 </a:t>
            </a:r>
            <a:r>
              <a:rPr lang="en-US" sz="1400" dirty="0" err="1"/>
              <a:t>ms</a:t>
            </a:r>
            <a:r>
              <a:rPr lang="en-US" sz="1400" dirty="0"/>
              <a:t>   919 </a:t>
            </a:r>
            <a:r>
              <a:rPr lang="en-US" sz="1400" dirty="0" err="1"/>
              <a:t>ms</a:t>
            </a:r>
            <a:r>
              <a:rPr lang="en-US" sz="1400" dirty="0"/>
              <a:t>   </a:t>
            </a:r>
            <a:r>
              <a:rPr lang="en-US" sz="1400" dirty="0" smtClean="0"/>
              <a:t>539 </a:t>
            </a:r>
            <a:r>
              <a:rPr lang="en-US" sz="1400" dirty="0" err="1"/>
              <a:t>ms</a:t>
            </a:r>
            <a:r>
              <a:rPr lang="en-US" sz="1400" dirty="0"/>
              <a:t>  </a:t>
            </a:r>
            <a:r>
              <a:rPr lang="en-US" sz="1400" dirty="0" smtClean="0"/>
              <a:t>	if-0-1-2-0.tcore2.CXR-Chennai.as6453.net </a:t>
            </a:r>
            <a:r>
              <a:rPr lang="en-US" sz="1400" dirty="0"/>
              <a:t>[</a:t>
            </a:r>
            <a:r>
              <a:rPr lang="en-US" sz="1400" dirty="0" smtClean="0">
                <a:solidFill>
                  <a:srgbClr val="FF0000"/>
                </a:solidFill>
              </a:rPr>
              <a:t>180.87.36.17</a:t>
            </a:r>
            <a:r>
              <a:rPr lang="en-US" sz="1400" dirty="0"/>
              <a:t>]</a:t>
            </a:r>
          </a:p>
          <a:p>
            <a:pPr marL="0" indent="0">
              <a:buNone/>
            </a:pPr>
            <a:r>
              <a:rPr lang="en-US" sz="1400" dirty="0"/>
              <a:t>  8   440 </a:t>
            </a:r>
            <a:r>
              <a:rPr lang="en-US" sz="1400" dirty="0" err="1"/>
              <a:t>ms</a:t>
            </a:r>
            <a:r>
              <a:rPr lang="en-US" sz="1400" dirty="0"/>
              <a:t>   397 </a:t>
            </a:r>
            <a:r>
              <a:rPr lang="en-US" sz="1400" dirty="0" err="1"/>
              <a:t>ms</a:t>
            </a:r>
            <a:r>
              <a:rPr lang="en-US" sz="1400" dirty="0"/>
              <a:t>   </a:t>
            </a:r>
            <a:r>
              <a:rPr lang="en-US" sz="1400" dirty="0" smtClean="0"/>
              <a:t>519 </a:t>
            </a:r>
            <a:r>
              <a:rPr lang="en-US" sz="1400" dirty="0" err="1"/>
              <a:t>ms</a:t>
            </a:r>
            <a:r>
              <a:rPr lang="en-US" sz="1400" dirty="0"/>
              <a:t>  </a:t>
            </a:r>
            <a:r>
              <a:rPr lang="en-US" sz="1400" dirty="0" smtClean="0"/>
              <a:t>	if-6-2.tcore2.SVW-Singapore.as6453.net </a:t>
            </a:r>
            <a:r>
              <a:rPr lang="en-US" sz="1400" dirty="0"/>
              <a:t>[</a:t>
            </a:r>
            <a:r>
              <a:rPr lang="en-US" sz="1400" dirty="0" smtClean="0">
                <a:solidFill>
                  <a:srgbClr val="FF0000"/>
                </a:solidFill>
              </a:rPr>
              <a:t>180.87.37.14</a:t>
            </a:r>
            <a:r>
              <a:rPr lang="en-US" sz="1400" dirty="0"/>
              <a:t>]</a:t>
            </a:r>
          </a:p>
          <a:p>
            <a:pPr marL="0" indent="0">
              <a:buNone/>
            </a:pPr>
            <a:r>
              <a:rPr lang="en-US" sz="1400" dirty="0"/>
              <a:t>  9  1294 </a:t>
            </a:r>
            <a:r>
              <a:rPr lang="en-US" sz="1400" dirty="0" err="1"/>
              <a:t>ms</a:t>
            </a:r>
            <a:r>
              <a:rPr lang="en-US" sz="1400" dirty="0"/>
              <a:t>   505 </a:t>
            </a:r>
            <a:r>
              <a:rPr lang="en-US" sz="1400" dirty="0" err="1"/>
              <a:t>ms</a:t>
            </a:r>
            <a:r>
              <a:rPr lang="en-US" sz="1400" dirty="0"/>
              <a:t>   </a:t>
            </a:r>
            <a:r>
              <a:rPr lang="en-US" sz="1400" dirty="0" smtClean="0"/>
              <a:t>458 </a:t>
            </a:r>
            <a:r>
              <a:rPr lang="en-US" sz="1400" dirty="0" err="1"/>
              <a:t>ms</a:t>
            </a:r>
            <a:r>
              <a:rPr lang="en-US" sz="1400" dirty="0"/>
              <a:t>  </a:t>
            </a:r>
            <a:r>
              <a:rPr lang="en-US" sz="1400" dirty="0" smtClean="0"/>
              <a:t>	if-1-2.tcore1.HK2-Hong-Kong.as6453.net </a:t>
            </a:r>
            <a:r>
              <a:rPr lang="en-US" sz="1400" dirty="0"/>
              <a:t>[</a:t>
            </a:r>
            <a:r>
              <a:rPr lang="en-US" sz="1400" dirty="0" smtClean="0">
                <a:solidFill>
                  <a:srgbClr val="FF0000"/>
                </a:solidFill>
              </a:rPr>
              <a:t>180.87.112.1</a:t>
            </a:r>
            <a:r>
              <a:rPr lang="en-US" sz="1400" dirty="0"/>
              <a:t>]</a:t>
            </a:r>
          </a:p>
          <a:p>
            <a:pPr marL="0" indent="0">
              <a:buNone/>
            </a:pPr>
            <a:r>
              <a:rPr lang="en-US" sz="1400" dirty="0"/>
              <a:t> 10   650 </a:t>
            </a:r>
            <a:r>
              <a:rPr lang="en-US" sz="1400" dirty="0" err="1"/>
              <a:t>ms</a:t>
            </a:r>
            <a:r>
              <a:rPr lang="en-US" sz="1400" dirty="0"/>
              <a:t>   767 </a:t>
            </a:r>
            <a:r>
              <a:rPr lang="en-US" sz="1400" dirty="0" err="1"/>
              <a:t>ms</a:t>
            </a:r>
            <a:r>
              <a:rPr lang="en-US" sz="1400" dirty="0"/>
              <a:t>   </a:t>
            </a:r>
            <a:r>
              <a:rPr lang="en-US" sz="1400" dirty="0" smtClean="0"/>
              <a:t>604 </a:t>
            </a:r>
            <a:r>
              <a:rPr lang="en-US" sz="1400" dirty="0" err="1"/>
              <a:t>ms</a:t>
            </a:r>
            <a:r>
              <a:rPr lang="en-US" sz="1400" dirty="0"/>
              <a:t>  </a:t>
            </a:r>
            <a:r>
              <a:rPr lang="en-US" sz="1400" dirty="0" smtClean="0"/>
              <a:t>	</a:t>
            </a:r>
            <a:r>
              <a:rPr lang="en-US" sz="1400" dirty="0" smtClean="0">
                <a:solidFill>
                  <a:srgbClr val="FF0000"/>
                </a:solidFill>
              </a:rPr>
              <a:t>116.0.67.34</a:t>
            </a:r>
            <a:endParaRPr lang="en-US" sz="1400" dirty="0">
              <a:solidFill>
                <a:srgbClr val="FF0000"/>
              </a:solidFill>
            </a:endParaRPr>
          </a:p>
          <a:p>
            <a:pPr marL="0" indent="0">
              <a:buNone/>
            </a:pPr>
            <a:r>
              <a:rPr lang="en-US" sz="1400" dirty="0"/>
              <a:t> 11   400 </a:t>
            </a:r>
            <a:r>
              <a:rPr lang="en-US" sz="1400" dirty="0" err="1"/>
              <a:t>ms</a:t>
            </a:r>
            <a:r>
              <a:rPr lang="en-US" sz="1400" dirty="0"/>
              <a:t>   399 </a:t>
            </a:r>
            <a:r>
              <a:rPr lang="en-US" sz="1400" dirty="0" err="1"/>
              <a:t>ms</a:t>
            </a:r>
            <a:r>
              <a:rPr lang="en-US" sz="1400" dirty="0"/>
              <a:t>  </a:t>
            </a:r>
            <a:r>
              <a:rPr lang="en-US" sz="1400" dirty="0" smtClean="0"/>
              <a:t> </a:t>
            </a:r>
            <a:r>
              <a:rPr lang="en-US" sz="1400" dirty="0"/>
              <a:t>398 </a:t>
            </a:r>
            <a:r>
              <a:rPr lang="en-US" sz="1400" dirty="0" err="1"/>
              <a:t>ms</a:t>
            </a:r>
            <a:r>
              <a:rPr lang="en-US" sz="1400" dirty="0"/>
              <a:t> </a:t>
            </a:r>
            <a:r>
              <a:rPr lang="en-US" sz="1400" dirty="0" smtClean="0"/>
              <a:t> 	203-29-129-145.static.tpgi.com.au </a:t>
            </a:r>
            <a:r>
              <a:rPr lang="en-US" sz="1400" dirty="0"/>
              <a:t>[</a:t>
            </a:r>
            <a:r>
              <a:rPr lang="en-US" sz="1400" dirty="0" smtClean="0">
                <a:solidFill>
                  <a:srgbClr val="FF0000"/>
                </a:solidFill>
              </a:rPr>
              <a:t>203.29.129.145</a:t>
            </a:r>
            <a:r>
              <a:rPr lang="en-US" sz="1400" dirty="0"/>
              <a:t>]</a:t>
            </a:r>
          </a:p>
          <a:p>
            <a:pPr marL="0" indent="0">
              <a:buNone/>
            </a:pPr>
            <a:r>
              <a:rPr lang="en-US" sz="1400" dirty="0"/>
              <a:t> 12   444 </a:t>
            </a:r>
            <a:r>
              <a:rPr lang="en-US" sz="1400" dirty="0" err="1"/>
              <a:t>ms</a:t>
            </a:r>
            <a:r>
              <a:rPr lang="en-US" sz="1400" dirty="0"/>
              <a:t>   459 </a:t>
            </a:r>
            <a:r>
              <a:rPr lang="en-US" sz="1400" dirty="0" err="1"/>
              <a:t>ms</a:t>
            </a:r>
            <a:r>
              <a:rPr lang="en-US" sz="1400" dirty="0"/>
              <a:t>  </a:t>
            </a:r>
            <a:r>
              <a:rPr lang="en-US" sz="1400" dirty="0" smtClean="0"/>
              <a:t> </a:t>
            </a:r>
            <a:r>
              <a:rPr lang="en-US" sz="1400" dirty="0"/>
              <a:t>699 </a:t>
            </a:r>
            <a:r>
              <a:rPr lang="en-US" sz="1400" dirty="0" err="1"/>
              <a:t>ms</a:t>
            </a:r>
            <a:r>
              <a:rPr lang="en-US" sz="1400" dirty="0"/>
              <a:t>  </a:t>
            </a:r>
            <a:r>
              <a:rPr lang="en-US" sz="1400" dirty="0" smtClean="0"/>
              <a:t>	ve2034.rn-639gardeners-cer-01.tpg-telecom.net </a:t>
            </a:r>
            <a:r>
              <a:rPr lang="en-US" sz="1400" dirty="0"/>
              <a:t>[</a:t>
            </a:r>
            <a:r>
              <a:rPr lang="en-US" sz="1400" dirty="0" smtClean="0">
                <a:solidFill>
                  <a:srgbClr val="FF0000"/>
                </a:solidFill>
              </a:rPr>
              <a:t>203.161.139.241</a:t>
            </a:r>
            <a:r>
              <a:rPr lang="en-US" sz="1400" dirty="0"/>
              <a:t>]</a:t>
            </a:r>
          </a:p>
          <a:p>
            <a:pPr marL="0" indent="0">
              <a:buNone/>
            </a:pPr>
            <a:r>
              <a:rPr lang="en-US" sz="1400" dirty="0"/>
              <a:t> 13   415 </a:t>
            </a:r>
            <a:r>
              <a:rPr lang="en-US" sz="1400" dirty="0" err="1"/>
              <a:t>ms</a:t>
            </a:r>
            <a:r>
              <a:rPr lang="en-US" sz="1400" dirty="0"/>
              <a:t>   399 </a:t>
            </a:r>
            <a:r>
              <a:rPr lang="en-US" sz="1400" dirty="0" err="1"/>
              <a:t>ms</a:t>
            </a:r>
            <a:r>
              <a:rPr lang="en-US" sz="1400" dirty="0"/>
              <a:t>   674 </a:t>
            </a:r>
            <a:r>
              <a:rPr lang="en-US" sz="1400" dirty="0" err="1"/>
              <a:t>ms</a:t>
            </a:r>
            <a:r>
              <a:rPr lang="en-US" sz="1400" dirty="0"/>
              <a:t>  </a:t>
            </a:r>
            <a:r>
              <a:rPr lang="en-US" sz="1400" dirty="0" smtClean="0"/>
              <a:t>	ve2011.rq-127creek-cer-01.tpg-telecom.net </a:t>
            </a:r>
            <a:r>
              <a:rPr lang="en-US" sz="1400" dirty="0"/>
              <a:t>[</a:t>
            </a:r>
            <a:r>
              <a:rPr lang="en-US" sz="1400" dirty="0" smtClean="0">
                <a:solidFill>
                  <a:srgbClr val="FF0000"/>
                </a:solidFill>
              </a:rPr>
              <a:t>121.101.138.70</a:t>
            </a:r>
            <a:r>
              <a:rPr lang="en-US" sz="1400" dirty="0"/>
              <a:t>]</a:t>
            </a:r>
          </a:p>
          <a:p>
            <a:pPr marL="0" indent="0">
              <a:buNone/>
            </a:pPr>
            <a:r>
              <a:rPr lang="en-US" sz="1400" dirty="0"/>
              <a:t> 14   676 </a:t>
            </a:r>
            <a:r>
              <a:rPr lang="en-US" sz="1400" dirty="0" err="1"/>
              <a:t>ms</a:t>
            </a:r>
            <a:r>
              <a:rPr lang="en-US" sz="1400" dirty="0"/>
              <a:t>   679 </a:t>
            </a:r>
            <a:r>
              <a:rPr lang="en-US" sz="1400" dirty="0" err="1"/>
              <a:t>ms</a:t>
            </a:r>
            <a:r>
              <a:rPr lang="en-US" sz="1400" dirty="0"/>
              <a:t>   678 </a:t>
            </a:r>
            <a:r>
              <a:rPr lang="en-US" sz="1400" dirty="0" err="1"/>
              <a:t>ms</a:t>
            </a:r>
            <a:r>
              <a:rPr lang="en-US" sz="1400" dirty="0"/>
              <a:t>  </a:t>
            </a:r>
            <a:r>
              <a:rPr lang="en-US" sz="1400" dirty="0" smtClean="0"/>
              <a:t>	ip-34-129-161-203.static.pipenetworks.com </a:t>
            </a:r>
            <a:r>
              <a:rPr lang="en-US" sz="1400" dirty="0"/>
              <a:t>[</a:t>
            </a:r>
            <a:r>
              <a:rPr lang="en-US" sz="1400" dirty="0" smtClean="0">
                <a:solidFill>
                  <a:srgbClr val="FF0000"/>
                </a:solidFill>
              </a:rPr>
              <a:t>203.161.129.34</a:t>
            </a:r>
            <a:r>
              <a:rPr lang="en-US" sz="1400" dirty="0"/>
              <a:t>]</a:t>
            </a:r>
          </a:p>
          <a:p>
            <a:pPr marL="0" indent="0">
              <a:buNone/>
            </a:pPr>
            <a:r>
              <a:rPr lang="en-US" sz="1400" dirty="0"/>
              <a:t> 15   736 </a:t>
            </a:r>
            <a:r>
              <a:rPr lang="en-US" sz="1400" dirty="0" err="1"/>
              <a:t>ms</a:t>
            </a:r>
            <a:r>
              <a:rPr lang="en-US" sz="1400" dirty="0"/>
              <a:t>   899 </a:t>
            </a:r>
            <a:r>
              <a:rPr lang="en-US" sz="1400" dirty="0" err="1"/>
              <a:t>ms</a:t>
            </a:r>
            <a:r>
              <a:rPr lang="en-US" sz="1400" dirty="0"/>
              <a:t>   719 </a:t>
            </a:r>
            <a:r>
              <a:rPr lang="en-US" sz="1400" dirty="0" err="1"/>
              <a:t>ms</a:t>
            </a:r>
            <a:r>
              <a:rPr lang="en-US" sz="1400" dirty="0"/>
              <a:t>  </a:t>
            </a:r>
            <a:r>
              <a:rPr lang="en-US" sz="1400" dirty="0" smtClean="0"/>
              <a:t>	squiz-proxy.apnic.net </a:t>
            </a:r>
            <a:r>
              <a:rPr lang="en-US" sz="1400" dirty="0"/>
              <a:t>[</a:t>
            </a:r>
            <a:r>
              <a:rPr lang="en-US" sz="1400" dirty="0">
                <a:solidFill>
                  <a:srgbClr val="FF0000"/>
                </a:solidFill>
              </a:rPr>
              <a:t>203.119.102.244</a:t>
            </a:r>
            <a:r>
              <a:rPr lang="en-US" sz="1400" dirty="0" smtClean="0"/>
              <a:t>]</a:t>
            </a:r>
            <a:endParaRPr lang="en-US" sz="1400" dirty="0"/>
          </a:p>
          <a:p>
            <a:pPr marL="0" indent="0">
              <a:buNone/>
            </a:pPr>
            <a:r>
              <a:rPr lang="en-US" sz="1400" dirty="0"/>
              <a:t>Trace complete</a:t>
            </a:r>
            <a:r>
              <a:rPr lang="en-US" sz="1400" dirty="0" smtClean="0"/>
              <a:t>.</a:t>
            </a:r>
            <a:endParaRPr lang="en-US" sz="1400" dirty="0"/>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70</a:t>
            </a:fld>
            <a:endParaRPr lang="en-US"/>
          </a:p>
        </p:txBody>
      </p:sp>
      <p:sp>
        <p:nvSpPr>
          <p:cNvPr id="4" name="Date Placeholder 3"/>
          <p:cNvSpPr>
            <a:spLocks noGrp="1"/>
          </p:cNvSpPr>
          <p:nvPr>
            <p:ph type="dt" sz="half" idx="10"/>
          </p:nvPr>
        </p:nvSpPr>
        <p:spPr/>
        <p:txBody>
          <a:bodyPr/>
          <a:lstStyle/>
          <a:p>
            <a:fld id="{793827DB-B0AE-4CCC-95F3-039A2A6EB3F9}" type="datetime1">
              <a:rPr lang="en-US" smtClean="0"/>
              <a:t>8/20/2015</a:t>
            </a:fld>
            <a:endParaRPr lang="en-US" dirty="0"/>
          </a:p>
        </p:txBody>
      </p:sp>
    </p:spTree>
    <p:extLst>
      <p:ext uri="{BB962C8B-B14F-4D97-AF65-F5344CB8AC3E}">
        <p14:creationId xmlns:p14="http://schemas.microsoft.com/office/powerpoint/2010/main" val="20855686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References (1)</a:t>
            </a:r>
            <a:endParaRPr lang="en-US" sz="4000" dirty="0"/>
          </a:p>
        </p:txBody>
      </p:sp>
      <p:sp>
        <p:nvSpPr>
          <p:cNvPr id="3" name="Content Placeholder 2"/>
          <p:cNvSpPr>
            <a:spLocks noGrp="1"/>
          </p:cNvSpPr>
          <p:nvPr>
            <p:ph idx="1"/>
          </p:nvPr>
        </p:nvSpPr>
        <p:spPr>
          <a:xfrm>
            <a:off x="457200" y="1600200"/>
            <a:ext cx="8229600" cy="4709119"/>
          </a:xfrm>
        </p:spPr>
        <p:txBody>
          <a:bodyPr>
            <a:normAutofit fontScale="62500" lnSpcReduction="20000"/>
          </a:bodyPr>
          <a:lstStyle/>
          <a:p>
            <a:pPr marL="514350" indent="-514350">
              <a:buFont typeface="+mj-lt"/>
              <a:buAutoNum type="arabicPeriod"/>
            </a:pPr>
            <a:r>
              <a:rPr lang="en-US" dirty="0">
                <a:hlinkClick r:id="rId2"/>
              </a:rPr>
              <a:t>http://</a:t>
            </a:r>
            <a:r>
              <a:rPr lang="en-US" dirty="0" smtClean="0">
                <a:hlinkClick r:id="rId2"/>
              </a:rPr>
              <a:t>www.techopedia.com/definition/25597/computer-network</a:t>
            </a:r>
            <a:endParaRPr lang="en-US" dirty="0" smtClean="0"/>
          </a:p>
          <a:p>
            <a:pPr marL="514350" indent="-514350">
              <a:buFont typeface="+mj-lt"/>
              <a:buAutoNum type="arabicPeriod"/>
            </a:pPr>
            <a:r>
              <a:rPr lang="en-US" dirty="0">
                <a:hlinkClick r:id="rId3"/>
              </a:rPr>
              <a:t>http://www.m2x.eu</a:t>
            </a:r>
            <a:r>
              <a:rPr lang="en-US" dirty="0" smtClean="0">
                <a:hlinkClick r:id="rId3"/>
              </a:rPr>
              <a:t>/</a:t>
            </a:r>
            <a:endParaRPr lang="en-US" dirty="0" smtClean="0"/>
          </a:p>
          <a:p>
            <a:pPr marL="514350" indent="-514350">
              <a:buFont typeface="+mj-lt"/>
              <a:buAutoNum type="arabicPeriod"/>
            </a:pPr>
            <a:r>
              <a:rPr lang="en-US" dirty="0"/>
              <a:t>http://www.sinaiinfotech.co.tz/taxonomy/term/12</a:t>
            </a:r>
          </a:p>
          <a:p>
            <a:pPr marL="514350" indent="-514350">
              <a:buFont typeface="+mj-lt"/>
              <a:buAutoNum type="arabicPeriod"/>
            </a:pPr>
            <a:r>
              <a:rPr lang="en-US" dirty="0" smtClean="0"/>
              <a:t>Andrew S. </a:t>
            </a:r>
            <a:r>
              <a:rPr lang="en-US" dirty="0" err="1" smtClean="0"/>
              <a:t>Tanenbaum</a:t>
            </a:r>
            <a:r>
              <a:rPr lang="en-US" dirty="0" smtClean="0"/>
              <a:t>, ‘Computer Networks’, Pearson</a:t>
            </a:r>
          </a:p>
          <a:p>
            <a:pPr marL="514350" indent="-514350">
              <a:buFont typeface="+mj-lt"/>
              <a:buAutoNum type="arabicPeriod"/>
            </a:pPr>
            <a:r>
              <a:rPr lang="en-US" dirty="0" smtClean="0"/>
              <a:t>Wikipedia</a:t>
            </a:r>
          </a:p>
          <a:p>
            <a:pPr marL="514350" indent="-514350">
              <a:buFont typeface="+mj-lt"/>
              <a:buAutoNum type="arabicPeriod"/>
            </a:pPr>
            <a:r>
              <a:rPr lang="en-US" dirty="0"/>
              <a:t>http://www.internetassignednumbersauthority.org/</a:t>
            </a:r>
            <a:endParaRPr lang="en-US" dirty="0">
              <a:hlinkClick r:id="rId4"/>
            </a:endParaRPr>
          </a:p>
          <a:p>
            <a:pPr marL="514350" indent="-514350">
              <a:buFont typeface="+mj-lt"/>
              <a:buAutoNum type="arabicPeriod"/>
            </a:pPr>
            <a:r>
              <a:rPr lang="en-US" dirty="0"/>
              <a:t>http://en.wikipedia.org/wiki/Regional_Internet_registry</a:t>
            </a:r>
          </a:p>
          <a:p>
            <a:pPr marL="514350" indent="-514350">
              <a:buFont typeface="+mj-lt"/>
              <a:buAutoNum type="arabicPeriod"/>
            </a:pPr>
            <a:r>
              <a:rPr lang="en-US" dirty="0"/>
              <a:t>https://www.ripe.net/internet-coordination/internet-governance/internet-technical-community/the-rir-system</a:t>
            </a:r>
          </a:p>
          <a:p>
            <a:pPr marL="514350" indent="-514350">
              <a:buFont typeface="+mj-lt"/>
              <a:buAutoNum type="arabicPeriod"/>
            </a:pPr>
            <a:r>
              <a:rPr lang="en-US" dirty="0"/>
              <a:t>www.apnic.net</a:t>
            </a:r>
          </a:p>
          <a:p>
            <a:pPr marL="514350" indent="-514350">
              <a:buFont typeface="+mj-lt"/>
              <a:buAutoNum type="arabicPeriod"/>
            </a:pPr>
            <a:r>
              <a:rPr lang="en-US" dirty="0"/>
              <a:t>http://en.wikipedia.org/wiki/Traceroute </a:t>
            </a:r>
            <a:endParaRPr lang="en-US" dirty="0" smtClean="0"/>
          </a:p>
          <a:p>
            <a:pPr marL="514350" indent="-514350">
              <a:buFont typeface="+mj-lt"/>
              <a:buAutoNum type="arabicPeriod"/>
            </a:pPr>
            <a:r>
              <a:rPr lang="en-US" dirty="0"/>
              <a:t>http://averma82.blogspot.com/2013/05/what-is-portnumber-logical-port.html </a:t>
            </a:r>
            <a:endParaRPr lang="en-US" dirty="0" smtClean="0"/>
          </a:p>
          <a:p>
            <a:pPr marL="514350" indent="-514350">
              <a:buFont typeface="+mj-lt"/>
              <a:buAutoNum type="arabicPeriod"/>
            </a:pPr>
            <a:r>
              <a:rPr lang="en-US" dirty="0">
                <a:hlinkClick r:id="rId5"/>
              </a:rPr>
              <a:t>http://en.wikipedia.org/wiki/Dynamic_Host_Configuration_Protocol</a:t>
            </a:r>
            <a:endParaRPr lang="en-US" dirty="0"/>
          </a:p>
          <a:p>
            <a:pPr marL="514350" indent="-514350">
              <a:buFont typeface="+mj-lt"/>
              <a:buAutoNum type="arabicPeriod"/>
            </a:pPr>
            <a:r>
              <a:rPr lang="en-US" dirty="0">
                <a:hlinkClick r:id="rId6"/>
              </a:rPr>
              <a:t>https://kb.iu.edu/d/adov</a:t>
            </a:r>
            <a:r>
              <a:rPr lang="en-US" dirty="0"/>
              <a:t> </a:t>
            </a:r>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71</a:t>
            </a:fld>
            <a:endParaRPr lang="en-US"/>
          </a:p>
        </p:txBody>
      </p:sp>
      <p:sp>
        <p:nvSpPr>
          <p:cNvPr id="4" name="Date Placeholder 3"/>
          <p:cNvSpPr>
            <a:spLocks noGrp="1"/>
          </p:cNvSpPr>
          <p:nvPr>
            <p:ph type="dt" sz="half" idx="10"/>
          </p:nvPr>
        </p:nvSpPr>
        <p:spPr/>
        <p:txBody>
          <a:bodyPr/>
          <a:lstStyle/>
          <a:p>
            <a:fld id="{2DC94801-FE80-4680-BF96-A14ECD91D544}" type="datetime1">
              <a:rPr lang="en-US" smtClean="0"/>
              <a:t>8/20/2015</a:t>
            </a:fld>
            <a:endParaRPr lang="en-US"/>
          </a:p>
        </p:txBody>
      </p:sp>
    </p:spTree>
    <p:extLst>
      <p:ext uri="{BB962C8B-B14F-4D97-AF65-F5344CB8AC3E}">
        <p14:creationId xmlns:p14="http://schemas.microsoft.com/office/powerpoint/2010/main" val="34707501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References (2)</a:t>
            </a:r>
            <a:endParaRPr lang="en-US" sz="4000" dirty="0"/>
          </a:p>
        </p:txBody>
      </p:sp>
      <p:sp>
        <p:nvSpPr>
          <p:cNvPr id="3" name="Content Placeholder 2"/>
          <p:cNvSpPr>
            <a:spLocks noGrp="1"/>
          </p:cNvSpPr>
          <p:nvPr>
            <p:ph idx="1"/>
          </p:nvPr>
        </p:nvSpPr>
        <p:spPr>
          <a:xfrm>
            <a:off x="457200" y="1600200"/>
            <a:ext cx="8229600" cy="4709119"/>
          </a:xfrm>
        </p:spPr>
        <p:txBody>
          <a:bodyPr>
            <a:normAutofit fontScale="92500" lnSpcReduction="10000"/>
          </a:bodyPr>
          <a:lstStyle/>
          <a:p>
            <a:pPr marL="514350" indent="-514350">
              <a:buFont typeface="+mj-lt"/>
              <a:buAutoNum type="arabicPeriod" startAt="14"/>
            </a:pPr>
            <a:r>
              <a:rPr lang="en-US" sz="2200" dirty="0" smtClean="0">
                <a:hlinkClick r:id="rId2"/>
              </a:rPr>
              <a:t>http</a:t>
            </a:r>
            <a:r>
              <a:rPr lang="en-US" sz="2200" dirty="0">
                <a:hlinkClick r:id="rId2"/>
              </a:rPr>
              <a:t>://infomotions.com/musings/waves/clientservercomputing.html</a:t>
            </a:r>
            <a:endParaRPr lang="en-US" sz="2200" dirty="0" smtClean="0">
              <a:hlinkClick r:id="rId2"/>
            </a:endParaRPr>
          </a:p>
          <a:p>
            <a:pPr marL="514350" indent="-514350">
              <a:buFont typeface="+mj-lt"/>
              <a:buAutoNum type="arabicPeriod" startAt="14"/>
            </a:pPr>
            <a:r>
              <a:rPr lang="en-US" sz="2200" dirty="0" smtClean="0">
                <a:hlinkClick r:id="rId2"/>
              </a:rPr>
              <a:t>http</a:t>
            </a:r>
            <a:r>
              <a:rPr lang="en-US" sz="2200" dirty="0">
                <a:hlinkClick r:id="rId2"/>
              </a:rPr>
              <a:t>://www.webopedia.com/TERM/D/DHCP.html</a:t>
            </a:r>
            <a:r>
              <a:rPr lang="en-US" sz="2200" dirty="0"/>
              <a:t> </a:t>
            </a:r>
          </a:p>
          <a:p>
            <a:pPr marL="514350" indent="-514350">
              <a:buFont typeface="+mj-lt"/>
              <a:buAutoNum type="arabicPeriod" startAt="14"/>
            </a:pPr>
            <a:r>
              <a:rPr lang="en-US" sz="2200" dirty="0">
                <a:hlinkClick r:id="rId3"/>
              </a:rPr>
              <a:t>https://technet.microsoft.com/en-us/library/dd145320(v=ws.10).aspx</a:t>
            </a:r>
            <a:r>
              <a:rPr lang="en-US" sz="2200" dirty="0"/>
              <a:t> </a:t>
            </a:r>
          </a:p>
          <a:p>
            <a:pPr marL="514350" indent="-514350">
              <a:buFont typeface="+mj-lt"/>
              <a:buAutoNum type="arabicPeriod" startAt="14"/>
            </a:pPr>
            <a:r>
              <a:rPr lang="en-US" sz="2200" dirty="0" smtClean="0">
                <a:hlinkClick r:id="rId4"/>
              </a:rPr>
              <a:t>http</a:t>
            </a:r>
            <a:r>
              <a:rPr lang="en-US" sz="2200" dirty="0">
                <a:hlinkClick r:id="rId4"/>
              </a:rPr>
              <a:t>://support.microsoft.com/en-us/kb/220874</a:t>
            </a:r>
            <a:endParaRPr lang="en-US" sz="2200" dirty="0"/>
          </a:p>
          <a:p>
            <a:pPr marL="514350" indent="-514350">
              <a:buFont typeface="+mj-lt"/>
              <a:buAutoNum type="arabicPeriod" startAt="14"/>
            </a:pPr>
            <a:r>
              <a:rPr lang="en-US" sz="2200" dirty="0"/>
              <a:t>Chapter: Configuring DHCP, Cisco IOS IP Configuration Guide Release 12.2</a:t>
            </a:r>
          </a:p>
          <a:p>
            <a:pPr marL="514350" indent="-514350">
              <a:buFont typeface="+mj-lt"/>
              <a:buAutoNum type="arabicPeriod" startAt="14"/>
            </a:pPr>
            <a:r>
              <a:rPr lang="en-US" sz="2200" dirty="0">
                <a:hlinkClick r:id="rId5"/>
              </a:rPr>
              <a:t>http://</a:t>
            </a:r>
            <a:r>
              <a:rPr lang="en-US" sz="2200" dirty="0" smtClean="0">
                <a:hlinkClick r:id="rId5"/>
              </a:rPr>
              <a:t>compnetworking.about.com/cs/protocolsdhcp/g/bldef_apipa.html</a:t>
            </a:r>
            <a:endParaRPr lang="en-US" sz="2200" dirty="0" smtClean="0"/>
          </a:p>
          <a:p>
            <a:pPr marL="514350" indent="-514350">
              <a:buFont typeface="+mj-lt"/>
              <a:buAutoNum type="arabicPeriod" startAt="14"/>
            </a:pPr>
            <a:r>
              <a:rPr lang="en-US" sz="2200" dirty="0">
                <a:hlinkClick r:id="rId6"/>
              </a:rPr>
              <a:t>http://</a:t>
            </a:r>
            <a:r>
              <a:rPr lang="en-US" sz="2200" dirty="0" smtClean="0">
                <a:hlinkClick r:id="rId6"/>
              </a:rPr>
              <a:t>www.cisco.com/en/US/docs/ios/12_4t/ip_addr/configuration/guide/htdhcpre.html</a:t>
            </a:r>
            <a:endParaRPr lang="en-US" sz="2200" dirty="0" smtClean="0"/>
          </a:p>
          <a:p>
            <a:pPr marL="514350" indent="-514350">
              <a:buFont typeface="+mj-lt"/>
              <a:buAutoNum type="arabicPeriod" startAt="14"/>
            </a:pPr>
            <a:r>
              <a:rPr lang="en-US" sz="2200" dirty="0">
                <a:hlinkClick r:id="rId7"/>
              </a:rPr>
              <a:t>http://</a:t>
            </a:r>
            <a:r>
              <a:rPr lang="en-US" sz="2200" dirty="0" smtClean="0">
                <a:hlinkClick r:id="rId7"/>
              </a:rPr>
              <a:t>pcsupport.about.com/od/commandlinereference/p/ping-command.htm</a:t>
            </a:r>
            <a:endParaRPr lang="en-US" sz="2200" dirty="0" smtClean="0"/>
          </a:p>
          <a:p>
            <a:pPr marL="514350" indent="-514350">
              <a:buFont typeface="+mj-lt"/>
              <a:buAutoNum type="arabicPeriod" startAt="14"/>
            </a:pPr>
            <a:r>
              <a:rPr lang="en-US" sz="2200" dirty="0"/>
              <a:t>http://www.tutorialspoint.com/computer_fundamentals/computer_types.htm</a:t>
            </a:r>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72</a:t>
            </a:fld>
            <a:endParaRPr lang="en-US"/>
          </a:p>
        </p:txBody>
      </p:sp>
      <p:sp>
        <p:nvSpPr>
          <p:cNvPr id="4" name="Date Placeholder 3"/>
          <p:cNvSpPr>
            <a:spLocks noGrp="1"/>
          </p:cNvSpPr>
          <p:nvPr>
            <p:ph type="dt" sz="half" idx="10"/>
          </p:nvPr>
        </p:nvSpPr>
        <p:spPr/>
        <p:txBody>
          <a:bodyPr/>
          <a:lstStyle/>
          <a:p>
            <a:fld id="{BD48F8CC-50CE-4C9C-9CB5-62CA55825A67}" type="datetime1">
              <a:rPr lang="en-US" smtClean="0"/>
              <a:t>8/20/2015</a:t>
            </a:fld>
            <a:endParaRPr lang="en-US"/>
          </a:p>
        </p:txBody>
      </p:sp>
    </p:spTree>
    <p:extLst>
      <p:ext uri="{BB962C8B-B14F-4D97-AF65-F5344CB8AC3E}">
        <p14:creationId xmlns:p14="http://schemas.microsoft.com/office/powerpoint/2010/main" val="17641649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Confession</a:t>
            </a:r>
            <a:endParaRPr lang="en-US" dirty="0">
              <a:solidFill>
                <a:srgbClr val="FF0000"/>
              </a:solidFill>
            </a:endParaRPr>
          </a:p>
        </p:txBody>
      </p:sp>
      <p:sp>
        <p:nvSpPr>
          <p:cNvPr id="3" name="Content Placeholder 2"/>
          <p:cNvSpPr>
            <a:spLocks noGrp="1"/>
          </p:cNvSpPr>
          <p:nvPr>
            <p:ph idx="1"/>
          </p:nvPr>
        </p:nvSpPr>
        <p:spPr>
          <a:xfrm>
            <a:off x="457200" y="1600201"/>
            <a:ext cx="8229600" cy="4637111"/>
          </a:xfrm>
        </p:spPr>
        <p:txBody>
          <a:bodyPr>
            <a:normAutofit fontScale="77500" lnSpcReduction="20000"/>
          </a:bodyPr>
          <a:lstStyle/>
          <a:p>
            <a:pPr>
              <a:spcBef>
                <a:spcPts val="1800"/>
              </a:spcBef>
            </a:pPr>
            <a:r>
              <a:rPr lang="en-US" dirty="0" smtClean="0"/>
              <a:t>It is possible that some sentences or some information were included in these slides without mentioning exact references. I am sorry for violating rules of intellectual property. When I will have a bit more time, I will try my best to avoid such things. </a:t>
            </a:r>
          </a:p>
          <a:p>
            <a:pPr>
              <a:spcBef>
                <a:spcPts val="1800"/>
              </a:spcBef>
            </a:pPr>
            <a:r>
              <a:rPr lang="en-US" dirty="0" smtClean="0"/>
              <a:t>These slides are only for students in order to give them very basic concepts about the giant, “Networking”, not for experts. </a:t>
            </a:r>
          </a:p>
          <a:p>
            <a:pPr>
              <a:spcBef>
                <a:spcPts val="1800"/>
              </a:spcBef>
            </a:pPr>
            <a:r>
              <a:rPr lang="en-US" dirty="0" smtClean="0"/>
              <a:t>Since I am not a network expert, these slides could have wrong/inconsistent information…I am sorry for that.</a:t>
            </a:r>
          </a:p>
          <a:p>
            <a:pPr>
              <a:spcBef>
                <a:spcPts val="1800"/>
              </a:spcBef>
            </a:pPr>
            <a:r>
              <a:rPr lang="en-US" dirty="0" smtClean="0"/>
              <a:t>Students are requested to check references and Books, or to talk to Network engineers.</a:t>
            </a:r>
          </a:p>
        </p:txBody>
      </p:sp>
      <p:sp>
        <p:nvSpPr>
          <p:cNvPr id="4" name="Footer Placeholder 3"/>
          <p:cNvSpPr>
            <a:spLocks noGrp="1"/>
          </p:cNvSpPr>
          <p:nvPr>
            <p:ph type="ftr" sz="quarter" idx="11"/>
          </p:nvPr>
        </p:nvSpPr>
        <p:spPr/>
        <p:txBody>
          <a:bodyPr/>
          <a:lstStyle/>
          <a:p>
            <a:r>
              <a:rPr lang="en-US" dirty="0" smtClean="0"/>
              <a:t>CSE,RU</a:t>
            </a:r>
            <a:endParaRPr lang="en-US" dirty="0"/>
          </a:p>
        </p:txBody>
      </p:sp>
      <p:sp>
        <p:nvSpPr>
          <p:cNvPr id="5" name="Slide Number Placeholder 4"/>
          <p:cNvSpPr>
            <a:spLocks noGrp="1"/>
          </p:cNvSpPr>
          <p:nvPr>
            <p:ph type="sldNum" sz="quarter" idx="12"/>
          </p:nvPr>
        </p:nvSpPr>
        <p:spPr/>
        <p:txBody>
          <a:bodyPr/>
          <a:lstStyle/>
          <a:p>
            <a:fld id="{10ADC90C-45E7-4A51-B2D2-26A5BC4D29BD}" type="slidenum">
              <a:rPr lang="en-US" smtClean="0"/>
              <a:t>73</a:t>
            </a:fld>
            <a:endParaRPr lang="en-US" dirty="0"/>
          </a:p>
        </p:txBody>
      </p:sp>
      <p:sp>
        <p:nvSpPr>
          <p:cNvPr id="6" name="Date Placeholder 5"/>
          <p:cNvSpPr>
            <a:spLocks noGrp="1"/>
          </p:cNvSpPr>
          <p:nvPr>
            <p:ph type="dt" sz="half" idx="10"/>
          </p:nvPr>
        </p:nvSpPr>
        <p:spPr/>
        <p:txBody>
          <a:bodyPr/>
          <a:lstStyle/>
          <a:p>
            <a:fld id="{EC41FF08-6E31-460D-A7EB-E1FDE93EF112}" type="datetime1">
              <a:rPr lang="en-US" smtClean="0"/>
              <a:t>8/20/2015</a:t>
            </a:fld>
            <a:endParaRPr lang="en-US" dirty="0"/>
          </a:p>
        </p:txBody>
      </p:sp>
    </p:spTree>
    <p:extLst>
      <p:ext uri="{BB962C8B-B14F-4D97-AF65-F5344CB8AC3E}">
        <p14:creationId xmlns:p14="http://schemas.microsoft.com/office/powerpoint/2010/main" val="825596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Port</a:t>
            </a:r>
            <a:endParaRPr lang="en-US" sz="4000" dirty="0"/>
          </a:p>
        </p:txBody>
      </p:sp>
      <p:sp>
        <p:nvSpPr>
          <p:cNvPr id="3" name="Content Placeholder 2"/>
          <p:cNvSpPr>
            <a:spLocks noGrp="1"/>
          </p:cNvSpPr>
          <p:nvPr>
            <p:ph idx="1"/>
          </p:nvPr>
        </p:nvSpPr>
        <p:spPr>
          <a:xfrm>
            <a:off x="457200" y="1412776"/>
            <a:ext cx="3754760" cy="4713387"/>
          </a:xfrm>
        </p:spPr>
        <p:txBody>
          <a:bodyPr lIns="0" rIns="0">
            <a:normAutofit/>
          </a:bodyPr>
          <a:lstStyle/>
          <a:p>
            <a:r>
              <a:rPr lang="en-US" sz="2600" dirty="0" smtClean="0"/>
              <a:t>In computer networking ‘port’ refers to connection points.</a:t>
            </a:r>
          </a:p>
          <a:p>
            <a:r>
              <a:rPr lang="en-US" sz="2600" dirty="0" smtClean="0"/>
              <a:t>There are two kinds of ports</a:t>
            </a:r>
          </a:p>
          <a:p>
            <a:pPr marL="1071563" lvl="1" indent="-357188">
              <a:buFont typeface="+mj-lt"/>
              <a:buAutoNum type="arabicPeriod"/>
            </a:pPr>
            <a:r>
              <a:rPr lang="en-US" sz="2600" dirty="0" smtClean="0"/>
              <a:t>Physical port</a:t>
            </a:r>
          </a:p>
          <a:p>
            <a:pPr marL="1071563" lvl="1" indent="-357188">
              <a:buFont typeface="+mj-lt"/>
              <a:buAutoNum type="arabicPeriod"/>
            </a:pPr>
            <a:r>
              <a:rPr lang="en-US" sz="2600" dirty="0" smtClean="0"/>
              <a:t>Logical port</a:t>
            </a:r>
          </a:p>
          <a:p>
            <a:r>
              <a:rPr lang="en-US" sz="2700" dirty="0" smtClean="0"/>
              <a:t>Physical Port:</a:t>
            </a:r>
          </a:p>
          <a:p>
            <a:pPr marL="628650" lvl="2" indent="-357188">
              <a:buFont typeface="Wingdings" panose="05000000000000000000" pitchFamily="2" charset="2"/>
              <a:buChar char="v"/>
            </a:pPr>
            <a:r>
              <a:rPr lang="en-US" sz="2200" dirty="0" smtClean="0"/>
              <a:t> an interface on a device into which user can insert a connector for that device</a:t>
            </a:r>
            <a:endParaRPr lang="en-US" sz="2200" dirty="0"/>
          </a:p>
        </p:txBody>
      </p:sp>
      <p:sp>
        <p:nvSpPr>
          <p:cNvPr id="4" name="Date Placeholder 3"/>
          <p:cNvSpPr>
            <a:spLocks noGrp="1"/>
          </p:cNvSpPr>
          <p:nvPr>
            <p:ph type="dt" sz="half" idx="10"/>
          </p:nvPr>
        </p:nvSpPr>
        <p:spPr/>
        <p:txBody>
          <a:bodyPr/>
          <a:lstStyle/>
          <a:p>
            <a:fld id="{70CA060E-320B-4A38-8607-613F722723B8}"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1340768"/>
            <a:ext cx="4680520" cy="4608512"/>
          </a:xfrm>
          <a:prstGeom prst="rect">
            <a:avLst/>
          </a:prstGeom>
        </p:spPr>
      </p:pic>
      <p:sp>
        <p:nvSpPr>
          <p:cNvPr id="8" name="TextBox 7"/>
          <p:cNvSpPr txBox="1"/>
          <p:nvPr/>
        </p:nvSpPr>
        <p:spPr>
          <a:xfrm>
            <a:off x="4993427" y="5877272"/>
            <a:ext cx="3045577" cy="369332"/>
          </a:xfrm>
          <a:prstGeom prst="rect">
            <a:avLst/>
          </a:prstGeom>
          <a:noFill/>
        </p:spPr>
        <p:txBody>
          <a:bodyPr wrap="none" rtlCol="0">
            <a:spAutoFit/>
          </a:bodyPr>
          <a:lstStyle/>
          <a:p>
            <a:r>
              <a:rPr lang="en-US" dirty="0" smtClean="0"/>
              <a:t>Different kind of Physical Ports</a:t>
            </a:r>
            <a:endParaRPr lang="en-US" dirty="0"/>
          </a:p>
        </p:txBody>
      </p:sp>
    </p:spTree>
    <p:extLst>
      <p:ext uri="{BB962C8B-B14F-4D97-AF65-F5344CB8AC3E}">
        <p14:creationId xmlns:p14="http://schemas.microsoft.com/office/powerpoint/2010/main" val="2896982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Logical Port</a:t>
            </a:r>
            <a:endParaRPr lang="en-US" sz="4000" dirty="0"/>
          </a:p>
        </p:txBody>
      </p:sp>
      <p:sp>
        <p:nvSpPr>
          <p:cNvPr id="3" name="Content Placeholder 2"/>
          <p:cNvSpPr>
            <a:spLocks noGrp="1"/>
          </p:cNvSpPr>
          <p:nvPr>
            <p:ph idx="1"/>
          </p:nvPr>
        </p:nvSpPr>
        <p:spPr>
          <a:xfrm>
            <a:off x="457200" y="1600201"/>
            <a:ext cx="8229600" cy="4637111"/>
          </a:xfrm>
        </p:spPr>
        <p:txBody>
          <a:bodyPr>
            <a:normAutofit fontScale="77500" lnSpcReduction="20000"/>
          </a:bodyPr>
          <a:lstStyle/>
          <a:p>
            <a:r>
              <a:rPr lang="en-US" dirty="0" smtClean="0"/>
              <a:t>A port is an end-point of a logical connection and the way where a client program specifies a particular server program on a computer in a network.</a:t>
            </a:r>
          </a:p>
          <a:p>
            <a:r>
              <a:rPr lang="en-US" dirty="0" smtClean="0"/>
              <a:t>It is always associated with an IP address of a host and the protocol type of the communication.</a:t>
            </a:r>
          </a:p>
          <a:p>
            <a:r>
              <a:rPr lang="en-US" dirty="0" smtClean="0"/>
              <a:t>A logical port number is 16-bit long.</a:t>
            </a:r>
          </a:p>
          <a:p>
            <a:pPr lvl="1"/>
            <a:r>
              <a:rPr lang="en-US" dirty="0" smtClean="0"/>
              <a:t>There are 0-65535 logical port numbers.</a:t>
            </a:r>
          </a:p>
          <a:p>
            <a:pPr lvl="1"/>
            <a:r>
              <a:rPr lang="en-US" dirty="0" smtClean="0"/>
              <a:t>0-1024 numbers are used for well-known services.</a:t>
            </a:r>
          </a:p>
          <a:p>
            <a:pPr lvl="1"/>
            <a:r>
              <a:rPr lang="en-US" dirty="0" smtClean="0"/>
              <a:t>Well-known port numbers are assigned by IANA.</a:t>
            </a:r>
          </a:p>
          <a:p>
            <a:r>
              <a:rPr lang="en-US" dirty="0" smtClean="0"/>
              <a:t>Some well-known ports</a:t>
            </a:r>
          </a:p>
          <a:p>
            <a:pPr lvl="1"/>
            <a:r>
              <a:rPr lang="en-US" dirty="0" smtClean="0"/>
              <a:t>20    </a:t>
            </a:r>
            <a:r>
              <a:rPr lang="en-US" dirty="0" smtClean="0">
                <a:sym typeface="Wingdings" panose="05000000000000000000" pitchFamily="2" charset="2"/>
              </a:rPr>
              <a:t> FTP data             21   FTP control</a:t>
            </a:r>
            <a:endParaRPr lang="en-US" dirty="0" smtClean="0"/>
          </a:p>
          <a:p>
            <a:pPr lvl="1"/>
            <a:r>
              <a:rPr lang="en-US" dirty="0" smtClean="0"/>
              <a:t>53    </a:t>
            </a:r>
            <a:r>
              <a:rPr lang="en-US" dirty="0" smtClean="0">
                <a:sym typeface="Wingdings" panose="05000000000000000000" pitchFamily="2" charset="2"/>
              </a:rPr>
              <a:t> DNS service       </a:t>
            </a:r>
            <a:r>
              <a:rPr lang="en-US" dirty="0" smtClean="0"/>
              <a:t>80  </a:t>
            </a:r>
            <a:r>
              <a:rPr lang="en-US" dirty="0" smtClean="0">
                <a:sym typeface="Wingdings" panose="05000000000000000000" pitchFamily="2" charset="2"/>
              </a:rPr>
              <a:t> HTTP</a:t>
            </a:r>
          </a:p>
          <a:p>
            <a:pPr lvl="1"/>
            <a:r>
              <a:rPr lang="en-US" dirty="0" smtClean="0">
                <a:sym typeface="Wingdings" panose="05000000000000000000" pitchFamily="2" charset="2"/>
              </a:rPr>
              <a:t>546  DHCP Client       547  DHCP Server</a:t>
            </a:r>
            <a:endParaRPr lang="en-US" dirty="0" smtClean="0"/>
          </a:p>
        </p:txBody>
      </p:sp>
      <p:sp>
        <p:nvSpPr>
          <p:cNvPr id="4" name="Date Placeholder 3"/>
          <p:cNvSpPr>
            <a:spLocks noGrp="1"/>
          </p:cNvSpPr>
          <p:nvPr>
            <p:ph type="dt" sz="half" idx="10"/>
          </p:nvPr>
        </p:nvSpPr>
        <p:spPr/>
        <p:txBody>
          <a:bodyPr/>
          <a:lstStyle/>
          <a:p>
            <a:fld id="{7FA85857-696E-4775-8B0E-C348119B3131}" type="datetime1">
              <a:rPr lang="en-US" smtClean="0"/>
              <a:t>8/20/2015</a:t>
            </a:fld>
            <a:endParaRPr lang="en-US"/>
          </a:p>
        </p:txBody>
      </p:sp>
      <p:sp>
        <p:nvSpPr>
          <p:cNvPr id="5" name="Footer Placeholder 4"/>
          <p:cNvSpPr>
            <a:spLocks noGrp="1"/>
          </p:cNvSpPr>
          <p:nvPr>
            <p:ph type="ftr" sz="quarter" idx="11"/>
          </p:nvPr>
        </p:nvSpPr>
        <p:spPr/>
        <p:txBody>
          <a:bodyPr/>
          <a:lstStyle/>
          <a:p>
            <a:r>
              <a:rPr lang="en-US" smtClean="0"/>
              <a:t>CSE,RU</a:t>
            </a:r>
            <a:endParaRPr lang="en-US"/>
          </a:p>
        </p:txBody>
      </p:sp>
      <p:sp>
        <p:nvSpPr>
          <p:cNvPr id="6" name="Slide Number Placeholder 5"/>
          <p:cNvSpPr>
            <a:spLocks noGrp="1"/>
          </p:cNvSpPr>
          <p:nvPr>
            <p:ph type="sldNum" sz="quarter" idx="12"/>
          </p:nvPr>
        </p:nvSpPr>
        <p:spPr/>
        <p:txBody>
          <a:bodyPr/>
          <a:lstStyle/>
          <a:p>
            <a:fld id="{10ADC90C-45E7-4A51-B2D2-26A5BC4D29BD}" type="slidenum">
              <a:rPr lang="en-US" smtClean="0"/>
              <a:t>9</a:t>
            </a:fld>
            <a:endParaRPr lang="en-US"/>
          </a:p>
        </p:txBody>
      </p:sp>
    </p:spTree>
    <p:extLst>
      <p:ext uri="{BB962C8B-B14F-4D97-AF65-F5344CB8AC3E}">
        <p14:creationId xmlns:p14="http://schemas.microsoft.com/office/powerpoint/2010/main" val="1615720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2775</TotalTime>
  <Words>4970</Words>
  <Application>Microsoft Office PowerPoint</Application>
  <PresentationFormat>On-screen Show (4:3)</PresentationFormat>
  <Paragraphs>897</Paragraphs>
  <Slides>73</Slides>
  <Notes>1</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Chit-Chat in Lab (CCL)</vt:lpstr>
      <vt:lpstr>Computer Network </vt:lpstr>
      <vt:lpstr>Different Kinds of Network</vt:lpstr>
      <vt:lpstr>Hardwares of a Network</vt:lpstr>
      <vt:lpstr>Connection: Straight-Through vs. Cross-Over</vt:lpstr>
      <vt:lpstr>End-points: Straight-Through vs.  Cross-Over</vt:lpstr>
      <vt:lpstr>PowerPoint Presentation</vt:lpstr>
      <vt:lpstr>Port</vt:lpstr>
      <vt:lpstr>Logical Port</vt:lpstr>
      <vt:lpstr>NIC</vt:lpstr>
      <vt:lpstr>NIC Address</vt:lpstr>
      <vt:lpstr>MAC Address</vt:lpstr>
      <vt:lpstr>How to Know MAC Address</vt:lpstr>
      <vt:lpstr>Example: A Laptop having 3 MAC Addresses</vt:lpstr>
      <vt:lpstr>IP Address</vt:lpstr>
      <vt:lpstr>How to Know IP Address </vt:lpstr>
      <vt:lpstr>Example: IP Address in Command Prompt </vt:lpstr>
      <vt:lpstr>Setting IP Address</vt:lpstr>
      <vt:lpstr>Static vs Dynamic IP Address</vt:lpstr>
      <vt:lpstr>Parts of IP Address</vt:lpstr>
      <vt:lpstr>Classful Addressing</vt:lpstr>
      <vt:lpstr>IP Address Range in Classful Addressing</vt:lpstr>
      <vt:lpstr>Subnetting</vt:lpstr>
      <vt:lpstr>Example of Subnetting</vt:lpstr>
      <vt:lpstr>Special IP Address</vt:lpstr>
      <vt:lpstr>Private Vs Public IP Address</vt:lpstr>
      <vt:lpstr>Range of Private IP Addresses</vt:lpstr>
      <vt:lpstr>Authority for Managing IP</vt:lpstr>
      <vt:lpstr>Division of World into RIRs</vt:lpstr>
      <vt:lpstr>PowerPoint Presentation</vt:lpstr>
      <vt:lpstr>PowerPoint Presentation</vt:lpstr>
      <vt:lpstr>PowerPoint Presentation</vt:lpstr>
      <vt:lpstr>APNIC</vt:lpstr>
      <vt:lpstr>Membership Tier</vt:lpstr>
      <vt:lpstr>APNIC’s BD Members [checked on 20.3.2015]</vt:lpstr>
      <vt:lpstr>APNIC Whois Search(1)</vt:lpstr>
      <vt:lpstr>APNIC Whois Search(2)</vt:lpstr>
      <vt:lpstr>Server</vt:lpstr>
      <vt:lpstr>DHCP</vt:lpstr>
      <vt:lpstr>Advantages of DHCP(1)</vt:lpstr>
      <vt:lpstr>Advantages of DHCP(2)</vt:lpstr>
      <vt:lpstr>Advantages of DHCP(3)</vt:lpstr>
      <vt:lpstr>DHCP Server-Client Model</vt:lpstr>
      <vt:lpstr>DHCP Address Pool</vt:lpstr>
      <vt:lpstr>Allocation of IP Addresses</vt:lpstr>
      <vt:lpstr>Steps for Getting an IP Address</vt:lpstr>
      <vt:lpstr>DORA</vt:lpstr>
      <vt:lpstr>DHCP Relay Agent</vt:lpstr>
      <vt:lpstr>Operation of DHCP Relay Agent </vt:lpstr>
      <vt:lpstr>APIPA</vt:lpstr>
      <vt:lpstr>Limited Access</vt:lpstr>
      <vt:lpstr>ARP</vt:lpstr>
      <vt:lpstr>DHCP Configuration using  Packet Tracer 6.1</vt:lpstr>
      <vt:lpstr>Problem-1</vt:lpstr>
      <vt:lpstr>Solution: CSE Network-1</vt:lpstr>
      <vt:lpstr>PowerPoint Presentation</vt:lpstr>
      <vt:lpstr>Steps for DHCP Configuration(1)</vt:lpstr>
      <vt:lpstr>Steps for DHCP Configuration(2)</vt:lpstr>
      <vt:lpstr>Steps for IP Address Allocation</vt:lpstr>
      <vt:lpstr>Final Look of CSE Network-1 </vt:lpstr>
      <vt:lpstr>Problem-2</vt:lpstr>
      <vt:lpstr>Solution</vt:lpstr>
      <vt:lpstr>Few Commands for Configuring a DHCP Server in a Router(1)</vt:lpstr>
      <vt:lpstr>Few Commands for Configuring a DHCP Server in a Router(2)</vt:lpstr>
      <vt:lpstr>Command: ping</vt:lpstr>
      <vt:lpstr>Ping www.mail.yahoo.com [using Wi-Fi of CityCell]</vt:lpstr>
      <vt:lpstr>Analysis of Previous Output</vt:lpstr>
      <vt:lpstr>Command: tracert</vt:lpstr>
      <vt:lpstr>Route to www.apinc.net [from our Department]</vt:lpstr>
      <vt:lpstr>Route to www.apnic.net [using Wi-Fi of CityCell]</vt:lpstr>
      <vt:lpstr>References (1)</vt:lpstr>
      <vt:lpstr>References (2)</vt:lpstr>
      <vt:lpstr>Confession</vt:lpstr>
    </vt:vector>
  </TitlesOfParts>
  <Company>Tokyo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DHCP Configuration</dc:title>
  <dc:creator>Sangeeta</dc:creator>
  <cp:lastModifiedBy>Sangeeta</cp:lastModifiedBy>
  <cp:revision>496</cp:revision>
  <dcterms:created xsi:type="dcterms:W3CDTF">2015-03-19T23:28:58Z</dcterms:created>
  <dcterms:modified xsi:type="dcterms:W3CDTF">2015-08-20T00:12:48Z</dcterms:modified>
</cp:coreProperties>
</file>